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82" r:id="rId2"/>
    <p:sldId id="286" r:id="rId3"/>
    <p:sldId id="287" r:id="rId4"/>
    <p:sldId id="292" r:id="rId5"/>
    <p:sldId id="294" r:id="rId6"/>
    <p:sldId id="298" r:id="rId7"/>
    <p:sldId id="299" r:id="rId8"/>
    <p:sldId id="302" r:id="rId9"/>
    <p:sldId id="289" r:id="rId10"/>
    <p:sldId id="290" r:id="rId11"/>
    <p:sldId id="297" r:id="rId12"/>
    <p:sldId id="295" r:id="rId13"/>
    <p:sldId id="301" r:id="rId14"/>
    <p:sldId id="300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ubtg1iFIPnIch+9j4hbuizABr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E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5A2F3-E18A-49E0-8FE9-9DD77DC2BB0C}">
  <a:tblStyle styleId="{3205A2F3-E18A-49E0-8FE9-9DD77DC2BB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6"/>
    <p:restoredTop sz="94593"/>
  </p:normalViewPr>
  <p:slideViewPr>
    <p:cSldViewPr snapToGrid="0">
      <p:cViewPr varScale="1">
        <p:scale>
          <a:sx n="123" d="100"/>
          <a:sy n="123" d="100"/>
        </p:scale>
        <p:origin x="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5015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6774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7230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113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261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470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8721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851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574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4571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7144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00879E-0EBB-214D-B315-A759E65A9AF1}" type="datetime1">
              <a:rPr lang="it-IT" smtClean="0"/>
              <a:t>05/05/23</a:t>
            </a:fld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Greta Brianti - deeppp weekly meeting</a:t>
            </a:r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713A186-1650-9549-951C-EE4DBDE1E794}" type="datetime1">
              <a:rPr lang="it-IT" smtClean="0"/>
              <a:t>05/05/23</a:t>
            </a:fld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Greta Brianti - deeppp weekly meeting</a:t>
            </a:r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C109D70-F990-564E-A0C9-F322F04AE3BD}" type="datetime1">
              <a:rPr lang="it-IT" smtClean="0"/>
              <a:t>05/05/23</a:t>
            </a:fld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Greta Brianti - deeppp weekly meeting</a:t>
            </a:r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1271588" y="6375679"/>
            <a:ext cx="20634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3868A10-56AD-CC4A-855B-671B3040454E}" type="datetime1">
              <a:rPr lang="it-IT" smtClean="0"/>
              <a:t>05/05/23</a:t>
            </a:fld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Greta Brianti - deeppp weekly meeting</a:t>
            </a:r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7DD01B6-2E3C-7644-BEB8-7A01394722AE}" type="datetime1">
              <a:rPr lang="it-IT" smtClean="0"/>
              <a:t>05/05/23</a:t>
            </a:fld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Greta Brianti - deeppp weekly meeting</a:t>
            </a:r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3817C63-0312-1B40-B14B-82FD3C6BA3FD}" type="datetime1">
              <a:rPr lang="it-IT" smtClean="0"/>
              <a:t>05/05/23</a:t>
            </a:fld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Greta Brianti - deeppp weekly meeting</a:t>
            </a:r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8401D30-297C-C64B-8EA4-3A42C1F1EFE8}" type="datetime1">
              <a:rPr lang="it-IT" smtClean="0"/>
              <a:t>05/05/23</a:t>
            </a:fld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Greta Brianti - deeppp weekly meeting</a:t>
            </a:r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19F7F75-C728-3048-BA62-8ADE2560396D}" type="datetime1">
              <a:rPr lang="it-IT" smtClean="0"/>
              <a:t>05/05/23</a:t>
            </a:fld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Greta Brianti - deeppp weekly meeting</a:t>
            </a:r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D1B0B39-CCDE-6043-859C-68B3A6049022}" type="datetime1">
              <a:rPr lang="it-IT" smtClean="0"/>
              <a:t>05/05/23</a:t>
            </a:fld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Greta Brianti - deeppp weekly meeting</a:t>
            </a:r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E1D0ADD-5BC7-1340-92AC-529BD3B3669B}" type="datetime1">
              <a:rPr lang="it-IT" smtClean="0"/>
              <a:t>05/05/23</a:t>
            </a:fld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Greta Brianti - deeppp weekly meeting</a:t>
            </a:r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EBF5342-F922-9043-8295-528D56FFFFD0}" type="datetime1">
              <a:rPr lang="it-IT" smtClean="0"/>
              <a:t>05/05/23</a:t>
            </a:fld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Greta Brianti - deeppp weekly meeting</a:t>
            </a:r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B00366C-CCDB-D449-9376-C56387717814}" type="datetime1">
              <a:rPr lang="it-IT" smtClean="0"/>
              <a:t>05/05/23</a:t>
            </a:fld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Greta Brianti - deeppp weekly meeting</a:t>
            </a:r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ytorch-geometric.readthedocs.io/en/latest/generated/torch_geometric.nn.models.GAT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753771" y="2967241"/>
            <a:ext cx="10684151" cy="9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alibri"/>
              <a:buNone/>
            </a:pPr>
            <a:r>
              <a:rPr lang="it-IT" sz="5200" dirty="0">
                <a:solidFill>
                  <a:schemeClr val="dk2"/>
                </a:solidFill>
              </a:rPr>
              <a:t>Updates</a:t>
            </a:r>
            <a:endParaRPr dirty="0"/>
          </a:p>
        </p:txBody>
      </p:sp>
      <p:grpSp>
        <p:nvGrpSpPr>
          <p:cNvPr id="91" name="Google Shape;91;p1"/>
          <p:cNvGrpSpPr/>
          <p:nvPr/>
        </p:nvGrpSpPr>
        <p:grpSpPr>
          <a:xfrm>
            <a:off x="7867135" y="0"/>
            <a:ext cx="4324865" cy="2641149"/>
            <a:chOff x="6867015" y="-1"/>
            <a:chExt cx="5324985" cy="3251912"/>
          </a:xfrm>
        </p:grpSpPr>
        <p:sp>
          <p:nvSpPr>
            <p:cNvPr id="92" name="Google Shape;92;p1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/>
              <a:ahLst/>
              <a:cxnLst/>
              <a:rect l="l" t="t" r="r" b="b"/>
              <a:pathLst>
                <a:path w="5324985" h="3251912" extrusionOk="0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/>
              <a:ahLst/>
              <a:cxnLst/>
              <a:rect l="l" t="t" r="r" b="b"/>
              <a:pathLst>
                <a:path w="5275533" h="2980757" extrusionOk="0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"/>
          <p:cNvGrpSpPr/>
          <p:nvPr/>
        </p:nvGrpSpPr>
        <p:grpSpPr>
          <a:xfrm rot="-54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98" name="Google Shape;98;p1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 extrusionOk="0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 extrusionOk="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 extrusionOk="0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 extrusionOk="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gradFill>
            <a:gsLst>
              <a:gs pos="0">
                <a:srgbClr val="70AD47">
                  <a:alpha val="20000"/>
                </a:srgbClr>
              </a:gs>
              <a:gs pos="16000">
                <a:srgbClr val="70AD47">
                  <a:alpha val="20000"/>
                </a:srgbClr>
              </a:gs>
              <a:gs pos="85000">
                <a:srgbClr val="4472C4">
                  <a:alpha val="40000"/>
                </a:srgbClr>
              </a:gs>
              <a:gs pos="100000">
                <a:srgbClr val="4472C4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p4"/>
          <p:cNvGrpSpPr/>
          <p:nvPr/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06" name="Google Shape;206;p4"/>
            <p:cNvSpPr/>
            <p:nvPr/>
          </p:nvSpPr>
          <p:spPr>
            <a:xfrm>
              <a:off x="1560551" y="3985"/>
              <a:ext cx="9313016" cy="6858000"/>
            </a:xfrm>
            <a:custGeom>
              <a:avLst/>
              <a:gdLst/>
              <a:ahLst/>
              <a:cxnLst/>
              <a:rect l="l" t="t" r="r" b="b"/>
              <a:pathLst>
                <a:path w="9313016" h="6858000" extrusionOk="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659468" y="3985"/>
              <a:ext cx="9065550" cy="6858000"/>
            </a:xfrm>
            <a:custGeom>
              <a:avLst/>
              <a:gdLst/>
              <a:ahLst/>
              <a:cxnLst/>
              <a:rect l="l" t="t" r="r" b="b"/>
              <a:pathLst>
                <a:path w="9065550" h="6858000" extrusionOk="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648217" y="3985"/>
              <a:ext cx="9088051" cy="6858000"/>
            </a:xfrm>
            <a:custGeom>
              <a:avLst/>
              <a:gdLst/>
              <a:ahLst/>
              <a:cxnLst/>
              <a:rect l="l" t="t" r="r" b="b"/>
              <a:pathLst>
                <a:path w="9088051" h="6858000" extrusionOk="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629061" y="3985"/>
              <a:ext cx="9107210" cy="6858000"/>
            </a:xfrm>
            <a:custGeom>
              <a:avLst/>
              <a:gdLst/>
              <a:ahLst/>
              <a:cxnLst/>
              <a:rect l="l" t="t" r="r" b="b"/>
              <a:pathLst>
                <a:path w="9107210" h="6858000" extrusionOk="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303402" y="3985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5058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318434" y="3985"/>
              <a:ext cx="9747620" cy="6858000"/>
            </a:xfrm>
            <a:custGeom>
              <a:avLst/>
              <a:gdLst/>
              <a:ahLst/>
              <a:cxnLst/>
              <a:rect l="l" t="t" r="r" b="b"/>
              <a:pathLst>
                <a:path w="9747620" h="6858000" extrusionOk="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308320" y="3985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4"/>
          <p:cNvSpPr txBox="1">
            <a:spLocks noGrp="1"/>
          </p:cNvSpPr>
          <p:nvPr>
            <p:ph type="title"/>
          </p:nvPr>
        </p:nvSpPr>
        <p:spPr>
          <a:xfrm>
            <a:off x="1466982" y="1764407"/>
            <a:ext cx="9459654" cy="23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alibri"/>
              <a:buNone/>
            </a:pPr>
            <a:r>
              <a:rPr lang="it-IT" sz="5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</a:t>
            </a:r>
            <a:endParaRPr/>
          </a:p>
        </p:txBody>
      </p:sp>
      <p:sp>
        <p:nvSpPr>
          <p:cNvPr id="214" name="Google Shape;214;p4"/>
          <p:cNvSpPr txBox="1">
            <a:spLocks noGrp="1"/>
          </p:cNvSpPr>
          <p:nvPr>
            <p:ph type="dt" idx="10"/>
          </p:nvPr>
        </p:nvSpPr>
        <p:spPr>
          <a:xfrm>
            <a:off x="80467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8559FD31-F62D-B842-898F-1301D8AAA9C8}" type="datetime1">
              <a:rPr lang="it-IT" smtClean="0"/>
              <a:t>05/05/23</a:t>
            </a:fld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ftr" idx="11"/>
          </p:nvPr>
        </p:nvSpPr>
        <p:spPr>
          <a:xfrm>
            <a:off x="5042979" y="6356350"/>
            <a:ext cx="25443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Greta Brianti - deeppp weekly meeting</a:t>
            </a:r>
            <a:endParaRPr/>
          </a:p>
        </p:txBody>
      </p:sp>
      <p:sp>
        <p:nvSpPr>
          <p:cNvPr id="216" name="Google Shape;2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9" name="Google Shape;109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>
                <a:alpha val="24313"/>
              </a:srgbClr>
            </a:solidFill>
            <a:ln>
              <a:noFill/>
            </a:ln>
          </p:spPr>
        </p:sp>
      </p:grpSp>
      <p:sp>
        <p:nvSpPr>
          <p:cNvPr id="110" name="Google Shape;110;p2"/>
          <p:cNvSpPr txBox="1">
            <a:spLocks noGrp="1"/>
          </p:cNvSpPr>
          <p:nvPr>
            <p:ph type="dt" idx="10"/>
          </p:nvPr>
        </p:nvSpPr>
        <p:spPr>
          <a:xfrm>
            <a:off x="1310113" y="6374279"/>
            <a:ext cx="20634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3F101CA7-99F4-D945-AB3A-FC7BF5BEE0C1}" type="datetime1">
              <a:rPr lang="it-IT" smtClean="0">
                <a:solidFill>
                  <a:schemeClr val="dk1"/>
                </a:solidFill>
              </a:rPr>
              <a:t>05/05/23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ftr" idx="11"/>
          </p:nvPr>
        </p:nvSpPr>
        <p:spPr>
          <a:xfrm>
            <a:off x="4036939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solidFill>
                  <a:schemeClr val="dk1"/>
                </a:solidFill>
              </a:rPr>
              <a:t>Greta Brianti - deeppp weekly meeting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814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dk1"/>
                </a:solidFill>
              </a:rPr>
              <a:t>11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" name="Google Shape;178;g2234d79c1b5_0_15">
            <a:extLst>
              <a:ext uri="{FF2B5EF4-FFF2-40B4-BE49-F238E27FC236}">
                <a16:creationId xmlns:a16="http://schemas.microsoft.com/office/drawing/2014/main" id="{05E90282-F857-C289-34BC-5FCF8A70F5D6}"/>
              </a:ext>
            </a:extLst>
          </p:cNvPr>
          <p:cNvSpPr txBox="1"/>
          <p:nvPr/>
        </p:nvSpPr>
        <p:spPr>
          <a:xfrm>
            <a:off x="793746" y="291232"/>
            <a:ext cx="9562912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762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it-IT" sz="4063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</a:t>
            </a:r>
            <a:r>
              <a:rPr lang="it-IT" sz="406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4063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distributions</a:t>
            </a:r>
            <a:r>
              <a:rPr lang="it-IT" sz="406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Jets </a:t>
            </a:r>
            <a:endParaRPr lang="it-IT" sz="17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6" name="Picture 22">
            <a:extLst>
              <a:ext uri="{FF2B5EF4-FFF2-40B4-BE49-F238E27FC236}">
                <a16:creationId xmlns:a16="http://schemas.microsoft.com/office/drawing/2014/main" id="{F865C1AE-1042-C167-70A2-D08EE2A5A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959006" y="828417"/>
            <a:ext cx="3616194" cy="2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39ED353A-0DEC-B51B-82C5-C284C7CF0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787243" y="828417"/>
            <a:ext cx="3616194" cy="2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00F10576-DA56-D83A-06A2-62495F9D4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104850" y="3658383"/>
            <a:ext cx="3465966" cy="259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4805E9FF-3F9A-D2E3-90E3-5A1B53A0E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7007067" y="3664575"/>
            <a:ext cx="3616196" cy="27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698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9" name="Google Shape;109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>
                <a:alpha val="24313"/>
              </a:srgbClr>
            </a:solidFill>
            <a:ln>
              <a:noFill/>
            </a:ln>
          </p:spPr>
        </p:sp>
      </p:grpSp>
      <p:sp>
        <p:nvSpPr>
          <p:cNvPr id="110" name="Google Shape;110;p2"/>
          <p:cNvSpPr txBox="1">
            <a:spLocks noGrp="1"/>
          </p:cNvSpPr>
          <p:nvPr>
            <p:ph type="dt" idx="10"/>
          </p:nvPr>
        </p:nvSpPr>
        <p:spPr>
          <a:xfrm>
            <a:off x="1310113" y="6374279"/>
            <a:ext cx="20634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11D2E3E-FF56-4644-AF7D-ADB17022B1D5}" type="datetime1">
              <a:rPr lang="it-IT" smtClean="0">
                <a:solidFill>
                  <a:schemeClr val="dk1"/>
                </a:solidFill>
              </a:rPr>
              <a:t>05/05/23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ftr" idx="11"/>
          </p:nvPr>
        </p:nvSpPr>
        <p:spPr>
          <a:xfrm>
            <a:off x="4036939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solidFill>
                  <a:schemeClr val="dk1"/>
                </a:solidFill>
              </a:rPr>
              <a:t>Greta Brianti - deeppp weekly meeting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814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dk1"/>
                </a:solidFill>
              </a:rPr>
              <a:t>12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" name="Google Shape;178;g2234d79c1b5_0_15">
            <a:extLst>
              <a:ext uri="{FF2B5EF4-FFF2-40B4-BE49-F238E27FC236}">
                <a16:creationId xmlns:a16="http://schemas.microsoft.com/office/drawing/2014/main" id="{05E90282-F857-C289-34BC-5FCF8A70F5D6}"/>
              </a:ext>
            </a:extLst>
          </p:cNvPr>
          <p:cNvSpPr txBox="1"/>
          <p:nvPr/>
        </p:nvSpPr>
        <p:spPr>
          <a:xfrm>
            <a:off x="783355" y="361195"/>
            <a:ext cx="9562912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762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it-IT" sz="4063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</a:t>
            </a:r>
            <a:r>
              <a:rPr lang="it-IT" sz="406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4063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distributions</a:t>
            </a:r>
            <a:r>
              <a:rPr lang="it-IT" sz="406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Tracks </a:t>
            </a:r>
            <a:endParaRPr lang="it-IT" sz="17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CB29BC2C-672F-27E0-3186-5D5DF7F05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873542" y="925399"/>
            <a:ext cx="3561991" cy="267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7EE1F47C-A4E6-938C-1769-B5F65DA3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015033" y="1031289"/>
            <a:ext cx="3610401" cy="270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0DA01C1B-B9B0-B790-A3FF-8FB855B7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148005" y="3827257"/>
            <a:ext cx="3235471" cy="236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696A8DE-453E-4038-0E61-DDBE039D4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2111323" y="3970623"/>
            <a:ext cx="3235472" cy="23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222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9" name="Google Shape;109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>
                <a:alpha val="24313"/>
              </a:srgbClr>
            </a:solidFill>
            <a:ln>
              <a:noFill/>
            </a:ln>
          </p:spPr>
        </p:sp>
      </p:grpSp>
      <p:sp>
        <p:nvSpPr>
          <p:cNvPr id="110" name="Google Shape;110;p2"/>
          <p:cNvSpPr txBox="1">
            <a:spLocks noGrp="1"/>
          </p:cNvSpPr>
          <p:nvPr>
            <p:ph type="dt" idx="10"/>
          </p:nvPr>
        </p:nvSpPr>
        <p:spPr>
          <a:xfrm>
            <a:off x="1310113" y="6374279"/>
            <a:ext cx="20634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2937415F-08DE-FC42-BDCC-3F9531F6F4EF}" type="datetime1">
              <a:rPr lang="it-IT" smtClean="0">
                <a:solidFill>
                  <a:schemeClr val="dk1"/>
                </a:solidFill>
              </a:rPr>
              <a:t>05/05/23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ftr" idx="11"/>
          </p:nvPr>
        </p:nvSpPr>
        <p:spPr>
          <a:xfrm>
            <a:off x="4036939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solidFill>
                  <a:schemeClr val="dk1"/>
                </a:solidFill>
              </a:rPr>
              <a:t>Greta Brianti - deeppp weekly meeting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814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dk1"/>
                </a:solidFill>
              </a:rPr>
              <a:t>13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9" name="Google Shape;113;p2">
            <a:extLst>
              <a:ext uri="{FF2B5EF4-FFF2-40B4-BE49-F238E27FC236}">
                <a16:creationId xmlns:a16="http://schemas.microsoft.com/office/drawing/2014/main" id="{1BC04349-5400-9F4F-2F57-EC0EFBE21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507581"/>
              </p:ext>
            </p:extLst>
          </p:nvPr>
        </p:nvGraphicFramePr>
        <p:xfrm>
          <a:off x="1619896" y="2264830"/>
          <a:ext cx="2684500" cy="1858843"/>
        </p:xfrm>
        <a:graphic>
          <a:graphicData uri="http://schemas.openxmlformats.org/drawingml/2006/table">
            <a:tbl>
              <a:tblPr firstRow="1" bandRow="1">
                <a:noFill/>
                <a:tableStyleId>{3205A2F3-E18A-49E0-8FE9-9DD77DC2BB0C}</a:tableStyleId>
              </a:tblPr>
              <a:tblGrid>
                <a:gridCol w="1756849">
                  <a:extLst>
                    <a:ext uri="{9D8B030D-6E8A-4147-A177-3AD203B41FA5}">
                      <a16:colId xmlns:a16="http://schemas.microsoft.com/office/drawing/2014/main" val="3788938686"/>
                    </a:ext>
                  </a:extLst>
                </a:gridCol>
                <a:gridCol w="927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28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Hyperparameter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8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Trained for 150 epochs on 30k jets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lang="en-US"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341099520"/>
                  </a:ext>
                </a:extLst>
              </a:tr>
              <a:tr h="2781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Number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0 - 5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012992841"/>
                  </a:ext>
                </a:extLst>
              </a:tr>
              <a:tr h="2781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Numbers of layers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8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Hidden channels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50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Num parameters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11404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922D61A-ECDA-6AFB-D31D-7E054590C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467" y="1299808"/>
            <a:ext cx="6226543" cy="42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8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9" name="Google Shape;109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>
                <a:alpha val="24313"/>
              </a:srgbClr>
            </a:solidFill>
            <a:ln>
              <a:noFill/>
            </a:ln>
          </p:spPr>
        </p:sp>
      </p:grpSp>
      <p:sp>
        <p:nvSpPr>
          <p:cNvPr id="110" name="Google Shape;110;p2"/>
          <p:cNvSpPr txBox="1">
            <a:spLocks noGrp="1"/>
          </p:cNvSpPr>
          <p:nvPr>
            <p:ph type="dt" idx="10"/>
          </p:nvPr>
        </p:nvSpPr>
        <p:spPr>
          <a:xfrm>
            <a:off x="1310113" y="6374279"/>
            <a:ext cx="20634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494FB1B-A748-D44A-B653-5ECA7826D4AD}" type="datetime1">
              <a:rPr lang="it-IT" smtClean="0">
                <a:solidFill>
                  <a:schemeClr val="dk1"/>
                </a:solidFill>
              </a:rPr>
              <a:t>05/05/23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ftr" idx="11"/>
          </p:nvPr>
        </p:nvSpPr>
        <p:spPr>
          <a:xfrm>
            <a:off x="4036939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solidFill>
                  <a:schemeClr val="dk1"/>
                </a:solidFill>
              </a:rPr>
              <a:t>Greta Brianti - deeppp weekly meeting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814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dk1"/>
                </a:solidFill>
              </a:rPr>
              <a:t>14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" name="Google Shape;178;g2234d79c1b5_0_15">
            <a:extLst>
              <a:ext uri="{FF2B5EF4-FFF2-40B4-BE49-F238E27FC236}">
                <a16:creationId xmlns:a16="http://schemas.microsoft.com/office/drawing/2014/main" id="{05E90282-F857-C289-34BC-5FCF8A70F5D6}"/>
              </a:ext>
            </a:extLst>
          </p:cNvPr>
          <p:cNvSpPr txBox="1"/>
          <p:nvPr/>
        </p:nvSpPr>
        <p:spPr>
          <a:xfrm>
            <a:off x="783355" y="361195"/>
            <a:ext cx="9562912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762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it-IT" sz="4063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</a:t>
            </a:r>
            <a:r>
              <a:rPr lang="it-IT" sz="406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4063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parameters</a:t>
            </a:r>
            <a:endParaRPr lang="it-IT" sz="17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Google Shape;113;p2">
            <a:extLst>
              <a:ext uri="{FF2B5EF4-FFF2-40B4-BE49-F238E27FC236}">
                <a16:creationId xmlns:a16="http://schemas.microsoft.com/office/drawing/2014/main" id="{E021C430-30E8-E6A7-DE9F-15D70D6364C3}"/>
              </a:ext>
            </a:extLst>
          </p:cNvPr>
          <p:cNvGraphicFramePr/>
          <p:nvPr/>
        </p:nvGraphicFramePr>
        <p:xfrm>
          <a:off x="1161472" y="1273903"/>
          <a:ext cx="4114800" cy="3656158"/>
        </p:xfrm>
        <a:graphic>
          <a:graphicData uri="http://schemas.openxmlformats.org/drawingml/2006/table">
            <a:tbl>
              <a:tblPr firstRow="1" bandRow="1">
                <a:noFill/>
                <a:tableStyleId>{3205A2F3-E18A-49E0-8FE9-9DD77DC2BB0C}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78893868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41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Hyperparameter optimization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Features per node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Each trained for 150 epochs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99520"/>
                  </a:ext>
                </a:extLst>
              </a:tr>
              <a:tr h="5249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Numbers of layers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[2,4,8,12]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Hidden channels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[10,50,100,250]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Dropout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0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Learning rate</a:t>
                      </a:r>
                      <a:endParaRPr lang="el-GR"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0.001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7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Batch size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100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1486265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2767F9-10B4-6B6D-08E0-2D9C216EEE75}"/>
                  </a:ext>
                </a:extLst>
              </p:cNvPr>
              <p:cNvSpPr txBox="1"/>
              <p:nvPr/>
            </p:nvSpPr>
            <p:spPr>
              <a:xfrm>
                <a:off x="5551919" y="2533113"/>
                <a:ext cx="3248069" cy="2228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𝑝𝑎𝑟𝑎𝑚𝑒𝑡𝑒𝑟𝑠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19∗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𝑛𝑜𝑑𝑒𝑠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𝑛𝑜𝑑𝑒𝑠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𝑛𝑜𝑑𝑒𝑠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𝑛𝑜𝑑𝑒𝑠</m:t>
                              </m:r>
                            </m:sub>
                          </m:sSub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layers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]+</m:t>
                      </m:r>
                    </m:oMath>
                  </m:oMathPara>
                </a14:m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𝑛𝑜𝑑𝑒𝑠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∗4+4)</m:t>
                      </m:r>
                    </m:oMath>
                  </m:oMathPara>
                </a14:m>
                <a:endParaRPr lang="en-IT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2767F9-10B4-6B6D-08E0-2D9C216EE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919" y="2533113"/>
                <a:ext cx="3248069" cy="2228431"/>
              </a:xfrm>
              <a:prstGeom prst="rect">
                <a:avLst/>
              </a:prstGeom>
              <a:blipFill>
                <a:blip r:embed="rId3"/>
                <a:stretch>
                  <a:fillRect l="-3891" b="-3977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30E7DA7-7EF0-A6CC-C428-2D9B5A840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272" y="1222977"/>
            <a:ext cx="6718300" cy="9525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8307DC-A59E-EFF3-A684-39201314288A}"/>
              </a:ext>
            </a:extLst>
          </p:cNvPr>
          <p:cNvCxnSpPr>
            <a:cxnSpLocks/>
          </p:cNvCxnSpPr>
          <p:nvPr/>
        </p:nvCxnSpPr>
        <p:spPr>
          <a:xfrm>
            <a:off x="8324200" y="3340382"/>
            <a:ext cx="4757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EF06E3-B58A-7CC6-3A05-16A8FC54DAA8}"/>
                  </a:ext>
                </a:extLst>
              </p:cNvPr>
              <p:cNvSpPr txBox="1"/>
              <p:nvPr/>
            </p:nvSpPr>
            <p:spPr>
              <a:xfrm>
                <a:off x="9006885" y="2864217"/>
                <a:ext cx="318511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T" dirty="0"/>
                  <a:t>Input dimension: (40,19)</a:t>
                </a:r>
              </a:p>
              <a:p>
                <a:r>
                  <a:rPr lang="en-IT" dirty="0"/>
                  <a:t>Output dimension: (40,</a:t>
                </a:r>
                <a:r>
                  <a:rPr lang="en-US" sz="1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𝑛𝑜𝑑𝑒𝑠</m:t>
                        </m:r>
                      </m:sub>
                    </m:sSub>
                  </m:oMath>
                </a14:m>
                <a:r>
                  <a:rPr lang="en-IT" dirty="0"/>
                  <a:t>)</a:t>
                </a:r>
              </a:p>
              <a:p>
                <a:r>
                  <a:rPr lang="en-IT" dirty="0"/>
                  <a:t>Total number of weights: </a:t>
                </a:r>
                <a:r>
                  <a:rPr lang="en-US" sz="1400" b="0" dirty="0"/>
                  <a:t>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19∗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𝑛𝑜𝑑𝑒𝑠</m:t>
                        </m:r>
                      </m:sub>
                    </m:sSub>
                  </m:oMath>
                </a14:m>
                <a:endParaRPr lang="en-IT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EF06E3-B58A-7CC6-3A05-16A8FC54D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885" y="2864217"/>
                <a:ext cx="3185115" cy="738664"/>
              </a:xfrm>
              <a:prstGeom prst="rect">
                <a:avLst/>
              </a:prstGeom>
              <a:blipFill>
                <a:blip r:embed="rId5"/>
                <a:stretch>
                  <a:fillRect l="-794" t="-1695" b="-6780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8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9" name="Google Shape;109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>
                <a:alpha val="24313"/>
              </a:srgbClr>
            </a:solidFill>
            <a:ln>
              <a:noFill/>
            </a:ln>
          </p:spPr>
        </p:sp>
      </p:grpSp>
      <p:sp>
        <p:nvSpPr>
          <p:cNvPr id="110" name="Google Shape;110;p2"/>
          <p:cNvSpPr txBox="1">
            <a:spLocks noGrp="1"/>
          </p:cNvSpPr>
          <p:nvPr>
            <p:ph type="dt" idx="10"/>
          </p:nvPr>
        </p:nvSpPr>
        <p:spPr>
          <a:xfrm>
            <a:off x="1310113" y="6374279"/>
            <a:ext cx="20634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A36DEA97-861B-8742-9374-64AB54DBC04D}" type="datetime1">
              <a:rPr lang="it-IT" smtClean="0">
                <a:solidFill>
                  <a:schemeClr val="dk1"/>
                </a:solidFill>
              </a:rPr>
              <a:t>05/05/23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ftr" idx="11"/>
          </p:nvPr>
        </p:nvSpPr>
        <p:spPr>
          <a:xfrm>
            <a:off x="4036939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solidFill>
                  <a:schemeClr val="dk1"/>
                </a:solidFill>
              </a:rPr>
              <a:t>Greta Brianti - deeppp weekly meeting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814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dk1"/>
                </a:solidFill>
              </a:rPr>
              <a:t>2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" name="Google Shape;178;g2234d79c1b5_0_15">
            <a:extLst>
              <a:ext uri="{FF2B5EF4-FFF2-40B4-BE49-F238E27FC236}">
                <a16:creationId xmlns:a16="http://schemas.microsoft.com/office/drawing/2014/main" id="{05E90282-F857-C289-34BC-5FCF8A70F5D6}"/>
              </a:ext>
            </a:extLst>
          </p:cNvPr>
          <p:cNvSpPr txBox="1"/>
          <p:nvPr/>
        </p:nvSpPr>
        <p:spPr>
          <a:xfrm>
            <a:off x="783355" y="361195"/>
            <a:ext cx="5439645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7620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it-IT" sz="406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GNN </a:t>
            </a:r>
            <a:r>
              <a:rPr lang="it-IT" sz="4063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architecture</a:t>
            </a:r>
            <a:endParaRPr sz="4063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None/>
            </a:pPr>
            <a:endParaRPr sz="17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E91335-A81E-4DC1-367C-5ACF33B4F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1199333"/>
            <a:ext cx="7290161" cy="3800113"/>
          </a:xfrm>
          <a:prstGeom prst="rect">
            <a:avLst/>
          </a:prstGeom>
        </p:spPr>
      </p:pic>
      <p:graphicFrame>
        <p:nvGraphicFramePr>
          <p:cNvPr id="4" name="Google Shape;113;p2">
            <a:extLst>
              <a:ext uri="{FF2B5EF4-FFF2-40B4-BE49-F238E27FC236}">
                <a16:creationId xmlns:a16="http://schemas.microsoft.com/office/drawing/2014/main" id="{BEA89718-E58D-039C-757E-CA5853FE7F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5957137"/>
              </p:ext>
            </p:extLst>
          </p:nvPr>
        </p:nvGraphicFramePr>
        <p:xfrm>
          <a:off x="7874000" y="1201166"/>
          <a:ext cx="4114800" cy="3798280"/>
        </p:xfrm>
        <a:graphic>
          <a:graphicData uri="http://schemas.openxmlformats.org/drawingml/2006/table">
            <a:tbl>
              <a:tblPr firstRow="1" bandRow="1">
                <a:noFill/>
                <a:tableStyleId>{3205A2F3-E18A-49E0-8FE9-9DD77DC2BB0C}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78893868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0537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Grid search 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Features per node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Each trained for 150 epochs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99520"/>
                  </a:ext>
                </a:extLst>
              </a:tr>
              <a:tr h="5249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Numbers of layers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[4,8,12]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Hidden channels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[50,100,250]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Dropout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[0.1,0.6]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Learning rate</a:t>
                      </a:r>
                      <a:endParaRPr lang="el-GR"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[0.001,0.01,0.1]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7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Batch size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[100,200,500,1000]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14862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12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9" name="Google Shape;109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>
                <a:alpha val="24313"/>
              </a:srgbClr>
            </a:solidFill>
            <a:ln>
              <a:noFill/>
            </a:ln>
          </p:spPr>
        </p:sp>
      </p:grpSp>
      <p:sp>
        <p:nvSpPr>
          <p:cNvPr id="110" name="Google Shape;110;p2"/>
          <p:cNvSpPr txBox="1">
            <a:spLocks noGrp="1"/>
          </p:cNvSpPr>
          <p:nvPr>
            <p:ph type="dt" idx="10"/>
          </p:nvPr>
        </p:nvSpPr>
        <p:spPr>
          <a:xfrm>
            <a:off x="1310113" y="6374279"/>
            <a:ext cx="20634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A5E198C2-BBA3-924E-A810-0969C2CCB34E}" type="datetime1">
              <a:rPr lang="it-IT" smtClean="0">
                <a:solidFill>
                  <a:schemeClr val="dk1"/>
                </a:solidFill>
              </a:rPr>
              <a:t>05/05/23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ftr" idx="11"/>
          </p:nvPr>
        </p:nvSpPr>
        <p:spPr>
          <a:xfrm>
            <a:off x="4036939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solidFill>
                  <a:schemeClr val="dk1"/>
                </a:solidFill>
              </a:rPr>
              <a:t>Greta Brianti - deeppp weekly meeting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814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dk1"/>
                </a:solidFill>
              </a:rPr>
              <a:t>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" name="Google Shape;178;g2234d79c1b5_0_15">
            <a:extLst>
              <a:ext uri="{FF2B5EF4-FFF2-40B4-BE49-F238E27FC236}">
                <a16:creationId xmlns:a16="http://schemas.microsoft.com/office/drawing/2014/main" id="{05E90282-F857-C289-34BC-5FCF8A70F5D6}"/>
              </a:ext>
            </a:extLst>
          </p:cNvPr>
          <p:cNvSpPr txBox="1"/>
          <p:nvPr/>
        </p:nvSpPr>
        <p:spPr>
          <a:xfrm>
            <a:off x="783355" y="361195"/>
            <a:ext cx="9562912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762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it-IT" sz="406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GNN performance </a:t>
            </a:r>
            <a:endParaRPr sz="4063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None/>
            </a:pPr>
            <a:endParaRPr sz="17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D409-DAFF-8A51-9598-47AE9F17A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09" y="2890873"/>
            <a:ext cx="6545707" cy="3556800"/>
          </a:xfrm>
          <a:prstGeom prst="rect">
            <a:avLst/>
          </a:prstGeom>
        </p:spPr>
      </p:pic>
      <p:graphicFrame>
        <p:nvGraphicFramePr>
          <p:cNvPr id="9" name="Google Shape;113;p2">
            <a:extLst>
              <a:ext uri="{FF2B5EF4-FFF2-40B4-BE49-F238E27FC236}">
                <a16:creationId xmlns:a16="http://schemas.microsoft.com/office/drawing/2014/main" id="{1BC04349-5400-9F4F-2F57-EC0EFBE21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146336"/>
              </p:ext>
            </p:extLst>
          </p:nvPr>
        </p:nvGraphicFramePr>
        <p:xfrm>
          <a:off x="1310113" y="941923"/>
          <a:ext cx="7606144" cy="1858843"/>
        </p:xfrm>
        <a:graphic>
          <a:graphicData uri="http://schemas.openxmlformats.org/drawingml/2006/table">
            <a:tbl>
              <a:tblPr firstRow="1" bandRow="1">
                <a:noFill/>
                <a:tableStyleId>{3205A2F3-E18A-49E0-8FE9-9DD77DC2BB0C}</a:tableStyleId>
              </a:tblPr>
              <a:tblGrid>
                <a:gridCol w="1891143">
                  <a:extLst>
                    <a:ext uri="{9D8B030D-6E8A-4147-A177-3AD203B41FA5}">
                      <a16:colId xmlns:a16="http://schemas.microsoft.com/office/drawing/2014/main" val="3788938686"/>
                    </a:ext>
                  </a:extLst>
                </a:gridCol>
                <a:gridCol w="675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92239874"/>
                    </a:ext>
                  </a:extLst>
                </a:gridCol>
                <a:gridCol w="675409">
                  <a:extLst>
                    <a:ext uri="{9D8B030D-6E8A-4147-A177-3AD203B41FA5}">
                      <a16:colId xmlns:a16="http://schemas.microsoft.com/office/drawing/2014/main" val="2180917334"/>
                    </a:ext>
                  </a:extLst>
                </a:gridCol>
                <a:gridCol w="841664">
                  <a:extLst>
                    <a:ext uri="{9D8B030D-6E8A-4147-A177-3AD203B41FA5}">
                      <a16:colId xmlns:a16="http://schemas.microsoft.com/office/drawing/2014/main" val="2243588431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4127361230"/>
                    </a:ext>
                  </a:extLst>
                </a:gridCol>
                <a:gridCol w="737755">
                  <a:extLst>
                    <a:ext uri="{9D8B030D-6E8A-4147-A177-3AD203B41FA5}">
                      <a16:colId xmlns:a16="http://schemas.microsoft.com/office/drawing/2014/main" val="4033972351"/>
                    </a:ext>
                  </a:extLst>
                </a:gridCol>
                <a:gridCol w="623454">
                  <a:extLst>
                    <a:ext uri="{9D8B030D-6E8A-4147-A177-3AD203B41FA5}">
                      <a16:colId xmlns:a16="http://schemas.microsoft.com/office/drawing/2014/main" val="2629712667"/>
                    </a:ext>
                  </a:extLst>
                </a:gridCol>
                <a:gridCol w="727365">
                  <a:extLst>
                    <a:ext uri="{9D8B030D-6E8A-4147-A177-3AD203B41FA5}">
                      <a16:colId xmlns:a16="http://schemas.microsoft.com/office/drawing/2014/main" val="2774084197"/>
                    </a:ext>
                  </a:extLst>
                </a:gridCol>
              </a:tblGrid>
              <a:tr h="278128">
                <a:tc gridSpan="9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Hyperparameter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Features per node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8">
                <a:tc gridSpan="9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Trained for 150 epochs on 30k jets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99520"/>
                  </a:ext>
                </a:extLst>
              </a:tr>
              <a:tr h="2781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Number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2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9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11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18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27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012992841"/>
                  </a:ext>
                </a:extLst>
              </a:tr>
              <a:tr h="2781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Numbers of layers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8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12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8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12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8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Hidden channels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50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50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50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100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100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100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250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250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Dropout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0.1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0.1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0.1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0.1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0.1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0.1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0.1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0.6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4801829-6FB9-4834-11FD-825DD4683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354" y="3002973"/>
            <a:ext cx="3320776" cy="33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2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9" name="Google Shape;109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>
                <a:alpha val="24313"/>
              </a:srgbClr>
            </a:solidFill>
            <a:ln>
              <a:noFill/>
            </a:ln>
          </p:spPr>
        </p:sp>
      </p:grpSp>
      <p:sp>
        <p:nvSpPr>
          <p:cNvPr id="110" name="Google Shape;110;p2"/>
          <p:cNvSpPr txBox="1">
            <a:spLocks noGrp="1"/>
          </p:cNvSpPr>
          <p:nvPr>
            <p:ph type="dt" idx="10"/>
          </p:nvPr>
        </p:nvSpPr>
        <p:spPr>
          <a:xfrm>
            <a:off x="1310113" y="6374279"/>
            <a:ext cx="20634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67468DE0-69C1-3647-9F8D-08C215D4FB3F}" type="datetime1">
              <a:rPr lang="it-IT" smtClean="0">
                <a:solidFill>
                  <a:schemeClr val="dk1"/>
                </a:solidFill>
              </a:rPr>
              <a:t>05/05/23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ftr" idx="11"/>
          </p:nvPr>
        </p:nvSpPr>
        <p:spPr>
          <a:xfrm>
            <a:off x="4036939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solidFill>
                  <a:schemeClr val="dk1"/>
                </a:solidFill>
              </a:rPr>
              <a:t>Greta Brianti - deeppp weekly meeting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814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dk1"/>
                </a:solidFill>
              </a:rPr>
              <a:t>4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" name="Google Shape;178;g2234d79c1b5_0_15">
            <a:extLst>
              <a:ext uri="{FF2B5EF4-FFF2-40B4-BE49-F238E27FC236}">
                <a16:creationId xmlns:a16="http://schemas.microsoft.com/office/drawing/2014/main" id="{05E90282-F857-C289-34BC-5FCF8A70F5D6}"/>
              </a:ext>
            </a:extLst>
          </p:cNvPr>
          <p:cNvSpPr txBox="1"/>
          <p:nvPr/>
        </p:nvSpPr>
        <p:spPr>
          <a:xfrm>
            <a:off x="793746" y="291232"/>
            <a:ext cx="9562912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762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it-IT" sz="4063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</a:t>
            </a:r>
            <a:r>
              <a:rPr lang="it-IT" sz="406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4063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distributions</a:t>
            </a:r>
            <a:r>
              <a:rPr lang="it-IT" sz="406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Jets </a:t>
            </a:r>
            <a:endParaRPr lang="it-IT" sz="17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6" name="Picture 22">
            <a:extLst>
              <a:ext uri="{FF2B5EF4-FFF2-40B4-BE49-F238E27FC236}">
                <a16:creationId xmlns:a16="http://schemas.microsoft.com/office/drawing/2014/main" id="{F865C1AE-1042-C167-70A2-D08EE2A5A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06" y="884752"/>
            <a:ext cx="3616195" cy="2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39ED353A-0DEC-B51B-82C5-C284C7CF0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40" y="830020"/>
            <a:ext cx="3859593" cy="2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00F10576-DA56-D83A-06A2-62495F9D4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44" y="3596898"/>
            <a:ext cx="3685557" cy="259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4805E9FF-3F9A-D2E3-90E3-5A1B53A0E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4954738" y="3471842"/>
            <a:ext cx="3616195" cy="272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oogle Shape;113;p2">
            <a:extLst>
              <a:ext uri="{FF2B5EF4-FFF2-40B4-BE49-F238E27FC236}">
                <a16:creationId xmlns:a16="http://schemas.microsoft.com/office/drawing/2014/main" id="{4CF9519B-C114-C90E-3A51-A442CE55F7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923697"/>
              </p:ext>
            </p:extLst>
          </p:nvPr>
        </p:nvGraphicFramePr>
        <p:xfrm>
          <a:off x="8672011" y="884752"/>
          <a:ext cx="3470371" cy="1242306"/>
        </p:xfrm>
        <a:graphic>
          <a:graphicData uri="http://schemas.openxmlformats.org/drawingml/2006/table">
            <a:tbl>
              <a:tblPr firstRow="1" bandRow="1">
                <a:noFill/>
                <a:tableStyleId>{3205A2F3-E18A-49E0-8FE9-9DD77DC2BB0C}</a:tableStyleId>
              </a:tblPr>
              <a:tblGrid>
                <a:gridCol w="1145645">
                  <a:extLst>
                    <a:ext uri="{9D8B030D-6E8A-4147-A177-3AD203B41FA5}">
                      <a16:colId xmlns:a16="http://schemas.microsoft.com/office/drawing/2014/main" val="3788938686"/>
                    </a:ext>
                  </a:extLst>
                </a:gridCol>
                <a:gridCol w="605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002">
                  <a:extLst>
                    <a:ext uri="{9D8B030D-6E8A-4147-A177-3AD203B41FA5}">
                      <a16:colId xmlns:a16="http://schemas.microsoft.com/office/drawing/2014/main" val="1692239874"/>
                    </a:ext>
                  </a:extLst>
                </a:gridCol>
                <a:gridCol w="541071">
                  <a:extLst>
                    <a:ext uri="{9D8B030D-6E8A-4147-A177-3AD203B41FA5}">
                      <a16:colId xmlns:a16="http://schemas.microsoft.com/office/drawing/2014/main" val="2180917334"/>
                    </a:ext>
                  </a:extLst>
                </a:gridCol>
                <a:gridCol w="667739">
                  <a:extLst>
                    <a:ext uri="{9D8B030D-6E8A-4147-A177-3AD203B41FA5}">
                      <a16:colId xmlns:a16="http://schemas.microsoft.com/office/drawing/2014/main" val="2243588431"/>
                    </a:ext>
                  </a:extLst>
                </a:gridCol>
              </a:tblGrid>
              <a:tr h="278128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Fraction of </a:t>
                      </a:r>
                      <a:r>
                        <a:rPr lang="en-US" sz="1400" u="none" strike="noStrike" cap="none" dirty="0" err="1"/>
                        <a:t>flavour</a:t>
                      </a:r>
                      <a:r>
                        <a:rPr lang="en-US" sz="1400" u="none" strike="noStrike" cap="none" dirty="0"/>
                        <a:t>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Features per node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Dataset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b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c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l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g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012992841"/>
                  </a:ext>
                </a:extLst>
              </a:tr>
              <a:tr h="2781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Training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T" sz="1400" u="none" strike="noStrike" cap="none" dirty="0"/>
                        <a:t>0.36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0.12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0.35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0.17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8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Validation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0.36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0.12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0.36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0.16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95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9" name="Google Shape;109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>
                <a:alpha val="24313"/>
              </a:srgbClr>
            </a:solidFill>
            <a:ln>
              <a:noFill/>
            </a:ln>
          </p:spPr>
        </p:sp>
      </p:grpSp>
      <p:sp>
        <p:nvSpPr>
          <p:cNvPr id="110" name="Google Shape;110;p2"/>
          <p:cNvSpPr txBox="1">
            <a:spLocks noGrp="1"/>
          </p:cNvSpPr>
          <p:nvPr>
            <p:ph type="dt" idx="10"/>
          </p:nvPr>
        </p:nvSpPr>
        <p:spPr>
          <a:xfrm>
            <a:off x="1310113" y="6374279"/>
            <a:ext cx="20634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503098A9-C6EC-7F4E-87C7-C8EAF65253AD}" type="datetime1">
              <a:rPr lang="it-IT" smtClean="0">
                <a:solidFill>
                  <a:schemeClr val="dk1"/>
                </a:solidFill>
              </a:rPr>
              <a:t>05/05/23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ftr" idx="11"/>
          </p:nvPr>
        </p:nvSpPr>
        <p:spPr>
          <a:xfrm>
            <a:off x="4036939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solidFill>
                  <a:schemeClr val="dk1"/>
                </a:solidFill>
              </a:rPr>
              <a:t>Greta Brianti - deeppp weekly meeting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814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dk1"/>
                </a:solidFill>
              </a:rPr>
              <a:t>5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" name="Google Shape;178;g2234d79c1b5_0_15">
            <a:extLst>
              <a:ext uri="{FF2B5EF4-FFF2-40B4-BE49-F238E27FC236}">
                <a16:creationId xmlns:a16="http://schemas.microsoft.com/office/drawing/2014/main" id="{05E90282-F857-C289-34BC-5FCF8A70F5D6}"/>
              </a:ext>
            </a:extLst>
          </p:cNvPr>
          <p:cNvSpPr txBox="1"/>
          <p:nvPr/>
        </p:nvSpPr>
        <p:spPr>
          <a:xfrm>
            <a:off x="783355" y="361195"/>
            <a:ext cx="9562912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762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it-IT" sz="4063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</a:t>
            </a:r>
            <a:r>
              <a:rPr lang="it-IT" sz="406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4063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distributions</a:t>
            </a:r>
            <a:r>
              <a:rPr lang="it-IT" sz="406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Tracks </a:t>
            </a:r>
            <a:endParaRPr lang="it-IT" sz="17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FDD502-2CBD-AD59-91E8-BC499EA97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17124" y="1064850"/>
            <a:ext cx="3280556" cy="246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8CF3F9FD-5FAD-EB11-41DA-47A40AFFB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7940319" y="956791"/>
            <a:ext cx="3436800" cy="25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F1833C6-1D7A-F5DB-F881-F6186828D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377060" y="1007101"/>
            <a:ext cx="3434557" cy="25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>
            <a:extLst>
              <a:ext uri="{FF2B5EF4-FFF2-40B4-BE49-F238E27FC236}">
                <a16:creationId xmlns:a16="http://schemas.microsoft.com/office/drawing/2014/main" id="{86098A4C-370B-E190-1812-8E4311522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4436556" y="3708718"/>
            <a:ext cx="3323935" cy="249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64737A08-7C2F-CACC-EAA6-24750DD77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773743" y="3758094"/>
            <a:ext cx="3323937" cy="249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7B983789-8353-2666-7ABB-E724AD5C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8151739" y="3758094"/>
            <a:ext cx="3323937" cy="249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7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9" name="Google Shape;109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>
                <a:alpha val="24313"/>
              </a:srgbClr>
            </a:solidFill>
            <a:ln>
              <a:noFill/>
            </a:ln>
          </p:spPr>
        </p:sp>
      </p:grpSp>
      <p:sp>
        <p:nvSpPr>
          <p:cNvPr id="110" name="Google Shape;110;p2"/>
          <p:cNvSpPr txBox="1">
            <a:spLocks noGrp="1"/>
          </p:cNvSpPr>
          <p:nvPr>
            <p:ph type="dt" idx="10"/>
          </p:nvPr>
        </p:nvSpPr>
        <p:spPr>
          <a:xfrm>
            <a:off x="1310113" y="6374279"/>
            <a:ext cx="20634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82A5BB1C-B2C0-3041-A33F-2FB57259EE20}" type="datetime1">
              <a:rPr lang="it-IT" smtClean="0">
                <a:solidFill>
                  <a:schemeClr val="dk1"/>
                </a:solidFill>
              </a:rPr>
              <a:t>05/05/23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ftr" idx="11"/>
          </p:nvPr>
        </p:nvSpPr>
        <p:spPr>
          <a:xfrm>
            <a:off x="4036939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solidFill>
                  <a:schemeClr val="dk1"/>
                </a:solidFill>
              </a:rPr>
              <a:t>Greta Brianti - deeppp weekly meeting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814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dk1"/>
                </a:solidFill>
              </a:rPr>
              <a:t>6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D409-DAFF-8A51-9598-47AE9F17A2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0309" y="2734338"/>
            <a:ext cx="6470984" cy="3556800"/>
          </a:xfrm>
          <a:prstGeom prst="rect">
            <a:avLst/>
          </a:prstGeom>
        </p:spPr>
      </p:pic>
      <p:graphicFrame>
        <p:nvGraphicFramePr>
          <p:cNvPr id="9" name="Google Shape;113;p2">
            <a:extLst>
              <a:ext uri="{FF2B5EF4-FFF2-40B4-BE49-F238E27FC236}">
                <a16:creationId xmlns:a16="http://schemas.microsoft.com/office/drawing/2014/main" id="{1BC04349-5400-9F4F-2F57-EC0EFBE21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254654"/>
              </p:ext>
            </p:extLst>
          </p:nvPr>
        </p:nvGraphicFramePr>
        <p:xfrm>
          <a:off x="5171210" y="399404"/>
          <a:ext cx="6878777" cy="1858843"/>
        </p:xfrm>
        <a:graphic>
          <a:graphicData uri="http://schemas.openxmlformats.org/drawingml/2006/table">
            <a:tbl>
              <a:tblPr firstRow="1" bandRow="1">
                <a:noFill/>
                <a:tableStyleId>{3205A2F3-E18A-49E0-8FE9-9DD77DC2BB0C}</a:tableStyleId>
              </a:tblPr>
              <a:tblGrid>
                <a:gridCol w="1703315">
                  <a:extLst>
                    <a:ext uri="{9D8B030D-6E8A-4147-A177-3AD203B41FA5}">
                      <a16:colId xmlns:a16="http://schemas.microsoft.com/office/drawing/2014/main" val="3788938686"/>
                    </a:ext>
                  </a:extLst>
                </a:gridCol>
                <a:gridCol w="608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686">
                  <a:extLst>
                    <a:ext uri="{9D8B030D-6E8A-4147-A177-3AD203B41FA5}">
                      <a16:colId xmlns:a16="http://schemas.microsoft.com/office/drawing/2014/main" val="1692239874"/>
                    </a:ext>
                  </a:extLst>
                </a:gridCol>
                <a:gridCol w="608327">
                  <a:extLst>
                    <a:ext uri="{9D8B030D-6E8A-4147-A177-3AD203B41FA5}">
                      <a16:colId xmlns:a16="http://schemas.microsoft.com/office/drawing/2014/main" val="2180917334"/>
                    </a:ext>
                  </a:extLst>
                </a:gridCol>
                <a:gridCol w="627045">
                  <a:extLst>
                    <a:ext uri="{9D8B030D-6E8A-4147-A177-3AD203B41FA5}">
                      <a16:colId xmlns:a16="http://schemas.microsoft.com/office/drawing/2014/main" val="2243588431"/>
                    </a:ext>
                  </a:extLst>
                </a:gridCol>
                <a:gridCol w="692558">
                  <a:extLst>
                    <a:ext uri="{9D8B030D-6E8A-4147-A177-3AD203B41FA5}">
                      <a16:colId xmlns:a16="http://schemas.microsoft.com/office/drawing/2014/main" val="4127361230"/>
                    </a:ext>
                  </a:extLst>
                </a:gridCol>
                <a:gridCol w="655121">
                  <a:extLst>
                    <a:ext uri="{9D8B030D-6E8A-4147-A177-3AD203B41FA5}">
                      <a16:colId xmlns:a16="http://schemas.microsoft.com/office/drawing/2014/main" val="4033972351"/>
                    </a:ext>
                  </a:extLst>
                </a:gridCol>
                <a:gridCol w="683199">
                  <a:extLst>
                    <a:ext uri="{9D8B030D-6E8A-4147-A177-3AD203B41FA5}">
                      <a16:colId xmlns:a16="http://schemas.microsoft.com/office/drawing/2014/main" val="2629712667"/>
                    </a:ext>
                  </a:extLst>
                </a:gridCol>
                <a:gridCol w="683199">
                  <a:extLst>
                    <a:ext uri="{9D8B030D-6E8A-4147-A177-3AD203B41FA5}">
                      <a16:colId xmlns:a16="http://schemas.microsoft.com/office/drawing/2014/main" val="1807701301"/>
                    </a:ext>
                  </a:extLst>
                </a:gridCol>
              </a:tblGrid>
              <a:tr h="278128">
                <a:tc gridSpan="8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Hyperparameter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Features per node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8">
                <a:tc gridSpan="9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Trained for 150 epochs on 30k jets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lang="en-US"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341099520"/>
                  </a:ext>
                </a:extLst>
              </a:tr>
              <a:tr h="2781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Number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2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3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5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6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8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012992841"/>
                  </a:ext>
                </a:extLst>
              </a:tr>
              <a:tr h="2781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Numbers of layers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2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8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12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2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8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2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8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Hidden channels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10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50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50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50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100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Num parameters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464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684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1124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1564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6304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11404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21604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22604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8240A0A-2ED5-D763-3DBC-414BDDCA7C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52193" y="2744729"/>
            <a:ext cx="4597793" cy="3144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9E8A66-712E-E891-671E-9E6883485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193" y="2703240"/>
            <a:ext cx="4597794" cy="3144468"/>
          </a:xfrm>
          <a:prstGeom prst="rect">
            <a:avLst/>
          </a:prstGeom>
        </p:spPr>
      </p:pic>
      <p:graphicFrame>
        <p:nvGraphicFramePr>
          <p:cNvPr id="6" name="Google Shape;113;p2">
            <a:extLst>
              <a:ext uri="{FF2B5EF4-FFF2-40B4-BE49-F238E27FC236}">
                <a16:creationId xmlns:a16="http://schemas.microsoft.com/office/drawing/2014/main" id="{42C7BF7B-61A3-22F9-893D-D5A89F05D1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357768"/>
              </p:ext>
            </p:extLst>
          </p:nvPr>
        </p:nvGraphicFramePr>
        <p:xfrm>
          <a:off x="1209674" y="45401"/>
          <a:ext cx="3538538" cy="2566847"/>
        </p:xfrm>
        <a:graphic>
          <a:graphicData uri="http://schemas.openxmlformats.org/drawingml/2006/table">
            <a:tbl>
              <a:tblPr firstRow="1" bandRow="1">
                <a:noFill/>
                <a:tableStyleId>{3205A2F3-E18A-49E0-8FE9-9DD77DC2BB0C}</a:tableStyleId>
              </a:tblPr>
              <a:tblGrid>
                <a:gridCol w="1769269">
                  <a:extLst>
                    <a:ext uri="{9D8B030D-6E8A-4147-A177-3AD203B41FA5}">
                      <a16:colId xmlns:a16="http://schemas.microsoft.com/office/drawing/2014/main" val="3788938686"/>
                    </a:ext>
                  </a:extLst>
                </a:gridCol>
                <a:gridCol w="176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162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Grid search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Features per node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5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Each trained for 150 epochs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99520"/>
                  </a:ext>
                </a:extLst>
              </a:tr>
              <a:tr h="4502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Numbers of layers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[2,4,8,12]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5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Hidden channels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[10,50,100,250]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51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Dropout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0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26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9" name="Google Shape;109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>
                <a:alpha val="24313"/>
              </a:srgbClr>
            </a:solidFill>
            <a:ln>
              <a:noFill/>
            </a:ln>
          </p:spPr>
        </p:sp>
      </p:grpSp>
      <p:sp>
        <p:nvSpPr>
          <p:cNvPr id="110" name="Google Shape;110;p2"/>
          <p:cNvSpPr txBox="1">
            <a:spLocks noGrp="1"/>
          </p:cNvSpPr>
          <p:nvPr>
            <p:ph type="dt" idx="10"/>
          </p:nvPr>
        </p:nvSpPr>
        <p:spPr>
          <a:xfrm>
            <a:off x="1310113" y="6374279"/>
            <a:ext cx="20634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59B3ED86-7DE0-E441-8146-8244CC46A122}" type="datetime1">
              <a:rPr lang="it-IT" smtClean="0">
                <a:solidFill>
                  <a:schemeClr val="dk1"/>
                </a:solidFill>
              </a:rPr>
              <a:t>05/05/23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ftr" idx="11"/>
          </p:nvPr>
        </p:nvSpPr>
        <p:spPr>
          <a:xfrm>
            <a:off x="4036939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solidFill>
                  <a:schemeClr val="dk1"/>
                </a:solidFill>
              </a:rPr>
              <a:t>Greta Brianti - deeppp weekly meeting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814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dk1"/>
                </a:solidFill>
              </a:rPr>
              <a:t>7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" name="Google Shape;178;g2234d79c1b5_0_15">
            <a:extLst>
              <a:ext uri="{FF2B5EF4-FFF2-40B4-BE49-F238E27FC236}">
                <a16:creationId xmlns:a16="http://schemas.microsoft.com/office/drawing/2014/main" id="{05E90282-F857-C289-34BC-5FCF8A70F5D6}"/>
              </a:ext>
            </a:extLst>
          </p:cNvPr>
          <p:cNvSpPr txBox="1"/>
          <p:nvPr/>
        </p:nvSpPr>
        <p:spPr>
          <a:xfrm>
            <a:off x="783355" y="361195"/>
            <a:ext cx="9562912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7620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it-IT" sz="406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GNN performance </a:t>
            </a:r>
            <a:endParaRPr sz="4063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None/>
            </a:pPr>
            <a:endParaRPr sz="17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D409-DAFF-8A51-9598-47AE9F17A2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1447" y="2517376"/>
            <a:ext cx="6470984" cy="3516196"/>
          </a:xfrm>
          <a:prstGeom prst="rect">
            <a:avLst/>
          </a:prstGeom>
        </p:spPr>
      </p:pic>
      <p:graphicFrame>
        <p:nvGraphicFramePr>
          <p:cNvPr id="9" name="Google Shape;113;p2">
            <a:extLst>
              <a:ext uri="{FF2B5EF4-FFF2-40B4-BE49-F238E27FC236}">
                <a16:creationId xmlns:a16="http://schemas.microsoft.com/office/drawing/2014/main" id="{1BC04349-5400-9F4F-2F57-EC0EFBE21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107185"/>
              </p:ext>
            </p:extLst>
          </p:nvPr>
        </p:nvGraphicFramePr>
        <p:xfrm>
          <a:off x="5171210" y="399404"/>
          <a:ext cx="6192979" cy="1858843"/>
        </p:xfrm>
        <a:graphic>
          <a:graphicData uri="http://schemas.openxmlformats.org/drawingml/2006/table">
            <a:tbl>
              <a:tblPr firstRow="1" bandRow="1">
                <a:noFill/>
                <a:tableStyleId>{3205A2F3-E18A-49E0-8FE9-9DD77DC2BB0C}</a:tableStyleId>
              </a:tblPr>
              <a:tblGrid>
                <a:gridCol w="1891143">
                  <a:extLst>
                    <a:ext uri="{9D8B030D-6E8A-4147-A177-3AD203B41FA5}">
                      <a16:colId xmlns:a16="http://schemas.microsoft.com/office/drawing/2014/main" val="3788938686"/>
                    </a:ext>
                  </a:extLst>
                </a:gridCol>
                <a:gridCol w="675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409">
                  <a:extLst>
                    <a:ext uri="{9D8B030D-6E8A-4147-A177-3AD203B41FA5}">
                      <a16:colId xmlns:a16="http://schemas.microsoft.com/office/drawing/2014/main" val="2180917334"/>
                    </a:ext>
                  </a:extLst>
                </a:gridCol>
                <a:gridCol w="696190">
                  <a:extLst>
                    <a:ext uri="{9D8B030D-6E8A-4147-A177-3AD203B41FA5}">
                      <a16:colId xmlns:a16="http://schemas.microsoft.com/office/drawing/2014/main" val="2243588431"/>
                    </a:ext>
                  </a:extLst>
                </a:gridCol>
                <a:gridCol w="768928">
                  <a:extLst>
                    <a:ext uri="{9D8B030D-6E8A-4147-A177-3AD203B41FA5}">
                      <a16:colId xmlns:a16="http://schemas.microsoft.com/office/drawing/2014/main" val="4127361230"/>
                    </a:ext>
                  </a:extLst>
                </a:gridCol>
                <a:gridCol w="727363">
                  <a:extLst>
                    <a:ext uri="{9D8B030D-6E8A-4147-A177-3AD203B41FA5}">
                      <a16:colId xmlns:a16="http://schemas.microsoft.com/office/drawing/2014/main" val="4033972351"/>
                    </a:ext>
                  </a:extLst>
                </a:gridCol>
                <a:gridCol w="758537">
                  <a:extLst>
                    <a:ext uri="{9D8B030D-6E8A-4147-A177-3AD203B41FA5}">
                      <a16:colId xmlns:a16="http://schemas.microsoft.com/office/drawing/2014/main" val="2629712667"/>
                    </a:ext>
                  </a:extLst>
                </a:gridCol>
              </a:tblGrid>
              <a:tr h="278128"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Hyperparameter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Features per node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8"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Trained for 150 epochs on 30k jets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99520"/>
                  </a:ext>
                </a:extLst>
              </a:tr>
              <a:tr h="2781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Number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7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9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11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12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13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012992841"/>
                  </a:ext>
                </a:extLst>
              </a:tr>
              <a:tr h="2781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Numbers of layers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12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8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12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2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8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Hidden channels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50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100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100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100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250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250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Num parameters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31804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42804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83204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123604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131504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257004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8240A0A-2ED5-D763-3DBC-414BDDCA7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195" y="2817465"/>
            <a:ext cx="4597794" cy="3144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BE4A29-736C-3AA5-E84D-DF1C597CA3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52193" y="2744729"/>
            <a:ext cx="4597793" cy="31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9" name="Google Shape;109;p2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>
                <a:alpha val="24313"/>
              </a:srgbClr>
            </a:solidFill>
            <a:ln>
              <a:noFill/>
            </a:ln>
          </p:spPr>
        </p:sp>
      </p:grpSp>
      <p:sp>
        <p:nvSpPr>
          <p:cNvPr id="110" name="Google Shape;110;p2"/>
          <p:cNvSpPr txBox="1">
            <a:spLocks noGrp="1"/>
          </p:cNvSpPr>
          <p:nvPr>
            <p:ph type="dt" idx="10"/>
          </p:nvPr>
        </p:nvSpPr>
        <p:spPr>
          <a:xfrm>
            <a:off x="1310113" y="6374279"/>
            <a:ext cx="20634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A5B07162-9C9D-164E-948D-597BEE60534C}" type="datetime1">
              <a:rPr lang="it-IT" smtClean="0">
                <a:solidFill>
                  <a:schemeClr val="dk1"/>
                </a:solidFill>
              </a:rPr>
              <a:t>05/05/23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ftr" idx="11"/>
          </p:nvPr>
        </p:nvSpPr>
        <p:spPr>
          <a:xfrm>
            <a:off x="4036939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solidFill>
                  <a:schemeClr val="dk1"/>
                </a:solidFill>
              </a:rPr>
              <a:t>Greta Brianti - deeppp weekly meeting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814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dk1"/>
                </a:solidFill>
              </a:rPr>
              <a:t>8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8914C-2881-CED4-FD4C-8874B8F76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152" y="850314"/>
            <a:ext cx="5032663" cy="5032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14271B-09F3-922E-452D-FAC5E2DB2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551" y="1220062"/>
            <a:ext cx="4417875" cy="4417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A0C8AA-F15B-CFC5-4A98-D1B60CF1CEE0}"/>
              </a:ext>
            </a:extLst>
          </p:cNvPr>
          <p:cNvSpPr txBox="1"/>
          <p:nvPr/>
        </p:nvSpPr>
        <p:spPr>
          <a:xfrm>
            <a:off x="3519050" y="295996"/>
            <a:ext cx="1101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6C12A-37A9-5105-A401-DBEE13764EAF}"/>
              </a:ext>
            </a:extLst>
          </p:cNvPr>
          <p:cNvSpPr txBox="1"/>
          <p:nvPr/>
        </p:nvSpPr>
        <p:spPr>
          <a:xfrm>
            <a:off x="8908906" y="357612"/>
            <a:ext cx="1101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42177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/>
          <p:nvPr/>
        </p:nvSpPr>
        <p:spPr>
          <a:xfrm>
            <a:off x="0" y="227732"/>
            <a:ext cx="12192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189;p3"/>
          <p:cNvGrpSpPr/>
          <p:nvPr/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90" name="Google Shape;190;p3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91" name="Google Shape;191;p3"/>
            <p:cNvSpPr/>
            <p:nvPr/>
          </p:nvSpPr>
          <p:spPr>
            <a:xfrm>
              <a:off x="0" y="0"/>
              <a:ext cx="885825" cy="685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>
                <a:alpha val="24313"/>
              </a:srgbClr>
            </a:solidFill>
            <a:ln>
              <a:noFill/>
            </a:ln>
          </p:spPr>
        </p:sp>
      </p:grpSp>
      <p:sp>
        <p:nvSpPr>
          <p:cNvPr id="192" name="Google Shape;192;p3"/>
          <p:cNvSpPr txBox="1">
            <a:spLocks noGrp="1"/>
          </p:cNvSpPr>
          <p:nvPr>
            <p:ph type="dt" idx="10"/>
          </p:nvPr>
        </p:nvSpPr>
        <p:spPr>
          <a:xfrm>
            <a:off x="1271588" y="6375679"/>
            <a:ext cx="20634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DEE62E02-0EAA-E14E-B87E-71EBB5E7EF93}" type="datetime1">
              <a:rPr lang="it-IT" smtClean="0">
                <a:solidFill>
                  <a:schemeClr val="dk1"/>
                </a:solidFill>
              </a:rPr>
              <a:t>05/05/23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93" name="Google Shape;193;p3"/>
          <p:cNvSpPr txBox="1">
            <a:spLocks noGrp="1"/>
          </p:cNvSpPr>
          <p:nvPr>
            <p:ph type="ftr" idx="11"/>
          </p:nvPr>
        </p:nvSpPr>
        <p:spPr>
          <a:xfrm>
            <a:off x="4036939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solidFill>
                  <a:schemeClr val="dk1"/>
                </a:solidFill>
              </a:rPr>
              <a:t>Greta Brianti - deeppp weekly meeting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4" name="Google Shape;19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814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dk1"/>
                </a:solidFill>
              </a:rPr>
              <a:t>9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909638" y="972659"/>
            <a:ext cx="10515600" cy="174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"/>
          <p:cNvSpPr txBox="1"/>
          <p:nvPr/>
        </p:nvSpPr>
        <p:spPr>
          <a:xfrm>
            <a:off x="909638" y="227732"/>
            <a:ext cx="10515600" cy="78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 and conclusion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 txBox="1"/>
          <p:nvPr/>
        </p:nvSpPr>
        <p:spPr>
          <a:xfrm>
            <a:off x="1100335" y="1106518"/>
            <a:ext cx="10515600" cy="174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"/>
          <p:cNvSpPr txBox="1"/>
          <p:nvPr/>
        </p:nvSpPr>
        <p:spPr>
          <a:xfrm>
            <a:off x="1040650" y="1638008"/>
            <a:ext cx="10996525" cy="411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it-IT" sz="1900" dirty="0"/>
              <a:t>From root to </a:t>
            </a:r>
            <a:r>
              <a:rPr lang="it-IT" sz="1900" dirty="0" err="1"/>
              <a:t>pytorch_geometric.DataLoader</a:t>
            </a:r>
            <a:r>
              <a:rPr lang="it-IT" sz="1900" dirty="0"/>
              <a:t> </a:t>
            </a:r>
            <a:r>
              <a:rPr lang="it-IT" sz="1900" dirty="0" err="1"/>
              <a:t>optimization</a:t>
            </a:r>
            <a:r>
              <a:rPr lang="it-IT" sz="1900" dirty="0"/>
              <a:t> in time </a:t>
            </a:r>
            <a:r>
              <a:rPr lang="it-IT" sz="1900" dirty="0" err="1"/>
              <a:t>terms</a:t>
            </a:r>
            <a:r>
              <a:rPr lang="it-IT" sz="1900" dirty="0"/>
              <a:t> </a:t>
            </a:r>
          </a:p>
          <a:p>
            <a:pPr marL="457200" lvl="0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it-IT" sz="1900" dirty="0"/>
              <a:t>Scaling of the track </a:t>
            </a:r>
            <a:r>
              <a:rPr lang="it-IT" sz="1900" dirty="0" err="1"/>
              <a:t>variables</a:t>
            </a:r>
            <a:r>
              <a:rPr lang="it-IT" sz="1900" dirty="0"/>
              <a:t> and </a:t>
            </a:r>
            <a:r>
              <a:rPr lang="it-IT" sz="1900" dirty="0" err="1"/>
              <a:t>resampling</a:t>
            </a:r>
            <a:r>
              <a:rPr lang="it-IT" sz="1900" dirty="0"/>
              <a:t> </a:t>
            </a:r>
            <a:r>
              <a:rPr lang="it-IT" sz="1900" dirty="0" err="1"/>
              <a:t>if</a:t>
            </a:r>
            <a:r>
              <a:rPr lang="it-IT" sz="1900" dirty="0"/>
              <a:t> </a:t>
            </a:r>
            <a:r>
              <a:rPr lang="it-IT" sz="1900" dirty="0" err="1"/>
              <a:t>necessary</a:t>
            </a:r>
            <a:r>
              <a:rPr lang="it-IT" sz="1900" dirty="0"/>
              <a:t> </a:t>
            </a:r>
          </a:p>
          <a:p>
            <a:pPr marL="457200" lvl="0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it-IT" sz="1900" dirty="0" err="1"/>
              <a:t>Number</a:t>
            </a:r>
            <a:r>
              <a:rPr lang="it-IT" sz="1900" dirty="0"/>
              <a:t> of jets </a:t>
            </a:r>
            <a:r>
              <a:rPr lang="it-IT" sz="1900" dirty="0" err="1"/>
              <a:t>needed</a:t>
            </a:r>
            <a:r>
              <a:rPr lang="it-IT" sz="1900" dirty="0"/>
              <a:t> to </a:t>
            </a:r>
            <a:r>
              <a:rPr lang="it-IT" sz="1900" dirty="0" err="1"/>
              <a:t>train</a:t>
            </a:r>
            <a:r>
              <a:rPr lang="it-IT" sz="1900" dirty="0"/>
              <a:t> </a:t>
            </a:r>
            <a:r>
              <a:rPr lang="it-IT" sz="1900" dirty="0" err="1"/>
              <a:t>all</a:t>
            </a:r>
            <a:r>
              <a:rPr lang="it-IT" sz="1900" dirty="0"/>
              <a:t> the </a:t>
            </a:r>
            <a:r>
              <a:rPr lang="it-IT" sz="1900" dirty="0" err="1"/>
              <a:t>architecture</a:t>
            </a:r>
            <a:r>
              <a:rPr lang="it-IT" sz="1900" dirty="0"/>
              <a:t> in the </a:t>
            </a:r>
            <a:r>
              <a:rPr lang="it-IT" sz="1900" dirty="0" err="1"/>
              <a:t>hyperparameter</a:t>
            </a:r>
            <a:r>
              <a:rPr lang="it-IT" sz="1900" dirty="0"/>
              <a:t> </a:t>
            </a:r>
            <a:r>
              <a:rPr lang="it-IT" sz="1900" dirty="0" err="1"/>
              <a:t>grid</a:t>
            </a:r>
            <a:r>
              <a:rPr lang="it-IT" sz="1900" dirty="0"/>
              <a:t> </a:t>
            </a:r>
            <a:r>
              <a:rPr lang="it-IT" sz="1900" dirty="0" err="1"/>
              <a:t>search</a:t>
            </a:r>
            <a:endParaRPr lang="it-IT" sz="1900" dirty="0"/>
          </a:p>
          <a:p>
            <a:pPr marL="457200" lvl="0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it-IT" sz="1900" dirty="0" err="1"/>
              <a:t>Substitute</a:t>
            </a:r>
            <a:r>
              <a:rPr lang="it-IT" sz="1900" dirty="0"/>
              <a:t> the </a:t>
            </a:r>
            <a:r>
              <a:rPr lang="it-IT" sz="1900" dirty="0" err="1"/>
              <a:t>GCNConv</a:t>
            </a:r>
            <a:r>
              <a:rPr lang="it-IT" sz="1900" dirty="0"/>
              <a:t> </a:t>
            </a:r>
            <a:r>
              <a:rPr lang="it-IT" sz="1900" dirty="0" err="1"/>
              <a:t>layers</a:t>
            </a:r>
            <a:r>
              <a:rPr lang="it-IT" sz="1900" dirty="0"/>
              <a:t> with GAT </a:t>
            </a:r>
            <a:r>
              <a:rPr lang="it-IT" sz="1900" dirty="0" err="1"/>
              <a:t>layers</a:t>
            </a:r>
            <a:endParaRPr lang="it-IT" sz="1900" dirty="0"/>
          </a:p>
          <a:p>
            <a:pPr marL="107950">
              <a:lnSpc>
                <a:spcPct val="90000"/>
              </a:lnSpc>
              <a:spcBef>
                <a:spcPts val="1000"/>
              </a:spcBef>
              <a:buSzPts val="1900"/>
            </a:pPr>
            <a:r>
              <a:rPr lang="it-IT" sz="1900" dirty="0">
                <a:hlinkClick r:id="rId3"/>
              </a:rPr>
              <a:t>https://pytorch-geometric.readthedocs.io/en/latest/generated/torch_geometric.nn.models.GAT.html</a:t>
            </a:r>
            <a:r>
              <a:rPr lang="it-IT" sz="1900" dirty="0"/>
              <a:t> </a:t>
            </a:r>
          </a:p>
          <a:p>
            <a:pPr marL="457200" lvl="0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it-IT" sz="1900" dirty="0"/>
              <a:t> </a:t>
            </a:r>
            <a:r>
              <a:rPr lang="it-IT" sz="1900" dirty="0" err="1"/>
              <a:t>Substitute</a:t>
            </a:r>
            <a:r>
              <a:rPr lang="it-IT" sz="1900" dirty="0"/>
              <a:t> the </a:t>
            </a:r>
            <a:r>
              <a:rPr lang="it-IT" sz="1900" dirty="0" err="1"/>
              <a:t>global_mean_pool</a:t>
            </a:r>
            <a:r>
              <a:rPr lang="it-IT" sz="1900" dirty="0"/>
              <a:t> with </a:t>
            </a:r>
            <a:r>
              <a:rPr lang="it-IT" sz="1900" dirty="0" err="1"/>
              <a:t>GlobalAttention</a:t>
            </a:r>
            <a:endParaRPr lang="it-IT" sz="1900" dirty="0"/>
          </a:p>
          <a:p>
            <a:pPr marL="457200" lvl="0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endParaRPr lang="it-IT" sz="1900" dirty="0"/>
          </a:p>
          <a:p>
            <a:pPr marL="457200" lvl="0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endParaRPr lang="it-IT" sz="1900" dirty="0"/>
          </a:p>
          <a:p>
            <a:pPr marL="457200" lvl="0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it-IT" sz="1900" dirty="0"/>
              <a:t>For the QT: </a:t>
            </a:r>
          </a:p>
          <a:p>
            <a:pPr marL="10795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</a:pPr>
            <a:r>
              <a:rPr lang="it-IT" sz="1900" dirty="0"/>
              <a:t>Data18 </a:t>
            </a:r>
            <a:r>
              <a:rPr lang="it-IT" sz="1900" dirty="0" err="1"/>
              <a:t>ntuples</a:t>
            </a:r>
            <a:r>
              <a:rPr lang="it-IT" sz="1900" dirty="0"/>
              <a:t> with r22 </a:t>
            </a:r>
            <a:r>
              <a:rPr lang="it-IT" sz="1900" dirty="0" err="1"/>
              <a:t>produced</a:t>
            </a:r>
            <a:endParaRPr lang="it-IT" sz="1900" dirty="0"/>
          </a:p>
          <a:p>
            <a:pPr marL="10795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</a:pPr>
            <a:r>
              <a:rPr lang="it-IT" sz="1900" dirty="0"/>
              <a:t>Mc20: </a:t>
            </a:r>
            <a:r>
              <a:rPr lang="it-IT" sz="1900" dirty="0" err="1"/>
              <a:t>we</a:t>
            </a:r>
            <a:r>
              <a:rPr lang="it-IT" sz="1900" dirty="0"/>
              <a:t> </a:t>
            </a:r>
            <a:r>
              <a:rPr lang="it-IT" sz="1900" dirty="0" err="1"/>
              <a:t>asked</a:t>
            </a:r>
            <a:r>
              <a:rPr lang="it-IT" sz="1900" dirty="0"/>
              <a:t> for mc20e (2018) </a:t>
            </a:r>
            <a:r>
              <a:rPr lang="it-IT" sz="1900" dirty="0" err="1"/>
              <a:t>but</a:t>
            </a:r>
            <a:r>
              <a:rPr lang="it-IT" sz="1900" dirty="0"/>
              <a:t> the </a:t>
            </a:r>
            <a:r>
              <a:rPr lang="it-IT" sz="1900" dirty="0" err="1"/>
              <a:t>produced</a:t>
            </a:r>
            <a:r>
              <a:rPr lang="it-IT" sz="1900" dirty="0"/>
              <a:t> samples are mc20a(2015) </a:t>
            </a:r>
            <a:r>
              <a:rPr lang="it-IT" sz="1900" dirty="0">
                <a:sym typeface="Wingdings" pitchFamily="2" charset="2"/>
              </a:rPr>
              <a:t> one/</a:t>
            </a:r>
            <a:r>
              <a:rPr lang="it-IT" sz="1900" dirty="0" err="1">
                <a:sym typeface="Wingdings" pitchFamily="2" charset="2"/>
              </a:rPr>
              <a:t>two</a:t>
            </a:r>
            <a:r>
              <a:rPr lang="it-IT" sz="1900" dirty="0">
                <a:sym typeface="Wingdings" pitchFamily="2" charset="2"/>
              </a:rPr>
              <a:t> weeks of delay</a:t>
            </a:r>
            <a:endParaRPr lang="it-IT" sz="1900" dirty="0"/>
          </a:p>
          <a:p>
            <a:pPr marL="10795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</a:pPr>
            <a:endParaRPr lang="it-IT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540</Words>
  <Application>Microsoft Macintosh PowerPoint</Application>
  <PresentationFormat>Widescreen</PresentationFormat>
  <Paragraphs>237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Cambria Math</vt:lpstr>
      <vt:lpstr>Arial</vt:lpstr>
      <vt:lpstr>Tema di Office</vt:lpstr>
      <vt:lpstr>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</dc:title>
  <dc:creator>GRETA BRIANTI</dc:creator>
  <cp:lastModifiedBy>GRETA BRIANTI</cp:lastModifiedBy>
  <cp:revision>25</cp:revision>
  <dcterms:created xsi:type="dcterms:W3CDTF">2023-03-17T04:15:35Z</dcterms:created>
  <dcterms:modified xsi:type="dcterms:W3CDTF">2023-05-05T10:09:51Z</dcterms:modified>
</cp:coreProperties>
</file>