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5" r:id="rId3"/>
    <p:sldId id="264" r:id="rId4"/>
    <p:sldId id="298" r:id="rId5"/>
    <p:sldId id="297" r:id="rId6"/>
    <p:sldId id="296" r:id="rId7"/>
    <p:sldId id="291" r:id="rId8"/>
    <p:sldId id="292" r:id="rId9"/>
    <p:sldId id="293" r:id="rId10"/>
    <p:sldId id="299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AD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68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0CE91-1DA3-B14F-A6FF-B2EBA4ECA46F}" type="datetimeFigureOut">
              <a:rPr lang="en-US" smtClean="0"/>
              <a:pPr/>
              <a:t>4/13/11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C5B50-B258-CC42-B2F1-81020620E8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268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23ACF-4CD4-5043-9E31-AB3D9AC3510E}" type="datetimeFigureOut">
              <a:rPr lang="en-US" smtClean="0"/>
              <a:pPr/>
              <a:t>4/13/11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4D10A-2A4B-B94A-8144-140016B481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2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L. Vitale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57926-BA66-7B41-923D-0C2A0F4E692B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rieste.jpg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21525" y="21862"/>
            <a:ext cx="9105666" cy="68292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Update on </a:t>
            </a:r>
            <a:r>
              <a:rPr lang="en-US" sz="4800" dirty="0" smtClean="0"/>
              <a:t>strip Multiplicity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892" dirty="0" smtClean="0"/>
              <a:t>Carlo Stella &amp; Lorenzo Vitale  </a:t>
            </a:r>
            <a:endParaRPr lang="en-US" sz="3892" dirty="0" smtClean="0"/>
          </a:p>
          <a:p>
            <a:r>
              <a:rPr lang="en-US" sz="1600" dirty="0" smtClean="0"/>
              <a:t>University &amp; INFN Trieste </a:t>
            </a:r>
          </a:p>
          <a:p>
            <a:r>
              <a:rPr lang="en-US" sz="1600" dirty="0" smtClean="0"/>
              <a:t>on behalf of Trieste SuperB Group</a:t>
            </a:r>
          </a:p>
          <a:p>
            <a:r>
              <a:rPr lang="en-US" sz="2000" dirty="0" smtClean="0"/>
              <a:t>Luciano </a:t>
            </a:r>
            <a:r>
              <a:rPr lang="en-US" sz="2000" dirty="0" err="1"/>
              <a:t>Bosisio</a:t>
            </a:r>
            <a:r>
              <a:rPr lang="en-US" sz="2000" dirty="0"/>
              <a:t>,</a:t>
            </a:r>
            <a:r>
              <a:rPr lang="en-US" sz="2000" dirty="0" smtClean="0"/>
              <a:t> </a:t>
            </a:r>
            <a:r>
              <a:rPr lang="en-US" sz="2000" dirty="0" err="1"/>
              <a:t>Pietro</a:t>
            </a:r>
            <a:r>
              <a:rPr lang="en-US" sz="2000" dirty="0"/>
              <a:t> </a:t>
            </a:r>
            <a:r>
              <a:rPr lang="en-US" sz="2000" dirty="0" err="1"/>
              <a:t>Cristaudo</a:t>
            </a:r>
            <a:r>
              <a:rPr lang="en-US" sz="2000" dirty="0"/>
              <a:t>, </a:t>
            </a:r>
            <a:r>
              <a:rPr lang="en-US" sz="2000" dirty="0" err="1"/>
              <a:t>Livio</a:t>
            </a:r>
            <a:r>
              <a:rPr lang="en-US" sz="2000" dirty="0"/>
              <a:t> </a:t>
            </a:r>
            <a:r>
              <a:rPr lang="en-US" sz="2000" dirty="0" err="1"/>
              <a:t>Lanceri</a:t>
            </a:r>
            <a:r>
              <a:rPr lang="en-US" sz="2000" dirty="0"/>
              <a:t>, Irina </a:t>
            </a:r>
            <a:r>
              <a:rPr lang="en-US" sz="2000" dirty="0" err="1"/>
              <a:t>Rashevskaya</a:t>
            </a:r>
            <a:r>
              <a:rPr lang="en-US" sz="2000" dirty="0"/>
              <a:t>, Carlo </a:t>
            </a:r>
            <a:r>
              <a:rPr lang="en-US" sz="2000" dirty="0" smtClean="0"/>
              <a:t>Stella, Lorenzo Vitale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  <p:pic>
        <p:nvPicPr>
          <p:cNvPr id="7" name="Picture 6" descr="intestazion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79723"/>
            <a:ext cx="787348" cy="781050"/>
          </a:xfrm>
          <a:prstGeom prst="rect">
            <a:avLst/>
          </a:prstGeom>
        </p:spPr>
      </p:pic>
      <p:pic>
        <p:nvPicPr>
          <p:cNvPr id="9" name="Picture 8" descr="logo_con_scritta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8800" y="379723"/>
            <a:ext cx="1778000" cy="117621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Conclusions</a:t>
            </a:r>
            <a:endParaRPr lang="it-IT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Comparison with Riccardo not straightforward (pixel multiplicity </a:t>
            </a:r>
            <a:r>
              <a:rPr lang="en-US" smtClean="0"/>
              <a:t>in first </a:t>
            </a:r>
            <a:r>
              <a:rPr lang="en-US" dirty="0" err="1" smtClean="0"/>
              <a:t>appox</a:t>
            </a:r>
            <a:r>
              <a:rPr lang="en-US" dirty="0" smtClean="0"/>
              <a:t> </a:t>
            </a:r>
            <a:r>
              <a:rPr lang="en-US" dirty="0" err="1" smtClean="0"/>
              <a:t>sqrt</a:t>
            </a:r>
            <a:r>
              <a:rPr lang="en-US" dirty="0" smtClean="0"/>
              <a:t>(2) larger)</a:t>
            </a:r>
          </a:p>
          <a:p>
            <a:r>
              <a:rPr lang="en-US" dirty="0" smtClean="0"/>
              <a:t>Need more cross checks</a:t>
            </a:r>
          </a:p>
          <a:p>
            <a:r>
              <a:rPr lang="en-US" dirty="0" smtClean="0"/>
              <a:t>Need to compute rates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776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41588"/>
          </a:xfrm>
        </p:spPr>
        <p:txBody>
          <a:bodyPr>
            <a:normAutofit/>
          </a:bodyPr>
          <a:lstStyle/>
          <a:p>
            <a:r>
              <a:rPr lang="it-IT" dirty="0" smtClean="0"/>
              <a:t>Backup </a:t>
            </a:r>
            <a:r>
              <a:rPr lang="it-IT" dirty="0" err="1" smtClean="0"/>
              <a:t>Slides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2/21/11</a:t>
            </a: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715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dE/dx</a:t>
            </a:r>
            <a:r>
              <a:rPr lang="en-US" dirty="0"/>
              <a:t> in SVT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Carlo Stella (diploma student) is studying     </a:t>
            </a:r>
            <a:r>
              <a:rPr lang="en-US" dirty="0" err="1" smtClean="0"/>
              <a:t>dE</a:t>
            </a:r>
            <a:r>
              <a:rPr lang="en-US" dirty="0"/>
              <a:t>/dx </a:t>
            </a:r>
            <a:r>
              <a:rPr lang="en-US" dirty="0" smtClean="0"/>
              <a:t>in the 6 double layers of SVT</a:t>
            </a:r>
          </a:p>
          <a:p>
            <a:r>
              <a:rPr lang="en-US" dirty="0" smtClean="0"/>
              <a:t>Study was driven by FSSR2 (that provides </a:t>
            </a:r>
            <a:r>
              <a:rPr lang="en-US" dirty="0"/>
              <a:t>a 3-bit ADC information for each </a:t>
            </a:r>
            <a:r>
              <a:rPr lang="en-US" dirty="0" smtClean="0"/>
              <a:t>recorded hit)</a:t>
            </a:r>
          </a:p>
          <a:p>
            <a:r>
              <a:rPr lang="en-US" dirty="0"/>
              <a:t>We </a:t>
            </a:r>
            <a:r>
              <a:rPr lang="en-US" dirty="0" smtClean="0"/>
              <a:t>are using full </a:t>
            </a:r>
            <a:r>
              <a:rPr lang="en-US" dirty="0"/>
              <a:t>simulated </a:t>
            </a:r>
            <a:r>
              <a:rPr lang="en-US" dirty="0" smtClean="0"/>
              <a:t>events BRUNO (with 200 </a:t>
            </a:r>
            <a:r>
              <a:rPr lang="it-IT" dirty="0" smtClean="0"/>
              <a:t>μm </a:t>
            </a:r>
            <a:r>
              <a:rPr lang="it-IT" dirty="0" err="1" smtClean="0"/>
              <a:t>cylindrical</a:t>
            </a:r>
            <a:r>
              <a:rPr lang="it-IT" dirty="0" smtClean="0"/>
              <a:t> Layer0)</a:t>
            </a:r>
            <a:endParaRPr lang="en-US" dirty="0"/>
          </a:p>
          <a:p>
            <a:pPr lvl="1"/>
            <a:r>
              <a:rPr lang="en-US" dirty="0" err="1" smtClean="0"/>
              <a:t>e+e-e+e</a:t>
            </a:r>
            <a:r>
              <a:rPr lang="en-US" dirty="0" smtClean="0"/>
              <a:t>- (pairs) 160k events</a:t>
            </a:r>
            <a:endParaRPr lang="en-US" dirty="0"/>
          </a:p>
          <a:p>
            <a:pPr lvl="1"/>
            <a:r>
              <a:rPr lang="en-US" dirty="0"/>
              <a:t>Single particle (momentum distributions as inclusive </a:t>
            </a:r>
            <a:r>
              <a:rPr lang="en-US" i="1" dirty="0"/>
              <a:t> soft π’s </a:t>
            </a:r>
            <a:r>
              <a:rPr lang="en-US" dirty="0"/>
              <a:t>from </a:t>
            </a:r>
            <a:r>
              <a:rPr lang="en-US" dirty="0" err="1">
                <a:latin typeface="Lucida Grande"/>
                <a:ea typeface="Lucida Grande"/>
                <a:cs typeface="Lucida Grande"/>
              </a:rPr>
              <a:t>ϒ</a:t>
            </a:r>
            <a:r>
              <a:rPr lang="en-US" dirty="0"/>
              <a:t>(4s) and cc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50k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4765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at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3649" y="3136212"/>
            <a:ext cx="4780351" cy="35852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 Digitization </a:t>
            </a:r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8404"/>
            <a:ext cx="8229600" cy="542307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Require </a:t>
            </a:r>
            <a:r>
              <a:rPr lang="en-US" sz="2400" dirty="0"/>
              <a:t>particle identity  </a:t>
            </a:r>
            <a:r>
              <a:rPr lang="en-US" sz="2400" dirty="0" smtClean="0"/>
              <a:t>(abs</a:t>
            </a:r>
            <a:r>
              <a:rPr lang="en-US" sz="2400" dirty="0"/>
              <a:t>(</a:t>
            </a:r>
            <a:r>
              <a:rPr lang="en-US" sz="2400" dirty="0" err="1"/>
              <a:t>SVTHits.pdg</a:t>
            </a:r>
            <a:r>
              <a:rPr lang="en-US" sz="2400" dirty="0"/>
              <a:t>)==</a:t>
            </a:r>
            <a:r>
              <a:rPr lang="en-US" sz="2400" dirty="0" smtClean="0"/>
              <a:t>11 pairs, 211 </a:t>
            </a:r>
            <a:r>
              <a:rPr lang="en-US" sz="2400" i="1" dirty="0"/>
              <a:t>π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Use entrance and exit point to define path </a:t>
            </a:r>
            <a:r>
              <a:rPr lang="en-US" sz="2400" dirty="0" err="1" smtClean="0"/>
              <a:t>Δx</a:t>
            </a:r>
            <a:r>
              <a:rPr lang="en-US" sz="2400" dirty="0" smtClean="0"/>
              <a:t> in wafer and project it onto Z and RΦ</a:t>
            </a:r>
          </a:p>
          <a:p>
            <a:r>
              <a:rPr lang="en-US" sz="2400" dirty="0"/>
              <a:t>Use released energy Δ</a:t>
            </a:r>
            <a:r>
              <a:rPr lang="en-US" sz="2400" dirty="0" smtClean="0"/>
              <a:t>E in </a:t>
            </a:r>
            <a:r>
              <a:rPr lang="en-US" sz="2400" dirty="0"/>
              <a:t>active silicon </a:t>
            </a:r>
            <a:endParaRPr lang="en-US" sz="2400" dirty="0" smtClean="0"/>
          </a:p>
          <a:p>
            <a:r>
              <a:rPr lang="en-US" sz="2400" dirty="0" smtClean="0"/>
              <a:t>Share the energy </a:t>
            </a:r>
            <a:r>
              <a:rPr lang="en-US" sz="2400" dirty="0"/>
              <a:t>among </a:t>
            </a:r>
            <a:r>
              <a:rPr lang="en-US" sz="2400" dirty="0" smtClean="0"/>
              <a:t>the “</a:t>
            </a:r>
            <a:r>
              <a:rPr lang="en-US" sz="2400" dirty="0"/>
              <a:t>Digitized” </a:t>
            </a:r>
            <a:r>
              <a:rPr lang="en-US" sz="2400" dirty="0" smtClean="0"/>
              <a:t>strips </a:t>
            </a:r>
            <a:r>
              <a:rPr lang="en-US" sz="2400" dirty="0" err="1" smtClean="0"/>
              <a:t>dE</a:t>
            </a:r>
            <a:r>
              <a:rPr lang="en-US" sz="2400" baseline="-25000" dirty="0" err="1" smtClean="0"/>
              <a:t>i</a:t>
            </a:r>
            <a:endParaRPr lang="en-US" sz="2400" baseline="-25000" dirty="0" smtClean="0"/>
          </a:p>
          <a:p>
            <a:r>
              <a:rPr lang="en-US" sz="2400" dirty="0" smtClean="0"/>
              <a:t>First &amp; last strip has random </a:t>
            </a:r>
          </a:p>
          <a:p>
            <a:pPr marL="0" indent="0">
              <a:buNone/>
            </a:pPr>
            <a:r>
              <a:rPr lang="en-US" sz="2400" dirty="0" smtClean="0"/>
              <a:t>flat </a:t>
            </a:r>
            <a:r>
              <a:rPr lang="en-US" sz="2400" dirty="0" err="1" smtClean="0"/>
              <a:t>dE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, the others the same </a:t>
            </a:r>
          </a:p>
          <a:p>
            <a:r>
              <a:rPr lang="en-US" sz="2400" dirty="0"/>
              <a:t>Smear </a:t>
            </a:r>
            <a:r>
              <a:rPr lang="en-US" sz="2400" dirty="0" err="1" smtClean="0"/>
              <a:t>dE</a:t>
            </a:r>
            <a:r>
              <a:rPr lang="en-US" sz="2400" baseline="-25000" dirty="0" err="1" smtClean="0"/>
              <a:t>i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with </a:t>
            </a:r>
            <a:r>
              <a:rPr lang="en-US" sz="2400" dirty="0" err="1" smtClean="0"/>
              <a:t>gaussian</a:t>
            </a:r>
            <a:endParaRPr lang="en-US" sz="2400" dirty="0" smtClean="0"/>
          </a:p>
          <a:p>
            <a:r>
              <a:rPr lang="en-US" sz="2400" dirty="0"/>
              <a:t>Apply </a:t>
            </a:r>
            <a:r>
              <a:rPr lang="en-US" sz="2400" dirty="0" smtClean="0"/>
              <a:t>two sets of thresholds</a:t>
            </a:r>
          </a:p>
          <a:p>
            <a:pPr marL="0" indent="0">
              <a:buNone/>
            </a:pPr>
            <a:r>
              <a:rPr lang="en-US" sz="2400" dirty="0" smtClean="0"/>
              <a:t>on </a:t>
            </a:r>
            <a:r>
              <a:rPr lang="en-US" sz="2400" dirty="0" err="1" smtClean="0"/>
              <a:t>dE</a:t>
            </a:r>
            <a:r>
              <a:rPr lang="en-US" sz="2400" baseline="-25000" dirty="0" err="1" smtClean="0"/>
              <a:t>i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(=each strip):</a:t>
            </a:r>
          </a:p>
          <a:p>
            <a:pPr marL="0" indent="0">
              <a:buNone/>
            </a:pPr>
            <a:r>
              <a:rPr lang="en-US" sz="2400" dirty="0" smtClean="0"/>
              <a:t>2880 e- </a:t>
            </a:r>
            <a:r>
              <a:rPr lang="en-US" sz="2400" dirty="0">
                <a:solidFill>
                  <a:srgbClr val="FF0000"/>
                </a:solidFill>
              </a:rPr>
              <a:t>0.18(0.12)MIP-L0(L1-5) 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4800 e- </a:t>
            </a:r>
            <a:r>
              <a:rPr lang="en-US" sz="2400" dirty="0" smtClean="0">
                <a:solidFill>
                  <a:srgbClr val="FF0000"/>
                </a:solidFill>
              </a:rPr>
              <a:t>0.30(0.20)</a:t>
            </a:r>
            <a:r>
              <a:rPr lang="en-US" sz="2400" dirty="0">
                <a:solidFill>
                  <a:srgbClr val="FF0000"/>
                </a:solidFill>
              </a:rPr>
              <a:t>MIP-L0(L1-5) 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CAVEAT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Frascati</a:t>
            </a:r>
            <a:r>
              <a:rPr lang="en-US" dirty="0" smtClean="0"/>
              <a:t> we had a Bug in Strip multiplicity (</a:t>
            </a:r>
            <a:r>
              <a:rPr lang="en-US" dirty="0" err="1" smtClean="0"/>
              <a:t>thr</a:t>
            </a:r>
            <a:r>
              <a:rPr lang="en-US" dirty="0" smtClean="0"/>
              <a:t>. was not applied on </a:t>
            </a:r>
            <a:r>
              <a:rPr lang="en-US" dirty="0" err="1" smtClean="0"/>
              <a:t>mult</a:t>
            </a:r>
            <a:r>
              <a:rPr lang="en-US" dirty="0" smtClean="0"/>
              <a:t>, </a:t>
            </a:r>
            <a:r>
              <a:rPr lang="en-US" dirty="0" err="1" smtClean="0"/>
              <a:t>dE</a:t>
            </a:r>
            <a:r>
              <a:rPr lang="en-US" dirty="0" smtClean="0"/>
              <a:t>/dx was ~ok) </a:t>
            </a:r>
          </a:p>
          <a:p>
            <a:r>
              <a:rPr lang="en-US" dirty="0" smtClean="0"/>
              <a:t>Old BRUNO version </a:t>
            </a:r>
            <a:r>
              <a:rPr lang="en-US" dirty="0"/>
              <a:t>(2-3 months ago) </a:t>
            </a:r>
            <a:r>
              <a:rPr lang="en-US" dirty="0" smtClean="0"/>
              <a:t>with some modifications (Active silicon in L0)</a:t>
            </a:r>
          </a:p>
          <a:p>
            <a:r>
              <a:rPr lang="en-US" dirty="0" smtClean="0"/>
              <a:t>Neglect soft photons (probably below </a:t>
            </a:r>
            <a:r>
              <a:rPr lang="en-US" dirty="0" err="1" smtClean="0"/>
              <a:t>thr</a:t>
            </a:r>
            <a:r>
              <a:rPr lang="en-US" dirty="0" smtClean="0"/>
              <a:t>?)</a:t>
            </a:r>
          </a:p>
          <a:p>
            <a:r>
              <a:rPr lang="en-US" dirty="0" smtClean="0"/>
              <a:t>No Landau fluctuations per strip (Landau only per global </a:t>
            </a:r>
          </a:p>
          <a:p>
            <a:r>
              <a:rPr lang="en-US" dirty="0"/>
              <a:t>P</a:t>
            </a:r>
            <a:r>
              <a:rPr lang="en-US" dirty="0" smtClean="0"/>
              <a:t>ath </a:t>
            </a:r>
            <a:r>
              <a:rPr lang="en-US" dirty="0" err="1"/>
              <a:t>Δx</a:t>
            </a:r>
            <a:r>
              <a:rPr lang="en-US" dirty="0"/>
              <a:t> </a:t>
            </a:r>
            <a:r>
              <a:rPr lang="en-US" dirty="0" smtClean="0"/>
              <a:t>is assumed straight</a:t>
            </a:r>
          </a:p>
          <a:p>
            <a:r>
              <a:rPr lang="en-US" dirty="0" smtClean="0"/>
              <a:t>Low stat for pairs in external layers (4-5)</a:t>
            </a:r>
          </a:p>
          <a:p>
            <a:r>
              <a:rPr lang="en-US" dirty="0" smtClean="0"/>
              <a:t>Mean is truncated at 30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5618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Strip multiplicity e± from pairs </a:t>
            </a:r>
            <a:br>
              <a:rPr lang="en-US" dirty="0" smtClean="0"/>
            </a:br>
            <a:r>
              <a:rPr lang="en-US" dirty="0" smtClean="0"/>
              <a:t>No threshold cut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pPr/>
              <a:t>5</a:t>
            </a:fld>
            <a:endParaRPr lang="it-IT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70463" y="451179"/>
            <a:ext cx="4781972" cy="7060880"/>
          </a:xfrm>
        </p:spPr>
      </p:pic>
      <p:sp>
        <p:nvSpPr>
          <p:cNvPr id="7" name="TextBox 6"/>
          <p:cNvSpPr txBox="1"/>
          <p:nvPr/>
        </p:nvSpPr>
        <p:spPr>
          <a:xfrm>
            <a:off x="1536778" y="1760478"/>
            <a:ext cx="132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L0 +45</a:t>
            </a:r>
            <a:r>
              <a:rPr lang="it-IT" sz="2800" dirty="0" smtClean="0"/>
              <a:t>∘</a:t>
            </a:r>
            <a:endParaRPr lang="it-IT" sz="2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078014" y="1810779"/>
            <a:ext cx="1252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/>
              <a:t>L0 </a:t>
            </a:r>
            <a:r>
              <a:rPr lang="it-IT" sz="2800" dirty="0" smtClean="0"/>
              <a:t>-45</a:t>
            </a:r>
            <a:r>
              <a:rPr lang="it-IT" sz="2800" dirty="0" smtClean="0"/>
              <a:t>∘</a:t>
            </a:r>
            <a:endParaRPr lang="it-IT" sz="28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701751" y="3371578"/>
            <a:ext cx="7669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L1 Z</a:t>
            </a:r>
            <a:endParaRPr lang="it-IT" sz="28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5167555" y="3373101"/>
            <a:ext cx="1055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L1 </a:t>
            </a:r>
            <a:r>
              <a:rPr lang="it-IT" sz="2800" dirty="0" err="1" smtClean="0"/>
              <a:t>Phi</a:t>
            </a:r>
            <a:endParaRPr lang="it-IT" sz="28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766140" y="4894653"/>
            <a:ext cx="7669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L2 Z</a:t>
            </a:r>
            <a:endParaRPr lang="it-IT" sz="28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5231944" y="4896176"/>
            <a:ext cx="1055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L2 </a:t>
            </a:r>
            <a:r>
              <a:rPr lang="it-IT" sz="2800" dirty="0" err="1" smtClean="0"/>
              <a:t>Phi</a:t>
            </a:r>
            <a:endParaRPr 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2897895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Strip multiplicity e± from pairs </a:t>
            </a:r>
            <a:br>
              <a:rPr lang="en-US" dirty="0" smtClean="0"/>
            </a:br>
            <a:r>
              <a:rPr lang="en-US" dirty="0" smtClean="0"/>
              <a:t>after a 1</a:t>
            </a:r>
            <a:r>
              <a:rPr lang="en-US" baseline="30000" dirty="0" smtClean="0"/>
              <a:t>st</a:t>
            </a:r>
            <a:r>
              <a:rPr lang="en-US" dirty="0" smtClean="0"/>
              <a:t> threshold cut on </a:t>
            </a:r>
            <a:r>
              <a:rPr lang="en-US" dirty="0" smtClean="0"/>
              <a:t>2880 e-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pPr/>
              <a:t>6</a:t>
            </a:fld>
            <a:endParaRPr lang="it-IT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56716" y="451179"/>
            <a:ext cx="4781972" cy="7060880"/>
          </a:xfrm>
        </p:spPr>
      </p:pic>
    </p:spTree>
    <p:extLst>
      <p:ext uri="{BB962C8B-B14F-4D97-AF65-F5344CB8AC3E}">
        <p14:creationId xmlns:p14="http://schemas.microsoft.com/office/powerpoint/2010/main" val="1480427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01796"/>
            <a:ext cx="8229600" cy="17113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Average strip multiplicity </a:t>
            </a:r>
            <a:br>
              <a:rPr lang="en-US" dirty="0" smtClean="0"/>
            </a:br>
            <a:r>
              <a:rPr lang="en-US" dirty="0" smtClean="0"/>
              <a:t>for e</a:t>
            </a:r>
            <a:r>
              <a:rPr lang="it-IT" dirty="0"/>
              <a:t>±</a:t>
            </a:r>
            <a:r>
              <a:rPr lang="en-US" dirty="0" smtClean="0"/>
              <a:t> from pairs (</a:t>
            </a:r>
            <a:r>
              <a:rPr lang="en-US" i="1" dirty="0"/>
              <a:t>soft π’s </a:t>
            </a:r>
            <a:r>
              <a:rPr lang="en-US" i="1" dirty="0" smtClean="0"/>
              <a:t>) </a:t>
            </a:r>
            <a:br>
              <a:rPr lang="en-US" i="1" dirty="0" smtClean="0"/>
            </a:br>
            <a:r>
              <a:rPr lang="en-US" dirty="0" smtClean="0">
                <a:solidFill>
                  <a:srgbClr val="FF0000"/>
                </a:solidFill>
              </a:rPr>
              <a:t>No threshold cut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pPr/>
              <a:t>7</a:t>
            </a:fld>
            <a:endParaRPr lang="it-IT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018651"/>
              </p:ext>
            </p:extLst>
          </p:nvPr>
        </p:nvGraphicFramePr>
        <p:xfrm>
          <a:off x="1549147" y="2302389"/>
          <a:ext cx="5881728" cy="4311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700"/>
                <a:gridCol w="1312448"/>
                <a:gridCol w="963755"/>
                <a:gridCol w="1408220"/>
                <a:gridCol w="1131605"/>
              </a:tblGrid>
              <a:tr h="963313"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Layer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RO </a:t>
                      </a:r>
                      <a:r>
                        <a:rPr lang="it-IT" dirty="0" err="1" smtClean="0"/>
                        <a:t>PitchZ</a:t>
                      </a:r>
                      <a:endParaRPr lang="it-IT" dirty="0" smtClean="0"/>
                    </a:p>
                    <a:p>
                      <a:pPr algn="ctr"/>
                      <a:r>
                        <a:rPr lang="it-IT" dirty="0" smtClean="0"/>
                        <a:t>(or +45∘)</a:t>
                      </a:r>
                    </a:p>
                    <a:p>
                      <a:pPr algn="ctr"/>
                      <a:r>
                        <a:rPr lang="it-IT" dirty="0" smtClean="0"/>
                        <a:t>μm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&lt;n&gt;_Z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RO </a:t>
                      </a:r>
                      <a:r>
                        <a:rPr lang="it-IT" dirty="0" err="1" smtClean="0"/>
                        <a:t>PitchPhi</a:t>
                      </a:r>
                      <a:endParaRPr lang="it-IT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(or -45∘)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μm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&lt;n&gt;_</a:t>
                      </a:r>
                      <a:r>
                        <a:rPr lang="it-IT" dirty="0" err="1" smtClean="0"/>
                        <a:t>Phi</a:t>
                      </a:r>
                      <a:endParaRPr lang="it-IT" dirty="0"/>
                    </a:p>
                  </a:txBody>
                  <a:tcPr/>
                </a:tc>
              </a:tr>
              <a:tr h="55811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5.1 </a:t>
                      </a:r>
                      <a:r>
                        <a:rPr lang="it-IT" dirty="0" smtClean="0"/>
                        <a:t>(</a:t>
                      </a:r>
                      <a:r>
                        <a:rPr lang="it-IT" dirty="0" smtClean="0"/>
                        <a:t>4.6)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5.2 </a:t>
                      </a:r>
                      <a:r>
                        <a:rPr lang="it-IT" dirty="0" smtClean="0"/>
                        <a:t>(</a:t>
                      </a:r>
                      <a:r>
                        <a:rPr lang="it-IT" dirty="0" smtClean="0"/>
                        <a:t>4.5)</a:t>
                      </a:r>
                      <a:endParaRPr lang="it-IT" dirty="0"/>
                    </a:p>
                  </a:txBody>
                  <a:tcPr/>
                </a:tc>
              </a:tr>
              <a:tr h="55811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4.0 </a:t>
                      </a:r>
                      <a:r>
                        <a:rPr lang="it-IT" dirty="0" smtClean="0"/>
                        <a:t>(</a:t>
                      </a:r>
                      <a:r>
                        <a:rPr lang="it-IT" dirty="0" smtClean="0"/>
                        <a:t>4.6)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6.7 </a:t>
                      </a:r>
                      <a:r>
                        <a:rPr lang="it-IT" dirty="0" smtClean="0"/>
                        <a:t>(2.8)</a:t>
                      </a:r>
                      <a:endParaRPr lang="it-IT" dirty="0"/>
                    </a:p>
                  </a:txBody>
                  <a:tcPr/>
                </a:tc>
              </a:tr>
              <a:tr h="55811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3.8 </a:t>
                      </a:r>
                      <a:r>
                        <a:rPr lang="it-IT" dirty="0" smtClean="0"/>
                        <a:t>(</a:t>
                      </a:r>
                      <a:r>
                        <a:rPr lang="it-IT" dirty="0" smtClean="0"/>
                        <a:t>4.3)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6.6 </a:t>
                      </a:r>
                      <a:r>
                        <a:rPr lang="it-IT" dirty="0" smtClean="0"/>
                        <a:t>(2.6)</a:t>
                      </a:r>
                      <a:endParaRPr lang="it-IT" dirty="0"/>
                    </a:p>
                  </a:txBody>
                  <a:tcPr/>
                </a:tc>
              </a:tr>
              <a:tr h="55811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3.9 </a:t>
                      </a:r>
                      <a:r>
                        <a:rPr lang="it-IT" dirty="0" smtClean="0"/>
                        <a:t>(</a:t>
                      </a:r>
                      <a:r>
                        <a:rPr lang="it-IT" dirty="0" smtClean="0"/>
                        <a:t>4.2)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6.7 </a:t>
                      </a:r>
                      <a:r>
                        <a:rPr lang="it-IT" dirty="0" smtClean="0"/>
                        <a:t>(</a:t>
                      </a:r>
                      <a:r>
                        <a:rPr lang="it-IT" dirty="0" smtClean="0"/>
                        <a:t>2.6)</a:t>
                      </a:r>
                      <a:endParaRPr lang="it-IT" dirty="0"/>
                    </a:p>
                  </a:txBody>
                  <a:tcPr/>
                </a:tc>
              </a:tr>
              <a:tr h="55811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1.8 </a:t>
                      </a:r>
                      <a:r>
                        <a:rPr lang="it-IT" dirty="0" smtClean="0"/>
                        <a:t>(2.0)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3.7 </a:t>
                      </a:r>
                      <a:r>
                        <a:rPr lang="it-IT" dirty="0" smtClean="0"/>
                        <a:t>(1.9)</a:t>
                      </a:r>
                      <a:endParaRPr lang="it-IT" dirty="0"/>
                    </a:p>
                  </a:txBody>
                  <a:tcPr/>
                </a:tc>
              </a:tr>
              <a:tr h="55811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2.0 </a:t>
                      </a:r>
                      <a:r>
                        <a:rPr lang="it-IT" dirty="0" smtClean="0"/>
                        <a:t>(2.1)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2.6 </a:t>
                      </a:r>
                      <a:r>
                        <a:rPr lang="it-IT" dirty="0" smtClean="0"/>
                        <a:t>(</a:t>
                      </a:r>
                      <a:r>
                        <a:rPr lang="it-IT" dirty="0" smtClean="0"/>
                        <a:t>2.5)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6335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77246"/>
            <a:ext cx="8229600" cy="17113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Average strip multiplicity </a:t>
            </a:r>
            <a:br>
              <a:rPr lang="en-US" dirty="0" smtClean="0"/>
            </a:br>
            <a:r>
              <a:rPr lang="en-US" dirty="0" smtClean="0"/>
              <a:t>for e</a:t>
            </a:r>
            <a:r>
              <a:rPr lang="it-IT" dirty="0" smtClean="0"/>
              <a:t>±</a:t>
            </a:r>
            <a:r>
              <a:rPr lang="en-US" dirty="0" smtClean="0"/>
              <a:t> from pairs (</a:t>
            </a:r>
            <a:r>
              <a:rPr lang="en-US" i="1" dirty="0" smtClean="0"/>
              <a:t>soft π’s ) </a:t>
            </a:r>
            <a:br>
              <a:rPr lang="en-US" i="1" dirty="0" smtClean="0"/>
            </a:br>
            <a:r>
              <a:rPr lang="en-US" dirty="0">
                <a:solidFill>
                  <a:srgbClr val="FF0000"/>
                </a:solidFill>
              </a:rPr>
              <a:t>2880 e- </a:t>
            </a:r>
            <a:r>
              <a:rPr lang="en-US" dirty="0" smtClean="0">
                <a:solidFill>
                  <a:srgbClr val="FF0000"/>
                </a:solidFill>
              </a:rPr>
              <a:t>threshold cut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pPr/>
              <a:t>8</a:t>
            </a:fld>
            <a:endParaRPr lang="it-IT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823918"/>
              </p:ext>
            </p:extLst>
          </p:nvPr>
        </p:nvGraphicFramePr>
        <p:xfrm>
          <a:off x="744450" y="2165259"/>
          <a:ext cx="7654575" cy="4311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931"/>
                <a:gridCol w="1395646"/>
                <a:gridCol w="1181899"/>
                <a:gridCol w="1460083"/>
                <a:gridCol w="1595831"/>
                <a:gridCol w="1244185"/>
              </a:tblGrid>
              <a:tr h="963313"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Layer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RO </a:t>
                      </a:r>
                      <a:r>
                        <a:rPr lang="it-IT" dirty="0" err="1" smtClean="0"/>
                        <a:t>PitchZ</a:t>
                      </a:r>
                      <a:endParaRPr lang="it-IT" dirty="0" smtClean="0"/>
                    </a:p>
                    <a:p>
                      <a:pPr algn="ctr"/>
                      <a:r>
                        <a:rPr lang="it-IT" dirty="0" smtClean="0"/>
                        <a:t>(or +45∘)</a:t>
                      </a:r>
                    </a:p>
                    <a:p>
                      <a:pPr algn="ctr"/>
                      <a:r>
                        <a:rPr lang="it-IT" dirty="0" smtClean="0"/>
                        <a:t>μm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&lt;n&gt;_Z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Clust</a:t>
                      </a:r>
                      <a:r>
                        <a:rPr lang="it-IT" dirty="0" smtClean="0"/>
                        <a:t>. </a:t>
                      </a:r>
                      <a:r>
                        <a:rPr lang="it-IT" dirty="0" err="1" smtClean="0"/>
                        <a:t>Eff</a:t>
                      </a:r>
                      <a:r>
                        <a:rPr lang="it-IT" dirty="0" smtClean="0"/>
                        <a:t>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RO </a:t>
                      </a:r>
                      <a:r>
                        <a:rPr lang="it-IT" dirty="0" err="1" smtClean="0"/>
                        <a:t>PitchPhi</a:t>
                      </a:r>
                      <a:endParaRPr lang="it-IT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(or -45∘)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μm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&lt;n&gt;_</a:t>
                      </a:r>
                      <a:r>
                        <a:rPr lang="it-IT" dirty="0" err="1" smtClean="0"/>
                        <a:t>Phi</a:t>
                      </a:r>
                      <a:endParaRPr lang="it-IT" dirty="0"/>
                    </a:p>
                  </a:txBody>
                  <a:tcPr/>
                </a:tc>
              </a:tr>
              <a:tr h="55811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4.6 (4.2)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0.99(~1)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4.6 (4.1)</a:t>
                      </a:r>
                      <a:endParaRPr lang="it-IT" dirty="0"/>
                    </a:p>
                  </a:txBody>
                  <a:tcPr/>
                </a:tc>
              </a:tr>
              <a:tr h="55811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3.8 (4.4)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0.98(~1)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6.2 (2.6)</a:t>
                      </a:r>
                      <a:endParaRPr lang="it-IT" dirty="0"/>
                    </a:p>
                  </a:txBody>
                  <a:tcPr/>
                </a:tc>
              </a:tr>
              <a:tr h="55811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3.6 (4.0)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0.97(~1)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6.0 (2.5)</a:t>
                      </a:r>
                      <a:endParaRPr lang="it-IT" dirty="0"/>
                    </a:p>
                  </a:txBody>
                  <a:tcPr/>
                </a:tc>
              </a:tr>
              <a:tr h="55811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3.7 (4.0)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0.97(~1)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6.1 (2.5)</a:t>
                      </a:r>
                      <a:endParaRPr lang="it-IT" dirty="0"/>
                    </a:p>
                  </a:txBody>
                  <a:tcPr/>
                </a:tc>
              </a:tr>
              <a:tr h="55811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1.8 (1.9)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0.89(~1)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3.5 </a:t>
                      </a:r>
                      <a:r>
                        <a:rPr lang="it-IT" dirty="0" smtClean="0"/>
                        <a:t>(</a:t>
                      </a:r>
                      <a:r>
                        <a:rPr lang="it-IT" dirty="0" smtClean="0"/>
                        <a:t>1.9)</a:t>
                      </a:r>
                      <a:endParaRPr lang="it-IT" dirty="0"/>
                    </a:p>
                  </a:txBody>
                  <a:tcPr/>
                </a:tc>
              </a:tr>
              <a:tr h="55811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1.8 (2.0)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0.91(~1)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2.4 (2.3)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714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26945"/>
            <a:ext cx="8229600" cy="17113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Average strip multiplicity </a:t>
            </a:r>
            <a:br>
              <a:rPr lang="en-US" dirty="0" smtClean="0"/>
            </a:br>
            <a:r>
              <a:rPr lang="en-US" dirty="0" smtClean="0"/>
              <a:t>for e</a:t>
            </a:r>
            <a:r>
              <a:rPr lang="it-IT" dirty="0" smtClean="0"/>
              <a:t>±</a:t>
            </a:r>
            <a:r>
              <a:rPr lang="en-US" dirty="0" smtClean="0"/>
              <a:t> from pairs (</a:t>
            </a:r>
            <a:r>
              <a:rPr lang="en-US" i="1" dirty="0" smtClean="0"/>
              <a:t>soft π’s ) </a:t>
            </a:r>
            <a:br>
              <a:rPr lang="en-US" i="1" dirty="0" smtClean="0"/>
            </a:br>
            <a:r>
              <a:rPr lang="en-US" i="1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4800e- threshold cut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6, 2011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Vitale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926-BA66-7B41-923D-0C2A0F4E692B}" type="slidenum">
              <a:rPr lang="it-IT" smtClean="0"/>
              <a:pPr/>
              <a:t>9</a:t>
            </a:fld>
            <a:endParaRPr lang="it-IT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833694"/>
              </p:ext>
            </p:extLst>
          </p:nvPr>
        </p:nvGraphicFramePr>
        <p:xfrm>
          <a:off x="804697" y="2151490"/>
          <a:ext cx="7305141" cy="4311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259"/>
                <a:gridCol w="1400575"/>
                <a:gridCol w="1028469"/>
                <a:gridCol w="1161293"/>
                <a:gridCol w="1369955"/>
                <a:gridCol w="1207590"/>
              </a:tblGrid>
              <a:tr h="963313"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Layer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RO </a:t>
                      </a:r>
                      <a:r>
                        <a:rPr lang="it-IT" dirty="0" err="1" smtClean="0"/>
                        <a:t>PitchZ</a:t>
                      </a:r>
                      <a:endParaRPr lang="it-IT" dirty="0" smtClean="0"/>
                    </a:p>
                    <a:p>
                      <a:pPr algn="ctr"/>
                      <a:r>
                        <a:rPr lang="it-IT" dirty="0" smtClean="0"/>
                        <a:t>(or +45∘</a:t>
                      </a:r>
                      <a:r>
                        <a:rPr lang="it-IT" dirty="0" smtClean="0"/>
                        <a:t>)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μm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&lt;n&gt;_Z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Clust</a:t>
                      </a:r>
                      <a:r>
                        <a:rPr lang="it-IT" dirty="0" smtClean="0"/>
                        <a:t>. </a:t>
                      </a:r>
                      <a:r>
                        <a:rPr lang="it-IT" dirty="0" err="1" smtClean="0"/>
                        <a:t>Eff</a:t>
                      </a:r>
                      <a:r>
                        <a:rPr lang="it-IT" dirty="0" smtClean="0"/>
                        <a:t>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RO </a:t>
                      </a:r>
                      <a:r>
                        <a:rPr lang="it-IT" dirty="0" err="1" smtClean="0"/>
                        <a:t>PitchPhi</a:t>
                      </a:r>
                      <a:endParaRPr lang="it-IT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(or -45∘)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μm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&lt;n&gt;_</a:t>
                      </a:r>
                      <a:r>
                        <a:rPr lang="it-IT" dirty="0" err="1" smtClean="0"/>
                        <a:t>Phi</a:t>
                      </a:r>
                      <a:endParaRPr lang="it-IT" dirty="0"/>
                    </a:p>
                  </a:txBody>
                  <a:tcPr/>
                </a:tc>
              </a:tr>
              <a:tr h="55811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3.7 (3.9)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0.96(</a:t>
                      </a:r>
                      <a:r>
                        <a:rPr lang="it-IT" dirty="0" smtClean="0"/>
                        <a:t>~1)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3.7 (3.8)</a:t>
                      </a:r>
                      <a:endParaRPr lang="it-IT" dirty="0"/>
                    </a:p>
                  </a:txBody>
                  <a:tcPr/>
                </a:tc>
              </a:tr>
              <a:tr h="55811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3.8 (4.2)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0.91(0.99)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5.1 (2.5)</a:t>
                      </a:r>
                      <a:endParaRPr lang="it-IT" dirty="0"/>
                    </a:p>
                  </a:txBody>
                  <a:tcPr/>
                </a:tc>
              </a:tr>
              <a:tr h="55811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3.6 (3.9)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0.91(0.99)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5.1 (2.4)</a:t>
                      </a:r>
                      <a:endParaRPr lang="it-IT" dirty="0"/>
                    </a:p>
                  </a:txBody>
                  <a:tcPr/>
                </a:tc>
              </a:tr>
              <a:tr h="55811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3.8 (3.8)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0.89(0.99)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5.4 (2.4)</a:t>
                      </a:r>
                      <a:endParaRPr lang="it-IT" dirty="0"/>
                    </a:p>
                  </a:txBody>
                  <a:tcPr/>
                </a:tc>
              </a:tr>
              <a:tr h="55811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1.8 (1.9)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0.73(0.97)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3.4 </a:t>
                      </a:r>
                      <a:r>
                        <a:rPr lang="it-IT" dirty="0" smtClean="0"/>
                        <a:t>(</a:t>
                      </a:r>
                      <a:r>
                        <a:rPr lang="it-IT" dirty="0" smtClean="0"/>
                        <a:t>1.8)</a:t>
                      </a:r>
                      <a:endParaRPr lang="it-IT" dirty="0"/>
                    </a:p>
                  </a:txBody>
                  <a:tcPr/>
                </a:tc>
              </a:tr>
              <a:tr h="55811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1.9 (2.0)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0.70(0.97)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2.3 (2.3)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320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13186</TotalTime>
  <Words>819</Words>
  <Application>Microsoft Macintosh PowerPoint</Application>
  <PresentationFormat>On-screen Show (4:3)</PresentationFormat>
  <Paragraphs>210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Update on strip Multiplicity</vt:lpstr>
      <vt:lpstr>dE/dx in SVT</vt:lpstr>
      <vt:lpstr>Pseudo Digitization procedure</vt:lpstr>
      <vt:lpstr>CAVEAT</vt:lpstr>
      <vt:lpstr>Strip multiplicity e± from pairs  No threshold cut</vt:lpstr>
      <vt:lpstr>Strip multiplicity e± from pairs  after a 1st threshold cut on 2880 e-</vt:lpstr>
      <vt:lpstr>Average strip multiplicity  for e± from pairs (soft π’s )  No threshold cut</vt:lpstr>
      <vt:lpstr>Average strip multiplicity  for e± from pairs (soft π’s )  2880 e- threshold cut</vt:lpstr>
      <vt:lpstr>Average strip multiplicity  for e± from pairs (soft π’s )   4800e- threshold cut</vt:lpstr>
      <vt:lpstr>Conclusions</vt:lpstr>
      <vt:lpstr>Backup Slides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Trieste Activities</dc:title>
  <dc:creator>I.N.F.N. - Sezione di Trieste</dc:creator>
  <cp:lastModifiedBy>Lorenzo Vitale</cp:lastModifiedBy>
  <cp:revision>123</cp:revision>
  <cp:lastPrinted>2011-04-06T13:16:41Z</cp:lastPrinted>
  <dcterms:created xsi:type="dcterms:W3CDTF">2010-09-30T06:50:16Z</dcterms:created>
  <dcterms:modified xsi:type="dcterms:W3CDTF">2011-04-15T10:46:36Z</dcterms:modified>
</cp:coreProperties>
</file>