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0" r:id="rId2"/>
  </p:sldMasterIdLst>
  <p:notesMasterIdLst>
    <p:notesMasterId r:id="rId44"/>
  </p:notesMasterIdLst>
  <p:sldIdLst>
    <p:sldId id="257" r:id="rId3"/>
    <p:sldId id="327" r:id="rId4"/>
    <p:sldId id="344" r:id="rId5"/>
    <p:sldId id="328" r:id="rId6"/>
    <p:sldId id="329" r:id="rId7"/>
    <p:sldId id="331" r:id="rId8"/>
    <p:sldId id="332" r:id="rId9"/>
    <p:sldId id="333" r:id="rId10"/>
    <p:sldId id="334" r:id="rId11"/>
    <p:sldId id="345" r:id="rId12"/>
    <p:sldId id="335" r:id="rId13"/>
    <p:sldId id="346" r:id="rId14"/>
    <p:sldId id="347" r:id="rId15"/>
    <p:sldId id="350" r:id="rId16"/>
    <p:sldId id="351" r:id="rId17"/>
    <p:sldId id="354" r:id="rId18"/>
    <p:sldId id="336" r:id="rId19"/>
    <p:sldId id="337" r:id="rId20"/>
    <p:sldId id="274" r:id="rId21"/>
    <p:sldId id="277" r:id="rId22"/>
    <p:sldId id="283" r:id="rId23"/>
    <p:sldId id="348" r:id="rId24"/>
    <p:sldId id="349" r:id="rId25"/>
    <p:sldId id="285" r:id="rId26"/>
    <p:sldId id="308" r:id="rId27"/>
    <p:sldId id="286" r:id="rId28"/>
    <p:sldId id="287" r:id="rId29"/>
    <p:sldId id="352" r:id="rId30"/>
    <p:sldId id="306" r:id="rId31"/>
    <p:sldId id="353" r:id="rId32"/>
    <p:sldId id="311" r:id="rId33"/>
    <p:sldId id="304" r:id="rId34"/>
    <p:sldId id="289" r:id="rId35"/>
    <p:sldId id="290" r:id="rId36"/>
    <p:sldId id="293" r:id="rId37"/>
    <p:sldId id="294" r:id="rId38"/>
    <p:sldId id="295" r:id="rId39"/>
    <p:sldId id="296" r:id="rId40"/>
    <p:sldId id="298" r:id="rId41"/>
    <p:sldId id="343" r:id="rId42"/>
    <p:sldId id="312" r:id="rId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696" y="-15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DB30EDAC-EC27-41FD-88D2-109D1A904CF5}" type="datetimeFigureOut">
              <a:rPr lang="it-IT"/>
              <a:pPr>
                <a:defRPr/>
              </a:pPr>
              <a:t>14/06/2011</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smtClean="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A6F4473E-B670-4C6F-BF48-9588EA45614A}" type="slidenum">
              <a:rPr lang="it-IT"/>
              <a:pPr>
                <a:defRPr/>
              </a:pPr>
              <a:t>‹N›</a:t>
            </a:fld>
            <a:endParaRPr lang="it-IT"/>
          </a:p>
        </p:txBody>
      </p:sp>
    </p:spTree>
    <p:extLst>
      <p:ext uri="{BB962C8B-B14F-4D97-AF65-F5344CB8AC3E}">
        <p14:creationId xmlns:p14="http://schemas.microsoft.com/office/powerpoint/2010/main" val="117923901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749D65C-78FD-459F-BF0D-F9711EC16E89}" type="slidenum">
              <a:rPr lang="en-US"/>
              <a:pPr eaLnBrk="1" hangingPunct="1"/>
              <a:t>16</a:t>
            </a:fld>
            <a:endParaRPr lang="en-US"/>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smtClean="0"/>
          </a:p>
        </p:txBody>
      </p:sp>
      <p:sp>
        <p:nvSpPr>
          <p:cNvPr id="59396"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05FD64A-BEED-4AA7-A147-ED64E4005C33}" type="slidenum">
              <a:rPr lang="it-IT"/>
              <a:pPr eaLnBrk="1" hangingPunct="1"/>
              <a:t>19</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6D9885B-3EA9-4456-A725-BFEECCCC31B2}" type="slidenum">
              <a:rPr lang="en-US"/>
              <a:pPr eaLnBrk="1" hangingPunct="1"/>
              <a:t>24</a:t>
            </a:fld>
            <a:endParaRPr lang="en-US"/>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791243A-F5F5-460C-AC8E-508D9F308177}" type="slidenum">
              <a:rPr lang="en-US">
                <a:solidFill>
                  <a:srgbClr val="000000"/>
                </a:solidFill>
              </a:rPr>
              <a:pPr eaLnBrk="1" hangingPunct="1"/>
              <a:t>29</a:t>
            </a:fld>
            <a:endParaRPr lang="en-US">
              <a:solidFill>
                <a:srgbClr val="000000"/>
              </a:solidFill>
            </a:endParaRPr>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A6F4473E-B670-4C6F-BF48-9588EA45614A}" type="slidenum">
              <a:rPr lang="it-IT" smtClean="0"/>
              <a:pPr>
                <a:defRPr/>
              </a:pPr>
              <a:t>30</a:t>
            </a:fld>
            <a:endParaRPr lang="it-IT"/>
          </a:p>
        </p:txBody>
      </p:sp>
    </p:spTree>
    <p:extLst>
      <p:ext uri="{BB962C8B-B14F-4D97-AF65-F5344CB8AC3E}">
        <p14:creationId xmlns:p14="http://schemas.microsoft.com/office/powerpoint/2010/main" val="772056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CE8125-86C3-4FB5-9AB5-9EF23109C4F6}" type="slidenum">
              <a:rPr lang="en-US"/>
              <a:pPr>
                <a:defRPr/>
              </a:pPr>
              <a:t>‹N›</a:t>
            </a:fld>
            <a:endParaRPr lang="en-US"/>
          </a:p>
        </p:txBody>
      </p:sp>
    </p:spTree>
    <p:extLst>
      <p:ext uri="{BB962C8B-B14F-4D97-AF65-F5344CB8AC3E}">
        <p14:creationId xmlns:p14="http://schemas.microsoft.com/office/powerpoint/2010/main" val="2166139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09CDB3-D236-4A0D-B278-B96E5A79509F}" type="slidenum">
              <a:rPr lang="en-US"/>
              <a:pPr>
                <a:defRPr/>
              </a:pPr>
              <a:t>‹N›</a:t>
            </a:fld>
            <a:endParaRPr lang="en-US"/>
          </a:p>
        </p:txBody>
      </p:sp>
    </p:spTree>
    <p:extLst>
      <p:ext uri="{BB962C8B-B14F-4D97-AF65-F5344CB8AC3E}">
        <p14:creationId xmlns:p14="http://schemas.microsoft.com/office/powerpoint/2010/main" val="1782109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0"/>
            <a:ext cx="2286000" cy="6126163"/>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0" y="0"/>
            <a:ext cx="6705600" cy="612616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BB2FFE-3395-4A9F-876B-FE6225E46DFA}" type="slidenum">
              <a:rPr lang="en-US"/>
              <a:pPr>
                <a:defRPr/>
              </a:pPr>
              <a:t>‹N›</a:t>
            </a:fld>
            <a:endParaRPr lang="en-US"/>
          </a:p>
        </p:txBody>
      </p:sp>
    </p:spTree>
    <p:extLst>
      <p:ext uri="{BB962C8B-B14F-4D97-AF65-F5344CB8AC3E}">
        <p14:creationId xmlns:p14="http://schemas.microsoft.com/office/powerpoint/2010/main" val="828051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499D7A-C380-43B7-A9BC-EA07C9E5DD8E}" type="slidenum">
              <a:rPr lang="en-US"/>
              <a:pPr>
                <a:defRPr/>
              </a:pPr>
              <a:t>‹N›</a:t>
            </a:fld>
            <a:endParaRPr lang="en-US"/>
          </a:p>
        </p:txBody>
      </p:sp>
    </p:spTree>
    <p:extLst>
      <p:ext uri="{BB962C8B-B14F-4D97-AF65-F5344CB8AC3E}">
        <p14:creationId xmlns:p14="http://schemas.microsoft.com/office/powerpoint/2010/main" val="4256277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50D123-3282-4B8F-8CFC-C4C45791E459}" type="slidenum">
              <a:rPr lang="en-US"/>
              <a:pPr>
                <a:defRPr/>
              </a:pPr>
              <a:t>‹N›</a:t>
            </a:fld>
            <a:endParaRPr lang="en-US"/>
          </a:p>
        </p:txBody>
      </p:sp>
    </p:spTree>
    <p:extLst>
      <p:ext uri="{BB962C8B-B14F-4D97-AF65-F5344CB8AC3E}">
        <p14:creationId xmlns:p14="http://schemas.microsoft.com/office/powerpoint/2010/main" val="2088734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E65F9F-9695-4AFB-B4C9-33EA8D8400D3}" type="slidenum">
              <a:rPr lang="en-US"/>
              <a:pPr>
                <a:defRPr/>
              </a:pPr>
              <a:t>‹N›</a:t>
            </a:fld>
            <a:endParaRPr lang="en-US"/>
          </a:p>
        </p:txBody>
      </p:sp>
    </p:spTree>
    <p:extLst>
      <p:ext uri="{BB962C8B-B14F-4D97-AF65-F5344CB8AC3E}">
        <p14:creationId xmlns:p14="http://schemas.microsoft.com/office/powerpoint/2010/main" val="347637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F2861D-F933-4288-ACF8-074F7A312347}" type="slidenum">
              <a:rPr lang="en-US"/>
              <a:pPr>
                <a:defRPr/>
              </a:pPr>
              <a:t>‹N›</a:t>
            </a:fld>
            <a:endParaRPr lang="en-US"/>
          </a:p>
        </p:txBody>
      </p:sp>
    </p:spTree>
    <p:extLst>
      <p:ext uri="{BB962C8B-B14F-4D97-AF65-F5344CB8AC3E}">
        <p14:creationId xmlns:p14="http://schemas.microsoft.com/office/powerpoint/2010/main" val="883760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7A9C44B-D184-466A-8592-E07E3C48F63A}" type="slidenum">
              <a:rPr lang="en-US"/>
              <a:pPr>
                <a:defRPr/>
              </a:pPr>
              <a:t>‹N›</a:t>
            </a:fld>
            <a:endParaRPr lang="en-US"/>
          </a:p>
        </p:txBody>
      </p:sp>
    </p:spTree>
    <p:extLst>
      <p:ext uri="{BB962C8B-B14F-4D97-AF65-F5344CB8AC3E}">
        <p14:creationId xmlns:p14="http://schemas.microsoft.com/office/powerpoint/2010/main" val="1768904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B24716C-9FC8-4E2E-A29E-F5C747910537}" type="slidenum">
              <a:rPr lang="en-US"/>
              <a:pPr>
                <a:defRPr/>
              </a:pPr>
              <a:t>‹N›</a:t>
            </a:fld>
            <a:endParaRPr lang="en-US"/>
          </a:p>
        </p:txBody>
      </p:sp>
    </p:spTree>
    <p:extLst>
      <p:ext uri="{BB962C8B-B14F-4D97-AF65-F5344CB8AC3E}">
        <p14:creationId xmlns:p14="http://schemas.microsoft.com/office/powerpoint/2010/main" val="1448232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2F454E4-F931-4B46-BE87-3D333B59010A}" type="slidenum">
              <a:rPr lang="en-US"/>
              <a:pPr>
                <a:defRPr/>
              </a:pPr>
              <a:t>‹N›</a:t>
            </a:fld>
            <a:endParaRPr lang="en-US"/>
          </a:p>
        </p:txBody>
      </p:sp>
    </p:spTree>
    <p:extLst>
      <p:ext uri="{BB962C8B-B14F-4D97-AF65-F5344CB8AC3E}">
        <p14:creationId xmlns:p14="http://schemas.microsoft.com/office/powerpoint/2010/main" val="550188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BF5F8A-8792-46A9-8B77-ADD89BC862B1}" type="slidenum">
              <a:rPr lang="en-US"/>
              <a:pPr>
                <a:defRPr/>
              </a:pPr>
              <a:t>‹N›</a:t>
            </a:fld>
            <a:endParaRPr lang="en-US"/>
          </a:p>
        </p:txBody>
      </p:sp>
    </p:spTree>
    <p:extLst>
      <p:ext uri="{BB962C8B-B14F-4D97-AF65-F5344CB8AC3E}">
        <p14:creationId xmlns:p14="http://schemas.microsoft.com/office/powerpoint/2010/main" val="175139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79CB9D-789A-4AE7-A86E-5EAAC2ECE36F}" type="slidenum">
              <a:rPr lang="en-US"/>
              <a:pPr>
                <a:defRPr/>
              </a:pPr>
              <a:t>‹N›</a:t>
            </a:fld>
            <a:endParaRPr lang="en-US"/>
          </a:p>
        </p:txBody>
      </p:sp>
    </p:spTree>
    <p:extLst>
      <p:ext uri="{BB962C8B-B14F-4D97-AF65-F5344CB8AC3E}">
        <p14:creationId xmlns:p14="http://schemas.microsoft.com/office/powerpoint/2010/main" val="5905275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9B7A76-F638-47E7-A13F-DC7C5D9F9049}" type="slidenum">
              <a:rPr lang="en-US"/>
              <a:pPr>
                <a:defRPr/>
              </a:pPr>
              <a:t>‹N›</a:t>
            </a:fld>
            <a:endParaRPr lang="en-US"/>
          </a:p>
        </p:txBody>
      </p:sp>
    </p:spTree>
    <p:extLst>
      <p:ext uri="{BB962C8B-B14F-4D97-AF65-F5344CB8AC3E}">
        <p14:creationId xmlns:p14="http://schemas.microsoft.com/office/powerpoint/2010/main" val="1348872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CCBC46-294C-4BCF-AE78-CAAA1ED74850}" type="slidenum">
              <a:rPr lang="en-US"/>
              <a:pPr>
                <a:defRPr/>
              </a:pPr>
              <a:t>‹N›</a:t>
            </a:fld>
            <a:endParaRPr lang="en-US"/>
          </a:p>
        </p:txBody>
      </p:sp>
    </p:spTree>
    <p:extLst>
      <p:ext uri="{BB962C8B-B14F-4D97-AF65-F5344CB8AC3E}">
        <p14:creationId xmlns:p14="http://schemas.microsoft.com/office/powerpoint/2010/main" val="25468699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0"/>
            <a:ext cx="2286000" cy="6126163"/>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0" y="0"/>
            <a:ext cx="6705600" cy="612616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E6214B-EF13-48C7-9DB6-70359EB6E5C4}" type="slidenum">
              <a:rPr lang="en-US"/>
              <a:pPr>
                <a:defRPr/>
              </a:pPr>
              <a:t>‹N›</a:t>
            </a:fld>
            <a:endParaRPr lang="en-US"/>
          </a:p>
        </p:txBody>
      </p:sp>
    </p:spTree>
    <p:extLst>
      <p:ext uri="{BB962C8B-B14F-4D97-AF65-F5344CB8AC3E}">
        <p14:creationId xmlns:p14="http://schemas.microsoft.com/office/powerpoint/2010/main" val="11219750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034411-C088-4CAB-97B9-E788483232EC}" type="slidenum">
              <a:rPr lang="en-US"/>
              <a:pPr>
                <a:defRPr/>
              </a:pPr>
              <a:t>‹N›</a:t>
            </a:fld>
            <a:endParaRPr lang="en-US"/>
          </a:p>
        </p:txBody>
      </p:sp>
    </p:spTree>
    <p:extLst>
      <p:ext uri="{BB962C8B-B14F-4D97-AF65-F5344CB8AC3E}">
        <p14:creationId xmlns:p14="http://schemas.microsoft.com/office/powerpoint/2010/main" val="2586928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BD0F7B-BE5A-4D4C-9134-36D743BABEB6}" type="slidenum">
              <a:rPr lang="en-US"/>
              <a:pPr>
                <a:defRPr/>
              </a:pPr>
              <a:t>‹N›</a:t>
            </a:fld>
            <a:endParaRPr lang="en-US"/>
          </a:p>
        </p:txBody>
      </p:sp>
    </p:spTree>
    <p:extLst>
      <p:ext uri="{BB962C8B-B14F-4D97-AF65-F5344CB8AC3E}">
        <p14:creationId xmlns:p14="http://schemas.microsoft.com/office/powerpoint/2010/main" val="60062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043ADE-D202-4087-A3FC-A07E12096510}" type="slidenum">
              <a:rPr lang="en-US"/>
              <a:pPr>
                <a:defRPr/>
              </a:pPr>
              <a:t>‹N›</a:t>
            </a:fld>
            <a:endParaRPr lang="en-US"/>
          </a:p>
        </p:txBody>
      </p:sp>
    </p:spTree>
    <p:extLst>
      <p:ext uri="{BB962C8B-B14F-4D97-AF65-F5344CB8AC3E}">
        <p14:creationId xmlns:p14="http://schemas.microsoft.com/office/powerpoint/2010/main" val="3236334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40C02F6-48F9-43A2-8014-2E43729A6789}" type="slidenum">
              <a:rPr lang="en-US"/>
              <a:pPr>
                <a:defRPr/>
              </a:pPr>
              <a:t>‹N›</a:t>
            </a:fld>
            <a:endParaRPr lang="en-US"/>
          </a:p>
        </p:txBody>
      </p:sp>
    </p:spTree>
    <p:extLst>
      <p:ext uri="{BB962C8B-B14F-4D97-AF65-F5344CB8AC3E}">
        <p14:creationId xmlns:p14="http://schemas.microsoft.com/office/powerpoint/2010/main" val="1871903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223F17A-42F6-4237-A5BB-0B2B6431D34D}" type="slidenum">
              <a:rPr lang="en-US"/>
              <a:pPr>
                <a:defRPr/>
              </a:pPr>
              <a:t>‹N›</a:t>
            </a:fld>
            <a:endParaRPr lang="en-US"/>
          </a:p>
        </p:txBody>
      </p:sp>
    </p:spTree>
    <p:extLst>
      <p:ext uri="{BB962C8B-B14F-4D97-AF65-F5344CB8AC3E}">
        <p14:creationId xmlns:p14="http://schemas.microsoft.com/office/powerpoint/2010/main" val="3285318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ADBD3E2-0F05-422C-B2F6-C62586D70BE4}" type="slidenum">
              <a:rPr lang="en-US"/>
              <a:pPr>
                <a:defRPr/>
              </a:pPr>
              <a:t>‹N›</a:t>
            </a:fld>
            <a:endParaRPr lang="en-US"/>
          </a:p>
        </p:txBody>
      </p:sp>
    </p:spTree>
    <p:extLst>
      <p:ext uri="{BB962C8B-B14F-4D97-AF65-F5344CB8AC3E}">
        <p14:creationId xmlns:p14="http://schemas.microsoft.com/office/powerpoint/2010/main" val="2116967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BB7444-5721-4A29-975F-BD06E0AAEB64}" type="slidenum">
              <a:rPr lang="en-US"/>
              <a:pPr>
                <a:defRPr/>
              </a:pPr>
              <a:t>‹N›</a:t>
            </a:fld>
            <a:endParaRPr lang="en-US"/>
          </a:p>
        </p:txBody>
      </p:sp>
    </p:spTree>
    <p:extLst>
      <p:ext uri="{BB962C8B-B14F-4D97-AF65-F5344CB8AC3E}">
        <p14:creationId xmlns:p14="http://schemas.microsoft.com/office/powerpoint/2010/main" val="740217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5CD6CEE-C5E7-426C-A6EE-41885F96CD35}" type="slidenum">
              <a:rPr lang="en-US"/>
              <a:pPr>
                <a:defRPr/>
              </a:pPr>
              <a:t>‹N›</a:t>
            </a:fld>
            <a:endParaRPr lang="en-US"/>
          </a:p>
        </p:txBody>
      </p:sp>
    </p:spTree>
    <p:extLst>
      <p:ext uri="{BB962C8B-B14F-4D97-AF65-F5344CB8AC3E}">
        <p14:creationId xmlns:p14="http://schemas.microsoft.com/office/powerpoint/2010/main" val="2380666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1554"/>
            </a:gs>
            <a:gs pos="100000">
              <a:srgbClr val="0033CC"/>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chemeClr val="bg1"/>
                </a:solidFill>
              </a:defRPr>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solidFill>
                  <a:schemeClr val="bg1"/>
                </a:solidFill>
              </a:defRPr>
            </a:lvl1pPr>
          </a:lstStyle>
          <a:p>
            <a:pPr>
              <a:defRPr/>
            </a:pPr>
            <a:endParaRPr lang="en-US"/>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solidFill>
                  <a:schemeClr val="bg1"/>
                </a:solidFill>
              </a:defRPr>
            </a:lvl1pPr>
          </a:lstStyle>
          <a:p>
            <a:pPr>
              <a:defRPr/>
            </a:pPr>
            <a:fld id="{E8EF1BAC-753A-4E49-9EA1-CA42654F97BF}" type="slidenum">
              <a:rPr lang="en-US"/>
              <a:pPr>
                <a:defRPr/>
              </a:pPr>
              <a:t>‹N›</a:t>
            </a:fld>
            <a:endParaRPr lang="en-US"/>
          </a:p>
        </p:txBody>
      </p:sp>
      <p:pic>
        <p:nvPicPr>
          <p:cNvPr id="1031"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6383338"/>
            <a:ext cx="511175" cy="474662"/>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rtl="0" eaLnBrk="0" fontAlgn="base" hangingPunct="0">
        <a:spcBef>
          <a:spcPct val="0"/>
        </a:spcBef>
        <a:spcAft>
          <a:spcPct val="0"/>
        </a:spcAft>
        <a:defRPr sz="4400" i="1">
          <a:solidFill>
            <a:schemeClr val="bg1"/>
          </a:solidFill>
          <a:latin typeface="+mj-lt"/>
          <a:ea typeface="+mj-ea"/>
          <a:cs typeface="+mj-cs"/>
        </a:defRPr>
      </a:lvl1pPr>
      <a:lvl2pPr algn="ctr" rtl="0" eaLnBrk="0" fontAlgn="base" hangingPunct="0">
        <a:spcBef>
          <a:spcPct val="0"/>
        </a:spcBef>
        <a:spcAft>
          <a:spcPct val="0"/>
        </a:spcAft>
        <a:defRPr sz="4400" i="1">
          <a:solidFill>
            <a:schemeClr val="bg1"/>
          </a:solidFill>
          <a:latin typeface="Arial" charset="0"/>
        </a:defRPr>
      </a:lvl2pPr>
      <a:lvl3pPr algn="ctr" rtl="0" eaLnBrk="0" fontAlgn="base" hangingPunct="0">
        <a:spcBef>
          <a:spcPct val="0"/>
        </a:spcBef>
        <a:spcAft>
          <a:spcPct val="0"/>
        </a:spcAft>
        <a:defRPr sz="4400" i="1">
          <a:solidFill>
            <a:schemeClr val="bg1"/>
          </a:solidFill>
          <a:latin typeface="Arial" charset="0"/>
        </a:defRPr>
      </a:lvl3pPr>
      <a:lvl4pPr algn="ctr" rtl="0" eaLnBrk="0" fontAlgn="base" hangingPunct="0">
        <a:spcBef>
          <a:spcPct val="0"/>
        </a:spcBef>
        <a:spcAft>
          <a:spcPct val="0"/>
        </a:spcAft>
        <a:defRPr sz="4400" i="1">
          <a:solidFill>
            <a:schemeClr val="bg1"/>
          </a:solidFill>
          <a:latin typeface="Arial" charset="0"/>
        </a:defRPr>
      </a:lvl4pPr>
      <a:lvl5pPr algn="ctr" rtl="0" eaLnBrk="0" fontAlgn="base" hangingPunct="0">
        <a:spcBef>
          <a:spcPct val="0"/>
        </a:spcBef>
        <a:spcAft>
          <a:spcPct val="0"/>
        </a:spcAft>
        <a:defRPr sz="4400" i="1">
          <a:solidFill>
            <a:schemeClr val="bg1"/>
          </a:solidFill>
          <a:latin typeface="Arial" charset="0"/>
        </a:defRPr>
      </a:lvl5pPr>
      <a:lvl6pPr marL="457200" algn="ctr" rtl="0" fontAlgn="base">
        <a:spcBef>
          <a:spcPct val="0"/>
        </a:spcBef>
        <a:spcAft>
          <a:spcPct val="0"/>
        </a:spcAft>
        <a:defRPr sz="4400" i="1">
          <a:solidFill>
            <a:schemeClr val="bg1"/>
          </a:solidFill>
          <a:latin typeface="Arial" charset="0"/>
        </a:defRPr>
      </a:lvl6pPr>
      <a:lvl7pPr marL="914400" algn="ctr" rtl="0" fontAlgn="base">
        <a:spcBef>
          <a:spcPct val="0"/>
        </a:spcBef>
        <a:spcAft>
          <a:spcPct val="0"/>
        </a:spcAft>
        <a:defRPr sz="4400" i="1">
          <a:solidFill>
            <a:schemeClr val="bg1"/>
          </a:solidFill>
          <a:latin typeface="Arial" charset="0"/>
        </a:defRPr>
      </a:lvl7pPr>
      <a:lvl8pPr marL="1371600" algn="ctr" rtl="0" fontAlgn="base">
        <a:spcBef>
          <a:spcPct val="0"/>
        </a:spcBef>
        <a:spcAft>
          <a:spcPct val="0"/>
        </a:spcAft>
        <a:defRPr sz="4400" i="1">
          <a:solidFill>
            <a:schemeClr val="bg1"/>
          </a:solidFill>
          <a:latin typeface="Arial" charset="0"/>
        </a:defRPr>
      </a:lvl8pPr>
      <a:lvl9pPr marL="1828800" algn="ctr" rtl="0" fontAlgn="base">
        <a:spcBef>
          <a:spcPct val="0"/>
        </a:spcBef>
        <a:spcAft>
          <a:spcPct val="0"/>
        </a:spcAft>
        <a:defRPr sz="4400" i="1">
          <a:solidFill>
            <a:schemeClr val="bg1"/>
          </a:solidFill>
          <a:latin typeface="Arial" charset="0"/>
        </a:defRPr>
      </a:lvl9pPr>
    </p:titleStyle>
    <p:bodyStyle>
      <a:lvl1pPr marL="342900" indent="-342900" algn="l" rtl="0" eaLnBrk="0" fontAlgn="base" hangingPunct="0">
        <a:spcBef>
          <a:spcPct val="20000"/>
        </a:spcBef>
        <a:spcAft>
          <a:spcPct val="0"/>
        </a:spcAft>
        <a:buSzPct val="85000"/>
        <a:buBlip>
          <a:blip r:embed="rId14"/>
        </a:buBlip>
        <a:defRPr sz="32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Ø"/>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1554"/>
            </a:gs>
            <a:gs pos="100000">
              <a:srgbClr val="0033CC"/>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0"/>
            <a:ext cx="9144000" cy="11430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41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chemeClr val="bg1"/>
                </a:solidFill>
              </a:defRPr>
            </a:lvl1pPr>
          </a:lstStyle>
          <a:p>
            <a:pPr>
              <a:defRPr/>
            </a:pPr>
            <a:endParaRPr lang="en-US"/>
          </a:p>
        </p:txBody>
      </p:sp>
      <p:sp>
        <p:nvSpPr>
          <p:cNvPr id="1741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solidFill>
                  <a:schemeClr val="bg1"/>
                </a:solidFill>
              </a:defRPr>
            </a:lvl1pPr>
          </a:lstStyle>
          <a:p>
            <a:pPr>
              <a:defRPr/>
            </a:pPr>
            <a:endParaRPr lang="en-US"/>
          </a:p>
        </p:txBody>
      </p:sp>
      <p:sp>
        <p:nvSpPr>
          <p:cNvPr id="17414" name="Rectangle 6"/>
          <p:cNvSpPr>
            <a:spLocks noGrp="1" noChangeArrowheads="1"/>
          </p:cNvSpPr>
          <p:nvPr>
            <p:ph type="sldNum" sz="quarter" idx="4"/>
          </p:nvPr>
        </p:nvSpPr>
        <p:spPr bwMode="auto">
          <a:xfrm>
            <a:off x="6934200" y="630555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smtClean="0">
                <a:solidFill>
                  <a:srgbClr val="FF0000"/>
                </a:solidFill>
              </a:defRPr>
            </a:lvl1pPr>
          </a:lstStyle>
          <a:p>
            <a:pPr>
              <a:defRPr/>
            </a:pPr>
            <a:fld id="{63A82834-9B5D-46A7-AFF7-53AABF46BB45}" type="slidenum">
              <a:rPr lang="en-US"/>
              <a:pPr>
                <a:defRPr/>
              </a:pPr>
              <a:t>‹N›</a:t>
            </a:fld>
            <a:endParaRPr lang="en-US"/>
          </a:p>
        </p:txBody>
      </p:sp>
      <p:pic>
        <p:nvPicPr>
          <p:cNvPr id="2055"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383338"/>
            <a:ext cx="511175" cy="474662"/>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rtl="0" eaLnBrk="0" fontAlgn="base" hangingPunct="0">
        <a:spcBef>
          <a:spcPct val="0"/>
        </a:spcBef>
        <a:spcAft>
          <a:spcPct val="0"/>
        </a:spcAft>
        <a:defRPr sz="4400" i="1">
          <a:solidFill>
            <a:schemeClr val="bg1"/>
          </a:solidFill>
          <a:latin typeface="+mj-lt"/>
          <a:ea typeface="+mj-ea"/>
          <a:cs typeface="+mj-cs"/>
        </a:defRPr>
      </a:lvl1pPr>
      <a:lvl2pPr algn="ctr" rtl="0" eaLnBrk="0" fontAlgn="base" hangingPunct="0">
        <a:spcBef>
          <a:spcPct val="0"/>
        </a:spcBef>
        <a:spcAft>
          <a:spcPct val="0"/>
        </a:spcAft>
        <a:defRPr sz="4400" i="1">
          <a:solidFill>
            <a:schemeClr val="bg1"/>
          </a:solidFill>
          <a:latin typeface="Arial" charset="0"/>
        </a:defRPr>
      </a:lvl2pPr>
      <a:lvl3pPr algn="ctr" rtl="0" eaLnBrk="0" fontAlgn="base" hangingPunct="0">
        <a:spcBef>
          <a:spcPct val="0"/>
        </a:spcBef>
        <a:spcAft>
          <a:spcPct val="0"/>
        </a:spcAft>
        <a:defRPr sz="4400" i="1">
          <a:solidFill>
            <a:schemeClr val="bg1"/>
          </a:solidFill>
          <a:latin typeface="Arial" charset="0"/>
        </a:defRPr>
      </a:lvl3pPr>
      <a:lvl4pPr algn="ctr" rtl="0" eaLnBrk="0" fontAlgn="base" hangingPunct="0">
        <a:spcBef>
          <a:spcPct val="0"/>
        </a:spcBef>
        <a:spcAft>
          <a:spcPct val="0"/>
        </a:spcAft>
        <a:defRPr sz="4400" i="1">
          <a:solidFill>
            <a:schemeClr val="bg1"/>
          </a:solidFill>
          <a:latin typeface="Arial" charset="0"/>
        </a:defRPr>
      </a:lvl4pPr>
      <a:lvl5pPr algn="ctr" rtl="0" eaLnBrk="0" fontAlgn="base" hangingPunct="0">
        <a:spcBef>
          <a:spcPct val="0"/>
        </a:spcBef>
        <a:spcAft>
          <a:spcPct val="0"/>
        </a:spcAft>
        <a:defRPr sz="4400" i="1">
          <a:solidFill>
            <a:schemeClr val="bg1"/>
          </a:solidFill>
          <a:latin typeface="Arial" charset="0"/>
        </a:defRPr>
      </a:lvl5pPr>
      <a:lvl6pPr marL="457200" algn="ctr" rtl="0" fontAlgn="base">
        <a:spcBef>
          <a:spcPct val="0"/>
        </a:spcBef>
        <a:spcAft>
          <a:spcPct val="0"/>
        </a:spcAft>
        <a:defRPr sz="4400" i="1">
          <a:solidFill>
            <a:schemeClr val="bg1"/>
          </a:solidFill>
          <a:latin typeface="Arial" charset="0"/>
        </a:defRPr>
      </a:lvl6pPr>
      <a:lvl7pPr marL="914400" algn="ctr" rtl="0" fontAlgn="base">
        <a:spcBef>
          <a:spcPct val="0"/>
        </a:spcBef>
        <a:spcAft>
          <a:spcPct val="0"/>
        </a:spcAft>
        <a:defRPr sz="4400" i="1">
          <a:solidFill>
            <a:schemeClr val="bg1"/>
          </a:solidFill>
          <a:latin typeface="Arial" charset="0"/>
        </a:defRPr>
      </a:lvl7pPr>
      <a:lvl8pPr marL="1371600" algn="ctr" rtl="0" fontAlgn="base">
        <a:spcBef>
          <a:spcPct val="0"/>
        </a:spcBef>
        <a:spcAft>
          <a:spcPct val="0"/>
        </a:spcAft>
        <a:defRPr sz="4400" i="1">
          <a:solidFill>
            <a:schemeClr val="bg1"/>
          </a:solidFill>
          <a:latin typeface="Arial" charset="0"/>
        </a:defRPr>
      </a:lvl8pPr>
      <a:lvl9pPr marL="1828800" algn="ctr" rtl="0" fontAlgn="base">
        <a:spcBef>
          <a:spcPct val="0"/>
        </a:spcBef>
        <a:spcAft>
          <a:spcPct val="0"/>
        </a:spcAft>
        <a:defRPr sz="4400" i="1">
          <a:solidFill>
            <a:schemeClr val="bg1"/>
          </a:solidFill>
          <a:latin typeface="Arial" charset="0"/>
        </a:defRPr>
      </a:lvl9pPr>
    </p:titleStyle>
    <p:bodyStyle>
      <a:lvl1pPr marL="342900" indent="-342900" algn="l" rtl="0" eaLnBrk="0" fontAlgn="base" hangingPunct="0">
        <a:spcBef>
          <a:spcPct val="20000"/>
        </a:spcBef>
        <a:spcAft>
          <a:spcPct val="0"/>
        </a:spcAft>
        <a:buSzPct val="85000"/>
        <a:buBlip>
          <a:blip r:embed="rId15"/>
        </a:buBlip>
        <a:defRPr sz="3200">
          <a:solidFill>
            <a:schemeClr val="bg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Ø"/>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notesSlide" Target="../notesSlides/notesSlide1.xml"/><Relationship Id="rId7"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2.wmf"/></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28.wmf"/></Relationships>
</file>

<file path=ppt/slides/_rels/slide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uperB"/>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ctrTitle"/>
          </p:nvPr>
        </p:nvSpPr>
        <p:spPr>
          <a:xfrm>
            <a:off x="0" y="-76200"/>
            <a:ext cx="9144000" cy="1676400"/>
          </a:xfrm>
          <a:gradFill rotWithShape="1">
            <a:gsLst>
              <a:gs pos="0">
                <a:srgbClr val="0000FF">
                  <a:alpha val="60001"/>
                </a:srgbClr>
              </a:gs>
              <a:gs pos="100000">
                <a:srgbClr val="3D3DFF"/>
              </a:gs>
            </a:gsLst>
            <a:lin ang="5400000" scaled="1"/>
          </a:gradFill>
          <a:ln>
            <a:solidFill>
              <a:schemeClr val="bg1"/>
            </a:solidFill>
            <a:miter lim="800000"/>
            <a:headEnd/>
            <a:tailEnd/>
          </a:ln>
        </p:spPr>
        <p:txBody>
          <a:bodyPr/>
          <a:lstStyle/>
          <a:p>
            <a:pPr eaLnBrk="1" hangingPunct="1"/>
            <a:r>
              <a:rPr lang="en-US" dirty="0" err="1" smtClean="0"/>
              <a:t>Progetto</a:t>
            </a:r>
            <a:r>
              <a:rPr lang="en-US" dirty="0" smtClean="0"/>
              <a:t> </a:t>
            </a:r>
            <a:r>
              <a:rPr lang="en-US" dirty="0" err="1" smtClean="0"/>
              <a:t>SuperB</a:t>
            </a:r>
            <a:r>
              <a:rPr lang="en-US" dirty="0" smtClean="0"/>
              <a:t> Factory</a:t>
            </a:r>
            <a:br>
              <a:rPr lang="en-US" dirty="0" smtClean="0"/>
            </a:br>
            <a:r>
              <a:rPr lang="en-US" sz="2400" dirty="0" smtClean="0"/>
              <a:t>M. </a:t>
            </a:r>
            <a:r>
              <a:rPr lang="en-US" sz="2400" dirty="0" err="1" smtClean="0"/>
              <a:t>Biagini</a:t>
            </a:r>
            <a:r>
              <a:rPr lang="en-US" sz="2400" dirty="0" smtClean="0"/>
              <a:t/>
            </a:r>
            <a:br>
              <a:rPr lang="en-US" sz="2400" dirty="0" smtClean="0"/>
            </a:br>
            <a:r>
              <a:rPr lang="it-IT" sz="2400" dirty="0" smtClean="0"/>
              <a:t>Giornate Romane su “Particelle e Fisica Applicata” </a:t>
            </a:r>
            <a:r>
              <a:rPr lang="en-US" sz="2400" dirty="0" smtClean="0"/>
              <a:t>, </a:t>
            </a:r>
            <a:br>
              <a:rPr lang="en-US" sz="2400" dirty="0" smtClean="0"/>
            </a:br>
            <a:r>
              <a:rPr lang="en-US" sz="2400" dirty="0" err="1" smtClean="0"/>
              <a:t>Università</a:t>
            </a:r>
            <a:r>
              <a:rPr lang="en-US" sz="2400" dirty="0" smtClean="0"/>
              <a:t> Roma I, 14 </a:t>
            </a:r>
            <a:r>
              <a:rPr lang="en-US" sz="2400" dirty="0" err="1" smtClean="0"/>
              <a:t>Giugno</a:t>
            </a:r>
            <a:r>
              <a:rPr lang="en-US" sz="2400" dirty="0" smtClean="0"/>
              <a:t> 2010</a:t>
            </a:r>
          </a:p>
        </p:txBody>
      </p:sp>
      <p:pic>
        <p:nvPicPr>
          <p:cNvPr id="4100" name="Picture 4" descr="superblogo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1043608" cy="102186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60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3850" y="-25400"/>
            <a:ext cx="1200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it-IT" smtClean="0"/>
              <a:t>Hourglass effect</a:t>
            </a:r>
            <a:endParaRPr lang="en-US" smtClean="0"/>
          </a:p>
        </p:txBody>
      </p:sp>
      <p:sp>
        <p:nvSpPr>
          <p:cNvPr id="10243" name="Text Box 3"/>
          <p:cNvSpPr txBox="1">
            <a:spLocks noChangeArrowheads="1"/>
          </p:cNvSpPr>
          <p:nvPr/>
        </p:nvSpPr>
        <p:spPr bwMode="auto">
          <a:xfrm>
            <a:off x="152400" y="1268760"/>
            <a:ext cx="46482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40000"/>
              </a:lnSpc>
              <a:buFontTx/>
              <a:buChar char="•"/>
            </a:pPr>
            <a:r>
              <a:rPr lang="it-IT" sz="2400" dirty="0">
                <a:solidFill>
                  <a:schemeClr val="bg1"/>
                </a:solidFill>
              </a:rPr>
              <a:t> To </a:t>
            </a:r>
            <a:r>
              <a:rPr lang="it-IT" sz="2400" dirty="0" err="1">
                <a:solidFill>
                  <a:schemeClr val="bg1"/>
                </a:solidFill>
              </a:rPr>
              <a:t>squeeze</a:t>
            </a:r>
            <a:r>
              <a:rPr lang="it-IT" sz="2400" dirty="0">
                <a:solidFill>
                  <a:schemeClr val="bg1"/>
                </a:solidFill>
              </a:rPr>
              <a:t> the </a:t>
            </a:r>
            <a:r>
              <a:rPr lang="it-IT" sz="2400" dirty="0" err="1">
                <a:solidFill>
                  <a:schemeClr val="bg1"/>
                </a:solidFill>
              </a:rPr>
              <a:t>vertical</a:t>
            </a:r>
            <a:r>
              <a:rPr lang="it-IT" sz="2400" dirty="0">
                <a:solidFill>
                  <a:schemeClr val="bg1"/>
                </a:solidFill>
              </a:rPr>
              <a:t> </a:t>
            </a:r>
            <a:r>
              <a:rPr lang="it-IT" sz="2400" dirty="0" err="1">
                <a:solidFill>
                  <a:schemeClr val="bg1"/>
                </a:solidFill>
              </a:rPr>
              <a:t>beam</a:t>
            </a:r>
            <a:r>
              <a:rPr lang="it-IT" sz="2400" dirty="0">
                <a:solidFill>
                  <a:schemeClr val="bg1"/>
                </a:solidFill>
              </a:rPr>
              <a:t> </a:t>
            </a:r>
            <a:r>
              <a:rPr lang="it-IT" sz="2400" dirty="0" err="1">
                <a:solidFill>
                  <a:schemeClr val="bg1"/>
                </a:solidFill>
              </a:rPr>
              <a:t>dimensions</a:t>
            </a:r>
            <a:r>
              <a:rPr lang="it-IT" sz="2400" dirty="0">
                <a:solidFill>
                  <a:schemeClr val="bg1"/>
                </a:solidFill>
              </a:rPr>
              <a:t>, and </a:t>
            </a:r>
            <a:r>
              <a:rPr lang="it-IT" sz="2400" dirty="0" err="1">
                <a:solidFill>
                  <a:schemeClr val="bg1"/>
                </a:solidFill>
              </a:rPr>
              <a:t>increase</a:t>
            </a:r>
            <a:r>
              <a:rPr lang="it-IT" sz="2400" dirty="0">
                <a:solidFill>
                  <a:schemeClr val="bg1"/>
                </a:solidFill>
              </a:rPr>
              <a:t> </a:t>
            </a:r>
            <a:r>
              <a:rPr lang="it-IT" sz="2400" dirty="0" err="1">
                <a:solidFill>
                  <a:schemeClr val="bg1"/>
                </a:solidFill>
              </a:rPr>
              <a:t>Luminosity</a:t>
            </a:r>
            <a:r>
              <a:rPr lang="it-IT" sz="2400" dirty="0">
                <a:solidFill>
                  <a:schemeClr val="bg1"/>
                </a:solidFill>
              </a:rPr>
              <a:t>, </a:t>
            </a:r>
            <a:r>
              <a:rPr lang="it-IT" sz="2400" dirty="0">
                <a:solidFill>
                  <a:srgbClr val="FFFF00"/>
                </a:solidFill>
                <a:latin typeface="Symbol" pitchFamily="18" charset="2"/>
              </a:rPr>
              <a:t>b</a:t>
            </a:r>
            <a:r>
              <a:rPr lang="it-IT" sz="2400" baseline="-25000" dirty="0">
                <a:solidFill>
                  <a:srgbClr val="FFFF00"/>
                </a:solidFill>
              </a:rPr>
              <a:t>y</a:t>
            </a:r>
            <a:r>
              <a:rPr lang="it-IT" sz="2400" dirty="0">
                <a:solidFill>
                  <a:srgbClr val="FFFF00"/>
                </a:solidFill>
              </a:rPr>
              <a:t>*</a:t>
            </a:r>
            <a:r>
              <a:rPr lang="it-IT" sz="2400" dirty="0">
                <a:solidFill>
                  <a:schemeClr val="bg1"/>
                </a:solidFill>
              </a:rPr>
              <a:t> </a:t>
            </a:r>
            <a:r>
              <a:rPr lang="it-IT" sz="2400" dirty="0" err="1">
                <a:solidFill>
                  <a:schemeClr val="bg1"/>
                </a:solidFill>
              </a:rPr>
              <a:t>at</a:t>
            </a:r>
            <a:r>
              <a:rPr lang="it-IT" sz="2400" dirty="0">
                <a:solidFill>
                  <a:schemeClr val="bg1"/>
                </a:solidFill>
              </a:rPr>
              <a:t> IP must be </a:t>
            </a:r>
            <a:r>
              <a:rPr lang="it-IT" sz="2400" dirty="0" err="1">
                <a:solidFill>
                  <a:schemeClr val="bg1"/>
                </a:solidFill>
              </a:rPr>
              <a:t>decreased</a:t>
            </a:r>
            <a:r>
              <a:rPr lang="it-IT" sz="2400" dirty="0">
                <a:solidFill>
                  <a:schemeClr val="bg1"/>
                </a:solidFill>
              </a:rPr>
              <a:t>. </a:t>
            </a:r>
          </a:p>
          <a:p>
            <a:pPr eaLnBrk="1" hangingPunct="1">
              <a:lnSpc>
                <a:spcPct val="140000"/>
              </a:lnSpc>
              <a:buFontTx/>
              <a:buChar char="•"/>
            </a:pPr>
            <a:r>
              <a:rPr lang="it-IT" sz="2400" dirty="0">
                <a:solidFill>
                  <a:schemeClr val="bg1"/>
                </a:solidFill>
              </a:rPr>
              <a:t> </a:t>
            </a:r>
            <a:r>
              <a:rPr lang="it-IT" sz="2400" dirty="0" err="1">
                <a:solidFill>
                  <a:schemeClr val="bg1"/>
                </a:solidFill>
              </a:rPr>
              <a:t>This</a:t>
            </a:r>
            <a:r>
              <a:rPr lang="it-IT" sz="2400" dirty="0">
                <a:solidFill>
                  <a:schemeClr val="bg1"/>
                </a:solidFill>
              </a:rPr>
              <a:t> </a:t>
            </a:r>
            <a:r>
              <a:rPr lang="it-IT" sz="2400" dirty="0" err="1">
                <a:solidFill>
                  <a:schemeClr val="bg1"/>
                </a:solidFill>
              </a:rPr>
              <a:t>is</a:t>
            </a:r>
            <a:r>
              <a:rPr lang="it-IT" sz="2400" dirty="0">
                <a:solidFill>
                  <a:schemeClr val="bg1"/>
                </a:solidFill>
              </a:rPr>
              <a:t> </a:t>
            </a:r>
            <a:r>
              <a:rPr lang="it-IT" sz="2400" dirty="0" err="1">
                <a:solidFill>
                  <a:schemeClr val="bg1"/>
                </a:solidFill>
              </a:rPr>
              <a:t>efficient</a:t>
            </a:r>
            <a:r>
              <a:rPr lang="it-IT" sz="2400" dirty="0">
                <a:solidFill>
                  <a:schemeClr val="bg1"/>
                </a:solidFill>
              </a:rPr>
              <a:t> </a:t>
            </a:r>
            <a:r>
              <a:rPr lang="it-IT" sz="2400" dirty="0" err="1">
                <a:solidFill>
                  <a:schemeClr val="bg1"/>
                </a:solidFill>
              </a:rPr>
              <a:t>only</a:t>
            </a:r>
            <a:r>
              <a:rPr lang="it-IT" sz="2400" dirty="0">
                <a:solidFill>
                  <a:schemeClr val="bg1"/>
                </a:solidFill>
              </a:rPr>
              <a:t> </a:t>
            </a:r>
            <a:r>
              <a:rPr lang="it-IT" sz="2400" dirty="0" err="1">
                <a:solidFill>
                  <a:schemeClr val="bg1"/>
                </a:solidFill>
              </a:rPr>
              <a:t>if</a:t>
            </a:r>
            <a:r>
              <a:rPr lang="it-IT" sz="2400" dirty="0">
                <a:solidFill>
                  <a:schemeClr val="bg1"/>
                </a:solidFill>
              </a:rPr>
              <a:t> </a:t>
            </a:r>
            <a:r>
              <a:rPr lang="it-IT" sz="2400" dirty="0" err="1">
                <a:solidFill>
                  <a:schemeClr val="bg1"/>
                </a:solidFill>
              </a:rPr>
              <a:t>at</a:t>
            </a:r>
            <a:r>
              <a:rPr lang="it-IT" sz="2400" dirty="0">
                <a:solidFill>
                  <a:schemeClr val="bg1"/>
                </a:solidFill>
              </a:rPr>
              <a:t> the </a:t>
            </a:r>
            <a:r>
              <a:rPr lang="it-IT" sz="2400" dirty="0" err="1">
                <a:solidFill>
                  <a:schemeClr val="bg1"/>
                </a:solidFill>
              </a:rPr>
              <a:t>same</a:t>
            </a:r>
            <a:r>
              <a:rPr lang="it-IT" sz="2400" dirty="0">
                <a:solidFill>
                  <a:schemeClr val="bg1"/>
                </a:solidFill>
              </a:rPr>
              <a:t> time the </a:t>
            </a:r>
            <a:r>
              <a:rPr lang="it-IT" sz="2400" dirty="0" err="1">
                <a:solidFill>
                  <a:srgbClr val="66FF66"/>
                </a:solidFill>
              </a:rPr>
              <a:t>bunch</a:t>
            </a:r>
            <a:r>
              <a:rPr lang="it-IT" sz="2400" dirty="0">
                <a:solidFill>
                  <a:srgbClr val="66FF66"/>
                </a:solidFill>
              </a:rPr>
              <a:t> </a:t>
            </a:r>
            <a:r>
              <a:rPr lang="it-IT" sz="2400" dirty="0" err="1">
                <a:solidFill>
                  <a:srgbClr val="66FF66"/>
                </a:solidFill>
              </a:rPr>
              <a:t>length</a:t>
            </a:r>
            <a:r>
              <a:rPr lang="it-IT" sz="2400" dirty="0">
                <a:solidFill>
                  <a:schemeClr val="bg1"/>
                </a:solidFill>
              </a:rPr>
              <a:t> </a:t>
            </a:r>
            <a:r>
              <a:rPr lang="it-IT" sz="2400" dirty="0" err="1">
                <a:solidFill>
                  <a:schemeClr val="bg1"/>
                </a:solidFill>
              </a:rPr>
              <a:t>is</a:t>
            </a:r>
            <a:r>
              <a:rPr lang="it-IT" sz="2400" dirty="0">
                <a:solidFill>
                  <a:schemeClr val="bg1"/>
                </a:solidFill>
              </a:rPr>
              <a:t> </a:t>
            </a:r>
            <a:r>
              <a:rPr lang="it-IT" sz="2400" dirty="0" err="1">
                <a:solidFill>
                  <a:schemeClr val="bg1"/>
                </a:solidFill>
              </a:rPr>
              <a:t>shortened</a:t>
            </a:r>
            <a:r>
              <a:rPr lang="it-IT" sz="2400" dirty="0">
                <a:solidFill>
                  <a:schemeClr val="bg1"/>
                </a:solidFill>
              </a:rPr>
              <a:t> to </a:t>
            </a:r>
            <a:r>
              <a:rPr lang="it-IT" sz="2000" b="1" dirty="0">
                <a:solidFill>
                  <a:schemeClr val="bg1"/>
                </a:solidFill>
                <a:latin typeface="Symbol" pitchFamily="18" charset="2"/>
              </a:rPr>
              <a:t>»</a:t>
            </a:r>
            <a:r>
              <a:rPr lang="it-IT" sz="2000" dirty="0">
                <a:solidFill>
                  <a:schemeClr val="bg1"/>
                </a:solidFill>
                <a:latin typeface="Symbol" pitchFamily="18" charset="2"/>
              </a:rPr>
              <a:t> </a:t>
            </a:r>
            <a:r>
              <a:rPr lang="it-IT" sz="2400" dirty="0">
                <a:solidFill>
                  <a:schemeClr val="bg1"/>
                </a:solidFill>
                <a:latin typeface="Symbol" pitchFamily="18" charset="2"/>
              </a:rPr>
              <a:t>b</a:t>
            </a:r>
            <a:r>
              <a:rPr lang="it-IT" sz="2400" baseline="-25000" dirty="0">
                <a:solidFill>
                  <a:schemeClr val="bg1"/>
                </a:solidFill>
              </a:rPr>
              <a:t>y</a:t>
            </a:r>
            <a:r>
              <a:rPr lang="it-IT" sz="2400" dirty="0">
                <a:solidFill>
                  <a:schemeClr val="bg1"/>
                </a:solidFill>
              </a:rPr>
              <a:t> </a:t>
            </a:r>
            <a:r>
              <a:rPr lang="it-IT" sz="2400" dirty="0" err="1">
                <a:solidFill>
                  <a:schemeClr val="bg1"/>
                </a:solidFill>
              </a:rPr>
              <a:t>value</a:t>
            </a:r>
            <a:r>
              <a:rPr lang="it-IT" sz="2400" dirty="0">
                <a:solidFill>
                  <a:schemeClr val="bg1"/>
                </a:solidFill>
              </a:rPr>
              <a:t>, </a:t>
            </a:r>
            <a:r>
              <a:rPr lang="it-IT" sz="2400" dirty="0" err="1">
                <a:solidFill>
                  <a:schemeClr val="bg1"/>
                </a:solidFill>
              </a:rPr>
              <a:t>otherwise</a:t>
            </a:r>
            <a:r>
              <a:rPr lang="it-IT" sz="2400" dirty="0">
                <a:solidFill>
                  <a:schemeClr val="bg1"/>
                </a:solidFill>
              </a:rPr>
              <a:t> </a:t>
            </a:r>
            <a:r>
              <a:rPr lang="it-IT" sz="2400" dirty="0" err="1">
                <a:solidFill>
                  <a:schemeClr val="bg1"/>
                </a:solidFill>
              </a:rPr>
              <a:t>particles</a:t>
            </a:r>
            <a:r>
              <a:rPr lang="it-IT" sz="2400" dirty="0">
                <a:solidFill>
                  <a:schemeClr val="bg1"/>
                </a:solidFill>
              </a:rPr>
              <a:t> in the head and </a:t>
            </a:r>
            <a:r>
              <a:rPr lang="it-IT" sz="2400" dirty="0" err="1">
                <a:solidFill>
                  <a:schemeClr val="bg1"/>
                </a:solidFill>
              </a:rPr>
              <a:t>tail</a:t>
            </a:r>
            <a:r>
              <a:rPr lang="it-IT" sz="2400" dirty="0">
                <a:solidFill>
                  <a:schemeClr val="bg1"/>
                </a:solidFill>
              </a:rPr>
              <a:t> of the </a:t>
            </a:r>
            <a:r>
              <a:rPr lang="it-IT" sz="2400" dirty="0" err="1">
                <a:solidFill>
                  <a:schemeClr val="bg1"/>
                </a:solidFill>
              </a:rPr>
              <a:t>bunch</a:t>
            </a:r>
            <a:r>
              <a:rPr lang="it-IT" sz="2400" dirty="0">
                <a:solidFill>
                  <a:schemeClr val="bg1"/>
                </a:solidFill>
              </a:rPr>
              <a:t> </a:t>
            </a:r>
            <a:r>
              <a:rPr lang="it-IT" sz="2400" dirty="0" err="1">
                <a:solidFill>
                  <a:schemeClr val="bg1"/>
                </a:solidFill>
              </a:rPr>
              <a:t>will</a:t>
            </a:r>
            <a:r>
              <a:rPr lang="it-IT" sz="2400" dirty="0">
                <a:solidFill>
                  <a:schemeClr val="bg1"/>
                </a:solidFill>
              </a:rPr>
              <a:t> collide </a:t>
            </a:r>
            <a:r>
              <a:rPr lang="it-IT" sz="2400" dirty="0" err="1">
                <a:solidFill>
                  <a:schemeClr val="bg1"/>
                </a:solidFill>
              </a:rPr>
              <a:t>at</a:t>
            </a:r>
            <a:r>
              <a:rPr lang="it-IT" sz="2400" dirty="0">
                <a:solidFill>
                  <a:schemeClr val="bg1"/>
                </a:solidFill>
              </a:rPr>
              <a:t> a </a:t>
            </a:r>
            <a:r>
              <a:rPr lang="it-IT" sz="2400" dirty="0" err="1">
                <a:solidFill>
                  <a:srgbClr val="FF0000"/>
                </a:solidFill>
              </a:rPr>
              <a:t>larger</a:t>
            </a:r>
            <a:r>
              <a:rPr lang="it-IT" sz="2400" dirty="0">
                <a:solidFill>
                  <a:srgbClr val="FF0000"/>
                </a:solidFill>
              </a:rPr>
              <a:t> </a:t>
            </a:r>
            <a:r>
              <a:rPr lang="it-IT" sz="2400" dirty="0">
                <a:solidFill>
                  <a:srgbClr val="FF0000"/>
                </a:solidFill>
                <a:latin typeface="Symbol" pitchFamily="18" charset="2"/>
              </a:rPr>
              <a:t>b</a:t>
            </a:r>
            <a:r>
              <a:rPr lang="it-IT" sz="2400" baseline="-25000" dirty="0">
                <a:solidFill>
                  <a:srgbClr val="FF0000"/>
                </a:solidFill>
              </a:rPr>
              <a:t>y</a:t>
            </a:r>
            <a:r>
              <a:rPr lang="it-IT" sz="2400" dirty="0">
                <a:solidFill>
                  <a:schemeClr val="bg1"/>
                </a:solidFill>
              </a:rPr>
              <a:t>.</a:t>
            </a:r>
          </a:p>
        </p:txBody>
      </p:sp>
      <p:grpSp>
        <p:nvGrpSpPr>
          <p:cNvPr id="10244" name="Group 4"/>
          <p:cNvGrpSpPr>
            <a:grpSpLocks/>
          </p:cNvGrpSpPr>
          <p:nvPr/>
        </p:nvGrpSpPr>
        <p:grpSpPr bwMode="auto">
          <a:xfrm>
            <a:off x="4800600" y="1295400"/>
            <a:ext cx="4343400" cy="5459413"/>
            <a:chOff x="3024" y="816"/>
            <a:chExt cx="2736" cy="3439"/>
          </a:xfrm>
        </p:grpSpPr>
        <p:sp>
          <p:nvSpPr>
            <p:cNvPr id="10245" name="Oval 5"/>
            <p:cNvSpPr>
              <a:spLocks noChangeArrowheads="1"/>
            </p:cNvSpPr>
            <p:nvPr/>
          </p:nvSpPr>
          <p:spPr bwMode="auto">
            <a:xfrm>
              <a:off x="3504" y="3728"/>
              <a:ext cx="2160" cy="14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246" name="Oval 6"/>
            <p:cNvSpPr>
              <a:spLocks noChangeArrowheads="1"/>
            </p:cNvSpPr>
            <p:nvPr/>
          </p:nvSpPr>
          <p:spPr bwMode="auto">
            <a:xfrm>
              <a:off x="4320" y="3488"/>
              <a:ext cx="528" cy="96"/>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247" name="Oval 7"/>
            <p:cNvSpPr>
              <a:spLocks noChangeArrowheads="1"/>
            </p:cNvSpPr>
            <p:nvPr/>
          </p:nvSpPr>
          <p:spPr bwMode="auto">
            <a:xfrm>
              <a:off x="4512" y="3296"/>
              <a:ext cx="96" cy="48"/>
            </a:xfrm>
            <a:prstGeom prst="ellipse">
              <a:avLst/>
            </a:prstGeom>
            <a:solidFill>
              <a:srgbClr val="FEF8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248" name="Text Box 8"/>
            <p:cNvSpPr txBox="1">
              <a:spLocks noChangeArrowheads="1"/>
            </p:cNvSpPr>
            <p:nvPr/>
          </p:nvSpPr>
          <p:spPr bwMode="auto">
            <a:xfrm>
              <a:off x="3886" y="3967"/>
              <a:ext cx="139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2400" b="1">
                  <a:solidFill>
                    <a:schemeClr val="bg1"/>
                  </a:solidFill>
                </a:rPr>
                <a:t>Bunch length</a:t>
              </a:r>
              <a:r>
                <a:rPr lang="it-IT" sz="2400" b="1">
                  <a:solidFill>
                    <a:srgbClr val="009900"/>
                  </a:solidFill>
                </a:rPr>
                <a:t> </a:t>
              </a:r>
            </a:p>
          </p:txBody>
        </p:sp>
        <p:sp>
          <p:nvSpPr>
            <p:cNvPr id="10249" name="Text Box 9"/>
            <p:cNvSpPr txBox="1">
              <a:spLocks noChangeArrowheads="1"/>
            </p:cNvSpPr>
            <p:nvPr/>
          </p:nvSpPr>
          <p:spPr bwMode="auto">
            <a:xfrm>
              <a:off x="3024" y="960"/>
              <a:ext cx="38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2400" b="1">
                  <a:solidFill>
                    <a:srgbClr val="FF0000"/>
                  </a:solidFill>
                  <a:latin typeface="Symbol" pitchFamily="18" charset="2"/>
                </a:rPr>
                <a:t>b</a:t>
              </a:r>
              <a:r>
                <a:rPr lang="it-IT" sz="2400" b="1" baseline="-25000">
                  <a:solidFill>
                    <a:srgbClr val="FF0000"/>
                  </a:solidFill>
                  <a:latin typeface="Times New Roman" pitchFamily="18" charset="0"/>
                </a:rPr>
                <a:t>y</a:t>
              </a:r>
              <a:r>
                <a:rPr lang="it-IT" sz="2400" b="1">
                  <a:solidFill>
                    <a:srgbClr val="FF0000"/>
                  </a:solidFill>
                  <a:latin typeface="Times New Roman" pitchFamily="18" charset="0"/>
                </a:rPr>
                <a:t>*</a:t>
              </a:r>
            </a:p>
          </p:txBody>
        </p:sp>
        <p:grpSp>
          <p:nvGrpSpPr>
            <p:cNvPr id="10250" name="Group 10"/>
            <p:cNvGrpSpPr>
              <a:grpSpLocks noChangeAspect="1"/>
            </p:cNvGrpSpPr>
            <p:nvPr/>
          </p:nvGrpSpPr>
          <p:grpSpPr bwMode="auto">
            <a:xfrm>
              <a:off x="3216" y="816"/>
              <a:ext cx="2544" cy="2448"/>
              <a:chOff x="3216" y="816"/>
              <a:chExt cx="2544" cy="2448"/>
            </a:xfrm>
          </p:grpSpPr>
          <p:sp>
            <p:nvSpPr>
              <p:cNvPr id="10251" name="AutoShape 11"/>
              <p:cNvSpPr>
                <a:spLocks noChangeAspect="1" noChangeArrowheads="1" noTextEdit="1"/>
              </p:cNvSpPr>
              <p:nvPr/>
            </p:nvSpPr>
            <p:spPr bwMode="auto">
              <a:xfrm>
                <a:off x="3216" y="816"/>
                <a:ext cx="2544" cy="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grpSp>
            <p:nvGrpSpPr>
              <p:cNvPr id="10252" name="Group 12"/>
              <p:cNvGrpSpPr>
                <a:grpSpLocks/>
              </p:cNvGrpSpPr>
              <p:nvPr/>
            </p:nvGrpSpPr>
            <p:grpSpPr bwMode="auto">
              <a:xfrm>
                <a:off x="3513" y="922"/>
                <a:ext cx="2115" cy="2114"/>
                <a:chOff x="3513" y="922"/>
                <a:chExt cx="2115" cy="2114"/>
              </a:xfrm>
            </p:grpSpPr>
            <p:sp>
              <p:nvSpPr>
                <p:cNvPr id="11339" name="Rectangle 13"/>
                <p:cNvSpPr>
                  <a:spLocks noChangeArrowheads="1"/>
                </p:cNvSpPr>
                <p:nvPr/>
              </p:nvSpPr>
              <p:spPr bwMode="auto">
                <a:xfrm>
                  <a:off x="3513" y="922"/>
                  <a:ext cx="2115" cy="2114"/>
                </a:xfrm>
                <a:prstGeom prst="rect">
                  <a:avLst/>
                </a:prstGeom>
                <a:solidFill>
                  <a:srgbClr val="55565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1340" name="Freeform 14"/>
                <p:cNvSpPr>
                  <a:spLocks/>
                </p:cNvSpPr>
                <p:nvPr/>
              </p:nvSpPr>
              <p:spPr bwMode="auto">
                <a:xfrm>
                  <a:off x="3513" y="303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41" name="Freeform 15"/>
                <p:cNvSpPr>
                  <a:spLocks/>
                </p:cNvSpPr>
                <p:nvPr/>
              </p:nvSpPr>
              <p:spPr bwMode="auto">
                <a:xfrm>
                  <a:off x="3537"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42" name="Freeform 16"/>
                <p:cNvSpPr>
                  <a:spLocks/>
                </p:cNvSpPr>
                <p:nvPr/>
              </p:nvSpPr>
              <p:spPr bwMode="auto">
                <a:xfrm>
                  <a:off x="3560" y="3034"/>
                  <a:ext cx="8" cy="0"/>
                </a:xfrm>
                <a:custGeom>
                  <a:avLst/>
                  <a:gdLst>
                    <a:gd name="T0" fmla="*/ 0 w 11"/>
                    <a:gd name="T1" fmla="*/ 6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43" name="Freeform 17"/>
                <p:cNvSpPr>
                  <a:spLocks/>
                </p:cNvSpPr>
                <p:nvPr/>
              </p:nvSpPr>
              <p:spPr bwMode="auto">
                <a:xfrm>
                  <a:off x="3584" y="3034"/>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44" name="Freeform 18"/>
                <p:cNvSpPr>
                  <a:spLocks/>
                </p:cNvSpPr>
                <p:nvPr/>
              </p:nvSpPr>
              <p:spPr bwMode="auto">
                <a:xfrm>
                  <a:off x="3608"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45" name="Freeform 19"/>
                <p:cNvSpPr>
                  <a:spLocks/>
                </p:cNvSpPr>
                <p:nvPr/>
              </p:nvSpPr>
              <p:spPr bwMode="auto">
                <a:xfrm>
                  <a:off x="3631" y="3034"/>
                  <a:ext cx="8" cy="0"/>
                </a:xfrm>
                <a:custGeom>
                  <a:avLst/>
                  <a:gdLst>
                    <a:gd name="T0" fmla="*/ 0 w 11"/>
                    <a:gd name="T1" fmla="*/ 6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46" name="Freeform 20"/>
                <p:cNvSpPr>
                  <a:spLocks/>
                </p:cNvSpPr>
                <p:nvPr/>
              </p:nvSpPr>
              <p:spPr bwMode="auto">
                <a:xfrm>
                  <a:off x="3654" y="303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47" name="Freeform 21"/>
                <p:cNvSpPr>
                  <a:spLocks/>
                </p:cNvSpPr>
                <p:nvPr/>
              </p:nvSpPr>
              <p:spPr bwMode="auto">
                <a:xfrm>
                  <a:off x="3678"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48" name="Freeform 22"/>
                <p:cNvSpPr>
                  <a:spLocks/>
                </p:cNvSpPr>
                <p:nvPr/>
              </p:nvSpPr>
              <p:spPr bwMode="auto">
                <a:xfrm>
                  <a:off x="3701" y="303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49" name="Freeform 23"/>
                <p:cNvSpPr>
                  <a:spLocks/>
                </p:cNvSpPr>
                <p:nvPr/>
              </p:nvSpPr>
              <p:spPr bwMode="auto">
                <a:xfrm>
                  <a:off x="3725"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50" name="Freeform 24"/>
                <p:cNvSpPr>
                  <a:spLocks/>
                </p:cNvSpPr>
                <p:nvPr/>
              </p:nvSpPr>
              <p:spPr bwMode="auto">
                <a:xfrm>
                  <a:off x="3748"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51" name="Freeform 25"/>
                <p:cNvSpPr>
                  <a:spLocks/>
                </p:cNvSpPr>
                <p:nvPr/>
              </p:nvSpPr>
              <p:spPr bwMode="auto">
                <a:xfrm>
                  <a:off x="3772" y="3034"/>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52" name="Freeform 26"/>
                <p:cNvSpPr>
                  <a:spLocks/>
                </p:cNvSpPr>
                <p:nvPr/>
              </p:nvSpPr>
              <p:spPr bwMode="auto">
                <a:xfrm>
                  <a:off x="3795" y="3034"/>
                  <a:ext cx="8" cy="0"/>
                </a:xfrm>
                <a:custGeom>
                  <a:avLst/>
                  <a:gdLst>
                    <a:gd name="T0" fmla="*/ 0 w 10"/>
                    <a:gd name="T1" fmla="*/ 6 w 10"/>
                    <a:gd name="T2" fmla="*/ 8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53" name="Freeform 27"/>
                <p:cNvSpPr>
                  <a:spLocks/>
                </p:cNvSpPr>
                <p:nvPr/>
              </p:nvSpPr>
              <p:spPr bwMode="auto">
                <a:xfrm>
                  <a:off x="3819"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54" name="Freeform 28"/>
                <p:cNvSpPr>
                  <a:spLocks/>
                </p:cNvSpPr>
                <p:nvPr/>
              </p:nvSpPr>
              <p:spPr bwMode="auto">
                <a:xfrm>
                  <a:off x="3842" y="303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55" name="Freeform 29"/>
                <p:cNvSpPr>
                  <a:spLocks/>
                </p:cNvSpPr>
                <p:nvPr/>
              </p:nvSpPr>
              <p:spPr bwMode="auto">
                <a:xfrm>
                  <a:off x="3866"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56" name="Freeform 30"/>
                <p:cNvSpPr>
                  <a:spLocks/>
                </p:cNvSpPr>
                <p:nvPr/>
              </p:nvSpPr>
              <p:spPr bwMode="auto">
                <a:xfrm>
                  <a:off x="3889"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57" name="Freeform 31"/>
                <p:cNvSpPr>
                  <a:spLocks/>
                </p:cNvSpPr>
                <p:nvPr/>
              </p:nvSpPr>
              <p:spPr bwMode="auto">
                <a:xfrm>
                  <a:off x="3912" y="303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58" name="Freeform 32"/>
                <p:cNvSpPr>
                  <a:spLocks/>
                </p:cNvSpPr>
                <p:nvPr/>
              </p:nvSpPr>
              <p:spPr bwMode="auto">
                <a:xfrm>
                  <a:off x="3936"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59" name="Freeform 33"/>
                <p:cNvSpPr>
                  <a:spLocks/>
                </p:cNvSpPr>
                <p:nvPr/>
              </p:nvSpPr>
              <p:spPr bwMode="auto">
                <a:xfrm>
                  <a:off x="3959"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60" name="Freeform 34"/>
                <p:cNvSpPr>
                  <a:spLocks/>
                </p:cNvSpPr>
                <p:nvPr/>
              </p:nvSpPr>
              <p:spPr bwMode="auto">
                <a:xfrm>
                  <a:off x="3983" y="3034"/>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61" name="Freeform 35"/>
                <p:cNvSpPr>
                  <a:spLocks/>
                </p:cNvSpPr>
                <p:nvPr/>
              </p:nvSpPr>
              <p:spPr bwMode="auto">
                <a:xfrm>
                  <a:off x="4007"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62" name="Freeform 36"/>
                <p:cNvSpPr>
                  <a:spLocks/>
                </p:cNvSpPr>
                <p:nvPr/>
              </p:nvSpPr>
              <p:spPr bwMode="auto">
                <a:xfrm>
                  <a:off x="4030"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63" name="Freeform 37"/>
                <p:cNvSpPr>
                  <a:spLocks/>
                </p:cNvSpPr>
                <p:nvPr/>
              </p:nvSpPr>
              <p:spPr bwMode="auto">
                <a:xfrm>
                  <a:off x="4053" y="303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64" name="Freeform 38"/>
                <p:cNvSpPr>
                  <a:spLocks/>
                </p:cNvSpPr>
                <p:nvPr/>
              </p:nvSpPr>
              <p:spPr bwMode="auto">
                <a:xfrm>
                  <a:off x="4077"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65" name="Freeform 39"/>
                <p:cNvSpPr>
                  <a:spLocks/>
                </p:cNvSpPr>
                <p:nvPr/>
              </p:nvSpPr>
              <p:spPr bwMode="auto">
                <a:xfrm>
                  <a:off x="4100" y="3034"/>
                  <a:ext cx="8" cy="0"/>
                </a:xfrm>
                <a:custGeom>
                  <a:avLst/>
                  <a:gdLst>
                    <a:gd name="T0" fmla="*/ 0 w 11"/>
                    <a:gd name="T1" fmla="*/ 6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66" name="Freeform 40"/>
                <p:cNvSpPr>
                  <a:spLocks/>
                </p:cNvSpPr>
                <p:nvPr/>
              </p:nvSpPr>
              <p:spPr bwMode="auto">
                <a:xfrm>
                  <a:off x="4123" y="303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67" name="Freeform 41"/>
                <p:cNvSpPr>
                  <a:spLocks/>
                </p:cNvSpPr>
                <p:nvPr/>
              </p:nvSpPr>
              <p:spPr bwMode="auto">
                <a:xfrm>
                  <a:off x="4147"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68" name="Freeform 42"/>
                <p:cNvSpPr>
                  <a:spLocks/>
                </p:cNvSpPr>
                <p:nvPr/>
              </p:nvSpPr>
              <p:spPr bwMode="auto">
                <a:xfrm>
                  <a:off x="4171" y="3034"/>
                  <a:ext cx="7" cy="0"/>
                </a:xfrm>
                <a:custGeom>
                  <a:avLst/>
                  <a:gdLst>
                    <a:gd name="T0" fmla="*/ 0 w 11"/>
                    <a:gd name="T1" fmla="*/ 5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69" name="Freeform 43"/>
                <p:cNvSpPr>
                  <a:spLocks/>
                </p:cNvSpPr>
                <p:nvPr/>
              </p:nvSpPr>
              <p:spPr bwMode="auto">
                <a:xfrm>
                  <a:off x="4194" y="303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70" name="Freeform 44"/>
                <p:cNvSpPr>
                  <a:spLocks/>
                </p:cNvSpPr>
                <p:nvPr/>
              </p:nvSpPr>
              <p:spPr bwMode="auto">
                <a:xfrm>
                  <a:off x="4218"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71" name="Freeform 45"/>
                <p:cNvSpPr>
                  <a:spLocks/>
                </p:cNvSpPr>
                <p:nvPr/>
              </p:nvSpPr>
              <p:spPr bwMode="auto">
                <a:xfrm>
                  <a:off x="4241" y="303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72" name="Freeform 46"/>
                <p:cNvSpPr>
                  <a:spLocks/>
                </p:cNvSpPr>
                <p:nvPr/>
              </p:nvSpPr>
              <p:spPr bwMode="auto">
                <a:xfrm>
                  <a:off x="4265"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73" name="Freeform 47"/>
                <p:cNvSpPr>
                  <a:spLocks/>
                </p:cNvSpPr>
                <p:nvPr/>
              </p:nvSpPr>
              <p:spPr bwMode="auto">
                <a:xfrm>
                  <a:off x="4288"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74" name="Freeform 48"/>
                <p:cNvSpPr>
                  <a:spLocks/>
                </p:cNvSpPr>
                <p:nvPr/>
              </p:nvSpPr>
              <p:spPr bwMode="auto">
                <a:xfrm>
                  <a:off x="4311" y="303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75" name="Freeform 49"/>
                <p:cNvSpPr>
                  <a:spLocks/>
                </p:cNvSpPr>
                <p:nvPr/>
              </p:nvSpPr>
              <p:spPr bwMode="auto">
                <a:xfrm>
                  <a:off x="4335"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76" name="Freeform 50"/>
                <p:cNvSpPr>
                  <a:spLocks/>
                </p:cNvSpPr>
                <p:nvPr/>
              </p:nvSpPr>
              <p:spPr bwMode="auto">
                <a:xfrm>
                  <a:off x="4358"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77" name="Freeform 51"/>
                <p:cNvSpPr>
                  <a:spLocks/>
                </p:cNvSpPr>
                <p:nvPr/>
              </p:nvSpPr>
              <p:spPr bwMode="auto">
                <a:xfrm>
                  <a:off x="4382" y="3034"/>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78" name="Freeform 52"/>
                <p:cNvSpPr>
                  <a:spLocks/>
                </p:cNvSpPr>
                <p:nvPr/>
              </p:nvSpPr>
              <p:spPr bwMode="auto">
                <a:xfrm>
                  <a:off x="4406"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79" name="Freeform 53"/>
                <p:cNvSpPr>
                  <a:spLocks/>
                </p:cNvSpPr>
                <p:nvPr/>
              </p:nvSpPr>
              <p:spPr bwMode="auto">
                <a:xfrm>
                  <a:off x="4429"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80" name="Freeform 54"/>
                <p:cNvSpPr>
                  <a:spLocks/>
                </p:cNvSpPr>
                <p:nvPr/>
              </p:nvSpPr>
              <p:spPr bwMode="auto">
                <a:xfrm>
                  <a:off x="4452" y="303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81" name="Freeform 55"/>
                <p:cNvSpPr>
                  <a:spLocks/>
                </p:cNvSpPr>
                <p:nvPr/>
              </p:nvSpPr>
              <p:spPr bwMode="auto">
                <a:xfrm>
                  <a:off x="4476"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82" name="Freeform 56"/>
                <p:cNvSpPr>
                  <a:spLocks/>
                </p:cNvSpPr>
                <p:nvPr/>
              </p:nvSpPr>
              <p:spPr bwMode="auto">
                <a:xfrm>
                  <a:off x="4499"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83" name="Freeform 57"/>
                <p:cNvSpPr>
                  <a:spLocks/>
                </p:cNvSpPr>
                <p:nvPr/>
              </p:nvSpPr>
              <p:spPr bwMode="auto">
                <a:xfrm>
                  <a:off x="4522" y="303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84" name="Freeform 58"/>
                <p:cNvSpPr>
                  <a:spLocks/>
                </p:cNvSpPr>
                <p:nvPr/>
              </p:nvSpPr>
              <p:spPr bwMode="auto">
                <a:xfrm>
                  <a:off x="4546"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85" name="Freeform 59"/>
                <p:cNvSpPr>
                  <a:spLocks/>
                </p:cNvSpPr>
                <p:nvPr/>
              </p:nvSpPr>
              <p:spPr bwMode="auto">
                <a:xfrm>
                  <a:off x="4570"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86" name="Freeform 60"/>
                <p:cNvSpPr>
                  <a:spLocks/>
                </p:cNvSpPr>
                <p:nvPr/>
              </p:nvSpPr>
              <p:spPr bwMode="auto">
                <a:xfrm>
                  <a:off x="4593" y="303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87" name="Freeform 61"/>
                <p:cNvSpPr>
                  <a:spLocks/>
                </p:cNvSpPr>
                <p:nvPr/>
              </p:nvSpPr>
              <p:spPr bwMode="auto">
                <a:xfrm>
                  <a:off x="4617"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88" name="Freeform 62"/>
                <p:cNvSpPr>
                  <a:spLocks/>
                </p:cNvSpPr>
                <p:nvPr/>
              </p:nvSpPr>
              <p:spPr bwMode="auto">
                <a:xfrm>
                  <a:off x="4640" y="3034"/>
                  <a:ext cx="8" cy="0"/>
                </a:xfrm>
                <a:custGeom>
                  <a:avLst/>
                  <a:gdLst>
                    <a:gd name="T0" fmla="*/ 0 w 11"/>
                    <a:gd name="T1" fmla="*/ 6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89" name="Freeform 63"/>
                <p:cNvSpPr>
                  <a:spLocks/>
                </p:cNvSpPr>
                <p:nvPr/>
              </p:nvSpPr>
              <p:spPr bwMode="auto">
                <a:xfrm>
                  <a:off x="4663" y="303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90" name="Freeform 64"/>
                <p:cNvSpPr>
                  <a:spLocks/>
                </p:cNvSpPr>
                <p:nvPr/>
              </p:nvSpPr>
              <p:spPr bwMode="auto">
                <a:xfrm>
                  <a:off x="4687"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91" name="Freeform 65"/>
                <p:cNvSpPr>
                  <a:spLocks/>
                </p:cNvSpPr>
                <p:nvPr/>
              </p:nvSpPr>
              <p:spPr bwMode="auto">
                <a:xfrm>
                  <a:off x="4710" y="3034"/>
                  <a:ext cx="8" cy="0"/>
                </a:xfrm>
                <a:custGeom>
                  <a:avLst/>
                  <a:gdLst>
                    <a:gd name="T0" fmla="*/ 0 w 11"/>
                    <a:gd name="T1" fmla="*/ 6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92" name="Freeform 66"/>
                <p:cNvSpPr>
                  <a:spLocks/>
                </p:cNvSpPr>
                <p:nvPr/>
              </p:nvSpPr>
              <p:spPr bwMode="auto">
                <a:xfrm>
                  <a:off x="4734"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93" name="Freeform 67"/>
                <p:cNvSpPr>
                  <a:spLocks/>
                </p:cNvSpPr>
                <p:nvPr/>
              </p:nvSpPr>
              <p:spPr bwMode="auto">
                <a:xfrm>
                  <a:off x="4757"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94" name="Freeform 68"/>
                <p:cNvSpPr>
                  <a:spLocks/>
                </p:cNvSpPr>
                <p:nvPr/>
              </p:nvSpPr>
              <p:spPr bwMode="auto">
                <a:xfrm>
                  <a:off x="4781" y="3034"/>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95" name="Freeform 69"/>
                <p:cNvSpPr>
                  <a:spLocks/>
                </p:cNvSpPr>
                <p:nvPr/>
              </p:nvSpPr>
              <p:spPr bwMode="auto">
                <a:xfrm>
                  <a:off x="4805"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96" name="Freeform 70"/>
                <p:cNvSpPr>
                  <a:spLocks/>
                </p:cNvSpPr>
                <p:nvPr/>
              </p:nvSpPr>
              <p:spPr bwMode="auto">
                <a:xfrm>
                  <a:off x="4828"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97" name="Freeform 71"/>
                <p:cNvSpPr>
                  <a:spLocks/>
                </p:cNvSpPr>
                <p:nvPr/>
              </p:nvSpPr>
              <p:spPr bwMode="auto">
                <a:xfrm>
                  <a:off x="4851" y="303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98" name="Freeform 72"/>
                <p:cNvSpPr>
                  <a:spLocks/>
                </p:cNvSpPr>
                <p:nvPr/>
              </p:nvSpPr>
              <p:spPr bwMode="auto">
                <a:xfrm>
                  <a:off x="4875"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99" name="Freeform 73"/>
                <p:cNvSpPr>
                  <a:spLocks/>
                </p:cNvSpPr>
                <p:nvPr/>
              </p:nvSpPr>
              <p:spPr bwMode="auto">
                <a:xfrm>
                  <a:off x="4898"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00" name="Freeform 74"/>
                <p:cNvSpPr>
                  <a:spLocks/>
                </p:cNvSpPr>
                <p:nvPr/>
              </p:nvSpPr>
              <p:spPr bwMode="auto">
                <a:xfrm>
                  <a:off x="4921" y="303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01" name="Freeform 75"/>
                <p:cNvSpPr>
                  <a:spLocks/>
                </p:cNvSpPr>
                <p:nvPr/>
              </p:nvSpPr>
              <p:spPr bwMode="auto">
                <a:xfrm>
                  <a:off x="4945"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02" name="Freeform 76"/>
                <p:cNvSpPr>
                  <a:spLocks/>
                </p:cNvSpPr>
                <p:nvPr/>
              </p:nvSpPr>
              <p:spPr bwMode="auto">
                <a:xfrm>
                  <a:off x="4969"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03" name="Freeform 77"/>
                <p:cNvSpPr>
                  <a:spLocks/>
                </p:cNvSpPr>
                <p:nvPr/>
              </p:nvSpPr>
              <p:spPr bwMode="auto">
                <a:xfrm>
                  <a:off x="4992" y="303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04" name="Freeform 78"/>
                <p:cNvSpPr>
                  <a:spLocks/>
                </p:cNvSpPr>
                <p:nvPr/>
              </p:nvSpPr>
              <p:spPr bwMode="auto">
                <a:xfrm>
                  <a:off x="5016"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05" name="Freeform 79"/>
                <p:cNvSpPr>
                  <a:spLocks/>
                </p:cNvSpPr>
                <p:nvPr/>
              </p:nvSpPr>
              <p:spPr bwMode="auto">
                <a:xfrm>
                  <a:off x="5039"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06" name="Freeform 80"/>
                <p:cNvSpPr>
                  <a:spLocks/>
                </p:cNvSpPr>
                <p:nvPr/>
              </p:nvSpPr>
              <p:spPr bwMode="auto">
                <a:xfrm>
                  <a:off x="5062" y="303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07" name="Freeform 81"/>
                <p:cNvSpPr>
                  <a:spLocks/>
                </p:cNvSpPr>
                <p:nvPr/>
              </p:nvSpPr>
              <p:spPr bwMode="auto">
                <a:xfrm>
                  <a:off x="5086"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08" name="Freeform 82"/>
                <p:cNvSpPr>
                  <a:spLocks/>
                </p:cNvSpPr>
                <p:nvPr/>
              </p:nvSpPr>
              <p:spPr bwMode="auto">
                <a:xfrm>
                  <a:off x="5109"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09" name="Freeform 83"/>
                <p:cNvSpPr>
                  <a:spLocks/>
                </p:cNvSpPr>
                <p:nvPr/>
              </p:nvSpPr>
              <p:spPr bwMode="auto">
                <a:xfrm>
                  <a:off x="5133" y="3034"/>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10" name="Freeform 84"/>
                <p:cNvSpPr>
                  <a:spLocks/>
                </p:cNvSpPr>
                <p:nvPr/>
              </p:nvSpPr>
              <p:spPr bwMode="auto">
                <a:xfrm>
                  <a:off x="5156"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11" name="Freeform 85"/>
                <p:cNvSpPr>
                  <a:spLocks/>
                </p:cNvSpPr>
                <p:nvPr/>
              </p:nvSpPr>
              <p:spPr bwMode="auto">
                <a:xfrm>
                  <a:off x="5180" y="3034"/>
                  <a:ext cx="7" cy="0"/>
                </a:xfrm>
                <a:custGeom>
                  <a:avLst/>
                  <a:gdLst>
                    <a:gd name="T0" fmla="*/ 0 w 11"/>
                    <a:gd name="T1" fmla="*/ 5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12" name="Freeform 86"/>
                <p:cNvSpPr>
                  <a:spLocks/>
                </p:cNvSpPr>
                <p:nvPr/>
              </p:nvSpPr>
              <p:spPr bwMode="auto">
                <a:xfrm>
                  <a:off x="5203" y="303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13" name="Freeform 87"/>
                <p:cNvSpPr>
                  <a:spLocks/>
                </p:cNvSpPr>
                <p:nvPr/>
              </p:nvSpPr>
              <p:spPr bwMode="auto">
                <a:xfrm>
                  <a:off x="5227"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14" name="Freeform 88"/>
                <p:cNvSpPr>
                  <a:spLocks/>
                </p:cNvSpPr>
                <p:nvPr/>
              </p:nvSpPr>
              <p:spPr bwMode="auto">
                <a:xfrm>
                  <a:off x="5250" y="303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15" name="Freeform 89"/>
                <p:cNvSpPr>
                  <a:spLocks/>
                </p:cNvSpPr>
                <p:nvPr/>
              </p:nvSpPr>
              <p:spPr bwMode="auto">
                <a:xfrm>
                  <a:off x="5274"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16" name="Freeform 90"/>
                <p:cNvSpPr>
                  <a:spLocks/>
                </p:cNvSpPr>
                <p:nvPr/>
              </p:nvSpPr>
              <p:spPr bwMode="auto">
                <a:xfrm>
                  <a:off x="5297"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17" name="Freeform 91"/>
                <p:cNvSpPr>
                  <a:spLocks/>
                </p:cNvSpPr>
                <p:nvPr/>
              </p:nvSpPr>
              <p:spPr bwMode="auto">
                <a:xfrm>
                  <a:off x="5320" y="303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18" name="Freeform 92"/>
                <p:cNvSpPr>
                  <a:spLocks/>
                </p:cNvSpPr>
                <p:nvPr/>
              </p:nvSpPr>
              <p:spPr bwMode="auto">
                <a:xfrm>
                  <a:off x="5344"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19" name="Freeform 93"/>
                <p:cNvSpPr>
                  <a:spLocks/>
                </p:cNvSpPr>
                <p:nvPr/>
              </p:nvSpPr>
              <p:spPr bwMode="auto">
                <a:xfrm>
                  <a:off x="5368"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20" name="Freeform 94"/>
                <p:cNvSpPr>
                  <a:spLocks/>
                </p:cNvSpPr>
                <p:nvPr/>
              </p:nvSpPr>
              <p:spPr bwMode="auto">
                <a:xfrm>
                  <a:off x="5391" y="3034"/>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21" name="Freeform 95"/>
                <p:cNvSpPr>
                  <a:spLocks/>
                </p:cNvSpPr>
                <p:nvPr/>
              </p:nvSpPr>
              <p:spPr bwMode="auto">
                <a:xfrm>
                  <a:off x="5415"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22" name="Freeform 96"/>
                <p:cNvSpPr>
                  <a:spLocks/>
                </p:cNvSpPr>
                <p:nvPr/>
              </p:nvSpPr>
              <p:spPr bwMode="auto">
                <a:xfrm>
                  <a:off x="5438"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23" name="Freeform 97"/>
                <p:cNvSpPr>
                  <a:spLocks/>
                </p:cNvSpPr>
                <p:nvPr/>
              </p:nvSpPr>
              <p:spPr bwMode="auto">
                <a:xfrm>
                  <a:off x="5461" y="303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24" name="Freeform 98"/>
                <p:cNvSpPr>
                  <a:spLocks/>
                </p:cNvSpPr>
                <p:nvPr/>
              </p:nvSpPr>
              <p:spPr bwMode="auto">
                <a:xfrm>
                  <a:off x="5485"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25" name="Freeform 99"/>
                <p:cNvSpPr>
                  <a:spLocks/>
                </p:cNvSpPr>
                <p:nvPr/>
              </p:nvSpPr>
              <p:spPr bwMode="auto">
                <a:xfrm>
                  <a:off x="5508"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26" name="Freeform 100"/>
                <p:cNvSpPr>
                  <a:spLocks/>
                </p:cNvSpPr>
                <p:nvPr/>
              </p:nvSpPr>
              <p:spPr bwMode="auto">
                <a:xfrm>
                  <a:off x="5531" y="303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27" name="Freeform 101"/>
                <p:cNvSpPr>
                  <a:spLocks/>
                </p:cNvSpPr>
                <p:nvPr/>
              </p:nvSpPr>
              <p:spPr bwMode="auto">
                <a:xfrm>
                  <a:off x="5555"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28" name="Freeform 102"/>
                <p:cNvSpPr>
                  <a:spLocks/>
                </p:cNvSpPr>
                <p:nvPr/>
              </p:nvSpPr>
              <p:spPr bwMode="auto">
                <a:xfrm>
                  <a:off x="5579" y="303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29" name="Freeform 103"/>
                <p:cNvSpPr>
                  <a:spLocks/>
                </p:cNvSpPr>
                <p:nvPr/>
              </p:nvSpPr>
              <p:spPr bwMode="auto">
                <a:xfrm>
                  <a:off x="5602" y="303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30" name="Freeform 104"/>
                <p:cNvSpPr>
                  <a:spLocks/>
                </p:cNvSpPr>
                <p:nvPr/>
              </p:nvSpPr>
              <p:spPr bwMode="auto">
                <a:xfrm>
                  <a:off x="3513" y="2611"/>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31" name="Freeform 105"/>
                <p:cNvSpPr>
                  <a:spLocks/>
                </p:cNvSpPr>
                <p:nvPr/>
              </p:nvSpPr>
              <p:spPr bwMode="auto">
                <a:xfrm>
                  <a:off x="3537"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32" name="Freeform 106"/>
                <p:cNvSpPr>
                  <a:spLocks/>
                </p:cNvSpPr>
                <p:nvPr/>
              </p:nvSpPr>
              <p:spPr bwMode="auto">
                <a:xfrm>
                  <a:off x="3560" y="2611"/>
                  <a:ext cx="8" cy="0"/>
                </a:xfrm>
                <a:custGeom>
                  <a:avLst/>
                  <a:gdLst>
                    <a:gd name="T0" fmla="*/ 0 w 11"/>
                    <a:gd name="T1" fmla="*/ 6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33" name="Freeform 107"/>
                <p:cNvSpPr>
                  <a:spLocks/>
                </p:cNvSpPr>
                <p:nvPr/>
              </p:nvSpPr>
              <p:spPr bwMode="auto">
                <a:xfrm>
                  <a:off x="3584" y="2611"/>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34" name="Freeform 108"/>
                <p:cNvSpPr>
                  <a:spLocks/>
                </p:cNvSpPr>
                <p:nvPr/>
              </p:nvSpPr>
              <p:spPr bwMode="auto">
                <a:xfrm>
                  <a:off x="3608"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35" name="Freeform 109"/>
                <p:cNvSpPr>
                  <a:spLocks/>
                </p:cNvSpPr>
                <p:nvPr/>
              </p:nvSpPr>
              <p:spPr bwMode="auto">
                <a:xfrm>
                  <a:off x="3631" y="2611"/>
                  <a:ext cx="8" cy="0"/>
                </a:xfrm>
                <a:custGeom>
                  <a:avLst/>
                  <a:gdLst>
                    <a:gd name="T0" fmla="*/ 0 w 11"/>
                    <a:gd name="T1" fmla="*/ 6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36" name="Freeform 110"/>
                <p:cNvSpPr>
                  <a:spLocks/>
                </p:cNvSpPr>
                <p:nvPr/>
              </p:nvSpPr>
              <p:spPr bwMode="auto">
                <a:xfrm>
                  <a:off x="3654" y="2611"/>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37" name="Freeform 111"/>
                <p:cNvSpPr>
                  <a:spLocks/>
                </p:cNvSpPr>
                <p:nvPr/>
              </p:nvSpPr>
              <p:spPr bwMode="auto">
                <a:xfrm>
                  <a:off x="3678"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38" name="Freeform 112"/>
                <p:cNvSpPr>
                  <a:spLocks/>
                </p:cNvSpPr>
                <p:nvPr/>
              </p:nvSpPr>
              <p:spPr bwMode="auto">
                <a:xfrm>
                  <a:off x="3701" y="2611"/>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39" name="Freeform 113"/>
                <p:cNvSpPr>
                  <a:spLocks/>
                </p:cNvSpPr>
                <p:nvPr/>
              </p:nvSpPr>
              <p:spPr bwMode="auto">
                <a:xfrm>
                  <a:off x="3725"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40" name="Freeform 114"/>
                <p:cNvSpPr>
                  <a:spLocks/>
                </p:cNvSpPr>
                <p:nvPr/>
              </p:nvSpPr>
              <p:spPr bwMode="auto">
                <a:xfrm>
                  <a:off x="3748"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41" name="Freeform 115"/>
                <p:cNvSpPr>
                  <a:spLocks/>
                </p:cNvSpPr>
                <p:nvPr/>
              </p:nvSpPr>
              <p:spPr bwMode="auto">
                <a:xfrm>
                  <a:off x="3772" y="2611"/>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42" name="Freeform 116"/>
                <p:cNvSpPr>
                  <a:spLocks/>
                </p:cNvSpPr>
                <p:nvPr/>
              </p:nvSpPr>
              <p:spPr bwMode="auto">
                <a:xfrm>
                  <a:off x="3795" y="2611"/>
                  <a:ext cx="8" cy="0"/>
                </a:xfrm>
                <a:custGeom>
                  <a:avLst/>
                  <a:gdLst>
                    <a:gd name="T0" fmla="*/ 0 w 10"/>
                    <a:gd name="T1" fmla="*/ 6 w 10"/>
                    <a:gd name="T2" fmla="*/ 8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43" name="Freeform 117"/>
                <p:cNvSpPr>
                  <a:spLocks/>
                </p:cNvSpPr>
                <p:nvPr/>
              </p:nvSpPr>
              <p:spPr bwMode="auto">
                <a:xfrm>
                  <a:off x="3819"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44" name="Freeform 118"/>
                <p:cNvSpPr>
                  <a:spLocks/>
                </p:cNvSpPr>
                <p:nvPr/>
              </p:nvSpPr>
              <p:spPr bwMode="auto">
                <a:xfrm>
                  <a:off x="3842" y="2611"/>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45" name="Freeform 119"/>
                <p:cNvSpPr>
                  <a:spLocks/>
                </p:cNvSpPr>
                <p:nvPr/>
              </p:nvSpPr>
              <p:spPr bwMode="auto">
                <a:xfrm>
                  <a:off x="3866"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46" name="Freeform 120"/>
                <p:cNvSpPr>
                  <a:spLocks/>
                </p:cNvSpPr>
                <p:nvPr/>
              </p:nvSpPr>
              <p:spPr bwMode="auto">
                <a:xfrm>
                  <a:off x="3889"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47" name="Freeform 121"/>
                <p:cNvSpPr>
                  <a:spLocks/>
                </p:cNvSpPr>
                <p:nvPr/>
              </p:nvSpPr>
              <p:spPr bwMode="auto">
                <a:xfrm>
                  <a:off x="3912" y="2611"/>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48" name="Freeform 122"/>
                <p:cNvSpPr>
                  <a:spLocks/>
                </p:cNvSpPr>
                <p:nvPr/>
              </p:nvSpPr>
              <p:spPr bwMode="auto">
                <a:xfrm>
                  <a:off x="3936"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49" name="Freeform 123"/>
                <p:cNvSpPr>
                  <a:spLocks/>
                </p:cNvSpPr>
                <p:nvPr/>
              </p:nvSpPr>
              <p:spPr bwMode="auto">
                <a:xfrm>
                  <a:off x="3959"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50" name="Freeform 124"/>
                <p:cNvSpPr>
                  <a:spLocks/>
                </p:cNvSpPr>
                <p:nvPr/>
              </p:nvSpPr>
              <p:spPr bwMode="auto">
                <a:xfrm>
                  <a:off x="3983" y="2611"/>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51" name="Freeform 125"/>
                <p:cNvSpPr>
                  <a:spLocks/>
                </p:cNvSpPr>
                <p:nvPr/>
              </p:nvSpPr>
              <p:spPr bwMode="auto">
                <a:xfrm>
                  <a:off x="4007"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52" name="Freeform 126"/>
                <p:cNvSpPr>
                  <a:spLocks/>
                </p:cNvSpPr>
                <p:nvPr/>
              </p:nvSpPr>
              <p:spPr bwMode="auto">
                <a:xfrm>
                  <a:off x="4030"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53" name="Freeform 127"/>
                <p:cNvSpPr>
                  <a:spLocks/>
                </p:cNvSpPr>
                <p:nvPr/>
              </p:nvSpPr>
              <p:spPr bwMode="auto">
                <a:xfrm>
                  <a:off x="4053" y="2611"/>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54" name="Freeform 128"/>
                <p:cNvSpPr>
                  <a:spLocks/>
                </p:cNvSpPr>
                <p:nvPr/>
              </p:nvSpPr>
              <p:spPr bwMode="auto">
                <a:xfrm>
                  <a:off x="4077"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55" name="Freeform 129"/>
                <p:cNvSpPr>
                  <a:spLocks/>
                </p:cNvSpPr>
                <p:nvPr/>
              </p:nvSpPr>
              <p:spPr bwMode="auto">
                <a:xfrm>
                  <a:off x="4100" y="2611"/>
                  <a:ext cx="8" cy="0"/>
                </a:xfrm>
                <a:custGeom>
                  <a:avLst/>
                  <a:gdLst>
                    <a:gd name="T0" fmla="*/ 0 w 11"/>
                    <a:gd name="T1" fmla="*/ 6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56" name="Freeform 130"/>
                <p:cNvSpPr>
                  <a:spLocks/>
                </p:cNvSpPr>
                <p:nvPr/>
              </p:nvSpPr>
              <p:spPr bwMode="auto">
                <a:xfrm>
                  <a:off x="4123" y="2611"/>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57" name="Freeform 131"/>
                <p:cNvSpPr>
                  <a:spLocks/>
                </p:cNvSpPr>
                <p:nvPr/>
              </p:nvSpPr>
              <p:spPr bwMode="auto">
                <a:xfrm>
                  <a:off x="4147"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58" name="Freeform 132"/>
                <p:cNvSpPr>
                  <a:spLocks/>
                </p:cNvSpPr>
                <p:nvPr/>
              </p:nvSpPr>
              <p:spPr bwMode="auto">
                <a:xfrm>
                  <a:off x="4171" y="2611"/>
                  <a:ext cx="7" cy="0"/>
                </a:xfrm>
                <a:custGeom>
                  <a:avLst/>
                  <a:gdLst>
                    <a:gd name="T0" fmla="*/ 0 w 11"/>
                    <a:gd name="T1" fmla="*/ 5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59" name="Freeform 133"/>
                <p:cNvSpPr>
                  <a:spLocks/>
                </p:cNvSpPr>
                <p:nvPr/>
              </p:nvSpPr>
              <p:spPr bwMode="auto">
                <a:xfrm>
                  <a:off x="4194" y="2611"/>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60" name="Freeform 134"/>
                <p:cNvSpPr>
                  <a:spLocks/>
                </p:cNvSpPr>
                <p:nvPr/>
              </p:nvSpPr>
              <p:spPr bwMode="auto">
                <a:xfrm>
                  <a:off x="4218"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61" name="Freeform 135"/>
                <p:cNvSpPr>
                  <a:spLocks/>
                </p:cNvSpPr>
                <p:nvPr/>
              </p:nvSpPr>
              <p:spPr bwMode="auto">
                <a:xfrm>
                  <a:off x="4241" y="2611"/>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62" name="Freeform 136"/>
                <p:cNvSpPr>
                  <a:spLocks/>
                </p:cNvSpPr>
                <p:nvPr/>
              </p:nvSpPr>
              <p:spPr bwMode="auto">
                <a:xfrm>
                  <a:off x="4265"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63" name="Freeform 137"/>
                <p:cNvSpPr>
                  <a:spLocks/>
                </p:cNvSpPr>
                <p:nvPr/>
              </p:nvSpPr>
              <p:spPr bwMode="auto">
                <a:xfrm>
                  <a:off x="4288"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64" name="Freeform 138"/>
                <p:cNvSpPr>
                  <a:spLocks/>
                </p:cNvSpPr>
                <p:nvPr/>
              </p:nvSpPr>
              <p:spPr bwMode="auto">
                <a:xfrm>
                  <a:off x="4311" y="2611"/>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65" name="Freeform 139"/>
                <p:cNvSpPr>
                  <a:spLocks/>
                </p:cNvSpPr>
                <p:nvPr/>
              </p:nvSpPr>
              <p:spPr bwMode="auto">
                <a:xfrm>
                  <a:off x="4335"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66" name="Freeform 140"/>
                <p:cNvSpPr>
                  <a:spLocks/>
                </p:cNvSpPr>
                <p:nvPr/>
              </p:nvSpPr>
              <p:spPr bwMode="auto">
                <a:xfrm>
                  <a:off x="4358"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67" name="Freeform 141"/>
                <p:cNvSpPr>
                  <a:spLocks/>
                </p:cNvSpPr>
                <p:nvPr/>
              </p:nvSpPr>
              <p:spPr bwMode="auto">
                <a:xfrm>
                  <a:off x="4382" y="2611"/>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68" name="Freeform 142"/>
                <p:cNvSpPr>
                  <a:spLocks/>
                </p:cNvSpPr>
                <p:nvPr/>
              </p:nvSpPr>
              <p:spPr bwMode="auto">
                <a:xfrm>
                  <a:off x="4406"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69" name="Freeform 143"/>
                <p:cNvSpPr>
                  <a:spLocks/>
                </p:cNvSpPr>
                <p:nvPr/>
              </p:nvSpPr>
              <p:spPr bwMode="auto">
                <a:xfrm>
                  <a:off x="4429"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70" name="Freeform 144"/>
                <p:cNvSpPr>
                  <a:spLocks/>
                </p:cNvSpPr>
                <p:nvPr/>
              </p:nvSpPr>
              <p:spPr bwMode="auto">
                <a:xfrm>
                  <a:off x="4452" y="2611"/>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71" name="Freeform 145"/>
                <p:cNvSpPr>
                  <a:spLocks/>
                </p:cNvSpPr>
                <p:nvPr/>
              </p:nvSpPr>
              <p:spPr bwMode="auto">
                <a:xfrm>
                  <a:off x="4476"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72" name="Freeform 146"/>
                <p:cNvSpPr>
                  <a:spLocks/>
                </p:cNvSpPr>
                <p:nvPr/>
              </p:nvSpPr>
              <p:spPr bwMode="auto">
                <a:xfrm>
                  <a:off x="4499"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73" name="Freeform 147"/>
                <p:cNvSpPr>
                  <a:spLocks/>
                </p:cNvSpPr>
                <p:nvPr/>
              </p:nvSpPr>
              <p:spPr bwMode="auto">
                <a:xfrm>
                  <a:off x="4522" y="2611"/>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74" name="Freeform 148"/>
                <p:cNvSpPr>
                  <a:spLocks/>
                </p:cNvSpPr>
                <p:nvPr/>
              </p:nvSpPr>
              <p:spPr bwMode="auto">
                <a:xfrm>
                  <a:off x="4546"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75" name="Freeform 149"/>
                <p:cNvSpPr>
                  <a:spLocks/>
                </p:cNvSpPr>
                <p:nvPr/>
              </p:nvSpPr>
              <p:spPr bwMode="auto">
                <a:xfrm>
                  <a:off x="4570"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76" name="Freeform 150"/>
                <p:cNvSpPr>
                  <a:spLocks/>
                </p:cNvSpPr>
                <p:nvPr/>
              </p:nvSpPr>
              <p:spPr bwMode="auto">
                <a:xfrm>
                  <a:off x="4593" y="2611"/>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77" name="Freeform 151"/>
                <p:cNvSpPr>
                  <a:spLocks/>
                </p:cNvSpPr>
                <p:nvPr/>
              </p:nvSpPr>
              <p:spPr bwMode="auto">
                <a:xfrm>
                  <a:off x="4617"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78" name="Freeform 152"/>
                <p:cNvSpPr>
                  <a:spLocks/>
                </p:cNvSpPr>
                <p:nvPr/>
              </p:nvSpPr>
              <p:spPr bwMode="auto">
                <a:xfrm>
                  <a:off x="4640" y="2611"/>
                  <a:ext cx="8" cy="0"/>
                </a:xfrm>
                <a:custGeom>
                  <a:avLst/>
                  <a:gdLst>
                    <a:gd name="T0" fmla="*/ 0 w 11"/>
                    <a:gd name="T1" fmla="*/ 6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79" name="Freeform 153"/>
                <p:cNvSpPr>
                  <a:spLocks/>
                </p:cNvSpPr>
                <p:nvPr/>
              </p:nvSpPr>
              <p:spPr bwMode="auto">
                <a:xfrm>
                  <a:off x="4663" y="2611"/>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80" name="Freeform 154"/>
                <p:cNvSpPr>
                  <a:spLocks/>
                </p:cNvSpPr>
                <p:nvPr/>
              </p:nvSpPr>
              <p:spPr bwMode="auto">
                <a:xfrm>
                  <a:off x="4687"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81" name="Freeform 155"/>
                <p:cNvSpPr>
                  <a:spLocks/>
                </p:cNvSpPr>
                <p:nvPr/>
              </p:nvSpPr>
              <p:spPr bwMode="auto">
                <a:xfrm>
                  <a:off x="4710" y="2611"/>
                  <a:ext cx="8" cy="0"/>
                </a:xfrm>
                <a:custGeom>
                  <a:avLst/>
                  <a:gdLst>
                    <a:gd name="T0" fmla="*/ 0 w 11"/>
                    <a:gd name="T1" fmla="*/ 6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82" name="Freeform 156"/>
                <p:cNvSpPr>
                  <a:spLocks/>
                </p:cNvSpPr>
                <p:nvPr/>
              </p:nvSpPr>
              <p:spPr bwMode="auto">
                <a:xfrm>
                  <a:off x="4734"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83" name="Freeform 157"/>
                <p:cNvSpPr>
                  <a:spLocks/>
                </p:cNvSpPr>
                <p:nvPr/>
              </p:nvSpPr>
              <p:spPr bwMode="auto">
                <a:xfrm>
                  <a:off x="4757"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84" name="Freeform 158"/>
                <p:cNvSpPr>
                  <a:spLocks/>
                </p:cNvSpPr>
                <p:nvPr/>
              </p:nvSpPr>
              <p:spPr bwMode="auto">
                <a:xfrm>
                  <a:off x="4781" y="2611"/>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85" name="Freeform 159"/>
                <p:cNvSpPr>
                  <a:spLocks/>
                </p:cNvSpPr>
                <p:nvPr/>
              </p:nvSpPr>
              <p:spPr bwMode="auto">
                <a:xfrm>
                  <a:off x="4805"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86" name="Freeform 160"/>
                <p:cNvSpPr>
                  <a:spLocks/>
                </p:cNvSpPr>
                <p:nvPr/>
              </p:nvSpPr>
              <p:spPr bwMode="auto">
                <a:xfrm>
                  <a:off x="4828"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87" name="Freeform 161"/>
                <p:cNvSpPr>
                  <a:spLocks/>
                </p:cNvSpPr>
                <p:nvPr/>
              </p:nvSpPr>
              <p:spPr bwMode="auto">
                <a:xfrm>
                  <a:off x="4851" y="2611"/>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88" name="Freeform 162"/>
                <p:cNvSpPr>
                  <a:spLocks/>
                </p:cNvSpPr>
                <p:nvPr/>
              </p:nvSpPr>
              <p:spPr bwMode="auto">
                <a:xfrm>
                  <a:off x="4875"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89" name="Freeform 163"/>
                <p:cNvSpPr>
                  <a:spLocks/>
                </p:cNvSpPr>
                <p:nvPr/>
              </p:nvSpPr>
              <p:spPr bwMode="auto">
                <a:xfrm>
                  <a:off x="4898"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90" name="Freeform 164"/>
                <p:cNvSpPr>
                  <a:spLocks/>
                </p:cNvSpPr>
                <p:nvPr/>
              </p:nvSpPr>
              <p:spPr bwMode="auto">
                <a:xfrm>
                  <a:off x="4921" y="2611"/>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91" name="Freeform 165"/>
                <p:cNvSpPr>
                  <a:spLocks/>
                </p:cNvSpPr>
                <p:nvPr/>
              </p:nvSpPr>
              <p:spPr bwMode="auto">
                <a:xfrm>
                  <a:off x="4945"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92" name="Freeform 166"/>
                <p:cNvSpPr>
                  <a:spLocks/>
                </p:cNvSpPr>
                <p:nvPr/>
              </p:nvSpPr>
              <p:spPr bwMode="auto">
                <a:xfrm>
                  <a:off x="4969"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93" name="Freeform 167"/>
                <p:cNvSpPr>
                  <a:spLocks/>
                </p:cNvSpPr>
                <p:nvPr/>
              </p:nvSpPr>
              <p:spPr bwMode="auto">
                <a:xfrm>
                  <a:off x="4992" y="2611"/>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94" name="Freeform 168"/>
                <p:cNvSpPr>
                  <a:spLocks/>
                </p:cNvSpPr>
                <p:nvPr/>
              </p:nvSpPr>
              <p:spPr bwMode="auto">
                <a:xfrm>
                  <a:off x="5016"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95" name="Freeform 169"/>
                <p:cNvSpPr>
                  <a:spLocks/>
                </p:cNvSpPr>
                <p:nvPr/>
              </p:nvSpPr>
              <p:spPr bwMode="auto">
                <a:xfrm>
                  <a:off x="5039"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96" name="Freeform 170"/>
                <p:cNvSpPr>
                  <a:spLocks/>
                </p:cNvSpPr>
                <p:nvPr/>
              </p:nvSpPr>
              <p:spPr bwMode="auto">
                <a:xfrm>
                  <a:off x="5062" y="2611"/>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97" name="Freeform 171"/>
                <p:cNvSpPr>
                  <a:spLocks/>
                </p:cNvSpPr>
                <p:nvPr/>
              </p:nvSpPr>
              <p:spPr bwMode="auto">
                <a:xfrm>
                  <a:off x="5086"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98" name="Freeform 172"/>
                <p:cNvSpPr>
                  <a:spLocks/>
                </p:cNvSpPr>
                <p:nvPr/>
              </p:nvSpPr>
              <p:spPr bwMode="auto">
                <a:xfrm>
                  <a:off x="5109"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499" name="Freeform 173"/>
                <p:cNvSpPr>
                  <a:spLocks/>
                </p:cNvSpPr>
                <p:nvPr/>
              </p:nvSpPr>
              <p:spPr bwMode="auto">
                <a:xfrm>
                  <a:off x="5133" y="2611"/>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00" name="Freeform 174"/>
                <p:cNvSpPr>
                  <a:spLocks/>
                </p:cNvSpPr>
                <p:nvPr/>
              </p:nvSpPr>
              <p:spPr bwMode="auto">
                <a:xfrm>
                  <a:off x="5156"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01" name="Freeform 175"/>
                <p:cNvSpPr>
                  <a:spLocks/>
                </p:cNvSpPr>
                <p:nvPr/>
              </p:nvSpPr>
              <p:spPr bwMode="auto">
                <a:xfrm>
                  <a:off x="5180" y="2611"/>
                  <a:ext cx="7" cy="0"/>
                </a:xfrm>
                <a:custGeom>
                  <a:avLst/>
                  <a:gdLst>
                    <a:gd name="T0" fmla="*/ 0 w 11"/>
                    <a:gd name="T1" fmla="*/ 5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02" name="Freeform 176"/>
                <p:cNvSpPr>
                  <a:spLocks/>
                </p:cNvSpPr>
                <p:nvPr/>
              </p:nvSpPr>
              <p:spPr bwMode="auto">
                <a:xfrm>
                  <a:off x="5203" y="2611"/>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03" name="Freeform 177"/>
                <p:cNvSpPr>
                  <a:spLocks/>
                </p:cNvSpPr>
                <p:nvPr/>
              </p:nvSpPr>
              <p:spPr bwMode="auto">
                <a:xfrm>
                  <a:off x="5227"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04" name="Freeform 178"/>
                <p:cNvSpPr>
                  <a:spLocks/>
                </p:cNvSpPr>
                <p:nvPr/>
              </p:nvSpPr>
              <p:spPr bwMode="auto">
                <a:xfrm>
                  <a:off x="5250" y="2611"/>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05" name="Freeform 179"/>
                <p:cNvSpPr>
                  <a:spLocks/>
                </p:cNvSpPr>
                <p:nvPr/>
              </p:nvSpPr>
              <p:spPr bwMode="auto">
                <a:xfrm>
                  <a:off x="5274"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06" name="Freeform 180"/>
                <p:cNvSpPr>
                  <a:spLocks/>
                </p:cNvSpPr>
                <p:nvPr/>
              </p:nvSpPr>
              <p:spPr bwMode="auto">
                <a:xfrm>
                  <a:off x="5297"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07" name="Freeform 181"/>
                <p:cNvSpPr>
                  <a:spLocks/>
                </p:cNvSpPr>
                <p:nvPr/>
              </p:nvSpPr>
              <p:spPr bwMode="auto">
                <a:xfrm>
                  <a:off x="5320" y="2611"/>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08" name="Freeform 182"/>
                <p:cNvSpPr>
                  <a:spLocks/>
                </p:cNvSpPr>
                <p:nvPr/>
              </p:nvSpPr>
              <p:spPr bwMode="auto">
                <a:xfrm>
                  <a:off x="5344"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09" name="Freeform 183"/>
                <p:cNvSpPr>
                  <a:spLocks/>
                </p:cNvSpPr>
                <p:nvPr/>
              </p:nvSpPr>
              <p:spPr bwMode="auto">
                <a:xfrm>
                  <a:off x="5368"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10" name="Freeform 184"/>
                <p:cNvSpPr>
                  <a:spLocks/>
                </p:cNvSpPr>
                <p:nvPr/>
              </p:nvSpPr>
              <p:spPr bwMode="auto">
                <a:xfrm>
                  <a:off x="5391" y="2611"/>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11" name="Freeform 185"/>
                <p:cNvSpPr>
                  <a:spLocks/>
                </p:cNvSpPr>
                <p:nvPr/>
              </p:nvSpPr>
              <p:spPr bwMode="auto">
                <a:xfrm>
                  <a:off x="5415"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12" name="Freeform 186"/>
                <p:cNvSpPr>
                  <a:spLocks/>
                </p:cNvSpPr>
                <p:nvPr/>
              </p:nvSpPr>
              <p:spPr bwMode="auto">
                <a:xfrm>
                  <a:off x="5438"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13" name="Freeform 187"/>
                <p:cNvSpPr>
                  <a:spLocks/>
                </p:cNvSpPr>
                <p:nvPr/>
              </p:nvSpPr>
              <p:spPr bwMode="auto">
                <a:xfrm>
                  <a:off x="5461" y="2611"/>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14" name="Freeform 188"/>
                <p:cNvSpPr>
                  <a:spLocks/>
                </p:cNvSpPr>
                <p:nvPr/>
              </p:nvSpPr>
              <p:spPr bwMode="auto">
                <a:xfrm>
                  <a:off x="5485"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15" name="Freeform 189"/>
                <p:cNvSpPr>
                  <a:spLocks/>
                </p:cNvSpPr>
                <p:nvPr/>
              </p:nvSpPr>
              <p:spPr bwMode="auto">
                <a:xfrm>
                  <a:off x="5508"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16" name="Freeform 190"/>
                <p:cNvSpPr>
                  <a:spLocks/>
                </p:cNvSpPr>
                <p:nvPr/>
              </p:nvSpPr>
              <p:spPr bwMode="auto">
                <a:xfrm>
                  <a:off x="5531" y="2611"/>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17" name="Freeform 191"/>
                <p:cNvSpPr>
                  <a:spLocks/>
                </p:cNvSpPr>
                <p:nvPr/>
              </p:nvSpPr>
              <p:spPr bwMode="auto">
                <a:xfrm>
                  <a:off x="5555"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18" name="Freeform 192"/>
                <p:cNvSpPr>
                  <a:spLocks/>
                </p:cNvSpPr>
                <p:nvPr/>
              </p:nvSpPr>
              <p:spPr bwMode="auto">
                <a:xfrm>
                  <a:off x="5579" y="2611"/>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19" name="Freeform 193"/>
                <p:cNvSpPr>
                  <a:spLocks/>
                </p:cNvSpPr>
                <p:nvPr/>
              </p:nvSpPr>
              <p:spPr bwMode="auto">
                <a:xfrm>
                  <a:off x="5602" y="2611"/>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20" name="Freeform 194"/>
                <p:cNvSpPr>
                  <a:spLocks/>
                </p:cNvSpPr>
                <p:nvPr/>
              </p:nvSpPr>
              <p:spPr bwMode="auto">
                <a:xfrm>
                  <a:off x="3513" y="2189"/>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21" name="Freeform 195"/>
                <p:cNvSpPr>
                  <a:spLocks/>
                </p:cNvSpPr>
                <p:nvPr/>
              </p:nvSpPr>
              <p:spPr bwMode="auto">
                <a:xfrm>
                  <a:off x="3537"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22" name="Freeform 196"/>
                <p:cNvSpPr>
                  <a:spLocks/>
                </p:cNvSpPr>
                <p:nvPr/>
              </p:nvSpPr>
              <p:spPr bwMode="auto">
                <a:xfrm>
                  <a:off x="3560" y="2189"/>
                  <a:ext cx="8" cy="0"/>
                </a:xfrm>
                <a:custGeom>
                  <a:avLst/>
                  <a:gdLst>
                    <a:gd name="T0" fmla="*/ 0 w 11"/>
                    <a:gd name="T1" fmla="*/ 6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23" name="Freeform 197"/>
                <p:cNvSpPr>
                  <a:spLocks/>
                </p:cNvSpPr>
                <p:nvPr/>
              </p:nvSpPr>
              <p:spPr bwMode="auto">
                <a:xfrm>
                  <a:off x="3584" y="2189"/>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24" name="Freeform 198"/>
                <p:cNvSpPr>
                  <a:spLocks/>
                </p:cNvSpPr>
                <p:nvPr/>
              </p:nvSpPr>
              <p:spPr bwMode="auto">
                <a:xfrm>
                  <a:off x="3608"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25" name="Freeform 199"/>
                <p:cNvSpPr>
                  <a:spLocks/>
                </p:cNvSpPr>
                <p:nvPr/>
              </p:nvSpPr>
              <p:spPr bwMode="auto">
                <a:xfrm>
                  <a:off x="3631" y="2189"/>
                  <a:ext cx="8" cy="0"/>
                </a:xfrm>
                <a:custGeom>
                  <a:avLst/>
                  <a:gdLst>
                    <a:gd name="T0" fmla="*/ 0 w 11"/>
                    <a:gd name="T1" fmla="*/ 6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26" name="Freeform 200"/>
                <p:cNvSpPr>
                  <a:spLocks/>
                </p:cNvSpPr>
                <p:nvPr/>
              </p:nvSpPr>
              <p:spPr bwMode="auto">
                <a:xfrm>
                  <a:off x="3654" y="2189"/>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27" name="Freeform 201"/>
                <p:cNvSpPr>
                  <a:spLocks/>
                </p:cNvSpPr>
                <p:nvPr/>
              </p:nvSpPr>
              <p:spPr bwMode="auto">
                <a:xfrm>
                  <a:off x="3678"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28" name="Freeform 202"/>
                <p:cNvSpPr>
                  <a:spLocks/>
                </p:cNvSpPr>
                <p:nvPr/>
              </p:nvSpPr>
              <p:spPr bwMode="auto">
                <a:xfrm>
                  <a:off x="3701" y="2189"/>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29" name="Freeform 203"/>
                <p:cNvSpPr>
                  <a:spLocks/>
                </p:cNvSpPr>
                <p:nvPr/>
              </p:nvSpPr>
              <p:spPr bwMode="auto">
                <a:xfrm>
                  <a:off x="3725"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30" name="Freeform 204"/>
                <p:cNvSpPr>
                  <a:spLocks/>
                </p:cNvSpPr>
                <p:nvPr/>
              </p:nvSpPr>
              <p:spPr bwMode="auto">
                <a:xfrm>
                  <a:off x="3748"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31" name="Freeform 205"/>
                <p:cNvSpPr>
                  <a:spLocks/>
                </p:cNvSpPr>
                <p:nvPr/>
              </p:nvSpPr>
              <p:spPr bwMode="auto">
                <a:xfrm>
                  <a:off x="3772" y="2189"/>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32" name="Freeform 206"/>
                <p:cNvSpPr>
                  <a:spLocks/>
                </p:cNvSpPr>
                <p:nvPr/>
              </p:nvSpPr>
              <p:spPr bwMode="auto">
                <a:xfrm>
                  <a:off x="3795" y="2189"/>
                  <a:ext cx="8" cy="0"/>
                </a:xfrm>
                <a:custGeom>
                  <a:avLst/>
                  <a:gdLst>
                    <a:gd name="T0" fmla="*/ 0 w 10"/>
                    <a:gd name="T1" fmla="*/ 6 w 10"/>
                    <a:gd name="T2" fmla="*/ 8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33" name="Freeform 207"/>
                <p:cNvSpPr>
                  <a:spLocks/>
                </p:cNvSpPr>
                <p:nvPr/>
              </p:nvSpPr>
              <p:spPr bwMode="auto">
                <a:xfrm>
                  <a:off x="3819"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34" name="Freeform 208"/>
                <p:cNvSpPr>
                  <a:spLocks/>
                </p:cNvSpPr>
                <p:nvPr/>
              </p:nvSpPr>
              <p:spPr bwMode="auto">
                <a:xfrm>
                  <a:off x="3842" y="2189"/>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35" name="Freeform 209"/>
                <p:cNvSpPr>
                  <a:spLocks/>
                </p:cNvSpPr>
                <p:nvPr/>
              </p:nvSpPr>
              <p:spPr bwMode="auto">
                <a:xfrm>
                  <a:off x="3866"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36" name="Freeform 210"/>
                <p:cNvSpPr>
                  <a:spLocks/>
                </p:cNvSpPr>
                <p:nvPr/>
              </p:nvSpPr>
              <p:spPr bwMode="auto">
                <a:xfrm>
                  <a:off x="3889"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37" name="Freeform 211"/>
                <p:cNvSpPr>
                  <a:spLocks/>
                </p:cNvSpPr>
                <p:nvPr/>
              </p:nvSpPr>
              <p:spPr bwMode="auto">
                <a:xfrm>
                  <a:off x="3912" y="2189"/>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538" name="Freeform 212"/>
                <p:cNvSpPr>
                  <a:spLocks/>
                </p:cNvSpPr>
                <p:nvPr/>
              </p:nvSpPr>
              <p:spPr bwMode="auto">
                <a:xfrm>
                  <a:off x="3936"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nvGrpSpPr>
              <p:cNvPr id="10253" name="Group 213"/>
              <p:cNvGrpSpPr>
                <a:grpSpLocks/>
              </p:cNvGrpSpPr>
              <p:nvPr/>
            </p:nvGrpSpPr>
            <p:grpSpPr bwMode="auto">
              <a:xfrm>
                <a:off x="3513" y="1344"/>
                <a:ext cx="2097" cy="845"/>
                <a:chOff x="3513" y="1344"/>
                <a:chExt cx="2097" cy="845"/>
              </a:xfrm>
            </p:grpSpPr>
            <p:sp>
              <p:nvSpPr>
                <p:cNvPr id="11139" name="Freeform 214"/>
                <p:cNvSpPr>
                  <a:spLocks/>
                </p:cNvSpPr>
                <p:nvPr/>
              </p:nvSpPr>
              <p:spPr bwMode="auto">
                <a:xfrm>
                  <a:off x="3959"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40" name="Freeform 215"/>
                <p:cNvSpPr>
                  <a:spLocks/>
                </p:cNvSpPr>
                <p:nvPr/>
              </p:nvSpPr>
              <p:spPr bwMode="auto">
                <a:xfrm>
                  <a:off x="3983" y="2189"/>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41" name="Freeform 216"/>
                <p:cNvSpPr>
                  <a:spLocks/>
                </p:cNvSpPr>
                <p:nvPr/>
              </p:nvSpPr>
              <p:spPr bwMode="auto">
                <a:xfrm>
                  <a:off x="4007"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42" name="Freeform 217"/>
                <p:cNvSpPr>
                  <a:spLocks/>
                </p:cNvSpPr>
                <p:nvPr/>
              </p:nvSpPr>
              <p:spPr bwMode="auto">
                <a:xfrm>
                  <a:off x="4030"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43" name="Freeform 218"/>
                <p:cNvSpPr>
                  <a:spLocks/>
                </p:cNvSpPr>
                <p:nvPr/>
              </p:nvSpPr>
              <p:spPr bwMode="auto">
                <a:xfrm>
                  <a:off x="4053" y="2189"/>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44" name="Freeform 219"/>
                <p:cNvSpPr>
                  <a:spLocks/>
                </p:cNvSpPr>
                <p:nvPr/>
              </p:nvSpPr>
              <p:spPr bwMode="auto">
                <a:xfrm>
                  <a:off x="4077"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45" name="Freeform 220"/>
                <p:cNvSpPr>
                  <a:spLocks/>
                </p:cNvSpPr>
                <p:nvPr/>
              </p:nvSpPr>
              <p:spPr bwMode="auto">
                <a:xfrm>
                  <a:off x="4100" y="2189"/>
                  <a:ext cx="8" cy="0"/>
                </a:xfrm>
                <a:custGeom>
                  <a:avLst/>
                  <a:gdLst>
                    <a:gd name="T0" fmla="*/ 0 w 11"/>
                    <a:gd name="T1" fmla="*/ 6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46" name="Freeform 221"/>
                <p:cNvSpPr>
                  <a:spLocks/>
                </p:cNvSpPr>
                <p:nvPr/>
              </p:nvSpPr>
              <p:spPr bwMode="auto">
                <a:xfrm>
                  <a:off x="4123" y="2189"/>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47" name="Freeform 222"/>
                <p:cNvSpPr>
                  <a:spLocks/>
                </p:cNvSpPr>
                <p:nvPr/>
              </p:nvSpPr>
              <p:spPr bwMode="auto">
                <a:xfrm>
                  <a:off x="4147"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48" name="Freeform 223"/>
                <p:cNvSpPr>
                  <a:spLocks/>
                </p:cNvSpPr>
                <p:nvPr/>
              </p:nvSpPr>
              <p:spPr bwMode="auto">
                <a:xfrm>
                  <a:off x="4171" y="2189"/>
                  <a:ext cx="7" cy="0"/>
                </a:xfrm>
                <a:custGeom>
                  <a:avLst/>
                  <a:gdLst>
                    <a:gd name="T0" fmla="*/ 0 w 11"/>
                    <a:gd name="T1" fmla="*/ 5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49" name="Freeform 224"/>
                <p:cNvSpPr>
                  <a:spLocks/>
                </p:cNvSpPr>
                <p:nvPr/>
              </p:nvSpPr>
              <p:spPr bwMode="auto">
                <a:xfrm>
                  <a:off x="4194" y="2189"/>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50" name="Freeform 225"/>
                <p:cNvSpPr>
                  <a:spLocks/>
                </p:cNvSpPr>
                <p:nvPr/>
              </p:nvSpPr>
              <p:spPr bwMode="auto">
                <a:xfrm>
                  <a:off x="4218"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51" name="Freeform 226"/>
                <p:cNvSpPr>
                  <a:spLocks/>
                </p:cNvSpPr>
                <p:nvPr/>
              </p:nvSpPr>
              <p:spPr bwMode="auto">
                <a:xfrm>
                  <a:off x="4241" y="2189"/>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52" name="Freeform 227"/>
                <p:cNvSpPr>
                  <a:spLocks/>
                </p:cNvSpPr>
                <p:nvPr/>
              </p:nvSpPr>
              <p:spPr bwMode="auto">
                <a:xfrm>
                  <a:off x="4265"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53" name="Freeform 228"/>
                <p:cNvSpPr>
                  <a:spLocks/>
                </p:cNvSpPr>
                <p:nvPr/>
              </p:nvSpPr>
              <p:spPr bwMode="auto">
                <a:xfrm>
                  <a:off x="4288"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54" name="Freeform 229"/>
                <p:cNvSpPr>
                  <a:spLocks/>
                </p:cNvSpPr>
                <p:nvPr/>
              </p:nvSpPr>
              <p:spPr bwMode="auto">
                <a:xfrm>
                  <a:off x="4311" y="2189"/>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55" name="Freeform 230"/>
                <p:cNvSpPr>
                  <a:spLocks/>
                </p:cNvSpPr>
                <p:nvPr/>
              </p:nvSpPr>
              <p:spPr bwMode="auto">
                <a:xfrm>
                  <a:off x="4335"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56" name="Freeform 231"/>
                <p:cNvSpPr>
                  <a:spLocks/>
                </p:cNvSpPr>
                <p:nvPr/>
              </p:nvSpPr>
              <p:spPr bwMode="auto">
                <a:xfrm>
                  <a:off x="4358"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57" name="Freeform 232"/>
                <p:cNvSpPr>
                  <a:spLocks/>
                </p:cNvSpPr>
                <p:nvPr/>
              </p:nvSpPr>
              <p:spPr bwMode="auto">
                <a:xfrm>
                  <a:off x="4382" y="2189"/>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58" name="Freeform 233"/>
                <p:cNvSpPr>
                  <a:spLocks/>
                </p:cNvSpPr>
                <p:nvPr/>
              </p:nvSpPr>
              <p:spPr bwMode="auto">
                <a:xfrm>
                  <a:off x="4406"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59" name="Freeform 234"/>
                <p:cNvSpPr>
                  <a:spLocks/>
                </p:cNvSpPr>
                <p:nvPr/>
              </p:nvSpPr>
              <p:spPr bwMode="auto">
                <a:xfrm>
                  <a:off x="4429"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60" name="Freeform 235"/>
                <p:cNvSpPr>
                  <a:spLocks/>
                </p:cNvSpPr>
                <p:nvPr/>
              </p:nvSpPr>
              <p:spPr bwMode="auto">
                <a:xfrm>
                  <a:off x="4452" y="2189"/>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61" name="Freeform 236"/>
                <p:cNvSpPr>
                  <a:spLocks/>
                </p:cNvSpPr>
                <p:nvPr/>
              </p:nvSpPr>
              <p:spPr bwMode="auto">
                <a:xfrm>
                  <a:off x="4476"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62" name="Freeform 237"/>
                <p:cNvSpPr>
                  <a:spLocks/>
                </p:cNvSpPr>
                <p:nvPr/>
              </p:nvSpPr>
              <p:spPr bwMode="auto">
                <a:xfrm>
                  <a:off x="4499"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63" name="Freeform 238"/>
                <p:cNvSpPr>
                  <a:spLocks/>
                </p:cNvSpPr>
                <p:nvPr/>
              </p:nvSpPr>
              <p:spPr bwMode="auto">
                <a:xfrm>
                  <a:off x="4522" y="2189"/>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64" name="Freeform 239"/>
                <p:cNvSpPr>
                  <a:spLocks/>
                </p:cNvSpPr>
                <p:nvPr/>
              </p:nvSpPr>
              <p:spPr bwMode="auto">
                <a:xfrm>
                  <a:off x="4546"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65" name="Freeform 240"/>
                <p:cNvSpPr>
                  <a:spLocks/>
                </p:cNvSpPr>
                <p:nvPr/>
              </p:nvSpPr>
              <p:spPr bwMode="auto">
                <a:xfrm>
                  <a:off x="4570"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66" name="Freeform 241"/>
                <p:cNvSpPr>
                  <a:spLocks/>
                </p:cNvSpPr>
                <p:nvPr/>
              </p:nvSpPr>
              <p:spPr bwMode="auto">
                <a:xfrm>
                  <a:off x="4593" y="2189"/>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67" name="Freeform 242"/>
                <p:cNvSpPr>
                  <a:spLocks/>
                </p:cNvSpPr>
                <p:nvPr/>
              </p:nvSpPr>
              <p:spPr bwMode="auto">
                <a:xfrm>
                  <a:off x="4617"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68" name="Freeform 243"/>
                <p:cNvSpPr>
                  <a:spLocks/>
                </p:cNvSpPr>
                <p:nvPr/>
              </p:nvSpPr>
              <p:spPr bwMode="auto">
                <a:xfrm>
                  <a:off x="4640" y="2189"/>
                  <a:ext cx="8" cy="0"/>
                </a:xfrm>
                <a:custGeom>
                  <a:avLst/>
                  <a:gdLst>
                    <a:gd name="T0" fmla="*/ 0 w 11"/>
                    <a:gd name="T1" fmla="*/ 6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69" name="Freeform 244"/>
                <p:cNvSpPr>
                  <a:spLocks/>
                </p:cNvSpPr>
                <p:nvPr/>
              </p:nvSpPr>
              <p:spPr bwMode="auto">
                <a:xfrm>
                  <a:off x="4663" y="2189"/>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70" name="Freeform 245"/>
                <p:cNvSpPr>
                  <a:spLocks/>
                </p:cNvSpPr>
                <p:nvPr/>
              </p:nvSpPr>
              <p:spPr bwMode="auto">
                <a:xfrm>
                  <a:off x="4687"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71" name="Freeform 246"/>
                <p:cNvSpPr>
                  <a:spLocks/>
                </p:cNvSpPr>
                <p:nvPr/>
              </p:nvSpPr>
              <p:spPr bwMode="auto">
                <a:xfrm>
                  <a:off x="4710" y="2189"/>
                  <a:ext cx="8" cy="0"/>
                </a:xfrm>
                <a:custGeom>
                  <a:avLst/>
                  <a:gdLst>
                    <a:gd name="T0" fmla="*/ 0 w 11"/>
                    <a:gd name="T1" fmla="*/ 6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72" name="Freeform 247"/>
                <p:cNvSpPr>
                  <a:spLocks/>
                </p:cNvSpPr>
                <p:nvPr/>
              </p:nvSpPr>
              <p:spPr bwMode="auto">
                <a:xfrm>
                  <a:off x="4734"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73" name="Freeform 248"/>
                <p:cNvSpPr>
                  <a:spLocks/>
                </p:cNvSpPr>
                <p:nvPr/>
              </p:nvSpPr>
              <p:spPr bwMode="auto">
                <a:xfrm>
                  <a:off x="4757"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74" name="Freeform 249"/>
                <p:cNvSpPr>
                  <a:spLocks/>
                </p:cNvSpPr>
                <p:nvPr/>
              </p:nvSpPr>
              <p:spPr bwMode="auto">
                <a:xfrm>
                  <a:off x="4781" y="2189"/>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75" name="Freeform 250"/>
                <p:cNvSpPr>
                  <a:spLocks/>
                </p:cNvSpPr>
                <p:nvPr/>
              </p:nvSpPr>
              <p:spPr bwMode="auto">
                <a:xfrm>
                  <a:off x="4805"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76" name="Freeform 251"/>
                <p:cNvSpPr>
                  <a:spLocks/>
                </p:cNvSpPr>
                <p:nvPr/>
              </p:nvSpPr>
              <p:spPr bwMode="auto">
                <a:xfrm>
                  <a:off x="4828"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77" name="Freeform 252"/>
                <p:cNvSpPr>
                  <a:spLocks/>
                </p:cNvSpPr>
                <p:nvPr/>
              </p:nvSpPr>
              <p:spPr bwMode="auto">
                <a:xfrm>
                  <a:off x="4851" y="2189"/>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78" name="Freeform 253"/>
                <p:cNvSpPr>
                  <a:spLocks/>
                </p:cNvSpPr>
                <p:nvPr/>
              </p:nvSpPr>
              <p:spPr bwMode="auto">
                <a:xfrm>
                  <a:off x="4875"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79" name="Freeform 254"/>
                <p:cNvSpPr>
                  <a:spLocks/>
                </p:cNvSpPr>
                <p:nvPr/>
              </p:nvSpPr>
              <p:spPr bwMode="auto">
                <a:xfrm>
                  <a:off x="4898"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80" name="Freeform 255"/>
                <p:cNvSpPr>
                  <a:spLocks/>
                </p:cNvSpPr>
                <p:nvPr/>
              </p:nvSpPr>
              <p:spPr bwMode="auto">
                <a:xfrm>
                  <a:off x="4921" y="2189"/>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81" name="Freeform 256"/>
                <p:cNvSpPr>
                  <a:spLocks/>
                </p:cNvSpPr>
                <p:nvPr/>
              </p:nvSpPr>
              <p:spPr bwMode="auto">
                <a:xfrm>
                  <a:off x="4945"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82" name="Freeform 257"/>
                <p:cNvSpPr>
                  <a:spLocks/>
                </p:cNvSpPr>
                <p:nvPr/>
              </p:nvSpPr>
              <p:spPr bwMode="auto">
                <a:xfrm>
                  <a:off x="4969"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83" name="Freeform 258"/>
                <p:cNvSpPr>
                  <a:spLocks/>
                </p:cNvSpPr>
                <p:nvPr/>
              </p:nvSpPr>
              <p:spPr bwMode="auto">
                <a:xfrm>
                  <a:off x="4992" y="2189"/>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84" name="Freeform 259"/>
                <p:cNvSpPr>
                  <a:spLocks/>
                </p:cNvSpPr>
                <p:nvPr/>
              </p:nvSpPr>
              <p:spPr bwMode="auto">
                <a:xfrm>
                  <a:off x="5016"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85" name="Freeform 260"/>
                <p:cNvSpPr>
                  <a:spLocks/>
                </p:cNvSpPr>
                <p:nvPr/>
              </p:nvSpPr>
              <p:spPr bwMode="auto">
                <a:xfrm>
                  <a:off x="5039"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86" name="Freeform 261"/>
                <p:cNvSpPr>
                  <a:spLocks/>
                </p:cNvSpPr>
                <p:nvPr/>
              </p:nvSpPr>
              <p:spPr bwMode="auto">
                <a:xfrm>
                  <a:off x="5062" y="2189"/>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87" name="Freeform 262"/>
                <p:cNvSpPr>
                  <a:spLocks/>
                </p:cNvSpPr>
                <p:nvPr/>
              </p:nvSpPr>
              <p:spPr bwMode="auto">
                <a:xfrm>
                  <a:off x="5086"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88" name="Freeform 263"/>
                <p:cNvSpPr>
                  <a:spLocks/>
                </p:cNvSpPr>
                <p:nvPr/>
              </p:nvSpPr>
              <p:spPr bwMode="auto">
                <a:xfrm>
                  <a:off x="5109"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89" name="Freeform 264"/>
                <p:cNvSpPr>
                  <a:spLocks/>
                </p:cNvSpPr>
                <p:nvPr/>
              </p:nvSpPr>
              <p:spPr bwMode="auto">
                <a:xfrm>
                  <a:off x="5133" y="2189"/>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90" name="Freeform 265"/>
                <p:cNvSpPr>
                  <a:spLocks/>
                </p:cNvSpPr>
                <p:nvPr/>
              </p:nvSpPr>
              <p:spPr bwMode="auto">
                <a:xfrm>
                  <a:off x="5156"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91" name="Freeform 266"/>
                <p:cNvSpPr>
                  <a:spLocks/>
                </p:cNvSpPr>
                <p:nvPr/>
              </p:nvSpPr>
              <p:spPr bwMode="auto">
                <a:xfrm>
                  <a:off x="5180" y="2189"/>
                  <a:ext cx="7" cy="0"/>
                </a:xfrm>
                <a:custGeom>
                  <a:avLst/>
                  <a:gdLst>
                    <a:gd name="T0" fmla="*/ 0 w 11"/>
                    <a:gd name="T1" fmla="*/ 5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92" name="Freeform 267"/>
                <p:cNvSpPr>
                  <a:spLocks/>
                </p:cNvSpPr>
                <p:nvPr/>
              </p:nvSpPr>
              <p:spPr bwMode="auto">
                <a:xfrm>
                  <a:off x="5203" y="2189"/>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93" name="Freeform 268"/>
                <p:cNvSpPr>
                  <a:spLocks/>
                </p:cNvSpPr>
                <p:nvPr/>
              </p:nvSpPr>
              <p:spPr bwMode="auto">
                <a:xfrm>
                  <a:off x="5227"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94" name="Freeform 269"/>
                <p:cNvSpPr>
                  <a:spLocks/>
                </p:cNvSpPr>
                <p:nvPr/>
              </p:nvSpPr>
              <p:spPr bwMode="auto">
                <a:xfrm>
                  <a:off x="5250" y="2189"/>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95" name="Freeform 270"/>
                <p:cNvSpPr>
                  <a:spLocks/>
                </p:cNvSpPr>
                <p:nvPr/>
              </p:nvSpPr>
              <p:spPr bwMode="auto">
                <a:xfrm>
                  <a:off x="5274"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96" name="Freeform 271"/>
                <p:cNvSpPr>
                  <a:spLocks/>
                </p:cNvSpPr>
                <p:nvPr/>
              </p:nvSpPr>
              <p:spPr bwMode="auto">
                <a:xfrm>
                  <a:off x="5297"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97" name="Freeform 272"/>
                <p:cNvSpPr>
                  <a:spLocks/>
                </p:cNvSpPr>
                <p:nvPr/>
              </p:nvSpPr>
              <p:spPr bwMode="auto">
                <a:xfrm>
                  <a:off x="5320" y="2189"/>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98" name="Freeform 273"/>
                <p:cNvSpPr>
                  <a:spLocks/>
                </p:cNvSpPr>
                <p:nvPr/>
              </p:nvSpPr>
              <p:spPr bwMode="auto">
                <a:xfrm>
                  <a:off x="5344"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99" name="Freeform 274"/>
                <p:cNvSpPr>
                  <a:spLocks/>
                </p:cNvSpPr>
                <p:nvPr/>
              </p:nvSpPr>
              <p:spPr bwMode="auto">
                <a:xfrm>
                  <a:off x="5368"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00" name="Freeform 275"/>
                <p:cNvSpPr>
                  <a:spLocks/>
                </p:cNvSpPr>
                <p:nvPr/>
              </p:nvSpPr>
              <p:spPr bwMode="auto">
                <a:xfrm>
                  <a:off x="5391" y="2189"/>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01" name="Freeform 276"/>
                <p:cNvSpPr>
                  <a:spLocks/>
                </p:cNvSpPr>
                <p:nvPr/>
              </p:nvSpPr>
              <p:spPr bwMode="auto">
                <a:xfrm>
                  <a:off x="5415"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02" name="Freeform 277"/>
                <p:cNvSpPr>
                  <a:spLocks/>
                </p:cNvSpPr>
                <p:nvPr/>
              </p:nvSpPr>
              <p:spPr bwMode="auto">
                <a:xfrm>
                  <a:off x="5438"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03" name="Freeform 278"/>
                <p:cNvSpPr>
                  <a:spLocks/>
                </p:cNvSpPr>
                <p:nvPr/>
              </p:nvSpPr>
              <p:spPr bwMode="auto">
                <a:xfrm>
                  <a:off x="5461" y="2189"/>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04" name="Freeform 279"/>
                <p:cNvSpPr>
                  <a:spLocks/>
                </p:cNvSpPr>
                <p:nvPr/>
              </p:nvSpPr>
              <p:spPr bwMode="auto">
                <a:xfrm>
                  <a:off x="5485"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05" name="Freeform 280"/>
                <p:cNvSpPr>
                  <a:spLocks/>
                </p:cNvSpPr>
                <p:nvPr/>
              </p:nvSpPr>
              <p:spPr bwMode="auto">
                <a:xfrm>
                  <a:off x="5508"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06" name="Freeform 281"/>
                <p:cNvSpPr>
                  <a:spLocks/>
                </p:cNvSpPr>
                <p:nvPr/>
              </p:nvSpPr>
              <p:spPr bwMode="auto">
                <a:xfrm>
                  <a:off x="5531" y="2189"/>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07" name="Freeform 282"/>
                <p:cNvSpPr>
                  <a:spLocks/>
                </p:cNvSpPr>
                <p:nvPr/>
              </p:nvSpPr>
              <p:spPr bwMode="auto">
                <a:xfrm>
                  <a:off x="5555"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08" name="Freeform 283"/>
                <p:cNvSpPr>
                  <a:spLocks/>
                </p:cNvSpPr>
                <p:nvPr/>
              </p:nvSpPr>
              <p:spPr bwMode="auto">
                <a:xfrm>
                  <a:off x="5579" y="2189"/>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09" name="Freeform 284"/>
                <p:cNvSpPr>
                  <a:spLocks/>
                </p:cNvSpPr>
                <p:nvPr/>
              </p:nvSpPr>
              <p:spPr bwMode="auto">
                <a:xfrm>
                  <a:off x="5602" y="2189"/>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10" name="Freeform 285"/>
                <p:cNvSpPr>
                  <a:spLocks/>
                </p:cNvSpPr>
                <p:nvPr/>
              </p:nvSpPr>
              <p:spPr bwMode="auto">
                <a:xfrm>
                  <a:off x="3513" y="1767"/>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11" name="Freeform 286"/>
                <p:cNvSpPr>
                  <a:spLocks/>
                </p:cNvSpPr>
                <p:nvPr/>
              </p:nvSpPr>
              <p:spPr bwMode="auto">
                <a:xfrm>
                  <a:off x="3537"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12" name="Freeform 287"/>
                <p:cNvSpPr>
                  <a:spLocks/>
                </p:cNvSpPr>
                <p:nvPr/>
              </p:nvSpPr>
              <p:spPr bwMode="auto">
                <a:xfrm>
                  <a:off x="3560" y="1767"/>
                  <a:ext cx="8" cy="0"/>
                </a:xfrm>
                <a:custGeom>
                  <a:avLst/>
                  <a:gdLst>
                    <a:gd name="T0" fmla="*/ 0 w 11"/>
                    <a:gd name="T1" fmla="*/ 6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13" name="Freeform 288"/>
                <p:cNvSpPr>
                  <a:spLocks/>
                </p:cNvSpPr>
                <p:nvPr/>
              </p:nvSpPr>
              <p:spPr bwMode="auto">
                <a:xfrm>
                  <a:off x="3584" y="1767"/>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14" name="Freeform 289"/>
                <p:cNvSpPr>
                  <a:spLocks/>
                </p:cNvSpPr>
                <p:nvPr/>
              </p:nvSpPr>
              <p:spPr bwMode="auto">
                <a:xfrm>
                  <a:off x="3608"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15" name="Freeform 290"/>
                <p:cNvSpPr>
                  <a:spLocks/>
                </p:cNvSpPr>
                <p:nvPr/>
              </p:nvSpPr>
              <p:spPr bwMode="auto">
                <a:xfrm>
                  <a:off x="3631" y="1767"/>
                  <a:ext cx="8" cy="0"/>
                </a:xfrm>
                <a:custGeom>
                  <a:avLst/>
                  <a:gdLst>
                    <a:gd name="T0" fmla="*/ 0 w 11"/>
                    <a:gd name="T1" fmla="*/ 6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16" name="Freeform 291"/>
                <p:cNvSpPr>
                  <a:spLocks/>
                </p:cNvSpPr>
                <p:nvPr/>
              </p:nvSpPr>
              <p:spPr bwMode="auto">
                <a:xfrm>
                  <a:off x="3654" y="1767"/>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17" name="Freeform 292"/>
                <p:cNvSpPr>
                  <a:spLocks/>
                </p:cNvSpPr>
                <p:nvPr/>
              </p:nvSpPr>
              <p:spPr bwMode="auto">
                <a:xfrm>
                  <a:off x="3678"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18" name="Freeform 293"/>
                <p:cNvSpPr>
                  <a:spLocks/>
                </p:cNvSpPr>
                <p:nvPr/>
              </p:nvSpPr>
              <p:spPr bwMode="auto">
                <a:xfrm>
                  <a:off x="3701" y="1767"/>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19" name="Freeform 294"/>
                <p:cNvSpPr>
                  <a:spLocks/>
                </p:cNvSpPr>
                <p:nvPr/>
              </p:nvSpPr>
              <p:spPr bwMode="auto">
                <a:xfrm>
                  <a:off x="3725"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20" name="Freeform 295"/>
                <p:cNvSpPr>
                  <a:spLocks/>
                </p:cNvSpPr>
                <p:nvPr/>
              </p:nvSpPr>
              <p:spPr bwMode="auto">
                <a:xfrm>
                  <a:off x="3748"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21" name="Freeform 296"/>
                <p:cNvSpPr>
                  <a:spLocks/>
                </p:cNvSpPr>
                <p:nvPr/>
              </p:nvSpPr>
              <p:spPr bwMode="auto">
                <a:xfrm>
                  <a:off x="3772" y="1767"/>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22" name="Freeform 297"/>
                <p:cNvSpPr>
                  <a:spLocks/>
                </p:cNvSpPr>
                <p:nvPr/>
              </p:nvSpPr>
              <p:spPr bwMode="auto">
                <a:xfrm>
                  <a:off x="3795" y="1767"/>
                  <a:ext cx="8" cy="0"/>
                </a:xfrm>
                <a:custGeom>
                  <a:avLst/>
                  <a:gdLst>
                    <a:gd name="T0" fmla="*/ 0 w 10"/>
                    <a:gd name="T1" fmla="*/ 6 w 10"/>
                    <a:gd name="T2" fmla="*/ 8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23" name="Freeform 298"/>
                <p:cNvSpPr>
                  <a:spLocks/>
                </p:cNvSpPr>
                <p:nvPr/>
              </p:nvSpPr>
              <p:spPr bwMode="auto">
                <a:xfrm>
                  <a:off x="3819"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24" name="Freeform 299"/>
                <p:cNvSpPr>
                  <a:spLocks/>
                </p:cNvSpPr>
                <p:nvPr/>
              </p:nvSpPr>
              <p:spPr bwMode="auto">
                <a:xfrm>
                  <a:off x="3842" y="1767"/>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25" name="Freeform 300"/>
                <p:cNvSpPr>
                  <a:spLocks/>
                </p:cNvSpPr>
                <p:nvPr/>
              </p:nvSpPr>
              <p:spPr bwMode="auto">
                <a:xfrm>
                  <a:off x="3866"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26" name="Freeform 301"/>
                <p:cNvSpPr>
                  <a:spLocks/>
                </p:cNvSpPr>
                <p:nvPr/>
              </p:nvSpPr>
              <p:spPr bwMode="auto">
                <a:xfrm>
                  <a:off x="3889"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27" name="Freeform 302"/>
                <p:cNvSpPr>
                  <a:spLocks/>
                </p:cNvSpPr>
                <p:nvPr/>
              </p:nvSpPr>
              <p:spPr bwMode="auto">
                <a:xfrm>
                  <a:off x="3912" y="1767"/>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28" name="Freeform 303"/>
                <p:cNvSpPr>
                  <a:spLocks/>
                </p:cNvSpPr>
                <p:nvPr/>
              </p:nvSpPr>
              <p:spPr bwMode="auto">
                <a:xfrm>
                  <a:off x="3936"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29" name="Freeform 304"/>
                <p:cNvSpPr>
                  <a:spLocks/>
                </p:cNvSpPr>
                <p:nvPr/>
              </p:nvSpPr>
              <p:spPr bwMode="auto">
                <a:xfrm>
                  <a:off x="3959"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30" name="Freeform 305"/>
                <p:cNvSpPr>
                  <a:spLocks/>
                </p:cNvSpPr>
                <p:nvPr/>
              </p:nvSpPr>
              <p:spPr bwMode="auto">
                <a:xfrm>
                  <a:off x="3983" y="1767"/>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31" name="Freeform 306"/>
                <p:cNvSpPr>
                  <a:spLocks/>
                </p:cNvSpPr>
                <p:nvPr/>
              </p:nvSpPr>
              <p:spPr bwMode="auto">
                <a:xfrm>
                  <a:off x="4007"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32" name="Freeform 307"/>
                <p:cNvSpPr>
                  <a:spLocks/>
                </p:cNvSpPr>
                <p:nvPr/>
              </p:nvSpPr>
              <p:spPr bwMode="auto">
                <a:xfrm>
                  <a:off x="4030"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33" name="Freeform 308"/>
                <p:cNvSpPr>
                  <a:spLocks/>
                </p:cNvSpPr>
                <p:nvPr/>
              </p:nvSpPr>
              <p:spPr bwMode="auto">
                <a:xfrm>
                  <a:off x="4053" y="1767"/>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34" name="Freeform 309"/>
                <p:cNvSpPr>
                  <a:spLocks/>
                </p:cNvSpPr>
                <p:nvPr/>
              </p:nvSpPr>
              <p:spPr bwMode="auto">
                <a:xfrm>
                  <a:off x="4077"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35" name="Freeform 310"/>
                <p:cNvSpPr>
                  <a:spLocks/>
                </p:cNvSpPr>
                <p:nvPr/>
              </p:nvSpPr>
              <p:spPr bwMode="auto">
                <a:xfrm>
                  <a:off x="4100" y="1767"/>
                  <a:ext cx="8" cy="0"/>
                </a:xfrm>
                <a:custGeom>
                  <a:avLst/>
                  <a:gdLst>
                    <a:gd name="T0" fmla="*/ 0 w 11"/>
                    <a:gd name="T1" fmla="*/ 6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36" name="Freeform 311"/>
                <p:cNvSpPr>
                  <a:spLocks/>
                </p:cNvSpPr>
                <p:nvPr/>
              </p:nvSpPr>
              <p:spPr bwMode="auto">
                <a:xfrm>
                  <a:off x="4123" y="1767"/>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37" name="Freeform 312"/>
                <p:cNvSpPr>
                  <a:spLocks/>
                </p:cNvSpPr>
                <p:nvPr/>
              </p:nvSpPr>
              <p:spPr bwMode="auto">
                <a:xfrm>
                  <a:off x="4147"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38" name="Freeform 313"/>
                <p:cNvSpPr>
                  <a:spLocks/>
                </p:cNvSpPr>
                <p:nvPr/>
              </p:nvSpPr>
              <p:spPr bwMode="auto">
                <a:xfrm>
                  <a:off x="4171" y="1767"/>
                  <a:ext cx="7" cy="0"/>
                </a:xfrm>
                <a:custGeom>
                  <a:avLst/>
                  <a:gdLst>
                    <a:gd name="T0" fmla="*/ 0 w 11"/>
                    <a:gd name="T1" fmla="*/ 5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39" name="Freeform 314"/>
                <p:cNvSpPr>
                  <a:spLocks/>
                </p:cNvSpPr>
                <p:nvPr/>
              </p:nvSpPr>
              <p:spPr bwMode="auto">
                <a:xfrm>
                  <a:off x="4194" y="1767"/>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40" name="Freeform 315"/>
                <p:cNvSpPr>
                  <a:spLocks/>
                </p:cNvSpPr>
                <p:nvPr/>
              </p:nvSpPr>
              <p:spPr bwMode="auto">
                <a:xfrm>
                  <a:off x="4218"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41" name="Freeform 316"/>
                <p:cNvSpPr>
                  <a:spLocks/>
                </p:cNvSpPr>
                <p:nvPr/>
              </p:nvSpPr>
              <p:spPr bwMode="auto">
                <a:xfrm>
                  <a:off x="4241" y="1767"/>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42" name="Freeform 317"/>
                <p:cNvSpPr>
                  <a:spLocks/>
                </p:cNvSpPr>
                <p:nvPr/>
              </p:nvSpPr>
              <p:spPr bwMode="auto">
                <a:xfrm>
                  <a:off x="4265"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43" name="Freeform 318"/>
                <p:cNvSpPr>
                  <a:spLocks/>
                </p:cNvSpPr>
                <p:nvPr/>
              </p:nvSpPr>
              <p:spPr bwMode="auto">
                <a:xfrm>
                  <a:off x="4288"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44" name="Freeform 319"/>
                <p:cNvSpPr>
                  <a:spLocks/>
                </p:cNvSpPr>
                <p:nvPr/>
              </p:nvSpPr>
              <p:spPr bwMode="auto">
                <a:xfrm>
                  <a:off x="4311" y="1767"/>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45" name="Freeform 320"/>
                <p:cNvSpPr>
                  <a:spLocks/>
                </p:cNvSpPr>
                <p:nvPr/>
              </p:nvSpPr>
              <p:spPr bwMode="auto">
                <a:xfrm>
                  <a:off x="4335"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46" name="Freeform 321"/>
                <p:cNvSpPr>
                  <a:spLocks/>
                </p:cNvSpPr>
                <p:nvPr/>
              </p:nvSpPr>
              <p:spPr bwMode="auto">
                <a:xfrm>
                  <a:off x="4358"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47" name="Freeform 322"/>
                <p:cNvSpPr>
                  <a:spLocks/>
                </p:cNvSpPr>
                <p:nvPr/>
              </p:nvSpPr>
              <p:spPr bwMode="auto">
                <a:xfrm>
                  <a:off x="4382" y="1767"/>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48" name="Freeform 323"/>
                <p:cNvSpPr>
                  <a:spLocks/>
                </p:cNvSpPr>
                <p:nvPr/>
              </p:nvSpPr>
              <p:spPr bwMode="auto">
                <a:xfrm>
                  <a:off x="4406"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49" name="Freeform 324"/>
                <p:cNvSpPr>
                  <a:spLocks/>
                </p:cNvSpPr>
                <p:nvPr/>
              </p:nvSpPr>
              <p:spPr bwMode="auto">
                <a:xfrm>
                  <a:off x="4429"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50" name="Freeform 325"/>
                <p:cNvSpPr>
                  <a:spLocks/>
                </p:cNvSpPr>
                <p:nvPr/>
              </p:nvSpPr>
              <p:spPr bwMode="auto">
                <a:xfrm>
                  <a:off x="4452" y="1767"/>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51" name="Freeform 326"/>
                <p:cNvSpPr>
                  <a:spLocks/>
                </p:cNvSpPr>
                <p:nvPr/>
              </p:nvSpPr>
              <p:spPr bwMode="auto">
                <a:xfrm>
                  <a:off x="4476"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52" name="Freeform 327"/>
                <p:cNvSpPr>
                  <a:spLocks/>
                </p:cNvSpPr>
                <p:nvPr/>
              </p:nvSpPr>
              <p:spPr bwMode="auto">
                <a:xfrm>
                  <a:off x="4499"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53" name="Freeform 328"/>
                <p:cNvSpPr>
                  <a:spLocks/>
                </p:cNvSpPr>
                <p:nvPr/>
              </p:nvSpPr>
              <p:spPr bwMode="auto">
                <a:xfrm>
                  <a:off x="4522" y="1767"/>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54" name="Freeform 329"/>
                <p:cNvSpPr>
                  <a:spLocks/>
                </p:cNvSpPr>
                <p:nvPr/>
              </p:nvSpPr>
              <p:spPr bwMode="auto">
                <a:xfrm>
                  <a:off x="4546"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55" name="Freeform 330"/>
                <p:cNvSpPr>
                  <a:spLocks/>
                </p:cNvSpPr>
                <p:nvPr/>
              </p:nvSpPr>
              <p:spPr bwMode="auto">
                <a:xfrm>
                  <a:off x="4570"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56" name="Freeform 331"/>
                <p:cNvSpPr>
                  <a:spLocks/>
                </p:cNvSpPr>
                <p:nvPr/>
              </p:nvSpPr>
              <p:spPr bwMode="auto">
                <a:xfrm>
                  <a:off x="4593" y="1767"/>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57" name="Freeform 332"/>
                <p:cNvSpPr>
                  <a:spLocks/>
                </p:cNvSpPr>
                <p:nvPr/>
              </p:nvSpPr>
              <p:spPr bwMode="auto">
                <a:xfrm>
                  <a:off x="4617"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58" name="Freeform 333"/>
                <p:cNvSpPr>
                  <a:spLocks/>
                </p:cNvSpPr>
                <p:nvPr/>
              </p:nvSpPr>
              <p:spPr bwMode="auto">
                <a:xfrm>
                  <a:off x="4640" y="1767"/>
                  <a:ext cx="8" cy="0"/>
                </a:xfrm>
                <a:custGeom>
                  <a:avLst/>
                  <a:gdLst>
                    <a:gd name="T0" fmla="*/ 0 w 11"/>
                    <a:gd name="T1" fmla="*/ 6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59" name="Freeform 334"/>
                <p:cNvSpPr>
                  <a:spLocks/>
                </p:cNvSpPr>
                <p:nvPr/>
              </p:nvSpPr>
              <p:spPr bwMode="auto">
                <a:xfrm>
                  <a:off x="4663" y="1767"/>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60" name="Freeform 335"/>
                <p:cNvSpPr>
                  <a:spLocks/>
                </p:cNvSpPr>
                <p:nvPr/>
              </p:nvSpPr>
              <p:spPr bwMode="auto">
                <a:xfrm>
                  <a:off x="4687"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61" name="Freeform 336"/>
                <p:cNvSpPr>
                  <a:spLocks/>
                </p:cNvSpPr>
                <p:nvPr/>
              </p:nvSpPr>
              <p:spPr bwMode="auto">
                <a:xfrm>
                  <a:off x="4710" y="1767"/>
                  <a:ext cx="8" cy="0"/>
                </a:xfrm>
                <a:custGeom>
                  <a:avLst/>
                  <a:gdLst>
                    <a:gd name="T0" fmla="*/ 0 w 11"/>
                    <a:gd name="T1" fmla="*/ 6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62" name="Freeform 337"/>
                <p:cNvSpPr>
                  <a:spLocks/>
                </p:cNvSpPr>
                <p:nvPr/>
              </p:nvSpPr>
              <p:spPr bwMode="auto">
                <a:xfrm>
                  <a:off x="4734"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63" name="Freeform 338"/>
                <p:cNvSpPr>
                  <a:spLocks/>
                </p:cNvSpPr>
                <p:nvPr/>
              </p:nvSpPr>
              <p:spPr bwMode="auto">
                <a:xfrm>
                  <a:off x="4757"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64" name="Freeform 339"/>
                <p:cNvSpPr>
                  <a:spLocks/>
                </p:cNvSpPr>
                <p:nvPr/>
              </p:nvSpPr>
              <p:spPr bwMode="auto">
                <a:xfrm>
                  <a:off x="4781" y="1767"/>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65" name="Freeform 340"/>
                <p:cNvSpPr>
                  <a:spLocks/>
                </p:cNvSpPr>
                <p:nvPr/>
              </p:nvSpPr>
              <p:spPr bwMode="auto">
                <a:xfrm>
                  <a:off x="4805"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66" name="Freeform 341"/>
                <p:cNvSpPr>
                  <a:spLocks/>
                </p:cNvSpPr>
                <p:nvPr/>
              </p:nvSpPr>
              <p:spPr bwMode="auto">
                <a:xfrm>
                  <a:off x="4828"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67" name="Freeform 342"/>
                <p:cNvSpPr>
                  <a:spLocks/>
                </p:cNvSpPr>
                <p:nvPr/>
              </p:nvSpPr>
              <p:spPr bwMode="auto">
                <a:xfrm>
                  <a:off x="4851" y="1767"/>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68" name="Freeform 343"/>
                <p:cNvSpPr>
                  <a:spLocks/>
                </p:cNvSpPr>
                <p:nvPr/>
              </p:nvSpPr>
              <p:spPr bwMode="auto">
                <a:xfrm>
                  <a:off x="4875"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69" name="Freeform 344"/>
                <p:cNvSpPr>
                  <a:spLocks/>
                </p:cNvSpPr>
                <p:nvPr/>
              </p:nvSpPr>
              <p:spPr bwMode="auto">
                <a:xfrm>
                  <a:off x="4898"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70" name="Freeform 345"/>
                <p:cNvSpPr>
                  <a:spLocks/>
                </p:cNvSpPr>
                <p:nvPr/>
              </p:nvSpPr>
              <p:spPr bwMode="auto">
                <a:xfrm>
                  <a:off x="4921" y="1767"/>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71" name="Freeform 346"/>
                <p:cNvSpPr>
                  <a:spLocks/>
                </p:cNvSpPr>
                <p:nvPr/>
              </p:nvSpPr>
              <p:spPr bwMode="auto">
                <a:xfrm>
                  <a:off x="4945"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72" name="Freeform 347"/>
                <p:cNvSpPr>
                  <a:spLocks/>
                </p:cNvSpPr>
                <p:nvPr/>
              </p:nvSpPr>
              <p:spPr bwMode="auto">
                <a:xfrm>
                  <a:off x="4969"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73" name="Freeform 348"/>
                <p:cNvSpPr>
                  <a:spLocks/>
                </p:cNvSpPr>
                <p:nvPr/>
              </p:nvSpPr>
              <p:spPr bwMode="auto">
                <a:xfrm>
                  <a:off x="4992" y="1767"/>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74" name="Freeform 349"/>
                <p:cNvSpPr>
                  <a:spLocks/>
                </p:cNvSpPr>
                <p:nvPr/>
              </p:nvSpPr>
              <p:spPr bwMode="auto">
                <a:xfrm>
                  <a:off x="5016"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75" name="Freeform 350"/>
                <p:cNvSpPr>
                  <a:spLocks/>
                </p:cNvSpPr>
                <p:nvPr/>
              </p:nvSpPr>
              <p:spPr bwMode="auto">
                <a:xfrm>
                  <a:off x="5039"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76" name="Freeform 351"/>
                <p:cNvSpPr>
                  <a:spLocks/>
                </p:cNvSpPr>
                <p:nvPr/>
              </p:nvSpPr>
              <p:spPr bwMode="auto">
                <a:xfrm>
                  <a:off x="5062" y="1767"/>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77" name="Freeform 352"/>
                <p:cNvSpPr>
                  <a:spLocks/>
                </p:cNvSpPr>
                <p:nvPr/>
              </p:nvSpPr>
              <p:spPr bwMode="auto">
                <a:xfrm>
                  <a:off x="5086"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78" name="Freeform 353"/>
                <p:cNvSpPr>
                  <a:spLocks/>
                </p:cNvSpPr>
                <p:nvPr/>
              </p:nvSpPr>
              <p:spPr bwMode="auto">
                <a:xfrm>
                  <a:off x="5109"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79" name="Freeform 354"/>
                <p:cNvSpPr>
                  <a:spLocks/>
                </p:cNvSpPr>
                <p:nvPr/>
              </p:nvSpPr>
              <p:spPr bwMode="auto">
                <a:xfrm>
                  <a:off x="5133" y="1767"/>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80" name="Freeform 355"/>
                <p:cNvSpPr>
                  <a:spLocks/>
                </p:cNvSpPr>
                <p:nvPr/>
              </p:nvSpPr>
              <p:spPr bwMode="auto">
                <a:xfrm>
                  <a:off x="5156"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81" name="Freeform 356"/>
                <p:cNvSpPr>
                  <a:spLocks/>
                </p:cNvSpPr>
                <p:nvPr/>
              </p:nvSpPr>
              <p:spPr bwMode="auto">
                <a:xfrm>
                  <a:off x="5180" y="1767"/>
                  <a:ext cx="7" cy="0"/>
                </a:xfrm>
                <a:custGeom>
                  <a:avLst/>
                  <a:gdLst>
                    <a:gd name="T0" fmla="*/ 0 w 11"/>
                    <a:gd name="T1" fmla="*/ 5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82" name="Freeform 357"/>
                <p:cNvSpPr>
                  <a:spLocks/>
                </p:cNvSpPr>
                <p:nvPr/>
              </p:nvSpPr>
              <p:spPr bwMode="auto">
                <a:xfrm>
                  <a:off x="5203" y="1767"/>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83" name="Freeform 358"/>
                <p:cNvSpPr>
                  <a:spLocks/>
                </p:cNvSpPr>
                <p:nvPr/>
              </p:nvSpPr>
              <p:spPr bwMode="auto">
                <a:xfrm>
                  <a:off x="5227"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84" name="Freeform 359"/>
                <p:cNvSpPr>
                  <a:spLocks/>
                </p:cNvSpPr>
                <p:nvPr/>
              </p:nvSpPr>
              <p:spPr bwMode="auto">
                <a:xfrm>
                  <a:off x="5250" y="1767"/>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85" name="Freeform 360"/>
                <p:cNvSpPr>
                  <a:spLocks/>
                </p:cNvSpPr>
                <p:nvPr/>
              </p:nvSpPr>
              <p:spPr bwMode="auto">
                <a:xfrm>
                  <a:off x="5274"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86" name="Freeform 361"/>
                <p:cNvSpPr>
                  <a:spLocks/>
                </p:cNvSpPr>
                <p:nvPr/>
              </p:nvSpPr>
              <p:spPr bwMode="auto">
                <a:xfrm>
                  <a:off x="5297"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87" name="Freeform 362"/>
                <p:cNvSpPr>
                  <a:spLocks/>
                </p:cNvSpPr>
                <p:nvPr/>
              </p:nvSpPr>
              <p:spPr bwMode="auto">
                <a:xfrm>
                  <a:off x="5320" y="1767"/>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88" name="Freeform 363"/>
                <p:cNvSpPr>
                  <a:spLocks/>
                </p:cNvSpPr>
                <p:nvPr/>
              </p:nvSpPr>
              <p:spPr bwMode="auto">
                <a:xfrm>
                  <a:off x="5344"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89" name="Freeform 364"/>
                <p:cNvSpPr>
                  <a:spLocks/>
                </p:cNvSpPr>
                <p:nvPr/>
              </p:nvSpPr>
              <p:spPr bwMode="auto">
                <a:xfrm>
                  <a:off x="5368"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90" name="Freeform 365"/>
                <p:cNvSpPr>
                  <a:spLocks/>
                </p:cNvSpPr>
                <p:nvPr/>
              </p:nvSpPr>
              <p:spPr bwMode="auto">
                <a:xfrm>
                  <a:off x="5391" y="1767"/>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91" name="Freeform 366"/>
                <p:cNvSpPr>
                  <a:spLocks/>
                </p:cNvSpPr>
                <p:nvPr/>
              </p:nvSpPr>
              <p:spPr bwMode="auto">
                <a:xfrm>
                  <a:off x="5415"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92" name="Freeform 367"/>
                <p:cNvSpPr>
                  <a:spLocks/>
                </p:cNvSpPr>
                <p:nvPr/>
              </p:nvSpPr>
              <p:spPr bwMode="auto">
                <a:xfrm>
                  <a:off x="5438"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93" name="Freeform 368"/>
                <p:cNvSpPr>
                  <a:spLocks/>
                </p:cNvSpPr>
                <p:nvPr/>
              </p:nvSpPr>
              <p:spPr bwMode="auto">
                <a:xfrm>
                  <a:off x="5461" y="1767"/>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94" name="Freeform 369"/>
                <p:cNvSpPr>
                  <a:spLocks/>
                </p:cNvSpPr>
                <p:nvPr/>
              </p:nvSpPr>
              <p:spPr bwMode="auto">
                <a:xfrm>
                  <a:off x="5485"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95" name="Freeform 370"/>
                <p:cNvSpPr>
                  <a:spLocks/>
                </p:cNvSpPr>
                <p:nvPr/>
              </p:nvSpPr>
              <p:spPr bwMode="auto">
                <a:xfrm>
                  <a:off x="5508"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96" name="Freeform 371"/>
                <p:cNvSpPr>
                  <a:spLocks/>
                </p:cNvSpPr>
                <p:nvPr/>
              </p:nvSpPr>
              <p:spPr bwMode="auto">
                <a:xfrm>
                  <a:off x="5531" y="1767"/>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97" name="Freeform 372"/>
                <p:cNvSpPr>
                  <a:spLocks/>
                </p:cNvSpPr>
                <p:nvPr/>
              </p:nvSpPr>
              <p:spPr bwMode="auto">
                <a:xfrm>
                  <a:off x="5555"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98" name="Freeform 373"/>
                <p:cNvSpPr>
                  <a:spLocks/>
                </p:cNvSpPr>
                <p:nvPr/>
              </p:nvSpPr>
              <p:spPr bwMode="auto">
                <a:xfrm>
                  <a:off x="5579" y="1767"/>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299" name="Freeform 374"/>
                <p:cNvSpPr>
                  <a:spLocks/>
                </p:cNvSpPr>
                <p:nvPr/>
              </p:nvSpPr>
              <p:spPr bwMode="auto">
                <a:xfrm>
                  <a:off x="5602" y="1767"/>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00" name="Freeform 375"/>
                <p:cNvSpPr>
                  <a:spLocks/>
                </p:cNvSpPr>
                <p:nvPr/>
              </p:nvSpPr>
              <p:spPr bwMode="auto">
                <a:xfrm>
                  <a:off x="3513" y="134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01" name="Freeform 376"/>
                <p:cNvSpPr>
                  <a:spLocks/>
                </p:cNvSpPr>
                <p:nvPr/>
              </p:nvSpPr>
              <p:spPr bwMode="auto">
                <a:xfrm>
                  <a:off x="3537"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02" name="Freeform 377"/>
                <p:cNvSpPr>
                  <a:spLocks/>
                </p:cNvSpPr>
                <p:nvPr/>
              </p:nvSpPr>
              <p:spPr bwMode="auto">
                <a:xfrm>
                  <a:off x="3560" y="1344"/>
                  <a:ext cx="8" cy="0"/>
                </a:xfrm>
                <a:custGeom>
                  <a:avLst/>
                  <a:gdLst>
                    <a:gd name="T0" fmla="*/ 0 w 11"/>
                    <a:gd name="T1" fmla="*/ 6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03" name="Freeform 378"/>
                <p:cNvSpPr>
                  <a:spLocks/>
                </p:cNvSpPr>
                <p:nvPr/>
              </p:nvSpPr>
              <p:spPr bwMode="auto">
                <a:xfrm>
                  <a:off x="3584" y="1344"/>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04" name="Freeform 379"/>
                <p:cNvSpPr>
                  <a:spLocks/>
                </p:cNvSpPr>
                <p:nvPr/>
              </p:nvSpPr>
              <p:spPr bwMode="auto">
                <a:xfrm>
                  <a:off x="3608"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05" name="Freeform 380"/>
                <p:cNvSpPr>
                  <a:spLocks/>
                </p:cNvSpPr>
                <p:nvPr/>
              </p:nvSpPr>
              <p:spPr bwMode="auto">
                <a:xfrm>
                  <a:off x="3631" y="1344"/>
                  <a:ext cx="8" cy="0"/>
                </a:xfrm>
                <a:custGeom>
                  <a:avLst/>
                  <a:gdLst>
                    <a:gd name="T0" fmla="*/ 0 w 11"/>
                    <a:gd name="T1" fmla="*/ 6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06" name="Freeform 381"/>
                <p:cNvSpPr>
                  <a:spLocks/>
                </p:cNvSpPr>
                <p:nvPr/>
              </p:nvSpPr>
              <p:spPr bwMode="auto">
                <a:xfrm>
                  <a:off x="3654" y="134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07" name="Freeform 382"/>
                <p:cNvSpPr>
                  <a:spLocks/>
                </p:cNvSpPr>
                <p:nvPr/>
              </p:nvSpPr>
              <p:spPr bwMode="auto">
                <a:xfrm>
                  <a:off x="3678"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08" name="Freeform 383"/>
                <p:cNvSpPr>
                  <a:spLocks/>
                </p:cNvSpPr>
                <p:nvPr/>
              </p:nvSpPr>
              <p:spPr bwMode="auto">
                <a:xfrm>
                  <a:off x="3701" y="134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09" name="Freeform 384"/>
                <p:cNvSpPr>
                  <a:spLocks/>
                </p:cNvSpPr>
                <p:nvPr/>
              </p:nvSpPr>
              <p:spPr bwMode="auto">
                <a:xfrm>
                  <a:off x="3725"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10" name="Freeform 385"/>
                <p:cNvSpPr>
                  <a:spLocks/>
                </p:cNvSpPr>
                <p:nvPr/>
              </p:nvSpPr>
              <p:spPr bwMode="auto">
                <a:xfrm>
                  <a:off x="3748"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11" name="Freeform 386"/>
                <p:cNvSpPr>
                  <a:spLocks/>
                </p:cNvSpPr>
                <p:nvPr/>
              </p:nvSpPr>
              <p:spPr bwMode="auto">
                <a:xfrm>
                  <a:off x="3772" y="1344"/>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12" name="Freeform 387"/>
                <p:cNvSpPr>
                  <a:spLocks/>
                </p:cNvSpPr>
                <p:nvPr/>
              </p:nvSpPr>
              <p:spPr bwMode="auto">
                <a:xfrm>
                  <a:off x="3795" y="1344"/>
                  <a:ext cx="8" cy="0"/>
                </a:xfrm>
                <a:custGeom>
                  <a:avLst/>
                  <a:gdLst>
                    <a:gd name="T0" fmla="*/ 0 w 10"/>
                    <a:gd name="T1" fmla="*/ 6 w 10"/>
                    <a:gd name="T2" fmla="*/ 8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13" name="Freeform 388"/>
                <p:cNvSpPr>
                  <a:spLocks/>
                </p:cNvSpPr>
                <p:nvPr/>
              </p:nvSpPr>
              <p:spPr bwMode="auto">
                <a:xfrm>
                  <a:off x="3819"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14" name="Freeform 389"/>
                <p:cNvSpPr>
                  <a:spLocks/>
                </p:cNvSpPr>
                <p:nvPr/>
              </p:nvSpPr>
              <p:spPr bwMode="auto">
                <a:xfrm>
                  <a:off x="3842" y="134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15" name="Freeform 390"/>
                <p:cNvSpPr>
                  <a:spLocks/>
                </p:cNvSpPr>
                <p:nvPr/>
              </p:nvSpPr>
              <p:spPr bwMode="auto">
                <a:xfrm>
                  <a:off x="3866"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16" name="Freeform 391"/>
                <p:cNvSpPr>
                  <a:spLocks/>
                </p:cNvSpPr>
                <p:nvPr/>
              </p:nvSpPr>
              <p:spPr bwMode="auto">
                <a:xfrm>
                  <a:off x="3889"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17" name="Freeform 392"/>
                <p:cNvSpPr>
                  <a:spLocks/>
                </p:cNvSpPr>
                <p:nvPr/>
              </p:nvSpPr>
              <p:spPr bwMode="auto">
                <a:xfrm>
                  <a:off x="3912" y="134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18" name="Freeform 393"/>
                <p:cNvSpPr>
                  <a:spLocks/>
                </p:cNvSpPr>
                <p:nvPr/>
              </p:nvSpPr>
              <p:spPr bwMode="auto">
                <a:xfrm>
                  <a:off x="3936"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19" name="Freeform 394"/>
                <p:cNvSpPr>
                  <a:spLocks/>
                </p:cNvSpPr>
                <p:nvPr/>
              </p:nvSpPr>
              <p:spPr bwMode="auto">
                <a:xfrm>
                  <a:off x="3959"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20" name="Freeform 395"/>
                <p:cNvSpPr>
                  <a:spLocks/>
                </p:cNvSpPr>
                <p:nvPr/>
              </p:nvSpPr>
              <p:spPr bwMode="auto">
                <a:xfrm>
                  <a:off x="3983" y="1344"/>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21" name="Freeform 396"/>
                <p:cNvSpPr>
                  <a:spLocks/>
                </p:cNvSpPr>
                <p:nvPr/>
              </p:nvSpPr>
              <p:spPr bwMode="auto">
                <a:xfrm>
                  <a:off x="4007"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22" name="Freeform 397"/>
                <p:cNvSpPr>
                  <a:spLocks/>
                </p:cNvSpPr>
                <p:nvPr/>
              </p:nvSpPr>
              <p:spPr bwMode="auto">
                <a:xfrm>
                  <a:off x="4030"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23" name="Freeform 398"/>
                <p:cNvSpPr>
                  <a:spLocks/>
                </p:cNvSpPr>
                <p:nvPr/>
              </p:nvSpPr>
              <p:spPr bwMode="auto">
                <a:xfrm>
                  <a:off x="4053" y="134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24" name="Freeform 399"/>
                <p:cNvSpPr>
                  <a:spLocks/>
                </p:cNvSpPr>
                <p:nvPr/>
              </p:nvSpPr>
              <p:spPr bwMode="auto">
                <a:xfrm>
                  <a:off x="4077"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25" name="Freeform 400"/>
                <p:cNvSpPr>
                  <a:spLocks/>
                </p:cNvSpPr>
                <p:nvPr/>
              </p:nvSpPr>
              <p:spPr bwMode="auto">
                <a:xfrm>
                  <a:off x="4100" y="1344"/>
                  <a:ext cx="8" cy="0"/>
                </a:xfrm>
                <a:custGeom>
                  <a:avLst/>
                  <a:gdLst>
                    <a:gd name="T0" fmla="*/ 0 w 11"/>
                    <a:gd name="T1" fmla="*/ 6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26" name="Freeform 401"/>
                <p:cNvSpPr>
                  <a:spLocks/>
                </p:cNvSpPr>
                <p:nvPr/>
              </p:nvSpPr>
              <p:spPr bwMode="auto">
                <a:xfrm>
                  <a:off x="4123" y="134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27" name="Freeform 402"/>
                <p:cNvSpPr>
                  <a:spLocks/>
                </p:cNvSpPr>
                <p:nvPr/>
              </p:nvSpPr>
              <p:spPr bwMode="auto">
                <a:xfrm>
                  <a:off x="4147"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28" name="Freeform 403"/>
                <p:cNvSpPr>
                  <a:spLocks/>
                </p:cNvSpPr>
                <p:nvPr/>
              </p:nvSpPr>
              <p:spPr bwMode="auto">
                <a:xfrm>
                  <a:off x="4171" y="1344"/>
                  <a:ext cx="7" cy="0"/>
                </a:xfrm>
                <a:custGeom>
                  <a:avLst/>
                  <a:gdLst>
                    <a:gd name="T0" fmla="*/ 0 w 11"/>
                    <a:gd name="T1" fmla="*/ 5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29" name="Freeform 404"/>
                <p:cNvSpPr>
                  <a:spLocks/>
                </p:cNvSpPr>
                <p:nvPr/>
              </p:nvSpPr>
              <p:spPr bwMode="auto">
                <a:xfrm>
                  <a:off x="4194" y="134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30" name="Freeform 405"/>
                <p:cNvSpPr>
                  <a:spLocks/>
                </p:cNvSpPr>
                <p:nvPr/>
              </p:nvSpPr>
              <p:spPr bwMode="auto">
                <a:xfrm>
                  <a:off x="4218"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31" name="Freeform 406"/>
                <p:cNvSpPr>
                  <a:spLocks/>
                </p:cNvSpPr>
                <p:nvPr/>
              </p:nvSpPr>
              <p:spPr bwMode="auto">
                <a:xfrm>
                  <a:off x="4241" y="134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32" name="Freeform 407"/>
                <p:cNvSpPr>
                  <a:spLocks/>
                </p:cNvSpPr>
                <p:nvPr/>
              </p:nvSpPr>
              <p:spPr bwMode="auto">
                <a:xfrm>
                  <a:off x="4265"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33" name="Freeform 408"/>
                <p:cNvSpPr>
                  <a:spLocks/>
                </p:cNvSpPr>
                <p:nvPr/>
              </p:nvSpPr>
              <p:spPr bwMode="auto">
                <a:xfrm>
                  <a:off x="4288"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34" name="Freeform 409"/>
                <p:cNvSpPr>
                  <a:spLocks/>
                </p:cNvSpPr>
                <p:nvPr/>
              </p:nvSpPr>
              <p:spPr bwMode="auto">
                <a:xfrm>
                  <a:off x="4311" y="134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35" name="Freeform 410"/>
                <p:cNvSpPr>
                  <a:spLocks/>
                </p:cNvSpPr>
                <p:nvPr/>
              </p:nvSpPr>
              <p:spPr bwMode="auto">
                <a:xfrm>
                  <a:off x="4335"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36" name="Freeform 411"/>
                <p:cNvSpPr>
                  <a:spLocks/>
                </p:cNvSpPr>
                <p:nvPr/>
              </p:nvSpPr>
              <p:spPr bwMode="auto">
                <a:xfrm>
                  <a:off x="4358"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37" name="Freeform 412"/>
                <p:cNvSpPr>
                  <a:spLocks/>
                </p:cNvSpPr>
                <p:nvPr/>
              </p:nvSpPr>
              <p:spPr bwMode="auto">
                <a:xfrm>
                  <a:off x="4382" y="1344"/>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338" name="Freeform 413"/>
                <p:cNvSpPr>
                  <a:spLocks/>
                </p:cNvSpPr>
                <p:nvPr/>
              </p:nvSpPr>
              <p:spPr bwMode="auto">
                <a:xfrm>
                  <a:off x="4406"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nvGrpSpPr>
              <p:cNvPr id="10254" name="Group 414"/>
              <p:cNvGrpSpPr>
                <a:grpSpLocks/>
              </p:cNvGrpSpPr>
              <p:nvPr/>
            </p:nvGrpSpPr>
            <p:grpSpPr bwMode="auto">
              <a:xfrm>
                <a:off x="3513" y="922"/>
                <a:ext cx="2097" cy="1368"/>
                <a:chOff x="3513" y="922"/>
                <a:chExt cx="2097" cy="1368"/>
              </a:xfrm>
            </p:grpSpPr>
            <p:sp>
              <p:nvSpPr>
                <p:cNvPr id="10939" name="Freeform 415"/>
                <p:cNvSpPr>
                  <a:spLocks/>
                </p:cNvSpPr>
                <p:nvPr/>
              </p:nvSpPr>
              <p:spPr bwMode="auto">
                <a:xfrm>
                  <a:off x="4429"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40" name="Freeform 416"/>
                <p:cNvSpPr>
                  <a:spLocks/>
                </p:cNvSpPr>
                <p:nvPr/>
              </p:nvSpPr>
              <p:spPr bwMode="auto">
                <a:xfrm>
                  <a:off x="4452" y="134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41" name="Freeform 417"/>
                <p:cNvSpPr>
                  <a:spLocks/>
                </p:cNvSpPr>
                <p:nvPr/>
              </p:nvSpPr>
              <p:spPr bwMode="auto">
                <a:xfrm>
                  <a:off x="4476"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42" name="Freeform 418"/>
                <p:cNvSpPr>
                  <a:spLocks/>
                </p:cNvSpPr>
                <p:nvPr/>
              </p:nvSpPr>
              <p:spPr bwMode="auto">
                <a:xfrm>
                  <a:off x="4499"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43" name="Freeform 419"/>
                <p:cNvSpPr>
                  <a:spLocks/>
                </p:cNvSpPr>
                <p:nvPr/>
              </p:nvSpPr>
              <p:spPr bwMode="auto">
                <a:xfrm>
                  <a:off x="4522" y="134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44" name="Freeform 420"/>
                <p:cNvSpPr>
                  <a:spLocks/>
                </p:cNvSpPr>
                <p:nvPr/>
              </p:nvSpPr>
              <p:spPr bwMode="auto">
                <a:xfrm>
                  <a:off x="4546"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45" name="Freeform 421"/>
                <p:cNvSpPr>
                  <a:spLocks/>
                </p:cNvSpPr>
                <p:nvPr/>
              </p:nvSpPr>
              <p:spPr bwMode="auto">
                <a:xfrm>
                  <a:off x="4570"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46" name="Freeform 422"/>
                <p:cNvSpPr>
                  <a:spLocks/>
                </p:cNvSpPr>
                <p:nvPr/>
              </p:nvSpPr>
              <p:spPr bwMode="auto">
                <a:xfrm>
                  <a:off x="4593" y="134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47" name="Freeform 423"/>
                <p:cNvSpPr>
                  <a:spLocks/>
                </p:cNvSpPr>
                <p:nvPr/>
              </p:nvSpPr>
              <p:spPr bwMode="auto">
                <a:xfrm>
                  <a:off x="4617"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48" name="Freeform 424"/>
                <p:cNvSpPr>
                  <a:spLocks/>
                </p:cNvSpPr>
                <p:nvPr/>
              </p:nvSpPr>
              <p:spPr bwMode="auto">
                <a:xfrm>
                  <a:off x="4640" y="1344"/>
                  <a:ext cx="8" cy="0"/>
                </a:xfrm>
                <a:custGeom>
                  <a:avLst/>
                  <a:gdLst>
                    <a:gd name="T0" fmla="*/ 0 w 11"/>
                    <a:gd name="T1" fmla="*/ 6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49" name="Freeform 425"/>
                <p:cNvSpPr>
                  <a:spLocks/>
                </p:cNvSpPr>
                <p:nvPr/>
              </p:nvSpPr>
              <p:spPr bwMode="auto">
                <a:xfrm>
                  <a:off x="4663" y="134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50" name="Freeform 426"/>
                <p:cNvSpPr>
                  <a:spLocks/>
                </p:cNvSpPr>
                <p:nvPr/>
              </p:nvSpPr>
              <p:spPr bwMode="auto">
                <a:xfrm>
                  <a:off x="4687"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51" name="Freeform 427"/>
                <p:cNvSpPr>
                  <a:spLocks/>
                </p:cNvSpPr>
                <p:nvPr/>
              </p:nvSpPr>
              <p:spPr bwMode="auto">
                <a:xfrm>
                  <a:off x="4710" y="1344"/>
                  <a:ext cx="8" cy="0"/>
                </a:xfrm>
                <a:custGeom>
                  <a:avLst/>
                  <a:gdLst>
                    <a:gd name="T0" fmla="*/ 0 w 11"/>
                    <a:gd name="T1" fmla="*/ 6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52" name="Freeform 428"/>
                <p:cNvSpPr>
                  <a:spLocks/>
                </p:cNvSpPr>
                <p:nvPr/>
              </p:nvSpPr>
              <p:spPr bwMode="auto">
                <a:xfrm>
                  <a:off x="4734"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53" name="Freeform 429"/>
                <p:cNvSpPr>
                  <a:spLocks/>
                </p:cNvSpPr>
                <p:nvPr/>
              </p:nvSpPr>
              <p:spPr bwMode="auto">
                <a:xfrm>
                  <a:off x="4757"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54" name="Freeform 430"/>
                <p:cNvSpPr>
                  <a:spLocks/>
                </p:cNvSpPr>
                <p:nvPr/>
              </p:nvSpPr>
              <p:spPr bwMode="auto">
                <a:xfrm>
                  <a:off x="4781" y="1344"/>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55" name="Freeform 431"/>
                <p:cNvSpPr>
                  <a:spLocks/>
                </p:cNvSpPr>
                <p:nvPr/>
              </p:nvSpPr>
              <p:spPr bwMode="auto">
                <a:xfrm>
                  <a:off x="4805"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56" name="Freeform 432"/>
                <p:cNvSpPr>
                  <a:spLocks/>
                </p:cNvSpPr>
                <p:nvPr/>
              </p:nvSpPr>
              <p:spPr bwMode="auto">
                <a:xfrm>
                  <a:off x="4828"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57" name="Freeform 433"/>
                <p:cNvSpPr>
                  <a:spLocks/>
                </p:cNvSpPr>
                <p:nvPr/>
              </p:nvSpPr>
              <p:spPr bwMode="auto">
                <a:xfrm>
                  <a:off x="4851" y="134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58" name="Freeform 434"/>
                <p:cNvSpPr>
                  <a:spLocks/>
                </p:cNvSpPr>
                <p:nvPr/>
              </p:nvSpPr>
              <p:spPr bwMode="auto">
                <a:xfrm>
                  <a:off x="4875"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59" name="Freeform 435"/>
                <p:cNvSpPr>
                  <a:spLocks/>
                </p:cNvSpPr>
                <p:nvPr/>
              </p:nvSpPr>
              <p:spPr bwMode="auto">
                <a:xfrm>
                  <a:off x="4898"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60" name="Freeform 436"/>
                <p:cNvSpPr>
                  <a:spLocks/>
                </p:cNvSpPr>
                <p:nvPr/>
              </p:nvSpPr>
              <p:spPr bwMode="auto">
                <a:xfrm>
                  <a:off x="4921" y="134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61" name="Freeform 437"/>
                <p:cNvSpPr>
                  <a:spLocks/>
                </p:cNvSpPr>
                <p:nvPr/>
              </p:nvSpPr>
              <p:spPr bwMode="auto">
                <a:xfrm>
                  <a:off x="4945"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62" name="Freeform 438"/>
                <p:cNvSpPr>
                  <a:spLocks/>
                </p:cNvSpPr>
                <p:nvPr/>
              </p:nvSpPr>
              <p:spPr bwMode="auto">
                <a:xfrm>
                  <a:off x="4969"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63" name="Freeform 439"/>
                <p:cNvSpPr>
                  <a:spLocks/>
                </p:cNvSpPr>
                <p:nvPr/>
              </p:nvSpPr>
              <p:spPr bwMode="auto">
                <a:xfrm>
                  <a:off x="4992" y="134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64" name="Freeform 440"/>
                <p:cNvSpPr>
                  <a:spLocks/>
                </p:cNvSpPr>
                <p:nvPr/>
              </p:nvSpPr>
              <p:spPr bwMode="auto">
                <a:xfrm>
                  <a:off x="5016"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65" name="Freeform 441"/>
                <p:cNvSpPr>
                  <a:spLocks/>
                </p:cNvSpPr>
                <p:nvPr/>
              </p:nvSpPr>
              <p:spPr bwMode="auto">
                <a:xfrm>
                  <a:off x="5039"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66" name="Freeform 442"/>
                <p:cNvSpPr>
                  <a:spLocks/>
                </p:cNvSpPr>
                <p:nvPr/>
              </p:nvSpPr>
              <p:spPr bwMode="auto">
                <a:xfrm>
                  <a:off x="5062" y="134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67" name="Freeform 443"/>
                <p:cNvSpPr>
                  <a:spLocks/>
                </p:cNvSpPr>
                <p:nvPr/>
              </p:nvSpPr>
              <p:spPr bwMode="auto">
                <a:xfrm>
                  <a:off x="5086"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68" name="Freeform 444"/>
                <p:cNvSpPr>
                  <a:spLocks/>
                </p:cNvSpPr>
                <p:nvPr/>
              </p:nvSpPr>
              <p:spPr bwMode="auto">
                <a:xfrm>
                  <a:off x="5109"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69" name="Freeform 445"/>
                <p:cNvSpPr>
                  <a:spLocks/>
                </p:cNvSpPr>
                <p:nvPr/>
              </p:nvSpPr>
              <p:spPr bwMode="auto">
                <a:xfrm>
                  <a:off x="5133" y="1344"/>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70" name="Freeform 446"/>
                <p:cNvSpPr>
                  <a:spLocks/>
                </p:cNvSpPr>
                <p:nvPr/>
              </p:nvSpPr>
              <p:spPr bwMode="auto">
                <a:xfrm>
                  <a:off x="5156"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71" name="Freeform 447"/>
                <p:cNvSpPr>
                  <a:spLocks/>
                </p:cNvSpPr>
                <p:nvPr/>
              </p:nvSpPr>
              <p:spPr bwMode="auto">
                <a:xfrm>
                  <a:off x="5180" y="1344"/>
                  <a:ext cx="7" cy="0"/>
                </a:xfrm>
                <a:custGeom>
                  <a:avLst/>
                  <a:gdLst>
                    <a:gd name="T0" fmla="*/ 0 w 11"/>
                    <a:gd name="T1" fmla="*/ 5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72" name="Freeform 448"/>
                <p:cNvSpPr>
                  <a:spLocks/>
                </p:cNvSpPr>
                <p:nvPr/>
              </p:nvSpPr>
              <p:spPr bwMode="auto">
                <a:xfrm>
                  <a:off x="5203" y="134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73" name="Freeform 449"/>
                <p:cNvSpPr>
                  <a:spLocks/>
                </p:cNvSpPr>
                <p:nvPr/>
              </p:nvSpPr>
              <p:spPr bwMode="auto">
                <a:xfrm>
                  <a:off x="5227"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74" name="Freeform 450"/>
                <p:cNvSpPr>
                  <a:spLocks/>
                </p:cNvSpPr>
                <p:nvPr/>
              </p:nvSpPr>
              <p:spPr bwMode="auto">
                <a:xfrm>
                  <a:off x="5250" y="134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75" name="Freeform 451"/>
                <p:cNvSpPr>
                  <a:spLocks/>
                </p:cNvSpPr>
                <p:nvPr/>
              </p:nvSpPr>
              <p:spPr bwMode="auto">
                <a:xfrm>
                  <a:off x="5274"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76" name="Freeform 452"/>
                <p:cNvSpPr>
                  <a:spLocks/>
                </p:cNvSpPr>
                <p:nvPr/>
              </p:nvSpPr>
              <p:spPr bwMode="auto">
                <a:xfrm>
                  <a:off x="5297"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77" name="Freeform 453"/>
                <p:cNvSpPr>
                  <a:spLocks/>
                </p:cNvSpPr>
                <p:nvPr/>
              </p:nvSpPr>
              <p:spPr bwMode="auto">
                <a:xfrm>
                  <a:off x="5320" y="134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78" name="Freeform 454"/>
                <p:cNvSpPr>
                  <a:spLocks/>
                </p:cNvSpPr>
                <p:nvPr/>
              </p:nvSpPr>
              <p:spPr bwMode="auto">
                <a:xfrm>
                  <a:off x="5344"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79" name="Freeform 455"/>
                <p:cNvSpPr>
                  <a:spLocks/>
                </p:cNvSpPr>
                <p:nvPr/>
              </p:nvSpPr>
              <p:spPr bwMode="auto">
                <a:xfrm>
                  <a:off x="5368"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80" name="Freeform 456"/>
                <p:cNvSpPr>
                  <a:spLocks/>
                </p:cNvSpPr>
                <p:nvPr/>
              </p:nvSpPr>
              <p:spPr bwMode="auto">
                <a:xfrm>
                  <a:off x="5391" y="1344"/>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81" name="Freeform 457"/>
                <p:cNvSpPr>
                  <a:spLocks/>
                </p:cNvSpPr>
                <p:nvPr/>
              </p:nvSpPr>
              <p:spPr bwMode="auto">
                <a:xfrm>
                  <a:off x="5415"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82" name="Freeform 458"/>
                <p:cNvSpPr>
                  <a:spLocks/>
                </p:cNvSpPr>
                <p:nvPr/>
              </p:nvSpPr>
              <p:spPr bwMode="auto">
                <a:xfrm>
                  <a:off x="5438"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83" name="Freeform 459"/>
                <p:cNvSpPr>
                  <a:spLocks/>
                </p:cNvSpPr>
                <p:nvPr/>
              </p:nvSpPr>
              <p:spPr bwMode="auto">
                <a:xfrm>
                  <a:off x="5461" y="134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84" name="Freeform 460"/>
                <p:cNvSpPr>
                  <a:spLocks/>
                </p:cNvSpPr>
                <p:nvPr/>
              </p:nvSpPr>
              <p:spPr bwMode="auto">
                <a:xfrm>
                  <a:off x="5485"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85" name="Freeform 461"/>
                <p:cNvSpPr>
                  <a:spLocks/>
                </p:cNvSpPr>
                <p:nvPr/>
              </p:nvSpPr>
              <p:spPr bwMode="auto">
                <a:xfrm>
                  <a:off x="5508"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86" name="Freeform 462"/>
                <p:cNvSpPr>
                  <a:spLocks/>
                </p:cNvSpPr>
                <p:nvPr/>
              </p:nvSpPr>
              <p:spPr bwMode="auto">
                <a:xfrm>
                  <a:off x="5531" y="134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87" name="Freeform 463"/>
                <p:cNvSpPr>
                  <a:spLocks/>
                </p:cNvSpPr>
                <p:nvPr/>
              </p:nvSpPr>
              <p:spPr bwMode="auto">
                <a:xfrm>
                  <a:off x="5555"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88" name="Freeform 464"/>
                <p:cNvSpPr>
                  <a:spLocks/>
                </p:cNvSpPr>
                <p:nvPr/>
              </p:nvSpPr>
              <p:spPr bwMode="auto">
                <a:xfrm>
                  <a:off x="5579" y="1344"/>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89" name="Freeform 465"/>
                <p:cNvSpPr>
                  <a:spLocks/>
                </p:cNvSpPr>
                <p:nvPr/>
              </p:nvSpPr>
              <p:spPr bwMode="auto">
                <a:xfrm>
                  <a:off x="5602" y="1344"/>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90" name="Freeform 466"/>
                <p:cNvSpPr>
                  <a:spLocks/>
                </p:cNvSpPr>
                <p:nvPr/>
              </p:nvSpPr>
              <p:spPr bwMode="auto">
                <a:xfrm>
                  <a:off x="3513" y="922"/>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91" name="Freeform 467"/>
                <p:cNvSpPr>
                  <a:spLocks/>
                </p:cNvSpPr>
                <p:nvPr/>
              </p:nvSpPr>
              <p:spPr bwMode="auto">
                <a:xfrm>
                  <a:off x="3537"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92" name="Freeform 468"/>
                <p:cNvSpPr>
                  <a:spLocks/>
                </p:cNvSpPr>
                <p:nvPr/>
              </p:nvSpPr>
              <p:spPr bwMode="auto">
                <a:xfrm>
                  <a:off x="3560" y="922"/>
                  <a:ext cx="8" cy="0"/>
                </a:xfrm>
                <a:custGeom>
                  <a:avLst/>
                  <a:gdLst>
                    <a:gd name="T0" fmla="*/ 0 w 11"/>
                    <a:gd name="T1" fmla="*/ 6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93" name="Freeform 469"/>
                <p:cNvSpPr>
                  <a:spLocks/>
                </p:cNvSpPr>
                <p:nvPr/>
              </p:nvSpPr>
              <p:spPr bwMode="auto">
                <a:xfrm>
                  <a:off x="3584" y="922"/>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94" name="Freeform 470"/>
                <p:cNvSpPr>
                  <a:spLocks/>
                </p:cNvSpPr>
                <p:nvPr/>
              </p:nvSpPr>
              <p:spPr bwMode="auto">
                <a:xfrm>
                  <a:off x="3608"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95" name="Freeform 471"/>
                <p:cNvSpPr>
                  <a:spLocks/>
                </p:cNvSpPr>
                <p:nvPr/>
              </p:nvSpPr>
              <p:spPr bwMode="auto">
                <a:xfrm>
                  <a:off x="3631" y="922"/>
                  <a:ext cx="8" cy="0"/>
                </a:xfrm>
                <a:custGeom>
                  <a:avLst/>
                  <a:gdLst>
                    <a:gd name="T0" fmla="*/ 0 w 11"/>
                    <a:gd name="T1" fmla="*/ 6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96" name="Freeform 472"/>
                <p:cNvSpPr>
                  <a:spLocks/>
                </p:cNvSpPr>
                <p:nvPr/>
              </p:nvSpPr>
              <p:spPr bwMode="auto">
                <a:xfrm>
                  <a:off x="3654" y="922"/>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97" name="Freeform 473"/>
                <p:cNvSpPr>
                  <a:spLocks/>
                </p:cNvSpPr>
                <p:nvPr/>
              </p:nvSpPr>
              <p:spPr bwMode="auto">
                <a:xfrm>
                  <a:off x="3678"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98" name="Freeform 474"/>
                <p:cNvSpPr>
                  <a:spLocks/>
                </p:cNvSpPr>
                <p:nvPr/>
              </p:nvSpPr>
              <p:spPr bwMode="auto">
                <a:xfrm>
                  <a:off x="3701" y="922"/>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99" name="Freeform 475"/>
                <p:cNvSpPr>
                  <a:spLocks/>
                </p:cNvSpPr>
                <p:nvPr/>
              </p:nvSpPr>
              <p:spPr bwMode="auto">
                <a:xfrm>
                  <a:off x="3725"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00" name="Freeform 476"/>
                <p:cNvSpPr>
                  <a:spLocks/>
                </p:cNvSpPr>
                <p:nvPr/>
              </p:nvSpPr>
              <p:spPr bwMode="auto">
                <a:xfrm>
                  <a:off x="3748"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01" name="Freeform 477"/>
                <p:cNvSpPr>
                  <a:spLocks/>
                </p:cNvSpPr>
                <p:nvPr/>
              </p:nvSpPr>
              <p:spPr bwMode="auto">
                <a:xfrm>
                  <a:off x="3772" y="922"/>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02" name="Freeform 478"/>
                <p:cNvSpPr>
                  <a:spLocks/>
                </p:cNvSpPr>
                <p:nvPr/>
              </p:nvSpPr>
              <p:spPr bwMode="auto">
                <a:xfrm>
                  <a:off x="3795" y="922"/>
                  <a:ext cx="8" cy="0"/>
                </a:xfrm>
                <a:custGeom>
                  <a:avLst/>
                  <a:gdLst>
                    <a:gd name="T0" fmla="*/ 0 w 10"/>
                    <a:gd name="T1" fmla="*/ 6 w 10"/>
                    <a:gd name="T2" fmla="*/ 8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03" name="Freeform 479"/>
                <p:cNvSpPr>
                  <a:spLocks/>
                </p:cNvSpPr>
                <p:nvPr/>
              </p:nvSpPr>
              <p:spPr bwMode="auto">
                <a:xfrm>
                  <a:off x="3819"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04" name="Freeform 480"/>
                <p:cNvSpPr>
                  <a:spLocks/>
                </p:cNvSpPr>
                <p:nvPr/>
              </p:nvSpPr>
              <p:spPr bwMode="auto">
                <a:xfrm>
                  <a:off x="3842" y="922"/>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05" name="Freeform 481"/>
                <p:cNvSpPr>
                  <a:spLocks/>
                </p:cNvSpPr>
                <p:nvPr/>
              </p:nvSpPr>
              <p:spPr bwMode="auto">
                <a:xfrm>
                  <a:off x="3866"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06" name="Freeform 482"/>
                <p:cNvSpPr>
                  <a:spLocks/>
                </p:cNvSpPr>
                <p:nvPr/>
              </p:nvSpPr>
              <p:spPr bwMode="auto">
                <a:xfrm>
                  <a:off x="3889"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07" name="Freeform 483"/>
                <p:cNvSpPr>
                  <a:spLocks/>
                </p:cNvSpPr>
                <p:nvPr/>
              </p:nvSpPr>
              <p:spPr bwMode="auto">
                <a:xfrm>
                  <a:off x="3912" y="922"/>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08" name="Freeform 484"/>
                <p:cNvSpPr>
                  <a:spLocks/>
                </p:cNvSpPr>
                <p:nvPr/>
              </p:nvSpPr>
              <p:spPr bwMode="auto">
                <a:xfrm>
                  <a:off x="3936"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09" name="Freeform 485"/>
                <p:cNvSpPr>
                  <a:spLocks/>
                </p:cNvSpPr>
                <p:nvPr/>
              </p:nvSpPr>
              <p:spPr bwMode="auto">
                <a:xfrm>
                  <a:off x="3959"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10" name="Freeform 486"/>
                <p:cNvSpPr>
                  <a:spLocks/>
                </p:cNvSpPr>
                <p:nvPr/>
              </p:nvSpPr>
              <p:spPr bwMode="auto">
                <a:xfrm>
                  <a:off x="3983" y="922"/>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11" name="Freeform 487"/>
                <p:cNvSpPr>
                  <a:spLocks/>
                </p:cNvSpPr>
                <p:nvPr/>
              </p:nvSpPr>
              <p:spPr bwMode="auto">
                <a:xfrm>
                  <a:off x="4007"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12" name="Freeform 488"/>
                <p:cNvSpPr>
                  <a:spLocks/>
                </p:cNvSpPr>
                <p:nvPr/>
              </p:nvSpPr>
              <p:spPr bwMode="auto">
                <a:xfrm>
                  <a:off x="4030"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13" name="Freeform 489"/>
                <p:cNvSpPr>
                  <a:spLocks/>
                </p:cNvSpPr>
                <p:nvPr/>
              </p:nvSpPr>
              <p:spPr bwMode="auto">
                <a:xfrm>
                  <a:off x="4053" y="922"/>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14" name="Freeform 490"/>
                <p:cNvSpPr>
                  <a:spLocks/>
                </p:cNvSpPr>
                <p:nvPr/>
              </p:nvSpPr>
              <p:spPr bwMode="auto">
                <a:xfrm>
                  <a:off x="4077"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15" name="Freeform 491"/>
                <p:cNvSpPr>
                  <a:spLocks/>
                </p:cNvSpPr>
                <p:nvPr/>
              </p:nvSpPr>
              <p:spPr bwMode="auto">
                <a:xfrm>
                  <a:off x="4100" y="922"/>
                  <a:ext cx="8" cy="0"/>
                </a:xfrm>
                <a:custGeom>
                  <a:avLst/>
                  <a:gdLst>
                    <a:gd name="T0" fmla="*/ 0 w 11"/>
                    <a:gd name="T1" fmla="*/ 6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16" name="Freeform 492"/>
                <p:cNvSpPr>
                  <a:spLocks/>
                </p:cNvSpPr>
                <p:nvPr/>
              </p:nvSpPr>
              <p:spPr bwMode="auto">
                <a:xfrm>
                  <a:off x="4123" y="922"/>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17" name="Freeform 493"/>
                <p:cNvSpPr>
                  <a:spLocks/>
                </p:cNvSpPr>
                <p:nvPr/>
              </p:nvSpPr>
              <p:spPr bwMode="auto">
                <a:xfrm>
                  <a:off x="4147"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18" name="Freeform 494"/>
                <p:cNvSpPr>
                  <a:spLocks/>
                </p:cNvSpPr>
                <p:nvPr/>
              </p:nvSpPr>
              <p:spPr bwMode="auto">
                <a:xfrm>
                  <a:off x="4171" y="922"/>
                  <a:ext cx="7" cy="0"/>
                </a:xfrm>
                <a:custGeom>
                  <a:avLst/>
                  <a:gdLst>
                    <a:gd name="T0" fmla="*/ 0 w 11"/>
                    <a:gd name="T1" fmla="*/ 5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19" name="Freeform 495"/>
                <p:cNvSpPr>
                  <a:spLocks/>
                </p:cNvSpPr>
                <p:nvPr/>
              </p:nvSpPr>
              <p:spPr bwMode="auto">
                <a:xfrm>
                  <a:off x="4194" y="922"/>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20" name="Freeform 496"/>
                <p:cNvSpPr>
                  <a:spLocks/>
                </p:cNvSpPr>
                <p:nvPr/>
              </p:nvSpPr>
              <p:spPr bwMode="auto">
                <a:xfrm>
                  <a:off x="4218"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21" name="Freeform 497"/>
                <p:cNvSpPr>
                  <a:spLocks/>
                </p:cNvSpPr>
                <p:nvPr/>
              </p:nvSpPr>
              <p:spPr bwMode="auto">
                <a:xfrm>
                  <a:off x="4241" y="922"/>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22" name="Freeform 498"/>
                <p:cNvSpPr>
                  <a:spLocks/>
                </p:cNvSpPr>
                <p:nvPr/>
              </p:nvSpPr>
              <p:spPr bwMode="auto">
                <a:xfrm>
                  <a:off x="4265"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23" name="Freeform 499"/>
                <p:cNvSpPr>
                  <a:spLocks/>
                </p:cNvSpPr>
                <p:nvPr/>
              </p:nvSpPr>
              <p:spPr bwMode="auto">
                <a:xfrm>
                  <a:off x="4288"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24" name="Freeform 500"/>
                <p:cNvSpPr>
                  <a:spLocks/>
                </p:cNvSpPr>
                <p:nvPr/>
              </p:nvSpPr>
              <p:spPr bwMode="auto">
                <a:xfrm>
                  <a:off x="4311" y="922"/>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25" name="Freeform 501"/>
                <p:cNvSpPr>
                  <a:spLocks/>
                </p:cNvSpPr>
                <p:nvPr/>
              </p:nvSpPr>
              <p:spPr bwMode="auto">
                <a:xfrm>
                  <a:off x="4335"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26" name="Freeform 502"/>
                <p:cNvSpPr>
                  <a:spLocks/>
                </p:cNvSpPr>
                <p:nvPr/>
              </p:nvSpPr>
              <p:spPr bwMode="auto">
                <a:xfrm>
                  <a:off x="4358"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27" name="Freeform 503"/>
                <p:cNvSpPr>
                  <a:spLocks/>
                </p:cNvSpPr>
                <p:nvPr/>
              </p:nvSpPr>
              <p:spPr bwMode="auto">
                <a:xfrm>
                  <a:off x="4382" y="922"/>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28" name="Freeform 504"/>
                <p:cNvSpPr>
                  <a:spLocks/>
                </p:cNvSpPr>
                <p:nvPr/>
              </p:nvSpPr>
              <p:spPr bwMode="auto">
                <a:xfrm>
                  <a:off x="4406"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29" name="Freeform 505"/>
                <p:cNvSpPr>
                  <a:spLocks/>
                </p:cNvSpPr>
                <p:nvPr/>
              </p:nvSpPr>
              <p:spPr bwMode="auto">
                <a:xfrm>
                  <a:off x="4429"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30" name="Freeform 506"/>
                <p:cNvSpPr>
                  <a:spLocks/>
                </p:cNvSpPr>
                <p:nvPr/>
              </p:nvSpPr>
              <p:spPr bwMode="auto">
                <a:xfrm>
                  <a:off x="4452" y="922"/>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31" name="Freeform 507"/>
                <p:cNvSpPr>
                  <a:spLocks/>
                </p:cNvSpPr>
                <p:nvPr/>
              </p:nvSpPr>
              <p:spPr bwMode="auto">
                <a:xfrm>
                  <a:off x="4476"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32" name="Freeform 508"/>
                <p:cNvSpPr>
                  <a:spLocks/>
                </p:cNvSpPr>
                <p:nvPr/>
              </p:nvSpPr>
              <p:spPr bwMode="auto">
                <a:xfrm>
                  <a:off x="4499"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33" name="Freeform 509"/>
                <p:cNvSpPr>
                  <a:spLocks/>
                </p:cNvSpPr>
                <p:nvPr/>
              </p:nvSpPr>
              <p:spPr bwMode="auto">
                <a:xfrm>
                  <a:off x="4522" y="922"/>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34" name="Freeform 510"/>
                <p:cNvSpPr>
                  <a:spLocks/>
                </p:cNvSpPr>
                <p:nvPr/>
              </p:nvSpPr>
              <p:spPr bwMode="auto">
                <a:xfrm>
                  <a:off x="4546"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35" name="Freeform 511"/>
                <p:cNvSpPr>
                  <a:spLocks/>
                </p:cNvSpPr>
                <p:nvPr/>
              </p:nvSpPr>
              <p:spPr bwMode="auto">
                <a:xfrm>
                  <a:off x="4570"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36" name="Freeform 512"/>
                <p:cNvSpPr>
                  <a:spLocks/>
                </p:cNvSpPr>
                <p:nvPr/>
              </p:nvSpPr>
              <p:spPr bwMode="auto">
                <a:xfrm>
                  <a:off x="4593" y="922"/>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37" name="Freeform 513"/>
                <p:cNvSpPr>
                  <a:spLocks/>
                </p:cNvSpPr>
                <p:nvPr/>
              </p:nvSpPr>
              <p:spPr bwMode="auto">
                <a:xfrm>
                  <a:off x="4617"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38" name="Freeform 514"/>
                <p:cNvSpPr>
                  <a:spLocks/>
                </p:cNvSpPr>
                <p:nvPr/>
              </p:nvSpPr>
              <p:spPr bwMode="auto">
                <a:xfrm>
                  <a:off x="4640" y="922"/>
                  <a:ext cx="8" cy="0"/>
                </a:xfrm>
                <a:custGeom>
                  <a:avLst/>
                  <a:gdLst>
                    <a:gd name="T0" fmla="*/ 0 w 11"/>
                    <a:gd name="T1" fmla="*/ 6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39" name="Freeform 515"/>
                <p:cNvSpPr>
                  <a:spLocks/>
                </p:cNvSpPr>
                <p:nvPr/>
              </p:nvSpPr>
              <p:spPr bwMode="auto">
                <a:xfrm>
                  <a:off x="4663" y="922"/>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40" name="Freeform 516"/>
                <p:cNvSpPr>
                  <a:spLocks/>
                </p:cNvSpPr>
                <p:nvPr/>
              </p:nvSpPr>
              <p:spPr bwMode="auto">
                <a:xfrm>
                  <a:off x="4687"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41" name="Freeform 517"/>
                <p:cNvSpPr>
                  <a:spLocks/>
                </p:cNvSpPr>
                <p:nvPr/>
              </p:nvSpPr>
              <p:spPr bwMode="auto">
                <a:xfrm>
                  <a:off x="4710" y="922"/>
                  <a:ext cx="8" cy="0"/>
                </a:xfrm>
                <a:custGeom>
                  <a:avLst/>
                  <a:gdLst>
                    <a:gd name="T0" fmla="*/ 0 w 11"/>
                    <a:gd name="T1" fmla="*/ 6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42" name="Freeform 518"/>
                <p:cNvSpPr>
                  <a:spLocks/>
                </p:cNvSpPr>
                <p:nvPr/>
              </p:nvSpPr>
              <p:spPr bwMode="auto">
                <a:xfrm>
                  <a:off x="4734"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43" name="Freeform 519"/>
                <p:cNvSpPr>
                  <a:spLocks/>
                </p:cNvSpPr>
                <p:nvPr/>
              </p:nvSpPr>
              <p:spPr bwMode="auto">
                <a:xfrm>
                  <a:off x="4757"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44" name="Freeform 520"/>
                <p:cNvSpPr>
                  <a:spLocks/>
                </p:cNvSpPr>
                <p:nvPr/>
              </p:nvSpPr>
              <p:spPr bwMode="auto">
                <a:xfrm>
                  <a:off x="4781" y="922"/>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45" name="Freeform 521"/>
                <p:cNvSpPr>
                  <a:spLocks/>
                </p:cNvSpPr>
                <p:nvPr/>
              </p:nvSpPr>
              <p:spPr bwMode="auto">
                <a:xfrm>
                  <a:off x="4805"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46" name="Freeform 522"/>
                <p:cNvSpPr>
                  <a:spLocks/>
                </p:cNvSpPr>
                <p:nvPr/>
              </p:nvSpPr>
              <p:spPr bwMode="auto">
                <a:xfrm>
                  <a:off x="4828"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47" name="Freeform 523"/>
                <p:cNvSpPr>
                  <a:spLocks/>
                </p:cNvSpPr>
                <p:nvPr/>
              </p:nvSpPr>
              <p:spPr bwMode="auto">
                <a:xfrm>
                  <a:off x="4851" y="922"/>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48" name="Freeform 524"/>
                <p:cNvSpPr>
                  <a:spLocks/>
                </p:cNvSpPr>
                <p:nvPr/>
              </p:nvSpPr>
              <p:spPr bwMode="auto">
                <a:xfrm>
                  <a:off x="4875"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49" name="Freeform 525"/>
                <p:cNvSpPr>
                  <a:spLocks/>
                </p:cNvSpPr>
                <p:nvPr/>
              </p:nvSpPr>
              <p:spPr bwMode="auto">
                <a:xfrm>
                  <a:off x="4898"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50" name="Freeform 526"/>
                <p:cNvSpPr>
                  <a:spLocks/>
                </p:cNvSpPr>
                <p:nvPr/>
              </p:nvSpPr>
              <p:spPr bwMode="auto">
                <a:xfrm>
                  <a:off x="4921" y="922"/>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51" name="Freeform 527"/>
                <p:cNvSpPr>
                  <a:spLocks/>
                </p:cNvSpPr>
                <p:nvPr/>
              </p:nvSpPr>
              <p:spPr bwMode="auto">
                <a:xfrm>
                  <a:off x="4945"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52" name="Freeform 528"/>
                <p:cNvSpPr>
                  <a:spLocks/>
                </p:cNvSpPr>
                <p:nvPr/>
              </p:nvSpPr>
              <p:spPr bwMode="auto">
                <a:xfrm>
                  <a:off x="4969"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53" name="Freeform 529"/>
                <p:cNvSpPr>
                  <a:spLocks/>
                </p:cNvSpPr>
                <p:nvPr/>
              </p:nvSpPr>
              <p:spPr bwMode="auto">
                <a:xfrm>
                  <a:off x="4992" y="922"/>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54" name="Freeform 530"/>
                <p:cNvSpPr>
                  <a:spLocks/>
                </p:cNvSpPr>
                <p:nvPr/>
              </p:nvSpPr>
              <p:spPr bwMode="auto">
                <a:xfrm>
                  <a:off x="5016"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55" name="Freeform 531"/>
                <p:cNvSpPr>
                  <a:spLocks/>
                </p:cNvSpPr>
                <p:nvPr/>
              </p:nvSpPr>
              <p:spPr bwMode="auto">
                <a:xfrm>
                  <a:off x="5039"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56" name="Freeform 532"/>
                <p:cNvSpPr>
                  <a:spLocks/>
                </p:cNvSpPr>
                <p:nvPr/>
              </p:nvSpPr>
              <p:spPr bwMode="auto">
                <a:xfrm>
                  <a:off x="5062" y="922"/>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57" name="Freeform 533"/>
                <p:cNvSpPr>
                  <a:spLocks/>
                </p:cNvSpPr>
                <p:nvPr/>
              </p:nvSpPr>
              <p:spPr bwMode="auto">
                <a:xfrm>
                  <a:off x="5086"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58" name="Freeform 534"/>
                <p:cNvSpPr>
                  <a:spLocks/>
                </p:cNvSpPr>
                <p:nvPr/>
              </p:nvSpPr>
              <p:spPr bwMode="auto">
                <a:xfrm>
                  <a:off x="5109"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59" name="Freeform 535"/>
                <p:cNvSpPr>
                  <a:spLocks/>
                </p:cNvSpPr>
                <p:nvPr/>
              </p:nvSpPr>
              <p:spPr bwMode="auto">
                <a:xfrm>
                  <a:off x="5133" y="922"/>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60" name="Freeform 536"/>
                <p:cNvSpPr>
                  <a:spLocks/>
                </p:cNvSpPr>
                <p:nvPr/>
              </p:nvSpPr>
              <p:spPr bwMode="auto">
                <a:xfrm>
                  <a:off x="5156"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61" name="Freeform 537"/>
                <p:cNvSpPr>
                  <a:spLocks/>
                </p:cNvSpPr>
                <p:nvPr/>
              </p:nvSpPr>
              <p:spPr bwMode="auto">
                <a:xfrm>
                  <a:off x="5180" y="922"/>
                  <a:ext cx="7" cy="0"/>
                </a:xfrm>
                <a:custGeom>
                  <a:avLst/>
                  <a:gdLst>
                    <a:gd name="T0" fmla="*/ 0 w 11"/>
                    <a:gd name="T1" fmla="*/ 5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8"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62" name="Freeform 538"/>
                <p:cNvSpPr>
                  <a:spLocks/>
                </p:cNvSpPr>
                <p:nvPr/>
              </p:nvSpPr>
              <p:spPr bwMode="auto">
                <a:xfrm>
                  <a:off x="5203" y="922"/>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63" name="Freeform 539"/>
                <p:cNvSpPr>
                  <a:spLocks/>
                </p:cNvSpPr>
                <p:nvPr/>
              </p:nvSpPr>
              <p:spPr bwMode="auto">
                <a:xfrm>
                  <a:off x="5227"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64" name="Freeform 540"/>
                <p:cNvSpPr>
                  <a:spLocks/>
                </p:cNvSpPr>
                <p:nvPr/>
              </p:nvSpPr>
              <p:spPr bwMode="auto">
                <a:xfrm>
                  <a:off x="5250" y="922"/>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65" name="Freeform 541"/>
                <p:cNvSpPr>
                  <a:spLocks/>
                </p:cNvSpPr>
                <p:nvPr/>
              </p:nvSpPr>
              <p:spPr bwMode="auto">
                <a:xfrm>
                  <a:off x="5274"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66" name="Freeform 542"/>
                <p:cNvSpPr>
                  <a:spLocks/>
                </p:cNvSpPr>
                <p:nvPr/>
              </p:nvSpPr>
              <p:spPr bwMode="auto">
                <a:xfrm>
                  <a:off x="5297"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67" name="Freeform 543"/>
                <p:cNvSpPr>
                  <a:spLocks/>
                </p:cNvSpPr>
                <p:nvPr/>
              </p:nvSpPr>
              <p:spPr bwMode="auto">
                <a:xfrm>
                  <a:off x="5320" y="922"/>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68" name="Freeform 544"/>
                <p:cNvSpPr>
                  <a:spLocks/>
                </p:cNvSpPr>
                <p:nvPr/>
              </p:nvSpPr>
              <p:spPr bwMode="auto">
                <a:xfrm>
                  <a:off x="5344"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69" name="Freeform 545"/>
                <p:cNvSpPr>
                  <a:spLocks/>
                </p:cNvSpPr>
                <p:nvPr/>
              </p:nvSpPr>
              <p:spPr bwMode="auto">
                <a:xfrm>
                  <a:off x="5368"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70" name="Freeform 546"/>
                <p:cNvSpPr>
                  <a:spLocks/>
                </p:cNvSpPr>
                <p:nvPr/>
              </p:nvSpPr>
              <p:spPr bwMode="auto">
                <a:xfrm>
                  <a:off x="5391" y="922"/>
                  <a:ext cx="7" cy="0"/>
                </a:xfrm>
                <a:custGeom>
                  <a:avLst/>
                  <a:gdLst>
                    <a:gd name="T0" fmla="*/ 0 w 11"/>
                    <a:gd name="T1" fmla="*/ 6 w 11"/>
                    <a:gd name="T2" fmla="*/ 7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71" name="Freeform 547"/>
                <p:cNvSpPr>
                  <a:spLocks/>
                </p:cNvSpPr>
                <p:nvPr/>
              </p:nvSpPr>
              <p:spPr bwMode="auto">
                <a:xfrm>
                  <a:off x="5415"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72" name="Freeform 548"/>
                <p:cNvSpPr>
                  <a:spLocks/>
                </p:cNvSpPr>
                <p:nvPr/>
              </p:nvSpPr>
              <p:spPr bwMode="auto">
                <a:xfrm>
                  <a:off x="5438"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73" name="Freeform 549"/>
                <p:cNvSpPr>
                  <a:spLocks/>
                </p:cNvSpPr>
                <p:nvPr/>
              </p:nvSpPr>
              <p:spPr bwMode="auto">
                <a:xfrm>
                  <a:off x="5461" y="922"/>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74" name="Freeform 550"/>
                <p:cNvSpPr>
                  <a:spLocks/>
                </p:cNvSpPr>
                <p:nvPr/>
              </p:nvSpPr>
              <p:spPr bwMode="auto">
                <a:xfrm>
                  <a:off x="5485"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75" name="Freeform 551"/>
                <p:cNvSpPr>
                  <a:spLocks/>
                </p:cNvSpPr>
                <p:nvPr/>
              </p:nvSpPr>
              <p:spPr bwMode="auto">
                <a:xfrm>
                  <a:off x="5508"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76" name="Freeform 552"/>
                <p:cNvSpPr>
                  <a:spLocks/>
                </p:cNvSpPr>
                <p:nvPr/>
              </p:nvSpPr>
              <p:spPr bwMode="auto">
                <a:xfrm>
                  <a:off x="5531" y="922"/>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77" name="Freeform 553"/>
                <p:cNvSpPr>
                  <a:spLocks/>
                </p:cNvSpPr>
                <p:nvPr/>
              </p:nvSpPr>
              <p:spPr bwMode="auto">
                <a:xfrm>
                  <a:off x="5555"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78" name="Freeform 554"/>
                <p:cNvSpPr>
                  <a:spLocks/>
                </p:cNvSpPr>
                <p:nvPr/>
              </p:nvSpPr>
              <p:spPr bwMode="auto">
                <a:xfrm>
                  <a:off x="5579" y="922"/>
                  <a:ext cx="7" cy="0"/>
                </a:xfrm>
                <a:custGeom>
                  <a:avLst/>
                  <a:gdLst>
                    <a:gd name="T0" fmla="*/ 0 w 10"/>
                    <a:gd name="T1" fmla="*/ 6 w 10"/>
                    <a:gd name="T2" fmla="*/ 7 w 10"/>
                    <a:gd name="T3" fmla="*/ 0 60000 65536"/>
                    <a:gd name="T4" fmla="*/ 0 60000 65536"/>
                    <a:gd name="T5" fmla="*/ 0 60000 65536"/>
                  </a:gdLst>
                  <a:ahLst/>
                  <a:cxnLst>
                    <a:cxn ang="T3">
                      <a:pos x="T0" y="0"/>
                    </a:cxn>
                    <a:cxn ang="T4">
                      <a:pos x="T1" y="0"/>
                    </a:cxn>
                    <a:cxn ang="T5">
                      <a:pos x="T2" y="0"/>
                    </a:cxn>
                  </a:cxnLst>
                  <a:rect l="0" t="0" r="r" b="b"/>
                  <a:pathLst>
                    <a:path w="10">
                      <a:moveTo>
                        <a:pt x="0" y="0"/>
                      </a:moveTo>
                      <a:lnTo>
                        <a:pt x="8" y="0"/>
                      </a:lnTo>
                      <a:lnTo>
                        <a:pt x="1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79" name="Freeform 555"/>
                <p:cNvSpPr>
                  <a:spLocks/>
                </p:cNvSpPr>
                <p:nvPr/>
              </p:nvSpPr>
              <p:spPr bwMode="auto">
                <a:xfrm>
                  <a:off x="5602" y="922"/>
                  <a:ext cx="8" cy="0"/>
                </a:xfrm>
                <a:custGeom>
                  <a:avLst/>
                  <a:gdLst>
                    <a:gd name="T0" fmla="*/ 0 w 11"/>
                    <a:gd name="T1" fmla="*/ 7 w 11"/>
                    <a:gd name="T2" fmla="*/ 8 w 11"/>
                    <a:gd name="T3" fmla="*/ 0 60000 65536"/>
                    <a:gd name="T4" fmla="*/ 0 60000 65536"/>
                    <a:gd name="T5" fmla="*/ 0 60000 65536"/>
                  </a:gdLst>
                  <a:ahLst/>
                  <a:cxnLst>
                    <a:cxn ang="T3">
                      <a:pos x="T0" y="0"/>
                    </a:cxn>
                    <a:cxn ang="T4">
                      <a:pos x="T1" y="0"/>
                    </a:cxn>
                    <a:cxn ang="T5">
                      <a:pos x="T2" y="0"/>
                    </a:cxn>
                  </a:cxnLst>
                  <a:rect l="0" t="0" r="r" b="b"/>
                  <a:pathLst>
                    <a:path w="11">
                      <a:moveTo>
                        <a:pt x="0" y="0"/>
                      </a:moveTo>
                      <a:lnTo>
                        <a:pt x="9" y="0"/>
                      </a:lnTo>
                      <a:lnTo>
                        <a:pt x="11"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80" name="Freeform 556"/>
                <p:cNvSpPr>
                  <a:spLocks/>
                </p:cNvSpPr>
                <p:nvPr/>
              </p:nvSpPr>
              <p:spPr bwMode="auto">
                <a:xfrm>
                  <a:off x="3513" y="922"/>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81" name="Freeform 557"/>
                <p:cNvSpPr>
                  <a:spLocks/>
                </p:cNvSpPr>
                <p:nvPr/>
              </p:nvSpPr>
              <p:spPr bwMode="auto">
                <a:xfrm>
                  <a:off x="3513" y="945"/>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82" name="Freeform 558"/>
                <p:cNvSpPr>
                  <a:spLocks/>
                </p:cNvSpPr>
                <p:nvPr/>
              </p:nvSpPr>
              <p:spPr bwMode="auto">
                <a:xfrm>
                  <a:off x="3513" y="968"/>
                  <a:ext cx="0" cy="8"/>
                </a:xfrm>
                <a:custGeom>
                  <a:avLst/>
                  <a:gdLst>
                    <a:gd name="T0" fmla="*/ 0 h 11"/>
                    <a:gd name="T1" fmla="*/ 6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83" name="Freeform 559"/>
                <p:cNvSpPr>
                  <a:spLocks/>
                </p:cNvSpPr>
                <p:nvPr/>
              </p:nvSpPr>
              <p:spPr bwMode="auto">
                <a:xfrm>
                  <a:off x="3513" y="992"/>
                  <a:ext cx="0" cy="7"/>
                </a:xfrm>
                <a:custGeom>
                  <a:avLst/>
                  <a:gdLst>
                    <a:gd name="T0" fmla="*/ 0 h 11"/>
                    <a:gd name="T1" fmla="*/ 6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84" name="Freeform 560"/>
                <p:cNvSpPr>
                  <a:spLocks/>
                </p:cNvSpPr>
                <p:nvPr/>
              </p:nvSpPr>
              <p:spPr bwMode="auto">
                <a:xfrm>
                  <a:off x="3513" y="101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85" name="Freeform 561"/>
                <p:cNvSpPr>
                  <a:spLocks/>
                </p:cNvSpPr>
                <p:nvPr/>
              </p:nvSpPr>
              <p:spPr bwMode="auto">
                <a:xfrm>
                  <a:off x="3513" y="1039"/>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86" name="Freeform 562"/>
                <p:cNvSpPr>
                  <a:spLocks/>
                </p:cNvSpPr>
                <p:nvPr/>
              </p:nvSpPr>
              <p:spPr bwMode="auto">
                <a:xfrm>
                  <a:off x="3513" y="1062"/>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87" name="Freeform 563"/>
                <p:cNvSpPr>
                  <a:spLocks/>
                </p:cNvSpPr>
                <p:nvPr/>
              </p:nvSpPr>
              <p:spPr bwMode="auto">
                <a:xfrm>
                  <a:off x="3513" y="108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88" name="Freeform 564"/>
                <p:cNvSpPr>
                  <a:spLocks/>
                </p:cNvSpPr>
                <p:nvPr/>
              </p:nvSpPr>
              <p:spPr bwMode="auto">
                <a:xfrm>
                  <a:off x="3513" y="1109"/>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89" name="Freeform 565"/>
                <p:cNvSpPr>
                  <a:spLocks/>
                </p:cNvSpPr>
                <p:nvPr/>
              </p:nvSpPr>
              <p:spPr bwMode="auto">
                <a:xfrm>
                  <a:off x="3513" y="1133"/>
                  <a:ext cx="0" cy="7"/>
                </a:xfrm>
                <a:custGeom>
                  <a:avLst/>
                  <a:gdLst>
                    <a:gd name="T0" fmla="*/ 0 h 11"/>
                    <a:gd name="T1" fmla="*/ 5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90" name="Freeform 566"/>
                <p:cNvSpPr>
                  <a:spLocks/>
                </p:cNvSpPr>
                <p:nvPr/>
              </p:nvSpPr>
              <p:spPr bwMode="auto">
                <a:xfrm>
                  <a:off x="3513" y="1156"/>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91" name="Freeform 567"/>
                <p:cNvSpPr>
                  <a:spLocks/>
                </p:cNvSpPr>
                <p:nvPr/>
              </p:nvSpPr>
              <p:spPr bwMode="auto">
                <a:xfrm>
                  <a:off x="3513" y="1180"/>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92" name="Freeform 568"/>
                <p:cNvSpPr>
                  <a:spLocks/>
                </p:cNvSpPr>
                <p:nvPr/>
              </p:nvSpPr>
              <p:spPr bwMode="auto">
                <a:xfrm>
                  <a:off x="3513" y="1203"/>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93" name="Freeform 569"/>
                <p:cNvSpPr>
                  <a:spLocks/>
                </p:cNvSpPr>
                <p:nvPr/>
              </p:nvSpPr>
              <p:spPr bwMode="auto">
                <a:xfrm>
                  <a:off x="3513" y="1226"/>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94" name="Freeform 570"/>
                <p:cNvSpPr>
                  <a:spLocks/>
                </p:cNvSpPr>
                <p:nvPr/>
              </p:nvSpPr>
              <p:spPr bwMode="auto">
                <a:xfrm>
                  <a:off x="3513" y="1250"/>
                  <a:ext cx="0" cy="8"/>
                </a:xfrm>
                <a:custGeom>
                  <a:avLst/>
                  <a:gdLst>
                    <a:gd name="T0" fmla="*/ 0 h 10"/>
                    <a:gd name="T1" fmla="*/ 6 h 10"/>
                    <a:gd name="T2" fmla="*/ 8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95" name="Freeform 571"/>
                <p:cNvSpPr>
                  <a:spLocks/>
                </p:cNvSpPr>
                <p:nvPr/>
              </p:nvSpPr>
              <p:spPr bwMode="auto">
                <a:xfrm>
                  <a:off x="3513" y="1274"/>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96" name="Freeform 572"/>
                <p:cNvSpPr>
                  <a:spLocks/>
                </p:cNvSpPr>
                <p:nvPr/>
              </p:nvSpPr>
              <p:spPr bwMode="auto">
                <a:xfrm>
                  <a:off x="3513" y="1297"/>
                  <a:ext cx="0" cy="8"/>
                </a:xfrm>
                <a:custGeom>
                  <a:avLst/>
                  <a:gdLst>
                    <a:gd name="T0" fmla="*/ 0 h 11"/>
                    <a:gd name="T1" fmla="*/ 6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97" name="Freeform 573"/>
                <p:cNvSpPr>
                  <a:spLocks/>
                </p:cNvSpPr>
                <p:nvPr/>
              </p:nvSpPr>
              <p:spPr bwMode="auto">
                <a:xfrm>
                  <a:off x="3513" y="1320"/>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98" name="Freeform 574"/>
                <p:cNvSpPr>
                  <a:spLocks/>
                </p:cNvSpPr>
                <p:nvPr/>
              </p:nvSpPr>
              <p:spPr bwMode="auto">
                <a:xfrm>
                  <a:off x="3513" y="1344"/>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099" name="Freeform 575"/>
                <p:cNvSpPr>
                  <a:spLocks/>
                </p:cNvSpPr>
                <p:nvPr/>
              </p:nvSpPr>
              <p:spPr bwMode="auto">
                <a:xfrm>
                  <a:off x="3513" y="1368"/>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00" name="Freeform 576"/>
                <p:cNvSpPr>
                  <a:spLocks/>
                </p:cNvSpPr>
                <p:nvPr/>
              </p:nvSpPr>
              <p:spPr bwMode="auto">
                <a:xfrm>
                  <a:off x="3513" y="1391"/>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01" name="Freeform 577"/>
                <p:cNvSpPr>
                  <a:spLocks/>
                </p:cNvSpPr>
                <p:nvPr/>
              </p:nvSpPr>
              <p:spPr bwMode="auto">
                <a:xfrm>
                  <a:off x="3513" y="1415"/>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02" name="Freeform 578"/>
                <p:cNvSpPr>
                  <a:spLocks/>
                </p:cNvSpPr>
                <p:nvPr/>
              </p:nvSpPr>
              <p:spPr bwMode="auto">
                <a:xfrm>
                  <a:off x="3513" y="1438"/>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03" name="Freeform 579"/>
                <p:cNvSpPr>
                  <a:spLocks/>
                </p:cNvSpPr>
                <p:nvPr/>
              </p:nvSpPr>
              <p:spPr bwMode="auto">
                <a:xfrm>
                  <a:off x="3513" y="1461"/>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04" name="Freeform 580"/>
                <p:cNvSpPr>
                  <a:spLocks/>
                </p:cNvSpPr>
                <p:nvPr/>
              </p:nvSpPr>
              <p:spPr bwMode="auto">
                <a:xfrm>
                  <a:off x="3513" y="1485"/>
                  <a:ext cx="0" cy="7"/>
                </a:xfrm>
                <a:custGeom>
                  <a:avLst/>
                  <a:gdLst>
                    <a:gd name="T0" fmla="*/ 0 h 11"/>
                    <a:gd name="T1" fmla="*/ 6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05" name="Freeform 581"/>
                <p:cNvSpPr>
                  <a:spLocks/>
                </p:cNvSpPr>
                <p:nvPr/>
              </p:nvSpPr>
              <p:spPr bwMode="auto">
                <a:xfrm>
                  <a:off x="3513" y="1509"/>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06" name="Freeform 582"/>
                <p:cNvSpPr>
                  <a:spLocks/>
                </p:cNvSpPr>
                <p:nvPr/>
              </p:nvSpPr>
              <p:spPr bwMode="auto">
                <a:xfrm>
                  <a:off x="3513" y="1532"/>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07" name="Freeform 583"/>
                <p:cNvSpPr>
                  <a:spLocks/>
                </p:cNvSpPr>
                <p:nvPr/>
              </p:nvSpPr>
              <p:spPr bwMode="auto">
                <a:xfrm>
                  <a:off x="3513" y="1555"/>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08" name="Freeform 584"/>
                <p:cNvSpPr>
                  <a:spLocks/>
                </p:cNvSpPr>
                <p:nvPr/>
              </p:nvSpPr>
              <p:spPr bwMode="auto">
                <a:xfrm>
                  <a:off x="3513" y="1578"/>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09" name="Freeform 585"/>
                <p:cNvSpPr>
                  <a:spLocks/>
                </p:cNvSpPr>
                <p:nvPr/>
              </p:nvSpPr>
              <p:spPr bwMode="auto">
                <a:xfrm>
                  <a:off x="3513" y="1602"/>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10" name="Freeform 586"/>
                <p:cNvSpPr>
                  <a:spLocks/>
                </p:cNvSpPr>
                <p:nvPr/>
              </p:nvSpPr>
              <p:spPr bwMode="auto">
                <a:xfrm>
                  <a:off x="3513" y="162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11" name="Freeform 587"/>
                <p:cNvSpPr>
                  <a:spLocks/>
                </p:cNvSpPr>
                <p:nvPr/>
              </p:nvSpPr>
              <p:spPr bwMode="auto">
                <a:xfrm>
                  <a:off x="3513" y="1649"/>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12" name="Freeform 588"/>
                <p:cNvSpPr>
                  <a:spLocks/>
                </p:cNvSpPr>
                <p:nvPr/>
              </p:nvSpPr>
              <p:spPr bwMode="auto">
                <a:xfrm>
                  <a:off x="3513" y="1673"/>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13" name="Freeform 589"/>
                <p:cNvSpPr>
                  <a:spLocks/>
                </p:cNvSpPr>
                <p:nvPr/>
              </p:nvSpPr>
              <p:spPr bwMode="auto">
                <a:xfrm>
                  <a:off x="3513" y="169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14" name="Freeform 590"/>
                <p:cNvSpPr>
                  <a:spLocks/>
                </p:cNvSpPr>
                <p:nvPr/>
              </p:nvSpPr>
              <p:spPr bwMode="auto">
                <a:xfrm>
                  <a:off x="3513" y="1719"/>
                  <a:ext cx="0" cy="8"/>
                </a:xfrm>
                <a:custGeom>
                  <a:avLst/>
                  <a:gdLst>
                    <a:gd name="T0" fmla="*/ 0 h 11"/>
                    <a:gd name="T1" fmla="*/ 6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15" name="Freeform 591"/>
                <p:cNvSpPr>
                  <a:spLocks/>
                </p:cNvSpPr>
                <p:nvPr/>
              </p:nvSpPr>
              <p:spPr bwMode="auto">
                <a:xfrm>
                  <a:off x="3513" y="1743"/>
                  <a:ext cx="0" cy="7"/>
                </a:xfrm>
                <a:custGeom>
                  <a:avLst/>
                  <a:gdLst>
                    <a:gd name="T0" fmla="*/ 0 h 11"/>
                    <a:gd name="T1" fmla="*/ 6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16" name="Freeform 592"/>
                <p:cNvSpPr>
                  <a:spLocks/>
                </p:cNvSpPr>
                <p:nvPr/>
              </p:nvSpPr>
              <p:spPr bwMode="auto">
                <a:xfrm>
                  <a:off x="3513" y="1767"/>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17" name="Freeform 593"/>
                <p:cNvSpPr>
                  <a:spLocks/>
                </p:cNvSpPr>
                <p:nvPr/>
              </p:nvSpPr>
              <p:spPr bwMode="auto">
                <a:xfrm>
                  <a:off x="3513" y="1790"/>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18" name="Freeform 594"/>
                <p:cNvSpPr>
                  <a:spLocks/>
                </p:cNvSpPr>
                <p:nvPr/>
              </p:nvSpPr>
              <p:spPr bwMode="auto">
                <a:xfrm>
                  <a:off x="3513" y="1813"/>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19" name="Freeform 595"/>
                <p:cNvSpPr>
                  <a:spLocks/>
                </p:cNvSpPr>
                <p:nvPr/>
              </p:nvSpPr>
              <p:spPr bwMode="auto">
                <a:xfrm>
                  <a:off x="3513" y="1837"/>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20" name="Freeform 596"/>
                <p:cNvSpPr>
                  <a:spLocks/>
                </p:cNvSpPr>
                <p:nvPr/>
              </p:nvSpPr>
              <p:spPr bwMode="auto">
                <a:xfrm>
                  <a:off x="3513" y="1860"/>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21" name="Freeform 597"/>
                <p:cNvSpPr>
                  <a:spLocks/>
                </p:cNvSpPr>
                <p:nvPr/>
              </p:nvSpPr>
              <p:spPr bwMode="auto">
                <a:xfrm>
                  <a:off x="3513" y="1884"/>
                  <a:ext cx="0" cy="7"/>
                </a:xfrm>
                <a:custGeom>
                  <a:avLst/>
                  <a:gdLst>
                    <a:gd name="T0" fmla="*/ 0 h 11"/>
                    <a:gd name="T1" fmla="*/ 5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22" name="Freeform 598"/>
                <p:cNvSpPr>
                  <a:spLocks/>
                </p:cNvSpPr>
                <p:nvPr/>
              </p:nvSpPr>
              <p:spPr bwMode="auto">
                <a:xfrm>
                  <a:off x="3513" y="1907"/>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23" name="Freeform 599"/>
                <p:cNvSpPr>
                  <a:spLocks/>
                </p:cNvSpPr>
                <p:nvPr/>
              </p:nvSpPr>
              <p:spPr bwMode="auto">
                <a:xfrm>
                  <a:off x="3513" y="1931"/>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24" name="Freeform 600"/>
                <p:cNvSpPr>
                  <a:spLocks/>
                </p:cNvSpPr>
                <p:nvPr/>
              </p:nvSpPr>
              <p:spPr bwMode="auto">
                <a:xfrm>
                  <a:off x="3513" y="1954"/>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25" name="Freeform 601"/>
                <p:cNvSpPr>
                  <a:spLocks/>
                </p:cNvSpPr>
                <p:nvPr/>
              </p:nvSpPr>
              <p:spPr bwMode="auto">
                <a:xfrm>
                  <a:off x="3513" y="1977"/>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26" name="Freeform 602"/>
                <p:cNvSpPr>
                  <a:spLocks/>
                </p:cNvSpPr>
                <p:nvPr/>
              </p:nvSpPr>
              <p:spPr bwMode="auto">
                <a:xfrm>
                  <a:off x="3513" y="2001"/>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27" name="Freeform 603"/>
                <p:cNvSpPr>
                  <a:spLocks/>
                </p:cNvSpPr>
                <p:nvPr/>
              </p:nvSpPr>
              <p:spPr bwMode="auto">
                <a:xfrm>
                  <a:off x="3513" y="2025"/>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28" name="Freeform 604"/>
                <p:cNvSpPr>
                  <a:spLocks/>
                </p:cNvSpPr>
                <p:nvPr/>
              </p:nvSpPr>
              <p:spPr bwMode="auto">
                <a:xfrm>
                  <a:off x="3513" y="2048"/>
                  <a:ext cx="0" cy="8"/>
                </a:xfrm>
                <a:custGeom>
                  <a:avLst/>
                  <a:gdLst>
                    <a:gd name="T0" fmla="*/ 0 h 11"/>
                    <a:gd name="T1" fmla="*/ 6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29" name="Freeform 605"/>
                <p:cNvSpPr>
                  <a:spLocks/>
                </p:cNvSpPr>
                <p:nvPr/>
              </p:nvSpPr>
              <p:spPr bwMode="auto">
                <a:xfrm>
                  <a:off x="3513" y="2071"/>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30" name="Freeform 606"/>
                <p:cNvSpPr>
                  <a:spLocks/>
                </p:cNvSpPr>
                <p:nvPr/>
              </p:nvSpPr>
              <p:spPr bwMode="auto">
                <a:xfrm>
                  <a:off x="3513" y="2095"/>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31" name="Freeform 607"/>
                <p:cNvSpPr>
                  <a:spLocks/>
                </p:cNvSpPr>
                <p:nvPr/>
              </p:nvSpPr>
              <p:spPr bwMode="auto">
                <a:xfrm>
                  <a:off x="3513" y="2118"/>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32" name="Freeform 608"/>
                <p:cNvSpPr>
                  <a:spLocks/>
                </p:cNvSpPr>
                <p:nvPr/>
              </p:nvSpPr>
              <p:spPr bwMode="auto">
                <a:xfrm>
                  <a:off x="3513" y="2142"/>
                  <a:ext cx="0" cy="7"/>
                </a:xfrm>
                <a:custGeom>
                  <a:avLst/>
                  <a:gdLst>
                    <a:gd name="T0" fmla="*/ 0 h 11"/>
                    <a:gd name="T1" fmla="*/ 6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33" name="Freeform 609"/>
                <p:cNvSpPr>
                  <a:spLocks/>
                </p:cNvSpPr>
                <p:nvPr/>
              </p:nvSpPr>
              <p:spPr bwMode="auto">
                <a:xfrm>
                  <a:off x="3513" y="216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34" name="Freeform 610"/>
                <p:cNvSpPr>
                  <a:spLocks/>
                </p:cNvSpPr>
                <p:nvPr/>
              </p:nvSpPr>
              <p:spPr bwMode="auto">
                <a:xfrm>
                  <a:off x="3513" y="2189"/>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35" name="Freeform 611"/>
                <p:cNvSpPr>
                  <a:spLocks/>
                </p:cNvSpPr>
                <p:nvPr/>
              </p:nvSpPr>
              <p:spPr bwMode="auto">
                <a:xfrm>
                  <a:off x="3513" y="2212"/>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36" name="Freeform 612"/>
                <p:cNvSpPr>
                  <a:spLocks/>
                </p:cNvSpPr>
                <p:nvPr/>
              </p:nvSpPr>
              <p:spPr bwMode="auto">
                <a:xfrm>
                  <a:off x="3513" y="2235"/>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37" name="Freeform 613"/>
                <p:cNvSpPr>
                  <a:spLocks/>
                </p:cNvSpPr>
                <p:nvPr/>
              </p:nvSpPr>
              <p:spPr bwMode="auto">
                <a:xfrm>
                  <a:off x="3513" y="2259"/>
                  <a:ext cx="0" cy="8"/>
                </a:xfrm>
                <a:custGeom>
                  <a:avLst/>
                  <a:gdLst>
                    <a:gd name="T0" fmla="*/ 0 h 10"/>
                    <a:gd name="T1" fmla="*/ 6 h 10"/>
                    <a:gd name="T2" fmla="*/ 8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138" name="Freeform 614"/>
                <p:cNvSpPr>
                  <a:spLocks/>
                </p:cNvSpPr>
                <p:nvPr/>
              </p:nvSpPr>
              <p:spPr bwMode="auto">
                <a:xfrm>
                  <a:off x="3513" y="2283"/>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nvGrpSpPr>
              <p:cNvPr id="10255" name="Group 615"/>
              <p:cNvGrpSpPr>
                <a:grpSpLocks/>
              </p:cNvGrpSpPr>
              <p:nvPr/>
            </p:nvGrpSpPr>
            <p:grpSpPr bwMode="auto">
              <a:xfrm>
                <a:off x="3513" y="922"/>
                <a:ext cx="1057" cy="2095"/>
                <a:chOff x="3513" y="922"/>
                <a:chExt cx="1057" cy="2095"/>
              </a:xfrm>
            </p:grpSpPr>
            <p:sp>
              <p:nvSpPr>
                <p:cNvPr id="10739" name="Freeform 616"/>
                <p:cNvSpPr>
                  <a:spLocks/>
                </p:cNvSpPr>
                <p:nvPr/>
              </p:nvSpPr>
              <p:spPr bwMode="auto">
                <a:xfrm>
                  <a:off x="3513" y="2306"/>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40" name="Freeform 617"/>
                <p:cNvSpPr>
                  <a:spLocks/>
                </p:cNvSpPr>
                <p:nvPr/>
              </p:nvSpPr>
              <p:spPr bwMode="auto">
                <a:xfrm>
                  <a:off x="3513" y="2329"/>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41" name="Freeform 618"/>
                <p:cNvSpPr>
                  <a:spLocks/>
                </p:cNvSpPr>
                <p:nvPr/>
              </p:nvSpPr>
              <p:spPr bwMode="auto">
                <a:xfrm>
                  <a:off x="3513" y="2353"/>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42" name="Freeform 619"/>
                <p:cNvSpPr>
                  <a:spLocks/>
                </p:cNvSpPr>
                <p:nvPr/>
              </p:nvSpPr>
              <p:spPr bwMode="auto">
                <a:xfrm>
                  <a:off x="3513" y="2376"/>
                  <a:ext cx="0" cy="8"/>
                </a:xfrm>
                <a:custGeom>
                  <a:avLst/>
                  <a:gdLst>
                    <a:gd name="T0" fmla="*/ 0 h 10"/>
                    <a:gd name="T1" fmla="*/ 6 h 10"/>
                    <a:gd name="T2" fmla="*/ 8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43" name="Freeform 620"/>
                <p:cNvSpPr>
                  <a:spLocks/>
                </p:cNvSpPr>
                <p:nvPr/>
              </p:nvSpPr>
              <p:spPr bwMode="auto">
                <a:xfrm>
                  <a:off x="3513" y="2400"/>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44" name="Freeform 621"/>
                <p:cNvSpPr>
                  <a:spLocks/>
                </p:cNvSpPr>
                <p:nvPr/>
              </p:nvSpPr>
              <p:spPr bwMode="auto">
                <a:xfrm>
                  <a:off x="3513" y="2424"/>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45" name="Freeform 622"/>
                <p:cNvSpPr>
                  <a:spLocks/>
                </p:cNvSpPr>
                <p:nvPr/>
              </p:nvSpPr>
              <p:spPr bwMode="auto">
                <a:xfrm>
                  <a:off x="3513" y="2447"/>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46" name="Freeform 623"/>
                <p:cNvSpPr>
                  <a:spLocks/>
                </p:cNvSpPr>
                <p:nvPr/>
              </p:nvSpPr>
              <p:spPr bwMode="auto">
                <a:xfrm>
                  <a:off x="3513" y="2470"/>
                  <a:ext cx="0" cy="8"/>
                </a:xfrm>
                <a:custGeom>
                  <a:avLst/>
                  <a:gdLst>
                    <a:gd name="T0" fmla="*/ 0 h 11"/>
                    <a:gd name="T1" fmla="*/ 6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47" name="Freeform 624"/>
                <p:cNvSpPr>
                  <a:spLocks/>
                </p:cNvSpPr>
                <p:nvPr/>
              </p:nvSpPr>
              <p:spPr bwMode="auto">
                <a:xfrm>
                  <a:off x="3513" y="2494"/>
                  <a:ext cx="0" cy="7"/>
                </a:xfrm>
                <a:custGeom>
                  <a:avLst/>
                  <a:gdLst>
                    <a:gd name="T0" fmla="*/ 0 h 11"/>
                    <a:gd name="T1" fmla="*/ 6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48" name="Freeform 625"/>
                <p:cNvSpPr>
                  <a:spLocks/>
                </p:cNvSpPr>
                <p:nvPr/>
              </p:nvSpPr>
              <p:spPr bwMode="auto">
                <a:xfrm>
                  <a:off x="3513" y="2518"/>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49" name="Freeform 626"/>
                <p:cNvSpPr>
                  <a:spLocks/>
                </p:cNvSpPr>
                <p:nvPr/>
              </p:nvSpPr>
              <p:spPr bwMode="auto">
                <a:xfrm>
                  <a:off x="3513" y="2541"/>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50" name="Freeform 627"/>
                <p:cNvSpPr>
                  <a:spLocks/>
                </p:cNvSpPr>
                <p:nvPr/>
              </p:nvSpPr>
              <p:spPr bwMode="auto">
                <a:xfrm>
                  <a:off x="3513" y="2564"/>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51" name="Freeform 628"/>
                <p:cNvSpPr>
                  <a:spLocks/>
                </p:cNvSpPr>
                <p:nvPr/>
              </p:nvSpPr>
              <p:spPr bwMode="auto">
                <a:xfrm>
                  <a:off x="3513" y="2588"/>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52" name="Freeform 629"/>
                <p:cNvSpPr>
                  <a:spLocks/>
                </p:cNvSpPr>
                <p:nvPr/>
              </p:nvSpPr>
              <p:spPr bwMode="auto">
                <a:xfrm>
                  <a:off x="3513" y="2611"/>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53" name="Freeform 630"/>
                <p:cNvSpPr>
                  <a:spLocks/>
                </p:cNvSpPr>
                <p:nvPr/>
              </p:nvSpPr>
              <p:spPr bwMode="auto">
                <a:xfrm>
                  <a:off x="3513" y="2635"/>
                  <a:ext cx="0" cy="7"/>
                </a:xfrm>
                <a:custGeom>
                  <a:avLst/>
                  <a:gdLst>
                    <a:gd name="T0" fmla="*/ 0 h 11"/>
                    <a:gd name="T1" fmla="*/ 5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54" name="Freeform 631"/>
                <p:cNvSpPr>
                  <a:spLocks/>
                </p:cNvSpPr>
                <p:nvPr/>
              </p:nvSpPr>
              <p:spPr bwMode="auto">
                <a:xfrm>
                  <a:off x="3513" y="2658"/>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55" name="Freeform 632"/>
                <p:cNvSpPr>
                  <a:spLocks/>
                </p:cNvSpPr>
                <p:nvPr/>
              </p:nvSpPr>
              <p:spPr bwMode="auto">
                <a:xfrm>
                  <a:off x="3513" y="2682"/>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56" name="Freeform 633"/>
                <p:cNvSpPr>
                  <a:spLocks/>
                </p:cNvSpPr>
                <p:nvPr/>
              </p:nvSpPr>
              <p:spPr bwMode="auto">
                <a:xfrm>
                  <a:off x="3513" y="2705"/>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57" name="Freeform 634"/>
                <p:cNvSpPr>
                  <a:spLocks/>
                </p:cNvSpPr>
                <p:nvPr/>
              </p:nvSpPr>
              <p:spPr bwMode="auto">
                <a:xfrm>
                  <a:off x="3513" y="2728"/>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58" name="Freeform 635"/>
                <p:cNvSpPr>
                  <a:spLocks/>
                </p:cNvSpPr>
                <p:nvPr/>
              </p:nvSpPr>
              <p:spPr bwMode="auto">
                <a:xfrm>
                  <a:off x="3513" y="2752"/>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59" name="Freeform 636"/>
                <p:cNvSpPr>
                  <a:spLocks/>
                </p:cNvSpPr>
                <p:nvPr/>
              </p:nvSpPr>
              <p:spPr bwMode="auto">
                <a:xfrm>
                  <a:off x="3513" y="277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60" name="Freeform 637"/>
                <p:cNvSpPr>
                  <a:spLocks/>
                </p:cNvSpPr>
                <p:nvPr/>
              </p:nvSpPr>
              <p:spPr bwMode="auto">
                <a:xfrm>
                  <a:off x="3513" y="2799"/>
                  <a:ext cx="0" cy="8"/>
                </a:xfrm>
                <a:custGeom>
                  <a:avLst/>
                  <a:gdLst>
                    <a:gd name="T0" fmla="*/ 0 h 11"/>
                    <a:gd name="T1" fmla="*/ 6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61" name="Freeform 638"/>
                <p:cNvSpPr>
                  <a:spLocks/>
                </p:cNvSpPr>
                <p:nvPr/>
              </p:nvSpPr>
              <p:spPr bwMode="auto">
                <a:xfrm>
                  <a:off x="3513" y="2822"/>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62" name="Freeform 639"/>
                <p:cNvSpPr>
                  <a:spLocks/>
                </p:cNvSpPr>
                <p:nvPr/>
              </p:nvSpPr>
              <p:spPr bwMode="auto">
                <a:xfrm>
                  <a:off x="3513" y="284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63" name="Freeform 640"/>
                <p:cNvSpPr>
                  <a:spLocks/>
                </p:cNvSpPr>
                <p:nvPr/>
              </p:nvSpPr>
              <p:spPr bwMode="auto">
                <a:xfrm>
                  <a:off x="3513" y="2869"/>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64" name="Freeform 641"/>
                <p:cNvSpPr>
                  <a:spLocks/>
                </p:cNvSpPr>
                <p:nvPr/>
              </p:nvSpPr>
              <p:spPr bwMode="auto">
                <a:xfrm>
                  <a:off x="3513" y="2893"/>
                  <a:ext cx="0" cy="7"/>
                </a:xfrm>
                <a:custGeom>
                  <a:avLst/>
                  <a:gdLst>
                    <a:gd name="T0" fmla="*/ 0 h 11"/>
                    <a:gd name="T1" fmla="*/ 6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65" name="Freeform 642"/>
                <p:cNvSpPr>
                  <a:spLocks/>
                </p:cNvSpPr>
                <p:nvPr/>
              </p:nvSpPr>
              <p:spPr bwMode="auto">
                <a:xfrm>
                  <a:off x="3513" y="2917"/>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66" name="Freeform 643"/>
                <p:cNvSpPr>
                  <a:spLocks/>
                </p:cNvSpPr>
                <p:nvPr/>
              </p:nvSpPr>
              <p:spPr bwMode="auto">
                <a:xfrm>
                  <a:off x="3513" y="2940"/>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67" name="Freeform 644"/>
                <p:cNvSpPr>
                  <a:spLocks/>
                </p:cNvSpPr>
                <p:nvPr/>
              </p:nvSpPr>
              <p:spPr bwMode="auto">
                <a:xfrm>
                  <a:off x="3513" y="2963"/>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68" name="Freeform 645"/>
                <p:cNvSpPr>
                  <a:spLocks/>
                </p:cNvSpPr>
                <p:nvPr/>
              </p:nvSpPr>
              <p:spPr bwMode="auto">
                <a:xfrm>
                  <a:off x="3513" y="2986"/>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69" name="Freeform 646"/>
                <p:cNvSpPr>
                  <a:spLocks/>
                </p:cNvSpPr>
                <p:nvPr/>
              </p:nvSpPr>
              <p:spPr bwMode="auto">
                <a:xfrm>
                  <a:off x="3513" y="3010"/>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70" name="Freeform 647"/>
                <p:cNvSpPr>
                  <a:spLocks/>
                </p:cNvSpPr>
                <p:nvPr/>
              </p:nvSpPr>
              <p:spPr bwMode="auto">
                <a:xfrm>
                  <a:off x="4042" y="922"/>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71" name="Freeform 648"/>
                <p:cNvSpPr>
                  <a:spLocks/>
                </p:cNvSpPr>
                <p:nvPr/>
              </p:nvSpPr>
              <p:spPr bwMode="auto">
                <a:xfrm>
                  <a:off x="4042" y="945"/>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72" name="Freeform 649"/>
                <p:cNvSpPr>
                  <a:spLocks/>
                </p:cNvSpPr>
                <p:nvPr/>
              </p:nvSpPr>
              <p:spPr bwMode="auto">
                <a:xfrm>
                  <a:off x="4042" y="968"/>
                  <a:ext cx="0" cy="8"/>
                </a:xfrm>
                <a:custGeom>
                  <a:avLst/>
                  <a:gdLst>
                    <a:gd name="T0" fmla="*/ 0 h 11"/>
                    <a:gd name="T1" fmla="*/ 6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73" name="Freeform 650"/>
                <p:cNvSpPr>
                  <a:spLocks/>
                </p:cNvSpPr>
                <p:nvPr/>
              </p:nvSpPr>
              <p:spPr bwMode="auto">
                <a:xfrm>
                  <a:off x="4042" y="992"/>
                  <a:ext cx="0" cy="7"/>
                </a:xfrm>
                <a:custGeom>
                  <a:avLst/>
                  <a:gdLst>
                    <a:gd name="T0" fmla="*/ 0 h 11"/>
                    <a:gd name="T1" fmla="*/ 6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74" name="Freeform 651"/>
                <p:cNvSpPr>
                  <a:spLocks/>
                </p:cNvSpPr>
                <p:nvPr/>
              </p:nvSpPr>
              <p:spPr bwMode="auto">
                <a:xfrm>
                  <a:off x="4042" y="101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75" name="Freeform 652"/>
                <p:cNvSpPr>
                  <a:spLocks/>
                </p:cNvSpPr>
                <p:nvPr/>
              </p:nvSpPr>
              <p:spPr bwMode="auto">
                <a:xfrm>
                  <a:off x="4042" y="1039"/>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76" name="Freeform 653"/>
                <p:cNvSpPr>
                  <a:spLocks/>
                </p:cNvSpPr>
                <p:nvPr/>
              </p:nvSpPr>
              <p:spPr bwMode="auto">
                <a:xfrm>
                  <a:off x="4042" y="1062"/>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77" name="Freeform 654"/>
                <p:cNvSpPr>
                  <a:spLocks/>
                </p:cNvSpPr>
                <p:nvPr/>
              </p:nvSpPr>
              <p:spPr bwMode="auto">
                <a:xfrm>
                  <a:off x="4042" y="108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78" name="Freeform 655"/>
                <p:cNvSpPr>
                  <a:spLocks/>
                </p:cNvSpPr>
                <p:nvPr/>
              </p:nvSpPr>
              <p:spPr bwMode="auto">
                <a:xfrm>
                  <a:off x="4042" y="1109"/>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79" name="Freeform 656"/>
                <p:cNvSpPr>
                  <a:spLocks/>
                </p:cNvSpPr>
                <p:nvPr/>
              </p:nvSpPr>
              <p:spPr bwMode="auto">
                <a:xfrm>
                  <a:off x="4042" y="1133"/>
                  <a:ext cx="0" cy="7"/>
                </a:xfrm>
                <a:custGeom>
                  <a:avLst/>
                  <a:gdLst>
                    <a:gd name="T0" fmla="*/ 0 h 11"/>
                    <a:gd name="T1" fmla="*/ 5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80" name="Freeform 657"/>
                <p:cNvSpPr>
                  <a:spLocks/>
                </p:cNvSpPr>
                <p:nvPr/>
              </p:nvSpPr>
              <p:spPr bwMode="auto">
                <a:xfrm>
                  <a:off x="4042" y="1156"/>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81" name="Freeform 658"/>
                <p:cNvSpPr>
                  <a:spLocks/>
                </p:cNvSpPr>
                <p:nvPr/>
              </p:nvSpPr>
              <p:spPr bwMode="auto">
                <a:xfrm>
                  <a:off x="4042" y="1180"/>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82" name="Freeform 659"/>
                <p:cNvSpPr>
                  <a:spLocks/>
                </p:cNvSpPr>
                <p:nvPr/>
              </p:nvSpPr>
              <p:spPr bwMode="auto">
                <a:xfrm>
                  <a:off x="4042" y="1203"/>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83" name="Freeform 660"/>
                <p:cNvSpPr>
                  <a:spLocks/>
                </p:cNvSpPr>
                <p:nvPr/>
              </p:nvSpPr>
              <p:spPr bwMode="auto">
                <a:xfrm>
                  <a:off x="4042" y="1226"/>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84" name="Freeform 661"/>
                <p:cNvSpPr>
                  <a:spLocks/>
                </p:cNvSpPr>
                <p:nvPr/>
              </p:nvSpPr>
              <p:spPr bwMode="auto">
                <a:xfrm>
                  <a:off x="4042" y="1250"/>
                  <a:ext cx="0" cy="8"/>
                </a:xfrm>
                <a:custGeom>
                  <a:avLst/>
                  <a:gdLst>
                    <a:gd name="T0" fmla="*/ 0 h 10"/>
                    <a:gd name="T1" fmla="*/ 6 h 10"/>
                    <a:gd name="T2" fmla="*/ 8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85" name="Freeform 662"/>
                <p:cNvSpPr>
                  <a:spLocks/>
                </p:cNvSpPr>
                <p:nvPr/>
              </p:nvSpPr>
              <p:spPr bwMode="auto">
                <a:xfrm>
                  <a:off x="4042" y="1274"/>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86" name="Freeform 663"/>
                <p:cNvSpPr>
                  <a:spLocks/>
                </p:cNvSpPr>
                <p:nvPr/>
              </p:nvSpPr>
              <p:spPr bwMode="auto">
                <a:xfrm>
                  <a:off x="4042" y="1297"/>
                  <a:ext cx="0" cy="8"/>
                </a:xfrm>
                <a:custGeom>
                  <a:avLst/>
                  <a:gdLst>
                    <a:gd name="T0" fmla="*/ 0 h 11"/>
                    <a:gd name="T1" fmla="*/ 6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87" name="Freeform 664"/>
                <p:cNvSpPr>
                  <a:spLocks/>
                </p:cNvSpPr>
                <p:nvPr/>
              </p:nvSpPr>
              <p:spPr bwMode="auto">
                <a:xfrm>
                  <a:off x="4042" y="1320"/>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88" name="Freeform 665"/>
                <p:cNvSpPr>
                  <a:spLocks/>
                </p:cNvSpPr>
                <p:nvPr/>
              </p:nvSpPr>
              <p:spPr bwMode="auto">
                <a:xfrm>
                  <a:off x="4042" y="1344"/>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89" name="Freeform 666"/>
                <p:cNvSpPr>
                  <a:spLocks/>
                </p:cNvSpPr>
                <p:nvPr/>
              </p:nvSpPr>
              <p:spPr bwMode="auto">
                <a:xfrm>
                  <a:off x="4042" y="1368"/>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90" name="Freeform 667"/>
                <p:cNvSpPr>
                  <a:spLocks/>
                </p:cNvSpPr>
                <p:nvPr/>
              </p:nvSpPr>
              <p:spPr bwMode="auto">
                <a:xfrm>
                  <a:off x="4042" y="1391"/>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91" name="Freeform 668"/>
                <p:cNvSpPr>
                  <a:spLocks/>
                </p:cNvSpPr>
                <p:nvPr/>
              </p:nvSpPr>
              <p:spPr bwMode="auto">
                <a:xfrm>
                  <a:off x="4042" y="1415"/>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92" name="Freeform 669"/>
                <p:cNvSpPr>
                  <a:spLocks/>
                </p:cNvSpPr>
                <p:nvPr/>
              </p:nvSpPr>
              <p:spPr bwMode="auto">
                <a:xfrm>
                  <a:off x="4042" y="1438"/>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93" name="Freeform 670"/>
                <p:cNvSpPr>
                  <a:spLocks/>
                </p:cNvSpPr>
                <p:nvPr/>
              </p:nvSpPr>
              <p:spPr bwMode="auto">
                <a:xfrm>
                  <a:off x="4042" y="1461"/>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94" name="Freeform 671"/>
                <p:cNvSpPr>
                  <a:spLocks/>
                </p:cNvSpPr>
                <p:nvPr/>
              </p:nvSpPr>
              <p:spPr bwMode="auto">
                <a:xfrm>
                  <a:off x="4042" y="1485"/>
                  <a:ext cx="0" cy="7"/>
                </a:xfrm>
                <a:custGeom>
                  <a:avLst/>
                  <a:gdLst>
                    <a:gd name="T0" fmla="*/ 0 h 11"/>
                    <a:gd name="T1" fmla="*/ 6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95" name="Freeform 672"/>
                <p:cNvSpPr>
                  <a:spLocks/>
                </p:cNvSpPr>
                <p:nvPr/>
              </p:nvSpPr>
              <p:spPr bwMode="auto">
                <a:xfrm>
                  <a:off x="4042" y="1509"/>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96" name="Freeform 673"/>
                <p:cNvSpPr>
                  <a:spLocks/>
                </p:cNvSpPr>
                <p:nvPr/>
              </p:nvSpPr>
              <p:spPr bwMode="auto">
                <a:xfrm>
                  <a:off x="4042" y="1532"/>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97" name="Freeform 674"/>
                <p:cNvSpPr>
                  <a:spLocks/>
                </p:cNvSpPr>
                <p:nvPr/>
              </p:nvSpPr>
              <p:spPr bwMode="auto">
                <a:xfrm>
                  <a:off x="4042" y="1555"/>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98" name="Freeform 675"/>
                <p:cNvSpPr>
                  <a:spLocks/>
                </p:cNvSpPr>
                <p:nvPr/>
              </p:nvSpPr>
              <p:spPr bwMode="auto">
                <a:xfrm>
                  <a:off x="4042" y="1578"/>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99" name="Freeform 676"/>
                <p:cNvSpPr>
                  <a:spLocks/>
                </p:cNvSpPr>
                <p:nvPr/>
              </p:nvSpPr>
              <p:spPr bwMode="auto">
                <a:xfrm>
                  <a:off x="4042" y="1602"/>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00" name="Freeform 677"/>
                <p:cNvSpPr>
                  <a:spLocks/>
                </p:cNvSpPr>
                <p:nvPr/>
              </p:nvSpPr>
              <p:spPr bwMode="auto">
                <a:xfrm>
                  <a:off x="4042" y="162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01" name="Freeform 678"/>
                <p:cNvSpPr>
                  <a:spLocks/>
                </p:cNvSpPr>
                <p:nvPr/>
              </p:nvSpPr>
              <p:spPr bwMode="auto">
                <a:xfrm>
                  <a:off x="4042" y="1649"/>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02" name="Freeform 679"/>
                <p:cNvSpPr>
                  <a:spLocks/>
                </p:cNvSpPr>
                <p:nvPr/>
              </p:nvSpPr>
              <p:spPr bwMode="auto">
                <a:xfrm>
                  <a:off x="4042" y="1673"/>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03" name="Freeform 680"/>
                <p:cNvSpPr>
                  <a:spLocks/>
                </p:cNvSpPr>
                <p:nvPr/>
              </p:nvSpPr>
              <p:spPr bwMode="auto">
                <a:xfrm>
                  <a:off x="4042" y="169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04" name="Freeform 681"/>
                <p:cNvSpPr>
                  <a:spLocks/>
                </p:cNvSpPr>
                <p:nvPr/>
              </p:nvSpPr>
              <p:spPr bwMode="auto">
                <a:xfrm>
                  <a:off x="4042" y="1719"/>
                  <a:ext cx="0" cy="8"/>
                </a:xfrm>
                <a:custGeom>
                  <a:avLst/>
                  <a:gdLst>
                    <a:gd name="T0" fmla="*/ 0 h 11"/>
                    <a:gd name="T1" fmla="*/ 6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05" name="Freeform 682"/>
                <p:cNvSpPr>
                  <a:spLocks/>
                </p:cNvSpPr>
                <p:nvPr/>
              </p:nvSpPr>
              <p:spPr bwMode="auto">
                <a:xfrm>
                  <a:off x="4042" y="1743"/>
                  <a:ext cx="0" cy="7"/>
                </a:xfrm>
                <a:custGeom>
                  <a:avLst/>
                  <a:gdLst>
                    <a:gd name="T0" fmla="*/ 0 h 11"/>
                    <a:gd name="T1" fmla="*/ 6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06" name="Freeform 683"/>
                <p:cNvSpPr>
                  <a:spLocks/>
                </p:cNvSpPr>
                <p:nvPr/>
              </p:nvSpPr>
              <p:spPr bwMode="auto">
                <a:xfrm>
                  <a:off x="4042" y="1767"/>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07" name="Freeform 684"/>
                <p:cNvSpPr>
                  <a:spLocks/>
                </p:cNvSpPr>
                <p:nvPr/>
              </p:nvSpPr>
              <p:spPr bwMode="auto">
                <a:xfrm>
                  <a:off x="4042" y="1790"/>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08" name="Freeform 685"/>
                <p:cNvSpPr>
                  <a:spLocks/>
                </p:cNvSpPr>
                <p:nvPr/>
              </p:nvSpPr>
              <p:spPr bwMode="auto">
                <a:xfrm>
                  <a:off x="4042" y="1813"/>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09" name="Freeform 686"/>
                <p:cNvSpPr>
                  <a:spLocks/>
                </p:cNvSpPr>
                <p:nvPr/>
              </p:nvSpPr>
              <p:spPr bwMode="auto">
                <a:xfrm>
                  <a:off x="4042" y="1837"/>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10" name="Freeform 687"/>
                <p:cNvSpPr>
                  <a:spLocks/>
                </p:cNvSpPr>
                <p:nvPr/>
              </p:nvSpPr>
              <p:spPr bwMode="auto">
                <a:xfrm>
                  <a:off x="4042" y="1860"/>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11" name="Freeform 688"/>
                <p:cNvSpPr>
                  <a:spLocks/>
                </p:cNvSpPr>
                <p:nvPr/>
              </p:nvSpPr>
              <p:spPr bwMode="auto">
                <a:xfrm>
                  <a:off x="4042" y="1884"/>
                  <a:ext cx="0" cy="7"/>
                </a:xfrm>
                <a:custGeom>
                  <a:avLst/>
                  <a:gdLst>
                    <a:gd name="T0" fmla="*/ 0 h 11"/>
                    <a:gd name="T1" fmla="*/ 5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12" name="Freeform 689"/>
                <p:cNvSpPr>
                  <a:spLocks/>
                </p:cNvSpPr>
                <p:nvPr/>
              </p:nvSpPr>
              <p:spPr bwMode="auto">
                <a:xfrm>
                  <a:off x="4042" y="1907"/>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13" name="Freeform 690"/>
                <p:cNvSpPr>
                  <a:spLocks/>
                </p:cNvSpPr>
                <p:nvPr/>
              </p:nvSpPr>
              <p:spPr bwMode="auto">
                <a:xfrm>
                  <a:off x="4042" y="1931"/>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14" name="Freeform 691"/>
                <p:cNvSpPr>
                  <a:spLocks/>
                </p:cNvSpPr>
                <p:nvPr/>
              </p:nvSpPr>
              <p:spPr bwMode="auto">
                <a:xfrm>
                  <a:off x="4042" y="1954"/>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15" name="Freeform 692"/>
                <p:cNvSpPr>
                  <a:spLocks/>
                </p:cNvSpPr>
                <p:nvPr/>
              </p:nvSpPr>
              <p:spPr bwMode="auto">
                <a:xfrm>
                  <a:off x="4042" y="1977"/>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16" name="Freeform 693"/>
                <p:cNvSpPr>
                  <a:spLocks/>
                </p:cNvSpPr>
                <p:nvPr/>
              </p:nvSpPr>
              <p:spPr bwMode="auto">
                <a:xfrm>
                  <a:off x="4042" y="2001"/>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17" name="Freeform 694"/>
                <p:cNvSpPr>
                  <a:spLocks/>
                </p:cNvSpPr>
                <p:nvPr/>
              </p:nvSpPr>
              <p:spPr bwMode="auto">
                <a:xfrm>
                  <a:off x="4042" y="2025"/>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18" name="Freeform 695"/>
                <p:cNvSpPr>
                  <a:spLocks/>
                </p:cNvSpPr>
                <p:nvPr/>
              </p:nvSpPr>
              <p:spPr bwMode="auto">
                <a:xfrm>
                  <a:off x="4042" y="2048"/>
                  <a:ext cx="0" cy="8"/>
                </a:xfrm>
                <a:custGeom>
                  <a:avLst/>
                  <a:gdLst>
                    <a:gd name="T0" fmla="*/ 0 h 11"/>
                    <a:gd name="T1" fmla="*/ 6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19" name="Freeform 696"/>
                <p:cNvSpPr>
                  <a:spLocks/>
                </p:cNvSpPr>
                <p:nvPr/>
              </p:nvSpPr>
              <p:spPr bwMode="auto">
                <a:xfrm>
                  <a:off x="4042" y="2071"/>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20" name="Freeform 697"/>
                <p:cNvSpPr>
                  <a:spLocks/>
                </p:cNvSpPr>
                <p:nvPr/>
              </p:nvSpPr>
              <p:spPr bwMode="auto">
                <a:xfrm>
                  <a:off x="4042" y="2095"/>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21" name="Freeform 698"/>
                <p:cNvSpPr>
                  <a:spLocks/>
                </p:cNvSpPr>
                <p:nvPr/>
              </p:nvSpPr>
              <p:spPr bwMode="auto">
                <a:xfrm>
                  <a:off x="4042" y="2118"/>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22" name="Freeform 699"/>
                <p:cNvSpPr>
                  <a:spLocks/>
                </p:cNvSpPr>
                <p:nvPr/>
              </p:nvSpPr>
              <p:spPr bwMode="auto">
                <a:xfrm>
                  <a:off x="4042" y="2142"/>
                  <a:ext cx="0" cy="7"/>
                </a:xfrm>
                <a:custGeom>
                  <a:avLst/>
                  <a:gdLst>
                    <a:gd name="T0" fmla="*/ 0 h 11"/>
                    <a:gd name="T1" fmla="*/ 6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23" name="Freeform 700"/>
                <p:cNvSpPr>
                  <a:spLocks/>
                </p:cNvSpPr>
                <p:nvPr/>
              </p:nvSpPr>
              <p:spPr bwMode="auto">
                <a:xfrm>
                  <a:off x="4042" y="216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24" name="Freeform 701"/>
                <p:cNvSpPr>
                  <a:spLocks/>
                </p:cNvSpPr>
                <p:nvPr/>
              </p:nvSpPr>
              <p:spPr bwMode="auto">
                <a:xfrm>
                  <a:off x="4042" y="2189"/>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25" name="Freeform 702"/>
                <p:cNvSpPr>
                  <a:spLocks/>
                </p:cNvSpPr>
                <p:nvPr/>
              </p:nvSpPr>
              <p:spPr bwMode="auto">
                <a:xfrm>
                  <a:off x="4042" y="2212"/>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26" name="Freeform 703"/>
                <p:cNvSpPr>
                  <a:spLocks/>
                </p:cNvSpPr>
                <p:nvPr/>
              </p:nvSpPr>
              <p:spPr bwMode="auto">
                <a:xfrm>
                  <a:off x="4042" y="2235"/>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27" name="Freeform 704"/>
                <p:cNvSpPr>
                  <a:spLocks/>
                </p:cNvSpPr>
                <p:nvPr/>
              </p:nvSpPr>
              <p:spPr bwMode="auto">
                <a:xfrm>
                  <a:off x="4042" y="2259"/>
                  <a:ext cx="0" cy="8"/>
                </a:xfrm>
                <a:custGeom>
                  <a:avLst/>
                  <a:gdLst>
                    <a:gd name="T0" fmla="*/ 0 h 10"/>
                    <a:gd name="T1" fmla="*/ 6 h 10"/>
                    <a:gd name="T2" fmla="*/ 8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28" name="Freeform 705"/>
                <p:cNvSpPr>
                  <a:spLocks/>
                </p:cNvSpPr>
                <p:nvPr/>
              </p:nvSpPr>
              <p:spPr bwMode="auto">
                <a:xfrm>
                  <a:off x="4042" y="2283"/>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29" name="Freeform 706"/>
                <p:cNvSpPr>
                  <a:spLocks/>
                </p:cNvSpPr>
                <p:nvPr/>
              </p:nvSpPr>
              <p:spPr bwMode="auto">
                <a:xfrm>
                  <a:off x="4042" y="2306"/>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30" name="Freeform 707"/>
                <p:cNvSpPr>
                  <a:spLocks/>
                </p:cNvSpPr>
                <p:nvPr/>
              </p:nvSpPr>
              <p:spPr bwMode="auto">
                <a:xfrm>
                  <a:off x="4042" y="2329"/>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31" name="Freeform 708"/>
                <p:cNvSpPr>
                  <a:spLocks/>
                </p:cNvSpPr>
                <p:nvPr/>
              </p:nvSpPr>
              <p:spPr bwMode="auto">
                <a:xfrm>
                  <a:off x="4042" y="2353"/>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32" name="Freeform 709"/>
                <p:cNvSpPr>
                  <a:spLocks/>
                </p:cNvSpPr>
                <p:nvPr/>
              </p:nvSpPr>
              <p:spPr bwMode="auto">
                <a:xfrm>
                  <a:off x="4042" y="2376"/>
                  <a:ext cx="0" cy="8"/>
                </a:xfrm>
                <a:custGeom>
                  <a:avLst/>
                  <a:gdLst>
                    <a:gd name="T0" fmla="*/ 0 h 10"/>
                    <a:gd name="T1" fmla="*/ 6 h 10"/>
                    <a:gd name="T2" fmla="*/ 8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33" name="Freeform 710"/>
                <p:cNvSpPr>
                  <a:spLocks/>
                </p:cNvSpPr>
                <p:nvPr/>
              </p:nvSpPr>
              <p:spPr bwMode="auto">
                <a:xfrm>
                  <a:off x="4042" y="2400"/>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34" name="Freeform 711"/>
                <p:cNvSpPr>
                  <a:spLocks/>
                </p:cNvSpPr>
                <p:nvPr/>
              </p:nvSpPr>
              <p:spPr bwMode="auto">
                <a:xfrm>
                  <a:off x="4042" y="2424"/>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35" name="Freeform 712"/>
                <p:cNvSpPr>
                  <a:spLocks/>
                </p:cNvSpPr>
                <p:nvPr/>
              </p:nvSpPr>
              <p:spPr bwMode="auto">
                <a:xfrm>
                  <a:off x="4042" y="2447"/>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36" name="Freeform 713"/>
                <p:cNvSpPr>
                  <a:spLocks/>
                </p:cNvSpPr>
                <p:nvPr/>
              </p:nvSpPr>
              <p:spPr bwMode="auto">
                <a:xfrm>
                  <a:off x="4042" y="2470"/>
                  <a:ext cx="0" cy="8"/>
                </a:xfrm>
                <a:custGeom>
                  <a:avLst/>
                  <a:gdLst>
                    <a:gd name="T0" fmla="*/ 0 h 11"/>
                    <a:gd name="T1" fmla="*/ 6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37" name="Freeform 714"/>
                <p:cNvSpPr>
                  <a:spLocks/>
                </p:cNvSpPr>
                <p:nvPr/>
              </p:nvSpPr>
              <p:spPr bwMode="auto">
                <a:xfrm>
                  <a:off x="4042" y="2494"/>
                  <a:ext cx="0" cy="7"/>
                </a:xfrm>
                <a:custGeom>
                  <a:avLst/>
                  <a:gdLst>
                    <a:gd name="T0" fmla="*/ 0 h 11"/>
                    <a:gd name="T1" fmla="*/ 6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38" name="Freeform 715"/>
                <p:cNvSpPr>
                  <a:spLocks/>
                </p:cNvSpPr>
                <p:nvPr/>
              </p:nvSpPr>
              <p:spPr bwMode="auto">
                <a:xfrm>
                  <a:off x="4042" y="2518"/>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39" name="Freeform 716"/>
                <p:cNvSpPr>
                  <a:spLocks/>
                </p:cNvSpPr>
                <p:nvPr/>
              </p:nvSpPr>
              <p:spPr bwMode="auto">
                <a:xfrm>
                  <a:off x="4042" y="2541"/>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40" name="Freeform 717"/>
                <p:cNvSpPr>
                  <a:spLocks/>
                </p:cNvSpPr>
                <p:nvPr/>
              </p:nvSpPr>
              <p:spPr bwMode="auto">
                <a:xfrm>
                  <a:off x="4042" y="2564"/>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41" name="Freeform 718"/>
                <p:cNvSpPr>
                  <a:spLocks/>
                </p:cNvSpPr>
                <p:nvPr/>
              </p:nvSpPr>
              <p:spPr bwMode="auto">
                <a:xfrm>
                  <a:off x="4042" y="2588"/>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42" name="Freeform 719"/>
                <p:cNvSpPr>
                  <a:spLocks/>
                </p:cNvSpPr>
                <p:nvPr/>
              </p:nvSpPr>
              <p:spPr bwMode="auto">
                <a:xfrm>
                  <a:off x="4042" y="2611"/>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43" name="Freeform 720"/>
                <p:cNvSpPr>
                  <a:spLocks/>
                </p:cNvSpPr>
                <p:nvPr/>
              </p:nvSpPr>
              <p:spPr bwMode="auto">
                <a:xfrm>
                  <a:off x="4042" y="2635"/>
                  <a:ext cx="0" cy="7"/>
                </a:xfrm>
                <a:custGeom>
                  <a:avLst/>
                  <a:gdLst>
                    <a:gd name="T0" fmla="*/ 0 h 11"/>
                    <a:gd name="T1" fmla="*/ 5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44" name="Freeform 721"/>
                <p:cNvSpPr>
                  <a:spLocks/>
                </p:cNvSpPr>
                <p:nvPr/>
              </p:nvSpPr>
              <p:spPr bwMode="auto">
                <a:xfrm>
                  <a:off x="4042" y="2658"/>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45" name="Freeform 722"/>
                <p:cNvSpPr>
                  <a:spLocks/>
                </p:cNvSpPr>
                <p:nvPr/>
              </p:nvSpPr>
              <p:spPr bwMode="auto">
                <a:xfrm>
                  <a:off x="4042" y="2682"/>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46" name="Freeform 723"/>
                <p:cNvSpPr>
                  <a:spLocks/>
                </p:cNvSpPr>
                <p:nvPr/>
              </p:nvSpPr>
              <p:spPr bwMode="auto">
                <a:xfrm>
                  <a:off x="4042" y="2705"/>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47" name="Freeform 724"/>
                <p:cNvSpPr>
                  <a:spLocks/>
                </p:cNvSpPr>
                <p:nvPr/>
              </p:nvSpPr>
              <p:spPr bwMode="auto">
                <a:xfrm>
                  <a:off x="4042" y="2728"/>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48" name="Freeform 725"/>
                <p:cNvSpPr>
                  <a:spLocks/>
                </p:cNvSpPr>
                <p:nvPr/>
              </p:nvSpPr>
              <p:spPr bwMode="auto">
                <a:xfrm>
                  <a:off x="4042" y="2752"/>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49" name="Freeform 726"/>
                <p:cNvSpPr>
                  <a:spLocks/>
                </p:cNvSpPr>
                <p:nvPr/>
              </p:nvSpPr>
              <p:spPr bwMode="auto">
                <a:xfrm>
                  <a:off x="4042" y="277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50" name="Freeform 727"/>
                <p:cNvSpPr>
                  <a:spLocks/>
                </p:cNvSpPr>
                <p:nvPr/>
              </p:nvSpPr>
              <p:spPr bwMode="auto">
                <a:xfrm>
                  <a:off x="4042" y="2799"/>
                  <a:ext cx="0" cy="8"/>
                </a:xfrm>
                <a:custGeom>
                  <a:avLst/>
                  <a:gdLst>
                    <a:gd name="T0" fmla="*/ 0 h 11"/>
                    <a:gd name="T1" fmla="*/ 6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51" name="Freeform 728"/>
                <p:cNvSpPr>
                  <a:spLocks/>
                </p:cNvSpPr>
                <p:nvPr/>
              </p:nvSpPr>
              <p:spPr bwMode="auto">
                <a:xfrm>
                  <a:off x="4042" y="2822"/>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52" name="Freeform 729"/>
                <p:cNvSpPr>
                  <a:spLocks/>
                </p:cNvSpPr>
                <p:nvPr/>
              </p:nvSpPr>
              <p:spPr bwMode="auto">
                <a:xfrm>
                  <a:off x="4042" y="284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53" name="Freeform 730"/>
                <p:cNvSpPr>
                  <a:spLocks/>
                </p:cNvSpPr>
                <p:nvPr/>
              </p:nvSpPr>
              <p:spPr bwMode="auto">
                <a:xfrm>
                  <a:off x="4042" y="2869"/>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54" name="Freeform 731"/>
                <p:cNvSpPr>
                  <a:spLocks/>
                </p:cNvSpPr>
                <p:nvPr/>
              </p:nvSpPr>
              <p:spPr bwMode="auto">
                <a:xfrm>
                  <a:off x="4042" y="2893"/>
                  <a:ext cx="0" cy="7"/>
                </a:xfrm>
                <a:custGeom>
                  <a:avLst/>
                  <a:gdLst>
                    <a:gd name="T0" fmla="*/ 0 h 11"/>
                    <a:gd name="T1" fmla="*/ 6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55" name="Freeform 732"/>
                <p:cNvSpPr>
                  <a:spLocks/>
                </p:cNvSpPr>
                <p:nvPr/>
              </p:nvSpPr>
              <p:spPr bwMode="auto">
                <a:xfrm>
                  <a:off x="4042" y="2917"/>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56" name="Freeform 733"/>
                <p:cNvSpPr>
                  <a:spLocks/>
                </p:cNvSpPr>
                <p:nvPr/>
              </p:nvSpPr>
              <p:spPr bwMode="auto">
                <a:xfrm>
                  <a:off x="4042" y="2940"/>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57" name="Freeform 734"/>
                <p:cNvSpPr>
                  <a:spLocks/>
                </p:cNvSpPr>
                <p:nvPr/>
              </p:nvSpPr>
              <p:spPr bwMode="auto">
                <a:xfrm>
                  <a:off x="4042" y="2963"/>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58" name="Freeform 735"/>
                <p:cNvSpPr>
                  <a:spLocks/>
                </p:cNvSpPr>
                <p:nvPr/>
              </p:nvSpPr>
              <p:spPr bwMode="auto">
                <a:xfrm>
                  <a:off x="4042" y="2986"/>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59" name="Freeform 736"/>
                <p:cNvSpPr>
                  <a:spLocks/>
                </p:cNvSpPr>
                <p:nvPr/>
              </p:nvSpPr>
              <p:spPr bwMode="auto">
                <a:xfrm>
                  <a:off x="4042" y="3010"/>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60" name="Freeform 737"/>
                <p:cNvSpPr>
                  <a:spLocks/>
                </p:cNvSpPr>
                <p:nvPr/>
              </p:nvSpPr>
              <p:spPr bwMode="auto">
                <a:xfrm>
                  <a:off x="4570" y="922"/>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61" name="Freeform 738"/>
                <p:cNvSpPr>
                  <a:spLocks/>
                </p:cNvSpPr>
                <p:nvPr/>
              </p:nvSpPr>
              <p:spPr bwMode="auto">
                <a:xfrm>
                  <a:off x="4570" y="945"/>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62" name="Freeform 739"/>
                <p:cNvSpPr>
                  <a:spLocks/>
                </p:cNvSpPr>
                <p:nvPr/>
              </p:nvSpPr>
              <p:spPr bwMode="auto">
                <a:xfrm>
                  <a:off x="4570" y="968"/>
                  <a:ext cx="0" cy="8"/>
                </a:xfrm>
                <a:custGeom>
                  <a:avLst/>
                  <a:gdLst>
                    <a:gd name="T0" fmla="*/ 0 h 11"/>
                    <a:gd name="T1" fmla="*/ 6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63" name="Freeform 740"/>
                <p:cNvSpPr>
                  <a:spLocks/>
                </p:cNvSpPr>
                <p:nvPr/>
              </p:nvSpPr>
              <p:spPr bwMode="auto">
                <a:xfrm>
                  <a:off x="4570" y="992"/>
                  <a:ext cx="0" cy="7"/>
                </a:xfrm>
                <a:custGeom>
                  <a:avLst/>
                  <a:gdLst>
                    <a:gd name="T0" fmla="*/ 0 h 11"/>
                    <a:gd name="T1" fmla="*/ 6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64" name="Freeform 741"/>
                <p:cNvSpPr>
                  <a:spLocks/>
                </p:cNvSpPr>
                <p:nvPr/>
              </p:nvSpPr>
              <p:spPr bwMode="auto">
                <a:xfrm>
                  <a:off x="4570" y="101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65" name="Freeform 742"/>
                <p:cNvSpPr>
                  <a:spLocks/>
                </p:cNvSpPr>
                <p:nvPr/>
              </p:nvSpPr>
              <p:spPr bwMode="auto">
                <a:xfrm>
                  <a:off x="4570" y="1039"/>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66" name="Freeform 743"/>
                <p:cNvSpPr>
                  <a:spLocks/>
                </p:cNvSpPr>
                <p:nvPr/>
              </p:nvSpPr>
              <p:spPr bwMode="auto">
                <a:xfrm>
                  <a:off x="4570" y="1062"/>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67" name="Freeform 744"/>
                <p:cNvSpPr>
                  <a:spLocks/>
                </p:cNvSpPr>
                <p:nvPr/>
              </p:nvSpPr>
              <p:spPr bwMode="auto">
                <a:xfrm>
                  <a:off x="4570" y="108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68" name="Freeform 745"/>
                <p:cNvSpPr>
                  <a:spLocks/>
                </p:cNvSpPr>
                <p:nvPr/>
              </p:nvSpPr>
              <p:spPr bwMode="auto">
                <a:xfrm>
                  <a:off x="4570" y="1109"/>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69" name="Freeform 746"/>
                <p:cNvSpPr>
                  <a:spLocks/>
                </p:cNvSpPr>
                <p:nvPr/>
              </p:nvSpPr>
              <p:spPr bwMode="auto">
                <a:xfrm>
                  <a:off x="4570" y="1133"/>
                  <a:ext cx="0" cy="7"/>
                </a:xfrm>
                <a:custGeom>
                  <a:avLst/>
                  <a:gdLst>
                    <a:gd name="T0" fmla="*/ 0 h 11"/>
                    <a:gd name="T1" fmla="*/ 5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70" name="Freeform 747"/>
                <p:cNvSpPr>
                  <a:spLocks/>
                </p:cNvSpPr>
                <p:nvPr/>
              </p:nvSpPr>
              <p:spPr bwMode="auto">
                <a:xfrm>
                  <a:off x="4570" y="1156"/>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71" name="Freeform 748"/>
                <p:cNvSpPr>
                  <a:spLocks/>
                </p:cNvSpPr>
                <p:nvPr/>
              </p:nvSpPr>
              <p:spPr bwMode="auto">
                <a:xfrm>
                  <a:off x="4570" y="1180"/>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72" name="Freeform 749"/>
                <p:cNvSpPr>
                  <a:spLocks/>
                </p:cNvSpPr>
                <p:nvPr/>
              </p:nvSpPr>
              <p:spPr bwMode="auto">
                <a:xfrm>
                  <a:off x="4570" y="1203"/>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73" name="Freeform 750"/>
                <p:cNvSpPr>
                  <a:spLocks/>
                </p:cNvSpPr>
                <p:nvPr/>
              </p:nvSpPr>
              <p:spPr bwMode="auto">
                <a:xfrm>
                  <a:off x="4570" y="1226"/>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74" name="Freeform 751"/>
                <p:cNvSpPr>
                  <a:spLocks/>
                </p:cNvSpPr>
                <p:nvPr/>
              </p:nvSpPr>
              <p:spPr bwMode="auto">
                <a:xfrm>
                  <a:off x="4570" y="1250"/>
                  <a:ext cx="0" cy="8"/>
                </a:xfrm>
                <a:custGeom>
                  <a:avLst/>
                  <a:gdLst>
                    <a:gd name="T0" fmla="*/ 0 h 10"/>
                    <a:gd name="T1" fmla="*/ 6 h 10"/>
                    <a:gd name="T2" fmla="*/ 8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75" name="Freeform 752"/>
                <p:cNvSpPr>
                  <a:spLocks/>
                </p:cNvSpPr>
                <p:nvPr/>
              </p:nvSpPr>
              <p:spPr bwMode="auto">
                <a:xfrm>
                  <a:off x="4570" y="1274"/>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76" name="Freeform 753"/>
                <p:cNvSpPr>
                  <a:spLocks/>
                </p:cNvSpPr>
                <p:nvPr/>
              </p:nvSpPr>
              <p:spPr bwMode="auto">
                <a:xfrm>
                  <a:off x="4570" y="1297"/>
                  <a:ext cx="0" cy="8"/>
                </a:xfrm>
                <a:custGeom>
                  <a:avLst/>
                  <a:gdLst>
                    <a:gd name="T0" fmla="*/ 0 h 11"/>
                    <a:gd name="T1" fmla="*/ 6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77" name="Freeform 754"/>
                <p:cNvSpPr>
                  <a:spLocks/>
                </p:cNvSpPr>
                <p:nvPr/>
              </p:nvSpPr>
              <p:spPr bwMode="auto">
                <a:xfrm>
                  <a:off x="4570" y="1320"/>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78" name="Freeform 755"/>
                <p:cNvSpPr>
                  <a:spLocks/>
                </p:cNvSpPr>
                <p:nvPr/>
              </p:nvSpPr>
              <p:spPr bwMode="auto">
                <a:xfrm>
                  <a:off x="4570" y="1344"/>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79" name="Freeform 756"/>
                <p:cNvSpPr>
                  <a:spLocks/>
                </p:cNvSpPr>
                <p:nvPr/>
              </p:nvSpPr>
              <p:spPr bwMode="auto">
                <a:xfrm>
                  <a:off x="4570" y="1368"/>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80" name="Freeform 757"/>
                <p:cNvSpPr>
                  <a:spLocks/>
                </p:cNvSpPr>
                <p:nvPr/>
              </p:nvSpPr>
              <p:spPr bwMode="auto">
                <a:xfrm>
                  <a:off x="4570" y="1391"/>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81" name="Freeform 758"/>
                <p:cNvSpPr>
                  <a:spLocks/>
                </p:cNvSpPr>
                <p:nvPr/>
              </p:nvSpPr>
              <p:spPr bwMode="auto">
                <a:xfrm>
                  <a:off x="4570" y="1415"/>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82" name="Freeform 759"/>
                <p:cNvSpPr>
                  <a:spLocks/>
                </p:cNvSpPr>
                <p:nvPr/>
              </p:nvSpPr>
              <p:spPr bwMode="auto">
                <a:xfrm>
                  <a:off x="4570" y="1438"/>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83" name="Freeform 760"/>
                <p:cNvSpPr>
                  <a:spLocks/>
                </p:cNvSpPr>
                <p:nvPr/>
              </p:nvSpPr>
              <p:spPr bwMode="auto">
                <a:xfrm>
                  <a:off x="4570" y="1461"/>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84" name="Freeform 761"/>
                <p:cNvSpPr>
                  <a:spLocks/>
                </p:cNvSpPr>
                <p:nvPr/>
              </p:nvSpPr>
              <p:spPr bwMode="auto">
                <a:xfrm>
                  <a:off x="4570" y="1485"/>
                  <a:ext cx="0" cy="7"/>
                </a:xfrm>
                <a:custGeom>
                  <a:avLst/>
                  <a:gdLst>
                    <a:gd name="T0" fmla="*/ 0 h 11"/>
                    <a:gd name="T1" fmla="*/ 6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85" name="Freeform 762"/>
                <p:cNvSpPr>
                  <a:spLocks/>
                </p:cNvSpPr>
                <p:nvPr/>
              </p:nvSpPr>
              <p:spPr bwMode="auto">
                <a:xfrm>
                  <a:off x="4570" y="1509"/>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86" name="Freeform 763"/>
                <p:cNvSpPr>
                  <a:spLocks/>
                </p:cNvSpPr>
                <p:nvPr/>
              </p:nvSpPr>
              <p:spPr bwMode="auto">
                <a:xfrm>
                  <a:off x="4570" y="1532"/>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87" name="Freeform 764"/>
                <p:cNvSpPr>
                  <a:spLocks/>
                </p:cNvSpPr>
                <p:nvPr/>
              </p:nvSpPr>
              <p:spPr bwMode="auto">
                <a:xfrm>
                  <a:off x="4570" y="1555"/>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88" name="Freeform 765"/>
                <p:cNvSpPr>
                  <a:spLocks/>
                </p:cNvSpPr>
                <p:nvPr/>
              </p:nvSpPr>
              <p:spPr bwMode="auto">
                <a:xfrm>
                  <a:off x="4570" y="1578"/>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89" name="Freeform 766"/>
                <p:cNvSpPr>
                  <a:spLocks/>
                </p:cNvSpPr>
                <p:nvPr/>
              </p:nvSpPr>
              <p:spPr bwMode="auto">
                <a:xfrm>
                  <a:off x="4570" y="1602"/>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90" name="Freeform 767"/>
                <p:cNvSpPr>
                  <a:spLocks/>
                </p:cNvSpPr>
                <p:nvPr/>
              </p:nvSpPr>
              <p:spPr bwMode="auto">
                <a:xfrm>
                  <a:off x="4570" y="162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91" name="Freeform 768"/>
                <p:cNvSpPr>
                  <a:spLocks/>
                </p:cNvSpPr>
                <p:nvPr/>
              </p:nvSpPr>
              <p:spPr bwMode="auto">
                <a:xfrm>
                  <a:off x="4570" y="1649"/>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92" name="Freeform 769"/>
                <p:cNvSpPr>
                  <a:spLocks/>
                </p:cNvSpPr>
                <p:nvPr/>
              </p:nvSpPr>
              <p:spPr bwMode="auto">
                <a:xfrm>
                  <a:off x="4570" y="1673"/>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93" name="Freeform 770"/>
                <p:cNvSpPr>
                  <a:spLocks/>
                </p:cNvSpPr>
                <p:nvPr/>
              </p:nvSpPr>
              <p:spPr bwMode="auto">
                <a:xfrm>
                  <a:off x="4570" y="169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94" name="Freeform 771"/>
                <p:cNvSpPr>
                  <a:spLocks/>
                </p:cNvSpPr>
                <p:nvPr/>
              </p:nvSpPr>
              <p:spPr bwMode="auto">
                <a:xfrm>
                  <a:off x="4570" y="1719"/>
                  <a:ext cx="0" cy="8"/>
                </a:xfrm>
                <a:custGeom>
                  <a:avLst/>
                  <a:gdLst>
                    <a:gd name="T0" fmla="*/ 0 h 11"/>
                    <a:gd name="T1" fmla="*/ 6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95" name="Freeform 772"/>
                <p:cNvSpPr>
                  <a:spLocks/>
                </p:cNvSpPr>
                <p:nvPr/>
              </p:nvSpPr>
              <p:spPr bwMode="auto">
                <a:xfrm>
                  <a:off x="4570" y="1743"/>
                  <a:ext cx="0" cy="7"/>
                </a:xfrm>
                <a:custGeom>
                  <a:avLst/>
                  <a:gdLst>
                    <a:gd name="T0" fmla="*/ 0 h 11"/>
                    <a:gd name="T1" fmla="*/ 6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96" name="Freeform 773"/>
                <p:cNvSpPr>
                  <a:spLocks/>
                </p:cNvSpPr>
                <p:nvPr/>
              </p:nvSpPr>
              <p:spPr bwMode="auto">
                <a:xfrm>
                  <a:off x="4570" y="1767"/>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97" name="Freeform 774"/>
                <p:cNvSpPr>
                  <a:spLocks/>
                </p:cNvSpPr>
                <p:nvPr/>
              </p:nvSpPr>
              <p:spPr bwMode="auto">
                <a:xfrm>
                  <a:off x="4570" y="1790"/>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98" name="Freeform 775"/>
                <p:cNvSpPr>
                  <a:spLocks/>
                </p:cNvSpPr>
                <p:nvPr/>
              </p:nvSpPr>
              <p:spPr bwMode="auto">
                <a:xfrm>
                  <a:off x="4570" y="1813"/>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899" name="Freeform 776"/>
                <p:cNvSpPr>
                  <a:spLocks/>
                </p:cNvSpPr>
                <p:nvPr/>
              </p:nvSpPr>
              <p:spPr bwMode="auto">
                <a:xfrm>
                  <a:off x="4570" y="1837"/>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00" name="Freeform 777"/>
                <p:cNvSpPr>
                  <a:spLocks/>
                </p:cNvSpPr>
                <p:nvPr/>
              </p:nvSpPr>
              <p:spPr bwMode="auto">
                <a:xfrm>
                  <a:off x="4570" y="1860"/>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01" name="Freeform 778"/>
                <p:cNvSpPr>
                  <a:spLocks/>
                </p:cNvSpPr>
                <p:nvPr/>
              </p:nvSpPr>
              <p:spPr bwMode="auto">
                <a:xfrm>
                  <a:off x="4570" y="1884"/>
                  <a:ext cx="0" cy="7"/>
                </a:xfrm>
                <a:custGeom>
                  <a:avLst/>
                  <a:gdLst>
                    <a:gd name="T0" fmla="*/ 0 h 11"/>
                    <a:gd name="T1" fmla="*/ 5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02" name="Freeform 779"/>
                <p:cNvSpPr>
                  <a:spLocks/>
                </p:cNvSpPr>
                <p:nvPr/>
              </p:nvSpPr>
              <p:spPr bwMode="auto">
                <a:xfrm>
                  <a:off x="4570" y="1907"/>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03" name="Freeform 780"/>
                <p:cNvSpPr>
                  <a:spLocks/>
                </p:cNvSpPr>
                <p:nvPr/>
              </p:nvSpPr>
              <p:spPr bwMode="auto">
                <a:xfrm>
                  <a:off x="4570" y="1931"/>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04" name="Freeform 781"/>
                <p:cNvSpPr>
                  <a:spLocks/>
                </p:cNvSpPr>
                <p:nvPr/>
              </p:nvSpPr>
              <p:spPr bwMode="auto">
                <a:xfrm>
                  <a:off x="4570" y="1954"/>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05" name="Freeform 782"/>
                <p:cNvSpPr>
                  <a:spLocks/>
                </p:cNvSpPr>
                <p:nvPr/>
              </p:nvSpPr>
              <p:spPr bwMode="auto">
                <a:xfrm>
                  <a:off x="4570" y="1977"/>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06" name="Freeform 783"/>
                <p:cNvSpPr>
                  <a:spLocks/>
                </p:cNvSpPr>
                <p:nvPr/>
              </p:nvSpPr>
              <p:spPr bwMode="auto">
                <a:xfrm>
                  <a:off x="4570" y="2001"/>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07" name="Freeform 784"/>
                <p:cNvSpPr>
                  <a:spLocks/>
                </p:cNvSpPr>
                <p:nvPr/>
              </p:nvSpPr>
              <p:spPr bwMode="auto">
                <a:xfrm>
                  <a:off x="4570" y="2025"/>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08" name="Freeform 785"/>
                <p:cNvSpPr>
                  <a:spLocks/>
                </p:cNvSpPr>
                <p:nvPr/>
              </p:nvSpPr>
              <p:spPr bwMode="auto">
                <a:xfrm>
                  <a:off x="4570" y="2048"/>
                  <a:ext cx="0" cy="8"/>
                </a:xfrm>
                <a:custGeom>
                  <a:avLst/>
                  <a:gdLst>
                    <a:gd name="T0" fmla="*/ 0 h 11"/>
                    <a:gd name="T1" fmla="*/ 6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09" name="Freeform 786"/>
                <p:cNvSpPr>
                  <a:spLocks/>
                </p:cNvSpPr>
                <p:nvPr/>
              </p:nvSpPr>
              <p:spPr bwMode="auto">
                <a:xfrm>
                  <a:off x="4570" y="2071"/>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10" name="Freeform 787"/>
                <p:cNvSpPr>
                  <a:spLocks/>
                </p:cNvSpPr>
                <p:nvPr/>
              </p:nvSpPr>
              <p:spPr bwMode="auto">
                <a:xfrm>
                  <a:off x="4570" y="2095"/>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11" name="Freeform 788"/>
                <p:cNvSpPr>
                  <a:spLocks/>
                </p:cNvSpPr>
                <p:nvPr/>
              </p:nvSpPr>
              <p:spPr bwMode="auto">
                <a:xfrm>
                  <a:off x="4570" y="2118"/>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12" name="Freeform 789"/>
                <p:cNvSpPr>
                  <a:spLocks/>
                </p:cNvSpPr>
                <p:nvPr/>
              </p:nvSpPr>
              <p:spPr bwMode="auto">
                <a:xfrm>
                  <a:off x="4570" y="2142"/>
                  <a:ext cx="0" cy="7"/>
                </a:xfrm>
                <a:custGeom>
                  <a:avLst/>
                  <a:gdLst>
                    <a:gd name="T0" fmla="*/ 0 h 11"/>
                    <a:gd name="T1" fmla="*/ 6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13" name="Freeform 790"/>
                <p:cNvSpPr>
                  <a:spLocks/>
                </p:cNvSpPr>
                <p:nvPr/>
              </p:nvSpPr>
              <p:spPr bwMode="auto">
                <a:xfrm>
                  <a:off x="4570" y="216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14" name="Freeform 791"/>
                <p:cNvSpPr>
                  <a:spLocks/>
                </p:cNvSpPr>
                <p:nvPr/>
              </p:nvSpPr>
              <p:spPr bwMode="auto">
                <a:xfrm>
                  <a:off x="4570" y="2189"/>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15" name="Freeform 792"/>
                <p:cNvSpPr>
                  <a:spLocks/>
                </p:cNvSpPr>
                <p:nvPr/>
              </p:nvSpPr>
              <p:spPr bwMode="auto">
                <a:xfrm>
                  <a:off x="4570" y="2212"/>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16" name="Freeform 793"/>
                <p:cNvSpPr>
                  <a:spLocks/>
                </p:cNvSpPr>
                <p:nvPr/>
              </p:nvSpPr>
              <p:spPr bwMode="auto">
                <a:xfrm>
                  <a:off x="4570" y="2235"/>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17" name="Freeform 794"/>
                <p:cNvSpPr>
                  <a:spLocks/>
                </p:cNvSpPr>
                <p:nvPr/>
              </p:nvSpPr>
              <p:spPr bwMode="auto">
                <a:xfrm>
                  <a:off x="4570" y="2259"/>
                  <a:ext cx="0" cy="8"/>
                </a:xfrm>
                <a:custGeom>
                  <a:avLst/>
                  <a:gdLst>
                    <a:gd name="T0" fmla="*/ 0 h 10"/>
                    <a:gd name="T1" fmla="*/ 6 h 10"/>
                    <a:gd name="T2" fmla="*/ 8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18" name="Freeform 795"/>
                <p:cNvSpPr>
                  <a:spLocks/>
                </p:cNvSpPr>
                <p:nvPr/>
              </p:nvSpPr>
              <p:spPr bwMode="auto">
                <a:xfrm>
                  <a:off x="4570" y="2283"/>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19" name="Freeform 796"/>
                <p:cNvSpPr>
                  <a:spLocks/>
                </p:cNvSpPr>
                <p:nvPr/>
              </p:nvSpPr>
              <p:spPr bwMode="auto">
                <a:xfrm>
                  <a:off x="4570" y="2306"/>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20" name="Freeform 797"/>
                <p:cNvSpPr>
                  <a:spLocks/>
                </p:cNvSpPr>
                <p:nvPr/>
              </p:nvSpPr>
              <p:spPr bwMode="auto">
                <a:xfrm>
                  <a:off x="4570" y="2329"/>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21" name="Freeform 798"/>
                <p:cNvSpPr>
                  <a:spLocks/>
                </p:cNvSpPr>
                <p:nvPr/>
              </p:nvSpPr>
              <p:spPr bwMode="auto">
                <a:xfrm>
                  <a:off x="4570" y="2353"/>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22" name="Freeform 799"/>
                <p:cNvSpPr>
                  <a:spLocks/>
                </p:cNvSpPr>
                <p:nvPr/>
              </p:nvSpPr>
              <p:spPr bwMode="auto">
                <a:xfrm>
                  <a:off x="4570" y="2376"/>
                  <a:ext cx="0" cy="8"/>
                </a:xfrm>
                <a:custGeom>
                  <a:avLst/>
                  <a:gdLst>
                    <a:gd name="T0" fmla="*/ 0 h 10"/>
                    <a:gd name="T1" fmla="*/ 6 h 10"/>
                    <a:gd name="T2" fmla="*/ 8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23" name="Freeform 800"/>
                <p:cNvSpPr>
                  <a:spLocks/>
                </p:cNvSpPr>
                <p:nvPr/>
              </p:nvSpPr>
              <p:spPr bwMode="auto">
                <a:xfrm>
                  <a:off x="4570" y="2400"/>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24" name="Freeform 801"/>
                <p:cNvSpPr>
                  <a:spLocks/>
                </p:cNvSpPr>
                <p:nvPr/>
              </p:nvSpPr>
              <p:spPr bwMode="auto">
                <a:xfrm>
                  <a:off x="4570" y="2424"/>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25" name="Freeform 802"/>
                <p:cNvSpPr>
                  <a:spLocks/>
                </p:cNvSpPr>
                <p:nvPr/>
              </p:nvSpPr>
              <p:spPr bwMode="auto">
                <a:xfrm>
                  <a:off x="4570" y="2447"/>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26" name="Freeform 803"/>
                <p:cNvSpPr>
                  <a:spLocks/>
                </p:cNvSpPr>
                <p:nvPr/>
              </p:nvSpPr>
              <p:spPr bwMode="auto">
                <a:xfrm>
                  <a:off x="4570" y="2470"/>
                  <a:ext cx="0" cy="8"/>
                </a:xfrm>
                <a:custGeom>
                  <a:avLst/>
                  <a:gdLst>
                    <a:gd name="T0" fmla="*/ 0 h 11"/>
                    <a:gd name="T1" fmla="*/ 6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27" name="Freeform 804"/>
                <p:cNvSpPr>
                  <a:spLocks/>
                </p:cNvSpPr>
                <p:nvPr/>
              </p:nvSpPr>
              <p:spPr bwMode="auto">
                <a:xfrm>
                  <a:off x="4570" y="2494"/>
                  <a:ext cx="0" cy="7"/>
                </a:xfrm>
                <a:custGeom>
                  <a:avLst/>
                  <a:gdLst>
                    <a:gd name="T0" fmla="*/ 0 h 11"/>
                    <a:gd name="T1" fmla="*/ 6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28" name="Freeform 805"/>
                <p:cNvSpPr>
                  <a:spLocks/>
                </p:cNvSpPr>
                <p:nvPr/>
              </p:nvSpPr>
              <p:spPr bwMode="auto">
                <a:xfrm>
                  <a:off x="4570" y="2518"/>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29" name="Freeform 806"/>
                <p:cNvSpPr>
                  <a:spLocks/>
                </p:cNvSpPr>
                <p:nvPr/>
              </p:nvSpPr>
              <p:spPr bwMode="auto">
                <a:xfrm>
                  <a:off x="4570" y="2541"/>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30" name="Freeform 807"/>
                <p:cNvSpPr>
                  <a:spLocks/>
                </p:cNvSpPr>
                <p:nvPr/>
              </p:nvSpPr>
              <p:spPr bwMode="auto">
                <a:xfrm>
                  <a:off x="4570" y="2564"/>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31" name="Freeform 808"/>
                <p:cNvSpPr>
                  <a:spLocks/>
                </p:cNvSpPr>
                <p:nvPr/>
              </p:nvSpPr>
              <p:spPr bwMode="auto">
                <a:xfrm>
                  <a:off x="4570" y="2588"/>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32" name="Freeform 809"/>
                <p:cNvSpPr>
                  <a:spLocks/>
                </p:cNvSpPr>
                <p:nvPr/>
              </p:nvSpPr>
              <p:spPr bwMode="auto">
                <a:xfrm>
                  <a:off x="4570" y="2611"/>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33" name="Freeform 810"/>
                <p:cNvSpPr>
                  <a:spLocks/>
                </p:cNvSpPr>
                <p:nvPr/>
              </p:nvSpPr>
              <p:spPr bwMode="auto">
                <a:xfrm>
                  <a:off x="4570" y="2635"/>
                  <a:ext cx="0" cy="7"/>
                </a:xfrm>
                <a:custGeom>
                  <a:avLst/>
                  <a:gdLst>
                    <a:gd name="T0" fmla="*/ 0 h 11"/>
                    <a:gd name="T1" fmla="*/ 5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34" name="Freeform 811"/>
                <p:cNvSpPr>
                  <a:spLocks/>
                </p:cNvSpPr>
                <p:nvPr/>
              </p:nvSpPr>
              <p:spPr bwMode="auto">
                <a:xfrm>
                  <a:off x="4570" y="2658"/>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35" name="Freeform 812"/>
                <p:cNvSpPr>
                  <a:spLocks/>
                </p:cNvSpPr>
                <p:nvPr/>
              </p:nvSpPr>
              <p:spPr bwMode="auto">
                <a:xfrm>
                  <a:off x="4570" y="2682"/>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36" name="Freeform 813"/>
                <p:cNvSpPr>
                  <a:spLocks/>
                </p:cNvSpPr>
                <p:nvPr/>
              </p:nvSpPr>
              <p:spPr bwMode="auto">
                <a:xfrm>
                  <a:off x="4570" y="2705"/>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37" name="Freeform 814"/>
                <p:cNvSpPr>
                  <a:spLocks/>
                </p:cNvSpPr>
                <p:nvPr/>
              </p:nvSpPr>
              <p:spPr bwMode="auto">
                <a:xfrm>
                  <a:off x="4570" y="2728"/>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938" name="Freeform 815"/>
                <p:cNvSpPr>
                  <a:spLocks/>
                </p:cNvSpPr>
                <p:nvPr/>
              </p:nvSpPr>
              <p:spPr bwMode="auto">
                <a:xfrm>
                  <a:off x="4570" y="2752"/>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nvGrpSpPr>
              <p:cNvPr id="10256" name="Group 816"/>
              <p:cNvGrpSpPr>
                <a:grpSpLocks/>
              </p:cNvGrpSpPr>
              <p:nvPr/>
            </p:nvGrpSpPr>
            <p:grpSpPr bwMode="auto">
              <a:xfrm>
                <a:off x="3505" y="922"/>
                <a:ext cx="2121" cy="2095"/>
                <a:chOff x="3505" y="922"/>
                <a:chExt cx="2121" cy="2095"/>
              </a:xfrm>
            </p:grpSpPr>
            <p:sp>
              <p:nvSpPr>
                <p:cNvPr id="10539" name="Freeform 817"/>
                <p:cNvSpPr>
                  <a:spLocks/>
                </p:cNvSpPr>
                <p:nvPr/>
              </p:nvSpPr>
              <p:spPr bwMode="auto">
                <a:xfrm>
                  <a:off x="4570" y="277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40" name="Freeform 818"/>
                <p:cNvSpPr>
                  <a:spLocks/>
                </p:cNvSpPr>
                <p:nvPr/>
              </p:nvSpPr>
              <p:spPr bwMode="auto">
                <a:xfrm>
                  <a:off x="4570" y="2799"/>
                  <a:ext cx="0" cy="8"/>
                </a:xfrm>
                <a:custGeom>
                  <a:avLst/>
                  <a:gdLst>
                    <a:gd name="T0" fmla="*/ 0 h 11"/>
                    <a:gd name="T1" fmla="*/ 6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41" name="Freeform 819"/>
                <p:cNvSpPr>
                  <a:spLocks/>
                </p:cNvSpPr>
                <p:nvPr/>
              </p:nvSpPr>
              <p:spPr bwMode="auto">
                <a:xfrm>
                  <a:off x="4570" y="2822"/>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42" name="Freeform 820"/>
                <p:cNvSpPr>
                  <a:spLocks/>
                </p:cNvSpPr>
                <p:nvPr/>
              </p:nvSpPr>
              <p:spPr bwMode="auto">
                <a:xfrm>
                  <a:off x="4570" y="284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43" name="Freeform 821"/>
                <p:cNvSpPr>
                  <a:spLocks/>
                </p:cNvSpPr>
                <p:nvPr/>
              </p:nvSpPr>
              <p:spPr bwMode="auto">
                <a:xfrm>
                  <a:off x="4570" y="2869"/>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44" name="Freeform 822"/>
                <p:cNvSpPr>
                  <a:spLocks/>
                </p:cNvSpPr>
                <p:nvPr/>
              </p:nvSpPr>
              <p:spPr bwMode="auto">
                <a:xfrm>
                  <a:off x="4570" y="2893"/>
                  <a:ext cx="0" cy="7"/>
                </a:xfrm>
                <a:custGeom>
                  <a:avLst/>
                  <a:gdLst>
                    <a:gd name="T0" fmla="*/ 0 h 11"/>
                    <a:gd name="T1" fmla="*/ 6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45" name="Freeform 823"/>
                <p:cNvSpPr>
                  <a:spLocks/>
                </p:cNvSpPr>
                <p:nvPr/>
              </p:nvSpPr>
              <p:spPr bwMode="auto">
                <a:xfrm>
                  <a:off x="4570" y="2917"/>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46" name="Freeform 824"/>
                <p:cNvSpPr>
                  <a:spLocks/>
                </p:cNvSpPr>
                <p:nvPr/>
              </p:nvSpPr>
              <p:spPr bwMode="auto">
                <a:xfrm>
                  <a:off x="4570" y="2940"/>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47" name="Freeform 825"/>
                <p:cNvSpPr>
                  <a:spLocks/>
                </p:cNvSpPr>
                <p:nvPr/>
              </p:nvSpPr>
              <p:spPr bwMode="auto">
                <a:xfrm>
                  <a:off x="4570" y="2963"/>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48" name="Freeform 826"/>
                <p:cNvSpPr>
                  <a:spLocks/>
                </p:cNvSpPr>
                <p:nvPr/>
              </p:nvSpPr>
              <p:spPr bwMode="auto">
                <a:xfrm>
                  <a:off x="4570" y="2986"/>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49" name="Freeform 827"/>
                <p:cNvSpPr>
                  <a:spLocks/>
                </p:cNvSpPr>
                <p:nvPr/>
              </p:nvSpPr>
              <p:spPr bwMode="auto">
                <a:xfrm>
                  <a:off x="4570" y="3010"/>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50" name="Freeform 828"/>
                <p:cNvSpPr>
                  <a:spLocks/>
                </p:cNvSpPr>
                <p:nvPr/>
              </p:nvSpPr>
              <p:spPr bwMode="auto">
                <a:xfrm>
                  <a:off x="5097" y="922"/>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51" name="Freeform 829"/>
                <p:cNvSpPr>
                  <a:spLocks/>
                </p:cNvSpPr>
                <p:nvPr/>
              </p:nvSpPr>
              <p:spPr bwMode="auto">
                <a:xfrm>
                  <a:off x="5097" y="945"/>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52" name="Freeform 830"/>
                <p:cNvSpPr>
                  <a:spLocks/>
                </p:cNvSpPr>
                <p:nvPr/>
              </p:nvSpPr>
              <p:spPr bwMode="auto">
                <a:xfrm>
                  <a:off x="5097" y="968"/>
                  <a:ext cx="0" cy="8"/>
                </a:xfrm>
                <a:custGeom>
                  <a:avLst/>
                  <a:gdLst>
                    <a:gd name="T0" fmla="*/ 0 h 11"/>
                    <a:gd name="T1" fmla="*/ 6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53" name="Freeform 831"/>
                <p:cNvSpPr>
                  <a:spLocks/>
                </p:cNvSpPr>
                <p:nvPr/>
              </p:nvSpPr>
              <p:spPr bwMode="auto">
                <a:xfrm>
                  <a:off x="5097" y="992"/>
                  <a:ext cx="0" cy="7"/>
                </a:xfrm>
                <a:custGeom>
                  <a:avLst/>
                  <a:gdLst>
                    <a:gd name="T0" fmla="*/ 0 h 11"/>
                    <a:gd name="T1" fmla="*/ 6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54" name="Freeform 832"/>
                <p:cNvSpPr>
                  <a:spLocks/>
                </p:cNvSpPr>
                <p:nvPr/>
              </p:nvSpPr>
              <p:spPr bwMode="auto">
                <a:xfrm>
                  <a:off x="5097" y="101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55" name="Freeform 833"/>
                <p:cNvSpPr>
                  <a:spLocks/>
                </p:cNvSpPr>
                <p:nvPr/>
              </p:nvSpPr>
              <p:spPr bwMode="auto">
                <a:xfrm>
                  <a:off x="5097" y="1039"/>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56" name="Freeform 834"/>
                <p:cNvSpPr>
                  <a:spLocks/>
                </p:cNvSpPr>
                <p:nvPr/>
              </p:nvSpPr>
              <p:spPr bwMode="auto">
                <a:xfrm>
                  <a:off x="5097" y="1062"/>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57" name="Freeform 835"/>
                <p:cNvSpPr>
                  <a:spLocks/>
                </p:cNvSpPr>
                <p:nvPr/>
              </p:nvSpPr>
              <p:spPr bwMode="auto">
                <a:xfrm>
                  <a:off x="5097" y="108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58" name="Freeform 836"/>
                <p:cNvSpPr>
                  <a:spLocks/>
                </p:cNvSpPr>
                <p:nvPr/>
              </p:nvSpPr>
              <p:spPr bwMode="auto">
                <a:xfrm>
                  <a:off x="5097" y="1109"/>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59" name="Freeform 837"/>
                <p:cNvSpPr>
                  <a:spLocks/>
                </p:cNvSpPr>
                <p:nvPr/>
              </p:nvSpPr>
              <p:spPr bwMode="auto">
                <a:xfrm>
                  <a:off x="5097" y="1133"/>
                  <a:ext cx="0" cy="7"/>
                </a:xfrm>
                <a:custGeom>
                  <a:avLst/>
                  <a:gdLst>
                    <a:gd name="T0" fmla="*/ 0 h 11"/>
                    <a:gd name="T1" fmla="*/ 5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60" name="Freeform 838"/>
                <p:cNvSpPr>
                  <a:spLocks/>
                </p:cNvSpPr>
                <p:nvPr/>
              </p:nvSpPr>
              <p:spPr bwMode="auto">
                <a:xfrm>
                  <a:off x="5097" y="1156"/>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61" name="Freeform 839"/>
                <p:cNvSpPr>
                  <a:spLocks/>
                </p:cNvSpPr>
                <p:nvPr/>
              </p:nvSpPr>
              <p:spPr bwMode="auto">
                <a:xfrm>
                  <a:off x="5097" y="1180"/>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62" name="Freeform 840"/>
                <p:cNvSpPr>
                  <a:spLocks/>
                </p:cNvSpPr>
                <p:nvPr/>
              </p:nvSpPr>
              <p:spPr bwMode="auto">
                <a:xfrm>
                  <a:off x="5097" y="1203"/>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63" name="Freeform 841"/>
                <p:cNvSpPr>
                  <a:spLocks/>
                </p:cNvSpPr>
                <p:nvPr/>
              </p:nvSpPr>
              <p:spPr bwMode="auto">
                <a:xfrm>
                  <a:off x="5097" y="1226"/>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64" name="Freeform 842"/>
                <p:cNvSpPr>
                  <a:spLocks/>
                </p:cNvSpPr>
                <p:nvPr/>
              </p:nvSpPr>
              <p:spPr bwMode="auto">
                <a:xfrm>
                  <a:off x="5097" y="1250"/>
                  <a:ext cx="0" cy="8"/>
                </a:xfrm>
                <a:custGeom>
                  <a:avLst/>
                  <a:gdLst>
                    <a:gd name="T0" fmla="*/ 0 h 10"/>
                    <a:gd name="T1" fmla="*/ 6 h 10"/>
                    <a:gd name="T2" fmla="*/ 8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65" name="Freeform 843"/>
                <p:cNvSpPr>
                  <a:spLocks/>
                </p:cNvSpPr>
                <p:nvPr/>
              </p:nvSpPr>
              <p:spPr bwMode="auto">
                <a:xfrm>
                  <a:off x="5097" y="1274"/>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66" name="Freeform 844"/>
                <p:cNvSpPr>
                  <a:spLocks/>
                </p:cNvSpPr>
                <p:nvPr/>
              </p:nvSpPr>
              <p:spPr bwMode="auto">
                <a:xfrm>
                  <a:off x="5097" y="1297"/>
                  <a:ext cx="0" cy="8"/>
                </a:xfrm>
                <a:custGeom>
                  <a:avLst/>
                  <a:gdLst>
                    <a:gd name="T0" fmla="*/ 0 h 11"/>
                    <a:gd name="T1" fmla="*/ 6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67" name="Freeform 845"/>
                <p:cNvSpPr>
                  <a:spLocks/>
                </p:cNvSpPr>
                <p:nvPr/>
              </p:nvSpPr>
              <p:spPr bwMode="auto">
                <a:xfrm>
                  <a:off x="5097" y="1320"/>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68" name="Freeform 846"/>
                <p:cNvSpPr>
                  <a:spLocks/>
                </p:cNvSpPr>
                <p:nvPr/>
              </p:nvSpPr>
              <p:spPr bwMode="auto">
                <a:xfrm>
                  <a:off x="5097" y="1344"/>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69" name="Freeform 847"/>
                <p:cNvSpPr>
                  <a:spLocks/>
                </p:cNvSpPr>
                <p:nvPr/>
              </p:nvSpPr>
              <p:spPr bwMode="auto">
                <a:xfrm>
                  <a:off x="5097" y="1368"/>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70" name="Freeform 848"/>
                <p:cNvSpPr>
                  <a:spLocks/>
                </p:cNvSpPr>
                <p:nvPr/>
              </p:nvSpPr>
              <p:spPr bwMode="auto">
                <a:xfrm>
                  <a:off x="5097" y="1391"/>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71" name="Freeform 849"/>
                <p:cNvSpPr>
                  <a:spLocks/>
                </p:cNvSpPr>
                <p:nvPr/>
              </p:nvSpPr>
              <p:spPr bwMode="auto">
                <a:xfrm>
                  <a:off x="5097" y="1415"/>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72" name="Freeform 850"/>
                <p:cNvSpPr>
                  <a:spLocks/>
                </p:cNvSpPr>
                <p:nvPr/>
              </p:nvSpPr>
              <p:spPr bwMode="auto">
                <a:xfrm>
                  <a:off x="5097" y="1438"/>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73" name="Freeform 851"/>
                <p:cNvSpPr>
                  <a:spLocks/>
                </p:cNvSpPr>
                <p:nvPr/>
              </p:nvSpPr>
              <p:spPr bwMode="auto">
                <a:xfrm>
                  <a:off x="5097" y="1461"/>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74" name="Freeform 852"/>
                <p:cNvSpPr>
                  <a:spLocks/>
                </p:cNvSpPr>
                <p:nvPr/>
              </p:nvSpPr>
              <p:spPr bwMode="auto">
                <a:xfrm>
                  <a:off x="5097" y="1485"/>
                  <a:ext cx="0" cy="7"/>
                </a:xfrm>
                <a:custGeom>
                  <a:avLst/>
                  <a:gdLst>
                    <a:gd name="T0" fmla="*/ 0 h 11"/>
                    <a:gd name="T1" fmla="*/ 6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75" name="Freeform 853"/>
                <p:cNvSpPr>
                  <a:spLocks/>
                </p:cNvSpPr>
                <p:nvPr/>
              </p:nvSpPr>
              <p:spPr bwMode="auto">
                <a:xfrm>
                  <a:off x="5097" y="1509"/>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76" name="Freeform 854"/>
                <p:cNvSpPr>
                  <a:spLocks/>
                </p:cNvSpPr>
                <p:nvPr/>
              </p:nvSpPr>
              <p:spPr bwMode="auto">
                <a:xfrm>
                  <a:off x="5097" y="1532"/>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77" name="Freeform 855"/>
                <p:cNvSpPr>
                  <a:spLocks/>
                </p:cNvSpPr>
                <p:nvPr/>
              </p:nvSpPr>
              <p:spPr bwMode="auto">
                <a:xfrm>
                  <a:off x="5097" y="1555"/>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78" name="Freeform 856"/>
                <p:cNvSpPr>
                  <a:spLocks/>
                </p:cNvSpPr>
                <p:nvPr/>
              </p:nvSpPr>
              <p:spPr bwMode="auto">
                <a:xfrm>
                  <a:off x="5097" y="1578"/>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79" name="Freeform 857"/>
                <p:cNvSpPr>
                  <a:spLocks/>
                </p:cNvSpPr>
                <p:nvPr/>
              </p:nvSpPr>
              <p:spPr bwMode="auto">
                <a:xfrm>
                  <a:off x="5097" y="1602"/>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80" name="Freeform 858"/>
                <p:cNvSpPr>
                  <a:spLocks/>
                </p:cNvSpPr>
                <p:nvPr/>
              </p:nvSpPr>
              <p:spPr bwMode="auto">
                <a:xfrm>
                  <a:off x="5097" y="162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81" name="Freeform 859"/>
                <p:cNvSpPr>
                  <a:spLocks/>
                </p:cNvSpPr>
                <p:nvPr/>
              </p:nvSpPr>
              <p:spPr bwMode="auto">
                <a:xfrm>
                  <a:off x="5097" y="1649"/>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82" name="Freeform 860"/>
                <p:cNvSpPr>
                  <a:spLocks/>
                </p:cNvSpPr>
                <p:nvPr/>
              </p:nvSpPr>
              <p:spPr bwMode="auto">
                <a:xfrm>
                  <a:off x="5097" y="1673"/>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83" name="Freeform 861"/>
                <p:cNvSpPr>
                  <a:spLocks/>
                </p:cNvSpPr>
                <p:nvPr/>
              </p:nvSpPr>
              <p:spPr bwMode="auto">
                <a:xfrm>
                  <a:off x="5097" y="169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84" name="Freeform 862"/>
                <p:cNvSpPr>
                  <a:spLocks/>
                </p:cNvSpPr>
                <p:nvPr/>
              </p:nvSpPr>
              <p:spPr bwMode="auto">
                <a:xfrm>
                  <a:off x="5097" y="1719"/>
                  <a:ext cx="0" cy="8"/>
                </a:xfrm>
                <a:custGeom>
                  <a:avLst/>
                  <a:gdLst>
                    <a:gd name="T0" fmla="*/ 0 h 11"/>
                    <a:gd name="T1" fmla="*/ 6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85" name="Freeform 863"/>
                <p:cNvSpPr>
                  <a:spLocks/>
                </p:cNvSpPr>
                <p:nvPr/>
              </p:nvSpPr>
              <p:spPr bwMode="auto">
                <a:xfrm>
                  <a:off x="5097" y="1743"/>
                  <a:ext cx="0" cy="7"/>
                </a:xfrm>
                <a:custGeom>
                  <a:avLst/>
                  <a:gdLst>
                    <a:gd name="T0" fmla="*/ 0 h 11"/>
                    <a:gd name="T1" fmla="*/ 6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86" name="Freeform 864"/>
                <p:cNvSpPr>
                  <a:spLocks/>
                </p:cNvSpPr>
                <p:nvPr/>
              </p:nvSpPr>
              <p:spPr bwMode="auto">
                <a:xfrm>
                  <a:off x="5097" y="1767"/>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87" name="Freeform 865"/>
                <p:cNvSpPr>
                  <a:spLocks/>
                </p:cNvSpPr>
                <p:nvPr/>
              </p:nvSpPr>
              <p:spPr bwMode="auto">
                <a:xfrm>
                  <a:off x="5097" y="1790"/>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88" name="Freeform 866"/>
                <p:cNvSpPr>
                  <a:spLocks/>
                </p:cNvSpPr>
                <p:nvPr/>
              </p:nvSpPr>
              <p:spPr bwMode="auto">
                <a:xfrm>
                  <a:off x="5097" y="1813"/>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89" name="Freeform 867"/>
                <p:cNvSpPr>
                  <a:spLocks/>
                </p:cNvSpPr>
                <p:nvPr/>
              </p:nvSpPr>
              <p:spPr bwMode="auto">
                <a:xfrm>
                  <a:off x="5097" y="1837"/>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90" name="Freeform 868"/>
                <p:cNvSpPr>
                  <a:spLocks/>
                </p:cNvSpPr>
                <p:nvPr/>
              </p:nvSpPr>
              <p:spPr bwMode="auto">
                <a:xfrm>
                  <a:off x="5097" y="1860"/>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91" name="Freeform 869"/>
                <p:cNvSpPr>
                  <a:spLocks/>
                </p:cNvSpPr>
                <p:nvPr/>
              </p:nvSpPr>
              <p:spPr bwMode="auto">
                <a:xfrm>
                  <a:off x="5097" y="1884"/>
                  <a:ext cx="0" cy="7"/>
                </a:xfrm>
                <a:custGeom>
                  <a:avLst/>
                  <a:gdLst>
                    <a:gd name="T0" fmla="*/ 0 h 11"/>
                    <a:gd name="T1" fmla="*/ 5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92" name="Freeform 870"/>
                <p:cNvSpPr>
                  <a:spLocks/>
                </p:cNvSpPr>
                <p:nvPr/>
              </p:nvSpPr>
              <p:spPr bwMode="auto">
                <a:xfrm>
                  <a:off x="5097" y="1907"/>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93" name="Freeform 871"/>
                <p:cNvSpPr>
                  <a:spLocks/>
                </p:cNvSpPr>
                <p:nvPr/>
              </p:nvSpPr>
              <p:spPr bwMode="auto">
                <a:xfrm>
                  <a:off x="5097" y="1931"/>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94" name="Freeform 872"/>
                <p:cNvSpPr>
                  <a:spLocks/>
                </p:cNvSpPr>
                <p:nvPr/>
              </p:nvSpPr>
              <p:spPr bwMode="auto">
                <a:xfrm>
                  <a:off x="5097" y="1954"/>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95" name="Freeform 873"/>
                <p:cNvSpPr>
                  <a:spLocks/>
                </p:cNvSpPr>
                <p:nvPr/>
              </p:nvSpPr>
              <p:spPr bwMode="auto">
                <a:xfrm>
                  <a:off x="5097" y="1977"/>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96" name="Freeform 874"/>
                <p:cNvSpPr>
                  <a:spLocks/>
                </p:cNvSpPr>
                <p:nvPr/>
              </p:nvSpPr>
              <p:spPr bwMode="auto">
                <a:xfrm>
                  <a:off x="5097" y="2001"/>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97" name="Freeform 875"/>
                <p:cNvSpPr>
                  <a:spLocks/>
                </p:cNvSpPr>
                <p:nvPr/>
              </p:nvSpPr>
              <p:spPr bwMode="auto">
                <a:xfrm>
                  <a:off x="5097" y="2025"/>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98" name="Freeform 876"/>
                <p:cNvSpPr>
                  <a:spLocks/>
                </p:cNvSpPr>
                <p:nvPr/>
              </p:nvSpPr>
              <p:spPr bwMode="auto">
                <a:xfrm>
                  <a:off x="5097" y="2048"/>
                  <a:ext cx="0" cy="8"/>
                </a:xfrm>
                <a:custGeom>
                  <a:avLst/>
                  <a:gdLst>
                    <a:gd name="T0" fmla="*/ 0 h 11"/>
                    <a:gd name="T1" fmla="*/ 6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599" name="Freeform 877"/>
                <p:cNvSpPr>
                  <a:spLocks/>
                </p:cNvSpPr>
                <p:nvPr/>
              </p:nvSpPr>
              <p:spPr bwMode="auto">
                <a:xfrm>
                  <a:off x="5097" y="2071"/>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00" name="Freeform 878"/>
                <p:cNvSpPr>
                  <a:spLocks/>
                </p:cNvSpPr>
                <p:nvPr/>
              </p:nvSpPr>
              <p:spPr bwMode="auto">
                <a:xfrm>
                  <a:off x="5097" y="2095"/>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01" name="Freeform 879"/>
                <p:cNvSpPr>
                  <a:spLocks/>
                </p:cNvSpPr>
                <p:nvPr/>
              </p:nvSpPr>
              <p:spPr bwMode="auto">
                <a:xfrm>
                  <a:off x="5097" y="2118"/>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02" name="Freeform 880"/>
                <p:cNvSpPr>
                  <a:spLocks/>
                </p:cNvSpPr>
                <p:nvPr/>
              </p:nvSpPr>
              <p:spPr bwMode="auto">
                <a:xfrm>
                  <a:off x="5097" y="2142"/>
                  <a:ext cx="0" cy="7"/>
                </a:xfrm>
                <a:custGeom>
                  <a:avLst/>
                  <a:gdLst>
                    <a:gd name="T0" fmla="*/ 0 h 11"/>
                    <a:gd name="T1" fmla="*/ 6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03" name="Freeform 881"/>
                <p:cNvSpPr>
                  <a:spLocks/>
                </p:cNvSpPr>
                <p:nvPr/>
              </p:nvSpPr>
              <p:spPr bwMode="auto">
                <a:xfrm>
                  <a:off x="5097" y="216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04" name="Freeform 882"/>
                <p:cNvSpPr>
                  <a:spLocks/>
                </p:cNvSpPr>
                <p:nvPr/>
              </p:nvSpPr>
              <p:spPr bwMode="auto">
                <a:xfrm>
                  <a:off x="5097" y="2189"/>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05" name="Freeform 883"/>
                <p:cNvSpPr>
                  <a:spLocks/>
                </p:cNvSpPr>
                <p:nvPr/>
              </p:nvSpPr>
              <p:spPr bwMode="auto">
                <a:xfrm>
                  <a:off x="5097" y="2212"/>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06" name="Freeform 884"/>
                <p:cNvSpPr>
                  <a:spLocks/>
                </p:cNvSpPr>
                <p:nvPr/>
              </p:nvSpPr>
              <p:spPr bwMode="auto">
                <a:xfrm>
                  <a:off x="5097" y="2235"/>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07" name="Freeform 885"/>
                <p:cNvSpPr>
                  <a:spLocks/>
                </p:cNvSpPr>
                <p:nvPr/>
              </p:nvSpPr>
              <p:spPr bwMode="auto">
                <a:xfrm>
                  <a:off x="5097" y="2259"/>
                  <a:ext cx="0" cy="8"/>
                </a:xfrm>
                <a:custGeom>
                  <a:avLst/>
                  <a:gdLst>
                    <a:gd name="T0" fmla="*/ 0 h 10"/>
                    <a:gd name="T1" fmla="*/ 6 h 10"/>
                    <a:gd name="T2" fmla="*/ 8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08" name="Freeform 886"/>
                <p:cNvSpPr>
                  <a:spLocks/>
                </p:cNvSpPr>
                <p:nvPr/>
              </p:nvSpPr>
              <p:spPr bwMode="auto">
                <a:xfrm>
                  <a:off x="5097" y="2283"/>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09" name="Freeform 887"/>
                <p:cNvSpPr>
                  <a:spLocks/>
                </p:cNvSpPr>
                <p:nvPr/>
              </p:nvSpPr>
              <p:spPr bwMode="auto">
                <a:xfrm>
                  <a:off x="5097" y="2306"/>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10" name="Freeform 888"/>
                <p:cNvSpPr>
                  <a:spLocks/>
                </p:cNvSpPr>
                <p:nvPr/>
              </p:nvSpPr>
              <p:spPr bwMode="auto">
                <a:xfrm>
                  <a:off x="5097" y="2329"/>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11" name="Freeform 889"/>
                <p:cNvSpPr>
                  <a:spLocks/>
                </p:cNvSpPr>
                <p:nvPr/>
              </p:nvSpPr>
              <p:spPr bwMode="auto">
                <a:xfrm>
                  <a:off x="5097" y="2353"/>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12" name="Freeform 890"/>
                <p:cNvSpPr>
                  <a:spLocks/>
                </p:cNvSpPr>
                <p:nvPr/>
              </p:nvSpPr>
              <p:spPr bwMode="auto">
                <a:xfrm>
                  <a:off x="5097" y="2376"/>
                  <a:ext cx="0" cy="8"/>
                </a:xfrm>
                <a:custGeom>
                  <a:avLst/>
                  <a:gdLst>
                    <a:gd name="T0" fmla="*/ 0 h 10"/>
                    <a:gd name="T1" fmla="*/ 6 h 10"/>
                    <a:gd name="T2" fmla="*/ 8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13" name="Freeform 891"/>
                <p:cNvSpPr>
                  <a:spLocks/>
                </p:cNvSpPr>
                <p:nvPr/>
              </p:nvSpPr>
              <p:spPr bwMode="auto">
                <a:xfrm>
                  <a:off x="5097" y="2400"/>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14" name="Freeform 892"/>
                <p:cNvSpPr>
                  <a:spLocks/>
                </p:cNvSpPr>
                <p:nvPr/>
              </p:nvSpPr>
              <p:spPr bwMode="auto">
                <a:xfrm>
                  <a:off x="5097" y="2424"/>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15" name="Freeform 893"/>
                <p:cNvSpPr>
                  <a:spLocks/>
                </p:cNvSpPr>
                <p:nvPr/>
              </p:nvSpPr>
              <p:spPr bwMode="auto">
                <a:xfrm>
                  <a:off x="5097" y="2447"/>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16" name="Freeform 894"/>
                <p:cNvSpPr>
                  <a:spLocks/>
                </p:cNvSpPr>
                <p:nvPr/>
              </p:nvSpPr>
              <p:spPr bwMode="auto">
                <a:xfrm>
                  <a:off x="5097" y="2470"/>
                  <a:ext cx="0" cy="8"/>
                </a:xfrm>
                <a:custGeom>
                  <a:avLst/>
                  <a:gdLst>
                    <a:gd name="T0" fmla="*/ 0 h 11"/>
                    <a:gd name="T1" fmla="*/ 6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17" name="Freeform 895"/>
                <p:cNvSpPr>
                  <a:spLocks/>
                </p:cNvSpPr>
                <p:nvPr/>
              </p:nvSpPr>
              <p:spPr bwMode="auto">
                <a:xfrm>
                  <a:off x="5097" y="2494"/>
                  <a:ext cx="0" cy="7"/>
                </a:xfrm>
                <a:custGeom>
                  <a:avLst/>
                  <a:gdLst>
                    <a:gd name="T0" fmla="*/ 0 h 11"/>
                    <a:gd name="T1" fmla="*/ 6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18" name="Freeform 896"/>
                <p:cNvSpPr>
                  <a:spLocks/>
                </p:cNvSpPr>
                <p:nvPr/>
              </p:nvSpPr>
              <p:spPr bwMode="auto">
                <a:xfrm>
                  <a:off x="5097" y="2518"/>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19" name="Freeform 897"/>
                <p:cNvSpPr>
                  <a:spLocks/>
                </p:cNvSpPr>
                <p:nvPr/>
              </p:nvSpPr>
              <p:spPr bwMode="auto">
                <a:xfrm>
                  <a:off x="5097" y="2541"/>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20" name="Freeform 898"/>
                <p:cNvSpPr>
                  <a:spLocks/>
                </p:cNvSpPr>
                <p:nvPr/>
              </p:nvSpPr>
              <p:spPr bwMode="auto">
                <a:xfrm>
                  <a:off x="5097" y="2564"/>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21" name="Freeform 899"/>
                <p:cNvSpPr>
                  <a:spLocks/>
                </p:cNvSpPr>
                <p:nvPr/>
              </p:nvSpPr>
              <p:spPr bwMode="auto">
                <a:xfrm>
                  <a:off x="5097" y="2588"/>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22" name="Freeform 900"/>
                <p:cNvSpPr>
                  <a:spLocks/>
                </p:cNvSpPr>
                <p:nvPr/>
              </p:nvSpPr>
              <p:spPr bwMode="auto">
                <a:xfrm>
                  <a:off x="5097" y="2611"/>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23" name="Freeform 901"/>
                <p:cNvSpPr>
                  <a:spLocks/>
                </p:cNvSpPr>
                <p:nvPr/>
              </p:nvSpPr>
              <p:spPr bwMode="auto">
                <a:xfrm>
                  <a:off x="5097" y="2635"/>
                  <a:ext cx="0" cy="7"/>
                </a:xfrm>
                <a:custGeom>
                  <a:avLst/>
                  <a:gdLst>
                    <a:gd name="T0" fmla="*/ 0 h 11"/>
                    <a:gd name="T1" fmla="*/ 5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24" name="Freeform 902"/>
                <p:cNvSpPr>
                  <a:spLocks/>
                </p:cNvSpPr>
                <p:nvPr/>
              </p:nvSpPr>
              <p:spPr bwMode="auto">
                <a:xfrm>
                  <a:off x="5097" y="2658"/>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25" name="Freeform 903"/>
                <p:cNvSpPr>
                  <a:spLocks/>
                </p:cNvSpPr>
                <p:nvPr/>
              </p:nvSpPr>
              <p:spPr bwMode="auto">
                <a:xfrm>
                  <a:off x="5097" y="2682"/>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26" name="Freeform 904"/>
                <p:cNvSpPr>
                  <a:spLocks/>
                </p:cNvSpPr>
                <p:nvPr/>
              </p:nvSpPr>
              <p:spPr bwMode="auto">
                <a:xfrm>
                  <a:off x="5097" y="2705"/>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27" name="Freeform 905"/>
                <p:cNvSpPr>
                  <a:spLocks/>
                </p:cNvSpPr>
                <p:nvPr/>
              </p:nvSpPr>
              <p:spPr bwMode="auto">
                <a:xfrm>
                  <a:off x="5097" y="2728"/>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28" name="Freeform 906"/>
                <p:cNvSpPr>
                  <a:spLocks/>
                </p:cNvSpPr>
                <p:nvPr/>
              </p:nvSpPr>
              <p:spPr bwMode="auto">
                <a:xfrm>
                  <a:off x="5097" y="2752"/>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29" name="Freeform 907"/>
                <p:cNvSpPr>
                  <a:spLocks/>
                </p:cNvSpPr>
                <p:nvPr/>
              </p:nvSpPr>
              <p:spPr bwMode="auto">
                <a:xfrm>
                  <a:off x="5097" y="277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30" name="Freeform 908"/>
                <p:cNvSpPr>
                  <a:spLocks/>
                </p:cNvSpPr>
                <p:nvPr/>
              </p:nvSpPr>
              <p:spPr bwMode="auto">
                <a:xfrm>
                  <a:off x="5097" y="2799"/>
                  <a:ext cx="0" cy="8"/>
                </a:xfrm>
                <a:custGeom>
                  <a:avLst/>
                  <a:gdLst>
                    <a:gd name="T0" fmla="*/ 0 h 11"/>
                    <a:gd name="T1" fmla="*/ 6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31" name="Freeform 909"/>
                <p:cNvSpPr>
                  <a:spLocks/>
                </p:cNvSpPr>
                <p:nvPr/>
              </p:nvSpPr>
              <p:spPr bwMode="auto">
                <a:xfrm>
                  <a:off x="5097" y="2822"/>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32" name="Freeform 910"/>
                <p:cNvSpPr>
                  <a:spLocks/>
                </p:cNvSpPr>
                <p:nvPr/>
              </p:nvSpPr>
              <p:spPr bwMode="auto">
                <a:xfrm>
                  <a:off x="5097" y="284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33" name="Freeform 911"/>
                <p:cNvSpPr>
                  <a:spLocks/>
                </p:cNvSpPr>
                <p:nvPr/>
              </p:nvSpPr>
              <p:spPr bwMode="auto">
                <a:xfrm>
                  <a:off x="5097" y="2869"/>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34" name="Freeform 912"/>
                <p:cNvSpPr>
                  <a:spLocks/>
                </p:cNvSpPr>
                <p:nvPr/>
              </p:nvSpPr>
              <p:spPr bwMode="auto">
                <a:xfrm>
                  <a:off x="5097" y="2893"/>
                  <a:ext cx="0" cy="7"/>
                </a:xfrm>
                <a:custGeom>
                  <a:avLst/>
                  <a:gdLst>
                    <a:gd name="T0" fmla="*/ 0 h 11"/>
                    <a:gd name="T1" fmla="*/ 6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35" name="Freeform 913"/>
                <p:cNvSpPr>
                  <a:spLocks/>
                </p:cNvSpPr>
                <p:nvPr/>
              </p:nvSpPr>
              <p:spPr bwMode="auto">
                <a:xfrm>
                  <a:off x="5097" y="2917"/>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36" name="Freeform 914"/>
                <p:cNvSpPr>
                  <a:spLocks/>
                </p:cNvSpPr>
                <p:nvPr/>
              </p:nvSpPr>
              <p:spPr bwMode="auto">
                <a:xfrm>
                  <a:off x="5097" y="2940"/>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37" name="Freeform 915"/>
                <p:cNvSpPr>
                  <a:spLocks/>
                </p:cNvSpPr>
                <p:nvPr/>
              </p:nvSpPr>
              <p:spPr bwMode="auto">
                <a:xfrm>
                  <a:off x="5097" y="2963"/>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38" name="Freeform 916"/>
                <p:cNvSpPr>
                  <a:spLocks/>
                </p:cNvSpPr>
                <p:nvPr/>
              </p:nvSpPr>
              <p:spPr bwMode="auto">
                <a:xfrm>
                  <a:off x="5097" y="2986"/>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39" name="Freeform 917"/>
                <p:cNvSpPr>
                  <a:spLocks/>
                </p:cNvSpPr>
                <p:nvPr/>
              </p:nvSpPr>
              <p:spPr bwMode="auto">
                <a:xfrm>
                  <a:off x="5097" y="3010"/>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40" name="Freeform 918"/>
                <p:cNvSpPr>
                  <a:spLocks/>
                </p:cNvSpPr>
                <p:nvPr/>
              </p:nvSpPr>
              <p:spPr bwMode="auto">
                <a:xfrm>
                  <a:off x="5626" y="922"/>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41" name="Freeform 919"/>
                <p:cNvSpPr>
                  <a:spLocks/>
                </p:cNvSpPr>
                <p:nvPr/>
              </p:nvSpPr>
              <p:spPr bwMode="auto">
                <a:xfrm>
                  <a:off x="5626" y="945"/>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42" name="Freeform 920"/>
                <p:cNvSpPr>
                  <a:spLocks/>
                </p:cNvSpPr>
                <p:nvPr/>
              </p:nvSpPr>
              <p:spPr bwMode="auto">
                <a:xfrm>
                  <a:off x="5626" y="968"/>
                  <a:ext cx="0" cy="8"/>
                </a:xfrm>
                <a:custGeom>
                  <a:avLst/>
                  <a:gdLst>
                    <a:gd name="T0" fmla="*/ 0 h 11"/>
                    <a:gd name="T1" fmla="*/ 6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43" name="Freeform 921"/>
                <p:cNvSpPr>
                  <a:spLocks/>
                </p:cNvSpPr>
                <p:nvPr/>
              </p:nvSpPr>
              <p:spPr bwMode="auto">
                <a:xfrm>
                  <a:off x="5626" y="992"/>
                  <a:ext cx="0" cy="7"/>
                </a:xfrm>
                <a:custGeom>
                  <a:avLst/>
                  <a:gdLst>
                    <a:gd name="T0" fmla="*/ 0 h 11"/>
                    <a:gd name="T1" fmla="*/ 6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44" name="Freeform 922"/>
                <p:cNvSpPr>
                  <a:spLocks/>
                </p:cNvSpPr>
                <p:nvPr/>
              </p:nvSpPr>
              <p:spPr bwMode="auto">
                <a:xfrm>
                  <a:off x="5626" y="101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45" name="Freeform 923"/>
                <p:cNvSpPr>
                  <a:spLocks/>
                </p:cNvSpPr>
                <p:nvPr/>
              </p:nvSpPr>
              <p:spPr bwMode="auto">
                <a:xfrm>
                  <a:off x="5626" y="1039"/>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46" name="Freeform 924"/>
                <p:cNvSpPr>
                  <a:spLocks/>
                </p:cNvSpPr>
                <p:nvPr/>
              </p:nvSpPr>
              <p:spPr bwMode="auto">
                <a:xfrm>
                  <a:off x="5626" y="1062"/>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47" name="Freeform 925"/>
                <p:cNvSpPr>
                  <a:spLocks/>
                </p:cNvSpPr>
                <p:nvPr/>
              </p:nvSpPr>
              <p:spPr bwMode="auto">
                <a:xfrm>
                  <a:off x="5626" y="108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48" name="Freeform 926"/>
                <p:cNvSpPr>
                  <a:spLocks/>
                </p:cNvSpPr>
                <p:nvPr/>
              </p:nvSpPr>
              <p:spPr bwMode="auto">
                <a:xfrm>
                  <a:off x="5626" y="1109"/>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49" name="Freeform 927"/>
                <p:cNvSpPr>
                  <a:spLocks/>
                </p:cNvSpPr>
                <p:nvPr/>
              </p:nvSpPr>
              <p:spPr bwMode="auto">
                <a:xfrm>
                  <a:off x="5626" y="1133"/>
                  <a:ext cx="0" cy="7"/>
                </a:xfrm>
                <a:custGeom>
                  <a:avLst/>
                  <a:gdLst>
                    <a:gd name="T0" fmla="*/ 0 h 11"/>
                    <a:gd name="T1" fmla="*/ 5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50" name="Freeform 928"/>
                <p:cNvSpPr>
                  <a:spLocks/>
                </p:cNvSpPr>
                <p:nvPr/>
              </p:nvSpPr>
              <p:spPr bwMode="auto">
                <a:xfrm>
                  <a:off x="5626" y="1156"/>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51" name="Freeform 929"/>
                <p:cNvSpPr>
                  <a:spLocks/>
                </p:cNvSpPr>
                <p:nvPr/>
              </p:nvSpPr>
              <p:spPr bwMode="auto">
                <a:xfrm>
                  <a:off x="5626" y="1180"/>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52" name="Freeform 930"/>
                <p:cNvSpPr>
                  <a:spLocks/>
                </p:cNvSpPr>
                <p:nvPr/>
              </p:nvSpPr>
              <p:spPr bwMode="auto">
                <a:xfrm>
                  <a:off x="5626" y="1203"/>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53" name="Freeform 931"/>
                <p:cNvSpPr>
                  <a:spLocks/>
                </p:cNvSpPr>
                <p:nvPr/>
              </p:nvSpPr>
              <p:spPr bwMode="auto">
                <a:xfrm>
                  <a:off x="5626" y="1226"/>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54" name="Freeform 932"/>
                <p:cNvSpPr>
                  <a:spLocks/>
                </p:cNvSpPr>
                <p:nvPr/>
              </p:nvSpPr>
              <p:spPr bwMode="auto">
                <a:xfrm>
                  <a:off x="5626" y="1250"/>
                  <a:ext cx="0" cy="8"/>
                </a:xfrm>
                <a:custGeom>
                  <a:avLst/>
                  <a:gdLst>
                    <a:gd name="T0" fmla="*/ 0 h 10"/>
                    <a:gd name="T1" fmla="*/ 6 h 10"/>
                    <a:gd name="T2" fmla="*/ 8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55" name="Freeform 933"/>
                <p:cNvSpPr>
                  <a:spLocks/>
                </p:cNvSpPr>
                <p:nvPr/>
              </p:nvSpPr>
              <p:spPr bwMode="auto">
                <a:xfrm>
                  <a:off x="5626" y="1274"/>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56" name="Freeform 934"/>
                <p:cNvSpPr>
                  <a:spLocks/>
                </p:cNvSpPr>
                <p:nvPr/>
              </p:nvSpPr>
              <p:spPr bwMode="auto">
                <a:xfrm>
                  <a:off x="5626" y="1297"/>
                  <a:ext cx="0" cy="8"/>
                </a:xfrm>
                <a:custGeom>
                  <a:avLst/>
                  <a:gdLst>
                    <a:gd name="T0" fmla="*/ 0 h 11"/>
                    <a:gd name="T1" fmla="*/ 6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57" name="Freeform 935"/>
                <p:cNvSpPr>
                  <a:spLocks/>
                </p:cNvSpPr>
                <p:nvPr/>
              </p:nvSpPr>
              <p:spPr bwMode="auto">
                <a:xfrm>
                  <a:off x="5626" y="1320"/>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58" name="Freeform 936"/>
                <p:cNvSpPr>
                  <a:spLocks/>
                </p:cNvSpPr>
                <p:nvPr/>
              </p:nvSpPr>
              <p:spPr bwMode="auto">
                <a:xfrm>
                  <a:off x="5626" y="1344"/>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59" name="Freeform 937"/>
                <p:cNvSpPr>
                  <a:spLocks/>
                </p:cNvSpPr>
                <p:nvPr/>
              </p:nvSpPr>
              <p:spPr bwMode="auto">
                <a:xfrm>
                  <a:off x="5626" y="1368"/>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60" name="Freeform 938"/>
                <p:cNvSpPr>
                  <a:spLocks/>
                </p:cNvSpPr>
                <p:nvPr/>
              </p:nvSpPr>
              <p:spPr bwMode="auto">
                <a:xfrm>
                  <a:off x="5626" y="1391"/>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61" name="Freeform 939"/>
                <p:cNvSpPr>
                  <a:spLocks/>
                </p:cNvSpPr>
                <p:nvPr/>
              </p:nvSpPr>
              <p:spPr bwMode="auto">
                <a:xfrm>
                  <a:off x="5626" y="1415"/>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62" name="Freeform 940"/>
                <p:cNvSpPr>
                  <a:spLocks/>
                </p:cNvSpPr>
                <p:nvPr/>
              </p:nvSpPr>
              <p:spPr bwMode="auto">
                <a:xfrm>
                  <a:off x="5626" y="1438"/>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63" name="Freeform 941"/>
                <p:cNvSpPr>
                  <a:spLocks/>
                </p:cNvSpPr>
                <p:nvPr/>
              </p:nvSpPr>
              <p:spPr bwMode="auto">
                <a:xfrm>
                  <a:off x="5626" y="1461"/>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64" name="Freeform 942"/>
                <p:cNvSpPr>
                  <a:spLocks/>
                </p:cNvSpPr>
                <p:nvPr/>
              </p:nvSpPr>
              <p:spPr bwMode="auto">
                <a:xfrm>
                  <a:off x="5626" y="1485"/>
                  <a:ext cx="0" cy="7"/>
                </a:xfrm>
                <a:custGeom>
                  <a:avLst/>
                  <a:gdLst>
                    <a:gd name="T0" fmla="*/ 0 h 11"/>
                    <a:gd name="T1" fmla="*/ 6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65" name="Freeform 943"/>
                <p:cNvSpPr>
                  <a:spLocks/>
                </p:cNvSpPr>
                <p:nvPr/>
              </p:nvSpPr>
              <p:spPr bwMode="auto">
                <a:xfrm>
                  <a:off x="5626" y="1509"/>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66" name="Freeform 944"/>
                <p:cNvSpPr>
                  <a:spLocks/>
                </p:cNvSpPr>
                <p:nvPr/>
              </p:nvSpPr>
              <p:spPr bwMode="auto">
                <a:xfrm>
                  <a:off x="5626" y="1532"/>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67" name="Freeform 945"/>
                <p:cNvSpPr>
                  <a:spLocks/>
                </p:cNvSpPr>
                <p:nvPr/>
              </p:nvSpPr>
              <p:spPr bwMode="auto">
                <a:xfrm>
                  <a:off x="5626" y="1555"/>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68" name="Freeform 946"/>
                <p:cNvSpPr>
                  <a:spLocks/>
                </p:cNvSpPr>
                <p:nvPr/>
              </p:nvSpPr>
              <p:spPr bwMode="auto">
                <a:xfrm>
                  <a:off x="5626" y="1578"/>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69" name="Freeform 947"/>
                <p:cNvSpPr>
                  <a:spLocks/>
                </p:cNvSpPr>
                <p:nvPr/>
              </p:nvSpPr>
              <p:spPr bwMode="auto">
                <a:xfrm>
                  <a:off x="5626" y="1602"/>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70" name="Freeform 948"/>
                <p:cNvSpPr>
                  <a:spLocks/>
                </p:cNvSpPr>
                <p:nvPr/>
              </p:nvSpPr>
              <p:spPr bwMode="auto">
                <a:xfrm>
                  <a:off x="5626" y="162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71" name="Freeform 949"/>
                <p:cNvSpPr>
                  <a:spLocks/>
                </p:cNvSpPr>
                <p:nvPr/>
              </p:nvSpPr>
              <p:spPr bwMode="auto">
                <a:xfrm>
                  <a:off x="5626" y="1649"/>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72" name="Freeform 950"/>
                <p:cNvSpPr>
                  <a:spLocks/>
                </p:cNvSpPr>
                <p:nvPr/>
              </p:nvSpPr>
              <p:spPr bwMode="auto">
                <a:xfrm>
                  <a:off x="5626" y="1673"/>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73" name="Freeform 951"/>
                <p:cNvSpPr>
                  <a:spLocks/>
                </p:cNvSpPr>
                <p:nvPr/>
              </p:nvSpPr>
              <p:spPr bwMode="auto">
                <a:xfrm>
                  <a:off x="5626" y="169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74" name="Freeform 952"/>
                <p:cNvSpPr>
                  <a:spLocks/>
                </p:cNvSpPr>
                <p:nvPr/>
              </p:nvSpPr>
              <p:spPr bwMode="auto">
                <a:xfrm>
                  <a:off x="5626" y="1719"/>
                  <a:ext cx="0" cy="8"/>
                </a:xfrm>
                <a:custGeom>
                  <a:avLst/>
                  <a:gdLst>
                    <a:gd name="T0" fmla="*/ 0 h 11"/>
                    <a:gd name="T1" fmla="*/ 6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75" name="Freeform 953"/>
                <p:cNvSpPr>
                  <a:spLocks/>
                </p:cNvSpPr>
                <p:nvPr/>
              </p:nvSpPr>
              <p:spPr bwMode="auto">
                <a:xfrm>
                  <a:off x="5626" y="1743"/>
                  <a:ext cx="0" cy="7"/>
                </a:xfrm>
                <a:custGeom>
                  <a:avLst/>
                  <a:gdLst>
                    <a:gd name="T0" fmla="*/ 0 h 11"/>
                    <a:gd name="T1" fmla="*/ 6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76" name="Freeform 954"/>
                <p:cNvSpPr>
                  <a:spLocks/>
                </p:cNvSpPr>
                <p:nvPr/>
              </p:nvSpPr>
              <p:spPr bwMode="auto">
                <a:xfrm>
                  <a:off x="5626" y="1767"/>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77" name="Freeform 955"/>
                <p:cNvSpPr>
                  <a:spLocks/>
                </p:cNvSpPr>
                <p:nvPr/>
              </p:nvSpPr>
              <p:spPr bwMode="auto">
                <a:xfrm>
                  <a:off x="5626" y="1790"/>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78" name="Freeform 956"/>
                <p:cNvSpPr>
                  <a:spLocks/>
                </p:cNvSpPr>
                <p:nvPr/>
              </p:nvSpPr>
              <p:spPr bwMode="auto">
                <a:xfrm>
                  <a:off x="5626" y="1813"/>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79" name="Freeform 957"/>
                <p:cNvSpPr>
                  <a:spLocks/>
                </p:cNvSpPr>
                <p:nvPr/>
              </p:nvSpPr>
              <p:spPr bwMode="auto">
                <a:xfrm>
                  <a:off x="5626" y="1837"/>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80" name="Freeform 958"/>
                <p:cNvSpPr>
                  <a:spLocks/>
                </p:cNvSpPr>
                <p:nvPr/>
              </p:nvSpPr>
              <p:spPr bwMode="auto">
                <a:xfrm>
                  <a:off x="5626" y="1860"/>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81" name="Freeform 959"/>
                <p:cNvSpPr>
                  <a:spLocks/>
                </p:cNvSpPr>
                <p:nvPr/>
              </p:nvSpPr>
              <p:spPr bwMode="auto">
                <a:xfrm>
                  <a:off x="5626" y="1884"/>
                  <a:ext cx="0" cy="7"/>
                </a:xfrm>
                <a:custGeom>
                  <a:avLst/>
                  <a:gdLst>
                    <a:gd name="T0" fmla="*/ 0 h 11"/>
                    <a:gd name="T1" fmla="*/ 5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82" name="Freeform 960"/>
                <p:cNvSpPr>
                  <a:spLocks/>
                </p:cNvSpPr>
                <p:nvPr/>
              </p:nvSpPr>
              <p:spPr bwMode="auto">
                <a:xfrm>
                  <a:off x="5626" y="1907"/>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83" name="Freeform 961"/>
                <p:cNvSpPr>
                  <a:spLocks/>
                </p:cNvSpPr>
                <p:nvPr/>
              </p:nvSpPr>
              <p:spPr bwMode="auto">
                <a:xfrm>
                  <a:off x="5626" y="1931"/>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84" name="Freeform 962"/>
                <p:cNvSpPr>
                  <a:spLocks/>
                </p:cNvSpPr>
                <p:nvPr/>
              </p:nvSpPr>
              <p:spPr bwMode="auto">
                <a:xfrm>
                  <a:off x="5626" y="1954"/>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85" name="Freeform 963"/>
                <p:cNvSpPr>
                  <a:spLocks/>
                </p:cNvSpPr>
                <p:nvPr/>
              </p:nvSpPr>
              <p:spPr bwMode="auto">
                <a:xfrm>
                  <a:off x="5626" y="1977"/>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86" name="Freeform 964"/>
                <p:cNvSpPr>
                  <a:spLocks/>
                </p:cNvSpPr>
                <p:nvPr/>
              </p:nvSpPr>
              <p:spPr bwMode="auto">
                <a:xfrm>
                  <a:off x="5626" y="2001"/>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87" name="Freeform 965"/>
                <p:cNvSpPr>
                  <a:spLocks/>
                </p:cNvSpPr>
                <p:nvPr/>
              </p:nvSpPr>
              <p:spPr bwMode="auto">
                <a:xfrm>
                  <a:off x="5626" y="2025"/>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88" name="Freeform 966"/>
                <p:cNvSpPr>
                  <a:spLocks/>
                </p:cNvSpPr>
                <p:nvPr/>
              </p:nvSpPr>
              <p:spPr bwMode="auto">
                <a:xfrm>
                  <a:off x="5626" y="2048"/>
                  <a:ext cx="0" cy="8"/>
                </a:xfrm>
                <a:custGeom>
                  <a:avLst/>
                  <a:gdLst>
                    <a:gd name="T0" fmla="*/ 0 h 11"/>
                    <a:gd name="T1" fmla="*/ 6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89" name="Freeform 967"/>
                <p:cNvSpPr>
                  <a:spLocks/>
                </p:cNvSpPr>
                <p:nvPr/>
              </p:nvSpPr>
              <p:spPr bwMode="auto">
                <a:xfrm>
                  <a:off x="5626" y="2071"/>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90" name="Freeform 968"/>
                <p:cNvSpPr>
                  <a:spLocks/>
                </p:cNvSpPr>
                <p:nvPr/>
              </p:nvSpPr>
              <p:spPr bwMode="auto">
                <a:xfrm>
                  <a:off x="5626" y="2095"/>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91" name="Freeform 969"/>
                <p:cNvSpPr>
                  <a:spLocks/>
                </p:cNvSpPr>
                <p:nvPr/>
              </p:nvSpPr>
              <p:spPr bwMode="auto">
                <a:xfrm>
                  <a:off x="5626" y="2118"/>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92" name="Freeform 970"/>
                <p:cNvSpPr>
                  <a:spLocks/>
                </p:cNvSpPr>
                <p:nvPr/>
              </p:nvSpPr>
              <p:spPr bwMode="auto">
                <a:xfrm>
                  <a:off x="5626" y="2142"/>
                  <a:ext cx="0" cy="7"/>
                </a:xfrm>
                <a:custGeom>
                  <a:avLst/>
                  <a:gdLst>
                    <a:gd name="T0" fmla="*/ 0 h 11"/>
                    <a:gd name="T1" fmla="*/ 6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93" name="Freeform 971"/>
                <p:cNvSpPr>
                  <a:spLocks/>
                </p:cNvSpPr>
                <p:nvPr/>
              </p:nvSpPr>
              <p:spPr bwMode="auto">
                <a:xfrm>
                  <a:off x="5626" y="216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94" name="Freeform 972"/>
                <p:cNvSpPr>
                  <a:spLocks/>
                </p:cNvSpPr>
                <p:nvPr/>
              </p:nvSpPr>
              <p:spPr bwMode="auto">
                <a:xfrm>
                  <a:off x="5626" y="2189"/>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95" name="Freeform 973"/>
                <p:cNvSpPr>
                  <a:spLocks/>
                </p:cNvSpPr>
                <p:nvPr/>
              </p:nvSpPr>
              <p:spPr bwMode="auto">
                <a:xfrm>
                  <a:off x="5626" y="2212"/>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96" name="Freeform 974"/>
                <p:cNvSpPr>
                  <a:spLocks/>
                </p:cNvSpPr>
                <p:nvPr/>
              </p:nvSpPr>
              <p:spPr bwMode="auto">
                <a:xfrm>
                  <a:off x="5626" y="2235"/>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97" name="Freeform 975"/>
                <p:cNvSpPr>
                  <a:spLocks/>
                </p:cNvSpPr>
                <p:nvPr/>
              </p:nvSpPr>
              <p:spPr bwMode="auto">
                <a:xfrm>
                  <a:off x="5626" y="2259"/>
                  <a:ext cx="0" cy="8"/>
                </a:xfrm>
                <a:custGeom>
                  <a:avLst/>
                  <a:gdLst>
                    <a:gd name="T0" fmla="*/ 0 h 10"/>
                    <a:gd name="T1" fmla="*/ 6 h 10"/>
                    <a:gd name="T2" fmla="*/ 8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98" name="Freeform 976"/>
                <p:cNvSpPr>
                  <a:spLocks/>
                </p:cNvSpPr>
                <p:nvPr/>
              </p:nvSpPr>
              <p:spPr bwMode="auto">
                <a:xfrm>
                  <a:off x="5626" y="2283"/>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699" name="Freeform 977"/>
                <p:cNvSpPr>
                  <a:spLocks/>
                </p:cNvSpPr>
                <p:nvPr/>
              </p:nvSpPr>
              <p:spPr bwMode="auto">
                <a:xfrm>
                  <a:off x="5626" y="2306"/>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00" name="Freeform 978"/>
                <p:cNvSpPr>
                  <a:spLocks/>
                </p:cNvSpPr>
                <p:nvPr/>
              </p:nvSpPr>
              <p:spPr bwMode="auto">
                <a:xfrm>
                  <a:off x="5626" y="2329"/>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01" name="Freeform 979"/>
                <p:cNvSpPr>
                  <a:spLocks/>
                </p:cNvSpPr>
                <p:nvPr/>
              </p:nvSpPr>
              <p:spPr bwMode="auto">
                <a:xfrm>
                  <a:off x="5626" y="2353"/>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02" name="Freeform 980"/>
                <p:cNvSpPr>
                  <a:spLocks/>
                </p:cNvSpPr>
                <p:nvPr/>
              </p:nvSpPr>
              <p:spPr bwMode="auto">
                <a:xfrm>
                  <a:off x="5626" y="2376"/>
                  <a:ext cx="0" cy="8"/>
                </a:xfrm>
                <a:custGeom>
                  <a:avLst/>
                  <a:gdLst>
                    <a:gd name="T0" fmla="*/ 0 h 10"/>
                    <a:gd name="T1" fmla="*/ 6 h 10"/>
                    <a:gd name="T2" fmla="*/ 8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03" name="Freeform 981"/>
                <p:cNvSpPr>
                  <a:spLocks/>
                </p:cNvSpPr>
                <p:nvPr/>
              </p:nvSpPr>
              <p:spPr bwMode="auto">
                <a:xfrm>
                  <a:off x="5626" y="2400"/>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04" name="Freeform 982"/>
                <p:cNvSpPr>
                  <a:spLocks/>
                </p:cNvSpPr>
                <p:nvPr/>
              </p:nvSpPr>
              <p:spPr bwMode="auto">
                <a:xfrm>
                  <a:off x="5626" y="2424"/>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05" name="Freeform 983"/>
                <p:cNvSpPr>
                  <a:spLocks/>
                </p:cNvSpPr>
                <p:nvPr/>
              </p:nvSpPr>
              <p:spPr bwMode="auto">
                <a:xfrm>
                  <a:off x="5626" y="2447"/>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06" name="Freeform 984"/>
                <p:cNvSpPr>
                  <a:spLocks/>
                </p:cNvSpPr>
                <p:nvPr/>
              </p:nvSpPr>
              <p:spPr bwMode="auto">
                <a:xfrm>
                  <a:off x="5626" y="2470"/>
                  <a:ext cx="0" cy="8"/>
                </a:xfrm>
                <a:custGeom>
                  <a:avLst/>
                  <a:gdLst>
                    <a:gd name="T0" fmla="*/ 0 h 11"/>
                    <a:gd name="T1" fmla="*/ 6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07" name="Freeform 985"/>
                <p:cNvSpPr>
                  <a:spLocks/>
                </p:cNvSpPr>
                <p:nvPr/>
              </p:nvSpPr>
              <p:spPr bwMode="auto">
                <a:xfrm>
                  <a:off x="5626" y="2494"/>
                  <a:ext cx="0" cy="7"/>
                </a:xfrm>
                <a:custGeom>
                  <a:avLst/>
                  <a:gdLst>
                    <a:gd name="T0" fmla="*/ 0 h 11"/>
                    <a:gd name="T1" fmla="*/ 6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08" name="Freeform 986"/>
                <p:cNvSpPr>
                  <a:spLocks/>
                </p:cNvSpPr>
                <p:nvPr/>
              </p:nvSpPr>
              <p:spPr bwMode="auto">
                <a:xfrm>
                  <a:off x="5626" y="2518"/>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09" name="Freeform 987"/>
                <p:cNvSpPr>
                  <a:spLocks/>
                </p:cNvSpPr>
                <p:nvPr/>
              </p:nvSpPr>
              <p:spPr bwMode="auto">
                <a:xfrm>
                  <a:off x="5626" y="2541"/>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10" name="Freeform 988"/>
                <p:cNvSpPr>
                  <a:spLocks/>
                </p:cNvSpPr>
                <p:nvPr/>
              </p:nvSpPr>
              <p:spPr bwMode="auto">
                <a:xfrm>
                  <a:off x="5626" y="2564"/>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11" name="Freeform 989"/>
                <p:cNvSpPr>
                  <a:spLocks/>
                </p:cNvSpPr>
                <p:nvPr/>
              </p:nvSpPr>
              <p:spPr bwMode="auto">
                <a:xfrm>
                  <a:off x="5626" y="2588"/>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12" name="Freeform 990"/>
                <p:cNvSpPr>
                  <a:spLocks/>
                </p:cNvSpPr>
                <p:nvPr/>
              </p:nvSpPr>
              <p:spPr bwMode="auto">
                <a:xfrm>
                  <a:off x="5626" y="2611"/>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13" name="Freeform 991"/>
                <p:cNvSpPr>
                  <a:spLocks/>
                </p:cNvSpPr>
                <p:nvPr/>
              </p:nvSpPr>
              <p:spPr bwMode="auto">
                <a:xfrm>
                  <a:off x="5626" y="2635"/>
                  <a:ext cx="0" cy="7"/>
                </a:xfrm>
                <a:custGeom>
                  <a:avLst/>
                  <a:gdLst>
                    <a:gd name="T0" fmla="*/ 0 h 11"/>
                    <a:gd name="T1" fmla="*/ 5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14" name="Freeform 992"/>
                <p:cNvSpPr>
                  <a:spLocks/>
                </p:cNvSpPr>
                <p:nvPr/>
              </p:nvSpPr>
              <p:spPr bwMode="auto">
                <a:xfrm>
                  <a:off x="5626" y="2658"/>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15" name="Freeform 993"/>
                <p:cNvSpPr>
                  <a:spLocks/>
                </p:cNvSpPr>
                <p:nvPr/>
              </p:nvSpPr>
              <p:spPr bwMode="auto">
                <a:xfrm>
                  <a:off x="5626" y="2682"/>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16" name="Freeform 994"/>
                <p:cNvSpPr>
                  <a:spLocks/>
                </p:cNvSpPr>
                <p:nvPr/>
              </p:nvSpPr>
              <p:spPr bwMode="auto">
                <a:xfrm>
                  <a:off x="5626" y="2705"/>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17" name="Freeform 995"/>
                <p:cNvSpPr>
                  <a:spLocks/>
                </p:cNvSpPr>
                <p:nvPr/>
              </p:nvSpPr>
              <p:spPr bwMode="auto">
                <a:xfrm>
                  <a:off x="5626" y="2728"/>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18" name="Freeform 996"/>
                <p:cNvSpPr>
                  <a:spLocks/>
                </p:cNvSpPr>
                <p:nvPr/>
              </p:nvSpPr>
              <p:spPr bwMode="auto">
                <a:xfrm>
                  <a:off x="5626" y="2752"/>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19" name="Freeform 997"/>
                <p:cNvSpPr>
                  <a:spLocks/>
                </p:cNvSpPr>
                <p:nvPr/>
              </p:nvSpPr>
              <p:spPr bwMode="auto">
                <a:xfrm>
                  <a:off x="5626" y="277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20" name="Freeform 998"/>
                <p:cNvSpPr>
                  <a:spLocks/>
                </p:cNvSpPr>
                <p:nvPr/>
              </p:nvSpPr>
              <p:spPr bwMode="auto">
                <a:xfrm>
                  <a:off x="5626" y="2799"/>
                  <a:ext cx="0" cy="8"/>
                </a:xfrm>
                <a:custGeom>
                  <a:avLst/>
                  <a:gdLst>
                    <a:gd name="T0" fmla="*/ 0 h 11"/>
                    <a:gd name="T1" fmla="*/ 6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8"/>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21" name="Freeform 999"/>
                <p:cNvSpPr>
                  <a:spLocks/>
                </p:cNvSpPr>
                <p:nvPr/>
              </p:nvSpPr>
              <p:spPr bwMode="auto">
                <a:xfrm>
                  <a:off x="5626" y="2822"/>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22" name="Freeform 1000"/>
                <p:cNvSpPr>
                  <a:spLocks/>
                </p:cNvSpPr>
                <p:nvPr/>
              </p:nvSpPr>
              <p:spPr bwMode="auto">
                <a:xfrm>
                  <a:off x="5626" y="2846"/>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23" name="Freeform 1001"/>
                <p:cNvSpPr>
                  <a:spLocks/>
                </p:cNvSpPr>
                <p:nvPr/>
              </p:nvSpPr>
              <p:spPr bwMode="auto">
                <a:xfrm>
                  <a:off x="5626" y="2869"/>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24" name="Freeform 1002"/>
                <p:cNvSpPr>
                  <a:spLocks/>
                </p:cNvSpPr>
                <p:nvPr/>
              </p:nvSpPr>
              <p:spPr bwMode="auto">
                <a:xfrm>
                  <a:off x="5626" y="2893"/>
                  <a:ext cx="0" cy="7"/>
                </a:xfrm>
                <a:custGeom>
                  <a:avLst/>
                  <a:gdLst>
                    <a:gd name="T0" fmla="*/ 0 h 11"/>
                    <a:gd name="T1" fmla="*/ 6 h 11"/>
                    <a:gd name="T2" fmla="*/ 7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25" name="Freeform 1003"/>
                <p:cNvSpPr>
                  <a:spLocks/>
                </p:cNvSpPr>
                <p:nvPr/>
              </p:nvSpPr>
              <p:spPr bwMode="auto">
                <a:xfrm>
                  <a:off x="5626" y="2917"/>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26" name="Freeform 1004"/>
                <p:cNvSpPr>
                  <a:spLocks/>
                </p:cNvSpPr>
                <p:nvPr/>
              </p:nvSpPr>
              <p:spPr bwMode="auto">
                <a:xfrm>
                  <a:off x="5626" y="2940"/>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27" name="Freeform 1005"/>
                <p:cNvSpPr>
                  <a:spLocks/>
                </p:cNvSpPr>
                <p:nvPr/>
              </p:nvSpPr>
              <p:spPr bwMode="auto">
                <a:xfrm>
                  <a:off x="5626" y="2963"/>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28" name="Freeform 1006"/>
                <p:cNvSpPr>
                  <a:spLocks/>
                </p:cNvSpPr>
                <p:nvPr/>
              </p:nvSpPr>
              <p:spPr bwMode="auto">
                <a:xfrm>
                  <a:off x="5626" y="2986"/>
                  <a:ext cx="0" cy="8"/>
                </a:xfrm>
                <a:custGeom>
                  <a:avLst/>
                  <a:gdLst>
                    <a:gd name="T0" fmla="*/ 0 h 11"/>
                    <a:gd name="T1" fmla="*/ 7 h 11"/>
                    <a:gd name="T2" fmla="*/ 8 h 11"/>
                    <a:gd name="T3" fmla="*/ 0 60000 65536"/>
                    <a:gd name="T4" fmla="*/ 0 60000 65536"/>
                    <a:gd name="T5" fmla="*/ 0 60000 65536"/>
                  </a:gdLst>
                  <a:ahLst/>
                  <a:cxnLst>
                    <a:cxn ang="T3">
                      <a:pos x="0" y="T0"/>
                    </a:cxn>
                    <a:cxn ang="T4">
                      <a:pos x="0" y="T1"/>
                    </a:cxn>
                    <a:cxn ang="T5">
                      <a:pos x="0" y="T2"/>
                    </a:cxn>
                  </a:cxnLst>
                  <a:rect l="0" t="0" r="r" b="b"/>
                  <a:pathLst>
                    <a:path h="11">
                      <a:moveTo>
                        <a:pt x="0" y="0"/>
                      </a:moveTo>
                      <a:lnTo>
                        <a:pt x="0" y="9"/>
                      </a:lnTo>
                      <a:lnTo>
                        <a:pt x="0" y="11"/>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29" name="Freeform 1007"/>
                <p:cNvSpPr>
                  <a:spLocks/>
                </p:cNvSpPr>
                <p:nvPr/>
              </p:nvSpPr>
              <p:spPr bwMode="auto">
                <a:xfrm>
                  <a:off x="5626" y="3010"/>
                  <a:ext cx="0" cy="7"/>
                </a:xfrm>
                <a:custGeom>
                  <a:avLst/>
                  <a:gdLst>
                    <a:gd name="T0" fmla="*/ 0 h 10"/>
                    <a:gd name="T1" fmla="*/ 6 h 10"/>
                    <a:gd name="T2" fmla="*/ 7 h 10"/>
                    <a:gd name="T3" fmla="*/ 0 60000 65536"/>
                    <a:gd name="T4" fmla="*/ 0 60000 65536"/>
                    <a:gd name="T5" fmla="*/ 0 60000 65536"/>
                  </a:gdLst>
                  <a:ahLst/>
                  <a:cxnLst>
                    <a:cxn ang="T3">
                      <a:pos x="0" y="T0"/>
                    </a:cxn>
                    <a:cxn ang="T4">
                      <a:pos x="0" y="T1"/>
                    </a:cxn>
                    <a:cxn ang="T5">
                      <a:pos x="0" y="T2"/>
                    </a:cxn>
                  </a:cxnLst>
                  <a:rect l="0" t="0" r="r" b="b"/>
                  <a:pathLst>
                    <a:path h="10">
                      <a:moveTo>
                        <a:pt x="0" y="0"/>
                      </a:moveTo>
                      <a:lnTo>
                        <a:pt x="0" y="8"/>
                      </a:lnTo>
                      <a:lnTo>
                        <a:pt x="0" y="1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730" name="Freeform 1008"/>
                <p:cNvSpPr>
                  <a:spLocks/>
                </p:cNvSpPr>
                <p:nvPr/>
              </p:nvSpPr>
              <p:spPr bwMode="auto">
                <a:xfrm>
                  <a:off x="3505" y="2180"/>
                  <a:ext cx="39" cy="35"/>
                </a:xfrm>
                <a:custGeom>
                  <a:avLst/>
                  <a:gdLst>
                    <a:gd name="T0" fmla="*/ 0 w 79"/>
                    <a:gd name="T1" fmla="*/ 18 h 70"/>
                    <a:gd name="T2" fmla="*/ 0 w 79"/>
                    <a:gd name="T3" fmla="*/ 0 h 70"/>
                    <a:gd name="T4" fmla="*/ 17 w 79"/>
                    <a:gd name="T5" fmla="*/ 0 h 70"/>
                    <a:gd name="T6" fmla="*/ 39 w 79"/>
                    <a:gd name="T7" fmla="*/ 18 h 70"/>
                    <a:gd name="T8" fmla="*/ 39 w 79"/>
                    <a:gd name="T9" fmla="*/ 35 h 70"/>
                    <a:gd name="T10" fmla="*/ 21 w 79"/>
                    <a:gd name="T11" fmla="*/ 35 h 70"/>
                    <a:gd name="T12" fmla="*/ 0 w 79"/>
                    <a:gd name="T13" fmla="*/ 18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70">
                      <a:moveTo>
                        <a:pt x="0" y="35"/>
                      </a:moveTo>
                      <a:lnTo>
                        <a:pt x="0" y="0"/>
                      </a:lnTo>
                      <a:lnTo>
                        <a:pt x="35" y="0"/>
                      </a:lnTo>
                      <a:lnTo>
                        <a:pt x="79" y="35"/>
                      </a:lnTo>
                      <a:lnTo>
                        <a:pt x="79" y="70"/>
                      </a:lnTo>
                      <a:lnTo>
                        <a:pt x="43" y="70"/>
                      </a:lnTo>
                      <a:lnTo>
                        <a:pt x="0" y="3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731" name="Freeform 1009"/>
                <p:cNvSpPr>
                  <a:spLocks/>
                </p:cNvSpPr>
                <p:nvPr/>
              </p:nvSpPr>
              <p:spPr bwMode="auto">
                <a:xfrm>
                  <a:off x="3527" y="2197"/>
                  <a:ext cx="38" cy="34"/>
                </a:xfrm>
                <a:custGeom>
                  <a:avLst/>
                  <a:gdLst>
                    <a:gd name="T0" fmla="*/ 0 w 76"/>
                    <a:gd name="T1" fmla="*/ 18 h 67"/>
                    <a:gd name="T2" fmla="*/ 0 w 76"/>
                    <a:gd name="T3" fmla="*/ 0 h 67"/>
                    <a:gd name="T4" fmla="*/ 18 w 76"/>
                    <a:gd name="T5" fmla="*/ 0 h 67"/>
                    <a:gd name="T6" fmla="*/ 38 w 76"/>
                    <a:gd name="T7" fmla="*/ 16 h 67"/>
                    <a:gd name="T8" fmla="*/ 38 w 76"/>
                    <a:gd name="T9" fmla="*/ 34 h 67"/>
                    <a:gd name="T10" fmla="*/ 21 w 76"/>
                    <a:gd name="T11" fmla="*/ 34 h 67"/>
                    <a:gd name="T12" fmla="*/ 0 w 76"/>
                    <a:gd name="T13" fmla="*/ 18 h 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67">
                      <a:moveTo>
                        <a:pt x="0" y="35"/>
                      </a:moveTo>
                      <a:lnTo>
                        <a:pt x="0" y="0"/>
                      </a:lnTo>
                      <a:lnTo>
                        <a:pt x="36" y="0"/>
                      </a:lnTo>
                      <a:lnTo>
                        <a:pt x="76" y="32"/>
                      </a:lnTo>
                      <a:lnTo>
                        <a:pt x="76" y="67"/>
                      </a:lnTo>
                      <a:lnTo>
                        <a:pt x="41" y="67"/>
                      </a:lnTo>
                      <a:lnTo>
                        <a:pt x="0" y="3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732" name="Freeform 1010"/>
                <p:cNvSpPr>
                  <a:spLocks/>
                </p:cNvSpPr>
                <p:nvPr/>
              </p:nvSpPr>
              <p:spPr bwMode="auto">
                <a:xfrm>
                  <a:off x="3547" y="2214"/>
                  <a:ext cx="40" cy="33"/>
                </a:xfrm>
                <a:custGeom>
                  <a:avLst/>
                  <a:gdLst>
                    <a:gd name="T0" fmla="*/ 0 w 80"/>
                    <a:gd name="T1" fmla="*/ 17 h 68"/>
                    <a:gd name="T2" fmla="*/ 0 w 80"/>
                    <a:gd name="T3" fmla="*/ 0 h 68"/>
                    <a:gd name="T4" fmla="*/ 18 w 80"/>
                    <a:gd name="T5" fmla="*/ 0 h 68"/>
                    <a:gd name="T6" fmla="*/ 40 w 80"/>
                    <a:gd name="T7" fmla="*/ 16 h 68"/>
                    <a:gd name="T8" fmla="*/ 40 w 80"/>
                    <a:gd name="T9" fmla="*/ 33 h 68"/>
                    <a:gd name="T10" fmla="*/ 23 w 80"/>
                    <a:gd name="T11" fmla="*/ 33 h 68"/>
                    <a:gd name="T12" fmla="*/ 0 w 80"/>
                    <a:gd name="T13" fmla="*/ 17 h 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68">
                      <a:moveTo>
                        <a:pt x="0" y="35"/>
                      </a:moveTo>
                      <a:lnTo>
                        <a:pt x="0" y="0"/>
                      </a:lnTo>
                      <a:lnTo>
                        <a:pt x="35" y="0"/>
                      </a:lnTo>
                      <a:lnTo>
                        <a:pt x="80" y="33"/>
                      </a:lnTo>
                      <a:lnTo>
                        <a:pt x="80" y="68"/>
                      </a:lnTo>
                      <a:lnTo>
                        <a:pt x="45" y="68"/>
                      </a:lnTo>
                      <a:lnTo>
                        <a:pt x="0" y="3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733" name="Freeform 1011"/>
                <p:cNvSpPr>
                  <a:spLocks/>
                </p:cNvSpPr>
                <p:nvPr/>
              </p:nvSpPr>
              <p:spPr bwMode="auto">
                <a:xfrm>
                  <a:off x="3570" y="2230"/>
                  <a:ext cx="38" cy="34"/>
                </a:xfrm>
                <a:custGeom>
                  <a:avLst/>
                  <a:gdLst>
                    <a:gd name="T0" fmla="*/ 0 w 76"/>
                    <a:gd name="T1" fmla="*/ 18 h 67"/>
                    <a:gd name="T2" fmla="*/ 0 w 76"/>
                    <a:gd name="T3" fmla="*/ 0 h 67"/>
                    <a:gd name="T4" fmla="*/ 18 w 76"/>
                    <a:gd name="T5" fmla="*/ 0 h 67"/>
                    <a:gd name="T6" fmla="*/ 38 w 76"/>
                    <a:gd name="T7" fmla="*/ 16 h 67"/>
                    <a:gd name="T8" fmla="*/ 38 w 76"/>
                    <a:gd name="T9" fmla="*/ 34 h 67"/>
                    <a:gd name="T10" fmla="*/ 21 w 76"/>
                    <a:gd name="T11" fmla="*/ 34 h 67"/>
                    <a:gd name="T12" fmla="*/ 0 w 76"/>
                    <a:gd name="T13" fmla="*/ 18 h 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67">
                      <a:moveTo>
                        <a:pt x="0" y="35"/>
                      </a:moveTo>
                      <a:lnTo>
                        <a:pt x="0" y="0"/>
                      </a:lnTo>
                      <a:lnTo>
                        <a:pt x="35" y="0"/>
                      </a:lnTo>
                      <a:lnTo>
                        <a:pt x="76" y="32"/>
                      </a:lnTo>
                      <a:lnTo>
                        <a:pt x="76" y="67"/>
                      </a:lnTo>
                      <a:lnTo>
                        <a:pt x="41" y="67"/>
                      </a:lnTo>
                      <a:lnTo>
                        <a:pt x="0" y="3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734" name="Freeform 1012"/>
                <p:cNvSpPr>
                  <a:spLocks/>
                </p:cNvSpPr>
                <p:nvPr/>
              </p:nvSpPr>
              <p:spPr bwMode="auto">
                <a:xfrm>
                  <a:off x="3590" y="2246"/>
                  <a:ext cx="39" cy="32"/>
                </a:xfrm>
                <a:custGeom>
                  <a:avLst/>
                  <a:gdLst>
                    <a:gd name="T0" fmla="*/ 0 w 79"/>
                    <a:gd name="T1" fmla="*/ 17 h 65"/>
                    <a:gd name="T2" fmla="*/ 0 w 79"/>
                    <a:gd name="T3" fmla="*/ 0 h 65"/>
                    <a:gd name="T4" fmla="*/ 17 w 79"/>
                    <a:gd name="T5" fmla="*/ 0 h 65"/>
                    <a:gd name="T6" fmla="*/ 39 w 79"/>
                    <a:gd name="T7" fmla="*/ 15 h 65"/>
                    <a:gd name="T8" fmla="*/ 39 w 79"/>
                    <a:gd name="T9" fmla="*/ 32 h 65"/>
                    <a:gd name="T10" fmla="*/ 22 w 79"/>
                    <a:gd name="T11" fmla="*/ 32 h 65"/>
                    <a:gd name="T12" fmla="*/ 0 w 79"/>
                    <a:gd name="T13" fmla="*/ 17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65">
                      <a:moveTo>
                        <a:pt x="0" y="35"/>
                      </a:moveTo>
                      <a:lnTo>
                        <a:pt x="0" y="0"/>
                      </a:lnTo>
                      <a:lnTo>
                        <a:pt x="35" y="0"/>
                      </a:lnTo>
                      <a:lnTo>
                        <a:pt x="79" y="30"/>
                      </a:lnTo>
                      <a:lnTo>
                        <a:pt x="79" y="65"/>
                      </a:lnTo>
                      <a:lnTo>
                        <a:pt x="44" y="65"/>
                      </a:lnTo>
                      <a:lnTo>
                        <a:pt x="0" y="3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735" name="Freeform 1013"/>
                <p:cNvSpPr>
                  <a:spLocks/>
                </p:cNvSpPr>
                <p:nvPr/>
              </p:nvSpPr>
              <p:spPr bwMode="auto">
                <a:xfrm>
                  <a:off x="3612" y="2261"/>
                  <a:ext cx="38" cy="34"/>
                </a:xfrm>
                <a:custGeom>
                  <a:avLst/>
                  <a:gdLst>
                    <a:gd name="T0" fmla="*/ 0 w 76"/>
                    <a:gd name="T1" fmla="*/ 18 h 67"/>
                    <a:gd name="T2" fmla="*/ 0 w 76"/>
                    <a:gd name="T3" fmla="*/ 0 h 67"/>
                    <a:gd name="T4" fmla="*/ 18 w 76"/>
                    <a:gd name="T5" fmla="*/ 0 h 67"/>
                    <a:gd name="T6" fmla="*/ 38 w 76"/>
                    <a:gd name="T7" fmla="*/ 16 h 67"/>
                    <a:gd name="T8" fmla="*/ 38 w 76"/>
                    <a:gd name="T9" fmla="*/ 34 h 67"/>
                    <a:gd name="T10" fmla="*/ 20 w 76"/>
                    <a:gd name="T11" fmla="*/ 34 h 67"/>
                    <a:gd name="T12" fmla="*/ 0 w 76"/>
                    <a:gd name="T13" fmla="*/ 18 h 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67">
                      <a:moveTo>
                        <a:pt x="0" y="35"/>
                      </a:moveTo>
                      <a:lnTo>
                        <a:pt x="0" y="0"/>
                      </a:lnTo>
                      <a:lnTo>
                        <a:pt x="35" y="0"/>
                      </a:lnTo>
                      <a:lnTo>
                        <a:pt x="76" y="32"/>
                      </a:lnTo>
                      <a:lnTo>
                        <a:pt x="76" y="67"/>
                      </a:lnTo>
                      <a:lnTo>
                        <a:pt x="40" y="67"/>
                      </a:lnTo>
                      <a:lnTo>
                        <a:pt x="0" y="3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736" name="Freeform 1014"/>
                <p:cNvSpPr>
                  <a:spLocks/>
                </p:cNvSpPr>
                <p:nvPr/>
              </p:nvSpPr>
              <p:spPr bwMode="auto">
                <a:xfrm>
                  <a:off x="3632" y="2277"/>
                  <a:ext cx="40" cy="32"/>
                </a:xfrm>
                <a:custGeom>
                  <a:avLst/>
                  <a:gdLst>
                    <a:gd name="T0" fmla="*/ 0 w 81"/>
                    <a:gd name="T1" fmla="*/ 18 h 64"/>
                    <a:gd name="T2" fmla="*/ 0 w 81"/>
                    <a:gd name="T3" fmla="*/ 0 h 64"/>
                    <a:gd name="T4" fmla="*/ 18 w 81"/>
                    <a:gd name="T5" fmla="*/ 0 h 64"/>
                    <a:gd name="T6" fmla="*/ 40 w 81"/>
                    <a:gd name="T7" fmla="*/ 14 h 64"/>
                    <a:gd name="T8" fmla="*/ 40 w 81"/>
                    <a:gd name="T9" fmla="*/ 32 h 64"/>
                    <a:gd name="T10" fmla="*/ 22 w 81"/>
                    <a:gd name="T11" fmla="*/ 32 h 64"/>
                    <a:gd name="T12" fmla="*/ 0 w 81"/>
                    <a:gd name="T13" fmla="*/ 18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 h="64">
                      <a:moveTo>
                        <a:pt x="0" y="35"/>
                      </a:moveTo>
                      <a:lnTo>
                        <a:pt x="0" y="0"/>
                      </a:lnTo>
                      <a:lnTo>
                        <a:pt x="36" y="0"/>
                      </a:lnTo>
                      <a:lnTo>
                        <a:pt x="81" y="28"/>
                      </a:lnTo>
                      <a:lnTo>
                        <a:pt x="81" y="64"/>
                      </a:lnTo>
                      <a:lnTo>
                        <a:pt x="44" y="64"/>
                      </a:lnTo>
                      <a:lnTo>
                        <a:pt x="0" y="3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737" name="Freeform 1015"/>
                <p:cNvSpPr>
                  <a:spLocks/>
                </p:cNvSpPr>
                <p:nvPr/>
              </p:nvSpPr>
              <p:spPr bwMode="auto">
                <a:xfrm>
                  <a:off x="3654" y="2291"/>
                  <a:ext cx="39" cy="33"/>
                </a:xfrm>
                <a:custGeom>
                  <a:avLst/>
                  <a:gdLst>
                    <a:gd name="T0" fmla="*/ 0 w 78"/>
                    <a:gd name="T1" fmla="*/ 18 h 65"/>
                    <a:gd name="T2" fmla="*/ 0 w 78"/>
                    <a:gd name="T3" fmla="*/ 0 h 65"/>
                    <a:gd name="T4" fmla="*/ 19 w 78"/>
                    <a:gd name="T5" fmla="*/ 0 h 65"/>
                    <a:gd name="T6" fmla="*/ 39 w 78"/>
                    <a:gd name="T7" fmla="*/ 15 h 65"/>
                    <a:gd name="T8" fmla="*/ 39 w 78"/>
                    <a:gd name="T9" fmla="*/ 33 h 65"/>
                    <a:gd name="T10" fmla="*/ 21 w 78"/>
                    <a:gd name="T11" fmla="*/ 33 h 65"/>
                    <a:gd name="T12" fmla="*/ 0 w 78"/>
                    <a:gd name="T13" fmla="*/ 18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 h="65">
                      <a:moveTo>
                        <a:pt x="0" y="36"/>
                      </a:moveTo>
                      <a:lnTo>
                        <a:pt x="0" y="0"/>
                      </a:lnTo>
                      <a:lnTo>
                        <a:pt x="37" y="0"/>
                      </a:lnTo>
                      <a:lnTo>
                        <a:pt x="78" y="30"/>
                      </a:lnTo>
                      <a:lnTo>
                        <a:pt x="78" y="65"/>
                      </a:lnTo>
                      <a:lnTo>
                        <a:pt x="42" y="65"/>
                      </a:lnTo>
                      <a:lnTo>
                        <a:pt x="0" y="36"/>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738" name="Freeform 1016"/>
                <p:cNvSpPr>
                  <a:spLocks/>
                </p:cNvSpPr>
                <p:nvPr/>
              </p:nvSpPr>
              <p:spPr bwMode="auto">
                <a:xfrm>
                  <a:off x="3675" y="2306"/>
                  <a:ext cx="40" cy="31"/>
                </a:xfrm>
                <a:custGeom>
                  <a:avLst/>
                  <a:gdLst>
                    <a:gd name="T0" fmla="*/ 0 w 79"/>
                    <a:gd name="T1" fmla="*/ 18 h 62"/>
                    <a:gd name="T2" fmla="*/ 0 w 79"/>
                    <a:gd name="T3" fmla="*/ 0 h 62"/>
                    <a:gd name="T4" fmla="*/ 18 w 79"/>
                    <a:gd name="T5" fmla="*/ 0 h 62"/>
                    <a:gd name="T6" fmla="*/ 40 w 79"/>
                    <a:gd name="T7" fmla="*/ 14 h 62"/>
                    <a:gd name="T8" fmla="*/ 40 w 79"/>
                    <a:gd name="T9" fmla="*/ 31 h 62"/>
                    <a:gd name="T10" fmla="*/ 22 w 79"/>
                    <a:gd name="T11" fmla="*/ 31 h 62"/>
                    <a:gd name="T12" fmla="*/ 0 w 79"/>
                    <a:gd name="T13" fmla="*/ 18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62">
                      <a:moveTo>
                        <a:pt x="0" y="35"/>
                      </a:moveTo>
                      <a:lnTo>
                        <a:pt x="0" y="0"/>
                      </a:lnTo>
                      <a:lnTo>
                        <a:pt x="36" y="0"/>
                      </a:lnTo>
                      <a:lnTo>
                        <a:pt x="79" y="27"/>
                      </a:lnTo>
                      <a:lnTo>
                        <a:pt x="79" y="62"/>
                      </a:lnTo>
                      <a:lnTo>
                        <a:pt x="44" y="62"/>
                      </a:lnTo>
                      <a:lnTo>
                        <a:pt x="0" y="3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grpSp>
            <p:nvGrpSpPr>
              <p:cNvPr id="10257" name="Group 1017"/>
              <p:cNvGrpSpPr>
                <a:grpSpLocks/>
              </p:cNvGrpSpPr>
              <p:nvPr/>
            </p:nvGrpSpPr>
            <p:grpSpPr bwMode="auto">
              <a:xfrm>
                <a:off x="3505" y="913"/>
                <a:ext cx="2129" cy="2024"/>
                <a:chOff x="3505" y="913"/>
                <a:chExt cx="2129" cy="2024"/>
              </a:xfrm>
            </p:grpSpPr>
            <p:sp>
              <p:nvSpPr>
                <p:cNvPr id="10339" name="Freeform 1018"/>
                <p:cNvSpPr>
                  <a:spLocks/>
                </p:cNvSpPr>
                <p:nvPr/>
              </p:nvSpPr>
              <p:spPr bwMode="auto">
                <a:xfrm>
                  <a:off x="3697" y="2319"/>
                  <a:ext cx="38" cy="33"/>
                </a:xfrm>
                <a:custGeom>
                  <a:avLst/>
                  <a:gdLst>
                    <a:gd name="T0" fmla="*/ 0 w 76"/>
                    <a:gd name="T1" fmla="*/ 18 h 65"/>
                    <a:gd name="T2" fmla="*/ 0 w 76"/>
                    <a:gd name="T3" fmla="*/ 0 h 65"/>
                    <a:gd name="T4" fmla="*/ 18 w 76"/>
                    <a:gd name="T5" fmla="*/ 0 h 65"/>
                    <a:gd name="T6" fmla="*/ 38 w 76"/>
                    <a:gd name="T7" fmla="*/ 15 h 65"/>
                    <a:gd name="T8" fmla="*/ 38 w 76"/>
                    <a:gd name="T9" fmla="*/ 33 h 65"/>
                    <a:gd name="T10" fmla="*/ 21 w 76"/>
                    <a:gd name="T11" fmla="*/ 33 h 65"/>
                    <a:gd name="T12" fmla="*/ 0 w 76"/>
                    <a:gd name="T13" fmla="*/ 18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65">
                      <a:moveTo>
                        <a:pt x="0" y="35"/>
                      </a:moveTo>
                      <a:lnTo>
                        <a:pt x="0" y="0"/>
                      </a:lnTo>
                      <a:lnTo>
                        <a:pt x="35" y="0"/>
                      </a:lnTo>
                      <a:lnTo>
                        <a:pt x="76" y="29"/>
                      </a:lnTo>
                      <a:lnTo>
                        <a:pt x="76" y="65"/>
                      </a:lnTo>
                      <a:lnTo>
                        <a:pt x="41" y="65"/>
                      </a:lnTo>
                      <a:lnTo>
                        <a:pt x="0" y="3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40" name="Freeform 1019"/>
                <p:cNvSpPr>
                  <a:spLocks/>
                </p:cNvSpPr>
                <p:nvPr/>
              </p:nvSpPr>
              <p:spPr bwMode="auto">
                <a:xfrm>
                  <a:off x="3717" y="2334"/>
                  <a:ext cx="40" cy="31"/>
                </a:xfrm>
                <a:custGeom>
                  <a:avLst/>
                  <a:gdLst>
                    <a:gd name="T0" fmla="*/ 0 w 79"/>
                    <a:gd name="T1" fmla="*/ 18 h 61"/>
                    <a:gd name="T2" fmla="*/ 0 w 79"/>
                    <a:gd name="T3" fmla="*/ 0 h 61"/>
                    <a:gd name="T4" fmla="*/ 18 w 79"/>
                    <a:gd name="T5" fmla="*/ 0 h 61"/>
                    <a:gd name="T6" fmla="*/ 40 w 79"/>
                    <a:gd name="T7" fmla="*/ 13 h 61"/>
                    <a:gd name="T8" fmla="*/ 40 w 79"/>
                    <a:gd name="T9" fmla="*/ 31 h 61"/>
                    <a:gd name="T10" fmla="*/ 22 w 79"/>
                    <a:gd name="T11" fmla="*/ 31 h 61"/>
                    <a:gd name="T12" fmla="*/ 0 w 79"/>
                    <a:gd name="T13" fmla="*/ 18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61">
                      <a:moveTo>
                        <a:pt x="0" y="36"/>
                      </a:moveTo>
                      <a:lnTo>
                        <a:pt x="0" y="0"/>
                      </a:lnTo>
                      <a:lnTo>
                        <a:pt x="35" y="0"/>
                      </a:lnTo>
                      <a:lnTo>
                        <a:pt x="79" y="26"/>
                      </a:lnTo>
                      <a:lnTo>
                        <a:pt x="79" y="61"/>
                      </a:lnTo>
                      <a:lnTo>
                        <a:pt x="43" y="61"/>
                      </a:lnTo>
                      <a:lnTo>
                        <a:pt x="0" y="36"/>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41" name="Freeform 1020"/>
                <p:cNvSpPr>
                  <a:spLocks/>
                </p:cNvSpPr>
                <p:nvPr/>
              </p:nvSpPr>
              <p:spPr bwMode="auto">
                <a:xfrm>
                  <a:off x="3739" y="2347"/>
                  <a:ext cx="40" cy="31"/>
                </a:xfrm>
                <a:custGeom>
                  <a:avLst/>
                  <a:gdLst>
                    <a:gd name="T0" fmla="*/ 0 w 81"/>
                    <a:gd name="T1" fmla="*/ 18 h 62"/>
                    <a:gd name="T2" fmla="*/ 0 w 81"/>
                    <a:gd name="T3" fmla="*/ 0 h 62"/>
                    <a:gd name="T4" fmla="*/ 18 w 81"/>
                    <a:gd name="T5" fmla="*/ 0 h 62"/>
                    <a:gd name="T6" fmla="*/ 40 w 81"/>
                    <a:gd name="T7" fmla="*/ 14 h 62"/>
                    <a:gd name="T8" fmla="*/ 40 w 81"/>
                    <a:gd name="T9" fmla="*/ 31 h 62"/>
                    <a:gd name="T10" fmla="*/ 22 w 81"/>
                    <a:gd name="T11" fmla="*/ 31 h 62"/>
                    <a:gd name="T12" fmla="*/ 0 w 81"/>
                    <a:gd name="T13" fmla="*/ 18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 h="62">
                      <a:moveTo>
                        <a:pt x="0" y="35"/>
                      </a:moveTo>
                      <a:lnTo>
                        <a:pt x="0" y="0"/>
                      </a:lnTo>
                      <a:lnTo>
                        <a:pt x="36" y="0"/>
                      </a:lnTo>
                      <a:lnTo>
                        <a:pt x="81" y="27"/>
                      </a:lnTo>
                      <a:lnTo>
                        <a:pt x="81" y="62"/>
                      </a:lnTo>
                      <a:lnTo>
                        <a:pt x="45" y="62"/>
                      </a:lnTo>
                      <a:lnTo>
                        <a:pt x="0" y="3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42" name="Freeform 1021"/>
                <p:cNvSpPr>
                  <a:spLocks/>
                </p:cNvSpPr>
                <p:nvPr/>
              </p:nvSpPr>
              <p:spPr bwMode="auto">
                <a:xfrm>
                  <a:off x="3762" y="2360"/>
                  <a:ext cx="38" cy="31"/>
                </a:xfrm>
                <a:custGeom>
                  <a:avLst/>
                  <a:gdLst>
                    <a:gd name="T0" fmla="*/ 0 w 76"/>
                    <a:gd name="T1" fmla="*/ 18 h 62"/>
                    <a:gd name="T2" fmla="*/ 0 w 76"/>
                    <a:gd name="T3" fmla="*/ 0 h 62"/>
                    <a:gd name="T4" fmla="*/ 18 w 76"/>
                    <a:gd name="T5" fmla="*/ 0 h 62"/>
                    <a:gd name="T6" fmla="*/ 38 w 76"/>
                    <a:gd name="T7" fmla="*/ 13 h 62"/>
                    <a:gd name="T8" fmla="*/ 38 w 76"/>
                    <a:gd name="T9" fmla="*/ 31 h 62"/>
                    <a:gd name="T10" fmla="*/ 21 w 76"/>
                    <a:gd name="T11" fmla="*/ 31 h 62"/>
                    <a:gd name="T12" fmla="*/ 0 w 76"/>
                    <a:gd name="T13" fmla="*/ 18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62">
                      <a:moveTo>
                        <a:pt x="0" y="35"/>
                      </a:moveTo>
                      <a:lnTo>
                        <a:pt x="0" y="0"/>
                      </a:lnTo>
                      <a:lnTo>
                        <a:pt x="36" y="0"/>
                      </a:lnTo>
                      <a:lnTo>
                        <a:pt x="76" y="26"/>
                      </a:lnTo>
                      <a:lnTo>
                        <a:pt x="76" y="62"/>
                      </a:lnTo>
                      <a:lnTo>
                        <a:pt x="41" y="62"/>
                      </a:lnTo>
                      <a:lnTo>
                        <a:pt x="0" y="3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43" name="Freeform 1022"/>
                <p:cNvSpPr>
                  <a:spLocks/>
                </p:cNvSpPr>
                <p:nvPr/>
              </p:nvSpPr>
              <p:spPr bwMode="auto">
                <a:xfrm>
                  <a:off x="3782" y="2374"/>
                  <a:ext cx="40" cy="29"/>
                </a:xfrm>
                <a:custGeom>
                  <a:avLst/>
                  <a:gdLst>
                    <a:gd name="T0" fmla="*/ 0 w 79"/>
                    <a:gd name="T1" fmla="*/ 18 h 58"/>
                    <a:gd name="T2" fmla="*/ 0 w 79"/>
                    <a:gd name="T3" fmla="*/ 0 h 58"/>
                    <a:gd name="T4" fmla="*/ 18 w 79"/>
                    <a:gd name="T5" fmla="*/ 0 h 58"/>
                    <a:gd name="T6" fmla="*/ 40 w 79"/>
                    <a:gd name="T7" fmla="*/ 12 h 58"/>
                    <a:gd name="T8" fmla="*/ 40 w 79"/>
                    <a:gd name="T9" fmla="*/ 29 h 58"/>
                    <a:gd name="T10" fmla="*/ 22 w 79"/>
                    <a:gd name="T11" fmla="*/ 29 h 58"/>
                    <a:gd name="T12" fmla="*/ 0 w 79"/>
                    <a:gd name="T13" fmla="*/ 18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58">
                      <a:moveTo>
                        <a:pt x="0" y="36"/>
                      </a:moveTo>
                      <a:lnTo>
                        <a:pt x="0" y="0"/>
                      </a:lnTo>
                      <a:lnTo>
                        <a:pt x="35" y="0"/>
                      </a:lnTo>
                      <a:lnTo>
                        <a:pt x="79" y="24"/>
                      </a:lnTo>
                      <a:lnTo>
                        <a:pt x="79" y="58"/>
                      </a:lnTo>
                      <a:lnTo>
                        <a:pt x="44" y="58"/>
                      </a:lnTo>
                      <a:lnTo>
                        <a:pt x="0" y="36"/>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44" name="Freeform 1023"/>
                <p:cNvSpPr>
                  <a:spLocks/>
                </p:cNvSpPr>
                <p:nvPr/>
              </p:nvSpPr>
              <p:spPr bwMode="auto">
                <a:xfrm>
                  <a:off x="3804" y="2386"/>
                  <a:ext cx="38" cy="29"/>
                </a:xfrm>
                <a:custGeom>
                  <a:avLst/>
                  <a:gdLst>
                    <a:gd name="T0" fmla="*/ 0 w 76"/>
                    <a:gd name="T1" fmla="*/ 17 h 58"/>
                    <a:gd name="T2" fmla="*/ 0 w 76"/>
                    <a:gd name="T3" fmla="*/ 0 h 58"/>
                    <a:gd name="T4" fmla="*/ 18 w 76"/>
                    <a:gd name="T5" fmla="*/ 0 h 58"/>
                    <a:gd name="T6" fmla="*/ 38 w 76"/>
                    <a:gd name="T7" fmla="*/ 12 h 58"/>
                    <a:gd name="T8" fmla="*/ 38 w 76"/>
                    <a:gd name="T9" fmla="*/ 29 h 58"/>
                    <a:gd name="T10" fmla="*/ 21 w 76"/>
                    <a:gd name="T11" fmla="*/ 29 h 58"/>
                    <a:gd name="T12" fmla="*/ 0 w 76"/>
                    <a:gd name="T13" fmla="*/ 17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58">
                      <a:moveTo>
                        <a:pt x="0" y="34"/>
                      </a:moveTo>
                      <a:lnTo>
                        <a:pt x="0" y="0"/>
                      </a:lnTo>
                      <a:lnTo>
                        <a:pt x="35" y="0"/>
                      </a:lnTo>
                      <a:lnTo>
                        <a:pt x="76" y="23"/>
                      </a:lnTo>
                      <a:lnTo>
                        <a:pt x="76" y="58"/>
                      </a:lnTo>
                      <a:lnTo>
                        <a:pt x="41" y="58"/>
                      </a:lnTo>
                      <a:lnTo>
                        <a:pt x="0" y="34"/>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45" name="Freeform 1024"/>
                <p:cNvSpPr>
                  <a:spLocks/>
                </p:cNvSpPr>
                <p:nvPr/>
              </p:nvSpPr>
              <p:spPr bwMode="auto">
                <a:xfrm>
                  <a:off x="3824" y="2397"/>
                  <a:ext cx="40" cy="30"/>
                </a:xfrm>
                <a:custGeom>
                  <a:avLst/>
                  <a:gdLst>
                    <a:gd name="T0" fmla="*/ 0 w 80"/>
                    <a:gd name="T1" fmla="*/ 18 h 59"/>
                    <a:gd name="T2" fmla="*/ 0 w 80"/>
                    <a:gd name="T3" fmla="*/ 0 h 59"/>
                    <a:gd name="T4" fmla="*/ 18 w 80"/>
                    <a:gd name="T5" fmla="*/ 0 h 59"/>
                    <a:gd name="T6" fmla="*/ 40 w 80"/>
                    <a:gd name="T7" fmla="*/ 12 h 59"/>
                    <a:gd name="T8" fmla="*/ 40 w 80"/>
                    <a:gd name="T9" fmla="*/ 30 h 59"/>
                    <a:gd name="T10" fmla="*/ 23 w 80"/>
                    <a:gd name="T11" fmla="*/ 30 h 59"/>
                    <a:gd name="T12" fmla="*/ 0 w 80"/>
                    <a:gd name="T13" fmla="*/ 18 h 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59">
                      <a:moveTo>
                        <a:pt x="0" y="35"/>
                      </a:moveTo>
                      <a:lnTo>
                        <a:pt x="0" y="0"/>
                      </a:lnTo>
                      <a:lnTo>
                        <a:pt x="35" y="0"/>
                      </a:lnTo>
                      <a:lnTo>
                        <a:pt x="80" y="24"/>
                      </a:lnTo>
                      <a:lnTo>
                        <a:pt x="80" y="59"/>
                      </a:lnTo>
                      <a:lnTo>
                        <a:pt x="45" y="59"/>
                      </a:lnTo>
                      <a:lnTo>
                        <a:pt x="0" y="3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46" name="Freeform 1025"/>
                <p:cNvSpPr>
                  <a:spLocks/>
                </p:cNvSpPr>
                <p:nvPr/>
              </p:nvSpPr>
              <p:spPr bwMode="auto">
                <a:xfrm>
                  <a:off x="3847" y="2409"/>
                  <a:ext cx="38" cy="29"/>
                </a:xfrm>
                <a:custGeom>
                  <a:avLst/>
                  <a:gdLst>
                    <a:gd name="T0" fmla="*/ 0 w 76"/>
                    <a:gd name="T1" fmla="*/ 18 h 58"/>
                    <a:gd name="T2" fmla="*/ 0 w 76"/>
                    <a:gd name="T3" fmla="*/ 0 h 58"/>
                    <a:gd name="T4" fmla="*/ 18 w 76"/>
                    <a:gd name="T5" fmla="*/ 0 h 58"/>
                    <a:gd name="T6" fmla="*/ 38 w 76"/>
                    <a:gd name="T7" fmla="*/ 11 h 58"/>
                    <a:gd name="T8" fmla="*/ 38 w 76"/>
                    <a:gd name="T9" fmla="*/ 29 h 58"/>
                    <a:gd name="T10" fmla="*/ 21 w 76"/>
                    <a:gd name="T11" fmla="*/ 29 h 58"/>
                    <a:gd name="T12" fmla="*/ 0 w 76"/>
                    <a:gd name="T13" fmla="*/ 18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58">
                      <a:moveTo>
                        <a:pt x="0" y="35"/>
                      </a:moveTo>
                      <a:lnTo>
                        <a:pt x="0" y="0"/>
                      </a:lnTo>
                      <a:lnTo>
                        <a:pt x="35" y="0"/>
                      </a:lnTo>
                      <a:lnTo>
                        <a:pt x="76" y="22"/>
                      </a:lnTo>
                      <a:lnTo>
                        <a:pt x="76" y="58"/>
                      </a:lnTo>
                      <a:lnTo>
                        <a:pt x="41" y="58"/>
                      </a:lnTo>
                      <a:lnTo>
                        <a:pt x="0" y="3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47" name="Freeform 1026"/>
                <p:cNvSpPr>
                  <a:spLocks/>
                </p:cNvSpPr>
                <p:nvPr/>
              </p:nvSpPr>
              <p:spPr bwMode="auto">
                <a:xfrm>
                  <a:off x="3867" y="2420"/>
                  <a:ext cx="40" cy="30"/>
                </a:xfrm>
                <a:custGeom>
                  <a:avLst/>
                  <a:gdLst>
                    <a:gd name="T0" fmla="*/ 0 w 78"/>
                    <a:gd name="T1" fmla="*/ 18 h 60"/>
                    <a:gd name="T2" fmla="*/ 0 w 78"/>
                    <a:gd name="T3" fmla="*/ 0 h 60"/>
                    <a:gd name="T4" fmla="*/ 18 w 78"/>
                    <a:gd name="T5" fmla="*/ 0 h 60"/>
                    <a:gd name="T6" fmla="*/ 40 w 78"/>
                    <a:gd name="T7" fmla="*/ 12 h 60"/>
                    <a:gd name="T8" fmla="*/ 40 w 78"/>
                    <a:gd name="T9" fmla="*/ 30 h 60"/>
                    <a:gd name="T10" fmla="*/ 22 w 78"/>
                    <a:gd name="T11" fmla="*/ 30 h 60"/>
                    <a:gd name="T12" fmla="*/ 0 w 78"/>
                    <a:gd name="T13" fmla="*/ 18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 h="60">
                      <a:moveTo>
                        <a:pt x="0" y="36"/>
                      </a:moveTo>
                      <a:lnTo>
                        <a:pt x="0" y="0"/>
                      </a:lnTo>
                      <a:lnTo>
                        <a:pt x="35" y="0"/>
                      </a:lnTo>
                      <a:lnTo>
                        <a:pt x="78" y="24"/>
                      </a:lnTo>
                      <a:lnTo>
                        <a:pt x="78" y="60"/>
                      </a:lnTo>
                      <a:lnTo>
                        <a:pt x="43" y="60"/>
                      </a:lnTo>
                      <a:lnTo>
                        <a:pt x="0" y="36"/>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48" name="Freeform 1027"/>
                <p:cNvSpPr>
                  <a:spLocks/>
                </p:cNvSpPr>
                <p:nvPr/>
              </p:nvSpPr>
              <p:spPr bwMode="auto">
                <a:xfrm>
                  <a:off x="3889" y="2432"/>
                  <a:ext cx="38" cy="28"/>
                </a:xfrm>
                <a:custGeom>
                  <a:avLst/>
                  <a:gdLst>
                    <a:gd name="T0" fmla="*/ 0 w 76"/>
                    <a:gd name="T1" fmla="*/ 18 h 57"/>
                    <a:gd name="T2" fmla="*/ 0 w 76"/>
                    <a:gd name="T3" fmla="*/ 0 h 57"/>
                    <a:gd name="T4" fmla="*/ 18 w 76"/>
                    <a:gd name="T5" fmla="*/ 0 h 57"/>
                    <a:gd name="T6" fmla="*/ 38 w 76"/>
                    <a:gd name="T7" fmla="*/ 11 h 57"/>
                    <a:gd name="T8" fmla="*/ 38 w 76"/>
                    <a:gd name="T9" fmla="*/ 28 h 57"/>
                    <a:gd name="T10" fmla="*/ 21 w 76"/>
                    <a:gd name="T11" fmla="*/ 28 h 57"/>
                    <a:gd name="T12" fmla="*/ 0 w 76"/>
                    <a:gd name="T13" fmla="*/ 18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57">
                      <a:moveTo>
                        <a:pt x="0" y="36"/>
                      </a:moveTo>
                      <a:lnTo>
                        <a:pt x="0" y="0"/>
                      </a:lnTo>
                      <a:lnTo>
                        <a:pt x="35" y="0"/>
                      </a:lnTo>
                      <a:lnTo>
                        <a:pt x="76" y="22"/>
                      </a:lnTo>
                      <a:lnTo>
                        <a:pt x="76" y="57"/>
                      </a:lnTo>
                      <a:lnTo>
                        <a:pt x="41" y="57"/>
                      </a:lnTo>
                      <a:lnTo>
                        <a:pt x="0" y="36"/>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49" name="Freeform 1028"/>
                <p:cNvSpPr>
                  <a:spLocks/>
                </p:cNvSpPr>
                <p:nvPr/>
              </p:nvSpPr>
              <p:spPr bwMode="auto">
                <a:xfrm>
                  <a:off x="3909" y="2443"/>
                  <a:ext cx="40" cy="27"/>
                </a:xfrm>
                <a:custGeom>
                  <a:avLst/>
                  <a:gdLst>
                    <a:gd name="T0" fmla="*/ 0 w 79"/>
                    <a:gd name="T1" fmla="*/ 17 h 55"/>
                    <a:gd name="T2" fmla="*/ 0 w 79"/>
                    <a:gd name="T3" fmla="*/ 0 h 55"/>
                    <a:gd name="T4" fmla="*/ 18 w 79"/>
                    <a:gd name="T5" fmla="*/ 0 h 55"/>
                    <a:gd name="T6" fmla="*/ 40 w 79"/>
                    <a:gd name="T7" fmla="*/ 9 h 55"/>
                    <a:gd name="T8" fmla="*/ 40 w 79"/>
                    <a:gd name="T9" fmla="*/ 27 h 55"/>
                    <a:gd name="T10" fmla="*/ 22 w 79"/>
                    <a:gd name="T11" fmla="*/ 27 h 55"/>
                    <a:gd name="T12" fmla="*/ 0 w 79"/>
                    <a:gd name="T13" fmla="*/ 17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55">
                      <a:moveTo>
                        <a:pt x="0" y="35"/>
                      </a:moveTo>
                      <a:lnTo>
                        <a:pt x="0" y="0"/>
                      </a:lnTo>
                      <a:lnTo>
                        <a:pt x="35" y="0"/>
                      </a:lnTo>
                      <a:lnTo>
                        <a:pt x="79" y="19"/>
                      </a:lnTo>
                      <a:lnTo>
                        <a:pt x="79" y="55"/>
                      </a:lnTo>
                      <a:lnTo>
                        <a:pt x="44" y="55"/>
                      </a:lnTo>
                      <a:lnTo>
                        <a:pt x="0" y="3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50" name="Freeform 1029"/>
                <p:cNvSpPr>
                  <a:spLocks/>
                </p:cNvSpPr>
                <p:nvPr/>
              </p:nvSpPr>
              <p:spPr bwMode="auto">
                <a:xfrm>
                  <a:off x="3931" y="2453"/>
                  <a:ext cx="39" cy="28"/>
                </a:xfrm>
                <a:custGeom>
                  <a:avLst/>
                  <a:gdLst>
                    <a:gd name="T0" fmla="*/ 0 w 77"/>
                    <a:gd name="T1" fmla="*/ 18 h 57"/>
                    <a:gd name="T2" fmla="*/ 0 w 77"/>
                    <a:gd name="T3" fmla="*/ 0 h 57"/>
                    <a:gd name="T4" fmla="*/ 18 w 77"/>
                    <a:gd name="T5" fmla="*/ 0 h 57"/>
                    <a:gd name="T6" fmla="*/ 39 w 77"/>
                    <a:gd name="T7" fmla="*/ 10 h 57"/>
                    <a:gd name="T8" fmla="*/ 39 w 77"/>
                    <a:gd name="T9" fmla="*/ 28 h 57"/>
                    <a:gd name="T10" fmla="*/ 21 w 77"/>
                    <a:gd name="T11" fmla="*/ 28 h 57"/>
                    <a:gd name="T12" fmla="*/ 0 w 77"/>
                    <a:gd name="T13" fmla="*/ 18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7" h="57">
                      <a:moveTo>
                        <a:pt x="0" y="36"/>
                      </a:moveTo>
                      <a:lnTo>
                        <a:pt x="0" y="0"/>
                      </a:lnTo>
                      <a:lnTo>
                        <a:pt x="35" y="0"/>
                      </a:lnTo>
                      <a:lnTo>
                        <a:pt x="77" y="21"/>
                      </a:lnTo>
                      <a:lnTo>
                        <a:pt x="77" y="57"/>
                      </a:lnTo>
                      <a:lnTo>
                        <a:pt x="42" y="57"/>
                      </a:lnTo>
                      <a:lnTo>
                        <a:pt x="0" y="36"/>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51" name="Freeform 1030"/>
                <p:cNvSpPr>
                  <a:spLocks/>
                </p:cNvSpPr>
                <p:nvPr/>
              </p:nvSpPr>
              <p:spPr bwMode="auto">
                <a:xfrm>
                  <a:off x="3952" y="2463"/>
                  <a:ext cx="40" cy="26"/>
                </a:xfrm>
                <a:custGeom>
                  <a:avLst/>
                  <a:gdLst>
                    <a:gd name="T0" fmla="*/ 0 w 79"/>
                    <a:gd name="T1" fmla="*/ 18 h 53"/>
                    <a:gd name="T2" fmla="*/ 0 w 79"/>
                    <a:gd name="T3" fmla="*/ 0 h 53"/>
                    <a:gd name="T4" fmla="*/ 18 w 79"/>
                    <a:gd name="T5" fmla="*/ 0 h 53"/>
                    <a:gd name="T6" fmla="*/ 40 w 79"/>
                    <a:gd name="T7" fmla="*/ 8 h 53"/>
                    <a:gd name="T8" fmla="*/ 40 w 79"/>
                    <a:gd name="T9" fmla="*/ 26 h 53"/>
                    <a:gd name="T10" fmla="*/ 22 w 79"/>
                    <a:gd name="T11" fmla="*/ 26 h 53"/>
                    <a:gd name="T12" fmla="*/ 0 w 79"/>
                    <a:gd name="T13" fmla="*/ 18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53">
                      <a:moveTo>
                        <a:pt x="0" y="36"/>
                      </a:moveTo>
                      <a:lnTo>
                        <a:pt x="0" y="0"/>
                      </a:lnTo>
                      <a:lnTo>
                        <a:pt x="35" y="0"/>
                      </a:lnTo>
                      <a:lnTo>
                        <a:pt x="79" y="17"/>
                      </a:lnTo>
                      <a:lnTo>
                        <a:pt x="79" y="53"/>
                      </a:lnTo>
                      <a:lnTo>
                        <a:pt x="43" y="53"/>
                      </a:lnTo>
                      <a:lnTo>
                        <a:pt x="0" y="36"/>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52" name="Freeform 1031"/>
                <p:cNvSpPr>
                  <a:spLocks/>
                </p:cNvSpPr>
                <p:nvPr/>
              </p:nvSpPr>
              <p:spPr bwMode="auto">
                <a:xfrm>
                  <a:off x="3974" y="2472"/>
                  <a:ext cx="40" cy="28"/>
                </a:xfrm>
                <a:custGeom>
                  <a:avLst/>
                  <a:gdLst>
                    <a:gd name="T0" fmla="*/ 0 w 79"/>
                    <a:gd name="T1" fmla="*/ 18 h 57"/>
                    <a:gd name="T2" fmla="*/ 0 w 79"/>
                    <a:gd name="T3" fmla="*/ 0 h 57"/>
                    <a:gd name="T4" fmla="*/ 18 w 79"/>
                    <a:gd name="T5" fmla="*/ 0 h 57"/>
                    <a:gd name="T6" fmla="*/ 40 w 79"/>
                    <a:gd name="T7" fmla="*/ 11 h 57"/>
                    <a:gd name="T8" fmla="*/ 40 w 79"/>
                    <a:gd name="T9" fmla="*/ 28 h 57"/>
                    <a:gd name="T10" fmla="*/ 22 w 79"/>
                    <a:gd name="T11" fmla="*/ 28 h 57"/>
                    <a:gd name="T12" fmla="*/ 0 w 79"/>
                    <a:gd name="T13" fmla="*/ 18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57">
                      <a:moveTo>
                        <a:pt x="0" y="36"/>
                      </a:moveTo>
                      <a:lnTo>
                        <a:pt x="0" y="0"/>
                      </a:lnTo>
                      <a:lnTo>
                        <a:pt x="36" y="0"/>
                      </a:lnTo>
                      <a:lnTo>
                        <a:pt x="79" y="22"/>
                      </a:lnTo>
                      <a:lnTo>
                        <a:pt x="79" y="57"/>
                      </a:lnTo>
                      <a:lnTo>
                        <a:pt x="44" y="57"/>
                      </a:lnTo>
                      <a:lnTo>
                        <a:pt x="0" y="36"/>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53" name="Freeform 1032"/>
                <p:cNvSpPr>
                  <a:spLocks/>
                </p:cNvSpPr>
                <p:nvPr/>
              </p:nvSpPr>
              <p:spPr bwMode="auto">
                <a:xfrm>
                  <a:off x="3996" y="2482"/>
                  <a:ext cx="38" cy="26"/>
                </a:xfrm>
                <a:custGeom>
                  <a:avLst/>
                  <a:gdLst>
                    <a:gd name="T0" fmla="*/ 0 w 76"/>
                    <a:gd name="T1" fmla="*/ 18 h 52"/>
                    <a:gd name="T2" fmla="*/ 0 w 76"/>
                    <a:gd name="T3" fmla="*/ 0 h 52"/>
                    <a:gd name="T4" fmla="*/ 18 w 76"/>
                    <a:gd name="T5" fmla="*/ 0 h 52"/>
                    <a:gd name="T6" fmla="*/ 38 w 76"/>
                    <a:gd name="T7" fmla="*/ 8 h 52"/>
                    <a:gd name="T8" fmla="*/ 38 w 76"/>
                    <a:gd name="T9" fmla="*/ 26 h 52"/>
                    <a:gd name="T10" fmla="*/ 21 w 76"/>
                    <a:gd name="T11" fmla="*/ 26 h 52"/>
                    <a:gd name="T12" fmla="*/ 0 w 76"/>
                    <a:gd name="T13" fmla="*/ 18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52">
                      <a:moveTo>
                        <a:pt x="0" y="35"/>
                      </a:moveTo>
                      <a:lnTo>
                        <a:pt x="0" y="0"/>
                      </a:lnTo>
                      <a:lnTo>
                        <a:pt x="35" y="0"/>
                      </a:lnTo>
                      <a:lnTo>
                        <a:pt x="76" y="16"/>
                      </a:lnTo>
                      <a:lnTo>
                        <a:pt x="76" y="52"/>
                      </a:lnTo>
                      <a:lnTo>
                        <a:pt x="41" y="52"/>
                      </a:lnTo>
                      <a:lnTo>
                        <a:pt x="0" y="3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54" name="Freeform 1033"/>
                <p:cNvSpPr>
                  <a:spLocks/>
                </p:cNvSpPr>
                <p:nvPr/>
              </p:nvSpPr>
              <p:spPr bwMode="auto">
                <a:xfrm>
                  <a:off x="4016" y="2491"/>
                  <a:ext cx="41" cy="25"/>
                </a:xfrm>
                <a:custGeom>
                  <a:avLst/>
                  <a:gdLst>
                    <a:gd name="T0" fmla="*/ 0 w 80"/>
                    <a:gd name="T1" fmla="*/ 18 h 51"/>
                    <a:gd name="T2" fmla="*/ 0 w 80"/>
                    <a:gd name="T3" fmla="*/ 0 h 51"/>
                    <a:gd name="T4" fmla="*/ 18 w 80"/>
                    <a:gd name="T5" fmla="*/ 0 h 51"/>
                    <a:gd name="T6" fmla="*/ 41 w 80"/>
                    <a:gd name="T7" fmla="*/ 8 h 51"/>
                    <a:gd name="T8" fmla="*/ 41 w 80"/>
                    <a:gd name="T9" fmla="*/ 25 h 51"/>
                    <a:gd name="T10" fmla="*/ 23 w 80"/>
                    <a:gd name="T11" fmla="*/ 25 h 51"/>
                    <a:gd name="T12" fmla="*/ 0 w 80"/>
                    <a:gd name="T13" fmla="*/ 18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51">
                      <a:moveTo>
                        <a:pt x="0" y="36"/>
                      </a:moveTo>
                      <a:lnTo>
                        <a:pt x="0" y="0"/>
                      </a:lnTo>
                      <a:lnTo>
                        <a:pt x="35" y="0"/>
                      </a:lnTo>
                      <a:lnTo>
                        <a:pt x="80" y="16"/>
                      </a:lnTo>
                      <a:lnTo>
                        <a:pt x="80" y="51"/>
                      </a:lnTo>
                      <a:lnTo>
                        <a:pt x="45" y="51"/>
                      </a:lnTo>
                      <a:lnTo>
                        <a:pt x="0" y="36"/>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55" name="Freeform 1034"/>
                <p:cNvSpPr>
                  <a:spLocks/>
                </p:cNvSpPr>
                <p:nvPr/>
              </p:nvSpPr>
              <p:spPr bwMode="auto">
                <a:xfrm>
                  <a:off x="4039" y="2498"/>
                  <a:ext cx="38" cy="27"/>
                </a:xfrm>
                <a:custGeom>
                  <a:avLst/>
                  <a:gdLst>
                    <a:gd name="T0" fmla="*/ 0 w 76"/>
                    <a:gd name="T1" fmla="*/ 18 h 52"/>
                    <a:gd name="T2" fmla="*/ 0 w 76"/>
                    <a:gd name="T3" fmla="*/ 0 h 52"/>
                    <a:gd name="T4" fmla="*/ 18 w 76"/>
                    <a:gd name="T5" fmla="*/ 0 h 52"/>
                    <a:gd name="T6" fmla="*/ 38 w 76"/>
                    <a:gd name="T7" fmla="*/ 9 h 52"/>
                    <a:gd name="T8" fmla="*/ 38 w 76"/>
                    <a:gd name="T9" fmla="*/ 27 h 52"/>
                    <a:gd name="T10" fmla="*/ 21 w 76"/>
                    <a:gd name="T11" fmla="*/ 27 h 52"/>
                    <a:gd name="T12" fmla="*/ 0 w 76"/>
                    <a:gd name="T13" fmla="*/ 18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52">
                      <a:moveTo>
                        <a:pt x="0" y="35"/>
                      </a:moveTo>
                      <a:lnTo>
                        <a:pt x="0" y="0"/>
                      </a:lnTo>
                      <a:lnTo>
                        <a:pt x="35" y="0"/>
                      </a:lnTo>
                      <a:lnTo>
                        <a:pt x="76" y="17"/>
                      </a:lnTo>
                      <a:lnTo>
                        <a:pt x="76" y="52"/>
                      </a:lnTo>
                      <a:lnTo>
                        <a:pt x="41" y="52"/>
                      </a:lnTo>
                      <a:lnTo>
                        <a:pt x="0" y="3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56" name="Freeform 1035"/>
                <p:cNvSpPr>
                  <a:spLocks/>
                </p:cNvSpPr>
                <p:nvPr/>
              </p:nvSpPr>
              <p:spPr bwMode="auto">
                <a:xfrm>
                  <a:off x="4059" y="2507"/>
                  <a:ext cx="40" cy="27"/>
                </a:xfrm>
                <a:custGeom>
                  <a:avLst/>
                  <a:gdLst>
                    <a:gd name="T0" fmla="*/ 0 w 79"/>
                    <a:gd name="T1" fmla="*/ 18 h 53"/>
                    <a:gd name="T2" fmla="*/ 0 w 79"/>
                    <a:gd name="T3" fmla="*/ 0 h 53"/>
                    <a:gd name="T4" fmla="*/ 18 w 79"/>
                    <a:gd name="T5" fmla="*/ 0 h 53"/>
                    <a:gd name="T6" fmla="*/ 40 w 79"/>
                    <a:gd name="T7" fmla="*/ 9 h 53"/>
                    <a:gd name="T8" fmla="*/ 40 w 79"/>
                    <a:gd name="T9" fmla="*/ 27 h 53"/>
                    <a:gd name="T10" fmla="*/ 22 w 79"/>
                    <a:gd name="T11" fmla="*/ 27 h 53"/>
                    <a:gd name="T12" fmla="*/ 0 w 79"/>
                    <a:gd name="T13" fmla="*/ 18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53">
                      <a:moveTo>
                        <a:pt x="0" y="35"/>
                      </a:moveTo>
                      <a:lnTo>
                        <a:pt x="0" y="0"/>
                      </a:lnTo>
                      <a:lnTo>
                        <a:pt x="35" y="0"/>
                      </a:lnTo>
                      <a:lnTo>
                        <a:pt x="79" y="18"/>
                      </a:lnTo>
                      <a:lnTo>
                        <a:pt x="79" y="53"/>
                      </a:lnTo>
                      <a:lnTo>
                        <a:pt x="43" y="53"/>
                      </a:lnTo>
                      <a:lnTo>
                        <a:pt x="0" y="3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57" name="Freeform 1036"/>
                <p:cNvSpPr>
                  <a:spLocks/>
                </p:cNvSpPr>
                <p:nvPr/>
              </p:nvSpPr>
              <p:spPr bwMode="auto">
                <a:xfrm>
                  <a:off x="4081" y="2516"/>
                  <a:ext cx="38" cy="25"/>
                </a:xfrm>
                <a:custGeom>
                  <a:avLst/>
                  <a:gdLst>
                    <a:gd name="T0" fmla="*/ 0 w 76"/>
                    <a:gd name="T1" fmla="*/ 18 h 50"/>
                    <a:gd name="T2" fmla="*/ 0 w 76"/>
                    <a:gd name="T3" fmla="*/ 0 h 50"/>
                    <a:gd name="T4" fmla="*/ 18 w 76"/>
                    <a:gd name="T5" fmla="*/ 0 h 50"/>
                    <a:gd name="T6" fmla="*/ 38 w 76"/>
                    <a:gd name="T7" fmla="*/ 7 h 50"/>
                    <a:gd name="T8" fmla="*/ 38 w 76"/>
                    <a:gd name="T9" fmla="*/ 25 h 50"/>
                    <a:gd name="T10" fmla="*/ 21 w 76"/>
                    <a:gd name="T11" fmla="*/ 25 h 50"/>
                    <a:gd name="T12" fmla="*/ 0 w 76"/>
                    <a:gd name="T13" fmla="*/ 18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50">
                      <a:moveTo>
                        <a:pt x="0" y="35"/>
                      </a:moveTo>
                      <a:lnTo>
                        <a:pt x="0" y="0"/>
                      </a:lnTo>
                      <a:lnTo>
                        <a:pt x="36" y="0"/>
                      </a:lnTo>
                      <a:lnTo>
                        <a:pt x="76" y="14"/>
                      </a:lnTo>
                      <a:lnTo>
                        <a:pt x="76" y="50"/>
                      </a:lnTo>
                      <a:lnTo>
                        <a:pt x="41" y="50"/>
                      </a:lnTo>
                      <a:lnTo>
                        <a:pt x="0" y="3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58" name="Freeform 1037"/>
                <p:cNvSpPr>
                  <a:spLocks/>
                </p:cNvSpPr>
                <p:nvPr/>
              </p:nvSpPr>
              <p:spPr bwMode="auto">
                <a:xfrm>
                  <a:off x="4102" y="2523"/>
                  <a:ext cx="39" cy="25"/>
                </a:xfrm>
                <a:custGeom>
                  <a:avLst/>
                  <a:gdLst>
                    <a:gd name="T0" fmla="*/ 0 w 79"/>
                    <a:gd name="T1" fmla="*/ 18 h 50"/>
                    <a:gd name="T2" fmla="*/ 0 w 79"/>
                    <a:gd name="T3" fmla="*/ 0 h 50"/>
                    <a:gd name="T4" fmla="*/ 17 w 79"/>
                    <a:gd name="T5" fmla="*/ 0 h 50"/>
                    <a:gd name="T6" fmla="*/ 39 w 79"/>
                    <a:gd name="T7" fmla="*/ 7 h 50"/>
                    <a:gd name="T8" fmla="*/ 39 w 79"/>
                    <a:gd name="T9" fmla="*/ 25 h 50"/>
                    <a:gd name="T10" fmla="*/ 22 w 79"/>
                    <a:gd name="T11" fmla="*/ 25 h 50"/>
                    <a:gd name="T12" fmla="*/ 0 w 79"/>
                    <a:gd name="T13" fmla="*/ 18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50">
                      <a:moveTo>
                        <a:pt x="0" y="36"/>
                      </a:moveTo>
                      <a:lnTo>
                        <a:pt x="0" y="0"/>
                      </a:lnTo>
                      <a:lnTo>
                        <a:pt x="35" y="0"/>
                      </a:lnTo>
                      <a:lnTo>
                        <a:pt x="79" y="14"/>
                      </a:lnTo>
                      <a:lnTo>
                        <a:pt x="79" y="50"/>
                      </a:lnTo>
                      <a:lnTo>
                        <a:pt x="44" y="50"/>
                      </a:lnTo>
                      <a:lnTo>
                        <a:pt x="0" y="36"/>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59" name="Freeform 1038"/>
                <p:cNvSpPr>
                  <a:spLocks/>
                </p:cNvSpPr>
                <p:nvPr/>
              </p:nvSpPr>
              <p:spPr bwMode="auto">
                <a:xfrm>
                  <a:off x="4123" y="2530"/>
                  <a:ext cx="39" cy="26"/>
                </a:xfrm>
                <a:custGeom>
                  <a:avLst/>
                  <a:gdLst>
                    <a:gd name="T0" fmla="*/ 0 w 77"/>
                    <a:gd name="T1" fmla="*/ 18 h 51"/>
                    <a:gd name="T2" fmla="*/ 0 w 77"/>
                    <a:gd name="T3" fmla="*/ 0 h 51"/>
                    <a:gd name="T4" fmla="*/ 18 w 77"/>
                    <a:gd name="T5" fmla="*/ 0 h 51"/>
                    <a:gd name="T6" fmla="*/ 39 w 77"/>
                    <a:gd name="T7" fmla="*/ 8 h 51"/>
                    <a:gd name="T8" fmla="*/ 39 w 77"/>
                    <a:gd name="T9" fmla="*/ 26 h 51"/>
                    <a:gd name="T10" fmla="*/ 21 w 77"/>
                    <a:gd name="T11" fmla="*/ 26 h 51"/>
                    <a:gd name="T12" fmla="*/ 0 w 77"/>
                    <a:gd name="T13" fmla="*/ 18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7" h="51">
                      <a:moveTo>
                        <a:pt x="0" y="36"/>
                      </a:moveTo>
                      <a:lnTo>
                        <a:pt x="0" y="0"/>
                      </a:lnTo>
                      <a:lnTo>
                        <a:pt x="35" y="0"/>
                      </a:lnTo>
                      <a:lnTo>
                        <a:pt x="77" y="16"/>
                      </a:lnTo>
                      <a:lnTo>
                        <a:pt x="77" y="51"/>
                      </a:lnTo>
                      <a:lnTo>
                        <a:pt x="42" y="51"/>
                      </a:lnTo>
                      <a:lnTo>
                        <a:pt x="0" y="36"/>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60" name="Freeform 1039"/>
                <p:cNvSpPr>
                  <a:spLocks/>
                </p:cNvSpPr>
                <p:nvPr/>
              </p:nvSpPr>
              <p:spPr bwMode="auto">
                <a:xfrm>
                  <a:off x="4145" y="2538"/>
                  <a:ext cx="39" cy="23"/>
                </a:xfrm>
                <a:custGeom>
                  <a:avLst/>
                  <a:gdLst>
                    <a:gd name="T0" fmla="*/ 0 w 79"/>
                    <a:gd name="T1" fmla="*/ 18 h 46"/>
                    <a:gd name="T2" fmla="*/ 0 w 79"/>
                    <a:gd name="T3" fmla="*/ 0 h 46"/>
                    <a:gd name="T4" fmla="*/ 17 w 79"/>
                    <a:gd name="T5" fmla="*/ 0 h 46"/>
                    <a:gd name="T6" fmla="*/ 39 w 79"/>
                    <a:gd name="T7" fmla="*/ 6 h 46"/>
                    <a:gd name="T8" fmla="*/ 39 w 79"/>
                    <a:gd name="T9" fmla="*/ 23 h 46"/>
                    <a:gd name="T10" fmla="*/ 22 w 79"/>
                    <a:gd name="T11" fmla="*/ 23 h 46"/>
                    <a:gd name="T12" fmla="*/ 0 w 79"/>
                    <a:gd name="T13" fmla="*/ 18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46">
                      <a:moveTo>
                        <a:pt x="0" y="35"/>
                      </a:moveTo>
                      <a:lnTo>
                        <a:pt x="0" y="0"/>
                      </a:lnTo>
                      <a:lnTo>
                        <a:pt x="35" y="0"/>
                      </a:lnTo>
                      <a:lnTo>
                        <a:pt x="79" y="11"/>
                      </a:lnTo>
                      <a:lnTo>
                        <a:pt x="79" y="46"/>
                      </a:lnTo>
                      <a:lnTo>
                        <a:pt x="44" y="46"/>
                      </a:lnTo>
                      <a:lnTo>
                        <a:pt x="0" y="3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61" name="Freeform 1040"/>
                <p:cNvSpPr>
                  <a:spLocks/>
                </p:cNvSpPr>
                <p:nvPr/>
              </p:nvSpPr>
              <p:spPr bwMode="auto">
                <a:xfrm>
                  <a:off x="4166" y="2544"/>
                  <a:ext cx="38" cy="23"/>
                </a:xfrm>
                <a:custGeom>
                  <a:avLst/>
                  <a:gdLst>
                    <a:gd name="T0" fmla="*/ 0 w 76"/>
                    <a:gd name="T1" fmla="*/ 17 h 47"/>
                    <a:gd name="T2" fmla="*/ 0 w 76"/>
                    <a:gd name="T3" fmla="*/ 0 h 47"/>
                    <a:gd name="T4" fmla="*/ 18 w 76"/>
                    <a:gd name="T5" fmla="*/ 0 h 47"/>
                    <a:gd name="T6" fmla="*/ 38 w 76"/>
                    <a:gd name="T7" fmla="*/ 6 h 47"/>
                    <a:gd name="T8" fmla="*/ 38 w 76"/>
                    <a:gd name="T9" fmla="*/ 23 h 47"/>
                    <a:gd name="T10" fmla="*/ 20 w 76"/>
                    <a:gd name="T11" fmla="*/ 23 h 47"/>
                    <a:gd name="T12" fmla="*/ 0 w 76"/>
                    <a:gd name="T13" fmla="*/ 17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47">
                      <a:moveTo>
                        <a:pt x="0" y="35"/>
                      </a:moveTo>
                      <a:lnTo>
                        <a:pt x="0" y="0"/>
                      </a:lnTo>
                      <a:lnTo>
                        <a:pt x="35" y="0"/>
                      </a:lnTo>
                      <a:lnTo>
                        <a:pt x="76" y="13"/>
                      </a:lnTo>
                      <a:lnTo>
                        <a:pt x="76" y="47"/>
                      </a:lnTo>
                      <a:lnTo>
                        <a:pt x="40" y="47"/>
                      </a:lnTo>
                      <a:lnTo>
                        <a:pt x="0" y="3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62" name="Freeform 1041"/>
                <p:cNvSpPr>
                  <a:spLocks/>
                </p:cNvSpPr>
                <p:nvPr/>
              </p:nvSpPr>
              <p:spPr bwMode="auto">
                <a:xfrm>
                  <a:off x="4187" y="2550"/>
                  <a:ext cx="39" cy="23"/>
                </a:xfrm>
                <a:custGeom>
                  <a:avLst/>
                  <a:gdLst>
                    <a:gd name="T0" fmla="*/ 0 w 79"/>
                    <a:gd name="T1" fmla="*/ 17 h 46"/>
                    <a:gd name="T2" fmla="*/ 0 w 79"/>
                    <a:gd name="T3" fmla="*/ 0 h 46"/>
                    <a:gd name="T4" fmla="*/ 18 w 79"/>
                    <a:gd name="T5" fmla="*/ 0 h 46"/>
                    <a:gd name="T6" fmla="*/ 39 w 79"/>
                    <a:gd name="T7" fmla="*/ 6 h 46"/>
                    <a:gd name="T8" fmla="*/ 39 w 79"/>
                    <a:gd name="T9" fmla="*/ 23 h 46"/>
                    <a:gd name="T10" fmla="*/ 22 w 79"/>
                    <a:gd name="T11" fmla="*/ 23 h 46"/>
                    <a:gd name="T12" fmla="*/ 0 w 79"/>
                    <a:gd name="T13" fmla="*/ 17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46">
                      <a:moveTo>
                        <a:pt x="0" y="34"/>
                      </a:moveTo>
                      <a:lnTo>
                        <a:pt x="0" y="0"/>
                      </a:lnTo>
                      <a:lnTo>
                        <a:pt x="36" y="0"/>
                      </a:lnTo>
                      <a:lnTo>
                        <a:pt x="79" y="11"/>
                      </a:lnTo>
                      <a:lnTo>
                        <a:pt x="79" y="46"/>
                      </a:lnTo>
                      <a:lnTo>
                        <a:pt x="44" y="46"/>
                      </a:lnTo>
                      <a:lnTo>
                        <a:pt x="0" y="34"/>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63" name="Freeform 1042"/>
                <p:cNvSpPr>
                  <a:spLocks/>
                </p:cNvSpPr>
                <p:nvPr/>
              </p:nvSpPr>
              <p:spPr bwMode="auto">
                <a:xfrm>
                  <a:off x="4209" y="2556"/>
                  <a:ext cx="40" cy="23"/>
                </a:xfrm>
                <a:custGeom>
                  <a:avLst/>
                  <a:gdLst>
                    <a:gd name="T0" fmla="*/ 0 w 80"/>
                    <a:gd name="T1" fmla="*/ 17 h 47"/>
                    <a:gd name="T2" fmla="*/ 0 w 80"/>
                    <a:gd name="T3" fmla="*/ 0 h 47"/>
                    <a:gd name="T4" fmla="*/ 18 w 80"/>
                    <a:gd name="T5" fmla="*/ 0 h 47"/>
                    <a:gd name="T6" fmla="*/ 40 w 80"/>
                    <a:gd name="T7" fmla="*/ 5 h 47"/>
                    <a:gd name="T8" fmla="*/ 40 w 80"/>
                    <a:gd name="T9" fmla="*/ 23 h 47"/>
                    <a:gd name="T10" fmla="*/ 23 w 80"/>
                    <a:gd name="T11" fmla="*/ 23 h 47"/>
                    <a:gd name="T12" fmla="*/ 0 w 80"/>
                    <a:gd name="T13" fmla="*/ 17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47">
                      <a:moveTo>
                        <a:pt x="0" y="35"/>
                      </a:moveTo>
                      <a:lnTo>
                        <a:pt x="0" y="0"/>
                      </a:lnTo>
                      <a:lnTo>
                        <a:pt x="35" y="0"/>
                      </a:lnTo>
                      <a:lnTo>
                        <a:pt x="80" y="11"/>
                      </a:lnTo>
                      <a:lnTo>
                        <a:pt x="80" y="47"/>
                      </a:lnTo>
                      <a:lnTo>
                        <a:pt x="45" y="47"/>
                      </a:lnTo>
                      <a:lnTo>
                        <a:pt x="0" y="3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64" name="Freeform 1043"/>
                <p:cNvSpPr>
                  <a:spLocks/>
                </p:cNvSpPr>
                <p:nvPr/>
              </p:nvSpPr>
              <p:spPr bwMode="auto">
                <a:xfrm>
                  <a:off x="4231" y="2561"/>
                  <a:ext cx="38" cy="24"/>
                </a:xfrm>
                <a:custGeom>
                  <a:avLst/>
                  <a:gdLst>
                    <a:gd name="T0" fmla="*/ 0 w 76"/>
                    <a:gd name="T1" fmla="*/ 18 h 47"/>
                    <a:gd name="T2" fmla="*/ 0 w 76"/>
                    <a:gd name="T3" fmla="*/ 0 h 47"/>
                    <a:gd name="T4" fmla="*/ 18 w 76"/>
                    <a:gd name="T5" fmla="*/ 0 h 47"/>
                    <a:gd name="T6" fmla="*/ 38 w 76"/>
                    <a:gd name="T7" fmla="*/ 6 h 47"/>
                    <a:gd name="T8" fmla="*/ 38 w 76"/>
                    <a:gd name="T9" fmla="*/ 24 h 47"/>
                    <a:gd name="T10" fmla="*/ 21 w 76"/>
                    <a:gd name="T11" fmla="*/ 24 h 47"/>
                    <a:gd name="T12" fmla="*/ 0 w 76"/>
                    <a:gd name="T13" fmla="*/ 18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47">
                      <a:moveTo>
                        <a:pt x="0" y="36"/>
                      </a:moveTo>
                      <a:lnTo>
                        <a:pt x="0" y="0"/>
                      </a:lnTo>
                      <a:lnTo>
                        <a:pt x="35" y="0"/>
                      </a:lnTo>
                      <a:lnTo>
                        <a:pt x="76" y="12"/>
                      </a:lnTo>
                      <a:lnTo>
                        <a:pt x="76" y="47"/>
                      </a:lnTo>
                      <a:lnTo>
                        <a:pt x="41" y="47"/>
                      </a:lnTo>
                      <a:lnTo>
                        <a:pt x="0" y="36"/>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65" name="Freeform 1044"/>
                <p:cNvSpPr>
                  <a:spLocks/>
                </p:cNvSpPr>
                <p:nvPr/>
              </p:nvSpPr>
              <p:spPr bwMode="auto">
                <a:xfrm>
                  <a:off x="4251" y="2567"/>
                  <a:ext cx="40" cy="22"/>
                </a:xfrm>
                <a:custGeom>
                  <a:avLst/>
                  <a:gdLst>
                    <a:gd name="T0" fmla="*/ 0 w 79"/>
                    <a:gd name="T1" fmla="*/ 17 h 45"/>
                    <a:gd name="T2" fmla="*/ 0 w 79"/>
                    <a:gd name="T3" fmla="*/ 0 h 45"/>
                    <a:gd name="T4" fmla="*/ 18 w 79"/>
                    <a:gd name="T5" fmla="*/ 0 h 45"/>
                    <a:gd name="T6" fmla="*/ 40 w 79"/>
                    <a:gd name="T7" fmla="*/ 5 h 45"/>
                    <a:gd name="T8" fmla="*/ 40 w 79"/>
                    <a:gd name="T9" fmla="*/ 22 h 45"/>
                    <a:gd name="T10" fmla="*/ 22 w 79"/>
                    <a:gd name="T11" fmla="*/ 22 h 45"/>
                    <a:gd name="T12" fmla="*/ 0 w 79"/>
                    <a:gd name="T13" fmla="*/ 17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45">
                      <a:moveTo>
                        <a:pt x="0" y="35"/>
                      </a:moveTo>
                      <a:lnTo>
                        <a:pt x="0" y="0"/>
                      </a:lnTo>
                      <a:lnTo>
                        <a:pt x="35" y="0"/>
                      </a:lnTo>
                      <a:lnTo>
                        <a:pt x="79" y="10"/>
                      </a:lnTo>
                      <a:lnTo>
                        <a:pt x="79" y="45"/>
                      </a:lnTo>
                      <a:lnTo>
                        <a:pt x="44" y="45"/>
                      </a:lnTo>
                      <a:lnTo>
                        <a:pt x="0" y="3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66" name="Freeform 1045"/>
                <p:cNvSpPr>
                  <a:spLocks/>
                </p:cNvSpPr>
                <p:nvPr/>
              </p:nvSpPr>
              <p:spPr bwMode="auto">
                <a:xfrm>
                  <a:off x="4273" y="2572"/>
                  <a:ext cx="38" cy="22"/>
                </a:xfrm>
                <a:custGeom>
                  <a:avLst/>
                  <a:gdLst>
                    <a:gd name="T0" fmla="*/ 0 w 76"/>
                    <a:gd name="T1" fmla="*/ 18 h 43"/>
                    <a:gd name="T2" fmla="*/ 0 w 76"/>
                    <a:gd name="T3" fmla="*/ 0 h 43"/>
                    <a:gd name="T4" fmla="*/ 18 w 76"/>
                    <a:gd name="T5" fmla="*/ 0 h 43"/>
                    <a:gd name="T6" fmla="*/ 38 w 76"/>
                    <a:gd name="T7" fmla="*/ 4 h 43"/>
                    <a:gd name="T8" fmla="*/ 38 w 76"/>
                    <a:gd name="T9" fmla="*/ 22 h 43"/>
                    <a:gd name="T10" fmla="*/ 20 w 76"/>
                    <a:gd name="T11" fmla="*/ 22 h 43"/>
                    <a:gd name="T12" fmla="*/ 0 w 76"/>
                    <a:gd name="T13" fmla="*/ 18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43">
                      <a:moveTo>
                        <a:pt x="0" y="35"/>
                      </a:moveTo>
                      <a:lnTo>
                        <a:pt x="0" y="0"/>
                      </a:lnTo>
                      <a:lnTo>
                        <a:pt x="35" y="0"/>
                      </a:lnTo>
                      <a:lnTo>
                        <a:pt x="76" y="8"/>
                      </a:lnTo>
                      <a:lnTo>
                        <a:pt x="76" y="43"/>
                      </a:lnTo>
                      <a:lnTo>
                        <a:pt x="40" y="43"/>
                      </a:lnTo>
                      <a:lnTo>
                        <a:pt x="0" y="3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67" name="Freeform 1046"/>
                <p:cNvSpPr>
                  <a:spLocks/>
                </p:cNvSpPr>
                <p:nvPr/>
              </p:nvSpPr>
              <p:spPr bwMode="auto">
                <a:xfrm>
                  <a:off x="4294" y="2576"/>
                  <a:ext cx="40" cy="22"/>
                </a:xfrm>
                <a:custGeom>
                  <a:avLst/>
                  <a:gdLst>
                    <a:gd name="T0" fmla="*/ 0 w 81"/>
                    <a:gd name="T1" fmla="*/ 18 h 44"/>
                    <a:gd name="T2" fmla="*/ 0 w 81"/>
                    <a:gd name="T3" fmla="*/ 0 h 44"/>
                    <a:gd name="T4" fmla="*/ 18 w 81"/>
                    <a:gd name="T5" fmla="*/ 0 h 44"/>
                    <a:gd name="T6" fmla="*/ 40 w 81"/>
                    <a:gd name="T7" fmla="*/ 5 h 44"/>
                    <a:gd name="T8" fmla="*/ 40 w 81"/>
                    <a:gd name="T9" fmla="*/ 22 h 44"/>
                    <a:gd name="T10" fmla="*/ 22 w 81"/>
                    <a:gd name="T11" fmla="*/ 22 h 44"/>
                    <a:gd name="T12" fmla="*/ 0 w 81"/>
                    <a:gd name="T13" fmla="*/ 18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 h="44">
                      <a:moveTo>
                        <a:pt x="0" y="35"/>
                      </a:moveTo>
                      <a:lnTo>
                        <a:pt x="0" y="0"/>
                      </a:lnTo>
                      <a:lnTo>
                        <a:pt x="36" y="0"/>
                      </a:lnTo>
                      <a:lnTo>
                        <a:pt x="81" y="9"/>
                      </a:lnTo>
                      <a:lnTo>
                        <a:pt x="81" y="44"/>
                      </a:lnTo>
                      <a:lnTo>
                        <a:pt x="44" y="44"/>
                      </a:lnTo>
                      <a:lnTo>
                        <a:pt x="0" y="3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68" name="Freeform 1047"/>
                <p:cNvSpPr>
                  <a:spLocks/>
                </p:cNvSpPr>
                <p:nvPr/>
              </p:nvSpPr>
              <p:spPr bwMode="auto">
                <a:xfrm>
                  <a:off x="4316" y="2580"/>
                  <a:ext cx="38" cy="21"/>
                </a:xfrm>
                <a:custGeom>
                  <a:avLst/>
                  <a:gdLst>
                    <a:gd name="T0" fmla="*/ 0 w 77"/>
                    <a:gd name="T1" fmla="*/ 18 h 40"/>
                    <a:gd name="T2" fmla="*/ 0 w 77"/>
                    <a:gd name="T3" fmla="*/ 0 h 40"/>
                    <a:gd name="T4" fmla="*/ 18 w 77"/>
                    <a:gd name="T5" fmla="*/ 0 h 40"/>
                    <a:gd name="T6" fmla="*/ 38 w 77"/>
                    <a:gd name="T7" fmla="*/ 3 h 40"/>
                    <a:gd name="T8" fmla="*/ 38 w 77"/>
                    <a:gd name="T9" fmla="*/ 21 h 40"/>
                    <a:gd name="T10" fmla="*/ 21 w 77"/>
                    <a:gd name="T11" fmla="*/ 21 h 40"/>
                    <a:gd name="T12" fmla="*/ 0 w 77"/>
                    <a:gd name="T13" fmla="*/ 18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7" h="40">
                      <a:moveTo>
                        <a:pt x="0" y="35"/>
                      </a:moveTo>
                      <a:lnTo>
                        <a:pt x="0" y="0"/>
                      </a:lnTo>
                      <a:lnTo>
                        <a:pt x="37" y="0"/>
                      </a:lnTo>
                      <a:lnTo>
                        <a:pt x="77" y="5"/>
                      </a:lnTo>
                      <a:lnTo>
                        <a:pt x="77" y="40"/>
                      </a:lnTo>
                      <a:lnTo>
                        <a:pt x="42" y="40"/>
                      </a:lnTo>
                      <a:lnTo>
                        <a:pt x="0" y="3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69" name="Freeform 1048"/>
                <p:cNvSpPr>
                  <a:spLocks/>
                </p:cNvSpPr>
                <p:nvPr/>
              </p:nvSpPr>
              <p:spPr bwMode="auto">
                <a:xfrm>
                  <a:off x="4337" y="2583"/>
                  <a:ext cx="39" cy="21"/>
                </a:xfrm>
                <a:custGeom>
                  <a:avLst/>
                  <a:gdLst>
                    <a:gd name="T0" fmla="*/ 0 w 79"/>
                    <a:gd name="T1" fmla="*/ 18 h 41"/>
                    <a:gd name="T2" fmla="*/ 0 w 79"/>
                    <a:gd name="T3" fmla="*/ 0 h 41"/>
                    <a:gd name="T4" fmla="*/ 17 w 79"/>
                    <a:gd name="T5" fmla="*/ 0 h 41"/>
                    <a:gd name="T6" fmla="*/ 39 w 79"/>
                    <a:gd name="T7" fmla="*/ 4 h 41"/>
                    <a:gd name="T8" fmla="*/ 39 w 79"/>
                    <a:gd name="T9" fmla="*/ 21 h 41"/>
                    <a:gd name="T10" fmla="*/ 22 w 79"/>
                    <a:gd name="T11" fmla="*/ 21 h 41"/>
                    <a:gd name="T12" fmla="*/ 0 w 79"/>
                    <a:gd name="T13" fmla="*/ 18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41">
                      <a:moveTo>
                        <a:pt x="0" y="35"/>
                      </a:moveTo>
                      <a:lnTo>
                        <a:pt x="0" y="0"/>
                      </a:lnTo>
                      <a:lnTo>
                        <a:pt x="35" y="0"/>
                      </a:lnTo>
                      <a:lnTo>
                        <a:pt x="79" y="7"/>
                      </a:lnTo>
                      <a:lnTo>
                        <a:pt x="79" y="41"/>
                      </a:lnTo>
                      <a:lnTo>
                        <a:pt x="44" y="41"/>
                      </a:lnTo>
                      <a:lnTo>
                        <a:pt x="0" y="3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70" name="Freeform 1049"/>
                <p:cNvSpPr>
                  <a:spLocks/>
                </p:cNvSpPr>
                <p:nvPr/>
              </p:nvSpPr>
              <p:spPr bwMode="auto">
                <a:xfrm>
                  <a:off x="4358" y="2587"/>
                  <a:ext cx="38" cy="21"/>
                </a:xfrm>
                <a:custGeom>
                  <a:avLst/>
                  <a:gdLst>
                    <a:gd name="T0" fmla="*/ 0 w 76"/>
                    <a:gd name="T1" fmla="*/ 16 h 44"/>
                    <a:gd name="T2" fmla="*/ 0 w 76"/>
                    <a:gd name="T3" fmla="*/ 0 h 44"/>
                    <a:gd name="T4" fmla="*/ 18 w 76"/>
                    <a:gd name="T5" fmla="*/ 0 h 44"/>
                    <a:gd name="T6" fmla="*/ 38 w 76"/>
                    <a:gd name="T7" fmla="*/ 4 h 44"/>
                    <a:gd name="T8" fmla="*/ 38 w 76"/>
                    <a:gd name="T9" fmla="*/ 21 h 44"/>
                    <a:gd name="T10" fmla="*/ 21 w 76"/>
                    <a:gd name="T11" fmla="*/ 21 h 44"/>
                    <a:gd name="T12" fmla="*/ 0 w 76"/>
                    <a:gd name="T13" fmla="*/ 16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44">
                      <a:moveTo>
                        <a:pt x="0" y="34"/>
                      </a:moveTo>
                      <a:lnTo>
                        <a:pt x="0" y="0"/>
                      </a:lnTo>
                      <a:lnTo>
                        <a:pt x="35" y="0"/>
                      </a:lnTo>
                      <a:lnTo>
                        <a:pt x="76" y="9"/>
                      </a:lnTo>
                      <a:lnTo>
                        <a:pt x="76" y="44"/>
                      </a:lnTo>
                      <a:lnTo>
                        <a:pt x="41" y="44"/>
                      </a:lnTo>
                      <a:lnTo>
                        <a:pt x="0" y="34"/>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71" name="Freeform 1050"/>
                <p:cNvSpPr>
                  <a:spLocks/>
                </p:cNvSpPr>
                <p:nvPr/>
              </p:nvSpPr>
              <p:spPr bwMode="auto">
                <a:xfrm>
                  <a:off x="4379" y="2591"/>
                  <a:ext cx="39" cy="19"/>
                </a:xfrm>
                <a:custGeom>
                  <a:avLst/>
                  <a:gdLst>
                    <a:gd name="T0" fmla="*/ 0 w 79"/>
                    <a:gd name="T1" fmla="*/ 18 h 38"/>
                    <a:gd name="T2" fmla="*/ 0 w 79"/>
                    <a:gd name="T3" fmla="*/ 0 h 38"/>
                    <a:gd name="T4" fmla="*/ 17 w 79"/>
                    <a:gd name="T5" fmla="*/ 0 h 38"/>
                    <a:gd name="T6" fmla="*/ 39 w 79"/>
                    <a:gd name="T7" fmla="*/ 2 h 38"/>
                    <a:gd name="T8" fmla="*/ 39 w 79"/>
                    <a:gd name="T9" fmla="*/ 19 h 38"/>
                    <a:gd name="T10" fmla="*/ 21 w 79"/>
                    <a:gd name="T11" fmla="*/ 19 h 38"/>
                    <a:gd name="T12" fmla="*/ 0 w 79"/>
                    <a:gd name="T13" fmla="*/ 18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38">
                      <a:moveTo>
                        <a:pt x="0" y="35"/>
                      </a:moveTo>
                      <a:lnTo>
                        <a:pt x="0" y="0"/>
                      </a:lnTo>
                      <a:lnTo>
                        <a:pt x="35" y="0"/>
                      </a:lnTo>
                      <a:lnTo>
                        <a:pt x="79" y="3"/>
                      </a:lnTo>
                      <a:lnTo>
                        <a:pt x="79" y="38"/>
                      </a:lnTo>
                      <a:lnTo>
                        <a:pt x="43" y="38"/>
                      </a:lnTo>
                      <a:lnTo>
                        <a:pt x="0" y="3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72" name="Freeform 1051"/>
                <p:cNvSpPr>
                  <a:spLocks/>
                </p:cNvSpPr>
                <p:nvPr/>
              </p:nvSpPr>
              <p:spPr bwMode="auto">
                <a:xfrm>
                  <a:off x="4401" y="2592"/>
                  <a:ext cx="38" cy="21"/>
                </a:xfrm>
                <a:custGeom>
                  <a:avLst/>
                  <a:gdLst>
                    <a:gd name="T0" fmla="*/ 0 w 78"/>
                    <a:gd name="T1" fmla="*/ 18 h 40"/>
                    <a:gd name="T2" fmla="*/ 0 w 78"/>
                    <a:gd name="T3" fmla="*/ 0 h 40"/>
                    <a:gd name="T4" fmla="*/ 18 w 78"/>
                    <a:gd name="T5" fmla="*/ 0 h 40"/>
                    <a:gd name="T6" fmla="*/ 38 w 78"/>
                    <a:gd name="T7" fmla="*/ 3 h 40"/>
                    <a:gd name="T8" fmla="*/ 38 w 78"/>
                    <a:gd name="T9" fmla="*/ 21 h 40"/>
                    <a:gd name="T10" fmla="*/ 21 w 78"/>
                    <a:gd name="T11" fmla="*/ 21 h 40"/>
                    <a:gd name="T12" fmla="*/ 0 w 78"/>
                    <a:gd name="T13" fmla="*/ 18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 h="40">
                      <a:moveTo>
                        <a:pt x="0" y="35"/>
                      </a:moveTo>
                      <a:lnTo>
                        <a:pt x="0" y="0"/>
                      </a:lnTo>
                      <a:lnTo>
                        <a:pt x="36" y="0"/>
                      </a:lnTo>
                      <a:lnTo>
                        <a:pt x="78" y="5"/>
                      </a:lnTo>
                      <a:lnTo>
                        <a:pt x="78" y="40"/>
                      </a:lnTo>
                      <a:lnTo>
                        <a:pt x="43" y="40"/>
                      </a:lnTo>
                      <a:lnTo>
                        <a:pt x="0" y="3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73" name="Freeform 1052"/>
                <p:cNvSpPr>
                  <a:spLocks/>
                </p:cNvSpPr>
                <p:nvPr/>
              </p:nvSpPr>
              <p:spPr bwMode="auto">
                <a:xfrm>
                  <a:off x="4422" y="2595"/>
                  <a:ext cx="39" cy="21"/>
                </a:xfrm>
                <a:custGeom>
                  <a:avLst/>
                  <a:gdLst>
                    <a:gd name="T0" fmla="*/ 0 w 78"/>
                    <a:gd name="T1" fmla="*/ 18 h 41"/>
                    <a:gd name="T2" fmla="*/ 0 w 78"/>
                    <a:gd name="T3" fmla="*/ 0 h 41"/>
                    <a:gd name="T4" fmla="*/ 18 w 78"/>
                    <a:gd name="T5" fmla="*/ 0 h 41"/>
                    <a:gd name="T6" fmla="*/ 39 w 78"/>
                    <a:gd name="T7" fmla="*/ 3 h 41"/>
                    <a:gd name="T8" fmla="*/ 39 w 78"/>
                    <a:gd name="T9" fmla="*/ 21 h 41"/>
                    <a:gd name="T10" fmla="*/ 22 w 78"/>
                    <a:gd name="T11" fmla="*/ 21 h 41"/>
                    <a:gd name="T12" fmla="*/ 0 w 78"/>
                    <a:gd name="T13" fmla="*/ 18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 h="41">
                      <a:moveTo>
                        <a:pt x="0" y="35"/>
                      </a:moveTo>
                      <a:lnTo>
                        <a:pt x="0" y="0"/>
                      </a:lnTo>
                      <a:lnTo>
                        <a:pt x="35" y="0"/>
                      </a:lnTo>
                      <a:lnTo>
                        <a:pt x="78" y="6"/>
                      </a:lnTo>
                      <a:lnTo>
                        <a:pt x="78" y="41"/>
                      </a:lnTo>
                      <a:lnTo>
                        <a:pt x="43" y="41"/>
                      </a:lnTo>
                      <a:lnTo>
                        <a:pt x="0" y="3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74" name="Freeform 1053"/>
                <p:cNvSpPr>
                  <a:spLocks/>
                </p:cNvSpPr>
                <p:nvPr/>
              </p:nvSpPr>
              <p:spPr bwMode="auto">
                <a:xfrm>
                  <a:off x="4444" y="2598"/>
                  <a:ext cx="39" cy="19"/>
                </a:xfrm>
                <a:custGeom>
                  <a:avLst/>
                  <a:gdLst>
                    <a:gd name="T0" fmla="*/ 0 w 79"/>
                    <a:gd name="T1" fmla="*/ 18 h 38"/>
                    <a:gd name="T2" fmla="*/ 0 w 79"/>
                    <a:gd name="T3" fmla="*/ 0 h 38"/>
                    <a:gd name="T4" fmla="*/ 17 w 79"/>
                    <a:gd name="T5" fmla="*/ 0 h 38"/>
                    <a:gd name="T6" fmla="*/ 39 w 79"/>
                    <a:gd name="T7" fmla="*/ 2 h 38"/>
                    <a:gd name="T8" fmla="*/ 39 w 79"/>
                    <a:gd name="T9" fmla="*/ 19 h 38"/>
                    <a:gd name="T10" fmla="*/ 22 w 79"/>
                    <a:gd name="T11" fmla="*/ 19 h 38"/>
                    <a:gd name="T12" fmla="*/ 0 w 79"/>
                    <a:gd name="T13" fmla="*/ 18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38">
                      <a:moveTo>
                        <a:pt x="0" y="35"/>
                      </a:moveTo>
                      <a:lnTo>
                        <a:pt x="0" y="0"/>
                      </a:lnTo>
                      <a:lnTo>
                        <a:pt x="35" y="0"/>
                      </a:lnTo>
                      <a:lnTo>
                        <a:pt x="79" y="3"/>
                      </a:lnTo>
                      <a:lnTo>
                        <a:pt x="79" y="38"/>
                      </a:lnTo>
                      <a:lnTo>
                        <a:pt x="44" y="38"/>
                      </a:lnTo>
                      <a:lnTo>
                        <a:pt x="0" y="3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75" name="Freeform 1054"/>
                <p:cNvSpPr>
                  <a:spLocks/>
                </p:cNvSpPr>
                <p:nvPr/>
              </p:nvSpPr>
              <p:spPr bwMode="auto">
                <a:xfrm>
                  <a:off x="4465" y="2599"/>
                  <a:ext cx="38" cy="19"/>
                </a:xfrm>
                <a:custGeom>
                  <a:avLst/>
                  <a:gdLst>
                    <a:gd name="T0" fmla="*/ 0 w 76"/>
                    <a:gd name="T1" fmla="*/ 18 h 38"/>
                    <a:gd name="T2" fmla="*/ 0 w 76"/>
                    <a:gd name="T3" fmla="*/ 0 h 38"/>
                    <a:gd name="T4" fmla="*/ 18 w 76"/>
                    <a:gd name="T5" fmla="*/ 0 h 38"/>
                    <a:gd name="T6" fmla="*/ 38 w 76"/>
                    <a:gd name="T7" fmla="*/ 1 h 38"/>
                    <a:gd name="T8" fmla="*/ 38 w 76"/>
                    <a:gd name="T9" fmla="*/ 19 h 38"/>
                    <a:gd name="T10" fmla="*/ 21 w 76"/>
                    <a:gd name="T11" fmla="*/ 19 h 38"/>
                    <a:gd name="T12" fmla="*/ 0 w 76"/>
                    <a:gd name="T13" fmla="*/ 18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38">
                      <a:moveTo>
                        <a:pt x="0" y="35"/>
                      </a:moveTo>
                      <a:lnTo>
                        <a:pt x="0" y="0"/>
                      </a:lnTo>
                      <a:lnTo>
                        <a:pt x="35" y="0"/>
                      </a:lnTo>
                      <a:lnTo>
                        <a:pt x="76" y="2"/>
                      </a:lnTo>
                      <a:lnTo>
                        <a:pt x="76" y="38"/>
                      </a:lnTo>
                      <a:lnTo>
                        <a:pt x="41" y="38"/>
                      </a:lnTo>
                      <a:lnTo>
                        <a:pt x="0" y="3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76" name="Rectangle 1055"/>
                <p:cNvSpPr>
                  <a:spLocks noChangeArrowheads="1"/>
                </p:cNvSpPr>
                <p:nvPr/>
              </p:nvSpPr>
              <p:spPr bwMode="auto">
                <a:xfrm>
                  <a:off x="4486" y="2601"/>
                  <a:ext cx="40" cy="17"/>
                </a:xfrm>
                <a:prstGeom prst="rect">
                  <a:avLst/>
                </a:prstGeom>
                <a:solidFill>
                  <a:srgbClr val="FF070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0377" name="Freeform 1056"/>
                <p:cNvSpPr>
                  <a:spLocks/>
                </p:cNvSpPr>
                <p:nvPr/>
              </p:nvSpPr>
              <p:spPr bwMode="auto">
                <a:xfrm>
                  <a:off x="4508" y="2601"/>
                  <a:ext cx="38" cy="19"/>
                </a:xfrm>
                <a:custGeom>
                  <a:avLst/>
                  <a:gdLst>
                    <a:gd name="T0" fmla="*/ 0 w 76"/>
                    <a:gd name="T1" fmla="*/ 18 h 39"/>
                    <a:gd name="T2" fmla="*/ 0 w 76"/>
                    <a:gd name="T3" fmla="*/ 0 h 39"/>
                    <a:gd name="T4" fmla="*/ 18 w 76"/>
                    <a:gd name="T5" fmla="*/ 0 h 39"/>
                    <a:gd name="T6" fmla="*/ 38 w 76"/>
                    <a:gd name="T7" fmla="*/ 1 h 39"/>
                    <a:gd name="T8" fmla="*/ 38 w 76"/>
                    <a:gd name="T9" fmla="*/ 19 h 39"/>
                    <a:gd name="T10" fmla="*/ 20 w 76"/>
                    <a:gd name="T11" fmla="*/ 19 h 39"/>
                    <a:gd name="T12" fmla="*/ 0 w 76"/>
                    <a:gd name="T13" fmla="*/ 18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39">
                      <a:moveTo>
                        <a:pt x="0" y="36"/>
                      </a:moveTo>
                      <a:lnTo>
                        <a:pt x="0" y="0"/>
                      </a:lnTo>
                      <a:lnTo>
                        <a:pt x="35" y="0"/>
                      </a:lnTo>
                      <a:lnTo>
                        <a:pt x="76" y="3"/>
                      </a:lnTo>
                      <a:lnTo>
                        <a:pt x="76" y="39"/>
                      </a:lnTo>
                      <a:lnTo>
                        <a:pt x="40" y="39"/>
                      </a:lnTo>
                      <a:lnTo>
                        <a:pt x="0" y="36"/>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78" name="Rectangle 1057"/>
                <p:cNvSpPr>
                  <a:spLocks noChangeArrowheads="1"/>
                </p:cNvSpPr>
                <p:nvPr/>
              </p:nvSpPr>
              <p:spPr bwMode="auto">
                <a:xfrm>
                  <a:off x="4529" y="2602"/>
                  <a:ext cx="39" cy="18"/>
                </a:xfrm>
                <a:prstGeom prst="rect">
                  <a:avLst/>
                </a:prstGeom>
                <a:solidFill>
                  <a:srgbClr val="FF070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0379" name="Rectangle 1058"/>
                <p:cNvSpPr>
                  <a:spLocks noChangeArrowheads="1"/>
                </p:cNvSpPr>
                <p:nvPr/>
              </p:nvSpPr>
              <p:spPr bwMode="auto">
                <a:xfrm>
                  <a:off x="4551" y="2602"/>
                  <a:ext cx="38" cy="18"/>
                </a:xfrm>
                <a:prstGeom prst="rect">
                  <a:avLst/>
                </a:prstGeom>
                <a:solidFill>
                  <a:srgbClr val="FF070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0380" name="Rectangle 1059"/>
                <p:cNvSpPr>
                  <a:spLocks noChangeArrowheads="1"/>
                </p:cNvSpPr>
                <p:nvPr/>
              </p:nvSpPr>
              <p:spPr bwMode="auto">
                <a:xfrm>
                  <a:off x="4571" y="2602"/>
                  <a:ext cx="38" cy="18"/>
                </a:xfrm>
                <a:prstGeom prst="rect">
                  <a:avLst/>
                </a:prstGeom>
                <a:solidFill>
                  <a:srgbClr val="FF070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0381" name="Freeform 1060"/>
                <p:cNvSpPr>
                  <a:spLocks/>
                </p:cNvSpPr>
                <p:nvPr/>
              </p:nvSpPr>
              <p:spPr bwMode="auto">
                <a:xfrm>
                  <a:off x="4591" y="2601"/>
                  <a:ext cx="40" cy="19"/>
                </a:xfrm>
                <a:custGeom>
                  <a:avLst/>
                  <a:gdLst>
                    <a:gd name="T0" fmla="*/ 18 w 80"/>
                    <a:gd name="T1" fmla="*/ 19 h 39"/>
                    <a:gd name="T2" fmla="*/ 0 w 80"/>
                    <a:gd name="T3" fmla="*/ 19 h 39"/>
                    <a:gd name="T4" fmla="*/ 0 w 80"/>
                    <a:gd name="T5" fmla="*/ 1 h 39"/>
                    <a:gd name="T6" fmla="*/ 23 w 80"/>
                    <a:gd name="T7" fmla="*/ 0 h 39"/>
                    <a:gd name="T8" fmla="*/ 40 w 80"/>
                    <a:gd name="T9" fmla="*/ 0 h 39"/>
                    <a:gd name="T10" fmla="*/ 40 w 80"/>
                    <a:gd name="T11" fmla="*/ 18 h 39"/>
                    <a:gd name="T12" fmla="*/ 18 w 80"/>
                    <a:gd name="T13" fmla="*/ 19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39">
                      <a:moveTo>
                        <a:pt x="35" y="39"/>
                      </a:moveTo>
                      <a:lnTo>
                        <a:pt x="0" y="39"/>
                      </a:lnTo>
                      <a:lnTo>
                        <a:pt x="0" y="3"/>
                      </a:lnTo>
                      <a:lnTo>
                        <a:pt x="45" y="0"/>
                      </a:lnTo>
                      <a:lnTo>
                        <a:pt x="80" y="0"/>
                      </a:lnTo>
                      <a:lnTo>
                        <a:pt x="80" y="36"/>
                      </a:lnTo>
                      <a:lnTo>
                        <a:pt x="35" y="39"/>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82" name="Rectangle 1061"/>
                <p:cNvSpPr>
                  <a:spLocks noChangeArrowheads="1"/>
                </p:cNvSpPr>
                <p:nvPr/>
              </p:nvSpPr>
              <p:spPr bwMode="auto">
                <a:xfrm>
                  <a:off x="4614" y="2601"/>
                  <a:ext cx="39" cy="17"/>
                </a:xfrm>
                <a:prstGeom prst="rect">
                  <a:avLst/>
                </a:prstGeom>
                <a:solidFill>
                  <a:srgbClr val="FF070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0383" name="Freeform 1062"/>
                <p:cNvSpPr>
                  <a:spLocks/>
                </p:cNvSpPr>
                <p:nvPr/>
              </p:nvSpPr>
              <p:spPr bwMode="auto">
                <a:xfrm>
                  <a:off x="4636" y="2599"/>
                  <a:ext cx="38" cy="19"/>
                </a:xfrm>
                <a:custGeom>
                  <a:avLst/>
                  <a:gdLst>
                    <a:gd name="T0" fmla="*/ 18 w 76"/>
                    <a:gd name="T1" fmla="*/ 19 h 38"/>
                    <a:gd name="T2" fmla="*/ 0 w 76"/>
                    <a:gd name="T3" fmla="*/ 19 h 38"/>
                    <a:gd name="T4" fmla="*/ 0 w 76"/>
                    <a:gd name="T5" fmla="*/ 1 h 38"/>
                    <a:gd name="T6" fmla="*/ 21 w 76"/>
                    <a:gd name="T7" fmla="*/ 0 h 38"/>
                    <a:gd name="T8" fmla="*/ 38 w 76"/>
                    <a:gd name="T9" fmla="*/ 0 h 38"/>
                    <a:gd name="T10" fmla="*/ 38 w 76"/>
                    <a:gd name="T11" fmla="*/ 18 h 38"/>
                    <a:gd name="T12" fmla="*/ 18 w 76"/>
                    <a:gd name="T13" fmla="*/ 19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38">
                      <a:moveTo>
                        <a:pt x="36" y="38"/>
                      </a:moveTo>
                      <a:lnTo>
                        <a:pt x="0" y="38"/>
                      </a:lnTo>
                      <a:lnTo>
                        <a:pt x="0" y="2"/>
                      </a:lnTo>
                      <a:lnTo>
                        <a:pt x="41" y="0"/>
                      </a:lnTo>
                      <a:lnTo>
                        <a:pt x="76" y="0"/>
                      </a:lnTo>
                      <a:lnTo>
                        <a:pt x="76" y="35"/>
                      </a:lnTo>
                      <a:lnTo>
                        <a:pt x="36" y="38"/>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84" name="Freeform 1063"/>
                <p:cNvSpPr>
                  <a:spLocks/>
                </p:cNvSpPr>
                <p:nvPr/>
              </p:nvSpPr>
              <p:spPr bwMode="auto">
                <a:xfrm>
                  <a:off x="4656" y="2598"/>
                  <a:ext cx="40" cy="19"/>
                </a:xfrm>
                <a:custGeom>
                  <a:avLst/>
                  <a:gdLst>
                    <a:gd name="T0" fmla="*/ 18 w 79"/>
                    <a:gd name="T1" fmla="*/ 19 h 38"/>
                    <a:gd name="T2" fmla="*/ 0 w 79"/>
                    <a:gd name="T3" fmla="*/ 19 h 38"/>
                    <a:gd name="T4" fmla="*/ 0 w 79"/>
                    <a:gd name="T5" fmla="*/ 2 h 38"/>
                    <a:gd name="T6" fmla="*/ 22 w 79"/>
                    <a:gd name="T7" fmla="*/ 0 h 38"/>
                    <a:gd name="T8" fmla="*/ 40 w 79"/>
                    <a:gd name="T9" fmla="*/ 0 h 38"/>
                    <a:gd name="T10" fmla="*/ 40 w 79"/>
                    <a:gd name="T11" fmla="*/ 18 h 38"/>
                    <a:gd name="T12" fmla="*/ 18 w 79"/>
                    <a:gd name="T13" fmla="*/ 19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38">
                      <a:moveTo>
                        <a:pt x="35" y="38"/>
                      </a:moveTo>
                      <a:lnTo>
                        <a:pt x="0" y="38"/>
                      </a:lnTo>
                      <a:lnTo>
                        <a:pt x="0" y="3"/>
                      </a:lnTo>
                      <a:lnTo>
                        <a:pt x="44" y="0"/>
                      </a:lnTo>
                      <a:lnTo>
                        <a:pt x="79" y="0"/>
                      </a:lnTo>
                      <a:lnTo>
                        <a:pt x="79" y="35"/>
                      </a:lnTo>
                      <a:lnTo>
                        <a:pt x="35" y="38"/>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85" name="Freeform 1064"/>
                <p:cNvSpPr>
                  <a:spLocks/>
                </p:cNvSpPr>
                <p:nvPr/>
              </p:nvSpPr>
              <p:spPr bwMode="auto">
                <a:xfrm>
                  <a:off x="4678" y="2595"/>
                  <a:ext cx="38" cy="21"/>
                </a:xfrm>
                <a:custGeom>
                  <a:avLst/>
                  <a:gdLst>
                    <a:gd name="T0" fmla="*/ 18 w 76"/>
                    <a:gd name="T1" fmla="*/ 21 h 41"/>
                    <a:gd name="T2" fmla="*/ 0 w 76"/>
                    <a:gd name="T3" fmla="*/ 21 h 41"/>
                    <a:gd name="T4" fmla="*/ 0 w 76"/>
                    <a:gd name="T5" fmla="*/ 3 h 41"/>
                    <a:gd name="T6" fmla="*/ 21 w 76"/>
                    <a:gd name="T7" fmla="*/ 0 h 41"/>
                    <a:gd name="T8" fmla="*/ 38 w 76"/>
                    <a:gd name="T9" fmla="*/ 0 h 41"/>
                    <a:gd name="T10" fmla="*/ 38 w 76"/>
                    <a:gd name="T11" fmla="*/ 18 h 41"/>
                    <a:gd name="T12" fmla="*/ 18 w 76"/>
                    <a:gd name="T13" fmla="*/ 21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41">
                      <a:moveTo>
                        <a:pt x="35" y="41"/>
                      </a:moveTo>
                      <a:lnTo>
                        <a:pt x="0" y="41"/>
                      </a:lnTo>
                      <a:lnTo>
                        <a:pt x="0" y="6"/>
                      </a:lnTo>
                      <a:lnTo>
                        <a:pt x="41" y="0"/>
                      </a:lnTo>
                      <a:lnTo>
                        <a:pt x="76" y="0"/>
                      </a:lnTo>
                      <a:lnTo>
                        <a:pt x="76" y="35"/>
                      </a:lnTo>
                      <a:lnTo>
                        <a:pt x="35" y="41"/>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86" name="Freeform 1065"/>
                <p:cNvSpPr>
                  <a:spLocks/>
                </p:cNvSpPr>
                <p:nvPr/>
              </p:nvSpPr>
              <p:spPr bwMode="auto">
                <a:xfrm>
                  <a:off x="4698" y="2592"/>
                  <a:ext cx="40" cy="21"/>
                </a:xfrm>
                <a:custGeom>
                  <a:avLst/>
                  <a:gdLst>
                    <a:gd name="T0" fmla="*/ 18 w 80"/>
                    <a:gd name="T1" fmla="*/ 21 h 40"/>
                    <a:gd name="T2" fmla="*/ 0 w 80"/>
                    <a:gd name="T3" fmla="*/ 21 h 40"/>
                    <a:gd name="T4" fmla="*/ 0 w 80"/>
                    <a:gd name="T5" fmla="*/ 3 h 40"/>
                    <a:gd name="T6" fmla="*/ 23 w 80"/>
                    <a:gd name="T7" fmla="*/ 0 h 40"/>
                    <a:gd name="T8" fmla="*/ 40 w 80"/>
                    <a:gd name="T9" fmla="*/ 0 h 40"/>
                    <a:gd name="T10" fmla="*/ 40 w 80"/>
                    <a:gd name="T11" fmla="*/ 18 h 40"/>
                    <a:gd name="T12" fmla="*/ 18 w 80"/>
                    <a:gd name="T13" fmla="*/ 21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40">
                      <a:moveTo>
                        <a:pt x="35" y="40"/>
                      </a:moveTo>
                      <a:lnTo>
                        <a:pt x="0" y="40"/>
                      </a:lnTo>
                      <a:lnTo>
                        <a:pt x="0" y="5"/>
                      </a:lnTo>
                      <a:lnTo>
                        <a:pt x="45" y="0"/>
                      </a:lnTo>
                      <a:lnTo>
                        <a:pt x="80" y="0"/>
                      </a:lnTo>
                      <a:lnTo>
                        <a:pt x="80" y="35"/>
                      </a:lnTo>
                      <a:lnTo>
                        <a:pt x="35" y="40"/>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87" name="Freeform 1066"/>
                <p:cNvSpPr>
                  <a:spLocks/>
                </p:cNvSpPr>
                <p:nvPr/>
              </p:nvSpPr>
              <p:spPr bwMode="auto">
                <a:xfrm>
                  <a:off x="4721" y="2591"/>
                  <a:ext cx="38" cy="19"/>
                </a:xfrm>
                <a:custGeom>
                  <a:avLst/>
                  <a:gdLst>
                    <a:gd name="T0" fmla="*/ 18 w 76"/>
                    <a:gd name="T1" fmla="*/ 19 h 38"/>
                    <a:gd name="T2" fmla="*/ 0 w 76"/>
                    <a:gd name="T3" fmla="*/ 19 h 38"/>
                    <a:gd name="T4" fmla="*/ 0 w 76"/>
                    <a:gd name="T5" fmla="*/ 2 h 38"/>
                    <a:gd name="T6" fmla="*/ 21 w 76"/>
                    <a:gd name="T7" fmla="*/ 0 h 38"/>
                    <a:gd name="T8" fmla="*/ 38 w 76"/>
                    <a:gd name="T9" fmla="*/ 0 h 38"/>
                    <a:gd name="T10" fmla="*/ 38 w 76"/>
                    <a:gd name="T11" fmla="*/ 18 h 38"/>
                    <a:gd name="T12" fmla="*/ 18 w 76"/>
                    <a:gd name="T13" fmla="*/ 19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38">
                      <a:moveTo>
                        <a:pt x="35" y="38"/>
                      </a:moveTo>
                      <a:lnTo>
                        <a:pt x="0" y="38"/>
                      </a:lnTo>
                      <a:lnTo>
                        <a:pt x="0" y="3"/>
                      </a:lnTo>
                      <a:lnTo>
                        <a:pt x="41" y="0"/>
                      </a:lnTo>
                      <a:lnTo>
                        <a:pt x="76" y="0"/>
                      </a:lnTo>
                      <a:lnTo>
                        <a:pt x="76" y="35"/>
                      </a:lnTo>
                      <a:lnTo>
                        <a:pt x="35" y="38"/>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88" name="Freeform 1067"/>
                <p:cNvSpPr>
                  <a:spLocks/>
                </p:cNvSpPr>
                <p:nvPr/>
              </p:nvSpPr>
              <p:spPr bwMode="auto">
                <a:xfrm>
                  <a:off x="4741" y="2587"/>
                  <a:ext cx="40" cy="21"/>
                </a:xfrm>
                <a:custGeom>
                  <a:avLst/>
                  <a:gdLst>
                    <a:gd name="T0" fmla="*/ 18 w 78"/>
                    <a:gd name="T1" fmla="*/ 21 h 44"/>
                    <a:gd name="T2" fmla="*/ 0 w 78"/>
                    <a:gd name="T3" fmla="*/ 21 h 44"/>
                    <a:gd name="T4" fmla="*/ 0 w 78"/>
                    <a:gd name="T5" fmla="*/ 4 h 44"/>
                    <a:gd name="T6" fmla="*/ 22 w 78"/>
                    <a:gd name="T7" fmla="*/ 0 h 44"/>
                    <a:gd name="T8" fmla="*/ 40 w 78"/>
                    <a:gd name="T9" fmla="*/ 0 h 44"/>
                    <a:gd name="T10" fmla="*/ 40 w 78"/>
                    <a:gd name="T11" fmla="*/ 16 h 44"/>
                    <a:gd name="T12" fmla="*/ 18 w 78"/>
                    <a:gd name="T13" fmla="*/ 21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 h="44">
                      <a:moveTo>
                        <a:pt x="35" y="44"/>
                      </a:moveTo>
                      <a:lnTo>
                        <a:pt x="0" y="44"/>
                      </a:lnTo>
                      <a:lnTo>
                        <a:pt x="0" y="9"/>
                      </a:lnTo>
                      <a:lnTo>
                        <a:pt x="43" y="0"/>
                      </a:lnTo>
                      <a:lnTo>
                        <a:pt x="78" y="0"/>
                      </a:lnTo>
                      <a:lnTo>
                        <a:pt x="78" y="34"/>
                      </a:lnTo>
                      <a:lnTo>
                        <a:pt x="35" y="44"/>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89" name="Freeform 1068"/>
                <p:cNvSpPr>
                  <a:spLocks/>
                </p:cNvSpPr>
                <p:nvPr/>
              </p:nvSpPr>
              <p:spPr bwMode="auto">
                <a:xfrm>
                  <a:off x="4763" y="2583"/>
                  <a:ext cx="38" cy="21"/>
                </a:xfrm>
                <a:custGeom>
                  <a:avLst/>
                  <a:gdLst>
                    <a:gd name="T0" fmla="*/ 18 w 76"/>
                    <a:gd name="T1" fmla="*/ 21 h 41"/>
                    <a:gd name="T2" fmla="*/ 0 w 76"/>
                    <a:gd name="T3" fmla="*/ 21 h 41"/>
                    <a:gd name="T4" fmla="*/ 0 w 76"/>
                    <a:gd name="T5" fmla="*/ 4 h 41"/>
                    <a:gd name="T6" fmla="*/ 21 w 76"/>
                    <a:gd name="T7" fmla="*/ 0 h 41"/>
                    <a:gd name="T8" fmla="*/ 38 w 76"/>
                    <a:gd name="T9" fmla="*/ 0 h 41"/>
                    <a:gd name="T10" fmla="*/ 38 w 76"/>
                    <a:gd name="T11" fmla="*/ 18 h 41"/>
                    <a:gd name="T12" fmla="*/ 18 w 76"/>
                    <a:gd name="T13" fmla="*/ 21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41">
                      <a:moveTo>
                        <a:pt x="35" y="41"/>
                      </a:moveTo>
                      <a:lnTo>
                        <a:pt x="0" y="41"/>
                      </a:lnTo>
                      <a:lnTo>
                        <a:pt x="0" y="7"/>
                      </a:lnTo>
                      <a:lnTo>
                        <a:pt x="41" y="0"/>
                      </a:lnTo>
                      <a:lnTo>
                        <a:pt x="76" y="0"/>
                      </a:lnTo>
                      <a:lnTo>
                        <a:pt x="76" y="35"/>
                      </a:lnTo>
                      <a:lnTo>
                        <a:pt x="35" y="41"/>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90" name="Freeform 1069"/>
                <p:cNvSpPr>
                  <a:spLocks/>
                </p:cNvSpPr>
                <p:nvPr/>
              </p:nvSpPr>
              <p:spPr bwMode="auto">
                <a:xfrm>
                  <a:off x="4783" y="2580"/>
                  <a:ext cx="41" cy="21"/>
                </a:xfrm>
                <a:custGeom>
                  <a:avLst/>
                  <a:gdLst>
                    <a:gd name="T0" fmla="*/ 18 w 80"/>
                    <a:gd name="T1" fmla="*/ 21 h 40"/>
                    <a:gd name="T2" fmla="*/ 0 w 80"/>
                    <a:gd name="T3" fmla="*/ 21 h 40"/>
                    <a:gd name="T4" fmla="*/ 0 w 80"/>
                    <a:gd name="T5" fmla="*/ 3 h 40"/>
                    <a:gd name="T6" fmla="*/ 23 w 80"/>
                    <a:gd name="T7" fmla="*/ 0 h 40"/>
                    <a:gd name="T8" fmla="*/ 41 w 80"/>
                    <a:gd name="T9" fmla="*/ 0 h 40"/>
                    <a:gd name="T10" fmla="*/ 41 w 80"/>
                    <a:gd name="T11" fmla="*/ 18 h 40"/>
                    <a:gd name="T12" fmla="*/ 18 w 80"/>
                    <a:gd name="T13" fmla="*/ 21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40">
                      <a:moveTo>
                        <a:pt x="35" y="40"/>
                      </a:moveTo>
                      <a:lnTo>
                        <a:pt x="0" y="40"/>
                      </a:lnTo>
                      <a:lnTo>
                        <a:pt x="0" y="5"/>
                      </a:lnTo>
                      <a:lnTo>
                        <a:pt x="45" y="0"/>
                      </a:lnTo>
                      <a:lnTo>
                        <a:pt x="80" y="0"/>
                      </a:lnTo>
                      <a:lnTo>
                        <a:pt x="80" y="35"/>
                      </a:lnTo>
                      <a:lnTo>
                        <a:pt x="35" y="40"/>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91" name="Freeform 1070"/>
                <p:cNvSpPr>
                  <a:spLocks/>
                </p:cNvSpPr>
                <p:nvPr/>
              </p:nvSpPr>
              <p:spPr bwMode="auto">
                <a:xfrm>
                  <a:off x="4806" y="2576"/>
                  <a:ext cx="38" cy="22"/>
                </a:xfrm>
                <a:custGeom>
                  <a:avLst/>
                  <a:gdLst>
                    <a:gd name="T0" fmla="*/ 18 w 76"/>
                    <a:gd name="T1" fmla="*/ 22 h 44"/>
                    <a:gd name="T2" fmla="*/ 0 w 76"/>
                    <a:gd name="T3" fmla="*/ 22 h 44"/>
                    <a:gd name="T4" fmla="*/ 0 w 76"/>
                    <a:gd name="T5" fmla="*/ 5 h 44"/>
                    <a:gd name="T6" fmla="*/ 21 w 76"/>
                    <a:gd name="T7" fmla="*/ 0 h 44"/>
                    <a:gd name="T8" fmla="*/ 38 w 76"/>
                    <a:gd name="T9" fmla="*/ 0 h 44"/>
                    <a:gd name="T10" fmla="*/ 38 w 76"/>
                    <a:gd name="T11" fmla="*/ 18 h 44"/>
                    <a:gd name="T12" fmla="*/ 18 w 76"/>
                    <a:gd name="T13" fmla="*/ 22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44">
                      <a:moveTo>
                        <a:pt x="35" y="44"/>
                      </a:moveTo>
                      <a:lnTo>
                        <a:pt x="0" y="44"/>
                      </a:lnTo>
                      <a:lnTo>
                        <a:pt x="0" y="9"/>
                      </a:lnTo>
                      <a:lnTo>
                        <a:pt x="41" y="0"/>
                      </a:lnTo>
                      <a:lnTo>
                        <a:pt x="76" y="0"/>
                      </a:lnTo>
                      <a:lnTo>
                        <a:pt x="76" y="35"/>
                      </a:lnTo>
                      <a:lnTo>
                        <a:pt x="35" y="44"/>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92" name="Freeform 1071"/>
                <p:cNvSpPr>
                  <a:spLocks/>
                </p:cNvSpPr>
                <p:nvPr/>
              </p:nvSpPr>
              <p:spPr bwMode="auto">
                <a:xfrm>
                  <a:off x="4826" y="2572"/>
                  <a:ext cx="40" cy="22"/>
                </a:xfrm>
                <a:custGeom>
                  <a:avLst/>
                  <a:gdLst>
                    <a:gd name="T0" fmla="*/ 18 w 79"/>
                    <a:gd name="T1" fmla="*/ 22 h 43"/>
                    <a:gd name="T2" fmla="*/ 0 w 79"/>
                    <a:gd name="T3" fmla="*/ 22 h 43"/>
                    <a:gd name="T4" fmla="*/ 0 w 79"/>
                    <a:gd name="T5" fmla="*/ 4 h 43"/>
                    <a:gd name="T6" fmla="*/ 22 w 79"/>
                    <a:gd name="T7" fmla="*/ 0 h 43"/>
                    <a:gd name="T8" fmla="*/ 40 w 79"/>
                    <a:gd name="T9" fmla="*/ 0 h 43"/>
                    <a:gd name="T10" fmla="*/ 40 w 79"/>
                    <a:gd name="T11" fmla="*/ 18 h 43"/>
                    <a:gd name="T12" fmla="*/ 18 w 79"/>
                    <a:gd name="T13" fmla="*/ 22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43">
                      <a:moveTo>
                        <a:pt x="35" y="43"/>
                      </a:moveTo>
                      <a:lnTo>
                        <a:pt x="0" y="43"/>
                      </a:lnTo>
                      <a:lnTo>
                        <a:pt x="0" y="8"/>
                      </a:lnTo>
                      <a:lnTo>
                        <a:pt x="43" y="0"/>
                      </a:lnTo>
                      <a:lnTo>
                        <a:pt x="79" y="0"/>
                      </a:lnTo>
                      <a:lnTo>
                        <a:pt x="79" y="35"/>
                      </a:lnTo>
                      <a:lnTo>
                        <a:pt x="35" y="43"/>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93" name="Freeform 1072"/>
                <p:cNvSpPr>
                  <a:spLocks/>
                </p:cNvSpPr>
                <p:nvPr/>
              </p:nvSpPr>
              <p:spPr bwMode="auto">
                <a:xfrm>
                  <a:off x="4848" y="2567"/>
                  <a:ext cx="40" cy="22"/>
                </a:xfrm>
                <a:custGeom>
                  <a:avLst/>
                  <a:gdLst>
                    <a:gd name="T0" fmla="*/ 18 w 79"/>
                    <a:gd name="T1" fmla="*/ 22 h 45"/>
                    <a:gd name="T2" fmla="*/ 0 w 79"/>
                    <a:gd name="T3" fmla="*/ 22 h 45"/>
                    <a:gd name="T4" fmla="*/ 0 w 79"/>
                    <a:gd name="T5" fmla="*/ 5 h 45"/>
                    <a:gd name="T6" fmla="*/ 22 w 79"/>
                    <a:gd name="T7" fmla="*/ 0 h 45"/>
                    <a:gd name="T8" fmla="*/ 40 w 79"/>
                    <a:gd name="T9" fmla="*/ 0 h 45"/>
                    <a:gd name="T10" fmla="*/ 40 w 79"/>
                    <a:gd name="T11" fmla="*/ 17 h 45"/>
                    <a:gd name="T12" fmla="*/ 18 w 79"/>
                    <a:gd name="T13" fmla="*/ 22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45">
                      <a:moveTo>
                        <a:pt x="36" y="45"/>
                      </a:moveTo>
                      <a:lnTo>
                        <a:pt x="0" y="45"/>
                      </a:lnTo>
                      <a:lnTo>
                        <a:pt x="0" y="10"/>
                      </a:lnTo>
                      <a:lnTo>
                        <a:pt x="44" y="0"/>
                      </a:lnTo>
                      <a:lnTo>
                        <a:pt x="79" y="0"/>
                      </a:lnTo>
                      <a:lnTo>
                        <a:pt x="79" y="35"/>
                      </a:lnTo>
                      <a:lnTo>
                        <a:pt x="36" y="4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94" name="Freeform 1073"/>
                <p:cNvSpPr>
                  <a:spLocks/>
                </p:cNvSpPr>
                <p:nvPr/>
              </p:nvSpPr>
              <p:spPr bwMode="auto">
                <a:xfrm>
                  <a:off x="4870" y="2561"/>
                  <a:ext cx="39" cy="24"/>
                </a:xfrm>
                <a:custGeom>
                  <a:avLst/>
                  <a:gdLst>
                    <a:gd name="T0" fmla="*/ 18 w 77"/>
                    <a:gd name="T1" fmla="*/ 24 h 47"/>
                    <a:gd name="T2" fmla="*/ 0 w 77"/>
                    <a:gd name="T3" fmla="*/ 24 h 47"/>
                    <a:gd name="T4" fmla="*/ 0 w 77"/>
                    <a:gd name="T5" fmla="*/ 6 h 47"/>
                    <a:gd name="T6" fmla="*/ 21 w 77"/>
                    <a:gd name="T7" fmla="*/ 0 h 47"/>
                    <a:gd name="T8" fmla="*/ 39 w 77"/>
                    <a:gd name="T9" fmla="*/ 0 h 47"/>
                    <a:gd name="T10" fmla="*/ 39 w 77"/>
                    <a:gd name="T11" fmla="*/ 18 h 47"/>
                    <a:gd name="T12" fmla="*/ 18 w 77"/>
                    <a:gd name="T13" fmla="*/ 24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7" h="47">
                      <a:moveTo>
                        <a:pt x="35" y="47"/>
                      </a:moveTo>
                      <a:lnTo>
                        <a:pt x="0" y="47"/>
                      </a:lnTo>
                      <a:lnTo>
                        <a:pt x="0" y="12"/>
                      </a:lnTo>
                      <a:lnTo>
                        <a:pt x="42" y="0"/>
                      </a:lnTo>
                      <a:lnTo>
                        <a:pt x="77" y="0"/>
                      </a:lnTo>
                      <a:lnTo>
                        <a:pt x="77" y="36"/>
                      </a:lnTo>
                      <a:lnTo>
                        <a:pt x="35" y="47"/>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95" name="Freeform 1074"/>
                <p:cNvSpPr>
                  <a:spLocks/>
                </p:cNvSpPr>
                <p:nvPr/>
              </p:nvSpPr>
              <p:spPr bwMode="auto">
                <a:xfrm>
                  <a:off x="4891" y="2556"/>
                  <a:ext cx="40" cy="23"/>
                </a:xfrm>
                <a:custGeom>
                  <a:avLst/>
                  <a:gdLst>
                    <a:gd name="T0" fmla="*/ 18 w 79"/>
                    <a:gd name="T1" fmla="*/ 23 h 47"/>
                    <a:gd name="T2" fmla="*/ 0 w 79"/>
                    <a:gd name="T3" fmla="*/ 23 h 47"/>
                    <a:gd name="T4" fmla="*/ 0 w 79"/>
                    <a:gd name="T5" fmla="*/ 5 h 47"/>
                    <a:gd name="T6" fmla="*/ 22 w 79"/>
                    <a:gd name="T7" fmla="*/ 0 h 47"/>
                    <a:gd name="T8" fmla="*/ 40 w 79"/>
                    <a:gd name="T9" fmla="*/ 0 h 47"/>
                    <a:gd name="T10" fmla="*/ 40 w 79"/>
                    <a:gd name="T11" fmla="*/ 17 h 47"/>
                    <a:gd name="T12" fmla="*/ 18 w 79"/>
                    <a:gd name="T13" fmla="*/ 23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47">
                      <a:moveTo>
                        <a:pt x="35" y="47"/>
                      </a:moveTo>
                      <a:lnTo>
                        <a:pt x="0" y="47"/>
                      </a:lnTo>
                      <a:lnTo>
                        <a:pt x="0" y="11"/>
                      </a:lnTo>
                      <a:lnTo>
                        <a:pt x="44" y="0"/>
                      </a:lnTo>
                      <a:lnTo>
                        <a:pt x="79" y="0"/>
                      </a:lnTo>
                      <a:lnTo>
                        <a:pt x="79" y="35"/>
                      </a:lnTo>
                      <a:lnTo>
                        <a:pt x="35" y="47"/>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96" name="Freeform 1075"/>
                <p:cNvSpPr>
                  <a:spLocks/>
                </p:cNvSpPr>
                <p:nvPr/>
              </p:nvSpPr>
              <p:spPr bwMode="auto">
                <a:xfrm>
                  <a:off x="4913" y="2550"/>
                  <a:ext cx="38" cy="23"/>
                </a:xfrm>
                <a:custGeom>
                  <a:avLst/>
                  <a:gdLst>
                    <a:gd name="T0" fmla="*/ 18 w 76"/>
                    <a:gd name="T1" fmla="*/ 23 h 46"/>
                    <a:gd name="T2" fmla="*/ 0 w 76"/>
                    <a:gd name="T3" fmla="*/ 23 h 46"/>
                    <a:gd name="T4" fmla="*/ 0 w 76"/>
                    <a:gd name="T5" fmla="*/ 6 h 46"/>
                    <a:gd name="T6" fmla="*/ 21 w 76"/>
                    <a:gd name="T7" fmla="*/ 0 h 46"/>
                    <a:gd name="T8" fmla="*/ 38 w 76"/>
                    <a:gd name="T9" fmla="*/ 0 h 46"/>
                    <a:gd name="T10" fmla="*/ 38 w 76"/>
                    <a:gd name="T11" fmla="*/ 17 h 46"/>
                    <a:gd name="T12" fmla="*/ 18 w 76"/>
                    <a:gd name="T13" fmla="*/ 23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46">
                      <a:moveTo>
                        <a:pt x="35" y="46"/>
                      </a:moveTo>
                      <a:lnTo>
                        <a:pt x="0" y="46"/>
                      </a:lnTo>
                      <a:lnTo>
                        <a:pt x="0" y="11"/>
                      </a:lnTo>
                      <a:lnTo>
                        <a:pt x="41" y="0"/>
                      </a:lnTo>
                      <a:lnTo>
                        <a:pt x="76" y="0"/>
                      </a:lnTo>
                      <a:lnTo>
                        <a:pt x="76" y="34"/>
                      </a:lnTo>
                      <a:lnTo>
                        <a:pt x="35" y="46"/>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97" name="Freeform 1076"/>
                <p:cNvSpPr>
                  <a:spLocks/>
                </p:cNvSpPr>
                <p:nvPr/>
              </p:nvSpPr>
              <p:spPr bwMode="auto">
                <a:xfrm>
                  <a:off x="4933" y="2544"/>
                  <a:ext cx="40" cy="23"/>
                </a:xfrm>
                <a:custGeom>
                  <a:avLst/>
                  <a:gdLst>
                    <a:gd name="T0" fmla="*/ 18 w 79"/>
                    <a:gd name="T1" fmla="*/ 23 h 47"/>
                    <a:gd name="T2" fmla="*/ 0 w 79"/>
                    <a:gd name="T3" fmla="*/ 23 h 47"/>
                    <a:gd name="T4" fmla="*/ 0 w 79"/>
                    <a:gd name="T5" fmla="*/ 6 h 47"/>
                    <a:gd name="T6" fmla="*/ 22 w 79"/>
                    <a:gd name="T7" fmla="*/ 0 h 47"/>
                    <a:gd name="T8" fmla="*/ 40 w 79"/>
                    <a:gd name="T9" fmla="*/ 0 h 47"/>
                    <a:gd name="T10" fmla="*/ 40 w 79"/>
                    <a:gd name="T11" fmla="*/ 17 h 47"/>
                    <a:gd name="T12" fmla="*/ 18 w 79"/>
                    <a:gd name="T13" fmla="*/ 23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47">
                      <a:moveTo>
                        <a:pt x="35" y="47"/>
                      </a:moveTo>
                      <a:lnTo>
                        <a:pt x="0" y="47"/>
                      </a:lnTo>
                      <a:lnTo>
                        <a:pt x="0" y="13"/>
                      </a:lnTo>
                      <a:lnTo>
                        <a:pt x="43" y="0"/>
                      </a:lnTo>
                      <a:lnTo>
                        <a:pt x="79" y="0"/>
                      </a:lnTo>
                      <a:lnTo>
                        <a:pt x="79" y="35"/>
                      </a:lnTo>
                      <a:lnTo>
                        <a:pt x="35" y="47"/>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98" name="Freeform 1077"/>
                <p:cNvSpPr>
                  <a:spLocks/>
                </p:cNvSpPr>
                <p:nvPr/>
              </p:nvSpPr>
              <p:spPr bwMode="auto">
                <a:xfrm>
                  <a:off x="4955" y="2538"/>
                  <a:ext cx="38" cy="23"/>
                </a:xfrm>
                <a:custGeom>
                  <a:avLst/>
                  <a:gdLst>
                    <a:gd name="T0" fmla="*/ 18 w 76"/>
                    <a:gd name="T1" fmla="*/ 23 h 46"/>
                    <a:gd name="T2" fmla="*/ 0 w 76"/>
                    <a:gd name="T3" fmla="*/ 23 h 46"/>
                    <a:gd name="T4" fmla="*/ 0 w 76"/>
                    <a:gd name="T5" fmla="*/ 6 h 46"/>
                    <a:gd name="T6" fmla="*/ 21 w 76"/>
                    <a:gd name="T7" fmla="*/ 0 h 46"/>
                    <a:gd name="T8" fmla="*/ 38 w 76"/>
                    <a:gd name="T9" fmla="*/ 0 h 46"/>
                    <a:gd name="T10" fmla="*/ 38 w 76"/>
                    <a:gd name="T11" fmla="*/ 18 h 46"/>
                    <a:gd name="T12" fmla="*/ 18 w 76"/>
                    <a:gd name="T13" fmla="*/ 23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46">
                      <a:moveTo>
                        <a:pt x="36" y="46"/>
                      </a:moveTo>
                      <a:lnTo>
                        <a:pt x="0" y="46"/>
                      </a:lnTo>
                      <a:lnTo>
                        <a:pt x="0" y="11"/>
                      </a:lnTo>
                      <a:lnTo>
                        <a:pt x="41" y="0"/>
                      </a:lnTo>
                      <a:lnTo>
                        <a:pt x="76" y="0"/>
                      </a:lnTo>
                      <a:lnTo>
                        <a:pt x="76" y="35"/>
                      </a:lnTo>
                      <a:lnTo>
                        <a:pt x="36" y="46"/>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399" name="Freeform 1078"/>
                <p:cNvSpPr>
                  <a:spLocks/>
                </p:cNvSpPr>
                <p:nvPr/>
              </p:nvSpPr>
              <p:spPr bwMode="auto">
                <a:xfrm>
                  <a:off x="4976" y="2530"/>
                  <a:ext cx="40" cy="26"/>
                </a:xfrm>
                <a:custGeom>
                  <a:avLst/>
                  <a:gdLst>
                    <a:gd name="T0" fmla="*/ 18 w 80"/>
                    <a:gd name="T1" fmla="*/ 26 h 51"/>
                    <a:gd name="T2" fmla="*/ 0 w 80"/>
                    <a:gd name="T3" fmla="*/ 26 h 51"/>
                    <a:gd name="T4" fmla="*/ 0 w 80"/>
                    <a:gd name="T5" fmla="*/ 8 h 51"/>
                    <a:gd name="T6" fmla="*/ 23 w 80"/>
                    <a:gd name="T7" fmla="*/ 0 h 51"/>
                    <a:gd name="T8" fmla="*/ 40 w 80"/>
                    <a:gd name="T9" fmla="*/ 0 h 51"/>
                    <a:gd name="T10" fmla="*/ 40 w 80"/>
                    <a:gd name="T11" fmla="*/ 18 h 51"/>
                    <a:gd name="T12" fmla="*/ 18 w 80"/>
                    <a:gd name="T13" fmla="*/ 26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51">
                      <a:moveTo>
                        <a:pt x="35" y="51"/>
                      </a:moveTo>
                      <a:lnTo>
                        <a:pt x="0" y="51"/>
                      </a:lnTo>
                      <a:lnTo>
                        <a:pt x="0" y="16"/>
                      </a:lnTo>
                      <a:lnTo>
                        <a:pt x="45" y="0"/>
                      </a:lnTo>
                      <a:lnTo>
                        <a:pt x="80" y="0"/>
                      </a:lnTo>
                      <a:lnTo>
                        <a:pt x="80" y="36"/>
                      </a:lnTo>
                      <a:lnTo>
                        <a:pt x="35" y="51"/>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00" name="Freeform 1079"/>
                <p:cNvSpPr>
                  <a:spLocks/>
                </p:cNvSpPr>
                <p:nvPr/>
              </p:nvSpPr>
              <p:spPr bwMode="auto">
                <a:xfrm>
                  <a:off x="4998" y="2523"/>
                  <a:ext cx="38" cy="25"/>
                </a:xfrm>
                <a:custGeom>
                  <a:avLst/>
                  <a:gdLst>
                    <a:gd name="T0" fmla="*/ 18 w 76"/>
                    <a:gd name="T1" fmla="*/ 25 h 50"/>
                    <a:gd name="T2" fmla="*/ 0 w 76"/>
                    <a:gd name="T3" fmla="*/ 25 h 50"/>
                    <a:gd name="T4" fmla="*/ 0 w 76"/>
                    <a:gd name="T5" fmla="*/ 7 h 50"/>
                    <a:gd name="T6" fmla="*/ 21 w 76"/>
                    <a:gd name="T7" fmla="*/ 0 h 50"/>
                    <a:gd name="T8" fmla="*/ 38 w 76"/>
                    <a:gd name="T9" fmla="*/ 0 h 50"/>
                    <a:gd name="T10" fmla="*/ 38 w 76"/>
                    <a:gd name="T11" fmla="*/ 18 h 50"/>
                    <a:gd name="T12" fmla="*/ 18 w 76"/>
                    <a:gd name="T13" fmla="*/ 25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50">
                      <a:moveTo>
                        <a:pt x="35" y="50"/>
                      </a:moveTo>
                      <a:lnTo>
                        <a:pt x="0" y="50"/>
                      </a:lnTo>
                      <a:lnTo>
                        <a:pt x="0" y="14"/>
                      </a:lnTo>
                      <a:lnTo>
                        <a:pt x="41" y="0"/>
                      </a:lnTo>
                      <a:lnTo>
                        <a:pt x="76" y="0"/>
                      </a:lnTo>
                      <a:lnTo>
                        <a:pt x="76" y="36"/>
                      </a:lnTo>
                      <a:lnTo>
                        <a:pt x="35" y="50"/>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01" name="Freeform 1080"/>
                <p:cNvSpPr>
                  <a:spLocks/>
                </p:cNvSpPr>
                <p:nvPr/>
              </p:nvSpPr>
              <p:spPr bwMode="auto">
                <a:xfrm>
                  <a:off x="5019" y="2516"/>
                  <a:ext cx="39" cy="25"/>
                </a:xfrm>
                <a:custGeom>
                  <a:avLst/>
                  <a:gdLst>
                    <a:gd name="T0" fmla="*/ 17 w 79"/>
                    <a:gd name="T1" fmla="*/ 25 h 50"/>
                    <a:gd name="T2" fmla="*/ 0 w 79"/>
                    <a:gd name="T3" fmla="*/ 25 h 50"/>
                    <a:gd name="T4" fmla="*/ 0 w 79"/>
                    <a:gd name="T5" fmla="*/ 7 h 50"/>
                    <a:gd name="T6" fmla="*/ 22 w 79"/>
                    <a:gd name="T7" fmla="*/ 0 h 50"/>
                    <a:gd name="T8" fmla="*/ 39 w 79"/>
                    <a:gd name="T9" fmla="*/ 0 h 50"/>
                    <a:gd name="T10" fmla="*/ 39 w 79"/>
                    <a:gd name="T11" fmla="*/ 18 h 50"/>
                    <a:gd name="T12" fmla="*/ 17 w 79"/>
                    <a:gd name="T13" fmla="*/ 25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50">
                      <a:moveTo>
                        <a:pt x="35" y="50"/>
                      </a:moveTo>
                      <a:lnTo>
                        <a:pt x="0" y="50"/>
                      </a:lnTo>
                      <a:lnTo>
                        <a:pt x="0" y="14"/>
                      </a:lnTo>
                      <a:lnTo>
                        <a:pt x="44" y="0"/>
                      </a:lnTo>
                      <a:lnTo>
                        <a:pt x="79" y="0"/>
                      </a:lnTo>
                      <a:lnTo>
                        <a:pt x="79" y="35"/>
                      </a:lnTo>
                      <a:lnTo>
                        <a:pt x="35" y="50"/>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02" name="Freeform 1081"/>
                <p:cNvSpPr>
                  <a:spLocks/>
                </p:cNvSpPr>
                <p:nvPr/>
              </p:nvSpPr>
              <p:spPr bwMode="auto">
                <a:xfrm>
                  <a:off x="5040" y="2507"/>
                  <a:ext cx="38" cy="27"/>
                </a:xfrm>
                <a:custGeom>
                  <a:avLst/>
                  <a:gdLst>
                    <a:gd name="T0" fmla="*/ 18 w 76"/>
                    <a:gd name="T1" fmla="*/ 27 h 53"/>
                    <a:gd name="T2" fmla="*/ 0 w 76"/>
                    <a:gd name="T3" fmla="*/ 27 h 53"/>
                    <a:gd name="T4" fmla="*/ 0 w 76"/>
                    <a:gd name="T5" fmla="*/ 9 h 53"/>
                    <a:gd name="T6" fmla="*/ 20 w 76"/>
                    <a:gd name="T7" fmla="*/ 0 h 53"/>
                    <a:gd name="T8" fmla="*/ 38 w 76"/>
                    <a:gd name="T9" fmla="*/ 0 h 53"/>
                    <a:gd name="T10" fmla="*/ 38 w 76"/>
                    <a:gd name="T11" fmla="*/ 18 h 53"/>
                    <a:gd name="T12" fmla="*/ 18 w 76"/>
                    <a:gd name="T13" fmla="*/ 27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53">
                      <a:moveTo>
                        <a:pt x="35" y="53"/>
                      </a:moveTo>
                      <a:lnTo>
                        <a:pt x="0" y="53"/>
                      </a:lnTo>
                      <a:lnTo>
                        <a:pt x="0" y="18"/>
                      </a:lnTo>
                      <a:lnTo>
                        <a:pt x="40" y="0"/>
                      </a:lnTo>
                      <a:lnTo>
                        <a:pt x="76" y="0"/>
                      </a:lnTo>
                      <a:lnTo>
                        <a:pt x="76" y="35"/>
                      </a:lnTo>
                      <a:lnTo>
                        <a:pt x="35" y="53"/>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03" name="Freeform 1082"/>
                <p:cNvSpPr>
                  <a:spLocks/>
                </p:cNvSpPr>
                <p:nvPr/>
              </p:nvSpPr>
              <p:spPr bwMode="auto">
                <a:xfrm>
                  <a:off x="5061" y="2498"/>
                  <a:ext cx="40" cy="27"/>
                </a:xfrm>
                <a:custGeom>
                  <a:avLst/>
                  <a:gdLst>
                    <a:gd name="T0" fmla="*/ 18 w 81"/>
                    <a:gd name="T1" fmla="*/ 27 h 52"/>
                    <a:gd name="T2" fmla="*/ 0 w 81"/>
                    <a:gd name="T3" fmla="*/ 27 h 52"/>
                    <a:gd name="T4" fmla="*/ 0 w 81"/>
                    <a:gd name="T5" fmla="*/ 9 h 52"/>
                    <a:gd name="T6" fmla="*/ 22 w 81"/>
                    <a:gd name="T7" fmla="*/ 0 h 52"/>
                    <a:gd name="T8" fmla="*/ 40 w 81"/>
                    <a:gd name="T9" fmla="*/ 0 h 52"/>
                    <a:gd name="T10" fmla="*/ 40 w 81"/>
                    <a:gd name="T11" fmla="*/ 18 h 52"/>
                    <a:gd name="T12" fmla="*/ 18 w 81"/>
                    <a:gd name="T13" fmla="*/ 27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 h="52">
                      <a:moveTo>
                        <a:pt x="36" y="52"/>
                      </a:moveTo>
                      <a:lnTo>
                        <a:pt x="0" y="52"/>
                      </a:lnTo>
                      <a:lnTo>
                        <a:pt x="0" y="17"/>
                      </a:lnTo>
                      <a:lnTo>
                        <a:pt x="45" y="0"/>
                      </a:lnTo>
                      <a:lnTo>
                        <a:pt x="81" y="0"/>
                      </a:lnTo>
                      <a:lnTo>
                        <a:pt x="81" y="35"/>
                      </a:lnTo>
                      <a:lnTo>
                        <a:pt x="36" y="52"/>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04" name="Freeform 1083"/>
                <p:cNvSpPr>
                  <a:spLocks/>
                </p:cNvSpPr>
                <p:nvPr/>
              </p:nvSpPr>
              <p:spPr bwMode="auto">
                <a:xfrm>
                  <a:off x="5083" y="2491"/>
                  <a:ext cx="40" cy="25"/>
                </a:xfrm>
                <a:custGeom>
                  <a:avLst/>
                  <a:gdLst>
                    <a:gd name="T0" fmla="*/ 18 w 79"/>
                    <a:gd name="T1" fmla="*/ 25 h 51"/>
                    <a:gd name="T2" fmla="*/ 0 w 79"/>
                    <a:gd name="T3" fmla="*/ 25 h 51"/>
                    <a:gd name="T4" fmla="*/ 0 w 79"/>
                    <a:gd name="T5" fmla="*/ 8 h 51"/>
                    <a:gd name="T6" fmla="*/ 22 w 79"/>
                    <a:gd name="T7" fmla="*/ 0 h 51"/>
                    <a:gd name="T8" fmla="*/ 40 w 79"/>
                    <a:gd name="T9" fmla="*/ 0 h 51"/>
                    <a:gd name="T10" fmla="*/ 40 w 79"/>
                    <a:gd name="T11" fmla="*/ 18 h 51"/>
                    <a:gd name="T12" fmla="*/ 18 w 79"/>
                    <a:gd name="T13" fmla="*/ 25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51">
                      <a:moveTo>
                        <a:pt x="36" y="51"/>
                      </a:moveTo>
                      <a:lnTo>
                        <a:pt x="0" y="51"/>
                      </a:lnTo>
                      <a:lnTo>
                        <a:pt x="0" y="16"/>
                      </a:lnTo>
                      <a:lnTo>
                        <a:pt x="44" y="0"/>
                      </a:lnTo>
                      <a:lnTo>
                        <a:pt x="79" y="0"/>
                      </a:lnTo>
                      <a:lnTo>
                        <a:pt x="79" y="36"/>
                      </a:lnTo>
                      <a:lnTo>
                        <a:pt x="36" y="51"/>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05" name="Freeform 1084"/>
                <p:cNvSpPr>
                  <a:spLocks/>
                </p:cNvSpPr>
                <p:nvPr/>
              </p:nvSpPr>
              <p:spPr bwMode="auto">
                <a:xfrm>
                  <a:off x="5105" y="2482"/>
                  <a:ext cx="38" cy="26"/>
                </a:xfrm>
                <a:custGeom>
                  <a:avLst/>
                  <a:gdLst>
                    <a:gd name="T0" fmla="*/ 18 w 76"/>
                    <a:gd name="T1" fmla="*/ 26 h 52"/>
                    <a:gd name="T2" fmla="*/ 0 w 76"/>
                    <a:gd name="T3" fmla="*/ 26 h 52"/>
                    <a:gd name="T4" fmla="*/ 0 w 76"/>
                    <a:gd name="T5" fmla="*/ 8 h 52"/>
                    <a:gd name="T6" fmla="*/ 21 w 76"/>
                    <a:gd name="T7" fmla="*/ 0 h 52"/>
                    <a:gd name="T8" fmla="*/ 38 w 76"/>
                    <a:gd name="T9" fmla="*/ 0 h 52"/>
                    <a:gd name="T10" fmla="*/ 38 w 76"/>
                    <a:gd name="T11" fmla="*/ 18 h 52"/>
                    <a:gd name="T12" fmla="*/ 18 w 76"/>
                    <a:gd name="T13" fmla="*/ 26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52">
                      <a:moveTo>
                        <a:pt x="35" y="52"/>
                      </a:moveTo>
                      <a:lnTo>
                        <a:pt x="0" y="52"/>
                      </a:lnTo>
                      <a:lnTo>
                        <a:pt x="0" y="16"/>
                      </a:lnTo>
                      <a:lnTo>
                        <a:pt x="41" y="0"/>
                      </a:lnTo>
                      <a:lnTo>
                        <a:pt x="76" y="0"/>
                      </a:lnTo>
                      <a:lnTo>
                        <a:pt x="76" y="35"/>
                      </a:lnTo>
                      <a:lnTo>
                        <a:pt x="35" y="52"/>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06" name="Freeform 1085"/>
                <p:cNvSpPr>
                  <a:spLocks/>
                </p:cNvSpPr>
                <p:nvPr/>
              </p:nvSpPr>
              <p:spPr bwMode="auto">
                <a:xfrm>
                  <a:off x="5125" y="2472"/>
                  <a:ext cx="40" cy="28"/>
                </a:xfrm>
                <a:custGeom>
                  <a:avLst/>
                  <a:gdLst>
                    <a:gd name="T0" fmla="*/ 18 w 79"/>
                    <a:gd name="T1" fmla="*/ 28 h 57"/>
                    <a:gd name="T2" fmla="*/ 0 w 79"/>
                    <a:gd name="T3" fmla="*/ 28 h 57"/>
                    <a:gd name="T4" fmla="*/ 0 w 79"/>
                    <a:gd name="T5" fmla="*/ 11 h 57"/>
                    <a:gd name="T6" fmla="*/ 22 w 79"/>
                    <a:gd name="T7" fmla="*/ 0 h 57"/>
                    <a:gd name="T8" fmla="*/ 40 w 79"/>
                    <a:gd name="T9" fmla="*/ 0 h 57"/>
                    <a:gd name="T10" fmla="*/ 40 w 79"/>
                    <a:gd name="T11" fmla="*/ 18 h 57"/>
                    <a:gd name="T12" fmla="*/ 18 w 79"/>
                    <a:gd name="T13" fmla="*/ 28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57">
                      <a:moveTo>
                        <a:pt x="35" y="57"/>
                      </a:moveTo>
                      <a:lnTo>
                        <a:pt x="0" y="57"/>
                      </a:lnTo>
                      <a:lnTo>
                        <a:pt x="0" y="22"/>
                      </a:lnTo>
                      <a:lnTo>
                        <a:pt x="44" y="0"/>
                      </a:lnTo>
                      <a:lnTo>
                        <a:pt x="79" y="0"/>
                      </a:lnTo>
                      <a:lnTo>
                        <a:pt x="79" y="36"/>
                      </a:lnTo>
                      <a:lnTo>
                        <a:pt x="35" y="57"/>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07" name="Freeform 1086"/>
                <p:cNvSpPr>
                  <a:spLocks/>
                </p:cNvSpPr>
                <p:nvPr/>
              </p:nvSpPr>
              <p:spPr bwMode="auto">
                <a:xfrm>
                  <a:off x="5147" y="2463"/>
                  <a:ext cx="38" cy="26"/>
                </a:xfrm>
                <a:custGeom>
                  <a:avLst/>
                  <a:gdLst>
                    <a:gd name="T0" fmla="*/ 18 w 76"/>
                    <a:gd name="T1" fmla="*/ 26 h 53"/>
                    <a:gd name="T2" fmla="*/ 0 w 76"/>
                    <a:gd name="T3" fmla="*/ 26 h 53"/>
                    <a:gd name="T4" fmla="*/ 0 w 76"/>
                    <a:gd name="T5" fmla="*/ 8 h 53"/>
                    <a:gd name="T6" fmla="*/ 20 w 76"/>
                    <a:gd name="T7" fmla="*/ 0 h 53"/>
                    <a:gd name="T8" fmla="*/ 38 w 76"/>
                    <a:gd name="T9" fmla="*/ 0 h 53"/>
                    <a:gd name="T10" fmla="*/ 38 w 76"/>
                    <a:gd name="T11" fmla="*/ 18 h 53"/>
                    <a:gd name="T12" fmla="*/ 18 w 76"/>
                    <a:gd name="T13" fmla="*/ 26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53">
                      <a:moveTo>
                        <a:pt x="35" y="53"/>
                      </a:moveTo>
                      <a:lnTo>
                        <a:pt x="0" y="53"/>
                      </a:lnTo>
                      <a:lnTo>
                        <a:pt x="0" y="17"/>
                      </a:lnTo>
                      <a:lnTo>
                        <a:pt x="40" y="0"/>
                      </a:lnTo>
                      <a:lnTo>
                        <a:pt x="76" y="0"/>
                      </a:lnTo>
                      <a:lnTo>
                        <a:pt x="76" y="36"/>
                      </a:lnTo>
                      <a:lnTo>
                        <a:pt x="35" y="53"/>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08" name="Freeform 1087"/>
                <p:cNvSpPr>
                  <a:spLocks/>
                </p:cNvSpPr>
                <p:nvPr/>
              </p:nvSpPr>
              <p:spPr bwMode="auto">
                <a:xfrm>
                  <a:off x="5168" y="2453"/>
                  <a:ext cx="40" cy="28"/>
                </a:xfrm>
                <a:custGeom>
                  <a:avLst/>
                  <a:gdLst>
                    <a:gd name="T0" fmla="*/ 18 w 81"/>
                    <a:gd name="T1" fmla="*/ 28 h 57"/>
                    <a:gd name="T2" fmla="*/ 0 w 81"/>
                    <a:gd name="T3" fmla="*/ 28 h 57"/>
                    <a:gd name="T4" fmla="*/ 0 w 81"/>
                    <a:gd name="T5" fmla="*/ 10 h 57"/>
                    <a:gd name="T6" fmla="*/ 22 w 81"/>
                    <a:gd name="T7" fmla="*/ 0 h 57"/>
                    <a:gd name="T8" fmla="*/ 40 w 81"/>
                    <a:gd name="T9" fmla="*/ 0 h 57"/>
                    <a:gd name="T10" fmla="*/ 40 w 81"/>
                    <a:gd name="T11" fmla="*/ 18 h 57"/>
                    <a:gd name="T12" fmla="*/ 18 w 81"/>
                    <a:gd name="T13" fmla="*/ 28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 h="57">
                      <a:moveTo>
                        <a:pt x="36" y="57"/>
                      </a:moveTo>
                      <a:lnTo>
                        <a:pt x="0" y="57"/>
                      </a:lnTo>
                      <a:lnTo>
                        <a:pt x="0" y="21"/>
                      </a:lnTo>
                      <a:lnTo>
                        <a:pt x="45" y="0"/>
                      </a:lnTo>
                      <a:lnTo>
                        <a:pt x="81" y="0"/>
                      </a:lnTo>
                      <a:lnTo>
                        <a:pt x="81" y="36"/>
                      </a:lnTo>
                      <a:lnTo>
                        <a:pt x="36" y="57"/>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09" name="Freeform 1088"/>
                <p:cNvSpPr>
                  <a:spLocks/>
                </p:cNvSpPr>
                <p:nvPr/>
              </p:nvSpPr>
              <p:spPr bwMode="auto">
                <a:xfrm>
                  <a:off x="5190" y="2443"/>
                  <a:ext cx="38" cy="27"/>
                </a:xfrm>
                <a:custGeom>
                  <a:avLst/>
                  <a:gdLst>
                    <a:gd name="T0" fmla="*/ 18 w 76"/>
                    <a:gd name="T1" fmla="*/ 27 h 55"/>
                    <a:gd name="T2" fmla="*/ 0 w 76"/>
                    <a:gd name="T3" fmla="*/ 27 h 55"/>
                    <a:gd name="T4" fmla="*/ 0 w 76"/>
                    <a:gd name="T5" fmla="*/ 9 h 55"/>
                    <a:gd name="T6" fmla="*/ 21 w 76"/>
                    <a:gd name="T7" fmla="*/ 0 h 55"/>
                    <a:gd name="T8" fmla="*/ 38 w 76"/>
                    <a:gd name="T9" fmla="*/ 0 h 55"/>
                    <a:gd name="T10" fmla="*/ 38 w 76"/>
                    <a:gd name="T11" fmla="*/ 17 h 55"/>
                    <a:gd name="T12" fmla="*/ 18 w 76"/>
                    <a:gd name="T13" fmla="*/ 27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55">
                      <a:moveTo>
                        <a:pt x="36" y="55"/>
                      </a:moveTo>
                      <a:lnTo>
                        <a:pt x="0" y="55"/>
                      </a:lnTo>
                      <a:lnTo>
                        <a:pt x="0" y="19"/>
                      </a:lnTo>
                      <a:lnTo>
                        <a:pt x="41" y="0"/>
                      </a:lnTo>
                      <a:lnTo>
                        <a:pt x="76" y="0"/>
                      </a:lnTo>
                      <a:lnTo>
                        <a:pt x="76" y="35"/>
                      </a:lnTo>
                      <a:lnTo>
                        <a:pt x="36" y="5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10" name="Freeform 1089"/>
                <p:cNvSpPr>
                  <a:spLocks/>
                </p:cNvSpPr>
                <p:nvPr/>
              </p:nvSpPr>
              <p:spPr bwMode="auto">
                <a:xfrm>
                  <a:off x="5211" y="2432"/>
                  <a:ext cx="39" cy="28"/>
                </a:xfrm>
                <a:custGeom>
                  <a:avLst/>
                  <a:gdLst>
                    <a:gd name="T0" fmla="*/ 17 w 79"/>
                    <a:gd name="T1" fmla="*/ 28 h 57"/>
                    <a:gd name="T2" fmla="*/ 0 w 79"/>
                    <a:gd name="T3" fmla="*/ 28 h 57"/>
                    <a:gd name="T4" fmla="*/ 0 w 79"/>
                    <a:gd name="T5" fmla="*/ 11 h 57"/>
                    <a:gd name="T6" fmla="*/ 22 w 79"/>
                    <a:gd name="T7" fmla="*/ 0 h 57"/>
                    <a:gd name="T8" fmla="*/ 39 w 79"/>
                    <a:gd name="T9" fmla="*/ 0 h 57"/>
                    <a:gd name="T10" fmla="*/ 39 w 79"/>
                    <a:gd name="T11" fmla="*/ 18 h 57"/>
                    <a:gd name="T12" fmla="*/ 17 w 79"/>
                    <a:gd name="T13" fmla="*/ 28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57">
                      <a:moveTo>
                        <a:pt x="35" y="57"/>
                      </a:moveTo>
                      <a:lnTo>
                        <a:pt x="0" y="57"/>
                      </a:lnTo>
                      <a:lnTo>
                        <a:pt x="0" y="22"/>
                      </a:lnTo>
                      <a:lnTo>
                        <a:pt x="44" y="0"/>
                      </a:lnTo>
                      <a:lnTo>
                        <a:pt x="79" y="0"/>
                      </a:lnTo>
                      <a:lnTo>
                        <a:pt x="79" y="36"/>
                      </a:lnTo>
                      <a:lnTo>
                        <a:pt x="35" y="57"/>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11" name="Freeform 1090"/>
                <p:cNvSpPr>
                  <a:spLocks/>
                </p:cNvSpPr>
                <p:nvPr/>
              </p:nvSpPr>
              <p:spPr bwMode="auto">
                <a:xfrm>
                  <a:off x="5232" y="2420"/>
                  <a:ext cx="38" cy="30"/>
                </a:xfrm>
                <a:custGeom>
                  <a:avLst/>
                  <a:gdLst>
                    <a:gd name="T0" fmla="*/ 18 w 76"/>
                    <a:gd name="T1" fmla="*/ 30 h 60"/>
                    <a:gd name="T2" fmla="*/ 0 w 76"/>
                    <a:gd name="T3" fmla="*/ 30 h 60"/>
                    <a:gd name="T4" fmla="*/ 0 w 76"/>
                    <a:gd name="T5" fmla="*/ 12 h 60"/>
                    <a:gd name="T6" fmla="*/ 21 w 76"/>
                    <a:gd name="T7" fmla="*/ 0 h 60"/>
                    <a:gd name="T8" fmla="*/ 38 w 76"/>
                    <a:gd name="T9" fmla="*/ 0 h 60"/>
                    <a:gd name="T10" fmla="*/ 38 w 76"/>
                    <a:gd name="T11" fmla="*/ 18 h 60"/>
                    <a:gd name="T12" fmla="*/ 18 w 76"/>
                    <a:gd name="T13" fmla="*/ 3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60">
                      <a:moveTo>
                        <a:pt x="35" y="60"/>
                      </a:moveTo>
                      <a:lnTo>
                        <a:pt x="0" y="60"/>
                      </a:lnTo>
                      <a:lnTo>
                        <a:pt x="0" y="24"/>
                      </a:lnTo>
                      <a:lnTo>
                        <a:pt x="41" y="0"/>
                      </a:lnTo>
                      <a:lnTo>
                        <a:pt x="76" y="0"/>
                      </a:lnTo>
                      <a:lnTo>
                        <a:pt x="76" y="36"/>
                      </a:lnTo>
                      <a:lnTo>
                        <a:pt x="35" y="60"/>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12" name="Freeform 1091"/>
                <p:cNvSpPr>
                  <a:spLocks/>
                </p:cNvSpPr>
                <p:nvPr/>
              </p:nvSpPr>
              <p:spPr bwMode="auto">
                <a:xfrm>
                  <a:off x="5253" y="2409"/>
                  <a:ext cx="40" cy="29"/>
                </a:xfrm>
                <a:custGeom>
                  <a:avLst/>
                  <a:gdLst>
                    <a:gd name="T0" fmla="*/ 18 w 80"/>
                    <a:gd name="T1" fmla="*/ 29 h 58"/>
                    <a:gd name="T2" fmla="*/ 0 w 80"/>
                    <a:gd name="T3" fmla="*/ 29 h 58"/>
                    <a:gd name="T4" fmla="*/ 0 w 80"/>
                    <a:gd name="T5" fmla="*/ 11 h 58"/>
                    <a:gd name="T6" fmla="*/ 23 w 80"/>
                    <a:gd name="T7" fmla="*/ 0 h 58"/>
                    <a:gd name="T8" fmla="*/ 40 w 80"/>
                    <a:gd name="T9" fmla="*/ 0 h 58"/>
                    <a:gd name="T10" fmla="*/ 40 w 80"/>
                    <a:gd name="T11" fmla="*/ 18 h 58"/>
                    <a:gd name="T12" fmla="*/ 18 w 80"/>
                    <a:gd name="T13" fmla="*/ 29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58">
                      <a:moveTo>
                        <a:pt x="35" y="58"/>
                      </a:moveTo>
                      <a:lnTo>
                        <a:pt x="0" y="58"/>
                      </a:lnTo>
                      <a:lnTo>
                        <a:pt x="0" y="22"/>
                      </a:lnTo>
                      <a:lnTo>
                        <a:pt x="45" y="0"/>
                      </a:lnTo>
                      <a:lnTo>
                        <a:pt x="80" y="0"/>
                      </a:lnTo>
                      <a:lnTo>
                        <a:pt x="80" y="35"/>
                      </a:lnTo>
                      <a:lnTo>
                        <a:pt x="35" y="58"/>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13" name="Freeform 1092"/>
                <p:cNvSpPr>
                  <a:spLocks/>
                </p:cNvSpPr>
                <p:nvPr/>
              </p:nvSpPr>
              <p:spPr bwMode="auto">
                <a:xfrm>
                  <a:off x="5275" y="2397"/>
                  <a:ext cx="38" cy="30"/>
                </a:xfrm>
                <a:custGeom>
                  <a:avLst/>
                  <a:gdLst>
                    <a:gd name="T0" fmla="*/ 18 w 76"/>
                    <a:gd name="T1" fmla="*/ 30 h 59"/>
                    <a:gd name="T2" fmla="*/ 0 w 76"/>
                    <a:gd name="T3" fmla="*/ 30 h 59"/>
                    <a:gd name="T4" fmla="*/ 0 w 76"/>
                    <a:gd name="T5" fmla="*/ 12 h 59"/>
                    <a:gd name="T6" fmla="*/ 21 w 76"/>
                    <a:gd name="T7" fmla="*/ 0 h 59"/>
                    <a:gd name="T8" fmla="*/ 38 w 76"/>
                    <a:gd name="T9" fmla="*/ 0 h 59"/>
                    <a:gd name="T10" fmla="*/ 38 w 76"/>
                    <a:gd name="T11" fmla="*/ 18 h 59"/>
                    <a:gd name="T12" fmla="*/ 18 w 76"/>
                    <a:gd name="T13" fmla="*/ 30 h 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59">
                      <a:moveTo>
                        <a:pt x="35" y="59"/>
                      </a:moveTo>
                      <a:lnTo>
                        <a:pt x="0" y="59"/>
                      </a:lnTo>
                      <a:lnTo>
                        <a:pt x="0" y="24"/>
                      </a:lnTo>
                      <a:lnTo>
                        <a:pt x="41" y="0"/>
                      </a:lnTo>
                      <a:lnTo>
                        <a:pt x="76" y="0"/>
                      </a:lnTo>
                      <a:lnTo>
                        <a:pt x="76" y="35"/>
                      </a:lnTo>
                      <a:lnTo>
                        <a:pt x="35" y="59"/>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14" name="Freeform 1093"/>
                <p:cNvSpPr>
                  <a:spLocks/>
                </p:cNvSpPr>
                <p:nvPr/>
              </p:nvSpPr>
              <p:spPr bwMode="auto">
                <a:xfrm>
                  <a:off x="5296" y="2386"/>
                  <a:ext cx="39" cy="29"/>
                </a:xfrm>
                <a:custGeom>
                  <a:avLst/>
                  <a:gdLst>
                    <a:gd name="T0" fmla="*/ 18 w 78"/>
                    <a:gd name="T1" fmla="*/ 29 h 58"/>
                    <a:gd name="T2" fmla="*/ 0 w 78"/>
                    <a:gd name="T3" fmla="*/ 29 h 58"/>
                    <a:gd name="T4" fmla="*/ 0 w 78"/>
                    <a:gd name="T5" fmla="*/ 12 h 58"/>
                    <a:gd name="T6" fmla="*/ 22 w 78"/>
                    <a:gd name="T7" fmla="*/ 0 h 58"/>
                    <a:gd name="T8" fmla="*/ 39 w 78"/>
                    <a:gd name="T9" fmla="*/ 0 h 58"/>
                    <a:gd name="T10" fmla="*/ 39 w 78"/>
                    <a:gd name="T11" fmla="*/ 17 h 58"/>
                    <a:gd name="T12" fmla="*/ 18 w 78"/>
                    <a:gd name="T13" fmla="*/ 29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 h="58">
                      <a:moveTo>
                        <a:pt x="35" y="58"/>
                      </a:moveTo>
                      <a:lnTo>
                        <a:pt x="0" y="58"/>
                      </a:lnTo>
                      <a:lnTo>
                        <a:pt x="0" y="23"/>
                      </a:lnTo>
                      <a:lnTo>
                        <a:pt x="43" y="0"/>
                      </a:lnTo>
                      <a:lnTo>
                        <a:pt x="78" y="0"/>
                      </a:lnTo>
                      <a:lnTo>
                        <a:pt x="78" y="34"/>
                      </a:lnTo>
                      <a:lnTo>
                        <a:pt x="35" y="58"/>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15" name="Freeform 1094"/>
                <p:cNvSpPr>
                  <a:spLocks/>
                </p:cNvSpPr>
                <p:nvPr/>
              </p:nvSpPr>
              <p:spPr bwMode="auto">
                <a:xfrm>
                  <a:off x="5318" y="2374"/>
                  <a:ext cx="39" cy="29"/>
                </a:xfrm>
                <a:custGeom>
                  <a:avLst/>
                  <a:gdLst>
                    <a:gd name="T0" fmla="*/ 17 w 79"/>
                    <a:gd name="T1" fmla="*/ 29 h 58"/>
                    <a:gd name="T2" fmla="*/ 0 w 79"/>
                    <a:gd name="T3" fmla="*/ 29 h 58"/>
                    <a:gd name="T4" fmla="*/ 0 w 79"/>
                    <a:gd name="T5" fmla="*/ 12 h 58"/>
                    <a:gd name="T6" fmla="*/ 22 w 79"/>
                    <a:gd name="T7" fmla="*/ 0 h 58"/>
                    <a:gd name="T8" fmla="*/ 39 w 79"/>
                    <a:gd name="T9" fmla="*/ 0 h 58"/>
                    <a:gd name="T10" fmla="*/ 39 w 79"/>
                    <a:gd name="T11" fmla="*/ 18 h 58"/>
                    <a:gd name="T12" fmla="*/ 17 w 79"/>
                    <a:gd name="T13" fmla="*/ 29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58">
                      <a:moveTo>
                        <a:pt x="35" y="58"/>
                      </a:moveTo>
                      <a:lnTo>
                        <a:pt x="0" y="58"/>
                      </a:lnTo>
                      <a:lnTo>
                        <a:pt x="0" y="24"/>
                      </a:lnTo>
                      <a:lnTo>
                        <a:pt x="44" y="0"/>
                      </a:lnTo>
                      <a:lnTo>
                        <a:pt x="79" y="0"/>
                      </a:lnTo>
                      <a:lnTo>
                        <a:pt x="79" y="36"/>
                      </a:lnTo>
                      <a:lnTo>
                        <a:pt x="35" y="58"/>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16" name="Freeform 1095"/>
                <p:cNvSpPr>
                  <a:spLocks/>
                </p:cNvSpPr>
                <p:nvPr/>
              </p:nvSpPr>
              <p:spPr bwMode="auto">
                <a:xfrm>
                  <a:off x="5339" y="2360"/>
                  <a:ext cx="38" cy="31"/>
                </a:xfrm>
                <a:custGeom>
                  <a:avLst/>
                  <a:gdLst>
                    <a:gd name="T0" fmla="*/ 18 w 76"/>
                    <a:gd name="T1" fmla="*/ 31 h 62"/>
                    <a:gd name="T2" fmla="*/ 0 w 76"/>
                    <a:gd name="T3" fmla="*/ 31 h 62"/>
                    <a:gd name="T4" fmla="*/ 0 w 76"/>
                    <a:gd name="T5" fmla="*/ 13 h 62"/>
                    <a:gd name="T6" fmla="*/ 21 w 76"/>
                    <a:gd name="T7" fmla="*/ 0 h 62"/>
                    <a:gd name="T8" fmla="*/ 38 w 76"/>
                    <a:gd name="T9" fmla="*/ 0 h 62"/>
                    <a:gd name="T10" fmla="*/ 38 w 76"/>
                    <a:gd name="T11" fmla="*/ 18 h 62"/>
                    <a:gd name="T12" fmla="*/ 18 w 76"/>
                    <a:gd name="T13" fmla="*/ 31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62">
                      <a:moveTo>
                        <a:pt x="35" y="62"/>
                      </a:moveTo>
                      <a:lnTo>
                        <a:pt x="0" y="62"/>
                      </a:lnTo>
                      <a:lnTo>
                        <a:pt x="0" y="26"/>
                      </a:lnTo>
                      <a:lnTo>
                        <a:pt x="41" y="0"/>
                      </a:lnTo>
                      <a:lnTo>
                        <a:pt x="76" y="0"/>
                      </a:lnTo>
                      <a:lnTo>
                        <a:pt x="76" y="35"/>
                      </a:lnTo>
                      <a:lnTo>
                        <a:pt x="35" y="62"/>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17" name="Freeform 1096"/>
                <p:cNvSpPr>
                  <a:spLocks/>
                </p:cNvSpPr>
                <p:nvPr/>
              </p:nvSpPr>
              <p:spPr bwMode="auto">
                <a:xfrm>
                  <a:off x="5360" y="2347"/>
                  <a:ext cx="40" cy="31"/>
                </a:xfrm>
                <a:custGeom>
                  <a:avLst/>
                  <a:gdLst>
                    <a:gd name="T0" fmla="*/ 18 w 80"/>
                    <a:gd name="T1" fmla="*/ 31 h 62"/>
                    <a:gd name="T2" fmla="*/ 0 w 80"/>
                    <a:gd name="T3" fmla="*/ 31 h 62"/>
                    <a:gd name="T4" fmla="*/ 0 w 80"/>
                    <a:gd name="T5" fmla="*/ 14 h 62"/>
                    <a:gd name="T6" fmla="*/ 23 w 80"/>
                    <a:gd name="T7" fmla="*/ 0 h 62"/>
                    <a:gd name="T8" fmla="*/ 40 w 80"/>
                    <a:gd name="T9" fmla="*/ 0 h 62"/>
                    <a:gd name="T10" fmla="*/ 40 w 80"/>
                    <a:gd name="T11" fmla="*/ 18 h 62"/>
                    <a:gd name="T12" fmla="*/ 18 w 80"/>
                    <a:gd name="T13" fmla="*/ 31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62">
                      <a:moveTo>
                        <a:pt x="35" y="62"/>
                      </a:moveTo>
                      <a:lnTo>
                        <a:pt x="0" y="62"/>
                      </a:lnTo>
                      <a:lnTo>
                        <a:pt x="0" y="27"/>
                      </a:lnTo>
                      <a:lnTo>
                        <a:pt x="45" y="0"/>
                      </a:lnTo>
                      <a:lnTo>
                        <a:pt x="80" y="0"/>
                      </a:lnTo>
                      <a:lnTo>
                        <a:pt x="80" y="35"/>
                      </a:lnTo>
                      <a:lnTo>
                        <a:pt x="35" y="62"/>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18" name="Freeform 1097"/>
                <p:cNvSpPr>
                  <a:spLocks/>
                </p:cNvSpPr>
                <p:nvPr/>
              </p:nvSpPr>
              <p:spPr bwMode="auto">
                <a:xfrm>
                  <a:off x="5382" y="2334"/>
                  <a:ext cx="38" cy="31"/>
                </a:xfrm>
                <a:custGeom>
                  <a:avLst/>
                  <a:gdLst>
                    <a:gd name="T0" fmla="*/ 18 w 76"/>
                    <a:gd name="T1" fmla="*/ 31 h 61"/>
                    <a:gd name="T2" fmla="*/ 0 w 76"/>
                    <a:gd name="T3" fmla="*/ 31 h 61"/>
                    <a:gd name="T4" fmla="*/ 0 w 76"/>
                    <a:gd name="T5" fmla="*/ 13 h 61"/>
                    <a:gd name="T6" fmla="*/ 20 w 76"/>
                    <a:gd name="T7" fmla="*/ 0 h 61"/>
                    <a:gd name="T8" fmla="*/ 38 w 76"/>
                    <a:gd name="T9" fmla="*/ 0 h 61"/>
                    <a:gd name="T10" fmla="*/ 38 w 76"/>
                    <a:gd name="T11" fmla="*/ 18 h 61"/>
                    <a:gd name="T12" fmla="*/ 18 w 76"/>
                    <a:gd name="T13" fmla="*/ 31 h 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61">
                      <a:moveTo>
                        <a:pt x="35" y="61"/>
                      </a:moveTo>
                      <a:lnTo>
                        <a:pt x="0" y="61"/>
                      </a:lnTo>
                      <a:lnTo>
                        <a:pt x="0" y="26"/>
                      </a:lnTo>
                      <a:lnTo>
                        <a:pt x="40" y="0"/>
                      </a:lnTo>
                      <a:lnTo>
                        <a:pt x="76" y="0"/>
                      </a:lnTo>
                      <a:lnTo>
                        <a:pt x="76" y="36"/>
                      </a:lnTo>
                      <a:lnTo>
                        <a:pt x="35" y="61"/>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19" name="Freeform 1098"/>
                <p:cNvSpPr>
                  <a:spLocks/>
                </p:cNvSpPr>
                <p:nvPr/>
              </p:nvSpPr>
              <p:spPr bwMode="auto">
                <a:xfrm>
                  <a:off x="5403" y="2319"/>
                  <a:ext cx="39" cy="33"/>
                </a:xfrm>
                <a:custGeom>
                  <a:avLst/>
                  <a:gdLst>
                    <a:gd name="T0" fmla="*/ 18 w 79"/>
                    <a:gd name="T1" fmla="*/ 33 h 65"/>
                    <a:gd name="T2" fmla="*/ 0 w 79"/>
                    <a:gd name="T3" fmla="*/ 33 h 65"/>
                    <a:gd name="T4" fmla="*/ 0 w 79"/>
                    <a:gd name="T5" fmla="*/ 15 h 65"/>
                    <a:gd name="T6" fmla="*/ 22 w 79"/>
                    <a:gd name="T7" fmla="*/ 0 h 65"/>
                    <a:gd name="T8" fmla="*/ 39 w 79"/>
                    <a:gd name="T9" fmla="*/ 0 h 65"/>
                    <a:gd name="T10" fmla="*/ 39 w 79"/>
                    <a:gd name="T11" fmla="*/ 18 h 65"/>
                    <a:gd name="T12" fmla="*/ 18 w 79"/>
                    <a:gd name="T13" fmla="*/ 33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65">
                      <a:moveTo>
                        <a:pt x="36" y="65"/>
                      </a:moveTo>
                      <a:lnTo>
                        <a:pt x="0" y="65"/>
                      </a:lnTo>
                      <a:lnTo>
                        <a:pt x="0" y="29"/>
                      </a:lnTo>
                      <a:lnTo>
                        <a:pt x="44" y="0"/>
                      </a:lnTo>
                      <a:lnTo>
                        <a:pt x="79" y="0"/>
                      </a:lnTo>
                      <a:lnTo>
                        <a:pt x="79" y="35"/>
                      </a:lnTo>
                      <a:lnTo>
                        <a:pt x="36" y="6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20" name="Freeform 1099"/>
                <p:cNvSpPr>
                  <a:spLocks/>
                </p:cNvSpPr>
                <p:nvPr/>
              </p:nvSpPr>
              <p:spPr bwMode="auto">
                <a:xfrm>
                  <a:off x="5425" y="2306"/>
                  <a:ext cx="38" cy="31"/>
                </a:xfrm>
                <a:custGeom>
                  <a:avLst/>
                  <a:gdLst>
                    <a:gd name="T0" fmla="*/ 18 w 76"/>
                    <a:gd name="T1" fmla="*/ 31 h 62"/>
                    <a:gd name="T2" fmla="*/ 0 w 76"/>
                    <a:gd name="T3" fmla="*/ 31 h 62"/>
                    <a:gd name="T4" fmla="*/ 0 w 76"/>
                    <a:gd name="T5" fmla="*/ 14 h 62"/>
                    <a:gd name="T6" fmla="*/ 21 w 76"/>
                    <a:gd name="T7" fmla="*/ 0 h 62"/>
                    <a:gd name="T8" fmla="*/ 38 w 76"/>
                    <a:gd name="T9" fmla="*/ 0 h 62"/>
                    <a:gd name="T10" fmla="*/ 38 w 76"/>
                    <a:gd name="T11" fmla="*/ 18 h 62"/>
                    <a:gd name="T12" fmla="*/ 18 w 76"/>
                    <a:gd name="T13" fmla="*/ 31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62">
                      <a:moveTo>
                        <a:pt x="35" y="62"/>
                      </a:moveTo>
                      <a:lnTo>
                        <a:pt x="0" y="62"/>
                      </a:lnTo>
                      <a:lnTo>
                        <a:pt x="0" y="27"/>
                      </a:lnTo>
                      <a:lnTo>
                        <a:pt x="41" y="0"/>
                      </a:lnTo>
                      <a:lnTo>
                        <a:pt x="76" y="0"/>
                      </a:lnTo>
                      <a:lnTo>
                        <a:pt x="76" y="35"/>
                      </a:lnTo>
                      <a:lnTo>
                        <a:pt x="35" y="62"/>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21" name="Freeform 1100"/>
                <p:cNvSpPr>
                  <a:spLocks/>
                </p:cNvSpPr>
                <p:nvPr/>
              </p:nvSpPr>
              <p:spPr bwMode="auto">
                <a:xfrm>
                  <a:off x="5445" y="2291"/>
                  <a:ext cx="40" cy="33"/>
                </a:xfrm>
                <a:custGeom>
                  <a:avLst/>
                  <a:gdLst>
                    <a:gd name="T0" fmla="*/ 18 w 80"/>
                    <a:gd name="T1" fmla="*/ 33 h 65"/>
                    <a:gd name="T2" fmla="*/ 0 w 80"/>
                    <a:gd name="T3" fmla="*/ 33 h 65"/>
                    <a:gd name="T4" fmla="*/ 0 w 80"/>
                    <a:gd name="T5" fmla="*/ 15 h 65"/>
                    <a:gd name="T6" fmla="*/ 23 w 80"/>
                    <a:gd name="T7" fmla="*/ 0 h 65"/>
                    <a:gd name="T8" fmla="*/ 40 w 80"/>
                    <a:gd name="T9" fmla="*/ 0 h 65"/>
                    <a:gd name="T10" fmla="*/ 40 w 80"/>
                    <a:gd name="T11" fmla="*/ 18 h 65"/>
                    <a:gd name="T12" fmla="*/ 18 w 80"/>
                    <a:gd name="T13" fmla="*/ 33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65">
                      <a:moveTo>
                        <a:pt x="35" y="65"/>
                      </a:moveTo>
                      <a:lnTo>
                        <a:pt x="0" y="65"/>
                      </a:lnTo>
                      <a:lnTo>
                        <a:pt x="0" y="30"/>
                      </a:lnTo>
                      <a:lnTo>
                        <a:pt x="45" y="0"/>
                      </a:lnTo>
                      <a:lnTo>
                        <a:pt x="80" y="0"/>
                      </a:lnTo>
                      <a:lnTo>
                        <a:pt x="80" y="36"/>
                      </a:lnTo>
                      <a:lnTo>
                        <a:pt x="35" y="6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22" name="Freeform 1101"/>
                <p:cNvSpPr>
                  <a:spLocks/>
                </p:cNvSpPr>
                <p:nvPr/>
              </p:nvSpPr>
              <p:spPr bwMode="auto">
                <a:xfrm>
                  <a:off x="5467" y="2277"/>
                  <a:ext cx="38" cy="32"/>
                </a:xfrm>
                <a:custGeom>
                  <a:avLst/>
                  <a:gdLst>
                    <a:gd name="T0" fmla="*/ 18 w 76"/>
                    <a:gd name="T1" fmla="*/ 32 h 64"/>
                    <a:gd name="T2" fmla="*/ 0 w 76"/>
                    <a:gd name="T3" fmla="*/ 32 h 64"/>
                    <a:gd name="T4" fmla="*/ 0 w 76"/>
                    <a:gd name="T5" fmla="*/ 14 h 64"/>
                    <a:gd name="T6" fmla="*/ 21 w 76"/>
                    <a:gd name="T7" fmla="*/ 0 h 64"/>
                    <a:gd name="T8" fmla="*/ 38 w 76"/>
                    <a:gd name="T9" fmla="*/ 0 h 64"/>
                    <a:gd name="T10" fmla="*/ 38 w 76"/>
                    <a:gd name="T11" fmla="*/ 18 h 64"/>
                    <a:gd name="T12" fmla="*/ 18 w 76"/>
                    <a:gd name="T13" fmla="*/ 32 h 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64">
                      <a:moveTo>
                        <a:pt x="35" y="64"/>
                      </a:moveTo>
                      <a:lnTo>
                        <a:pt x="0" y="64"/>
                      </a:lnTo>
                      <a:lnTo>
                        <a:pt x="0" y="28"/>
                      </a:lnTo>
                      <a:lnTo>
                        <a:pt x="41" y="0"/>
                      </a:lnTo>
                      <a:lnTo>
                        <a:pt x="76" y="0"/>
                      </a:lnTo>
                      <a:lnTo>
                        <a:pt x="76" y="35"/>
                      </a:lnTo>
                      <a:lnTo>
                        <a:pt x="35" y="64"/>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23" name="Freeform 1102"/>
                <p:cNvSpPr>
                  <a:spLocks/>
                </p:cNvSpPr>
                <p:nvPr/>
              </p:nvSpPr>
              <p:spPr bwMode="auto">
                <a:xfrm>
                  <a:off x="5488" y="2261"/>
                  <a:ext cx="39" cy="34"/>
                </a:xfrm>
                <a:custGeom>
                  <a:avLst/>
                  <a:gdLst>
                    <a:gd name="T0" fmla="*/ 17 w 79"/>
                    <a:gd name="T1" fmla="*/ 34 h 67"/>
                    <a:gd name="T2" fmla="*/ 0 w 79"/>
                    <a:gd name="T3" fmla="*/ 34 h 67"/>
                    <a:gd name="T4" fmla="*/ 0 w 79"/>
                    <a:gd name="T5" fmla="*/ 16 h 67"/>
                    <a:gd name="T6" fmla="*/ 21 w 79"/>
                    <a:gd name="T7" fmla="*/ 0 h 67"/>
                    <a:gd name="T8" fmla="*/ 39 w 79"/>
                    <a:gd name="T9" fmla="*/ 0 h 67"/>
                    <a:gd name="T10" fmla="*/ 39 w 79"/>
                    <a:gd name="T11" fmla="*/ 18 h 67"/>
                    <a:gd name="T12" fmla="*/ 17 w 79"/>
                    <a:gd name="T13" fmla="*/ 34 h 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67">
                      <a:moveTo>
                        <a:pt x="35" y="67"/>
                      </a:moveTo>
                      <a:lnTo>
                        <a:pt x="0" y="67"/>
                      </a:lnTo>
                      <a:lnTo>
                        <a:pt x="0" y="32"/>
                      </a:lnTo>
                      <a:lnTo>
                        <a:pt x="43" y="0"/>
                      </a:lnTo>
                      <a:lnTo>
                        <a:pt x="79" y="0"/>
                      </a:lnTo>
                      <a:lnTo>
                        <a:pt x="79" y="35"/>
                      </a:lnTo>
                      <a:lnTo>
                        <a:pt x="35" y="67"/>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24" name="Freeform 1103"/>
                <p:cNvSpPr>
                  <a:spLocks/>
                </p:cNvSpPr>
                <p:nvPr/>
              </p:nvSpPr>
              <p:spPr bwMode="auto">
                <a:xfrm>
                  <a:off x="5510" y="2246"/>
                  <a:ext cx="38" cy="32"/>
                </a:xfrm>
                <a:custGeom>
                  <a:avLst/>
                  <a:gdLst>
                    <a:gd name="T0" fmla="*/ 18 w 76"/>
                    <a:gd name="T1" fmla="*/ 32 h 65"/>
                    <a:gd name="T2" fmla="*/ 0 w 76"/>
                    <a:gd name="T3" fmla="*/ 32 h 65"/>
                    <a:gd name="T4" fmla="*/ 0 w 76"/>
                    <a:gd name="T5" fmla="*/ 15 h 65"/>
                    <a:gd name="T6" fmla="*/ 21 w 76"/>
                    <a:gd name="T7" fmla="*/ 0 h 65"/>
                    <a:gd name="T8" fmla="*/ 38 w 76"/>
                    <a:gd name="T9" fmla="*/ 0 h 65"/>
                    <a:gd name="T10" fmla="*/ 38 w 76"/>
                    <a:gd name="T11" fmla="*/ 17 h 65"/>
                    <a:gd name="T12" fmla="*/ 18 w 76"/>
                    <a:gd name="T13" fmla="*/ 32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65">
                      <a:moveTo>
                        <a:pt x="36" y="65"/>
                      </a:moveTo>
                      <a:lnTo>
                        <a:pt x="0" y="65"/>
                      </a:lnTo>
                      <a:lnTo>
                        <a:pt x="0" y="30"/>
                      </a:lnTo>
                      <a:lnTo>
                        <a:pt x="41" y="0"/>
                      </a:lnTo>
                      <a:lnTo>
                        <a:pt x="76" y="0"/>
                      </a:lnTo>
                      <a:lnTo>
                        <a:pt x="76" y="35"/>
                      </a:lnTo>
                      <a:lnTo>
                        <a:pt x="36" y="65"/>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25" name="Freeform 1104"/>
                <p:cNvSpPr>
                  <a:spLocks/>
                </p:cNvSpPr>
                <p:nvPr/>
              </p:nvSpPr>
              <p:spPr bwMode="auto">
                <a:xfrm>
                  <a:off x="5530" y="2230"/>
                  <a:ext cx="40" cy="34"/>
                </a:xfrm>
                <a:custGeom>
                  <a:avLst/>
                  <a:gdLst>
                    <a:gd name="T0" fmla="*/ 18 w 80"/>
                    <a:gd name="T1" fmla="*/ 34 h 67"/>
                    <a:gd name="T2" fmla="*/ 0 w 80"/>
                    <a:gd name="T3" fmla="*/ 34 h 67"/>
                    <a:gd name="T4" fmla="*/ 0 w 80"/>
                    <a:gd name="T5" fmla="*/ 16 h 67"/>
                    <a:gd name="T6" fmla="*/ 23 w 80"/>
                    <a:gd name="T7" fmla="*/ 0 h 67"/>
                    <a:gd name="T8" fmla="*/ 40 w 80"/>
                    <a:gd name="T9" fmla="*/ 0 h 67"/>
                    <a:gd name="T10" fmla="*/ 40 w 80"/>
                    <a:gd name="T11" fmla="*/ 18 h 67"/>
                    <a:gd name="T12" fmla="*/ 18 w 80"/>
                    <a:gd name="T13" fmla="*/ 34 h 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67">
                      <a:moveTo>
                        <a:pt x="35" y="67"/>
                      </a:moveTo>
                      <a:lnTo>
                        <a:pt x="0" y="67"/>
                      </a:lnTo>
                      <a:lnTo>
                        <a:pt x="0" y="32"/>
                      </a:lnTo>
                      <a:lnTo>
                        <a:pt x="45" y="0"/>
                      </a:lnTo>
                      <a:lnTo>
                        <a:pt x="80" y="0"/>
                      </a:lnTo>
                      <a:lnTo>
                        <a:pt x="80" y="35"/>
                      </a:lnTo>
                      <a:lnTo>
                        <a:pt x="35" y="67"/>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26" name="Freeform 1105"/>
                <p:cNvSpPr>
                  <a:spLocks/>
                </p:cNvSpPr>
                <p:nvPr/>
              </p:nvSpPr>
              <p:spPr bwMode="auto">
                <a:xfrm>
                  <a:off x="5553" y="2214"/>
                  <a:ext cx="39" cy="33"/>
                </a:xfrm>
                <a:custGeom>
                  <a:avLst/>
                  <a:gdLst>
                    <a:gd name="T0" fmla="*/ 17 w 79"/>
                    <a:gd name="T1" fmla="*/ 33 h 68"/>
                    <a:gd name="T2" fmla="*/ 0 w 79"/>
                    <a:gd name="T3" fmla="*/ 33 h 68"/>
                    <a:gd name="T4" fmla="*/ 0 w 79"/>
                    <a:gd name="T5" fmla="*/ 16 h 68"/>
                    <a:gd name="T6" fmla="*/ 22 w 79"/>
                    <a:gd name="T7" fmla="*/ 0 h 68"/>
                    <a:gd name="T8" fmla="*/ 39 w 79"/>
                    <a:gd name="T9" fmla="*/ 0 h 68"/>
                    <a:gd name="T10" fmla="*/ 39 w 79"/>
                    <a:gd name="T11" fmla="*/ 17 h 68"/>
                    <a:gd name="T12" fmla="*/ 17 w 79"/>
                    <a:gd name="T13" fmla="*/ 33 h 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68">
                      <a:moveTo>
                        <a:pt x="35" y="68"/>
                      </a:moveTo>
                      <a:lnTo>
                        <a:pt x="0" y="68"/>
                      </a:lnTo>
                      <a:lnTo>
                        <a:pt x="0" y="33"/>
                      </a:lnTo>
                      <a:lnTo>
                        <a:pt x="44" y="0"/>
                      </a:lnTo>
                      <a:lnTo>
                        <a:pt x="79" y="0"/>
                      </a:lnTo>
                      <a:lnTo>
                        <a:pt x="79" y="35"/>
                      </a:lnTo>
                      <a:lnTo>
                        <a:pt x="35" y="68"/>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27" name="Freeform 1106"/>
                <p:cNvSpPr>
                  <a:spLocks/>
                </p:cNvSpPr>
                <p:nvPr/>
              </p:nvSpPr>
              <p:spPr bwMode="auto">
                <a:xfrm>
                  <a:off x="5574" y="2197"/>
                  <a:ext cx="38" cy="34"/>
                </a:xfrm>
                <a:custGeom>
                  <a:avLst/>
                  <a:gdLst>
                    <a:gd name="T0" fmla="*/ 18 w 76"/>
                    <a:gd name="T1" fmla="*/ 34 h 67"/>
                    <a:gd name="T2" fmla="*/ 0 w 76"/>
                    <a:gd name="T3" fmla="*/ 34 h 67"/>
                    <a:gd name="T4" fmla="*/ 0 w 76"/>
                    <a:gd name="T5" fmla="*/ 16 h 67"/>
                    <a:gd name="T6" fmla="*/ 21 w 76"/>
                    <a:gd name="T7" fmla="*/ 0 h 67"/>
                    <a:gd name="T8" fmla="*/ 38 w 76"/>
                    <a:gd name="T9" fmla="*/ 0 h 67"/>
                    <a:gd name="T10" fmla="*/ 38 w 76"/>
                    <a:gd name="T11" fmla="*/ 18 h 67"/>
                    <a:gd name="T12" fmla="*/ 18 w 76"/>
                    <a:gd name="T13" fmla="*/ 34 h 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67">
                      <a:moveTo>
                        <a:pt x="35" y="67"/>
                      </a:moveTo>
                      <a:lnTo>
                        <a:pt x="0" y="67"/>
                      </a:lnTo>
                      <a:lnTo>
                        <a:pt x="0" y="32"/>
                      </a:lnTo>
                      <a:lnTo>
                        <a:pt x="41" y="0"/>
                      </a:lnTo>
                      <a:lnTo>
                        <a:pt x="76" y="0"/>
                      </a:lnTo>
                      <a:lnTo>
                        <a:pt x="76" y="35"/>
                      </a:lnTo>
                      <a:lnTo>
                        <a:pt x="35" y="67"/>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28" name="Freeform 1107"/>
                <p:cNvSpPr>
                  <a:spLocks/>
                </p:cNvSpPr>
                <p:nvPr/>
              </p:nvSpPr>
              <p:spPr bwMode="auto">
                <a:xfrm>
                  <a:off x="5595" y="2180"/>
                  <a:ext cx="39" cy="35"/>
                </a:xfrm>
                <a:custGeom>
                  <a:avLst/>
                  <a:gdLst>
                    <a:gd name="T0" fmla="*/ 18 w 78"/>
                    <a:gd name="T1" fmla="*/ 35 h 70"/>
                    <a:gd name="T2" fmla="*/ 0 w 78"/>
                    <a:gd name="T3" fmla="*/ 35 h 70"/>
                    <a:gd name="T4" fmla="*/ 0 w 78"/>
                    <a:gd name="T5" fmla="*/ 18 h 70"/>
                    <a:gd name="T6" fmla="*/ 22 w 78"/>
                    <a:gd name="T7" fmla="*/ 0 h 70"/>
                    <a:gd name="T8" fmla="*/ 39 w 78"/>
                    <a:gd name="T9" fmla="*/ 0 h 70"/>
                    <a:gd name="T10" fmla="*/ 39 w 78"/>
                    <a:gd name="T11" fmla="*/ 18 h 70"/>
                    <a:gd name="T12" fmla="*/ 18 w 78"/>
                    <a:gd name="T13" fmla="*/ 35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 h="70">
                      <a:moveTo>
                        <a:pt x="35" y="70"/>
                      </a:moveTo>
                      <a:lnTo>
                        <a:pt x="0" y="70"/>
                      </a:lnTo>
                      <a:lnTo>
                        <a:pt x="0" y="35"/>
                      </a:lnTo>
                      <a:lnTo>
                        <a:pt x="43" y="0"/>
                      </a:lnTo>
                      <a:lnTo>
                        <a:pt x="78" y="0"/>
                      </a:lnTo>
                      <a:lnTo>
                        <a:pt x="78" y="35"/>
                      </a:lnTo>
                      <a:lnTo>
                        <a:pt x="35" y="70"/>
                      </a:lnTo>
                      <a:close/>
                    </a:path>
                  </a:pathLst>
                </a:custGeom>
                <a:solidFill>
                  <a:srgbClr val="FF07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29" name="Freeform 1108"/>
                <p:cNvSpPr>
                  <a:spLocks/>
                </p:cNvSpPr>
                <p:nvPr/>
              </p:nvSpPr>
              <p:spPr bwMode="auto">
                <a:xfrm>
                  <a:off x="3505" y="1229"/>
                  <a:ext cx="39" cy="86"/>
                </a:xfrm>
                <a:custGeom>
                  <a:avLst/>
                  <a:gdLst>
                    <a:gd name="T0" fmla="*/ 0 w 79"/>
                    <a:gd name="T1" fmla="*/ 18 h 170"/>
                    <a:gd name="T2" fmla="*/ 0 w 79"/>
                    <a:gd name="T3" fmla="*/ 0 h 170"/>
                    <a:gd name="T4" fmla="*/ 17 w 79"/>
                    <a:gd name="T5" fmla="*/ 0 h 170"/>
                    <a:gd name="T6" fmla="*/ 39 w 79"/>
                    <a:gd name="T7" fmla="*/ 68 h 170"/>
                    <a:gd name="T8" fmla="*/ 39 w 79"/>
                    <a:gd name="T9" fmla="*/ 86 h 170"/>
                    <a:gd name="T10" fmla="*/ 21 w 79"/>
                    <a:gd name="T11" fmla="*/ 86 h 170"/>
                    <a:gd name="T12" fmla="*/ 0 w 79"/>
                    <a:gd name="T13" fmla="*/ 18 h 1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70">
                      <a:moveTo>
                        <a:pt x="0" y="35"/>
                      </a:moveTo>
                      <a:lnTo>
                        <a:pt x="0" y="0"/>
                      </a:lnTo>
                      <a:lnTo>
                        <a:pt x="35" y="0"/>
                      </a:lnTo>
                      <a:lnTo>
                        <a:pt x="79" y="135"/>
                      </a:lnTo>
                      <a:lnTo>
                        <a:pt x="79" y="170"/>
                      </a:lnTo>
                      <a:lnTo>
                        <a:pt x="43" y="170"/>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30" name="Freeform 1109"/>
                <p:cNvSpPr>
                  <a:spLocks/>
                </p:cNvSpPr>
                <p:nvPr/>
              </p:nvSpPr>
              <p:spPr bwMode="auto">
                <a:xfrm>
                  <a:off x="3527" y="1297"/>
                  <a:ext cx="38" cy="84"/>
                </a:xfrm>
                <a:custGeom>
                  <a:avLst/>
                  <a:gdLst>
                    <a:gd name="T0" fmla="*/ 0 w 76"/>
                    <a:gd name="T1" fmla="*/ 18 h 168"/>
                    <a:gd name="T2" fmla="*/ 0 w 76"/>
                    <a:gd name="T3" fmla="*/ 0 h 168"/>
                    <a:gd name="T4" fmla="*/ 18 w 76"/>
                    <a:gd name="T5" fmla="*/ 0 h 168"/>
                    <a:gd name="T6" fmla="*/ 38 w 76"/>
                    <a:gd name="T7" fmla="*/ 67 h 168"/>
                    <a:gd name="T8" fmla="*/ 38 w 76"/>
                    <a:gd name="T9" fmla="*/ 84 h 168"/>
                    <a:gd name="T10" fmla="*/ 21 w 76"/>
                    <a:gd name="T11" fmla="*/ 84 h 168"/>
                    <a:gd name="T12" fmla="*/ 0 w 76"/>
                    <a:gd name="T13" fmla="*/ 18 h 1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168">
                      <a:moveTo>
                        <a:pt x="0" y="35"/>
                      </a:moveTo>
                      <a:lnTo>
                        <a:pt x="0" y="0"/>
                      </a:lnTo>
                      <a:lnTo>
                        <a:pt x="36" y="0"/>
                      </a:lnTo>
                      <a:lnTo>
                        <a:pt x="76" y="133"/>
                      </a:lnTo>
                      <a:lnTo>
                        <a:pt x="76" y="168"/>
                      </a:lnTo>
                      <a:lnTo>
                        <a:pt x="41" y="168"/>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31" name="Freeform 1110"/>
                <p:cNvSpPr>
                  <a:spLocks/>
                </p:cNvSpPr>
                <p:nvPr/>
              </p:nvSpPr>
              <p:spPr bwMode="auto">
                <a:xfrm>
                  <a:off x="3547" y="1363"/>
                  <a:ext cx="40" cy="83"/>
                </a:xfrm>
                <a:custGeom>
                  <a:avLst/>
                  <a:gdLst>
                    <a:gd name="T0" fmla="*/ 0 w 80"/>
                    <a:gd name="T1" fmla="*/ 18 h 166"/>
                    <a:gd name="T2" fmla="*/ 0 w 80"/>
                    <a:gd name="T3" fmla="*/ 0 h 166"/>
                    <a:gd name="T4" fmla="*/ 18 w 80"/>
                    <a:gd name="T5" fmla="*/ 0 h 166"/>
                    <a:gd name="T6" fmla="*/ 40 w 80"/>
                    <a:gd name="T7" fmla="*/ 66 h 166"/>
                    <a:gd name="T8" fmla="*/ 40 w 80"/>
                    <a:gd name="T9" fmla="*/ 83 h 166"/>
                    <a:gd name="T10" fmla="*/ 23 w 80"/>
                    <a:gd name="T11" fmla="*/ 83 h 166"/>
                    <a:gd name="T12" fmla="*/ 0 w 80"/>
                    <a:gd name="T13" fmla="*/ 18 h 1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166">
                      <a:moveTo>
                        <a:pt x="0" y="35"/>
                      </a:moveTo>
                      <a:lnTo>
                        <a:pt x="0" y="0"/>
                      </a:lnTo>
                      <a:lnTo>
                        <a:pt x="35" y="0"/>
                      </a:lnTo>
                      <a:lnTo>
                        <a:pt x="80" y="131"/>
                      </a:lnTo>
                      <a:lnTo>
                        <a:pt x="80" y="166"/>
                      </a:lnTo>
                      <a:lnTo>
                        <a:pt x="45" y="166"/>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32" name="Freeform 1111"/>
                <p:cNvSpPr>
                  <a:spLocks/>
                </p:cNvSpPr>
                <p:nvPr/>
              </p:nvSpPr>
              <p:spPr bwMode="auto">
                <a:xfrm>
                  <a:off x="3570" y="1429"/>
                  <a:ext cx="38" cy="81"/>
                </a:xfrm>
                <a:custGeom>
                  <a:avLst/>
                  <a:gdLst>
                    <a:gd name="T0" fmla="*/ 0 w 76"/>
                    <a:gd name="T1" fmla="*/ 18 h 162"/>
                    <a:gd name="T2" fmla="*/ 0 w 76"/>
                    <a:gd name="T3" fmla="*/ 0 h 162"/>
                    <a:gd name="T4" fmla="*/ 18 w 76"/>
                    <a:gd name="T5" fmla="*/ 0 h 162"/>
                    <a:gd name="T6" fmla="*/ 38 w 76"/>
                    <a:gd name="T7" fmla="*/ 64 h 162"/>
                    <a:gd name="T8" fmla="*/ 38 w 76"/>
                    <a:gd name="T9" fmla="*/ 81 h 162"/>
                    <a:gd name="T10" fmla="*/ 21 w 76"/>
                    <a:gd name="T11" fmla="*/ 81 h 162"/>
                    <a:gd name="T12" fmla="*/ 0 w 76"/>
                    <a:gd name="T13" fmla="*/ 18 h 1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162">
                      <a:moveTo>
                        <a:pt x="0" y="35"/>
                      </a:moveTo>
                      <a:lnTo>
                        <a:pt x="0" y="0"/>
                      </a:lnTo>
                      <a:lnTo>
                        <a:pt x="35" y="0"/>
                      </a:lnTo>
                      <a:lnTo>
                        <a:pt x="76" y="127"/>
                      </a:lnTo>
                      <a:lnTo>
                        <a:pt x="76" y="162"/>
                      </a:lnTo>
                      <a:lnTo>
                        <a:pt x="41" y="162"/>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33" name="Freeform 1112"/>
                <p:cNvSpPr>
                  <a:spLocks/>
                </p:cNvSpPr>
                <p:nvPr/>
              </p:nvSpPr>
              <p:spPr bwMode="auto">
                <a:xfrm>
                  <a:off x="3590" y="1492"/>
                  <a:ext cx="39" cy="79"/>
                </a:xfrm>
                <a:custGeom>
                  <a:avLst/>
                  <a:gdLst>
                    <a:gd name="T0" fmla="*/ 0 w 79"/>
                    <a:gd name="T1" fmla="*/ 18 h 158"/>
                    <a:gd name="T2" fmla="*/ 0 w 79"/>
                    <a:gd name="T3" fmla="*/ 0 h 158"/>
                    <a:gd name="T4" fmla="*/ 17 w 79"/>
                    <a:gd name="T5" fmla="*/ 0 h 158"/>
                    <a:gd name="T6" fmla="*/ 39 w 79"/>
                    <a:gd name="T7" fmla="*/ 61 h 158"/>
                    <a:gd name="T8" fmla="*/ 39 w 79"/>
                    <a:gd name="T9" fmla="*/ 79 h 158"/>
                    <a:gd name="T10" fmla="*/ 22 w 79"/>
                    <a:gd name="T11" fmla="*/ 79 h 158"/>
                    <a:gd name="T12" fmla="*/ 0 w 79"/>
                    <a:gd name="T13" fmla="*/ 18 h 1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58">
                      <a:moveTo>
                        <a:pt x="0" y="35"/>
                      </a:moveTo>
                      <a:lnTo>
                        <a:pt x="0" y="0"/>
                      </a:lnTo>
                      <a:lnTo>
                        <a:pt x="35" y="0"/>
                      </a:lnTo>
                      <a:lnTo>
                        <a:pt x="79" y="122"/>
                      </a:lnTo>
                      <a:lnTo>
                        <a:pt x="79" y="158"/>
                      </a:lnTo>
                      <a:lnTo>
                        <a:pt x="44" y="158"/>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34" name="Freeform 1113"/>
                <p:cNvSpPr>
                  <a:spLocks/>
                </p:cNvSpPr>
                <p:nvPr/>
              </p:nvSpPr>
              <p:spPr bwMode="auto">
                <a:xfrm>
                  <a:off x="3612" y="1554"/>
                  <a:ext cx="38" cy="79"/>
                </a:xfrm>
                <a:custGeom>
                  <a:avLst/>
                  <a:gdLst>
                    <a:gd name="T0" fmla="*/ 0 w 76"/>
                    <a:gd name="T1" fmla="*/ 18 h 158"/>
                    <a:gd name="T2" fmla="*/ 0 w 76"/>
                    <a:gd name="T3" fmla="*/ 0 h 158"/>
                    <a:gd name="T4" fmla="*/ 18 w 76"/>
                    <a:gd name="T5" fmla="*/ 0 h 158"/>
                    <a:gd name="T6" fmla="*/ 38 w 76"/>
                    <a:gd name="T7" fmla="*/ 62 h 158"/>
                    <a:gd name="T8" fmla="*/ 38 w 76"/>
                    <a:gd name="T9" fmla="*/ 79 h 158"/>
                    <a:gd name="T10" fmla="*/ 20 w 76"/>
                    <a:gd name="T11" fmla="*/ 79 h 158"/>
                    <a:gd name="T12" fmla="*/ 0 w 76"/>
                    <a:gd name="T13" fmla="*/ 18 h 1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158">
                      <a:moveTo>
                        <a:pt x="0" y="36"/>
                      </a:moveTo>
                      <a:lnTo>
                        <a:pt x="0" y="0"/>
                      </a:lnTo>
                      <a:lnTo>
                        <a:pt x="35" y="0"/>
                      </a:lnTo>
                      <a:lnTo>
                        <a:pt x="76" y="123"/>
                      </a:lnTo>
                      <a:lnTo>
                        <a:pt x="76" y="158"/>
                      </a:lnTo>
                      <a:lnTo>
                        <a:pt x="40" y="158"/>
                      </a:lnTo>
                      <a:lnTo>
                        <a:pt x="0" y="36"/>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35" name="Freeform 1114"/>
                <p:cNvSpPr>
                  <a:spLocks/>
                </p:cNvSpPr>
                <p:nvPr/>
              </p:nvSpPr>
              <p:spPr bwMode="auto">
                <a:xfrm>
                  <a:off x="3632" y="1615"/>
                  <a:ext cx="40" cy="77"/>
                </a:xfrm>
                <a:custGeom>
                  <a:avLst/>
                  <a:gdLst>
                    <a:gd name="T0" fmla="*/ 0 w 81"/>
                    <a:gd name="T1" fmla="*/ 18 h 154"/>
                    <a:gd name="T2" fmla="*/ 0 w 81"/>
                    <a:gd name="T3" fmla="*/ 0 h 154"/>
                    <a:gd name="T4" fmla="*/ 18 w 81"/>
                    <a:gd name="T5" fmla="*/ 0 h 154"/>
                    <a:gd name="T6" fmla="*/ 40 w 81"/>
                    <a:gd name="T7" fmla="*/ 59 h 154"/>
                    <a:gd name="T8" fmla="*/ 40 w 81"/>
                    <a:gd name="T9" fmla="*/ 77 h 154"/>
                    <a:gd name="T10" fmla="*/ 22 w 81"/>
                    <a:gd name="T11" fmla="*/ 77 h 154"/>
                    <a:gd name="T12" fmla="*/ 0 w 81"/>
                    <a:gd name="T13" fmla="*/ 18 h 1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 h="154">
                      <a:moveTo>
                        <a:pt x="0" y="35"/>
                      </a:moveTo>
                      <a:lnTo>
                        <a:pt x="0" y="0"/>
                      </a:lnTo>
                      <a:lnTo>
                        <a:pt x="36" y="0"/>
                      </a:lnTo>
                      <a:lnTo>
                        <a:pt x="81" y="118"/>
                      </a:lnTo>
                      <a:lnTo>
                        <a:pt x="81" y="154"/>
                      </a:lnTo>
                      <a:lnTo>
                        <a:pt x="44" y="154"/>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36" name="Freeform 1115"/>
                <p:cNvSpPr>
                  <a:spLocks/>
                </p:cNvSpPr>
                <p:nvPr/>
              </p:nvSpPr>
              <p:spPr bwMode="auto">
                <a:xfrm>
                  <a:off x="3654" y="1674"/>
                  <a:ext cx="39" cy="76"/>
                </a:xfrm>
                <a:custGeom>
                  <a:avLst/>
                  <a:gdLst>
                    <a:gd name="T0" fmla="*/ 0 w 78"/>
                    <a:gd name="T1" fmla="*/ 18 h 153"/>
                    <a:gd name="T2" fmla="*/ 0 w 78"/>
                    <a:gd name="T3" fmla="*/ 0 h 153"/>
                    <a:gd name="T4" fmla="*/ 19 w 78"/>
                    <a:gd name="T5" fmla="*/ 0 h 153"/>
                    <a:gd name="T6" fmla="*/ 39 w 78"/>
                    <a:gd name="T7" fmla="*/ 58 h 153"/>
                    <a:gd name="T8" fmla="*/ 39 w 78"/>
                    <a:gd name="T9" fmla="*/ 76 h 153"/>
                    <a:gd name="T10" fmla="*/ 21 w 78"/>
                    <a:gd name="T11" fmla="*/ 76 h 153"/>
                    <a:gd name="T12" fmla="*/ 0 w 78"/>
                    <a:gd name="T13" fmla="*/ 18 h 1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 h="153">
                      <a:moveTo>
                        <a:pt x="0" y="36"/>
                      </a:moveTo>
                      <a:lnTo>
                        <a:pt x="0" y="0"/>
                      </a:lnTo>
                      <a:lnTo>
                        <a:pt x="37" y="0"/>
                      </a:lnTo>
                      <a:lnTo>
                        <a:pt x="78" y="117"/>
                      </a:lnTo>
                      <a:lnTo>
                        <a:pt x="78" y="153"/>
                      </a:lnTo>
                      <a:lnTo>
                        <a:pt x="42" y="153"/>
                      </a:lnTo>
                      <a:lnTo>
                        <a:pt x="0" y="36"/>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37" name="Freeform 1116"/>
                <p:cNvSpPr>
                  <a:spLocks/>
                </p:cNvSpPr>
                <p:nvPr/>
              </p:nvSpPr>
              <p:spPr bwMode="auto">
                <a:xfrm>
                  <a:off x="3675" y="1733"/>
                  <a:ext cx="40" cy="73"/>
                </a:xfrm>
                <a:custGeom>
                  <a:avLst/>
                  <a:gdLst>
                    <a:gd name="T0" fmla="*/ 0 w 79"/>
                    <a:gd name="T1" fmla="*/ 18 h 147"/>
                    <a:gd name="T2" fmla="*/ 0 w 79"/>
                    <a:gd name="T3" fmla="*/ 0 h 147"/>
                    <a:gd name="T4" fmla="*/ 18 w 79"/>
                    <a:gd name="T5" fmla="*/ 0 h 147"/>
                    <a:gd name="T6" fmla="*/ 40 w 79"/>
                    <a:gd name="T7" fmla="*/ 56 h 147"/>
                    <a:gd name="T8" fmla="*/ 40 w 79"/>
                    <a:gd name="T9" fmla="*/ 73 h 147"/>
                    <a:gd name="T10" fmla="*/ 22 w 79"/>
                    <a:gd name="T11" fmla="*/ 73 h 147"/>
                    <a:gd name="T12" fmla="*/ 0 w 79"/>
                    <a:gd name="T13" fmla="*/ 18 h 1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47">
                      <a:moveTo>
                        <a:pt x="0" y="36"/>
                      </a:moveTo>
                      <a:lnTo>
                        <a:pt x="0" y="0"/>
                      </a:lnTo>
                      <a:lnTo>
                        <a:pt x="36" y="0"/>
                      </a:lnTo>
                      <a:lnTo>
                        <a:pt x="79" y="112"/>
                      </a:lnTo>
                      <a:lnTo>
                        <a:pt x="79" y="147"/>
                      </a:lnTo>
                      <a:lnTo>
                        <a:pt x="44" y="147"/>
                      </a:lnTo>
                      <a:lnTo>
                        <a:pt x="0" y="36"/>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38" name="Freeform 1117"/>
                <p:cNvSpPr>
                  <a:spLocks/>
                </p:cNvSpPr>
                <p:nvPr/>
              </p:nvSpPr>
              <p:spPr bwMode="auto">
                <a:xfrm>
                  <a:off x="3697" y="1788"/>
                  <a:ext cx="38" cy="74"/>
                </a:xfrm>
                <a:custGeom>
                  <a:avLst/>
                  <a:gdLst>
                    <a:gd name="T0" fmla="*/ 0 w 76"/>
                    <a:gd name="T1" fmla="*/ 18 h 147"/>
                    <a:gd name="T2" fmla="*/ 0 w 76"/>
                    <a:gd name="T3" fmla="*/ 0 h 147"/>
                    <a:gd name="T4" fmla="*/ 18 w 76"/>
                    <a:gd name="T5" fmla="*/ 0 h 147"/>
                    <a:gd name="T6" fmla="*/ 38 w 76"/>
                    <a:gd name="T7" fmla="*/ 56 h 147"/>
                    <a:gd name="T8" fmla="*/ 38 w 76"/>
                    <a:gd name="T9" fmla="*/ 74 h 147"/>
                    <a:gd name="T10" fmla="*/ 21 w 76"/>
                    <a:gd name="T11" fmla="*/ 74 h 147"/>
                    <a:gd name="T12" fmla="*/ 0 w 76"/>
                    <a:gd name="T13" fmla="*/ 18 h 1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147">
                      <a:moveTo>
                        <a:pt x="0" y="35"/>
                      </a:moveTo>
                      <a:lnTo>
                        <a:pt x="0" y="0"/>
                      </a:lnTo>
                      <a:lnTo>
                        <a:pt x="35" y="0"/>
                      </a:lnTo>
                      <a:lnTo>
                        <a:pt x="76" y="111"/>
                      </a:lnTo>
                      <a:lnTo>
                        <a:pt x="76" y="147"/>
                      </a:lnTo>
                      <a:lnTo>
                        <a:pt x="41" y="147"/>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39" name="Freeform 1118"/>
                <p:cNvSpPr>
                  <a:spLocks/>
                </p:cNvSpPr>
                <p:nvPr/>
              </p:nvSpPr>
              <p:spPr bwMode="auto">
                <a:xfrm>
                  <a:off x="3717" y="1844"/>
                  <a:ext cx="40" cy="71"/>
                </a:xfrm>
                <a:custGeom>
                  <a:avLst/>
                  <a:gdLst>
                    <a:gd name="T0" fmla="*/ 0 w 79"/>
                    <a:gd name="T1" fmla="*/ 18 h 141"/>
                    <a:gd name="T2" fmla="*/ 0 w 79"/>
                    <a:gd name="T3" fmla="*/ 0 h 141"/>
                    <a:gd name="T4" fmla="*/ 18 w 79"/>
                    <a:gd name="T5" fmla="*/ 0 h 141"/>
                    <a:gd name="T6" fmla="*/ 40 w 79"/>
                    <a:gd name="T7" fmla="*/ 53 h 141"/>
                    <a:gd name="T8" fmla="*/ 40 w 79"/>
                    <a:gd name="T9" fmla="*/ 71 h 141"/>
                    <a:gd name="T10" fmla="*/ 22 w 79"/>
                    <a:gd name="T11" fmla="*/ 71 h 141"/>
                    <a:gd name="T12" fmla="*/ 0 w 79"/>
                    <a:gd name="T13" fmla="*/ 18 h 1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41">
                      <a:moveTo>
                        <a:pt x="0" y="36"/>
                      </a:moveTo>
                      <a:lnTo>
                        <a:pt x="0" y="0"/>
                      </a:lnTo>
                      <a:lnTo>
                        <a:pt x="35" y="0"/>
                      </a:lnTo>
                      <a:lnTo>
                        <a:pt x="79" y="106"/>
                      </a:lnTo>
                      <a:lnTo>
                        <a:pt x="79" y="141"/>
                      </a:lnTo>
                      <a:lnTo>
                        <a:pt x="43" y="141"/>
                      </a:lnTo>
                      <a:lnTo>
                        <a:pt x="0" y="36"/>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40" name="Freeform 1119"/>
                <p:cNvSpPr>
                  <a:spLocks/>
                </p:cNvSpPr>
                <p:nvPr/>
              </p:nvSpPr>
              <p:spPr bwMode="auto">
                <a:xfrm>
                  <a:off x="3739" y="1897"/>
                  <a:ext cx="40" cy="71"/>
                </a:xfrm>
                <a:custGeom>
                  <a:avLst/>
                  <a:gdLst>
                    <a:gd name="T0" fmla="*/ 0 w 81"/>
                    <a:gd name="T1" fmla="*/ 18 h 141"/>
                    <a:gd name="T2" fmla="*/ 0 w 81"/>
                    <a:gd name="T3" fmla="*/ 0 h 141"/>
                    <a:gd name="T4" fmla="*/ 18 w 81"/>
                    <a:gd name="T5" fmla="*/ 0 h 141"/>
                    <a:gd name="T6" fmla="*/ 40 w 81"/>
                    <a:gd name="T7" fmla="*/ 53 h 141"/>
                    <a:gd name="T8" fmla="*/ 40 w 81"/>
                    <a:gd name="T9" fmla="*/ 71 h 141"/>
                    <a:gd name="T10" fmla="*/ 22 w 81"/>
                    <a:gd name="T11" fmla="*/ 71 h 141"/>
                    <a:gd name="T12" fmla="*/ 0 w 81"/>
                    <a:gd name="T13" fmla="*/ 18 h 1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 h="141">
                      <a:moveTo>
                        <a:pt x="0" y="35"/>
                      </a:moveTo>
                      <a:lnTo>
                        <a:pt x="0" y="0"/>
                      </a:lnTo>
                      <a:lnTo>
                        <a:pt x="36" y="0"/>
                      </a:lnTo>
                      <a:lnTo>
                        <a:pt x="81" y="106"/>
                      </a:lnTo>
                      <a:lnTo>
                        <a:pt x="81" y="141"/>
                      </a:lnTo>
                      <a:lnTo>
                        <a:pt x="45" y="141"/>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41" name="Freeform 1120"/>
                <p:cNvSpPr>
                  <a:spLocks/>
                </p:cNvSpPr>
                <p:nvPr/>
              </p:nvSpPr>
              <p:spPr bwMode="auto">
                <a:xfrm>
                  <a:off x="3762" y="1950"/>
                  <a:ext cx="38" cy="69"/>
                </a:xfrm>
                <a:custGeom>
                  <a:avLst/>
                  <a:gdLst>
                    <a:gd name="T0" fmla="*/ 0 w 76"/>
                    <a:gd name="T1" fmla="*/ 18 h 138"/>
                    <a:gd name="T2" fmla="*/ 0 w 76"/>
                    <a:gd name="T3" fmla="*/ 0 h 138"/>
                    <a:gd name="T4" fmla="*/ 18 w 76"/>
                    <a:gd name="T5" fmla="*/ 0 h 138"/>
                    <a:gd name="T6" fmla="*/ 38 w 76"/>
                    <a:gd name="T7" fmla="*/ 52 h 138"/>
                    <a:gd name="T8" fmla="*/ 38 w 76"/>
                    <a:gd name="T9" fmla="*/ 69 h 138"/>
                    <a:gd name="T10" fmla="*/ 21 w 76"/>
                    <a:gd name="T11" fmla="*/ 69 h 138"/>
                    <a:gd name="T12" fmla="*/ 0 w 76"/>
                    <a:gd name="T13" fmla="*/ 18 h 1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138">
                      <a:moveTo>
                        <a:pt x="0" y="35"/>
                      </a:moveTo>
                      <a:lnTo>
                        <a:pt x="0" y="0"/>
                      </a:lnTo>
                      <a:lnTo>
                        <a:pt x="36" y="0"/>
                      </a:lnTo>
                      <a:lnTo>
                        <a:pt x="76" y="103"/>
                      </a:lnTo>
                      <a:lnTo>
                        <a:pt x="76" y="138"/>
                      </a:lnTo>
                      <a:lnTo>
                        <a:pt x="41" y="138"/>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42" name="Freeform 1121"/>
                <p:cNvSpPr>
                  <a:spLocks/>
                </p:cNvSpPr>
                <p:nvPr/>
              </p:nvSpPr>
              <p:spPr bwMode="auto">
                <a:xfrm>
                  <a:off x="3782" y="2001"/>
                  <a:ext cx="40" cy="67"/>
                </a:xfrm>
                <a:custGeom>
                  <a:avLst/>
                  <a:gdLst>
                    <a:gd name="T0" fmla="*/ 0 w 79"/>
                    <a:gd name="T1" fmla="*/ 18 h 134"/>
                    <a:gd name="T2" fmla="*/ 0 w 79"/>
                    <a:gd name="T3" fmla="*/ 0 h 134"/>
                    <a:gd name="T4" fmla="*/ 18 w 79"/>
                    <a:gd name="T5" fmla="*/ 0 h 134"/>
                    <a:gd name="T6" fmla="*/ 40 w 79"/>
                    <a:gd name="T7" fmla="*/ 49 h 134"/>
                    <a:gd name="T8" fmla="*/ 40 w 79"/>
                    <a:gd name="T9" fmla="*/ 67 h 134"/>
                    <a:gd name="T10" fmla="*/ 22 w 79"/>
                    <a:gd name="T11" fmla="*/ 67 h 134"/>
                    <a:gd name="T12" fmla="*/ 0 w 79"/>
                    <a:gd name="T13" fmla="*/ 18 h 1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34">
                      <a:moveTo>
                        <a:pt x="0" y="35"/>
                      </a:moveTo>
                      <a:lnTo>
                        <a:pt x="0" y="0"/>
                      </a:lnTo>
                      <a:lnTo>
                        <a:pt x="35" y="0"/>
                      </a:lnTo>
                      <a:lnTo>
                        <a:pt x="79" y="98"/>
                      </a:lnTo>
                      <a:lnTo>
                        <a:pt x="79" y="134"/>
                      </a:lnTo>
                      <a:lnTo>
                        <a:pt x="44" y="134"/>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43" name="Freeform 1122"/>
                <p:cNvSpPr>
                  <a:spLocks/>
                </p:cNvSpPr>
                <p:nvPr/>
              </p:nvSpPr>
              <p:spPr bwMode="auto">
                <a:xfrm>
                  <a:off x="3804" y="2051"/>
                  <a:ext cx="38" cy="66"/>
                </a:xfrm>
                <a:custGeom>
                  <a:avLst/>
                  <a:gdLst>
                    <a:gd name="T0" fmla="*/ 0 w 76"/>
                    <a:gd name="T1" fmla="*/ 18 h 133"/>
                    <a:gd name="T2" fmla="*/ 0 w 76"/>
                    <a:gd name="T3" fmla="*/ 0 h 133"/>
                    <a:gd name="T4" fmla="*/ 18 w 76"/>
                    <a:gd name="T5" fmla="*/ 0 h 133"/>
                    <a:gd name="T6" fmla="*/ 38 w 76"/>
                    <a:gd name="T7" fmla="*/ 49 h 133"/>
                    <a:gd name="T8" fmla="*/ 38 w 76"/>
                    <a:gd name="T9" fmla="*/ 66 h 133"/>
                    <a:gd name="T10" fmla="*/ 21 w 76"/>
                    <a:gd name="T11" fmla="*/ 66 h 133"/>
                    <a:gd name="T12" fmla="*/ 0 w 76"/>
                    <a:gd name="T13" fmla="*/ 18 h 1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133">
                      <a:moveTo>
                        <a:pt x="0" y="36"/>
                      </a:moveTo>
                      <a:lnTo>
                        <a:pt x="0" y="0"/>
                      </a:lnTo>
                      <a:lnTo>
                        <a:pt x="35" y="0"/>
                      </a:lnTo>
                      <a:lnTo>
                        <a:pt x="76" y="98"/>
                      </a:lnTo>
                      <a:lnTo>
                        <a:pt x="76" y="133"/>
                      </a:lnTo>
                      <a:lnTo>
                        <a:pt x="41" y="133"/>
                      </a:lnTo>
                      <a:lnTo>
                        <a:pt x="0" y="36"/>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44" name="Freeform 1123"/>
                <p:cNvSpPr>
                  <a:spLocks/>
                </p:cNvSpPr>
                <p:nvPr/>
              </p:nvSpPr>
              <p:spPr bwMode="auto">
                <a:xfrm>
                  <a:off x="3824" y="2099"/>
                  <a:ext cx="40" cy="65"/>
                </a:xfrm>
                <a:custGeom>
                  <a:avLst/>
                  <a:gdLst>
                    <a:gd name="T0" fmla="*/ 0 w 80"/>
                    <a:gd name="T1" fmla="*/ 18 h 128"/>
                    <a:gd name="T2" fmla="*/ 0 w 80"/>
                    <a:gd name="T3" fmla="*/ 0 h 128"/>
                    <a:gd name="T4" fmla="*/ 18 w 80"/>
                    <a:gd name="T5" fmla="*/ 0 h 128"/>
                    <a:gd name="T6" fmla="*/ 40 w 80"/>
                    <a:gd name="T7" fmla="*/ 47 h 128"/>
                    <a:gd name="T8" fmla="*/ 40 w 80"/>
                    <a:gd name="T9" fmla="*/ 65 h 128"/>
                    <a:gd name="T10" fmla="*/ 23 w 80"/>
                    <a:gd name="T11" fmla="*/ 65 h 128"/>
                    <a:gd name="T12" fmla="*/ 0 w 80"/>
                    <a:gd name="T13" fmla="*/ 18 h 1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128">
                      <a:moveTo>
                        <a:pt x="0" y="35"/>
                      </a:moveTo>
                      <a:lnTo>
                        <a:pt x="0" y="0"/>
                      </a:lnTo>
                      <a:lnTo>
                        <a:pt x="35" y="0"/>
                      </a:lnTo>
                      <a:lnTo>
                        <a:pt x="80" y="93"/>
                      </a:lnTo>
                      <a:lnTo>
                        <a:pt x="80" y="128"/>
                      </a:lnTo>
                      <a:lnTo>
                        <a:pt x="45" y="128"/>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45" name="Freeform 1124"/>
                <p:cNvSpPr>
                  <a:spLocks/>
                </p:cNvSpPr>
                <p:nvPr/>
              </p:nvSpPr>
              <p:spPr bwMode="auto">
                <a:xfrm>
                  <a:off x="3847" y="2146"/>
                  <a:ext cx="38" cy="63"/>
                </a:xfrm>
                <a:custGeom>
                  <a:avLst/>
                  <a:gdLst>
                    <a:gd name="T0" fmla="*/ 0 w 76"/>
                    <a:gd name="T1" fmla="*/ 17 h 127"/>
                    <a:gd name="T2" fmla="*/ 0 w 76"/>
                    <a:gd name="T3" fmla="*/ 0 h 127"/>
                    <a:gd name="T4" fmla="*/ 18 w 76"/>
                    <a:gd name="T5" fmla="*/ 0 h 127"/>
                    <a:gd name="T6" fmla="*/ 38 w 76"/>
                    <a:gd name="T7" fmla="*/ 46 h 127"/>
                    <a:gd name="T8" fmla="*/ 38 w 76"/>
                    <a:gd name="T9" fmla="*/ 63 h 127"/>
                    <a:gd name="T10" fmla="*/ 21 w 76"/>
                    <a:gd name="T11" fmla="*/ 63 h 127"/>
                    <a:gd name="T12" fmla="*/ 0 w 76"/>
                    <a:gd name="T13" fmla="*/ 17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127">
                      <a:moveTo>
                        <a:pt x="0" y="35"/>
                      </a:moveTo>
                      <a:lnTo>
                        <a:pt x="0" y="0"/>
                      </a:lnTo>
                      <a:lnTo>
                        <a:pt x="35" y="0"/>
                      </a:lnTo>
                      <a:lnTo>
                        <a:pt x="76" y="92"/>
                      </a:lnTo>
                      <a:lnTo>
                        <a:pt x="76" y="127"/>
                      </a:lnTo>
                      <a:lnTo>
                        <a:pt x="41" y="127"/>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46" name="Freeform 1125"/>
                <p:cNvSpPr>
                  <a:spLocks/>
                </p:cNvSpPr>
                <p:nvPr/>
              </p:nvSpPr>
              <p:spPr bwMode="auto">
                <a:xfrm>
                  <a:off x="3867" y="2192"/>
                  <a:ext cx="40" cy="61"/>
                </a:xfrm>
                <a:custGeom>
                  <a:avLst/>
                  <a:gdLst>
                    <a:gd name="T0" fmla="*/ 0 w 78"/>
                    <a:gd name="T1" fmla="*/ 18 h 122"/>
                    <a:gd name="T2" fmla="*/ 0 w 78"/>
                    <a:gd name="T3" fmla="*/ 0 h 122"/>
                    <a:gd name="T4" fmla="*/ 18 w 78"/>
                    <a:gd name="T5" fmla="*/ 0 h 122"/>
                    <a:gd name="T6" fmla="*/ 40 w 78"/>
                    <a:gd name="T7" fmla="*/ 44 h 122"/>
                    <a:gd name="T8" fmla="*/ 40 w 78"/>
                    <a:gd name="T9" fmla="*/ 61 h 122"/>
                    <a:gd name="T10" fmla="*/ 22 w 78"/>
                    <a:gd name="T11" fmla="*/ 61 h 122"/>
                    <a:gd name="T12" fmla="*/ 0 w 78"/>
                    <a:gd name="T13" fmla="*/ 18 h 1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 h="122">
                      <a:moveTo>
                        <a:pt x="0" y="35"/>
                      </a:moveTo>
                      <a:lnTo>
                        <a:pt x="0" y="0"/>
                      </a:lnTo>
                      <a:lnTo>
                        <a:pt x="35" y="0"/>
                      </a:lnTo>
                      <a:lnTo>
                        <a:pt x="78" y="87"/>
                      </a:lnTo>
                      <a:lnTo>
                        <a:pt x="78" y="122"/>
                      </a:lnTo>
                      <a:lnTo>
                        <a:pt x="43" y="122"/>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47" name="Freeform 1126"/>
                <p:cNvSpPr>
                  <a:spLocks/>
                </p:cNvSpPr>
                <p:nvPr/>
              </p:nvSpPr>
              <p:spPr bwMode="auto">
                <a:xfrm>
                  <a:off x="3889" y="2235"/>
                  <a:ext cx="38" cy="61"/>
                </a:xfrm>
                <a:custGeom>
                  <a:avLst/>
                  <a:gdLst>
                    <a:gd name="T0" fmla="*/ 0 w 76"/>
                    <a:gd name="T1" fmla="*/ 18 h 121"/>
                    <a:gd name="T2" fmla="*/ 0 w 76"/>
                    <a:gd name="T3" fmla="*/ 0 h 121"/>
                    <a:gd name="T4" fmla="*/ 18 w 76"/>
                    <a:gd name="T5" fmla="*/ 0 h 121"/>
                    <a:gd name="T6" fmla="*/ 38 w 76"/>
                    <a:gd name="T7" fmla="*/ 43 h 121"/>
                    <a:gd name="T8" fmla="*/ 38 w 76"/>
                    <a:gd name="T9" fmla="*/ 61 h 121"/>
                    <a:gd name="T10" fmla="*/ 21 w 76"/>
                    <a:gd name="T11" fmla="*/ 61 h 121"/>
                    <a:gd name="T12" fmla="*/ 0 w 76"/>
                    <a:gd name="T13" fmla="*/ 18 h 1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121">
                      <a:moveTo>
                        <a:pt x="0" y="35"/>
                      </a:moveTo>
                      <a:lnTo>
                        <a:pt x="0" y="0"/>
                      </a:lnTo>
                      <a:lnTo>
                        <a:pt x="35" y="0"/>
                      </a:lnTo>
                      <a:lnTo>
                        <a:pt x="76" y="86"/>
                      </a:lnTo>
                      <a:lnTo>
                        <a:pt x="76" y="121"/>
                      </a:lnTo>
                      <a:lnTo>
                        <a:pt x="41" y="121"/>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48" name="Freeform 1127"/>
                <p:cNvSpPr>
                  <a:spLocks/>
                </p:cNvSpPr>
                <p:nvPr/>
              </p:nvSpPr>
              <p:spPr bwMode="auto">
                <a:xfrm>
                  <a:off x="3909" y="2278"/>
                  <a:ext cx="40" cy="59"/>
                </a:xfrm>
                <a:custGeom>
                  <a:avLst/>
                  <a:gdLst>
                    <a:gd name="T0" fmla="*/ 0 w 79"/>
                    <a:gd name="T1" fmla="*/ 18 h 117"/>
                    <a:gd name="T2" fmla="*/ 0 w 79"/>
                    <a:gd name="T3" fmla="*/ 0 h 117"/>
                    <a:gd name="T4" fmla="*/ 18 w 79"/>
                    <a:gd name="T5" fmla="*/ 0 h 117"/>
                    <a:gd name="T6" fmla="*/ 40 w 79"/>
                    <a:gd name="T7" fmla="*/ 41 h 117"/>
                    <a:gd name="T8" fmla="*/ 40 w 79"/>
                    <a:gd name="T9" fmla="*/ 59 h 117"/>
                    <a:gd name="T10" fmla="*/ 22 w 79"/>
                    <a:gd name="T11" fmla="*/ 59 h 117"/>
                    <a:gd name="T12" fmla="*/ 0 w 79"/>
                    <a:gd name="T13" fmla="*/ 18 h 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17">
                      <a:moveTo>
                        <a:pt x="0" y="35"/>
                      </a:moveTo>
                      <a:lnTo>
                        <a:pt x="0" y="0"/>
                      </a:lnTo>
                      <a:lnTo>
                        <a:pt x="35" y="0"/>
                      </a:lnTo>
                      <a:lnTo>
                        <a:pt x="79" y="82"/>
                      </a:lnTo>
                      <a:lnTo>
                        <a:pt x="79" y="117"/>
                      </a:lnTo>
                      <a:lnTo>
                        <a:pt x="44" y="117"/>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49" name="Freeform 1128"/>
                <p:cNvSpPr>
                  <a:spLocks/>
                </p:cNvSpPr>
                <p:nvPr/>
              </p:nvSpPr>
              <p:spPr bwMode="auto">
                <a:xfrm>
                  <a:off x="3931" y="2319"/>
                  <a:ext cx="39" cy="57"/>
                </a:xfrm>
                <a:custGeom>
                  <a:avLst/>
                  <a:gdLst>
                    <a:gd name="T0" fmla="*/ 0 w 77"/>
                    <a:gd name="T1" fmla="*/ 18 h 114"/>
                    <a:gd name="T2" fmla="*/ 0 w 77"/>
                    <a:gd name="T3" fmla="*/ 0 h 114"/>
                    <a:gd name="T4" fmla="*/ 18 w 77"/>
                    <a:gd name="T5" fmla="*/ 0 h 114"/>
                    <a:gd name="T6" fmla="*/ 39 w 77"/>
                    <a:gd name="T7" fmla="*/ 40 h 114"/>
                    <a:gd name="T8" fmla="*/ 39 w 77"/>
                    <a:gd name="T9" fmla="*/ 57 h 114"/>
                    <a:gd name="T10" fmla="*/ 21 w 77"/>
                    <a:gd name="T11" fmla="*/ 57 h 114"/>
                    <a:gd name="T12" fmla="*/ 0 w 77"/>
                    <a:gd name="T13" fmla="*/ 18 h 1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7" h="114">
                      <a:moveTo>
                        <a:pt x="0" y="35"/>
                      </a:moveTo>
                      <a:lnTo>
                        <a:pt x="0" y="0"/>
                      </a:lnTo>
                      <a:lnTo>
                        <a:pt x="35" y="0"/>
                      </a:lnTo>
                      <a:lnTo>
                        <a:pt x="77" y="79"/>
                      </a:lnTo>
                      <a:lnTo>
                        <a:pt x="77" y="114"/>
                      </a:lnTo>
                      <a:lnTo>
                        <a:pt x="42" y="114"/>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50" name="Freeform 1129"/>
                <p:cNvSpPr>
                  <a:spLocks/>
                </p:cNvSpPr>
                <p:nvPr/>
              </p:nvSpPr>
              <p:spPr bwMode="auto">
                <a:xfrm>
                  <a:off x="3952" y="2359"/>
                  <a:ext cx="40" cy="57"/>
                </a:xfrm>
                <a:custGeom>
                  <a:avLst/>
                  <a:gdLst>
                    <a:gd name="T0" fmla="*/ 0 w 79"/>
                    <a:gd name="T1" fmla="*/ 18 h 114"/>
                    <a:gd name="T2" fmla="*/ 0 w 79"/>
                    <a:gd name="T3" fmla="*/ 0 h 114"/>
                    <a:gd name="T4" fmla="*/ 18 w 79"/>
                    <a:gd name="T5" fmla="*/ 0 h 114"/>
                    <a:gd name="T6" fmla="*/ 40 w 79"/>
                    <a:gd name="T7" fmla="*/ 40 h 114"/>
                    <a:gd name="T8" fmla="*/ 40 w 79"/>
                    <a:gd name="T9" fmla="*/ 57 h 114"/>
                    <a:gd name="T10" fmla="*/ 22 w 79"/>
                    <a:gd name="T11" fmla="*/ 57 h 114"/>
                    <a:gd name="T12" fmla="*/ 0 w 79"/>
                    <a:gd name="T13" fmla="*/ 18 h 1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14">
                      <a:moveTo>
                        <a:pt x="0" y="35"/>
                      </a:moveTo>
                      <a:lnTo>
                        <a:pt x="0" y="0"/>
                      </a:lnTo>
                      <a:lnTo>
                        <a:pt x="35" y="0"/>
                      </a:lnTo>
                      <a:lnTo>
                        <a:pt x="79" y="79"/>
                      </a:lnTo>
                      <a:lnTo>
                        <a:pt x="79" y="114"/>
                      </a:lnTo>
                      <a:lnTo>
                        <a:pt x="43" y="114"/>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51" name="Freeform 1130"/>
                <p:cNvSpPr>
                  <a:spLocks/>
                </p:cNvSpPr>
                <p:nvPr/>
              </p:nvSpPr>
              <p:spPr bwMode="auto">
                <a:xfrm>
                  <a:off x="3974" y="2398"/>
                  <a:ext cx="40" cy="55"/>
                </a:xfrm>
                <a:custGeom>
                  <a:avLst/>
                  <a:gdLst>
                    <a:gd name="T0" fmla="*/ 0 w 79"/>
                    <a:gd name="T1" fmla="*/ 18 h 108"/>
                    <a:gd name="T2" fmla="*/ 0 w 79"/>
                    <a:gd name="T3" fmla="*/ 0 h 108"/>
                    <a:gd name="T4" fmla="*/ 18 w 79"/>
                    <a:gd name="T5" fmla="*/ 0 h 108"/>
                    <a:gd name="T6" fmla="*/ 40 w 79"/>
                    <a:gd name="T7" fmla="*/ 37 h 108"/>
                    <a:gd name="T8" fmla="*/ 40 w 79"/>
                    <a:gd name="T9" fmla="*/ 55 h 108"/>
                    <a:gd name="T10" fmla="*/ 22 w 79"/>
                    <a:gd name="T11" fmla="*/ 55 h 108"/>
                    <a:gd name="T12" fmla="*/ 0 w 79"/>
                    <a:gd name="T13" fmla="*/ 18 h 1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08">
                      <a:moveTo>
                        <a:pt x="0" y="35"/>
                      </a:moveTo>
                      <a:lnTo>
                        <a:pt x="0" y="0"/>
                      </a:lnTo>
                      <a:lnTo>
                        <a:pt x="36" y="0"/>
                      </a:lnTo>
                      <a:lnTo>
                        <a:pt x="79" y="73"/>
                      </a:lnTo>
                      <a:lnTo>
                        <a:pt x="79" y="108"/>
                      </a:lnTo>
                      <a:lnTo>
                        <a:pt x="44" y="108"/>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52" name="Freeform 1131"/>
                <p:cNvSpPr>
                  <a:spLocks/>
                </p:cNvSpPr>
                <p:nvPr/>
              </p:nvSpPr>
              <p:spPr bwMode="auto">
                <a:xfrm>
                  <a:off x="3996" y="2435"/>
                  <a:ext cx="38" cy="54"/>
                </a:xfrm>
                <a:custGeom>
                  <a:avLst/>
                  <a:gdLst>
                    <a:gd name="T0" fmla="*/ 0 w 76"/>
                    <a:gd name="T1" fmla="*/ 17 h 109"/>
                    <a:gd name="T2" fmla="*/ 0 w 76"/>
                    <a:gd name="T3" fmla="*/ 0 h 109"/>
                    <a:gd name="T4" fmla="*/ 18 w 76"/>
                    <a:gd name="T5" fmla="*/ 0 h 109"/>
                    <a:gd name="T6" fmla="*/ 38 w 76"/>
                    <a:gd name="T7" fmla="*/ 36 h 109"/>
                    <a:gd name="T8" fmla="*/ 38 w 76"/>
                    <a:gd name="T9" fmla="*/ 54 h 109"/>
                    <a:gd name="T10" fmla="*/ 21 w 76"/>
                    <a:gd name="T11" fmla="*/ 54 h 109"/>
                    <a:gd name="T12" fmla="*/ 0 w 76"/>
                    <a:gd name="T13" fmla="*/ 17 h 1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109">
                      <a:moveTo>
                        <a:pt x="0" y="35"/>
                      </a:moveTo>
                      <a:lnTo>
                        <a:pt x="0" y="0"/>
                      </a:lnTo>
                      <a:lnTo>
                        <a:pt x="35" y="0"/>
                      </a:lnTo>
                      <a:lnTo>
                        <a:pt x="76" y="73"/>
                      </a:lnTo>
                      <a:lnTo>
                        <a:pt x="76" y="109"/>
                      </a:lnTo>
                      <a:lnTo>
                        <a:pt x="41" y="109"/>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53" name="Freeform 1132"/>
                <p:cNvSpPr>
                  <a:spLocks/>
                </p:cNvSpPr>
                <p:nvPr/>
              </p:nvSpPr>
              <p:spPr bwMode="auto">
                <a:xfrm>
                  <a:off x="4016" y="2472"/>
                  <a:ext cx="41" cy="51"/>
                </a:xfrm>
                <a:custGeom>
                  <a:avLst/>
                  <a:gdLst>
                    <a:gd name="T0" fmla="*/ 0 w 80"/>
                    <a:gd name="T1" fmla="*/ 18 h 103"/>
                    <a:gd name="T2" fmla="*/ 0 w 80"/>
                    <a:gd name="T3" fmla="*/ 0 h 103"/>
                    <a:gd name="T4" fmla="*/ 18 w 80"/>
                    <a:gd name="T5" fmla="*/ 0 h 103"/>
                    <a:gd name="T6" fmla="*/ 41 w 80"/>
                    <a:gd name="T7" fmla="*/ 34 h 103"/>
                    <a:gd name="T8" fmla="*/ 41 w 80"/>
                    <a:gd name="T9" fmla="*/ 51 h 103"/>
                    <a:gd name="T10" fmla="*/ 23 w 80"/>
                    <a:gd name="T11" fmla="*/ 51 h 103"/>
                    <a:gd name="T12" fmla="*/ 0 w 80"/>
                    <a:gd name="T13" fmla="*/ 18 h 10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103">
                      <a:moveTo>
                        <a:pt x="0" y="36"/>
                      </a:moveTo>
                      <a:lnTo>
                        <a:pt x="0" y="0"/>
                      </a:lnTo>
                      <a:lnTo>
                        <a:pt x="35" y="0"/>
                      </a:lnTo>
                      <a:lnTo>
                        <a:pt x="80" y="68"/>
                      </a:lnTo>
                      <a:lnTo>
                        <a:pt x="80" y="103"/>
                      </a:lnTo>
                      <a:lnTo>
                        <a:pt x="45" y="103"/>
                      </a:lnTo>
                      <a:lnTo>
                        <a:pt x="0" y="36"/>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54" name="Freeform 1133"/>
                <p:cNvSpPr>
                  <a:spLocks/>
                </p:cNvSpPr>
                <p:nvPr/>
              </p:nvSpPr>
              <p:spPr bwMode="auto">
                <a:xfrm>
                  <a:off x="4039" y="2506"/>
                  <a:ext cx="38" cy="50"/>
                </a:xfrm>
                <a:custGeom>
                  <a:avLst/>
                  <a:gdLst>
                    <a:gd name="T0" fmla="*/ 0 w 76"/>
                    <a:gd name="T1" fmla="*/ 18 h 100"/>
                    <a:gd name="T2" fmla="*/ 0 w 76"/>
                    <a:gd name="T3" fmla="*/ 0 h 100"/>
                    <a:gd name="T4" fmla="*/ 18 w 76"/>
                    <a:gd name="T5" fmla="*/ 0 h 100"/>
                    <a:gd name="T6" fmla="*/ 38 w 76"/>
                    <a:gd name="T7" fmla="*/ 33 h 100"/>
                    <a:gd name="T8" fmla="*/ 38 w 76"/>
                    <a:gd name="T9" fmla="*/ 50 h 100"/>
                    <a:gd name="T10" fmla="*/ 21 w 76"/>
                    <a:gd name="T11" fmla="*/ 50 h 100"/>
                    <a:gd name="T12" fmla="*/ 0 w 76"/>
                    <a:gd name="T13" fmla="*/ 18 h 1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100">
                      <a:moveTo>
                        <a:pt x="0" y="35"/>
                      </a:moveTo>
                      <a:lnTo>
                        <a:pt x="0" y="0"/>
                      </a:lnTo>
                      <a:lnTo>
                        <a:pt x="35" y="0"/>
                      </a:lnTo>
                      <a:lnTo>
                        <a:pt x="76" y="65"/>
                      </a:lnTo>
                      <a:lnTo>
                        <a:pt x="76" y="100"/>
                      </a:lnTo>
                      <a:lnTo>
                        <a:pt x="41" y="100"/>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55" name="Freeform 1134"/>
                <p:cNvSpPr>
                  <a:spLocks/>
                </p:cNvSpPr>
                <p:nvPr/>
              </p:nvSpPr>
              <p:spPr bwMode="auto">
                <a:xfrm>
                  <a:off x="4059" y="2538"/>
                  <a:ext cx="40" cy="50"/>
                </a:xfrm>
                <a:custGeom>
                  <a:avLst/>
                  <a:gdLst>
                    <a:gd name="T0" fmla="*/ 0 w 79"/>
                    <a:gd name="T1" fmla="*/ 18 h 100"/>
                    <a:gd name="T2" fmla="*/ 0 w 79"/>
                    <a:gd name="T3" fmla="*/ 0 h 100"/>
                    <a:gd name="T4" fmla="*/ 18 w 79"/>
                    <a:gd name="T5" fmla="*/ 0 h 100"/>
                    <a:gd name="T6" fmla="*/ 40 w 79"/>
                    <a:gd name="T7" fmla="*/ 33 h 100"/>
                    <a:gd name="T8" fmla="*/ 40 w 79"/>
                    <a:gd name="T9" fmla="*/ 50 h 100"/>
                    <a:gd name="T10" fmla="*/ 22 w 79"/>
                    <a:gd name="T11" fmla="*/ 50 h 100"/>
                    <a:gd name="T12" fmla="*/ 0 w 79"/>
                    <a:gd name="T13" fmla="*/ 18 h 1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00">
                      <a:moveTo>
                        <a:pt x="0" y="35"/>
                      </a:moveTo>
                      <a:lnTo>
                        <a:pt x="0" y="0"/>
                      </a:lnTo>
                      <a:lnTo>
                        <a:pt x="35" y="0"/>
                      </a:lnTo>
                      <a:lnTo>
                        <a:pt x="79" y="65"/>
                      </a:lnTo>
                      <a:lnTo>
                        <a:pt x="79" y="100"/>
                      </a:lnTo>
                      <a:lnTo>
                        <a:pt x="43" y="100"/>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56" name="Freeform 1135"/>
                <p:cNvSpPr>
                  <a:spLocks/>
                </p:cNvSpPr>
                <p:nvPr/>
              </p:nvSpPr>
              <p:spPr bwMode="auto">
                <a:xfrm>
                  <a:off x="4081" y="2570"/>
                  <a:ext cx="38" cy="48"/>
                </a:xfrm>
                <a:custGeom>
                  <a:avLst/>
                  <a:gdLst>
                    <a:gd name="T0" fmla="*/ 0 w 76"/>
                    <a:gd name="T1" fmla="*/ 18 h 96"/>
                    <a:gd name="T2" fmla="*/ 0 w 76"/>
                    <a:gd name="T3" fmla="*/ 0 h 96"/>
                    <a:gd name="T4" fmla="*/ 18 w 76"/>
                    <a:gd name="T5" fmla="*/ 0 h 96"/>
                    <a:gd name="T6" fmla="*/ 38 w 76"/>
                    <a:gd name="T7" fmla="*/ 30 h 96"/>
                    <a:gd name="T8" fmla="*/ 38 w 76"/>
                    <a:gd name="T9" fmla="*/ 48 h 96"/>
                    <a:gd name="T10" fmla="*/ 21 w 76"/>
                    <a:gd name="T11" fmla="*/ 48 h 96"/>
                    <a:gd name="T12" fmla="*/ 0 w 76"/>
                    <a:gd name="T13" fmla="*/ 18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96">
                      <a:moveTo>
                        <a:pt x="0" y="35"/>
                      </a:moveTo>
                      <a:lnTo>
                        <a:pt x="0" y="0"/>
                      </a:lnTo>
                      <a:lnTo>
                        <a:pt x="36" y="0"/>
                      </a:lnTo>
                      <a:lnTo>
                        <a:pt x="76" y="60"/>
                      </a:lnTo>
                      <a:lnTo>
                        <a:pt x="76" y="96"/>
                      </a:lnTo>
                      <a:lnTo>
                        <a:pt x="41" y="96"/>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57" name="Freeform 1136"/>
                <p:cNvSpPr>
                  <a:spLocks/>
                </p:cNvSpPr>
                <p:nvPr/>
              </p:nvSpPr>
              <p:spPr bwMode="auto">
                <a:xfrm>
                  <a:off x="4102" y="2601"/>
                  <a:ext cx="39" cy="47"/>
                </a:xfrm>
                <a:custGeom>
                  <a:avLst/>
                  <a:gdLst>
                    <a:gd name="T0" fmla="*/ 0 w 79"/>
                    <a:gd name="T1" fmla="*/ 18 h 95"/>
                    <a:gd name="T2" fmla="*/ 0 w 79"/>
                    <a:gd name="T3" fmla="*/ 0 h 95"/>
                    <a:gd name="T4" fmla="*/ 17 w 79"/>
                    <a:gd name="T5" fmla="*/ 0 h 95"/>
                    <a:gd name="T6" fmla="*/ 39 w 79"/>
                    <a:gd name="T7" fmla="*/ 30 h 95"/>
                    <a:gd name="T8" fmla="*/ 39 w 79"/>
                    <a:gd name="T9" fmla="*/ 47 h 95"/>
                    <a:gd name="T10" fmla="*/ 22 w 79"/>
                    <a:gd name="T11" fmla="*/ 47 h 95"/>
                    <a:gd name="T12" fmla="*/ 0 w 79"/>
                    <a:gd name="T13" fmla="*/ 18 h 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95">
                      <a:moveTo>
                        <a:pt x="0" y="36"/>
                      </a:moveTo>
                      <a:lnTo>
                        <a:pt x="0" y="0"/>
                      </a:lnTo>
                      <a:lnTo>
                        <a:pt x="35" y="0"/>
                      </a:lnTo>
                      <a:lnTo>
                        <a:pt x="79" y="60"/>
                      </a:lnTo>
                      <a:lnTo>
                        <a:pt x="79" y="95"/>
                      </a:lnTo>
                      <a:lnTo>
                        <a:pt x="44" y="95"/>
                      </a:lnTo>
                      <a:lnTo>
                        <a:pt x="0" y="36"/>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58" name="Freeform 1137"/>
                <p:cNvSpPr>
                  <a:spLocks/>
                </p:cNvSpPr>
                <p:nvPr/>
              </p:nvSpPr>
              <p:spPr bwMode="auto">
                <a:xfrm>
                  <a:off x="4123" y="2630"/>
                  <a:ext cx="39" cy="44"/>
                </a:xfrm>
                <a:custGeom>
                  <a:avLst/>
                  <a:gdLst>
                    <a:gd name="T0" fmla="*/ 0 w 77"/>
                    <a:gd name="T1" fmla="*/ 18 h 87"/>
                    <a:gd name="T2" fmla="*/ 0 w 77"/>
                    <a:gd name="T3" fmla="*/ 0 h 87"/>
                    <a:gd name="T4" fmla="*/ 18 w 77"/>
                    <a:gd name="T5" fmla="*/ 0 h 87"/>
                    <a:gd name="T6" fmla="*/ 39 w 77"/>
                    <a:gd name="T7" fmla="*/ 26 h 87"/>
                    <a:gd name="T8" fmla="*/ 39 w 77"/>
                    <a:gd name="T9" fmla="*/ 44 h 87"/>
                    <a:gd name="T10" fmla="*/ 21 w 77"/>
                    <a:gd name="T11" fmla="*/ 44 h 87"/>
                    <a:gd name="T12" fmla="*/ 0 w 77"/>
                    <a:gd name="T13" fmla="*/ 18 h 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7" h="87">
                      <a:moveTo>
                        <a:pt x="0" y="35"/>
                      </a:moveTo>
                      <a:lnTo>
                        <a:pt x="0" y="0"/>
                      </a:lnTo>
                      <a:lnTo>
                        <a:pt x="35" y="0"/>
                      </a:lnTo>
                      <a:lnTo>
                        <a:pt x="77" y="52"/>
                      </a:lnTo>
                      <a:lnTo>
                        <a:pt x="77" y="87"/>
                      </a:lnTo>
                      <a:lnTo>
                        <a:pt x="42" y="87"/>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59" name="Freeform 1138"/>
                <p:cNvSpPr>
                  <a:spLocks/>
                </p:cNvSpPr>
                <p:nvPr/>
              </p:nvSpPr>
              <p:spPr bwMode="auto">
                <a:xfrm>
                  <a:off x="4145" y="2656"/>
                  <a:ext cx="39" cy="45"/>
                </a:xfrm>
                <a:custGeom>
                  <a:avLst/>
                  <a:gdLst>
                    <a:gd name="T0" fmla="*/ 0 w 79"/>
                    <a:gd name="T1" fmla="*/ 18 h 89"/>
                    <a:gd name="T2" fmla="*/ 0 w 79"/>
                    <a:gd name="T3" fmla="*/ 0 h 89"/>
                    <a:gd name="T4" fmla="*/ 17 w 79"/>
                    <a:gd name="T5" fmla="*/ 0 h 89"/>
                    <a:gd name="T6" fmla="*/ 39 w 79"/>
                    <a:gd name="T7" fmla="*/ 27 h 89"/>
                    <a:gd name="T8" fmla="*/ 39 w 79"/>
                    <a:gd name="T9" fmla="*/ 45 h 89"/>
                    <a:gd name="T10" fmla="*/ 22 w 79"/>
                    <a:gd name="T11" fmla="*/ 45 h 89"/>
                    <a:gd name="T12" fmla="*/ 0 w 79"/>
                    <a:gd name="T13" fmla="*/ 18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89">
                      <a:moveTo>
                        <a:pt x="0" y="35"/>
                      </a:moveTo>
                      <a:lnTo>
                        <a:pt x="0" y="0"/>
                      </a:lnTo>
                      <a:lnTo>
                        <a:pt x="35" y="0"/>
                      </a:lnTo>
                      <a:lnTo>
                        <a:pt x="79" y="53"/>
                      </a:lnTo>
                      <a:lnTo>
                        <a:pt x="79" y="89"/>
                      </a:lnTo>
                      <a:lnTo>
                        <a:pt x="44" y="89"/>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60" name="Freeform 1139"/>
                <p:cNvSpPr>
                  <a:spLocks/>
                </p:cNvSpPr>
                <p:nvPr/>
              </p:nvSpPr>
              <p:spPr bwMode="auto">
                <a:xfrm>
                  <a:off x="4166" y="2683"/>
                  <a:ext cx="38" cy="43"/>
                </a:xfrm>
                <a:custGeom>
                  <a:avLst/>
                  <a:gdLst>
                    <a:gd name="T0" fmla="*/ 0 w 76"/>
                    <a:gd name="T1" fmla="*/ 18 h 85"/>
                    <a:gd name="T2" fmla="*/ 0 w 76"/>
                    <a:gd name="T3" fmla="*/ 0 h 85"/>
                    <a:gd name="T4" fmla="*/ 18 w 76"/>
                    <a:gd name="T5" fmla="*/ 0 h 85"/>
                    <a:gd name="T6" fmla="*/ 38 w 76"/>
                    <a:gd name="T7" fmla="*/ 25 h 85"/>
                    <a:gd name="T8" fmla="*/ 38 w 76"/>
                    <a:gd name="T9" fmla="*/ 43 h 85"/>
                    <a:gd name="T10" fmla="*/ 20 w 76"/>
                    <a:gd name="T11" fmla="*/ 43 h 85"/>
                    <a:gd name="T12" fmla="*/ 0 w 76"/>
                    <a:gd name="T13" fmla="*/ 18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85">
                      <a:moveTo>
                        <a:pt x="0" y="36"/>
                      </a:moveTo>
                      <a:lnTo>
                        <a:pt x="0" y="0"/>
                      </a:lnTo>
                      <a:lnTo>
                        <a:pt x="35" y="0"/>
                      </a:lnTo>
                      <a:lnTo>
                        <a:pt x="76" y="50"/>
                      </a:lnTo>
                      <a:lnTo>
                        <a:pt x="76" y="85"/>
                      </a:lnTo>
                      <a:lnTo>
                        <a:pt x="40" y="85"/>
                      </a:lnTo>
                      <a:lnTo>
                        <a:pt x="0" y="36"/>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61" name="Freeform 1140"/>
                <p:cNvSpPr>
                  <a:spLocks/>
                </p:cNvSpPr>
                <p:nvPr/>
              </p:nvSpPr>
              <p:spPr bwMode="auto">
                <a:xfrm>
                  <a:off x="4187" y="2708"/>
                  <a:ext cx="39" cy="41"/>
                </a:xfrm>
                <a:custGeom>
                  <a:avLst/>
                  <a:gdLst>
                    <a:gd name="T0" fmla="*/ 0 w 79"/>
                    <a:gd name="T1" fmla="*/ 18 h 82"/>
                    <a:gd name="T2" fmla="*/ 0 w 79"/>
                    <a:gd name="T3" fmla="*/ 0 h 82"/>
                    <a:gd name="T4" fmla="*/ 18 w 79"/>
                    <a:gd name="T5" fmla="*/ 0 h 82"/>
                    <a:gd name="T6" fmla="*/ 39 w 79"/>
                    <a:gd name="T7" fmla="*/ 23 h 82"/>
                    <a:gd name="T8" fmla="*/ 39 w 79"/>
                    <a:gd name="T9" fmla="*/ 41 h 82"/>
                    <a:gd name="T10" fmla="*/ 22 w 79"/>
                    <a:gd name="T11" fmla="*/ 41 h 82"/>
                    <a:gd name="T12" fmla="*/ 0 w 79"/>
                    <a:gd name="T13" fmla="*/ 18 h 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82">
                      <a:moveTo>
                        <a:pt x="0" y="35"/>
                      </a:moveTo>
                      <a:lnTo>
                        <a:pt x="0" y="0"/>
                      </a:lnTo>
                      <a:lnTo>
                        <a:pt x="36" y="0"/>
                      </a:lnTo>
                      <a:lnTo>
                        <a:pt x="79" y="46"/>
                      </a:lnTo>
                      <a:lnTo>
                        <a:pt x="79" y="82"/>
                      </a:lnTo>
                      <a:lnTo>
                        <a:pt x="44" y="82"/>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62" name="Freeform 1141"/>
                <p:cNvSpPr>
                  <a:spLocks/>
                </p:cNvSpPr>
                <p:nvPr/>
              </p:nvSpPr>
              <p:spPr bwMode="auto">
                <a:xfrm>
                  <a:off x="4209" y="2731"/>
                  <a:ext cx="40" cy="40"/>
                </a:xfrm>
                <a:custGeom>
                  <a:avLst/>
                  <a:gdLst>
                    <a:gd name="T0" fmla="*/ 0 w 80"/>
                    <a:gd name="T1" fmla="*/ 18 h 81"/>
                    <a:gd name="T2" fmla="*/ 0 w 80"/>
                    <a:gd name="T3" fmla="*/ 0 h 81"/>
                    <a:gd name="T4" fmla="*/ 18 w 80"/>
                    <a:gd name="T5" fmla="*/ 0 h 81"/>
                    <a:gd name="T6" fmla="*/ 40 w 80"/>
                    <a:gd name="T7" fmla="*/ 22 h 81"/>
                    <a:gd name="T8" fmla="*/ 40 w 80"/>
                    <a:gd name="T9" fmla="*/ 40 h 81"/>
                    <a:gd name="T10" fmla="*/ 23 w 80"/>
                    <a:gd name="T11" fmla="*/ 40 h 81"/>
                    <a:gd name="T12" fmla="*/ 0 w 80"/>
                    <a:gd name="T13" fmla="*/ 18 h 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81">
                      <a:moveTo>
                        <a:pt x="0" y="36"/>
                      </a:moveTo>
                      <a:lnTo>
                        <a:pt x="0" y="0"/>
                      </a:lnTo>
                      <a:lnTo>
                        <a:pt x="35" y="0"/>
                      </a:lnTo>
                      <a:lnTo>
                        <a:pt x="80" y="45"/>
                      </a:lnTo>
                      <a:lnTo>
                        <a:pt x="80" y="81"/>
                      </a:lnTo>
                      <a:lnTo>
                        <a:pt x="45" y="81"/>
                      </a:lnTo>
                      <a:lnTo>
                        <a:pt x="0" y="36"/>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63" name="Freeform 1142"/>
                <p:cNvSpPr>
                  <a:spLocks/>
                </p:cNvSpPr>
                <p:nvPr/>
              </p:nvSpPr>
              <p:spPr bwMode="auto">
                <a:xfrm>
                  <a:off x="4231" y="2754"/>
                  <a:ext cx="38" cy="38"/>
                </a:xfrm>
                <a:custGeom>
                  <a:avLst/>
                  <a:gdLst>
                    <a:gd name="T0" fmla="*/ 0 w 76"/>
                    <a:gd name="T1" fmla="*/ 18 h 77"/>
                    <a:gd name="T2" fmla="*/ 0 w 76"/>
                    <a:gd name="T3" fmla="*/ 0 h 77"/>
                    <a:gd name="T4" fmla="*/ 18 w 76"/>
                    <a:gd name="T5" fmla="*/ 0 h 77"/>
                    <a:gd name="T6" fmla="*/ 38 w 76"/>
                    <a:gd name="T7" fmla="*/ 20 h 77"/>
                    <a:gd name="T8" fmla="*/ 38 w 76"/>
                    <a:gd name="T9" fmla="*/ 38 h 77"/>
                    <a:gd name="T10" fmla="*/ 21 w 76"/>
                    <a:gd name="T11" fmla="*/ 38 h 77"/>
                    <a:gd name="T12" fmla="*/ 0 w 76"/>
                    <a:gd name="T13" fmla="*/ 18 h 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77">
                      <a:moveTo>
                        <a:pt x="0" y="36"/>
                      </a:moveTo>
                      <a:lnTo>
                        <a:pt x="0" y="0"/>
                      </a:lnTo>
                      <a:lnTo>
                        <a:pt x="35" y="0"/>
                      </a:lnTo>
                      <a:lnTo>
                        <a:pt x="76" y="41"/>
                      </a:lnTo>
                      <a:lnTo>
                        <a:pt x="76" y="77"/>
                      </a:lnTo>
                      <a:lnTo>
                        <a:pt x="41" y="77"/>
                      </a:lnTo>
                      <a:lnTo>
                        <a:pt x="0" y="36"/>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64" name="Freeform 1143"/>
                <p:cNvSpPr>
                  <a:spLocks/>
                </p:cNvSpPr>
                <p:nvPr/>
              </p:nvSpPr>
              <p:spPr bwMode="auto">
                <a:xfrm>
                  <a:off x="4251" y="2774"/>
                  <a:ext cx="40" cy="38"/>
                </a:xfrm>
                <a:custGeom>
                  <a:avLst/>
                  <a:gdLst>
                    <a:gd name="T0" fmla="*/ 0 w 79"/>
                    <a:gd name="T1" fmla="*/ 18 h 76"/>
                    <a:gd name="T2" fmla="*/ 0 w 79"/>
                    <a:gd name="T3" fmla="*/ 0 h 76"/>
                    <a:gd name="T4" fmla="*/ 18 w 79"/>
                    <a:gd name="T5" fmla="*/ 0 h 76"/>
                    <a:gd name="T6" fmla="*/ 40 w 79"/>
                    <a:gd name="T7" fmla="*/ 21 h 76"/>
                    <a:gd name="T8" fmla="*/ 40 w 79"/>
                    <a:gd name="T9" fmla="*/ 38 h 76"/>
                    <a:gd name="T10" fmla="*/ 22 w 79"/>
                    <a:gd name="T11" fmla="*/ 38 h 76"/>
                    <a:gd name="T12" fmla="*/ 0 w 79"/>
                    <a:gd name="T13" fmla="*/ 18 h 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76">
                      <a:moveTo>
                        <a:pt x="0" y="36"/>
                      </a:moveTo>
                      <a:lnTo>
                        <a:pt x="0" y="0"/>
                      </a:lnTo>
                      <a:lnTo>
                        <a:pt x="35" y="0"/>
                      </a:lnTo>
                      <a:lnTo>
                        <a:pt x="79" y="41"/>
                      </a:lnTo>
                      <a:lnTo>
                        <a:pt x="79" y="76"/>
                      </a:lnTo>
                      <a:lnTo>
                        <a:pt x="44" y="76"/>
                      </a:lnTo>
                      <a:lnTo>
                        <a:pt x="0" y="36"/>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65" name="Freeform 1144"/>
                <p:cNvSpPr>
                  <a:spLocks/>
                </p:cNvSpPr>
                <p:nvPr/>
              </p:nvSpPr>
              <p:spPr bwMode="auto">
                <a:xfrm>
                  <a:off x="4273" y="2795"/>
                  <a:ext cx="38" cy="35"/>
                </a:xfrm>
                <a:custGeom>
                  <a:avLst/>
                  <a:gdLst>
                    <a:gd name="T0" fmla="*/ 0 w 76"/>
                    <a:gd name="T1" fmla="*/ 17 h 71"/>
                    <a:gd name="T2" fmla="*/ 0 w 76"/>
                    <a:gd name="T3" fmla="*/ 0 h 71"/>
                    <a:gd name="T4" fmla="*/ 18 w 76"/>
                    <a:gd name="T5" fmla="*/ 0 h 71"/>
                    <a:gd name="T6" fmla="*/ 38 w 76"/>
                    <a:gd name="T7" fmla="*/ 17 h 71"/>
                    <a:gd name="T8" fmla="*/ 38 w 76"/>
                    <a:gd name="T9" fmla="*/ 35 h 71"/>
                    <a:gd name="T10" fmla="*/ 20 w 76"/>
                    <a:gd name="T11" fmla="*/ 35 h 71"/>
                    <a:gd name="T12" fmla="*/ 0 w 76"/>
                    <a:gd name="T13" fmla="*/ 17 h 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71">
                      <a:moveTo>
                        <a:pt x="0" y="35"/>
                      </a:moveTo>
                      <a:lnTo>
                        <a:pt x="0" y="0"/>
                      </a:lnTo>
                      <a:lnTo>
                        <a:pt x="35" y="0"/>
                      </a:lnTo>
                      <a:lnTo>
                        <a:pt x="76" y="35"/>
                      </a:lnTo>
                      <a:lnTo>
                        <a:pt x="76" y="71"/>
                      </a:lnTo>
                      <a:lnTo>
                        <a:pt x="40" y="71"/>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66" name="Freeform 1145"/>
                <p:cNvSpPr>
                  <a:spLocks/>
                </p:cNvSpPr>
                <p:nvPr/>
              </p:nvSpPr>
              <p:spPr bwMode="auto">
                <a:xfrm>
                  <a:off x="4294" y="2812"/>
                  <a:ext cx="40" cy="34"/>
                </a:xfrm>
                <a:custGeom>
                  <a:avLst/>
                  <a:gdLst>
                    <a:gd name="T0" fmla="*/ 0 w 81"/>
                    <a:gd name="T1" fmla="*/ 18 h 68"/>
                    <a:gd name="T2" fmla="*/ 0 w 81"/>
                    <a:gd name="T3" fmla="*/ 0 h 68"/>
                    <a:gd name="T4" fmla="*/ 18 w 81"/>
                    <a:gd name="T5" fmla="*/ 0 h 68"/>
                    <a:gd name="T6" fmla="*/ 40 w 81"/>
                    <a:gd name="T7" fmla="*/ 17 h 68"/>
                    <a:gd name="T8" fmla="*/ 40 w 81"/>
                    <a:gd name="T9" fmla="*/ 34 h 68"/>
                    <a:gd name="T10" fmla="*/ 22 w 81"/>
                    <a:gd name="T11" fmla="*/ 34 h 68"/>
                    <a:gd name="T12" fmla="*/ 0 w 81"/>
                    <a:gd name="T13" fmla="*/ 18 h 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 h="68">
                      <a:moveTo>
                        <a:pt x="0" y="36"/>
                      </a:moveTo>
                      <a:lnTo>
                        <a:pt x="0" y="0"/>
                      </a:lnTo>
                      <a:lnTo>
                        <a:pt x="36" y="0"/>
                      </a:lnTo>
                      <a:lnTo>
                        <a:pt x="81" y="33"/>
                      </a:lnTo>
                      <a:lnTo>
                        <a:pt x="81" y="68"/>
                      </a:lnTo>
                      <a:lnTo>
                        <a:pt x="44" y="68"/>
                      </a:lnTo>
                      <a:lnTo>
                        <a:pt x="0" y="36"/>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67" name="Freeform 1146"/>
                <p:cNvSpPr>
                  <a:spLocks/>
                </p:cNvSpPr>
                <p:nvPr/>
              </p:nvSpPr>
              <p:spPr bwMode="auto">
                <a:xfrm>
                  <a:off x="4316" y="2828"/>
                  <a:ext cx="38" cy="32"/>
                </a:xfrm>
                <a:custGeom>
                  <a:avLst/>
                  <a:gdLst>
                    <a:gd name="T0" fmla="*/ 0 w 77"/>
                    <a:gd name="T1" fmla="*/ 18 h 63"/>
                    <a:gd name="T2" fmla="*/ 0 w 77"/>
                    <a:gd name="T3" fmla="*/ 0 h 63"/>
                    <a:gd name="T4" fmla="*/ 18 w 77"/>
                    <a:gd name="T5" fmla="*/ 0 h 63"/>
                    <a:gd name="T6" fmla="*/ 38 w 77"/>
                    <a:gd name="T7" fmla="*/ 15 h 63"/>
                    <a:gd name="T8" fmla="*/ 38 w 77"/>
                    <a:gd name="T9" fmla="*/ 32 h 63"/>
                    <a:gd name="T10" fmla="*/ 21 w 77"/>
                    <a:gd name="T11" fmla="*/ 32 h 63"/>
                    <a:gd name="T12" fmla="*/ 0 w 77"/>
                    <a:gd name="T13" fmla="*/ 18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7" h="63">
                      <a:moveTo>
                        <a:pt x="0" y="35"/>
                      </a:moveTo>
                      <a:lnTo>
                        <a:pt x="0" y="0"/>
                      </a:lnTo>
                      <a:lnTo>
                        <a:pt x="37" y="0"/>
                      </a:lnTo>
                      <a:lnTo>
                        <a:pt x="77" y="30"/>
                      </a:lnTo>
                      <a:lnTo>
                        <a:pt x="77" y="63"/>
                      </a:lnTo>
                      <a:lnTo>
                        <a:pt x="42" y="63"/>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68" name="Freeform 1147"/>
                <p:cNvSpPr>
                  <a:spLocks/>
                </p:cNvSpPr>
                <p:nvPr/>
              </p:nvSpPr>
              <p:spPr bwMode="auto">
                <a:xfrm>
                  <a:off x="4337" y="2843"/>
                  <a:ext cx="39" cy="32"/>
                </a:xfrm>
                <a:custGeom>
                  <a:avLst/>
                  <a:gdLst>
                    <a:gd name="T0" fmla="*/ 0 w 79"/>
                    <a:gd name="T1" fmla="*/ 17 h 63"/>
                    <a:gd name="T2" fmla="*/ 0 w 79"/>
                    <a:gd name="T3" fmla="*/ 0 h 63"/>
                    <a:gd name="T4" fmla="*/ 17 w 79"/>
                    <a:gd name="T5" fmla="*/ 0 h 63"/>
                    <a:gd name="T6" fmla="*/ 39 w 79"/>
                    <a:gd name="T7" fmla="*/ 14 h 63"/>
                    <a:gd name="T8" fmla="*/ 39 w 79"/>
                    <a:gd name="T9" fmla="*/ 32 h 63"/>
                    <a:gd name="T10" fmla="*/ 22 w 79"/>
                    <a:gd name="T11" fmla="*/ 32 h 63"/>
                    <a:gd name="T12" fmla="*/ 0 w 79"/>
                    <a:gd name="T13" fmla="*/ 17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63">
                      <a:moveTo>
                        <a:pt x="0" y="33"/>
                      </a:moveTo>
                      <a:lnTo>
                        <a:pt x="0" y="0"/>
                      </a:lnTo>
                      <a:lnTo>
                        <a:pt x="35" y="0"/>
                      </a:lnTo>
                      <a:lnTo>
                        <a:pt x="79" y="28"/>
                      </a:lnTo>
                      <a:lnTo>
                        <a:pt x="79" y="63"/>
                      </a:lnTo>
                      <a:lnTo>
                        <a:pt x="44" y="63"/>
                      </a:lnTo>
                      <a:lnTo>
                        <a:pt x="0" y="33"/>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69" name="Freeform 1148"/>
                <p:cNvSpPr>
                  <a:spLocks/>
                </p:cNvSpPr>
                <p:nvPr/>
              </p:nvSpPr>
              <p:spPr bwMode="auto">
                <a:xfrm>
                  <a:off x="4358" y="2857"/>
                  <a:ext cx="38" cy="30"/>
                </a:xfrm>
                <a:custGeom>
                  <a:avLst/>
                  <a:gdLst>
                    <a:gd name="T0" fmla="*/ 0 w 76"/>
                    <a:gd name="T1" fmla="*/ 18 h 59"/>
                    <a:gd name="T2" fmla="*/ 0 w 76"/>
                    <a:gd name="T3" fmla="*/ 0 h 59"/>
                    <a:gd name="T4" fmla="*/ 18 w 76"/>
                    <a:gd name="T5" fmla="*/ 0 h 59"/>
                    <a:gd name="T6" fmla="*/ 38 w 76"/>
                    <a:gd name="T7" fmla="*/ 12 h 59"/>
                    <a:gd name="T8" fmla="*/ 38 w 76"/>
                    <a:gd name="T9" fmla="*/ 30 h 59"/>
                    <a:gd name="T10" fmla="*/ 21 w 76"/>
                    <a:gd name="T11" fmla="*/ 30 h 59"/>
                    <a:gd name="T12" fmla="*/ 0 w 76"/>
                    <a:gd name="T13" fmla="*/ 18 h 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59">
                      <a:moveTo>
                        <a:pt x="0" y="35"/>
                      </a:moveTo>
                      <a:lnTo>
                        <a:pt x="0" y="0"/>
                      </a:lnTo>
                      <a:lnTo>
                        <a:pt x="35" y="0"/>
                      </a:lnTo>
                      <a:lnTo>
                        <a:pt x="76" y="24"/>
                      </a:lnTo>
                      <a:lnTo>
                        <a:pt x="76" y="59"/>
                      </a:lnTo>
                      <a:lnTo>
                        <a:pt x="41" y="59"/>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70" name="Freeform 1149"/>
                <p:cNvSpPr>
                  <a:spLocks/>
                </p:cNvSpPr>
                <p:nvPr/>
              </p:nvSpPr>
              <p:spPr bwMode="auto">
                <a:xfrm>
                  <a:off x="4379" y="2869"/>
                  <a:ext cx="39" cy="30"/>
                </a:xfrm>
                <a:custGeom>
                  <a:avLst/>
                  <a:gdLst>
                    <a:gd name="T0" fmla="*/ 0 w 79"/>
                    <a:gd name="T1" fmla="*/ 18 h 59"/>
                    <a:gd name="T2" fmla="*/ 0 w 79"/>
                    <a:gd name="T3" fmla="*/ 0 h 59"/>
                    <a:gd name="T4" fmla="*/ 17 w 79"/>
                    <a:gd name="T5" fmla="*/ 0 h 59"/>
                    <a:gd name="T6" fmla="*/ 39 w 79"/>
                    <a:gd name="T7" fmla="*/ 12 h 59"/>
                    <a:gd name="T8" fmla="*/ 39 w 79"/>
                    <a:gd name="T9" fmla="*/ 30 h 59"/>
                    <a:gd name="T10" fmla="*/ 21 w 79"/>
                    <a:gd name="T11" fmla="*/ 30 h 59"/>
                    <a:gd name="T12" fmla="*/ 0 w 79"/>
                    <a:gd name="T13" fmla="*/ 18 h 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59">
                      <a:moveTo>
                        <a:pt x="0" y="35"/>
                      </a:moveTo>
                      <a:lnTo>
                        <a:pt x="0" y="0"/>
                      </a:lnTo>
                      <a:lnTo>
                        <a:pt x="35" y="0"/>
                      </a:lnTo>
                      <a:lnTo>
                        <a:pt x="79" y="24"/>
                      </a:lnTo>
                      <a:lnTo>
                        <a:pt x="79" y="59"/>
                      </a:lnTo>
                      <a:lnTo>
                        <a:pt x="43" y="59"/>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71" name="Freeform 1150"/>
                <p:cNvSpPr>
                  <a:spLocks/>
                </p:cNvSpPr>
                <p:nvPr/>
              </p:nvSpPr>
              <p:spPr bwMode="auto">
                <a:xfrm>
                  <a:off x="4401" y="2881"/>
                  <a:ext cx="38" cy="26"/>
                </a:xfrm>
                <a:custGeom>
                  <a:avLst/>
                  <a:gdLst>
                    <a:gd name="T0" fmla="*/ 0 w 78"/>
                    <a:gd name="T1" fmla="*/ 18 h 52"/>
                    <a:gd name="T2" fmla="*/ 0 w 78"/>
                    <a:gd name="T3" fmla="*/ 0 h 52"/>
                    <a:gd name="T4" fmla="*/ 18 w 78"/>
                    <a:gd name="T5" fmla="*/ 0 h 52"/>
                    <a:gd name="T6" fmla="*/ 38 w 78"/>
                    <a:gd name="T7" fmla="*/ 9 h 52"/>
                    <a:gd name="T8" fmla="*/ 38 w 78"/>
                    <a:gd name="T9" fmla="*/ 26 h 52"/>
                    <a:gd name="T10" fmla="*/ 21 w 78"/>
                    <a:gd name="T11" fmla="*/ 26 h 52"/>
                    <a:gd name="T12" fmla="*/ 0 w 78"/>
                    <a:gd name="T13" fmla="*/ 18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 h="52">
                      <a:moveTo>
                        <a:pt x="0" y="35"/>
                      </a:moveTo>
                      <a:lnTo>
                        <a:pt x="0" y="0"/>
                      </a:lnTo>
                      <a:lnTo>
                        <a:pt x="36" y="0"/>
                      </a:lnTo>
                      <a:lnTo>
                        <a:pt x="78" y="17"/>
                      </a:lnTo>
                      <a:lnTo>
                        <a:pt x="78" y="52"/>
                      </a:lnTo>
                      <a:lnTo>
                        <a:pt x="43" y="52"/>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72" name="Freeform 1151"/>
                <p:cNvSpPr>
                  <a:spLocks/>
                </p:cNvSpPr>
                <p:nvPr/>
              </p:nvSpPr>
              <p:spPr bwMode="auto">
                <a:xfrm>
                  <a:off x="4422" y="2890"/>
                  <a:ext cx="39" cy="27"/>
                </a:xfrm>
                <a:custGeom>
                  <a:avLst/>
                  <a:gdLst>
                    <a:gd name="T0" fmla="*/ 0 w 78"/>
                    <a:gd name="T1" fmla="*/ 18 h 53"/>
                    <a:gd name="T2" fmla="*/ 0 w 78"/>
                    <a:gd name="T3" fmla="*/ 0 h 53"/>
                    <a:gd name="T4" fmla="*/ 18 w 78"/>
                    <a:gd name="T5" fmla="*/ 0 h 53"/>
                    <a:gd name="T6" fmla="*/ 39 w 78"/>
                    <a:gd name="T7" fmla="*/ 9 h 53"/>
                    <a:gd name="T8" fmla="*/ 39 w 78"/>
                    <a:gd name="T9" fmla="*/ 27 h 53"/>
                    <a:gd name="T10" fmla="*/ 22 w 78"/>
                    <a:gd name="T11" fmla="*/ 27 h 53"/>
                    <a:gd name="T12" fmla="*/ 0 w 78"/>
                    <a:gd name="T13" fmla="*/ 18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 h="53">
                      <a:moveTo>
                        <a:pt x="0" y="35"/>
                      </a:moveTo>
                      <a:lnTo>
                        <a:pt x="0" y="0"/>
                      </a:lnTo>
                      <a:lnTo>
                        <a:pt x="35" y="0"/>
                      </a:lnTo>
                      <a:lnTo>
                        <a:pt x="78" y="18"/>
                      </a:lnTo>
                      <a:lnTo>
                        <a:pt x="78" y="53"/>
                      </a:lnTo>
                      <a:lnTo>
                        <a:pt x="43" y="53"/>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73" name="Freeform 1152"/>
                <p:cNvSpPr>
                  <a:spLocks/>
                </p:cNvSpPr>
                <p:nvPr/>
              </p:nvSpPr>
              <p:spPr bwMode="auto">
                <a:xfrm>
                  <a:off x="4444" y="2899"/>
                  <a:ext cx="39" cy="25"/>
                </a:xfrm>
                <a:custGeom>
                  <a:avLst/>
                  <a:gdLst>
                    <a:gd name="T0" fmla="*/ 0 w 79"/>
                    <a:gd name="T1" fmla="*/ 18 h 49"/>
                    <a:gd name="T2" fmla="*/ 0 w 79"/>
                    <a:gd name="T3" fmla="*/ 0 h 49"/>
                    <a:gd name="T4" fmla="*/ 17 w 79"/>
                    <a:gd name="T5" fmla="*/ 0 h 49"/>
                    <a:gd name="T6" fmla="*/ 39 w 79"/>
                    <a:gd name="T7" fmla="*/ 7 h 49"/>
                    <a:gd name="T8" fmla="*/ 39 w 79"/>
                    <a:gd name="T9" fmla="*/ 25 h 49"/>
                    <a:gd name="T10" fmla="*/ 22 w 79"/>
                    <a:gd name="T11" fmla="*/ 25 h 49"/>
                    <a:gd name="T12" fmla="*/ 0 w 79"/>
                    <a:gd name="T13" fmla="*/ 18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49">
                      <a:moveTo>
                        <a:pt x="0" y="35"/>
                      </a:moveTo>
                      <a:lnTo>
                        <a:pt x="0" y="0"/>
                      </a:lnTo>
                      <a:lnTo>
                        <a:pt x="35" y="0"/>
                      </a:lnTo>
                      <a:lnTo>
                        <a:pt x="79" y="14"/>
                      </a:lnTo>
                      <a:lnTo>
                        <a:pt x="79" y="49"/>
                      </a:lnTo>
                      <a:lnTo>
                        <a:pt x="44" y="49"/>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74" name="Freeform 1153"/>
                <p:cNvSpPr>
                  <a:spLocks/>
                </p:cNvSpPr>
                <p:nvPr/>
              </p:nvSpPr>
              <p:spPr bwMode="auto">
                <a:xfrm>
                  <a:off x="4465" y="2906"/>
                  <a:ext cx="38" cy="23"/>
                </a:xfrm>
                <a:custGeom>
                  <a:avLst/>
                  <a:gdLst>
                    <a:gd name="T0" fmla="*/ 0 w 76"/>
                    <a:gd name="T1" fmla="*/ 17 h 47"/>
                    <a:gd name="T2" fmla="*/ 0 w 76"/>
                    <a:gd name="T3" fmla="*/ 0 h 47"/>
                    <a:gd name="T4" fmla="*/ 18 w 76"/>
                    <a:gd name="T5" fmla="*/ 0 h 47"/>
                    <a:gd name="T6" fmla="*/ 38 w 76"/>
                    <a:gd name="T7" fmla="*/ 5 h 47"/>
                    <a:gd name="T8" fmla="*/ 38 w 76"/>
                    <a:gd name="T9" fmla="*/ 23 h 47"/>
                    <a:gd name="T10" fmla="*/ 21 w 76"/>
                    <a:gd name="T11" fmla="*/ 23 h 47"/>
                    <a:gd name="T12" fmla="*/ 0 w 76"/>
                    <a:gd name="T13" fmla="*/ 17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47">
                      <a:moveTo>
                        <a:pt x="0" y="35"/>
                      </a:moveTo>
                      <a:lnTo>
                        <a:pt x="0" y="0"/>
                      </a:lnTo>
                      <a:lnTo>
                        <a:pt x="35" y="0"/>
                      </a:lnTo>
                      <a:lnTo>
                        <a:pt x="76" y="11"/>
                      </a:lnTo>
                      <a:lnTo>
                        <a:pt x="76" y="47"/>
                      </a:lnTo>
                      <a:lnTo>
                        <a:pt x="41" y="47"/>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75" name="Freeform 1154"/>
                <p:cNvSpPr>
                  <a:spLocks/>
                </p:cNvSpPr>
                <p:nvPr/>
              </p:nvSpPr>
              <p:spPr bwMode="auto">
                <a:xfrm>
                  <a:off x="4486" y="2912"/>
                  <a:ext cx="40" cy="20"/>
                </a:xfrm>
                <a:custGeom>
                  <a:avLst/>
                  <a:gdLst>
                    <a:gd name="T0" fmla="*/ 0 w 80"/>
                    <a:gd name="T1" fmla="*/ 18 h 41"/>
                    <a:gd name="T2" fmla="*/ 0 w 80"/>
                    <a:gd name="T3" fmla="*/ 0 h 41"/>
                    <a:gd name="T4" fmla="*/ 18 w 80"/>
                    <a:gd name="T5" fmla="*/ 0 h 41"/>
                    <a:gd name="T6" fmla="*/ 40 w 80"/>
                    <a:gd name="T7" fmla="*/ 3 h 41"/>
                    <a:gd name="T8" fmla="*/ 40 w 80"/>
                    <a:gd name="T9" fmla="*/ 20 h 41"/>
                    <a:gd name="T10" fmla="*/ 23 w 80"/>
                    <a:gd name="T11" fmla="*/ 20 h 41"/>
                    <a:gd name="T12" fmla="*/ 0 w 80"/>
                    <a:gd name="T13" fmla="*/ 18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41">
                      <a:moveTo>
                        <a:pt x="0" y="36"/>
                      </a:moveTo>
                      <a:lnTo>
                        <a:pt x="0" y="0"/>
                      </a:lnTo>
                      <a:lnTo>
                        <a:pt x="35" y="0"/>
                      </a:lnTo>
                      <a:lnTo>
                        <a:pt x="80" y="6"/>
                      </a:lnTo>
                      <a:lnTo>
                        <a:pt x="80" y="41"/>
                      </a:lnTo>
                      <a:lnTo>
                        <a:pt x="45" y="41"/>
                      </a:lnTo>
                      <a:lnTo>
                        <a:pt x="0" y="36"/>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76" name="Freeform 1155"/>
                <p:cNvSpPr>
                  <a:spLocks/>
                </p:cNvSpPr>
                <p:nvPr/>
              </p:nvSpPr>
              <p:spPr bwMode="auto">
                <a:xfrm>
                  <a:off x="4508" y="2914"/>
                  <a:ext cx="38" cy="22"/>
                </a:xfrm>
                <a:custGeom>
                  <a:avLst/>
                  <a:gdLst>
                    <a:gd name="T0" fmla="*/ 0 w 76"/>
                    <a:gd name="T1" fmla="*/ 18 h 42"/>
                    <a:gd name="T2" fmla="*/ 0 w 76"/>
                    <a:gd name="T3" fmla="*/ 0 h 42"/>
                    <a:gd name="T4" fmla="*/ 18 w 76"/>
                    <a:gd name="T5" fmla="*/ 0 h 42"/>
                    <a:gd name="T6" fmla="*/ 38 w 76"/>
                    <a:gd name="T7" fmla="*/ 4 h 42"/>
                    <a:gd name="T8" fmla="*/ 38 w 76"/>
                    <a:gd name="T9" fmla="*/ 22 h 42"/>
                    <a:gd name="T10" fmla="*/ 20 w 76"/>
                    <a:gd name="T11" fmla="*/ 22 h 42"/>
                    <a:gd name="T12" fmla="*/ 0 w 76"/>
                    <a:gd name="T13" fmla="*/ 18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42">
                      <a:moveTo>
                        <a:pt x="0" y="35"/>
                      </a:moveTo>
                      <a:lnTo>
                        <a:pt x="0" y="0"/>
                      </a:lnTo>
                      <a:lnTo>
                        <a:pt x="35" y="0"/>
                      </a:lnTo>
                      <a:lnTo>
                        <a:pt x="76" y="7"/>
                      </a:lnTo>
                      <a:lnTo>
                        <a:pt x="76" y="42"/>
                      </a:lnTo>
                      <a:lnTo>
                        <a:pt x="40" y="42"/>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77" name="Freeform 1156"/>
                <p:cNvSpPr>
                  <a:spLocks/>
                </p:cNvSpPr>
                <p:nvPr/>
              </p:nvSpPr>
              <p:spPr bwMode="auto">
                <a:xfrm>
                  <a:off x="4529" y="2918"/>
                  <a:ext cx="39" cy="19"/>
                </a:xfrm>
                <a:custGeom>
                  <a:avLst/>
                  <a:gdLst>
                    <a:gd name="T0" fmla="*/ 0 w 79"/>
                    <a:gd name="T1" fmla="*/ 18 h 38"/>
                    <a:gd name="T2" fmla="*/ 0 w 79"/>
                    <a:gd name="T3" fmla="*/ 0 h 38"/>
                    <a:gd name="T4" fmla="*/ 18 w 79"/>
                    <a:gd name="T5" fmla="*/ 0 h 38"/>
                    <a:gd name="T6" fmla="*/ 39 w 79"/>
                    <a:gd name="T7" fmla="*/ 2 h 38"/>
                    <a:gd name="T8" fmla="*/ 39 w 79"/>
                    <a:gd name="T9" fmla="*/ 19 h 38"/>
                    <a:gd name="T10" fmla="*/ 22 w 79"/>
                    <a:gd name="T11" fmla="*/ 19 h 38"/>
                    <a:gd name="T12" fmla="*/ 0 w 79"/>
                    <a:gd name="T13" fmla="*/ 18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38">
                      <a:moveTo>
                        <a:pt x="0" y="35"/>
                      </a:moveTo>
                      <a:lnTo>
                        <a:pt x="0" y="0"/>
                      </a:lnTo>
                      <a:lnTo>
                        <a:pt x="36" y="0"/>
                      </a:lnTo>
                      <a:lnTo>
                        <a:pt x="79" y="3"/>
                      </a:lnTo>
                      <a:lnTo>
                        <a:pt x="79" y="38"/>
                      </a:lnTo>
                      <a:lnTo>
                        <a:pt x="44" y="38"/>
                      </a:lnTo>
                      <a:lnTo>
                        <a:pt x="0" y="3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78" name="Rectangle 1157"/>
                <p:cNvSpPr>
                  <a:spLocks noChangeArrowheads="1"/>
                </p:cNvSpPr>
                <p:nvPr/>
              </p:nvSpPr>
              <p:spPr bwMode="auto">
                <a:xfrm>
                  <a:off x="4551" y="2919"/>
                  <a:ext cx="38" cy="18"/>
                </a:xfrm>
                <a:prstGeom prst="rect">
                  <a:avLst/>
                </a:prstGeom>
                <a:solidFill>
                  <a:srgbClr val="FF8B1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0479" name="Freeform 1158"/>
                <p:cNvSpPr>
                  <a:spLocks/>
                </p:cNvSpPr>
                <p:nvPr/>
              </p:nvSpPr>
              <p:spPr bwMode="auto">
                <a:xfrm>
                  <a:off x="4571" y="2918"/>
                  <a:ext cx="38" cy="19"/>
                </a:xfrm>
                <a:custGeom>
                  <a:avLst/>
                  <a:gdLst>
                    <a:gd name="T0" fmla="*/ 18 w 76"/>
                    <a:gd name="T1" fmla="*/ 19 h 38"/>
                    <a:gd name="T2" fmla="*/ 0 w 76"/>
                    <a:gd name="T3" fmla="*/ 19 h 38"/>
                    <a:gd name="T4" fmla="*/ 0 w 76"/>
                    <a:gd name="T5" fmla="*/ 2 h 38"/>
                    <a:gd name="T6" fmla="*/ 21 w 76"/>
                    <a:gd name="T7" fmla="*/ 0 h 38"/>
                    <a:gd name="T8" fmla="*/ 38 w 76"/>
                    <a:gd name="T9" fmla="*/ 0 h 38"/>
                    <a:gd name="T10" fmla="*/ 38 w 76"/>
                    <a:gd name="T11" fmla="*/ 18 h 38"/>
                    <a:gd name="T12" fmla="*/ 18 w 76"/>
                    <a:gd name="T13" fmla="*/ 19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38">
                      <a:moveTo>
                        <a:pt x="35" y="38"/>
                      </a:moveTo>
                      <a:lnTo>
                        <a:pt x="0" y="38"/>
                      </a:lnTo>
                      <a:lnTo>
                        <a:pt x="0" y="3"/>
                      </a:lnTo>
                      <a:lnTo>
                        <a:pt x="41" y="0"/>
                      </a:lnTo>
                      <a:lnTo>
                        <a:pt x="76" y="0"/>
                      </a:lnTo>
                      <a:lnTo>
                        <a:pt x="76" y="35"/>
                      </a:lnTo>
                      <a:lnTo>
                        <a:pt x="35" y="38"/>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80" name="Freeform 1159"/>
                <p:cNvSpPr>
                  <a:spLocks/>
                </p:cNvSpPr>
                <p:nvPr/>
              </p:nvSpPr>
              <p:spPr bwMode="auto">
                <a:xfrm>
                  <a:off x="4591" y="2914"/>
                  <a:ext cx="40" cy="22"/>
                </a:xfrm>
                <a:custGeom>
                  <a:avLst/>
                  <a:gdLst>
                    <a:gd name="T0" fmla="*/ 18 w 80"/>
                    <a:gd name="T1" fmla="*/ 22 h 42"/>
                    <a:gd name="T2" fmla="*/ 0 w 80"/>
                    <a:gd name="T3" fmla="*/ 22 h 42"/>
                    <a:gd name="T4" fmla="*/ 0 w 80"/>
                    <a:gd name="T5" fmla="*/ 4 h 42"/>
                    <a:gd name="T6" fmla="*/ 23 w 80"/>
                    <a:gd name="T7" fmla="*/ 0 h 42"/>
                    <a:gd name="T8" fmla="*/ 40 w 80"/>
                    <a:gd name="T9" fmla="*/ 0 h 42"/>
                    <a:gd name="T10" fmla="*/ 40 w 80"/>
                    <a:gd name="T11" fmla="*/ 18 h 42"/>
                    <a:gd name="T12" fmla="*/ 18 w 80"/>
                    <a:gd name="T13" fmla="*/ 22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42">
                      <a:moveTo>
                        <a:pt x="35" y="42"/>
                      </a:moveTo>
                      <a:lnTo>
                        <a:pt x="0" y="42"/>
                      </a:lnTo>
                      <a:lnTo>
                        <a:pt x="0" y="7"/>
                      </a:lnTo>
                      <a:lnTo>
                        <a:pt x="45" y="0"/>
                      </a:lnTo>
                      <a:lnTo>
                        <a:pt x="80" y="0"/>
                      </a:lnTo>
                      <a:lnTo>
                        <a:pt x="80" y="35"/>
                      </a:lnTo>
                      <a:lnTo>
                        <a:pt x="35" y="42"/>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81" name="Freeform 1160"/>
                <p:cNvSpPr>
                  <a:spLocks/>
                </p:cNvSpPr>
                <p:nvPr/>
              </p:nvSpPr>
              <p:spPr bwMode="auto">
                <a:xfrm>
                  <a:off x="4614" y="2912"/>
                  <a:ext cx="39" cy="20"/>
                </a:xfrm>
                <a:custGeom>
                  <a:avLst/>
                  <a:gdLst>
                    <a:gd name="T0" fmla="*/ 17 w 79"/>
                    <a:gd name="T1" fmla="*/ 20 h 41"/>
                    <a:gd name="T2" fmla="*/ 0 w 79"/>
                    <a:gd name="T3" fmla="*/ 20 h 41"/>
                    <a:gd name="T4" fmla="*/ 0 w 79"/>
                    <a:gd name="T5" fmla="*/ 3 h 41"/>
                    <a:gd name="T6" fmla="*/ 21 w 79"/>
                    <a:gd name="T7" fmla="*/ 0 h 41"/>
                    <a:gd name="T8" fmla="*/ 39 w 79"/>
                    <a:gd name="T9" fmla="*/ 0 h 41"/>
                    <a:gd name="T10" fmla="*/ 39 w 79"/>
                    <a:gd name="T11" fmla="*/ 18 h 41"/>
                    <a:gd name="T12" fmla="*/ 17 w 79"/>
                    <a:gd name="T13" fmla="*/ 20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41">
                      <a:moveTo>
                        <a:pt x="35" y="41"/>
                      </a:moveTo>
                      <a:lnTo>
                        <a:pt x="0" y="41"/>
                      </a:lnTo>
                      <a:lnTo>
                        <a:pt x="0" y="6"/>
                      </a:lnTo>
                      <a:lnTo>
                        <a:pt x="43" y="0"/>
                      </a:lnTo>
                      <a:lnTo>
                        <a:pt x="79" y="0"/>
                      </a:lnTo>
                      <a:lnTo>
                        <a:pt x="79" y="36"/>
                      </a:lnTo>
                      <a:lnTo>
                        <a:pt x="35" y="41"/>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82" name="Freeform 1161"/>
                <p:cNvSpPr>
                  <a:spLocks/>
                </p:cNvSpPr>
                <p:nvPr/>
              </p:nvSpPr>
              <p:spPr bwMode="auto">
                <a:xfrm>
                  <a:off x="4636" y="2906"/>
                  <a:ext cx="38" cy="23"/>
                </a:xfrm>
                <a:custGeom>
                  <a:avLst/>
                  <a:gdLst>
                    <a:gd name="T0" fmla="*/ 18 w 76"/>
                    <a:gd name="T1" fmla="*/ 23 h 47"/>
                    <a:gd name="T2" fmla="*/ 0 w 76"/>
                    <a:gd name="T3" fmla="*/ 23 h 47"/>
                    <a:gd name="T4" fmla="*/ 0 w 76"/>
                    <a:gd name="T5" fmla="*/ 5 h 47"/>
                    <a:gd name="T6" fmla="*/ 21 w 76"/>
                    <a:gd name="T7" fmla="*/ 0 h 47"/>
                    <a:gd name="T8" fmla="*/ 38 w 76"/>
                    <a:gd name="T9" fmla="*/ 0 h 47"/>
                    <a:gd name="T10" fmla="*/ 38 w 76"/>
                    <a:gd name="T11" fmla="*/ 17 h 47"/>
                    <a:gd name="T12" fmla="*/ 18 w 76"/>
                    <a:gd name="T13" fmla="*/ 23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47">
                      <a:moveTo>
                        <a:pt x="36" y="47"/>
                      </a:moveTo>
                      <a:lnTo>
                        <a:pt x="0" y="47"/>
                      </a:lnTo>
                      <a:lnTo>
                        <a:pt x="0" y="11"/>
                      </a:lnTo>
                      <a:lnTo>
                        <a:pt x="41" y="0"/>
                      </a:lnTo>
                      <a:lnTo>
                        <a:pt x="76" y="0"/>
                      </a:lnTo>
                      <a:lnTo>
                        <a:pt x="76" y="35"/>
                      </a:lnTo>
                      <a:lnTo>
                        <a:pt x="36" y="47"/>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83" name="Freeform 1162"/>
                <p:cNvSpPr>
                  <a:spLocks/>
                </p:cNvSpPr>
                <p:nvPr/>
              </p:nvSpPr>
              <p:spPr bwMode="auto">
                <a:xfrm>
                  <a:off x="4656" y="2899"/>
                  <a:ext cx="40" cy="25"/>
                </a:xfrm>
                <a:custGeom>
                  <a:avLst/>
                  <a:gdLst>
                    <a:gd name="T0" fmla="*/ 18 w 79"/>
                    <a:gd name="T1" fmla="*/ 25 h 49"/>
                    <a:gd name="T2" fmla="*/ 0 w 79"/>
                    <a:gd name="T3" fmla="*/ 25 h 49"/>
                    <a:gd name="T4" fmla="*/ 0 w 79"/>
                    <a:gd name="T5" fmla="*/ 7 h 49"/>
                    <a:gd name="T6" fmla="*/ 22 w 79"/>
                    <a:gd name="T7" fmla="*/ 0 h 49"/>
                    <a:gd name="T8" fmla="*/ 40 w 79"/>
                    <a:gd name="T9" fmla="*/ 0 h 49"/>
                    <a:gd name="T10" fmla="*/ 40 w 79"/>
                    <a:gd name="T11" fmla="*/ 18 h 49"/>
                    <a:gd name="T12" fmla="*/ 18 w 79"/>
                    <a:gd name="T13" fmla="*/ 25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49">
                      <a:moveTo>
                        <a:pt x="35" y="49"/>
                      </a:moveTo>
                      <a:lnTo>
                        <a:pt x="0" y="49"/>
                      </a:lnTo>
                      <a:lnTo>
                        <a:pt x="0" y="14"/>
                      </a:lnTo>
                      <a:lnTo>
                        <a:pt x="44" y="0"/>
                      </a:lnTo>
                      <a:lnTo>
                        <a:pt x="79" y="0"/>
                      </a:lnTo>
                      <a:lnTo>
                        <a:pt x="79" y="35"/>
                      </a:lnTo>
                      <a:lnTo>
                        <a:pt x="35" y="49"/>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84" name="Freeform 1163"/>
                <p:cNvSpPr>
                  <a:spLocks/>
                </p:cNvSpPr>
                <p:nvPr/>
              </p:nvSpPr>
              <p:spPr bwMode="auto">
                <a:xfrm>
                  <a:off x="4678" y="2890"/>
                  <a:ext cx="38" cy="27"/>
                </a:xfrm>
                <a:custGeom>
                  <a:avLst/>
                  <a:gdLst>
                    <a:gd name="T0" fmla="*/ 18 w 76"/>
                    <a:gd name="T1" fmla="*/ 27 h 53"/>
                    <a:gd name="T2" fmla="*/ 0 w 76"/>
                    <a:gd name="T3" fmla="*/ 27 h 53"/>
                    <a:gd name="T4" fmla="*/ 0 w 76"/>
                    <a:gd name="T5" fmla="*/ 9 h 53"/>
                    <a:gd name="T6" fmla="*/ 21 w 76"/>
                    <a:gd name="T7" fmla="*/ 0 h 53"/>
                    <a:gd name="T8" fmla="*/ 38 w 76"/>
                    <a:gd name="T9" fmla="*/ 0 h 53"/>
                    <a:gd name="T10" fmla="*/ 38 w 76"/>
                    <a:gd name="T11" fmla="*/ 18 h 53"/>
                    <a:gd name="T12" fmla="*/ 18 w 76"/>
                    <a:gd name="T13" fmla="*/ 27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53">
                      <a:moveTo>
                        <a:pt x="35" y="53"/>
                      </a:moveTo>
                      <a:lnTo>
                        <a:pt x="0" y="53"/>
                      </a:lnTo>
                      <a:lnTo>
                        <a:pt x="0" y="18"/>
                      </a:lnTo>
                      <a:lnTo>
                        <a:pt x="41" y="0"/>
                      </a:lnTo>
                      <a:lnTo>
                        <a:pt x="76" y="0"/>
                      </a:lnTo>
                      <a:lnTo>
                        <a:pt x="76" y="35"/>
                      </a:lnTo>
                      <a:lnTo>
                        <a:pt x="35" y="53"/>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85" name="Freeform 1164"/>
                <p:cNvSpPr>
                  <a:spLocks/>
                </p:cNvSpPr>
                <p:nvPr/>
              </p:nvSpPr>
              <p:spPr bwMode="auto">
                <a:xfrm>
                  <a:off x="4698" y="2881"/>
                  <a:ext cx="40" cy="26"/>
                </a:xfrm>
                <a:custGeom>
                  <a:avLst/>
                  <a:gdLst>
                    <a:gd name="T0" fmla="*/ 18 w 80"/>
                    <a:gd name="T1" fmla="*/ 26 h 52"/>
                    <a:gd name="T2" fmla="*/ 0 w 80"/>
                    <a:gd name="T3" fmla="*/ 26 h 52"/>
                    <a:gd name="T4" fmla="*/ 0 w 80"/>
                    <a:gd name="T5" fmla="*/ 9 h 52"/>
                    <a:gd name="T6" fmla="*/ 23 w 80"/>
                    <a:gd name="T7" fmla="*/ 0 h 52"/>
                    <a:gd name="T8" fmla="*/ 40 w 80"/>
                    <a:gd name="T9" fmla="*/ 0 h 52"/>
                    <a:gd name="T10" fmla="*/ 40 w 80"/>
                    <a:gd name="T11" fmla="*/ 18 h 52"/>
                    <a:gd name="T12" fmla="*/ 18 w 80"/>
                    <a:gd name="T13" fmla="*/ 26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52">
                      <a:moveTo>
                        <a:pt x="35" y="52"/>
                      </a:moveTo>
                      <a:lnTo>
                        <a:pt x="0" y="52"/>
                      </a:lnTo>
                      <a:lnTo>
                        <a:pt x="0" y="17"/>
                      </a:lnTo>
                      <a:lnTo>
                        <a:pt x="45" y="0"/>
                      </a:lnTo>
                      <a:lnTo>
                        <a:pt x="80" y="0"/>
                      </a:lnTo>
                      <a:lnTo>
                        <a:pt x="80" y="35"/>
                      </a:lnTo>
                      <a:lnTo>
                        <a:pt x="35" y="52"/>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86" name="Freeform 1165"/>
                <p:cNvSpPr>
                  <a:spLocks/>
                </p:cNvSpPr>
                <p:nvPr/>
              </p:nvSpPr>
              <p:spPr bwMode="auto">
                <a:xfrm>
                  <a:off x="4721" y="2869"/>
                  <a:ext cx="38" cy="30"/>
                </a:xfrm>
                <a:custGeom>
                  <a:avLst/>
                  <a:gdLst>
                    <a:gd name="T0" fmla="*/ 18 w 76"/>
                    <a:gd name="T1" fmla="*/ 30 h 59"/>
                    <a:gd name="T2" fmla="*/ 0 w 76"/>
                    <a:gd name="T3" fmla="*/ 30 h 59"/>
                    <a:gd name="T4" fmla="*/ 0 w 76"/>
                    <a:gd name="T5" fmla="*/ 12 h 59"/>
                    <a:gd name="T6" fmla="*/ 21 w 76"/>
                    <a:gd name="T7" fmla="*/ 0 h 59"/>
                    <a:gd name="T8" fmla="*/ 38 w 76"/>
                    <a:gd name="T9" fmla="*/ 0 h 59"/>
                    <a:gd name="T10" fmla="*/ 38 w 76"/>
                    <a:gd name="T11" fmla="*/ 18 h 59"/>
                    <a:gd name="T12" fmla="*/ 18 w 76"/>
                    <a:gd name="T13" fmla="*/ 30 h 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59">
                      <a:moveTo>
                        <a:pt x="35" y="59"/>
                      </a:moveTo>
                      <a:lnTo>
                        <a:pt x="0" y="59"/>
                      </a:lnTo>
                      <a:lnTo>
                        <a:pt x="0" y="24"/>
                      </a:lnTo>
                      <a:lnTo>
                        <a:pt x="41" y="0"/>
                      </a:lnTo>
                      <a:lnTo>
                        <a:pt x="76" y="0"/>
                      </a:lnTo>
                      <a:lnTo>
                        <a:pt x="76" y="35"/>
                      </a:lnTo>
                      <a:lnTo>
                        <a:pt x="35" y="59"/>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87" name="Freeform 1166"/>
                <p:cNvSpPr>
                  <a:spLocks/>
                </p:cNvSpPr>
                <p:nvPr/>
              </p:nvSpPr>
              <p:spPr bwMode="auto">
                <a:xfrm>
                  <a:off x="4741" y="2857"/>
                  <a:ext cx="40" cy="30"/>
                </a:xfrm>
                <a:custGeom>
                  <a:avLst/>
                  <a:gdLst>
                    <a:gd name="T0" fmla="*/ 18 w 78"/>
                    <a:gd name="T1" fmla="*/ 30 h 59"/>
                    <a:gd name="T2" fmla="*/ 0 w 78"/>
                    <a:gd name="T3" fmla="*/ 30 h 59"/>
                    <a:gd name="T4" fmla="*/ 0 w 78"/>
                    <a:gd name="T5" fmla="*/ 12 h 59"/>
                    <a:gd name="T6" fmla="*/ 22 w 78"/>
                    <a:gd name="T7" fmla="*/ 0 h 59"/>
                    <a:gd name="T8" fmla="*/ 40 w 78"/>
                    <a:gd name="T9" fmla="*/ 0 h 59"/>
                    <a:gd name="T10" fmla="*/ 40 w 78"/>
                    <a:gd name="T11" fmla="*/ 18 h 59"/>
                    <a:gd name="T12" fmla="*/ 18 w 78"/>
                    <a:gd name="T13" fmla="*/ 30 h 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 h="59">
                      <a:moveTo>
                        <a:pt x="35" y="59"/>
                      </a:moveTo>
                      <a:lnTo>
                        <a:pt x="0" y="59"/>
                      </a:lnTo>
                      <a:lnTo>
                        <a:pt x="0" y="24"/>
                      </a:lnTo>
                      <a:lnTo>
                        <a:pt x="43" y="0"/>
                      </a:lnTo>
                      <a:lnTo>
                        <a:pt x="78" y="0"/>
                      </a:lnTo>
                      <a:lnTo>
                        <a:pt x="78" y="35"/>
                      </a:lnTo>
                      <a:lnTo>
                        <a:pt x="35" y="59"/>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88" name="Freeform 1167"/>
                <p:cNvSpPr>
                  <a:spLocks/>
                </p:cNvSpPr>
                <p:nvPr/>
              </p:nvSpPr>
              <p:spPr bwMode="auto">
                <a:xfrm>
                  <a:off x="4763" y="2843"/>
                  <a:ext cx="38" cy="32"/>
                </a:xfrm>
                <a:custGeom>
                  <a:avLst/>
                  <a:gdLst>
                    <a:gd name="T0" fmla="*/ 18 w 76"/>
                    <a:gd name="T1" fmla="*/ 32 h 63"/>
                    <a:gd name="T2" fmla="*/ 0 w 76"/>
                    <a:gd name="T3" fmla="*/ 32 h 63"/>
                    <a:gd name="T4" fmla="*/ 0 w 76"/>
                    <a:gd name="T5" fmla="*/ 14 h 63"/>
                    <a:gd name="T6" fmla="*/ 21 w 76"/>
                    <a:gd name="T7" fmla="*/ 0 h 63"/>
                    <a:gd name="T8" fmla="*/ 38 w 76"/>
                    <a:gd name="T9" fmla="*/ 0 h 63"/>
                    <a:gd name="T10" fmla="*/ 38 w 76"/>
                    <a:gd name="T11" fmla="*/ 17 h 63"/>
                    <a:gd name="T12" fmla="*/ 18 w 76"/>
                    <a:gd name="T13" fmla="*/ 32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63">
                      <a:moveTo>
                        <a:pt x="35" y="63"/>
                      </a:moveTo>
                      <a:lnTo>
                        <a:pt x="0" y="63"/>
                      </a:lnTo>
                      <a:lnTo>
                        <a:pt x="0" y="28"/>
                      </a:lnTo>
                      <a:lnTo>
                        <a:pt x="41" y="0"/>
                      </a:lnTo>
                      <a:lnTo>
                        <a:pt x="76" y="0"/>
                      </a:lnTo>
                      <a:lnTo>
                        <a:pt x="76" y="33"/>
                      </a:lnTo>
                      <a:lnTo>
                        <a:pt x="35" y="63"/>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89" name="Freeform 1168"/>
                <p:cNvSpPr>
                  <a:spLocks/>
                </p:cNvSpPr>
                <p:nvPr/>
              </p:nvSpPr>
              <p:spPr bwMode="auto">
                <a:xfrm>
                  <a:off x="4783" y="2828"/>
                  <a:ext cx="41" cy="32"/>
                </a:xfrm>
                <a:custGeom>
                  <a:avLst/>
                  <a:gdLst>
                    <a:gd name="T0" fmla="*/ 18 w 80"/>
                    <a:gd name="T1" fmla="*/ 32 h 63"/>
                    <a:gd name="T2" fmla="*/ 0 w 80"/>
                    <a:gd name="T3" fmla="*/ 32 h 63"/>
                    <a:gd name="T4" fmla="*/ 0 w 80"/>
                    <a:gd name="T5" fmla="*/ 15 h 63"/>
                    <a:gd name="T6" fmla="*/ 23 w 80"/>
                    <a:gd name="T7" fmla="*/ 0 h 63"/>
                    <a:gd name="T8" fmla="*/ 41 w 80"/>
                    <a:gd name="T9" fmla="*/ 0 h 63"/>
                    <a:gd name="T10" fmla="*/ 41 w 80"/>
                    <a:gd name="T11" fmla="*/ 18 h 63"/>
                    <a:gd name="T12" fmla="*/ 18 w 80"/>
                    <a:gd name="T13" fmla="*/ 32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63">
                      <a:moveTo>
                        <a:pt x="35" y="63"/>
                      </a:moveTo>
                      <a:lnTo>
                        <a:pt x="0" y="63"/>
                      </a:lnTo>
                      <a:lnTo>
                        <a:pt x="0" y="30"/>
                      </a:lnTo>
                      <a:lnTo>
                        <a:pt x="45" y="0"/>
                      </a:lnTo>
                      <a:lnTo>
                        <a:pt x="80" y="0"/>
                      </a:lnTo>
                      <a:lnTo>
                        <a:pt x="80" y="35"/>
                      </a:lnTo>
                      <a:lnTo>
                        <a:pt x="35" y="63"/>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90" name="Freeform 1169"/>
                <p:cNvSpPr>
                  <a:spLocks/>
                </p:cNvSpPr>
                <p:nvPr/>
              </p:nvSpPr>
              <p:spPr bwMode="auto">
                <a:xfrm>
                  <a:off x="4806" y="2812"/>
                  <a:ext cx="38" cy="34"/>
                </a:xfrm>
                <a:custGeom>
                  <a:avLst/>
                  <a:gdLst>
                    <a:gd name="T0" fmla="*/ 18 w 76"/>
                    <a:gd name="T1" fmla="*/ 34 h 68"/>
                    <a:gd name="T2" fmla="*/ 0 w 76"/>
                    <a:gd name="T3" fmla="*/ 34 h 68"/>
                    <a:gd name="T4" fmla="*/ 0 w 76"/>
                    <a:gd name="T5" fmla="*/ 17 h 68"/>
                    <a:gd name="T6" fmla="*/ 21 w 76"/>
                    <a:gd name="T7" fmla="*/ 0 h 68"/>
                    <a:gd name="T8" fmla="*/ 38 w 76"/>
                    <a:gd name="T9" fmla="*/ 0 h 68"/>
                    <a:gd name="T10" fmla="*/ 38 w 76"/>
                    <a:gd name="T11" fmla="*/ 18 h 68"/>
                    <a:gd name="T12" fmla="*/ 18 w 76"/>
                    <a:gd name="T13" fmla="*/ 34 h 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68">
                      <a:moveTo>
                        <a:pt x="35" y="68"/>
                      </a:moveTo>
                      <a:lnTo>
                        <a:pt x="0" y="68"/>
                      </a:lnTo>
                      <a:lnTo>
                        <a:pt x="0" y="33"/>
                      </a:lnTo>
                      <a:lnTo>
                        <a:pt x="41" y="0"/>
                      </a:lnTo>
                      <a:lnTo>
                        <a:pt x="76" y="0"/>
                      </a:lnTo>
                      <a:lnTo>
                        <a:pt x="76" y="36"/>
                      </a:lnTo>
                      <a:lnTo>
                        <a:pt x="35" y="68"/>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91" name="Freeform 1170"/>
                <p:cNvSpPr>
                  <a:spLocks/>
                </p:cNvSpPr>
                <p:nvPr/>
              </p:nvSpPr>
              <p:spPr bwMode="auto">
                <a:xfrm>
                  <a:off x="4826" y="2795"/>
                  <a:ext cx="40" cy="35"/>
                </a:xfrm>
                <a:custGeom>
                  <a:avLst/>
                  <a:gdLst>
                    <a:gd name="T0" fmla="*/ 18 w 79"/>
                    <a:gd name="T1" fmla="*/ 35 h 71"/>
                    <a:gd name="T2" fmla="*/ 0 w 79"/>
                    <a:gd name="T3" fmla="*/ 35 h 71"/>
                    <a:gd name="T4" fmla="*/ 0 w 79"/>
                    <a:gd name="T5" fmla="*/ 17 h 71"/>
                    <a:gd name="T6" fmla="*/ 22 w 79"/>
                    <a:gd name="T7" fmla="*/ 0 h 71"/>
                    <a:gd name="T8" fmla="*/ 40 w 79"/>
                    <a:gd name="T9" fmla="*/ 0 h 71"/>
                    <a:gd name="T10" fmla="*/ 40 w 79"/>
                    <a:gd name="T11" fmla="*/ 17 h 71"/>
                    <a:gd name="T12" fmla="*/ 18 w 79"/>
                    <a:gd name="T13" fmla="*/ 35 h 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71">
                      <a:moveTo>
                        <a:pt x="35" y="71"/>
                      </a:moveTo>
                      <a:lnTo>
                        <a:pt x="0" y="71"/>
                      </a:lnTo>
                      <a:lnTo>
                        <a:pt x="0" y="35"/>
                      </a:lnTo>
                      <a:lnTo>
                        <a:pt x="43" y="0"/>
                      </a:lnTo>
                      <a:lnTo>
                        <a:pt x="79" y="0"/>
                      </a:lnTo>
                      <a:lnTo>
                        <a:pt x="79" y="35"/>
                      </a:lnTo>
                      <a:lnTo>
                        <a:pt x="35" y="71"/>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92" name="Freeform 1171"/>
                <p:cNvSpPr>
                  <a:spLocks/>
                </p:cNvSpPr>
                <p:nvPr/>
              </p:nvSpPr>
              <p:spPr bwMode="auto">
                <a:xfrm>
                  <a:off x="4848" y="2774"/>
                  <a:ext cx="40" cy="38"/>
                </a:xfrm>
                <a:custGeom>
                  <a:avLst/>
                  <a:gdLst>
                    <a:gd name="T0" fmla="*/ 18 w 79"/>
                    <a:gd name="T1" fmla="*/ 38 h 76"/>
                    <a:gd name="T2" fmla="*/ 0 w 79"/>
                    <a:gd name="T3" fmla="*/ 38 h 76"/>
                    <a:gd name="T4" fmla="*/ 0 w 79"/>
                    <a:gd name="T5" fmla="*/ 21 h 76"/>
                    <a:gd name="T6" fmla="*/ 22 w 79"/>
                    <a:gd name="T7" fmla="*/ 0 h 76"/>
                    <a:gd name="T8" fmla="*/ 40 w 79"/>
                    <a:gd name="T9" fmla="*/ 0 h 76"/>
                    <a:gd name="T10" fmla="*/ 40 w 79"/>
                    <a:gd name="T11" fmla="*/ 18 h 76"/>
                    <a:gd name="T12" fmla="*/ 18 w 79"/>
                    <a:gd name="T13" fmla="*/ 38 h 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76">
                      <a:moveTo>
                        <a:pt x="36" y="76"/>
                      </a:moveTo>
                      <a:lnTo>
                        <a:pt x="0" y="76"/>
                      </a:lnTo>
                      <a:lnTo>
                        <a:pt x="0" y="41"/>
                      </a:lnTo>
                      <a:lnTo>
                        <a:pt x="44" y="0"/>
                      </a:lnTo>
                      <a:lnTo>
                        <a:pt x="79" y="0"/>
                      </a:lnTo>
                      <a:lnTo>
                        <a:pt x="79" y="36"/>
                      </a:lnTo>
                      <a:lnTo>
                        <a:pt x="36" y="76"/>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93" name="Freeform 1172"/>
                <p:cNvSpPr>
                  <a:spLocks/>
                </p:cNvSpPr>
                <p:nvPr/>
              </p:nvSpPr>
              <p:spPr bwMode="auto">
                <a:xfrm>
                  <a:off x="4870" y="2754"/>
                  <a:ext cx="39" cy="38"/>
                </a:xfrm>
                <a:custGeom>
                  <a:avLst/>
                  <a:gdLst>
                    <a:gd name="T0" fmla="*/ 18 w 77"/>
                    <a:gd name="T1" fmla="*/ 38 h 77"/>
                    <a:gd name="T2" fmla="*/ 0 w 77"/>
                    <a:gd name="T3" fmla="*/ 38 h 77"/>
                    <a:gd name="T4" fmla="*/ 0 w 77"/>
                    <a:gd name="T5" fmla="*/ 20 h 77"/>
                    <a:gd name="T6" fmla="*/ 21 w 77"/>
                    <a:gd name="T7" fmla="*/ 0 h 77"/>
                    <a:gd name="T8" fmla="*/ 39 w 77"/>
                    <a:gd name="T9" fmla="*/ 0 h 77"/>
                    <a:gd name="T10" fmla="*/ 39 w 77"/>
                    <a:gd name="T11" fmla="*/ 18 h 77"/>
                    <a:gd name="T12" fmla="*/ 18 w 77"/>
                    <a:gd name="T13" fmla="*/ 38 h 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7" h="77">
                      <a:moveTo>
                        <a:pt x="35" y="77"/>
                      </a:moveTo>
                      <a:lnTo>
                        <a:pt x="0" y="77"/>
                      </a:lnTo>
                      <a:lnTo>
                        <a:pt x="0" y="41"/>
                      </a:lnTo>
                      <a:lnTo>
                        <a:pt x="42" y="0"/>
                      </a:lnTo>
                      <a:lnTo>
                        <a:pt x="77" y="0"/>
                      </a:lnTo>
                      <a:lnTo>
                        <a:pt x="77" y="36"/>
                      </a:lnTo>
                      <a:lnTo>
                        <a:pt x="35" y="77"/>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94" name="Freeform 1173"/>
                <p:cNvSpPr>
                  <a:spLocks/>
                </p:cNvSpPr>
                <p:nvPr/>
              </p:nvSpPr>
              <p:spPr bwMode="auto">
                <a:xfrm>
                  <a:off x="4891" y="2731"/>
                  <a:ext cx="40" cy="40"/>
                </a:xfrm>
                <a:custGeom>
                  <a:avLst/>
                  <a:gdLst>
                    <a:gd name="T0" fmla="*/ 18 w 79"/>
                    <a:gd name="T1" fmla="*/ 40 h 81"/>
                    <a:gd name="T2" fmla="*/ 0 w 79"/>
                    <a:gd name="T3" fmla="*/ 40 h 81"/>
                    <a:gd name="T4" fmla="*/ 0 w 79"/>
                    <a:gd name="T5" fmla="*/ 22 h 81"/>
                    <a:gd name="T6" fmla="*/ 22 w 79"/>
                    <a:gd name="T7" fmla="*/ 0 h 81"/>
                    <a:gd name="T8" fmla="*/ 40 w 79"/>
                    <a:gd name="T9" fmla="*/ 0 h 81"/>
                    <a:gd name="T10" fmla="*/ 40 w 79"/>
                    <a:gd name="T11" fmla="*/ 18 h 81"/>
                    <a:gd name="T12" fmla="*/ 18 w 79"/>
                    <a:gd name="T13" fmla="*/ 40 h 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81">
                      <a:moveTo>
                        <a:pt x="35" y="81"/>
                      </a:moveTo>
                      <a:lnTo>
                        <a:pt x="0" y="81"/>
                      </a:lnTo>
                      <a:lnTo>
                        <a:pt x="0" y="45"/>
                      </a:lnTo>
                      <a:lnTo>
                        <a:pt x="44" y="0"/>
                      </a:lnTo>
                      <a:lnTo>
                        <a:pt x="79" y="0"/>
                      </a:lnTo>
                      <a:lnTo>
                        <a:pt x="79" y="36"/>
                      </a:lnTo>
                      <a:lnTo>
                        <a:pt x="35" y="81"/>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95" name="Freeform 1174"/>
                <p:cNvSpPr>
                  <a:spLocks/>
                </p:cNvSpPr>
                <p:nvPr/>
              </p:nvSpPr>
              <p:spPr bwMode="auto">
                <a:xfrm>
                  <a:off x="4913" y="2708"/>
                  <a:ext cx="38" cy="41"/>
                </a:xfrm>
                <a:custGeom>
                  <a:avLst/>
                  <a:gdLst>
                    <a:gd name="T0" fmla="*/ 18 w 76"/>
                    <a:gd name="T1" fmla="*/ 41 h 82"/>
                    <a:gd name="T2" fmla="*/ 0 w 76"/>
                    <a:gd name="T3" fmla="*/ 41 h 82"/>
                    <a:gd name="T4" fmla="*/ 0 w 76"/>
                    <a:gd name="T5" fmla="*/ 23 h 82"/>
                    <a:gd name="T6" fmla="*/ 21 w 76"/>
                    <a:gd name="T7" fmla="*/ 0 h 82"/>
                    <a:gd name="T8" fmla="*/ 38 w 76"/>
                    <a:gd name="T9" fmla="*/ 0 h 82"/>
                    <a:gd name="T10" fmla="*/ 38 w 76"/>
                    <a:gd name="T11" fmla="*/ 18 h 82"/>
                    <a:gd name="T12" fmla="*/ 18 w 76"/>
                    <a:gd name="T13" fmla="*/ 41 h 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82">
                      <a:moveTo>
                        <a:pt x="35" y="82"/>
                      </a:moveTo>
                      <a:lnTo>
                        <a:pt x="0" y="82"/>
                      </a:lnTo>
                      <a:lnTo>
                        <a:pt x="0" y="46"/>
                      </a:lnTo>
                      <a:lnTo>
                        <a:pt x="41" y="0"/>
                      </a:lnTo>
                      <a:lnTo>
                        <a:pt x="76" y="0"/>
                      </a:lnTo>
                      <a:lnTo>
                        <a:pt x="76" y="35"/>
                      </a:lnTo>
                      <a:lnTo>
                        <a:pt x="35" y="82"/>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96" name="Freeform 1175"/>
                <p:cNvSpPr>
                  <a:spLocks/>
                </p:cNvSpPr>
                <p:nvPr/>
              </p:nvSpPr>
              <p:spPr bwMode="auto">
                <a:xfrm>
                  <a:off x="4933" y="2683"/>
                  <a:ext cx="40" cy="43"/>
                </a:xfrm>
                <a:custGeom>
                  <a:avLst/>
                  <a:gdLst>
                    <a:gd name="T0" fmla="*/ 18 w 79"/>
                    <a:gd name="T1" fmla="*/ 43 h 85"/>
                    <a:gd name="T2" fmla="*/ 0 w 79"/>
                    <a:gd name="T3" fmla="*/ 43 h 85"/>
                    <a:gd name="T4" fmla="*/ 0 w 79"/>
                    <a:gd name="T5" fmla="*/ 25 h 85"/>
                    <a:gd name="T6" fmla="*/ 22 w 79"/>
                    <a:gd name="T7" fmla="*/ 0 h 85"/>
                    <a:gd name="T8" fmla="*/ 40 w 79"/>
                    <a:gd name="T9" fmla="*/ 0 h 85"/>
                    <a:gd name="T10" fmla="*/ 40 w 79"/>
                    <a:gd name="T11" fmla="*/ 18 h 85"/>
                    <a:gd name="T12" fmla="*/ 18 w 79"/>
                    <a:gd name="T13" fmla="*/ 43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85">
                      <a:moveTo>
                        <a:pt x="35" y="85"/>
                      </a:moveTo>
                      <a:lnTo>
                        <a:pt x="0" y="85"/>
                      </a:lnTo>
                      <a:lnTo>
                        <a:pt x="0" y="50"/>
                      </a:lnTo>
                      <a:lnTo>
                        <a:pt x="43" y="0"/>
                      </a:lnTo>
                      <a:lnTo>
                        <a:pt x="79" y="0"/>
                      </a:lnTo>
                      <a:lnTo>
                        <a:pt x="79" y="36"/>
                      </a:lnTo>
                      <a:lnTo>
                        <a:pt x="35" y="8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97" name="Freeform 1176"/>
                <p:cNvSpPr>
                  <a:spLocks/>
                </p:cNvSpPr>
                <p:nvPr/>
              </p:nvSpPr>
              <p:spPr bwMode="auto">
                <a:xfrm>
                  <a:off x="4955" y="2656"/>
                  <a:ext cx="38" cy="45"/>
                </a:xfrm>
                <a:custGeom>
                  <a:avLst/>
                  <a:gdLst>
                    <a:gd name="T0" fmla="*/ 18 w 76"/>
                    <a:gd name="T1" fmla="*/ 45 h 89"/>
                    <a:gd name="T2" fmla="*/ 0 w 76"/>
                    <a:gd name="T3" fmla="*/ 45 h 89"/>
                    <a:gd name="T4" fmla="*/ 0 w 76"/>
                    <a:gd name="T5" fmla="*/ 27 h 89"/>
                    <a:gd name="T6" fmla="*/ 21 w 76"/>
                    <a:gd name="T7" fmla="*/ 0 h 89"/>
                    <a:gd name="T8" fmla="*/ 38 w 76"/>
                    <a:gd name="T9" fmla="*/ 0 h 89"/>
                    <a:gd name="T10" fmla="*/ 38 w 76"/>
                    <a:gd name="T11" fmla="*/ 18 h 89"/>
                    <a:gd name="T12" fmla="*/ 18 w 76"/>
                    <a:gd name="T13" fmla="*/ 45 h 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89">
                      <a:moveTo>
                        <a:pt x="36" y="89"/>
                      </a:moveTo>
                      <a:lnTo>
                        <a:pt x="0" y="89"/>
                      </a:lnTo>
                      <a:lnTo>
                        <a:pt x="0" y="53"/>
                      </a:lnTo>
                      <a:lnTo>
                        <a:pt x="41" y="0"/>
                      </a:lnTo>
                      <a:lnTo>
                        <a:pt x="76" y="0"/>
                      </a:lnTo>
                      <a:lnTo>
                        <a:pt x="76" y="35"/>
                      </a:lnTo>
                      <a:lnTo>
                        <a:pt x="36" y="89"/>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98" name="Freeform 1177"/>
                <p:cNvSpPr>
                  <a:spLocks/>
                </p:cNvSpPr>
                <p:nvPr/>
              </p:nvSpPr>
              <p:spPr bwMode="auto">
                <a:xfrm>
                  <a:off x="4976" y="2630"/>
                  <a:ext cx="40" cy="44"/>
                </a:xfrm>
                <a:custGeom>
                  <a:avLst/>
                  <a:gdLst>
                    <a:gd name="T0" fmla="*/ 18 w 80"/>
                    <a:gd name="T1" fmla="*/ 44 h 87"/>
                    <a:gd name="T2" fmla="*/ 0 w 80"/>
                    <a:gd name="T3" fmla="*/ 44 h 87"/>
                    <a:gd name="T4" fmla="*/ 0 w 80"/>
                    <a:gd name="T5" fmla="*/ 26 h 87"/>
                    <a:gd name="T6" fmla="*/ 23 w 80"/>
                    <a:gd name="T7" fmla="*/ 0 h 87"/>
                    <a:gd name="T8" fmla="*/ 40 w 80"/>
                    <a:gd name="T9" fmla="*/ 0 h 87"/>
                    <a:gd name="T10" fmla="*/ 40 w 80"/>
                    <a:gd name="T11" fmla="*/ 18 h 87"/>
                    <a:gd name="T12" fmla="*/ 18 w 80"/>
                    <a:gd name="T13" fmla="*/ 44 h 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87">
                      <a:moveTo>
                        <a:pt x="35" y="87"/>
                      </a:moveTo>
                      <a:lnTo>
                        <a:pt x="0" y="87"/>
                      </a:lnTo>
                      <a:lnTo>
                        <a:pt x="0" y="52"/>
                      </a:lnTo>
                      <a:lnTo>
                        <a:pt x="45" y="0"/>
                      </a:lnTo>
                      <a:lnTo>
                        <a:pt x="80" y="0"/>
                      </a:lnTo>
                      <a:lnTo>
                        <a:pt x="80" y="35"/>
                      </a:lnTo>
                      <a:lnTo>
                        <a:pt x="35" y="87"/>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499" name="Freeform 1178"/>
                <p:cNvSpPr>
                  <a:spLocks/>
                </p:cNvSpPr>
                <p:nvPr/>
              </p:nvSpPr>
              <p:spPr bwMode="auto">
                <a:xfrm>
                  <a:off x="4998" y="2601"/>
                  <a:ext cx="38" cy="47"/>
                </a:xfrm>
                <a:custGeom>
                  <a:avLst/>
                  <a:gdLst>
                    <a:gd name="T0" fmla="*/ 18 w 76"/>
                    <a:gd name="T1" fmla="*/ 47 h 95"/>
                    <a:gd name="T2" fmla="*/ 0 w 76"/>
                    <a:gd name="T3" fmla="*/ 47 h 95"/>
                    <a:gd name="T4" fmla="*/ 0 w 76"/>
                    <a:gd name="T5" fmla="*/ 30 h 95"/>
                    <a:gd name="T6" fmla="*/ 21 w 76"/>
                    <a:gd name="T7" fmla="*/ 0 h 95"/>
                    <a:gd name="T8" fmla="*/ 38 w 76"/>
                    <a:gd name="T9" fmla="*/ 0 h 95"/>
                    <a:gd name="T10" fmla="*/ 38 w 76"/>
                    <a:gd name="T11" fmla="*/ 18 h 95"/>
                    <a:gd name="T12" fmla="*/ 18 w 76"/>
                    <a:gd name="T13" fmla="*/ 47 h 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95">
                      <a:moveTo>
                        <a:pt x="35" y="95"/>
                      </a:moveTo>
                      <a:lnTo>
                        <a:pt x="0" y="95"/>
                      </a:lnTo>
                      <a:lnTo>
                        <a:pt x="0" y="60"/>
                      </a:lnTo>
                      <a:lnTo>
                        <a:pt x="41" y="0"/>
                      </a:lnTo>
                      <a:lnTo>
                        <a:pt x="76" y="0"/>
                      </a:lnTo>
                      <a:lnTo>
                        <a:pt x="76" y="36"/>
                      </a:lnTo>
                      <a:lnTo>
                        <a:pt x="35" y="95"/>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00" name="Freeform 1179"/>
                <p:cNvSpPr>
                  <a:spLocks/>
                </p:cNvSpPr>
                <p:nvPr/>
              </p:nvSpPr>
              <p:spPr bwMode="auto">
                <a:xfrm>
                  <a:off x="5019" y="2570"/>
                  <a:ext cx="39" cy="48"/>
                </a:xfrm>
                <a:custGeom>
                  <a:avLst/>
                  <a:gdLst>
                    <a:gd name="T0" fmla="*/ 17 w 79"/>
                    <a:gd name="T1" fmla="*/ 48 h 96"/>
                    <a:gd name="T2" fmla="*/ 0 w 79"/>
                    <a:gd name="T3" fmla="*/ 48 h 96"/>
                    <a:gd name="T4" fmla="*/ 0 w 79"/>
                    <a:gd name="T5" fmla="*/ 30 h 96"/>
                    <a:gd name="T6" fmla="*/ 22 w 79"/>
                    <a:gd name="T7" fmla="*/ 0 h 96"/>
                    <a:gd name="T8" fmla="*/ 39 w 79"/>
                    <a:gd name="T9" fmla="*/ 0 h 96"/>
                    <a:gd name="T10" fmla="*/ 39 w 79"/>
                    <a:gd name="T11" fmla="*/ 18 h 96"/>
                    <a:gd name="T12" fmla="*/ 17 w 79"/>
                    <a:gd name="T13" fmla="*/ 48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96">
                      <a:moveTo>
                        <a:pt x="35" y="96"/>
                      </a:moveTo>
                      <a:lnTo>
                        <a:pt x="0" y="96"/>
                      </a:lnTo>
                      <a:lnTo>
                        <a:pt x="0" y="60"/>
                      </a:lnTo>
                      <a:lnTo>
                        <a:pt x="44" y="0"/>
                      </a:lnTo>
                      <a:lnTo>
                        <a:pt x="79" y="0"/>
                      </a:lnTo>
                      <a:lnTo>
                        <a:pt x="79" y="35"/>
                      </a:lnTo>
                      <a:lnTo>
                        <a:pt x="35" y="96"/>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01" name="Freeform 1180"/>
                <p:cNvSpPr>
                  <a:spLocks/>
                </p:cNvSpPr>
                <p:nvPr/>
              </p:nvSpPr>
              <p:spPr bwMode="auto">
                <a:xfrm>
                  <a:off x="5040" y="2538"/>
                  <a:ext cx="38" cy="50"/>
                </a:xfrm>
                <a:custGeom>
                  <a:avLst/>
                  <a:gdLst>
                    <a:gd name="T0" fmla="*/ 18 w 76"/>
                    <a:gd name="T1" fmla="*/ 50 h 100"/>
                    <a:gd name="T2" fmla="*/ 0 w 76"/>
                    <a:gd name="T3" fmla="*/ 50 h 100"/>
                    <a:gd name="T4" fmla="*/ 0 w 76"/>
                    <a:gd name="T5" fmla="*/ 33 h 100"/>
                    <a:gd name="T6" fmla="*/ 20 w 76"/>
                    <a:gd name="T7" fmla="*/ 0 h 100"/>
                    <a:gd name="T8" fmla="*/ 38 w 76"/>
                    <a:gd name="T9" fmla="*/ 0 h 100"/>
                    <a:gd name="T10" fmla="*/ 38 w 76"/>
                    <a:gd name="T11" fmla="*/ 18 h 100"/>
                    <a:gd name="T12" fmla="*/ 18 w 76"/>
                    <a:gd name="T13" fmla="*/ 50 h 1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100">
                      <a:moveTo>
                        <a:pt x="35" y="100"/>
                      </a:moveTo>
                      <a:lnTo>
                        <a:pt x="0" y="100"/>
                      </a:lnTo>
                      <a:lnTo>
                        <a:pt x="0" y="65"/>
                      </a:lnTo>
                      <a:lnTo>
                        <a:pt x="40" y="0"/>
                      </a:lnTo>
                      <a:lnTo>
                        <a:pt x="76" y="0"/>
                      </a:lnTo>
                      <a:lnTo>
                        <a:pt x="76" y="35"/>
                      </a:lnTo>
                      <a:lnTo>
                        <a:pt x="35" y="100"/>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02" name="Freeform 1181"/>
                <p:cNvSpPr>
                  <a:spLocks/>
                </p:cNvSpPr>
                <p:nvPr/>
              </p:nvSpPr>
              <p:spPr bwMode="auto">
                <a:xfrm>
                  <a:off x="5061" y="2506"/>
                  <a:ext cx="40" cy="50"/>
                </a:xfrm>
                <a:custGeom>
                  <a:avLst/>
                  <a:gdLst>
                    <a:gd name="T0" fmla="*/ 18 w 81"/>
                    <a:gd name="T1" fmla="*/ 50 h 100"/>
                    <a:gd name="T2" fmla="*/ 0 w 81"/>
                    <a:gd name="T3" fmla="*/ 50 h 100"/>
                    <a:gd name="T4" fmla="*/ 0 w 81"/>
                    <a:gd name="T5" fmla="*/ 33 h 100"/>
                    <a:gd name="T6" fmla="*/ 22 w 81"/>
                    <a:gd name="T7" fmla="*/ 0 h 100"/>
                    <a:gd name="T8" fmla="*/ 40 w 81"/>
                    <a:gd name="T9" fmla="*/ 0 h 100"/>
                    <a:gd name="T10" fmla="*/ 40 w 81"/>
                    <a:gd name="T11" fmla="*/ 18 h 100"/>
                    <a:gd name="T12" fmla="*/ 18 w 81"/>
                    <a:gd name="T13" fmla="*/ 50 h 1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 h="100">
                      <a:moveTo>
                        <a:pt x="36" y="100"/>
                      </a:moveTo>
                      <a:lnTo>
                        <a:pt x="0" y="100"/>
                      </a:lnTo>
                      <a:lnTo>
                        <a:pt x="0" y="65"/>
                      </a:lnTo>
                      <a:lnTo>
                        <a:pt x="45" y="0"/>
                      </a:lnTo>
                      <a:lnTo>
                        <a:pt x="81" y="0"/>
                      </a:lnTo>
                      <a:lnTo>
                        <a:pt x="81" y="35"/>
                      </a:lnTo>
                      <a:lnTo>
                        <a:pt x="36" y="100"/>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03" name="Freeform 1182"/>
                <p:cNvSpPr>
                  <a:spLocks/>
                </p:cNvSpPr>
                <p:nvPr/>
              </p:nvSpPr>
              <p:spPr bwMode="auto">
                <a:xfrm>
                  <a:off x="5083" y="2472"/>
                  <a:ext cx="40" cy="51"/>
                </a:xfrm>
                <a:custGeom>
                  <a:avLst/>
                  <a:gdLst>
                    <a:gd name="T0" fmla="*/ 18 w 79"/>
                    <a:gd name="T1" fmla="*/ 51 h 103"/>
                    <a:gd name="T2" fmla="*/ 0 w 79"/>
                    <a:gd name="T3" fmla="*/ 51 h 103"/>
                    <a:gd name="T4" fmla="*/ 0 w 79"/>
                    <a:gd name="T5" fmla="*/ 34 h 103"/>
                    <a:gd name="T6" fmla="*/ 22 w 79"/>
                    <a:gd name="T7" fmla="*/ 0 h 103"/>
                    <a:gd name="T8" fmla="*/ 40 w 79"/>
                    <a:gd name="T9" fmla="*/ 0 h 103"/>
                    <a:gd name="T10" fmla="*/ 40 w 79"/>
                    <a:gd name="T11" fmla="*/ 18 h 103"/>
                    <a:gd name="T12" fmla="*/ 18 w 79"/>
                    <a:gd name="T13" fmla="*/ 51 h 10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03">
                      <a:moveTo>
                        <a:pt x="36" y="103"/>
                      </a:moveTo>
                      <a:lnTo>
                        <a:pt x="0" y="103"/>
                      </a:lnTo>
                      <a:lnTo>
                        <a:pt x="0" y="68"/>
                      </a:lnTo>
                      <a:lnTo>
                        <a:pt x="44" y="0"/>
                      </a:lnTo>
                      <a:lnTo>
                        <a:pt x="79" y="0"/>
                      </a:lnTo>
                      <a:lnTo>
                        <a:pt x="79" y="36"/>
                      </a:lnTo>
                      <a:lnTo>
                        <a:pt x="36" y="103"/>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04" name="Freeform 1183"/>
                <p:cNvSpPr>
                  <a:spLocks/>
                </p:cNvSpPr>
                <p:nvPr/>
              </p:nvSpPr>
              <p:spPr bwMode="auto">
                <a:xfrm>
                  <a:off x="5105" y="2435"/>
                  <a:ext cx="38" cy="54"/>
                </a:xfrm>
                <a:custGeom>
                  <a:avLst/>
                  <a:gdLst>
                    <a:gd name="T0" fmla="*/ 18 w 76"/>
                    <a:gd name="T1" fmla="*/ 54 h 109"/>
                    <a:gd name="T2" fmla="*/ 0 w 76"/>
                    <a:gd name="T3" fmla="*/ 54 h 109"/>
                    <a:gd name="T4" fmla="*/ 0 w 76"/>
                    <a:gd name="T5" fmla="*/ 36 h 109"/>
                    <a:gd name="T6" fmla="*/ 21 w 76"/>
                    <a:gd name="T7" fmla="*/ 0 h 109"/>
                    <a:gd name="T8" fmla="*/ 38 w 76"/>
                    <a:gd name="T9" fmla="*/ 0 h 109"/>
                    <a:gd name="T10" fmla="*/ 38 w 76"/>
                    <a:gd name="T11" fmla="*/ 17 h 109"/>
                    <a:gd name="T12" fmla="*/ 18 w 76"/>
                    <a:gd name="T13" fmla="*/ 54 h 1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109">
                      <a:moveTo>
                        <a:pt x="35" y="109"/>
                      </a:moveTo>
                      <a:lnTo>
                        <a:pt x="0" y="109"/>
                      </a:lnTo>
                      <a:lnTo>
                        <a:pt x="0" y="73"/>
                      </a:lnTo>
                      <a:lnTo>
                        <a:pt x="41" y="0"/>
                      </a:lnTo>
                      <a:lnTo>
                        <a:pt x="76" y="0"/>
                      </a:lnTo>
                      <a:lnTo>
                        <a:pt x="76" y="35"/>
                      </a:lnTo>
                      <a:lnTo>
                        <a:pt x="35" y="109"/>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05" name="Freeform 1184"/>
                <p:cNvSpPr>
                  <a:spLocks/>
                </p:cNvSpPr>
                <p:nvPr/>
              </p:nvSpPr>
              <p:spPr bwMode="auto">
                <a:xfrm>
                  <a:off x="5125" y="2398"/>
                  <a:ext cx="40" cy="55"/>
                </a:xfrm>
                <a:custGeom>
                  <a:avLst/>
                  <a:gdLst>
                    <a:gd name="T0" fmla="*/ 18 w 79"/>
                    <a:gd name="T1" fmla="*/ 55 h 108"/>
                    <a:gd name="T2" fmla="*/ 0 w 79"/>
                    <a:gd name="T3" fmla="*/ 55 h 108"/>
                    <a:gd name="T4" fmla="*/ 0 w 79"/>
                    <a:gd name="T5" fmla="*/ 37 h 108"/>
                    <a:gd name="T6" fmla="*/ 22 w 79"/>
                    <a:gd name="T7" fmla="*/ 0 h 108"/>
                    <a:gd name="T8" fmla="*/ 40 w 79"/>
                    <a:gd name="T9" fmla="*/ 0 h 108"/>
                    <a:gd name="T10" fmla="*/ 40 w 79"/>
                    <a:gd name="T11" fmla="*/ 18 h 108"/>
                    <a:gd name="T12" fmla="*/ 18 w 79"/>
                    <a:gd name="T13" fmla="*/ 55 h 1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08">
                      <a:moveTo>
                        <a:pt x="35" y="108"/>
                      </a:moveTo>
                      <a:lnTo>
                        <a:pt x="0" y="108"/>
                      </a:lnTo>
                      <a:lnTo>
                        <a:pt x="0" y="73"/>
                      </a:lnTo>
                      <a:lnTo>
                        <a:pt x="44" y="0"/>
                      </a:lnTo>
                      <a:lnTo>
                        <a:pt x="79" y="0"/>
                      </a:lnTo>
                      <a:lnTo>
                        <a:pt x="79" y="35"/>
                      </a:lnTo>
                      <a:lnTo>
                        <a:pt x="35" y="108"/>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06" name="Freeform 1185"/>
                <p:cNvSpPr>
                  <a:spLocks/>
                </p:cNvSpPr>
                <p:nvPr/>
              </p:nvSpPr>
              <p:spPr bwMode="auto">
                <a:xfrm>
                  <a:off x="5147" y="2359"/>
                  <a:ext cx="38" cy="57"/>
                </a:xfrm>
                <a:custGeom>
                  <a:avLst/>
                  <a:gdLst>
                    <a:gd name="T0" fmla="*/ 18 w 76"/>
                    <a:gd name="T1" fmla="*/ 57 h 114"/>
                    <a:gd name="T2" fmla="*/ 0 w 76"/>
                    <a:gd name="T3" fmla="*/ 57 h 114"/>
                    <a:gd name="T4" fmla="*/ 0 w 76"/>
                    <a:gd name="T5" fmla="*/ 40 h 114"/>
                    <a:gd name="T6" fmla="*/ 20 w 76"/>
                    <a:gd name="T7" fmla="*/ 0 h 114"/>
                    <a:gd name="T8" fmla="*/ 38 w 76"/>
                    <a:gd name="T9" fmla="*/ 0 h 114"/>
                    <a:gd name="T10" fmla="*/ 38 w 76"/>
                    <a:gd name="T11" fmla="*/ 18 h 114"/>
                    <a:gd name="T12" fmla="*/ 18 w 76"/>
                    <a:gd name="T13" fmla="*/ 57 h 1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114">
                      <a:moveTo>
                        <a:pt x="35" y="114"/>
                      </a:moveTo>
                      <a:lnTo>
                        <a:pt x="0" y="114"/>
                      </a:lnTo>
                      <a:lnTo>
                        <a:pt x="0" y="79"/>
                      </a:lnTo>
                      <a:lnTo>
                        <a:pt x="40" y="0"/>
                      </a:lnTo>
                      <a:lnTo>
                        <a:pt x="76" y="0"/>
                      </a:lnTo>
                      <a:lnTo>
                        <a:pt x="76" y="35"/>
                      </a:lnTo>
                      <a:lnTo>
                        <a:pt x="35" y="114"/>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07" name="Freeform 1186"/>
                <p:cNvSpPr>
                  <a:spLocks/>
                </p:cNvSpPr>
                <p:nvPr/>
              </p:nvSpPr>
              <p:spPr bwMode="auto">
                <a:xfrm>
                  <a:off x="5168" y="2319"/>
                  <a:ext cx="40" cy="57"/>
                </a:xfrm>
                <a:custGeom>
                  <a:avLst/>
                  <a:gdLst>
                    <a:gd name="T0" fmla="*/ 18 w 81"/>
                    <a:gd name="T1" fmla="*/ 57 h 114"/>
                    <a:gd name="T2" fmla="*/ 0 w 81"/>
                    <a:gd name="T3" fmla="*/ 57 h 114"/>
                    <a:gd name="T4" fmla="*/ 0 w 81"/>
                    <a:gd name="T5" fmla="*/ 40 h 114"/>
                    <a:gd name="T6" fmla="*/ 22 w 81"/>
                    <a:gd name="T7" fmla="*/ 0 h 114"/>
                    <a:gd name="T8" fmla="*/ 40 w 81"/>
                    <a:gd name="T9" fmla="*/ 0 h 114"/>
                    <a:gd name="T10" fmla="*/ 40 w 81"/>
                    <a:gd name="T11" fmla="*/ 18 h 114"/>
                    <a:gd name="T12" fmla="*/ 18 w 81"/>
                    <a:gd name="T13" fmla="*/ 57 h 1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 h="114">
                      <a:moveTo>
                        <a:pt x="36" y="114"/>
                      </a:moveTo>
                      <a:lnTo>
                        <a:pt x="0" y="114"/>
                      </a:lnTo>
                      <a:lnTo>
                        <a:pt x="0" y="79"/>
                      </a:lnTo>
                      <a:lnTo>
                        <a:pt x="45" y="0"/>
                      </a:lnTo>
                      <a:lnTo>
                        <a:pt x="81" y="0"/>
                      </a:lnTo>
                      <a:lnTo>
                        <a:pt x="81" y="35"/>
                      </a:lnTo>
                      <a:lnTo>
                        <a:pt x="36" y="114"/>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08" name="Freeform 1187"/>
                <p:cNvSpPr>
                  <a:spLocks/>
                </p:cNvSpPr>
                <p:nvPr/>
              </p:nvSpPr>
              <p:spPr bwMode="auto">
                <a:xfrm>
                  <a:off x="5190" y="2278"/>
                  <a:ext cx="38" cy="59"/>
                </a:xfrm>
                <a:custGeom>
                  <a:avLst/>
                  <a:gdLst>
                    <a:gd name="T0" fmla="*/ 18 w 76"/>
                    <a:gd name="T1" fmla="*/ 59 h 117"/>
                    <a:gd name="T2" fmla="*/ 0 w 76"/>
                    <a:gd name="T3" fmla="*/ 59 h 117"/>
                    <a:gd name="T4" fmla="*/ 0 w 76"/>
                    <a:gd name="T5" fmla="*/ 41 h 117"/>
                    <a:gd name="T6" fmla="*/ 21 w 76"/>
                    <a:gd name="T7" fmla="*/ 0 h 117"/>
                    <a:gd name="T8" fmla="*/ 38 w 76"/>
                    <a:gd name="T9" fmla="*/ 0 h 117"/>
                    <a:gd name="T10" fmla="*/ 38 w 76"/>
                    <a:gd name="T11" fmla="*/ 18 h 117"/>
                    <a:gd name="T12" fmla="*/ 18 w 76"/>
                    <a:gd name="T13" fmla="*/ 59 h 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117">
                      <a:moveTo>
                        <a:pt x="36" y="117"/>
                      </a:moveTo>
                      <a:lnTo>
                        <a:pt x="0" y="117"/>
                      </a:lnTo>
                      <a:lnTo>
                        <a:pt x="0" y="82"/>
                      </a:lnTo>
                      <a:lnTo>
                        <a:pt x="41" y="0"/>
                      </a:lnTo>
                      <a:lnTo>
                        <a:pt x="76" y="0"/>
                      </a:lnTo>
                      <a:lnTo>
                        <a:pt x="76" y="35"/>
                      </a:lnTo>
                      <a:lnTo>
                        <a:pt x="36" y="117"/>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09" name="Freeform 1188"/>
                <p:cNvSpPr>
                  <a:spLocks/>
                </p:cNvSpPr>
                <p:nvPr/>
              </p:nvSpPr>
              <p:spPr bwMode="auto">
                <a:xfrm>
                  <a:off x="5211" y="2235"/>
                  <a:ext cx="39" cy="61"/>
                </a:xfrm>
                <a:custGeom>
                  <a:avLst/>
                  <a:gdLst>
                    <a:gd name="T0" fmla="*/ 17 w 79"/>
                    <a:gd name="T1" fmla="*/ 61 h 121"/>
                    <a:gd name="T2" fmla="*/ 0 w 79"/>
                    <a:gd name="T3" fmla="*/ 61 h 121"/>
                    <a:gd name="T4" fmla="*/ 0 w 79"/>
                    <a:gd name="T5" fmla="*/ 43 h 121"/>
                    <a:gd name="T6" fmla="*/ 22 w 79"/>
                    <a:gd name="T7" fmla="*/ 0 h 121"/>
                    <a:gd name="T8" fmla="*/ 39 w 79"/>
                    <a:gd name="T9" fmla="*/ 0 h 121"/>
                    <a:gd name="T10" fmla="*/ 39 w 79"/>
                    <a:gd name="T11" fmla="*/ 18 h 121"/>
                    <a:gd name="T12" fmla="*/ 17 w 79"/>
                    <a:gd name="T13" fmla="*/ 61 h 1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21">
                      <a:moveTo>
                        <a:pt x="35" y="121"/>
                      </a:moveTo>
                      <a:lnTo>
                        <a:pt x="0" y="121"/>
                      </a:lnTo>
                      <a:lnTo>
                        <a:pt x="0" y="86"/>
                      </a:lnTo>
                      <a:lnTo>
                        <a:pt x="44" y="0"/>
                      </a:lnTo>
                      <a:lnTo>
                        <a:pt x="79" y="0"/>
                      </a:lnTo>
                      <a:lnTo>
                        <a:pt x="79" y="35"/>
                      </a:lnTo>
                      <a:lnTo>
                        <a:pt x="35" y="121"/>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10" name="Freeform 1189"/>
                <p:cNvSpPr>
                  <a:spLocks/>
                </p:cNvSpPr>
                <p:nvPr/>
              </p:nvSpPr>
              <p:spPr bwMode="auto">
                <a:xfrm>
                  <a:off x="5232" y="2192"/>
                  <a:ext cx="38" cy="61"/>
                </a:xfrm>
                <a:custGeom>
                  <a:avLst/>
                  <a:gdLst>
                    <a:gd name="T0" fmla="*/ 18 w 76"/>
                    <a:gd name="T1" fmla="*/ 61 h 122"/>
                    <a:gd name="T2" fmla="*/ 0 w 76"/>
                    <a:gd name="T3" fmla="*/ 61 h 122"/>
                    <a:gd name="T4" fmla="*/ 0 w 76"/>
                    <a:gd name="T5" fmla="*/ 44 h 122"/>
                    <a:gd name="T6" fmla="*/ 21 w 76"/>
                    <a:gd name="T7" fmla="*/ 0 h 122"/>
                    <a:gd name="T8" fmla="*/ 38 w 76"/>
                    <a:gd name="T9" fmla="*/ 0 h 122"/>
                    <a:gd name="T10" fmla="*/ 38 w 76"/>
                    <a:gd name="T11" fmla="*/ 18 h 122"/>
                    <a:gd name="T12" fmla="*/ 18 w 76"/>
                    <a:gd name="T13" fmla="*/ 61 h 1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122">
                      <a:moveTo>
                        <a:pt x="35" y="122"/>
                      </a:moveTo>
                      <a:lnTo>
                        <a:pt x="0" y="122"/>
                      </a:lnTo>
                      <a:lnTo>
                        <a:pt x="0" y="87"/>
                      </a:lnTo>
                      <a:lnTo>
                        <a:pt x="41" y="0"/>
                      </a:lnTo>
                      <a:lnTo>
                        <a:pt x="76" y="0"/>
                      </a:lnTo>
                      <a:lnTo>
                        <a:pt x="76" y="35"/>
                      </a:lnTo>
                      <a:lnTo>
                        <a:pt x="35" y="122"/>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11" name="Freeform 1190"/>
                <p:cNvSpPr>
                  <a:spLocks/>
                </p:cNvSpPr>
                <p:nvPr/>
              </p:nvSpPr>
              <p:spPr bwMode="auto">
                <a:xfrm>
                  <a:off x="5253" y="2146"/>
                  <a:ext cx="40" cy="63"/>
                </a:xfrm>
                <a:custGeom>
                  <a:avLst/>
                  <a:gdLst>
                    <a:gd name="T0" fmla="*/ 18 w 80"/>
                    <a:gd name="T1" fmla="*/ 63 h 127"/>
                    <a:gd name="T2" fmla="*/ 0 w 80"/>
                    <a:gd name="T3" fmla="*/ 63 h 127"/>
                    <a:gd name="T4" fmla="*/ 0 w 80"/>
                    <a:gd name="T5" fmla="*/ 46 h 127"/>
                    <a:gd name="T6" fmla="*/ 23 w 80"/>
                    <a:gd name="T7" fmla="*/ 0 h 127"/>
                    <a:gd name="T8" fmla="*/ 40 w 80"/>
                    <a:gd name="T9" fmla="*/ 0 h 127"/>
                    <a:gd name="T10" fmla="*/ 40 w 80"/>
                    <a:gd name="T11" fmla="*/ 17 h 127"/>
                    <a:gd name="T12" fmla="*/ 18 w 80"/>
                    <a:gd name="T13" fmla="*/ 63 h 1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127">
                      <a:moveTo>
                        <a:pt x="35" y="127"/>
                      </a:moveTo>
                      <a:lnTo>
                        <a:pt x="0" y="127"/>
                      </a:lnTo>
                      <a:lnTo>
                        <a:pt x="0" y="92"/>
                      </a:lnTo>
                      <a:lnTo>
                        <a:pt x="45" y="0"/>
                      </a:lnTo>
                      <a:lnTo>
                        <a:pt x="80" y="0"/>
                      </a:lnTo>
                      <a:lnTo>
                        <a:pt x="80" y="35"/>
                      </a:lnTo>
                      <a:lnTo>
                        <a:pt x="35" y="127"/>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12" name="Freeform 1191"/>
                <p:cNvSpPr>
                  <a:spLocks/>
                </p:cNvSpPr>
                <p:nvPr/>
              </p:nvSpPr>
              <p:spPr bwMode="auto">
                <a:xfrm>
                  <a:off x="5275" y="2099"/>
                  <a:ext cx="38" cy="65"/>
                </a:xfrm>
                <a:custGeom>
                  <a:avLst/>
                  <a:gdLst>
                    <a:gd name="T0" fmla="*/ 18 w 76"/>
                    <a:gd name="T1" fmla="*/ 65 h 128"/>
                    <a:gd name="T2" fmla="*/ 0 w 76"/>
                    <a:gd name="T3" fmla="*/ 65 h 128"/>
                    <a:gd name="T4" fmla="*/ 0 w 76"/>
                    <a:gd name="T5" fmla="*/ 47 h 128"/>
                    <a:gd name="T6" fmla="*/ 21 w 76"/>
                    <a:gd name="T7" fmla="*/ 0 h 128"/>
                    <a:gd name="T8" fmla="*/ 38 w 76"/>
                    <a:gd name="T9" fmla="*/ 0 h 128"/>
                    <a:gd name="T10" fmla="*/ 38 w 76"/>
                    <a:gd name="T11" fmla="*/ 18 h 128"/>
                    <a:gd name="T12" fmla="*/ 18 w 76"/>
                    <a:gd name="T13" fmla="*/ 65 h 1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128">
                      <a:moveTo>
                        <a:pt x="35" y="128"/>
                      </a:moveTo>
                      <a:lnTo>
                        <a:pt x="0" y="128"/>
                      </a:lnTo>
                      <a:lnTo>
                        <a:pt x="0" y="93"/>
                      </a:lnTo>
                      <a:lnTo>
                        <a:pt x="41" y="0"/>
                      </a:lnTo>
                      <a:lnTo>
                        <a:pt x="76" y="0"/>
                      </a:lnTo>
                      <a:lnTo>
                        <a:pt x="76" y="35"/>
                      </a:lnTo>
                      <a:lnTo>
                        <a:pt x="35" y="128"/>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13" name="Freeform 1192"/>
                <p:cNvSpPr>
                  <a:spLocks/>
                </p:cNvSpPr>
                <p:nvPr/>
              </p:nvSpPr>
              <p:spPr bwMode="auto">
                <a:xfrm>
                  <a:off x="5296" y="2051"/>
                  <a:ext cx="39" cy="66"/>
                </a:xfrm>
                <a:custGeom>
                  <a:avLst/>
                  <a:gdLst>
                    <a:gd name="T0" fmla="*/ 18 w 78"/>
                    <a:gd name="T1" fmla="*/ 66 h 133"/>
                    <a:gd name="T2" fmla="*/ 0 w 78"/>
                    <a:gd name="T3" fmla="*/ 66 h 133"/>
                    <a:gd name="T4" fmla="*/ 0 w 78"/>
                    <a:gd name="T5" fmla="*/ 49 h 133"/>
                    <a:gd name="T6" fmla="*/ 22 w 78"/>
                    <a:gd name="T7" fmla="*/ 0 h 133"/>
                    <a:gd name="T8" fmla="*/ 39 w 78"/>
                    <a:gd name="T9" fmla="*/ 0 h 133"/>
                    <a:gd name="T10" fmla="*/ 39 w 78"/>
                    <a:gd name="T11" fmla="*/ 18 h 133"/>
                    <a:gd name="T12" fmla="*/ 18 w 78"/>
                    <a:gd name="T13" fmla="*/ 66 h 1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 h="133">
                      <a:moveTo>
                        <a:pt x="35" y="133"/>
                      </a:moveTo>
                      <a:lnTo>
                        <a:pt x="0" y="133"/>
                      </a:lnTo>
                      <a:lnTo>
                        <a:pt x="0" y="98"/>
                      </a:lnTo>
                      <a:lnTo>
                        <a:pt x="43" y="0"/>
                      </a:lnTo>
                      <a:lnTo>
                        <a:pt x="78" y="0"/>
                      </a:lnTo>
                      <a:lnTo>
                        <a:pt x="78" y="36"/>
                      </a:lnTo>
                      <a:lnTo>
                        <a:pt x="35" y="133"/>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14" name="Freeform 1193"/>
                <p:cNvSpPr>
                  <a:spLocks/>
                </p:cNvSpPr>
                <p:nvPr/>
              </p:nvSpPr>
              <p:spPr bwMode="auto">
                <a:xfrm>
                  <a:off x="5318" y="2001"/>
                  <a:ext cx="39" cy="67"/>
                </a:xfrm>
                <a:custGeom>
                  <a:avLst/>
                  <a:gdLst>
                    <a:gd name="T0" fmla="*/ 17 w 79"/>
                    <a:gd name="T1" fmla="*/ 67 h 134"/>
                    <a:gd name="T2" fmla="*/ 0 w 79"/>
                    <a:gd name="T3" fmla="*/ 67 h 134"/>
                    <a:gd name="T4" fmla="*/ 0 w 79"/>
                    <a:gd name="T5" fmla="*/ 49 h 134"/>
                    <a:gd name="T6" fmla="*/ 22 w 79"/>
                    <a:gd name="T7" fmla="*/ 0 h 134"/>
                    <a:gd name="T8" fmla="*/ 39 w 79"/>
                    <a:gd name="T9" fmla="*/ 0 h 134"/>
                    <a:gd name="T10" fmla="*/ 39 w 79"/>
                    <a:gd name="T11" fmla="*/ 18 h 134"/>
                    <a:gd name="T12" fmla="*/ 17 w 79"/>
                    <a:gd name="T13" fmla="*/ 67 h 1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34">
                      <a:moveTo>
                        <a:pt x="35" y="134"/>
                      </a:moveTo>
                      <a:lnTo>
                        <a:pt x="0" y="134"/>
                      </a:lnTo>
                      <a:lnTo>
                        <a:pt x="0" y="98"/>
                      </a:lnTo>
                      <a:lnTo>
                        <a:pt x="44" y="0"/>
                      </a:lnTo>
                      <a:lnTo>
                        <a:pt x="79" y="0"/>
                      </a:lnTo>
                      <a:lnTo>
                        <a:pt x="79" y="35"/>
                      </a:lnTo>
                      <a:lnTo>
                        <a:pt x="35" y="134"/>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15" name="Freeform 1194"/>
                <p:cNvSpPr>
                  <a:spLocks/>
                </p:cNvSpPr>
                <p:nvPr/>
              </p:nvSpPr>
              <p:spPr bwMode="auto">
                <a:xfrm>
                  <a:off x="5339" y="1950"/>
                  <a:ext cx="38" cy="69"/>
                </a:xfrm>
                <a:custGeom>
                  <a:avLst/>
                  <a:gdLst>
                    <a:gd name="T0" fmla="*/ 18 w 76"/>
                    <a:gd name="T1" fmla="*/ 69 h 138"/>
                    <a:gd name="T2" fmla="*/ 0 w 76"/>
                    <a:gd name="T3" fmla="*/ 69 h 138"/>
                    <a:gd name="T4" fmla="*/ 0 w 76"/>
                    <a:gd name="T5" fmla="*/ 52 h 138"/>
                    <a:gd name="T6" fmla="*/ 21 w 76"/>
                    <a:gd name="T7" fmla="*/ 0 h 138"/>
                    <a:gd name="T8" fmla="*/ 38 w 76"/>
                    <a:gd name="T9" fmla="*/ 0 h 138"/>
                    <a:gd name="T10" fmla="*/ 38 w 76"/>
                    <a:gd name="T11" fmla="*/ 18 h 138"/>
                    <a:gd name="T12" fmla="*/ 18 w 76"/>
                    <a:gd name="T13" fmla="*/ 69 h 1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138">
                      <a:moveTo>
                        <a:pt x="35" y="138"/>
                      </a:moveTo>
                      <a:lnTo>
                        <a:pt x="0" y="138"/>
                      </a:lnTo>
                      <a:lnTo>
                        <a:pt x="0" y="103"/>
                      </a:lnTo>
                      <a:lnTo>
                        <a:pt x="41" y="0"/>
                      </a:lnTo>
                      <a:lnTo>
                        <a:pt x="76" y="0"/>
                      </a:lnTo>
                      <a:lnTo>
                        <a:pt x="76" y="35"/>
                      </a:lnTo>
                      <a:lnTo>
                        <a:pt x="35" y="138"/>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16" name="Freeform 1195"/>
                <p:cNvSpPr>
                  <a:spLocks/>
                </p:cNvSpPr>
                <p:nvPr/>
              </p:nvSpPr>
              <p:spPr bwMode="auto">
                <a:xfrm>
                  <a:off x="5360" y="1897"/>
                  <a:ext cx="40" cy="71"/>
                </a:xfrm>
                <a:custGeom>
                  <a:avLst/>
                  <a:gdLst>
                    <a:gd name="T0" fmla="*/ 18 w 80"/>
                    <a:gd name="T1" fmla="*/ 71 h 141"/>
                    <a:gd name="T2" fmla="*/ 0 w 80"/>
                    <a:gd name="T3" fmla="*/ 71 h 141"/>
                    <a:gd name="T4" fmla="*/ 0 w 80"/>
                    <a:gd name="T5" fmla="*/ 53 h 141"/>
                    <a:gd name="T6" fmla="*/ 23 w 80"/>
                    <a:gd name="T7" fmla="*/ 0 h 141"/>
                    <a:gd name="T8" fmla="*/ 40 w 80"/>
                    <a:gd name="T9" fmla="*/ 0 h 141"/>
                    <a:gd name="T10" fmla="*/ 40 w 80"/>
                    <a:gd name="T11" fmla="*/ 18 h 141"/>
                    <a:gd name="T12" fmla="*/ 18 w 80"/>
                    <a:gd name="T13" fmla="*/ 71 h 1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141">
                      <a:moveTo>
                        <a:pt x="35" y="141"/>
                      </a:moveTo>
                      <a:lnTo>
                        <a:pt x="0" y="141"/>
                      </a:lnTo>
                      <a:lnTo>
                        <a:pt x="0" y="106"/>
                      </a:lnTo>
                      <a:lnTo>
                        <a:pt x="45" y="0"/>
                      </a:lnTo>
                      <a:lnTo>
                        <a:pt x="80" y="0"/>
                      </a:lnTo>
                      <a:lnTo>
                        <a:pt x="80" y="35"/>
                      </a:lnTo>
                      <a:lnTo>
                        <a:pt x="35" y="141"/>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17" name="Freeform 1196"/>
                <p:cNvSpPr>
                  <a:spLocks/>
                </p:cNvSpPr>
                <p:nvPr/>
              </p:nvSpPr>
              <p:spPr bwMode="auto">
                <a:xfrm>
                  <a:off x="5382" y="1844"/>
                  <a:ext cx="38" cy="71"/>
                </a:xfrm>
                <a:custGeom>
                  <a:avLst/>
                  <a:gdLst>
                    <a:gd name="T0" fmla="*/ 18 w 76"/>
                    <a:gd name="T1" fmla="*/ 71 h 141"/>
                    <a:gd name="T2" fmla="*/ 0 w 76"/>
                    <a:gd name="T3" fmla="*/ 71 h 141"/>
                    <a:gd name="T4" fmla="*/ 0 w 76"/>
                    <a:gd name="T5" fmla="*/ 53 h 141"/>
                    <a:gd name="T6" fmla="*/ 20 w 76"/>
                    <a:gd name="T7" fmla="*/ 0 h 141"/>
                    <a:gd name="T8" fmla="*/ 38 w 76"/>
                    <a:gd name="T9" fmla="*/ 0 h 141"/>
                    <a:gd name="T10" fmla="*/ 38 w 76"/>
                    <a:gd name="T11" fmla="*/ 18 h 141"/>
                    <a:gd name="T12" fmla="*/ 18 w 76"/>
                    <a:gd name="T13" fmla="*/ 71 h 1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141">
                      <a:moveTo>
                        <a:pt x="35" y="141"/>
                      </a:moveTo>
                      <a:lnTo>
                        <a:pt x="0" y="141"/>
                      </a:lnTo>
                      <a:lnTo>
                        <a:pt x="0" y="106"/>
                      </a:lnTo>
                      <a:lnTo>
                        <a:pt x="40" y="0"/>
                      </a:lnTo>
                      <a:lnTo>
                        <a:pt x="76" y="0"/>
                      </a:lnTo>
                      <a:lnTo>
                        <a:pt x="76" y="36"/>
                      </a:lnTo>
                      <a:lnTo>
                        <a:pt x="35" y="141"/>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18" name="Freeform 1197"/>
                <p:cNvSpPr>
                  <a:spLocks/>
                </p:cNvSpPr>
                <p:nvPr/>
              </p:nvSpPr>
              <p:spPr bwMode="auto">
                <a:xfrm>
                  <a:off x="5403" y="1788"/>
                  <a:ext cx="39" cy="74"/>
                </a:xfrm>
                <a:custGeom>
                  <a:avLst/>
                  <a:gdLst>
                    <a:gd name="T0" fmla="*/ 18 w 79"/>
                    <a:gd name="T1" fmla="*/ 74 h 147"/>
                    <a:gd name="T2" fmla="*/ 0 w 79"/>
                    <a:gd name="T3" fmla="*/ 74 h 147"/>
                    <a:gd name="T4" fmla="*/ 0 w 79"/>
                    <a:gd name="T5" fmla="*/ 56 h 147"/>
                    <a:gd name="T6" fmla="*/ 22 w 79"/>
                    <a:gd name="T7" fmla="*/ 0 h 147"/>
                    <a:gd name="T8" fmla="*/ 39 w 79"/>
                    <a:gd name="T9" fmla="*/ 0 h 147"/>
                    <a:gd name="T10" fmla="*/ 39 w 79"/>
                    <a:gd name="T11" fmla="*/ 18 h 147"/>
                    <a:gd name="T12" fmla="*/ 18 w 79"/>
                    <a:gd name="T13" fmla="*/ 74 h 1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47">
                      <a:moveTo>
                        <a:pt x="36" y="147"/>
                      </a:moveTo>
                      <a:lnTo>
                        <a:pt x="0" y="147"/>
                      </a:lnTo>
                      <a:lnTo>
                        <a:pt x="0" y="111"/>
                      </a:lnTo>
                      <a:lnTo>
                        <a:pt x="44" y="0"/>
                      </a:lnTo>
                      <a:lnTo>
                        <a:pt x="79" y="0"/>
                      </a:lnTo>
                      <a:lnTo>
                        <a:pt x="79" y="35"/>
                      </a:lnTo>
                      <a:lnTo>
                        <a:pt x="36" y="147"/>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19" name="Freeform 1198"/>
                <p:cNvSpPr>
                  <a:spLocks/>
                </p:cNvSpPr>
                <p:nvPr/>
              </p:nvSpPr>
              <p:spPr bwMode="auto">
                <a:xfrm>
                  <a:off x="5425" y="1733"/>
                  <a:ext cx="38" cy="73"/>
                </a:xfrm>
                <a:custGeom>
                  <a:avLst/>
                  <a:gdLst>
                    <a:gd name="T0" fmla="*/ 18 w 76"/>
                    <a:gd name="T1" fmla="*/ 73 h 147"/>
                    <a:gd name="T2" fmla="*/ 0 w 76"/>
                    <a:gd name="T3" fmla="*/ 73 h 147"/>
                    <a:gd name="T4" fmla="*/ 0 w 76"/>
                    <a:gd name="T5" fmla="*/ 56 h 147"/>
                    <a:gd name="T6" fmla="*/ 21 w 76"/>
                    <a:gd name="T7" fmla="*/ 0 h 147"/>
                    <a:gd name="T8" fmla="*/ 38 w 76"/>
                    <a:gd name="T9" fmla="*/ 0 h 147"/>
                    <a:gd name="T10" fmla="*/ 38 w 76"/>
                    <a:gd name="T11" fmla="*/ 18 h 147"/>
                    <a:gd name="T12" fmla="*/ 18 w 76"/>
                    <a:gd name="T13" fmla="*/ 73 h 1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147">
                      <a:moveTo>
                        <a:pt x="35" y="147"/>
                      </a:moveTo>
                      <a:lnTo>
                        <a:pt x="0" y="147"/>
                      </a:lnTo>
                      <a:lnTo>
                        <a:pt x="0" y="112"/>
                      </a:lnTo>
                      <a:lnTo>
                        <a:pt x="41" y="0"/>
                      </a:lnTo>
                      <a:lnTo>
                        <a:pt x="76" y="0"/>
                      </a:lnTo>
                      <a:lnTo>
                        <a:pt x="76" y="36"/>
                      </a:lnTo>
                      <a:lnTo>
                        <a:pt x="35" y="147"/>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20" name="Freeform 1199"/>
                <p:cNvSpPr>
                  <a:spLocks/>
                </p:cNvSpPr>
                <p:nvPr/>
              </p:nvSpPr>
              <p:spPr bwMode="auto">
                <a:xfrm>
                  <a:off x="5445" y="1674"/>
                  <a:ext cx="40" cy="76"/>
                </a:xfrm>
                <a:custGeom>
                  <a:avLst/>
                  <a:gdLst>
                    <a:gd name="T0" fmla="*/ 18 w 80"/>
                    <a:gd name="T1" fmla="*/ 76 h 153"/>
                    <a:gd name="T2" fmla="*/ 0 w 80"/>
                    <a:gd name="T3" fmla="*/ 76 h 153"/>
                    <a:gd name="T4" fmla="*/ 0 w 80"/>
                    <a:gd name="T5" fmla="*/ 58 h 153"/>
                    <a:gd name="T6" fmla="*/ 23 w 80"/>
                    <a:gd name="T7" fmla="*/ 0 h 153"/>
                    <a:gd name="T8" fmla="*/ 40 w 80"/>
                    <a:gd name="T9" fmla="*/ 0 h 153"/>
                    <a:gd name="T10" fmla="*/ 40 w 80"/>
                    <a:gd name="T11" fmla="*/ 18 h 153"/>
                    <a:gd name="T12" fmla="*/ 18 w 80"/>
                    <a:gd name="T13" fmla="*/ 76 h 1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153">
                      <a:moveTo>
                        <a:pt x="35" y="153"/>
                      </a:moveTo>
                      <a:lnTo>
                        <a:pt x="0" y="153"/>
                      </a:lnTo>
                      <a:lnTo>
                        <a:pt x="0" y="117"/>
                      </a:lnTo>
                      <a:lnTo>
                        <a:pt x="45" y="0"/>
                      </a:lnTo>
                      <a:lnTo>
                        <a:pt x="80" y="0"/>
                      </a:lnTo>
                      <a:lnTo>
                        <a:pt x="80" y="36"/>
                      </a:lnTo>
                      <a:lnTo>
                        <a:pt x="35" y="153"/>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21" name="Freeform 1200"/>
                <p:cNvSpPr>
                  <a:spLocks/>
                </p:cNvSpPr>
                <p:nvPr/>
              </p:nvSpPr>
              <p:spPr bwMode="auto">
                <a:xfrm>
                  <a:off x="5467" y="1615"/>
                  <a:ext cx="38" cy="77"/>
                </a:xfrm>
                <a:custGeom>
                  <a:avLst/>
                  <a:gdLst>
                    <a:gd name="T0" fmla="*/ 18 w 76"/>
                    <a:gd name="T1" fmla="*/ 77 h 154"/>
                    <a:gd name="T2" fmla="*/ 0 w 76"/>
                    <a:gd name="T3" fmla="*/ 77 h 154"/>
                    <a:gd name="T4" fmla="*/ 0 w 76"/>
                    <a:gd name="T5" fmla="*/ 59 h 154"/>
                    <a:gd name="T6" fmla="*/ 21 w 76"/>
                    <a:gd name="T7" fmla="*/ 0 h 154"/>
                    <a:gd name="T8" fmla="*/ 38 w 76"/>
                    <a:gd name="T9" fmla="*/ 0 h 154"/>
                    <a:gd name="T10" fmla="*/ 38 w 76"/>
                    <a:gd name="T11" fmla="*/ 18 h 154"/>
                    <a:gd name="T12" fmla="*/ 18 w 76"/>
                    <a:gd name="T13" fmla="*/ 77 h 1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154">
                      <a:moveTo>
                        <a:pt x="35" y="154"/>
                      </a:moveTo>
                      <a:lnTo>
                        <a:pt x="0" y="154"/>
                      </a:lnTo>
                      <a:lnTo>
                        <a:pt x="0" y="118"/>
                      </a:lnTo>
                      <a:lnTo>
                        <a:pt x="41" y="0"/>
                      </a:lnTo>
                      <a:lnTo>
                        <a:pt x="76" y="0"/>
                      </a:lnTo>
                      <a:lnTo>
                        <a:pt x="76" y="35"/>
                      </a:lnTo>
                      <a:lnTo>
                        <a:pt x="35" y="154"/>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22" name="Freeform 1201"/>
                <p:cNvSpPr>
                  <a:spLocks/>
                </p:cNvSpPr>
                <p:nvPr/>
              </p:nvSpPr>
              <p:spPr bwMode="auto">
                <a:xfrm>
                  <a:off x="5488" y="1554"/>
                  <a:ext cx="39" cy="79"/>
                </a:xfrm>
                <a:custGeom>
                  <a:avLst/>
                  <a:gdLst>
                    <a:gd name="T0" fmla="*/ 17 w 79"/>
                    <a:gd name="T1" fmla="*/ 79 h 158"/>
                    <a:gd name="T2" fmla="*/ 0 w 79"/>
                    <a:gd name="T3" fmla="*/ 79 h 158"/>
                    <a:gd name="T4" fmla="*/ 0 w 79"/>
                    <a:gd name="T5" fmla="*/ 62 h 158"/>
                    <a:gd name="T6" fmla="*/ 21 w 79"/>
                    <a:gd name="T7" fmla="*/ 0 h 158"/>
                    <a:gd name="T8" fmla="*/ 39 w 79"/>
                    <a:gd name="T9" fmla="*/ 0 h 158"/>
                    <a:gd name="T10" fmla="*/ 39 w 79"/>
                    <a:gd name="T11" fmla="*/ 18 h 158"/>
                    <a:gd name="T12" fmla="*/ 17 w 79"/>
                    <a:gd name="T13" fmla="*/ 79 h 1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58">
                      <a:moveTo>
                        <a:pt x="35" y="158"/>
                      </a:moveTo>
                      <a:lnTo>
                        <a:pt x="0" y="158"/>
                      </a:lnTo>
                      <a:lnTo>
                        <a:pt x="0" y="123"/>
                      </a:lnTo>
                      <a:lnTo>
                        <a:pt x="43" y="0"/>
                      </a:lnTo>
                      <a:lnTo>
                        <a:pt x="79" y="0"/>
                      </a:lnTo>
                      <a:lnTo>
                        <a:pt x="79" y="36"/>
                      </a:lnTo>
                      <a:lnTo>
                        <a:pt x="35" y="158"/>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23" name="Freeform 1202"/>
                <p:cNvSpPr>
                  <a:spLocks/>
                </p:cNvSpPr>
                <p:nvPr/>
              </p:nvSpPr>
              <p:spPr bwMode="auto">
                <a:xfrm>
                  <a:off x="5510" y="1492"/>
                  <a:ext cx="38" cy="79"/>
                </a:xfrm>
                <a:custGeom>
                  <a:avLst/>
                  <a:gdLst>
                    <a:gd name="T0" fmla="*/ 18 w 76"/>
                    <a:gd name="T1" fmla="*/ 79 h 158"/>
                    <a:gd name="T2" fmla="*/ 0 w 76"/>
                    <a:gd name="T3" fmla="*/ 79 h 158"/>
                    <a:gd name="T4" fmla="*/ 0 w 76"/>
                    <a:gd name="T5" fmla="*/ 61 h 158"/>
                    <a:gd name="T6" fmla="*/ 21 w 76"/>
                    <a:gd name="T7" fmla="*/ 0 h 158"/>
                    <a:gd name="T8" fmla="*/ 38 w 76"/>
                    <a:gd name="T9" fmla="*/ 0 h 158"/>
                    <a:gd name="T10" fmla="*/ 38 w 76"/>
                    <a:gd name="T11" fmla="*/ 18 h 158"/>
                    <a:gd name="T12" fmla="*/ 18 w 76"/>
                    <a:gd name="T13" fmla="*/ 79 h 1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158">
                      <a:moveTo>
                        <a:pt x="36" y="158"/>
                      </a:moveTo>
                      <a:lnTo>
                        <a:pt x="0" y="158"/>
                      </a:lnTo>
                      <a:lnTo>
                        <a:pt x="0" y="122"/>
                      </a:lnTo>
                      <a:lnTo>
                        <a:pt x="41" y="0"/>
                      </a:lnTo>
                      <a:lnTo>
                        <a:pt x="76" y="0"/>
                      </a:lnTo>
                      <a:lnTo>
                        <a:pt x="76" y="35"/>
                      </a:lnTo>
                      <a:lnTo>
                        <a:pt x="36" y="158"/>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24" name="Freeform 1203"/>
                <p:cNvSpPr>
                  <a:spLocks/>
                </p:cNvSpPr>
                <p:nvPr/>
              </p:nvSpPr>
              <p:spPr bwMode="auto">
                <a:xfrm>
                  <a:off x="5530" y="1429"/>
                  <a:ext cx="40" cy="81"/>
                </a:xfrm>
                <a:custGeom>
                  <a:avLst/>
                  <a:gdLst>
                    <a:gd name="T0" fmla="*/ 18 w 80"/>
                    <a:gd name="T1" fmla="*/ 81 h 162"/>
                    <a:gd name="T2" fmla="*/ 0 w 80"/>
                    <a:gd name="T3" fmla="*/ 81 h 162"/>
                    <a:gd name="T4" fmla="*/ 0 w 80"/>
                    <a:gd name="T5" fmla="*/ 64 h 162"/>
                    <a:gd name="T6" fmla="*/ 23 w 80"/>
                    <a:gd name="T7" fmla="*/ 0 h 162"/>
                    <a:gd name="T8" fmla="*/ 40 w 80"/>
                    <a:gd name="T9" fmla="*/ 0 h 162"/>
                    <a:gd name="T10" fmla="*/ 40 w 80"/>
                    <a:gd name="T11" fmla="*/ 18 h 162"/>
                    <a:gd name="T12" fmla="*/ 18 w 80"/>
                    <a:gd name="T13" fmla="*/ 81 h 1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162">
                      <a:moveTo>
                        <a:pt x="35" y="162"/>
                      </a:moveTo>
                      <a:lnTo>
                        <a:pt x="0" y="162"/>
                      </a:lnTo>
                      <a:lnTo>
                        <a:pt x="0" y="127"/>
                      </a:lnTo>
                      <a:lnTo>
                        <a:pt x="45" y="0"/>
                      </a:lnTo>
                      <a:lnTo>
                        <a:pt x="80" y="0"/>
                      </a:lnTo>
                      <a:lnTo>
                        <a:pt x="80" y="35"/>
                      </a:lnTo>
                      <a:lnTo>
                        <a:pt x="35" y="162"/>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25" name="Freeform 1204"/>
                <p:cNvSpPr>
                  <a:spLocks/>
                </p:cNvSpPr>
                <p:nvPr/>
              </p:nvSpPr>
              <p:spPr bwMode="auto">
                <a:xfrm>
                  <a:off x="5553" y="1363"/>
                  <a:ext cx="39" cy="83"/>
                </a:xfrm>
                <a:custGeom>
                  <a:avLst/>
                  <a:gdLst>
                    <a:gd name="T0" fmla="*/ 17 w 79"/>
                    <a:gd name="T1" fmla="*/ 83 h 166"/>
                    <a:gd name="T2" fmla="*/ 0 w 79"/>
                    <a:gd name="T3" fmla="*/ 83 h 166"/>
                    <a:gd name="T4" fmla="*/ 0 w 79"/>
                    <a:gd name="T5" fmla="*/ 66 h 166"/>
                    <a:gd name="T6" fmla="*/ 22 w 79"/>
                    <a:gd name="T7" fmla="*/ 0 h 166"/>
                    <a:gd name="T8" fmla="*/ 39 w 79"/>
                    <a:gd name="T9" fmla="*/ 0 h 166"/>
                    <a:gd name="T10" fmla="*/ 39 w 79"/>
                    <a:gd name="T11" fmla="*/ 18 h 166"/>
                    <a:gd name="T12" fmla="*/ 17 w 79"/>
                    <a:gd name="T13" fmla="*/ 83 h 1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66">
                      <a:moveTo>
                        <a:pt x="35" y="166"/>
                      </a:moveTo>
                      <a:lnTo>
                        <a:pt x="0" y="166"/>
                      </a:lnTo>
                      <a:lnTo>
                        <a:pt x="0" y="131"/>
                      </a:lnTo>
                      <a:lnTo>
                        <a:pt x="44" y="0"/>
                      </a:lnTo>
                      <a:lnTo>
                        <a:pt x="79" y="0"/>
                      </a:lnTo>
                      <a:lnTo>
                        <a:pt x="79" y="35"/>
                      </a:lnTo>
                      <a:lnTo>
                        <a:pt x="35" y="166"/>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26" name="Freeform 1205"/>
                <p:cNvSpPr>
                  <a:spLocks/>
                </p:cNvSpPr>
                <p:nvPr/>
              </p:nvSpPr>
              <p:spPr bwMode="auto">
                <a:xfrm>
                  <a:off x="5574" y="1297"/>
                  <a:ext cx="38" cy="84"/>
                </a:xfrm>
                <a:custGeom>
                  <a:avLst/>
                  <a:gdLst>
                    <a:gd name="T0" fmla="*/ 18 w 76"/>
                    <a:gd name="T1" fmla="*/ 84 h 168"/>
                    <a:gd name="T2" fmla="*/ 0 w 76"/>
                    <a:gd name="T3" fmla="*/ 84 h 168"/>
                    <a:gd name="T4" fmla="*/ 0 w 76"/>
                    <a:gd name="T5" fmla="*/ 67 h 168"/>
                    <a:gd name="T6" fmla="*/ 21 w 76"/>
                    <a:gd name="T7" fmla="*/ 0 h 168"/>
                    <a:gd name="T8" fmla="*/ 38 w 76"/>
                    <a:gd name="T9" fmla="*/ 0 h 168"/>
                    <a:gd name="T10" fmla="*/ 38 w 76"/>
                    <a:gd name="T11" fmla="*/ 18 h 168"/>
                    <a:gd name="T12" fmla="*/ 18 w 76"/>
                    <a:gd name="T13" fmla="*/ 84 h 16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168">
                      <a:moveTo>
                        <a:pt x="35" y="168"/>
                      </a:moveTo>
                      <a:lnTo>
                        <a:pt x="0" y="168"/>
                      </a:lnTo>
                      <a:lnTo>
                        <a:pt x="0" y="133"/>
                      </a:lnTo>
                      <a:lnTo>
                        <a:pt x="41" y="0"/>
                      </a:lnTo>
                      <a:lnTo>
                        <a:pt x="76" y="0"/>
                      </a:lnTo>
                      <a:lnTo>
                        <a:pt x="76" y="35"/>
                      </a:lnTo>
                      <a:lnTo>
                        <a:pt x="35" y="168"/>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27" name="Freeform 1206"/>
                <p:cNvSpPr>
                  <a:spLocks/>
                </p:cNvSpPr>
                <p:nvPr/>
              </p:nvSpPr>
              <p:spPr bwMode="auto">
                <a:xfrm>
                  <a:off x="5595" y="1229"/>
                  <a:ext cx="39" cy="86"/>
                </a:xfrm>
                <a:custGeom>
                  <a:avLst/>
                  <a:gdLst>
                    <a:gd name="T0" fmla="*/ 18 w 78"/>
                    <a:gd name="T1" fmla="*/ 86 h 170"/>
                    <a:gd name="T2" fmla="*/ 0 w 78"/>
                    <a:gd name="T3" fmla="*/ 86 h 170"/>
                    <a:gd name="T4" fmla="*/ 0 w 78"/>
                    <a:gd name="T5" fmla="*/ 68 h 170"/>
                    <a:gd name="T6" fmla="*/ 22 w 78"/>
                    <a:gd name="T7" fmla="*/ 0 h 170"/>
                    <a:gd name="T8" fmla="*/ 39 w 78"/>
                    <a:gd name="T9" fmla="*/ 0 h 170"/>
                    <a:gd name="T10" fmla="*/ 39 w 78"/>
                    <a:gd name="T11" fmla="*/ 18 h 170"/>
                    <a:gd name="T12" fmla="*/ 18 w 78"/>
                    <a:gd name="T13" fmla="*/ 86 h 1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 h="170">
                      <a:moveTo>
                        <a:pt x="35" y="170"/>
                      </a:moveTo>
                      <a:lnTo>
                        <a:pt x="0" y="170"/>
                      </a:lnTo>
                      <a:lnTo>
                        <a:pt x="0" y="135"/>
                      </a:lnTo>
                      <a:lnTo>
                        <a:pt x="43" y="0"/>
                      </a:lnTo>
                      <a:lnTo>
                        <a:pt x="78" y="0"/>
                      </a:lnTo>
                      <a:lnTo>
                        <a:pt x="78" y="35"/>
                      </a:lnTo>
                      <a:lnTo>
                        <a:pt x="35" y="170"/>
                      </a:lnTo>
                      <a:close/>
                    </a:path>
                  </a:pathLst>
                </a:custGeom>
                <a:solidFill>
                  <a:srgbClr val="FF8B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28" name="Freeform 1207"/>
                <p:cNvSpPr>
                  <a:spLocks/>
                </p:cNvSpPr>
                <p:nvPr/>
              </p:nvSpPr>
              <p:spPr bwMode="auto">
                <a:xfrm>
                  <a:off x="4037" y="913"/>
                  <a:ext cx="20" cy="39"/>
                </a:xfrm>
                <a:custGeom>
                  <a:avLst/>
                  <a:gdLst>
                    <a:gd name="T0" fmla="*/ 0 w 39"/>
                    <a:gd name="T1" fmla="*/ 18 h 79"/>
                    <a:gd name="T2" fmla="*/ 0 w 39"/>
                    <a:gd name="T3" fmla="*/ 0 h 79"/>
                    <a:gd name="T4" fmla="*/ 18 w 39"/>
                    <a:gd name="T5" fmla="*/ 0 h 79"/>
                    <a:gd name="T6" fmla="*/ 20 w 39"/>
                    <a:gd name="T7" fmla="*/ 22 h 79"/>
                    <a:gd name="T8" fmla="*/ 20 w 39"/>
                    <a:gd name="T9" fmla="*/ 39 h 79"/>
                    <a:gd name="T10" fmla="*/ 2 w 39"/>
                    <a:gd name="T11" fmla="*/ 39 h 79"/>
                    <a:gd name="T12" fmla="*/ 0 w 39"/>
                    <a:gd name="T13" fmla="*/ 18 h 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79">
                      <a:moveTo>
                        <a:pt x="0" y="36"/>
                      </a:moveTo>
                      <a:lnTo>
                        <a:pt x="0" y="0"/>
                      </a:lnTo>
                      <a:lnTo>
                        <a:pt x="35" y="0"/>
                      </a:lnTo>
                      <a:lnTo>
                        <a:pt x="39" y="44"/>
                      </a:lnTo>
                      <a:lnTo>
                        <a:pt x="39" y="79"/>
                      </a:lnTo>
                      <a:lnTo>
                        <a:pt x="4" y="79"/>
                      </a:lnTo>
                      <a:lnTo>
                        <a:pt x="0" y="36"/>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29" name="Freeform 1208"/>
                <p:cNvSpPr>
                  <a:spLocks/>
                </p:cNvSpPr>
                <p:nvPr/>
              </p:nvSpPr>
              <p:spPr bwMode="auto">
                <a:xfrm>
                  <a:off x="4039" y="935"/>
                  <a:ext cx="38" cy="183"/>
                </a:xfrm>
                <a:custGeom>
                  <a:avLst/>
                  <a:gdLst>
                    <a:gd name="T0" fmla="*/ 0 w 76"/>
                    <a:gd name="T1" fmla="*/ 17 h 367"/>
                    <a:gd name="T2" fmla="*/ 0 w 76"/>
                    <a:gd name="T3" fmla="*/ 0 h 367"/>
                    <a:gd name="T4" fmla="*/ 18 w 76"/>
                    <a:gd name="T5" fmla="*/ 0 h 367"/>
                    <a:gd name="T6" fmla="*/ 38 w 76"/>
                    <a:gd name="T7" fmla="*/ 166 h 367"/>
                    <a:gd name="T8" fmla="*/ 38 w 76"/>
                    <a:gd name="T9" fmla="*/ 183 h 367"/>
                    <a:gd name="T10" fmla="*/ 21 w 76"/>
                    <a:gd name="T11" fmla="*/ 183 h 367"/>
                    <a:gd name="T12" fmla="*/ 0 w 76"/>
                    <a:gd name="T13" fmla="*/ 17 h 3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367">
                      <a:moveTo>
                        <a:pt x="0" y="35"/>
                      </a:moveTo>
                      <a:lnTo>
                        <a:pt x="0" y="0"/>
                      </a:lnTo>
                      <a:lnTo>
                        <a:pt x="35" y="0"/>
                      </a:lnTo>
                      <a:lnTo>
                        <a:pt x="76" y="332"/>
                      </a:lnTo>
                      <a:lnTo>
                        <a:pt x="76" y="367"/>
                      </a:lnTo>
                      <a:lnTo>
                        <a:pt x="41" y="367"/>
                      </a:lnTo>
                      <a:lnTo>
                        <a:pt x="0" y="35"/>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30" name="Freeform 1209"/>
                <p:cNvSpPr>
                  <a:spLocks/>
                </p:cNvSpPr>
                <p:nvPr/>
              </p:nvSpPr>
              <p:spPr bwMode="auto">
                <a:xfrm>
                  <a:off x="4059" y="1100"/>
                  <a:ext cx="40" cy="177"/>
                </a:xfrm>
                <a:custGeom>
                  <a:avLst/>
                  <a:gdLst>
                    <a:gd name="T0" fmla="*/ 0 w 79"/>
                    <a:gd name="T1" fmla="*/ 18 h 352"/>
                    <a:gd name="T2" fmla="*/ 0 w 79"/>
                    <a:gd name="T3" fmla="*/ 0 h 352"/>
                    <a:gd name="T4" fmla="*/ 18 w 79"/>
                    <a:gd name="T5" fmla="*/ 0 h 352"/>
                    <a:gd name="T6" fmla="*/ 40 w 79"/>
                    <a:gd name="T7" fmla="*/ 159 h 352"/>
                    <a:gd name="T8" fmla="*/ 40 w 79"/>
                    <a:gd name="T9" fmla="*/ 177 h 352"/>
                    <a:gd name="T10" fmla="*/ 22 w 79"/>
                    <a:gd name="T11" fmla="*/ 177 h 352"/>
                    <a:gd name="T12" fmla="*/ 0 w 79"/>
                    <a:gd name="T13" fmla="*/ 18 h 3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352">
                      <a:moveTo>
                        <a:pt x="0" y="35"/>
                      </a:moveTo>
                      <a:lnTo>
                        <a:pt x="0" y="0"/>
                      </a:lnTo>
                      <a:lnTo>
                        <a:pt x="35" y="0"/>
                      </a:lnTo>
                      <a:lnTo>
                        <a:pt x="79" y="317"/>
                      </a:lnTo>
                      <a:lnTo>
                        <a:pt x="79" y="352"/>
                      </a:lnTo>
                      <a:lnTo>
                        <a:pt x="43" y="352"/>
                      </a:lnTo>
                      <a:lnTo>
                        <a:pt x="0" y="35"/>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31" name="Freeform 1210"/>
                <p:cNvSpPr>
                  <a:spLocks/>
                </p:cNvSpPr>
                <p:nvPr/>
              </p:nvSpPr>
              <p:spPr bwMode="auto">
                <a:xfrm>
                  <a:off x="4081" y="1259"/>
                  <a:ext cx="38" cy="168"/>
                </a:xfrm>
                <a:custGeom>
                  <a:avLst/>
                  <a:gdLst>
                    <a:gd name="T0" fmla="*/ 0 w 76"/>
                    <a:gd name="T1" fmla="*/ 17 h 337"/>
                    <a:gd name="T2" fmla="*/ 0 w 76"/>
                    <a:gd name="T3" fmla="*/ 0 h 337"/>
                    <a:gd name="T4" fmla="*/ 18 w 76"/>
                    <a:gd name="T5" fmla="*/ 0 h 337"/>
                    <a:gd name="T6" fmla="*/ 38 w 76"/>
                    <a:gd name="T7" fmla="*/ 151 h 337"/>
                    <a:gd name="T8" fmla="*/ 38 w 76"/>
                    <a:gd name="T9" fmla="*/ 168 h 337"/>
                    <a:gd name="T10" fmla="*/ 21 w 76"/>
                    <a:gd name="T11" fmla="*/ 168 h 337"/>
                    <a:gd name="T12" fmla="*/ 0 w 76"/>
                    <a:gd name="T13" fmla="*/ 17 h 3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337">
                      <a:moveTo>
                        <a:pt x="0" y="35"/>
                      </a:moveTo>
                      <a:lnTo>
                        <a:pt x="0" y="0"/>
                      </a:lnTo>
                      <a:lnTo>
                        <a:pt x="36" y="0"/>
                      </a:lnTo>
                      <a:lnTo>
                        <a:pt x="76" y="302"/>
                      </a:lnTo>
                      <a:lnTo>
                        <a:pt x="76" y="337"/>
                      </a:lnTo>
                      <a:lnTo>
                        <a:pt x="41" y="337"/>
                      </a:lnTo>
                      <a:lnTo>
                        <a:pt x="0" y="35"/>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32" name="Freeform 1211"/>
                <p:cNvSpPr>
                  <a:spLocks/>
                </p:cNvSpPr>
                <p:nvPr/>
              </p:nvSpPr>
              <p:spPr bwMode="auto">
                <a:xfrm>
                  <a:off x="4102" y="1410"/>
                  <a:ext cx="39" cy="163"/>
                </a:xfrm>
                <a:custGeom>
                  <a:avLst/>
                  <a:gdLst>
                    <a:gd name="T0" fmla="*/ 0 w 79"/>
                    <a:gd name="T1" fmla="*/ 18 h 325"/>
                    <a:gd name="T2" fmla="*/ 0 w 79"/>
                    <a:gd name="T3" fmla="*/ 0 h 325"/>
                    <a:gd name="T4" fmla="*/ 17 w 79"/>
                    <a:gd name="T5" fmla="*/ 0 h 325"/>
                    <a:gd name="T6" fmla="*/ 39 w 79"/>
                    <a:gd name="T7" fmla="*/ 145 h 325"/>
                    <a:gd name="T8" fmla="*/ 39 w 79"/>
                    <a:gd name="T9" fmla="*/ 163 h 325"/>
                    <a:gd name="T10" fmla="*/ 22 w 79"/>
                    <a:gd name="T11" fmla="*/ 163 h 325"/>
                    <a:gd name="T12" fmla="*/ 0 w 79"/>
                    <a:gd name="T13" fmla="*/ 18 h 3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325">
                      <a:moveTo>
                        <a:pt x="0" y="35"/>
                      </a:moveTo>
                      <a:lnTo>
                        <a:pt x="0" y="0"/>
                      </a:lnTo>
                      <a:lnTo>
                        <a:pt x="35" y="0"/>
                      </a:lnTo>
                      <a:lnTo>
                        <a:pt x="79" y="290"/>
                      </a:lnTo>
                      <a:lnTo>
                        <a:pt x="79" y="325"/>
                      </a:lnTo>
                      <a:lnTo>
                        <a:pt x="44" y="325"/>
                      </a:lnTo>
                      <a:lnTo>
                        <a:pt x="0" y="35"/>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33" name="Freeform 1212"/>
                <p:cNvSpPr>
                  <a:spLocks/>
                </p:cNvSpPr>
                <p:nvPr/>
              </p:nvSpPr>
              <p:spPr bwMode="auto">
                <a:xfrm>
                  <a:off x="4123" y="1555"/>
                  <a:ext cx="39" cy="156"/>
                </a:xfrm>
                <a:custGeom>
                  <a:avLst/>
                  <a:gdLst>
                    <a:gd name="T0" fmla="*/ 0 w 77"/>
                    <a:gd name="T1" fmla="*/ 18 h 312"/>
                    <a:gd name="T2" fmla="*/ 0 w 77"/>
                    <a:gd name="T3" fmla="*/ 0 h 312"/>
                    <a:gd name="T4" fmla="*/ 18 w 77"/>
                    <a:gd name="T5" fmla="*/ 0 h 312"/>
                    <a:gd name="T6" fmla="*/ 39 w 77"/>
                    <a:gd name="T7" fmla="*/ 139 h 312"/>
                    <a:gd name="T8" fmla="*/ 39 w 77"/>
                    <a:gd name="T9" fmla="*/ 156 h 312"/>
                    <a:gd name="T10" fmla="*/ 21 w 77"/>
                    <a:gd name="T11" fmla="*/ 156 h 312"/>
                    <a:gd name="T12" fmla="*/ 0 w 77"/>
                    <a:gd name="T13" fmla="*/ 18 h 3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7" h="312">
                      <a:moveTo>
                        <a:pt x="0" y="35"/>
                      </a:moveTo>
                      <a:lnTo>
                        <a:pt x="0" y="0"/>
                      </a:lnTo>
                      <a:lnTo>
                        <a:pt x="35" y="0"/>
                      </a:lnTo>
                      <a:lnTo>
                        <a:pt x="77" y="277"/>
                      </a:lnTo>
                      <a:lnTo>
                        <a:pt x="77" y="312"/>
                      </a:lnTo>
                      <a:lnTo>
                        <a:pt x="42" y="312"/>
                      </a:lnTo>
                      <a:lnTo>
                        <a:pt x="0" y="35"/>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34" name="Freeform 1213"/>
                <p:cNvSpPr>
                  <a:spLocks/>
                </p:cNvSpPr>
                <p:nvPr/>
              </p:nvSpPr>
              <p:spPr bwMode="auto">
                <a:xfrm>
                  <a:off x="4145" y="1693"/>
                  <a:ext cx="39" cy="148"/>
                </a:xfrm>
                <a:custGeom>
                  <a:avLst/>
                  <a:gdLst>
                    <a:gd name="T0" fmla="*/ 0 w 79"/>
                    <a:gd name="T1" fmla="*/ 18 h 296"/>
                    <a:gd name="T2" fmla="*/ 0 w 79"/>
                    <a:gd name="T3" fmla="*/ 0 h 296"/>
                    <a:gd name="T4" fmla="*/ 17 w 79"/>
                    <a:gd name="T5" fmla="*/ 0 h 296"/>
                    <a:gd name="T6" fmla="*/ 39 w 79"/>
                    <a:gd name="T7" fmla="*/ 130 h 296"/>
                    <a:gd name="T8" fmla="*/ 39 w 79"/>
                    <a:gd name="T9" fmla="*/ 148 h 296"/>
                    <a:gd name="T10" fmla="*/ 22 w 79"/>
                    <a:gd name="T11" fmla="*/ 148 h 296"/>
                    <a:gd name="T12" fmla="*/ 0 w 79"/>
                    <a:gd name="T13" fmla="*/ 18 h 2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296">
                      <a:moveTo>
                        <a:pt x="0" y="35"/>
                      </a:moveTo>
                      <a:lnTo>
                        <a:pt x="0" y="0"/>
                      </a:lnTo>
                      <a:lnTo>
                        <a:pt x="35" y="0"/>
                      </a:lnTo>
                      <a:lnTo>
                        <a:pt x="79" y="260"/>
                      </a:lnTo>
                      <a:lnTo>
                        <a:pt x="79" y="296"/>
                      </a:lnTo>
                      <a:lnTo>
                        <a:pt x="44" y="296"/>
                      </a:lnTo>
                      <a:lnTo>
                        <a:pt x="0" y="35"/>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35" name="Freeform 1214"/>
                <p:cNvSpPr>
                  <a:spLocks/>
                </p:cNvSpPr>
                <p:nvPr/>
              </p:nvSpPr>
              <p:spPr bwMode="auto">
                <a:xfrm>
                  <a:off x="4166" y="1824"/>
                  <a:ext cx="38" cy="142"/>
                </a:xfrm>
                <a:custGeom>
                  <a:avLst/>
                  <a:gdLst>
                    <a:gd name="T0" fmla="*/ 0 w 76"/>
                    <a:gd name="T1" fmla="*/ 18 h 285"/>
                    <a:gd name="T2" fmla="*/ 0 w 76"/>
                    <a:gd name="T3" fmla="*/ 0 h 285"/>
                    <a:gd name="T4" fmla="*/ 18 w 76"/>
                    <a:gd name="T5" fmla="*/ 0 h 285"/>
                    <a:gd name="T6" fmla="*/ 38 w 76"/>
                    <a:gd name="T7" fmla="*/ 125 h 285"/>
                    <a:gd name="T8" fmla="*/ 38 w 76"/>
                    <a:gd name="T9" fmla="*/ 142 h 285"/>
                    <a:gd name="T10" fmla="*/ 20 w 76"/>
                    <a:gd name="T11" fmla="*/ 142 h 285"/>
                    <a:gd name="T12" fmla="*/ 0 w 76"/>
                    <a:gd name="T13" fmla="*/ 18 h 2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285">
                      <a:moveTo>
                        <a:pt x="0" y="36"/>
                      </a:moveTo>
                      <a:lnTo>
                        <a:pt x="0" y="0"/>
                      </a:lnTo>
                      <a:lnTo>
                        <a:pt x="35" y="0"/>
                      </a:lnTo>
                      <a:lnTo>
                        <a:pt x="76" y="250"/>
                      </a:lnTo>
                      <a:lnTo>
                        <a:pt x="76" y="285"/>
                      </a:lnTo>
                      <a:lnTo>
                        <a:pt x="40" y="285"/>
                      </a:lnTo>
                      <a:lnTo>
                        <a:pt x="0" y="36"/>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36" name="Freeform 1215"/>
                <p:cNvSpPr>
                  <a:spLocks/>
                </p:cNvSpPr>
                <p:nvPr/>
              </p:nvSpPr>
              <p:spPr bwMode="auto">
                <a:xfrm>
                  <a:off x="4187" y="1949"/>
                  <a:ext cx="39" cy="134"/>
                </a:xfrm>
                <a:custGeom>
                  <a:avLst/>
                  <a:gdLst>
                    <a:gd name="T0" fmla="*/ 0 w 79"/>
                    <a:gd name="T1" fmla="*/ 17 h 269"/>
                    <a:gd name="T2" fmla="*/ 0 w 79"/>
                    <a:gd name="T3" fmla="*/ 0 h 269"/>
                    <a:gd name="T4" fmla="*/ 18 w 79"/>
                    <a:gd name="T5" fmla="*/ 0 h 269"/>
                    <a:gd name="T6" fmla="*/ 39 w 79"/>
                    <a:gd name="T7" fmla="*/ 117 h 269"/>
                    <a:gd name="T8" fmla="*/ 39 w 79"/>
                    <a:gd name="T9" fmla="*/ 134 h 269"/>
                    <a:gd name="T10" fmla="*/ 22 w 79"/>
                    <a:gd name="T11" fmla="*/ 134 h 269"/>
                    <a:gd name="T12" fmla="*/ 0 w 79"/>
                    <a:gd name="T13" fmla="*/ 17 h 2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269">
                      <a:moveTo>
                        <a:pt x="0" y="35"/>
                      </a:moveTo>
                      <a:lnTo>
                        <a:pt x="0" y="0"/>
                      </a:lnTo>
                      <a:lnTo>
                        <a:pt x="36" y="0"/>
                      </a:lnTo>
                      <a:lnTo>
                        <a:pt x="79" y="234"/>
                      </a:lnTo>
                      <a:lnTo>
                        <a:pt x="79" y="269"/>
                      </a:lnTo>
                      <a:lnTo>
                        <a:pt x="44" y="269"/>
                      </a:lnTo>
                      <a:lnTo>
                        <a:pt x="0" y="35"/>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37" name="Freeform 1216"/>
                <p:cNvSpPr>
                  <a:spLocks/>
                </p:cNvSpPr>
                <p:nvPr/>
              </p:nvSpPr>
              <p:spPr bwMode="auto">
                <a:xfrm>
                  <a:off x="4209" y="2066"/>
                  <a:ext cx="40" cy="127"/>
                </a:xfrm>
                <a:custGeom>
                  <a:avLst/>
                  <a:gdLst>
                    <a:gd name="T0" fmla="*/ 0 w 80"/>
                    <a:gd name="T1" fmla="*/ 17 h 255"/>
                    <a:gd name="T2" fmla="*/ 0 w 80"/>
                    <a:gd name="T3" fmla="*/ 0 h 255"/>
                    <a:gd name="T4" fmla="*/ 18 w 80"/>
                    <a:gd name="T5" fmla="*/ 0 h 255"/>
                    <a:gd name="T6" fmla="*/ 40 w 80"/>
                    <a:gd name="T7" fmla="*/ 110 h 255"/>
                    <a:gd name="T8" fmla="*/ 40 w 80"/>
                    <a:gd name="T9" fmla="*/ 127 h 255"/>
                    <a:gd name="T10" fmla="*/ 23 w 80"/>
                    <a:gd name="T11" fmla="*/ 127 h 255"/>
                    <a:gd name="T12" fmla="*/ 0 w 80"/>
                    <a:gd name="T13" fmla="*/ 17 h 2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255">
                      <a:moveTo>
                        <a:pt x="0" y="35"/>
                      </a:moveTo>
                      <a:lnTo>
                        <a:pt x="0" y="0"/>
                      </a:lnTo>
                      <a:lnTo>
                        <a:pt x="35" y="0"/>
                      </a:lnTo>
                      <a:lnTo>
                        <a:pt x="80" y="220"/>
                      </a:lnTo>
                      <a:lnTo>
                        <a:pt x="80" y="255"/>
                      </a:lnTo>
                      <a:lnTo>
                        <a:pt x="45" y="255"/>
                      </a:lnTo>
                      <a:lnTo>
                        <a:pt x="0" y="35"/>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538" name="Freeform 1217"/>
                <p:cNvSpPr>
                  <a:spLocks/>
                </p:cNvSpPr>
                <p:nvPr/>
              </p:nvSpPr>
              <p:spPr bwMode="auto">
                <a:xfrm>
                  <a:off x="4231" y="2176"/>
                  <a:ext cx="38" cy="122"/>
                </a:xfrm>
                <a:custGeom>
                  <a:avLst/>
                  <a:gdLst>
                    <a:gd name="T0" fmla="*/ 0 w 76"/>
                    <a:gd name="T1" fmla="*/ 18 h 244"/>
                    <a:gd name="T2" fmla="*/ 0 w 76"/>
                    <a:gd name="T3" fmla="*/ 0 h 244"/>
                    <a:gd name="T4" fmla="*/ 18 w 76"/>
                    <a:gd name="T5" fmla="*/ 0 h 244"/>
                    <a:gd name="T6" fmla="*/ 38 w 76"/>
                    <a:gd name="T7" fmla="*/ 105 h 244"/>
                    <a:gd name="T8" fmla="*/ 38 w 76"/>
                    <a:gd name="T9" fmla="*/ 122 h 244"/>
                    <a:gd name="T10" fmla="*/ 21 w 76"/>
                    <a:gd name="T11" fmla="*/ 122 h 244"/>
                    <a:gd name="T12" fmla="*/ 0 w 76"/>
                    <a:gd name="T13" fmla="*/ 18 h 2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244">
                      <a:moveTo>
                        <a:pt x="0" y="35"/>
                      </a:moveTo>
                      <a:lnTo>
                        <a:pt x="0" y="0"/>
                      </a:lnTo>
                      <a:lnTo>
                        <a:pt x="35" y="0"/>
                      </a:lnTo>
                      <a:lnTo>
                        <a:pt x="76" y="209"/>
                      </a:lnTo>
                      <a:lnTo>
                        <a:pt x="76" y="244"/>
                      </a:lnTo>
                      <a:lnTo>
                        <a:pt x="41" y="244"/>
                      </a:lnTo>
                      <a:lnTo>
                        <a:pt x="0" y="35"/>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sp>
            <p:nvSpPr>
              <p:cNvPr id="10258" name="Freeform 1218"/>
              <p:cNvSpPr>
                <a:spLocks/>
              </p:cNvSpPr>
              <p:nvPr/>
            </p:nvSpPr>
            <p:spPr bwMode="auto">
              <a:xfrm>
                <a:off x="4251" y="2280"/>
                <a:ext cx="40" cy="113"/>
              </a:xfrm>
              <a:custGeom>
                <a:avLst/>
                <a:gdLst>
                  <a:gd name="T0" fmla="*/ 0 w 79"/>
                  <a:gd name="T1" fmla="*/ 18 h 225"/>
                  <a:gd name="T2" fmla="*/ 0 w 79"/>
                  <a:gd name="T3" fmla="*/ 0 h 225"/>
                  <a:gd name="T4" fmla="*/ 18 w 79"/>
                  <a:gd name="T5" fmla="*/ 0 h 225"/>
                  <a:gd name="T6" fmla="*/ 40 w 79"/>
                  <a:gd name="T7" fmla="*/ 95 h 225"/>
                  <a:gd name="T8" fmla="*/ 40 w 79"/>
                  <a:gd name="T9" fmla="*/ 113 h 225"/>
                  <a:gd name="T10" fmla="*/ 22 w 79"/>
                  <a:gd name="T11" fmla="*/ 113 h 225"/>
                  <a:gd name="T12" fmla="*/ 0 w 79"/>
                  <a:gd name="T13" fmla="*/ 18 h 2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225">
                    <a:moveTo>
                      <a:pt x="0" y="35"/>
                    </a:moveTo>
                    <a:lnTo>
                      <a:pt x="0" y="0"/>
                    </a:lnTo>
                    <a:lnTo>
                      <a:pt x="35" y="0"/>
                    </a:lnTo>
                    <a:lnTo>
                      <a:pt x="79" y="190"/>
                    </a:lnTo>
                    <a:lnTo>
                      <a:pt x="79" y="225"/>
                    </a:lnTo>
                    <a:lnTo>
                      <a:pt x="44" y="225"/>
                    </a:lnTo>
                    <a:lnTo>
                      <a:pt x="0" y="35"/>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59" name="Freeform 1219"/>
              <p:cNvSpPr>
                <a:spLocks/>
              </p:cNvSpPr>
              <p:nvPr/>
            </p:nvSpPr>
            <p:spPr bwMode="auto">
              <a:xfrm>
                <a:off x="4273" y="2375"/>
                <a:ext cx="38" cy="109"/>
              </a:xfrm>
              <a:custGeom>
                <a:avLst/>
                <a:gdLst>
                  <a:gd name="T0" fmla="*/ 0 w 76"/>
                  <a:gd name="T1" fmla="*/ 18 h 217"/>
                  <a:gd name="T2" fmla="*/ 0 w 76"/>
                  <a:gd name="T3" fmla="*/ 0 h 217"/>
                  <a:gd name="T4" fmla="*/ 18 w 76"/>
                  <a:gd name="T5" fmla="*/ 0 h 217"/>
                  <a:gd name="T6" fmla="*/ 38 w 76"/>
                  <a:gd name="T7" fmla="*/ 91 h 217"/>
                  <a:gd name="T8" fmla="*/ 38 w 76"/>
                  <a:gd name="T9" fmla="*/ 109 h 217"/>
                  <a:gd name="T10" fmla="*/ 20 w 76"/>
                  <a:gd name="T11" fmla="*/ 109 h 217"/>
                  <a:gd name="T12" fmla="*/ 0 w 76"/>
                  <a:gd name="T13" fmla="*/ 18 h 2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217">
                    <a:moveTo>
                      <a:pt x="0" y="35"/>
                    </a:moveTo>
                    <a:lnTo>
                      <a:pt x="0" y="0"/>
                    </a:lnTo>
                    <a:lnTo>
                      <a:pt x="35" y="0"/>
                    </a:lnTo>
                    <a:lnTo>
                      <a:pt x="76" y="182"/>
                    </a:lnTo>
                    <a:lnTo>
                      <a:pt x="76" y="217"/>
                    </a:lnTo>
                    <a:lnTo>
                      <a:pt x="40" y="217"/>
                    </a:lnTo>
                    <a:lnTo>
                      <a:pt x="0" y="35"/>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60" name="Freeform 1220"/>
              <p:cNvSpPr>
                <a:spLocks/>
              </p:cNvSpPr>
              <p:nvPr/>
            </p:nvSpPr>
            <p:spPr bwMode="auto">
              <a:xfrm>
                <a:off x="4294" y="2466"/>
                <a:ext cx="40" cy="99"/>
              </a:xfrm>
              <a:custGeom>
                <a:avLst/>
                <a:gdLst>
                  <a:gd name="T0" fmla="*/ 0 w 81"/>
                  <a:gd name="T1" fmla="*/ 17 h 199"/>
                  <a:gd name="T2" fmla="*/ 0 w 81"/>
                  <a:gd name="T3" fmla="*/ 0 h 199"/>
                  <a:gd name="T4" fmla="*/ 18 w 81"/>
                  <a:gd name="T5" fmla="*/ 0 h 199"/>
                  <a:gd name="T6" fmla="*/ 40 w 81"/>
                  <a:gd name="T7" fmla="*/ 82 h 199"/>
                  <a:gd name="T8" fmla="*/ 40 w 81"/>
                  <a:gd name="T9" fmla="*/ 99 h 199"/>
                  <a:gd name="T10" fmla="*/ 22 w 81"/>
                  <a:gd name="T11" fmla="*/ 99 h 199"/>
                  <a:gd name="T12" fmla="*/ 0 w 81"/>
                  <a:gd name="T13" fmla="*/ 17 h 1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 h="199">
                    <a:moveTo>
                      <a:pt x="0" y="35"/>
                    </a:moveTo>
                    <a:lnTo>
                      <a:pt x="0" y="0"/>
                    </a:lnTo>
                    <a:lnTo>
                      <a:pt x="36" y="0"/>
                    </a:lnTo>
                    <a:lnTo>
                      <a:pt x="81" y="164"/>
                    </a:lnTo>
                    <a:lnTo>
                      <a:pt x="81" y="199"/>
                    </a:lnTo>
                    <a:lnTo>
                      <a:pt x="44" y="199"/>
                    </a:lnTo>
                    <a:lnTo>
                      <a:pt x="0" y="35"/>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61" name="Freeform 1221"/>
              <p:cNvSpPr>
                <a:spLocks/>
              </p:cNvSpPr>
              <p:nvPr/>
            </p:nvSpPr>
            <p:spPr bwMode="auto">
              <a:xfrm>
                <a:off x="4316" y="2548"/>
                <a:ext cx="38" cy="94"/>
              </a:xfrm>
              <a:custGeom>
                <a:avLst/>
                <a:gdLst>
                  <a:gd name="T0" fmla="*/ 0 w 77"/>
                  <a:gd name="T1" fmla="*/ 17 h 189"/>
                  <a:gd name="T2" fmla="*/ 0 w 77"/>
                  <a:gd name="T3" fmla="*/ 0 h 189"/>
                  <a:gd name="T4" fmla="*/ 18 w 77"/>
                  <a:gd name="T5" fmla="*/ 0 h 189"/>
                  <a:gd name="T6" fmla="*/ 38 w 77"/>
                  <a:gd name="T7" fmla="*/ 76 h 189"/>
                  <a:gd name="T8" fmla="*/ 38 w 77"/>
                  <a:gd name="T9" fmla="*/ 94 h 189"/>
                  <a:gd name="T10" fmla="*/ 21 w 77"/>
                  <a:gd name="T11" fmla="*/ 94 h 189"/>
                  <a:gd name="T12" fmla="*/ 0 w 77"/>
                  <a:gd name="T13" fmla="*/ 17 h 1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7" h="189">
                    <a:moveTo>
                      <a:pt x="0" y="35"/>
                    </a:moveTo>
                    <a:lnTo>
                      <a:pt x="0" y="0"/>
                    </a:lnTo>
                    <a:lnTo>
                      <a:pt x="37" y="0"/>
                    </a:lnTo>
                    <a:lnTo>
                      <a:pt x="77" y="153"/>
                    </a:lnTo>
                    <a:lnTo>
                      <a:pt x="77" y="189"/>
                    </a:lnTo>
                    <a:lnTo>
                      <a:pt x="42" y="189"/>
                    </a:lnTo>
                    <a:lnTo>
                      <a:pt x="0" y="35"/>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62" name="Freeform 1222"/>
              <p:cNvSpPr>
                <a:spLocks/>
              </p:cNvSpPr>
              <p:nvPr/>
            </p:nvSpPr>
            <p:spPr bwMode="auto">
              <a:xfrm>
                <a:off x="4337" y="2625"/>
                <a:ext cx="39" cy="84"/>
              </a:xfrm>
              <a:custGeom>
                <a:avLst/>
                <a:gdLst>
                  <a:gd name="T0" fmla="*/ 0 w 79"/>
                  <a:gd name="T1" fmla="*/ 18 h 170"/>
                  <a:gd name="T2" fmla="*/ 0 w 79"/>
                  <a:gd name="T3" fmla="*/ 0 h 170"/>
                  <a:gd name="T4" fmla="*/ 17 w 79"/>
                  <a:gd name="T5" fmla="*/ 0 h 170"/>
                  <a:gd name="T6" fmla="*/ 39 w 79"/>
                  <a:gd name="T7" fmla="*/ 66 h 170"/>
                  <a:gd name="T8" fmla="*/ 39 w 79"/>
                  <a:gd name="T9" fmla="*/ 84 h 170"/>
                  <a:gd name="T10" fmla="*/ 22 w 79"/>
                  <a:gd name="T11" fmla="*/ 84 h 170"/>
                  <a:gd name="T12" fmla="*/ 0 w 79"/>
                  <a:gd name="T13" fmla="*/ 18 h 1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70">
                    <a:moveTo>
                      <a:pt x="0" y="36"/>
                    </a:moveTo>
                    <a:lnTo>
                      <a:pt x="0" y="0"/>
                    </a:lnTo>
                    <a:lnTo>
                      <a:pt x="35" y="0"/>
                    </a:lnTo>
                    <a:lnTo>
                      <a:pt x="79" y="134"/>
                    </a:lnTo>
                    <a:lnTo>
                      <a:pt x="79" y="170"/>
                    </a:lnTo>
                    <a:lnTo>
                      <a:pt x="44" y="170"/>
                    </a:lnTo>
                    <a:lnTo>
                      <a:pt x="0" y="36"/>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63" name="Freeform 1223"/>
              <p:cNvSpPr>
                <a:spLocks/>
              </p:cNvSpPr>
              <p:nvPr/>
            </p:nvSpPr>
            <p:spPr bwMode="auto">
              <a:xfrm>
                <a:off x="4358" y="2692"/>
                <a:ext cx="38" cy="81"/>
              </a:xfrm>
              <a:custGeom>
                <a:avLst/>
                <a:gdLst>
                  <a:gd name="T0" fmla="*/ 0 w 76"/>
                  <a:gd name="T1" fmla="*/ 18 h 163"/>
                  <a:gd name="T2" fmla="*/ 0 w 76"/>
                  <a:gd name="T3" fmla="*/ 0 h 163"/>
                  <a:gd name="T4" fmla="*/ 18 w 76"/>
                  <a:gd name="T5" fmla="*/ 0 h 163"/>
                  <a:gd name="T6" fmla="*/ 38 w 76"/>
                  <a:gd name="T7" fmla="*/ 63 h 163"/>
                  <a:gd name="T8" fmla="*/ 38 w 76"/>
                  <a:gd name="T9" fmla="*/ 81 h 163"/>
                  <a:gd name="T10" fmla="*/ 21 w 76"/>
                  <a:gd name="T11" fmla="*/ 81 h 163"/>
                  <a:gd name="T12" fmla="*/ 0 w 76"/>
                  <a:gd name="T13" fmla="*/ 18 h 1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163">
                    <a:moveTo>
                      <a:pt x="0" y="36"/>
                    </a:moveTo>
                    <a:lnTo>
                      <a:pt x="0" y="0"/>
                    </a:lnTo>
                    <a:lnTo>
                      <a:pt x="35" y="0"/>
                    </a:lnTo>
                    <a:lnTo>
                      <a:pt x="76" y="127"/>
                    </a:lnTo>
                    <a:lnTo>
                      <a:pt x="76" y="163"/>
                    </a:lnTo>
                    <a:lnTo>
                      <a:pt x="41" y="163"/>
                    </a:lnTo>
                    <a:lnTo>
                      <a:pt x="0" y="36"/>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64" name="Freeform 1224"/>
              <p:cNvSpPr>
                <a:spLocks/>
              </p:cNvSpPr>
              <p:nvPr/>
            </p:nvSpPr>
            <p:spPr bwMode="auto">
              <a:xfrm>
                <a:off x="4379" y="2755"/>
                <a:ext cx="39" cy="72"/>
              </a:xfrm>
              <a:custGeom>
                <a:avLst/>
                <a:gdLst>
                  <a:gd name="T0" fmla="*/ 0 w 79"/>
                  <a:gd name="T1" fmla="*/ 18 h 144"/>
                  <a:gd name="T2" fmla="*/ 0 w 79"/>
                  <a:gd name="T3" fmla="*/ 0 h 144"/>
                  <a:gd name="T4" fmla="*/ 17 w 79"/>
                  <a:gd name="T5" fmla="*/ 0 h 144"/>
                  <a:gd name="T6" fmla="*/ 39 w 79"/>
                  <a:gd name="T7" fmla="*/ 55 h 144"/>
                  <a:gd name="T8" fmla="*/ 39 w 79"/>
                  <a:gd name="T9" fmla="*/ 72 h 144"/>
                  <a:gd name="T10" fmla="*/ 21 w 79"/>
                  <a:gd name="T11" fmla="*/ 72 h 144"/>
                  <a:gd name="T12" fmla="*/ 0 w 79"/>
                  <a:gd name="T13" fmla="*/ 18 h 1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44">
                    <a:moveTo>
                      <a:pt x="0" y="36"/>
                    </a:moveTo>
                    <a:lnTo>
                      <a:pt x="0" y="0"/>
                    </a:lnTo>
                    <a:lnTo>
                      <a:pt x="35" y="0"/>
                    </a:lnTo>
                    <a:lnTo>
                      <a:pt x="79" y="109"/>
                    </a:lnTo>
                    <a:lnTo>
                      <a:pt x="79" y="144"/>
                    </a:lnTo>
                    <a:lnTo>
                      <a:pt x="43" y="144"/>
                    </a:lnTo>
                    <a:lnTo>
                      <a:pt x="0" y="36"/>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65" name="Freeform 1225"/>
              <p:cNvSpPr>
                <a:spLocks/>
              </p:cNvSpPr>
              <p:nvPr/>
            </p:nvSpPr>
            <p:spPr bwMode="auto">
              <a:xfrm>
                <a:off x="4401" y="2809"/>
                <a:ext cx="38" cy="67"/>
              </a:xfrm>
              <a:custGeom>
                <a:avLst/>
                <a:gdLst>
                  <a:gd name="T0" fmla="*/ 0 w 78"/>
                  <a:gd name="T1" fmla="*/ 18 h 134"/>
                  <a:gd name="T2" fmla="*/ 0 w 78"/>
                  <a:gd name="T3" fmla="*/ 0 h 134"/>
                  <a:gd name="T4" fmla="*/ 18 w 78"/>
                  <a:gd name="T5" fmla="*/ 0 h 134"/>
                  <a:gd name="T6" fmla="*/ 38 w 78"/>
                  <a:gd name="T7" fmla="*/ 50 h 134"/>
                  <a:gd name="T8" fmla="*/ 38 w 78"/>
                  <a:gd name="T9" fmla="*/ 67 h 134"/>
                  <a:gd name="T10" fmla="*/ 21 w 78"/>
                  <a:gd name="T11" fmla="*/ 67 h 134"/>
                  <a:gd name="T12" fmla="*/ 0 w 78"/>
                  <a:gd name="T13" fmla="*/ 18 h 1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 h="134">
                    <a:moveTo>
                      <a:pt x="0" y="35"/>
                    </a:moveTo>
                    <a:lnTo>
                      <a:pt x="0" y="0"/>
                    </a:lnTo>
                    <a:lnTo>
                      <a:pt x="36" y="0"/>
                    </a:lnTo>
                    <a:lnTo>
                      <a:pt x="78" y="99"/>
                    </a:lnTo>
                    <a:lnTo>
                      <a:pt x="78" y="134"/>
                    </a:lnTo>
                    <a:lnTo>
                      <a:pt x="43" y="134"/>
                    </a:lnTo>
                    <a:lnTo>
                      <a:pt x="0" y="35"/>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66" name="Freeform 1226"/>
              <p:cNvSpPr>
                <a:spLocks/>
              </p:cNvSpPr>
              <p:nvPr/>
            </p:nvSpPr>
            <p:spPr bwMode="auto">
              <a:xfrm>
                <a:off x="4422" y="2859"/>
                <a:ext cx="39" cy="59"/>
              </a:xfrm>
              <a:custGeom>
                <a:avLst/>
                <a:gdLst>
                  <a:gd name="T0" fmla="*/ 0 w 78"/>
                  <a:gd name="T1" fmla="*/ 18 h 118"/>
                  <a:gd name="T2" fmla="*/ 0 w 78"/>
                  <a:gd name="T3" fmla="*/ 0 h 118"/>
                  <a:gd name="T4" fmla="*/ 18 w 78"/>
                  <a:gd name="T5" fmla="*/ 0 h 118"/>
                  <a:gd name="T6" fmla="*/ 39 w 78"/>
                  <a:gd name="T7" fmla="*/ 42 h 118"/>
                  <a:gd name="T8" fmla="*/ 39 w 78"/>
                  <a:gd name="T9" fmla="*/ 59 h 118"/>
                  <a:gd name="T10" fmla="*/ 22 w 78"/>
                  <a:gd name="T11" fmla="*/ 59 h 118"/>
                  <a:gd name="T12" fmla="*/ 0 w 78"/>
                  <a:gd name="T13" fmla="*/ 18 h 1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 h="118">
                    <a:moveTo>
                      <a:pt x="0" y="35"/>
                    </a:moveTo>
                    <a:lnTo>
                      <a:pt x="0" y="0"/>
                    </a:lnTo>
                    <a:lnTo>
                      <a:pt x="35" y="0"/>
                    </a:lnTo>
                    <a:lnTo>
                      <a:pt x="78" y="83"/>
                    </a:lnTo>
                    <a:lnTo>
                      <a:pt x="78" y="118"/>
                    </a:lnTo>
                    <a:lnTo>
                      <a:pt x="43" y="118"/>
                    </a:lnTo>
                    <a:lnTo>
                      <a:pt x="0" y="35"/>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67" name="Freeform 1227"/>
              <p:cNvSpPr>
                <a:spLocks/>
              </p:cNvSpPr>
              <p:nvPr/>
            </p:nvSpPr>
            <p:spPr bwMode="auto">
              <a:xfrm>
                <a:off x="4444" y="2900"/>
                <a:ext cx="39" cy="51"/>
              </a:xfrm>
              <a:custGeom>
                <a:avLst/>
                <a:gdLst>
                  <a:gd name="T0" fmla="*/ 0 w 79"/>
                  <a:gd name="T1" fmla="*/ 18 h 101"/>
                  <a:gd name="T2" fmla="*/ 0 w 79"/>
                  <a:gd name="T3" fmla="*/ 0 h 101"/>
                  <a:gd name="T4" fmla="*/ 17 w 79"/>
                  <a:gd name="T5" fmla="*/ 0 h 101"/>
                  <a:gd name="T6" fmla="*/ 39 w 79"/>
                  <a:gd name="T7" fmla="*/ 33 h 101"/>
                  <a:gd name="T8" fmla="*/ 39 w 79"/>
                  <a:gd name="T9" fmla="*/ 51 h 101"/>
                  <a:gd name="T10" fmla="*/ 22 w 79"/>
                  <a:gd name="T11" fmla="*/ 51 h 101"/>
                  <a:gd name="T12" fmla="*/ 0 w 79"/>
                  <a:gd name="T13" fmla="*/ 18 h 1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01">
                    <a:moveTo>
                      <a:pt x="0" y="35"/>
                    </a:moveTo>
                    <a:lnTo>
                      <a:pt x="0" y="0"/>
                    </a:lnTo>
                    <a:lnTo>
                      <a:pt x="35" y="0"/>
                    </a:lnTo>
                    <a:lnTo>
                      <a:pt x="79" y="66"/>
                    </a:lnTo>
                    <a:lnTo>
                      <a:pt x="79" y="101"/>
                    </a:lnTo>
                    <a:lnTo>
                      <a:pt x="44" y="101"/>
                    </a:lnTo>
                    <a:lnTo>
                      <a:pt x="0" y="35"/>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68" name="Freeform 1228"/>
              <p:cNvSpPr>
                <a:spLocks/>
              </p:cNvSpPr>
              <p:nvPr/>
            </p:nvSpPr>
            <p:spPr bwMode="auto">
              <a:xfrm>
                <a:off x="4465" y="2934"/>
                <a:ext cx="38" cy="45"/>
              </a:xfrm>
              <a:custGeom>
                <a:avLst/>
                <a:gdLst>
                  <a:gd name="T0" fmla="*/ 0 w 76"/>
                  <a:gd name="T1" fmla="*/ 17 h 92"/>
                  <a:gd name="T2" fmla="*/ 0 w 76"/>
                  <a:gd name="T3" fmla="*/ 0 h 92"/>
                  <a:gd name="T4" fmla="*/ 18 w 76"/>
                  <a:gd name="T5" fmla="*/ 0 h 92"/>
                  <a:gd name="T6" fmla="*/ 38 w 76"/>
                  <a:gd name="T7" fmla="*/ 27 h 92"/>
                  <a:gd name="T8" fmla="*/ 38 w 76"/>
                  <a:gd name="T9" fmla="*/ 45 h 92"/>
                  <a:gd name="T10" fmla="*/ 21 w 76"/>
                  <a:gd name="T11" fmla="*/ 45 h 92"/>
                  <a:gd name="T12" fmla="*/ 0 w 76"/>
                  <a:gd name="T13" fmla="*/ 17 h 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92">
                    <a:moveTo>
                      <a:pt x="0" y="35"/>
                    </a:moveTo>
                    <a:lnTo>
                      <a:pt x="0" y="0"/>
                    </a:lnTo>
                    <a:lnTo>
                      <a:pt x="35" y="0"/>
                    </a:lnTo>
                    <a:lnTo>
                      <a:pt x="76" y="56"/>
                    </a:lnTo>
                    <a:lnTo>
                      <a:pt x="76" y="92"/>
                    </a:lnTo>
                    <a:lnTo>
                      <a:pt x="41" y="92"/>
                    </a:lnTo>
                    <a:lnTo>
                      <a:pt x="0" y="35"/>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69" name="Freeform 1229"/>
              <p:cNvSpPr>
                <a:spLocks/>
              </p:cNvSpPr>
              <p:nvPr/>
            </p:nvSpPr>
            <p:spPr bwMode="auto">
              <a:xfrm>
                <a:off x="4486" y="2962"/>
                <a:ext cx="40" cy="38"/>
              </a:xfrm>
              <a:custGeom>
                <a:avLst/>
                <a:gdLst>
                  <a:gd name="T0" fmla="*/ 0 w 80"/>
                  <a:gd name="T1" fmla="*/ 18 h 77"/>
                  <a:gd name="T2" fmla="*/ 0 w 80"/>
                  <a:gd name="T3" fmla="*/ 0 h 77"/>
                  <a:gd name="T4" fmla="*/ 18 w 80"/>
                  <a:gd name="T5" fmla="*/ 0 h 77"/>
                  <a:gd name="T6" fmla="*/ 40 w 80"/>
                  <a:gd name="T7" fmla="*/ 20 h 77"/>
                  <a:gd name="T8" fmla="*/ 40 w 80"/>
                  <a:gd name="T9" fmla="*/ 38 h 77"/>
                  <a:gd name="T10" fmla="*/ 23 w 80"/>
                  <a:gd name="T11" fmla="*/ 38 h 77"/>
                  <a:gd name="T12" fmla="*/ 0 w 80"/>
                  <a:gd name="T13" fmla="*/ 18 h 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77">
                    <a:moveTo>
                      <a:pt x="0" y="36"/>
                    </a:moveTo>
                    <a:lnTo>
                      <a:pt x="0" y="0"/>
                    </a:lnTo>
                    <a:lnTo>
                      <a:pt x="35" y="0"/>
                    </a:lnTo>
                    <a:lnTo>
                      <a:pt x="80" y="41"/>
                    </a:lnTo>
                    <a:lnTo>
                      <a:pt x="80" y="77"/>
                    </a:lnTo>
                    <a:lnTo>
                      <a:pt x="45" y="77"/>
                    </a:lnTo>
                    <a:lnTo>
                      <a:pt x="0" y="36"/>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70" name="Freeform 1230"/>
              <p:cNvSpPr>
                <a:spLocks/>
              </p:cNvSpPr>
              <p:nvPr/>
            </p:nvSpPr>
            <p:spPr bwMode="auto">
              <a:xfrm>
                <a:off x="4508" y="2982"/>
                <a:ext cx="38" cy="31"/>
              </a:xfrm>
              <a:custGeom>
                <a:avLst/>
                <a:gdLst>
                  <a:gd name="T0" fmla="*/ 0 w 76"/>
                  <a:gd name="T1" fmla="*/ 18 h 62"/>
                  <a:gd name="T2" fmla="*/ 0 w 76"/>
                  <a:gd name="T3" fmla="*/ 0 h 62"/>
                  <a:gd name="T4" fmla="*/ 18 w 76"/>
                  <a:gd name="T5" fmla="*/ 0 h 62"/>
                  <a:gd name="T6" fmla="*/ 38 w 76"/>
                  <a:gd name="T7" fmla="*/ 14 h 62"/>
                  <a:gd name="T8" fmla="*/ 38 w 76"/>
                  <a:gd name="T9" fmla="*/ 31 h 62"/>
                  <a:gd name="T10" fmla="*/ 20 w 76"/>
                  <a:gd name="T11" fmla="*/ 31 h 62"/>
                  <a:gd name="T12" fmla="*/ 0 w 76"/>
                  <a:gd name="T13" fmla="*/ 18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62">
                    <a:moveTo>
                      <a:pt x="0" y="36"/>
                    </a:moveTo>
                    <a:lnTo>
                      <a:pt x="0" y="0"/>
                    </a:lnTo>
                    <a:lnTo>
                      <a:pt x="35" y="0"/>
                    </a:lnTo>
                    <a:lnTo>
                      <a:pt x="76" y="27"/>
                    </a:lnTo>
                    <a:lnTo>
                      <a:pt x="76" y="62"/>
                    </a:lnTo>
                    <a:lnTo>
                      <a:pt x="40" y="62"/>
                    </a:lnTo>
                    <a:lnTo>
                      <a:pt x="0" y="36"/>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71" name="Freeform 1231"/>
              <p:cNvSpPr>
                <a:spLocks/>
              </p:cNvSpPr>
              <p:nvPr/>
            </p:nvSpPr>
            <p:spPr bwMode="auto">
              <a:xfrm>
                <a:off x="4529" y="2996"/>
                <a:ext cx="39" cy="24"/>
              </a:xfrm>
              <a:custGeom>
                <a:avLst/>
                <a:gdLst>
                  <a:gd name="T0" fmla="*/ 0 w 79"/>
                  <a:gd name="T1" fmla="*/ 17 h 50"/>
                  <a:gd name="T2" fmla="*/ 0 w 79"/>
                  <a:gd name="T3" fmla="*/ 0 h 50"/>
                  <a:gd name="T4" fmla="*/ 18 w 79"/>
                  <a:gd name="T5" fmla="*/ 0 h 50"/>
                  <a:gd name="T6" fmla="*/ 39 w 79"/>
                  <a:gd name="T7" fmla="*/ 7 h 50"/>
                  <a:gd name="T8" fmla="*/ 39 w 79"/>
                  <a:gd name="T9" fmla="*/ 24 h 50"/>
                  <a:gd name="T10" fmla="*/ 22 w 79"/>
                  <a:gd name="T11" fmla="*/ 24 h 50"/>
                  <a:gd name="T12" fmla="*/ 0 w 79"/>
                  <a:gd name="T13" fmla="*/ 17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50">
                    <a:moveTo>
                      <a:pt x="0" y="35"/>
                    </a:moveTo>
                    <a:lnTo>
                      <a:pt x="0" y="0"/>
                    </a:lnTo>
                    <a:lnTo>
                      <a:pt x="36" y="0"/>
                    </a:lnTo>
                    <a:lnTo>
                      <a:pt x="79" y="14"/>
                    </a:lnTo>
                    <a:lnTo>
                      <a:pt x="79" y="50"/>
                    </a:lnTo>
                    <a:lnTo>
                      <a:pt x="44" y="50"/>
                    </a:lnTo>
                    <a:lnTo>
                      <a:pt x="0" y="35"/>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72" name="Rectangle 1232"/>
              <p:cNvSpPr>
                <a:spLocks noChangeArrowheads="1"/>
              </p:cNvSpPr>
              <p:nvPr/>
            </p:nvSpPr>
            <p:spPr bwMode="auto">
              <a:xfrm>
                <a:off x="4551" y="3003"/>
                <a:ext cx="38" cy="17"/>
              </a:xfrm>
              <a:prstGeom prst="rect">
                <a:avLst/>
              </a:prstGeom>
              <a:solidFill>
                <a:srgbClr val="FCF30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0273" name="Freeform 1233"/>
              <p:cNvSpPr>
                <a:spLocks/>
              </p:cNvSpPr>
              <p:nvPr/>
            </p:nvSpPr>
            <p:spPr bwMode="auto">
              <a:xfrm>
                <a:off x="4571" y="2996"/>
                <a:ext cx="38" cy="24"/>
              </a:xfrm>
              <a:custGeom>
                <a:avLst/>
                <a:gdLst>
                  <a:gd name="T0" fmla="*/ 18 w 76"/>
                  <a:gd name="T1" fmla="*/ 24 h 50"/>
                  <a:gd name="T2" fmla="*/ 0 w 76"/>
                  <a:gd name="T3" fmla="*/ 24 h 50"/>
                  <a:gd name="T4" fmla="*/ 0 w 76"/>
                  <a:gd name="T5" fmla="*/ 7 h 50"/>
                  <a:gd name="T6" fmla="*/ 21 w 76"/>
                  <a:gd name="T7" fmla="*/ 0 h 50"/>
                  <a:gd name="T8" fmla="*/ 38 w 76"/>
                  <a:gd name="T9" fmla="*/ 0 h 50"/>
                  <a:gd name="T10" fmla="*/ 38 w 76"/>
                  <a:gd name="T11" fmla="*/ 17 h 50"/>
                  <a:gd name="T12" fmla="*/ 18 w 76"/>
                  <a:gd name="T13" fmla="*/ 24 h 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50">
                    <a:moveTo>
                      <a:pt x="35" y="50"/>
                    </a:moveTo>
                    <a:lnTo>
                      <a:pt x="0" y="50"/>
                    </a:lnTo>
                    <a:lnTo>
                      <a:pt x="0" y="14"/>
                    </a:lnTo>
                    <a:lnTo>
                      <a:pt x="41" y="0"/>
                    </a:lnTo>
                    <a:lnTo>
                      <a:pt x="76" y="0"/>
                    </a:lnTo>
                    <a:lnTo>
                      <a:pt x="76" y="35"/>
                    </a:lnTo>
                    <a:lnTo>
                      <a:pt x="35" y="50"/>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74" name="Freeform 1234"/>
              <p:cNvSpPr>
                <a:spLocks/>
              </p:cNvSpPr>
              <p:nvPr/>
            </p:nvSpPr>
            <p:spPr bwMode="auto">
              <a:xfrm>
                <a:off x="4591" y="2982"/>
                <a:ext cx="40" cy="31"/>
              </a:xfrm>
              <a:custGeom>
                <a:avLst/>
                <a:gdLst>
                  <a:gd name="T0" fmla="*/ 18 w 80"/>
                  <a:gd name="T1" fmla="*/ 31 h 62"/>
                  <a:gd name="T2" fmla="*/ 0 w 80"/>
                  <a:gd name="T3" fmla="*/ 31 h 62"/>
                  <a:gd name="T4" fmla="*/ 0 w 80"/>
                  <a:gd name="T5" fmla="*/ 14 h 62"/>
                  <a:gd name="T6" fmla="*/ 23 w 80"/>
                  <a:gd name="T7" fmla="*/ 0 h 62"/>
                  <a:gd name="T8" fmla="*/ 40 w 80"/>
                  <a:gd name="T9" fmla="*/ 0 h 62"/>
                  <a:gd name="T10" fmla="*/ 40 w 80"/>
                  <a:gd name="T11" fmla="*/ 18 h 62"/>
                  <a:gd name="T12" fmla="*/ 18 w 80"/>
                  <a:gd name="T13" fmla="*/ 31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62">
                    <a:moveTo>
                      <a:pt x="35" y="62"/>
                    </a:moveTo>
                    <a:lnTo>
                      <a:pt x="0" y="62"/>
                    </a:lnTo>
                    <a:lnTo>
                      <a:pt x="0" y="27"/>
                    </a:lnTo>
                    <a:lnTo>
                      <a:pt x="45" y="0"/>
                    </a:lnTo>
                    <a:lnTo>
                      <a:pt x="80" y="0"/>
                    </a:lnTo>
                    <a:lnTo>
                      <a:pt x="80" y="36"/>
                    </a:lnTo>
                    <a:lnTo>
                      <a:pt x="35" y="62"/>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75" name="Freeform 1235"/>
              <p:cNvSpPr>
                <a:spLocks/>
              </p:cNvSpPr>
              <p:nvPr/>
            </p:nvSpPr>
            <p:spPr bwMode="auto">
              <a:xfrm>
                <a:off x="4614" y="2962"/>
                <a:ext cx="39" cy="38"/>
              </a:xfrm>
              <a:custGeom>
                <a:avLst/>
                <a:gdLst>
                  <a:gd name="T0" fmla="*/ 17 w 79"/>
                  <a:gd name="T1" fmla="*/ 38 h 77"/>
                  <a:gd name="T2" fmla="*/ 0 w 79"/>
                  <a:gd name="T3" fmla="*/ 38 h 77"/>
                  <a:gd name="T4" fmla="*/ 0 w 79"/>
                  <a:gd name="T5" fmla="*/ 20 h 77"/>
                  <a:gd name="T6" fmla="*/ 21 w 79"/>
                  <a:gd name="T7" fmla="*/ 0 h 77"/>
                  <a:gd name="T8" fmla="*/ 39 w 79"/>
                  <a:gd name="T9" fmla="*/ 0 h 77"/>
                  <a:gd name="T10" fmla="*/ 39 w 79"/>
                  <a:gd name="T11" fmla="*/ 18 h 77"/>
                  <a:gd name="T12" fmla="*/ 17 w 79"/>
                  <a:gd name="T13" fmla="*/ 38 h 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77">
                    <a:moveTo>
                      <a:pt x="35" y="77"/>
                    </a:moveTo>
                    <a:lnTo>
                      <a:pt x="0" y="77"/>
                    </a:lnTo>
                    <a:lnTo>
                      <a:pt x="0" y="41"/>
                    </a:lnTo>
                    <a:lnTo>
                      <a:pt x="43" y="0"/>
                    </a:lnTo>
                    <a:lnTo>
                      <a:pt x="79" y="0"/>
                    </a:lnTo>
                    <a:lnTo>
                      <a:pt x="79" y="36"/>
                    </a:lnTo>
                    <a:lnTo>
                      <a:pt x="35" y="77"/>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76" name="Freeform 1236"/>
              <p:cNvSpPr>
                <a:spLocks/>
              </p:cNvSpPr>
              <p:nvPr/>
            </p:nvSpPr>
            <p:spPr bwMode="auto">
              <a:xfrm>
                <a:off x="4636" y="2934"/>
                <a:ext cx="38" cy="45"/>
              </a:xfrm>
              <a:custGeom>
                <a:avLst/>
                <a:gdLst>
                  <a:gd name="T0" fmla="*/ 18 w 76"/>
                  <a:gd name="T1" fmla="*/ 45 h 92"/>
                  <a:gd name="T2" fmla="*/ 0 w 76"/>
                  <a:gd name="T3" fmla="*/ 45 h 92"/>
                  <a:gd name="T4" fmla="*/ 0 w 76"/>
                  <a:gd name="T5" fmla="*/ 27 h 92"/>
                  <a:gd name="T6" fmla="*/ 21 w 76"/>
                  <a:gd name="T7" fmla="*/ 0 h 92"/>
                  <a:gd name="T8" fmla="*/ 38 w 76"/>
                  <a:gd name="T9" fmla="*/ 0 h 92"/>
                  <a:gd name="T10" fmla="*/ 38 w 76"/>
                  <a:gd name="T11" fmla="*/ 17 h 92"/>
                  <a:gd name="T12" fmla="*/ 18 w 76"/>
                  <a:gd name="T13" fmla="*/ 45 h 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92">
                    <a:moveTo>
                      <a:pt x="36" y="92"/>
                    </a:moveTo>
                    <a:lnTo>
                      <a:pt x="0" y="92"/>
                    </a:lnTo>
                    <a:lnTo>
                      <a:pt x="0" y="56"/>
                    </a:lnTo>
                    <a:lnTo>
                      <a:pt x="41" y="0"/>
                    </a:lnTo>
                    <a:lnTo>
                      <a:pt x="76" y="0"/>
                    </a:lnTo>
                    <a:lnTo>
                      <a:pt x="76" y="35"/>
                    </a:lnTo>
                    <a:lnTo>
                      <a:pt x="36" y="92"/>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77" name="Freeform 1237"/>
              <p:cNvSpPr>
                <a:spLocks/>
              </p:cNvSpPr>
              <p:nvPr/>
            </p:nvSpPr>
            <p:spPr bwMode="auto">
              <a:xfrm>
                <a:off x="4656" y="2900"/>
                <a:ext cx="40" cy="51"/>
              </a:xfrm>
              <a:custGeom>
                <a:avLst/>
                <a:gdLst>
                  <a:gd name="T0" fmla="*/ 18 w 79"/>
                  <a:gd name="T1" fmla="*/ 51 h 101"/>
                  <a:gd name="T2" fmla="*/ 0 w 79"/>
                  <a:gd name="T3" fmla="*/ 51 h 101"/>
                  <a:gd name="T4" fmla="*/ 0 w 79"/>
                  <a:gd name="T5" fmla="*/ 33 h 101"/>
                  <a:gd name="T6" fmla="*/ 22 w 79"/>
                  <a:gd name="T7" fmla="*/ 0 h 101"/>
                  <a:gd name="T8" fmla="*/ 40 w 79"/>
                  <a:gd name="T9" fmla="*/ 0 h 101"/>
                  <a:gd name="T10" fmla="*/ 40 w 79"/>
                  <a:gd name="T11" fmla="*/ 18 h 101"/>
                  <a:gd name="T12" fmla="*/ 18 w 79"/>
                  <a:gd name="T13" fmla="*/ 51 h 1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01">
                    <a:moveTo>
                      <a:pt x="35" y="101"/>
                    </a:moveTo>
                    <a:lnTo>
                      <a:pt x="0" y="101"/>
                    </a:lnTo>
                    <a:lnTo>
                      <a:pt x="0" y="66"/>
                    </a:lnTo>
                    <a:lnTo>
                      <a:pt x="44" y="0"/>
                    </a:lnTo>
                    <a:lnTo>
                      <a:pt x="79" y="0"/>
                    </a:lnTo>
                    <a:lnTo>
                      <a:pt x="79" y="35"/>
                    </a:lnTo>
                    <a:lnTo>
                      <a:pt x="35" y="101"/>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78" name="Freeform 1238"/>
              <p:cNvSpPr>
                <a:spLocks/>
              </p:cNvSpPr>
              <p:nvPr/>
            </p:nvSpPr>
            <p:spPr bwMode="auto">
              <a:xfrm>
                <a:off x="4678" y="2859"/>
                <a:ext cx="38" cy="59"/>
              </a:xfrm>
              <a:custGeom>
                <a:avLst/>
                <a:gdLst>
                  <a:gd name="T0" fmla="*/ 18 w 76"/>
                  <a:gd name="T1" fmla="*/ 59 h 118"/>
                  <a:gd name="T2" fmla="*/ 0 w 76"/>
                  <a:gd name="T3" fmla="*/ 59 h 118"/>
                  <a:gd name="T4" fmla="*/ 0 w 76"/>
                  <a:gd name="T5" fmla="*/ 42 h 118"/>
                  <a:gd name="T6" fmla="*/ 21 w 76"/>
                  <a:gd name="T7" fmla="*/ 0 h 118"/>
                  <a:gd name="T8" fmla="*/ 38 w 76"/>
                  <a:gd name="T9" fmla="*/ 0 h 118"/>
                  <a:gd name="T10" fmla="*/ 38 w 76"/>
                  <a:gd name="T11" fmla="*/ 18 h 118"/>
                  <a:gd name="T12" fmla="*/ 18 w 76"/>
                  <a:gd name="T13" fmla="*/ 59 h 1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118">
                    <a:moveTo>
                      <a:pt x="35" y="118"/>
                    </a:moveTo>
                    <a:lnTo>
                      <a:pt x="0" y="118"/>
                    </a:lnTo>
                    <a:lnTo>
                      <a:pt x="0" y="83"/>
                    </a:lnTo>
                    <a:lnTo>
                      <a:pt x="41" y="0"/>
                    </a:lnTo>
                    <a:lnTo>
                      <a:pt x="76" y="0"/>
                    </a:lnTo>
                    <a:lnTo>
                      <a:pt x="76" y="35"/>
                    </a:lnTo>
                    <a:lnTo>
                      <a:pt x="35" y="118"/>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79" name="Freeform 1239"/>
              <p:cNvSpPr>
                <a:spLocks/>
              </p:cNvSpPr>
              <p:nvPr/>
            </p:nvSpPr>
            <p:spPr bwMode="auto">
              <a:xfrm>
                <a:off x="4698" y="2809"/>
                <a:ext cx="40" cy="67"/>
              </a:xfrm>
              <a:custGeom>
                <a:avLst/>
                <a:gdLst>
                  <a:gd name="T0" fmla="*/ 18 w 80"/>
                  <a:gd name="T1" fmla="*/ 67 h 134"/>
                  <a:gd name="T2" fmla="*/ 0 w 80"/>
                  <a:gd name="T3" fmla="*/ 67 h 134"/>
                  <a:gd name="T4" fmla="*/ 0 w 80"/>
                  <a:gd name="T5" fmla="*/ 50 h 134"/>
                  <a:gd name="T6" fmla="*/ 23 w 80"/>
                  <a:gd name="T7" fmla="*/ 0 h 134"/>
                  <a:gd name="T8" fmla="*/ 40 w 80"/>
                  <a:gd name="T9" fmla="*/ 0 h 134"/>
                  <a:gd name="T10" fmla="*/ 40 w 80"/>
                  <a:gd name="T11" fmla="*/ 18 h 134"/>
                  <a:gd name="T12" fmla="*/ 18 w 80"/>
                  <a:gd name="T13" fmla="*/ 67 h 1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134">
                    <a:moveTo>
                      <a:pt x="35" y="134"/>
                    </a:moveTo>
                    <a:lnTo>
                      <a:pt x="0" y="134"/>
                    </a:lnTo>
                    <a:lnTo>
                      <a:pt x="0" y="99"/>
                    </a:lnTo>
                    <a:lnTo>
                      <a:pt x="45" y="0"/>
                    </a:lnTo>
                    <a:lnTo>
                      <a:pt x="80" y="0"/>
                    </a:lnTo>
                    <a:lnTo>
                      <a:pt x="80" y="35"/>
                    </a:lnTo>
                    <a:lnTo>
                      <a:pt x="35" y="134"/>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80" name="Freeform 1240"/>
              <p:cNvSpPr>
                <a:spLocks/>
              </p:cNvSpPr>
              <p:nvPr/>
            </p:nvSpPr>
            <p:spPr bwMode="auto">
              <a:xfrm>
                <a:off x="4721" y="2755"/>
                <a:ext cx="38" cy="72"/>
              </a:xfrm>
              <a:custGeom>
                <a:avLst/>
                <a:gdLst>
                  <a:gd name="T0" fmla="*/ 18 w 76"/>
                  <a:gd name="T1" fmla="*/ 72 h 144"/>
                  <a:gd name="T2" fmla="*/ 0 w 76"/>
                  <a:gd name="T3" fmla="*/ 72 h 144"/>
                  <a:gd name="T4" fmla="*/ 0 w 76"/>
                  <a:gd name="T5" fmla="*/ 55 h 144"/>
                  <a:gd name="T6" fmla="*/ 21 w 76"/>
                  <a:gd name="T7" fmla="*/ 0 h 144"/>
                  <a:gd name="T8" fmla="*/ 38 w 76"/>
                  <a:gd name="T9" fmla="*/ 0 h 144"/>
                  <a:gd name="T10" fmla="*/ 38 w 76"/>
                  <a:gd name="T11" fmla="*/ 18 h 144"/>
                  <a:gd name="T12" fmla="*/ 18 w 76"/>
                  <a:gd name="T13" fmla="*/ 72 h 1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144">
                    <a:moveTo>
                      <a:pt x="35" y="144"/>
                    </a:moveTo>
                    <a:lnTo>
                      <a:pt x="0" y="144"/>
                    </a:lnTo>
                    <a:lnTo>
                      <a:pt x="0" y="109"/>
                    </a:lnTo>
                    <a:lnTo>
                      <a:pt x="41" y="0"/>
                    </a:lnTo>
                    <a:lnTo>
                      <a:pt x="76" y="0"/>
                    </a:lnTo>
                    <a:lnTo>
                      <a:pt x="76" y="36"/>
                    </a:lnTo>
                    <a:lnTo>
                      <a:pt x="35" y="144"/>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81" name="Freeform 1241"/>
              <p:cNvSpPr>
                <a:spLocks/>
              </p:cNvSpPr>
              <p:nvPr/>
            </p:nvSpPr>
            <p:spPr bwMode="auto">
              <a:xfrm>
                <a:off x="4741" y="2692"/>
                <a:ext cx="40" cy="81"/>
              </a:xfrm>
              <a:custGeom>
                <a:avLst/>
                <a:gdLst>
                  <a:gd name="T0" fmla="*/ 18 w 78"/>
                  <a:gd name="T1" fmla="*/ 81 h 163"/>
                  <a:gd name="T2" fmla="*/ 0 w 78"/>
                  <a:gd name="T3" fmla="*/ 81 h 163"/>
                  <a:gd name="T4" fmla="*/ 0 w 78"/>
                  <a:gd name="T5" fmla="*/ 63 h 163"/>
                  <a:gd name="T6" fmla="*/ 22 w 78"/>
                  <a:gd name="T7" fmla="*/ 0 h 163"/>
                  <a:gd name="T8" fmla="*/ 40 w 78"/>
                  <a:gd name="T9" fmla="*/ 0 h 163"/>
                  <a:gd name="T10" fmla="*/ 40 w 78"/>
                  <a:gd name="T11" fmla="*/ 18 h 163"/>
                  <a:gd name="T12" fmla="*/ 18 w 78"/>
                  <a:gd name="T13" fmla="*/ 81 h 1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 h="163">
                    <a:moveTo>
                      <a:pt x="35" y="163"/>
                    </a:moveTo>
                    <a:lnTo>
                      <a:pt x="0" y="163"/>
                    </a:lnTo>
                    <a:lnTo>
                      <a:pt x="0" y="127"/>
                    </a:lnTo>
                    <a:lnTo>
                      <a:pt x="43" y="0"/>
                    </a:lnTo>
                    <a:lnTo>
                      <a:pt x="78" y="0"/>
                    </a:lnTo>
                    <a:lnTo>
                      <a:pt x="78" y="36"/>
                    </a:lnTo>
                    <a:lnTo>
                      <a:pt x="35" y="163"/>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82" name="Freeform 1242"/>
              <p:cNvSpPr>
                <a:spLocks/>
              </p:cNvSpPr>
              <p:nvPr/>
            </p:nvSpPr>
            <p:spPr bwMode="auto">
              <a:xfrm>
                <a:off x="4763" y="2625"/>
                <a:ext cx="38" cy="84"/>
              </a:xfrm>
              <a:custGeom>
                <a:avLst/>
                <a:gdLst>
                  <a:gd name="T0" fmla="*/ 18 w 76"/>
                  <a:gd name="T1" fmla="*/ 84 h 170"/>
                  <a:gd name="T2" fmla="*/ 0 w 76"/>
                  <a:gd name="T3" fmla="*/ 84 h 170"/>
                  <a:gd name="T4" fmla="*/ 0 w 76"/>
                  <a:gd name="T5" fmla="*/ 66 h 170"/>
                  <a:gd name="T6" fmla="*/ 21 w 76"/>
                  <a:gd name="T7" fmla="*/ 0 h 170"/>
                  <a:gd name="T8" fmla="*/ 38 w 76"/>
                  <a:gd name="T9" fmla="*/ 0 h 170"/>
                  <a:gd name="T10" fmla="*/ 38 w 76"/>
                  <a:gd name="T11" fmla="*/ 18 h 170"/>
                  <a:gd name="T12" fmla="*/ 18 w 76"/>
                  <a:gd name="T13" fmla="*/ 84 h 1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170">
                    <a:moveTo>
                      <a:pt x="35" y="170"/>
                    </a:moveTo>
                    <a:lnTo>
                      <a:pt x="0" y="170"/>
                    </a:lnTo>
                    <a:lnTo>
                      <a:pt x="0" y="134"/>
                    </a:lnTo>
                    <a:lnTo>
                      <a:pt x="41" y="0"/>
                    </a:lnTo>
                    <a:lnTo>
                      <a:pt x="76" y="0"/>
                    </a:lnTo>
                    <a:lnTo>
                      <a:pt x="76" y="36"/>
                    </a:lnTo>
                    <a:lnTo>
                      <a:pt x="35" y="170"/>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83" name="Freeform 1243"/>
              <p:cNvSpPr>
                <a:spLocks/>
              </p:cNvSpPr>
              <p:nvPr/>
            </p:nvSpPr>
            <p:spPr bwMode="auto">
              <a:xfrm>
                <a:off x="4783" y="2548"/>
                <a:ext cx="41" cy="94"/>
              </a:xfrm>
              <a:custGeom>
                <a:avLst/>
                <a:gdLst>
                  <a:gd name="T0" fmla="*/ 18 w 80"/>
                  <a:gd name="T1" fmla="*/ 94 h 189"/>
                  <a:gd name="T2" fmla="*/ 0 w 80"/>
                  <a:gd name="T3" fmla="*/ 94 h 189"/>
                  <a:gd name="T4" fmla="*/ 0 w 80"/>
                  <a:gd name="T5" fmla="*/ 76 h 189"/>
                  <a:gd name="T6" fmla="*/ 23 w 80"/>
                  <a:gd name="T7" fmla="*/ 0 h 189"/>
                  <a:gd name="T8" fmla="*/ 41 w 80"/>
                  <a:gd name="T9" fmla="*/ 0 h 189"/>
                  <a:gd name="T10" fmla="*/ 41 w 80"/>
                  <a:gd name="T11" fmla="*/ 17 h 189"/>
                  <a:gd name="T12" fmla="*/ 18 w 80"/>
                  <a:gd name="T13" fmla="*/ 94 h 1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189">
                    <a:moveTo>
                      <a:pt x="35" y="189"/>
                    </a:moveTo>
                    <a:lnTo>
                      <a:pt x="0" y="189"/>
                    </a:lnTo>
                    <a:lnTo>
                      <a:pt x="0" y="153"/>
                    </a:lnTo>
                    <a:lnTo>
                      <a:pt x="45" y="0"/>
                    </a:lnTo>
                    <a:lnTo>
                      <a:pt x="80" y="0"/>
                    </a:lnTo>
                    <a:lnTo>
                      <a:pt x="80" y="35"/>
                    </a:lnTo>
                    <a:lnTo>
                      <a:pt x="35" y="189"/>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84" name="Freeform 1244"/>
              <p:cNvSpPr>
                <a:spLocks/>
              </p:cNvSpPr>
              <p:nvPr/>
            </p:nvSpPr>
            <p:spPr bwMode="auto">
              <a:xfrm>
                <a:off x="4806" y="2466"/>
                <a:ext cx="38" cy="99"/>
              </a:xfrm>
              <a:custGeom>
                <a:avLst/>
                <a:gdLst>
                  <a:gd name="T0" fmla="*/ 18 w 76"/>
                  <a:gd name="T1" fmla="*/ 99 h 199"/>
                  <a:gd name="T2" fmla="*/ 0 w 76"/>
                  <a:gd name="T3" fmla="*/ 99 h 199"/>
                  <a:gd name="T4" fmla="*/ 0 w 76"/>
                  <a:gd name="T5" fmla="*/ 82 h 199"/>
                  <a:gd name="T6" fmla="*/ 21 w 76"/>
                  <a:gd name="T7" fmla="*/ 0 h 199"/>
                  <a:gd name="T8" fmla="*/ 38 w 76"/>
                  <a:gd name="T9" fmla="*/ 0 h 199"/>
                  <a:gd name="T10" fmla="*/ 38 w 76"/>
                  <a:gd name="T11" fmla="*/ 17 h 199"/>
                  <a:gd name="T12" fmla="*/ 18 w 76"/>
                  <a:gd name="T13" fmla="*/ 99 h 1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199">
                    <a:moveTo>
                      <a:pt x="35" y="199"/>
                    </a:moveTo>
                    <a:lnTo>
                      <a:pt x="0" y="199"/>
                    </a:lnTo>
                    <a:lnTo>
                      <a:pt x="0" y="164"/>
                    </a:lnTo>
                    <a:lnTo>
                      <a:pt x="41" y="0"/>
                    </a:lnTo>
                    <a:lnTo>
                      <a:pt x="76" y="0"/>
                    </a:lnTo>
                    <a:lnTo>
                      <a:pt x="76" y="35"/>
                    </a:lnTo>
                    <a:lnTo>
                      <a:pt x="35" y="199"/>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85" name="Freeform 1245"/>
              <p:cNvSpPr>
                <a:spLocks/>
              </p:cNvSpPr>
              <p:nvPr/>
            </p:nvSpPr>
            <p:spPr bwMode="auto">
              <a:xfrm>
                <a:off x="4826" y="2375"/>
                <a:ext cx="40" cy="109"/>
              </a:xfrm>
              <a:custGeom>
                <a:avLst/>
                <a:gdLst>
                  <a:gd name="T0" fmla="*/ 18 w 79"/>
                  <a:gd name="T1" fmla="*/ 109 h 217"/>
                  <a:gd name="T2" fmla="*/ 0 w 79"/>
                  <a:gd name="T3" fmla="*/ 109 h 217"/>
                  <a:gd name="T4" fmla="*/ 0 w 79"/>
                  <a:gd name="T5" fmla="*/ 91 h 217"/>
                  <a:gd name="T6" fmla="*/ 22 w 79"/>
                  <a:gd name="T7" fmla="*/ 0 h 217"/>
                  <a:gd name="T8" fmla="*/ 40 w 79"/>
                  <a:gd name="T9" fmla="*/ 0 h 217"/>
                  <a:gd name="T10" fmla="*/ 40 w 79"/>
                  <a:gd name="T11" fmla="*/ 18 h 217"/>
                  <a:gd name="T12" fmla="*/ 18 w 79"/>
                  <a:gd name="T13" fmla="*/ 109 h 2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217">
                    <a:moveTo>
                      <a:pt x="35" y="217"/>
                    </a:moveTo>
                    <a:lnTo>
                      <a:pt x="0" y="217"/>
                    </a:lnTo>
                    <a:lnTo>
                      <a:pt x="0" y="182"/>
                    </a:lnTo>
                    <a:lnTo>
                      <a:pt x="43" y="0"/>
                    </a:lnTo>
                    <a:lnTo>
                      <a:pt x="79" y="0"/>
                    </a:lnTo>
                    <a:lnTo>
                      <a:pt x="79" y="35"/>
                    </a:lnTo>
                    <a:lnTo>
                      <a:pt x="35" y="217"/>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86" name="Freeform 1246"/>
              <p:cNvSpPr>
                <a:spLocks/>
              </p:cNvSpPr>
              <p:nvPr/>
            </p:nvSpPr>
            <p:spPr bwMode="auto">
              <a:xfrm>
                <a:off x="4848" y="2280"/>
                <a:ext cx="40" cy="113"/>
              </a:xfrm>
              <a:custGeom>
                <a:avLst/>
                <a:gdLst>
                  <a:gd name="T0" fmla="*/ 18 w 79"/>
                  <a:gd name="T1" fmla="*/ 113 h 225"/>
                  <a:gd name="T2" fmla="*/ 0 w 79"/>
                  <a:gd name="T3" fmla="*/ 113 h 225"/>
                  <a:gd name="T4" fmla="*/ 0 w 79"/>
                  <a:gd name="T5" fmla="*/ 95 h 225"/>
                  <a:gd name="T6" fmla="*/ 22 w 79"/>
                  <a:gd name="T7" fmla="*/ 0 h 225"/>
                  <a:gd name="T8" fmla="*/ 40 w 79"/>
                  <a:gd name="T9" fmla="*/ 0 h 225"/>
                  <a:gd name="T10" fmla="*/ 40 w 79"/>
                  <a:gd name="T11" fmla="*/ 18 h 225"/>
                  <a:gd name="T12" fmla="*/ 18 w 79"/>
                  <a:gd name="T13" fmla="*/ 113 h 2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225">
                    <a:moveTo>
                      <a:pt x="36" y="225"/>
                    </a:moveTo>
                    <a:lnTo>
                      <a:pt x="0" y="225"/>
                    </a:lnTo>
                    <a:lnTo>
                      <a:pt x="0" y="190"/>
                    </a:lnTo>
                    <a:lnTo>
                      <a:pt x="44" y="0"/>
                    </a:lnTo>
                    <a:lnTo>
                      <a:pt x="79" y="0"/>
                    </a:lnTo>
                    <a:lnTo>
                      <a:pt x="79" y="35"/>
                    </a:lnTo>
                    <a:lnTo>
                      <a:pt x="36" y="225"/>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87" name="Freeform 1247"/>
              <p:cNvSpPr>
                <a:spLocks/>
              </p:cNvSpPr>
              <p:nvPr/>
            </p:nvSpPr>
            <p:spPr bwMode="auto">
              <a:xfrm>
                <a:off x="4870" y="2176"/>
                <a:ext cx="39" cy="122"/>
              </a:xfrm>
              <a:custGeom>
                <a:avLst/>
                <a:gdLst>
                  <a:gd name="T0" fmla="*/ 18 w 77"/>
                  <a:gd name="T1" fmla="*/ 122 h 244"/>
                  <a:gd name="T2" fmla="*/ 0 w 77"/>
                  <a:gd name="T3" fmla="*/ 122 h 244"/>
                  <a:gd name="T4" fmla="*/ 0 w 77"/>
                  <a:gd name="T5" fmla="*/ 105 h 244"/>
                  <a:gd name="T6" fmla="*/ 21 w 77"/>
                  <a:gd name="T7" fmla="*/ 0 h 244"/>
                  <a:gd name="T8" fmla="*/ 39 w 77"/>
                  <a:gd name="T9" fmla="*/ 0 h 244"/>
                  <a:gd name="T10" fmla="*/ 39 w 77"/>
                  <a:gd name="T11" fmla="*/ 18 h 244"/>
                  <a:gd name="T12" fmla="*/ 18 w 77"/>
                  <a:gd name="T13" fmla="*/ 122 h 2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7" h="244">
                    <a:moveTo>
                      <a:pt x="35" y="244"/>
                    </a:moveTo>
                    <a:lnTo>
                      <a:pt x="0" y="244"/>
                    </a:lnTo>
                    <a:lnTo>
                      <a:pt x="0" y="209"/>
                    </a:lnTo>
                    <a:lnTo>
                      <a:pt x="42" y="0"/>
                    </a:lnTo>
                    <a:lnTo>
                      <a:pt x="77" y="0"/>
                    </a:lnTo>
                    <a:lnTo>
                      <a:pt x="77" y="35"/>
                    </a:lnTo>
                    <a:lnTo>
                      <a:pt x="35" y="244"/>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88" name="Freeform 1248"/>
              <p:cNvSpPr>
                <a:spLocks/>
              </p:cNvSpPr>
              <p:nvPr/>
            </p:nvSpPr>
            <p:spPr bwMode="auto">
              <a:xfrm>
                <a:off x="4891" y="2066"/>
                <a:ext cx="40" cy="127"/>
              </a:xfrm>
              <a:custGeom>
                <a:avLst/>
                <a:gdLst>
                  <a:gd name="T0" fmla="*/ 18 w 79"/>
                  <a:gd name="T1" fmla="*/ 127 h 255"/>
                  <a:gd name="T2" fmla="*/ 0 w 79"/>
                  <a:gd name="T3" fmla="*/ 127 h 255"/>
                  <a:gd name="T4" fmla="*/ 0 w 79"/>
                  <a:gd name="T5" fmla="*/ 110 h 255"/>
                  <a:gd name="T6" fmla="*/ 22 w 79"/>
                  <a:gd name="T7" fmla="*/ 0 h 255"/>
                  <a:gd name="T8" fmla="*/ 40 w 79"/>
                  <a:gd name="T9" fmla="*/ 0 h 255"/>
                  <a:gd name="T10" fmla="*/ 40 w 79"/>
                  <a:gd name="T11" fmla="*/ 17 h 255"/>
                  <a:gd name="T12" fmla="*/ 18 w 79"/>
                  <a:gd name="T13" fmla="*/ 127 h 2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255">
                    <a:moveTo>
                      <a:pt x="35" y="255"/>
                    </a:moveTo>
                    <a:lnTo>
                      <a:pt x="0" y="255"/>
                    </a:lnTo>
                    <a:lnTo>
                      <a:pt x="0" y="220"/>
                    </a:lnTo>
                    <a:lnTo>
                      <a:pt x="44" y="0"/>
                    </a:lnTo>
                    <a:lnTo>
                      <a:pt x="79" y="0"/>
                    </a:lnTo>
                    <a:lnTo>
                      <a:pt x="79" y="35"/>
                    </a:lnTo>
                    <a:lnTo>
                      <a:pt x="35" y="255"/>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89" name="Freeform 1249"/>
              <p:cNvSpPr>
                <a:spLocks/>
              </p:cNvSpPr>
              <p:nvPr/>
            </p:nvSpPr>
            <p:spPr bwMode="auto">
              <a:xfrm>
                <a:off x="4913" y="1949"/>
                <a:ext cx="38" cy="134"/>
              </a:xfrm>
              <a:custGeom>
                <a:avLst/>
                <a:gdLst>
                  <a:gd name="T0" fmla="*/ 18 w 76"/>
                  <a:gd name="T1" fmla="*/ 134 h 269"/>
                  <a:gd name="T2" fmla="*/ 0 w 76"/>
                  <a:gd name="T3" fmla="*/ 134 h 269"/>
                  <a:gd name="T4" fmla="*/ 0 w 76"/>
                  <a:gd name="T5" fmla="*/ 117 h 269"/>
                  <a:gd name="T6" fmla="*/ 21 w 76"/>
                  <a:gd name="T7" fmla="*/ 0 h 269"/>
                  <a:gd name="T8" fmla="*/ 38 w 76"/>
                  <a:gd name="T9" fmla="*/ 0 h 269"/>
                  <a:gd name="T10" fmla="*/ 38 w 76"/>
                  <a:gd name="T11" fmla="*/ 17 h 269"/>
                  <a:gd name="T12" fmla="*/ 18 w 76"/>
                  <a:gd name="T13" fmla="*/ 134 h 2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269">
                    <a:moveTo>
                      <a:pt x="35" y="269"/>
                    </a:moveTo>
                    <a:lnTo>
                      <a:pt x="0" y="269"/>
                    </a:lnTo>
                    <a:lnTo>
                      <a:pt x="0" y="234"/>
                    </a:lnTo>
                    <a:lnTo>
                      <a:pt x="41" y="0"/>
                    </a:lnTo>
                    <a:lnTo>
                      <a:pt x="76" y="0"/>
                    </a:lnTo>
                    <a:lnTo>
                      <a:pt x="76" y="35"/>
                    </a:lnTo>
                    <a:lnTo>
                      <a:pt x="35" y="269"/>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90" name="Freeform 1250"/>
              <p:cNvSpPr>
                <a:spLocks/>
              </p:cNvSpPr>
              <p:nvPr/>
            </p:nvSpPr>
            <p:spPr bwMode="auto">
              <a:xfrm>
                <a:off x="4933" y="1824"/>
                <a:ext cx="40" cy="142"/>
              </a:xfrm>
              <a:custGeom>
                <a:avLst/>
                <a:gdLst>
                  <a:gd name="T0" fmla="*/ 18 w 79"/>
                  <a:gd name="T1" fmla="*/ 142 h 285"/>
                  <a:gd name="T2" fmla="*/ 0 w 79"/>
                  <a:gd name="T3" fmla="*/ 142 h 285"/>
                  <a:gd name="T4" fmla="*/ 0 w 79"/>
                  <a:gd name="T5" fmla="*/ 125 h 285"/>
                  <a:gd name="T6" fmla="*/ 22 w 79"/>
                  <a:gd name="T7" fmla="*/ 0 h 285"/>
                  <a:gd name="T8" fmla="*/ 40 w 79"/>
                  <a:gd name="T9" fmla="*/ 0 h 285"/>
                  <a:gd name="T10" fmla="*/ 40 w 79"/>
                  <a:gd name="T11" fmla="*/ 18 h 285"/>
                  <a:gd name="T12" fmla="*/ 18 w 79"/>
                  <a:gd name="T13" fmla="*/ 142 h 2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285">
                    <a:moveTo>
                      <a:pt x="35" y="285"/>
                    </a:moveTo>
                    <a:lnTo>
                      <a:pt x="0" y="285"/>
                    </a:lnTo>
                    <a:lnTo>
                      <a:pt x="0" y="250"/>
                    </a:lnTo>
                    <a:lnTo>
                      <a:pt x="43" y="0"/>
                    </a:lnTo>
                    <a:lnTo>
                      <a:pt x="79" y="0"/>
                    </a:lnTo>
                    <a:lnTo>
                      <a:pt x="79" y="36"/>
                    </a:lnTo>
                    <a:lnTo>
                      <a:pt x="35" y="285"/>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91" name="Freeform 1251"/>
              <p:cNvSpPr>
                <a:spLocks/>
              </p:cNvSpPr>
              <p:nvPr/>
            </p:nvSpPr>
            <p:spPr bwMode="auto">
              <a:xfrm>
                <a:off x="4955" y="1693"/>
                <a:ext cx="38" cy="148"/>
              </a:xfrm>
              <a:custGeom>
                <a:avLst/>
                <a:gdLst>
                  <a:gd name="T0" fmla="*/ 18 w 76"/>
                  <a:gd name="T1" fmla="*/ 148 h 296"/>
                  <a:gd name="T2" fmla="*/ 0 w 76"/>
                  <a:gd name="T3" fmla="*/ 148 h 296"/>
                  <a:gd name="T4" fmla="*/ 0 w 76"/>
                  <a:gd name="T5" fmla="*/ 130 h 296"/>
                  <a:gd name="T6" fmla="*/ 21 w 76"/>
                  <a:gd name="T7" fmla="*/ 0 h 296"/>
                  <a:gd name="T8" fmla="*/ 38 w 76"/>
                  <a:gd name="T9" fmla="*/ 0 h 296"/>
                  <a:gd name="T10" fmla="*/ 38 w 76"/>
                  <a:gd name="T11" fmla="*/ 18 h 296"/>
                  <a:gd name="T12" fmla="*/ 18 w 76"/>
                  <a:gd name="T13" fmla="*/ 148 h 2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296">
                    <a:moveTo>
                      <a:pt x="36" y="296"/>
                    </a:moveTo>
                    <a:lnTo>
                      <a:pt x="0" y="296"/>
                    </a:lnTo>
                    <a:lnTo>
                      <a:pt x="0" y="260"/>
                    </a:lnTo>
                    <a:lnTo>
                      <a:pt x="41" y="0"/>
                    </a:lnTo>
                    <a:lnTo>
                      <a:pt x="76" y="0"/>
                    </a:lnTo>
                    <a:lnTo>
                      <a:pt x="76" y="35"/>
                    </a:lnTo>
                    <a:lnTo>
                      <a:pt x="36" y="296"/>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92" name="Freeform 1252"/>
              <p:cNvSpPr>
                <a:spLocks/>
              </p:cNvSpPr>
              <p:nvPr/>
            </p:nvSpPr>
            <p:spPr bwMode="auto">
              <a:xfrm>
                <a:off x="4976" y="1555"/>
                <a:ext cx="40" cy="156"/>
              </a:xfrm>
              <a:custGeom>
                <a:avLst/>
                <a:gdLst>
                  <a:gd name="T0" fmla="*/ 18 w 80"/>
                  <a:gd name="T1" fmla="*/ 156 h 312"/>
                  <a:gd name="T2" fmla="*/ 0 w 80"/>
                  <a:gd name="T3" fmla="*/ 156 h 312"/>
                  <a:gd name="T4" fmla="*/ 0 w 80"/>
                  <a:gd name="T5" fmla="*/ 139 h 312"/>
                  <a:gd name="T6" fmla="*/ 23 w 80"/>
                  <a:gd name="T7" fmla="*/ 0 h 312"/>
                  <a:gd name="T8" fmla="*/ 40 w 80"/>
                  <a:gd name="T9" fmla="*/ 0 h 312"/>
                  <a:gd name="T10" fmla="*/ 40 w 80"/>
                  <a:gd name="T11" fmla="*/ 18 h 312"/>
                  <a:gd name="T12" fmla="*/ 18 w 80"/>
                  <a:gd name="T13" fmla="*/ 156 h 3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312">
                    <a:moveTo>
                      <a:pt x="35" y="312"/>
                    </a:moveTo>
                    <a:lnTo>
                      <a:pt x="0" y="312"/>
                    </a:lnTo>
                    <a:lnTo>
                      <a:pt x="0" y="277"/>
                    </a:lnTo>
                    <a:lnTo>
                      <a:pt x="45" y="0"/>
                    </a:lnTo>
                    <a:lnTo>
                      <a:pt x="80" y="0"/>
                    </a:lnTo>
                    <a:lnTo>
                      <a:pt x="80" y="35"/>
                    </a:lnTo>
                    <a:lnTo>
                      <a:pt x="35" y="312"/>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93" name="Freeform 1253"/>
              <p:cNvSpPr>
                <a:spLocks/>
              </p:cNvSpPr>
              <p:nvPr/>
            </p:nvSpPr>
            <p:spPr bwMode="auto">
              <a:xfrm>
                <a:off x="4998" y="1410"/>
                <a:ext cx="38" cy="163"/>
              </a:xfrm>
              <a:custGeom>
                <a:avLst/>
                <a:gdLst>
                  <a:gd name="T0" fmla="*/ 18 w 76"/>
                  <a:gd name="T1" fmla="*/ 163 h 325"/>
                  <a:gd name="T2" fmla="*/ 0 w 76"/>
                  <a:gd name="T3" fmla="*/ 163 h 325"/>
                  <a:gd name="T4" fmla="*/ 0 w 76"/>
                  <a:gd name="T5" fmla="*/ 145 h 325"/>
                  <a:gd name="T6" fmla="*/ 21 w 76"/>
                  <a:gd name="T7" fmla="*/ 0 h 325"/>
                  <a:gd name="T8" fmla="*/ 38 w 76"/>
                  <a:gd name="T9" fmla="*/ 0 h 325"/>
                  <a:gd name="T10" fmla="*/ 38 w 76"/>
                  <a:gd name="T11" fmla="*/ 18 h 325"/>
                  <a:gd name="T12" fmla="*/ 18 w 76"/>
                  <a:gd name="T13" fmla="*/ 163 h 3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325">
                    <a:moveTo>
                      <a:pt x="35" y="325"/>
                    </a:moveTo>
                    <a:lnTo>
                      <a:pt x="0" y="325"/>
                    </a:lnTo>
                    <a:lnTo>
                      <a:pt x="0" y="290"/>
                    </a:lnTo>
                    <a:lnTo>
                      <a:pt x="41" y="0"/>
                    </a:lnTo>
                    <a:lnTo>
                      <a:pt x="76" y="0"/>
                    </a:lnTo>
                    <a:lnTo>
                      <a:pt x="76" y="35"/>
                    </a:lnTo>
                    <a:lnTo>
                      <a:pt x="35" y="325"/>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94" name="Freeform 1254"/>
              <p:cNvSpPr>
                <a:spLocks/>
              </p:cNvSpPr>
              <p:nvPr/>
            </p:nvSpPr>
            <p:spPr bwMode="auto">
              <a:xfrm>
                <a:off x="5019" y="1259"/>
                <a:ext cx="39" cy="168"/>
              </a:xfrm>
              <a:custGeom>
                <a:avLst/>
                <a:gdLst>
                  <a:gd name="T0" fmla="*/ 17 w 79"/>
                  <a:gd name="T1" fmla="*/ 168 h 337"/>
                  <a:gd name="T2" fmla="*/ 0 w 79"/>
                  <a:gd name="T3" fmla="*/ 168 h 337"/>
                  <a:gd name="T4" fmla="*/ 0 w 79"/>
                  <a:gd name="T5" fmla="*/ 151 h 337"/>
                  <a:gd name="T6" fmla="*/ 22 w 79"/>
                  <a:gd name="T7" fmla="*/ 0 h 337"/>
                  <a:gd name="T8" fmla="*/ 39 w 79"/>
                  <a:gd name="T9" fmla="*/ 0 h 337"/>
                  <a:gd name="T10" fmla="*/ 39 w 79"/>
                  <a:gd name="T11" fmla="*/ 17 h 337"/>
                  <a:gd name="T12" fmla="*/ 17 w 79"/>
                  <a:gd name="T13" fmla="*/ 168 h 3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337">
                    <a:moveTo>
                      <a:pt x="35" y="337"/>
                    </a:moveTo>
                    <a:lnTo>
                      <a:pt x="0" y="337"/>
                    </a:lnTo>
                    <a:lnTo>
                      <a:pt x="0" y="302"/>
                    </a:lnTo>
                    <a:lnTo>
                      <a:pt x="44" y="0"/>
                    </a:lnTo>
                    <a:lnTo>
                      <a:pt x="79" y="0"/>
                    </a:lnTo>
                    <a:lnTo>
                      <a:pt x="79" y="35"/>
                    </a:lnTo>
                    <a:lnTo>
                      <a:pt x="35" y="337"/>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95" name="Freeform 1255"/>
              <p:cNvSpPr>
                <a:spLocks/>
              </p:cNvSpPr>
              <p:nvPr/>
            </p:nvSpPr>
            <p:spPr bwMode="auto">
              <a:xfrm>
                <a:off x="5040" y="1100"/>
                <a:ext cx="38" cy="177"/>
              </a:xfrm>
              <a:custGeom>
                <a:avLst/>
                <a:gdLst>
                  <a:gd name="T0" fmla="*/ 18 w 76"/>
                  <a:gd name="T1" fmla="*/ 177 h 352"/>
                  <a:gd name="T2" fmla="*/ 0 w 76"/>
                  <a:gd name="T3" fmla="*/ 177 h 352"/>
                  <a:gd name="T4" fmla="*/ 0 w 76"/>
                  <a:gd name="T5" fmla="*/ 159 h 352"/>
                  <a:gd name="T6" fmla="*/ 20 w 76"/>
                  <a:gd name="T7" fmla="*/ 0 h 352"/>
                  <a:gd name="T8" fmla="*/ 38 w 76"/>
                  <a:gd name="T9" fmla="*/ 0 h 352"/>
                  <a:gd name="T10" fmla="*/ 38 w 76"/>
                  <a:gd name="T11" fmla="*/ 18 h 352"/>
                  <a:gd name="T12" fmla="*/ 18 w 76"/>
                  <a:gd name="T13" fmla="*/ 177 h 3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 h="352">
                    <a:moveTo>
                      <a:pt x="35" y="352"/>
                    </a:moveTo>
                    <a:lnTo>
                      <a:pt x="0" y="352"/>
                    </a:lnTo>
                    <a:lnTo>
                      <a:pt x="0" y="317"/>
                    </a:lnTo>
                    <a:lnTo>
                      <a:pt x="40" y="0"/>
                    </a:lnTo>
                    <a:lnTo>
                      <a:pt x="76" y="0"/>
                    </a:lnTo>
                    <a:lnTo>
                      <a:pt x="76" y="35"/>
                    </a:lnTo>
                    <a:lnTo>
                      <a:pt x="35" y="352"/>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96" name="Freeform 1256"/>
              <p:cNvSpPr>
                <a:spLocks/>
              </p:cNvSpPr>
              <p:nvPr/>
            </p:nvSpPr>
            <p:spPr bwMode="auto">
              <a:xfrm>
                <a:off x="5061" y="935"/>
                <a:ext cx="40" cy="183"/>
              </a:xfrm>
              <a:custGeom>
                <a:avLst/>
                <a:gdLst>
                  <a:gd name="T0" fmla="*/ 18 w 81"/>
                  <a:gd name="T1" fmla="*/ 183 h 367"/>
                  <a:gd name="T2" fmla="*/ 0 w 81"/>
                  <a:gd name="T3" fmla="*/ 183 h 367"/>
                  <a:gd name="T4" fmla="*/ 0 w 81"/>
                  <a:gd name="T5" fmla="*/ 166 h 367"/>
                  <a:gd name="T6" fmla="*/ 22 w 81"/>
                  <a:gd name="T7" fmla="*/ 0 h 367"/>
                  <a:gd name="T8" fmla="*/ 40 w 81"/>
                  <a:gd name="T9" fmla="*/ 0 h 367"/>
                  <a:gd name="T10" fmla="*/ 40 w 81"/>
                  <a:gd name="T11" fmla="*/ 17 h 367"/>
                  <a:gd name="T12" fmla="*/ 18 w 81"/>
                  <a:gd name="T13" fmla="*/ 183 h 3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1" h="367">
                    <a:moveTo>
                      <a:pt x="36" y="367"/>
                    </a:moveTo>
                    <a:lnTo>
                      <a:pt x="0" y="367"/>
                    </a:lnTo>
                    <a:lnTo>
                      <a:pt x="0" y="332"/>
                    </a:lnTo>
                    <a:lnTo>
                      <a:pt x="45" y="0"/>
                    </a:lnTo>
                    <a:lnTo>
                      <a:pt x="81" y="0"/>
                    </a:lnTo>
                    <a:lnTo>
                      <a:pt x="81" y="35"/>
                    </a:lnTo>
                    <a:lnTo>
                      <a:pt x="36" y="367"/>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97" name="Freeform 1257"/>
              <p:cNvSpPr>
                <a:spLocks/>
              </p:cNvSpPr>
              <p:nvPr/>
            </p:nvSpPr>
            <p:spPr bwMode="auto">
              <a:xfrm>
                <a:off x="5083" y="913"/>
                <a:ext cx="19" cy="39"/>
              </a:xfrm>
              <a:custGeom>
                <a:avLst/>
                <a:gdLst>
                  <a:gd name="T0" fmla="*/ 18 w 38"/>
                  <a:gd name="T1" fmla="*/ 39 h 79"/>
                  <a:gd name="T2" fmla="*/ 0 w 38"/>
                  <a:gd name="T3" fmla="*/ 39 h 79"/>
                  <a:gd name="T4" fmla="*/ 0 w 38"/>
                  <a:gd name="T5" fmla="*/ 22 h 79"/>
                  <a:gd name="T6" fmla="*/ 2 w 38"/>
                  <a:gd name="T7" fmla="*/ 0 h 79"/>
                  <a:gd name="T8" fmla="*/ 19 w 38"/>
                  <a:gd name="T9" fmla="*/ 0 h 79"/>
                  <a:gd name="T10" fmla="*/ 19 w 38"/>
                  <a:gd name="T11" fmla="*/ 18 h 79"/>
                  <a:gd name="T12" fmla="*/ 18 w 38"/>
                  <a:gd name="T13" fmla="*/ 39 h 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 h="79">
                    <a:moveTo>
                      <a:pt x="36" y="79"/>
                    </a:moveTo>
                    <a:lnTo>
                      <a:pt x="0" y="79"/>
                    </a:lnTo>
                    <a:lnTo>
                      <a:pt x="0" y="44"/>
                    </a:lnTo>
                    <a:lnTo>
                      <a:pt x="3" y="0"/>
                    </a:lnTo>
                    <a:lnTo>
                      <a:pt x="38" y="0"/>
                    </a:lnTo>
                    <a:lnTo>
                      <a:pt x="38" y="36"/>
                    </a:lnTo>
                    <a:lnTo>
                      <a:pt x="36" y="79"/>
                    </a:lnTo>
                    <a:close/>
                  </a:path>
                </a:pathLst>
              </a:custGeom>
              <a:solidFill>
                <a:srgbClr val="FCF3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0298" name="Freeform 1258"/>
              <p:cNvSpPr>
                <a:spLocks/>
              </p:cNvSpPr>
              <p:nvPr/>
            </p:nvSpPr>
            <p:spPr bwMode="auto">
              <a:xfrm>
                <a:off x="3513" y="3034"/>
                <a:ext cx="38" cy="0"/>
              </a:xfrm>
              <a:custGeom>
                <a:avLst/>
                <a:gdLst>
                  <a:gd name="T0" fmla="*/ 0 w 53"/>
                  <a:gd name="T1" fmla="*/ 36 w 53"/>
                  <a:gd name="T2" fmla="*/ 38 w 53"/>
                  <a:gd name="T3" fmla="*/ 0 60000 65536"/>
                  <a:gd name="T4" fmla="*/ 0 60000 65536"/>
                  <a:gd name="T5" fmla="*/ 0 60000 65536"/>
                </a:gdLst>
                <a:ahLst/>
                <a:cxnLst>
                  <a:cxn ang="T3">
                    <a:pos x="T0" y="0"/>
                  </a:cxn>
                  <a:cxn ang="T4">
                    <a:pos x="T1" y="0"/>
                  </a:cxn>
                  <a:cxn ang="T5">
                    <a:pos x="T2" y="0"/>
                  </a:cxn>
                </a:cxnLst>
                <a:rect l="0" t="0" r="r" b="b"/>
                <a:pathLst>
                  <a:path w="53">
                    <a:moveTo>
                      <a:pt x="0" y="0"/>
                    </a:moveTo>
                    <a:lnTo>
                      <a:pt x="50" y="0"/>
                    </a:lnTo>
                    <a:lnTo>
                      <a:pt x="53"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299" name="Freeform 1259"/>
              <p:cNvSpPr>
                <a:spLocks/>
              </p:cNvSpPr>
              <p:nvPr/>
            </p:nvSpPr>
            <p:spPr bwMode="auto">
              <a:xfrm>
                <a:off x="3513" y="2611"/>
                <a:ext cx="38" cy="0"/>
              </a:xfrm>
              <a:custGeom>
                <a:avLst/>
                <a:gdLst>
                  <a:gd name="T0" fmla="*/ 0 w 53"/>
                  <a:gd name="T1" fmla="*/ 36 w 53"/>
                  <a:gd name="T2" fmla="*/ 38 w 53"/>
                  <a:gd name="T3" fmla="*/ 0 60000 65536"/>
                  <a:gd name="T4" fmla="*/ 0 60000 65536"/>
                  <a:gd name="T5" fmla="*/ 0 60000 65536"/>
                </a:gdLst>
                <a:ahLst/>
                <a:cxnLst>
                  <a:cxn ang="T3">
                    <a:pos x="T0" y="0"/>
                  </a:cxn>
                  <a:cxn ang="T4">
                    <a:pos x="T1" y="0"/>
                  </a:cxn>
                  <a:cxn ang="T5">
                    <a:pos x="T2" y="0"/>
                  </a:cxn>
                </a:cxnLst>
                <a:rect l="0" t="0" r="r" b="b"/>
                <a:pathLst>
                  <a:path w="53">
                    <a:moveTo>
                      <a:pt x="0" y="0"/>
                    </a:moveTo>
                    <a:lnTo>
                      <a:pt x="50" y="0"/>
                    </a:lnTo>
                    <a:lnTo>
                      <a:pt x="53"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00" name="Freeform 1260"/>
              <p:cNvSpPr>
                <a:spLocks/>
              </p:cNvSpPr>
              <p:nvPr/>
            </p:nvSpPr>
            <p:spPr bwMode="auto">
              <a:xfrm>
                <a:off x="3513" y="2189"/>
                <a:ext cx="38" cy="0"/>
              </a:xfrm>
              <a:custGeom>
                <a:avLst/>
                <a:gdLst>
                  <a:gd name="T0" fmla="*/ 0 w 53"/>
                  <a:gd name="T1" fmla="*/ 36 w 53"/>
                  <a:gd name="T2" fmla="*/ 38 w 53"/>
                  <a:gd name="T3" fmla="*/ 0 60000 65536"/>
                  <a:gd name="T4" fmla="*/ 0 60000 65536"/>
                  <a:gd name="T5" fmla="*/ 0 60000 65536"/>
                </a:gdLst>
                <a:ahLst/>
                <a:cxnLst>
                  <a:cxn ang="T3">
                    <a:pos x="T0" y="0"/>
                  </a:cxn>
                  <a:cxn ang="T4">
                    <a:pos x="T1" y="0"/>
                  </a:cxn>
                  <a:cxn ang="T5">
                    <a:pos x="T2" y="0"/>
                  </a:cxn>
                </a:cxnLst>
                <a:rect l="0" t="0" r="r" b="b"/>
                <a:pathLst>
                  <a:path w="53">
                    <a:moveTo>
                      <a:pt x="0" y="0"/>
                    </a:moveTo>
                    <a:lnTo>
                      <a:pt x="50" y="0"/>
                    </a:lnTo>
                    <a:lnTo>
                      <a:pt x="53"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01" name="Freeform 1261"/>
              <p:cNvSpPr>
                <a:spLocks/>
              </p:cNvSpPr>
              <p:nvPr/>
            </p:nvSpPr>
            <p:spPr bwMode="auto">
              <a:xfrm>
                <a:off x="3513" y="1767"/>
                <a:ext cx="38" cy="0"/>
              </a:xfrm>
              <a:custGeom>
                <a:avLst/>
                <a:gdLst>
                  <a:gd name="T0" fmla="*/ 0 w 53"/>
                  <a:gd name="T1" fmla="*/ 36 w 53"/>
                  <a:gd name="T2" fmla="*/ 38 w 53"/>
                  <a:gd name="T3" fmla="*/ 0 60000 65536"/>
                  <a:gd name="T4" fmla="*/ 0 60000 65536"/>
                  <a:gd name="T5" fmla="*/ 0 60000 65536"/>
                </a:gdLst>
                <a:ahLst/>
                <a:cxnLst>
                  <a:cxn ang="T3">
                    <a:pos x="T0" y="0"/>
                  </a:cxn>
                  <a:cxn ang="T4">
                    <a:pos x="T1" y="0"/>
                  </a:cxn>
                  <a:cxn ang="T5">
                    <a:pos x="T2" y="0"/>
                  </a:cxn>
                </a:cxnLst>
                <a:rect l="0" t="0" r="r" b="b"/>
                <a:pathLst>
                  <a:path w="53">
                    <a:moveTo>
                      <a:pt x="0" y="0"/>
                    </a:moveTo>
                    <a:lnTo>
                      <a:pt x="50" y="0"/>
                    </a:lnTo>
                    <a:lnTo>
                      <a:pt x="53"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02" name="Freeform 1262"/>
              <p:cNvSpPr>
                <a:spLocks/>
              </p:cNvSpPr>
              <p:nvPr/>
            </p:nvSpPr>
            <p:spPr bwMode="auto">
              <a:xfrm>
                <a:off x="3513" y="1344"/>
                <a:ext cx="38" cy="0"/>
              </a:xfrm>
              <a:custGeom>
                <a:avLst/>
                <a:gdLst>
                  <a:gd name="T0" fmla="*/ 0 w 53"/>
                  <a:gd name="T1" fmla="*/ 36 w 53"/>
                  <a:gd name="T2" fmla="*/ 38 w 53"/>
                  <a:gd name="T3" fmla="*/ 0 60000 65536"/>
                  <a:gd name="T4" fmla="*/ 0 60000 65536"/>
                  <a:gd name="T5" fmla="*/ 0 60000 65536"/>
                </a:gdLst>
                <a:ahLst/>
                <a:cxnLst>
                  <a:cxn ang="T3">
                    <a:pos x="T0" y="0"/>
                  </a:cxn>
                  <a:cxn ang="T4">
                    <a:pos x="T1" y="0"/>
                  </a:cxn>
                  <a:cxn ang="T5">
                    <a:pos x="T2" y="0"/>
                  </a:cxn>
                </a:cxnLst>
                <a:rect l="0" t="0" r="r" b="b"/>
                <a:pathLst>
                  <a:path w="53">
                    <a:moveTo>
                      <a:pt x="0" y="0"/>
                    </a:moveTo>
                    <a:lnTo>
                      <a:pt x="50" y="0"/>
                    </a:lnTo>
                    <a:lnTo>
                      <a:pt x="53"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03" name="Freeform 1263"/>
              <p:cNvSpPr>
                <a:spLocks/>
              </p:cNvSpPr>
              <p:nvPr/>
            </p:nvSpPr>
            <p:spPr bwMode="auto">
              <a:xfrm>
                <a:off x="3513" y="922"/>
                <a:ext cx="38" cy="0"/>
              </a:xfrm>
              <a:custGeom>
                <a:avLst/>
                <a:gdLst>
                  <a:gd name="T0" fmla="*/ 0 w 53"/>
                  <a:gd name="T1" fmla="*/ 36 w 53"/>
                  <a:gd name="T2" fmla="*/ 38 w 53"/>
                  <a:gd name="T3" fmla="*/ 0 60000 65536"/>
                  <a:gd name="T4" fmla="*/ 0 60000 65536"/>
                  <a:gd name="T5" fmla="*/ 0 60000 65536"/>
                </a:gdLst>
                <a:ahLst/>
                <a:cxnLst>
                  <a:cxn ang="T3">
                    <a:pos x="T0" y="0"/>
                  </a:cxn>
                  <a:cxn ang="T4">
                    <a:pos x="T1" y="0"/>
                  </a:cxn>
                  <a:cxn ang="T5">
                    <a:pos x="T2" y="0"/>
                  </a:cxn>
                </a:cxnLst>
                <a:rect l="0" t="0" r="r" b="b"/>
                <a:pathLst>
                  <a:path w="53">
                    <a:moveTo>
                      <a:pt x="0" y="0"/>
                    </a:moveTo>
                    <a:lnTo>
                      <a:pt x="50" y="0"/>
                    </a:lnTo>
                    <a:lnTo>
                      <a:pt x="53"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04" name="Freeform 1264"/>
              <p:cNvSpPr>
                <a:spLocks/>
              </p:cNvSpPr>
              <p:nvPr/>
            </p:nvSpPr>
            <p:spPr bwMode="auto">
              <a:xfrm>
                <a:off x="5589" y="3034"/>
                <a:ext cx="37" cy="0"/>
              </a:xfrm>
              <a:custGeom>
                <a:avLst/>
                <a:gdLst>
                  <a:gd name="T0" fmla="*/ 37 w 52"/>
                  <a:gd name="T1" fmla="*/ 1 w 52"/>
                  <a:gd name="T2" fmla="*/ 0 w 52"/>
                  <a:gd name="T3" fmla="*/ 0 60000 65536"/>
                  <a:gd name="T4" fmla="*/ 0 60000 65536"/>
                  <a:gd name="T5" fmla="*/ 0 60000 65536"/>
                </a:gdLst>
                <a:ahLst/>
                <a:cxnLst>
                  <a:cxn ang="T3">
                    <a:pos x="T0" y="0"/>
                  </a:cxn>
                  <a:cxn ang="T4">
                    <a:pos x="T1" y="0"/>
                  </a:cxn>
                  <a:cxn ang="T5">
                    <a:pos x="T2" y="0"/>
                  </a:cxn>
                </a:cxnLst>
                <a:rect l="0" t="0" r="r" b="b"/>
                <a:pathLst>
                  <a:path w="52">
                    <a:moveTo>
                      <a:pt x="52" y="0"/>
                    </a:moveTo>
                    <a:lnTo>
                      <a:pt x="2" y="0"/>
                    </a:lnTo>
                    <a:lnTo>
                      <a:pt x="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05" name="Freeform 1265"/>
              <p:cNvSpPr>
                <a:spLocks/>
              </p:cNvSpPr>
              <p:nvPr/>
            </p:nvSpPr>
            <p:spPr bwMode="auto">
              <a:xfrm>
                <a:off x="5589" y="2611"/>
                <a:ext cx="37" cy="0"/>
              </a:xfrm>
              <a:custGeom>
                <a:avLst/>
                <a:gdLst>
                  <a:gd name="T0" fmla="*/ 37 w 52"/>
                  <a:gd name="T1" fmla="*/ 1 w 52"/>
                  <a:gd name="T2" fmla="*/ 0 w 52"/>
                  <a:gd name="T3" fmla="*/ 0 60000 65536"/>
                  <a:gd name="T4" fmla="*/ 0 60000 65536"/>
                  <a:gd name="T5" fmla="*/ 0 60000 65536"/>
                </a:gdLst>
                <a:ahLst/>
                <a:cxnLst>
                  <a:cxn ang="T3">
                    <a:pos x="T0" y="0"/>
                  </a:cxn>
                  <a:cxn ang="T4">
                    <a:pos x="T1" y="0"/>
                  </a:cxn>
                  <a:cxn ang="T5">
                    <a:pos x="T2" y="0"/>
                  </a:cxn>
                </a:cxnLst>
                <a:rect l="0" t="0" r="r" b="b"/>
                <a:pathLst>
                  <a:path w="52">
                    <a:moveTo>
                      <a:pt x="52" y="0"/>
                    </a:moveTo>
                    <a:lnTo>
                      <a:pt x="2" y="0"/>
                    </a:lnTo>
                    <a:lnTo>
                      <a:pt x="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06" name="Freeform 1266"/>
              <p:cNvSpPr>
                <a:spLocks/>
              </p:cNvSpPr>
              <p:nvPr/>
            </p:nvSpPr>
            <p:spPr bwMode="auto">
              <a:xfrm>
                <a:off x="5589" y="2189"/>
                <a:ext cx="37" cy="0"/>
              </a:xfrm>
              <a:custGeom>
                <a:avLst/>
                <a:gdLst>
                  <a:gd name="T0" fmla="*/ 37 w 52"/>
                  <a:gd name="T1" fmla="*/ 1 w 52"/>
                  <a:gd name="T2" fmla="*/ 0 w 52"/>
                  <a:gd name="T3" fmla="*/ 0 60000 65536"/>
                  <a:gd name="T4" fmla="*/ 0 60000 65536"/>
                  <a:gd name="T5" fmla="*/ 0 60000 65536"/>
                </a:gdLst>
                <a:ahLst/>
                <a:cxnLst>
                  <a:cxn ang="T3">
                    <a:pos x="T0" y="0"/>
                  </a:cxn>
                  <a:cxn ang="T4">
                    <a:pos x="T1" y="0"/>
                  </a:cxn>
                  <a:cxn ang="T5">
                    <a:pos x="T2" y="0"/>
                  </a:cxn>
                </a:cxnLst>
                <a:rect l="0" t="0" r="r" b="b"/>
                <a:pathLst>
                  <a:path w="52">
                    <a:moveTo>
                      <a:pt x="52" y="0"/>
                    </a:moveTo>
                    <a:lnTo>
                      <a:pt x="2" y="0"/>
                    </a:lnTo>
                    <a:lnTo>
                      <a:pt x="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07" name="Freeform 1267"/>
              <p:cNvSpPr>
                <a:spLocks/>
              </p:cNvSpPr>
              <p:nvPr/>
            </p:nvSpPr>
            <p:spPr bwMode="auto">
              <a:xfrm>
                <a:off x="5589" y="1767"/>
                <a:ext cx="37" cy="0"/>
              </a:xfrm>
              <a:custGeom>
                <a:avLst/>
                <a:gdLst>
                  <a:gd name="T0" fmla="*/ 37 w 52"/>
                  <a:gd name="T1" fmla="*/ 1 w 52"/>
                  <a:gd name="T2" fmla="*/ 0 w 52"/>
                  <a:gd name="T3" fmla="*/ 0 60000 65536"/>
                  <a:gd name="T4" fmla="*/ 0 60000 65536"/>
                  <a:gd name="T5" fmla="*/ 0 60000 65536"/>
                </a:gdLst>
                <a:ahLst/>
                <a:cxnLst>
                  <a:cxn ang="T3">
                    <a:pos x="T0" y="0"/>
                  </a:cxn>
                  <a:cxn ang="T4">
                    <a:pos x="T1" y="0"/>
                  </a:cxn>
                  <a:cxn ang="T5">
                    <a:pos x="T2" y="0"/>
                  </a:cxn>
                </a:cxnLst>
                <a:rect l="0" t="0" r="r" b="b"/>
                <a:pathLst>
                  <a:path w="52">
                    <a:moveTo>
                      <a:pt x="52" y="0"/>
                    </a:moveTo>
                    <a:lnTo>
                      <a:pt x="2" y="0"/>
                    </a:lnTo>
                    <a:lnTo>
                      <a:pt x="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08" name="Freeform 1268"/>
              <p:cNvSpPr>
                <a:spLocks/>
              </p:cNvSpPr>
              <p:nvPr/>
            </p:nvSpPr>
            <p:spPr bwMode="auto">
              <a:xfrm>
                <a:off x="5589" y="1344"/>
                <a:ext cx="37" cy="0"/>
              </a:xfrm>
              <a:custGeom>
                <a:avLst/>
                <a:gdLst>
                  <a:gd name="T0" fmla="*/ 37 w 52"/>
                  <a:gd name="T1" fmla="*/ 1 w 52"/>
                  <a:gd name="T2" fmla="*/ 0 w 52"/>
                  <a:gd name="T3" fmla="*/ 0 60000 65536"/>
                  <a:gd name="T4" fmla="*/ 0 60000 65536"/>
                  <a:gd name="T5" fmla="*/ 0 60000 65536"/>
                </a:gdLst>
                <a:ahLst/>
                <a:cxnLst>
                  <a:cxn ang="T3">
                    <a:pos x="T0" y="0"/>
                  </a:cxn>
                  <a:cxn ang="T4">
                    <a:pos x="T1" y="0"/>
                  </a:cxn>
                  <a:cxn ang="T5">
                    <a:pos x="T2" y="0"/>
                  </a:cxn>
                </a:cxnLst>
                <a:rect l="0" t="0" r="r" b="b"/>
                <a:pathLst>
                  <a:path w="52">
                    <a:moveTo>
                      <a:pt x="52" y="0"/>
                    </a:moveTo>
                    <a:lnTo>
                      <a:pt x="2" y="0"/>
                    </a:lnTo>
                    <a:lnTo>
                      <a:pt x="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09" name="Freeform 1269"/>
              <p:cNvSpPr>
                <a:spLocks/>
              </p:cNvSpPr>
              <p:nvPr/>
            </p:nvSpPr>
            <p:spPr bwMode="auto">
              <a:xfrm>
                <a:off x="5589" y="922"/>
                <a:ext cx="37" cy="0"/>
              </a:xfrm>
              <a:custGeom>
                <a:avLst/>
                <a:gdLst>
                  <a:gd name="T0" fmla="*/ 37 w 52"/>
                  <a:gd name="T1" fmla="*/ 1 w 52"/>
                  <a:gd name="T2" fmla="*/ 0 w 52"/>
                  <a:gd name="T3" fmla="*/ 0 60000 65536"/>
                  <a:gd name="T4" fmla="*/ 0 60000 65536"/>
                  <a:gd name="T5" fmla="*/ 0 60000 65536"/>
                </a:gdLst>
                <a:ahLst/>
                <a:cxnLst>
                  <a:cxn ang="T3">
                    <a:pos x="T0" y="0"/>
                  </a:cxn>
                  <a:cxn ang="T4">
                    <a:pos x="T1" y="0"/>
                  </a:cxn>
                  <a:cxn ang="T5">
                    <a:pos x="T2" y="0"/>
                  </a:cxn>
                </a:cxnLst>
                <a:rect l="0" t="0" r="r" b="b"/>
                <a:pathLst>
                  <a:path w="52">
                    <a:moveTo>
                      <a:pt x="52" y="0"/>
                    </a:moveTo>
                    <a:lnTo>
                      <a:pt x="2" y="0"/>
                    </a:lnTo>
                    <a:lnTo>
                      <a:pt x="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10" name="Freeform 1270"/>
              <p:cNvSpPr>
                <a:spLocks/>
              </p:cNvSpPr>
              <p:nvPr/>
            </p:nvSpPr>
            <p:spPr bwMode="auto">
              <a:xfrm>
                <a:off x="3513" y="2997"/>
                <a:ext cx="0" cy="37"/>
              </a:xfrm>
              <a:custGeom>
                <a:avLst/>
                <a:gdLst>
                  <a:gd name="T0" fmla="*/ 37 h 52"/>
                  <a:gd name="T1" fmla="*/ 1 h 52"/>
                  <a:gd name="T2" fmla="*/ 0 h 52"/>
                  <a:gd name="T3" fmla="*/ 0 60000 65536"/>
                  <a:gd name="T4" fmla="*/ 0 60000 65536"/>
                  <a:gd name="T5" fmla="*/ 0 60000 65536"/>
                </a:gdLst>
                <a:ahLst/>
                <a:cxnLst>
                  <a:cxn ang="T3">
                    <a:pos x="0" y="T0"/>
                  </a:cxn>
                  <a:cxn ang="T4">
                    <a:pos x="0" y="T1"/>
                  </a:cxn>
                  <a:cxn ang="T5">
                    <a:pos x="0" y="T2"/>
                  </a:cxn>
                </a:cxnLst>
                <a:rect l="0" t="0" r="r" b="b"/>
                <a:pathLst>
                  <a:path h="52">
                    <a:moveTo>
                      <a:pt x="0" y="52"/>
                    </a:moveTo>
                    <a:lnTo>
                      <a:pt x="0" y="2"/>
                    </a:lnTo>
                    <a:lnTo>
                      <a:pt x="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11" name="Freeform 1271"/>
              <p:cNvSpPr>
                <a:spLocks/>
              </p:cNvSpPr>
              <p:nvPr/>
            </p:nvSpPr>
            <p:spPr bwMode="auto">
              <a:xfrm>
                <a:off x="4042" y="2997"/>
                <a:ext cx="0" cy="37"/>
              </a:xfrm>
              <a:custGeom>
                <a:avLst/>
                <a:gdLst>
                  <a:gd name="T0" fmla="*/ 37 h 52"/>
                  <a:gd name="T1" fmla="*/ 1 h 52"/>
                  <a:gd name="T2" fmla="*/ 0 h 52"/>
                  <a:gd name="T3" fmla="*/ 0 60000 65536"/>
                  <a:gd name="T4" fmla="*/ 0 60000 65536"/>
                  <a:gd name="T5" fmla="*/ 0 60000 65536"/>
                </a:gdLst>
                <a:ahLst/>
                <a:cxnLst>
                  <a:cxn ang="T3">
                    <a:pos x="0" y="T0"/>
                  </a:cxn>
                  <a:cxn ang="T4">
                    <a:pos x="0" y="T1"/>
                  </a:cxn>
                  <a:cxn ang="T5">
                    <a:pos x="0" y="T2"/>
                  </a:cxn>
                </a:cxnLst>
                <a:rect l="0" t="0" r="r" b="b"/>
                <a:pathLst>
                  <a:path h="52">
                    <a:moveTo>
                      <a:pt x="0" y="52"/>
                    </a:moveTo>
                    <a:lnTo>
                      <a:pt x="0" y="2"/>
                    </a:lnTo>
                    <a:lnTo>
                      <a:pt x="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12" name="Freeform 1272"/>
              <p:cNvSpPr>
                <a:spLocks/>
              </p:cNvSpPr>
              <p:nvPr/>
            </p:nvSpPr>
            <p:spPr bwMode="auto">
              <a:xfrm>
                <a:off x="4570" y="2997"/>
                <a:ext cx="0" cy="37"/>
              </a:xfrm>
              <a:custGeom>
                <a:avLst/>
                <a:gdLst>
                  <a:gd name="T0" fmla="*/ 37 h 52"/>
                  <a:gd name="T1" fmla="*/ 1 h 52"/>
                  <a:gd name="T2" fmla="*/ 0 h 52"/>
                  <a:gd name="T3" fmla="*/ 0 60000 65536"/>
                  <a:gd name="T4" fmla="*/ 0 60000 65536"/>
                  <a:gd name="T5" fmla="*/ 0 60000 65536"/>
                </a:gdLst>
                <a:ahLst/>
                <a:cxnLst>
                  <a:cxn ang="T3">
                    <a:pos x="0" y="T0"/>
                  </a:cxn>
                  <a:cxn ang="T4">
                    <a:pos x="0" y="T1"/>
                  </a:cxn>
                  <a:cxn ang="T5">
                    <a:pos x="0" y="T2"/>
                  </a:cxn>
                </a:cxnLst>
                <a:rect l="0" t="0" r="r" b="b"/>
                <a:pathLst>
                  <a:path h="52">
                    <a:moveTo>
                      <a:pt x="0" y="52"/>
                    </a:moveTo>
                    <a:lnTo>
                      <a:pt x="0" y="2"/>
                    </a:lnTo>
                    <a:lnTo>
                      <a:pt x="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13" name="Freeform 1273"/>
              <p:cNvSpPr>
                <a:spLocks/>
              </p:cNvSpPr>
              <p:nvPr/>
            </p:nvSpPr>
            <p:spPr bwMode="auto">
              <a:xfrm>
                <a:off x="5097" y="2997"/>
                <a:ext cx="0" cy="37"/>
              </a:xfrm>
              <a:custGeom>
                <a:avLst/>
                <a:gdLst>
                  <a:gd name="T0" fmla="*/ 37 h 52"/>
                  <a:gd name="T1" fmla="*/ 1 h 52"/>
                  <a:gd name="T2" fmla="*/ 0 h 52"/>
                  <a:gd name="T3" fmla="*/ 0 60000 65536"/>
                  <a:gd name="T4" fmla="*/ 0 60000 65536"/>
                  <a:gd name="T5" fmla="*/ 0 60000 65536"/>
                </a:gdLst>
                <a:ahLst/>
                <a:cxnLst>
                  <a:cxn ang="T3">
                    <a:pos x="0" y="T0"/>
                  </a:cxn>
                  <a:cxn ang="T4">
                    <a:pos x="0" y="T1"/>
                  </a:cxn>
                  <a:cxn ang="T5">
                    <a:pos x="0" y="T2"/>
                  </a:cxn>
                </a:cxnLst>
                <a:rect l="0" t="0" r="r" b="b"/>
                <a:pathLst>
                  <a:path h="52">
                    <a:moveTo>
                      <a:pt x="0" y="52"/>
                    </a:moveTo>
                    <a:lnTo>
                      <a:pt x="0" y="2"/>
                    </a:lnTo>
                    <a:lnTo>
                      <a:pt x="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14" name="Freeform 1274"/>
              <p:cNvSpPr>
                <a:spLocks/>
              </p:cNvSpPr>
              <p:nvPr/>
            </p:nvSpPr>
            <p:spPr bwMode="auto">
              <a:xfrm>
                <a:off x="5626" y="2997"/>
                <a:ext cx="0" cy="37"/>
              </a:xfrm>
              <a:custGeom>
                <a:avLst/>
                <a:gdLst>
                  <a:gd name="T0" fmla="*/ 37 h 52"/>
                  <a:gd name="T1" fmla="*/ 1 h 52"/>
                  <a:gd name="T2" fmla="*/ 0 h 52"/>
                  <a:gd name="T3" fmla="*/ 0 60000 65536"/>
                  <a:gd name="T4" fmla="*/ 0 60000 65536"/>
                  <a:gd name="T5" fmla="*/ 0 60000 65536"/>
                </a:gdLst>
                <a:ahLst/>
                <a:cxnLst>
                  <a:cxn ang="T3">
                    <a:pos x="0" y="T0"/>
                  </a:cxn>
                  <a:cxn ang="T4">
                    <a:pos x="0" y="T1"/>
                  </a:cxn>
                  <a:cxn ang="T5">
                    <a:pos x="0" y="T2"/>
                  </a:cxn>
                </a:cxnLst>
                <a:rect l="0" t="0" r="r" b="b"/>
                <a:pathLst>
                  <a:path h="52">
                    <a:moveTo>
                      <a:pt x="0" y="52"/>
                    </a:moveTo>
                    <a:lnTo>
                      <a:pt x="0" y="2"/>
                    </a:lnTo>
                    <a:lnTo>
                      <a:pt x="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15" name="Freeform 1275"/>
              <p:cNvSpPr>
                <a:spLocks/>
              </p:cNvSpPr>
              <p:nvPr/>
            </p:nvSpPr>
            <p:spPr bwMode="auto">
              <a:xfrm>
                <a:off x="3513" y="922"/>
                <a:ext cx="0" cy="37"/>
              </a:xfrm>
              <a:custGeom>
                <a:avLst/>
                <a:gdLst>
                  <a:gd name="T0" fmla="*/ 0 h 52"/>
                  <a:gd name="T1" fmla="*/ 36 h 52"/>
                  <a:gd name="T2" fmla="*/ 37 h 52"/>
                  <a:gd name="T3" fmla="*/ 0 60000 65536"/>
                  <a:gd name="T4" fmla="*/ 0 60000 65536"/>
                  <a:gd name="T5" fmla="*/ 0 60000 65536"/>
                </a:gdLst>
                <a:ahLst/>
                <a:cxnLst>
                  <a:cxn ang="T3">
                    <a:pos x="0" y="T0"/>
                  </a:cxn>
                  <a:cxn ang="T4">
                    <a:pos x="0" y="T1"/>
                  </a:cxn>
                  <a:cxn ang="T5">
                    <a:pos x="0" y="T2"/>
                  </a:cxn>
                </a:cxnLst>
                <a:rect l="0" t="0" r="r" b="b"/>
                <a:pathLst>
                  <a:path h="52">
                    <a:moveTo>
                      <a:pt x="0" y="0"/>
                    </a:moveTo>
                    <a:lnTo>
                      <a:pt x="0" y="50"/>
                    </a:lnTo>
                    <a:lnTo>
                      <a:pt x="0" y="52"/>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16" name="Freeform 1276"/>
              <p:cNvSpPr>
                <a:spLocks/>
              </p:cNvSpPr>
              <p:nvPr/>
            </p:nvSpPr>
            <p:spPr bwMode="auto">
              <a:xfrm>
                <a:off x="4042" y="922"/>
                <a:ext cx="0" cy="37"/>
              </a:xfrm>
              <a:custGeom>
                <a:avLst/>
                <a:gdLst>
                  <a:gd name="T0" fmla="*/ 0 h 52"/>
                  <a:gd name="T1" fmla="*/ 36 h 52"/>
                  <a:gd name="T2" fmla="*/ 37 h 52"/>
                  <a:gd name="T3" fmla="*/ 0 60000 65536"/>
                  <a:gd name="T4" fmla="*/ 0 60000 65536"/>
                  <a:gd name="T5" fmla="*/ 0 60000 65536"/>
                </a:gdLst>
                <a:ahLst/>
                <a:cxnLst>
                  <a:cxn ang="T3">
                    <a:pos x="0" y="T0"/>
                  </a:cxn>
                  <a:cxn ang="T4">
                    <a:pos x="0" y="T1"/>
                  </a:cxn>
                  <a:cxn ang="T5">
                    <a:pos x="0" y="T2"/>
                  </a:cxn>
                </a:cxnLst>
                <a:rect l="0" t="0" r="r" b="b"/>
                <a:pathLst>
                  <a:path h="52">
                    <a:moveTo>
                      <a:pt x="0" y="0"/>
                    </a:moveTo>
                    <a:lnTo>
                      <a:pt x="0" y="50"/>
                    </a:lnTo>
                    <a:lnTo>
                      <a:pt x="0" y="52"/>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17" name="Freeform 1277"/>
              <p:cNvSpPr>
                <a:spLocks/>
              </p:cNvSpPr>
              <p:nvPr/>
            </p:nvSpPr>
            <p:spPr bwMode="auto">
              <a:xfrm>
                <a:off x="4570" y="922"/>
                <a:ext cx="0" cy="37"/>
              </a:xfrm>
              <a:custGeom>
                <a:avLst/>
                <a:gdLst>
                  <a:gd name="T0" fmla="*/ 0 h 52"/>
                  <a:gd name="T1" fmla="*/ 36 h 52"/>
                  <a:gd name="T2" fmla="*/ 37 h 52"/>
                  <a:gd name="T3" fmla="*/ 0 60000 65536"/>
                  <a:gd name="T4" fmla="*/ 0 60000 65536"/>
                  <a:gd name="T5" fmla="*/ 0 60000 65536"/>
                </a:gdLst>
                <a:ahLst/>
                <a:cxnLst>
                  <a:cxn ang="T3">
                    <a:pos x="0" y="T0"/>
                  </a:cxn>
                  <a:cxn ang="T4">
                    <a:pos x="0" y="T1"/>
                  </a:cxn>
                  <a:cxn ang="T5">
                    <a:pos x="0" y="T2"/>
                  </a:cxn>
                </a:cxnLst>
                <a:rect l="0" t="0" r="r" b="b"/>
                <a:pathLst>
                  <a:path h="52">
                    <a:moveTo>
                      <a:pt x="0" y="0"/>
                    </a:moveTo>
                    <a:lnTo>
                      <a:pt x="0" y="50"/>
                    </a:lnTo>
                    <a:lnTo>
                      <a:pt x="0" y="52"/>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18" name="Freeform 1278"/>
              <p:cNvSpPr>
                <a:spLocks/>
              </p:cNvSpPr>
              <p:nvPr/>
            </p:nvSpPr>
            <p:spPr bwMode="auto">
              <a:xfrm>
                <a:off x="5097" y="922"/>
                <a:ext cx="0" cy="37"/>
              </a:xfrm>
              <a:custGeom>
                <a:avLst/>
                <a:gdLst>
                  <a:gd name="T0" fmla="*/ 0 h 52"/>
                  <a:gd name="T1" fmla="*/ 36 h 52"/>
                  <a:gd name="T2" fmla="*/ 37 h 52"/>
                  <a:gd name="T3" fmla="*/ 0 60000 65536"/>
                  <a:gd name="T4" fmla="*/ 0 60000 65536"/>
                  <a:gd name="T5" fmla="*/ 0 60000 65536"/>
                </a:gdLst>
                <a:ahLst/>
                <a:cxnLst>
                  <a:cxn ang="T3">
                    <a:pos x="0" y="T0"/>
                  </a:cxn>
                  <a:cxn ang="T4">
                    <a:pos x="0" y="T1"/>
                  </a:cxn>
                  <a:cxn ang="T5">
                    <a:pos x="0" y="T2"/>
                  </a:cxn>
                </a:cxnLst>
                <a:rect l="0" t="0" r="r" b="b"/>
                <a:pathLst>
                  <a:path h="52">
                    <a:moveTo>
                      <a:pt x="0" y="0"/>
                    </a:moveTo>
                    <a:lnTo>
                      <a:pt x="0" y="50"/>
                    </a:lnTo>
                    <a:lnTo>
                      <a:pt x="0" y="52"/>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19" name="Freeform 1279"/>
              <p:cNvSpPr>
                <a:spLocks/>
              </p:cNvSpPr>
              <p:nvPr/>
            </p:nvSpPr>
            <p:spPr bwMode="auto">
              <a:xfrm>
                <a:off x="5626" y="922"/>
                <a:ext cx="0" cy="37"/>
              </a:xfrm>
              <a:custGeom>
                <a:avLst/>
                <a:gdLst>
                  <a:gd name="T0" fmla="*/ 0 h 52"/>
                  <a:gd name="T1" fmla="*/ 36 h 52"/>
                  <a:gd name="T2" fmla="*/ 37 h 52"/>
                  <a:gd name="T3" fmla="*/ 0 60000 65536"/>
                  <a:gd name="T4" fmla="*/ 0 60000 65536"/>
                  <a:gd name="T5" fmla="*/ 0 60000 65536"/>
                </a:gdLst>
                <a:ahLst/>
                <a:cxnLst>
                  <a:cxn ang="T3">
                    <a:pos x="0" y="T0"/>
                  </a:cxn>
                  <a:cxn ang="T4">
                    <a:pos x="0" y="T1"/>
                  </a:cxn>
                  <a:cxn ang="T5">
                    <a:pos x="0" y="T2"/>
                  </a:cxn>
                </a:cxnLst>
                <a:rect l="0" t="0" r="r" b="b"/>
                <a:pathLst>
                  <a:path h="52">
                    <a:moveTo>
                      <a:pt x="0" y="0"/>
                    </a:moveTo>
                    <a:lnTo>
                      <a:pt x="0" y="50"/>
                    </a:lnTo>
                    <a:lnTo>
                      <a:pt x="0" y="52"/>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20" name="Freeform 1280"/>
              <p:cNvSpPr>
                <a:spLocks/>
              </p:cNvSpPr>
              <p:nvPr/>
            </p:nvSpPr>
            <p:spPr bwMode="auto">
              <a:xfrm>
                <a:off x="3513" y="920"/>
                <a:ext cx="0" cy="2114"/>
              </a:xfrm>
              <a:custGeom>
                <a:avLst/>
                <a:gdLst>
                  <a:gd name="T0" fmla="*/ 2114 h 2997"/>
                  <a:gd name="T1" fmla="*/ 1 h 2997"/>
                  <a:gd name="T2" fmla="*/ 0 h 2997"/>
                  <a:gd name="T3" fmla="*/ 0 60000 65536"/>
                  <a:gd name="T4" fmla="*/ 0 60000 65536"/>
                  <a:gd name="T5" fmla="*/ 0 60000 65536"/>
                </a:gdLst>
                <a:ahLst/>
                <a:cxnLst>
                  <a:cxn ang="T3">
                    <a:pos x="0" y="T0"/>
                  </a:cxn>
                  <a:cxn ang="T4">
                    <a:pos x="0" y="T1"/>
                  </a:cxn>
                  <a:cxn ang="T5">
                    <a:pos x="0" y="T2"/>
                  </a:cxn>
                </a:cxnLst>
                <a:rect l="0" t="0" r="r" b="b"/>
                <a:pathLst>
                  <a:path h="2997">
                    <a:moveTo>
                      <a:pt x="0" y="2997"/>
                    </a:moveTo>
                    <a:lnTo>
                      <a:pt x="0" y="2"/>
                    </a:lnTo>
                    <a:lnTo>
                      <a:pt x="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21" name="Freeform 1281"/>
              <p:cNvSpPr>
                <a:spLocks/>
              </p:cNvSpPr>
              <p:nvPr/>
            </p:nvSpPr>
            <p:spPr bwMode="auto">
              <a:xfrm>
                <a:off x="5626" y="920"/>
                <a:ext cx="0" cy="2114"/>
              </a:xfrm>
              <a:custGeom>
                <a:avLst/>
                <a:gdLst>
                  <a:gd name="T0" fmla="*/ 2114 h 2997"/>
                  <a:gd name="T1" fmla="*/ 1 h 2997"/>
                  <a:gd name="T2" fmla="*/ 0 h 2997"/>
                  <a:gd name="T3" fmla="*/ 0 60000 65536"/>
                  <a:gd name="T4" fmla="*/ 0 60000 65536"/>
                  <a:gd name="T5" fmla="*/ 0 60000 65536"/>
                </a:gdLst>
                <a:ahLst/>
                <a:cxnLst>
                  <a:cxn ang="T3">
                    <a:pos x="0" y="T0"/>
                  </a:cxn>
                  <a:cxn ang="T4">
                    <a:pos x="0" y="T1"/>
                  </a:cxn>
                  <a:cxn ang="T5">
                    <a:pos x="0" y="T2"/>
                  </a:cxn>
                </a:cxnLst>
                <a:rect l="0" t="0" r="r" b="b"/>
                <a:pathLst>
                  <a:path h="2997">
                    <a:moveTo>
                      <a:pt x="0" y="2997"/>
                    </a:moveTo>
                    <a:lnTo>
                      <a:pt x="0" y="2"/>
                    </a:lnTo>
                    <a:lnTo>
                      <a:pt x="0"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22" name="Freeform 1282"/>
              <p:cNvSpPr>
                <a:spLocks/>
              </p:cNvSpPr>
              <p:nvPr/>
            </p:nvSpPr>
            <p:spPr bwMode="auto">
              <a:xfrm>
                <a:off x="3513" y="3034"/>
                <a:ext cx="2114" cy="0"/>
              </a:xfrm>
              <a:custGeom>
                <a:avLst/>
                <a:gdLst>
                  <a:gd name="T0" fmla="*/ 0 w 3004"/>
                  <a:gd name="T1" fmla="*/ 2113 w 3004"/>
                  <a:gd name="T2" fmla="*/ 2114 w 3004"/>
                  <a:gd name="T3" fmla="*/ 0 60000 65536"/>
                  <a:gd name="T4" fmla="*/ 0 60000 65536"/>
                  <a:gd name="T5" fmla="*/ 0 60000 65536"/>
                </a:gdLst>
                <a:ahLst/>
                <a:cxnLst>
                  <a:cxn ang="T3">
                    <a:pos x="T0" y="0"/>
                  </a:cxn>
                  <a:cxn ang="T4">
                    <a:pos x="T1" y="0"/>
                  </a:cxn>
                  <a:cxn ang="T5">
                    <a:pos x="T2" y="0"/>
                  </a:cxn>
                </a:cxnLst>
                <a:rect l="0" t="0" r="r" b="b"/>
                <a:pathLst>
                  <a:path w="3004">
                    <a:moveTo>
                      <a:pt x="0" y="0"/>
                    </a:moveTo>
                    <a:lnTo>
                      <a:pt x="3002" y="0"/>
                    </a:lnTo>
                    <a:lnTo>
                      <a:pt x="3004"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23" name="Freeform 1283"/>
              <p:cNvSpPr>
                <a:spLocks/>
              </p:cNvSpPr>
              <p:nvPr/>
            </p:nvSpPr>
            <p:spPr bwMode="auto">
              <a:xfrm>
                <a:off x="3513" y="922"/>
                <a:ext cx="2114" cy="0"/>
              </a:xfrm>
              <a:custGeom>
                <a:avLst/>
                <a:gdLst>
                  <a:gd name="T0" fmla="*/ 0 w 3004"/>
                  <a:gd name="T1" fmla="*/ 2113 w 3004"/>
                  <a:gd name="T2" fmla="*/ 2114 w 3004"/>
                  <a:gd name="T3" fmla="*/ 0 60000 65536"/>
                  <a:gd name="T4" fmla="*/ 0 60000 65536"/>
                  <a:gd name="T5" fmla="*/ 0 60000 65536"/>
                </a:gdLst>
                <a:ahLst/>
                <a:cxnLst>
                  <a:cxn ang="T3">
                    <a:pos x="T0" y="0"/>
                  </a:cxn>
                  <a:cxn ang="T4">
                    <a:pos x="T1" y="0"/>
                  </a:cxn>
                  <a:cxn ang="T5">
                    <a:pos x="T2" y="0"/>
                  </a:cxn>
                </a:cxnLst>
                <a:rect l="0" t="0" r="r" b="b"/>
                <a:pathLst>
                  <a:path w="3004">
                    <a:moveTo>
                      <a:pt x="0" y="0"/>
                    </a:moveTo>
                    <a:lnTo>
                      <a:pt x="3002" y="0"/>
                    </a:lnTo>
                    <a:lnTo>
                      <a:pt x="3004" y="0"/>
                    </a:lnTo>
                  </a:path>
                </a:pathLst>
              </a:custGeom>
              <a:noFill/>
              <a:ln w="1588">
                <a:solidFill>
                  <a:srgbClr val="DCDED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0324" name="Rectangle 1284"/>
              <p:cNvSpPr>
                <a:spLocks noChangeArrowheads="1"/>
              </p:cNvSpPr>
              <p:nvPr/>
            </p:nvSpPr>
            <p:spPr bwMode="auto">
              <a:xfrm>
                <a:off x="3402" y="2962"/>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chemeClr val="bg1"/>
                    </a:solidFill>
                  </a:rPr>
                  <a:t>0</a:t>
                </a:r>
                <a:endParaRPr lang="en-US">
                  <a:solidFill>
                    <a:schemeClr val="bg1"/>
                  </a:solidFill>
                </a:endParaRPr>
              </a:p>
            </p:txBody>
          </p:sp>
          <p:sp>
            <p:nvSpPr>
              <p:cNvPr id="10325" name="Rectangle 1285"/>
              <p:cNvSpPr>
                <a:spLocks noChangeArrowheads="1"/>
              </p:cNvSpPr>
              <p:nvPr/>
            </p:nvSpPr>
            <p:spPr bwMode="auto">
              <a:xfrm>
                <a:off x="3256" y="2539"/>
                <a:ext cx="20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chemeClr val="bg1"/>
                    </a:solidFill>
                  </a:rPr>
                  <a:t>0,02</a:t>
                </a:r>
                <a:endParaRPr lang="en-US">
                  <a:solidFill>
                    <a:schemeClr val="bg1"/>
                  </a:solidFill>
                </a:endParaRPr>
              </a:p>
            </p:txBody>
          </p:sp>
          <p:sp>
            <p:nvSpPr>
              <p:cNvPr id="10326" name="Rectangle 1286"/>
              <p:cNvSpPr>
                <a:spLocks noChangeArrowheads="1"/>
              </p:cNvSpPr>
              <p:nvPr/>
            </p:nvSpPr>
            <p:spPr bwMode="auto">
              <a:xfrm>
                <a:off x="3256" y="2117"/>
                <a:ext cx="20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chemeClr val="bg1"/>
                    </a:solidFill>
                  </a:rPr>
                  <a:t>0,04</a:t>
                </a:r>
                <a:endParaRPr lang="en-US">
                  <a:solidFill>
                    <a:schemeClr val="bg1"/>
                  </a:solidFill>
                </a:endParaRPr>
              </a:p>
            </p:txBody>
          </p:sp>
          <p:sp>
            <p:nvSpPr>
              <p:cNvPr id="10327" name="Rectangle 1287"/>
              <p:cNvSpPr>
                <a:spLocks noChangeArrowheads="1"/>
              </p:cNvSpPr>
              <p:nvPr/>
            </p:nvSpPr>
            <p:spPr bwMode="auto">
              <a:xfrm>
                <a:off x="3256" y="1695"/>
                <a:ext cx="20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chemeClr val="bg1"/>
                    </a:solidFill>
                  </a:rPr>
                  <a:t>0,06</a:t>
                </a:r>
                <a:endParaRPr lang="en-US">
                  <a:solidFill>
                    <a:schemeClr val="bg1"/>
                  </a:solidFill>
                </a:endParaRPr>
              </a:p>
            </p:txBody>
          </p:sp>
          <p:sp>
            <p:nvSpPr>
              <p:cNvPr id="10328" name="Rectangle 1288"/>
              <p:cNvSpPr>
                <a:spLocks noChangeArrowheads="1"/>
              </p:cNvSpPr>
              <p:nvPr/>
            </p:nvSpPr>
            <p:spPr bwMode="auto">
              <a:xfrm>
                <a:off x="3256" y="1272"/>
                <a:ext cx="20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chemeClr val="bg1"/>
                    </a:solidFill>
                  </a:rPr>
                  <a:t>0,08</a:t>
                </a:r>
                <a:endParaRPr lang="en-US">
                  <a:solidFill>
                    <a:schemeClr val="bg1"/>
                  </a:solidFill>
                </a:endParaRPr>
              </a:p>
            </p:txBody>
          </p:sp>
          <p:sp>
            <p:nvSpPr>
              <p:cNvPr id="10329" name="Rectangle 1289"/>
              <p:cNvSpPr>
                <a:spLocks noChangeArrowheads="1"/>
              </p:cNvSpPr>
              <p:nvPr/>
            </p:nvSpPr>
            <p:spPr bwMode="auto">
              <a:xfrm>
                <a:off x="3314" y="850"/>
                <a:ext cx="145"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chemeClr val="bg1"/>
                    </a:solidFill>
                  </a:rPr>
                  <a:t>0,1</a:t>
                </a:r>
                <a:endParaRPr lang="en-US">
                  <a:solidFill>
                    <a:schemeClr val="bg1"/>
                  </a:solidFill>
                </a:endParaRPr>
              </a:p>
            </p:txBody>
          </p:sp>
          <p:sp>
            <p:nvSpPr>
              <p:cNvPr id="10330" name="Rectangle 1290"/>
              <p:cNvSpPr>
                <a:spLocks noChangeArrowheads="1"/>
              </p:cNvSpPr>
              <p:nvPr/>
            </p:nvSpPr>
            <p:spPr bwMode="auto">
              <a:xfrm>
                <a:off x="3393" y="3059"/>
                <a:ext cx="23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chemeClr val="bg1"/>
                    </a:solidFill>
                  </a:rPr>
                  <a:t>-0,02</a:t>
                </a:r>
                <a:endParaRPr lang="en-US">
                  <a:solidFill>
                    <a:schemeClr val="bg1"/>
                  </a:solidFill>
                </a:endParaRPr>
              </a:p>
            </p:txBody>
          </p:sp>
          <p:sp>
            <p:nvSpPr>
              <p:cNvPr id="10331" name="Rectangle 1291"/>
              <p:cNvSpPr>
                <a:spLocks noChangeArrowheads="1"/>
              </p:cNvSpPr>
              <p:nvPr/>
            </p:nvSpPr>
            <p:spPr bwMode="auto">
              <a:xfrm>
                <a:off x="3921" y="3059"/>
                <a:ext cx="23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rgbClr val="555657"/>
                    </a:solidFill>
                  </a:rPr>
                  <a:t>-</a:t>
                </a:r>
                <a:r>
                  <a:rPr lang="en-US" sz="1300" b="1">
                    <a:solidFill>
                      <a:schemeClr val="bg1"/>
                    </a:solidFill>
                  </a:rPr>
                  <a:t>0,01</a:t>
                </a:r>
                <a:endParaRPr lang="en-US">
                  <a:solidFill>
                    <a:schemeClr val="bg1"/>
                  </a:solidFill>
                </a:endParaRPr>
              </a:p>
            </p:txBody>
          </p:sp>
          <p:sp>
            <p:nvSpPr>
              <p:cNvPr id="10332" name="Rectangle 1292"/>
              <p:cNvSpPr>
                <a:spLocks noChangeArrowheads="1"/>
              </p:cNvSpPr>
              <p:nvPr/>
            </p:nvSpPr>
            <p:spPr bwMode="auto">
              <a:xfrm>
                <a:off x="4540" y="3059"/>
                <a:ext cx="58"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chemeClr val="bg1"/>
                    </a:solidFill>
                  </a:rPr>
                  <a:t>0</a:t>
                </a:r>
                <a:endParaRPr lang="en-US">
                  <a:solidFill>
                    <a:schemeClr val="bg1"/>
                  </a:solidFill>
                </a:endParaRPr>
              </a:p>
            </p:txBody>
          </p:sp>
          <p:sp>
            <p:nvSpPr>
              <p:cNvPr id="10333" name="Rectangle 1293"/>
              <p:cNvSpPr>
                <a:spLocks noChangeArrowheads="1"/>
              </p:cNvSpPr>
              <p:nvPr/>
            </p:nvSpPr>
            <p:spPr bwMode="auto">
              <a:xfrm>
                <a:off x="4995" y="3059"/>
                <a:ext cx="20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chemeClr val="bg1"/>
                    </a:solidFill>
                  </a:rPr>
                  <a:t>0,01</a:t>
                </a:r>
                <a:endParaRPr lang="en-US">
                  <a:solidFill>
                    <a:schemeClr val="bg1"/>
                  </a:solidFill>
                </a:endParaRPr>
              </a:p>
            </p:txBody>
          </p:sp>
          <p:sp>
            <p:nvSpPr>
              <p:cNvPr id="10334" name="Rectangle 1294"/>
              <p:cNvSpPr>
                <a:spLocks noChangeArrowheads="1"/>
              </p:cNvSpPr>
              <p:nvPr/>
            </p:nvSpPr>
            <p:spPr bwMode="auto">
              <a:xfrm>
                <a:off x="5523" y="3059"/>
                <a:ext cx="203"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chemeClr val="bg1"/>
                    </a:solidFill>
                  </a:rPr>
                  <a:t>0,02</a:t>
                </a:r>
                <a:endParaRPr lang="en-US">
                  <a:solidFill>
                    <a:schemeClr val="bg1"/>
                  </a:solidFill>
                </a:endParaRPr>
              </a:p>
            </p:txBody>
          </p:sp>
          <p:sp>
            <p:nvSpPr>
              <p:cNvPr id="10335" name="Rectangle 1295"/>
              <p:cNvSpPr>
                <a:spLocks noChangeArrowheads="1"/>
              </p:cNvSpPr>
              <p:nvPr/>
            </p:nvSpPr>
            <p:spPr bwMode="auto">
              <a:xfrm>
                <a:off x="5206" y="2848"/>
                <a:ext cx="32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rgbClr val="FFFFFF"/>
                    </a:solidFill>
                  </a:rPr>
                  <a:t>s (m)</a:t>
                </a:r>
                <a:endParaRPr lang="en-US"/>
              </a:p>
            </p:txBody>
          </p:sp>
          <p:sp>
            <p:nvSpPr>
              <p:cNvPr id="10336" name="Rectangle 1296"/>
              <p:cNvSpPr>
                <a:spLocks noChangeArrowheads="1"/>
              </p:cNvSpPr>
              <p:nvPr/>
            </p:nvSpPr>
            <p:spPr bwMode="auto">
              <a:xfrm>
                <a:off x="4088" y="1011"/>
                <a:ext cx="3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rgbClr val="FCF305"/>
                    </a:solidFill>
                  </a:rPr>
                  <a:t> 1 mm</a:t>
                </a:r>
                <a:endParaRPr lang="en-US"/>
              </a:p>
            </p:txBody>
          </p:sp>
          <p:sp>
            <p:nvSpPr>
              <p:cNvPr id="10337" name="Rectangle 1297"/>
              <p:cNvSpPr>
                <a:spLocks noChangeArrowheads="1"/>
              </p:cNvSpPr>
              <p:nvPr/>
            </p:nvSpPr>
            <p:spPr bwMode="auto">
              <a:xfrm>
                <a:off x="3684" y="1545"/>
                <a:ext cx="376"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rgbClr val="FF8B1A"/>
                    </a:solidFill>
                  </a:rPr>
                  <a:t> 5 mm</a:t>
                </a:r>
                <a:endParaRPr lang="en-US"/>
              </a:p>
            </p:txBody>
          </p:sp>
          <p:sp>
            <p:nvSpPr>
              <p:cNvPr id="10338" name="Rectangle 1298"/>
              <p:cNvSpPr>
                <a:spLocks noChangeArrowheads="1"/>
              </p:cNvSpPr>
              <p:nvPr/>
            </p:nvSpPr>
            <p:spPr bwMode="auto">
              <a:xfrm>
                <a:off x="3578" y="2431"/>
                <a:ext cx="338"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b="1">
                    <a:solidFill>
                      <a:srgbClr val="FF0705"/>
                    </a:solidFill>
                  </a:rPr>
                  <a:t> 2 cm</a:t>
                </a:r>
                <a:endParaRPr lang="en-US"/>
              </a:p>
            </p:txBody>
          </p:sp>
        </p:grpSp>
      </p:grpSp>
    </p:spTree>
    <p:extLst>
      <p:ext uri="{BB962C8B-B14F-4D97-AF65-F5344CB8AC3E}">
        <p14:creationId xmlns:p14="http://schemas.microsoft.com/office/powerpoint/2010/main" val="25686595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836712"/>
          </a:xfrm>
        </p:spPr>
        <p:txBody>
          <a:bodyPr/>
          <a:lstStyle/>
          <a:p>
            <a:r>
              <a:rPr lang="it-IT" dirty="0" smtClean="0"/>
              <a:t>Un’idea nuova</a:t>
            </a:r>
            <a:endParaRPr lang="it-IT" dirty="0"/>
          </a:p>
        </p:txBody>
      </p:sp>
      <p:sp>
        <p:nvSpPr>
          <p:cNvPr id="3" name="Segnaposto contenuto 2"/>
          <p:cNvSpPr>
            <a:spLocks noGrp="1"/>
          </p:cNvSpPr>
          <p:nvPr>
            <p:ph idx="1"/>
          </p:nvPr>
        </p:nvSpPr>
        <p:spPr>
          <a:xfrm>
            <a:off x="0" y="908720"/>
            <a:ext cx="9036496" cy="5832648"/>
          </a:xfrm>
        </p:spPr>
        <p:txBody>
          <a:bodyPr/>
          <a:lstStyle/>
          <a:p>
            <a:r>
              <a:rPr lang="it-IT" sz="2400" dirty="0"/>
              <a:t>P. </a:t>
            </a:r>
            <a:r>
              <a:rPr lang="it-IT" sz="2400" dirty="0" err="1"/>
              <a:t>Raimondi</a:t>
            </a:r>
            <a:r>
              <a:rPr lang="it-IT" sz="2400" dirty="0"/>
              <a:t> ha «inventato» un nuovo schema: cambiare la collisione </a:t>
            </a:r>
            <a:r>
              <a:rPr lang="it-IT" sz="2400" dirty="0" err="1"/>
              <a:t>cosi’</a:t>
            </a:r>
            <a:r>
              <a:rPr lang="it-IT" sz="2400" dirty="0"/>
              <a:t> che solo una piccola parte dei </a:t>
            </a:r>
            <a:r>
              <a:rPr lang="it-IT" sz="2400" dirty="0" err="1"/>
              <a:t>bunches</a:t>
            </a:r>
            <a:r>
              <a:rPr lang="it-IT" sz="2400" dirty="0"/>
              <a:t> collide</a:t>
            </a:r>
          </a:p>
          <a:p>
            <a:pPr lvl="1"/>
            <a:r>
              <a:rPr lang="it-IT" sz="1800" dirty="0"/>
              <a:t>Grande angolo d’incrocio</a:t>
            </a:r>
          </a:p>
          <a:p>
            <a:pPr lvl="1"/>
            <a:r>
              <a:rPr lang="it-IT" sz="1800" dirty="0"/>
              <a:t>Piccole dimensioni all’IP</a:t>
            </a:r>
          </a:p>
          <a:p>
            <a:pPr lvl="1"/>
            <a:r>
              <a:rPr lang="it-IT" sz="1800" dirty="0" err="1"/>
              <a:t>Bunch</a:t>
            </a:r>
            <a:r>
              <a:rPr lang="it-IT" sz="1800" dirty="0"/>
              <a:t> </a:t>
            </a:r>
            <a:r>
              <a:rPr lang="it-IT" sz="1800" dirty="0" err="1"/>
              <a:t>piu’</a:t>
            </a:r>
            <a:r>
              <a:rPr lang="it-IT" sz="1800" dirty="0"/>
              <a:t> </a:t>
            </a:r>
            <a:r>
              <a:rPr lang="it-IT" sz="1800" dirty="0" smtClean="0"/>
              <a:t>lungo</a:t>
            </a:r>
            <a:endParaRPr lang="it-IT" sz="1800" dirty="0"/>
          </a:p>
          <a:p>
            <a:pPr marL="342900" lvl="1" indent="-342900">
              <a:buSzPct val="85000"/>
              <a:buBlip>
                <a:blip r:embed="rId2"/>
              </a:buBlip>
            </a:pPr>
            <a:r>
              <a:rPr lang="it-IT" sz="2400" dirty="0" smtClean="0"/>
              <a:t>Per il grande </a:t>
            </a:r>
            <a:r>
              <a:rPr lang="it-IT" sz="2400" dirty="0"/>
              <a:t>angolo d’incrocio la regione di collisione «effettiva» è molto </a:t>
            </a:r>
            <a:r>
              <a:rPr lang="it-IT" sz="2400" dirty="0" smtClean="0"/>
              <a:t>corta</a:t>
            </a:r>
          </a:p>
          <a:p>
            <a:pPr marL="685800" lvl="2" indent="-285750">
              <a:buSzPct val="85000"/>
              <a:buFont typeface="Wingdings" pitchFamily="2" charset="2"/>
              <a:buChar char="Ø"/>
            </a:pPr>
            <a:r>
              <a:rPr lang="it-IT" sz="1800" dirty="0" smtClean="0"/>
              <a:t>Abbassare </a:t>
            </a:r>
            <a:r>
              <a:rPr lang="it-IT" sz="1800" dirty="0"/>
              <a:t>il </a:t>
            </a:r>
            <a:r>
              <a:rPr lang="it-IT" sz="1800" dirty="0">
                <a:latin typeface="Symbol" pitchFamily="18" charset="2"/>
              </a:rPr>
              <a:t>b</a:t>
            </a:r>
            <a:r>
              <a:rPr lang="it-IT" sz="1800" baseline="-25000" dirty="0"/>
              <a:t>y</a:t>
            </a:r>
            <a:r>
              <a:rPr lang="it-IT" sz="1800" dirty="0"/>
              <a:t>* di un fattore 50</a:t>
            </a:r>
          </a:p>
          <a:p>
            <a:r>
              <a:rPr lang="it-IT" sz="2400" dirty="0"/>
              <a:t>I </a:t>
            </a:r>
            <a:r>
              <a:rPr lang="it-IT" sz="2400" dirty="0" err="1"/>
              <a:t>bunches</a:t>
            </a:r>
            <a:r>
              <a:rPr lang="it-IT" sz="2400" dirty="0"/>
              <a:t> devono avere </a:t>
            </a:r>
            <a:r>
              <a:rPr lang="it-IT" sz="2400" dirty="0" smtClean="0"/>
              <a:t>un’emittanza </a:t>
            </a:r>
            <a:r>
              <a:rPr lang="it-IT" sz="2400" dirty="0"/>
              <a:t>molto piccola, come le macchine a Luce di Sincrotrone di ultima </a:t>
            </a:r>
            <a:r>
              <a:rPr lang="it-IT" sz="2400" dirty="0" smtClean="0"/>
              <a:t>generazione</a:t>
            </a:r>
          </a:p>
          <a:p>
            <a:pPr lvl="1"/>
            <a:r>
              <a:rPr lang="it-IT" sz="1800" dirty="0" smtClean="0"/>
              <a:t>Ora </a:t>
            </a:r>
            <a:r>
              <a:rPr lang="it-IT" sz="1800" dirty="0"/>
              <a:t>è la dimensione orizzontale dei fasci a determinare la lunghezza del </a:t>
            </a:r>
            <a:r>
              <a:rPr lang="it-IT" sz="1800" dirty="0" err="1"/>
              <a:t>bunch</a:t>
            </a:r>
            <a:endParaRPr lang="it-IT" sz="1800" dirty="0"/>
          </a:p>
          <a:p>
            <a:r>
              <a:rPr lang="it-IT" sz="2400" dirty="0"/>
              <a:t>D</a:t>
            </a:r>
            <a:r>
              <a:rPr lang="it-IT" sz="2400" dirty="0" smtClean="0"/>
              <a:t>ue </a:t>
            </a:r>
            <a:r>
              <a:rPr lang="it-IT" sz="2400" dirty="0" err="1"/>
              <a:t>sestupoli</a:t>
            </a:r>
            <a:r>
              <a:rPr lang="it-IT" sz="2400" dirty="0"/>
              <a:t> vengono usati per «storcere» </a:t>
            </a:r>
            <a:r>
              <a:rPr lang="it-IT" sz="2400" dirty="0" smtClean="0"/>
              <a:t>il </a:t>
            </a:r>
            <a:r>
              <a:rPr lang="it-IT" sz="2400" dirty="0" err="1" smtClean="0"/>
              <a:t>waist</a:t>
            </a:r>
            <a:r>
              <a:rPr lang="it-IT" sz="2400" dirty="0" smtClean="0"/>
              <a:t> dei fasci </a:t>
            </a:r>
            <a:r>
              <a:rPr lang="it-IT" sz="2400" dirty="0" smtClean="0">
                <a:sym typeface="Wingdings" pitchFamily="2" charset="2"/>
              </a:rPr>
              <a:t> </a:t>
            </a:r>
            <a:r>
              <a:rPr lang="it-IT" sz="2400" dirty="0" smtClean="0"/>
              <a:t>ridurre </a:t>
            </a:r>
            <a:r>
              <a:rPr lang="it-IT" sz="2400" dirty="0"/>
              <a:t>le risonanze nello spazio dei </a:t>
            </a:r>
            <a:r>
              <a:rPr lang="it-IT" sz="2400" dirty="0" err="1"/>
              <a:t>tuni</a:t>
            </a:r>
            <a:r>
              <a:rPr lang="it-IT" sz="2400" dirty="0"/>
              <a:t> e permettere </a:t>
            </a:r>
            <a:r>
              <a:rPr lang="it-IT" sz="2400" dirty="0" err="1" smtClean="0"/>
              <a:t>tune</a:t>
            </a:r>
            <a:r>
              <a:rPr lang="it-IT" sz="2400" dirty="0" smtClean="0"/>
              <a:t> </a:t>
            </a:r>
            <a:r>
              <a:rPr lang="it-IT" sz="2400" dirty="0" err="1"/>
              <a:t>shifts</a:t>
            </a:r>
            <a:r>
              <a:rPr lang="it-IT" sz="2400" dirty="0"/>
              <a:t> </a:t>
            </a:r>
            <a:r>
              <a:rPr lang="it-IT" sz="2400" dirty="0" err="1"/>
              <a:t>piu’</a:t>
            </a:r>
            <a:r>
              <a:rPr lang="it-IT" sz="2400" dirty="0"/>
              <a:t> grandi e più spazio per </a:t>
            </a:r>
            <a:r>
              <a:rPr lang="it-IT" sz="2400" dirty="0" smtClean="0"/>
              <a:t>l’operazione</a:t>
            </a:r>
          </a:p>
          <a:p>
            <a:pPr lvl="1"/>
            <a:r>
              <a:rPr lang="it-IT" sz="2000" dirty="0" smtClean="0"/>
              <a:t>Aumento </a:t>
            </a:r>
            <a:r>
              <a:rPr lang="it-IT" sz="2000" dirty="0"/>
              <a:t>di </a:t>
            </a:r>
            <a:r>
              <a:rPr lang="it-IT" sz="2000" dirty="0" err="1" smtClean="0"/>
              <a:t>Lumiosità</a:t>
            </a:r>
            <a:r>
              <a:rPr lang="it-IT" sz="2000" dirty="0" smtClean="0"/>
              <a:t> </a:t>
            </a:r>
            <a:r>
              <a:rPr lang="it-IT" sz="2000" dirty="0"/>
              <a:t>di un fattore 2-3</a:t>
            </a:r>
          </a:p>
          <a:p>
            <a:endParaRPr lang="it-IT" sz="2400" dirty="0" smtClean="0"/>
          </a:p>
        </p:txBody>
      </p:sp>
    </p:spTree>
    <p:extLst>
      <p:ext uri="{BB962C8B-B14F-4D97-AF65-F5344CB8AC3E}">
        <p14:creationId xmlns:p14="http://schemas.microsoft.com/office/powerpoint/2010/main" val="24920188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0"/>
            <a:ext cx="9144000" cy="777875"/>
          </a:xfrm>
        </p:spPr>
        <p:txBody>
          <a:bodyPr/>
          <a:lstStyle/>
          <a:p>
            <a:pPr eaLnBrk="1" hangingPunct="1"/>
            <a:r>
              <a:rPr lang="it-IT" sz="3600" smtClean="0"/>
              <a:t>Large crossing angle, small x-size</a:t>
            </a:r>
            <a:endParaRPr lang="en-GB" sz="3600" smtClean="0"/>
          </a:p>
        </p:txBody>
      </p:sp>
      <p:sp>
        <p:nvSpPr>
          <p:cNvPr id="13315" name="Rectangle 3"/>
          <p:cNvSpPr>
            <a:spLocks noGrp="1" noChangeArrowheads="1"/>
          </p:cNvSpPr>
          <p:nvPr>
            <p:ph type="body" sz="half" idx="1"/>
          </p:nvPr>
        </p:nvSpPr>
        <p:spPr>
          <a:xfrm>
            <a:off x="228600" y="3581400"/>
            <a:ext cx="5791200" cy="838200"/>
          </a:xfrm>
          <a:solidFill>
            <a:srgbClr val="FFCCFF"/>
          </a:solidFill>
        </p:spPr>
        <p:txBody>
          <a:bodyPr/>
          <a:lstStyle/>
          <a:p>
            <a:pPr marL="0" indent="0" eaLnBrk="1" hangingPunct="1">
              <a:lnSpc>
                <a:spcPct val="80000"/>
              </a:lnSpc>
              <a:buFontTx/>
              <a:buNone/>
            </a:pPr>
            <a:r>
              <a:rPr lang="it-IT" sz="1800" b="1" smtClean="0">
                <a:solidFill>
                  <a:srgbClr val="0000FF"/>
                </a:solidFill>
              </a:rPr>
              <a:t>Vertical waist has to be a function of x:</a:t>
            </a:r>
          </a:p>
          <a:p>
            <a:pPr marL="0" indent="0" eaLnBrk="1" hangingPunct="1">
              <a:lnSpc>
                <a:spcPct val="80000"/>
              </a:lnSpc>
              <a:buFontTx/>
              <a:buNone/>
            </a:pPr>
            <a:r>
              <a:rPr lang="it-IT" sz="1800" b="1" smtClean="0">
                <a:solidFill>
                  <a:srgbClr val="009900"/>
                </a:solidFill>
              </a:rPr>
              <a:t> Z = 0 for particles at –</a:t>
            </a:r>
            <a:r>
              <a:rPr lang="it-IT" sz="1800" b="1" smtClean="0">
                <a:solidFill>
                  <a:srgbClr val="009900"/>
                </a:solidFill>
                <a:latin typeface="Symbol" pitchFamily="18" charset="2"/>
              </a:rPr>
              <a:t>s</a:t>
            </a:r>
            <a:r>
              <a:rPr lang="it-IT" sz="1800" b="1" baseline="-25000" smtClean="0">
                <a:solidFill>
                  <a:srgbClr val="009900"/>
                </a:solidFill>
              </a:rPr>
              <a:t>x</a:t>
            </a:r>
            <a:r>
              <a:rPr lang="it-IT" sz="1800" b="1" smtClean="0">
                <a:solidFill>
                  <a:srgbClr val="009900"/>
                </a:solidFill>
              </a:rPr>
              <a:t> </a:t>
            </a:r>
            <a:r>
              <a:rPr lang="it-IT" sz="1800" b="1" smtClean="0">
                <a:solidFill>
                  <a:srgbClr val="FF0000"/>
                </a:solidFill>
              </a:rPr>
              <a:t>(- </a:t>
            </a:r>
            <a:r>
              <a:rPr lang="it-IT" sz="1800" b="1" smtClean="0">
                <a:solidFill>
                  <a:srgbClr val="FF0000"/>
                </a:solidFill>
                <a:latin typeface="Symbol" pitchFamily="18" charset="2"/>
              </a:rPr>
              <a:t>s</a:t>
            </a:r>
            <a:r>
              <a:rPr lang="it-IT" sz="1800" b="1" baseline="-25000" smtClean="0">
                <a:solidFill>
                  <a:srgbClr val="FF0000"/>
                </a:solidFill>
              </a:rPr>
              <a:t>x</a:t>
            </a:r>
            <a:r>
              <a:rPr lang="it-IT" sz="1800" b="1" smtClean="0">
                <a:solidFill>
                  <a:srgbClr val="FF0000"/>
                </a:solidFill>
              </a:rPr>
              <a:t>/2</a:t>
            </a:r>
            <a:r>
              <a:rPr lang="it-IT" sz="1800" b="1" smtClean="0">
                <a:solidFill>
                  <a:srgbClr val="FF0000"/>
                </a:solidFill>
                <a:latin typeface="Symbol" pitchFamily="18" charset="2"/>
              </a:rPr>
              <a:t>q</a:t>
            </a:r>
            <a:r>
              <a:rPr lang="it-IT" sz="1800" b="1" smtClean="0">
                <a:solidFill>
                  <a:srgbClr val="FF0000"/>
                </a:solidFill>
              </a:rPr>
              <a:t> at low current)</a:t>
            </a:r>
          </a:p>
          <a:p>
            <a:pPr marL="0" indent="0" eaLnBrk="1" hangingPunct="1">
              <a:lnSpc>
                <a:spcPct val="80000"/>
              </a:lnSpc>
              <a:buFontTx/>
              <a:buNone/>
            </a:pPr>
            <a:r>
              <a:rPr lang="it-IT" sz="1800" b="1" smtClean="0">
                <a:solidFill>
                  <a:srgbClr val="009900"/>
                </a:solidFill>
              </a:rPr>
              <a:t> Z = </a:t>
            </a:r>
            <a:r>
              <a:rPr lang="it-IT" sz="1800" b="1" smtClean="0">
                <a:solidFill>
                  <a:srgbClr val="009900"/>
                </a:solidFill>
                <a:latin typeface="Symbol" pitchFamily="18" charset="2"/>
              </a:rPr>
              <a:t>s</a:t>
            </a:r>
            <a:r>
              <a:rPr lang="it-IT" sz="1800" b="1" baseline="-25000" smtClean="0">
                <a:solidFill>
                  <a:srgbClr val="009900"/>
                </a:solidFill>
              </a:rPr>
              <a:t>x</a:t>
            </a:r>
            <a:r>
              <a:rPr lang="it-IT" sz="1800" b="1" smtClean="0">
                <a:solidFill>
                  <a:srgbClr val="009900"/>
                </a:solidFill>
              </a:rPr>
              <a:t>/</a:t>
            </a:r>
            <a:r>
              <a:rPr lang="it-IT" sz="1800" b="1" smtClean="0">
                <a:solidFill>
                  <a:srgbClr val="009900"/>
                </a:solidFill>
                <a:latin typeface="Symbol" pitchFamily="18" charset="2"/>
              </a:rPr>
              <a:t>q</a:t>
            </a:r>
            <a:r>
              <a:rPr lang="it-IT" sz="1800" b="1" smtClean="0">
                <a:solidFill>
                  <a:srgbClr val="009900"/>
                </a:solidFill>
              </a:rPr>
              <a:t> for particles at + </a:t>
            </a:r>
            <a:r>
              <a:rPr lang="it-IT" sz="1800" b="1" smtClean="0">
                <a:solidFill>
                  <a:srgbClr val="009900"/>
                </a:solidFill>
                <a:latin typeface="Symbol" pitchFamily="18" charset="2"/>
              </a:rPr>
              <a:t>s</a:t>
            </a:r>
            <a:r>
              <a:rPr lang="it-IT" sz="1800" b="1" baseline="-25000" smtClean="0">
                <a:solidFill>
                  <a:srgbClr val="009900"/>
                </a:solidFill>
              </a:rPr>
              <a:t>x</a:t>
            </a:r>
            <a:r>
              <a:rPr lang="it-IT" sz="1800" b="1" smtClean="0">
                <a:solidFill>
                  <a:srgbClr val="009900"/>
                </a:solidFill>
              </a:rPr>
              <a:t> </a:t>
            </a:r>
            <a:r>
              <a:rPr lang="it-IT" sz="1800" b="1" smtClean="0">
                <a:solidFill>
                  <a:srgbClr val="FF0000"/>
                </a:solidFill>
              </a:rPr>
              <a:t>(</a:t>
            </a:r>
            <a:r>
              <a:rPr lang="it-IT" sz="1800" b="1" smtClean="0">
                <a:solidFill>
                  <a:srgbClr val="FF0000"/>
                </a:solidFill>
                <a:latin typeface="Symbol" pitchFamily="18" charset="2"/>
              </a:rPr>
              <a:t>s</a:t>
            </a:r>
            <a:r>
              <a:rPr lang="it-IT" sz="1800" b="1" baseline="-25000" smtClean="0">
                <a:solidFill>
                  <a:srgbClr val="FF0000"/>
                </a:solidFill>
              </a:rPr>
              <a:t>x</a:t>
            </a:r>
            <a:r>
              <a:rPr lang="it-IT" sz="1800" b="1" smtClean="0">
                <a:solidFill>
                  <a:srgbClr val="FF0000"/>
                </a:solidFill>
              </a:rPr>
              <a:t>/2</a:t>
            </a:r>
            <a:r>
              <a:rPr lang="it-IT" sz="1800" b="1" smtClean="0">
                <a:solidFill>
                  <a:srgbClr val="FF0000"/>
                </a:solidFill>
                <a:latin typeface="Symbol" pitchFamily="18" charset="2"/>
              </a:rPr>
              <a:t>q</a:t>
            </a:r>
            <a:r>
              <a:rPr lang="it-IT" sz="1800" b="1" smtClean="0">
                <a:solidFill>
                  <a:srgbClr val="FF0000"/>
                </a:solidFill>
              </a:rPr>
              <a:t> at low current)</a:t>
            </a:r>
          </a:p>
        </p:txBody>
      </p:sp>
      <p:sp>
        <p:nvSpPr>
          <p:cNvPr id="13316" name="Text Box 4"/>
          <p:cNvSpPr txBox="1">
            <a:spLocks noChangeArrowheads="1"/>
          </p:cNvSpPr>
          <p:nvPr/>
        </p:nvSpPr>
        <p:spPr bwMode="auto">
          <a:xfrm>
            <a:off x="2133600" y="1828800"/>
            <a:ext cx="3733800" cy="15525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sz="2400">
                <a:solidFill>
                  <a:srgbClr val="0033CC"/>
                </a:solidFill>
              </a:rPr>
              <a:t>(1) and (2) have same Luminosity, but (2) has longer bunches and smaller </a:t>
            </a:r>
            <a:r>
              <a:rPr lang="it-IT" sz="2400">
                <a:solidFill>
                  <a:srgbClr val="0033CC"/>
                </a:solidFill>
                <a:latin typeface="Symbol" pitchFamily="18" charset="2"/>
              </a:rPr>
              <a:t>s</a:t>
            </a:r>
            <a:r>
              <a:rPr lang="it-IT" sz="2400" baseline="-25000">
                <a:solidFill>
                  <a:srgbClr val="0033CC"/>
                </a:solidFill>
              </a:rPr>
              <a:t>x</a:t>
            </a:r>
            <a:endParaRPr lang="it-IT" sz="2400">
              <a:solidFill>
                <a:srgbClr val="0033CC"/>
              </a:solidFill>
            </a:endParaRPr>
          </a:p>
        </p:txBody>
      </p:sp>
      <p:sp>
        <p:nvSpPr>
          <p:cNvPr id="13317" name="Text Box 5"/>
          <p:cNvSpPr txBox="1">
            <a:spLocks noChangeArrowheads="1"/>
          </p:cNvSpPr>
          <p:nvPr/>
        </p:nvSpPr>
        <p:spPr bwMode="auto">
          <a:xfrm>
            <a:off x="228600" y="882650"/>
            <a:ext cx="1784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b="1">
                <a:solidFill>
                  <a:schemeClr val="bg1"/>
                </a:solidFill>
              </a:rPr>
              <a:t>1) Head-on,</a:t>
            </a:r>
          </a:p>
          <a:p>
            <a:pPr eaLnBrk="1" hangingPunct="1"/>
            <a:r>
              <a:rPr lang="it-IT" b="1">
                <a:solidFill>
                  <a:schemeClr val="bg1"/>
                </a:solidFill>
              </a:rPr>
              <a:t>Short bunches</a:t>
            </a:r>
            <a:endParaRPr lang="en-GB" b="1">
              <a:solidFill>
                <a:schemeClr val="bg1"/>
              </a:solidFill>
            </a:endParaRPr>
          </a:p>
        </p:txBody>
      </p:sp>
      <p:sp>
        <p:nvSpPr>
          <p:cNvPr id="13318" name="Text Box 6"/>
          <p:cNvSpPr txBox="1">
            <a:spLocks noChangeArrowheads="1"/>
          </p:cNvSpPr>
          <p:nvPr/>
        </p:nvSpPr>
        <p:spPr bwMode="auto">
          <a:xfrm>
            <a:off x="6191250" y="882650"/>
            <a:ext cx="2876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b="1">
                <a:solidFill>
                  <a:schemeClr val="bg1"/>
                </a:solidFill>
              </a:rPr>
              <a:t>2) Large crossing angle, </a:t>
            </a:r>
          </a:p>
          <a:p>
            <a:pPr eaLnBrk="1" hangingPunct="1"/>
            <a:r>
              <a:rPr lang="it-IT" b="1">
                <a:solidFill>
                  <a:schemeClr val="bg1"/>
                </a:solidFill>
              </a:rPr>
              <a:t>long bunches</a:t>
            </a:r>
            <a:endParaRPr lang="en-GB" b="1">
              <a:solidFill>
                <a:schemeClr val="bg1"/>
              </a:solidFill>
            </a:endParaRPr>
          </a:p>
        </p:txBody>
      </p:sp>
      <p:grpSp>
        <p:nvGrpSpPr>
          <p:cNvPr id="13319" name="Group 7"/>
          <p:cNvGrpSpPr>
            <a:grpSpLocks/>
          </p:cNvGrpSpPr>
          <p:nvPr/>
        </p:nvGrpSpPr>
        <p:grpSpPr bwMode="auto">
          <a:xfrm>
            <a:off x="0" y="4495800"/>
            <a:ext cx="6629400" cy="2276475"/>
            <a:chOff x="240" y="1254"/>
            <a:chExt cx="5280" cy="1722"/>
          </a:xfrm>
        </p:grpSpPr>
        <p:pic>
          <p:nvPicPr>
            <p:cNvPr id="1335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 y="1254"/>
              <a:ext cx="5280" cy="1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56" name="Arc 9"/>
            <p:cNvSpPr>
              <a:spLocks/>
            </p:cNvSpPr>
            <p:nvPr/>
          </p:nvSpPr>
          <p:spPr bwMode="auto">
            <a:xfrm flipV="1">
              <a:off x="2832" y="1776"/>
              <a:ext cx="432" cy="288"/>
            </a:xfrm>
            <a:custGeom>
              <a:avLst/>
              <a:gdLst>
                <a:gd name="T0" fmla="*/ 0 w 43200"/>
                <a:gd name="T1" fmla="*/ 288 h 22684"/>
                <a:gd name="T2" fmla="*/ 432 w 43200"/>
                <a:gd name="T3" fmla="*/ 288 h 22684"/>
                <a:gd name="T4" fmla="*/ 216 w 43200"/>
                <a:gd name="T5" fmla="*/ 274 h 22684"/>
                <a:gd name="T6" fmla="*/ 0 60000 65536"/>
                <a:gd name="T7" fmla="*/ 0 60000 65536"/>
                <a:gd name="T8" fmla="*/ 0 60000 65536"/>
              </a:gdLst>
              <a:ahLst/>
              <a:cxnLst>
                <a:cxn ang="T6">
                  <a:pos x="T0" y="T1"/>
                </a:cxn>
                <a:cxn ang="T7">
                  <a:pos x="T2" y="T3"/>
                </a:cxn>
                <a:cxn ang="T8">
                  <a:pos x="T4" y="T5"/>
                </a:cxn>
              </a:cxnLst>
              <a:rect l="0" t="0" r="r" b="b"/>
              <a:pathLst>
                <a:path w="43200" h="22684" fill="none" extrusionOk="0">
                  <a:moveTo>
                    <a:pt x="27" y="22683"/>
                  </a:moveTo>
                  <a:cubicBezTo>
                    <a:pt x="9" y="22322"/>
                    <a:pt x="0" y="21961"/>
                    <a:pt x="0" y="21600"/>
                  </a:cubicBezTo>
                  <a:cubicBezTo>
                    <a:pt x="0" y="9670"/>
                    <a:pt x="9670" y="0"/>
                    <a:pt x="21600" y="0"/>
                  </a:cubicBezTo>
                  <a:cubicBezTo>
                    <a:pt x="33529" y="0"/>
                    <a:pt x="43200" y="9670"/>
                    <a:pt x="43200" y="21600"/>
                  </a:cubicBezTo>
                  <a:cubicBezTo>
                    <a:pt x="43199" y="21961"/>
                    <a:pt x="43190" y="22322"/>
                    <a:pt x="43172" y="22682"/>
                  </a:cubicBezTo>
                </a:path>
                <a:path w="43200" h="22684" stroke="0" extrusionOk="0">
                  <a:moveTo>
                    <a:pt x="27" y="22683"/>
                  </a:moveTo>
                  <a:cubicBezTo>
                    <a:pt x="9" y="22322"/>
                    <a:pt x="0" y="21961"/>
                    <a:pt x="0" y="21600"/>
                  </a:cubicBezTo>
                  <a:cubicBezTo>
                    <a:pt x="0" y="9670"/>
                    <a:pt x="9670" y="0"/>
                    <a:pt x="21600" y="0"/>
                  </a:cubicBezTo>
                  <a:cubicBezTo>
                    <a:pt x="33529" y="0"/>
                    <a:pt x="43200" y="9670"/>
                    <a:pt x="43200" y="21600"/>
                  </a:cubicBezTo>
                  <a:cubicBezTo>
                    <a:pt x="43199" y="21961"/>
                    <a:pt x="43190" y="22322"/>
                    <a:pt x="43172" y="22682"/>
                  </a:cubicBezTo>
                  <a:lnTo>
                    <a:pt x="21600" y="21600"/>
                  </a:lnTo>
                  <a:lnTo>
                    <a:pt x="27" y="22683"/>
                  </a:lnTo>
                  <a:close/>
                </a:path>
              </a:pathLst>
            </a:cu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357" name="Text Box 10"/>
            <p:cNvSpPr txBox="1">
              <a:spLocks noChangeArrowheads="1"/>
            </p:cNvSpPr>
            <p:nvPr/>
          </p:nvSpPr>
          <p:spPr bwMode="auto">
            <a:xfrm>
              <a:off x="3120" y="2496"/>
              <a:ext cx="430" cy="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2800" b="1">
                  <a:latin typeface="Symbol" pitchFamily="18" charset="2"/>
                </a:rPr>
                <a:t></a:t>
              </a:r>
              <a:r>
                <a:rPr lang="it-IT" sz="2800" b="1" baseline="-25000"/>
                <a:t>Y</a:t>
              </a:r>
              <a:endParaRPr lang="en-GB" sz="2800" b="1" baseline="-25000"/>
            </a:p>
          </p:txBody>
        </p:sp>
        <p:sp>
          <p:nvSpPr>
            <p:cNvPr id="13358" name="Line 11"/>
            <p:cNvSpPr>
              <a:spLocks noChangeShapeType="1"/>
            </p:cNvSpPr>
            <p:nvPr/>
          </p:nvSpPr>
          <p:spPr bwMode="auto">
            <a:xfrm flipH="1" flipV="1">
              <a:off x="3072" y="2064"/>
              <a:ext cx="240" cy="432"/>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359" name="Arc 12"/>
            <p:cNvSpPr>
              <a:spLocks/>
            </p:cNvSpPr>
            <p:nvPr/>
          </p:nvSpPr>
          <p:spPr bwMode="auto">
            <a:xfrm flipV="1">
              <a:off x="2448" y="1851"/>
              <a:ext cx="432" cy="261"/>
            </a:xfrm>
            <a:custGeom>
              <a:avLst/>
              <a:gdLst>
                <a:gd name="T0" fmla="*/ 0 w 43200"/>
                <a:gd name="T1" fmla="*/ 261 h 22684"/>
                <a:gd name="T2" fmla="*/ 432 w 43200"/>
                <a:gd name="T3" fmla="*/ 261 h 22684"/>
                <a:gd name="T4" fmla="*/ 216 w 43200"/>
                <a:gd name="T5" fmla="*/ 249 h 22684"/>
                <a:gd name="T6" fmla="*/ 0 60000 65536"/>
                <a:gd name="T7" fmla="*/ 0 60000 65536"/>
                <a:gd name="T8" fmla="*/ 0 60000 65536"/>
              </a:gdLst>
              <a:ahLst/>
              <a:cxnLst>
                <a:cxn ang="T6">
                  <a:pos x="T0" y="T1"/>
                </a:cxn>
                <a:cxn ang="T7">
                  <a:pos x="T2" y="T3"/>
                </a:cxn>
                <a:cxn ang="T8">
                  <a:pos x="T4" y="T5"/>
                </a:cxn>
              </a:cxnLst>
              <a:rect l="0" t="0" r="r" b="b"/>
              <a:pathLst>
                <a:path w="43200" h="22684" fill="none" extrusionOk="0">
                  <a:moveTo>
                    <a:pt x="27" y="22683"/>
                  </a:moveTo>
                  <a:cubicBezTo>
                    <a:pt x="9" y="22322"/>
                    <a:pt x="0" y="21961"/>
                    <a:pt x="0" y="21600"/>
                  </a:cubicBezTo>
                  <a:cubicBezTo>
                    <a:pt x="0" y="9670"/>
                    <a:pt x="9670" y="0"/>
                    <a:pt x="21600" y="0"/>
                  </a:cubicBezTo>
                  <a:cubicBezTo>
                    <a:pt x="33529" y="0"/>
                    <a:pt x="43200" y="9670"/>
                    <a:pt x="43200" y="21600"/>
                  </a:cubicBezTo>
                  <a:cubicBezTo>
                    <a:pt x="43199" y="21961"/>
                    <a:pt x="43190" y="22322"/>
                    <a:pt x="43172" y="22682"/>
                  </a:cubicBezTo>
                </a:path>
                <a:path w="43200" h="22684" stroke="0" extrusionOk="0">
                  <a:moveTo>
                    <a:pt x="27" y="22683"/>
                  </a:moveTo>
                  <a:cubicBezTo>
                    <a:pt x="9" y="22322"/>
                    <a:pt x="0" y="21961"/>
                    <a:pt x="0" y="21600"/>
                  </a:cubicBezTo>
                  <a:cubicBezTo>
                    <a:pt x="0" y="9670"/>
                    <a:pt x="9670" y="0"/>
                    <a:pt x="21600" y="0"/>
                  </a:cubicBezTo>
                  <a:cubicBezTo>
                    <a:pt x="33529" y="0"/>
                    <a:pt x="43200" y="9670"/>
                    <a:pt x="43200" y="21600"/>
                  </a:cubicBezTo>
                  <a:cubicBezTo>
                    <a:pt x="43199" y="21961"/>
                    <a:pt x="43190" y="22322"/>
                    <a:pt x="43172" y="22682"/>
                  </a:cubicBezTo>
                  <a:lnTo>
                    <a:pt x="21600" y="21600"/>
                  </a:lnTo>
                  <a:lnTo>
                    <a:pt x="27" y="22683"/>
                  </a:lnTo>
                  <a:close/>
                </a:path>
              </a:pathLst>
            </a:custGeom>
            <a:noFill/>
            <a:ln w="76200">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360" name="Arc 13"/>
            <p:cNvSpPr>
              <a:spLocks/>
            </p:cNvSpPr>
            <p:nvPr/>
          </p:nvSpPr>
          <p:spPr bwMode="auto">
            <a:xfrm flipV="1">
              <a:off x="2160" y="1947"/>
              <a:ext cx="432" cy="261"/>
            </a:xfrm>
            <a:custGeom>
              <a:avLst/>
              <a:gdLst>
                <a:gd name="T0" fmla="*/ 0 w 43200"/>
                <a:gd name="T1" fmla="*/ 261 h 22684"/>
                <a:gd name="T2" fmla="*/ 432 w 43200"/>
                <a:gd name="T3" fmla="*/ 261 h 22684"/>
                <a:gd name="T4" fmla="*/ 216 w 43200"/>
                <a:gd name="T5" fmla="*/ 249 h 22684"/>
                <a:gd name="T6" fmla="*/ 0 60000 65536"/>
                <a:gd name="T7" fmla="*/ 0 60000 65536"/>
                <a:gd name="T8" fmla="*/ 0 60000 65536"/>
              </a:gdLst>
              <a:ahLst/>
              <a:cxnLst>
                <a:cxn ang="T6">
                  <a:pos x="T0" y="T1"/>
                </a:cxn>
                <a:cxn ang="T7">
                  <a:pos x="T2" y="T3"/>
                </a:cxn>
                <a:cxn ang="T8">
                  <a:pos x="T4" y="T5"/>
                </a:cxn>
              </a:cxnLst>
              <a:rect l="0" t="0" r="r" b="b"/>
              <a:pathLst>
                <a:path w="43200" h="22684" fill="none" extrusionOk="0">
                  <a:moveTo>
                    <a:pt x="27" y="22683"/>
                  </a:moveTo>
                  <a:cubicBezTo>
                    <a:pt x="9" y="22322"/>
                    <a:pt x="0" y="21961"/>
                    <a:pt x="0" y="21600"/>
                  </a:cubicBezTo>
                  <a:cubicBezTo>
                    <a:pt x="0" y="9670"/>
                    <a:pt x="9670" y="0"/>
                    <a:pt x="21600" y="0"/>
                  </a:cubicBezTo>
                  <a:cubicBezTo>
                    <a:pt x="33529" y="0"/>
                    <a:pt x="43200" y="9670"/>
                    <a:pt x="43200" y="21600"/>
                  </a:cubicBezTo>
                  <a:cubicBezTo>
                    <a:pt x="43199" y="21961"/>
                    <a:pt x="43190" y="22322"/>
                    <a:pt x="43172" y="22682"/>
                  </a:cubicBezTo>
                </a:path>
                <a:path w="43200" h="22684" stroke="0" extrusionOk="0">
                  <a:moveTo>
                    <a:pt x="27" y="22683"/>
                  </a:moveTo>
                  <a:cubicBezTo>
                    <a:pt x="9" y="22322"/>
                    <a:pt x="0" y="21961"/>
                    <a:pt x="0" y="21600"/>
                  </a:cubicBezTo>
                  <a:cubicBezTo>
                    <a:pt x="0" y="9670"/>
                    <a:pt x="9670" y="0"/>
                    <a:pt x="21600" y="0"/>
                  </a:cubicBezTo>
                  <a:cubicBezTo>
                    <a:pt x="33529" y="0"/>
                    <a:pt x="43200" y="9670"/>
                    <a:pt x="43200" y="21600"/>
                  </a:cubicBezTo>
                  <a:cubicBezTo>
                    <a:pt x="43199" y="21961"/>
                    <a:pt x="43190" y="22322"/>
                    <a:pt x="43172" y="22682"/>
                  </a:cubicBezTo>
                  <a:lnTo>
                    <a:pt x="21600" y="21600"/>
                  </a:lnTo>
                  <a:lnTo>
                    <a:pt x="27" y="22683"/>
                  </a:lnTo>
                  <a:close/>
                </a:path>
              </a:pathLst>
            </a:custGeom>
            <a:noFill/>
            <a:ln w="76200">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endParaRPr lang="it-IT"/>
            </a:p>
          </p:txBody>
        </p:sp>
        <p:sp>
          <p:nvSpPr>
            <p:cNvPr id="13361" name="Line 14"/>
            <p:cNvSpPr>
              <a:spLocks noChangeShapeType="1"/>
            </p:cNvSpPr>
            <p:nvPr/>
          </p:nvSpPr>
          <p:spPr bwMode="auto">
            <a:xfrm flipH="1" flipV="1">
              <a:off x="2784" y="2112"/>
              <a:ext cx="288" cy="384"/>
            </a:xfrm>
            <a:prstGeom prst="line">
              <a:avLst/>
            </a:prstGeom>
            <a:noFill/>
            <a:ln w="57150">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362" name="Line 15"/>
            <p:cNvSpPr>
              <a:spLocks noChangeShapeType="1"/>
            </p:cNvSpPr>
            <p:nvPr/>
          </p:nvSpPr>
          <p:spPr bwMode="auto">
            <a:xfrm flipH="1" flipV="1">
              <a:off x="2448" y="2256"/>
              <a:ext cx="576" cy="336"/>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13320" name="Group 16"/>
          <p:cNvGrpSpPr>
            <a:grpSpLocks/>
          </p:cNvGrpSpPr>
          <p:nvPr/>
        </p:nvGrpSpPr>
        <p:grpSpPr bwMode="auto">
          <a:xfrm>
            <a:off x="0" y="990600"/>
            <a:ext cx="8915400" cy="2438400"/>
            <a:chOff x="48" y="480"/>
            <a:chExt cx="5616" cy="1536"/>
          </a:xfrm>
        </p:grpSpPr>
        <p:sp>
          <p:nvSpPr>
            <p:cNvPr id="13325" name="Text Box 17"/>
            <p:cNvSpPr txBox="1">
              <a:spLocks noChangeArrowheads="1"/>
            </p:cNvSpPr>
            <p:nvPr/>
          </p:nvSpPr>
          <p:spPr bwMode="auto">
            <a:xfrm>
              <a:off x="1968" y="480"/>
              <a:ext cx="1252" cy="231"/>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b="1">
                  <a:solidFill>
                    <a:schemeClr val="bg1"/>
                  </a:solidFill>
                </a:rPr>
                <a:t>Overlap region</a:t>
              </a:r>
              <a:endParaRPr lang="en-GB" b="1">
                <a:solidFill>
                  <a:schemeClr val="bg1"/>
                </a:solidFill>
              </a:endParaRPr>
            </a:p>
          </p:txBody>
        </p:sp>
        <p:grpSp>
          <p:nvGrpSpPr>
            <p:cNvPr id="13326" name="Group 18"/>
            <p:cNvGrpSpPr>
              <a:grpSpLocks/>
            </p:cNvGrpSpPr>
            <p:nvPr/>
          </p:nvGrpSpPr>
          <p:grpSpPr bwMode="auto">
            <a:xfrm>
              <a:off x="48" y="1008"/>
              <a:ext cx="1152" cy="1008"/>
              <a:chOff x="144" y="912"/>
              <a:chExt cx="1152" cy="1008"/>
            </a:xfrm>
          </p:grpSpPr>
          <p:grpSp>
            <p:nvGrpSpPr>
              <p:cNvPr id="13343" name="Group 19"/>
              <p:cNvGrpSpPr>
                <a:grpSpLocks/>
              </p:cNvGrpSpPr>
              <p:nvPr/>
            </p:nvGrpSpPr>
            <p:grpSpPr bwMode="auto">
              <a:xfrm>
                <a:off x="1008" y="1689"/>
                <a:ext cx="288" cy="231"/>
                <a:chOff x="1008" y="1689"/>
                <a:chExt cx="288" cy="231"/>
              </a:xfrm>
            </p:grpSpPr>
            <p:sp>
              <p:nvSpPr>
                <p:cNvPr id="13352" name="Text Box 20"/>
                <p:cNvSpPr txBox="1">
                  <a:spLocks noChangeArrowheads="1"/>
                </p:cNvSpPr>
                <p:nvPr/>
              </p:nvSpPr>
              <p:spPr bwMode="auto">
                <a:xfrm>
                  <a:off x="1045" y="1689"/>
                  <a:ext cx="25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solidFill>
                        <a:schemeClr val="bg1"/>
                      </a:solidFill>
                      <a:latin typeface="Symbol" pitchFamily="18" charset="2"/>
                    </a:rPr>
                    <a:t>s</a:t>
                  </a:r>
                  <a:r>
                    <a:rPr lang="it-IT" baseline="-25000">
                      <a:solidFill>
                        <a:schemeClr val="bg1"/>
                      </a:solidFill>
                    </a:rPr>
                    <a:t>z</a:t>
                  </a:r>
                  <a:endParaRPr lang="en-GB" baseline="-25000">
                    <a:solidFill>
                      <a:schemeClr val="bg1"/>
                    </a:solidFill>
                  </a:endParaRPr>
                </a:p>
              </p:txBody>
            </p:sp>
            <p:sp>
              <p:nvSpPr>
                <p:cNvPr id="13353" name="Line 21"/>
                <p:cNvSpPr>
                  <a:spLocks noChangeShapeType="1"/>
                </p:cNvSpPr>
                <p:nvPr/>
              </p:nvSpPr>
              <p:spPr bwMode="auto">
                <a:xfrm>
                  <a:off x="1250" y="1843"/>
                  <a:ext cx="46"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354" name="Line 22"/>
                <p:cNvSpPr>
                  <a:spLocks noChangeShapeType="1"/>
                </p:cNvSpPr>
                <p:nvPr/>
              </p:nvSpPr>
              <p:spPr bwMode="auto">
                <a:xfrm flipH="1">
                  <a:off x="1008" y="1843"/>
                  <a:ext cx="45"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13344" name="Rectangle 23"/>
              <p:cNvSpPr>
                <a:spLocks noChangeArrowheads="1"/>
              </p:cNvSpPr>
              <p:nvPr/>
            </p:nvSpPr>
            <p:spPr bwMode="auto">
              <a:xfrm>
                <a:off x="417" y="913"/>
                <a:ext cx="227" cy="77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345" name="Rectangle 24"/>
              <p:cNvSpPr>
                <a:spLocks noChangeArrowheads="1"/>
              </p:cNvSpPr>
              <p:nvPr/>
            </p:nvSpPr>
            <p:spPr bwMode="auto">
              <a:xfrm>
                <a:off x="1051" y="912"/>
                <a:ext cx="227" cy="771"/>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346" name="Line 25"/>
              <p:cNvSpPr>
                <a:spLocks noChangeShapeType="1"/>
              </p:cNvSpPr>
              <p:nvPr/>
            </p:nvSpPr>
            <p:spPr bwMode="auto">
              <a:xfrm>
                <a:off x="644" y="1276"/>
                <a:ext cx="90"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347" name="Line 26"/>
              <p:cNvSpPr>
                <a:spLocks noChangeShapeType="1"/>
              </p:cNvSpPr>
              <p:nvPr/>
            </p:nvSpPr>
            <p:spPr bwMode="auto">
              <a:xfrm flipH="1">
                <a:off x="961" y="1276"/>
                <a:ext cx="91"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348" name="Line 27"/>
              <p:cNvSpPr>
                <a:spLocks noChangeShapeType="1"/>
              </p:cNvSpPr>
              <p:nvPr/>
            </p:nvSpPr>
            <p:spPr bwMode="auto">
              <a:xfrm>
                <a:off x="235" y="1366"/>
                <a:ext cx="0" cy="318"/>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349" name="Line 28"/>
              <p:cNvSpPr>
                <a:spLocks noChangeShapeType="1"/>
              </p:cNvSpPr>
              <p:nvPr/>
            </p:nvSpPr>
            <p:spPr bwMode="auto">
              <a:xfrm flipV="1">
                <a:off x="235" y="913"/>
                <a:ext cx="0" cy="227"/>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350" name="Rectangle 29"/>
              <p:cNvSpPr>
                <a:spLocks noChangeArrowheads="1"/>
              </p:cNvSpPr>
              <p:nvPr/>
            </p:nvSpPr>
            <p:spPr bwMode="auto">
              <a:xfrm>
                <a:off x="780" y="913"/>
                <a:ext cx="136" cy="771"/>
              </a:xfrm>
              <a:prstGeom prst="rect">
                <a:avLst/>
              </a:prstGeom>
              <a:solidFill>
                <a:srgbClr val="FF0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351" name="Text Box 30"/>
              <p:cNvSpPr txBox="1">
                <a:spLocks noChangeArrowheads="1"/>
              </p:cNvSpPr>
              <p:nvPr/>
            </p:nvSpPr>
            <p:spPr bwMode="auto">
              <a:xfrm>
                <a:off x="144" y="1139"/>
                <a:ext cx="25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solidFill>
                      <a:schemeClr val="bg1"/>
                    </a:solidFill>
                    <a:latin typeface="Symbol" pitchFamily="18" charset="2"/>
                  </a:rPr>
                  <a:t>s</a:t>
                </a:r>
                <a:r>
                  <a:rPr lang="it-IT" baseline="-25000">
                    <a:solidFill>
                      <a:schemeClr val="bg1"/>
                    </a:solidFill>
                  </a:rPr>
                  <a:t>x</a:t>
                </a:r>
                <a:endParaRPr lang="en-GB" baseline="-25000">
                  <a:solidFill>
                    <a:schemeClr val="bg1"/>
                  </a:solidFill>
                </a:endParaRPr>
              </a:p>
            </p:txBody>
          </p:sp>
        </p:grpSp>
        <p:grpSp>
          <p:nvGrpSpPr>
            <p:cNvPr id="13327" name="Group 31"/>
            <p:cNvGrpSpPr>
              <a:grpSpLocks/>
            </p:cNvGrpSpPr>
            <p:nvPr/>
          </p:nvGrpSpPr>
          <p:grpSpPr bwMode="auto">
            <a:xfrm>
              <a:off x="3781" y="924"/>
              <a:ext cx="1883" cy="1044"/>
              <a:chOff x="0" y="2250"/>
              <a:chExt cx="1883" cy="1044"/>
            </a:xfrm>
          </p:grpSpPr>
          <p:grpSp>
            <p:nvGrpSpPr>
              <p:cNvPr id="13330" name="Group 32"/>
              <p:cNvGrpSpPr>
                <a:grpSpLocks/>
              </p:cNvGrpSpPr>
              <p:nvPr/>
            </p:nvGrpSpPr>
            <p:grpSpPr bwMode="auto">
              <a:xfrm>
                <a:off x="0" y="2250"/>
                <a:ext cx="1790" cy="1044"/>
                <a:chOff x="0" y="2250"/>
                <a:chExt cx="1790" cy="1044"/>
              </a:xfrm>
            </p:grpSpPr>
            <p:sp>
              <p:nvSpPr>
                <p:cNvPr id="13335" name="Line 33"/>
                <p:cNvSpPr>
                  <a:spLocks noChangeShapeType="1"/>
                </p:cNvSpPr>
                <p:nvPr/>
              </p:nvSpPr>
              <p:spPr bwMode="auto">
                <a:xfrm flipV="1">
                  <a:off x="771" y="2386"/>
                  <a:ext cx="91" cy="9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336" name="Line 34"/>
                <p:cNvSpPr>
                  <a:spLocks noChangeShapeType="1"/>
                </p:cNvSpPr>
                <p:nvPr/>
              </p:nvSpPr>
              <p:spPr bwMode="auto">
                <a:xfrm flipH="1" flipV="1">
                  <a:off x="907" y="2386"/>
                  <a:ext cx="91" cy="9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337" name="Line 35"/>
                <p:cNvSpPr>
                  <a:spLocks noChangeShapeType="1"/>
                </p:cNvSpPr>
                <p:nvPr/>
              </p:nvSpPr>
              <p:spPr bwMode="auto">
                <a:xfrm flipH="1">
                  <a:off x="0" y="2749"/>
                  <a:ext cx="182" cy="227"/>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338" name="Line 36"/>
                <p:cNvSpPr>
                  <a:spLocks noChangeShapeType="1"/>
                </p:cNvSpPr>
                <p:nvPr/>
              </p:nvSpPr>
              <p:spPr bwMode="auto">
                <a:xfrm flipV="1">
                  <a:off x="318" y="2295"/>
                  <a:ext cx="272" cy="318"/>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339" name="Rectangle 37"/>
                <p:cNvSpPr>
                  <a:spLocks noChangeArrowheads="1"/>
                </p:cNvSpPr>
                <p:nvPr/>
              </p:nvSpPr>
              <p:spPr bwMode="auto">
                <a:xfrm rot="2556844">
                  <a:off x="817" y="2250"/>
                  <a:ext cx="136" cy="13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340" name="Rectangle 38"/>
                <p:cNvSpPr>
                  <a:spLocks noChangeArrowheads="1"/>
                </p:cNvSpPr>
                <p:nvPr/>
              </p:nvSpPr>
              <p:spPr bwMode="auto">
                <a:xfrm rot="-2949989">
                  <a:off x="20" y="2749"/>
                  <a:ext cx="908" cy="18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341" name="Rectangle 39"/>
                <p:cNvSpPr>
                  <a:spLocks noChangeArrowheads="1"/>
                </p:cNvSpPr>
                <p:nvPr/>
              </p:nvSpPr>
              <p:spPr bwMode="auto">
                <a:xfrm rot="2546800">
                  <a:off x="882" y="2704"/>
                  <a:ext cx="908" cy="18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3342" name="Text Box 40"/>
                <p:cNvSpPr txBox="1">
                  <a:spLocks noChangeArrowheads="1"/>
                </p:cNvSpPr>
                <p:nvPr/>
              </p:nvSpPr>
              <p:spPr bwMode="auto">
                <a:xfrm>
                  <a:off x="63" y="2526"/>
                  <a:ext cx="25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b="1">
                      <a:solidFill>
                        <a:schemeClr val="bg1"/>
                      </a:solidFill>
                      <a:latin typeface="Symbol" pitchFamily="18" charset="2"/>
                    </a:rPr>
                    <a:t>s</a:t>
                  </a:r>
                  <a:r>
                    <a:rPr lang="it-IT" b="1" baseline="-25000">
                      <a:solidFill>
                        <a:schemeClr val="bg1"/>
                      </a:solidFill>
                    </a:rPr>
                    <a:t>z</a:t>
                  </a:r>
                  <a:endParaRPr lang="en-GB" b="1" baseline="-25000">
                    <a:solidFill>
                      <a:schemeClr val="bg1"/>
                    </a:solidFill>
                  </a:endParaRPr>
                </a:p>
              </p:txBody>
            </p:sp>
          </p:grpSp>
          <p:grpSp>
            <p:nvGrpSpPr>
              <p:cNvPr id="13331" name="Group 41"/>
              <p:cNvGrpSpPr>
                <a:grpSpLocks/>
              </p:cNvGrpSpPr>
              <p:nvPr/>
            </p:nvGrpSpPr>
            <p:grpSpPr bwMode="auto">
              <a:xfrm>
                <a:off x="1631" y="3024"/>
                <a:ext cx="252" cy="231"/>
                <a:chOff x="1631" y="3024"/>
                <a:chExt cx="252" cy="231"/>
              </a:xfrm>
            </p:grpSpPr>
            <p:sp>
              <p:nvSpPr>
                <p:cNvPr id="13332" name="Text Box 42"/>
                <p:cNvSpPr txBox="1">
                  <a:spLocks noChangeArrowheads="1"/>
                </p:cNvSpPr>
                <p:nvPr/>
              </p:nvSpPr>
              <p:spPr bwMode="auto">
                <a:xfrm>
                  <a:off x="1632" y="3024"/>
                  <a:ext cx="25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solidFill>
                        <a:schemeClr val="bg1"/>
                      </a:solidFill>
                      <a:latin typeface="Symbol" pitchFamily="18" charset="2"/>
                    </a:rPr>
                    <a:t>s</a:t>
                  </a:r>
                  <a:r>
                    <a:rPr lang="it-IT" baseline="-25000">
                      <a:solidFill>
                        <a:schemeClr val="bg1"/>
                      </a:solidFill>
                    </a:rPr>
                    <a:t>x</a:t>
                  </a:r>
                  <a:endParaRPr lang="en-GB" baseline="-25000">
                    <a:solidFill>
                      <a:schemeClr val="bg1"/>
                    </a:solidFill>
                  </a:endParaRPr>
                </a:p>
              </p:txBody>
            </p:sp>
            <p:sp>
              <p:nvSpPr>
                <p:cNvPr id="13333" name="Line 43"/>
                <p:cNvSpPr>
                  <a:spLocks noChangeShapeType="1"/>
                </p:cNvSpPr>
                <p:nvPr/>
              </p:nvSpPr>
              <p:spPr bwMode="auto">
                <a:xfrm rot="19568699" flipH="1">
                  <a:off x="1631" y="3216"/>
                  <a:ext cx="48"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334" name="Line 44"/>
                <p:cNvSpPr>
                  <a:spLocks noChangeShapeType="1"/>
                </p:cNvSpPr>
                <p:nvPr/>
              </p:nvSpPr>
              <p:spPr bwMode="auto">
                <a:xfrm rot="-3368699">
                  <a:off x="1776" y="3096"/>
                  <a:ext cx="48" cy="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sp>
          <p:nvSpPr>
            <p:cNvPr id="13328" name="Line 45"/>
            <p:cNvSpPr>
              <a:spLocks noChangeShapeType="1"/>
            </p:cNvSpPr>
            <p:nvPr/>
          </p:nvSpPr>
          <p:spPr bwMode="auto">
            <a:xfrm flipH="1">
              <a:off x="768" y="672"/>
              <a:ext cx="1200" cy="33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329" name="Line 46"/>
            <p:cNvSpPr>
              <a:spLocks noChangeShapeType="1"/>
            </p:cNvSpPr>
            <p:nvPr/>
          </p:nvSpPr>
          <p:spPr bwMode="auto">
            <a:xfrm>
              <a:off x="3216" y="672"/>
              <a:ext cx="1344" cy="28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13321" name="Group 47"/>
          <p:cNvGrpSpPr>
            <a:grpSpLocks/>
          </p:cNvGrpSpPr>
          <p:nvPr/>
        </p:nvGrpSpPr>
        <p:grpSpPr bwMode="auto">
          <a:xfrm>
            <a:off x="6172200" y="4556125"/>
            <a:ext cx="2971800" cy="2225675"/>
            <a:chOff x="3888" y="2832"/>
            <a:chExt cx="1872" cy="1402"/>
          </a:xfrm>
        </p:grpSpPr>
        <p:sp>
          <p:nvSpPr>
            <p:cNvPr id="13323" name="Text Box 48"/>
            <p:cNvSpPr txBox="1">
              <a:spLocks noChangeArrowheads="1"/>
            </p:cNvSpPr>
            <p:nvPr/>
          </p:nvSpPr>
          <p:spPr bwMode="auto">
            <a:xfrm>
              <a:off x="3888" y="2832"/>
              <a:ext cx="1872" cy="1402"/>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sz="2000" b="1">
                  <a:solidFill>
                    <a:schemeClr val="bg1"/>
                  </a:solidFill>
                </a:rPr>
                <a:t>y waist can be moved</a:t>
              </a:r>
            </a:p>
            <a:p>
              <a:pPr algn="ctr" eaLnBrk="1" hangingPunct="1"/>
              <a:r>
                <a:rPr lang="it-IT" sz="2000" b="1">
                  <a:solidFill>
                    <a:schemeClr val="bg1"/>
                  </a:solidFill>
                </a:rPr>
                <a:t>along z with a sextupole</a:t>
              </a:r>
            </a:p>
            <a:p>
              <a:pPr algn="ctr" eaLnBrk="1" hangingPunct="1"/>
              <a:r>
                <a:rPr lang="it-IT" sz="2000" b="1">
                  <a:solidFill>
                    <a:schemeClr val="bg1"/>
                  </a:solidFill>
                </a:rPr>
                <a:t>on both sides of IP </a:t>
              </a:r>
            </a:p>
            <a:p>
              <a:pPr algn="ctr" eaLnBrk="1" hangingPunct="1"/>
              <a:r>
                <a:rPr lang="it-IT" sz="2000" b="1">
                  <a:solidFill>
                    <a:schemeClr val="bg1"/>
                  </a:solidFill>
                </a:rPr>
                <a:t>at proper phase</a:t>
              </a:r>
              <a:endParaRPr lang="it-IT" sz="2000" b="1">
                <a:solidFill>
                  <a:schemeClr val="bg1"/>
                </a:solidFill>
                <a:sym typeface="Wingdings" pitchFamily="2" charset="2"/>
              </a:endParaRPr>
            </a:p>
            <a:p>
              <a:pPr algn="ctr" eaLnBrk="1" hangingPunct="1"/>
              <a:r>
                <a:rPr lang="it-IT" sz="2000" b="1">
                  <a:solidFill>
                    <a:schemeClr val="bg1"/>
                  </a:solidFill>
                  <a:sym typeface="Wingdings" pitchFamily="2" charset="2"/>
                </a:rPr>
                <a:t>	</a:t>
              </a:r>
            </a:p>
            <a:p>
              <a:pPr algn="ctr" eaLnBrk="1" hangingPunct="1"/>
              <a:r>
                <a:rPr lang="it-IT" sz="2000" b="1">
                  <a:solidFill>
                    <a:schemeClr val="bg1"/>
                  </a:solidFill>
                  <a:sym typeface="Wingdings" pitchFamily="2" charset="2"/>
                </a:rPr>
                <a:t>“Crab Waist”</a:t>
              </a:r>
              <a:endParaRPr lang="en-US" sz="2000" b="1">
                <a:solidFill>
                  <a:schemeClr val="bg1"/>
                </a:solidFill>
              </a:endParaRPr>
            </a:p>
          </p:txBody>
        </p:sp>
        <p:sp>
          <p:nvSpPr>
            <p:cNvPr id="13324" name="AutoShape 49"/>
            <p:cNvSpPr>
              <a:spLocks noChangeArrowheads="1"/>
            </p:cNvSpPr>
            <p:nvPr/>
          </p:nvSpPr>
          <p:spPr bwMode="auto">
            <a:xfrm>
              <a:off x="4752" y="3840"/>
              <a:ext cx="96" cy="192"/>
            </a:xfrm>
            <a:prstGeom prst="downArrow">
              <a:avLst>
                <a:gd name="adj1" fmla="val 50000"/>
                <a:gd name="adj2" fmla="val 50000"/>
              </a:avLst>
            </a:prstGeom>
            <a:solidFill>
              <a:srgbClr val="0033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it-IT"/>
            </a:p>
          </p:txBody>
        </p:sp>
      </p:grpSp>
      <p:sp>
        <p:nvSpPr>
          <p:cNvPr id="13322" name="Rectangle 50"/>
          <p:cNvSpPr>
            <a:spLocks noChangeArrowheads="1"/>
          </p:cNvSpPr>
          <p:nvPr/>
        </p:nvSpPr>
        <p:spPr bwMode="auto">
          <a:xfrm>
            <a:off x="6172200" y="3717925"/>
            <a:ext cx="2590800" cy="854075"/>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342900" indent="-342900" algn="ctr">
              <a:spcBef>
                <a:spcPct val="50000"/>
              </a:spcBef>
            </a:pPr>
            <a:r>
              <a:rPr lang="it-IT" sz="2000">
                <a:solidFill>
                  <a:srgbClr val="000066"/>
                </a:solidFill>
              </a:rPr>
              <a:t>Large Piwinski angle:</a:t>
            </a:r>
          </a:p>
          <a:p>
            <a:pPr marL="342900" indent="-342900" algn="ctr">
              <a:spcBef>
                <a:spcPct val="50000"/>
              </a:spcBef>
            </a:pPr>
            <a:r>
              <a:rPr lang="it-IT" sz="2000">
                <a:solidFill>
                  <a:srgbClr val="000066"/>
                </a:solidFill>
              </a:rPr>
              <a:t> </a:t>
            </a:r>
            <a:r>
              <a:rPr lang="it-IT" sz="2000" b="1" i="1">
                <a:solidFill>
                  <a:srgbClr val="000066"/>
                </a:solidFill>
                <a:latin typeface="Symbol" pitchFamily="18" charset="2"/>
              </a:rPr>
              <a:t>F</a:t>
            </a:r>
            <a:r>
              <a:rPr lang="it-IT" sz="2000" b="1" i="1">
                <a:solidFill>
                  <a:srgbClr val="000066"/>
                </a:solidFill>
              </a:rPr>
              <a:t> = tg(</a:t>
            </a:r>
            <a:r>
              <a:rPr lang="it-IT" sz="2000" b="1" i="1">
                <a:solidFill>
                  <a:srgbClr val="000066"/>
                </a:solidFill>
                <a:latin typeface="Symbol" pitchFamily="18" charset="2"/>
              </a:rPr>
              <a:t>q)s</a:t>
            </a:r>
            <a:r>
              <a:rPr lang="it-IT" sz="2000" b="1" i="1" baseline="-25000">
                <a:solidFill>
                  <a:srgbClr val="000066"/>
                </a:solidFill>
              </a:rPr>
              <a:t>z</a:t>
            </a:r>
            <a:r>
              <a:rPr lang="it-IT" sz="2000" b="1" i="1">
                <a:solidFill>
                  <a:srgbClr val="000066"/>
                </a:solidFill>
              </a:rPr>
              <a:t>/</a:t>
            </a:r>
            <a:r>
              <a:rPr lang="it-IT" sz="2000" b="1" i="1">
                <a:solidFill>
                  <a:srgbClr val="000066"/>
                </a:solidFill>
                <a:latin typeface="Symbol" pitchFamily="18" charset="2"/>
              </a:rPr>
              <a:t>s</a:t>
            </a:r>
            <a:r>
              <a:rPr lang="it-IT" sz="2000" b="1" i="1" baseline="-25000">
                <a:solidFill>
                  <a:srgbClr val="000066"/>
                </a:solidFill>
              </a:rPr>
              <a:t>x</a:t>
            </a:r>
          </a:p>
        </p:txBody>
      </p:sp>
    </p:spTree>
    <p:extLst>
      <p:ext uri="{BB962C8B-B14F-4D97-AF65-F5344CB8AC3E}">
        <p14:creationId xmlns:p14="http://schemas.microsoft.com/office/powerpoint/2010/main" val="14420454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0"/>
            <a:ext cx="9144000" cy="914400"/>
          </a:xfrm>
        </p:spPr>
        <p:txBody>
          <a:bodyPr/>
          <a:lstStyle/>
          <a:p>
            <a:pPr algn="l" eaLnBrk="1" hangingPunct="1"/>
            <a:r>
              <a:rPr lang="it-IT" sz="3600" smtClean="0"/>
              <a:t>	Crab-waist scheme</a:t>
            </a:r>
            <a:endParaRPr lang="en-US" sz="3600" smtClean="0"/>
          </a:p>
        </p:txBody>
      </p:sp>
      <p:pic>
        <p:nvPicPr>
          <p:cNvPr id="15363" name="Picture 3" descr="NoCr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25" y="1447800"/>
            <a:ext cx="78517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4" descr="SuperCr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447800"/>
            <a:ext cx="7851775"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 Box 5"/>
          <p:cNvSpPr txBox="1">
            <a:spLocks noChangeArrowheads="1"/>
          </p:cNvSpPr>
          <p:nvPr/>
        </p:nvSpPr>
        <p:spPr bwMode="auto">
          <a:xfrm>
            <a:off x="457200" y="990600"/>
            <a:ext cx="8140700" cy="37623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b="1">
                <a:solidFill>
                  <a:schemeClr val="bg1"/>
                </a:solidFill>
              </a:rPr>
              <a:t>Crab sextupoles OFF: </a:t>
            </a:r>
            <a:r>
              <a:rPr lang="en-US" altLang="ja-JP" b="1">
                <a:solidFill>
                  <a:schemeClr val="bg1"/>
                </a:solidFill>
                <a:ea typeface="ＭＳ Ｐゴシック" pitchFamily="-48" charset="-128"/>
              </a:rPr>
              <a:t>Waist line is orthogonal to the axis of other beam</a:t>
            </a:r>
            <a:endParaRPr lang="en-US" b="1">
              <a:solidFill>
                <a:schemeClr val="bg1"/>
              </a:solidFill>
            </a:endParaRPr>
          </a:p>
        </p:txBody>
      </p:sp>
      <p:sp>
        <p:nvSpPr>
          <p:cNvPr id="75782" name="Text Box 6"/>
          <p:cNvSpPr txBox="1">
            <a:spLocks noChangeArrowheads="1"/>
          </p:cNvSpPr>
          <p:nvPr/>
        </p:nvSpPr>
        <p:spPr bwMode="auto">
          <a:xfrm>
            <a:off x="590550" y="5589588"/>
            <a:ext cx="8229600" cy="922337"/>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it-IT" b="1" dirty="0" err="1">
                <a:solidFill>
                  <a:srgbClr val="FFFF66"/>
                </a:solidFill>
              </a:rPr>
              <a:t>Crab</a:t>
            </a:r>
            <a:r>
              <a:rPr lang="it-IT" b="1" dirty="0">
                <a:solidFill>
                  <a:srgbClr val="FFFF66"/>
                </a:solidFill>
              </a:rPr>
              <a:t> </a:t>
            </a:r>
            <a:r>
              <a:rPr lang="it-IT" b="1" dirty="0" err="1">
                <a:solidFill>
                  <a:srgbClr val="FFFF66"/>
                </a:solidFill>
              </a:rPr>
              <a:t>sextupoles</a:t>
            </a:r>
            <a:r>
              <a:rPr lang="it-IT" b="1" dirty="0">
                <a:solidFill>
                  <a:srgbClr val="FFFF66"/>
                </a:solidFill>
              </a:rPr>
              <a:t> ON: </a:t>
            </a:r>
            <a:r>
              <a:rPr lang="en-US" altLang="ja-JP" b="1" dirty="0">
                <a:solidFill>
                  <a:srgbClr val="FFFF66"/>
                </a:solidFill>
                <a:ea typeface="ＭＳ Ｐゴシック" pitchFamily="34" charset="-128"/>
              </a:rPr>
              <a:t>Waist aligned with path of other beam </a:t>
            </a:r>
          </a:p>
          <a:p>
            <a:pPr marL="1009650" indent="-285750">
              <a:buFont typeface="Wingdings" pitchFamily="2" charset="2"/>
              <a:buChar char="Ø"/>
              <a:defRPr/>
            </a:pPr>
            <a:r>
              <a:rPr lang="en-US" altLang="ja-JP" b="1" dirty="0">
                <a:solidFill>
                  <a:srgbClr val="FFFF66"/>
                </a:solidFill>
                <a:ea typeface="ＭＳ Ｐゴシック" pitchFamily="34" charset="-128"/>
              </a:rPr>
              <a:t>particles at higher ß do not see full field of other beam</a:t>
            </a:r>
          </a:p>
          <a:p>
            <a:pPr marL="1009650" indent="-285750">
              <a:buFont typeface="Wingdings" pitchFamily="2" charset="2"/>
              <a:buChar char="Ø"/>
              <a:defRPr/>
            </a:pPr>
            <a:r>
              <a:rPr lang="en-US" altLang="ja-JP" b="1" dirty="0">
                <a:solidFill>
                  <a:srgbClr val="FFFF66"/>
                </a:solidFill>
                <a:ea typeface="ＭＳ Ｐゴシック" pitchFamily="34" charset="-128"/>
              </a:rPr>
              <a:t>no excessive beam-beam parameter due to hourglass effect</a:t>
            </a:r>
          </a:p>
        </p:txBody>
      </p:sp>
      <p:sp>
        <p:nvSpPr>
          <p:cNvPr id="15367" name="Text Box 15"/>
          <p:cNvSpPr txBox="1">
            <a:spLocks noChangeArrowheads="1"/>
          </p:cNvSpPr>
          <p:nvPr/>
        </p:nvSpPr>
        <p:spPr bwMode="auto">
          <a:xfrm>
            <a:off x="5795963" y="188913"/>
            <a:ext cx="3232150" cy="522287"/>
          </a:xfrm>
          <a:prstGeom prst="rect">
            <a:avLst/>
          </a:prstGeom>
          <a:solidFill>
            <a:srgbClr val="FFFF99"/>
          </a:solidFill>
          <a:ln w="254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a:t>Raimondi, Shatilov, Zobov http://arxiv.org/abs/physics/0702033</a:t>
            </a:r>
          </a:p>
        </p:txBody>
      </p:sp>
      <p:sp>
        <p:nvSpPr>
          <p:cNvPr id="15368" name="TextBox 7"/>
          <p:cNvSpPr txBox="1">
            <a:spLocks noChangeArrowheads="1"/>
          </p:cNvSpPr>
          <p:nvPr/>
        </p:nvSpPr>
        <p:spPr bwMode="auto">
          <a:xfrm>
            <a:off x="6988175" y="6524625"/>
            <a:ext cx="2120900" cy="36988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Plots by E. Paoloni</a:t>
            </a:r>
          </a:p>
        </p:txBody>
      </p:sp>
    </p:spTree>
    <p:extLst>
      <p:ext uri="{BB962C8B-B14F-4D97-AF65-F5344CB8AC3E}">
        <p14:creationId xmlns:p14="http://schemas.microsoft.com/office/powerpoint/2010/main" val="2282529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5780"/>
                                        </p:tgtEl>
                                        <p:attrNameLst>
                                          <p:attrName>style.visibility</p:attrName>
                                        </p:attrNameLst>
                                      </p:cBhvr>
                                      <p:to>
                                        <p:strVal val="visible"/>
                                      </p:to>
                                    </p:set>
                                    <p:animEffect transition="in" filter="fade">
                                      <p:cBhvr>
                                        <p:cTn id="7" dur="2000"/>
                                        <p:tgtEl>
                                          <p:spTgt spid="75780"/>
                                        </p:tgtEl>
                                      </p:cBhvr>
                                    </p:animEffect>
                                  </p:childTnLst>
                                </p:cTn>
                              </p:par>
                            </p:childTnLst>
                          </p:cTn>
                        </p:par>
                        <p:par>
                          <p:cTn id="8" fill="hold" nodeType="afterGroup">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75782"/>
                                        </p:tgtEl>
                                        <p:attrNameLst>
                                          <p:attrName>style.visibility</p:attrName>
                                        </p:attrNameLst>
                                      </p:cBhvr>
                                      <p:to>
                                        <p:strVal val="visible"/>
                                      </p:to>
                                    </p:set>
                                    <p:anim calcmode="lin" valueType="num">
                                      <p:cBhvr additive="base">
                                        <p:cTn id="11" dur="500" fill="hold"/>
                                        <p:tgtEl>
                                          <p:spTgt spid="75782"/>
                                        </p:tgtEl>
                                        <p:attrNameLst>
                                          <p:attrName>ppt_x</p:attrName>
                                        </p:attrNameLst>
                                      </p:cBhvr>
                                      <p:tavLst>
                                        <p:tav tm="0">
                                          <p:val>
                                            <p:strVal val="#ppt_x"/>
                                          </p:val>
                                        </p:tav>
                                        <p:tav tm="100000">
                                          <p:val>
                                            <p:strVal val="#ppt_x"/>
                                          </p:val>
                                        </p:tav>
                                      </p:tavLst>
                                    </p:anim>
                                    <p:anim calcmode="lin" valueType="num">
                                      <p:cBhvr additive="base">
                                        <p:cTn id="12" dur="500" fill="hold"/>
                                        <p:tgtEl>
                                          <p:spTgt spid="757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4191000" cy="413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371600"/>
            <a:ext cx="4191000" cy="413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1860" name="Text Box 4"/>
          <p:cNvSpPr txBox="1">
            <a:spLocks noChangeArrowheads="1"/>
          </p:cNvSpPr>
          <p:nvPr/>
        </p:nvSpPr>
        <p:spPr bwMode="auto">
          <a:xfrm>
            <a:off x="228600" y="5581650"/>
            <a:ext cx="4191000" cy="1228725"/>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30000"/>
              </a:spcBef>
            </a:pPr>
            <a:r>
              <a:rPr lang="it-IT" sz="2000" dirty="0" err="1">
                <a:solidFill>
                  <a:srgbClr val="FF0000"/>
                </a:solidFill>
              </a:rPr>
              <a:t>Typical</a:t>
            </a:r>
            <a:r>
              <a:rPr lang="it-IT" sz="2000" dirty="0">
                <a:solidFill>
                  <a:srgbClr val="FF0000"/>
                </a:solidFill>
              </a:rPr>
              <a:t> case (KEKB, DA</a:t>
            </a:r>
            <a:r>
              <a:rPr lang="it-IT" sz="2000" dirty="0">
                <a:solidFill>
                  <a:srgbClr val="FF0000"/>
                </a:solidFill>
                <a:latin typeface="Symbol" pitchFamily="18" charset="2"/>
              </a:rPr>
              <a:t>F</a:t>
            </a:r>
            <a:r>
              <a:rPr lang="it-IT" sz="2000" dirty="0">
                <a:solidFill>
                  <a:srgbClr val="FF0000"/>
                </a:solidFill>
              </a:rPr>
              <a:t>NE):</a:t>
            </a:r>
            <a:r>
              <a:rPr lang="it-IT" sz="2000" dirty="0">
                <a:solidFill>
                  <a:srgbClr val="FF0000"/>
                </a:solidFill>
                <a:latin typeface="Times New Roman" pitchFamily="18" charset="0"/>
              </a:rPr>
              <a:t> </a:t>
            </a:r>
          </a:p>
          <a:p>
            <a:pPr>
              <a:spcBef>
                <a:spcPct val="30000"/>
              </a:spcBef>
            </a:pPr>
            <a:r>
              <a:rPr lang="it-IT" sz="2000" dirty="0"/>
              <a:t>1. </a:t>
            </a:r>
            <a:r>
              <a:rPr lang="it-IT" sz="2000" dirty="0" err="1"/>
              <a:t>low</a:t>
            </a:r>
            <a:r>
              <a:rPr lang="it-IT" sz="2000" dirty="0"/>
              <a:t> </a:t>
            </a:r>
            <a:r>
              <a:rPr lang="it-IT" sz="2000" dirty="0" err="1"/>
              <a:t>Piwinski</a:t>
            </a:r>
            <a:r>
              <a:rPr lang="it-IT" sz="2000" dirty="0"/>
              <a:t> angle</a:t>
            </a:r>
            <a:r>
              <a:rPr lang="it-IT" sz="2000" dirty="0">
                <a:latin typeface="Times New Roman" pitchFamily="18" charset="0"/>
              </a:rPr>
              <a:t> </a:t>
            </a:r>
            <a:r>
              <a:rPr lang="it-IT" sz="2000" dirty="0">
                <a:latin typeface="Symbol" pitchFamily="18" charset="2"/>
              </a:rPr>
              <a:t>F</a:t>
            </a:r>
            <a:r>
              <a:rPr lang="it-IT" sz="2000" dirty="0">
                <a:latin typeface="Times New Roman" pitchFamily="18" charset="0"/>
              </a:rPr>
              <a:t> </a:t>
            </a:r>
            <a:r>
              <a:rPr lang="it-IT" sz="2000" dirty="0"/>
              <a:t>&lt; 1</a:t>
            </a:r>
            <a:r>
              <a:rPr lang="it-IT" sz="2000" dirty="0">
                <a:latin typeface="Times New Roman" pitchFamily="18" charset="0"/>
              </a:rPr>
              <a:t> </a:t>
            </a:r>
          </a:p>
          <a:p>
            <a:pPr>
              <a:spcBef>
                <a:spcPct val="30000"/>
              </a:spcBef>
            </a:pPr>
            <a:r>
              <a:rPr lang="it-IT" sz="2000" dirty="0"/>
              <a:t>2.</a:t>
            </a:r>
            <a:r>
              <a:rPr lang="it-IT" sz="2000" dirty="0">
                <a:latin typeface="Times New Roman" pitchFamily="18" charset="0"/>
              </a:rPr>
              <a:t> </a:t>
            </a:r>
            <a:r>
              <a:rPr lang="it-IT" sz="2000" dirty="0">
                <a:latin typeface="Symbol" pitchFamily="18" charset="2"/>
              </a:rPr>
              <a:t>b</a:t>
            </a:r>
            <a:r>
              <a:rPr lang="it-IT" sz="2000" baseline="-25000" dirty="0">
                <a:latin typeface="Times New Roman" pitchFamily="18" charset="0"/>
              </a:rPr>
              <a:t>y</a:t>
            </a:r>
            <a:r>
              <a:rPr lang="it-IT" sz="2000" dirty="0">
                <a:latin typeface="Times New Roman" pitchFamily="18" charset="0"/>
              </a:rPr>
              <a:t> </a:t>
            </a:r>
            <a:r>
              <a:rPr lang="it-IT" sz="2000" dirty="0" err="1"/>
              <a:t>comparable</a:t>
            </a:r>
            <a:r>
              <a:rPr lang="it-IT" sz="2000" dirty="0"/>
              <a:t> with</a:t>
            </a:r>
            <a:r>
              <a:rPr lang="it-IT" sz="2000" dirty="0">
                <a:latin typeface="Times New Roman" pitchFamily="18" charset="0"/>
              </a:rPr>
              <a:t> </a:t>
            </a:r>
            <a:r>
              <a:rPr lang="it-IT" sz="2000" dirty="0" err="1">
                <a:latin typeface="Symbol" pitchFamily="18" charset="2"/>
              </a:rPr>
              <a:t>s</a:t>
            </a:r>
            <a:r>
              <a:rPr lang="it-IT" sz="2000" baseline="-25000" dirty="0" err="1">
                <a:latin typeface="Times New Roman" pitchFamily="18" charset="0"/>
              </a:rPr>
              <a:t>z</a:t>
            </a:r>
            <a:endParaRPr lang="it-IT" sz="2000" baseline="-25000" dirty="0">
              <a:latin typeface="Times New Roman" pitchFamily="18" charset="0"/>
            </a:endParaRPr>
          </a:p>
        </p:txBody>
      </p:sp>
      <p:sp>
        <p:nvSpPr>
          <p:cNvPr id="121861" name="Rectangle 5"/>
          <p:cNvSpPr>
            <a:spLocks noChangeArrowheads="1"/>
          </p:cNvSpPr>
          <p:nvPr/>
        </p:nvSpPr>
        <p:spPr bwMode="auto">
          <a:xfrm>
            <a:off x="4648200" y="5562600"/>
            <a:ext cx="4191000" cy="1228725"/>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30000"/>
              </a:spcBef>
            </a:pPr>
            <a:r>
              <a:rPr lang="it-IT" sz="2000">
                <a:solidFill>
                  <a:srgbClr val="FF0000"/>
                </a:solidFill>
              </a:rPr>
              <a:t>Crab Waist On: </a:t>
            </a:r>
          </a:p>
          <a:p>
            <a:pPr>
              <a:spcBef>
                <a:spcPct val="30000"/>
              </a:spcBef>
            </a:pPr>
            <a:r>
              <a:rPr lang="it-IT" sz="2000"/>
              <a:t>1. large Piwinski angle</a:t>
            </a:r>
            <a:r>
              <a:rPr lang="it-IT" sz="2000">
                <a:latin typeface="Times New Roman" pitchFamily="18" charset="0"/>
              </a:rPr>
              <a:t> </a:t>
            </a:r>
            <a:r>
              <a:rPr lang="it-IT" sz="2000">
                <a:latin typeface="Symbol" pitchFamily="18" charset="2"/>
              </a:rPr>
              <a:t>F</a:t>
            </a:r>
            <a:r>
              <a:rPr lang="it-IT" sz="2000">
                <a:latin typeface="Times New Roman" pitchFamily="18" charset="0"/>
              </a:rPr>
              <a:t> &gt;&gt; 1 </a:t>
            </a:r>
          </a:p>
          <a:p>
            <a:pPr>
              <a:spcBef>
                <a:spcPct val="30000"/>
              </a:spcBef>
            </a:pPr>
            <a:r>
              <a:rPr lang="it-IT" sz="2000"/>
              <a:t>2.</a:t>
            </a:r>
            <a:r>
              <a:rPr lang="it-IT" sz="2000">
                <a:latin typeface="Times New Roman" pitchFamily="18" charset="0"/>
              </a:rPr>
              <a:t> </a:t>
            </a:r>
            <a:r>
              <a:rPr lang="it-IT" sz="2000">
                <a:latin typeface="Symbol" pitchFamily="18" charset="2"/>
              </a:rPr>
              <a:t>b</a:t>
            </a:r>
            <a:r>
              <a:rPr lang="it-IT" sz="2000" baseline="-25000">
                <a:latin typeface="Times New Roman" pitchFamily="18" charset="0"/>
              </a:rPr>
              <a:t>y</a:t>
            </a:r>
            <a:r>
              <a:rPr lang="it-IT" sz="2000">
                <a:latin typeface="Times New Roman" pitchFamily="18" charset="0"/>
              </a:rPr>
              <a:t> </a:t>
            </a:r>
            <a:r>
              <a:rPr lang="it-IT" sz="2000"/>
              <a:t>comparable with</a:t>
            </a:r>
            <a:r>
              <a:rPr lang="it-IT" sz="2000">
                <a:latin typeface="Times New Roman" pitchFamily="18" charset="0"/>
              </a:rPr>
              <a:t> </a:t>
            </a:r>
            <a:r>
              <a:rPr lang="it-IT" sz="2000">
                <a:latin typeface="Symbol" pitchFamily="18" charset="2"/>
              </a:rPr>
              <a:t>s</a:t>
            </a:r>
            <a:r>
              <a:rPr lang="it-IT" sz="2000" baseline="-25000">
                <a:latin typeface="Times New Roman" pitchFamily="18" charset="0"/>
              </a:rPr>
              <a:t>x</a:t>
            </a:r>
            <a:r>
              <a:rPr lang="it-IT" sz="2000">
                <a:latin typeface="Times New Roman" pitchFamily="18" charset="0"/>
              </a:rPr>
              <a:t>/</a:t>
            </a:r>
            <a:r>
              <a:rPr lang="it-IT" sz="2000">
                <a:latin typeface="Symbol" pitchFamily="18" charset="2"/>
              </a:rPr>
              <a:t>q</a:t>
            </a:r>
          </a:p>
        </p:txBody>
      </p:sp>
      <p:sp>
        <p:nvSpPr>
          <p:cNvPr id="121862" name="Text Box 6"/>
          <p:cNvSpPr txBox="1">
            <a:spLocks noChangeArrowheads="1"/>
          </p:cNvSpPr>
          <p:nvPr/>
        </p:nvSpPr>
        <p:spPr bwMode="auto">
          <a:xfrm>
            <a:off x="5257800" y="762000"/>
            <a:ext cx="312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it-IT" sz="2400">
              <a:latin typeface="Times New Roman" pitchFamily="18" charset="0"/>
            </a:endParaRPr>
          </a:p>
        </p:txBody>
      </p:sp>
      <p:sp>
        <p:nvSpPr>
          <p:cNvPr id="121863" name="Text Box 7"/>
          <p:cNvSpPr txBox="1">
            <a:spLocks noChangeArrowheads="1"/>
          </p:cNvSpPr>
          <p:nvPr/>
        </p:nvSpPr>
        <p:spPr bwMode="auto">
          <a:xfrm>
            <a:off x="5334000" y="914400"/>
            <a:ext cx="3352800" cy="396875"/>
          </a:xfrm>
          <a:prstGeom prst="rect">
            <a:avLst/>
          </a:prstGeom>
          <a:solidFill>
            <a:srgbClr val="FF0000"/>
          </a:solidFill>
          <a:ln>
            <a:noFill/>
          </a:ln>
          <a:effectLst/>
        </p:spPr>
        <p:txBody>
          <a:bodyPr>
            <a:spAutoFit/>
          </a:bodyPr>
          <a:lstStyle/>
          <a:p>
            <a:pPr>
              <a:spcBef>
                <a:spcPct val="50000"/>
              </a:spcBef>
            </a:pPr>
            <a:r>
              <a:rPr lang="it-IT" sz="2000" b="1" i="1">
                <a:solidFill>
                  <a:schemeClr val="bg1"/>
                </a:solidFill>
              </a:rPr>
              <a:t>Much higher luminosity!</a:t>
            </a:r>
          </a:p>
        </p:txBody>
      </p:sp>
      <p:sp>
        <p:nvSpPr>
          <p:cNvPr id="121864" name="Text Box 8"/>
          <p:cNvSpPr txBox="1">
            <a:spLocks noChangeArrowheads="1"/>
          </p:cNvSpPr>
          <p:nvPr/>
        </p:nvSpPr>
        <p:spPr bwMode="auto">
          <a:xfrm>
            <a:off x="1115616" y="914400"/>
            <a:ext cx="2327176" cy="366713"/>
          </a:xfrm>
          <a:prstGeom prst="rect">
            <a:avLst/>
          </a:prstGeom>
          <a:solidFill>
            <a:srgbClr val="00FF00"/>
          </a:solidFill>
          <a:ln>
            <a:noFill/>
          </a:ln>
          <a:effectLst/>
        </p:spPr>
        <p:txBody>
          <a:bodyPr wrap="square">
            <a:spAutoFit/>
          </a:bodyPr>
          <a:lstStyle/>
          <a:p>
            <a:pPr>
              <a:spcBef>
                <a:spcPct val="50000"/>
              </a:spcBef>
            </a:pPr>
            <a:r>
              <a:rPr lang="it-IT" b="1" dirty="0" err="1">
                <a:solidFill>
                  <a:schemeClr val="accent2"/>
                </a:solidFill>
              </a:rPr>
              <a:t>D.Shatilov’s</a:t>
            </a:r>
            <a:r>
              <a:rPr lang="it-IT" b="1" dirty="0">
                <a:solidFill>
                  <a:schemeClr val="accent2"/>
                </a:solidFill>
              </a:rPr>
              <a:t> (</a:t>
            </a:r>
            <a:r>
              <a:rPr lang="it-IT" b="1" dirty="0" smtClean="0">
                <a:solidFill>
                  <a:schemeClr val="accent2"/>
                </a:solidFill>
              </a:rPr>
              <a:t>BINP</a:t>
            </a:r>
            <a:endParaRPr lang="en-US" b="1" dirty="0">
              <a:solidFill>
                <a:schemeClr val="accent2"/>
              </a:solidFill>
            </a:endParaRPr>
          </a:p>
        </p:txBody>
      </p:sp>
      <p:sp>
        <p:nvSpPr>
          <p:cNvPr id="121865" name="Rectangle 9"/>
          <p:cNvSpPr>
            <a:spLocks noChangeArrowheads="1"/>
          </p:cNvSpPr>
          <p:nvPr/>
        </p:nvSpPr>
        <p:spPr bwMode="auto">
          <a:xfrm>
            <a:off x="0" y="0"/>
            <a:ext cx="9144000" cy="76200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it-IT" sz="3600" i="1">
                <a:solidFill>
                  <a:schemeClr val="bg1"/>
                </a:solidFill>
              </a:rPr>
              <a:t>Example of x-y resonance suppression</a:t>
            </a:r>
            <a:endParaRPr lang="en-US" sz="3600" i="1">
              <a:solidFill>
                <a:schemeClr val="bg1"/>
              </a:solidFill>
            </a:endParaRPr>
          </a:p>
        </p:txBody>
      </p:sp>
      <p:sp>
        <p:nvSpPr>
          <p:cNvPr id="10" name="CasellaDiTesto 6"/>
          <p:cNvSpPr txBox="1">
            <a:spLocks noChangeArrowheads="1"/>
          </p:cNvSpPr>
          <p:nvPr/>
        </p:nvSpPr>
        <p:spPr bwMode="auto">
          <a:xfrm>
            <a:off x="3616375" y="697333"/>
            <a:ext cx="1606449" cy="83100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2400">
                <a:solidFill>
                  <a:srgbClr val="FF0000"/>
                </a:solidFill>
              </a:rPr>
              <a:t>Red: good</a:t>
            </a:r>
          </a:p>
          <a:p>
            <a:pPr eaLnBrk="1" hangingPunct="1"/>
            <a:r>
              <a:rPr lang="it-IT" sz="2400">
                <a:solidFill>
                  <a:srgbClr val="0066FF"/>
                </a:solidFill>
              </a:rPr>
              <a:t>Blu: bad</a:t>
            </a:r>
          </a:p>
        </p:txBody>
      </p:sp>
    </p:spTree>
    <p:extLst>
      <p:ext uri="{BB962C8B-B14F-4D97-AF65-F5344CB8AC3E}">
        <p14:creationId xmlns:p14="http://schemas.microsoft.com/office/powerpoint/2010/main" val="25393605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0"/>
            <a:ext cx="9144000" cy="908050"/>
          </a:xfrm>
        </p:spPr>
        <p:txBody>
          <a:bodyPr/>
          <a:lstStyle/>
          <a:p>
            <a:pPr eaLnBrk="1" hangingPunct="1"/>
            <a:r>
              <a:rPr lang="it-IT" sz="3200" smtClean="0"/>
              <a:t>Beam-beam tune scan with different tune shifts</a:t>
            </a:r>
            <a:br>
              <a:rPr lang="it-IT" sz="3200" smtClean="0"/>
            </a:br>
            <a:r>
              <a:rPr lang="it-IT" sz="3200" smtClean="0"/>
              <a:t>Crab-Waist ON</a:t>
            </a:r>
            <a:endParaRPr lang="en-US" sz="3200" smtClean="0"/>
          </a:p>
        </p:txBody>
      </p:sp>
      <p:sp>
        <p:nvSpPr>
          <p:cNvPr id="25603" name="Text Box 4"/>
          <p:cNvSpPr txBox="1">
            <a:spLocks noChangeArrowheads="1"/>
          </p:cNvSpPr>
          <p:nvPr/>
        </p:nvSpPr>
        <p:spPr bwMode="auto">
          <a:xfrm>
            <a:off x="971550" y="1196975"/>
            <a:ext cx="2735263"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sz="3200"/>
              <a:t>CDR, </a:t>
            </a:r>
            <a:r>
              <a:rPr lang="it-IT" sz="2400">
                <a:solidFill>
                  <a:srgbClr val="FF0000"/>
                </a:solidFill>
                <a:latin typeface="Symbol" pitchFamily="18" charset="2"/>
              </a:rPr>
              <a:t>x</a:t>
            </a:r>
            <a:r>
              <a:rPr lang="it-IT" sz="2400" baseline="-25000">
                <a:solidFill>
                  <a:srgbClr val="FF0000"/>
                </a:solidFill>
              </a:rPr>
              <a:t>y</a:t>
            </a:r>
            <a:r>
              <a:rPr lang="it-IT" sz="2400">
                <a:solidFill>
                  <a:srgbClr val="FF0000"/>
                </a:solidFill>
              </a:rPr>
              <a:t> = 0.17</a:t>
            </a:r>
            <a:endParaRPr lang="en-US" sz="2400">
              <a:solidFill>
                <a:srgbClr val="FF0000"/>
              </a:solidFill>
            </a:endParaRPr>
          </a:p>
        </p:txBody>
      </p:sp>
      <p:sp>
        <p:nvSpPr>
          <p:cNvPr id="25604" name="Text Box 5"/>
          <p:cNvSpPr txBox="1">
            <a:spLocks noChangeArrowheads="1"/>
          </p:cNvSpPr>
          <p:nvPr/>
        </p:nvSpPr>
        <p:spPr bwMode="auto">
          <a:xfrm>
            <a:off x="5435600" y="1196975"/>
            <a:ext cx="3024188"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it-IT" sz="3200"/>
              <a:t>CDR2</a:t>
            </a:r>
            <a:r>
              <a:rPr lang="it-IT"/>
              <a:t>, </a:t>
            </a:r>
            <a:r>
              <a:rPr lang="it-IT" sz="2400">
                <a:solidFill>
                  <a:srgbClr val="FF0000"/>
                </a:solidFill>
                <a:latin typeface="Symbol" pitchFamily="18" charset="2"/>
              </a:rPr>
              <a:t>x</a:t>
            </a:r>
            <a:r>
              <a:rPr lang="it-IT" sz="2400" baseline="-25000">
                <a:solidFill>
                  <a:srgbClr val="FF0000"/>
                </a:solidFill>
              </a:rPr>
              <a:t>y</a:t>
            </a:r>
            <a:r>
              <a:rPr lang="it-IT" sz="2400">
                <a:solidFill>
                  <a:srgbClr val="FF0000"/>
                </a:solidFill>
              </a:rPr>
              <a:t> = 0.097</a:t>
            </a:r>
            <a:endParaRPr lang="en-US" sz="2400">
              <a:solidFill>
                <a:srgbClr val="FF0000"/>
              </a:solidFill>
            </a:endParaRPr>
          </a:p>
        </p:txBody>
      </p:sp>
      <p:sp>
        <p:nvSpPr>
          <p:cNvPr id="25605" name="Rectangle 6"/>
          <p:cNvSpPr>
            <a:spLocks noChangeArrowheads="1"/>
          </p:cNvSpPr>
          <p:nvPr/>
        </p:nvSpPr>
        <p:spPr bwMode="auto">
          <a:xfrm>
            <a:off x="6156325" y="6381750"/>
            <a:ext cx="2160588"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srgbClr val="CC0000"/>
                </a:solidFill>
              </a:rPr>
              <a:t>L</a:t>
            </a:r>
            <a:r>
              <a:rPr lang="en-US" b="1"/>
              <a:t> (red) = 1. ∙10</a:t>
            </a:r>
            <a:r>
              <a:rPr lang="en-US" b="1" baseline="30000"/>
              <a:t>36</a:t>
            </a:r>
          </a:p>
        </p:txBody>
      </p:sp>
      <p:pic>
        <p:nvPicPr>
          <p:cNvPr id="25606"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1866900"/>
            <a:ext cx="4487862" cy="444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1213" y="1868488"/>
            <a:ext cx="4487862" cy="444023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8" name="Text Box 11"/>
          <p:cNvSpPr txBox="1">
            <a:spLocks noChangeArrowheads="1"/>
          </p:cNvSpPr>
          <p:nvPr/>
        </p:nvSpPr>
        <p:spPr bwMode="auto">
          <a:xfrm>
            <a:off x="2916238" y="6413500"/>
            <a:ext cx="1354137" cy="40005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2000"/>
              <a:t>D.Shatilov</a:t>
            </a:r>
            <a:endParaRPr lang="en-US" sz="2000"/>
          </a:p>
        </p:txBody>
      </p:sp>
    </p:spTree>
    <p:extLst>
      <p:ext uri="{BB962C8B-B14F-4D97-AF65-F5344CB8AC3E}">
        <p14:creationId xmlns:p14="http://schemas.microsoft.com/office/powerpoint/2010/main" val="26507948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6" descr="peak2009"/>
          <p:cNvPicPr>
            <a:picLocks noChangeAspect="1" noChangeArrowheads="1"/>
          </p:cNvPicPr>
          <p:nvPr/>
        </p:nvPicPr>
        <p:blipFill>
          <a:blip r:embed="rId4">
            <a:extLst>
              <a:ext uri="{28A0092B-C50C-407E-A947-70E740481C1C}">
                <a14:useLocalDpi xmlns:a14="http://schemas.microsoft.com/office/drawing/2010/main" val="0"/>
              </a:ext>
            </a:extLst>
          </a:blip>
          <a:srcRect l="2357" t="14978" r="5571" b="28627"/>
          <a:stretch>
            <a:fillRect/>
          </a:stretch>
        </p:blipFill>
        <p:spPr bwMode="auto">
          <a:xfrm>
            <a:off x="0" y="1143297"/>
            <a:ext cx="8153400"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4951809"/>
            <a:ext cx="2819400" cy="19335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765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951809"/>
            <a:ext cx="2590800" cy="19034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7653" name="AutoShape 8"/>
          <p:cNvSpPr>
            <a:spLocks noChangeArrowheads="1"/>
          </p:cNvSpPr>
          <p:nvPr/>
        </p:nvSpPr>
        <p:spPr bwMode="auto">
          <a:xfrm rot="10800000" flipV="1">
            <a:off x="6948488" y="2565400"/>
            <a:ext cx="1219200" cy="1219200"/>
          </a:xfrm>
          <a:custGeom>
            <a:avLst/>
            <a:gdLst>
              <a:gd name="T0" fmla="*/ 870881 w 21600"/>
              <a:gd name="T1" fmla="*/ 0 h 21600"/>
              <a:gd name="T2" fmla="*/ 522506 w 21600"/>
              <a:gd name="T3" fmla="*/ 406400 h 21600"/>
              <a:gd name="T4" fmla="*/ 0 w 21600"/>
              <a:gd name="T5" fmla="*/ 1016056 h 21600"/>
              <a:gd name="T6" fmla="*/ 522506 w 21600"/>
              <a:gd name="T7" fmla="*/ 1219200 h 21600"/>
              <a:gd name="T8" fmla="*/ 1045012 w 21600"/>
              <a:gd name="T9" fmla="*/ 846667 h 21600"/>
              <a:gd name="T10" fmla="*/ 1219200 w 21600"/>
              <a:gd name="T11" fmla="*/ 406400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FFFC4E"/>
          </a:solidFill>
          <a:ln w="9525">
            <a:solidFill>
              <a:srgbClr val="FFFC4E"/>
            </a:solidFill>
            <a:miter lim="800000"/>
            <a:headEnd/>
            <a:tailEnd/>
          </a:ln>
        </p:spPr>
        <p:txBody>
          <a:bodyPr wrap="none" anchor="ctr"/>
          <a:lstStyle/>
          <a:p>
            <a:endParaRPr lang="it-IT"/>
          </a:p>
        </p:txBody>
      </p:sp>
      <p:sp>
        <p:nvSpPr>
          <p:cNvPr id="27654" name="Rectangle 9"/>
          <p:cNvSpPr>
            <a:spLocks noChangeArrowheads="1"/>
          </p:cNvSpPr>
          <p:nvPr/>
        </p:nvSpPr>
        <p:spPr bwMode="auto">
          <a:xfrm>
            <a:off x="6443663" y="3357563"/>
            <a:ext cx="1676400" cy="517525"/>
          </a:xfrm>
          <a:prstGeom prst="rect">
            <a:avLst/>
          </a:prstGeom>
          <a:solidFill>
            <a:srgbClr val="FFFC4E"/>
          </a:solidFill>
          <a:ln>
            <a:noFill/>
          </a:ln>
          <a:extLst>
            <a:ext uri="{91240B29-F687-4F45-9708-019B960494DF}">
              <a14:hiddenLine xmlns:a14="http://schemas.microsoft.com/office/drawing/2010/main" w="9525">
                <a:solidFill>
                  <a:schemeClr val="tx1"/>
                </a:solidFill>
                <a:miter lim="800000"/>
                <a:headEnd/>
                <a:tailEnd/>
              </a14:hiddenLine>
            </a:ext>
          </a:extLst>
        </p:spPr>
        <p:txBody>
          <a:bodyPr lIns="91430" tIns="45716" rIns="91430" bIns="45716">
            <a:spAutoFit/>
          </a:bodyPr>
          <a:lstStyle/>
          <a:p>
            <a:pPr algn="ctr" eaLnBrk="0" hangingPunct="0"/>
            <a:r>
              <a:rPr lang="en-US" sz="1400">
                <a:solidFill>
                  <a:srgbClr val="BC11A9"/>
                </a:solidFill>
                <a:ea typeface="ＭＳ Ｐゴシック" pitchFamily="-48" charset="-128"/>
              </a:rPr>
              <a:t>NEW COLLISION SCHEME</a:t>
            </a:r>
          </a:p>
        </p:txBody>
      </p:sp>
      <p:sp>
        <p:nvSpPr>
          <p:cNvPr id="27655" name="Line 11"/>
          <p:cNvSpPr>
            <a:spLocks noChangeShapeType="1"/>
          </p:cNvSpPr>
          <p:nvPr/>
        </p:nvSpPr>
        <p:spPr bwMode="auto">
          <a:xfrm>
            <a:off x="8101013" y="1360785"/>
            <a:ext cx="358775" cy="0"/>
          </a:xfrm>
          <a:prstGeom prst="line">
            <a:avLst/>
          </a:prstGeom>
          <a:noFill/>
          <a:ln w="38100">
            <a:solidFill>
              <a:srgbClr val="66FF66"/>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aphicFrame>
        <p:nvGraphicFramePr>
          <p:cNvPr id="27656" name="Object 12"/>
          <p:cNvGraphicFramePr>
            <a:graphicFrameLocks noChangeAspect="1"/>
          </p:cNvGraphicFramePr>
          <p:nvPr>
            <p:extLst>
              <p:ext uri="{D42A27DB-BD31-4B8C-83A1-F6EECF244321}">
                <p14:modId xmlns:p14="http://schemas.microsoft.com/office/powerpoint/2010/main" val="1754285518"/>
              </p:ext>
            </p:extLst>
          </p:nvPr>
        </p:nvGraphicFramePr>
        <p:xfrm>
          <a:off x="5795963" y="4920059"/>
          <a:ext cx="2808287" cy="1935163"/>
        </p:xfrm>
        <a:graphic>
          <a:graphicData uri="http://schemas.openxmlformats.org/presentationml/2006/ole">
            <mc:AlternateContent xmlns:mc="http://schemas.openxmlformats.org/markup-compatibility/2006">
              <mc:Choice xmlns:v="urn:schemas-microsoft-com:vml" Requires="v">
                <p:oleObj spid="_x0000_s47113" name="Image Document" r:id="rId7" imgW="6678202" imgH="4602822" progId="WangImage.Document">
                  <p:embed/>
                </p:oleObj>
              </mc:Choice>
              <mc:Fallback>
                <p:oleObj name="Image Document" r:id="rId7" imgW="6678202" imgH="4602822" progId="WangImage.Document">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5963" y="4920059"/>
                        <a:ext cx="2808287" cy="1935163"/>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7" name="Rectangle 2"/>
          <p:cNvSpPr>
            <a:spLocks noGrp="1" noChangeArrowheads="1"/>
          </p:cNvSpPr>
          <p:nvPr>
            <p:ph type="title"/>
          </p:nvPr>
        </p:nvSpPr>
        <p:spPr>
          <a:xfrm>
            <a:off x="0" y="0"/>
            <a:ext cx="9144000" cy="765175"/>
          </a:xfrm>
        </p:spPr>
        <p:txBody>
          <a:bodyPr/>
          <a:lstStyle/>
          <a:p>
            <a:pPr eaLnBrk="1" hangingPunct="1"/>
            <a:r>
              <a:rPr lang="en-US" smtClean="0"/>
              <a:t>DA</a:t>
            </a:r>
            <a:r>
              <a:rPr lang="en-US" smtClean="0">
                <a:sym typeface="Symbol" pitchFamily="18" charset="2"/>
              </a:rPr>
              <a:t></a:t>
            </a:r>
            <a:r>
              <a:rPr lang="en-US" smtClean="0"/>
              <a:t>NE Peak Luminosity</a:t>
            </a:r>
          </a:p>
        </p:txBody>
      </p:sp>
      <p:sp>
        <p:nvSpPr>
          <p:cNvPr id="27658" name="Text Box 10"/>
          <p:cNvSpPr txBox="1">
            <a:spLocks noChangeArrowheads="1"/>
          </p:cNvSpPr>
          <p:nvPr/>
        </p:nvSpPr>
        <p:spPr bwMode="auto">
          <a:xfrm rot="16200000">
            <a:off x="7648576" y="2007046"/>
            <a:ext cx="2089150" cy="466725"/>
          </a:xfrm>
          <a:prstGeom prst="rect">
            <a:avLst/>
          </a:prstGeom>
          <a:noFill/>
          <a:ln w="9525">
            <a:solidFill>
              <a:srgbClr val="66FF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6" rIns="91430" bIns="4571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it-IT" sz="2400" b="1">
                <a:solidFill>
                  <a:srgbClr val="66FF66"/>
                </a:solidFill>
              </a:rPr>
              <a:t>Design Goal</a:t>
            </a:r>
            <a:endParaRPr lang="en-US" sz="2400" b="1">
              <a:solidFill>
                <a:srgbClr val="66FF66"/>
              </a:solidFill>
            </a:endParaRPr>
          </a:p>
        </p:txBody>
      </p:sp>
      <p:sp>
        <p:nvSpPr>
          <p:cNvPr id="2" name="CasellaDiTesto 1"/>
          <p:cNvSpPr txBox="1"/>
          <p:nvPr/>
        </p:nvSpPr>
        <p:spPr>
          <a:xfrm>
            <a:off x="35496" y="692696"/>
            <a:ext cx="9180783" cy="461665"/>
          </a:xfrm>
          <a:prstGeom prst="rect">
            <a:avLst/>
          </a:prstGeom>
          <a:noFill/>
        </p:spPr>
        <p:txBody>
          <a:bodyPr wrap="none" rtlCol="0">
            <a:spAutoFit/>
          </a:bodyPr>
          <a:lstStyle/>
          <a:p>
            <a:r>
              <a:rPr lang="it-IT" sz="2400" dirty="0" smtClean="0">
                <a:solidFill>
                  <a:schemeClr val="bg1"/>
                </a:solidFill>
              </a:rPr>
              <a:t>LPA &amp; </a:t>
            </a:r>
            <a:r>
              <a:rPr lang="it-IT" sz="2400" dirty="0" err="1" smtClean="0">
                <a:solidFill>
                  <a:schemeClr val="bg1"/>
                </a:solidFill>
              </a:rPr>
              <a:t>Crab</a:t>
            </a:r>
            <a:r>
              <a:rPr lang="it-IT" sz="2400" dirty="0" smtClean="0">
                <a:solidFill>
                  <a:schemeClr val="bg1"/>
                </a:solidFill>
              </a:rPr>
              <a:t> </a:t>
            </a:r>
            <a:r>
              <a:rPr lang="it-IT" sz="2400" dirty="0" err="1" smtClean="0">
                <a:solidFill>
                  <a:schemeClr val="bg1"/>
                </a:solidFill>
              </a:rPr>
              <a:t>Waist</a:t>
            </a:r>
            <a:r>
              <a:rPr lang="it-IT" sz="2400" dirty="0" smtClean="0">
                <a:solidFill>
                  <a:schemeClr val="bg1"/>
                </a:solidFill>
              </a:rPr>
              <a:t> è stato testato con grande successo a DA</a:t>
            </a:r>
            <a:r>
              <a:rPr lang="it-IT" sz="2400" dirty="0" smtClean="0">
                <a:solidFill>
                  <a:schemeClr val="bg1"/>
                </a:solidFill>
                <a:latin typeface="Symbol" pitchFamily="18" charset="2"/>
              </a:rPr>
              <a:t>F</a:t>
            </a:r>
            <a:r>
              <a:rPr lang="it-IT" sz="2400" dirty="0" smtClean="0">
                <a:solidFill>
                  <a:schemeClr val="bg1"/>
                </a:solidFill>
              </a:rPr>
              <a:t>NE !</a:t>
            </a:r>
            <a:endParaRPr lang="it-IT" sz="2400" dirty="0">
              <a:solidFill>
                <a:schemeClr val="bg1"/>
              </a:solidFill>
            </a:endParaRPr>
          </a:p>
        </p:txBody>
      </p:sp>
    </p:spTree>
    <p:extLst>
      <p:ext uri="{BB962C8B-B14F-4D97-AF65-F5344CB8AC3E}">
        <p14:creationId xmlns:p14="http://schemas.microsoft.com/office/powerpoint/2010/main" val="19391721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980728"/>
          </a:xfrm>
        </p:spPr>
        <p:txBody>
          <a:bodyPr/>
          <a:lstStyle/>
          <a:p>
            <a:r>
              <a:rPr lang="it-IT" dirty="0" smtClean="0"/>
              <a:t>La sfida…</a:t>
            </a:r>
            <a:endParaRPr lang="it-IT" dirty="0"/>
          </a:p>
        </p:txBody>
      </p:sp>
      <p:sp>
        <p:nvSpPr>
          <p:cNvPr id="3" name="Segnaposto contenuto 2"/>
          <p:cNvSpPr>
            <a:spLocks noGrp="1"/>
          </p:cNvSpPr>
          <p:nvPr>
            <p:ph idx="1"/>
          </p:nvPr>
        </p:nvSpPr>
        <p:spPr>
          <a:xfrm>
            <a:off x="0" y="980728"/>
            <a:ext cx="9144000" cy="5688632"/>
          </a:xfrm>
        </p:spPr>
        <p:txBody>
          <a:bodyPr/>
          <a:lstStyle/>
          <a:p>
            <a:r>
              <a:rPr lang="it-IT" sz="2800" dirty="0" smtClean="0"/>
              <a:t>Correnti, numero di </a:t>
            </a:r>
            <a:r>
              <a:rPr lang="it-IT" sz="2800" dirty="0" err="1" smtClean="0"/>
              <a:t>bunches</a:t>
            </a:r>
            <a:r>
              <a:rPr lang="it-IT" sz="2800" dirty="0" smtClean="0"/>
              <a:t> e </a:t>
            </a:r>
            <a:r>
              <a:rPr lang="it-IT" sz="2800" dirty="0" err="1" smtClean="0"/>
              <a:t>tune</a:t>
            </a:r>
            <a:r>
              <a:rPr lang="it-IT" sz="2800" dirty="0" smtClean="0"/>
              <a:t> </a:t>
            </a:r>
            <a:r>
              <a:rPr lang="it-IT" sz="2800" dirty="0" err="1" smtClean="0"/>
              <a:t>shift</a:t>
            </a:r>
            <a:r>
              <a:rPr lang="it-IT" sz="2800" dirty="0" smtClean="0"/>
              <a:t> circa gli stessi delle B-</a:t>
            </a:r>
            <a:r>
              <a:rPr lang="it-IT" sz="2800" dirty="0" err="1" smtClean="0"/>
              <a:t>Factories</a:t>
            </a:r>
            <a:endParaRPr lang="it-IT" sz="2800" dirty="0" smtClean="0"/>
          </a:p>
          <a:p>
            <a:r>
              <a:rPr lang="it-IT" sz="2800" dirty="0" smtClean="0"/>
              <a:t>Tuttavia:</a:t>
            </a:r>
          </a:p>
          <a:p>
            <a:pPr lvl="1"/>
            <a:r>
              <a:rPr lang="it-IT" sz="2400" dirty="0" smtClean="0"/>
              <a:t>Mai fatta la collisione di due fasci con dimensioni così piccole </a:t>
            </a:r>
          </a:p>
          <a:p>
            <a:pPr lvl="1"/>
            <a:r>
              <a:rPr lang="it-IT" sz="2400" dirty="0" smtClean="0"/>
              <a:t>Il fattore di accoppiamento (quanto della dimensione orizzontale dei fasci si trasferisce in verticale dovuto agli errori) va mantenuto minimo</a:t>
            </a:r>
          </a:p>
          <a:p>
            <a:pPr lvl="1"/>
            <a:r>
              <a:rPr lang="it-IT" sz="2400" dirty="0" smtClean="0"/>
              <a:t>Lavorare con un campo solenoidale del detector alto, che se non corretto perfettamente genera accoppiamento</a:t>
            </a:r>
          </a:p>
          <a:p>
            <a:pPr lvl="1"/>
            <a:r>
              <a:rPr lang="it-IT" sz="2400" dirty="0" smtClean="0"/>
              <a:t>Disegnare un sistema di focheggiamento all’IP (</a:t>
            </a:r>
            <a:r>
              <a:rPr lang="it-IT" sz="2400" dirty="0" err="1" smtClean="0"/>
              <a:t>Final</a:t>
            </a:r>
            <a:r>
              <a:rPr lang="it-IT" sz="2400" dirty="0" smtClean="0"/>
              <a:t> Focus) che realizzi i </a:t>
            </a:r>
            <a:r>
              <a:rPr lang="it-IT" sz="2400" dirty="0" smtClean="0">
                <a:latin typeface="Symbol" pitchFamily="18" charset="2"/>
              </a:rPr>
              <a:t>b</a:t>
            </a:r>
            <a:r>
              <a:rPr lang="it-IT" sz="2400" dirty="0" smtClean="0"/>
              <a:t> piccoli</a:t>
            </a:r>
          </a:p>
          <a:p>
            <a:pPr lvl="1"/>
            <a:r>
              <a:rPr lang="it-IT" sz="2400" dirty="0" smtClean="0"/>
              <a:t>Avere backgrounds accettabili nel detector e vite medie ragionevoli</a:t>
            </a:r>
            <a:endParaRPr lang="it-IT" sz="2400" dirty="0" smtClean="0"/>
          </a:p>
          <a:p>
            <a:pPr marL="0" indent="0">
              <a:buNone/>
            </a:pPr>
            <a:endParaRPr lang="it-IT" dirty="0" smtClean="0"/>
          </a:p>
        </p:txBody>
      </p:sp>
    </p:spTree>
    <p:extLst>
      <p:ext uri="{BB962C8B-B14F-4D97-AF65-F5344CB8AC3E}">
        <p14:creationId xmlns:p14="http://schemas.microsoft.com/office/powerpoint/2010/main" val="479311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E ancora…</a:t>
            </a:r>
            <a:endParaRPr lang="it-IT" dirty="0"/>
          </a:p>
        </p:txBody>
      </p:sp>
      <p:sp>
        <p:nvSpPr>
          <p:cNvPr id="3" name="Segnaposto contenuto 2"/>
          <p:cNvSpPr>
            <a:spLocks noGrp="1"/>
          </p:cNvSpPr>
          <p:nvPr>
            <p:ph idx="1"/>
          </p:nvPr>
        </p:nvSpPr>
        <p:spPr>
          <a:xfrm>
            <a:off x="251520" y="1268760"/>
            <a:ext cx="8661648" cy="5256584"/>
          </a:xfrm>
        </p:spPr>
        <p:txBody>
          <a:bodyPr/>
          <a:lstStyle/>
          <a:p>
            <a:r>
              <a:rPr lang="it-IT" sz="2400" dirty="0" smtClean="0"/>
              <a:t>La vita media dei fasci (</a:t>
            </a:r>
            <a:r>
              <a:rPr lang="it-IT" sz="2400" dirty="0" smtClean="0"/>
              <a:t>~</a:t>
            </a:r>
            <a:r>
              <a:rPr lang="it-IT" sz="2400" dirty="0" smtClean="0"/>
              <a:t>5’) è determinata dalla luminosità alta (</a:t>
            </a:r>
            <a:r>
              <a:rPr lang="it-IT" sz="2400" dirty="0" err="1" smtClean="0"/>
              <a:t>luminosity</a:t>
            </a:r>
            <a:r>
              <a:rPr lang="it-IT" sz="2400" dirty="0" smtClean="0"/>
              <a:t> backgrounds)</a:t>
            </a:r>
          </a:p>
          <a:p>
            <a:pPr lvl="1"/>
            <a:r>
              <a:rPr lang="it-IT" sz="2000" dirty="0" smtClean="0"/>
              <a:t>Occorre iniettare in continuazione (già fatto)</a:t>
            </a:r>
          </a:p>
          <a:p>
            <a:r>
              <a:rPr lang="it-IT" sz="2400" dirty="0"/>
              <a:t>Si vuole riutilizzare il più possibile i pezzi di PEP-II (RF, magneti, </a:t>
            </a:r>
            <a:r>
              <a:rPr lang="it-IT" sz="2400" dirty="0" err="1"/>
              <a:t>power</a:t>
            </a:r>
            <a:r>
              <a:rPr lang="it-IT" sz="2400" dirty="0"/>
              <a:t> </a:t>
            </a:r>
            <a:r>
              <a:rPr lang="it-IT" sz="2400" dirty="0" err="1"/>
              <a:t>supplies</a:t>
            </a:r>
            <a:r>
              <a:rPr lang="it-IT" sz="2400" dirty="0"/>
              <a:t>…)</a:t>
            </a:r>
          </a:p>
          <a:p>
            <a:r>
              <a:rPr lang="it-IT" sz="2400" dirty="0" smtClean="0"/>
              <a:t>Si </a:t>
            </a:r>
            <a:r>
              <a:rPr lang="it-IT" sz="2400" dirty="0"/>
              <a:t>vuole il fascio di elettroni polarizzato longitudinalmente all’IP</a:t>
            </a:r>
          </a:p>
          <a:p>
            <a:pPr lvl="1"/>
            <a:r>
              <a:rPr lang="it-IT" sz="2000" dirty="0">
                <a:solidFill>
                  <a:srgbClr val="00FF00"/>
                </a:solidFill>
              </a:rPr>
              <a:t>Caratteristica unica !</a:t>
            </a:r>
          </a:p>
          <a:p>
            <a:pPr lvl="1"/>
            <a:r>
              <a:rPr lang="it-IT" sz="2000" dirty="0"/>
              <a:t>Vanno evitate le risonanze </a:t>
            </a:r>
            <a:r>
              <a:rPr lang="it-IT" sz="2000" dirty="0" smtClean="0"/>
              <a:t>depolarizzanti </a:t>
            </a:r>
            <a:r>
              <a:rPr lang="it-IT" sz="2000" dirty="0" smtClean="0">
                <a:sym typeface="Wingdings" pitchFamily="2" charset="2"/>
              </a:rPr>
              <a:t> energia </a:t>
            </a:r>
            <a:r>
              <a:rPr lang="it-IT" sz="2000" dirty="0">
                <a:sym typeface="Wingdings" pitchFamily="2" charset="2"/>
              </a:rPr>
              <a:t>dei fasci </a:t>
            </a:r>
            <a:r>
              <a:rPr lang="it-IT" sz="2000" dirty="0" smtClean="0">
                <a:sym typeface="Wingdings" pitchFamily="2" charset="2"/>
              </a:rPr>
              <a:t>«quantizzata», </a:t>
            </a:r>
            <a:r>
              <a:rPr lang="it-IT" sz="2000" dirty="0">
                <a:sym typeface="Wingdings" pitchFamily="2" charset="2"/>
              </a:rPr>
              <a:t>tempo di depolarizzazione &gt;20</a:t>
            </a:r>
            <a:r>
              <a:rPr lang="it-IT" sz="2000" dirty="0" smtClean="0">
                <a:sym typeface="Wingdings" pitchFamily="2" charset="2"/>
              </a:rPr>
              <a:t>’</a:t>
            </a:r>
          </a:p>
          <a:p>
            <a:pPr lvl="0"/>
            <a:r>
              <a:rPr lang="it-IT" sz="2400" dirty="0">
                <a:solidFill>
                  <a:srgbClr val="FFFFFF"/>
                </a:solidFill>
              </a:rPr>
              <a:t>Si vuole poter lavorare anche alla soglia della produzione </a:t>
            </a:r>
            <a:r>
              <a:rPr lang="it-IT" sz="2400" dirty="0">
                <a:solidFill>
                  <a:srgbClr val="FFFFFF"/>
                </a:solidFill>
                <a:latin typeface="Symbol" pitchFamily="18" charset="2"/>
              </a:rPr>
              <a:t>t</a:t>
            </a:r>
            <a:r>
              <a:rPr lang="it-IT" sz="2400" dirty="0">
                <a:solidFill>
                  <a:srgbClr val="FFFFFF"/>
                </a:solidFill>
              </a:rPr>
              <a:t>/charm (3.8 </a:t>
            </a:r>
            <a:r>
              <a:rPr lang="it-IT" sz="2400" dirty="0" err="1">
                <a:solidFill>
                  <a:srgbClr val="FFFFFF"/>
                </a:solidFill>
              </a:rPr>
              <a:t>GeV</a:t>
            </a:r>
            <a:r>
              <a:rPr lang="it-IT" sz="2400" dirty="0">
                <a:solidFill>
                  <a:srgbClr val="FFFFFF"/>
                </a:solidFill>
              </a:rPr>
              <a:t> cm</a:t>
            </a:r>
            <a:r>
              <a:rPr lang="it-IT" sz="2400" dirty="0" smtClean="0">
                <a:solidFill>
                  <a:srgbClr val="FFFFFF"/>
                </a:solidFill>
              </a:rPr>
              <a:t>)</a:t>
            </a:r>
          </a:p>
          <a:p>
            <a:pPr lvl="0"/>
            <a:r>
              <a:rPr lang="it-IT" sz="2400" dirty="0" smtClean="0">
                <a:solidFill>
                  <a:srgbClr val="FFFF00"/>
                </a:solidFill>
              </a:rPr>
              <a:t>Si vuole usare la luce di sincrotrone prodotta (</a:t>
            </a:r>
            <a:r>
              <a:rPr lang="it-IT" sz="2400" dirty="0" err="1" smtClean="0">
                <a:solidFill>
                  <a:srgbClr val="FFFF00"/>
                </a:solidFill>
              </a:rPr>
              <a:t>beamlines</a:t>
            </a:r>
            <a:r>
              <a:rPr lang="it-IT" sz="2400" dirty="0" smtClean="0">
                <a:solidFill>
                  <a:srgbClr val="FFFF00"/>
                </a:solidFill>
              </a:rPr>
              <a:t>)</a:t>
            </a:r>
            <a:endParaRPr lang="it-IT" sz="2400" dirty="0">
              <a:solidFill>
                <a:srgbClr val="FFFF00"/>
              </a:solidFill>
            </a:endParaRPr>
          </a:p>
          <a:p>
            <a:pPr lvl="1"/>
            <a:endParaRPr lang="it-IT" sz="2000" dirty="0"/>
          </a:p>
        </p:txBody>
      </p:sp>
    </p:spTree>
    <p:extLst>
      <p:ext uri="{BB962C8B-B14F-4D97-AF65-F5344CB8AC3E}">
        <p14:creationId xmlns:p14="http://schemas.microsoft.com/office/powerpoint/2010/main" val="32882223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0"/>
            <a:ext cx="9144000" cy="981075"/>
          </a:xfrm>
        </p:spPr>
        <p:txBody>
          <a:bodyPr/>
          <a:lstStyle/>
          <a:p>
            <a:pPr eaLnBrk="1" hangingPunct="1"/>
            <a:r>
              <a:rPr lang="it-IT" smtClean="0"/>
              <a:t>SuperB Accelerator</a:t>
            </a:r>
            <a:endParaRPr lang="en-US" smtClean="0"/>
          </a:p>
        </p:txBody>
      </p:sp>
      <p:sp>
        <p:nvSpPr>
          <p:cNvPr id="5123" name="Rectangle 3"/>
          <p:cNvSpPr>
            <a:spLocks noGrp="1" noChangeArrowheads="1"/>
          </p:cNvSpPr>
          <p:nvPr>
            <p:ph type="body" idx="1"/>
          </p:nvPr>
        </p:nvSpPr>
        <p:spPr>
          <a:xfrm>
            <a:off x="250825" y="1052513"/>
            <a:ext cx="8675688" cy="5607050"/>
          </a:xfrm>
        </p:spPr>
        <p:txBody>
          <a:bodyPr/>
          <a:lstStyle/>
          <a:p>
            <a:pPr eaLnBrk="1" hangingPunct="1">
              <a:lnSpc>
                <a:spcPct val="80000"/>
              </a:lnSpc>
            </a:pPr>
            <a:r>
              <a:rPr lang="it-IT" sz="2400" smtClean="0"/>
              <a:t>SuperB is a 2 rings, asymmetric energies (e</a:t>
            </a:r>
            <a:r>
              <a:rPr lang="it-IT" sz="2400" baseline="30000" smtClean="0"/>
              <a:t>- </a:t>
            </a:r>
            <a:r>
              <a:rPr lang="it-IT" sz="2400" smtClean="0"/>
              <a:t>@ 4.18, e</a:t>
            </a:r>
            <a:r>
              <a:rPr lang="it-IT" sz="2400" baseline="30000" smtClean="0"/>
              <a:t>+</a:t>
            </a:r>
            <a:r>
              <a:rPr lang="it-IT" sz="2400" smtClean="0"/>
              <a:t> @ 6.7 GeV) collider with:</a:t>
            </a:r>
          </a:p>
          <a:p>
            <a:pPr lvl="1" eaLnBrk="1" hangingPunct="1">
              <a:lnSpc>
                <a:spcPct val="80000"/>
              </a:lnSpc>
            </a:pPr>
            <a:r>
              <a:rPr lang="it-IT" sz="2000" smtClean="0"/>
              <a:t>large Piwinski angle and “crab waist” (LPA &amp; CW) collision scheme</a:t>
            </a:r>
          </a:p>
          <a:p>
            <a:pPr lvl="1" eaLnBrk="1" hangingPunct="1">
              <a:lnSpc>
                <a:spcPct val="80000"/>
              </a:lnSpc>
            </a:pPr>
            <a:r>
              <a:rPr lang="it-IT" sz="2000" smtClean="0"/>
              <a:t>ultra low emittance lattices</a:t>
            </a:r>
          </a:p>
          <a:p>
            <a:pPr lvl="1" eaLnBrk="1" hangingPunct="1">
              <a:lnSpc>
                <a:spcPct val="80000"/>
              </a:lnSpc>
            </a:pPr>
            <a:r>
              <a:rPr lang="it-IT" sz="2000" smtClean="0"/>
              <a:t>longitudinally polarized electron beam</a:t>
            </a:r>
          </a:p>
          <a:p>
            <a:pPr lvl="1" eaLnBrk="1" hangingPunct="1">
              <a:lnSpc>
                <a:spcPct val="80000"/>
              </a:lnSpc>
            </a:pPr>
            <a:r>
              <a:rPr lang="it-IT" sz="2400" smtClean="0">
                <a:solidFill>
                  <a:srgbClr val="FFFF00"/>
                </a:solidFill>
              </a:rPr>
              <a:t>target luminosity of 10</a:t>
            </a:r>
            <a:r>
              <a:rPr lang="it-IT" sz="2400" baseline="30000" smtClean="0">
                <a:solidFill>
                  <a:srgbClr val="FFFF00"/>
                </a:solidFill>
              </a:rPr>
              <a:t>36</a:t>
            </a:r>
            <a:r>
              <a:rPr lang="it-IT" sz="2400" smtClean="0">
                <a:solidFill>
                  <a:srgbClr val="FFFF00"/>
                </a:solidFill>
              </a:rPr>
              <a:t> cm</a:t>
            </a:r>
            <a:r>
              <a:rPr lang="it-IT" sz="2400" baseline="30000" smtClean="0">
                <a:solidFill>
                  <a:srgbClr val="FFFF00"/>
                </a:solidFill>
              </a:rPr>
              <a:t>-2</a:t>
            </a:r>
            <a:r>
              <a:rPr lang="it-IT" sz="2400" smtClean="0">
                <a:solidFill>
                  <a:srgbClr val="FFFF00"/>
                </a:solidFill>
              </a:rPr>
              <a:t> s</a:t>
            </a:r>
            <a:r>
              <a:rPr lang="it-IT" sz="2400" baseline="30000" smtClean="0">
                <a:solidFill>
                  <a:srgbClr val="FFFF00"/>
                </a:solidFill>
              </a:rPr>
              <a:t>-1 </a:t>
            </a:r>
            <a:r>
              <a:rPr lang="it-IT" sz="2400" smtClean="0">
                <a:solidFill>
                  <a:srgbClr val="FFFF00"/>
                </a:solidFill>
              </a:rPr>
              <a:t>at the </a:t>
            </a:r>
            <a:r>
              <a:rPr lang="it-IT" sz="2400" smtClean="0">
                <a:solidFill>
                  <a:srgbClr val="FFFF00"/>
                </a:solidFill>
                <a:latin typeface="Symbol" pitchFamily="18" charset="2"/>
              </a:rPr>
              <a:t>U</a:t>
            </a:r>
            <a:r>
              <a:rPr lang="it-IT" sz="2400" smtClean="0">
                <a:solidFill>
                  <a:srgbClr val="FFFF00"/>
                </a:solidFill>
              </a:rPr>
              <a:t>(4S)</a:t>
            </a:r>
            <a:endParaRPr lang="it-IT" sz="2400" baseline="30000" smtClean="0">
              <a:solidFill>
                <a:srgbClr val="FFFF00"/>
              </a:solidFill>
            </a:endParaRPr>
          </a:p>
          <a:p>
            <a:pPr lvl="1" eaLnBrk="1" hangingPunct="1">
              <a:lnSpc>
                <a:spcPct val="80000"/>
              </a:lnSpc>
            </a:pPr>
            <a:r>
              <a:rPr lang="it-IT" sz="2000" smtClean="0"/>
              <a:t>possibility to run at </a:t>
            </a:r>
            <a:r>
              <a:rPr lang="it-IT" sz="2000" smtClean="0">
                <a:latin typeface="Symbol" pitchFamily="18" charset="2"/>
              </a:rPr>
              <a:t>t</a:t>
            </a:r>
            <a:r>
              <a:rPr lang="it-IT" sz="2000" smtClean="0"/>
              <a:t>/charm threshold with L = </a:t>
            </a:r>
            <a:r>
              <a:rPr lang="it-IT" sz="2000" smtClean="0">
                <a:solidFill>
                  <a:srgbClr val="FFFF00"/>
                </a:solidFill>
              </a:rPr>
              <a:t>10</a:t>
            </a:r>
            <a:r>
              <a:rPr lang="it-IT" sz="2000" baseline="30000" smtClean="0">
                <a:solidFill>
                  <a:srgbClr val="FFFF00"/>
                </a:solidFill>
              </a:rPr>
              <a:t>35</a:t>
            </a:r>
            <a:r>
              <a:rPr lang="it-IT" sz="2000" smtClean="0">
                <a:solidFill>
                  <a:srgbClr val="FFFF00"/>
                </a:solidFill>
              </a:rPr>
              <a:t> cm</a:t>
            </a:r>
            <a:r>
              <a:rPr lang="it-IT" sz="2000" baseline="30000" smtClean="0">
                <a:solidFill>
                  <a:srgbClr val="FFFF00"/>
                </a:solidFill>
              </a:rPr>
              <a:t>-2</a:t>
            </a:r>
            <a:r>
              <a:rPr lang="it-IT" sz="2000" smtClean="0">
                <a:solidFill>
                  <a:srgbClr val="FFFF00"/>
                </a:solidFill>
              </a:rPr>
              <a:t> s</a:t>
            </a:r>
            <a:r>
              <a:rPr lang="it-IT" sz="2000" baseline="30000" smtClean="0">
                <a:solidFill>
                  <a:srgbClr val="FFFF00"/>
                </a:solidFill>
              </a:rPr>
              <a:t>-1</a:t>
            </a:r>
          </a:p>
          <a:p>
            <a:pPr lvl="1" eaLnBrk="1" hangingPunct="1">
              <a:lnSpc>
                <a:spcPct val="80000"/>
              </a:lnSpc>
              <a:buFont typeface="Wingdings" pitchFamily="2" charset="2"/>
              <a:buNone/>
            </a:pPr>
            <a:endParaRPr lang="it-IT" sz="1400" smtClean="0"/>
          </a:p>
          <a:p>
            <a:pPr eaLnBrk="1" hangingPunct="1">
              <a:lnSpc>
                <a:spcPct val="80000"/>
              </a:lnSpc>
            </a:pPr>
            <a:r>
              <a:rPr lang="it-IT" sz="2400" smtClean="0"/>
              <a:t>Design criterias :</a:t>
            </a:r>
          </a:p>
          <a:p>
            <a:pPr lvl="1" eaLnBrk="1" hangingPunct="1">
              <a:lnSpc>
                <a:spcPct val="80000"/>
              </a:lnSpc>
            </a:pPr>
            <a:r>
              <a:rPr lang="en-US" sz="2000" smtClean="0">
                <a:solidFill>
                  <a:srgbClr val="66FF33"/>
                </a:solidFill>
              </a:rPr>
              <a:t>Minimize building costs</a:t>
            </a:r>
          </a:p>
          <a:p>
            <a:pPr lvl="1" eaLnBrk="1" hangingPunct="1">
              <a:lnSpc>
                <a:spcPct val="80000"/>
              </a:lnSpc>
            </a:pPr>
            <a:r>
              <a:rPr lang="en-US" sz="2000" smtClean="0">
                <a:solidFill>
                  <a:srgbClr val="66FF33"/>
                </a:solidFill>
              </a:rPr>
              <a:t>Minimize running costs (wall-plug power and water consumption)</a:t>
            </a:r>
          </a:p>
          <a:p>
            <a:pPr lvl="1" eaLnBrk="1" hangingPunct="1">
              <a:lnSpc>
                <a:spcPct val="80000"/>
              </a:lnSpc>
            </a:pPr>
            <a:r>
              <a:rPr lang="en-US" sz="2000" smtClean="0">
                <a:solidFill>
                  <a:srgbClr val="66FF33"/>
                </a:solidFill>
              </a:rPr>
              <a:t>Reuse of some PEP-II B-Factory hardware (magnets, RF)</a:t>
            </a:r>
          </a:p>
          <a:p>
            <a:pPr lvl="1" eaLnBrk="1" hangingPunct="1">
              <a:lnSpc>
                <a:spcPct val="80000"/>
              </a:lnSpc>
              <a:buFont typeface="Wingdings" pitchFamily="2" charset="2"/>
              <a:buNone/>
            </a:pPr>
            <a:endParaRPr lang="it-IT" sz="1400" smtClean="0">
              <a:solidFill>
                <a:srgbClr val="66FF33"/>
              </a:solidFill>
            </a:endParaRPr>
          </a:p>
          <a:p>
            <a:pPr eaLnBrk="1" hangingPunct="1">
              <a:lnSpc>
                <a:spcPct val="80000"/>
              </a:lnSpc>
            </a:pPr>
            <a:r>
              <a:rPr lang="it-IT" sz="2400" smtClean="0"/>
              <a:t>SuperB can also be a good “light source”: </a:t>
            </a:r>
            <a:r>
              <a:rPr lang="it-IT" sz="2400" smtClean="0">
                <a:sym typeface="Wingdings" pitchFamily="2" charset="2"/>
              </a:rPr>
              <a:t>work is in progress to design </a:t>
            </a:r>
            <a:r>
              <a:rPr lang="it-IT" sz="2400" smtClean="0"/>
              <a:t>Sinchrotron Radiation beamlines (collaboration with Italian Institute of Technology)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Frontier</a:t>
            </a:r>
            <a:r>
              <a:rPr lang="it-IT" dirty="0" smtClean="0"/>
              <a:t> </a:t>
            </a:r>
            <a:r>
              <a:rPr lang="it-IT" dirty="0" err="1" smtClean="0"/>
              <a:t>Colliders</a:t>
            </a:r>
            <a:endParaRPr lang="it-IT" dirty="0"/>
          </a:p>
        </p:txBody>
      </p:sp>
      <p:sp>
        <p:nvSpPr>
          <p:cNvPr id="3" name="Segnaposto contenuto 2"/>
          <p:cNvSpPr>
            <a:spLocks noGrp="1"/>
          </p:cNvSpPr>
          <p:nvPr>
            <p:ph idx="1"/>
          </p:nvPr>
        </p:nvSpPr>
        <p:spPr>
          <a:xfrm>
            <a:off x="179512" y="1196752"/>
            <a:ext cx="8784976" cy="4525963"/>
          </a:xfrm>
        </p:spPr>
        <p:txBody>
          <a:bodyPr/>
          <a:lstStyle/>
          <a:p>
            <a:r>
              <a:rPr lang="it-IT" dirty="0" smtClean="0"/>
              <a:t>Ci sono due categorie complementari di «</a:t>
            </a:r>
            <a:r>
              <a:rPr lang="it-IT" dirty="0" err="1" smtClean="0"/>
              <a:t>colliders</a:t>
            </a:r>
            <a:r>
              <a:rPr lang="it-IT" dirty="0" smtClean="0"/>
              <a:t> di frontiera»:</a:t>
            </a:r>
          </a:p>
          <a:p>
            <a:pPr lvl="1"/>
            <a:r>
              <a:rPr lang="it-IT" dirty="0" err="1" smtClean="0"/>
              <a:t>Colliders</a:t>
            </a:r>
            <a:r>
              <a:rPr lang="it-IT" dirty="0" smtClean="0"/>
              <a:t> ad alta energia (LHC, </a:t>
            </a:r>
            <a:r>
              <a:rPr lang="it-IT" dirty="0" err="1" smtClean="0"/>
              <a:t>Tevatron</a:t>
            </a:r>
            <a:r>
              <a:rPr lang="it-IT" dirty="0" smtClean="0"/>
              <a:t>, </a:t>
            </a:r>
            <a:r>
              <a:rPr lang="it-IT" dirty="0" smtClean="0">
                <a:solidFill>
                  <a:srgbClr val="FFFF00"/>
                </a:solidFill>
              </a:rPr>
              <a:t>LC, CLIC</a:t>
            </a:r>
            <a:r>
              <a:rPr lang="it-IT" dirty="0" smtClean="0"/>
              <a:t>)</a:t>
            </a:r>
          </a:p>
          <a:p>
            <a:pPr lvl="1"/>
            <a:r>
              <a:rPr lang="it-IT" dirty="0" err="1" smtClean="0"/>
              <a:t>Colliders</a:t>
            </a:r>
            <a:r>
              <a:rPr lang="it-IT" dirty="0" smtClean="0"/>
              <a:t> </a:t>
            </a:r>
            <a:r>
              <a:rPr lang="it-IT" dirty="0"/>
              <a:t>ad alta luminosità (</a:t>
            </a:r>
            <a:r>
              <a:rPr lang="it-IT" dirty="0" err="1">
                <a:solidFill>
                  <a:srgbClr val="00FF00"/>
                </a:solidFill>
              </a:rPr>
              <a:t>SuperB</a:t>
            </a:r>
            <a:r>
              <a:rPr lang="it-IT" dirty="0">
                <a:solidFill>
                  <a:srgbClr val="00FF00"/>
                </a:solidFill>
              </a:rPr>
              <a:t>, </a:t>
            </a:r>
            <a:r>
              <a:rPr lang="it-IT" dirty="0" err="1">
                <a:solidFill>
                  <a:srgbClr val="00FF00"/>
                </a:solidFill>
              </a:rPr>
              <a:t>SuperKEKB</a:t>
            </a:r>
            <a:r>
              <a:rPr lang="it-IT" dirty="0" smtClean="0"/>
              <a:t>)</a:t>
            </a:r>
            <a:endParaRPr lang="it-IT" dirty="0" smtClean="0"/>
          </a:p>
          <a:p>
            <a:pPr lvl="0"/>
            <a:r>
              <a:rPr lang="it-IT" dirty="0">
                <a:solidFill>
                  <a:srgbClr val="FFFFFF"/>
                </a:solidFill>
              </a:rPr>
              <a:t>I </a:t>
            </a:r>
            <a:r>
              <a:rPr lang="it-IT" dirty="0" err="1">
                <a:solidFill>
                  <a:srgbClr val="FFFFFF"/>
                </a:solidFill>
              </a:rPr>
              <a:t>colliders</a:t>
            </a:r>
            <a:r>
              <a:rPr lang="it-IT" dirty="0">
                <a:solidFill>
                  <a:srgbClr val="FFFFFF"/>
                </a:solidFill>
              </a:rPr>
              <a:t> ad alta luminosità servono a raccogliere un’enorme quantità di dati per cercare discrepanze nei decadimenti rari, che possono portare alla scoperta di «New </a:t>
            </a:r>
            <a:r>
              <a:rPr lang="it-IT" dirty="0" err="1">
                <a:solidFill>
                  <a:srgbClr val="FFFFFF"/>
                </a:solidFill>
              </a:rPr>
              <a:t>Physics</a:t>
            </a:r>
            <a:r>
              <a:rPr lang="it-IT" dirty="0">
                <a:solidFill>
                  <a:srgbClr val="FFFFFF"/>
                </a:solidFill>
              </a:rPr>
              <a:t>»</a:t>
            </a:r>
          </a:p>
          <a:p>
            <a:pPr lvl="1"/>
            <a:endParaRPr lang="it-IT" dirty="0"/>
          </a:p>
        </p:txBody>
      </p:sp>
    </p:spTree>
    <p:extLst>
      <p:ext uri="{BB962C8B-B14F-4D97-AF65-F5344CB8AC3E}">
        <p14:creationId xmlns:p14="http://schemas.microsoft.com/office/powerpoint/2010/main" val="36586501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olo 1"/>
          <p:cNvSpPr>
            <a:spLocks noGrp="1"/>
          </p:cNvSpPr>
          <p:nvPr>
            <p:ph type="title"/>
          </p:nvPr>
        </p:nvSpPr>
        <p:spPr>
          <a:xfrm>
            <a:off x="0" y="0"/>
            <a:ext cx="9144000" cy="549275"/>
          </a:xfrm>
        </p:spPr>
        <p:txBody>
          <a:bodyPr/>
          <a:lstStyle/>
          <a:p>
            <a:pPr eaLnBrk="1" hangingPunct="1"/>
            <a:r>
              <a:rPr lang="it-IT" smtClean="0"/>
              <a:t>Parameter Table</a:t>
            </a: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val="0"/>
              </a:ext>
            </a:extLst>
          </a:blip>
          <a:srcRect l="2657" t="8875" r="41524" b="8333"/>
          <a:stretch>
            <a:fillRect/>
          </a:stretch>
        </p:blipFill>
        <p:spPr bwMode="auto">
          <a:xfrm>
            <a:off x="-36513" y="576263"/>
            <a:ext cx="6805613"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4"/>
          <p:cNvSpPr txBox="1">
            <a:spLocks noChangeArrowheads="1"/>
          </p:cNvSpPr>
          <p:nvPr/>
        </p:nvSpPr>
        <p:spPr bwMode="auto">
          <a:xfrm>
            <a:off x="6948488" y="1676400"/>
            <a:ext cx="2270125" cy="146526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b="1">
                <a:solidFill>
                  <a:srgbClr val="FF0000"/>
                </a:solidFill>
                <a:ea typeface="ＭＳ Ｐゴシック" pitchFamily="-48" charset="-128"/>
              </a:rPr>
              <a:t>Baseline + </a:t>
            </a:r>
          </a:p>
          <a:p>
            <a:pPr eaLnBrk="1" hangingPunct="1"/>
            <a:r>
              <a:rPr lang="it-IT" b="1">
                <a:solidFill>
                  <a:srgbClr val="FF0000"/>
                </a:solidFill>
                <a:ea typeface="ＭＳ Ｐゴシック" pitchFamily="-48" charset="-128"/>
              </a:rPr>
              <a:t>other 2 options:</a:t>
            </a:r>
          </a:p>
          <a:p>
            <a:pPr eaLnBrk="1" hangingPunct="1">
              <a:buFontTx/>
              <a:buChar char="•"/>
            </a:pPr>
            <a:r>
              <a:rPr lang="it-IT" b="1">
                <a:solidFill>
                  <a:srgbClr val="FF0000"/>
                </a:solidFill>
                <a:ea typeface="ＭＳ Ｐゴシック" pitchFamily="-48" charset="-128"/>
              </a:rPr>
              <a:t>Lower y-emittance</a:t>
            </a:r>
          </a:p>
          <a:p>
            <a:pPr eaLnBrk="1" hangingPunct="1">
              <a:buFontTx/>
              <a:buChar char="•"/>
            </a:pPr>
            <a:r>
              <a:rPr lang="it-IT" b="1">
                <a:solidFill>
                  <a:srgbClr val="FF0000"/>
                </a:solidFill>
                <a:ea typeface="ＭＳ Ｐゴシック" pitchFamily="-48" charset="-128"/>
              </a:rPr>
              <a:t>Higher currents </a:t>
            </a:r>
          </a:p>
          <a:p>
            <a:pPr eaLnBrk="1" hangingPunct="1"/>
            <a:r>
              <a:rPr lang="it-IT" b="1">
                <a:solidFill>
                  <a:srgbClr val="FF0000"/>
                </a:solidFill>
                <a:ea typeface="ＭＳ Ｐゴシック" pitchFamily="-48" charset="-128"/>
              </a:rPr>
              <a:t> (twice bunches)</a:t>
            </a:r>
            <a:endParaRPr lang="en-US" b="1">
              <a:solidFill>
                <a:srgbClr val="FF0000"/>
              </a:solidFill>
              <a:ea typeface="ＭＳ Ｐゴシック" pitchFamily="-48" charset="-128"/>
            </a:endParaRPr>
          </a:p>
        </p:txBody>
      </p:sp>
      <p:sp>
        <p:nvSpPr>
          <p:cNvPr id="22533" name="Text Box 5"/>
          <p:cNvSpPr txBox="1">
            <a:spLocks noChangeArrowheads="1"/>
          </p:cNvSpPr>
          <p:nvPr/>
        </p:nvSpPr>
        <p:spPr bwMode="auto">
          <a:xfrm>
            <a:off x="6948488" y="549275"/>
            <a:ext cx="2139950" cy="915988"/>
          </a:xfrm>
          <a:prstGeom prst="rect">
            <a:avLst/>
          </a:prstGeom>
          <a:solidFill>
            <a:srgbClr val="CC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b="1">
                <a:solidFill>
                  <a:schemeClr val="accent2"/>
                </a:solidFill>
                <a:ea typeface="ＭＳ Ｐゴシック" pitchFamily="-48" charset="-128"/>
              </a:rPr>
              <a:t>Tau/charm</a:t>
            </a:r>
          </a:p>
          <a:p>
            <a:pPr eaLnBrk="1" hangingPunct="1"/>
            <a:r>
              <a:rPr lang="it-IT" b="1">
                <a:solidFill>
                  <a:schemeClr val="accent2"/>
                </a:solidFill>
                <a:ea typeface="ＭＳ Ｐゴシック" pitchFamily="-48" charset="-128"/>
              </a:rPr>
              <a:t>threshold running</a:t>
            </a:r>
          </a:p>
          <a:p>
            <a:pPr eaLnBrk="1" hangingPunct="1"/>
            <a:r>
              <a:rPr lang="it-IT" b="1">
                <a:solidFill>
                  <a:schemeClr val="accent2"/>
                </a:solidFill>
                <a:ea typeface="ＭＳ Ｐゴシック" pitchFamily="-48" charset="-128"/>
              </a:rPr>
              <a:t>at 10</a:t>
            </a:r>
            <a:r>
              <a:rPr lang="it-IT" b="1" baseline="30000">
                <a:solidFill>
                  <a:schemeClr val="accent2"/>
                </a:solidFill>
                <a:ea typeface="ＭＳ Ｐゴシック" pitchFamily="-48" charset="-128"/>
              </a:rPr>
              <a:t>35</a:t>
            </a:r>
            <a:endParaRPr lang="en-US" b="1" baseline="30000">
              <a:solidFill>
                <a:schemeClr val="accent2"/>
              </a:solidFill>
              <a:ea typeface="ＭＳ Ｐゴシック" pitchFamily="-48" charset="-128"/>
            </a:endParaRPr>
          </a:p>
        </p:txBody>
      </p:sp>
      <p:sp>
        <p:nvSpPr>
          <p:cNvPr id="22534" name="Text Box 6"/>
          <p:cNvSpPr txBox="1">
            <a:spLocks noChangeArrowheads="1"/>
          </p:cNvSpPr>
          <p:nvPr/>
        </p:nvSpPr>
        <p:spPr bwMode="auto">
          <a:xfrm>
            <a:off x="6911975" y="3500438"/>
            <a:ext cx="2232025" cy="146526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b="1">
                <a:solidFill>
                  <a:schemeClr val="bg1"/>
                </a:solidFill>
                <a:ea typeface="ＭＳ Ｐゴシック" pitchFamily="-48" charset="-128"/>
              </a:rPr>
              <a:t>Baseline: </a:t>
            </a:r>
          </a:p>
          <a:p>
            <a:pPr eaLnBrk="1" hangingPunct="1">
              <a:buFontTx/>
              <a:buChar char="•"/>
            </a:pPr>
            <a:r>
              <a:rPr lang="it-IT" b="1">
                <a:solidFill>
                  <a:schemeClr val="bg1"/>
                </a:solidFill>
                <a:ea typeface="ＭＳ Ｐゴシック" pitchFamily="-48" charset="-128"/>
              </a:rPr>
              <a:t>Higher  emittance</a:t>
            </a:r>
          </a:p>
          <a:p>
            <a:pPr eaLnBrk="1" hangingPunct="1"/>
            <a:r>
              <a:rPr lang="it-IT" b="1">
                <a:solidFill>
                  <a:schemeClr val="bg1"/>
                </a:solidFill>
                <a:ea typeface="ＭＳ Ｐゴシック" pitchFamily="-48" charset="-128"/>
              </a:rPr>
              <a:t> due to IBS</a:t>
            </a:r>
          </a:p>
          <a:p>
            <a:pPr eaLnBrk="1" hangingPunct="1">
              <a:buFontTx/>
              <a:buChar char="•"/>
            </a:pPr>
            <a:r>
              <a:rPr lang="it-IT" b="1">
                <a:solidFill>
                  <a:schemeClr val="bg1"/>
                </a:solidFill>
                <a:ea typeface="ＭＳ Ｐゴシック" pitchFamily="-48" charset="-128"/>
              </a:rPr>
              <a:t>Asymmetric beam</a:t>
            </a:r>
          </a:p>
          <a:p>
            <a:pPr eaLnBrk="1" hangingPunct="1"/>
            <a:r>
              <a:rPr lang="it-IT" b="1">
                <a:solidFill>
                  <a:schemeClr val="bg1"/>
                </a:solidFill>
                <a:ea typeface="ＭＳ Ｐゴシック" pitchFamily="-48" charset="-128"/>
              </a:rPr>
              <a:t> currents </a:t>
            </a:r>
            <a:endParaRPr lang="en-US" b="1">
              <a:solidFill>
                <a:schemeClr val="bg1"/>
              </a:solidFill>
              <a:ea typeface="ＭＳ Ｐゴシック" pitchFamily="-48" charset="-128"/>
            </a:endParaRPr>
          </a:p>
        </p:txBody>
      </p:sp>
      <p:sp>
        <p:nvSpPr>
          <p:cNvPr id="22535" name="Text Box 7"/>
          <p:cNvSpPr txBox="1">
            <a:spLocks noChangeArrowheads="1"/>
          </p:cNvSpPr>
          <p:nvPr/>
        </p:nvSpPr>
        <p:spPr bwMode="auto">
          <a:xfrm>
            <a:off x="6877050" y="5392738"/>
            <a:ext cx="2279650" cy="64135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b="1">
                <a:ea typeface="ＭＳ Ｐゴシック" pitchFamily="-48" charset="-128"/>
              </a:rPr>
              <a:t>RF power includes </a:t>
            </a:r>
          </a:p>
          <a:p>
            <a:pPr eaLnBrk="1" hangingPunct="1"/>
            <a:r>
              <a:rPr lang="it-IT" b="1">
                <a:ea typeface="ＭＳ Ｐゴシック" pitchFamily="-48" charset="-128"/>
              </a:rPr>
              <a:t>SR and HOM</a:t>
            </a:r>
            <a:endParaRPr lang="en-US" b="1">
              <a:ea typeface="ＭＳ Ｐゴシック" pitchFamily="-48" charset="-128"/>
            </a:endParaRPr>
          </a:p>
        </p:txBody>
      </p:sp>
      <p:sp>
        <p:nvSpPr>
          <p:cNvPr id="3" name="Ovale 2"/>
          <p:cNvSpPr/>
          <p:nvPr/>
        </p:nvSpPr>
        <p:spPr>
          <a:xfrm>
            <a:off x="1979613" y="2492375"/>
            <a:ext cx="1314450" cy="5048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u="sng" dirty="0"/>
          </a:p>
        </p:txBody>
      </p:sp>
      <p:sp>
        <p:nvSpPr>
          <p:cNvPr id="9" name="Ovale 8"/>
          <p:cNvSpPr/>
          <p:nvPr/>
        </p:nvSpPr>
        <p:spPr>
          <a:xfrm>
            <a:off x="1979613" y="4149725"/>
            <a:ext cx="1314450" cy="2873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 name="Ovale 10"/>
          <p:cNvSpPr/>
          <p:nvPr/>
        </p:nvSpPr>
        <p:spPr>
          <a:xfrm>
            <a:off x="1908175" y="6597650"/>
            <a:ext cx="1314450" cy="260350"/>
          </a:xfrm>
          <a:prstGeom prst="ellipse">
            <a:avLst/>
          </a:prstGeom>
          <a:noFill/>
          <a:ln w="285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olo 1"/>
          <p:cNvSpPr>
            <a:spLocks noGrp="1"/>
          </p:cNvSpPr>
          <p:nvPr>
            <p:ph type="title"/>
          </p:nvPr>
        </p:nvSpPr>
        <p:spPr/>
        <p:txBody>
          <a:bodyPr/>
          <a:lstStyle/>
          <a:p>
            <a:pPr eaLnBrk="1" hangingPunct="1"/>
            <a:r>
              <a:rPr lang="it-IT" smtClean="0"/>
              <a:t>Present layout: 2 rings, 1 tunnel</a:t>
            </a:r>
          </a:p>
        </p:txBody>
      </p:sp>
      <p:grpSp>
        <p:nvGrpSpPr>
          <p:cNvPr id="28675" name="Gruppo 3"/>
          <p:cNvGrpSpPr>
            <a:grpSpLocks/>
          </p:cNvGrpSpPr>
          <p:nvPr/>
        </p:nvGrpSpPr>
        <p:grpSpPr bwMode="auto">
          <a:xfrm>
            <a:off x="1042988" y="1177925"/>
            <a:ext cx="7454900" cy="5680075"/>
            <a:chOff x="1042988" y="1177588"/>
            <a:chExt cx="7454900" cy="5680412"/>
          </a:xfrm>
        </p:grpSpPr>
        <p:pic>
          <p:nvPicPr>
            <p:cNvPr id="286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988" y="1206500"/>
              <a:ext cx="7056437" cy="565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8677" name="Text Box 5"/>
            <p:cNvSpPr txBox="1">
              <a:spLocks noChangeArrowheads="1"/>
            </p:cNvSpPr>
            <p:nvPr/>
          </p:nvSpPr>
          <p:spPr bwMode="auto">
            <a:xfrm>
              <a:off x="4427984" y="1177588"/>
              <a:ext cx="5229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2800" b="1">
                  <a:solidFill>
                    <a:srgbClr val="FF0000"/>
                  </a:solidFill>
                  <a:ea typeface="ＭＳ Ｐゴシック" pitchFamily="-48" charset="-128"/>
                </a:rPr>
                <a:t>IP</a:t>
              </a:r>
              <a:endParaRPr lang="en-US" sz="2800" b="1">
                <a:solidFill>
                  <a:srgbClr val="FF0000"/>
                </a:solidFill>
                <a:ea typeface="ＭＳ Ｐゴシック" pitchFamily="-48" charset="-128"/>
              </a:endParaRPr>
            </a:p>
          </p:txBody>
        </p:sp>
        <p:sp>
          <p:nvSpPr>
            <p:cNvPr id="28678" name="Text Box 6"/>
            <p:cNvSpPr txBox="1">
              <a:spLocks noChangeArrowheads="1"/>
            </p:cNvSpPr>
            <p:nvPr/>
          </p:nvSpPr>
          <p:spPr bwMode="auto">
            <a:xfrm>
              <a:off x="3327400" y="5373688"/>
              <a:ext cx="1136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b="1">
                  <a:solidFill>
                    <a:srgbClr val="FF0000"/>
                  </a:solidFill>
                  <a:ea typeface="ＭＳ Ｐゴシック" pitchFamily="-48" charset="-128"/>
                </a:rPr>
                <a:t>Rings </a:t>
              </a:r>
            </a:p>
            <a:p>
              <a:pPr eaLnBrk="1" hangingPunct="1"/>
              <a:r>
                <a:rPr lang="it-IT" b="1">
                  <a:solidFill>
                    <a:srgbClr val="FF0000"/>
                  </a:solidFill>
                  <a:ea typeface="ＭＳ Ｐゴシック" pitchFamily="-48" charset="-128"/>
                </a:rPr>
                <a:t>crossing</a:t>
              </a:r>
              <a:endParaRPr lang="en-US" b="1">
                <a:solidFill>
                  <a:srgbClr val="FF0000"/>
                </a:solidFill>
                <a:ea typeface="ＭＳ Ｐゴシック" pitchFamily="-48" charset="-128"/>
              </a:endParaRPr>
            </a:p>
          </p:txBody>
        </p:sp>
        <p:sp>
          <p:nvSpPr>
            <p:cNvPr id="28679" name="Line 7"/>
            <p:cNvSpPr>
              <a:spLocks noChangeShapeType="1"/>
            </p:cNvSpPr>
            <p:nvPr/>
          </p:nvSpPr>
          <p:spPr bwMode="auto">
            <a:xfrm flipH="1">
              <a:off x="3779838" y="5949950"/>
              <a:ext cx="71437" cy="3587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8680" name="Text Box 8"/>
            <p:cNvSpPr txBox="1">
              <a:spLocks noChangeArrowheads="1"/>
            </p:cNvSpPr>
            <p:nvPr/>
          </p:nvSpPr>
          <p:spPr bwMode="auto">
            <a:xfrm>
              <a:off x="4211638" y="1916113"/>
              <a:ext cx="1060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b="1">
                  <a:solidFill>
                    <a:schemeClr val="accent2"/>
                  </a:solidFill>
                  <a:ea typeface="ＭＳ Ｐゴシック" pitchFamily="-48" charset="-128"/>
                </a:rPr>
                <a:t>66 mrad</a:t>
              </a:r>
              <a:endParaRPr lang="en-US" b="1">
                <a:solidFill>
                  <a:schemeClr val="accent2"/>
                </a:solidFill>
                <a:ea typeface="ＭＳ Ｐゴシック" pitchFamily="-48" charset="-128"/>
              </a:endParaRPr>
            </a:p>
          </p:txBody>
        </p:sp>
        <p:sp>
          <p:nvSpPr>
            <p:cNvPr id="28681" name="Text Box 9"/>
            <p:cNvSpPr txBox="1">
              <a:spLocks noChangeArrowheads="1"/>
            </p:cNvSpPr>
            <p:nvPr/>
          </p:nvSpPr>
          <p:spPr bwMode="auto">
            <a:xfrm>
              <a:off x="4427538" y="5876925"/>
              <a:ext cx="488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FF0000"/>
                  </a:solidFill>
                  <a:ea typeface="ＭＳ Ｐゴシック" pitchFamily="-48" charset="-128"/>
                </a:rPr>
                <a:t>RF</a:t>
              </a:r>
            </a:p>
          </p:txBody>
        </p:sp>
        <p:sp>
          <p:nvSpPr>
            <p:cNvPr id="28682" name="Text Box 10"/>
            <p:cNvSpPr txBox="1">
              <a:spLocks noChangeArrowheads="1"/>
            </p:cNvSpPr>
            <p:nvPr/>
          </p:nvSpPr>
          <p:spPr bwMode="auto">
            <a:xfrm>
              <a:off x="2484438" y="1484313"/>
              <a:ext cx="1022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FF0000"/>
                  </a:solidFill>
                  <a:ea typeface="ＭＳ Ｐゴシック" pitchFamily="-48" charset="-128"/>
                </a:rPr>
                <a:t>LER SR</a:t>
              </a:r>
            </a:p>
          </p:txBody>
        </p:sp>
        <p:sp>
          <p:nvSpPr>
            <p:cNvPr id="28683" name="Text Box 11"/>
            <p:cNvSpPr txBox="1">
              <a:spLocks noChangeArrowheads="1"/>
            </p:cNvSpPr>
            <p:nvPr/>
          </p:nvSpPr>
          <p:spPr bwMode="auto">
            <a:xfrm>
              <a:off x="5364163" y="2054225"/>
              <a:ext cx="102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FF0000"/>
                  </a:solidFill>
                  <a:ea typeface="ＭＳ Ｐゴシック" pitchFamily="-48" charset="-128"/>
                </a:rPr>
                <a:t>LER SR</a:t>
              </a:r>
            </a:p>
          </p:txBody>
        </p:sp>
        <p:sp>
          <p:nvSpPr>
            <p:cNvPr id="28684" name="Text Box 12"/>
            <p:cNvSpPr txBox="1">
              <a:spLocks noChangeArrowheads="1"/>
            </p:cNvSpPr>
            <p:nvPr/>
          </p:nvSpPr>
          <p:spPr bwMode="auto">
            <a:xfrm>
              <a:off x="7831138" y="3044825"/>
              <a:ext cx="66675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FF0000"/>
                  </a:solidFill>
                  <a:ea typeface="ＭＳ Ｐゴシック" pitchFamily="-48" charset="-128"/>
                </a:rPr>
                <a:t>HER</a:t>
              </a:r>
            </a:p>
            <a:p>
              <a:pPr eaLnBrk="1" hangingPunct="1"/>
              <a:r>
                <a:rPr lang="en-US" b="1">
                  <a:solidFill>
                    <a:srgbClr val="FF0000"/>
                  </a:solidFill>
                  <a:ea typeface="ＭＳ Ｐゴシック" pitchFamily="-48" charset="-128"/>
                </a:rPr>
                <a:t>arc</a:t>
              </a:r>
            </a:p>
          </p:txBody>
        </p:sp>
        <p:sp>
          <p:nvSpPr>
            <p:cNvPr id="28685" name="Text Box 13"/>
            <p:cNvSpPr txBox="1">
              <a:spLocks noChangeArrowheads="1"/>
            </p:cNvSpPr>
            <p:nvPr/>
          </p:nvSpPr>
          <p:spPr bwMode="auto">
            <a:xfrm>
              <a:off x="6948488" y="3044825"/>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FF0000"/>
                  </a:solidFill>
                  <a:ea typeface="ＭＳ Ｐゴシック" pitchFamily="-48" charset="-128"/>
                </a:rPr>
                <a:t>LER</a:t>
              </a:r>
            </a:p>
            <a:p>
              <a:pPr eaLnBrk="1" hangingPunct="1"/>
              <a:r>
                <a:rPr lang="en-US" b="1">
                  <a:solidFill>
                    <a:srgbClr val="FF0000"/>
                  </a:solidFill>
                  <a:ea typeface="ＭＳ Ｐゴシック" pitchFamily="-48" charset="-128"/>
                </a:rPr>
                <a:t>arc</a:t>
              </a:r>
            </a:p>
          </p:txBody>
        </p:sp>
        <p:sp>
          <p:nvSpPr>
            <p:cNvPr id="28686" name="Text Box 14"/>
            <p:cNvSpPr txBox="1">
              <a:spLocks noChangeArrowheads="1"/>
            </p:cNvSpPr>
            <p:nvPr/>
          </p:nvSpPr>
          <p:spPr bwMode="auto">
            <a:xfrm>
              <a:off x="1692275" y="3644900"/>
              <a:ext cx="666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FF0000"/>
                  </a:solidFill>
                  <a:ea typeface="ＭＳ Ｐゴシック" pitchFamily="-48" charset="-128"/>
                </a:rPr>
                <a:t>HER</a:t>
              </a:r>
            </a:p>
            <a:p>
              <a:pPr eaLnBrk="1" hangingPunct="1"/>
              <a:r>
                <a:rPr lang="en-US" b="1">
                  <a:solidFill>
                    <a:srgbClr val="FF0000"/>
                  </a:solidFill>
                  <a:ea typeface="ＭＳ Ｐゴシック" pitchFamily="-48" charset="-128"/>
                </a:rPr>
                <a:t>arc</a:t>
              </a:r>
            </a:p>
          </p:txBody>
        </p:sp>
        <p:sp>
          <p:nvSpPr>
            <p:cNvPr id="28687" name="Text Box 15"/>
            <p:cNvSpPr txBox="1">
              <a:spLocks noChangeArrowheads="1"/>
            </p:cNvSpPr>
            <p:nvPr/>
          </p:nvSpPr>
          <p:spPr bwMode="auto">
            <a:xfrm>
              <a:off x="1082675" y="3044825"/>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FF0000"/>
                  </a:solidFill>
                  <a:ea typeface="ＭＳ Ｐゴシック" pitchFamily="-48" charset="-128"/>
                </a:rPr>
                <a:t>LER</a:t>
              </a:r>
            </a:p>
            <a:p>
              <a:pPr eaLnBrk="1" hangingPunct="1"/>
              <a:r>
                <a:rPr lang="en-US" b="1">
                  <a:solidFill>
                    <a:srgbClr val="FF0000"/>
                  </a:solidFill>
                  <a:ea typeface="ＭＳ Ｐゴシック" pitchFamily="-48" charset="-128"/>
                </a:rPr>
                <a:t>arc</a:t>
              </a:r>
            </a:p>
          </p:txBody>
        </p:sp>
        <p:sp>
          <p:nvSpPr>
            <p:cNvPr id="28688" name="Line 16"/>
            <p:cNvSpPr>
              <a:spLocks noChangeShapeType="1"/>
            </p:cNvSpPr>
            <p:nvPr/>
          </p:nvSpPr>
          <p:spPr bwMode="auto">
            <a:xfrm>
              <a:off x="6372225" y="2881313"/>
              <a:ext cx="0" cy="2419350"/>
            </a:xfrm>
            <a:prstGeom prst="line">
              <a:avLst/>
            </a:prstGeom>
            <a:noFill/>
            <a:ln w="25400">
              <a:solidFill>
                <a:srgbClr val="0000FF"/>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8689" name="Text Box 17"/>
            <p:cNvSpPr txBox="1">
              <a:spLocks noChangeArrowheads="1"/>
            </p:cNvSpPr>
            <p:nvPr/>
          </p:nvSpPr>
          <p:spPr bwMode="auto">
            <a:xfrm>
              <a:off x="6453188" y="5502275"/>
              <a:ext cx="387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0000FF"/>
                  </a:solidFill>
                  <a:ea typeface="ＭＳ Ｐゴシック" pitchFamily="-48" charset="-128"/>
                </a:rPr>
                <a:t>e-</a:t>
              </a:r>
            </a:p>
          </p:txBody>
        </p:sp>
        <p:sp>
          <p:nvSpPr>
            <p:cNvPr id="28690" name="Freeform 18"/>
            <p:cNvSpPr>
              <a:spLocks/>
            </p:cNvSpPr>
            <p:nvPr/>
          </p:nvSpPr>
          <p:spPr bwMode="auto">
            <a:xfrm>
              <a:off x="3419475" y="5310188"/>
              <a:ext cx="2952750" cy="927100"/>
            </a:xfrm>
            <a:custGeom>
              <a:avLst/>
              <a:gdLst>
                <a:gd name="T0" fmla="*/ 2147483647 w 580"/>
                <a:gd name="T1" fmla="*/ 0 h 629"/>
                <a:gd name="T2" fmla="*/ 2147483647 w 580"/>
                <a:gd name="T3" fmla="*/ 2147483647 h 629"/>
                <a:gd name="T4" fmla="*/ 0 w 580"/>
                <a:gd name="T5" fmla="*/ 2147483647 h 629"/>
                <a:gd name="T6" fmla="*/ 0 60000 65536"/>
                <a:gd name="T7" fmla="*/ 0 60000 65536"/>
                <a:gd name="T8" fmla="*/ 0 60000 65536"/>
                <a:gd name="T9" fmla="*/ 0 w 580"/>
                <a:gd name="T10" fmla="*/ 0 h 629"/>
                <a:gd name="T11" fmla="*/ 580 w 580"/>
                <a:gd name="T12" fmla="*/ 629 h 629"/>
              </a:gdLst>
              <a:ahLst/>
              <a:cxnLst>
                <a:cxn ang="T6">
                  <a:pos x="T0" y="T1"/>
                </a:cxn>
                <a:cxn ang="T7">
                  <a:pos x="T2" y="T3"/>
                </a:cxn>
                <a:cxn ang="T8">
                  <a:pos x="T4" y="T5"/>
                </a:cxn>
              </a:cxnLst>
              <a:rect l="T9" t="T10" r="T11" b="T12"/>
              <a:pathLst>
                <a:path w="580" h="629">
                  <a:moveTo>
                    <a:pt x="580" y="0"/>
                  </a:moveTo>
                  <a:cubicBezTo>
                    <a:pt x="580" y="189"/>
                    <a:pt x="580" y="379"/>
                    <a:pt x="483" y="484"/>
                  </a:cubicBezTo>
                  <a:cubicBezTo>
                    <a:pt x="386" y="589"/>
                    <a:pt x="81" y="605"/>
                    <a:pt x="0" y="629"/>
                  </a:cubicBezTo>
                </a:path>
              </a:pathLst>
            </a:custGeom>
            <a:noFill/>
            <a:ln w="25400">
              <a:solidFill>
                <a:srgbClr val="0000FF"/>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8691" name="Freeform 19"/>
            <p:cNvSpPr>
              <a:spLocks/>
            </p:cNvSpPr>
            <p:nvPr/>
          </p:nvSpPr>
          <p:spPr bwMode="auto">
            <a:xfrm>
              <a:off x="6372225" y="5257800"/>
              <a:ext cx="506413" cy="692150"/>
            </a:xfrm>
            <a:custGeom>
              <a:avLst/>
              <a:gdLst>
                <a:gd name="T0" fmla="*/ 2147483647 w 319"/>
                <a:gd name="T1" fmla="*/ 0 h 436"/>
                <a:gd name="T2" fmla="*/ 2147483647 w 319"/>
                <a:gd name="T3" fmla="*/ 2147483647 h 436"/>
                <a:gd name="T4" fmla="*/ 2147483647 w 319"/>
                <a:gd name="T5" fmla="*/ 2147483647 h 436"/>
                <a:gd name="T6" fmla="*/ 0 60000 65536"/>
                <a:gd name="T7" fmla="*/ 0 60000 65536"/>
                <a:gd name="T8" fmla="*/ 0 60000 65536"/>
                <a:gd name="T9" fmla="*/ 0 w 319"/>
                <a:gd name="T10" fmla="*/ 0 h 436"/>
                <a:gd name="T11" fmla="*/ 319 w 319"/>
                <a:gd name="T12" fmla="*/ 436 h 436"/>
              </a:gdLst>
              <a:ahLst/>
              <a:cxnLst>
                <a:cxn ang="T6">
                  <a:pos x="T0" y="T1"/>
                </a:cxn>
                <a:cxn ang="T7">
                  <a:pos x="T2" y="T3"/>
                </a:cxn>
                <a:cxn ang="T8">
                  <a:pos x="T4" y="T5"/>
                </a:cxn>
              </a:cxnLst>
              <a:rect l="T9" t="T10" r="T11" b="T12"/>
              <a:pathLst>
                <a:path w="319" h="436">
                  <a:moveTo>
                    <a:pt x="4" y="0"/>
                  </a:moveTo>
                  <a:cubicBezTo>
                    <a:pt x="2" y="133"/>
                    <a:pt x="0" y="266"/>
                    <a:pt x="53" y="339"/>
                  </a:cubicBezTo>
                  <a:cubicBezTo>
                    <a:pt x="106" y="412"/>
                    <a:pt x="212" y="424"/>
                    <a:pt x="319" y="436"/>
                  </a:cubicBezTo>
                </a:path>
              </a:pathLst>
            </a:custGeom>
            <a:noFill/>
            <a:ln w="25400">
              <a:solidFill>
                <a:srgbClr val="0000FF"/>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8692" name="Text Box 20"/>
            <p:cNvSpPr txBox="1">
              <a:spLocks noChangeArrowheads="1"/>
            </p:cNvSpPr>
            <p:nvPr/>
          </p:nvSpPr>
          <p:spPr bwMode="auto">
            <a:xfrm>
              <a:off x="5651500" y="5516563"/>
              <a:ext cx="444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6" rIns="91430" bIns="4571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solidFill>
                    <a:srgbClr val="0000FF"/>
                  </a:solidFill>
                  <a:ea typeface="ＭＳ Ｐゴシック" pitchFamily="-48" charset="-128"/>
                </a:rPr>
                <a:t>e+</a:t>
              </a:r>
            </a:p>
          </p:txBody>
        </p:sp>
        <p:sp>
          <p:nvSpPr>
            <p:cNvPr id="28693" name="Text Box 21"/>
            <p:cNvSpPr txBox="1">
              <a:spLocks noChangeArrowheads="1"/>
            </p:cNvSpPr>
            <p:nvPr/>
          </p:nvSpPr>
          <p:spPr bwMode="auto">
            <a:xfrm>
              <a:off x="2411413" y="2592388"/>
              <a:ext cx="3816350" cy="2781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Clr>
                  <a:srgbClr val="FF0000"/>
                </a:buClr>
                <a:buFont typeface="Wingdings" pitchFamily="2" charset="2"/>
                <a:buChar char="¬"/>
              </a:pPr>
              <a:r>
                <a:rPr lang="en-GB" sz="1600" b="1">
                  <a:solidFill>
                    <a:schemeClr val="accent2"/>
                  </a:solidFill>
                  <a:ea typeface="ＭＳ Ｐゴシック" pitchFamily="-48" charset="-128"/>
                </a:rPr>
                <a:t>HER and LER arcs are parallel to each other in the H-plane while separated by 2.1 m</a:t>
              </a:r>
              <a:r>
                <a:rPr lang="en-US" sz="1600" b="1">
                  <a:solidFill>
                    <a:schemeClr val="accent2"/>
                  </a:solidFill>
                  <a:ea typeface="ＭＳ Ｐゴシック" pitchFamily="-48" charset="-128"/>
                </a:rPr>
                <a:t>. </a:t>
              </a:r>
            </a:p>
            <a:p>
              <a:pPr eaLnBrk="1" hangingPunct="1">
                <a:buClr>
                  <a:srgbClr val="FF0000"/>
                </a:buClr>
                <a:buFont typeface="Wingdings" pitchFamily="2" charset="2"/>
                <a:buChar char="¬"/>
              </a:pPr>
              <a:r>
                <a:rPr lang="en-GB" sz="1600" b="1">
                  <a:solidFill>
                    <a:schemeClr val="accent2"/>
                  </a:solidFill>
                  <a:ea typeface="ＭＳ Ｐゴシック" pitchFamily="-48" charset="-128"/>
                </a:rPr>
                <a:t>Each ring has one inner and one outer arc. </a:t>
              </a:r>
            </a:p>
            <a:p>
              <a:pPr eaLnBrk="1" hangingPunct="1">
                <a:buClr>
                  <a:srgbClr val="FF0000"/>
                </a:buClr>
                <a:buFont typeface="Wingdings" pitchFamily="2" charset="2"/>
                <a:buChar char="¬"/>
              </a:pPr>
              <a:r>
                <a:rPr lang="en-GB" sz="1600" b="1">
                  <a:solidFill>
                    <a:schemeClr val="accent2"/>
                  </a:solidFill>
                  <a:ea typeface="ＭＳ Ｐゴシック" pitchFamily="-48" charset="-128"/>
                </a:rPr>
                <a:t>Both inner and outer arcs provide the same bending angle but outer arc is made longer (increased drift space around the dipoles) in order to provide the same azimuth location as the inner arc</a:t>
              </a:r>
              <a:r>
                <a:rPr lang="en-US" sz="1600" b="1">
                  <a:solidFill>
                    <a:schemeClr val="accent2"/>
                  </a:solidFill>
                  <a:ea typeface="ＭＳ Ｐゴシック" pitchFamily="-48" charset="-128"/>
                </a:rPr>
                <a:t> </a:t>
              </a: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Interaction</a:t>
            </a:r>
            <a:r>
              <a:rPr lang="it-IT" dirty="0" smtClean="0"/>
              <a:t> </a:t>
            </a:r>
            <a:r>
              <a:rPr lang="it-IT" dirty="0" err="1" smtClean="0"/>
              <a:t>Region</a:t>
            </a:r>
            <a:endParaRPr lang="it-IT" dirty="0"/>
          </a:p>
        </p:txBody>
      </p:sp>
      <p:sp>
        <p:nvSpPr>
          <p:cNvPr id="3" name="Segnaposto contenuto 2"/>
          <p:cNvSpPr>
            <a:spLocks noGrp="1"/>
          </p:cNvSpPr>
          <p:nvPr>
            <p:ph idx="1"/>
          </p:nvPr>
        </p:nvSpPr>
        <p:spPr>
          <a:xfrm>
            <a:off x="179512" y="1412776"/>
            <a:ext cx="8856984" cy="5040560"/>
          </a:xfrm>
        </p:spPr>
        <p:txBody>
          <a:bodyPr/>
          <a:lstStyle/>
          <a:p>
            <a:r>
              <a:rPr lang="it-IT" sz="2800" dirty="0" smtClean="0"/>
              <a:t>La regione d’interazione deve soddisfare sia le richieste di macchina che del detector:</a:t>
            </a:r>
          </a:p>
          <a:p>
            <a:pPr lvl="1"/>
            <a:r>
              <a:rPr lang="it-IT" sz="2400" dirty="0" smtClean="0"/>
              <a:t>Elementi del FF più vicini possibile all’IP</a:t>
            </a:r>
          </a:p>
          <a:p>
            <a:pPr lvl="1"/>
            <a:r>
              <a:rPr lang="it-IT" sz="2400" dirty="0" smtClean="0"/>
              <a:t>Camera da vuoto del detector più piccola possibile (quanto lo permettono i backgrounds)</a:t>
            </a:r>
          </a:p>
          <a:p>
            <a:pPr lvl="1"/>
            <a:r>
              <a:rPr lang="it-IT" sz="2400" dirty="0" smtClean="0"/>
              <a:t>Abbastanza spazio per il fascio (</a:t>
            </a:r>
            <a:r>
              <a:rPr lang="it-IT" sz="2400" dirty="0" err="1" smtClean="0"/>
              <a:t>beam</a:t>
            </a:r>
            <a:r>
              <a:rPr lang="it-IT" sz="2400" dirty="0" smtClean="0"/>
              <a:t> stay </a:t>
            </a:r>
            <a:r>
              <a:rPr lang="it-IT" sz="2400" dirty="0" err="1" smtClean="0"/>
              <a:t>clear</a:t>
            </a:r>
            <a:r>
              <a:rPr lang="it-IT" sz="2400" dirty="0" smtClean="0"/>
              <a:t>) </a:t>
            </a:r>
            <a:r>
              <a:rPr lang="it-IT" sz="2400" dirty="0" smtClean="0">
                <a:sym typeface="Wingdings" pitchFamily="2" charset="2"/>
              </a:rPr>
              <a:t> piccola emittanza aiuta</a:t>
            </a:r>
          </a:p>
          <a:p>
            <a:pPr lvl="1"/>
            <a:r>
              <a:rPr lang="it-IT" sz="2400" dirty="0" smtClean="0">
                <a:sym typeface="Wingdings" pitchFamily="2" charset="2"/>
              </a:rPr>
              <a:t>Tenere sotto controllo SR backgrounds</a:t>
            </a:r>
          </a:p>
          <a:p>
            <a:pPr lvl="1"/>
            <a:r>
              <a:rPr lang="it-IT" sz="2400" dirty="0" smtClean="0">
                <a:sym typeface="Wingdings" pitchFamily="2" charset="2"/>
              </a:rPr>
              <a:t>Avere un angolo solido adeguato per il detector</a:t>
            </a:r>
          </a:p>
          <a:p>
            <a:pPr lvl="1"/>
            <a:r>
              <a:rPr lang="it-IT" sz="2400" dirty="0" smtClean="0">
                <a:sym typeface="Wingdings" pitchFamily="2" charset="2"/>
              </a:rPr>
              <a:t>Le vibrazioni dei magneti vanno smorzate (10nm)</a:t>
            </a:r>
          </a:p>
          <a:p>
            <a:pPr lvl="1"/>
            <a:r>
              <a:rPr lang="it-IT" sz="2400" dirty="0" smtClean="0">
                <a:sym typeface="Wingdings" pitchFamily="2" charset="2"/>
              </a:rPr>
              <a:t>E’ necessario un feedback di luminosità state-of-the-art</a:t>
            </a:r>
          </a:p>
          <a:p>
            <a:pPr lvl="1"/>
            <a:endParaRPr lang="it-IT" sz="2400" dirty="0"/>
          </a:p>
        </p:txBody>
      </p:sp>
    </p:spTree>
    <p:extLst>
      <p:ext uri="{BB962C8B-B14F-4D97-AF65-F5344CB8AC3E}">
        <p14:creationId xmlns:p14="http://schemas.microsoft.com/office/powerpoint/2010/main" val="37386780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Magneti del FF</a:t>
            </a:r>
            <a:endParaRPr lang="it-IT" dirty="0"/>
          </a:p>
        </p:txBody>
      </p:sp>
      <p:sp>
        <p:nvSpPr>
          <p:cNvPr id="3" name="Segnaposto contenuto 2"/>
          <p:cNvSpPr>
            <a:spLocks noGrp="1"/>
          </p:cNvSpPr>
          <p:nvPr>
            <p:ph idx="1"/>
          </p:nvPr>
        </p:nvSpPr>
        <p:spPr>
          <a:xfrm>
            <a:off x="179512" y="1124744"/>
            <a:ext cx="8964488" cy="5400600"/>
          </a:xfrm>
        </p:spPr>
        <p:txBody>
          <a:bodyPr/>
          <a:lstStyle/>
          <a:p>
            <a:r>
              <a:rPr lang="it-IT" dirty="0" smtClean="0"/>
              <a:t>Finora nel FF almeno un magnete era «condiviso» dai 2 fasci</a:t>
            </a:r>
          </a:p>
          <a:p>
            <a:r>
              <a:rPr lang="it-IT" dirty="0" smtClean="0"/>
              <a:t>Con l’angolo d’incrocio più grande </a:t>
            </a:r>
            <a:r>
              <a:rPr lang="it-IT" dirty="0" smtClean="0">
                <a:sym typeface="Wingdings" pitchFamily="2" charset="2"/>
              </a:rPr>
              <a:t> </a:t>
            </a:r>
            <a:r>
              <a:rPr lang="it-IT" dirty="0" smtClean="0"/>
              <a:t>un fascio è molto fuori asse </a:t>
            </a:r>
          </a:p>
          <a:p>
            <a:r>
              <a:rPr lang="it-IT" dirty="0" smtClean="0"/>
              <a:t>Il fascio fuori asse è molto curvato dal magnete e produce radiazione di sincrotrone  e aumento di emittanza non voluti</a:t>
            </a:r>
          </a:p>
          <a:p>
            <a:r>
              <a:rPr lang="it-IT" dirty="0" err="1" smtClean="0"/>
              <a:t>SuperB</a:t>
            </a:r>
            <a:r>
              <a:rPr lang="it-IT" dirty="0" smtClean="0"/>
              <a:t> ha scelto di sviluppare un nuovo disegno con un doppietto «gemello» per il FF</a:t>
            </a:r>
            <a:endParaRPr lang="it-IT" dirty="0"/>
          </a:p>
        </p:txBody>
      </p:sp>
    </p:spTree>
    <p:extLst>
      <p:ext uri="{BB962C8B-B14F-4D97-AF65-F5344CB8AC3E}">
        <p14:creationId xmlns:p14="http://schemas.microsoft.com/office/powerpoint/2010/main" val="19401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0"/>
            <a:ext cx="9144000" cy="825500"/>
          </a:xfrm>
        </p:spPr>
        <p:txBody>
          <a:bodyPr/>
          <a:lstStyle/>
          <a:p>
            <a:pPr eaLnBrk="1" hangingPunct="1"/>
            <a:r>
              <a:rPr lang="en-US" sz="4000" smtClean="0"/>
              <a:t>QD0 Design: 2 possible choices</a:t>
            </a:r>
          </a:p>
        </p:txBody>
      </p:sp>
      <p:pic>
        <p:nvPicPr>
          <p:cNvPr id="30723" name="Picture 6" descr="SB_RL_V12_SF8A_3M_NOSH"/>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1484313"/>
            <a:ext cx="4319588" cy="324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724" name="Picture 5" descr="SB_RL_V12_SF8A_3M__AC_NOSH"/>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463" y="1493838"/>
            <a:ext cx="4319587" cy="3240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0725" name="Rectangle 2"/>
          <p:cNvSpPr txBox="1">
            <a:spLocks noChangeArrowheads="1"/>
          </p:cNvSpPr>
          <p:nvPr/>
        </p:nvSpPr>
        <p:spPr bwMode="auto">
          <a:xfrm>
            <a:off x="130175" y="4941888"/>
            <a:ext cx="4275138" cy="8255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i="1">
                <a:solidFill>
                  <a:srgbClr val="0070C0"/>
                </a:solidFill>
              </a:rPr>
              <a:t>Vanadium Permendur </a:t>
            </a:r>
          </a:p>
          <a:p>
            <a:pPr algn="ctr" eaLnBrk="1" hangingPunct="1"/>
            <a:r>
              <a:rPr lang="en-US" sz="2800" i="1">
                <a:solidFill>
                  <a:srgbClr val="0070C0"/>
                </a:solidFill>
              </a:rPr>
              <a:t>“Russian” Design</a:t>
            </a:r>
          </a:p>
        </p:txBody>
      </p:sp>
      <p:sp>
        <p:nvSpPr>
          <p:cNvPr id="30726" name="Rectangle 2"/>
          <p:cNvSpPr txBox="1">
            <a:spLocks noChangeArrowheads="1"/>
          </p:cNvSpPr>
          <p:nvPr/>
        </p:nvSpPr>
        <p:spPr bwMode="auto">
          <a:xfrm>
            <a:off x="4760913" y="4941888"/>
            <a:ext cx="4275137" cy="8255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800" i="1">
                <a:solidFill>
                  <a:srgbClr val="0070C0"/>
                </a:solidFill>
              </a:rPr>
              <a:t>Air core SC QD0, QF1 “Italian” Design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152400"/>
            <a:ext cx="847725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7" name="CasellaDiTesto 1"/>
          <p:cNvSpPr txBox="1">
            <a:spLocks noChangeArrowheads="1"/>
          </p:cNvSpPr>
          <p:nvPr/>
        </p:nvSpPr>
        <p:spPr bwMode="auto">
          <a:xfrm>
            <a:off x="-36513" y="4067175"/>
            <a:ext cx="5468938" cy="369888"/>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solidFill>
                  <a:srgbClr val="FF0000"/>
                </a:solidFill>
              </a:rPr>
              <a:t>Air-core QD0 is a SC iron free septum double quad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88900"/>
            <a:ext cx="8515350" cy="621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Text Box 4"/>
          <p:cNvSpPr txBox="1">
            <a:spLocks noChangeArrowheads="1"/>
          </p:cNvSpPr>
          <p:nvPr/>
        </p:nvSpPr>
        <p:spPr bwMode="auto">
          <a:xfrm>
            <a:off x="971550" y="6340475"/>
            <a:ext cx="7600950" cy="401638"/>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2000"/>
              <a:t>P. Fabbricatore, S. Farinon, R. Musenich (Genova) Paoloni (Pisa)</a:t>
            </a:r>
            <a:endParaRPr lang="en-US" sz="2000"/>
          </a:p>
        </p:txBody>
      </p:sp>
      <p:sp>
        <p:nvSpPr>
          <p:cNvPr id="32772" name="CasellaDiTesto 3"/>
          <p:cNvSpPr txBox="1">
            <a:spLocks noChangeArrowheads="1"/>
          </p:cNvSpPr>
          <p:nvPr/>
        </p:nvSpPr>
        <p:spPr bwMode="auto">
          <a:xfrm>
            <a:off x="-36513" y="1857375"/>
            <a:ext cx="2557463" cy="9239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solidFill>
                  <a:srgbClr val="FF0000"/>
                </a:solidFill>
              </a:rPr>
              <a:t>Field generated by 2 </a:t>
            </a:r>
          </a:p>
          <a:p>
            <a:pPr eaLnBrk="1" hangingPunct="1"/>
            <a:r>
              <a:rPr lang="it-IT">
                <a:solidFill>
                  <a:srgbClr val="FF0000"/>
                </a:solidFill>
              </a:rPr>
              <a:t>double helix windings</a:t>
            </a:r>
          </a:p>
          <a:p>
            <a:pPr eaLnBrk="1" hangingPunct="1"/>
            <a:r>
              <a:rPr lang="it-IT">
                <a:solidFill>
                  <a:srgbClr val="FF0000"/>
                </a:solidFill>
              </a:rPr>
              <a:t>in a grooved Al support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olo 1"/>
          <p:cNvSpPr>
            <a:spLocks noGrp="1"/>
          </p:cNvSpPr>
          <p:nvPr>
            <p:ph type="title"/>
          </p:nvPr>
        </p:nvSpPr>
        <p:spPr/>
        <p:txBody>
          <a:bodyPr/>
          <a:lstStyle/>
          <a:p>
            <a:pPr eaLnBrk="1" hangingPunct="1"/>
            <a:r>
              <a:rPr lang="it-IT" smtClean="0"/>
              <a:t>The actual QD0</a:t>
            </a:r>
          </a:p>
        </p:txBody>
      </p:sp>
      <p:pic>
        <p:nvPicPr>
          <p:cNvPr id="33795" name="Immagine 4"/>
          <p:cNvPicPr>
            <a:picLocks noChangeAspect="1"/>
          </p:cNvPicPr>
          <p:nvPr/>
        </p:nvPicPr>
        <p:blipFill>
          <a:blip r:embed="rId2">
            <a:extLst>
              <a:ext uri="{28A0092B-C50C-407E-A947-70E740481C1C}">
                <a14:useLocalDpi xmlns:a14="http://schemas.microsoft.com/office/drawing/2010/main" val="0"/>
              </a:ext>
            </a:extLst>
          </a:blip>
          <a:srcRect t="26216" b="31383"/>
          <a:stretch>
            <a:fillRect/>
          </a:stretch>
        </p:blipFill>
        <p:spPr bwMode="auto">
          <a:xfrm>
            <a:off x="684213" y="1196975"/>
            <a:ext cx="609600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p:cNvSpPr/>
          <p:nvPr/>
        </p:nvSpPr>
        <p:spPr>
          <a:xfrm>
            <a:off x="152400" y="5919788"/>
            <a:ext cx="8991600" cy="461962"/>
          </a:xfrm>
          <a:prstGeom prst="rect">
            <a:avLst/>
          </a:prstGeom>
        </p:spPr>
        <p:txBody>
          <a:bodyPr>
            <a:spAutoFit/>
          </a:bodyPr>
          <a:lstStyle/>
          <a:p>
            <a:pPr>
              <a:spcBef>
                <a:spcPct val="20000"/>
              </a:spcBef>
              <a:buSzPct val="85000"/>
              <a:defRPr/>
            </a:pPr>
            <a:r>
              <a:rPr lang="it-IT" sz="2400" kern="0" dirty="0">
                <a:solidFill>
                  <a:srgbClr val="66FF66"/>
                </a:solidFill>
                <a:latin typeface="Arial"/>
              </a:rPr>
              <a:t>Ready </a:t>
            </a:r>
            <a:r>
              <a:rPr lang="it-IT" sz="2400" kern="0" dirty="0" err="1">
                <a:solidFill>
                  <a:srgbClr val="66FF66"/>
                </a:solidFill>
                <a:latin typeface="Arial"/>
              </a:rPr>
              <a:t>this</a:t>
            </a:r>
            <a:r>
              <a:rPr lang="it-IT" sz="2400" kern="0" dirty="0">
                <a:solidFill>
                  <a:srgbClr val="66FF66"/>
                </a:solidFill>
                <a:latin typeface="Arial"/>
              </a:rPr>
              <a:t> </a:t>
            </a:r>
            <a:r>
              <a:rPr lang="it-IT" sz="2400" kern="0" dirty="0" err="1">
                <a:solidFill>
                  <a:srgbClr val="66FF66"/>
                </a:solidFill>
                <a:latin typeface="Arial"/>
              </a:rPr>
              <a:t>Summer</a:t>
            </a:r>
            <a:r>
              <a:rPr lang="it-IT" sz="2400" kern="0" dirty="0">
                <a:solidFill>
                  <a:srgbClr val="66FF66"/>
                </a:solidFill>
                <a:latin typeface="Arial"/>
              </a:rPr>
              <a:t> for </a:t>
            </a:r>
            <a:r>
              <a:rPr lang="it-IT" sz="2400" kern="0" dirty="0" err="1">
                <a:solidFill>
                  <a:srgbClr val="66FF66"/>
                </a:solidFill>
                <a:latin typeface="Arial"/>
              </a:rPr>
              <a:t>tests</a:t>
            </a:r>
            <a:r>
              <a:rPr lang="it-IT" sz="2400" kern="0" dirty="0">
                <a:solidFill>
                  <a:srgbClr val="66FF66"/>
                </a:solidFill>
                <a:latin typeface="Arial"/>
              </a:rPr>
              <a:t> and </a:t>
            </a:r>
            <a:r>
              <a:rPr lang="it-IT" sz="2400" kern="0" dirty="0" err="1">
                <a:solidFill>
                  <a:srgbClr val="66FF66"/>
                </a:solidFill>
                <a:latin typeface="Arial"/>
              </a:rPr>
              <a:t>field</a:t>
            </a:r>
            <a:r>
              <a:rPr lang="it-IT" sz="2400" kern="0" dirty="0">
                <a:solidFill>
                  <a:srgbClr val="66FF66"/>
                </a:solidFill>
                <a:latin typeface="Arial"/>
              </a:rPr>
              <a:t> </a:t>
            </a:r>
            <a:r>
              <a:rPr lang="it-IT" sz="2400" kern="0" dirty="0" err="1">
                <a:solidFill>
                  <a:srgbClr val="66FF66"/>
                </a:solidFill>
                <a:latin typeface="Arial"/>
              </a:rPr>
              <a:t>measurements</a:t>
            </a:r>
            <a:r>
              <a:rPr lang="it-IT" sz="2400" kern="0" dirty="0">
                <a:solidFill>
                  <a:srgbClr val="66FF66"/>
                </a:solidFill>
                <a:latin typeface="Arial"/>
              </a:rPr>
              <a:t> @ CERN</a:t>
            </a:r>
          </a:p>
        </p:txBody>
      </p:sp>
      <p:pic>
        <p:nvPicPr>
          <p:cNvPr id="33797" name="Picture 2"/>
          <p:cNvPicPr>
            <a:picLocks noChangeAspect="1" noChangeArrowheads="1"/>
          </p:cNvPicPr>
          <p:nvPr/>
        </p:nvPicPr>
        <p:blipFill>
          <a:blip r:embed="rId3">
            <a:extLst>
              <a:ext uri="{28A0092B-C50C-407E-A947-70E740481C1C}">
                <a14:useLocalDpi xmlns:a14="http://schemas.microsoft.com/office/drawing/2010/main" val="0"/>
              </a:ext>
            </a:extLst>
          </a:blip>
          <a:srcRect t="5481" b="7681"/>
          <a:stretch>
            <a:fillRect/>
          </a:stretch>
        </p:blipFill>
        <p:spPr bwMode="auto">
          <a:xfrm>
            <a:off x="152400" y="2922588"/>
            <a:ext cx="8839200" cy="302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8" name="CasellaDiTesto 2"/>
          <p:cNvSpPr txBox="1">
            <a:spLocks noChangeArrowheads="1"/>
          </p:cNvSpPr>
          <p:nvPr/>
        </p:nvSpPr>
        <p:spPr bwMode="auto">
          <a:xfrm>
            <a:off x="2484438" y="5302250"/>
            <a:ext cx="38052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3200">
                <a:solidFill>
                  <a:srgbClr val="FFFF66"/>
                </a:solidFill>
              </a:rPr>
              <a:t>Winding in progress</a:t>
            </a:r>
          </a:p>
        </p:txBody>
      </p:sp>
      <p:sp>
        <p:nvSpPr>
          <p:cNvPr id="33799" name="Rettangolo 5"/>
          <p:cNvSpPr>
            <a:spLocks noChangeArrowheads="1"/>
          </p:cNvSpPr>
          <p:nvPr/>
        </p:nvSpPr>
        <p:spPr bwMode="auto">
          <a:xfrm>
            <a:off x="6875463" y="1916113"/>
            <a:ext cx="2160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a:solidFill>
                  <a:srgbClr val="66FF66"/>
                </a:solidFill>
              </a:rPr>
              <a:t>Grooved Al support</a:t>
            </a:r>
          </a:p>
        </p:txBody>
      </p:sp>
      <p:sp>
        <p:nvSpPr>
          <p:cNvPr id="33800" name="CasellaDiTesto 6"/>
          <p:cNvSpPr txBox="1">
            <a:spLocks noChangeArrowheads="1"/>
          </p:cNvSpPr>
          <p:nvPr/>
        </p:nvSpPr>
        <p:spPr bwMode="auto">
          <a:xfrm>
            <a:off x="4591050" y="2924175"/>
            <a:ext cx="4373563" cy="369888"/>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t>See Fabbricatore’s talk Tuesday morning</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Effetti Collettivi</a:t>
            </a:r>
            <a:endParaRPr lang="it-IT" dirty="0"/>
          </a:p>
        </p:txBody>
      </p:sp>
      <p:sp>
        <p:nvSpPr>
          <p:cNvPr id="3" name="Segnaposto contenuto 2"/>
          <p:cNvSpPr>
            <a:spLocks noGrp="1"/>
          </p:cNvSpPr>
          <p:nvPr>
            <p:ph idx="1"/>
          </p:nvPr>
        </p:nvSpPr>
        <p:spPr>
          <a:xfrm>
            <a:off x="107504" y="1124744"/>
            <a:ext cx="8579296" cy="4525963"/>
          </a:xfrm>
        </p:spPr>
        <p:txBody>
          <a:bodyPr/>
          <a:lstStyle/>
          <a:p>
            <a:r>
              <a:rPr lang="it-IT" dirty="0"/>
              <a:t>S</a:t>
            </a:r>
            <a:r>
              <a:rPr lang="it-IT" dirty="0" smtClean="0"/>
              <a:t>ono una delle cose più difficili e interessanti da studiare (e da evitare):</a:t>
            </a:r>
          </a:p>
          <a:p>
            <a:pPr lvl="1"/>
            <a:r>
              <a:rPr lang="it-IT" dirty="0" smtClean="0"/>
              <a:t>Intra-</a:t>
            </a:r>
            <a:r>
              <a:rPr lang="it-IT" dirty="0" err="1" smtClean="0"/>
              <a:t>Beam</a:t>
            </a:r>
            <a:r>
              <a:rPr lang="it-IT" dirty="0" smtClean="0"/>
              <a:t>-</a:t>
            </a:r>
            <a:r>
              <a:rPr lang="it-IT" dirty="0" err="1" smtClean="0"/>
              <a:t>Scattering</a:t>
            </a:r>
            <a:r>
              <a:rPr lang="it-IT" dirty="0" smtClean="0"/>
              <a:t> (IBS) aumenta le emittanze e </a:t>
            </a:r>
            <a:r>
              <a:rPr lang="it-IT" dirty="0" err="1" smtClean="0"/>
              <a:t>l’energy</a:t>
            </a:r>
            <a:r>
              <a:rPr lang="it-IT" dirty="0" smtClean="0"/>
              <a:t> spread del fascio</a:t>
            </a:r>
          </a:p>
          <a:p>
            <a:pPr lvl="1"/>
            <a:r>
              <a:rPr lang="it-IT" dirty="0" smtClean="0"/>
              <a:t>Instabilità di e-</a:t>
            </a:r>
            <a:r>
              <a:rPr lang="it-IT" dirty="0" err="1" smtClean="0"/>
              <a:t>cloud</a:t>
            </a:r>
            <a:r>
              <a:rPr lang="it-IT" dirty="0" smtClean="0"/>
              <a:t> limita la soglia in corrente del fascio di positroni </a:t>
            </a:r>
            <a:r>
              <a:rPr lang="it-IT" dirty="0" smtClean="0">
                <a:sym typeface="Wingdings" pitchFamily="2" charset="2"/>
              </a:rPr>
              <a:t> va evitata assolutamente (</a:t>
            </a:r>
            <a:r>
              <a:rPr lang="it-IT" dirty="0" err="1" smtClean="0">
                <a:sym typeface="Wingdings" pitchFamily="2" charset="2"/>
              </a:rPr>
              <a:t>coating</a:t>
            </a:r>
            <a:r>
              <a:rPr lang="it-IT" dirty="0" smtClean="0">
                <a:sym typeface="Wingdings" pitchFamily="2" charset="2"/>
              </a:rPr>
              <a:t> della camera da vuoto, clearing </a:t>
            </a:r>
            <a:r>
              <a:rPr lang="it-IT" dirty="0" err="1" smtClean="0">
                <a:sym typeface="Wingdings" pitchFamily="2" charset="2"/>
              </a:rPr>
              <a:t>electrodes</a:t>
            </a:r>
            <a:r>
              <a:rPr lang="it-IT" dirty="0" smtClean="0">
                <a:sym typeface="Wingdings" pitchFamily="2" charset="2"/>
              </a:rPr>
              <a:t>...)</a:t>
            </a:r>
            <a:endParaRPr lang="it-IT" dirty="0" smtClean="0"/>
          </a:p>
          <a:p>
            <a:pPr lvl="1"/>
            <a:r>
              <a:rPr lang="it-IT" dirty="0" smtClean="0"/>
              <a:t>Instabilità Fast </a:t>
            </a:r>
            <a:r>
              <a:rPr lang="it-IT" dirty="0" err="1" smtClean="0"/>
              <a:t>Ions</a:t>
            </a:r>
            <a:r>
              <a:rPr lang="it-IT" dirty="0" smtClean="0"/>
              <a:t> rende critico il fascio di elettroni</a:t>
            </a:r>
          </a:p>
          <a:p>
            <a:pPr lvl="1"/>
            <a:r>
              <a:rPr lang="it-IT" dirty="0" smtClean="0"/>
              <a:t>La CSR (</a:t>
            </a:r>
            <a:r>
              <a:rPr lang="it-IT" dirty="0" err="1" smtClean="0"/>
              <a:t>Coherent</a:t>
            </a:r>
            <a:r>
              <a:rPr lang="it-IT" dirty="0" smtClean="0"/>
              <a:t> </a:t>
            </a:r>
            <a:r>
              <a:rPr lang="it-IT" dirty="0" err="1" smtClean="0"/>
              <a:t>Synchrotron</a:t>
            </a:r>
            <a:r>
              <a:rPr lang="it-IT" dirty="0" smtClean="0"/>
              <a:t> </a:t>
            </a:r>
            <a:r>
              <a:rPr lang="it-IT" dirty="0" err="1" smtClean="0"/>
              <a:t>Radiation</a:t>
            </a:r>
            <a:r>
              <a:rPr lang="it-IT" dirty="0" smtClean="0"/>
              <a:t>) peggiora le qualità dei fasci</a:t>
            </a:r>
            <a:endParaRPr lang="it-IT" dirty="0"/>
          </a:p>
        </p:txBody>
      </p:sp>
    </p:spTree>
    <p:extLst>
      <p:ext uri="{BB962C8B-B14F-4D97-AF65-F5344CB8AC3E}">
        <p14:creationId xmlns:p14="http://schemas.microsoft.com/office/powerpoint/2010/main" val="10663102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egnaposto numero diapositiva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1B505D4-2E72-4D09-862D-9DF1D87A3C5C}" type="slidenum">
              <a:rPr lang="en-US">
                <a:solidFill>
                  <a:srgbClr val="000000"/>
                </a:solidFill>
              </a:rPr>
              <a:pPr eaLnBrk="1" hangingPunct="1"/>
              <a:t>29</a:t>
            </a:fld>
            <a:endParaRPr lang="en-US">
              <a:solidFill>
                <a:srgbClr val="000000"/>
              </a:solidFill>
            </a:endParaRPr>
          </a:p>
        </p:txBody>
      </p:sp>
      <p:pic>
        <p:nvPicPr>
          <p:cNvPr id="38915" name="Picture 2" descr="Immagine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179638"/>
            <a:ext cx="3881438"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3"/>
          <p:cNvSpPr txBox="1">
            <a:spLocks noChangeArrowheads="1"/>
          </p:cNvSpPr>
          <p:nvPr/>
        </p:nvSpPr>
        <p:spPr bwMode="auto">
          <a:xfrm>
            <a:off x="390525" y="1690688"/>
            <a:ext cx="40290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a:solidFill>
                  <a:srgbClr val="FFFFFF"/>
                </a:solidFill>
                <a:cs typeface="Arial" charset="0"/>
              </a:rPr>
              <a:t>Snapshot of the electron (x,y) distribution </a:t>
            </a:r>
            <a:r>
              <a:rPr lang="en-US">
                <a:solidFill>
                  <a:srgbClr val="FFFFFF"/>
                </a:solidFill>
                <a:cs typeface="Arial" charset="0"/>
              </a:rPr>
              <a:t> </a:t>
            </a:r>
          </a:p>
        </p:txBody>
      </p:sp>
      <p:sp>
        <p:nvSpPr>
          <p:cNvPr id="38917" name="Text Box 4"/>
          <p:cNvSpPr txBox="1">
            <a:spLocks noChangeArrowheads="1"/>
          </p:cNvSpPr>
          <p:nvPr/>
        </p:nvSpPr>
        <p:spPr bwMode="auto">
          <a:xfrm>
            <a:off x="762000" y="5210175"/>
            <a:ext cx="34956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a:solidFill>
                  <a:srgbClr val="00FF00"/>
                </a:solidFill>
                <a:cs typeface="Arial" charset="0"/>
              </a:rPr>
              <a:t>Density at center of the beam pipe is  larger then the average value. </a:t>
            </a:r>
          </a:p>
        </p:txBody>
      </p:sp>
      <p:sp>
        <p:nvSpPr>
          <p:cNvPr id="38918" name="Rectangle 5"/>
          <p:cNvSpPr>
            <a:spLocks noGrp="1" noChangeArrowheads="1"/>
          </p:cNvSpPr>
          <p:nvPr>
            <p:ph type="title"/>
          </p:nvPr>
        </p:nvSpPr>
        <p:spPr/>
        <p:txBody>
          <a:bodyPr/>
          <a:lstStyle/>
          <a:p>
            <a:pPr eaLnBrk="1" hangingPunct="1"/>
            <a:r>
              <a:rPr lang="en-US" smtClean="0"/>
              <a:t>Build-up in Free Field Regions</a:t>
            </a:r>
          </a:p>
        </p:txBody>
      </p:sp>
      <p:pic>
        <p:nvPicPr>
          <p:cNvPr id="38919" name="Picture 6" descr="Immagine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3325" y="2225675"/>
            <a:ext cx="3756025"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Text Box 7"/>
          <p:cNvSpPr txBox="1">
            <a:spLocks noChangeArrowheads="1"/>
          </p:cNvSpPr>
          <p:nvPr/>
        </p:nvSpPr>
        <p:spPr bwMode="auto">
          <a:xfrm>
            <a:off x="4870450" y="1600200"/>
            <a:ext cx="41211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1600">
                <a:solidFill>
                  <a:srgbClr val="FFFFFF"/>
                </a:solidFill>
                <a:cs typeface="Arial" charset="0"/>
              </a:rPr>
              <a:t>Snapshot of the electron (x,y) distribution 50G solenoids on </a:t>
            </a:r>
          </a:p>
        </p:txBody>
      </p:sp>
      <p:sp>
        <p:nvSpPr>
          <p:cNvPr id="38921" name="Text Box 8"/>
          <p:cNvSpPr txBox="1">
            <a:spLocks noChangeArrowheads="1"/>
          </p:cNvSpPr>
          <p:nvPr/>
        </p:nvSpPr>
        <p:spPr bwMode="auto">
          <a:xfrm>
            <a:off x="5213350" y="5121275"/>
            <a:ext cx="36322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a:solidFill>
                  <a:srgbClr val="FFFF00"/>
                </a:solidFill>
                <a:cs typeface="Arial" charset="0"/>
              </a:rPr>
              <a:t>Solenoids reduce to 0 the e-cloud density at center of beam pipe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egnaposto numero diapositiva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6F9F951-5888-4185-9F59-3C8B77910C77}" type="slidenum">
              <a:rPr lang="en-US">
                <a:solidFill>
                  <a:srgbClr val="FF0000"/>
                </a:solidFill>
              </a:rPr>
              <a:pPr eaLnBrk="1" hangingPunct="1"/>
              <a:t>3</a:t>
            </a:fld>
            <a:endParaRPr lang="en-US">
              <a:solidFill>
                <a:srgbClr val="FF0000"/>
              </a:solidFill>
            </a:endParaRPr>
          </a:p>
        </p:txBody>
      </p:sp>
      <p:sp>
        <p:nvSpPr>
          <p:cNvPr id="7171" name="Rectangle 2"/>
          <p:cNvSpPr>
            <a:spLocks noGrp="1" noChangeArrowheads="1"/>
          </p:cNvSpPr>
          <p:nvPr>
            <p:ph type="title"/>
          </p:nvPr>
        </p:nvSpPr>
        <p:spPr>
          <a:xfrm>
            <a:off x="0" y="0"/>
            <a:ext cx="9144000" cy="762000"/>
          </a:xfrm>
        </p:spPr>
        <p:txBody>
          <a:bodyPr/>
          <a:lstStyle/>
          <a:p>
            <a:pPr eaLnBrk="1" hangingPunct="1"/>
            <a:r>
              <a:rPr lang="it-IT" smtClean="0"/>
              <a:t>World e</a:t>
            </a:r>
            <a:r>
              <a:rPr lang="it-IT" baseline="30000" smtClean="0"/>
              <a:t>+</a:t>
            </a:r>
            <a:r>
              <a:rPr lang="it-IT" smtClean="0"/>
              <a:t>e</a:t>
            </a:r>
            <a:r>
              <a:rPr lang="it-IT" baseline="30000" smtClean="0"/>
              <a:t>-</a:t>
            </a:r>
            <a:r>
              <a:rPr lang="it-IT" smtClean="0"/>
              <a:t> colliders luminosity</a:t>
            </a:r>
            <a:endParaRPr lang="en-US" smtClean="0"/>
          </a:p>
        </p:txBody>
      </p:sp>
      <p:sp>
        <p:nvSpPr>
          <p:cNvPr id="7172" name="Text Box 4"/>
          <p:cNvSpPr txBox="1">
            <a:spLocks noChangeArrowheads="1"/>
          </p:cNvSpPr>
          <p:nvPr/>
        </p:nvSpPr>
        <p:spPr bwMode="auto">
          <a:xfrm>
            <a:off x="6172200" y="4876800"/>
            <a:ext cx="1946275" cy="925513"/>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b="1">
                <a:solidFill>
                  <a:schemeClr val="accent2"/>
                </a:solidFill>
              </a:rPr>
              <a:t>B-Factories</a:t>
            </a:r>
          </a:p>
          <a:p>
            <a:pPr eaLnBrk="1" hangingPunct="1"/>
            <a:r>
              <a:rPr lang="it-IT" b="1">
                <a:solidFill>
                  <a:srgbClr val="FF0000"/>
                </a:solidFill>
                <a:latin typeface="Symbol" pitchFamily="18" charset="2"/>
              </a:rPr>
              <a:t>F</a:t>
            </a:r>
            <a:r>
              <a:rPr lang="it-IT" b="1">
                <a:solidFill>
                  <a:srgbClr val="FF0000"/>
                </a:solidFill>
              </a:rPr>
              <a:t>-Factories</a:t>
            </a:r>
          </a:p>
          <a:p>
            <a:pPr eaLnBrk="1" hangingPunct="1"/>
            <a:r>
              <a:rPr lang="it-IT" b="1">
                <a:solidFill>
                  <a:srgbClr val="008000"/>
                </a:solidFill>
              </a:rPr>
              <a:t>Future Colliders</a:t>
            </a:r>
            <a:endParaRPr lang="en-US" b="1">
              <a:solidFill>
                <a:srgbClr val="008000"/>
              </a:solidFill>
            </a:endParaRPr>
          </a:p>
        </p:txBody>
      </p:sp>
      <p:grpSp>
        <p:nvGrpSpPr>
          <p:cNvPr id="7173" name="Gruppo 4"/>
          <p:cNvGrpSpPr>
            <a:grpSpLocks/>
          </p:cNvGrpSpPr>
          <p:nvPr/>
        </p:nvGrpSpPr>
        <p:grpSpPr bwMode="auto">
          <a:xfrm>
            <a:off x="762000" y="839788"/>
            <a:ext cx="7777163" cy="5942012"/>
            <a:chOff x="762000" y="839788"/>
            <a:chExt cx="7777163" cy="5942012"/>
          </a:xfrm>
        </p:grpSpPr>
        <p:pic>
          <p:nvPicPr>
            <p:cNvPr id="717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4985" t="2371" r="7776" b="23344"/>
            <a:stretch>
              <a:fillRect/>
            </a:stretch>
          </p:blipFill>
          <p:spPr bwMode="auto">
            <a:xfrm>
              <a:off x="762000" y="839788"/>
              <a:ext cx="7777163" cy="594201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9" name="Oval 7"/>
            <p:cNvSpPr>
              <a:spLocks noChangeArrowheads="1"/>
            </p:cNvSpPr>
            <p:nvPr/>
          </p:nvSpPr>
          <p:spPr bwMode="auto">
            <a:xfrm rot="2080955">
              <a:off x="6977063" y="1765300"/>
              <a:ext cx="1447800" cy="762000"/>
            </a:xfrm>
            <a:prstGeom prst="ellipse">
              <a:avLst/>
            </a:prstGeom>
            <a:noFill/>
            <a:ln w="38100">
              <a:solidFill>
                <a:schemeClr val="accent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it-IT">
                <a:solidFill>
                  <a:schemeClr val="accent2"/>
                </a:solidFill>
              </a:endParaRPr>
            </a:p>
          </p:txBody>
        </p:sp>
        <p:sp>
          <p:nvSpPr>
            <p:cNvPr id="7180" name="Oval 8"/>
            <p:cNvSpPr>
              <a:spLocks noChangeArrowheads="1"/>
            </p:cNvSpPr>
            <p:nvPr/>
          </p:nvSpPr>
          <p:spPr bwMode="auto">
            <a:xfrm rot="-859477">
              <a:off x="3048000" y="930275"/>
              <a:ext cx="2438400" cy="908050"/>
            </a:xfrm>
            <a:prstGeom prst="ellipse">
              <a:avLst/>
            </a:prstGeom>
            <a:noFill/>
            <a:ln w="38100">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181" name="Oval 9"/>
            <p:cNvSpPr>
              <a:spLocks noChangeArrowheads="1"/>
            </p:cNvSpPr>
            <p:nvPr/>
          </p:nvSpPr>
          <p:spPr bwMode="auto">
            <a:xfrm rot="-1793278">
              <a:off x="2095500" y="2190750"/>
              <a:ext cx="3470275" cy="15240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182" name="Text Box 10"/>
            <p:cNvSpPr txBox="1">
              <a:spLocks noChangeArrowheads="1"/>
            </p:cNvSpPr>
            <p:nvPr/>
          </p:nvSpPr>
          <p:spPr bwMode="auto">
            <a:xfrm>
              <a:off x="1828800" y="1035050"/>
              <a:ext cx="1200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b="1">
                  <a:solidFill>
                    <a:srgbClr val="009900"/>
                  </a:solidFill>
                </a:rPr>
                <a:t>Super</a:t>
              </a:r>
            </a:p>
            <a:p>
              <a:pPr eaLnBrk="1" hangingPunct="1"/>
              <a:r>
                <a:rPr lang="it-IT" b="1">
                  <a:solidFill>
                    <a:srgbClr val="009900"/>
                  </a:solidFill>
                </a:rPr>
                <a:t>Factories</a:t>
              </a:r>
              <a:endParaRPr lang="en-US" b="1">
                <a:solidFill>
                  <a:srgbClr val="009900"/>
                </a:solidFill>
              </a:endParaRPr>
            </a:p>
          </p:txBody>
        </p:sp>
        <p:sp>
          <p:nvSpPr>
            <p:cNvPr id="7183" name="Text Box 11"/>
            <p:cNvSpPr txBox="1">
              <a:spLocks noChangeArrowheads="1"/>
            </p:cNvSpPr>
            <p:nvPr/>
          </p:nvSpPr>
          <p:spPr bwMode="auto">
            <a:xfrm>
              <a:off x="1752600" y="2300288"/>
              <a:ext cx="1200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b="1">
                  <a:solidFill>
                    <a:srgbClr val="FF0000"/>
                  </a:solidFill>
                </a:rPr>
                <a:t>Factories</a:t>
              </a:r>
              <a:endParaRPr lang="en-US" b="1">
                <a:solidFill>
                  <a:srgbClr val="FF0000"/>
                </a:solidFill>
              </a:endParaRPr>
            </a:p>
          </p:txBody>
        </p:sp>
        <p:sp>
          <p:nvSpPr>
            <p:cNvPr id="7184" name="Text Box 12"/>
            <p:cNvSpPr txBox="1">
              <a:spLocks noChangeArrowheads="1"/>
            </p:cNvSpPr>
            <p:nvPr/>
          </p:nvSpPr>
          <p:spPr bwMode="auto">
            <a:xfrm>
              <a:off x="6477000" y="1309688"/>
              <a:ext cx="1873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b="1">
                  <a:solidFill>
                    <a:schemeClr val="accent2"/>
                  </a:solidFill>
                </a:rPr>
                <a:t>Linear colliders</a:t>
              </a:r>
              <a:endParaRPr lang="en-US" b="1">
                <a:solidFill>
                  <a:schemeClr val="accent2"/>
                </a:solidFill>
              </a:endParaRPr>
            </a:p>
          </p:txBody>
        </p:sp>
      </p:grpSp>
      <p:grpSp>
        <p:nvGrpSpPr>
          <p:cNvPr id="7174" name="Gruppo 3"/>
          <p:cNvGrpSpPr>
            <a:grpSpLocks/>
          </p:cNvGrpSpPr>
          <p:nvPr/>
        </p:nvGrpSpPr>
        <p:grpSpPr bwMode="auto">
          <a:xfrm>
            <a:off x="4643438" y="836613"/>
            <a:ext cx="2273300" cy="584200"/>
            <a:chOff x="4644008" y="836712"/>
            <a:chExt cx="2272108" cy="584775"/>
          </a:xfrm>
        </p:grpSpPr>
        <p:sp>
          <p:nvSpPr>
            <p:cNvPr id="7176" name="CasellaDiTesto 1"/>
            <p:cNvSpPr txBox="1">
              <a:spLocks noChangeArrowheads="1"/>
            </p:cNvSpPr>
            <p:nvPr/>
          </p:nvSpPr>
          <p:spPr bwMode="auto">
            <a:xfrm>
              <a:off x="5364088" y="836712"/>
              <a:ext cx="1552028" cy="58477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3200" i="1">
                  <a:solidFill>
                    <a:schemeClr val="bg1"/>
                  </a:solidFill>
                </a:rPr>
                <a:t>SuperB</a:t>
              </a:r>
            </a:p>
          </p:txBody>
        </p:sp>
        <p:sp>
          <p:nvSpPr>
            <p:cNvPr id="3" name="Freccia a destra 2"/>
            <p:cNvSpPr/>
            <p:nvPr/>
          </p:nvSpPr>
          <p:spPr>
            <a:xfrm flipH="1">
              <a:off x="4644008" y="914576"/>
              <a:ext cx="767947" cy="354361"/>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
        <p:nvSpPr>
          <p:cNvPr id="7175" name="CasellaDiTesto 5"/>
          <p:cNvSpPr txBox="1">
            <a:spLocks noChangeArrowheads="1"/>
          </p:cNvSpPr>
          <p:nvPr/>
        </p:nvSpPr>
        <p:spPr bwMode="auto">
          <a:xfrm>
            <a:off x="4633913" y="4868863"/>
            <a:ext cx="4330700" cy="1077912"/>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3200">
                <a:solidFill>
                  <a:schemeClr val="bg1"/>
                </a:solidFill>
              </a:rPr>
              <a:t>SuperB: highest world </a:t>
            </a:r>
          </a:p>
          <a:p>
            <a:pPr eaLnBrk="1" hangingPunct="1"/>
            <a:r>
              <a:rPr lang="it-IT" sz="3200">
                <a:solidFill>
                  <a:schemeClr val="bg1"/>
                </a:solidFill>
              </a:rPr>
              <a:t>luminosity collider ever</a:t>
            </a:r>
          </a:p>
        </p:txBody>
      </p:sp>
    </p:spTree>
    <p:extLst>
      <p:ext uri="{BB962C8B-B14F-4D97-AF65-F5344CB8AC3E}">
        <p14:creationId xmlns:p14="http://schemas.microsoft.com/office/powerpoint/2010/main" val="26707882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Controllo della bassa emittanza</a:t>
            </a:r>
            <a:endParaRPr lang="it-IT" dirty="0"/>
          </a:p>
        </p:txBody>
      </p:sp>
      <p:sp>
        <p:nvSpPr>
          <p:cNvPr id="4" name="Rettangolo 3"/>
          <p:cNvSpPr/>
          <p:nvPr/>
        </p:nvSpPr>
        <p:spPr>
          <a:xfrm>
            <a:off x="0" y="1152726"/>
            <a:ext cx="9144000" cy="5090624"/>
          </a:xfrm>
          <a:prstGeom prst="rect">
            <a:avLst/>
          </a:prstGeom>
        </p:spPr>
        <p:txBody>
          <a:bodyPr wrap="square">
            <a:spAutoFit/>
          </a:bodyPr>
          <a:lstStyle/>
          <a:p>
            <a:pPr marL="342900" lvl="0" indent="-342900" eaLnBrk="0" hangingPunct="0">
              <a:spcBef>
                <a:spcPct val="20000"/>
              </a:spcBef>
              <a:buSzPct val="85000"/>
              <a:buBlip>
                <a:blip r:embed="rId3"/>
              </a:buBlip>
            </a:pPr>
            <a:r>
              <a:rPr lang="it-IT" sz="2800" kern="0" dirty="0">
                <a:solidFill>
                  <a:srgbClr val="FFFFFF"/>
                </a:solidFill>
                <a:latin typeface="Arial"/>
              </a:rPr>
              <a:t>La bassa emittanza va controllata e ridotti al </a:t>
            </a:r>
            <a:r>
              <a:rPr lang="it-IT" sz="2800" kern="0" dirty="0" smtClean="0">
                <a:solidFill>
                  <a:srgbClr val="FFFFFF"/>
                </a:solidFill>
                <a:latin typeface="Arial"/>
              </a:rPr>
              <a:t>massimo </a:t>
            </a:r>
            <a:r>
              <a:rPr lang="it-IT" sz="2800" kern="0" dirty="0">
                <a:solidFill>
                  <a:srgbClr val="FFFFFF"/>
                </a:solidFill>
                <a:latin typeface="Arial"/>
              </a:rPr>
              <a:t>gli </a:t>
            </a:r>
            <a:r>
              <a:rPr lang="it-IT" sz="2800" kern="0" dirty="0" smtClean="0">
                <a:solidFill>
                  <a:srgbClr val="FFFFFF"/>
                </a:solidFill>
                <a:latin typeface="Arial"/>
              </a:rPr>
              <a:t>allargamenti </a:t>
            </a:r>
            <a:r>
              <a:rPr lang="it-IT" sz="2800" kern="0" dirty="0">
                <a:solidFill>
                  <a:srgbClr val="FFFFFF"/>
                </a:solidFill>
                <a:latin typeface="Arial"/>
              </a:rPr>
              <a:t>dovuti agli errori di allineamento e campo dei magneti</a:t>
            </a:r>
          </a:p>
          <a:p>
            <a:pPr marL="342900" lvl="0" indent="-342900" eaLnBrk="0" hangingPunct="0">
              <a:spcBef>
                <a:spcPct val="20000"/>
              </a:spcBef>
              <a:buSzPct val="85000"/>
              <a:buBlip>
                <a:blip r:embed="rId3"/>
              </a:buBlip>
            </a:pPr>
            <a:r>
              <a:rPr lang="it-IT" sz="2800" kern="0" dirty="0">
                <a:solidFill>
                  <a:srgbClr val="FFFFFF"/>
                </a:solidFill>
                <a:latin typeface="Arial"/>
              </a:rPr>
              <a:t>Questi errori producono un </a:t>
            </a:r>
            <a:r>
              <a:rPr lang="it-IT" sz="2800" kern="0" dirty="0" smtClean="0">
                <a:solidFill>
                  <a:srgbClr val="FFFFFF"/>
                </a:solidFill>
                <a:latin typeface="Arial"/>
              </a:rPr>
              <a:t>accoppiamento </a:t>
            </a:r>
            <a:r>
              <a:rPr lang="it-IT" sz="2800" kern="0" dirty="0">
                <a:solidFill>
                  <a:srgbClr val="FFFFFF"/>
                </a:solidFill>
                <a:latin typeface="Arial"/>
              </a:rPr>
              <a:t>che trasferisce </a:t>
            </a:r>
            <a:r>
              <a:rPr lang="it-IT" sz="2800" kern="0" dirty="0" smtClean="0">
                <a:solidFill>
                  <a:srgbClr val="FFFFFF"/>
                </a:solidFill>
                <a:latin typeface="Arial"/>
              </a:rPr>
              <a:t>parte dell’emittanza </a:t>
            </a:r>
            <a:r>
              <a:rPr lang="it-IT" sz="2800" kern="0" dirty="0">
                <a:solidFill>
                  <a:srgbClr val="FFFFFF"/>
                </a:solidFill>
                <a:latin typeface="Arial"/>
              </a:rPr>
              <a:t>orizzontale in verticale </a:t>
            </a:r>
            <a:r>
              <a:rPr lang="it-IT" sz="2800" kern="0" dirty="0">
                <a:solidFill>
                  <a:srgbClr val="FFFFFF"/>
                </a:solidFill>
                <a:latin typeface="Arial"/>
                <a:sym typeface="Wingdings" pitchFamily="2" charset="2"/>
              </a:rPr>
              <a:t> va tenuto minimo</a:t>
            </a:r>
          </a:p>
          <a:p>
            <a:pPr marL="342900" lvl="0" indent="-342900" eaLnBrk="0" hangingPunct="0">
              <a:spcBef>
                <a:spcPct val="20000"/>
              </a:spcBef>
              <a:buSzPct val="85000"/>
              <a:buBlip>
                <a:blip r:embed="rId3"/>
              </a:buBlip>
            </a:pPr>
            <a:r>
              <a:rPr lang="it-IT" sz="2800" kern="0" dirty="0" smtClean="0">
                <a:solidFill>
                  <a:srgbClr val="FFFFFF"/>
                </a:solidFill>
                <a:latin typeface="Arial"/>
                <a:sym typeface="Wingdings" pitchFamily="2" charset="2"/>
              </a:rPr>
              <a:t>Il beta-</a:t>
            </a:r>
            <a:r>
              <a:rPr lang="it-IT" sz="2800" kern="0" dirty="0" err="1" smtClean="0">
                <a:solidFill>
                  <a:srgbClr val="FFFFFF"/>
                </a:solidFill>
                <a:latin typeface="Arial"/>
                <a:sym typeface="Wingdings" pitchFamily="2" charset="2"/>
              </a:rPr>
              <a:t>beating</a:t>
            </a:r>
            <a:r>
              <a:rPr lang="it-IT" sz="2800" kern="0" dirty="0" smtClean="0">
                <a:solidFill>
                  <a:srgbClr val="FFFFFF"/>
                </a:solidFill>
                <a:latin typeface="Arial"/>
                <a:sym typeface="Wingdings" pitchFamily="2" charset="2"/>
              </a:rPr>
              <a:t> </a:t>
            </a:r>
            <a:r>
              <a:rPr lang="it-IT" sz="2800" kern="0" dirty="0">
                <a:solidFill>
                  <a:srgbClr val="FFFFFF"/>
                </a:solidFill>
                <a:latin typeface="Arial"/>
                <a:sym typeface="Wingdings" pitchFamily="2" charset="2"/>
              </a:rPr>
              <a:t>(le funzioni </a:t>
            </a:r>
            <a:r>
              <a:rPr lang="it-IT" sz="2800" kern="0" dirty="0">
                <a:solidFill>
                  <a:srgbClr val="FFFFFF"/>
                </a:solidFill>
                <a:latin typeface="Symbol" pitchFamily="18" charset="2"/>
                <a:sym typeface="Wingdings" pitchFamily="2" charset="2"/>
              </a:rPr>
              <a:t>b</a:t>
            </a:r>
            <a:r>
              <a:rPr lang="it-IT" sz="2800" kern="0" dirty="0">
                <a:solidFill>
                  <a:srgbClr val="FFFFFF"/>
                </a:solidFill>
                <a:latin typeface="Arial"/>
                <a:sym typeface="Wingdings" pitchFamily="2" charset="2"/>
              </a:rPr>
              <a:t> non sono quelle teoriche ma vengono </a:t>
            </a:r>
            <a:r>
              <a:rPr lang="it-IT" sz="2800" kern="0" dirty="0" smtClean="0">
                <a:solidFill>
                  <a:srgbClr val="FFFFFF"/>
                </a:solidFill>
                <a:latin typeface="Arial"/>
                <a:sym typeface="Wingdings" pitchFamily="2" charset="2"/>
              </a:rPr>
              <a:t>perturbate </a:t>
            </a:r>
            <a:r>
              <a:rPr lang="it-IT" sz="2800" kern="0" dirty="0">
                <a:solidFill>
                  <a:srgbClr val="FFFFFF"/>
                </a:solidFill>
                <a:latin typeface="Arial"/>
                <a:sym typeface="Wingdings" pitchFamily="2" charset="2"/>
              </a:rPr>
              <a:t>dagli stessi errori) va corretto al meglio</a:t>
            </a:r>
          </a:p>
          <a:p>
            <a:pPr marL="342900" lvl="0" indent="-342900" eaLnBrk="0" hangingPunct="0">
              <a:spcBef>
                <a:spcPct val="20000"/>
              </a:spcBef>
              <a:buSzPct val="85000"/>
              <a:buBlip>
                <a:blip r:embed="rId3"/>
              </a:buBlip>
            </a:pPr>
            <a:r>
              <a:rPr lang="it-IT" sz="2800" kern="0" dirty="0">
                <a:solidFill>
                  <a:srgbClr val="FFFFFF"/>
                </a:solidFill>
                <a:latin typeface="Arial"/>
                <a:sym typeface="Wingdings" pitchFamily="2" charset="2"/>
              </a:rPr>
              <a:t>La </a:t>
            </a:r>
            <a:r>
              <a:rPr lang="it-IT" sz="2800" kern="0" dirty="0" smtClean="0">
                <a:solidFill>
                  <a:srgbClr val="FFFFFF"/>
                </a:solidFill>
                <a:latin typeface="Arial"/>
                <a:sym typeface="Wingdings" pitchFamily="2" charset="2"/>
              </a:rPr>
              <a:t>dispersione </a:t>
            </a:r>
            <a:r>
              <a:rPr lang="it-IT" sz="2800" kern="0" dirty="0">
                <a:solidFill>
                  <a:srgbClr val="FFFFFF"/>
                </a:solidFill>
                <a:latin typeface="Arial"/>
                <a:sym typeface="Wingdings" pitchFamily="2" charset="2"/>
              </a:rPr>
              <a:t>verticale </a:t>
            </a:r>
            <a:r>
              <a:rPr lang="it-IT" sz="2800" kern="0" dirty="0" smtClean="0">
                <a:solidFill>
                  <a:srgbClr val="FFFFFF"/>
                </a:solidFill>
                <a:latin typeface="Arial"/>
                <a:sym typeface="Wingdings" pitchFamily="2" charset="2"/>
              </a:rPr>
              <a:t>all’IP va </a:t>
            </a:r>
            <a:r>
              <a:rPr lang="it-IT" sz="2800" kern="0" dirty="0">
                <a:solidFill>
                  <a:srgbClr val="FFFFFF"/>
                </a:solidFill>
                <a:latin typeface="Arial"/>
                <a:sym typeface="Wingdings" pitchFamily="2" charset="2"/>
              </a:rPr>
              <a:t>ridotta la minimo per non </a:t>
            </a:r>
            <a:r>
              <a:rPr lang="it-IT" sz="2800" kern="0" dirty="0" smtClean="0">
                <a:solidFill>
                  <a:srgbClr val="FFFFFF"/>
                </a:solidFill>
                <a:latin typeface="Arial"/>
                <a:sym typeface="Wingdings" pitchFamily="2" charset="2"/>
              </a:rPr>
              <a:t>compromettere </a:t>
            </a:r>
            <a:r>
              <a:rPr lang="it-IT" sz="2800" kern="0" dirty="0">
                <a:solidFill>
                  <a:srgbClr val="FFFFFF"/>
                </a:solidFill>
                <a:latin typeface="Arial"/>
                <a:sym typeface="Wingdings" pitchFamily="2" charset="2"/>
              </a:rPr>
              <a:t>la luminosità</a:t>
            </a:r>
            <a:r>
              <a:rPr lang="it-IT" sz="2800" kern="0" dirty="0">
                <a:solidFill>
                  <a:srgbClr val="FFFFFF"/>
                </a:solidFill>
                <a:latin typeface="Arial"/>
              </a:rPr>
              <a:t> </a:t>
            </a:r>
            <a:endParaRPr lang="it-IT" sz="2800" kern="0" dirty="0">
              <a:solidFill>
                <a:srgbClr val="FFFFFF"/>
              </a:solidFill>
              <a:latin typeface="Arial"/>
            </a:endParaRPr>
          </a:p>
        </p:txBody>
      </p:sp>
    </p:spTree>
    <p:extLst>
      <p:ext uri="{BB962C8B-B14F-4D97-AF65-F5344CB8AC3E}">
        <p14:creationId xmlns:p14="http://schemas.microsoft.com/office/powerpoint/2010/main" val="42460008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Low</a:t>
            </a:r>
            <a:r>
              <a:rPr lang="it-IT" dirty="0" smtClean="0"/>
              <a:t> Emittance </a:t>
            </a:r>
            <a:r>
              <a:rPr lang="it-IT" dirty="0" err="1" smtClean="0"/>
              <a:t>Tuning</a:t>
            </a:r>
            <a:endParaRPr lang="it-IT"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124744"/>
            <a:ext cx="6912768" cy="5210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46112" y="5661248"/>
            <a:ext cx="9036496" cy="584775"/>
          </a:xfrm>
          <a:prstGeom prst="rect">
            <a:avLst/>
          </a:prstGeom>
          <a:solidFill>
            <a:srgbClr val="00B0F0"/>
          </a:solidFill>
          <a:scene3d>
            <a:camera prst="isometricOffAxis1Right"/>
            <a:lightRig rig="threePt" dir="t"/>
          </a:scene3d>
        </p:spPr>
        <p:txBody>
          <a:bodyPr wrap="square" rtlCol="0">
            <a:spAutoFit/>
          </a:bodyPr>
          <a:lstStyle/>
          <a:p>
            <a:r>
              <a:rPr lang="it-IT" sz="3200" dirty="0" smtClean="0">
                <a:solidFill>
                  <a:schemeClr val="bg1"/>
                </a:solidFill>
              </a:rPr>
              <a:t>TESI DI LAUREA </a:t>
            </a:r>
            <a:r>
              <a:rPr lang="it-IT" sz="3200" dirty="0">
                <a:solidFill>
                  <a:schemeClr val="bg1"/>
                </a:solidFill>
              </a:rPr>
              <a:t>«SPECIALISTICA» </a:t>
            </a:r>
            <a:r>
              <a:rPr lang="it-IT" sz="3200" dirty="0" smtClean="0">
                <a:solidFill>
                  <a:schemeClr val="bg1"/>
                </a:solidFill>
              </a:rPr>
              <a:t>IN FISICA</a:t>
            </a:r>
            <a:endParaRPr lang="it-IT" sz="3200" dirty="0">
              <a:solidFill>
                <a:schemeClr val="bg1"/>
              </a:solidFill>
            </a:endParaRPr>
          </a:p>
        </p:txBody>
      </p:sp>
    </p:spTree>
    <p:extLst>
      <p:ext uri="{BB962C8B-B14F-4D97-AF65-F5344CB8AC3E}">
        <p14:creationId xmlns:p14="http://schemas.microsoft.com/office/powerpoint/2010/main" val="384468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olo 1"/>
          <p:cNvSpPr>
            <a:spLocks noGrp="1"/>
          </p:cNvSpPr>
          <p:nvPr>
            <p:ph type="title"/>
          </p:nvPr>
        </p:nvSpPr>
        <p:spPr>
          <a:xfrm>
            <a:off x="0" y="0"/>
            <a:ext cx="9144000" cy="692150"/>
          </a:xfrm>
        </p:spPr>
        <p:txBody>
          <a:bodyPr/>
          <a:lstStyle/>
          <a:p>
            <a:pPr eaLnBrk="1" hangingPunct="1"/>
            <a:r>
              <a:rPr lang="it-IT" dirty="0" smtClean="0"/>
              <a:t>LET </a:t>
            </a:r>
            <a:r>
              <a:rPr lang="it-IT" dirty="0" err="1" smtClean="0"/>
              <a:t>Tool</a:t>
            </a:r>
            <a:r>
              <a:rPr lang="it-IT" dirty="0" smtClean="0"/>
              <a:t> by S. </a:t>
            </a:r>
            <a:r>
              <a:rPr lang="it-IT" dirty="0" err="1" smtClean="0"/>
              <a:t>Liuzzo</a:t>
            </a:r>
            <a:endParaRPr lang="it-IT" dirty="0" smtClean="0"/>
          </a:p>
        </p:txBody>
      </p:sp>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3527425"/>
            <a:ext cx="6192838" cy="335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633413"/>
            <a:ext cx="5472113" cy="311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olo 1"/>
          <p:cNvSpPr>
            <a:spLocks noGrp="1"/>
          </p:cNvSpPr>
          <p:nvPr>
            <p:ph type="title"/>
          </p:nvPr>
        </p:nvSpPr>
        <p:spPr>
          <a:xfrm>
            <a:off x="0" y="0"/>
            <a:ext cx="9144000" cy="836613"/>
          </a:xfrm>
        </p:spPr>
        <p:txBody>
          <a:bodyPr/>
          <a:lstStyle/>
          <a:p>
            <a:pPr eaLnBrk="1" hangingPunct="1"/>
            <a:r>
              <a:rPr lang="it-IT" sz="4000" smtClean="0"/>
              <a:t>Low Emittance Tuning: HER tolerances</a:t>
            </a:r>
          </a:p>
        </p:txBody>
      </p:sp>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9088" y="1439863"/>
            <a:ext cx="3565525" cy="530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88" name="Gruppo 5"/>
          <p:cNvGrpSpPr>
            <a:grpSpLocks/>
          </p:cNvGrpSpPr>
          <p:nvPr/>
        </p:nvGrpSpPr>
        <p:grpSpPr bwMode="auto">
          <a:xfrm>
            <a:off x="468313" y="2525713"/>
            <a:ext cx="4679950" cy="4287837"/>
            <a:chOff x="251520" y="1467063"/>
            <a:chExt cx="4680520" cy="4287625"/>
          </a:xfrm>
        </p:grpSpPr>
        <p:pic>
          <p:nvPicPr>
            <p:cNvPr id="419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467063"/>
              <a:ext cx="4244280" cy="42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CasellaDiTesto 2"/>
            <p:cNvSpPr txBox="1">
              <a:spLocks noChangeArrowheads="1"/>
            </p:cNvSpPr>
            <p:nvPr/>
          </p:nvSpPr>
          <p:spPr bwMode="auto">
            <a:xfrm>
              <a:off x="4077319" y="2492896"/>
              <a:ext cx="854721" cy="369332"/>
            </a:xfrm>
            <a:prstGeom prst="rect">
              <a:avLst/>
            </a:prstGeom>
            <a:solidFill>
              <a:schemeClr val="bg1"/>
            </a:solidFill>
            <a:ln w="28575">
              <a:solidFill>
                <a:srgbClr val="FF0000"/>
              </a:solidFill>
              <a:miter lim="800000"/>
              <a:headEnd/>
              <a:tailEnd/>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t>4x10</a:t>
              </a:r>
              <a:r>
                <a:rPr lang="it-IT" baseline="30000"/>
                <a:t>12</a:t>
              </a:r>
            </a:p>
          </p:txBody>
        </p:sp>
      </p:grpSp>
      <p:sp>
        <p:nvSpPr>
          <p:cNvPr id="41989" name="CasellaDiTesto 6"/>
          <p:cNvSpPr txBox="1">
            <a:spLocks noChangeArrowheads="1"/>
          </p:cNvSpPr>
          <p:nvPr/>
        </p:nvSpPr>
        <p:spPr bwMode="auto">
          <a:xfrm>
            <a:off x="-15875" y="788988"/>
            <a:ext cx="5397500"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it-IT">
                <a:solidFill>
                  <a:srgbClr val="FFFF66"/>
                </a:solidFill>
              </a:rPr>
              <a:t>Steering: </a:t>
            </a:r>
          </a:p>
          <a:p>
            <a:pPr algn="ctr" eaLnBrk="1" hangingPunct="1"/>
            <a:r>
              <a:rPr lang="it-IT">
                <a:solidFill>
                  <a:srgbClr val="FFFF66"/>
                </a:solidFill>
              </a:rPr>
              <a:t>Orbit &amp; Dispersion Free steering + </a:t>
            </a:r>
          </a:p>
          <a:p>
            <a:pPr algn="ctr" eaLnBrk="1" hangingPunct="1"/>
            <a:r>
              <a:rPr lang="it-IT">
                <a:solidFill>
                  <a:srgbClr val="FFFF66"/>
                </a:solidFill>
              </a:rPr>
              <a:t>Coupling &amp; Beta-beating Free steering</a:t>
            </a:r>
          </a:p>
          <a:p>
            <a:pPr algn="ctr" eaLnBrk="1" hangingPunct="1"/>
            <a:r>
              <a:rPr lang="it-IT">
                <a:solidFill>
                  <a:srgbClr val="FFFF66"/>
                </a:solidFill>
              </a:rPr>
              <a:t>Using only correctors </a:t>
            </a:r>
          </a:p>
          <a:p>
            <a:pPr algn="ctr" eaLnBrk="1" hangingPunct="1"/>
            <a:r>
              <a:rPr lang="it-IT">
                <a:solidFill>
                  <a:srgbClr val="FFFF66"/>
                </a:solidFill>
              </a:rPr>
              <a:t>Or</a:t>
            </a:r>
          </a:p>
          <a:p>
            <a:pPr algn="ctr" eaLnBrk="1" hangingPunct="1"/>
            <a:r>
              <a:rPr lang="it-IT">
                <a:solidFill>
                  <a:srgbClr val="FFFF66"/>
                </a:solidFill>
              </a:rPr>
              <a:t>Correctors and skew quads</a:t>
            </a:r>
          </a:p>
          <a:p>
            <a:pPr eaLnBrk="1" hangingPunct="1"/>
            <a:endParaRPr lang="it-IT">
              <a:solidFill>
                <a:srgbClr val="FFFF66"/>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0"/>
            <a:ext cx="9144000" cy="692150"/>
          </a:xfrm>
        </p:spPr>
        <p:txBody>
          <a:bodyPr/>
          <a:lstStyle/>
          <a:p>
            <a:pPr eaLnBrk="1" hangingPunct="1"/>
            <a:r>
              <a:rPr lang="it-IT" sz="4000" smtClean="0"/>
              <a:t>Low Emittance Tuning: LER tolerances</a:t>
            </a:r>
            <a:endParaRPr lang="en-US" sz="4000" smtClean="0"/>
          </a:p>
        </p:txBody>
      </p:sp>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2850" y="2871788"/>
            <a:ext cx="5391150" cy="398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0713"/>
            <a:ext cx="5462588" cy="393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3" name="Text Box 5"/>
          <p:cNvSpPr txBox="1">
            <a:spLocks noChangeArrowheads="1"/>
          </p:cNvSpPr>
          <p:nvPr/>
        </p:nvSpPr>
        <p:spPr bwMode="auto">
          <a:xfrm>
            <a:off x="5219700" y="692150"/>
            <a:ext cx="3960813" cy="20145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LER ARC's tolerances evaluated using a Response Matrix technique that optimizes orbit, in order to recover the design values for Dispersion, Coupling and Beta-beating, and obtain the lowest possible vertical emittance</a:t>
            </a:r>
            <a:endParaRPr lang="en-US"/>
          </a:p>
        </p:txBody>
      </p:sp>
      <p:sp>
        <p:nvSpPr>
          <p:cNvPr id="43014" name="Text Box 6"/>
          <p:cNvSpPr txBox="1">
            <a:spLocks noChangeArrowheads="1"/>
          </p:cNvSpPr>
          <p:nvPr/>
        </p:nvSpPr>
        <p:spPr bwMode="auto">
          <a:xfrm>
            <a:off x="36513" y="4724400"/>
            <a:ext cx="3671887" cy="120015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Final Focus introduces</a:t>
            </a:r>
          </a:p>
          <a:p>
            <a:pPr eaLnBrk="1" hangingPunct="1"/>
            <a:r>
              <a:rPr lang="en-US" b="1"/>
              <a:t>stringent restrictions on alignment of both FF and</a:t>
            </a:r>
          </a:p>
          <a:p>
            <a:pPr eaLnBrk="1" hangingPunct="1"/>
            <a:r>
              <a:rPr lang="en-US" b="1"/>
              <a:t>ARCS (even for no errors in FF)</a:t>
            </a:r>
            <a:endParaRPr lang="en-US"/>
          </a:p>
        </p:txBody>
      </p:sp>
      <p:sp>
        <p:nvSpPr>
          <p:cNvPr id="43015" name="CasellaDiTesto 1"/>
          <p:cNvSpPr txBox="1">
            <a:spLocks noChangeArrowheads="1"/>
          </p:cNvSpPr>
          <p:nvPr/>
        </p:nvSpPr>
        <p:spPr bwMode="auto">
          <a:xfrm>
            <a:off x="1187450" y="2997200"/>
            <a:ext cx="2643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solidFill>
                  <a:srgbClr val="FF0000"/>
                </a:solidFill>
              </a:rPr>
              <a:t>Note: H scales different!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0"/>
            <a:ext cx="9144000" cy="908050"/>
          </a:xfrm>
        </p:spPr>
        <p:txBody>
          <a:bodyPr/>
          <a:lstStyle/>
          <a:p>
            <a:pPr eaLnBrk="1" hangingPunct="1"/>
            <a:r>
              <a:rPr lang="it-IT" sz="4000" smtClean="0"/>
              <a:t>Bunch-by-bunch feedback</a:t>
            </a:r>
          </a:p>
        </p:txBody>
      </p:sp>
      <p:sp>
        <p:nvSpPr>
          <p:cNvPr id="46083" name="Rectangle 3"/>
          <p:cNvSpPr>
            <a:spLocks noGrp="1" noChangeArrowheads="1"/>
          </p:cNvSpPr>
          <p:nvPr>
            <p:ph type="body" sz="half" idx="1"/>
          </p:nvPr>
        </p:nvSpPr>
        <p:spPr>
          <a:xfrm>
            <a:off x="107950" y="981075"/>
            <a:ext cx="4392613" cy="5400675"/>
          </a:xfrm>
        </p:spPr>
        <p:txBody>
          <a:bodyPr/>
          <a:lstStyle/>
          <a:p>
            <a:pPr eaLnBrk="1" hangingPunct="1">
              <a:lnSpc>
                <a:spcPct val="80000"/>
              </a:lnSpc>
            </a:pPr>
            <a:r>
              <a:rPr lang="it-IT" sz="2200" smtClean="0"/>
              <a:t>All 6 DA</a:t>
            </a:r>
            <a:r>
              <a:rPr lang="it-IT" sz="2200" smtClean="0">
                <a:latin typeface="Symbol" pitchFamily="18" charset="2"/>
              </a:rPr>
              <a:t>F</a:t>
            </a:r>
            <a:r>
              <a:rPr lang="it-IT" sz="2200" smtClean="0"/>
              <a:t>NE feedbacks have been upgraded with a new 12bit system</a:t>
            </a:r>
          </a:p>
          <a:p>
            <a:pPr eaLnBrk="1" hangingPunct="1">
              <a:lnSpc>
                <a:spcPct val="80000"/>
              </a:lnSpc>
            </a:pPr>
            <a:r>
              <a:rPr lang="it-IT" sz="2200" smtClean="0"/>
              <a:t>VFB – new 12 bit iGp systems with larger dynamic range and software compatibility with the previous version</a:t>
            </a:r>
          </a:p>
          <a:p>
            <a:pPr eaLnBrk="1" hangingPunct="1">
              <a:lnSpc>
                <a:spcPct val="80000"/>
              </a:lnSpc>
            </a:pPr>
            <a:r>
              <a:rPr lang="it-IT" sz="2200" smtClean="0"/>
              <a:t>LFB - </a:t>
            </a:r>
            <a:r>
              <a:rPr lang="it-IT" sz="2200" smtClean="0">
                <a:solidFill>
                  <a:srgbClr val="FFFF00"/>
                </a:solidFill>
              </a:rPr>
              <a:t>completely</a:t>
            </a:r>
            <a:r>
              <a:rPr lang="it-IT" sz="2200" smtClean="0"/>
              <a:t> </a:t>
            </a:r>
            <a:r>
              <a:rPr lang="it-IT" sz="2200" smtClean="0">
                <a:solidFill>
                  <a:srgbClr val="FFFF00"/>
                </a:solidFill>
              </a:rPr>
              <a:t>new systems</a:t>
            </a:r>
            <a:r>
              <a:rPr lang="it-IT" sz="2200" smtClean="0"/>
              <a:t> in place of the old systems designed in 1992-1996 in collaboration with SLAC/LBNL: fe/be analog unit connected to iGp-8 as processing unit</a:t>
            </a:r>
          </a:p>
          <a:p>
            <a:pPr eaLnBrk="1" hangingPunct="1">
              <a:lnSpc>
                <a:spcPct val="80000"/>
              </a:lnSpc>
            </a:pPr>
            <a:r>
              <a:rPr lang="it-IT" sz="2200" smtClean="0"/>
              <a:t>HFB: upgrade hw/sw of the iGp-8bit  system already used</a:t>
            </a:r>
          </a:p>
          <a:p>
            <a:pPr eaLnBrk="1" hangingPunct="1">
              <a:lnSpc>
                <a:spcPct val="80000"/>
              </a:lnSpc>
            </a:pPr>
            <a:r>
              <a:rPr lang="it-IT" sz="2200" smtClean="0">
                <a:solidFill>
                  <a:srgbClr val="66FF66"/>
                </a:solidFill>
              </a:rPr>
              <a:t>This will be the baseline design for SuperB H-V-L feedbacks</a:t>
            </a:r>
          </a:p>
        </p:txBody>
      </p:sp>
      <p:pic>
        <p:nvPicPr>
          <p:cNvPr id="460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1671638"/>
            <a:ext cx="4572000" cy="3629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5" name="Rectangle 5"/>
          <p:cNvSpPr>
            <a:spLocks noGrp="1" noChangeArrowheads="1"/>
          </p:cNvSpPr>
          <p:nvPr>
            <p:ph type="body" sz="half" idx="2"/>
          </p:nvPr>
        </p:nvSpPr>
        <p:spPr>
          <a:xfrm>
            <a:off x="4716463" y="5373688"/>
            <a:ext cx="4248150" cy="1008062"/>
          </a:xfrm>
        </p:spPr>
        <p:txBody>
          <a:bodyPr/>
          <a:lstStyle/>
          <a:p>
            <a:pPr eaLnBrk="1" hangingPunct="1">
              <a:lnSpc>
                <a:spcPct val="90000"/>
              </a:lnSpc>
            </a:pPr>
            <a:r>
              <a:rPr lang="it-IT" sz="2400" smtClean="0"/>
              <a:t>New front-end/back-end analog unit used in the longitudinal feedback</a:t>
            </a:r>
          </a:p>
        </p:txBody>
      </p:sp>
      <p:sp>
        <p:nvSpPr>
          <p:cNvPr id="46086" name="Text Box 11"/>
          <p:cNvSpPr txBox="1">
            <a:spLocks noChangeArrowheads="1"/>
          </p:cNvSpPr>
          <p:nvPr/>
        </p:nvSpPr>
        <p:spPr bwMode="auto">
          <a:xfrm>
            <a:off x="7667625" y="549275"/>
            <a:ext cx="1196975" cy="40005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2000"/>
              <a:t>A. Drago</a:t>
            </a:r>
            <a:endParaRPr lang="en-US" sz="200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olo 1"/>
          <p:cNvSpPr>
            <a:spLocks noGrp="1"/>
          </p:cNvSpPr>
          <p:nvPr>
            <p:ph type="title"/>
          </p:nvPr>
        </p:nvSpPr>
        <p:spPr>
          <a:xfrm>
            <a:off x="0" y="0"/>
            <a:ext cx="9144000" cy="836613"/>
          </a:xfrm>
        </p:spPr>
        <p:txBody>
          <a:bodyPr/>
          <a:lstStyle/>
          <a:p>
            <a:pPr eaLnBrk="1" hangingPunct="1"/>
            <a:r>
              <a:rPr lang="it-IT" smtClean="0"/>
              <a:t>Wakefields in the IR</a:t>
            </a:r>
          </a:p>
        </p:txBody>
      </p:sp>
      <p:sp>
        <p:nvSpPr>
          <p:cNvPr id="3" name="Segnaposto contenuto 2"/>
          <p:cNvSpPr>
            <a:spLocks noGrp="1"/>
          </p:cNvSpPr>
          <p:nvPr>
            <p:ph idx="1"/>
          </p:nvPr>
        </p:nvSpPr>
        <p:spPr>
          <a:xfrm>
            <a:off x="3697288" y="1063625"/>
            <a:ext cx="5483225" cy="4525963"/>
          </a:xfrm>
        </p:spPr>
        <p:txBody>
          <a:bodyPr/>
          <a:lstStyle/>
          <a:p>
            <a:pPr eaLnBrk="1" hangingPunct="1">
              <a:lnSpc>
                <a:spcPct val="80000"/>
              </a:lnSpc>
              <a:defRPr/>
            </a:pPr>
            <a:r>
              <a:rPr lang="en-US" sz="2400" dirty="0"/>
              <a:t>Compare </a:t>
            </a:r>
            <a:r>
              <a:rPr lang="en-US" sz="2400" dirty="0" smtClean="0"/>
              <a:t>SLAC parallel </a:t>
            </a:r>
            <a:r>
              <a:rPr lang="en-US" sz="2400" dirty="0"/>
              <a:t>Finite Element Method electromagnetic time domain solver (</a:t>
            </a:r>
            <a:r>
              <a:rPr lang="en-US" sz="2400" dirty="0">
                <a:solidFill>
                  <a:srgbClr val="66FF66"/>
                </a:solidFill>
              </a:rPr>
              <a:t>t3p</a:t>
            </a:r>
            <a:r>
              <a:rPr lang="en-US" sz="2400" dirty="0"/>
              <a:t>) with </a:t>
            </a:r>
            <a:r>
              <a:rPr lang="en-US" sz="2400" cap="all" dirty="0" err="1">
                <a:solidFill>
                  <a:srgbClr val="FFFF00"/>
                </a:solidFill>
              </a:rPr>
              <a:t>gdfidl</a:t>
            </a:r>
            <a:r>
              <a:rPr lang="en-US" sz="2400" dirty="0"/>
              <a:t> finite integration </a:t>
            </a:r>
            <a:r>
              <a:rPr lang="en-US" sz="2400" dirty="0" smtClean="0"/>
              <a:t>(</a:t>
            </a:r>
            <a:r>
              <a:rPr lang="en-US" sz="2400" dirty="0"/>
              <a:t>MAFIA</a:t>
            </a:r>
            <a:r>
              <a:rPr lang="en-US" sz="2400" dirty="0" smtClean="0"/>
              <a:t>)</a:t>
            </a:r>
            <a:endParaRPr lang="en-US" sz="2400" dirty="0"/>
          </a:p>
          <a:p>
            <a:pPr eaLnBrk="1" hangingPunct="1">
              <a:lnSpc>
                <a:spcPct val="80000"/>
              </a:lnSpc>
              <a:defRPr/>
            </a:pPr>
            <a:r>
              <a:rPr lang="en-US" sz="2400" dirty="0" smtClean="0"/>
              <a:t>Consider </a:t>
            </a:r>
            <a:r>
              <a:rPr lang="en-US" sz="2400" dirty="0"/>
              <a:t>simple intersecting tubes as a generic </a:t>
            </a:r>
            <a:r>
              <a:rPr lang="en-US" sz="2400" dirty="0" smtClean="0"/>
              <a:t>model</a:t>
            </a:r>
          </a:p>
          <a:p>
            <a:pPr eaLnBrk="1" hangingPunct="1">
              <a:lnSpc>
                <a:spcPct val="80000"/>
              </a:lnSpc>
              <a:defRPr/>
            </a:pPr>
            <a:r>
              <a:rPr lang="en-US" sz="2400" dirty="0"/>
              <a:t>E</a:t>
            </a:r>
            <a:r>
              <a:rPr lang="en-US" sz="2400" dirty="0" smtClean="0"/>
              <a:t>lectromagnetic </a:t>
            </a:r>
            <a:r>
              <a:rPr lang="en-US" sz="2400" dirty="0"/>
              <a:t>“wake” fields are generated by the </a:t>
            </a:r>
            <a:r>
              <a:rPr lang="en-US" sz="2400" dirty="0" smtClean="0"/>
              <a:t>bunch image </a:t>
            </a:r>
            <a:r>
              <a:rPr lang="en-US" sz="2400" dirty="0"/>
              <a:t>charges as they move along changing </a:t>
            </a:r>
            <a:r>
              <a:rPr lang="en-US" sz="2400" dirty="0" smtClean="0"/>
              <a:t>beam pipe boundaries</a:t>
            </a:r>
            <a:endParaRPr lang="en-US" sz="2400" dirty="0"/>
          </a:p>
          <a:p>
            <a:pPr eaLnBrk="1" hangingPunct="1">
              <a:defRPr/>
            </a:pPr>
            <a:r>
              <a:rPr lang="en-US" sz="2400" dirty="0" smtClean="0"/>
              <a:t>Following </a:t>
            </a:r>
            <a:r>
              <a:rPr lang="en-US" sz="2400" dirty="0"/>
              <a:t>particles within the bunch feel the wake fields caused by the </a:t>
            </a:r>
            <a:r>
              <a:rPr lang="en-US" sz="2400" dirty="0" smtClean="0"/>
              <a:t>previous </a:t>
            </a:r>
            <a:r>
              <a:rPr lang="en-US" sz="2400" dirty="0"/>
              <a:t>particles</a:t>
            </a:r>
          </a:p>
          <a:p>
            <a:pPr eaLnBrk="1" hangingPunct="1">
              <a:defRPr/>
            </a:pPr>
            <a:r>
              <a:rPr lang="en-US" sz="2400" dirty="0" smtClean="0"/>
              <a:t>Wake </a:t>
            </a:r>
            <a:r>
              <a:rPr lang="en-US" sz="2400" dirty="0"/>
              <a:t>potential is the accumulated voltage seen by particles as the bunch  traverses the </a:t>
            </a:r>
            <a:r>
              <a:rPr lang="en-US" sz="2400" dirty="0" smtClean="0"/>
              <a:t>structures</a:t>
            </a:r>
            <a:endParaRPr lang="en-US" sz="2400" dirty="0"/>
          </a:p>
        </p:txBody>
      </p:sp>
      <p:pic>
        <p:nvPicPr>
          <p:cNvPr id="4710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954088"/>
            <a:ext cx="366871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09" name="Gruppo 6"/>
          <p:cNvGrpSpPr>
            <a:grpSpLocks/>
          </p:cNvGrpSpPr>
          <p:nvPr/>
        </p:nvGrpSpPr>
        <p:grpSpPr bwMode="auto">
          <a:xfrm>
            <a:off x="34925" y="2825750"/>
            <a:ext cx="3679825" cy="1539875"/>
            <a:chOff x="29344" y="3041660"/>
            <a:chExt cx="3678560" cy="1539468"/>
          </a:xfrm>
        </p:grpSpPr>
        <p:pic>
          <p:nvPicPr>
            <p:cNvPr id="47115" name="Picture 3"/>
            <p:cNvPicPr>
              <a:picLocks noChangeAspect="1" noChangeArrowheads="1"/>
            </p:cNvPicPr>
            <p:nvPr/>
          </p:nvPicPr>
          <p:blipFill>
            <a:blip r:embed="rId3">
              <a:extLst>
                <a:ext uri="{28A0092B-C50C-407E-A947-70E740481C1C}">
                  <a14:useLocalDpi xmlns:a14="http://schemas.microsoft.com/office/drawing/2010/main" val="0"/>
                </a:ext>
              </a:extLst>
            </a:blip>
            <a:srcRect r="8916"/>
            <a:stretch>
              <a:fillRect/>
            </a:stretch>
          </p:blipFill>
          <p:spPr bwMode="auto">
            <a:xfrm>
              <a:off x="29344" y="3041660"/>
              <a:ext cx="3678560" cy="1539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16" name="TextBox 7"/>
            <p:cNvSpPr txBox="1">
              <a:spLocks noChangeArrowheads="1"/>
            </p:cNvSpPr>
            <p:nvPr/>
          </p:nvSpPr>
          <p:spPr bwMode="auto">
            <a:xfrm>
              <a:off x="2097088" y="4005064"/>
              <a:ext cx="1447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solidFill>
                    <a:srgbClr val="FF0000"/>
                  </a:solidFill>
                </a:rPr>
                <a:t>wake fields</a:t>
              </a:r>
            </a:p>
          </p:txBody>
        </p:sp>
      </p:grpSp>
      <p:grpSp>
        <p:nvGrpSpPr>
          <p:cNvPr id="47110" name="Gruppo 12"/>
          <p:cNvGrpSpPr>
            <a:grpSpLocks/>
          </p:cNvGrpSpPr>
          <p:nvPr/>
        </p:nvGrpSpPr>
        <p:grpSpPr bwMode="auto">
          <a:xfrm>
            <a:off x="15875" y="4397375"/>
            <a:ext cx="3698875" cy="2344738"/>
            <a:chOff x="280206" y="2484997"/>
            <a:chExt cx="3835683" cy="2343604"/>
          </a:xfrm>
        </p:grpSpPr>
        <p:pic>
          <p:nvPicPr>
            <p:cNvPr id="47112" name="Content Placeholder 6" descr="wakeandbunchpng.png"/>
            <p:cNvPicPr>
              <a:picLocks noChangeAspect="1"/>
            </p:cNvPicPr>
            <p:nvPr/>
          </p:nvPicPr>
          <p:blipFill>
            <a:blip r:embed="rId4">
              <a:extLst>
                <a:ext uri="{28A0092B-C50C-407E-A947-70E740481C1C}">
                  <a14:useLocalDpi xmlns:a14="http://schemas.microsoft.com/office/drawing/2010/main" val="0"/>
                </a:ext>
              </a:extLst>
            </a:blip>
            <a:srcRect t="6248" r="5589"/>
            <a:stretch>
              <a:fillRect/>
            </a:stretch>
          </p:blipFill>
          <p:spPr bwMode="auto">
            <a:xfrm>
              <a:off x="280206" y="2484997"/>
              <a:ext cx="3835683" cy="234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113" name="TextBox 7"/>
            <p:cNvSpPr txBox="1">
              <a:spLocks noChangeArrowheads="1"/>
            </p:cNvSpPr>
            <p:nvPr/>
          </p:nvSpPr>
          <p:spPr bwMode="auto">
            <a:xfrm>
              <a:off x="1066800" y="2636912"/>
              <a:ext cx="990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a:solidFill>
                    <a:srgbClr val="00B050"/>
                  </a:solidFill>
                </a:rPr>
                <a:t>bunch</a:t>
              </a:r>
            </a:p>
          </p:txBody>
        </p:sp>
        <p:sp>
          <p:nvSpPr>
            <p:cNvPr id="47114" name="TextBox 8"/>
            <p:cNvSpPr txBox="1">
              <a:spLocks noChangeArrowheads="1"/>
            </p:cNvSpPr>
            <p:nvPr/>
          </p:nvSpPr>
          <p:spPr bwMode="auto">
            <a:xfrm>
              <a:off x="2057400" y="3789040"/>
              <a:ext cx="1752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400" b="1">
                  <a:solidFill>
                    <a:srgbClr val="0070C0"/>
                  </a:solidFill>
                </a:rPr>
                <a:t>longitudinal </a:t>
              </a:r>
            </a:p>
            <a:p>
              <a:pPr eaLnBrk="1" hangingPunct="1"/>
              <a:r>
                <a:rPr lang="en-US" sz="1400" b="1">
                  <a:solidFill>
                    <a:srgbClr val="0070C0"/>
                  </a:solidFill>
                </a:rPr>
                <a:t>wake potential</a:t>
              </a:r>
            </a:p>
          </p:txBody>
        </p:sp>
      </p:grpSp>
      <p:sp>
        <p:nvSpPr>
          <p:cNvPr id="47111" name="Text Box 6"/>
          <p:cNvSpPr txBox="1">
            <a:spLocks noChangeArrowheads="1"/>
          </p:cNvSpPr>
          <p:nvPr/>
        </p:nvSpPr>
        <p:spPr bwMode="auto">
          <a:xfrm>
            <a:off x="7258050" y="476250"/>
            <a:ext cx="1778000" cy="385763"/>
          </a:xfrm>
          <a:prstGeom prst="rect">
            <a:avLst/>
          </a:prstGeom>
          <a:solidFill>
            <a:srgbClr val="66FF66"/>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S. Weathersby</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descr="C:\Users\Stephen\Documents\SuperB\nersc\imag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773238"/>
            <a:ext cx="8305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itle 4"/>
          <p:cNvSpPr>
            <a:spLocks/>
          </p:cNvSpPr>
          <p:nvPr/>
        </p:nvSpPr>
        <p:spPr bwMode="auto">
          <a:xfrm>
            <a:off x="-9525" y="1588"/>
            <a:ext cx="9153525"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i="1">
                <a:solidFill>
                  <a:schemeClr val="bg1"/>
                </a:solidFill>
              </a:rPr>
              <a:t>Beam’s eye view</a:t>
            </a:r>
          </a:p>
        </p:txBody>
      </p:sp>
      <p:sp>
        <p:nvSpPr>
          <p:cNvPr id="48132" name="Text Box 6"/>
          <p:cNvSpPr txBox="1">
            <a:spLocks noChangeArrowheads="1"/>
          </p:cNvSpPr>
          <p:nvPr/>
        </p:nvSpPr>
        <p:spPr bwMode="auto">
          <a:xfrm>
            <a:off x="7197725" y="990600"/>
            <a:ext cx="1778000" cy="385763"/>
          </a:xfrm>
          <a:prstGeom prst="rect">
            <a:avLst/>
          </a:prstGeom>
          <a:solidFill>
            <a:srgbClr val="FFFF99"/>
          </a:solidFill>
          <a:ln w="190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S. Weathersby</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0"/>
            <a:ext cx="9144000" cy="765175"/>
          </a:xfrm>
        </p:spPr>
        <p:txBody>
          <a:bodyPr/>
          <a:lstStyle/>
          <a:p>
            <a:pPr eaLnBrk="1" hangingPunct="1"/>
            <a:r>
              <a:rPr lang="it-IT" sz="4000" smtClean="0"/>
              <a:t>Synchrotron light options @ SuperB</a:t>
            </a:r>
            <a:endParaRPr lang="en-US" sz="4000" smtClean="0"/>
          </a:p>
        </p:txBody>
      </p:sp>
      <p:sp>
        <p:nvSpPr>
          <p:cNvPr id="49155" name="Rectangle 3"/>
          <p:cNvSpPr>
            <a:spLocks noGrp="1" noChangeArrowheads="1"/>
          </p:cNvSpPr>
          <p:nvPr>
            <p:ph type="body" idx="1"/>
          </p:nvPr>
        </p:nvSpPr>
        <p:spPr>
          <a:xfrm>
            <a:off x="34925" y="765175"/>
            <a:ext cx="9074150" cy="1074738"/>
          </a:xfrm>
        </p:spPr>
        <p:txBody>
          <a:bodyPr/>
          <a:lstStyle/>
          <a:p>
            <a:pPr eaLnBrk="1" hangingPunct="1">
              <a:lnSpc>
                <a:spcPct val="80000"/>
              </a:lnSpc>
            </a:pPr>
            <a:r>
              <a:rPr lang="it-IT" sz="2200" smtClean="0"/>
              <a:t>Comparison of brightness and flux from undulators for different energies dedicated SL sources &amp; SuperB HER and LER</a:t>
            </a:r>
          </a:p>
          <a:p>
            <a:pPr eaLnBrk="1" hangingPunct="1">
              <a:lnSpc>
                <a:spcPct val="80000"/>
              </a:lnSpc>
            </a:pPr>
            <a:r>
              <a:rPr lang="it-IT" sz="2200" smtClean="0"/>
              <a:t>Light properties from undulators better than most SL</a:t>
            </a:r>
            <a:endParaRPr lang="en-US" sz="2200" smtClean="0"/>
          </a:p>
          <a:p>
            <a:pPr eaLnBrk="1" hangingPunct="1">
              <a:lnSpc>
                <a:spcPct val="80000"/>
              </a:lnSpc>
              <a:buFontTx/>
              <a:buNone/>
            </a:pPr>
            <a:endParaRPr lang="en-US" sz="2200" smtClean="0"/>
          </a:p>
        </p:txBody>
      </p:sp>
      <p:grpSp>
        <p:nvGrpSpPr>
          <p:cNvPr id="49156" name="Gruppo 2"/>
          <p:cNvGrpSpPr>
            <a:grpSpLocks/>
          </p:cNvGrpSpPr>
          <p:nvPr/>
        </p:nvGrpSpPr>
        <p:grpSpPr bwMode="auto">
          <a:xfrm>
            <a:off x="233363" y="1839913"/>
            <a:ext cx="8677275" cy="4902200"/>
            <a:chOff x="233363" y="1840185"/>
            <a:chExt cx="8677275" cy="4901183"/>
          </a:xfrm>
        </p:grpSpPr>
        <p:pic>
          <p:nvPicPr>
            <p:cNvPr id="491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1912193"/>
              <a:ext cx="8677275"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9" name="Rettangolo 1"/>
            <p:cNvSpPr>
              <a:spLocks noChangeArrowheads="1"/>
            </p:cNvSpPr>
            <p:nvPr/>
          </p:nvSpPr>
          <p:spPr bwMode="auto">
            <a:xfrm>
              <a:off x="4788024" y="1840185"/>
              <a:ext cx="3347864"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r>
                <a:rPr lang="it-IT" sz="2000"/>
                <a:t>Brightness from undulators</a:t>
              </a:r>
              <a:endParaRPr lang="en-US" sz="2000"/>
            </a:p>
          </p:txBody>
        </p:sp>
      </p:grpSp>
      <p:sp>
        <p:nvSpPr>
          <p:cNvPr id="49157" name="Text Box 11"/>
          <p:cNvSpPr txBox="1">
            <a:spLocks noChangeArrowheads="1"/>
          </p:cNvSpPr>
          <p:nvPr/>
        </p:nvSpPr>
        <p:spPr bwMode="auto">
          <a:xfrm>
            <a:off x="3929063" y="6413500"/>
            <a:ext cx="1435100" cy="400050"/>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sz="2000"/>
              <a:t>W. Wittmer</a:t>
            </a:r>
            <a:endParaRPr lang="en-US" sz="200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olo 1"/>
          <p:cNvSpPr>
            <a:spLocks noGrp="1"/>
          </p:cNvSpPr>
          <p:nvPr>
            <p:ph type="title"/>
          </p:nvPr>
        </p:nvSpPr>
        <p:spPr>
          <a:xfrm>
            <a:off x="0" y="31750"/>
            <a:ext cx="9144000" cy="917575"/>
          </a:xfrm>
        </p:spPr>
        <p:txBody>
          <a:bodyPr/>
          <a:lstStyle/>
          <a:p>
            <a:pPr eaLnBrk="1" hangingPunct="1"/>
            <a:r>
              <a:rPr lang="it-IT" dirty="0"/>
              <a:t>L</a:t>
            </a:r>
            <a:r>
              <a:rPr lang="it-IT" dirty="0" smtClean="0"/>
              <a:t>ayout </a:t>
            </a:r>
            <a:r>
              <a:rPr lang="it-IT" dirty="0" smtClean="0"/>
              <a:t>@ Tor Vergata</a:t>
            </a:r>
          </a:p>
        </p:txBody>
      </p:sp>
      <p:grpSp>
        <p:nvGrpSpPr>
          <p:cNvPr id="51203" name="Gruppo 3"/>
          <p:cNvGrpSpPr>
            <a:grpSpLocks/>
          </p:cNvGrpSpPr>
          <p:nvPr/>
        </p:nvGrpSpPr>
        <p:grpSpPr bwMode="auto">
          <a:xfrm>
            <a:off x="320675" y="917575"/>
            <a:ext cx="8643938" cy="5967413"/>
            <a:chOff x="393377" y="917732"/>
            <a:chExt cx="8643119" cy="5967652"/>
          </a:xfrm>
        </p:grpSpPr>
        <p:pic>
          <p:nvPicPr>
            <p:cNvPr id="5120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377" y="917732"/>
              <a:ext cx="8643119" cy="5967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e 2"/>
            <p:cNvSpPr/>
            <p:nvPr/>
          </p:nvSpPr>
          <p:spPr>
            <a:xfrm>
              <a:off x="2844245" y="1700401"/>
              <a:ext cx="2808022" cy="26639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B-</a:t>
            </a:r>
            <a:r>
              <a:rPr lang="it-IT" dirty="0" err="1" smtClean="0"/>
              <a:t>Factories</a:t>
            </a:r>
            <a:endParaRPr lang="it-IT" dirty="0"/>
          </a:p>
        </p:txBody>
      </p:sp>
      <p:sp>
        <p:nvSpPr>
          <p:cNvPr id="3" name="Segnaposto contenuto 2"/>
          <p:cNvSpPr>
            <a:spLocks noGrp="1"/>
          </p:cNvSpPr>
          <p:nvPr>
            <p:ph idx="1"/>
          </p:nvPr>
        </p:nvSpPr>
        <p:spPr/>
        <p:txBody>
          <a:bodyPr/>
          <a:lstStyle/>
          <a:p>
            <a:r>
              <a:rPr lang="it-IT" dirty="0" smtClean="0"/>
              <a:t>Le 2 B-</a:t>
            </a:r>
            <a:r>
              <a:rPr lang="it-IT" dirty="0" err="1" smtClean="0"/>
              <a:t>Factories</a:t>
            </a:r>
            <a:r>
              <a:rPr lang="it-IT" dirty="0"/>
              <a:t> </a:t>
            </a:r>
            <a:r>
              <a:rPr lang="it-IT" dirty="0" smtClean="0"/>
              <a:t>PEP-II a SLAC e KEKB in Giappone, attive nella decade 1999-2009, hanno raggiunto valori di «luminosità» senza precedenti, superando anche di 3 volte i valori di progetto (record: 1.2x10</a:t>
            </a:r>
            <a:r>
              <a:rPr lang="it-IT" baseline="30000" dirty="0" smtClean="0"/>
              <a:t>34</a:t>
            </a:r>
            <a:r>
              <a:rPr lang="it-IT" dirty="0" smtClean="0"/>
              <a:t>, 2.1x10</a:t>
            </a:r>
            <a:r>
              <a:rPr lang="it-IT" baseline="30000" dirty="0" smtClean="0"/>
              <a:t>34</a:t>
            </a:r>
            <a:r>
              <a:rPr lang="it-IT" dirty="0" smtClean="0"/>
              <a:t> </a:t>
            </a:r>
            <a:r>
              <a:rPr lang="it-IT" dirty="0"/>
              <a:t>cm</a:t>
            </a:r>
            <a:r>
              <a:rPr lang="it-IT" baseline="30000" dirty="0"/>
              <a:t>-2</a:t>
            </a:r>
            <a:r>
              <a:rPr lang="it-IT" dirty="0"/>
              <a:t> </a:t>
            </a:r>
            <a:r>
              <a:rPr lang="it-IT" dirty="0" smtClean="0"/>
              <a:t>s</a:t>
            </a:r>
            <a:r>
              <a:rPr lang="it-IT" baseline="30000" dirty="0" smtClean="0"/>
              <a:t>-1</a:t>
            </a:r>
            <a:r>
              <a:rPr lang="it-IT" dirty="0" smtClean="0"/>
              <a:t>)</a:t>
            </a:r>
          </a:p>
          <a:p>
            <a:r>
              <a:rPr lang="it-IT" dirty="0" smtClean="0"/>
              <a:t>Fino ad allora la luminosità </a:t>
            </a:r>
            <a:r>
              <a:rPr lang="it-IT" dirty="0" err="1" smtClean="0"/>
              <a:t>piu’</a:t>
            </a:r>
            <a:r>
              <a:rPr lang="it-IT" dirty="0" smtClean="0"/>
              <a:t> alta raggiunta era a CESR (</a:t>
            </a:r>
            <a:r>
              <a:rPr lang="it-IT" dirty="0" err="1" smtClean="0"/>
              <a:t>Cornell</a:t>
            </a:r>
            <a:r>
              <a:rPr lang="it-IT" dirty="0" smtClean="0"/>
              <a:t>, US) con 8x10</a:t>
            </a:r>
            <a:r>
              <a:rPr lang="it-IT" baseline="30000" dirty="0" smtClean="0"/>
              <a:t>32</a:t>
            </a:r>
            <a:r>
              <a:rPr lang="it-IT" dirty="0" smtClean="0"/>
              <a:t> cm</a:t>
            </a:r>
            <a:r>
              <a:rPr lang="it-IT" baseline="30000" dirty="0" smtClean="0"/>
              <a:t>-2</a:t>
            </a:r>
            <a:r>
              <a:rPr lang="it-IT" dirty="0" smtClean="0"/>
              <a:t> s</a:t>
            </a:r>
            <a:r>
              <a:rPr lang="it-IT" baseline="30000" dirty="0" smtClean="0"/>
              <a:t>-1</a:t>
            </a:r>
            <a:endParaRPr lang="it-IT" baseline="30000" dirty="0"/>
          </a:p>
        </p:txBody>
      </p:sp>
    </p:spTree>
    <p:extLst>
      <p:ext uri="{BB962C8B-B14F-4D97-AF65-F5344CB8AC3E}">
        <p14:creationId xmlns:p14="http://schemas.microsoft.com/office/powerpoint/2010/main" val="2256222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9144000" cy="908720"/>
          </a:xfrm>
        </p:spPr>
        <p:txBody>
          <a:bodyPr/>
          <a:lstStyle/>
          <a:p>
            <a:r>
              <a:rPr lang="it-IT" dirty="0" smtClean="0"/>
              <a:t>Conclusioni</a:t>
            </a:r>
            <a:endParaRPr lang="it-IT" dirty="0"/>
          </a:p>
        </p:txBody>
      </p:sp>
      <p:sp>
        <p:nvSpPr>
          <p:cNvPr id="3" name="Segnaposto contenuto 2"/>
          <p:cNvSpPr>
            <a:spLocks noGrp="1"/>
          </p:cNvSpPr>
          <p:nvPr>
            <p:ph idx="1"/>
          </p:nvPr>
        </p:nvSpPr>
        <p:spPr>
          <a:xfrm>
            <a:off x="107504" y="908720"/>
            <a:ext cx="9036496" cy="5544616"/>
          </a:xfrm>
        </p:spPr>
        <p:txBody>
          <a:bodyPr/>
          <a:lstStyle/>
          <a:p>
            <a:r>
              <a:rPr lang="it-IT" sz="2400" dirty="0" smtClean="0"/>
              <a:t>Una Super B-</a:t>
            </a:r>
            <a:r>
              <a:rPr lang="it-IT" sz="2400" dirty="0" err="1" smtClean="0"/>
              <a:t>Factory</a:t>
            </a:r>
            <a:r>
              <a:rPr lang="it-IT" sz="2400" dirty="0" smtClean="0"/>
              <a:t> spingerà i limiti del Modello Standard in regioni in cui i modelli </a:t>
            </a:r>
            <a:r>
              <a:rPr lang="it-IT" sz="2400" dirty="0" smtClean="0"/>
              <a:t>di S</a:t>
            </a:r>
            <a:r>
              <a:rPr lang="it-IT" sz="2400" dirty="0" smtClean="0"/>
              <a:t>USY e </a:t>
            </a:r>
            <a:r>
              <a:rPr lang="it-IT" sz="2400" dirty="0" err="1" smtClean="0"/>
              <a:t>Higgs</a:t>
            </a:r>
            <a:r>
              <a:rPr lang="it-IT" sz="2400" dirty="0" smtClean="0"/>
              <a:t> cominciano le loro predizioni</a:t>
            </a:r>
          </a:p>
          <a:p>
            <a:r>
              <a:rPr lang="it-IT" sz="2400" dirty="0" smtClean="0"/>
              <a:t>LHC da solo difficilmente potrà trovare tutta la Nuova Fisica</a:t>
            </a:r>
          </a:p>
          <a:p>
            <a:r>
              <a:rPr lang="it-IT" sz="2400" dirty="0" smtClean="0"/>
              <a:t>Una </a:t>
            </a:r>
            <a:r>
              <a:rPr lang="it-IT" sz="2400" dirty="0" err="1" smtClean="0"/>
              <a:t>SuperB</a:t>
            </a:r>
            <a:r>
              <a:rPr lang="it-IT" sz="2400" dirty="0" smtClean="0"/>
              <a:t> complementare sarà un grande aiuto e una spinta per la Fisica delle Alte Energie</a:t>
            </a:r>
          </a:p>
          <a:p>
            <a:r>
              <a:rPr lang="it-IT" sz="2400" dirty="0" err="1" smtClean="0"/>
              <a:t>SuperB</a:t>
            </a:r>
            <a:r>
              <a:rPr lang="it-IT" sz="2400" dirty="0" smtClean="0"/>
              <a:t> ha ottenuto lo status di progetto speciale nel Piano Nazionale della Ricerca e il finanziamento di 270 </a:t>
            </a:r>
            <a:r>
              <a:rPr lang="it-IT" sz="2400" dirty="0" err="1" smtClean="0"/>
              <a:t>Meuro</a:t>
            </a:r>
            <a:r>
              <a:rPr lang="it-IT" sz="2400" dirty="0" smtClean="0"/>
              <a:t> in 5 anni</a:t>
            </a:r>
          </a:p>
          <a:p>
            <a:r>
              <a:rPr lang="it-IT" sz="2400" dirty="0" smtClean="0"/>
              <a:t>La collaborazione per la costruzione con Francia, UK, Russia, Spagna, USA si sta formalizzando</a:t>
            </a:r>
            <a:endParaRPr lang="it-IT" sz="2400" dirty="0" smtClean="0"/>
          </a:p>
          <a:p>
            <a:r>
              <a:rPr lang="it-IT" sz="2400" dirty="0" smtClean="0"/>
              <a:t>Il sito identificato (campus dell’Università di Tor Vergata) è ideale per la vicinanza ai LNF, è un «green </a:t>
            </a:r>
            <a:r>
              <a:rPr lang="it-IT" sz="2400" dirty="0" err="1" smtClean="0"/>
              <a:t>field</a:t>
            </a:r>
            <a:r>
              <a:rPr lang="it-IT" sz="2400" dirty="0" smtClean="0"/>
              <a:t>», è molto stabile dal punto di vista geologico</a:t>
            </a:r>
            <a:endParaRPr lang="it-IT" sz="2400" dirty="0"/>
          </a:p>
        </p:txBody>
      </p:sp>
    </p:spTree>
    <p:extLst>
      <p:ext uri="{BB962C8B-B14F-4D97-AF65-F5344CB8AC3E}">
        <p14:creationId xmlns:p14="http://schemas.microsoft.com/office/powerpoint/2010/main" val="14196421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4000" dirty="0" smtClean="0"/>
              <a:t>Possibili argomenti di studio per giovani (tesi, dottorato)</a:t>
            </a:r>
            <a:endParaRPr lang="it-IT" sz="4000" dirty="0"/>
          </a:p>
        </p:txBody>
      </p:sp>
      <p:sp>
        <p:nvSpPr>
          <p:cNvPr id="3" name="Segnaposto contenuto 2"/>
          <p:cNvSpPr>
            <a:spLocks noGrp="1"/>
          </p:cNvSpPr>
          <p:nvPr>
            <p:ph idx="1"/>
          </p:nvPr>
        </p:nvSpPr>
        <p:spPr>
          <a:xfrm>
            <a:off x="35496" y="1196752"/>
            <a:ext cx="8964488" cy="5141168"/>
          </a:xfrm>
        </p:spPr>
        <p:txBody>
          <a:bodyPr/>
          <a:lstStyle/>
          <a:p>
            <a:r>
              <a:rPr lang="it-IT" sz="2400" dirty="0" smtClean="0"/>
              <a:t>Alcuni possibili temi «teorici»:</a:t>
            </a:r>
          </a:p>
          <a:p>
            <a:pPr lvl="1"/>
            <a:r>
              <a:rPr lang="it-IT" sz="2000" dirty="0" smtClean="0"/>
              <a:t>Calcolo di effetti di dinamica non lineare</a:t>
            </a:r>
          </a:p>
          <a:p>
            <a:pPr lvl="1"/>
            <a:r>
              <a:rPr lang="it-IT" sz="2000" dirty="0" smtClean="0"/>
              <a:t>Calcolo di impedenza camera da vuoto e simulazione di </a:t>
            </a:r>
            <a:r>
              <a:rPr lang="it-IT" sz="2000" dirty="0" err="1" smtClean="0"/>
              <a:t>wake-fields</a:t>
            </a:r>
            <a:endParaRPr lang="it-IT" sz="2000" dirty="0" smtClean="0"/>
          </a:p>
          <a:p>
            <a:pPr lvl="1"/>
            <a:r>
              <a:rPr lang="it-IT" sz="2000" dirty="0"/>
              <a:t>Simulazione di </a:t>
            </a:r>
            <a:r>
              <a:rPr lang="it-IT" sz="2000" dirty="0" smtClean="0"/>
              <a:t>effetti </a:t>
            </a:r>
            <a:r>
              <a:rPr lang="it-IT" sz="2000" dirty="0" err="1" smtClean="0"/>
              <a:t>beam-beam</a:t>
            </a:r>
            <a:endParaRPr lang="it-IT" sz="2000" dirty="0" smtClean="0"/>
          </a:p>
          <a:p>
            <a:pPr lvl="1"/>
            <a:r>
              <a:rPr lang="it-IT" sz="2000" dirty="0" smtClean="0"/>
              <a:t>Simulazione di spin </a:t>
            </a:r>
            <a:r>
              <a:rPr lang="it-IT" sz="2000" dirty="0" err="1" smtClean="0"/>
              <a:t>tracking</a:t>
            </a:r>
            <a:r>
              <a:rPr lang="it-IT" sz="2000" dirty="0" smtClean="0"/>
              <a:t> con </a:t>
            </a:r>
            <a:r>
              <a:rPr lang="it-IT" sz="2000" dirty="0" err="1" smtClean="0"/>
              <a:t>bb</a:t>
            </a:r>
            <a:endParaRPr lang="it-IT" sz="2000" dirty="0" smtClean="0"/>
          </a:p>
          <a:p>
            <a:pPr lvl="1"/>
            <a:r>
              <a:rPr lang="it-IT" sz="2000" dirty="0"/>
              <a:t>Simulazione di effetti </a:t>
            </a:r>
            <a:r>
              <a:rPr lang="it-IT" sz="2000" dirty="0" smtClean="0"/>
              <a:t>collettivi</a:t>
            </a:r>
          </a:p>
          <a:p>
            <a:r>
              <a:rPr lang="it-IT" sz="2400" dirty="0" smtClean="0"/>
              <a:t>Alcuni </a:t>
            </a:r>
            <a:r>
              <a:rPr lang="it-IT" sz="2400" dirty="0"/>
              <a:t>possibili temi </a:t>
            </a:r>
            <a:r>
              <a:rPr lang="it-IT" sz="2400" dirty="0" smtClean="0"/>
              <a:t>«tecnologici»:</a:t>
            </a:r>
            <a:endParaRPr lang="it-IT" sz="2400" dirty="0"/>
          </a:p>
          <a:p>
            <a:pPr lvl="1"/>
            <a:r>
              <a:rPr lang="it-IT" sz="2000" dirty="0" smtClean="0"/>
              <a:t>Diagnostica </a:t>
            </a:r>
            <a:r>
              <a:rPr lang="it-IT" sz="2000" dirty="0"/>
              <a:t>(misure di emittanza, </a:t>
            </a:r>
            <a:r>
              <a:rPr lang="it-IT" sz="2000" dirty="0" err="1"/>
              <a:t>beam</a:t>
            </a:r>
            <a:r>
              <a:rPr lang="it-IT" sz="2000" dirty="0"/>
              <a:t> </a:t>
            </a:r>
            <a:r>
              <a:rPr lang="it-IT" sz="2000" dirty="0" err="1"/>
              <a:t>size</a:t>
            </a:r>
            <a:r>
              <a:rPr lang="it-IT" sz="2000" dirty="0"/>
              <a:t>, orbita, polarizzazione,…)</a:t>
            </a:r>
          </a:p>
          <a:p>
            <a:pPr lvl="1"/>
            <a:r>
              <a:rPr lang="it-IT" sz="2000" dirty="0" err="1"/>
              <a:t>Feedbacks</a:t>
            </a:r>
            <a:r>
              <a:rPr lang="it-IT" sz="2000" dirty="0"/>
              <a:t> (luminosità, trasversi, longitudinale, orbita</a:t>
            </a:r>
            <a:r>
              <a:rPr lang="it-IT" sz="2000" dirty="0" smtClean="0"/>
              <a:t>)</a:t>
            </a:r>
          </a:p>
          <a:p>
            <a:pPr lvl="1"/>
            <a:r>
              <a:rPr lang="it-IT" sz="2000" dirty="0" smtClean="0"/>
              <a:t>Radiofrequenza e feedback relativo</a:t>
            </a:r>
            <a:endParaRPr lang="it-IT" sz="2000" dirty="0"/>
          </a:p>
          <a:p>
            <a:pPr lvl="1"/>
            <a:r>
              <a:rPr lang="it-IT" sz="2000" dirty="0" smtClean="0"/>
              <a:t>Studio di magneti «esotici»</a:t>
            </a:r>
          </a:p>
          <a:p>
            <a:pPr lvl="1"/>
            <a:r>
              <a:rPr lang="it-IT" sz="2000" dirty="0" smtClean="0"/>
              <a:t>Controlli</a:t>
            </a:r>
          </a:p>
          <a:p>
            <a:pPr lvl="1"/>
            <a:r>
              <a:rPr lang="it-IT" sz="2000" dirty="0"/>
              <a:t>Disegno delle </a:t>
            </a:r>
            <a:r>
              <a:rPr lang="it-IT" sz="2000" dirty="0" err="1"/>
              <a:t>beam</a:t>
            </a:r>
            <a:r>
              <a:rPr lang="it-IT" sz="2000" dirty="0"/>
              <a:t> </a:t>
            </a:r>
            <a:r>
              <a:rPr lang="it-IT" sz="2000" dirty="0" err="1"/>
              <a:t>lines</a:t>
            </a:r>
            <a:r>
              <a:rPr lang="it-IT" sz="2000" dirty="0"/>
              <a:t> per luce di sincrotrone</a:t>
            </a:r>
            <a:endParaRPr lang="it-IT" sz="2400" dirty="0"/>
          </a:p>
          <a:p>
            <a:pPr marL="457200" lvl="1" indent="0">
              <a:buNone/>
            </a:pPr>
            <a:endParaRPr lang="it-IT" sz="2000" dirty="0" smtClean="0"/>
          </a:p>
          <a:p>
            <a:endParaRPr lang="it-IT" sz="2400" dirty="0"/>
          </a:p>
        </p:txBody>
      </p:sp>
    </p:spTree>
    <p:extLst>
      <p:ext uri="{BB962C8B-B14F-4D97-AF65-F5344CB8AC3E}">
        <p14:creationId xmlns:p14="http://schemas.microsoft.com/office/powerpoint/2010/main" val="28736475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Accelerator </a:t>
            </a:r>
            <a:r>
              <a:rPr lang="it-IT" dirty="0" err="1" smtClean="0"/>
              <a:t>Advances</a:t>
            </a:r>
            <a:endParaRPr lang="it-IT" dirty="0"/>
          </a:p>
        </p:txBody>
      </p:sp>
      <p:sp>
        <p:nvSpPr>
          <p:cNvPr id="3" name="Segnaposto contenuto 2"/>
          <p:cNvSpPr>
            <a:spLocks noGrp="1"/>
          </p:cNvSpPr>
          <p:nvPr>
            <p:ph idx="1"/>
          </p:nvPr>
        </p:nvSpPr>
        <p:spPr>
          <a:xfrm>
            <a:off x="230312" y="1196752"/>
            <a:ext cx="8892480" cy="5328592"/>
          </a:xfrm>
        </p:spPr>
        <p:txBody>
          <a:bodyPr/>
          <a:lstStyle/>
          <a:p>
            <a:r>
              <a:rPr lang="it-IT" sz="2800" dirty="0" smtClean="0"/>
              <a:t>I dati raccolti da </a:t>
            </a:r>
            <a:r>
              <a:rPr lang="it-IT" sz="2800" dirty="0" err="1" smtClean="0"/>
              <a:t>BaBar</a:t>
            </a:r>
            <a:r>
              <a:rPr lang="it-IT" sz="2800" dirty="0" smtClean="0"/>
              <a:t> e Belle (0.5 e 1 ab</a:t>
            </a:r>
            <a:r>
              <a:rPr lang="it-IT" sz="2800" baseline="30000" dirty="0"/>
              <a:t>-</a:t>
            </a:r>
            <a:r>
              <a:rPr lang="it-IT" sz="2800" baseline="30000" dirty="0" smtClean="0"/>
              <a:t>1</a:t>
            </a:r>
            <a:r>
              <a:rPr lang="it-IT" sz="2800" dirty="0" smtClean="0"/>
              <a:t>) hanno permesso di studiare circa 10</a:t>
            </a:r>
            <a:r>
              <a:rPr lang="it-IT" sz="2800" baseline="30000" dirty="0" smtClean="0"/>
              <a:t>9</a:t>
            </a:r>
            <a:r>
              <a:rPr lang="it-IT" sz="2800" dirty="0" smtClean="0"/>
              <a:t> eventi B-</a:t>
            </a:r>
            <a:r>
              <a:rPr lang="it-IT" sz="2800" dirty="0" err="1" smtClean="0"/>
              <a:t>Bbar</a:t>
            </a:r>
            <a:r>
              <a:rPr lang="it-IT" sz="2800" dirty="0" smtClean="0"/>
              <a:t>, migliorando molto la precisione sul triangolo di unitarietà</a:t>
            </a:r>
          </a:p>
          <a:p>
            <a:r>
              <a:rPr lang="it-IT" sz="2800" dirty="0" smtClean="0"/>
              <a:t>Le B-</a:t>
            </a:r>
            <a:r>
              <a:rPr lang="it-IT" sz="2800" dirty="0" err="1" smtClean="0"/>
              <a:t>Factories</a:t>
            </a:r>
            <a:r>
              <a:rPr lang="it-IT" sz="2800" dirty="0"/>
              <a:t> </a:t>
            </a:r>
            <a:r>
              <a:rPr lang="it-IT" sz="2800" dirty="0" smtClean="0"/>
              <a:t>sono state «pioniere» in vari campi:</a:t>
            </a:r>
          </a:p>
          <a:p>
            <a:pPr lvl="1"/>
            <a:r>
              <a:rPr lang="it-IT" sz="2400" dirty="0" err="1" smtClean="0"/>
              <a:t>Bunch</a:t>
            </a:r>
            <a:r>
              <a:rPr lang="it-IT" sz="2400" dirty="0" smtClean="0"/>
              <a:t>-by-</a:t>
            </a:r>
            <a:r>
              <a:rPr lang="it-IT" sz="2400" dirty="0" err="1" smtClean="0"/>
              <a:t>bunch</a:t>
            </a:r>
            <a:r>
              <a:rPr lang="it-IT" sz="2400" dirty="0" smtClean="0"/>
              <a:t> </a:t>
            </a:r>
            <a:r>
              <a:rPr lang="it-IT" sz="2400" dirty="0" err="1" smtClean="0"/>
              <a:t>feedbacks</a:t>
            </a:r>
            <a:endParaRPr lang="it-IT" sz="2400" dirty="0" smtClean="0"/>
          </a:p>
          <a:p>
            <a:pPr lvl="1"/>
            <a:r>
              <a:rPr lang="it-IT" sz="2400" dirty="0" smtClean="0"/>
              <a:t>Altissime correnti accumulate (&gt;3 A)</a:t>
            </a:r>
          </a:p>
          <a:p>
            <a:pPr lvl="1"/>
            <a:r>
              <a:rPr lang="it-IT" sz="2400" dirty="0" smtClean="0"/>
              <a:t>Sistemi Radio Frequenza ad alta potenza</a:t>
            </a:r>
          </a:p>
          <a:p>
            <a:pPr lvl="1"/>
            <a:r>
              <a:rPr lang="it-IT" sz="2400" dirty="0" smtClean="0"/>
              <a:t>Due anelli differenti</a:t>
            </a:r>
          </a:p>
          <a:p>
            <a:pPr lvl="1"/>
            <a:r>
              <a:rPr lang="it-IT" sz="2400" dirty="0" smtClean="0"/>
              <a:t>Grande numero di </a:t>
            </a:r>
            <a:r>
              <a:rPr lang="it-IT" sz="2400" dirty="0" err="1" smtClean="0"/>
              <a:t>bunches</a:t>
            </a:r>
            <a:r>
              <a:rPr lang="it-IT" sz="2400" dirty="0" smtClean="0"/>
              <a:t> collidenti</a:t>
            </a:r>
          </a:p>
          <a:p>
            <a:pPr lvl="1"/>
            <a:r>
              <a:rPr lang="it-IT" sz="2400" dirty="0" err="1" smtClean="0"/>
              <a:t>Inezione</a:t>
            </a:r>
            <a:r>
              <a:rPr lang="it-IT" sz="2400" dirty="0" smtClean="0"/>
              <a:t> continua dei fasci</a:t>
            </a:r>
          </a:p>
        </p:txBody>
      </p:sp>
    </p:spTree>
    <p:extLst>
      <p:ext uri="{BB962C8B-B14F-4D97-AF65-F5344CB8AC3E}">
        <p14:creationId xmlns:p14="http://schemas.microsoft.com/office/powerpoint/2010/main" val="26757678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Interesse per una Super B-</a:t>
            </a:r>
            <a:r>
              <a:rPr lang="it-IT" dirty="0" err="1" smtClean="0"/>
              <a:t>Factory</a:t>
            </a:r>
            <a:endParaRPr lang="it-IT" dirty="0"/>
          </a:p>
        </p:txBody>
      </p:sp>
      <p:sp>
        <p:nvSpPr>
          <p:cNvPr id="3" name="Segnaposto contenuto 2"/>
          <p:cNvSpPr>
            <a:spLocks noGrp="1"/>
          </p:cNvSpPr>
          <p:nvPr>
            <p:ph idx="1"/>
          </p:nvPr>
        </p:nvSpPr>
        <p:spPr/>
        <p:txBody>
          <a:bodyPr/>
          <a:lstStyle/>
          <a:p>
            <a:r>
              <a:rPr lang="it-IT" dirty="0" smtClean="0"/>
              <a:t>Il successo ha generato interesse per un collider con luminosità 2 ordini di grandezza superiore</a:t>
            </a:r>
          </a:p>
          <a:p>
            <a:r>
              <a:rPr lang="it-IT" dirty="0" smtClean="0"/>
              <a:t>La ricerca della nuova fisica sarebbe </a:t>
            </a:r>
            <a:r>
              <a:rPr lang="it-IT" dirty="0" err="1" smtClean="0"/>
              <a:t>cosi’</a:t>
            </a:r>
            <a:r>
              <a:rPr lang="it-IT" dirty="0" smtClean="0"/>
              <a:t> spinta bel al di là dei 500 </a:t>
            </a:r>
            <a:r>
              <a:rPr lang="it-IT" dirty="0" err="1" smtClean="0"/>
              <a:t>GeV</a:t>
            </a:r>
            <a:r>
              <a:rPr lang="it-IT" dirty="0" smtClean="0"/>
              <a:t> di massa</a:t>
            </a:r>
          </a:p>
          <a:p>
            <a:r>
              <a:rPr lang="it-IT" dirty="0" smtClean="0"/>
              <a:t>La luminosità integrata dovrebbe raggiungere i </a:t>
            </a:r>
            <a:r>
              <a:rPr lang="it-IT" dirty="0" smtClean="0">
                <a:solidFill>
                  <a:srgbClr val="00FF00"/>
                </a:solidFill>
              </a:rPr>
              <a:t>10 ab</a:t>
            </a:r>
            <a:r>
              <a:rPr lang="it-IT" baseline="30000" dirty="0" smtClean="0">
                <a:solidFill>
                  <a:srgbClr val="00FF00"/>
                </a:solidFill>
              </a:rPr>
              <a:t>-1</a:t>
            </a:r>
            <a:r>
              <a:rPr lang="it-IT" dirty="0" smtClean="0">
                <a:solidFill>
                  <a:srgbClr val="00FF00"/>
                </a:solidFill>
              </a:rPr>
              <a:t> per anno</a:t>
            </a:r>
            <a:endParaRPr lang="it-IT" dirty="0">
              <a:solidFill>
                <a:srgbClr val="00FF00"/>
              </a:solidFill>
            </a:endParaRPr>
          </a:p>
        </p:txBody>
      </p:sp>
    </p:spTree>
    <p:extLst>
      <p:ext uri="{BB962C8B-B14F-4D97-AF65-F5344CB8AC3E}">
        <p14:creationId xmlns:p14="http://schemas.microsoft.com/office/powerpoint/2010/main" val="36780509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Come ottenere </a:t>
            </a:r>
            <a:r>
              <a:rPr lang="it-IT" dirty="0" err="1" smtClean="0"/>
              <a:t>piu’</a:t>
            </a:r>
            <a:r>
              <a:rPr lang="it-IT" dirty="0" smtClean="0"/>
              <a:t> Luminosità</a:t>
            </a:r>
            <a:endParaRPr lang="it-IT" dirty="0"/>
          </a:p>
        </p:txBody>
      </p:sp>
      <p:grpSp>
        <p:nvGrpSpPr>
          <p:cNvPr id="8" name="Gruppo 7"/>
          <p:cNvGrpSpPr/>
          <p:nvPr/>
        </p:nvGrpSpPr>
        <p:grpSpPr>
          <a:xfrm>
            <a:off x="107504" y="1340769"/>
            <a:ext cx="8922494" cy="5184576"/>
            <a:chOff x="221506" y="1268760"/>
            <a:chExt cx="8922494" cy="5199509"/>
          </a:xfrm>
        </p:grpSpPr>
        <p:grpSp>
          <p:nvGrpSpPr>
            <p:cNvPr id="7" name="Gruppo 6"/>
            <p:cNvGrpSpPr/>
            <p:nvPr/>
          </p:nvGrpSpPr>
          <p:grpSpPr>
            <a:xfrm>
              <a:off x="221506" y="1268760"/>
              <a:ext cx="8922494" cy="5199509"/>
              <a:chOff x="-1764704" y="-130472"/>
              <a:chExt cx="8922494" cy="5199509"/>
            </a:xfrm>
          </p:grpSpPr>
          <p:pic>
            <p:nvPicPr>
              <p:cNvPr id="737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225"/>
              <a:stretch/>
            </p:blipFill>
            <p:spPr bwMode="auto">
              <a:xfrm>
                <a:off x="-1764704" y="-130472"/>
                <a:ext cx="8922494" cy="5199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6080026" y="4488259"/>
                <a:ext cx="1077764" cy="565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4" name="Rettangolo 3"/>
            <p:cNvSpPr/>
            <p:nvPr/>
          </p:nvSpPr>
          <p:spPr>
            <a:xfrm>
              <a:off x="5575970" y="4509120"/>
              <a:ext cx="2808312" cy="1800200"/>
            </a:xfrm>
            <a:prstGeom prst="rect">
              <a:avLst/>
            </a:prstGeom>
            <a:noFill/>
            <a:ln w="3810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38178394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Ma…</a:t>
            </a:r>
            <a:endParaRPr lang="it-IT" dirty="0"/>
          </a:p>
        </p:txBody>
      </p:sp>
      <p:sp>
        <p:nvSpPr>
          <p:cNvPr id="3" name="Segnaposto contenuto 2"/>
          <p:cNvSpPr>
            <a:spLocks noGrp="1"/>
          </p:cNvSpPr>
          <p:nvPr>
            <p:ph idx="1"/>
          </p:nvPr>
        </p:nvSpPr>
        <p:spPr>
          <a:xfrm>
            <a:off x="107504" y="1600200"/>
            <a:ext cx="8928992" cy="4525963"/>
          </a:xfrm>
        </p:spPr>
        <p:txBody>
          <a:bodyPr/>
          <a:lstStyle/>
          <a:p>
            <a:r>
              <a:rPr lang="it-IT" sz="2800" dirty="0" smtClean="0"/>
              <a:t>E’ difficile aumentare il </a:t>
            </a:r>
            <a:r>
              <a:rPr lang="it-IT" sz="2800" dirty="0" err="1" smtClean="0"/>
              <a:t>beam-beam</a:t>
            </a:r>
            <a:r>
              <a:rPr lang="it-IT" sz="2800" dirty="0" smtClean="0"/>
              <a:t> </a:t>
            </a:r>
            <a:r>
              <a:rPr lang="it-IT" sz="2800" dirty="0" err="1" smtClean="0"/>
              <a:t>parameter</a:t>
            </a:r>
            <a:r>
              <a:rPr lang="it-IT" sz="2800" dirty="0" smtClean="0"/>
              <a:t> oltre i valori già ottenuti</a:t>
            </a:r>
          </a:p>
          <a:p>
            <a:r>
              <a:rPr lang="it-IT" sz="2800" dirty="0"/>
              <a:t>E’ difficile aumentare </a:t>
            </a:r>
            <a:r>
              <a:rPr lang="it-IT" sz="2800" dirty="0" smtClean="0"/>
              <a:t>il numero di </a:t>
            </a:r>
            <a:r>
              <a:rPr lang="it-IT" sz="2800" dirty="0" err="1" smtClean="0"/>
              <a:t>bunches</a:t>
            </a:r>
            <a:r>
              <a:rPr lang="it-IT" sz="2800" dirty="0" smtClean="0"/>
              <a:t> </a:t>
            </a:r>
          </a:p>
          <a:p>
            <a:pPr lvl="1"/>
            <a:r>
              <a:rPr lang="it-IT" sz="2400" dirty="0" smtClean="0"/>
              <a:t>gli anelli molto più lunghi oppure la frequenza RF molto più alta</a:t>
            </a:r>
          </a:p>
          <a:p>
            <a:r>
              <a:rPr lang="it-IT" sz="2800" dirty="0" smtClean="0"/>
              <a:t>Occorre </a:t>
            </a:r>
            <a:r>
              <a:rPr lang="it-IT" sz="2800" dirty="0" err="1" smtClean="0"/>
              <a:t>concentrasi</a:t>
            </a:r>
            <a:r>
              <a:rPr lang="it-IT" sz="2800" dirty="0" smtClean="0"/>
              <a:t> sull’aumento della corrente nel </a:t>
            </a:r>
            <a:r>
              <a:rPr lang="it-IT" sz="2800" dirty="0" err="1" smtClean="0"/>
              <a:t>bunch</a:t>
            </a:r>
            <a:r>
              <a:rPr lang="it-IT" sz="2800" dirty="0" smtClean="0"/>
              <a:t> e la diminuzione del </a:t>
            </a:r>
            <a:r>
              <a:rPr lang="it-IT" sz="2800" dirty="0" smtClean="0">
                <a:latin typeface="Symbol" pitchFamily="18" charset="2"/>
              </a:rPr>
              <a:t>b</a:t>
            </a:r>
            <a:r>
              <a:rPr lang="it-IT" sz="2800" baseline="-25000" dirty="0" smtClean="0"/>
              <a:t>y</a:t>
            </a:r>
            <a:r>
              <a:rPr lang="it-IT" sz="2800" dirty="0" smtClean="0"/>
              <a:t>*</a:t>
            </a:r>
          </a:p>
          <a:p>
            <a:pPr lvl="1"/>
            <a:r>
              <a:rPr lang="it-IT" sz="2400" dirty="0" err="1" smtClean="0"/>
              <a:t>piu’</a:t>
            </a:r>
            <a:r>
              <a:rPr lang="it-IT" sz="2400" dirty="0" smtClean="0"/>
              <a:t> corrente nel </a:t>
            </a:r>
            <a:r>
              <a:rPr lang="it-IT" sz="2400" dirty="0" err="1" smtClean="0"/>
              <a:t>bunch</a:t>
            </a:r>
            <a:r>
              <a:rPr lang="it-IT" sz="2400" dirty="0" smtClean="0"/>
              <a:t> </a:t>
            </a:r>
            <a:r>
              <a:rPr lang="it-IT" sz="2400" dirty="0" smtClean="0">
                <a:sym typeface="Wingdings" pitchFamily="2" charset="2"/>
              </a:rPr>
              <a:t> </a:t>
            </a:r>
            <a:r>
              <a:rPr lang="it-IT" sz="2400" dirty="0" err="1" smtClean="0">
                <a:sym typeface="Wingdings" pitchFamily="2" charset="2"/>
              </a:rPr>
              <a:t>piu’</a:t>
            </a:r>
            <a:r>
              <a:rPr lang="it-IT" sz="2400" dirty="0" smtClean="0">
                <a:sym typeface="Wingdings" pitchFamily="2" charset="2"/>
              </a:rPr>
              <a:t> corrente circolante totale</a:t>
            </a:r>
          </a:p>
          <a:p>
            <a:pPr lvl="1"/>
            <a:r>
              <a:rPr lang="it-IT" sz="2400" dirty="0">
                <a:latin typeface="Symbol" pitchFamily="18" charset="2"/>
              </a:rPr>
              <a:t>b</a:t>
            </a:r>
            <a:r>
              <a:rPr lang="it-IT" sz="2400" baseline="-25000" dirty="0"/>
              <a:t>y</a:t>
            </a:r>
            <a:r>
              <a:rPr lang="it-IT" sz="2400" dirty="0"/>
              <a:t>* </a:t>
            </a:r>
            <a:r>
              <a:rPr lang="it-IT" sz="2400" dirty="0" smtClean="0">
                <a:sym typeface="Wingdings" pitchFamily="2" charset="2"/>
              </a:rPr>
              <a:t>più piccolo  </a:t>
            </a:r>
            <a:r>
              <a:rPr lang="it-IT" sz="2400" dirty="0" err="1" smtClean="0">
                <a:sym typeface="Wingdings" pitchFamily="2" charset="2"/>
              </a:rPr>
              <a:t>bunch</a:t>
            </a:r>
            <a:r>
              <a:rPr lang="it-IT" sz="2400" dirty="0" smtClean="0">
                <a:sym typeface="Wingdings" pitchFamily="2" charset="2"/>
              </a:rPr>
              <a:t> più corti</a:t>
            </a:r>
            <a:endParaRPr lang="it-IT" sz="2400" dirty="0" smtClean="0"/>
          </a:p>
          <a:p>
            <a:endParaRPr lang="it-IT" dirty="0"/>
          </a:p>
        </p:txBody>
      </p:sp>
    </p:spTree>
    <p:extLst>
      <p:ext uri="{BB962C8B-B14F-4D97-AF65-F5344CB8AC3E}">
        <p14:creationId xmlns:p14="http://schemas.microsoft.com/office/powerpoint/2010/main" val="8101442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Difficile…</a:t>
            </a:r>
            <a:endParaRPr lang="it-IT" dirty="0"/>
          </a:p>
        </p:txBody>
      </p:sp>
      <p:sp>
        <p:nvSpPr>
          <p:cNvPr id="3" name="Segnaposto contenuto 2"/>
          <p:cNvSpPr>
            <a:spLocks noGrp="1"/>
          </p:cNvSpPr>
          <p:nvPr>
            <p:ph idx="1"/>
          </p:nvPr>
        </p:nvSpPr>
        <p:spPr>
          <a:xfrm>
            <a:off x="179512" y="1124744"/>
            <a:ext cx="8856984" cy="5472608"/>
          </a:xfrm>
        </p:spPr>
        <p:txBody>
          <a:bodyPr/>
          <a:lstStyle/>
          <a:p>
            <a:r>
              <a:rPr lang="it-IT" sz="2800" dirty="0" smtClean="0"/>
              <a:t>Alte correnti e </a:t>
            </a:r>
            <a:r>
              <a:rPr lang="it-IT" sz="2800" dirty="0" err="1" smtClean="0"/>
              <a:t>bunches</a:t>
            </a:r>
            <a:r>
              <a:rPr lang="it-IT" sz="2800" dirty="0" smtClean="0"/>
              <a:t> corti producono effetti di </a:t>
            </a:r>
            <a:r>
              <a:rPr lang="it-IT" sz="2800" dirty="0" err="1" smtClean="0"/>
              <a:t>wake</a:t>
            </a:r>
            <a:r>
              <a:rPr lang="it-IT" sz="2800" dirty="0" err="1" smtClean="0"/>
              <a:t>-field</a:t>
            </a:r>
            <a:r>
              <a:rPr lang="it-IT" sz="2800" dirty="0" smtClean="0"/>
              <a:t> molto </a:t>
            </a:r>
            <a:r>
              <a:rPr lang="it-IT" sz="2800" dirty="0" err="1" smtClean="0"/>
              <a:t>piu’</a:t>
            </a:r>
            <a:r>
              <a:rPr lang="it-IT" sz="2800" dirty="0" smtClean="0"/>
              <a:t> forti</a:t>
            </a:r>
          </a:p>
          <a:p>
            <a:pPr lvl="1"/>
            <a:r>
              <a:rPr lang="it-IT" sz="2400" dirty="0" smtClean="0"/>
              <a:t>Effetti di HOM (High Order </a:t>
            </a:r>
            <a:r>
              <a:rPr lang="it-IT" sz="2400" dirty="0" err="1" smtClean="0"/>
              <a:t>Modes</a:t>
            </a:r>
            <a:r>
              <a:rPr lang="it-IT" sz="2400" dirty="0" smtClean="0"/>
              <a:t>) sulla camera da vuoto</a:t>
            </a:r>
          </a:p>
          <a:p>
            <a:r>
              <a:rPr lang="it-IT" sz="2800" dirty="0" smtClean="0"/>
              <a:t>L’impedenza (discontinuità) della camera va minimizzata</a:t>
            </a:r>
          </a:p>
          <a:p>
            <a:pPr lvl="1"/>
            <a:r>
              <a:rPr lang="it-IT" sz="2400" dirty="0" smtClean="0"/>
              <a:t>Causa allungamento del </a:t>
            </a:r>
            <a:r>
              <a:rPr lang="it-IT" sz="2400" dirty="0" err="1" smtClean="0"/>
              <a:t>bunch</a:t>
            </a:r>
            <a:endParaRPr lang="it-IT" sz="2400" dirty="0" smtClean="0"/>
          </a:p>
          <a:p>
            <a:pPr lvl="1"/>
            <a:r>
              <a:rPr lang="it-IT" sz="2400" dirty="0" smtClean="0"/>
              <a:t>Difficile fare meglio del passato</a:t>
            </a:r>
          </a:p>
          <a:p>
            <a:r>
              <a:rPr lang="it-IT" sz="2800" dirty="0" smtClean="0"/>
              <a:t>Tutte le componenti degli anelli vanno raffreddate</a:t>
            </a:r>
            <a:endParaRPr lang="it-IT" sz="2800" dirty="0" smtClean="0"/>
          </a:p>
          <a:p>
            <a:r>
              <a:rPr lang="it-IT" sz="2800" dirty="0" smtClean="0"/>
              <a:t>La potenza della luce di sincrotrone emessa aumenta, causando perdite di fascio importanti</a:t>
            </a:r>
          </a:p>
          <a:p>
            <a:pPr lvl="1"/>
            <a:r>
              <a:rPr lang="it-IT" sz="2400" dirty="0" smtClean="0"/>
              <a:t>Occorre </a:t>
            </a:r>
            <a:r>
              <a:rPr lang="it-IT" sz="2400" dirty="0" err="1" smtClean="0"/>
              <a:t>piu’</a:t>
            </a:r>
            <a:r>
              <a:rPr lang="it-IT" sz="2400" dirty="0" smtClean="0"/>
              <a:t> potenza RF per ripristinare l’energia persa dai fasci</a:t>
            </a:r>
            <a:endParaRPr lang="it-IT" sz="2400" dirty="0"/>
          </a:p>
        </p:txBody>
      </p:sp>
    </p:spTree>
    <p:extLst>
      <p:ext uri="{BB962C8B-B14F-4D97-AF65-F5344CB8AC3E}">
        <p14:creationId xmlns:p14="http://schemas.microsoft.com/office/powerpoint/2010/main" val="2713258298"/>
      </p:ext>
    </p:extLst>
  </p:cSld>
  <p:clrMapOvr>
    <a:masterClrMapping/>
  </p:clrMapOvr>
  <p:timing>
    <p:tnLst>
      <p:par>
        <p:cTn id="1" dur="indefinite" restart="never" nodeType="tmRoot"/>
      </p:par>
    </p:tnLst>
  </p:timing>
</p:sld>
</file>

<file path=ppt/theme/theme1.xml><?xml version="1.0" encoding="utf-8"?>
<a:theme xmlns:a="http://schemas.openxmlformats.org/drawingml/2006/main" name="Super">
  <a:themeElements>
    <a:clrScheme name="Sup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p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up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up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up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up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up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up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up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up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up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up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up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up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uper">
  <a:themeElements>
    <a:clrScheme name="1_Sup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up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up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up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up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up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up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up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up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up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up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up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up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up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Superb</Template>
  <TotalTime>584</TotalTime>
  <Words>2364</Words>
  <Application>Microsoft Office PowerPoint</Application>
  <PresentationFormat>Presentazione su schermo (4:3)</PresentationFormat>
  <Paragraphs>315</Paragraphs>
  <Slides>41</Slides>
  <Notes>5</Notes>
  <HiddenSlides>0</HiddenSlides>
  <MMClips>0</MMClips>
  <ScaleCrop>false</ScaleCrop>
  <HeadingPairs>
    <vt:vector size="6" baseType="variant">
      <vt:variant>
        <vt:lpstr>Tema</vt:lpstr>
      </vt:variant>
      <vt:variant>
        <vt:i4>2</vt:i4>
      </vt:variant>
      <vt:variant>
        <vt:lpstr>Server OLE incorporati</vt:lpstr>
      </vt:variant>
      <vt:variant>
        <vt:i4>1</vt:i4>
      </vt:variant>
      <vt:variant>
        <vt:lpstr>Titoli diapositive</vt:lpstr>
      </vt:variant>
      <vt:variant>
        <vt:i4>41</vt:i4>
      </vt:variant>
    </vt:vector>
  </HeadingPairs>
  <TitlesOfParts>
    <vt:vector size="44" baseType="lpstr">
      <vt:lpstr>Super</vt:lpstr>
      <vt:lpstr>1_Super</vt:lpstr>
      <vt:lpstr>Image Document</vt:lpstr>
      <vt:lpstr>Progetto SuperB Factory M. Biagini Giornate Romane su “Particelle e Fisica Applicata” ,  Università Roma I, 14 Giugno 2010</vt:lpstr>
      <vt:lpstr>Frontier Colliders</vt:lpstr>
      <vt:lpstr>World e+e- colliders luminosity</vt:lpstr>
      <vt:lpstr>B-Factories</vt:lpstr>
      <vt:lpstr>Accelerator Advances</vt:lpstr>
      <vt:lpstr>Interesse per una Super B-Factory</vt:lpstr>
      <vt:lpstr>Come ottenere piu’ Luminosità</vt:lpstr>
      <vt:lpstr>Ma…</vt:lpstr>
      <vt:lpstr>Difficile…</vt:lpstr>
      <vt:lpstr>Hourglass effect</vt:lpstr>
      <vt:lpstr>Un’idea nuova</vt:lpstr>
      <vt:lpstr>Large crossing angle, small x-size</vt:lpstr>
      <vt:lpstr> Crab-waist scheme</vt:lpstr>
      <vt:lpstr>Presentazione standard di PowerPoint</vt:lpstr>
      <vt:lpstr>Beam-beam tune scan with different tune shifts Crab-Waist ON</vt:lpstr>
      <vt:lpstr>DANE Peak Luminosity</vt:lpstr>
      <vt:lpstr>La sfida…</vt:lpstr>
      <vt:lpstr>E ancora…</vt:lpstr>
      <vt:lpstr>SuperB Accelerator</vt:lpstr>
      <vt:lpstr>Parameter Table</vt:lpstr>
      <vt:lpstr>Present layout: 2 rings, 1 tunnel</vt:lpstr>
      <vt:lpstr>Interaction Region</vt:lpstr>
      <vt:lpstr>Magneti del FF</vt:lpstr>
      <vt:lpstr>QD0 Design: 2 possible choices</vt:lpstr>
      <vt:lpstr>Presentazione standard di PowerPoint</vt:lpstr>
      <vt:lpstr>Presentazione standard di PowerPoint</vt:lpstr>
      <vt:lpstr>The actual QD0</vt:lpstr>
      <vt:lpstr>Effetti Collettivi</vt:lpstr>
      <vt:lpstr>Build-up in Free Field Regions</vt:lpstr>
      <vt:lpstr>Controllo della bassa emittanza</vt:lpstr>
      <vt:lpstr>Low Emittance Tuning</vt:lpstr>
      <vt:lpstr>LET Tool by S. Liuzzo</vt:lpstr>
      <vt:lpstr>Low Emittance Tuning: HER tolerances</vt:lpstr>
      <vt:lpstr>Low Emittance Tuning: LER tolerances</vt:lpstr>
      <vt:lpstr>Bunch-by-bunch feedback</vt:lpstr>
      <vt:lpstr>Wakefields in the IR</vt:lpstr>
      <vt:lpstr>Presentazione standard di PowerPoint</vt:lpstr>
      <vt:lpstr>Synchrotron light options @ SuperB</vt:lpstr>
      <vt:lpstr>Layout @ Tor Vergata</vt:lpstr>
      <vt:lpstr>Conclusioni</vt:lpstr>
      <vt:lpstr>Possibili argomenti di studio per giovani (tesi, dottorato)</vt:lpstr>
    </vt:vector>
  </TitlesOfParts>
  <Company>infn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SuperB project M. Biagini on behalf of SuperB Accelerator Team J. Adams Institute, Oxford, UK, July 9th, 2009</dc:title>
  <dc:creator>biagini</dc:creator>
  <cp:lastModifiedBy>Marica</cp:lastModifiedBy>
  <cp:revision>53</cp:revision>
  <dcterms:created xsi:type="dcterms:W3CDTF">2009-07-03T17:53:32Z</dcterms:created>
  <dcterms:modified xsi:type="dcterms:W3CDTF">2011-06-14T09:53:45Z</dcterms:modified>
</cp:coreProperties>
</file>