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E0929-C406-28F4-26B0-45E5981C5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E8502-F70B-1F83-F734-7EF5C43FB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6DBA9-24FD-A631-9CE2-EE116F17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CC152-4EAF-1313-8381-5DC180CA0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F87F8-0DBC-B55E-7AF3-C758AC9E7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62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5F9C5-053B-84E5-4985-ACE8D356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363DDE-B245-1868-41CF-A5C6BD850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8310D-E0FF-97CE-8ADE-846F1857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9AD10-9C61-2318-2822-CC1A5266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920B4-D408-7BB4-8D69-F22EB443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290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E64043-4E3A-C311-30B3-BA7A194F65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A16F1-7504-C25C-DB8A-02725B0C6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FD4E3-BD4A-B94E-02D4-BF4C9D708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69815-6F44-05DE-B0CD-85F2A89B9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D63EF-E0F6-8120-B172-E1416F92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45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AAE54-2B67-FEE2-9B34-8C4FC09F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5A74B-F8E2-A725-680C-B9D319C3E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EDF9A-8332-9759-F671-47220A32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700FF-AC4A-A76F-CEA0-A35C118A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85088-5E59-14A6-1027-DF4076FFA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18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28CD7-41F2-9A82-225D-DFE81C91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68C30-5579-9AED-4F67-7EDB3ED4C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C0B97-3026-8C55-D9F7-64FAB3808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7518B-79BD-711F-2DD6-7F4D0B09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24E34-88F2-AEB7-9EF7-1A27BCE1F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10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488BF-9561-8CE9-C93B-161CA91A8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F28D3-D09C-3F20-FC8E-5E63DD717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6CD9C-6B14-8AC0-84C5-9627B8440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CD9B6-2AAA-16DD-3B6C-56D9EBF7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E5434-C754-0F32-AD38-6B5194A2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FCA86-8362-9E2F-08EE-5A9345D6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4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C812E-3135-4562-E8CB-883D7775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F699A-A2CD-87F6-A27B-6DF68D2F7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1C59E-D507-981F-064B-0381D2846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88021-2E09-5662-7E8E-EB88D18B51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65263-7CBF-E99C-16A7-E4F5BF80A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46E50-9581-9E7A-8077-884765807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64F28-9CBF-908E-2A89-345D9CD94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F7ED0F-B325-92B2-7313-252CE4B15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96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A24A6-6B6B-5A01-CF08-4B9C6ABD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73600-43FD-3A0B-721E-A08C6163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F2912-1737-7AA8-F276-B4B9F5AD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59D1A-5C70-078B-D046-3F774377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88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54C31-4CB3-A66E-F94B-C7F6A1E5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6B4167-B2E7-8DF7-2AF5-E52319DF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87CCAF-7E33-DCDA-F1D7-207D3DC6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42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EFA6-941E-BDFF-B7B0-68B5CEBA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23A6A-0702-8418-12EA-3393D3F87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F36B8-A064-57BA-C2AB-E249D0341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FCD82-A231-3089-47ED-8F489CE5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A5F13-9E12-FFA3-1ABA-0E73D4ED8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A8358-D961-30E9-A831-EB929BC0B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18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68C1-CA01-9819-A013-1FD4CFB25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D6E91F-701A-C72B-518D-F2D65A989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A5916-7475-FAE1-1581-A89D49D8A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ADE-61EF-AA24-7BB4-12A9911C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144F5-F698-30A3-D988-4D93CB08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36815-7931-1EDB-C473-F2E7441A0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39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76A060-3CBC-88EB-88CD-CA1E1335B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F44FE-B882-5DA8-BE73-466CC5751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1015F-70C4-8B0F-406F-D903F88E9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FA8F6F-E7F2-4739-AA8F-48EE465DCDFD}" type="datetimeFigureOut">
              <a:rPr lang="it-IT" smtClean="0"/>
              <a:t>08/02/2024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27860-C78A-CF7E-283F-38F3B0FA3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06D2D-318C-68DA-C096-178B5F01E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337EC4-92FC-49B6-B6E0-7FC949125F8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09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eprivacy.it/home/docweb/-/docweb-display/docweb/997872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eprivacy.it/home/docweb/-/docweb-display/docweb/998014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3295-DDED-0D54-BC9C-FDF1B2BEF3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Conservazione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Log</a:t>
            </a: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F40F6-DFBA-61E8-2336-9671763758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175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7A50-914B-36E7-A6F8-27386DCBC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Conservazione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log </a:t>
            </a:r>
            <a:r>
              <a:rPr lang="en-US" dirty="0" err="1"/>
              <a:t>delle</a:t>
            </a:r>
            <a:r>
              <a:rPr lang="en-US" dirty="0"/>
              <a:t> mail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2C549-9F86-0AA6-D04E-CD916568F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Il </a:t>
            </a:r>
            <a:r>
              <a:rPr lang="en-US" dirty="0" err="1"/>
              <a:t>garante</a:t>
            </a:r>
            <a:r>
              <a:rPr lang="en-US" dirty="0"/>
              <a:t>, con il </a:t>
            </a:r>
            <a:r>
              <a:rPr lang="en-US" dirty="0" err="1"/>
              <a:t>provvedimento</a:t>
            </a:r>
            <a:r>
              <a:rPr lang="en-US" dirty="0"/>
              <a:t> del 21/12/23:</a:t>
            </a:r>
          </a:p>
          <a:p>
            <a:pPr lvl="1"/>
            <a:r>
              <a:rPr lang="it-IT" dirty="0">
                <a:hlinkClick r:id="rId2"/>
              </a:rPr>
              <a:t>https://www.garanteprivacy.it/home/docweb/-/docweb-display/docweb/9978728</a:t>
            </a:r>
            <a:endParaRPr lang="en-US" dirty="0"/>
          </a:p>
          <a:p>
            <a:r>
              <a:rPr lang="en-US" dirty="0"/>
              <a:t>Ha </a:t>
            </a:r>
            <a:r>
              <a:rPr lang="en-US" dirty="0" err="1"/>
              <a:t>stabilito</a:t>
            </a:r>
            <a:r>
              <a:rPr lang="en-US" dirty="0"/>
              <a:t> tempi </a:t>
            </a:r>
            <a:r>
              <a:rPr lang="en-US" dirty="0" err="1"/>
              <a:t>precisi</a:t>
            </a:r>
            <a:r>
              <a:rPr lang="en-US" dirty="0"/>
              <a:t> per il tempo </a:t>
            </a:r>
            <a:r>
              <a:rPr lang="en-US" dirty="0" err="1"/>
              <a:t>massimo</a:t>
            </a:r>
            <a:r>
              <a:rPr lang="en-US" dirty="0"/>
              <a:t> di </a:t>
            </a:r>
            <a:r>
              <a:rPr lang="en-US" dirty="0" err="1"/>
              <a:t>conservazione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metadata </a:t>
            </a:r>
            <a:r>
              <a:rPr lang="en-US" dirty="0" err="1"/>
              <a:t>delle</a:t>
            </a:r>
            <a:r>
              <a:rPr lang="en-US" dirty="0"/>
              <a:t> mail.</a:t>
            </a:r>
          </a:p>
          <a:p>
            <a:pPr lvl="1"/>
            <a:r>
              <a:rPr lang="en-US" dirty="0" err="1"/>
              <a:t>Questo</a:t>
            </a:r>
            <a:r>
              <a:rPr lang="en-US" dirty="0"/>
              <a:t> tempo e’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settimana</a:t>
            </a:r>
            <a:endParaRPr lang="en-US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75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5F341-7D78-2D6D-064C-B643C9DF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Testo </a:t>
            </a:r>
            <a:r>
              <a:rPr lang="en-US" dirty="0" err="1"/>
              <a:t>esatto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17C17-57D9-7EE2-FB15-5552D8901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«l’attività di raccolta e conservazione dei soli c.d. metadati necessari ad assicurare il funzionamento delle infrastrutture del sistema della posta elettronica, per un tempo che, all’esito di valutazioni tecniche e nel rispetto del principio di responsabilizzazione - affinché sia ritenuto applicabile il comma 2 dell’art. 4 della L. n. 300/1970 – non può essere superiore di norma a poche ore o ad alcuni giorni,  in ogni caso non oltre sette giorni,  estensibili, in presenza di comprovate e documentate esigenze che ne giustifichino il prolungamento, di ulteriori 48 ore» (cap 3)</a:t>
            </a:r>
          </a:p>
        </p:txBody>
      </p:sp>
    </p:spTree>
    <p:extLst>
      <p:ext uri="{BB962C8B-B14F-4D97-AF65-F5344CB8AC3E}">
        <p14:creationId xmlns:p14="http://schemas.microsoft.com/office/powerpoint/2010/main" val="397882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1AF1F-70DD-C3E7-63F5-F2D8979FA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 mi </a:t>
            </a:r>
            <a:r>
              <a:rPr lang="en-US" dirty="0" err="1"/>
              <a:t>servono</a:t>
            </a:r>
            <a:r>
              <a:rPr lang="en-US" dirty="0"/>
              <a:t> per la </a:t>
            </a:r>
            <a:r>
              <a:rPr lang="en-US" dirty="0" err="1"/>
              <a:t>sicurezza</a:t>
            </a:r>
            <a:r>
              <a:rPr lang="en-US" dirty="0"/>
              <a:t>!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176A9-E240-CA56-34BE-15F4F7175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 </a:t>
            </a:r>
            <a:r>
              <a:rPr lang="en-US" dirty="0" err="1"/>
              <a:t>sicurezza</a:t>
            </a:r>
            <a:r>
              <a:rPr lang="en-US" dirty="0"/>
              <a:t> non e’ </a:t>
            </a:r>
            <a:r>
              <a:rPr lang="en-US" dirty="0" err="1"/>
              <a:t>considerata</a:t>
            </a:r>
            <a:r>
              <a:rPr lang="en-US" dirty="0"/>
              <a:t> </a:t>
            </a:r>
            <a:r>
              <a:rPr lang="en-US" dirty="0" err="1"/>
              <a:t>motivazione</a:t>
            </a:r>
            <a:r>
              <a:rPr lang="en-US" dirty="0"/>
              <a:t> </a:t>
            </a:r>
            <a:r>
              <a:rPr lang="en-US" dirty="0" err="1"/>
              <a:t>sufficiente</a:t>
            </a:r>
            <a:r>
              <a:rPr lang="en-US" dirty="0"/>
              <a:t> per </a:t>
            </a:r>
            <a:r>
              <a:rPr lang="en-US" dirty="0" err="1"/>
              <a:t>tenere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piu’ a </a:t>
            </a:r>
            <a:r>
              <a:rPr lang="en-US" dirty="0" err="1"/>
              <a:t>lungo</a:t>
            </a:r>
            <a:endParaRPr lang="en-US" dirty="0"/>
          </a:p>
          <a:p>
            <a:r>
              <a:rPr lang="it-IT" dirty="0"/>
              <a:t>«Diversamente, la generalizzata raccolta e la conservazione di tali metadati, per un lasso di tempo più esteso – ancorché sul presupposto della sua necessità per finalità di sicurezza informatica e tutela dell’integrità del patrimonio, anche informativo, del datore di lavoro -, potendo comportare un indiretto controllo a distanza dell’attività dei lavoratori, richiede l’esperimento delle garanzie previste dall’art. 4, comma 1, della predetta l. n. 300/1970 (v., da ultimo, provv. 1° dicembre 2022, n. 409, doc. web n. 9833530).» (cap 3)</a:t>
            </a:r>
          </a:p>
        </p:txBody>
      </p:sp>
    </p:spTree>
    <p:extLst>
      <p:ext uri="{BB962C8B-B14F-4D97-AF65-F5344CB8AC3E}">
        <p14:creationId xmlns:p14="http://schemas.microsoft.com/office/powerpoint/2010/main" val="185467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E87F-E203-6BA7-20DA-240B87E45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 </a:t>
            </a:r>
            <a:r>
              <a:rPr lang="en-US" dirty="0" err="1"/>
              <a:t>perche</a:t>
            </a:r>
            <a:r>
              <a:rPr lang="en-US" dirty="0"/>
              <a:t>’? Dati </a:t>
            </a:r>
            <a:r>
              <a:rPr lang="en-US" dirty="0" err="1"/>
              <a:t>personali</a:t>
            </a:r>
            <a:r>
              <a:rPr lang="en-US" dirty="0"/>
              <a:t>? E se non ci </a:t>
            </a:r>
            <a:r>
              <a:rPr lang="en-US" dirty="0" err="1"/>
              <a:t>sono</a:t>
            </a:r>
            <a:r>
              <a:rPr lang="en-US" dirty="0"/>
              <a:t>?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911FB-AB4D-D297-34E3-6459B9CD6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Nello</a:t>
            </a:r>
            <a:r>
              <a:rPr lang="en-US" dirty="0"/>
              <a:t> </a:t>
            </a:r>
            <a:r>
              <a:rPr lang="en-US" dirty="0" err="1"/>
              <a:t>specifico</a:t>
            </a:r>
            <a:r>
              <a:rPr lang="en-US" dirty="0"/>
              <a:t> il </a:t>
            </a:r>
            <a:r>
              <a:rPr lang="en-US" dirty="0" err="1"/>
              <a:t>garante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preoccupa</a:t>
            </a:r>
            <a:r>
              <a:rPr lang="en-US" dirty="0"/>
              <a:t> solo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presenza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personali</a:t>
            </a:r>
            <a:r>
              <a:rPr lang="en-US" dirty="0"/>
              <a:t>,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del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essi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costituire</a:t>
            </a:r>
            <a:r>
              <a:rPr lang="en-US" dirty="0"/>
              <a:t> </a:t>
            </a:r>
            <a:r>
              <a:rPr lang="en-US" dirty="0" err="1"/>
              <a:t>strumento</a:t>
            </a:r>
            <a:r>
              <a:rPr lang="en-US" dirty="0"/>
              <a:t> di </a:t>
            </a:r>
            <a:r>
              <a:rPr lang="en-US" dirty="0" err="1"/>
              <a:t>controllo</a:t>
            </a:r>
            <a:r>
              <a:rPr lang="en-US" dirty="0"/>
              <a:t> </a:t>
            </a:r>
            <a:r>
              <a:rPr lang="en-US" dirty="0" err="1"/>
              <a:t>dell’attivita</a:t>
            </a:r>
            <a:r>
              <a:rPr lang="en-US" dirty="0"/>
              <a:t>’ </a:t>
            </a:r>
            <a:r>
              <a:rPr lang="en-US" dirty="0" err="1"/>
              <a:t>lavorativa</a:t>
            </a:r>
            <a:r>
              <a:rPr lang="en-US" dirty="0"/>
              <a:t>.  </a:t>
            </a:r>
            <a:r>
              <a:rPr lang="en-US" dirty="0" err="1"/>
              <a:t>Infatti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newsletter del 6/2/24 </a:t>
            </a:r>
            <a:r>
              <a:rPr lang="en-US" dirty="0" err="1"/>
              <a:t>specifica</a:t>
            </a:r>
            <a:r>
              <a:rPr lang="en-US" dirty="0"/>
              <a:t> </a:t>
            </a:r>
            <a:r>
              <a:rPr lang="en-US" dirty="0" err="1"/>
              <a:t>meglio</a:t>
            </a:r>
            <a:r>
              <a:rPr lang="en-US" dirty="0"/>
              <a:t> </a:t>
            </a:r>
            <a:r>
              <a:rPr lang="en-US" dirty="0" err="1"/>
              <a:t>quali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requisiti</a:t>
            </a:r>
            <a:r>
              <a:rPr lang="en-US" dirty="0"/>
              <a:t> per </a:t>
            </a:r>
            <a:r>
              <a:rPr lang="en-US" dirty="0" err="1"/>
              <a:t>avere</a:t>
            </a:r>
            <a:r>
              <a:rPr lang="en-US" dirty="0"/>
              <a:t> tempi </a:t>
            </a:r>
            <a:r>
              <a:rPr lang="en-US" dirty="0" err="1"/>
              <a:t>superiori</a:t>
            </a:r>
            <a:r>
              <a:rPr lang="en-US" dirty="0"/>
              <a:t>:</a:t>
            </a:r>
          </a:p>
          <a:p>
            <a:r>
              <a:rPr lang="en-US" dirty="0">
                <a:hlinkClick r:id="rId2"/>
              </a:rPr>
              <a:t>https://www.garanteprivacy.it/home/docweb/-/docweb-display/docweb/9980144</a:t>
            </a:r>
            <a:endParaRPr lang="en-US" dirty="0"/>
          </a:p>
          <a:p>
            <a:r>
              <a:rPr lang="it-IT" dirty="0"/>
              <a:t>«I datori di lavoro che per esigenze organizzative e produttive o di tutela del patrimonio anche informativo del titolare (in particolare, ad esempio, per specifiche esigenze di sicurezza dei sistemi) avessero necessità di trattare i metadati per un periodo di tempo più esteso, dovranno espletare le procedure di garanzia previste dallo Statuto dei lavoratori (accordo sindacale o autorizzazione dell’ispettorato del lavoro). L’estensione del periodo di conservazione oltre l’arco temporale fissato dal Garante può infatti comportare un indiretto controllo a distanza dell’attività del lavoratore.»</a:t>
            </a:r>
          </a:p>
        </p:txBody>
      </p:sp>
    </p:spTree>
    <p:extLst>
      <p:ext uri="{BB962C8B-B14F-4D97-AF65-F5344CB8AC3E}">
        <p14:creationId xmlns:p14="http://schemas.microsoft.com/office/powerpoint/2010/main" val="33228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5992-02D9-6F46-0C64-AD6C45E76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dirty="0" err="1"/>
              <a:t>infine</a:t>
            </a:r>
            <a:r>
              <a:rPr lang="en-US" dirty="0"/>
              <a:t>: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E2FA-888F-0EFE-A2E0-2B61F2CC6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«Resta inteso che, nelle more dell’eventuale espletamento delle procedure di garanzia, i predetti metadati non possono comunque essere utilizzati (cfr. art. 2-decies del Codice).» (cap 5.)</a:t>
            </a:r>
          </a:p>
        </p:txBody>
      </p:sp>
    </p:spTree>
    <p:extLst>
      <p:ext uri="{BB962C8B-B14F-4D97-AF65-F5344CB8AC3E}">
        <p14:creationId xmlns:p14="http://schemas.microsoft.com/office/powerpoint/2010/main" val="2992640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878F7-74F7-853E-C102-8DE482724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Cosa </a:t>
            </a:r>
            <a:r>
              <a:rPr lang="en-US" dirty="0" err="1"/>
              <a:t>vuol</a:t>
            </a:r>
            <a:r>
              <a:rPr lang="en-US" dirty="0"/>
              <a:t> dire?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ED2FD-392A-08C1-6CCF-D49FF35A3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 tempi di </a:t>
            </a:r>
            <a:r>
              <a:rPr lang="en-US" dirty="0" err="1"/>
              <a:t>ritenzione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settimana</a:t>
            </a:r>
            <a:r>
              <a:rPr lang="en-US" dirty="0"/>
              <a:t>, il </a:t>
            </a:r>
            <a:r>
              <a:rPr lang="en-US" dirty="0" err="1"/>
              <a:t>livello</a:t>
            </a:r>
            <a:r>
              <a:rPr lang="en-US" dirty="0"/>
              <a:t> di </a:t>
            </a:r>
            <a:r>
              <a:rPr lang="en-US" dirty="0" err="1"/>
              <a:t>supporto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puo</a:t>
            </a:r>
            <a:r>
              <a:rPr lang="en-US" dirty="0"/>
              <a:t>’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offerto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ssnn</a:t>
            </a:r>
            <a:r>
              <a:rPr lang="en-US" dirty="0"/>
              <a:t>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posta</a:t>
            </a:r>
            <a:r>
              <a:rPr lang="en-US" dirty="0"/>
              <a:t> cala </a:t>
            </a:r>
            <a:r>
              <a:rPr lang="en-US" dirty="0" err="1"/>
              <a:t>drasticamente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Es: “Non mi e’ </a:t>
            </a:r>
            <a:r>
              <a:rPr lang="en-US" dirty="0" err="1"/>
              <a:t>arrivata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mail </a:t>
            </a:r>
            <a:r>
              <a:rPr lang="en-US" dirty="0" err="1"/>
              <a:t>spedita</a:t>
            </a:r>
            <a:r>
              <a:rPr lang="en-US" dirty="0"/>
              <a:t> 10 </a:t>
            </a:r>
            <a:r>
              <a:rPr lang="en-US" dirty="0" err="1"/>
              <a:t>giorni</a:t>
            </a:r>
            <a:r>
              <a:rPr lang="en-US" dirty="0"/>
              <a:t> fa” -&gt; “Non so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dirti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Sono </a:t>
            </a:r>
            <a:r>
              <a:rPr lang="en-US" dirty="0" err="1"/>
              <a:t>certo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Longo </a:t>
            </a:r>
            <a:r>
              <a:rPr lang="en-US" dirty="0" err="1"/>
              <a:t>fara</a:t>
            </a:r>
            <a:r>
              <a:rPr lang="en-US" dirty="0"/>
              <a:t>’ </a:t>
            </a:r>
            <a:r>
              <a:rPr lang="en-US" dirty="0" err="1"/>
              <a:t>altri</a:t>
            </a:r>
            <a:r>
              <a:rPr lang="en-US" dirty="0"/>
              <a:t> </a:t>
            </a:r>
            <a:r>
              <a:rPr lang="en-US" dirty="0" err="1"/>
              <a:t>esempi</a:t>
            </a:r>
            <a:r>
              <a:rPr lang="en-US" dirty="0"/>
              <a:t> </a:t>
            </a:r>
            <a:r>
              <a:rPr lang="en-US" dirty="0" err="1"/>
              <a:t>cogenti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82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555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Conservazione dei Log</vt:lpstr>
      <vt:lpstr>Conservazione dei log delle mail</vt:lpstr>
      <vt:lpstr>Testo esatto</vt:lpstr>
      <vt:lpstr>Ma mi servono per la sicurezza!</vt:lpstr>
      <vt:lpstr>Ma perche’? Dati personali? E se non ci sono?</vt:lpstr>
      <vt:lpstr>E infine:</vt:lpstr>
      <vt:lpstr>Cosa vuol dire?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Conservazione dei Log</dc:title>
  <dc:creator>Vincenzo Ciaschini</dc:creator>
  <cp:lastModifiedBy>Vincenzo Ciaschini</cp:lastModifiedBy>
  <cp:revision>5</cp:revision>
  <dcterms:created xsi:type="dcterms:W3CDTF">2024-02-08T10:07:44Z</dcterms:created>
  <dcterms:modified xsi:type="dcterms:W3CDTF">2024-02-08T11:04:56Z</dcterms:modified>
</cp:coreProperties>
</file>