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AF702-9260-8E6F-A6A6-3FD512244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2D684B-2E1E-9574-C133-B783E8108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CDBF3-7E8D-CFB6-7696-B00C9E3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C01716-C436-2EA1-8791-3FA58528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82A252-8F18-F315-CC6C-80B58505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97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85ED5-6E8B-BA50-9005-F21342C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5FE4C7-F3B3-6B63-7584-AE677FBAE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0DDE4-10EB-1149-A106-5C64D48D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E9524C-6FFF-D066-F1A9-C06649E3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3614DA-A697-518D-607E-AD688EA4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20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90D88B-02D8-7341-6D47-A03E920F3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4173CE-FD41-3A20-D496-E17089CC2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1886E7-8961-307F-62A5-65D338F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598DCD-CEEC-5DAE-BE25-1632AE6D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348CE4-F594-C003-B48B-14ED8370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2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EAEB6-6151-09D6-0F87-F6AB196D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5F7788-EED9-5ED6-3114-969FAD62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7122D7-4877-EE08-C1FD-BC7192D7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E29C3-1654-A82B-6A0D-8C5BB243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D3F8D0-97D9-FE1D-710A-E5910421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5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56EEE-1CDE-D7A1-F45F-3F8BAC67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63D0DB-F172-81BB-B431-0B7405EB4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80107-8F27-496C-2A47-E4649074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1DF883-1EC3-0248-4E5A-2E2AE38E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FD7F12-92A9-64FD-7701-5D7C709D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12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4820B-B108-B263-B9DC-6053DAAC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92B564-E15E-0795-72CE-3098A92B5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7B3462-8DDA-01C7-AFD4-62A4D0F4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B6DB8D-3A27-9F9E-B166-D20B29B0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A8E4BC-24F9-A80A-379C-D3B035AB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9102F2-C2A8-9ED2-6A13-7D1A9F9E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32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F7888-5D37-0855-173A-C2DD89A3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1D670F-30F2-8AD0-5923-07E65830B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A922AC-4BC7-BFC4-C20F-9A6D63B9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F7609D4-D3A1-7E99-DFFD-6534EFBA7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5B5C51-7D66-9CA0-64A2-E408B6164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5F41CF-EBC2-7668-B90A-2909ACC7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B18B83-BA7F-70C9-CD2D-ABF838B1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DF8284-CE2C-D8CA-DEC3-E9947ABD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1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F44A9-7288-6086-8782-E9077B12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6176E1-088C-3942-6B8F-A18C22C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37865B-8B5E-8A64-01F7-F951B099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5A40F2-6695-2C3A-A361-20A7F811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8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4A3D37E-AE97-97B2-B0EE-90441D7C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F8FCCC-6D42-1EE2-F5BB-197AD87C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1C7196-F9DD-268D-9B63-BC1D9964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17F14-81AF-B968-EC83-A761A95C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71316B-1D99-8F4D-26AD-7C7545DE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0D5C8D-CCDC-3623-9739-11069DA48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61994B-C27D-7C53-5BB5-4B203490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8B4426-948C-8732-309C-CC5E3CF7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E9AF81-DD88-44A0-2F4E-0536CDCB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51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CE5E0-8425-653D-0298-8EA1CBF1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F9BD398-4E19-B869-4CFE-5D9391378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D4EE0F-85B7-2482-8270-150CB67D5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F9E66-58D6-E5F4-711C-F66C2B8E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B455B-2521-8720-6FA8-E7B0D691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638DEF-E32F-66ED-2AC4-0ED5D2E4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6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16B979-D67D-0489-A660-9FB8605B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6C32A-81A2-8190-DEDC-23424B10D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B4EE5-E3E8-84C3-C337-E701DF3F9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AFC5-5295-46CF-869E-E82C6847D7C7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A8530C-87D6-0FDB-4DA5-92110C19C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E2526C-5F8F-3F8F-16EA-BE8F61857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90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82C0E4-E59E-77D6-2088-D6B5841AA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MASTER LOGIC 2.1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A05047-CC2C-5CAE-3470-9A960124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4338" y="5410199"/>
            <a:ext cx="2244970" cy="1125415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02/05/2023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028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22458F-3360-ADCF-4274-AD78F404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it-IT" b="1" dirty="0"/>
              <a:t>Schema a Blocchi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64D768B-A31D-FA4B-BADE-B358439986A4}"/>
              </a:ext>
            </a:extLst>
          </p:cNvPr>
          <p:cNvSpPr/>
          <p:nvPr/>
        </p:nvSpPr>
        <p:spPr>
          <a:xfrm>
            <a:off x="6475955" y="1825624"/>
            <a:ext cx="2135481" cy="1319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821E3B4-AB77-F4DC-E05F-FFD1A3D8A0C2}"/>
              </a:ext>
            </a:extLst>
          </p:cNvPr>
          <p:cNvSpPr/>
          <p:nvPr/>
        </p:nvSpPr>
        <p:spPr>
          <a:xfrm>
            <a:off x="2510778" y="3612642"/>
            <a:ext cx="2607755" cy="2131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pentagono 12">
            <a:extLst>
              <a:ext uri="{FF2B5EF4-FFF2-40B4-BE49-F238E27FC236}">
                <a16:creationId xmlns:a16="http://schemas.microsoft.com/office/drawing/2014/main" id="{D6035687-3B19-18A0-4BE1-0D18C53E2A57}"/>
              </a:ext>
            </a:extLst>
          </p:cNvPr>
          <p:cNvSpPr/>
          <p:nvPr/>
        </p:nvSpPr>
        <p:spPr>
          <a:xfrm>
            <a:off x="6130977" y="3877604"/>
            <a:ext cx="1032075" cy="60044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1F4FC3E-2BE2-BD0A-D438-7C0C99538614}"/>
              </a:ext>
            </a:extLst>
          </p:cNvPr>
          <p:cNvSpPr/>
          <p:nvPr/>
        </p:nvSpPr>
        <p:spPr>
          <a:xfrm>
            <a:off x="6656825" y="1981574"/>
            <a:ext cx="2135481" cy="1319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E3EAC83-F03A-74D8-D5AC-567D8D33875E}"/>
              </a:ext>
            </a:extLst>
          </p:cNvPr>
          <p:cNvSpPr/>
          <p:nvPr/>
        </p:nvSpPr>
        <p:spPr>
          <a:xfrm>
            <a:off x="6779396" y="2196952"/>
            <a:ext cx="2135481" cy="1319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7ED4708-F241-C1D4-D92F-9F55885BE772}"/>
              </a:ext>
            </a:extLst>
          </p:cNvPr>
          <p:cNvSpPr/>
          <p:nvPr/>
        </p:nvSpPr>
        <p:spPr>
          <a:xfrm>
            <a:off x="498990" y="4100480"/>
            <a:ext cx="542134" cy="8757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pentagono 18">
            <a:extLst>
              <a:ext uri="{FF2B5EF4-FFF2-40B4-BE49-F238E27FC236}">
                <a16:creationId xmlns:a16="http://schemas.microsoft.com/office/drawing/2014/main" id="{2568A283-72F6-EC1E-3751-9788482826C5}"/>
              </a:ext>
            </a:extLst>
          </p:cNvPr>
          <p:cNvSpPr/>
          <p:nvPr/>
        </p:nvSpPr>
        <p:spPr>
          <a:xfrm rot="10800000">
            <a:off x="8400867" y="4446543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70D80AB2-3414-6AB1-E4F2-7F9EA2B7771D}"/>
              </a:ext>
            </a:extLst>
          </p:cNvPr>
          <p:cNvSpPr/>
          <p:nvPr/>
        </p:nvSpPr>
        <p:spPr>
          <a:xfrm>
            <a:off x="8948177" y="2105633"/>
            <a:ext cx="1929737" cy="2911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8E058C0-B19D-AB80-723B-DE0EA06EC01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163052" y="4168285"/>
            <a:ext cx="684084" cy="9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33694E12-8BEC-19B8-38F3-0DD5C0E930A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118533" y="4177828"/>
            <a:ext cx="1012444" cy="6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16D1235-ACCC-7C66-9B88-E48DFD55C951}"/>
              </a:ext>
            </a:extLst>
          </p:cNvPr>
          <p:cNvCxnSpPr>
            <a:cxnSpLocks/>
          </p:cNvCxnSpPr>
          <p:nvPr/>
        </p:nvCxnSpPr>
        <p:spPr>
          <a:xfrm>
            <a:off x="1041124" y="4604396"/>
            <a:ext cx="14696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B0DA7E07-B7FA-7259-156B-17B689E354ED}"/>
              </a:ext>
            </a:extLst>
          </p:cNvPr>
          <p:cNvCxnSpPr>
            <a:cxnSpLocks/>
            <a:endCxn id="19" idx="1"/>
          </p:cNvCxnSpPr>
          <p:nvPr/>
        </p:nvCxnSpPr>
        <p:spPr>
          <a:xfrm flipH="1">
            <a:off x="9379275" y="4688859"/>
            <a:ext cx="1498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23C0AEF-0089-B79D-F9A0-7E259A2A8C4D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831849" y="3516461"/>
            <a:ext cx="15288" cy="65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EF7D61C2-9D59-B707-2BCC-B6B333E77848}"/>
              </a:ext>
            </a:extLst>
          </p:cNvPr>
          <p:cNvCxnSpPr>
            <a:cxnSpLocks/>
          </p:cNvCxnSpPr>
          <p:nvPr/>
        </p:nvCxnSpPr>
        <p:spPr>
          <a:xfrm flipH="1">
            <a:off x="5099379" y="4669487"/>
            <a:ext cx="3294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8949B71-AFD1-C43E-940D-769DD61E3C1C}"/>
              </a:ext>
            </a:extLst>
          </p:cNvPr>
          <p:cNvSpPr txBox="1"/>
          <p:nvPr/>
        </p:nvSpPr>
        <p:spPr>
          <a:xfrm>
            <a:off x="812978" y="1671015"/>
            <a:ext cx="232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 </a:t>
            </a:r>
            <a:r>
              <a:rPr lang="it-IT" dirty="0" err="1"/>
              <a:t>bias</a:t>
            </a:r>
            <a:r>
              <a:rPr lang="it-IT" dirty="0"/>
              <a:t> in </a:t>
            </a:r>
            <a:r>
              <a:rPr lang="it-IT" dirty="0" err="1"/>
              <a:t>Unreg</a:t>
            </a:r>
            <a:r>
              <a:rPr lang="it-IT" dirty="0"/>
              <a:t>. (+70V)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E76FCF6-5E47-950F-51E9-EBCA7ED87AA8}"/>
              </a:ext>
            </a:extLst>
          </p:cNvPr>
          <p:cNvSpPr txBox="1"/>
          <p:nvPr/>
        </p:nvSpPr>
        <p:spPr>
          <a:xfrm>
            <a:off x="9022828" y="173512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</a:t>
            </a:r>
            <a:r>
              <a:rPr lang="it-IT" dirty="0" err="1"/>
              <a:t>Vbias</a:t>
            </a:r>
            <a:r>
              <a:rPr lang="it-IT" dirty="0"/>
              <a:t> OUT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FF02772-1E90-A867-70B6-4925A9F0F601}"/>
              </a:ext>
            </a:extLst>
          </p:cNvPr>
          <p:cNvSpPr txBox="1"/>
          <p:nvPr/>
        </p:nvSpPr>
        <p:spPr>
          <a:xfrm>
            <a:off x="6779396" y="125279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Regolatori </a:t>
            </a:r>
            <a:r>
              <a:rPr lang="it-IT" dirty="0" err="1"/>
              <a:t>Vbias</a:t>
            </a:r>
            <a:r>
              <a:rPr lang="it-IT" dirty="0"/>
              <a:t>.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3A9564F-5270-74B5-CCC3-3994692B4267}"/>
              </a:ext>
            </a:extLst>
          </p:cNvPr>
          <p:cNvSpPr txBox="1"/>
          <p:nvPr/>
        </p:nvSpPr>
        <p:spPr>
          <a:xfrm>
            <a:off x="6154552" y="3923015"/>
            <a:ext cx="99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DAC 8Ch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6F8500E1-F6D3-F80F-83F7-3DF278F2D735}"/>
              </a:ext>
            </a:extLst>
          </p:cNvPr>
          <p:cNvSpPr txBox="1"/>
          <p:nvPr/>
        </p:nvSpPr>
        <p:spPr>
          <a:xfrm>
            <a:off x="8667026" y="4887591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ADC Temperatura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D1ABA5CC-ED46-C779-D4E5-09F8764469D5}"/>
              </a:ext>
            </a:extLst>
          </p:cNvPr>
          <p:cNvSpPr/>
          <p:nvPr/>
        </p:nvSpPr>
        <p:spPr>
          <a:xfrm>
            <a:off x="10912510" y="1583953"/>
            <a:ext cx="270985" cy="4283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9C73371-EF8A-3D6C-A6B3-DB108A54BBE0}"/>
              </a:ext>
            </a:extLst>
          </p:cNvPr>
          <p:cNvSpPr txBox="1"/>
          <p:nvPr/>
        </p:nvSpPr>
        <p:spPr>
          <a:xfrm>
            <a:off x="3073971" y="4313240"/>
            <a:ext cx="136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uControllore</a:t>
            </a:r>
            <a:endParaRPr lang="it-IT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9AEAB7C-A5F9-80E3-DC42-9593B11E1A24}"/>
              </a:ext>
            </a:extLst>
          </p:cNvPr>
          <p:cNvSpPr txBox="1"/>
          <p:nvPr/>
        </p:nvSpPr>
        <p:spPr>
          <a:xfrm>
            <a:off x="1126636" y="4001707"/>
            <a:ext cx="133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Lucida Console" panose="020B0609040504020204" pitchFamily="49" charset="0"/>
              </a:rPr>
              <a:t>Collegamento verso il PC</a:t>
            </a:r>
          </a:p>
        </p:txBody>
      </p:sp>
      <p:sp>
        <p:nvSpPr>
          <p:cNvPr id="4" name="Freccia a pentagono 3">
            <a:extLst>
              <a:ext uri="{FF2B5EF4-FFF2-40B4-BE49-F238E27FC236}">
                <a16:creationId xmlns:a16="http://schemas.microsoft.com/office/drawing/2014/main" id="{8750F04C-2E0B-4675-3D65-6F436804EDF7}"/>
              </a:ext>
            </a:extLst>
          </p:cNvPr>
          <p:cNvSpPr/>
          <p:nvPr/>
        </p:nvSpPr>
        <p:spPr>
          <a:xfrm rot="10800000">
            <a:off x="8783565" y="3573626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5475DC6-0131-EFAF-7104-FD91AA5A8C5B}"/>
              </a:ext>
            </a:extLst>
          </p:cNvPr>
          <p:cNvCxnSpPr>
            <a:cxnSpLocks/>
          </p:cNvCxnSpPr>
          <p:nvPr/>
        </p:nvCxnSpPr>
        <p:spPr>
          <a:xfrm flipH="1">
            <a:off x="9774322" y="3816957"/>
            <a:ext cx="418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09851ED-DE36-4698-C5E1-DC77B80825B6}"/>
              </a:ext>
            </a:extLst>
          </p:cNvPr>
          <p:cNvCxnSpPr>
            <a:cxnSpLocks/>
          </p:cNvCxnSpPr>
          <p:nvPr/>
        </p:nvCxnSpPr>
        <p:spPr>
          <a:xfrm flipV="1">
            <a:off x="10193215" y="2396815"/>
            <a:ext cx="33300" cy="1420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1A4D7C8-3A0B-70BA-E0F7-D33B174517AE}"/>
              </a:ext>
            </a:extLst>
          </p:cNvPr>
          <p:cNvCxnSpPr>
            <a:cxnSpLocks/>
          </p:cNvCxnSpPr>
          <p:nvPr/>
        </p:nvCxnSpPr>
        <p:spPr>
          <a:xfrm flipH="1">
            <a:off x="5118533" y="3816957"/>
            <a:ext cx="3665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298EAA-D7DD-55B4-F915-5F791B873383}"/>
              </a:ext>
            </a:extLst>
          </p:cNvPr>
          <p:cNvSpPr txBox="1"/>
          <p:nvPr/>
        </p:nvSpPr>
        <p:spPr>
          <a:xfrm>
            <a:off x="9142275" y="4010356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ADC </a:t>
            </a:r>
            <a:r>
              <a:rPr lang="it-IT" dirty="0" err="1"/>
              <a:t>Vbias</a:t>
            </a:r>
            <a:endParaRPr lang="it-IT" dirty="0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D2A4F3E-D899-DCBB-D4E0-8333DFB944F7}"/>
              </a:ext>
            </a:extLst>
          </p:cNvPr>
          <p:cNvCxnSpPr>
            <a:cxnSpLocks/>
          </p:cNvCxnSpPr>
          <p:nvPr/>
        </p:nvCxnSpPr>
        <p:spPr>
          <a:xfrm>
            <a:off x="3991708" y="2876293"/>
            <a:ext cx="0" cy="72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F2A4E22-90CC-EA16-2628-7CB8D4CBDA8B}"/>
              </a:ext>
            </a:extLst>
          </p:cNvPr>
          <p:cNvCxnSpPr>
            <a:cxnSpLocks/>
          </p:cNvCxnSpPr>
          <p:nvPr/>
        </p:nvCxnSpPr>
        <p:spPr>
          <a:xfrm flipH="1">
            <a:off x="4002823" y="2881584"/>
            <a:ext cx="2473132" cy="5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29FDE79-AA19-A4F0-48D3-8AB4FBA3B6DA}"/>
              </a:ext>
            </a:extLst>
          </p:cNvPr>
          <p:cNvSpPr txBox="1"/>
          <p:nvPr/>
        </p:nvSpPr>
        <p:spPr>
          <a:xfrm>
            <a:off x="4646447" y="2914116"/>
            <a:ext cx="174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mis. corrente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05D2696-4CA1-C13D-D56E-6FCC14B763AF}"/>
              </a:ext>
            </a:extLst>
          </p:cNvPr>
          <p:cNvCxnSpPr>
            <a:cxnSpLocks/>
          </p:cNvCxnSpPr>
          <p:nvPr/>
        </p:nvCxnSpPr>
        <p:spPr>
          <a:xfrm flipH="1">
            <a:off x="4248514" y="2792032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DAE7231-9AB3-EF4A-D109-E736F9098162}"/>
              </a:ext>
            </a:extLst>
          </p:cNvPr>
          <p:cNvSpPr txBox="1"/>
          <p:nvPr/>
        </p:nvSpPr>
        <p:spPr>
          <a:xfrm>
            <a:off x="4363427" y="2475662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8x</a:t>
            </a:r>
            <a:endParaRPr lang="it-IT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A509EFA-666F-2C6A-ABC5-970DF689B9BD}"/>
              </a:ext>
            </a:extLst>
          </p:cNvPr>
          <p:cNvSpPr txBox="1"/>
          <p:nvPr/>
        </p:nvSpPr>
        <p:spPr>
          <a:xfrm>
            <a:off x="10252259" y="288895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8x</a:t>
            </a:r>
            <a:endParaRPr lang="it-IT" dirty="0"/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86C5FACA-4286-38D7-1550-F2A324F5AD0A}"/>
              </a:ext>
            </a:extLst>
          </p:cNvPr>
          <p:cNvCxnSpPr>
            <a:cxnSpLocks/>
          </p:cNvCxnSpPr>
          <p:nvPr/>
        </p:nvCxnSpPr>
        <p:spPr>
          <a:xfrm flipH="1">
            <a:off x="10116170" y="3025552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06659162-A228-88BE-4E8E-F4EB391745AA}"/>
              </a:ext>
            </a:extLst>
          </p:cNvPr>
          <p:cNvCxnSpPr>
            <a:cxnSpLocks/>
          </p:cNvCxnSpPr>
          <p:nvPr/>
        </p:nvCxnSpPr>
        <p:spPr>
          <a:xfrm flipH="1">
            <a:off x="7394461" y="4063604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4BB2255-A315-0909-1982-3B8688C3F005}"/>
              </a:ext>
            </a:extLst>
          </p:cNvPr>
          <p:cNvSpPr txBox="1"/>
          <p:nvPr/>
        </p:nvSpPr>
        <p:spPr>
          <a:xfrm>
            <a:off x="7371220" y="412618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8x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FC3B90AB-4C76-4E44-5AED-304399F99B12}"/>
              </a:ext>
            </a:extLst>
          </p:cNvPr>
          <p:cNvCxnSpPr>
            <a:cxnSpLocks/>
          </p:cNvCxnSpPr>
          <p:nvPr/>
        </p:nvCxnSpPr>
        <p:spPr>
          <a:xfrm>
            <a:off x="890954" y="2074985"/>
            <a:ext cx="5531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DEE2D6E7-F020-236E-BEF1-EB642F87624C}"/>
              </a:ext>
            </a:extLst>
          </p:cNvPr>
          <p:cNvCxnSpPr>
            <a:cxnSpLocks/>
          </p:cNvCxnSpPr>
          <p:nvPr/>
        </p:nvCxnSpPr>
        <p:spPr>
          <a:xfrm flipV="1">
            <a:off x="890954" y="2463939"/>
            <a:ext cx="1278596" cy="1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F2088E0D-D71A-631C-3D0A-90F592C5C393}"/>
              </a:ext>
            </a:extLst>
          </p:cNvPr>
          <p:cNvSpPr txBox="1"/>
          <p:nvPr/>
        </p:nvSpPr>
        <p:spPr>
          <a:xfrm>
            <a:off x="812978" y="2074985"/>
            <a:ext cx="105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Vcc</a:t>
            </a:r>
            <a:r>
              <a:rPr lang="it-IT" dirty="0"/>
              <a:t> (+5V)</a:t>
            </a:r>
          </a:p>
        </p:txBody>
      </p: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E4FBBF64-314A-0037-AD09-9E29FB3A3812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11048003" y="1006274"/>
            <a:ext cx="0" cy="57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0E81E6AE-CFB5-44D7-DCE6-A1466D5655E4}"/>
              </a:ext>
            </a:extLst>
          </p:cNvPr>
          <p:cNvCxnSpPr>
            <a:cxnSpLocks/>
          </p:cNvCxnSpPr>
          <p:nvPr/>
        </p:nvCxnSpPr>
        <p:spPr>
          <a:xfrm flipH="1" flipV="1">
            <a:off x="9612922" y="1005725"/>
            <a:ext cx="1435080" cy="1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46ADAEF4-E204-5BF2-04CA-5FD556C1EDA0}"/>
              </a:ext>
            </a:extLst>
          </p:cNvPr>
          <p:cNvSpPr txBox="1"/>
          <p:nvPr/>
        </p:nvSpPr>
        <p:spPr>
          <a:xfrm>
            <a:off x="9723300" y="614732"/>
            <a:ext cx="105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Vcc</a:t>
            </a:r>
            <a:r>
              <a:rPr lang="it-IT" dirty="0"/>
              <a:t> (+5V)</a:t>
            </a:r>
          </a:p>
        </p:txBody>
      </p: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9327A761-07FA-EA7B-048D-FBBE49F9F10F}"/>
              </a:ext>
            </a:extLst>
          </p:cNvPr>
          <p:cNvCxnSpPr>
            <a:cxnSpLocks/>
          </p:cNvCxnSpPr>
          <p:nvPr/>
        </p:nvCxnSpPr>
        <p:spPr>
          <a:xfrm>
            <a:off x="5118533" y="5386754"/>
            <a:ext cx="5793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0CB2C6C-2D33-93F5-A8B3-47F7075F2B9B}"/>
              </a:ext>
            </a:extLst>
          </p:cNvPr>
          <p:cNvSpPr txBox="1"/>
          <p:nvPr/>
        </p:nvSpPr>
        <p:spPr>
          <a:xfrm>
            <a:off x="5511236" y="5064599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SPI x </a:t>
            </a:r>
            <a:r>
              <a:rPr lang="it-IT" sz="1100" dirty="0" err="1"/>
              <a:t>DACs</a:t>
            </a:r>
            <a:r>
              <a:rPr lang="it-IT" sz="1100" dirty="0"/>
              <a:t> trimmer su ADAPTER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4D8F89-F286-AA3D-121B-56548279F692}"/>
              </a:ext>
            </a:extLst>
          </p:cNvPr>
          <p:cNvSpPr txBox="1"/>
          <p:nvPr/>
        </p:nvSpPr>
        <p:spPr>
          <a:xfrm>
            <a:off x="10078259" y="5927747"/>
            <a:ext cx="126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Connettore verso</a:t>
            </a:r>
          </a:p>
          <a:p>
            <a:r>
              <a:rPr lang="it-IT" sz="1200" dirty="0"/>
              <a:t> ADAPTER64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9F35A44-BF63-6AB6-7A10-0B7B53D9E7EF}"/>
              </a:ext>
            </a:extLst>
          </p:cNvPr>
          <p:cNvCxnSpPr>
            <a:cxnSpLocks/>
          </p:cNvCxnSpPr>
          <p:nvPr/>
        </p:nvCxnSpPr>
        <p:spPr>
          <a:xfrm flipH="1">
            <a:off x="5312402" y="5266663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A85854-3E97-A248-F63C-91D3191B3EA0}"/>
              </a:ext>
            </a:extLst>
          </p:cNvPr>
          <p:cNvSpPr txBox="1"/>
          <p:nvPr/>
        </p:nvSpPr>
        <p:spPr>
          <a:xfrm>
            <a:off x="5303953" y="538464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4x</a:t>
            </a:r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86ACB3E-2D5C-8FA5-7B15-89E77C491D54}"/>
              </a:ext>
            </a:extLst>
          </p:cNvPr>
          <p:cNvCxnSpPr>
            <a:cxnSpLocks/>
          </p:cNvCxnSpPr>
          <p:nvPr/>
        </p:nvCxnSpPr>
        <p:spPr>
          <a:xfrm flipH="1">
            <a:off x="10026849" y="4583277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E14A76-99CE-6ECF-55C1-EADD71CEBB44}"/>
              </a:ext>
            </a:extLst>
          </p:cNvPr>
          <p:cNvSpPr txBox="1"/>
          <p:nvPr/>
        </p:nvSpPr>
        <p:spPr>
          <a:xfrm>
            <a:off x="10208386" y="435515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2x</a:t>
            </a:r>
            <a:endParaRPr lang="it-IT" dirty="0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8FF53B3-BA01-AC0C-62EC-71C44E650BC6}"/>
              </a:ext>
            </a:extLst>
          </p:cNvPr>
          <p:cNvCxnSpPr>
            <a:cxnSpLocks/>
          </p:cNvCxnSpPr>
          <p:nvPr/>
        </p:nvCxnSpPr>
        <p:spPr>
          <a:xfrm flipH="1">
            <a:off x="5309587" y="4579617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136BED6-5BBD-F79E-61F5-141A6461E13F}"/>
              </a:ext>
            </a:extLst>
          </p:cNvPr>
          <p:cNvSpPr txBox="1"/>
          <p:nvPr/>
        </p:nvSpPr>
        <p:spPr>
          <a:xfrm>
            <a:off x="5314150" y="465168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3x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73559B-3369-5D18-3294-F32D7C624F59}"/>
              </a:ext>
            </a:extLst>
          </p:cNvPr>
          <p:cNvCxnSpPr>
            <a:cxnSpLocks/>
          </p:cNvCxnSpPr>
          <p:nvPr/>
        </p:nvCxnSpPr>
        <p:spPr>
          <a:xfrm flipH="1">
            <a:off x="5396147" y="4057941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B04D4980-BC44-885D-B4BA-4E496E594E0F}"/>
              </a:ext>
            </a:extLst>
          </p:cNvPr>
          <p:cNvSpPr txBox="1"/>
          <p:nvPr/>
        </p:nvSpPr>
        <p:spPr>
          <a:xfrm>
            <a:off x="5379484" y="412052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2x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706222C-E76C-C3E5-0BE1-7144F300BE59}"/>
              </a:ext>
            </a:extLst>
          </p:cNvPr>
          <p:cNvCxnSpPr>
            <a:cxnSpLocks/>
          </p:cNvCxnSpPr>
          <p:nvPr/>
        </p:nvCxnSpPr>
        <p:spPr>
          <a:xfrm flipH="1">
            <a:off x="5285209" y="3719639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27E1DD2-D344-0E42-A354-12406BAE0EFF}"/>
              </a:ext>
            </a:extLst>
          </p:cNvPr>
          <p:cNvSpPr txBox="1"/>
          <p:nvPr/>
        </p:nvSpPr>
        <p:spPr>
          <a:xfrm>
            <a:off x="5299705" y="379990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4x</a:t>
            </a:r>
          </a:p>
        </p:txBody>
      </p:sp>
      <p:sp>
        <p:nvSpPr>
          <p:cNvPr id="62" name="Freccia a pentagono 61">
            <a:extLst>
              <a:ext uri="{FF2B5EF4-FFF2-40B4-BE49-F238E27FC236}">
                <a16:creationId xmlns:a16="http://schemas.microsoft.com/office/drawing/2014/main" id="{6E9F2D99-DFFF-B5BA-466C-0C941CDC8C33}"/>
              </a:ext>
            </a:extLst>
          </p:cNvPr>
          <p:cNvSpPr/>
          <p:nvPr/>
        </p:nvSpPr>
        <p:spPr>
          <a:xfrm>
            <a:off x="7803542" y="5169736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6431E6F-18E8-7E00-2684-686EEE70F586}"/>
              </a:ext>
            </a:extLst>
          </p:cNvPr>
          <p:cNvSpPr txBox="1"/>
          <p:nvPr/>
        </p:nvSpPr>
        <p:spPr>
          <a:xfrm>
            <a:off x="7711017" y="5692425"/>
            <a:ext cx="13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Logic</a:t>
            </a:r>
            <a:r>
              <a:rPr lang="it-IT" dirty="0"/>
              <a:t> Buffers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EFA030-F002-9A12-92BF-9DF9E4E82370}"/>
              </a:ext>
            </a:extLst>
          </p:cNvPr>
          <p:cNvSpPr txBox="1"/>
          <p:nvPr/>
        </p:nvSpPr>
        <p:spPr>
          <a:xfrm>
            <a:off x="6792933" y="2348075"/>
            <a:ext cx="202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Vbias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 0..60V; precisione migliore 50mV.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20639E1-04C0-00EA-4C82-8333BF10D65D}"/>
              </a:ext>
            </a:extLst>
          </p:cNvPr>
          <p:cNvCxnSpPr>
            <a:cxnSpLocks/>
          </p:cNvCxnSpPr>
          <p:nvPr/>
        </p:nvCxnSpPr>
        <p:spPr>
          <a:xfrm flipH="1">
            <a:off x="10237171" y="5309083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C355FD-85F5-1EA8-2BDC-BE8F85422178}"/>
              </a:ext>
            </a:extLst>
          </p:cNvPr>
          <p:cNvSpPr txBox="1"/>
          <p:nvPr/>
        </p:nvSpPr>
        <p:spPr>
          <a:xfrm>
            <a:off x="10227801" y="538464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4x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6FEA788-8C52-25C4-1348-50BB42AA2F3E}"/>
              </a:ext>
            </a:extLst>
          </p:cNvPr>
          <p:cNvSpPr txBox="1"/>
          <p:nvPr/>
        </p:nvSpPr>
        <p:spPr>
          <a:xfrm>
            <a:off x="321658" y="3780801"/>
            <a:ext cx="761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Lucida Console" panose="020B0609040504020204" pitchFamily="49" charset="0"/>
              </a:rPr>
              <a:t>RS485</a:t>
            </a:r>
          </a:p>
        </p:txBody>
      </p:sp>
    </p:spTree>
    <p:extLst>
      <p:ext uri="{BB962C8B-B14F-4D97-AF65-F5344CB8AC3E}">
        <p14:creationId xmlns:p14="http://schemas.microsoft.com/office/powerpoint/2010/main" val="209250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FF4C943-A507-1757-5ABC-F665A0D3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4" y="1075174"/>
            <a:ext cx="5842451" cy="37801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A90C2C-AFA5-613B-BB71-72F8A6FC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049"/>
          </a:xfrm>
        </p:spPr>
        <p:txBody>
          <a:bodyPr/>
          <a:lstStyle/>
          <a:p>
            <a:pPr algn="ctr"/>
            <a:r>
              <a:rPr lang="it-IT" b="1" dirty="0"/>
              <a:t>Regolatore </a:t>
            </a:r>
            <a:r>
              <a:rPr lang="it-IT" b="1" dirty="0" err="1"/>
              <a:t>Vbias</a:t>
            </a:r>
            <a:r>
              <a:rPr lang="it-IT" b="1" dirty="0"/>
              <a:t> a componenti discreti 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38DF3F-DE55-348F-F006-E3BCF1523C30}"/>
              </a:ext>
            </a:extLst>
          </p:cNvPr>
          <p:cNvSpPr txBox="1"/>
          <p:nvPr/>
        </p:nvSpPr>
        <p:spPr>
          <a:xfrm>
            <a:off x="646219" y="1075174"/>
            <a:ext cx="623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Serve una tensione negativa.</a:t>
            </a:r>
          </a:p>
          <a:p>
            <a:pPr marL="285750" indent="-285750">
              <a:buFontTx/>
              <a:buChar char="-"/>
            </a:pPr>
            <a:r>
              <a:rPr lang="it-IT" dirty="0"/>
              <a:t>La precisione </a:t>
            </a:r>
            <a:r>
              <a:rPr lang="it-IT" dirty="0" err="1"/>
              <a:t>e’</a:t>
            </a:r>
            <a:r>
              <a:rPr lang="it-IT" dirty="0"/>
              <a:t> inferiore rispetto un regolatore con OP</a:t>
            </a:r>
          </a:p>
          <a:p>
            <a:pPr marL="285750" indent="-285750">
              <a:buFontTx/>
              <a:buChar char="-"/>
            </a:pPr>
            <a:r>
              <a:rPr lang="it-IT" dirty="0"/>
              <a:t>Necessita di un ADC di verifica della tensione in uscita?</a:t>
            </a:r>
          </a:p>
          <a:p>
            <a:pPr marL="285750" indent="-285750">
              <a:buFontTx/>
              <a:buChar char="-"/>
            </a:pPr>
            <a:r>
              <a:rPr lang="it-IT" dirty="0"/>
              <a:t>Costa meno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21544FD-3CBC-04E6-EA5F-F2E14B49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9" y="2353182"/>
            <a:ext cx="3509612" cy="439298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8BA6FD-12AA-F3D5-5BA2-E4C4DCDF692F}"/>
              </a:ext>
            </a:extLst>
          </p:cNvPr>
          <p:cNvSpPr txBox="1"/>
          <p:nvPr/>
        </p:nvSpPr>
        <p:spPr>
          <a:xfrm>
            <a:off x="838200" y="2826738"/>
            <a:ext cx="2942492" cy="66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highlight>
                  <a:srgbClr val="808080"/>
                </a:highlight>
              </a:rPr>
              <a:t>Simulazione parametrica in funzione della variazioni del carico da 500 a 2500 ohm </a:t>
            </a:r>
          </a:p>
          <a:p>
            <a:r>
              <a:rPr lang="it-IT" sz="1200" dirty="0">
                <a:solidFill>
                  <a:schemeClr val="bg1"/>
                </a:solidFill>
                <a:highlight>
                  <a:srgbClr val="808080"/>
                </a:highlight>
              </a:rPr>
              <a:t>(step 250ohm)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89D63DBA-62A5-1868-39CE-7E87B00A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53940"/>
              </p:ext>
            </p:extLst>
          </p:nvPr>
        </p:nvGraphicFramePr>
        <p:xfrm>
          <a:off x="4888523" y="5012615"/>
          <a:ext cx="6914925" cy="1658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832">
                  <a:extLst>
                    <a:ext uri="{9D8B030D-6E8A-4147-A177-3AD203B41FA5}">
                      <a16:colId xmlns:a16="http://schemas.microsoft.com/office/drawing/2014/main" val="3045777635"/>
                    </a:ext>
                  </a:extLst>
                </a:gridCol>
                <a:gridCol w="1402804">
                  <a:extLst>
                    <a:ext uri="{9D8B030D-6E8A-4147-A177-3AD203B41FA5}">
                      <a16:colId xmlns:a16="http://schemas.microsoft.com/office/drawing/2014/main" val="876961561"/>
                    </a:ext>
                  </a:extLst>
                </a:gridCol>
                <a:gridCol w="696756">
                  <a:extLst>
                    <a:ext uri="{9D8B030D-6E8A-4147-A177-3AD203B41FA5}">
                      <a16:colId xmlns:a16="http://schemas.microsoft.com/office/drawing/2014/main" val="1718586345"/>
                    </a:ext>
                  </a:extLst>
                </a:gridCol>
                <a:gridCol w="696756">
                  <a:extLst>
                    <a:ext uri="{9D8B030D-6E8A-4147-A177-3AD203B41FA5}">
                      <a16:colId xmlns:a16="http://schemas.microsoft.com/office/drawing/2014/main" val="3552690508"/>
                    </a:ext>
                  </a:extLst>
                </a:gridCol>
                <a:gridCol w="594566">
                  <a:extLst>
                    <a:ext uri="{9D8B030D-6E8A-4147-A177-3AD203B41FA5}">
                      <a16:colId xmlns:a16="http://schemas.microsoft.com/office/drawing/2014/main" val="234303129"/>
                    </a:ext>
                  </a:extLst>
                </a:gridCol>
                <a:gridCol w="594566">
                  <a:extLst>
                    <a:ext uri="{9D8B030D-6E8A-4147-A177-3AD203B41FA5}">
                      <a16:colId xmlns:a16="http://schemas.microsoft.com/office/drawing/2014/main" val="3931290541"/>
                    </a:ext>
                  </a:extLst>
                </a:gridCol>
                <a:gridCol w="718434">
                  <a:extLst>
                    <a:ext uri="{9D8B030D-6E8A-4147-A177-3AD203B41FA5}">
                      <a16:colId xmlns:a16="http://schemas.microsoft.com/office/drawing/2014/main" val="824653954"/>
                    </a:ext>
                  </a:extLst>
                </a:gridCol>
                <a:gridCol w="718434">
                  <a:extLst>
                    <a:ext uri="{9D8B030D-6E8A-4147-A177-3AD203B41FA5}">
                      <a16:colId xmlns:a16="http://schemas.microsoft.com/office/drawing/2014/main" val="2013455349"/>
                    </a:ext>
                  </a:extLst>
                </a:gridCol>
                <a:gridCol w="693661">
                  <a:extLst>
                    <a:ext uri="{9D8B030D-6E8A-4147-A177-3AD203B41FA5}">
                      <a16:colId xmlns:a16="http://schemas.microsoft.com/office/drawing/2014/main" val="868704633"/>
                    </a:ext>
                  </a:extLst>
                </a:gridCol>
                <a:gridCol w="548116">
                  <a:extLst>
                    <a:ext uri="{9D8B030D-6E8A-4147-A177-3AD203B41FA5}">
                      <a16:colId xmlns:a16="http://schemas.microsoft.com/office/drawing/2014/main" val="1223663297"/>
                    </a:ext>
                  </a:extLst>
                </a:gridCol>
              </a:tblGrid>
              <a:tr h="1658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qty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SIGLA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Venditore1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Stock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prezzo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totale 1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Venditore2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Stock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prezzo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totale 2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8699"/>
                  </a:ext>
                </a:extLst>
              </a:tr>
              <a:tr h="331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BJT FMMT458TA o FMMT458QTA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RS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0,44 €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  6,98 €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Mouser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6392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   0,42 €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6,77 €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995164"/>
                  </a:ext>
                </a:extLst>
              </a:tr>
              <a:tr h="1658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BJT FZT953TA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RS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1,23 €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  9,84 €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Mouser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32379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   0,98 €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7,82 €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480090"/>
                  </a:ext>
                </a:extLst>
              </a:tr>
              <a:tr h="4975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BJT BC848C</a:t>
                      </a:r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(621-BC848C-7-F )</a:t>
                      </a:r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(BC848CE6327HTSA1)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RS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3300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0,31 €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  2,46 €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Mouser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117.470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   0,18 €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1,44 €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55348"/>
                  </a:ext>
                </a:extLst>
              </a:tr>
              <a:tr h="331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LED sdm0603 </a:t>
                      </a:r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HSMS-C190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RS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2500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0,18 €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  1,47 €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Mouser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147737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   0,25 €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2,02 €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534771"/>
                  </a:ext>
                </a:extLst>
              </a:tr>
              <a:tr h="1658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TOTALE x 1 </a:t>
                      </a:r>
                      <a:r>
                        <a:rPr lang="it-IT" sz="1000" u="none" strike="noStrike" dirty="0" err="1">
                          <a:effectLst/>
                        </a:rPr>
                        <a:t>MasterLogic</a:t>
                      </a:r>
                      <a:r>
                        <a:rPr lang="it-IT" sz="1000" u="none" strike="noStrike" dirty="0">
                          <a:effectLst/>
                        </a:rPr>
                        <a:t> (8 </a:t>
                      </a:r>
                      <a:r>
                        <a:rPr lang="it-IT" sz="1000" u="none" strike="noStrike" dirty="0" err="1">
                          <a:effectLst/>
                        </a:rPr>
                        <a:t>Ch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Vbias</a:t>
                      </a:r>
                      <a:r>
                        <a:rPr lang="it-IT" sz="1000" u="none" strike="noStrike" dirty="0">
                          <a:effectLst/>
                        </a:rPr>
                        <a:t>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20,74 €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TOTALE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18,06 €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0709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80893B-DFA3-8202-C6BB-53CA1614F2D1}"/>
              </a:ext>
            </a:extLst>
          </p:cNvPr>
          <p:cNvSpPr txBox="1"/>
          <p:nvPr/>
        </p:nvSpPr>
        <p:spPr>
          <a:xfrm>
            <a:off x="4888523" y="4564626"/>
            <a:ext cx="6230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dirty="0"/>
              <a:t>Costi componenti attivi</a:t>
            </a:r>
          </a:p>
        </p:txBody>
      </p:sp>
    </p:spTree>
    <p:extLst>
      <p:ext uri="{BB962C8B-B14F-4D97-AF65-F5344CB8AC3E}">
        <p14:creationId xmlns:p14="http://schemas.microsoft.com/office/powerpoint/2010/main" val="167645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90C2C-AFA5-613B-BB71-72F8A6FC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049"/>
          </a:xfrm>
        </p:spPr>
        <p:txBody>
          <a:bodyPr/>
          <a:lstStyle/>
          <a:p>
            <a:pPr algn="ctr"/>
            <a:r>
              <a:rPr lang="it-IT" b="1" dirty="0"/>
              <a:t>Regolatore </a:t>
            </a:r>
            <a:r>
              <a:rPr lang="it-IT" b="1" dirty="0" err="1"/>
              <a:t>Vbias</a:t>
            </a:r>
            <a:r>
              <a:rPr lang="it-IT" b="1" dirty="0"/>
              <a:t> con Operazionale 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38DF3F-DE55-348F-F006-E3BCF1523C30}"/>
              </a:ext>
            </a:extLst>
          </p:cNvPr>
          <p:cNvSpPr txBox="1"/>
          <p:nvPr/>
        </p:nvSpPr>
        <p:spPr>
          <a:xfrm>
            <a:off x="610360" y="1305398"/>
            <a:ext cx="4503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La precisione </a:t>
            </a:r>
            <a:r>
              <a:rPr lang="it-IT" dirty="0" err="1"/>
              <a:t>e’</a:t>
            </a:r>
            <a:r>
              <a:rPr lang="it-IT" dirty="0"/>
              <a:t> migliore. </a:t>
            </a:r>
          </a:p>
          <a:p>
            <a:pPr marL="285750" indent="-285750">
              <a:buFontTx/>
              <a:buChar char="-"/>
            </a:pPr>
            <a:r>
              <a:rPr lang="it-IT" dirty="0"/>
              <a:t>Usando un operazionale a bassa tensione ed una coppia di transistor ad alata tensione il costo </a:t>
            </a:r>
            <a:r>
              <a:rPr lang="it-IT" dirty="0" err="1"/>
              <a:t>e’</a:t>
            </a:r>
            <a:r>
              <a:rPr lang="it-IT" dirty="0"/>
              <a:t> contenuto.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B134C68-3241-ACC9-5A62-A4268B148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32890"/>
              </p:ext>
            </p:extLst>
          </p:nvPr>
        </p:nvGraphicFramePr>
        <p:xfrm>
          <a:off x="392957" y="4959906"/>
          <a:ext cx="7396290" cy="1532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592">
                  <a:extLst>
                    <a:ext uri="{9D8B030D-6E8A-4147-A177-3AD203B41FA5}">
                      <a16:colId xmlns:a16="http://schemas.microsoft.com/office/drawing/2014/main" val="261172753"/>
                    </a:ext>
                  </a:extLst>
                </a:gridCol>
                <a:gridCol w="1498078">
                  <a:extLst>
                    <a:ext uri="{9D8B030D-6E8A-4147-A177-3AD203B41FA5}">
                      <a16:colId xmlns:a16="http://schemas.microsoft.com/office/drawing/2014/main" val="3521104926"/>
                    </a:ext>
                  </a:extLst>
                </a:gridCol>
                <a:gridCol w="744078">
                  <a:extLst>
                    <a:ext uri="{9D8B030D-6E8A-4147-A177-3AD203B41FA5}">
                      <a16:colId xmlns:a16="http://schemas.microsoft.com/office/drawing/2014/main" val="1430489070"/>
                    </a:ext>
                  </a:extLst>
                </a:gridCol>
                <a:gridCol w="744078">
                  <a:extLst>
                    <a:ext uri="{9D8B030D-6E8A-4147-A177-3AD203B41FA5}">
                      <a16:colId xmlns:a16="http://schemas.microsoft.com/office/drawing/2014/main" val="871340026"/>
                    </a:ext>
                  </a:extLst>
                </a:gridCol>
                <a:gridCol w="634947">
                  <a:extLst>
                    <a:ext uri="{9D8B030D-6E8A-4147-A177-3AD203B41FA5}">
                      <a16:colId xmlns:a16="http://schemas.microsoft.com/office/drawing/2014/main" val="3152440532"/>
                    </a:ext>
                  </a:extLst>
                </a:gridCol>
                <a:gridCol w="634947">
                  <a:extLst>
                    <a:ext uri="{9D8B030D-6E8A-4147-A177-3AD203B41FA5}">
                      <a16:colId xmlns:a16="http://schemas.microsoft.com/office/drawing/2014/main" val="1231052650"/>
                    </a:ext>
                  </a:extLst>
                </a:gridCol>
                <a:gridCol w="767228">
                  <a:extLst>
                    <a:ext uri="{9D8B030D-6E8A-4147-A177-3AD203B41FA5}">
                      <a16:colId xmlns:a16="http://schemas.microsoft.com/office/drawing/2014/main" val="2895814436"/>
                    </a:ext>
                  </a:extLst>
                </a:gridCol>
                <a:gridCol w="767228">
                  <a:extLst>
                    <a:ext uri="{9D8B030D-6E8A-4147-A177-3AD203B41FA5}">
                      <a16:colId xmlns:a16="http://schemas.microsoft.com/office/drawing/2014/main" val="1051430250"/>
                    </a:ext>
                  </a:extLst>
                </a:gridCol>
                <a:gridCol w="740772">
                  <a:extLst>
                    <a:ext uri="{9D8B030D-6E8A-4147-A177-3AD203B41FA5}">
                      <a16:colId xmlns:a16="http://schemas.microsoft.com/office/drawing/2014/main" val="503546215"/>
                    </a:ext>
                  </a:extLst>
                </a:gridCol>
                <a:gridCol w="585342">
                  <a:extLst>
                    <a:ext uri="{9D8B030D-6E8A-4147-A177-3AD203B41FA5}">
                      <a16:colId xmlns:a16="http://schemas.microsoft.com/office/drawing/2014/main" val="2356260216"/>
                    </a:ext>
                  </a:extLst>
                </a:gridCol>
              </a:tblGrid>
              <a:tr h="25549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qty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SIGLA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venditore1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Stock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prezzo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 1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17178"/>
                  </a:ext>
                </a:extLst>
              </a:tr>
              <a:tr h="51098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/>
                        <a:t>TSV911AILT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       1,276€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10,21€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7945157"/>
                  </a:ext>
                </a:extLst>
              </a:tr>
              <a:tr h="25549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FMMT458TA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       0,53 €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4,24 €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7217732"/>
                  </a:ext>
                </a:extLst>
              </a:tr>
              <a:tr h="25549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/>
                        <a:t>MJD253T4G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             1210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   0,508 €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4,64 €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7991556"/>
                  </a:ext>
                </a:extLst>
              </a:tr>
              <a:tr h="255495"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TOTALE per SCHEDA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19,09 €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685410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49819-DF0F-D0A4-EAF5-9DAB33245BE6}"/>
              </a:ext>
            </a:extLst>
          </p:cNvPr>
          <p:cNvSpPr txBox="1"/>
          <p:nvPr/>
        </p:nvSpPr>
        <p:spPr>
          <a:xfrm>
            <a:off x="392957" y="4175410"/>
            <a:ext cx="505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Costo per singola MasterLogic2: 19,09Euro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6A0EA65-3926-F047-FD46-2A763D39F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987" y="1213339"/>
            <a:ext cx="6530056" cy="3932875"/>
          </a:xfrm>
        </p:spPr>
      </p:pic>
    </p:spTree>
    <p:extLst>
      <p:ext uri="{BB962C8B-B14F-4D97-AF65-F5344CB8AC3E}">
        <p14:creationId xmlns:p14="http://schemas.microsoft.com/office/powerpoint/2010/main" val="14303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398C16-89E1-1928-A8CB-07A47DE6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attuale disegno scheda M.L. 2.1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58956F-A462-AB43-B454-9A3F620FA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708" y="1282540"/>
            <a:ext cx="8468482" cy="5385297"/>
          </a:xfrm>
        </p:spPr>
      </p:pic>
    </p:spTree>
    <p:extLst>
      <p:ext uri="{BB962C8B-B14F-4D97-AF65-F5344CB8AC3E}">
        <p14:creationId xmlns:p14="http://schemas.microsoft.com/office/powerpoint/2010/main" val="68790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207AE-2AA9-0924-ADBE-F4933B4B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Vista posteriore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AD728D-2D9F-377D-9016-4B21630B4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095" y="1690688"/>
            <a:ext cx="6755015" cy="435133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79A779-5577-CD66-D7FB-0F3EE46EE465}"/>
              </a:ext>
            </a:extLst>
          </p:cNvPr>
          <p:cNvSpPr txBox="1"/>
          <p:nvPr/>
        </p:nvSpPr>
        <p:spPr>
          <a:xfrm>
            <a:off x="534074" y="2281954"/>
            <a:ext cx="368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parte superiore </a:t>
            </a:r>
            <a:r>
              <a:rPr lang="it-IT" dirty="0" err="1"/>
              <a:t>andra’</a:t>
            </a:r>
            <a:r>
              <a:rPr lang="it-IT" dirty="0"/>
              <a:t> fissato un dissipatore di calore</a:t>
            </a:r>
          </a:p>
        </p:txBody>
      </p:sp>
    </p:spTree>
    <p:extLst>
      <p:ext uri="{BB962C8B-B14F-4D97-AF65-F5344CB8AC3E}">
        <p14:creationId xmlns:p14="http://schemas.microsoft.com/office/powerpoint/2010/main" val="16988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5C068-D31B-1DCF-6DB3-183365B4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56" y="365125"/>
            <a:ext cx="10293743" cy="597827"/>
          </a:xfrm>
        </p:spPr>
        <p:txBody>
          <a:bodyPr>
            <a:normAutofit/>
          </a:bodyPr>
          <a:lstStyle/>
          <a:p>
            <a:r>
              <a:rPr lang="it-IT" sz="2800" dirty="0"/>
              <a:t>Schema elettrico (a blocchi)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0E4986-84BB-5B7A-D27D-8874C6FD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51" y="1098944"/>
            <a:ext cx="8666924" cy="57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0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F99093-FB6D-43E0-AA45-FA744653E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B83EF-4FB2-4C16-B94A-73A8FBCD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CE4779-ABAB-448C-B806-A60E8F83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84E8940-EE47-4A50-B7D3-F4BF68524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A40340-BD4D-49C0-8BC6-61AF7391F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9A4281-F939-4206-9B6F-8DDD2FDAA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774401-76BE-487C-8645-DC90C833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5B00200-0011-C205-29BA-FFEED019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133690" cy="1454051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</a:rPr>
              <a:t>Stabilita’ della regoalzione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5C35C58-2542-3EA9-AE63-52FBDEA7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133360" cy="3639289"/>
          </a:xfrm>
        </p:spPr>
        <p:txBody>
          <a:bodyPr anchor="ctr">
            <a:norm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Confronto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fra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regolazione</a:t>
            </a:r>
            <a:r>
              <a:rPr lang="en-US" sz="1800" dirty="0">
                <a:solidFill>
                  <a:schemeClr val="tx2"/>
                </a:solidFill>
              </a:rPr>
              <a:t> a transistors (sopra) e </a:t>
            </a:r>
            <a:r>
              <a:rPr lang="en-US" sz="1800" dirty="0" err="1">
                <a:solidFill>
                  <a:schemeClr val="tx2"/>
                </a:solidFill>
              </a:rPr>
              <a:t>regolazione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US" sz="1800" dirty="0" err="1">
                <a:solidFill>
                  <a:schemeClr val="tx2"/>
                </a:solidFill>
              </a:rPr>
              <a:t>Operazionale</a:t>
            </a:r>
            <a:r>
              <a:rPr lang="en-US" sz="1800" dirty="0">
                <a:solidFill>
                  <a:schemeClr val="tx2"/>
                </a:solidFill>
              </a:rPr>
              <a:t> (sotto)</a:t>
            </a:r>
          </a:p>
          <a:p>
            <a:r>
              <a:rPr lang="en-US" sz="1800" dirty="0">
                <a:solidFill>
                  <a:schemeClr val="tx2"/>
                </a:solidFill>
              </a:rPr>
              <a:t>La </a:t>
            </a:r>
            <a:r>
              <a:rPr lang="it-IT" sz="1800" dirty="0">
                <a:solidFill>
                  <a:schemeClr val="tx2"/>
                </a:solidFill>
              </a:rPr>
              <a:t>precisione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della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tensione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Vbias</a:t>
            </a:r>
            <a:r>
              <a:rPr lang="en-US" sz="1800" dirty="0">
                <a:solidFill>
                  <a:schemeClr val="tx2"/>
                </a:solidFill>
              </a:rPr>
              <a:t> al </a:t>
            </a:r>
            <a:r>
              <a:rPr lang="en-US" sz="1800" dirty="0" err="1">
                <a:solidFill>
                  <a:schemeClr val="tx2"/>
                </a:solidFill>
              </a:rPr>
              <a:t>variare</a:t>
            </a:r>
            <a:r>
              <a:rPr lang="en-US" sz="1800" dirty="0">
                <a:solidFill>
                  <a:schemeClr val="tx2"/>
                </a:solidFill>
              </a:rPr>
              <a:t> del </a:t>
            </a:r>
            <a:r>
              <a:rPr lang="en-US" sz="1800" dirty="0" err="1">
                <a:solidFill>
                  <a:schemeClr val="tx2"/>
                </a:solidFill>
              </a:rPr>
              <a:t>carico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risulta</a:t>
            </a:r>
            <a:r>
              <a:rPr lang="en-US" sz="1800" dirty="0">
                <a:solidFill>
                  <a:schemeClr val="tx2"/>
                </a:solidFill>
              </a:rPr>
              <a:t> molto </a:t>
            </a:r>
            <a:r>
              <a:rPr lang="en-US" sz="1800" dirty="0" err="1">
                <a:solidFill>
                  <a:schemeClr val="tx2"/>
                </a:solidFill>
              </a:rPr>
              <a:t>maggiore</a:t>
            </a:r>
            <a:r>
              <a:rPr lang="en-US" sz="1800" dirty="0">
                <a:solidFill>
                  <a:schemeClr val="tx2"/>
                </a:solidFill>
              </a:rPr>
              <a:t> con </a:t>
            </a:r>
            <a:r>
              <a:rPr lang="en-US" sz="1800" dirty="0" err="1">
                <a:solidFill>
                  <a:schemeClr val="tx2"/>
                </a:solidFill>
              </a:rPr>
              <a:t>l’uso</a:t>
            </a:r>
            <a:r>
              <a:rPr lang="en-US" sz="1800" dirty="0">
                <a:solidFill>
                  <a:schemeClr val="tx2"/>
                </a:solidFill>
              </a:rPr>
              <a:t> del </a:t>
            </a:r>
            <a:r>
              <a:rPr lang="en-US" sz="1800" dirty="0" err="1">
                <a:solidFill>
                  <a:schemeClr val="tx2"/>
                </a:solidFill>
              </a:rPr>
              <a:t>operazionale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  <a:p>
            <a:r>
              <a:rPr lang="en-US" sz="1800" dirty="0">
                <a:solidFill>
                  <a:schemeClr val="tx2"/>
                </a:solidFill>
              </a:rPr>
              <a:t>La </a:t>
            </a:r>
            <a:r>
              <a:rPr lang="en-US" sz="1800" dirty="0" err="1">
                <a:solidFill>
                  <a:schemeClr val="tx2"/>
                </a:solidFill>
              </a:rPr>
              <a:t>stabilita</a:t>
            </a:r>
            <a:r>
              <a:rPr lang="en-US" sz="1800" dirty="0">
                <a:solidFill>
                  <a:schemeClr val="tx2"/>
                </a:solidFill>
              </a:rPr>
              <a:t>’ </a:t>
            </a:r>
            <a:r>
              <a:rPr lang="en-US" sz="1800" dirty="0" err="1">
                <a:solidFill>
                  <a:schemeClr val="tx2"/>
                </a:solidFill>
              </a:rPr>
              <a:t>della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regolazione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risulta</a:t>
            </a:r>
            <a:r>
              <a:rPr lang="en-US" sz="1800" dirty="0">
                <a:solidFill>
                  <a:schemeClr val="tx2"/>
                </a:solidFill>
              </a:rPr>
              <a:t> buona </a:t>
            </a:r>
            <a:r>
              <a:rPr lang="en-US" sz="1800" dirty="0" err="1">
                <a:solidFill>
                  <a:schemeClr val="tx2"/>
                </a:solidFill>
              </a:rPr>
              <a:t>anche</a:t>
            </a:r>
            <a:r>
              <a:rPr lang="en-US" sz="1800" dirty="0">
                <a:solidFill>
                  <a:schemeClr val="tx2"/>
                </a:solidFill>
              </a:rPr>
              <a:t> con </a:t>
            </a:r>
            <a:r>
              <a:rPr lang="en-US" sz="1800" dirty="0" err="1">
                <a:solidFill>
                  <a:schemeClr val="tx2"/>
                </a:solidFill>
              </a:rPr>
              <a:t>l’operazionale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A86B42A-8E11-B612-C002-2485600C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50" y="1070817"/>
            <a:ext cx="3110647" cy="2332985"/>
          </a:xfrm>
          <a:prstGeom prst="rect">
            <a:avLst/>
          </a:prstGeom>
        </p:spPr>
      </p:pic>
      <p:pic>
        <p:nvPicPr>
          <p:cNvPr id="9" name="Immagine 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9F3A5F70-5078-FE33-E3E6-BD5F3432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31" y="1070817"/>
            <a:ext cx="3110647" cy="23329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2464E7-E98C-82A4-0897-6F541A927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949" y="3488375"/>
            <a:ext cx="3110646" cy="2332985"/>
          </a:xfrm>
          <a:prstGeom prst="rect">
            <a:avLst/>
          </a:prstGeom>
        </p:spPr>
      </p:pic>
      <p:pic>
        <p:nvPicPr>
          <p:cNvPr id="5" name="Segnaposto contenuto 4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E8BF9F5A-A269-370C-CB0D-FB5043F04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29" y="3488376"/>
            <a:ext cx="3110647" cy="2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3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408</Words>
  <Application>Microsoft Office PowerPoint</Application>
  <PresentationFormat>Widescreen</PresentationFormat>
  <Paragraphs>131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Lucida Console</vt:lpstr>
      <vt:lpstr>Times New Roman</vt:lpstr>
      <vt:lpstr>Tema di Office</vt:lpstr>
      <vt:lpstr>MASTER LOGIC 2.1</vt:lpstr>
      <vt:lpstr>Schema a Blocchi</vt:lpstr>
      <vt:lpstr>Regolatore Vbias a componenti discreti ?</vt:lpstr>
      <vt:lpstr>Regolatore Vbias con Operazionale !</vt:lpstr>
      <vt:lpstr>Stato attuale disegno scheda M.L. 2.1</vt:lpstr>
      <vt:lpstr>Vista posteriore</vt:lpstr>
      <vt:lpstr>Schema elettrico (a blocchi)</vt:lpstr>
      <vt:lpstr>Stabilita’ della regoalzione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LOGIC 2</dc:title>
  <dc:creator>Roberto Malaguti</dc:creator>
  <cp:lastModifiedBy>Roberto Malaguti</cp:lastModifiedBy>
  <cp:revision>33</cp:revision>
  <dcterms:created xsi:type="dcterms:W3CDTF">2023-02-07T07:17:50Z</dcterms:created>
  <dcterms:modified xsi:type="dcterms:W3CDTF">2023-05-02T06:49:34Z</dcterms:modified>
</cp:coreProperties>
</file>