
<file path=[Content_Types].xml><?xml version="1.0" encoding="utf-8"?>
<Types xmlns="http://schemas.openxmlformats.org/package/2006/content-types">
  <Default Extension="(null)" ContentType="image/x-emf"/>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6.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7.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4423" r:id="rId2"/>
    <p:sldId id="4475" r:id="rId3"/>
    <p:sldId id="4455" r:id="rId4"/>
    <p:sldId id="4458" r:id="rId5"/>
    <p:sldId id="4480" r:id="rId6"/>
    <p:sldId id="4482" r:id="rId7"/>
    <p:sldId id="4439" r:id="rId8"/>
    <p:sldId id="4444" r:id="rId9"/>
    <p:sldId id="4491" r:id="rId10"/>
    <p:sldId id="4443" r:id="rId11"/>
    <p:sldId id="4434" r:id="rId12"/>
    <p:sldId id="4478" r:id="rId13"/>
    <p:sldId id="4410" r:id="rId14"/>
    <p:sldId id="4460" r:id="rId15"/>
    <p:sldId id="4412" r:id="rId16"/>
    <p:sldId id="4413" r:id="rId17"/>
    <p:sldId id="4446" r:id="rId18"/>
    <p:sldId id="4447" r:id="rId19"/>
    <p:sldId id="4485" r:id="rId20"/>
    <p:sldId id="4489" r:id="rId21"/>
    <p:sldId id="4490" r:id="rId22"/>
    <p:sldId id="4492" r:id="rId23"/>
    <p:sldId id="4494" r:id="rId24"/>
    <p:sldId id="4495" r:id="rId25"/>
    <p:sldId id="4471" r:id="rId26"/>
    <p:sldId id="4467"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ADD8"/>
    <a:srgbClr val="70AD4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8"/>
    <p:restoredTop sz="92297"/>
  </p:normalViewPr>
  <p:slideViewPr>
    <p:cSldViewPr snapToGrid="0">
      <p:cViewPr varScale="1">
        <p:scale>
          <a:sx n="98" d="100"/>
          <a:sy n="98" d="100"/>
        </p:scale>
        <p:origin x="200"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501.png"/><Relationship Id="rId1" Type="http://schemas.openxmlformats.org/officeDocument/2006/relationships/image" Target="../media/image440.png"/></Relationships>
</file>

<file path=ppt/diagrams/_rels/data4.xml.rels><?xml version="1.0" encoding="UTF-8" standalone="yes"?>
<Relationships xmlns="http://schemas.openxmlformats.org/package/2006/relationships"><Relationship Id="rId1" Type="http://schemas.openxmlformats.org/officeDocument/2006/relationships/image" Target="../media/image26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042811-A7F8-4845-A9F0-A852706BE18C}" type="doc">
      <dgm:prSet loTypeId="urn:microsoft.com/office/officeart/2005/8/layout/bProcess4" loCatId="hierarchy" qsTypeId="urn:microsoft.com/office/officeart/2005/8/quickstyle/simple1" qsCatId="simple" csTypeId="urn:microsoft.com/office/officeart/2005/8/colors/accent1_2" csCatId="accent1" phldr="1"/>
      <dgm:spPr/>
      <dgm:t>
        <a:bodyPr/>
        <a:lstStyle/>
        <a:p>
          <a:endParaRPr lang="it-IT"/>
        </a:p>
      </dgm:t>
    </dgm:pt>
    <mc:AlternateContent xmlns:mc="http://schemas.openxmlformats.org/markup-compatibility/2006" xmlns:a14="http://schemas.microsoft.com/office/drawing/2010/main">
      <mc:Choice Requires="a14">
        <dgm:pt modelId="{4CAED0FC-5FDD-EB4B-9687-7D2C7CE499F1}">
          <dgm:prSet phldrT="[Testo]" custT="1"/>
          <dgm:spPr>
            <a:solidFill>
              <a:schemeClr val="bg1"/>
            </a:solidFill>
            <a:ln>
              <a:solidFill>
                <a:schemeClr val="tx2">
                  <a:lumMod val="75000"/>
                </a:schemeClr>
              </a:solidFill>
            </a:ln>
          </dgm:spPr>
          <dgm:t>
            <a:bodyPr/>
            <a:lstStyle/>
            <a:p>
              <a:pPr/>
              <a14:m>
                <m:oMathPara xmlns:m="http://schemas.openxmlformats.org/officeDocument/2006/math">
                  <m:oMathParaPr>
                    <m:jc m:val="centerGroup"/>
                  </m:oMathParaPr>
                  <m:oMath xmlns:m="http://schemas.openxmlformats.org/officeDocument/2006/math">
                    <m:r>
                      <a:rPr lang="en-US" sz="3200" i="1" smtClean="0">
                        <a:solidFill>
                          <a:schemeClr val="tx1">
                            <a:lumMod val="75000"/>
                            <a:lumOff val="25000"/>
                          </a:schemeClr>
                        </a:solidFill>
                        <a:latin typeface="Cambria Math" panose="02040503050406030204" pitchFamily="18" charset="0"/>
                      </a:rPr>
                      <m:t>𝐻</m:t>
                    </m:r>
                    <m:r>
                      <a:rPr lang="en-US" sz="3200" smtClean="0">
                        <a:solidFill>
                          <a:schemeClr val="tx1">
                            <a:lumMod val="75000"/>
                            <a:lumOff val="25000"/>
                          </a:schemeClr>
                        </a:solidFill>
                        <a:latin typeface="Cambria Math" panose="02040503050406030204" pitchFamily="18" charset="0"/>
                      </a:rPr>
                      <m:t>=</m:t>
                    </m:r>
                    <m:r>
                      <m:rPr>
                        <m:sty m:val="p"/>
                      </m:rPr>
                      <a:rPr lang="en-US" sz="3200" smtClean="0">
                        <a:solidFill>
                          <a:schemeClr val="tx1">
                            <a:lumMod val="75000"/>
                            <a:lumOff val="25000"/>
                          </a:schemeClr>
                        </a:solidFill>
                        <a:latin typeface="Cambria Math" panose="02040503050406030204" pitchFamily="18" charset="0"/>
                      </a:rPr>
                      <m:t>T</m:t>
                    </m:r>
                    <m:r>
                      <a:rPr lang="en-US" sz="3200" smtClean="0">
                        <a:solidFill>
                          <a:schemeClr val="tx1">
                            <a:lumMod val="75000"/>
                            <a:lumOff val="25000"/>
                          </a:schemeClr>
                        </a:solidFill>
                        <a:latin typeface="Cambria Math" panose="02040503050406030204" pitchFamily="18" charset="0"/>
                      </a:rPr>
                      <m:t>+</m:t>
                    </m:r>
                    <m:sSup>
                      <m:sSupPr>
                        <m:ctrlPr>
                          <a:rPr lang="en-US" sz="3200" i="1" smtClean="0">
                            <a:solidFill>
                              <a:schemeClr val="tx1">
                                <a:lumMod val="75000"/>
                                <a:lumOff val="25000"/>
                              </a:schemeClr>
                            </a:solidFill>
                            <a:latin typeface="Cambria Math" panose="02040503050406030204" pitchFamily="18" charset="0"/>
                          </a:rPr>
                        </m:ctrlPr>
                      </m:sSupPr>
                      <m:e>
                        <m:r>
                          <a:rPr lang="en-US" sz="3200" b="0" i="1" smtClean="0">
                            <a:solidFill>
                              <a:schemeClr val="tx1">
                                <a:lumMod val="75000"/>
                                <a:lumOff val="25000"/>
                              </a:schemeClr>
                            </a:solidFill>
                            <a:latin typeface="Cambria Math" panose="02040503050406030204" pitchFamily="18" charset="0"/>
                          </a:rPr>
                          <m:t>𝑉</m:t>
                        </m:r>
                      </m:e>
                      <m:sup>
                        <m:r>
                          <a:rPr lang="en-US" sz="3200" b="0" i="1" smtClean="0">
                            <a:solidFill>
                              <a:schemeClr val="tx1">
                                <a:lumMod val="75000"/>
                                <a:lumOff val="25000"/>
                              </a:schemeClr>
                            </a:solidFill>
                            <a:latin typeface="Cambria Math" panose="02040503050406030204" pitchFamily="18" charset="0"/>
                          </a:rPr>
                          <m:t>2</m:t>
                        </m:r>
                        <m:r>
                          <a:rPr lang="en-US" sz="3200" b="0" i="1" smtClean="0">
                            <a:solidFill>
                              <a:schemeClr val="tx1">
                                <a:lumMod val="75000"/>
                                <a:lumOff val="25000"/>
                              </a:schemeClr>
                            </a:solidFill>
                            <a:latin typeface="Cambria Math" panose="02040503050406030204" pitchFamily="18" charset="0"/>
                          </a:rPr>
                          <m:t>𝑁</m:t>
                        </m:r>
                      </m:sup>
                    </m:sSup>
                    <m:r>
                      <a:rPr lang="en-US" sz="3200" b="0" i="1" smtClean="0">
                        <a:solidFill>
                          <a:schemeClr val="tx1">
                            <a:lumMod val="75000"/>
                            <a:lumOff val="25000"/>
                          </a:schemeClr>
                        </a:solidFill>
                        <a:latin typeface="Cambria Math" panose="02040503050406030204" pitchFamily="18" charset="0"/>
                      </a:rPr>
                      <m:t>+</m:t>
                    </m:r>
                    <m:sSup>
                      <m:sSupPr>
                        <m:ctrlPr>
                          <a:rPr lang="en-US" sz="3200" b="0" i="1" smtClean="0">
                            <a:solidFill>
                              <a:schemeClr val="tx1">
                                <a:lumMod val="75000"/>
                                <a:lumOff val="25000"/>
                              </a:schemeClr>
                            </a:solidFill>
                            <a:latin typeface="Cambria Math" panose="02040503050406030204" pitchFamily="18" charset="0"/>
                          </a:rPr>
                        </m:ctrlPr>
                      </m:sSupPr>
                      <m:e>
                        <m:r>
                          <a:rPr lang="en-US" sz="3200" b="0" i="1" smtClean="0">
                            <a:solidFill>
                              <a:schemeClr val="tx1">
                                <a:lumMod val="75000"/>
                                <a:lumOff val="25000"/>
                              </a:schemeClr>
                            </a:solidFill>
                            <a:latin typeface="Cambria Math" panose="02040503050406030204" pitchFamily="18" charset="0"/>
                          </a:rPr>
                          <m:t>𝑉</m:t>
                        </m:r>
                      </m:e>
                      <m:sup>
                        <m:r>
                          <a:rPr lang="en-US" sz="3200" b="0" i="1" smtClean="0">
                            <a:solidFill>
                              <a:schemeClr val="tx1">
                                <a:lumMod val="75000"/>
                                <a:lumOff val="25000"/>
                              </a:schemeClr>
                            </a:solidFill>
                            <a:latin typeface="Cambria Math" panose="02040503050406030204" pitchFamily="18" charset="0"/>
                          </a:rPr>
                          <m:t>3</m:t>
                        </m:r>
                        <m:r>
                          <a:rPr lang="en-US" sz="3200" b="0" i="1" smtClean="0">
                            <a:solidFill>
                              <a:schemeClr val="tx1">
                                <a:lumMod val="75000"/>
                                <a:lumOff val="25000"/>
                              </a:schemeClr>
                            </a:solidFill>
                            <a:latin typeface="Cambria Math" panose="02040503050406030204" pitchFamily="18" charset="0"/>
                          </a:rPr>
                          <m:t>𝑁</m:t>
                        </m:r>
                      </m:sup>
                    </m:sSup>
                    <m:r>
                      <a:rPr lang="en-US" sz="3200" i="1">
                        <a:solidFill>
                          <a:schemeClr val="tx1">
                            <a:lumMod val="75000"/>
                            <a:lumOff val="25000"/>
                          </a:schemeClr>
                        </a:solidFill>
                        <a:latin typeface="Cambria Math" panose="02040503050406030204" pitchFamily="18" charset="0"/>
                      </a:rPr>
                      <m:t>=</m:t>
                    </m:r>
                    <m:d>
                      <m:dPr>
                        <m:ctrlPr>
                          <a:rPr lang="en-US" sz="3200" i="1">
                            <a:solidFill>
                              <a:schemeClr val="tx1">
                                <a:lumMod val="75000"/>
                                <a:lumOff val="25000"/>
                              </a:schemeClr>
                            </a:solidFill>
                            <a:latin typeface="Cambria Math" panose="02040503050406030204" pitchFamily="18" charset="0"/>
                          </a:rPr>
                        </m:ctrlPr>
                      </m:dPr>
                      <m:e>
                        <m:r>
                          <a:rPr lang="en-US" sz="3200" i="1">
                            <a:solidFill>
                              <a:schemeClr val="tx1">
                                <a:lumMod val="75000"/>
                                <a:lumOff val="25000"/>
                              </a:schemeClr>
                            </a:solidFill>
                            <a:latin typeface="Cambria Math" panose="02040503050406030204" pitchFamily="18" charset="0"/>
                          </a:rPr>
                          <m:t>𝑇</m:t>
                        </m:r>
                        <m:r>
                          <a:rPr lang="en-US" sz="3200" i="1">
                            <a:solidFill>
                              <a:schemeClr val="tx1">
                                <a:lumMod val="75000"/>
                                <a:lumOff val="25000"/>
                              </a:schemeClr>
                            </a:solidFill>
                            <a:latin typeface="Cambria Math" panose="02040503050406030204" pitchFamily="18" charset="0"/>
                          </a:rPr>
                          <m:t>+</m:t>
                        </m:r>
                        <m:r>
                          <a:rPr lang="en-US" sz="3200" i="1">
                            <a:solidFill>
                              <a:schemeClr val="tx1">
                                <a:lumMod val="75000"/>
                                <a:lumOff val="25000"/>
                              </a:schemeClr>
                            </a:solidFill>
                            <a:latin typeface="Cambria Math" panose="02040503050406030204" pitchFamily="18" charset="0"/>
                          </a:rPr>
                          <m:t>𝑈</m:t>
                        </m:r>
                      </m:e>
                    </m:d>
                    <m:r>
                      <a:rPr lang="en-US" sz="3200" i="1">
                        <a:solidFill>
                          <a:schemeClr val="tx1">
                            <a:lumMod val="75000"/>
                            <a:lumOff val="25000"/>
                          </a:schemeClr>
                        </a:solidFill>
                        <a:latin typeface="Cambria Math" panose="02040503050406030204" pitchFamily="18" charset="0"/>
                      </a:rPr>
                      <m:t>+</m:t>
                    </m:r>
                    <m:d>
                      <m:dPr>
                        <m:ctrlPr>
                          <a:rPr lang="en-US" sz="3200" i="1">
                            <a:solidFill>
                              <a:schemeClr val="tx1">
                                <a:lumMod val="75000"/>
                                <a:lumOff val="25000"/>
                              </a:schemeClr>
                            </a:solidFill>
                            <a:latin typeface="Cambria Math" panose="02040503050406030204" pitchFamily="18" charset="0"/>
                          </a:rPr>
                        </m:ctrlPr>
                      </m:dPr>
                      <m:e>
                        <m:sSup>
                          <m:sSupPr>
                            <m:ctrlPr>
                              <a:rPr lang="en-US" sz="3200" i="1" smtClean="0">
                                <a:solidFill>
                                  <a:schemeClr val="tx1">
                                    <a:lumMod val="75000"/>
                                    <a:lumOff val="25000"/>
                                  </a:schemeClr>
                                </a:solidFill>
                                <a:latin typeface="Cambria Math" panose="02040503050406030204" pitchFamily="18" charset="0"/>
                              </a:rPr>
                            </m:ctrlPr>
                          </m:sSupPr>
                          <m:e>
                            <m:r>
                              <a:rPr lang="en-US" sz="3200" b="0" i="1" smtClean="0">
                                <a:solidFill>
                                  <a:schemeClr val="tx1">
                                    <a:lumMod val="75000"/>
                                    <a:lumOff val="25000"/>
                                  </a:schemeClr>
                                </a:solidFill>
                                <a:latin typeface="Cambria Math" panose="02040503050406030204" pitchFamily="18" charset="0"/>
                              </a:rPr>
                              <m:t>𝑉</m:t>
                            </m:r>
                          </m:e>
                          <m:sup>
                            <m:r>
                              <a:rPr lang="en-US" sz="3200" b="0" i="1" smtClean="0">
                                <a:solidFill>
                                  <a:schemeClr val="tx1">
                                    <a:lumMod val="75000"/>
                                    <a:lumOff val="25000"/>
                                  </a:schemeClr>
                                </a:solidFill>
                                <a:latin typeface="Cambria Math" panose="02040503050406030204" pitchFamily="18" charset="0"/>
                              </a:rPr>
                              <m:t>2</m:t>
                            </m:r>
                            <m:r>
                              <a:rPr lang="en-US" sz="3200" b="0" i="1" smtClean="0">
                                <a:solidFill>
                                  <a:schemeClr val="tx1">
                                    <a:lumMod val="75000"/>
                                    <a:lumOff val="25000"/>
                                  </a:schemeClr>
                                </a:solidFill>
                                <a:latin typeface="Cambria Math" panose="02040503050406030204" pitchFamily="18" charset="0"/>
                              </a:rPr>
                              <m:t>𝑁</m:t>
                            </m:r>
                          </m:sup>
                        </m:sSup>
                        <m:r>
                          <a:rPr lang="en-US" sz="3200" i="1">
                            <a:solidFill>
                              <a:schemeClr val="tx1">
                                <a:lumMod val="75000"/>
                                <a:lumOff val="25000"/>
                              </a:schemeClr>
                            </a:solidFill>
                            <a:latin typeface="Cambria Math" panose="02040503050406030204" pitchFamily="18" charset="0"/>
                          </a:rPr>
                          <m:t>−</m:t>
                        </m:r>
                        <m:r>
                          <a:rPr lang="en-US" sz="3200" i="1">
                            <a:solidFill>
                              <a:schemeClr val="tx1">
                                <a:lumMod val="75000"/>
                                <a:lumOff val="25000"/>
                              </a:schemeClr>
                            </a:solidFill>
                            <a:latin typeface="Cambria Math" panose="02040503050406030204" pitchFamily="18" charset="0"/>
                          </a:rPr>
                          <m:t>𝑈</m:t>
                        </m:r>
                      </m:e>
                    </m:d>
                    <m:r>
                      <a:rPr lang="en-US" sz="3200" b="0" i="1" smtClean="0">
                        <a:solidFill>
                          <a:schemeClr val="tx1">
                            <a:lumMod val="75000"/>
                            <a:lumOff val="25000"/>
                          </a:schemeClr>
                        </a:solidFill>
                        <a:latin typeface="Cambria Math" panose="02040503050406030204" pitchFamily="18" charset="0"/>
                      </a:rPr>
                      <m:t>+</m:t>
                    </m:r>
                    <m:sSup>
                      <m:sSupPr>
                        <m:ctrlPr>
                          <a:rPr lang="en-US" sz="3200" b="0" i="1" smtClean="0">
                            <a:solidFill>
                              <a:schemeClr val="tx1">
                                <a:lumMod val="75000"/>
                                <a:lumOff val="25000"/>
                              </a:schemeClr>
                            </a:solidFill>
                            <a:latin typeface="Cambria Math" panose="02040503050406030204" pitchFamily="18" charset="0"/>
                          </a:rPr>
                        </m:ctrlPr>
                      </m:sSupPr>
                      <m:e>
                        <m:r>
                          <a:rPr lang="en-US" sz="3200" b="0" i="1" smtClean="0">
                            <a:solidFill>
                              <a:schemeClr val="tx1">
                                <a:lumMod val="75000"/>
                                <a:lumOff val="25000"/>
                              </a:schemeClr>
                            </a:solidFill>
                            <a:latin typeface="Cambria Math" panose="02040503050406030204" pitchFamily="18" charset="0"/>
                          </a:rPr>
                          <m:t>𝑉</m:t>
                        </m:r>
                      </m:e>
                      <m:sup>
                        <m:r>
                          <a:rPr lang="en-US" sz="3200" b="0" i="1" smtClean="0">
                            <a:solidFill>
                              <a:schemeClr val="tx1">
                                <a:lumMod val="75000"/>
                                <a:lumOff val="25000"/>
                              </a:schemeClr>
                            </a:solidFill>
                            <a:latin typeface="Cambria Math" panose="02040503050406030204" pitchFamily="18" charset="0"/>
                          </a:rPr>
                          <m:t>3</m:t>
                        </m:r>
                        <m:r>
                          <a:rPr lang="en-US" sz="3200" b="0" i="1" smtClean="0">
                            <a:solidFill>
                              <a:schemeClr val="tx1">
                                <a:lumMod val="75000"/>
                                <a:lumOff val="25000"/>
                              </a:schemeClr>
                            </a:solidFill>
                            <a:latin typeface="Cambria Math" panose="02040503050406030204" pitchFamily="18" charset="0"/>
                          </a:rPr>
                          <m:t>𝑁</m:t>
                        </m:r>
                      </m:sup>
                    </m:sSup>
                  </m:oMath>
                </m:oMathPara>
              </a14:m>
              <a:endParaRPr lang="en-US" sz="3200" b="0" i="1" dirty="0">
                <a:solidFill>
                  <a:schemeClr val="tx1">
                    <a:lumMod val="75000"/>
                    <a:lumOff val="2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1" smtClean="0">
                        <a:solidFill>
                          <a:schemeClr val="tx1">
                            <a:lumMod val="75000"/>
                            <a:lumOff val="25000"/>
                          </a:schemeClr>
                        </a:solidFill>
                        <a:latin typeface="Cambria Math" panose="02040503050406030204" pitchFamily="18" charset="0"/>
                      </a:rPr>
                      <m:t>=</m:t>
                    </m:r>
                    <m:sSub>
                      <m:sSubPr>
                        <m:ctrlPr>
                          <a:rPr lang="en-US" sz="3200" i="1">
                            <a:solidFill>
                              <a:schemeClr val="tx1">
                                <a:lumMod val="75000"/>
                                <a:lumOff val="25000"/>
                              </a:schemeClr>
                            </a:solidFill>
                            <a:latin typeface="Cambria Math" panose="02040503050406030204" pitchFamily="18" charset="0"/>
                          </a:rPr>
                        </m:ctrlPr>
                      </m:sSubPr>
                      <m:e>
                        <m:r>
                          <a:rPr lang="en-US" sz="3200" i="1">
                            <a:solidFill>
                              <a:schemeClr val="tx1">
                                <a:lumMod val="75000"/>
                                <a:lumOff val="25000"/>
                              </a:schemeClr>
                            </a:solidFill>
                            <a:latin typeface="Cambria Math" panose="02040503050406030204" pitchFamily="18" charset="0"/>
                          </a:rPr>
                          <m:t>𝐻</m:t>
                        </m:r>
                      </m:e>
                      <m:sub>
                        <m:r>
                          <a:rPr lang="en-US" sz="3200" i="1">
                            <a:solidFill>
                              <a:schemeClr val="tx1">
                                <a:lumMod val="75000"/>
                                <a:lumOff val="25000"/>
                              </a:schemeClr>
                            </a:solidFill>
                            <a:latin typeface="Cambria Math" panose="02040503050406030204" pitchFamily="18" charset="0"/>
                          </a:rPr>
                          <m:t>0</m:t>
                        </m:r>
                      </m:sub>
                    </m:sSub>
                    <m:r>
                      <a:rPr lang="en-US" sz="3200" b="0" i="1" smtClean="0">
                        <a:solidFill>
                          <a:schemeClr val="tx1">
                            <a:lumMod val="75000"/>
                            <a:lumOff val="25000"/>
                          </a:schemeClr>
                        </a:solidFill>
                        <a:latin typeface="Cambria Math" panose="02040503050406030204" pitchFamily="18" charset="0"/>
                      </a:rPr>
                      <m:t>+</m:t>
                    </m:r>
                    <m:sSubSup>
                      <m:sSubSupPr>
                        <m:ctrlPr>
                          <a:rPr lang="en-US" sz="3200" b="0" i="1" smtClean="0">
                            <a:solidFill>
                              <a:schemeClr val="tx1">
                                <a:lumMod val="75000"/>
                                <a:lumOff val="25000"/>
                              </a:schemeClr>
                            </a:solidFill>
                            <a:latin typeface="Cambria Math" panose="02040503050406030204" pitchFamily="18" charset="0"/>
                          </a:rPr>
                        </m:ctrlPr>
                      </m:sSubSupPr>
                      <m:e>
                        <m:r>
                          <a:rPr lang="en-US" sz="3200" b="0" i="1" smtClean="0">
                            <a:solidFill>
                              <a:schemeClr val="tx1">
                                <a:lumMod val="75000"/>
                                <a:lumOff val="25000"/>
                              </a:schemeClr>
                            </a:solidFill>
                            <a:latin typeface="Cambria Math" panose="02040503050406030204" pitchFamily="18" charset="0"/>
                          </a:rPr>
                          <m:t>𝐻</m:t>
                        </m:r>
                      </m:e>
                      <m:sub>
                        <m:r>
                          <a:rPr lang="en-US" sz="3200" b="0" i="1" smtClean="0">
                            <a:solidFill>
                              <a:schemeClr val="tx1">
                                <a:lumMod val="75000"/>
                                <a:lumOff val="25000"/>
                              </a:schemeClr>
                            </a:solidFill>
                            <a:latin typeface="Cambria Math" panose="02040503050406030204" pitchFamily="18" charset="0"/>
                          </a:rPr>
                          <m:t>1</m:t>
                        </m:r>
                      </m:sub>
                      <m:sup>
                        <m:r>
                          <a:rPr lang="en-US" sz="3200" b="0" i="1" smtClean="0">
                            <a:solidFill>
                              <a:schemeClr val="tx1">
                                <a:lumMod val="75000"/>
                                <a:lumOff val="25000"/>
                              </a:schemeClr>
                            </a:solidFill>
                            <a:latin typeface="Cambria Math" panose="02040503050406030204" pitchFamily="18" charset="0"/>
                          </a:rPr>
                          <m:t>2</m:t>
                        </m:r>
                        <m:r>
                          <a:rPr lang="en-US" sz="3200" b="0" i="1" smtClean="0">
                            <a:solidFill>
                              <a:schemeClr val="tx1">
                                <a:lumMod val="75000"/>
                                <a:lumOff val="25000"/>
                              </a:schemeClr>
                            </a:solidFill>
                            <a:latin typeface="Cambria Math" panose="02040503050406030204" pitchFamily="18" charset="0"/>
                          </a:rPr>
                          <m:t>𝑁</m:t>
                        </m:r>
                      </m:sup>
                    </m:sSubSup>
                    <m:r>
                      <a:rPr lang="en-US" sz="3200" b="0" i="1" smtClean="0">
                        <a:solidFill>
                          <a:schemeClr val="tx1">
                            <a:lumMod val="75000"/>
                            <a:lumOff val="25000"/>
                          </a:schemeClr>
                        </a:solidFill>
                        <a:latin typeface="Cambria Math" panose="02040503050406030204" pitchFamily="18" charset="0"/>
                      </a:rPr>
                      <m:t>+</m:t>
                    </m:r>
                    <m:sSubSup>
                      <m:sSubSupPr>
                        <m:ctrlPr>
                          <a:rPr lang="en-US" sz="3200" b="0" i="1" smtClean="0">
                            <a:solidFill>
                              <a:schemeClr val="tx1">
                                <a:lumMod val="75000"/>
                                <a:lumOff val="25000"/>
                              </a:schemeClr>
                            </a:solidFill>
                            <a:latin typeface="Cambria Math" panose="02040503050406030204" pitchFamily="18" charset="0"/>
                          </a:rPr>
                        </m:ctrlPr>
                      </m:sSubSupPr>
                      <m:e>
                        <m:r>
                          <a:rPr lang="en-US" sz="3200" b="0" i="1" smtClean="0">
                            <a:solidFill>
                              <a:schemeClr val="tx1">
                                <a:lumMod val="75000"/>
                                <a:lumOff val="25000"/>
                              </a:schemeClr>
                            </a:solidFill>
                            <a:latin typeface="Cambria Math" panose="02040503050406030204" pitchFamily="18" charset="0"/>
                          </a:rPr>
                          <m:t>𝐻</m:t>
                        </m:r>
                      </m:e>
                      <m:sub>
                        <m:r>
                          <a:rPr lang="en-US" sz="3200" b="0" i="1" smtClean="0">
                            <a:solidFill>
                              <a:schemeClr val="tx1">
                                <a:lumMod val="75000"/>
                                <a:lumOff val="25000"/>
                              </a:schemeClr>
                            </a:solidFill>
                            <a:latin typeface="Cambria Math" panose="02040503050406030204" pitchFamily="18" charset="0"/>
                          </a:rPr>
                          <m:t>1</m:t>
                        </m:r>
                      </m:sub>
                      <m:sup>
                        <m:r>
                          <a:rPr lang="en-US" sz="3200" b="0" i="1" smtClean="0">
                            <a:solidFill>
                              <a:schemeClr val="tx1">
                                <a:lumMod val="75000"/>
                                <a:lumOff val="25000"/>
                              </a:schemeClr>
                            </a:solidFill>
                            <a:latin typeface="Cambria Math" panose="02040503050406030204" pitchFamily="18" charset="0"/>
                          </a:rPr>
                          <m:t>3</m:t>
                        </m:r>
                        <m:r>
                          <a:rPr lang="en-US" sz="3200" b="0" i="1" smtClean="0">
                            <a:solidFill>
                              <a:schemeClr val="tx1">
                                <a:lumMod val="75000"/>
                                <a:lumOff val="25000"/>
                              </a:schemeClr>
                            </a:solidFill>
                            <a:latin typeface="Cambria Math" panose="02040503050406030204" pitchFamily="18" charset="0"/>
                          </a:rPr>
                          <m:t>𝑁</m:t>
                        </m:r>
                      </m:sup>
                    </m:sSubSup>
                    <m:r>
                      <a:rPr lang="en-US" sz="3200" i="1">
                        <a:solidFill>
                          <a:schemeClr val="tx1">
                            <a:lumMod val="75000"/>
                            <a:lumOff val="25000"/>
                          </a:schemeClr>
                        </a:solidFill>
                        <a:latin typeface="Cambria Math" panose="02040503050406030204" pitchFamily="18" charset="0"/>
                      </a:rPr>
                      <m:t>=</m:t>
                    </m:r>
                    <m:sSub>
                      <m:sSubPr>
                        <m:ctrlPr>
                          <a:rPr lang="en-US" sz="3200" i="1">
                            <a:solidFill>
                              <a:schemeClr val="tx1">
                                <a:lumMod val="75000"/>
                                <a:lumOff val="25000"/>
                              </a:schemeClr>
                            </a:solidFill>
                            <a:latin typeface="Cambria Math" panose="02040503050406030204" pitchFamily="18" charset="0"/>
                          </a:rPr>
                        </m:ctrlPr>
                      </m:sSubPr>
                      <m:e>
                        <m:r>
                          <a:rPr lang="en-US" sz="3200" i="1">
                            <a:solidFill>
                              <a:schemeClr val="tx1">
                                <a:lumMod val="75000"/>
                                <a:lumOff val="25000"/>
                              </a:schemeClr>
                            </a:solidFill>
                            <a:latin typeface="Cambria Math" panose="02040503050406030204" pitchFamily="18" charset="0"/>
                          </a:rPr>
                          <m:t>𝐻</m:t>
                        </m:r>
                      </m:e>
                      <m:sub>
                        <m:r>
                          <a:rPr lang="en-US" sz="3200" i="1">
                            <a:solidFill>
                              <a:schemeClr val="tx1">
                                <a:lumMod val="75000"/>
                                <a:lumOff val="25000"/>
                              </a:schemeClr>
                            </a:solidFill>
                            <a:latin typeface="Cambria Math" panose="02040503050406030204" pitchFamily="18" charset="0"/>
                          </a:rPr>
                          <m:t>0</m:t>
                        </m:r>
                      </m:sub>
                    </m:sSub>
                    <m:r>
                      <a:rPr lang="en-US" sz="3200" i="1">
                        <a:solidFill>
                          <a:schemeClr val="tx1">
                            <a:lumMod val="75000"/>
                            <a:lumOff val="25000"/>
                          </a:schemeClr>
                        </a:solidFill>
                        <a:latin typeface="Cambria Math" panose="02040503050406030204" pitchFamily="18" charset="0"/>
                      </a:rPr>
                      <m:t>+ </m:t>
                    </m:r>
                    <m:sSub>
                      <m:sSubPr>
                        <m:ctrlPr>
                          <a:rPr lang="en-US" sz="3200" i="1" smtClean="0">
                            <a:solidFill>
                              <a:schemeClr val="tx1">
                                <a:lumMod val="75000"/>
                                <a:lumOff val="25000"/>
                              </a:schemeClr>
                            </a:solidFill>
                            <a:latin typeface="Cambria Math" panose="02040503050406030204" pitchFamily="18" charset="0"/>
                          </a:rPr>
                        </m:ctrlPr>
                      </m:sSubPr>
                      <m:e>
                        <m:r>
                          <a:rPr lang="en-US" sz="3200" b="0" i="1" smtClean="0">
                            <a:solidFill>
                              <a:schemeClr val="tx1">
                                <a:lumMod val="75000"/>
                                <a:lumOff val="25000"/>
                              </a:schemeClr>
                            </a:solidFill>
                            <a:latin typeface="Cambria Math" panose="02040503050406030204" pitchFamily="18" charset="0"/>
                          </a:rPr>
                          <m:t>𝐻</m:t>
                        </m:r>
                      </m:e>
                      <m:sub>
                        <m:r>
                          <a:rPr lang="en-US" sz="3200" b="0" i="1" smtClean="0">
                            <a:solidFill>
                              <a:schemeClr val="tx1">
                                <a:lumMod val="75000"/>
                                <a:lumOff val="25000"/>
                              </a:schemeClr>
                            </a:solidFill>
                            <a:latin typeface="Cambria Math" panose="02040503050406030204" pitchFamily="18" charset="0"/>
                          </a:rPr>
                          <m:t>1</m:t>
                        </m:r>
                      </m:sub>
                    </m:sSub>
                  </m:oMath>
                </m:oMathPara>
              </a14:m>
              <a:endParaRPr lang="it-IT" sz="3200" dirty="0">
                <a:solidFill>
                  <a:schemeClr val="tx1">
                    <a:lumMod val="75000"/>
                    <a:lumOff val="25000"/>
                  </a:schemeClr>
                </a:solidFill>
              </a:endParaRPr>
            </a:p>
          </dgm:t>
        </dgm:pt>
      </mc:Choice>
      <mc:Fallback xmlns="">
        <dgm:pt modelId="{4CAED0FC-5FDD-EB4B-9687-7D2C7CE499F1}">
          <dgm:prSet phldrT="[Testo]" custT="1"/>
          <dgm:spPr>
            <a:solidFill>
              <a:schemeClr val="bg1"/>
            </a:solidFill>
            <a:ln>
              <a:solidFill>
                <a:schemeClr val="tx2">
                  <a:lumMod val="75000"/>
                </a:schemeClr>
              </a:solidFill>
            </a:ln>
          </dgm:spPr>
          <dgm:t>
            <a:bodyPr/>
            <a:lstStyle/>
            <a:p>
              <a:r>
                <a:rPr lang="en-US" sz="3200" i="0">
                  <a:solidFill>
                    <a:schemeClr val="tx1">
                      <a:lumMod val="75000"/>
                      <a:lumOff val="25000"/>
                    </a:schemeClr>
                  </a:solidFill>
                  <a:latin typeface="Cambria Math" panose="02040503050406030204" pitchFamily="18" charset="0"/>
                </a:rPr>
                <a:t>𝐻=T+</a:t>
              </a:r>
              <a:r>
                <a:rPr lang="en-US" sz="3200" b="0" i="0">
                  <a:solidFill>
                    <a:schemeClr val="tx1">
                      <a:lumMod val="75000"/>
                      <a:lumOff val="25000"/>
                    </a:schemeClr>
                  </a:solidFill>
                  <a:latin typeface="Cambria Math" panose="02040503050406030204" pitchFamily="18" charset="0"/>
                </a:rPr>
                <a:t>𝑉^2𝑁+𝑉^3𝑁</a:t>
              </a:r>
              <a:r>
                <a:rPr lang="en-US" sz="3200" i="0">
                  <a:solidFill>
                    <a:schemeClr val="tx1">
                      <a:lumMod val="75000"/>
                      <a:lumOff val="25000"/>
                    </a:schemeClr>
                  </a:solidFill>
                  <a:latin typeface="Cambria Math" panose="02040503050406030204" pitchFamily="18" charset="0"/>
                </a:rPr>
                <a:t>=(𝑇+𝑈)+(</a:t>
              </a:r>
              <a:r>
                <a:rPr lang="en-US" sz="3200" b="0" i="0">
                  <a:solidFill>
                    <a:schemeClr val="tx1">
                      <a:lumMod val="75000"/>
                      <a:lumOff val="25000"/>
                    </a:schemeClr>
                  </a:solidFill>
                  <a:latin typeface="Cambria Math" panose="02040503050406030204" pitchFamily="18" charset="0"/>
                </a:rPr>
                <a:t>𝑉^2𝑁</a:t>
              </a:r>
              <a:r>
                <a:rPr lang="en-US" sz="3200" i="0">
                  <a:solidFill>
                    <a:schemeClr val="tx1">
                      <a:lumMod val="75000"/>
                      <a:lumOff val="25000"/>
                    </a:schemeClr>
                  </a:solidFill>
                  <a:latin typeface="Cambria Math" panose="02040503050406030204" pitchFamily="18" charset="0"/>
                </a:rPr>
                <a:t>−𝑈)</a:t>
              </a:r>
              <a:r>
                <a:rPr lang="en-US" sz="3200" b="0" i="0">
                  <a:solidFill>
                    <a:schemeClr val="tx1">
                      <a:lumMod val="75000"/>
                      <a:lumOff val="25000"/>
                    </a:schemeClr>
                  </a:solidFill>
                  <a:latin typeface="Cambria Math" panose="02040503050406030204" pitchFamily="18" charset="0"/>
                </a:rPr>
                <a:t>+𝑉^3𝑁</a:t>
              </a:r>
              <a:endParaRPr lang="en-US" sz="3200" b="0" i="1" dirty="0">
                <a:solidFill>
                  <a:schemeClr val="tx1">
                    <a:lumMod val="75000"/>
                    <a:lumOff val="25000"/>
                  </a:schemeClr>
                </a:solidFill>
                <a:latin typeface="Cambria Math" panose="02040503050406030204" pitchFamily="18" charset="0"/>
              </a:endParaRPr>
            </a:p>
            <a:p>
              <a:r>
                <a:rPr lang="en-US" sz="3200" i="0">
                  <a:solidFill>
                    <a:schemeClr val="tx1">
                      <a:lumMod val="75000"/>
                      <a:lumOff val="25000"/>
                    </a:schemeClr>
                  </a:solidFill>
                  <a:latin typeface="Cambria Math" panose="02040503050406030204" pitchFamily="18" charset="0"/>
                </a:rPr>
                <a:t>=𝐻_0</a:t>
              </a:r>
              <a:r>
                <a:rPr lang="en-US" sz="3200" b="0" i="0">
                  <a:solidFill>
                    <a:schemeClr val="tx1">
                      <a:lumMod val="75000"/>
                      <a:lumOff val="25000"/>
                    </a:schemeClr>
                  </a:solidFill>
                  <a:latin typeface="Cambria Math" panose="02040503050406030204" pitchFamily="18" charset="0"/>
                </a:rPr>
                <a:t>+𝐻_1^2𝑁+𝐻_1^3𝑁</a:t>
              </a:r>
              <a:r>
                <a:rPr lang="en-US" sz="3200" i="0">
                  <a:solidFill>
                    <a:schemeClr val="tx1">
                      <a:lumMod val="75000"/>
                      <a:lumOff val="25000"/>
                    </a:schemeClr>
                  </a:solidFill>
                  <a:latin typeface="Cambria Math" panose="02040503050406030204" pitchFamily="18" charset="0"/>
                </a:rPr>
                <a:t>=𝐻_0+ </a:t>
              </a:r>
              <a:r>
                <a:rPr lang="en-US" sz="3200" b="0" i="0">
                  <a:solidFill>
                    <a:schemeClr val="tx1">
                      <a:lumMod val="75000"/>
                      <a:lumOff val="25000"/>
                    </a:schemeClr>
                  </a:solidFill>
                  <a:latin typeface="Cambria Math" panose="02040503050406030204" pitchFamily="18" charset="0"/>
                </a:rPr>
                <a:t>𝐻_1</a:t>
              </a:r>
              <a:endParaRPr lang="it-IT" sz="3200" dirty="0">
                <a:solidFill>
                  <a:schemeClr val="tx1">
                    <a:lumMod val="75000"/>
                    <a:lumOff val="25000"/>
                  </a:schemeClr>
                </a:solidFill>
              </a:endParaRPr>
            </a:p>
          </dgm:t>
        </dgm:pt>
      </mc:Fallback>
    </mc:AlternateContent>
    <dgm:pt modelId="{2B5124BF-1CFD-C04D-9BD9-D1612531663B}" type="parTrans" cxnId="{FF771442-B8C5-6844-915D-9B457DC9B2AA}">
      <dgm:prSet/>
      <dgm:spPr/>
      <dgm:t>
        <a:bodyPr/>
        <a:lstStyle/>
        <a:p>
          <a:endParaRPr lang="it-IT"/>
        </a:p>
      </dgm:t>
    </dgm:pt>
    <dgm:pt modelId="{02F0F6CF-7E6A-754D-B0DE-A520736BC216}" type="sibTrans" cxnId="{FF771442-B8C5-6844-915D-9B457DC9B2AA}">
      <dgm:prSet/>
      <dgm:spPr>
        <a:solidFill>
          <a:schemeClr val="accent1">
            <a:lumMod val="20000"/>
            <a:lumOff val="80000"/>
          </a:schemeClr>
        </a:solidFill>
      </dgm:spPr>
      <dgm:t>
        <a:bodyPr/>
        <a:lstStyle/>
        <a:p>
          <a:endParaRPr lang="it-IT"/>
        </a:p>
      </dgm:t>
    </dgm:pt>
    <dgm:pt modelId="{821F8620-70B1-0445-818A-9344A8DB6164}">
      <dgm:prSet phldrT="[Testo]" custT="1"/>
      <dgm:spPr>
        <a:solidFill>
          <a:schemeClr val="bg1"/>
        </a:solidFill>
        <a:ln>
          <a:solidFill>
            <a:schemeClr val="tx2">
              <a:lumMod val="75000"/>
            </a:schemeClr>
          </a:solidFill>
        </a:ln>
      </dgm:spPr>
      <dgm:t>
        <a:bodyPr/>
        <a:lstStyle/>
        <a:p>
          <a:pPr rtl="0"/>
          <a:r>
            <a:rPr lang="it-IT" sz="2400" dirty="0" err="1">
              <a:solidFill>
                <a:schemeClr val="tx1">
                  <a:lumMod val="75000"/>
                  <a:lumOff val="25000"/>
                </a:schemeClr>
              </a:solidFill>
            </a:rPr>
            <a:t>many</a:t>
          </a:r>
          <a:r>
            <a:rPr lang="it-IT" sz="2400" dirty="0">
              <a:solidFill>
                <a:schemeClr val="tx1">
                  <a:lumMod val="75000"/>
                  <a:lumOff val="25000"/>
                </a:schemeClr>
              </a:solidFill>
            </a:rPr>
            <a:t>-body </a:t>
          </a:r>
          <a:r>
            <a:rPr lang="it-IT" sz="2400" dirty="0" err="1">
              <a:solidFill>
                <a:schemeClr val="tx1">
                  <a:lumMod val="75000"/>
                  <a:lumOff val="25000"/>
                </a:schemeClr>
              </a:solidFill>
            </a:rPr>
            <a:t>perturbation</a:t>
          </a:r>
          <a:r>
            <a:rPr lang="it-IT" sz="2400" dirty="0">
              <a:solidFill>
                <a:schemeClr val="tx1">
                  <a:lumMod val="75000"/>
                  <a:lumOff val="25000"/>
                </a:schemeClr>
              </a:solidFill>
            </a:rPr>
            <a:t> theory</a:t>
          </a:r>
        </a:p>
      </dgm:t>
    </dgm:pt>
    <dgm:pt modelId="{4F9F553F-5DC6-E440-853A-CAA83FAF1586}" type="parTrans" cxnId="{F230ED3E-F90A-EF46-A348-1FD3C8BDE430}">
      <dgm:prSet/>
      <dgm:spPr/>
      <dgm:t>
        <a:bodyPr/>
        <a:lstStyle/>
        <a:p>
          <a:endParaRPr lang="it-IT"/>
        </a:p>
      </dgm:t>
    </dgm:pt>
    <dgm:pt modelId="{226B4493-DBB9-0644-BB6E-1BBB5C9BD3D7}" type="sibTrans" cxnId="{F230ED3E-F90A-EF46-A348-1FD3C8BDE430}">
      <dgm:prSet/>
      <dgm:spPr>
        <a:solidFill>
          <a:schemeClr val="accent1">
            <a:lumMod val="20000"/>
            <a:lumOff val="80000"/>
          </a:schemeClr>
        </a:solidFill>
      </dgm:spPr>
      <dgm:t>
        <a:bodyPr/>
        <a:lstStyle/>
        <a:p>
          <a:endParaRPr lang="it-IT"/>
        </a:p>
      </dgm:t>
    </dgm:pt>
    <mc:AlternateContent xmlns:mc="http://schemas.openxmlformats.org/markup-compatibility/2006" xmlns:a14="http://schemas.microsoft.com/office/drawing/2010/main">
      <mc:Choice Requires="a14">
        <dgm:pt modelId="{1B92A354-9BA6-434E-BEAA-AD23A51D2566}">
          <dgm:prSet custT="1"/>
          <dgm:spPr>
            <a:solidFill>
              <a:schemeClr val="bg1"/>
            </a:solidFill>
            <a:ln>
              <a:solidFill>
                <a:schemeClr val="tx2">
                  <a:lumMod val="75000"/>
                </a:schemeClr>
              </a:solidFill>
            </a:ln>
          </dgm:spPr>
          <dgm:t>
            <a:bodyPr/>
            <a:lstStyle/>
            <a:p>
              <a14:m>
                <m:oMath xmlns:m="http://schemas.openxmlformats.org/officeDocument/2006/math">
                  <m:sSub>
                    <m:sSubPr>
                      <m:ctrlPr>
                        <a:rPr lang="en-US" sz="2400" i="1" smtClean="0">
                          <a:solidFill>
                            <a:schemeClr val="bg2">
                              <a:lumMod val="50000"/>
                            </a:schemeClr>
                          </a:solidFill>
                          <a:latin typeface="Cambria Math" panose="02040503050406030204" pitchFamily="18" charset="0"/>
                        </a:rPr>
                      </m:ctrlPr>
                    </m:sSubPr>
                    <m:e>
                      <m:r>
                        <a:rPr lang="en-US" sz="2400" i="1">
                          <a:solidFill>
                            <a:schemeClr val="bg2">
                              <a:lumMod val="50000"/>
                            </a:schemeClr>
                          </a:solidFill>
                          <a:latin typeface="Cambria Math" panose="02040503050406030204" pitchFamily="18" charset="0"/>
                        </a:rPr>
                        <m:t>𝐻</m:t>
                      </m:r>
                    </m:e>
                    <m:sub>
                      <m:r>
                        <m:rPr>
                          <m:sty m:val="p"/>
                        </m:rPr>
                        <a:rPr lang="en-US" sz="2400">
                          <a:solidFill>
                            <a:schemeClr val="bg2">
                              <a:lumMod val="50000"/>
                            </a:schemeClr>
                          </a:solidFill>
                          <a:latin typeface="Cambria Math" panose="02040503050406030204" pitchFamily="18" charset="0"/>
                        </a:rPr>
                        <m:t>eff</m:t>
                      </m:r>
                    </m:sub>
                  </m:sSub>
                </m:oMath>
              </a14:m>
              <a:r>
                <a:rPr lang="en-US" sz="2400" dirty="0">
                  <a:solidFill>
                    <a:schemeClr val="bg2">
                      <a:lumMod val="50000"/>
                    </a:schemeClr>
                  </a:solidFill>
                </a:rPr>
                <a:t> = </a:t>
              </a:r>
              <a14:m>
                <m:oMath xmlns:m="http://schemas.openxmlformats.org/officeDocument/2006/math">
                  <m:sSub>
                    <m:sSubPr>
                      <m:ctrlPr>
                        <a:rPr lang="en-US" sz="2400" i="1">
                          <a:solidFill>
                            <a:schemeClr val="bg2">
                              <a:lumMod val="50000"/>
                            </a:schemeClr>
                          </a:solidFill>
                          <a:latin typeface="Cambria Math" panose="02040503050406030204" pitchFamily="18" charset="0"/>
                        </a:rPr>
                      </m:ctrlPr>
                    </m:sSubPr>
                    <m:e>
                      <m:r>
                        <a:rPr lang="en-US" sz="2400" i="1">
                          <a:solidFill>
                            <a:schemeClr val="bg2">
                              <a:lumMod val="50000"/>
                            </a:schemeClr>
                          </a:solidFill>
                          <a:latin typeface="Cambria Math" panose="02040503050406030204" pitchFamily="18" charset="0"/>
                        </a:rPr>
                        <m:t>𝐻</m:t>
                      </m:r>
                    </m:e>
                    <m:sub>
                      <m:r>
                        <a:rPr lang="en-US" sz="2400" i="1">
                          <a:solidFill>
                            <a:schemeClr val="bg2">
                              <a:lumMod val="50000"/>
                            </a:schemeClr>
                          </a:solidFill>
                          <a:latin typeface="Cambria Math" panose="02040503050406030204" pitchFamily="18" charset="0"/>
                        </a:rPr>
                        <m:t>0</m:t>
                      </m:r>
                    </m:sub>
                  </m:sSub>
                  <m:r>
                    <a:rPr lang="en-US" sz="2400" b="0" i="1" smtClean="0">
                      <a:solidFill>
                        <a:schemeClr val="bg2">
                          <a:lumMod val="50000"/>
                        </a:schemeClr>
                      </a:solidFill>
                      <a:latin typeface="Cambria Math" panose="02040503050406030204" pitchFamily="18" charset="0"/>
                    </a:rPr>
                    <m:t>+</m:t>
                  </m:r>
                  <m:sSubSup>
                    <m:sSubSupPr>
                      <m:ctrlPr>
                        <a:rPr lang="en-US" sz="2400" b="0" i="1" smtClean="0">
                          <a:solidFill>
                            <a:schemeClr val="bg2">
                              <a:lumMod val="50000"/>
                            </a:schemeClr>
                          </a:solidFill>
                          <a:latin typeface="Cambria Math" panose="02040503050406030204" pitchFamily="18" charset="0"/>
                        </a:rPr>
                      </m:ctrlPr>
                    </m:sSubSupPr>
                    <m:e>
                      <m:r>
                        <a:rPr lang="en-US" sz="2400" b="0" i="1" smtClean="0">
                          <a:solidFill>
                            <a:schemeClr val="bg2">
                              <a:lumMod val="50000"/>
                            </a:schemeClr>
                          </a:solidFill>
                          <a:latin typeface="Cambria Math" panose="02040503050406030204" pitchFamily="18" charset="0"/>
                        </a:rPr>
                        <m:t>𝐻</m:t>
                      </m:r>
                    </m:e>
                    <m:sub>
                      <m:r>
                        <a:rPr lang="en-US" sz="2400" b="0" i="1" smtClean="0">
                          <a:solidFill>
                            <a:schemeClr val="bg2">
                              <a:lumMod val="50000"/>
                            </a:schemeClr>
                          </a:solidFill>
                          <a:latin typeface="Cambria Math" panose="02040503050406030204" pitchFamily="18" charset="0"/>
                        </a:rPr>
                        <m:t>1</m:t>
                      </m:r>
                    </m:sub>
                    <m:sup>
                      <m:r>
                        <m:rPr>
                          <m:sty m:val="p"/>
                        </m:rPr>
                        <a:rPr lang="en-US" sz="2400" b="0" i="0" smtClean="0">
                          <a:solidFill>
                            <a:schemeClr val="bg2">
                              <a:lumMod val="50000"/>
                            </a:schemeClr>
                          </a:solidFill>
                          <a:latin typeface="Cambria Math" panose="02040503050406030204" pitchFamily="18" charset="0"/>
                        </a:rPr>
                        <m:t>eff</m:t>
                      </m:r>
                    </m:sup>
                  </m:sSubSup>
                </m:oMath>
              </a14:m>
              <a:r>
                <a:rPr lang="it-IT" sz="2400" dirty="0">
                  <a:solidFill>
                    <a:schemeClr val="bg2">
                      <a:lumMod val="50000"/>
                    </a:schemeClr>
                  </a:solidFill>
                </a:rPr>
                <a:t> </a:t>
              </a:r>
            </a:p>
            <a:p>
              <a:r>
                <a:rPr lang="it-IT" sz="2400" dirty="0">
                  <a:solidFill>
                    <a:schemeClr val="bg2">
                      <a:lumMod val="50000"/>
                    </a:schemeClr>
                  </a:solidFill>
                </a:rPr>
                <a:t>whose </a:t>
              </a:r>
              <a:r>
                <a:rPr lang="it-IT" sz="2400" dirty="0" err="1">
                  <a:solidFill>
                    <a:schemeClr val="bg2">
                      <a:lumMod val="50000"/>
                    </a:schemeClr>
                  </a:solidFill>
                </a:rPr>
                <a:t>eingenvalues</a:t>
              </a:r>
              <a:r>
                <a:rPr lang="it-IT" sz="2400" dirty="0">
                  <a:solidFill>
                    <a:schemeClr val="bg2">
                      <a:lumMod val="50000"/>
                    </a:schemeClr>
                  </a:solidFill>
                </a:rPr>
                <a:t> </a:t>
              </a:r>
              <a:r>
                <a:rPr lang="it-IT" sz="2400" dirty="0" err="1">
                  <a:solidFill>
                    <a:schemeClr val="bg2">
                      <a:lumMod val="50000"/>
                    </a:schemeClr>
                  </a:solidFill>
                </a:rPr>
                <a:t>belong</a:t>
              </a:r>
              <a:r>
                <a:rPr lang="it-IT" sz="2400" dirty="0">
                  <a:solidFill>
                    <a:schemeClr val="bg2">
                      <a:lumMod val="50000"/>
                    </a:schemeClr>
                  </a:solidFill>
                </a:rPr>
                <a:t> to the set of </a:t>
              </a:r>
              <a:r>
                <a:rPr lang="it-IT" sz="2400" dirty="0" err="1">
                  <a:solidFill>
                    <a:schemeClr val="bg2">
                      <a:lumMod val="50000"/>
                    </a:schemeClr>
                  </a:solidFill>
                </a:rPr>
                <a:t>eigenvalues</a:t>
              </a:r>
              <a:r>
                <a:rPr lang="it-IT" sz="2400" dirty="0">
                  <a:solidFill>
                    <a:schemeClr val="bg2">
                      <a:lumMod val="50000"/>
                    </a:schemeClr>
                  </a:solidFill>
                </a:rPr>
                <a:t> of </a:t>
              </a:r>
              <a14:m>
                <m:oMath xmlns:m="http://schemas.openxmlformats.org/officeDocument/2006/math">
                  <m:r>
                    <a:rPr lang="en-US" sz="2400" i="1" smtClean="0">
                      <a:solidFill>
                        <a:schemeClr val="tx1">
                          <a:lumMod val="75000"/>
                          <a:lumOff val="25000"/>
                        </a:schemeClr>
                      </a:solidFill>
                      <a:latin typeface="Cambria Math" panose="02040503050406030204" pitchFamily="18" charset="0"/>
                    </a:rPr>
                    <m:t>𝐻</m:t>
                  </m:r>
                </m:oMath>
              </a14:m>
              <a:r>
                <a:rPr lang="it-IT" sz="2400" dirty="0">
                  <a:solidFill>
                    <a:schemeClr val="bg2">
                      <a:lumMod val="50000"/>
                    </a:schemeClr>
                  </a:solidFill>
                </a:rPr>
                <a:t>   </a:t>
              </a:r>
              <a:r>
                <a:rPr lang="it-IT" sz="2400" dirty="0"/>
                <a:t>of </a:t>
              </a:r>
            </a:p>
          </dgm:t>
        </dgm:pt>
      </mc:Choice>
      <mc:Fallback xmlns="">
        <dgm:pt modelId="{1B92A354-9BA6-434E-BEAA-AD23A51D2566}">
          <dgm:prSet custT="1"/>
          <dgm:spPr>
            <a:solidFill>
              <a:schemeClr val="bg1"/>
            </a:solidFill>
            <a:ln>
              <a:solidFill>
                <a:schemeClr val="tx2">
                  <a:lumMod val="75000"/>
                </a:schemeClr>
              </a:solidFill>
            </a:ln>
          </dgm:spPr>
          <dgm:t>
            <a:bodyPr/>
            <a:lstStyle/>
            <a:p>
              <a:r>
                <a:rPr lang="en-US" sz="2400" i="0">
                  <a:solidFill>
                    <a:schemeClr val="bg2">
                      <a:lumMod val="50000"/>
                    </a:schemeClr>
                  </a:solidFill>
                  <a:latin typeface="Cambria Math" panose="02040503050406030204" pitchFamily="18" charset="0"/>
                </a:rPr>
                <a:t>𝐻_eff</a:t>
              </a:r>
              <a:r>
                <a:rPr lang="en-US" sz="2400" dirty="0">
                  <a:solidFill>
                    <a:schemeClr val="bg2">
                      <a:lumMod val="50000"/>
                    </a:schemeClr>
                  </a:solidFill>
                </a:rPr>
                <a:t> = </a:t>
              </a:r>
              <a:r>
                <a:rPr lang="en-US" sz="2400" i="0">
                  <a:solidFill>
                    <a:schemeClr val="bg2">
                      <a:lumMod val="50000"/>
                    </a:schemeClr>
                  </a:solidFill>
                  <a:latin typeface="Cambria Math" panose="02040503050406030204" pitchFamily="18" charset="0"/>
                </a:rPr>
                <a:t>𝐻_0</a:t>
              </a:r>
              <a:r>
                <a:rPr lang="en-US" sz="2400" b="0" i="0">
                  <a:solidFill>
                    <a:schemeClr val="bg2">
                      <a:lumMod val="50000"/>
                    </a:schemeClr>
                  </a:solidFill>
                  <a:latin typeface="Cambria Math" panose="02040503050406030204" pitchFamily="18" charset="0"/>
                </a:rPr>
                <a:t>+𝐻_1^eff</a:t>
              </a:r>
              <a:r>
                <a:rPr lang="it-IT" sz="2400" dirty="0">
                  <a:solidFill>
                    <a:schemeClr val="bg2">
                      <a:lumMod val="50000"/>
                    </a:schemeClr>
                  </a:solidFill>
                </a:rPr>
                <a:t> </a:t>
              </a:r>
            </a:p>
            <a:p>
              <a:r>
                <a:rPr lang="it-IT" sz="2400" dirty="0">
                  <a:solidFill>
                    <a:schemeClr val="bg2">
                      <a:lumMod val="50000"/>
                    </a:schemeClr>
                  </a:solidFill>
                </a:rPr>
                <a:t>whose </a:t>
              </a:r>
              <a:r>
                <a:rPr lang="it-IT" sz="2400" dirty="0" err="1">
                  <a:solidFill>
                    <a:schemeClr val="bg2">
                      <a:lumMod val="50000"/>
                    </a:schemeClr>
                  </a:solidFill>
                </a:rPr>
                <a:t>eingenvalues</a:t>
              </a:r>
              <a:r>
                <a:rPr lang="it-IT" sz="2400" dirty="0">
                  <a:solidFill>
                    <a:schemeClr val="bg2">
                      <a:lumMod val="50000"/>
                    </a:schemeClr>
                  </a:solidFill>
                </a:rPr>
                <a:t> </a:t>
              </a:r>
              <a:r>
                <a:rPr lang="it-IT" sz="2400" dirty="0" err="1">
                  <a:solidFill>
                    <a:schemeClr val="bg2">
                      <a:lumMod val="50000"/>
                    </a:schemeClr>
                  </a:solidFill>
                </a:rPr>
                <a:t>belong</a:t>
              </a:r>
              <a:r>
                <a:rPr lang="it-IT" sz="2400" dirty="0">
                  <a:solidFill>
                    <a:schemeClr val="bg2">
                      <a:lumMod val="50000"/>
                    </a:schemeClr>
                  </a:solidFill>
                </a:rPr>
                <a:t> to the set of </a:t>
              </a:r>
              <a:r>
                <a:rPr lang="it-IT" sz="2400" dirty="0" err="1">
                  <a:solidFill>
                    <a:schemeClr val="bg2">
                      <a:lumMod val="50000"/>
                    </a:schemeClr>
                  </a:solidFill>
                </a:rPr>
                <a:t>eigenvalues</a:t>
              </a:r>
              <a:r>
                <a:rPr lang="it-IT" sz="2400" dirty="0">
                  <a:solidFill>
                    <a:schemeClr val="bg2">
                      <a:lumMod val="50000"/>
                    </a:schemeClr>
                  </a:solidFill>
                </a:rPr>
                <a:t> of </a:t>
              </a:r>
              <a:r>
                <a:rPr lang="en-US" sz="2400" i="0">
                  <a:solidFill>
                    <a:schemeClr val="tx1">
                      <a:lumMod val="75000"/>
                      <a:lumOff val="25000"/>
                    </a:schemeClr>
                  </a:solidFill>
                  <a:latin typeface="Cambria Math" panose="02040503050406030204" pitchFamily="18" charset="0"/>
                </a:rPr>
                <a:t>𝐻</a:t>
              </a:r>
              <a:r>
                <a:rPr lang="it-IT" sz="2400" dirty="0">
                  <a:solidFill>
                    <a:schemeClr val="bg2">
                      <a:lumMod val="50000"/>
                    </a:schemeClr>
                  </a:solidFill>
                </a:rPr>
                <a:t>   </a:t>
              </a:r>
              <a:r>
                <a:rPr lang="it-IT" sz="2400" dirty="0"/>
                <a:t>of </a:t>
              </a:r>
            </a:p>
          </dgm:t>
        </dgm:pt>
      </mc:Fallback>
    </mc:AlternateContent>
    <dgm:pt modelId="{57560E26-ACC8-4F4F-BA59-AF649196ADD0}" type="parTrans" cxnId="{703B9B06-2DBE-B94B-86F4-7C73F8034881}">
      <dgm:prSet/>
      <dgm:spPr/>
      <dgm:t>
        <a:bodyPr/>
        <a:lstStyle/>
        <a:p>
          <a:endParaRPr lang="it-IT"/>
        </a:p>
      </dgm:t>
    </dgm:pt>
    <dgm:pt modelId="{04B62CB6-B7A7-DD47-BFF3-025990382574}" type="sibTrans" cxnId="{703B9B06-2DBE-B94B-86F4-7C73F8034881}">
      <dgm:prSet/>
      <dgm:spPr/>
      <dgm:t>
        <a:bodyPr/>
        <a:lstStyle/>
        <a:p>
          <a:endParaRPr lang="it-IT"/>
        </a:p>
      </dgm:t>
    </dgm:pt>
    <dgm:pt modelId="{9857878C-BC87-CE40-9523-C54FE3B15631}" type="pres">
      <dgm:prSet presAssocID="{1E042811-A7F8-4845-A9F0-A852706BE18C}" presName="Name0" presStyleCnt="0">
        <dgm:presLayoutVars>
          <dgm:dir/>
          <dgm:resizeHandles/>
        </dgm:presLayoutVars>
      </dgm:prSet>
      <dgm:spPr/>
    </dgm:pt>
    <dgm:pt modelId="{626D1D8B-3328-4746-AC36-9DEFC31E4AA0}" type="pres">
      <dgm:prSet presAssocID="{4CAED0FC-5FDD-EB4B-9687-7D2C7CE499F1}" presName="compNode" presStyleCnt="0"/>
      <dgm:spPr/>
    </dgm:pt>
    <dgm:pt modelId="{52C15184-4D0F-FC42-B37D-4C1F0C424378}" type="pres">
      <dgm:prSet presAssocID="{4CAED0FC-5FDD-EB4B-9687-7D2C7CE499F1}" presName="dummyConnPt" presStyleCnt="0"/>
      <dgm:spPr/>
    </dgm:pt>
    <dgm:pt modelId="{5E56B9D1-ADEB-D24F-B9A5-50219BC14A87}" type="pres">
      <dgm:prSet presAssocID="{4CAED0FC-5FDD-EB4B-9687-7D2C7CE499F1}" presName="node" presStyleLbl="node1" presStyleIdx="0" presStyleCnt="3" custScaleX="957622" custScaleY="278210" custLinFactNeighborX="33127" custLinFactNeighborY="-92115">
        <dgm:presLayoutVars>
          <dgm:bulletEnabled val="1"/>
        </dgm:presLayoutVars>
      </dgm:prSet>
      <dgm:spPr/>
    </dgm:pt>
    <dgm:pt modelId="{E8996280-5F51-7F4C-81DE-6E42D256EFA9}" type="pres">
      <dgm:prSet presAssocID="{02F0F6CF-7E6A-754D-B0DE-A520736BC216}" presName="sibTrans" presStyleLbl="bgSibTrans2D1" presStyleIdx="0" presStyleCnt="2"/>
      <dgm:spPr/>
    </dgm:pt>
    <dgm:pt modelId="{E542E54E-3102-B44B-9D96-EDB73165CD8D}" type="pres">
      <dgm:prSet presAssocID="{821F8620-70B1-0445-818A-9344A8DB6164}" presName="compNode" presStyleCnt="0"/>
      <dgm:spPr/>
    </dgm:pt>
    <dgm:pt modelId="{962767E2-35D9-C845-93DC-A4D4E37F62B5}" type="pres">
      <dgm:prSet presAssocID="{821F8620-70B1-0445-818A-9344A8DB6164}" presName="dummyConnPt" presStyleCnt="0"/>
      <dgm:spPr/>
    </dgm:pt>
    <dgm:pt modelId="{9B5167A6-79EA-C748-B851-F5B4EBB420F7}" type="pres">
      <dgm:prSet presAssocID="{821F8620-70B1-0445-818A-9344A8DB6164}" presName="node" presStyleLbl="node1" presStyleIdx="1" presStyleCnt="3" custScaleX="448876" custLinFactNeighborX="36220" custLinFactNeighborY="-27928">
        <dgm:presLayoutVars>
          <dgm:bulletEnabled val="1"/>
        </dgm:presLayoutVars>
      </dgm:prSet>
      <dgm:spPr/>
    </dgm:pt>
    <dgm:pt modelId="{2902A9E7-81FD-FF43-B334-BA6AD845DDD5}" type="pres">
      <dgm:prSet presAssocID="{226B4493-DBB9-0644-BB6E-1BBB5C9BD3D7}" presName="sibTrans" presStyleLbl="bgSibTrans2D1" presStyleIdx="1" presStyleCnt="2"/>
      <dgm:spPr/>
    </dgm:pt>
    <dgm:pt modelId="{E38561A3-1CF3-C742-9F73-1309736EF3B6}" type="pres">
      <dgm:prSet presAssocID="{1B92A354-9BA6-434E-BEAA-AD23A51D2566}" presName="compNode" presStyleCnt="0"/>
      <dgm:spPr/>
    </dgm:pt>
    <dgm:pt modelId="{1015DAE4-87AC-BE47-9D59-4724071E135F}" type="pres">
      <dgm:prSet presAssocID="{1B92A354-9BA6-434E-BEAA-AD23A51D2566}" presName="dummyConnPt" presStyleCnt="0"/>
      <dgm:spPr/>
    </dgm:pt>
    <dgm:pt modelId="{D64047AD-11D2-C242-AA74-DD15C1774A7C}" type="pres">
      <dgm:prSet presAssocID="{1B92A354-9BA6-434E-BEAA-AD23A51D2566}" presName="node" presStyleLbl="node1" presStyleIdx="2" presStyleCnt="3" custScaleX="424593" custScaleY="240986" custLinFactX="-300000" custLinFactY="100000" custLinFactNeighborX="-384202" custLinFactNeighborY="198754">
        <dgm:presLayoutVars>
          <dgm:bulletEnabled val="1"/>
        </dgm:presLayoutVars>
      </dgm:prSet>
      <dgm:spPr/>
    </dgm:pt>
  </dgm:ptLst>
  <dgm:cxnLst>
    <dgm:cxn modelId="{703B9B06-2DBE-B94B-86F4-7C73F8034881}" srcId="{1E042811-A7F8-4845-A9F0-A852706BE18C}" destId="{1B92A354-9BA6-434E-BEAA-AD23A51D2566}" srcOrd="2" destOrd="0" parTransId="{57560E26-ACC8-4F4F-BA59-AF649196ADD0}" sibTransId="{04B62CB6-B7A7-DD47-BFF3-025990382574}"/>
    <dgm:cxn modelId="{F230ED3E-F90A-EF46-A348-1FD3C8BDE430}" srcId="{1E042811-A7F8-4845-A9F0-A852706BE18C}" destId="{821F8620-70B1-0445-818A-9344A8DB6164}" srcOrd="1" destOrd="0" parTransId="{4F9F553F-5DC6-E440-853A-CAA83FAF1586}" sibTransId="{226B4493-DBB9-0644-BB6E-1BBB5C9BD3D7}"/>
    <dgm:cxn modelId="{FF771442-B8C5-6844-915D-9B457DC9B2AA}" srcId="{1E042811-A7F8-4845-A9F0-A852706BE18C}" destId="{4CAED0FC-5FDD-EB4B-9687-7D2C7CE499F1}" srcOrd="0" destOrd="0" parTransId="{2B5124BF-1CFD-C04D-9BD9-D1612531663B}" sibTransId="{02F0F6CF-7E6A-754D-B0DE-A520736BC216}"/>
    <dgm:cxn modelId="{8D39E657-4241-8741-AF5B-CF697E7AA696}" type="presOf" srcId="{02F0F6CF-7E6A-754D-B0DE-A520736BC216}" destId="{E8996280-5F51-7F4C-81DE-6E42D256EFA9}" srcOrd="0" destOrd="0" presId="urn:microsoft.com/office/officeart/2005/8/layout/bProcess4"/>
    <dgm:cxn modelId="{3C26286D-66D1-8343-89A8-0E694792BC22}" type="presOf" srcId="{1B92A354-9BA6-434E-BEAA-AD23A51D2566}" destId="{D64047AD-11D2-C242-AA74-DD15C1774A7C}" srcOrd="0" destOrd="0" presId="urn:microsoft.com/office/officeart/2005/8/layout/bProcess4"/>
    <dgm:cxn modelId="{C754F57E-D0A4-B04F-ADB7-E8F0D61D20C3}" type="presOf" srcId="{821F8620-70B1-0445-818A-9344A8DB6164}" destId="{9B5167A6-79EA-C748-B851-F5B4EBB420F7}" srcOrd="0" destOrd="0" presId="urn:microsoft.com/office/officeart/2005/8/layout/bProcess4"/>
    <dgm:cxn modelId="{39F43795-550E-5F47-A5F6-EB431E25564E}" type="presOf" srcId="{226B4493-DBB9-0644-BB6E-1BBB5C9BD3D7}" destId="{2902A9E7-81FD-FF43-B334-BA6AD845DDD5}" srcOrd="0" destOrd="0" presId="urn:microsoft.com/office/officeart/2005/8/layout/bProcess4"/>
    <dgm:cxn modelId="{F2B29DAB-43C7-1F4B-9996-3F0E5C19B462}" type="presOf" srcId="{1E042811-A7F8-4845-A9F0-A852706BE18C}" destId="{9857878C-BC87-CE40-9523-C54FE3B15631}" srcOrd="0" destOrd="0" presId="urn:microsoft.com/office/officeart/2005/8/layout/bProcess4"/>
    <dgm:cxn modelId="{94D013D0-FE05-9145-B1B6-741DBCFC94E3}" type="presOf" srcId="{4CAED0FC-5FDD-EB4B-9687-7D2C7CE499F1}" destId="{5E56B9D1-ADEB-D24F-B9A5-50219BC14A87}" srcOrd="0" destOrd="0" presId="urn:microsoft.com/office/officeart/2005/8/layout/bProcess4"/>
    <dgm:cxn modelId="{8904EA5F-9CD1-014A-87B5-AC577562EA95}" type="presParOf" srcId="{9857878C-BC87-CE40-9523-C54FE3B15631}" destId="{626D1D8B-3328-4746-AC36-9DEFC31E4AA0}" srcOrd="0" destOrd="0" presId="urn:microsoft.com/office/officeart/2005/8/layout/bProcess4"/>
    <dgm:cxn modelId="{CE24B6F2-D5DF-C44B-AEBD-48BC8EFCC930}" type="presParOf" srcId="{626D1D8B-3328-4746-AC36-9DEFC31E4AA0}" destId="{52C15184-4D0F-FC42-B37D-4C1F0C424378}" srcOrd="0" destOrd="0" presId="urn:microsoft.com/office/officeart/2005/8/layout/bProcess4"/>
    <dgm:cxn modelId="{41637222-71EB-A04D-A876-9B76F08FAFD8}" type="presParOf" srcId="{626D1D8B-3328-4746-AC36-9DEFC31E4AA0}" destId="{5E56B9D1-ADEB-D24F-B9A5-50219BC14A87}" srcOrd="1" destOrd="0" presId="urn:microsoft.com/office/officeart/2005/8/layout/bProcess4"/>
    <dgm:cxn modelId="{B13969E6-BB81-9041-AEEB-2FEBD8DE91A0}" type="presParOf" srcId="{9857878C-BC87-CE40-9523-C54FE3B15631}" destId="{E8996280-5F51-7F4C-81DE-6E42D256EFA9}" srcOrd="1" destOrd="0" presId="urn:microsoft.com/office/officeart/2005/8/layout/bProcess4"/>
    <dgm:cxn modelId="{7F45E4EC-1375-994B-9AAC-8836688AD6D2}" type="presParOf" srcId="{9857878C-BC87-CE40-9523-C54FE3B15631}" destId="{E542E54E-3102-B44B-9D96-EDB73165CD8D}" srcOrd="2" destOrd="0" presId="urn:microsoft.com/office/officeart/2005/8/layout/bProcess4"/>
    <dgm:cxn modelId="{72092B33-26DB-D94C-9084-E6B5DE167B7A}" type="presParOf" srcId="{E542E54E-3102-B44B-9D96-EDB73165CD8D}" destId="{962767E2-35D9-C845-93DC-A4D4E37F62B5}" srcOrd="0" destOrd="0" presId="urn:microsoft.com/office/officeart/2005/8/layout/bProcess4"/>
    <dgm:cxn modelId="{FAD9066C-3B1D-7645-B655-59C084662C69}" type="presParOf" srcId="{E542E54E-3102-B44B-9D96-EDB73165CD8D}" destId="{9B5167A6-79EA-C748-B851-F5B4EBB420F7}" srcOrd="1" destOrd="0" presId="urn:microsoft.com/office/officeart/2005/8/layout/bProcess4"/>
    <dgm:cxn modelId="{58A99D3F-4316-E049-87C7-B9F58B4DF541}" type="presParOf" srcId="{9857878C-BC87-CE40-9523-C54FE3B15631}" destId="{2902A9E7-81FD-FF43-B334-BA6AD845DDD5}" srcOrd="3" destOrd="0" presId="urn:microsoft.com/office/officeart/2005/8/layout/bProcess4"/>
    <dgm:cxn modelId="{BEE18B2D-B75E-8D42-AB2C-C9B5ED3A83F9}" type="presParOf" srcId="{9857878C-BC87-CE40-9523-C54FE3B15631}" destId="{E38561A3-1CF3-C742-9F73-1309736EF3B6}" srcOrd="4" destOrd="0" presId="urn:microsoft.com/office/officeart/2005/8/layout/bProcess4"/>
    <dgm:cxn modelId="{316410A7-CFF7-1943-9E83-DC1CC07AE2A2}" type="presParOf" srcId="{E38561A3-1CF3-C742-9F73-1309736EF3B6}" destId="{1015DAE4-87AC-BE47-9D59-4724071E135F}" srcOrd="0" destOrd="0" presId="urn:microsoft.com/office/officeart/2005/8/layout/bProcess4"/>
    <dgm:cxn modelId="{E1968E60-4CBA-444E-8A66-85C987351BE8}" type="presParOf" srcId="{E38561A3-1CF3-C742-9F73-1309736EF3B6}" destId="{D64047AD-11D2-C242-AA74-DD15C1774A7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042811-A7F8-4845-A9F0-A852706BE18C}" type="doc">
      <dgm:prSet loTypeId="urn:microsoft.com/office/officeart/2005/8/layout/bProcess4" loCatId="hierarchy" qsTypeId="urn:microsoft.com/office/officeart/2005/8/quickstyle/simple1" qsCatId="simple" csTypeId="urn:microsoft.com/office/officeart/2005/8/colors/accent1_2" csCatId="accent1" phldr="1"/>
      <dgm:spPr/>
      <dgm:t>
        <a:bodyPr/>
        <a:lstStyle/>
        <a:p>
          <a:endParaRPr lang="it-IT"/>
        </a:p>
      </dgm:t>
    </dgm:pt>
    <dgm:pt modelId="{4CAED0FC-5FDD-EB4B-9687-7D2C7CE499F1}">
      <dgm:prSet phldrT="[Testo]" custT="1"/>
      <dgm:spPr>
        <a:blipFill>
          <a:blip xmlns:r="http://schemas.openxmlformats.org/officeDocument/2006/relationships" r:embed="rId1"/>
          <a:stretch>
            <a:fillRect l="-139"/>
          </a:stretch>
        </a:blipFill>
        <a:ln>
          <a:solidFill>
            <a:schemeClr val="tx2">
              <a:lumMod val="75000"/>
            </a:schemeClr>
          </a:solidFill>
        </a:ln>
      </dgm:spPr>
      <dgm:t>
        <a:bodyPr/>
        <a:lstStyle/>
        <a:p>
          <a:r>
            <a:rPr lang="it-IT">
              <a:noFill/>
            </a:rPr>
            <a:t> </a:t>
          </a:r>
        </a:p>
      </dgm:t>
    </dgm:pt>
    <dgm:pt modelId="{2B5124BF-1CFD-C04D-9BD9-D1612531663B}" type="parTrans" cxnId="{FF771442-B8C5-6844-915D-9B457DC9B2AA}">
      <dgm:prSet/>
      <dgm:spPr/>
      <dgm:t>
        <a:bodyPr/>
        <a:lstStyle/>
        <a:p>
          <a:endParaRPr lang="it-IT"/>
        </a:p>
      </dgm:t>
    </dgm:pt>
    <dgm:pt modelId="{02F0F6CF-7E6A-754D-B0DE-A520736BC216}" type="sibTrans" cxnId="{FF771442-B8C5-6844-915D-9B457DC9B2AA}">
      <dgm:prSet/>
      <dgm:spPr>
        <a:solidFill>
          <a:schemeClr val="accent1">
            <a:lumMod val="20000"/>
            <a:lumOff val="80000"/>
          </a:schemeClr>
        </a:solidFill>
      </dgm:spPr>
      <dgm:t>
        <a:bodyPr/>
        <a:lstStyle/>
        <a:p>
          <a:endParaRPr lang="it-IT"/>
        </a:p>
      </dgm:t>
    </dgm:pt>
    <dgm:pt modelId="{821F8620-70B1-0445-818A-9344A8DB6164}">
      <dgm:prSet phldrT="[Testo]" custT="1"/>
      <dgm:spPr>
        <a:solidFill>
          <a:schemeClr val="bg1"/>
        </a:solidFill>
        <a:ln>
          <a:solidFill>
            <a:schemeClr val="tx2">
              <a:lumMod val="75000"/>
            </a:schemeClr>
          </a:solidFill>
        </a:ln>
      </dgm:spPr>
      <dgm:t>
        <a:bodyPr/>
        <a:lstStyle/>
        <a:p>
          <a:pPr rtl="0"/>
          <a:r>
            <a:rPr lang="it-IT" sz="2400" dirty="0" err="1">
              <a:solidFill>
                <a:schemeClr val="tx1">
                  <a:lumMod val="75000"/>
                  <a:lumOff val="25000"/>
                </a:schemeClr>
              </a:solidFill>
            </a:rPr>
            <a:t>many</a:t>
          </a:r>
          <a:r>
            <a:rPr lang="it-IT" sz="2400" dirty="0">
              <a:solidFill>
                <a:schemeClr val="tx1">
                  <a:lumMod val="75000"/>
                  <a:lumOff val="25000"/>
                </a:schemeClr>
              </a:solidFill>
            </a:rPr>
            <a:t>-body </a:t>
          </a:r>
          <a:r>
            <a:rPr lang="it-IT" sz="2400" dirty="0" err="1">
              <a:solidFill>
                <a:schemeClr val="tx1">
                  <a:lumMod val="75000"/>
                  <a:lumOff val="25000"/>
                </a:schemeClr>
              </a:solidFill>
            </a:rPr>
            <a:t>perturbation</a:t>
          </a:r>
          <a:r>
            <a:rPr lang="it-IT" sz="2400" dirty="0">
              <a:solidFill>
                <a:schemeClr val="tx1">
                  <a:lumMod val="75000"/>
                  <a:lumOff val="25000"/>
                </a:schemeClr>
              </a:solidFill>
            </a:rPr>
            <a:t> theory</a:t>
          </a:r>
        </a:p>
      </dgm:t>
    </dgm:pt>
    <dgm:pt modelId="{4F9F553F-5DC6-E440-853A-CAA83FAF1586}" type="parTrans" cxnId="{F230ED3E-F90A-EF46-A348-1FD3C8BDE430}">
      <dgm:prSet/>
      <dgm:spPr/>
      <dgm:t>
        <a:bodyPr/>
        <a:lstStyle/>
        <a:p>
          <a:endParaRPr lang="it-IT"/>
        </a:p>
      </dgm:t>
    </dgm:pt>
    <dgm:pt modelId="{226B4493-DBB9-0644-BB6E-1BBB5C9BD3D7}" type="sibTrans" cxnId="{F230ED3E-F90A-EF46-A348-1FD3C8BDE430}">
      <dgm:prSet/>
      <dgm:spPr>
        <a:solidFill>
          <a:schemeClr val="accent1">
            <a:lumMod val="20000"/>
            <a:lumOff val="80000"/>
          </a:schemeClr>
        </a:solidFill>
      </dgm:spPr>
      <dgm:t>
        <a:bodyPr/>
        <a:lstStyle/>
        <a:p>
          <a:endParaRPr lang="it-IT"/>
        </a:p>
      </dgm:t>
    </dgm:pt>
    <dgm:pt modelId="{1B92A354-9BA6-434E-BEAA-AD23A51D2566}">
      <dgm:prSet custT="1"/>
      <dgm:spPr>
        <a:blipFill>
          <a:blip xmlns:r="http://schemas.openxmlformats.org/officeDocument/2006/relationships" r:embed="rId2"/>
          <a:stretch>
            <a:fillRect l="-1246" r="-2804" b="-5405"/>
          </a:stretch>
        </a:blipFill>
        <a:ln>
          <a:solidFill>
            <a:schemeClr val="tx2">
              <a:lumMod val="75000"/>
            </a:schemeClr>
          </a:solidFill>
        </a:ln>
      </dgm:spPr>
      <dgm:t>
        <a:bodyPr/>
        <a:lstStyle/>
        <a:p>
          <a:r>
            <a:rPr lang="it-IT">
              <a:noFill/>
            </a:rPr>
            <a:t> </a:t>
          </a:r>
        </a:p>
      </dgm:t>
    </dgm:pt>
    <dgm:pt modelId="{57560E26-ACC8-4F4F-BA59-AF649196ADD0}" type="parTrans" cxnId="{703B9B06-2DBE-B94B-86F4-7C73F8034881}">
      <dgm:prSet/>
      <dgm:spPr/>
      <dgm:t>
        <a:bodyPr/>
        <a:lstStyle/>
        <a:p>
          <a:endParaRPr lang="it-IT"/>
        </a:p>
      </dgm:t>
    </dgm:pt>
    <dgm:pt modelId="{04B62CB6-B7A7-DD47-BFF3-025990382574}" type="sibTrans" cxnId="{703B9B06-2DBE-B94B-86F4-7C73F8034881}">
      <dgm:prSet/>
      <dgm:spPr/>
      <dgm:t>
        <a:bodyPr/>
        <a:lstStyle/>
        <a:p>
          <a:endParaRPr lang="it-IT"/>
        </a:p>
      </dgm:t>
    </dgm:pt>
    <dgm:pt modelId="{9857878C-BC87-CE40-9523-C54FE3B15631}" type="pres">
      <dgm:prSet presAssocID="{1E042811-A7F8-4845-A9F0-A852706BE18C}" presName="Name0" presStyleCnt="0">
        <dgm:presLayoutVars>
          <dgm:dir/>
          <dgm:resizeHandles/>
        </dgm:presLayoutVars>
      </dgm:prSet>
      <dgm:spPr/>
    </dgm:pt>
    <dgm:pt modelId="{626D1D8B-3328-4746-AC36-9DEFC31E4AA0}" type="pres">
      <dgm:prSet presAssocID="{4CAED0FC-5FDD-EB4B-9687-7D2C7CE499F1}" presName="compNode" presStyleCnt="0"/>
      <dgm:spPr/>
    </dgm:pt>
    <dgm:pt modelId="{52C15184-4D0F-FC42-B37D-4C1F0C424378}" type="pres">
      <dgm:prSet presAssocID="{4CAED0FC-5FDD-EB4B-9687-7D2C7CE499F1}" presName="dummyConnPt" presStyleCnt="0"/>
      <dgm:spPr/>
    </dgm:pt>
    <dgm:pt modelId="{5E56B9D1-ADEB-D24F-B9A5-50219BC14A87}" type="pres">
      <dgm:prSet presAssocID="{4CAED0FC-5FDD-EB4B-9687-7D2C7CE499F1}" presName="node" presStyleLbl="node1" presStyleIdx="0" presStyleCnt="3" custScaleX="957622" custScaleY="278210" custLinFactNeighborX="33127" custLinFactNeighborY="-92115">
        <dgm:presLayoutVars>
          <dgm:bulletEnabled val="1"/>
        </dgm:presLayoutVars>
      </dgm:prSet>
      <dgm:spPr/>
    </dgm:pt>
    <dgm:pt modelId="{E8996280-5F51-7F4C-81DE-6E42D256EFA9}" type="pres">
      <dgm:prSet presAssocID="{02F0F6CF-7E6A-754D-B0DE-A520736BC216}" presName="sibTrans" presStyleLbl="bgSibTrans2D1" presStyleIdx="0" presStyleCnt="2"/>
      <dgm:spPr/>
    </dgm:pt>
    <dgm:pt modelId="{E542E54E-3102-B44B-9D96-EDB73165CD8D}" type="pres">
      <dgm:prSet presAssocID="{821F8620-70B1-0445-818A-9344A8DB6164}" presName="compNode" presStyleCnt="0"/>
      <dgm:spPr/>
    </dgm:pt>
    <dgm:pt modelId="{962767E2-35D9-C845-93DC-A4D4E37F62B5}" type="pres">
      <dgm:prSet presAssocID="{821F8620-70B1-0445-818A-9344A8DB6164}" presName="dummyConnPt" presStyleCnt="0"/>
      <dgm:spPr/>
    </dgm:pt>
    <dgm:pt modelId="{9B5167A6-79EA-C748-B851-F5B4EBB420F7}" type="pres">
      <dgm:prSet presAssocID="{821F8620-70B1-0445-818A-9344A8DB6164}" presName="node" presStyleLbl="node1" presStyleIdx="1" presStyleCnt="3" custScaleX="448876" custLinFactNeighborX="36220" custLinFactNeighborY="-27928">
        <dgm:presLayoutVars>
          <dgm:bulletEnabled val="1"/>
        </dgm:presLayoutVars>
      </dgm:prSet>
      <dgm:spPr/>
    </dgm:pt>
    <dgm:pt modelId="{2902A9E7-81FD-FF43-B334-BA6AD845DDD5}" type="pres">
      <dgm:prSet presAssocID="{226B4493-DBB9-0644-BB6E-1BBB5C9BD3D7}" presName="sibTrans" presStyleLbl="bgSibTrans2D1" presStyleIdx="1" presStyleCnt="2"/>
      <dgm:spPr/>
    </dgm:pt>
    <dgm:pt modelId="{E38561A3-1CF3-C742-9F73-1309736EF3B6}" type="pres">
      <dgm:prSet presAssocID="{1B92A354-9BA6-434E-BEAA-AD23A51D2566}" presName="compNode" presStyleCnt="0"/>
      <dgm:spPr/>
    </dgm:pt>
    <dgm:pt modelId="{1015DAE4-87AC-BE47-9D59-4724071E135F}" type="pres">
      <dgm:prSet presAssocID="{1B92A354-9BA6-434E-BEAA-AD23A51D2566}" presName="dummyConnPt" presStyleCnt="0"/>
      <dgm:spPr/>
    </dgm:pt>
    <dgm:pt modelId="{D64047AD-11D2-C242-AA74-DD15C1774A7C}" type="pres">
      <dgm:prSet presAssocID="{1B92A354-9BA6-434E-BEAA-AD23A51D2566}" presName="node" presStyleLbl="node1" presStyleIdx="2" presStyleCnt="3" custScaleX="424593" custScaleY="240986" custLinFactX="-300000" custLinFactY="100000" custLinFactNeighborX="-384202" custLinFactNeighborY="198754">
        <dgm:presLayoutVars>
          <dgm:bulletEnabled val="1"/>
        </dgm:presLayoutVars>
      </dgm:prSet>
      <dgm:spPr/>
    </dgm:pt>
  </dgm:ptLst>
  <dgm:cxnLst>
    <dgm:cxn modelId="{703B9B06-2DBE-B94B-86F4-7C73F8034881}" srcId="{1E042811-A7F8-4845-A9F0-A852706BE18C}" destId="{1B92A354-9BA6-434E-BEAA-AD23A51D2566}" srcOrd="2" destOrd="0" parTransId="{57560E26-ACC8-4F4F-BA59-AF649196ADD0}" sibTransId="{04B62CB6-B7A7-DD47-BFF3-025990382574}"/>
    <dgm:cxn modelId="{F230ED3E-F90A-EF46-A348-1FD3C8BDE430}" srcId="{1E042811-A7F8-4845-A9F0-A852706BE18C}" destId="{821F8620-70B1-0445-818A-9344A8DB6164}" srcOrd="1" destOrd="0" parTransId="{4F9F553F-5DC6-E440-853A-CAA83FAF1586}" sibTransId="{226B4493-DBB9-0644-BB6E-1BBB5C9BD3D7}"/>
    <dgm:cxn modelId="{FF771442-B8C5-6844-915D-9B457DC9B2AA}" srcId="{1E042811-A7F8-4845-A9F0-A852706BE18C}" destId="{4CAED0FC-5FDD-EB4B-9687-7D2C7CE499F1}" srcOrd="0" destOrd="0" parTransId="{2B5124BF-1CFD-C04D-9BD9-D1612531663B}" sibTransId="{02F0F6CF-7E6A-754D-B0DE-A520736BC216}"/>
    <dgm:cxn modelId="{8D39E657-4241-8741-AF5B-CF697E7AA696}" type="presOf" srcId="{02F0F6CF-7E6A-754D-B0DE-A520736BC216}" destId="{E8996280-5F51-7F4C-81DE-6E42D256EFA9}" srcOrd="0" destOrd="0" presId="urn:microsoft.com/office/officeart/2005/8/layout/bProcess4"/>
    <dgm:cxn modelId="{3C26286D-66D1-8343-89A8-0E694792BC22}" type="presOf" srcId="{1B92A354-9BA6-434E-BEAA-AD23A51D2566}" destId="{D64047AD-11D2-C242-AA74-DD15C1774A7C}" srcOrd="0" destOrd="0" presId="urn:microsoft.com/office/officeart/2005/8/layout/bProcess4"/>
    <dgm:cxn modelId="{C754F57E-D0A4-B04F-ADB7-E8F0D61D20C3}" type="presOf" srcId="{821F8620-70B1-0445-818A-9344A8DB6164}" destId="{9B5167A6-79EA-C748-B851-F5B4EBB420F7}" srcOrd="0" destOrd="0" presId="urn:microsoft.com/office/officeart/2005/8/layout/bProcess4"/>
    <dgm:cxn modelId="{39F43795-550E-5F47-A5F6-EB431E25564E}" type="presOf" srcId="{226B4493-DBB9-0644-BB6E-1BBB5C9BD3D7}" destId="{2902A9E7-81FD-FF43-B334-BA6AD845DDD5}" srcOrd="0" destOrd="0" presId="urn:microsoft.com/office/officeart/2005/8/layout/bProcess4"/>
    <dgm:cxn modelId="{F2B29DAB-43C7-1F4B-9996-3F0E5C19B462}" type="presOf" srcId="{1E042811-A7F8-4845-A9F0-A852706BE18C}" destId="{9857878C-BC87-CE40-9523-C54FE3B15631}" srcOrd="0" destOrd="0" presId="urn:microsoft.com/office/officeart/2005/8/layout/bProcess4"/>
    <dgm:cxn modelId="{94D013D0-FE05-9145-B1B6-741DBCFC94E3}" type="presOf" srcId="{4CAED0FC-5FDD-EB4B-9687-7D2C7CE499F1}" destId="{5E56B9D1-ADEB-D24F-B9A5-50219BC14A87}" srcOrd="0" destOrd="0" presId="urn:microsoft.com/office/officeart/2005/8/layout/bProcess4"/>
    <dgm:cxn modelId="{8904EA5F-9CD1-014A-87B5-AC577562EA95}" type="presParOf" srcId="{9857878C-BC87-CE40-9523-C54FE3B15631}" destId="{626D1D8B-3328-4746-AC36-9DEFC31E4AA0}" srcOrd="0" destOrd="0" presId="urn:microsoft.com/office/officeart/2005/8/layout/bProcess4"/>
    <dgm:cxn modelId="{CE24B6F2-D5DF-C44B-AEBD-48BC8EFCC930}" type="presParOf" srcId="{626D1D8B-3328-4746-AC36-9DEFC31E4AA0}" destId="{52C15184-4D0F-FC42-B37D-4C1F0C424378}" srcOrd="0" destOrd="0" presId="urn:microsoft.com/office/officeart/2005/8/layout/bProcess4"/>
    <dgm:cxn modelId="{41637222-71EB-A04D-A876-9B76F08FAFD8}" type="presParOf" srcId="{626D1D8B-3328-4746-AC36-9DEFC31E4AA0}" destId="{5E56B9D1-ADEB-D24F-B9A5-50219BC14A87}" srcOrd="1" destOrd="0" presId="urn:microsoft.com/office/officeart/2005/8/layout/bProcess4"/>
    <dgm:cxn modelId="{B13969E6-BB81-9041-AEEB-2FEBD8DE91A0}" type="presParOf" srcId="{9857878C-BC87-CE40-9523-C54FE3B15631}" destId="{E8996280-5F51-7F4C-81DE-6E42D256EFA9}" srcOrd="1" destOrd="0" presId="urn:microsoft.com/office/officeart/2005/8/layout/bProcess4"/>
    <dgm:cxn modelId="{7F45E4EC-1375-994B-9AAC-8836688AD6D2}" type="presParOf" srcId="{9857878C-BC87-CE40-9523-C54FE3B15631}" destId="{E542E54E-3102-B44B-9D96-EDB73165CD8D}" srcOrd="2" destOrd="0" presId="urn:microsoft.com/office/officeart/2005/8/layout/bProcess4"/>
    <dgm:cxn modelId="{72092B33-26DB-D94C-9084-E6B5DE167B7A}" type="presParOf" srcId="{E542E54E-3102-B44B-9D96-EDB73165CD8D}" destId="{962767E2-35D9-C845-93DC-A4D4E37F62B5}" srcOrd="0" destOrd="0" presId="urn:microsoft.com/office/officeart/2005/8/layout/bProcess4"/>
    <dgm:cxn modelId="{FAD9066C-3B1D-7645-B655-59C084662C69}" type="presParOf" srcId="{E542E54E-3102-B44B-9D96-EDB73165CD8D}" destId="{9B5167A6-79EA-C748-B851-F5B4EBB420F7}" srcOrd="1" destOrd="0" presId="urn:microsoft.com/office/officeart/2005/8/layout/bProcess4"/>
    <dgm:cxn modelId="{58A99D3F-4316-E049-87C7-B9F58B4DF541}" type="presParOf" srcId="{9857878C-BC87-CE40-9523-C54FE3B15631}" destId="{2902A9E7-81FD-FF43-B334-BA6AD845DDD5}" srcOrd="3" destOrd="0" presId="urn:microsoft.com/office/officeart/2005/8/layout/bProcess4"/>
    <dgm:cxn modelId="{BEE18B2D-B75E-8D42-AB2C-C9B5ED3A83F9}" type="presParOf" srcId="{9857878C-BC87-CE40-9523-C54FE3B15631}" destId="{E38561A3-1CF3-C742-9F73-1309736EF3B6}" srcOrd="4" destOrd="0" presId="urn:microsoft.com/office/officeart/2005/8/layout/bProcess4"/>
    <dgm:cxn modelId="{316410A7-CFF7-1943-9E83-DC1CC07AE2A2}" type="presParOf" srcId="{E38561A3-1CF3-C742-9F73-1309736EF3B6}" destId="{1015DAE4-87AC-BE47-9D59-4724071E135F}" srcOrd="0" destOrd="0" presId="urn:microsoft.com/office/officeart/2005/8/layout/bProcess4"/>
    <dgm:cxn modelId="{E1968E60-4CBA-444E-8A66-85C987351BE8}" type="presParOf" srcId="{E38561A3-1CF3-C742-9F73-1309736EF3B6}" destId="{D64047AD-11D2-C242-AA74-DD15C1774A7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B19751-C1CD-494F-936D-C48AFB4F4095}" type="doc">
      <dgm:prSet loTypeId="urn:microsoft.com/office/officeart/2005/8/layout/process4" loCatId="" qsTypeId="urn:microsoft.com/office/officeart/2005/8/quickstyle/simple4" qsCatId="simple" csTypeId="urn:microsoft.com/office/officeart/2005/8/colors/accent0_2" csCatId="mainScheme" phldr="1"/>
      <dgm:spPr/>
      <dgm:t>
        <a:bodyPr/>
        <a:lstStyle/>
        <a:p>
          <a:endParaRPr lang="it-IT"/>
        </a:p>
      </dgm:t>
    </dgm:pt>
    <dgm:pt modelId="{3A76A651-B2D5-1A4A-BA8C-A986EA8C79CF}">
      <dgm:prSet phldrT="[Testo]" custT="1"/>
      <dgm:spPr>
        <a:solidFill>
          <a:schemeClr val="bg1">
            <a:lumMod val="85000"/>
          </a:schemeClr>
        </a:solidFill>
      </dgm:spPr>
      <dgm:t>
        <a:bodyPr/>
        <a:lstStyle/>
        <a:p>
          <a:pPr algn="ctr"/>
          <a:r>
            <a:rPr lang="en-US" sz="2500" b="1" i="1" noProof="0" dirty="0">
              <a:latin typeface="+mj-lt"/>
            </a:rPr>
            <a:t>NN</a:t>
          </a:r>
          <a:r>
            <a:rPr lang="en-US" sz="2500" b="1" i="0" noProof="0" dirty="0">
              <a:latin typeface="+mj-lt"/>
            </a:rPr>
            <a:t> and 3N forces within the </a:t>
          </a:r>
          <a:r>
            <a:rPr lang="en-US" sz="2500" b="1" i="0" noProof="0" dirty="0" err="1">
              <a:latin typeface="+mj-lt"/>
            </a:rPr>
            <a:t>ChPT</a:t>
          </a:r>
          <a:r>
            <a:rPr lang="en-US" sz="2500" b="1" i="0" noProof="0" dirty="0">
              <a:latin typeface="+mj-lt"/>
            </a:rPr>
            <a:t> framework  at N</a:t>
          </a:r>
          <a:r>
            <a:rPr lang="en-US" sz="2500" b="1" i="0" baseline="30000" noProof="0" dirty="0">
              <a:latin typeface="+mj-lt"/>
            </a:rPr>
            <a:t>3</a:t>
          </a:r>
          <a:r>
            <a:rPr lang="en-US" sz="2500" b="1" i="0" noProof="0" dirty="0">
              <a:latin typeface="+mj-lt"/>
            </a:rPr>
            <a:t>LO and at NNLO, respectively </a:t>
          </a:r>
        </a:p>
        <a:p>
          <a:pPr algn="ctr"/>
          <a:r>
            <a:rPr lang="en-US" sz="2100" i="0" noProof="0" dirty="0">
              <a:solidFill>
                <a:schemeClr val="bg2">
                  <a:lumMod val="50000"/>
                </a:schemeClr>
              </a:solidFill>
              <a:latin typeface="+mj-lt"/>
            </a:rPr>
            <a:t>[D. R. </a:t>
          </a:r>
          <a:r>
            <a:rPr lang="en-US" sz="2100" i="0" noProof="0" dirty="0" err="1">
              <a:solidFill>
                <a:schemeClr val="bg2">
                  <a:lumMod val="50000"/>
                </a:schemeClr>
              </a:solidFill>
              <a:latin typeface="+mj-lt"/>
            </a:rPr>
            <a:t>Entem</a:t>
          </a:r>
          <a:r>
            <a:rPr lang="en-US" sz="2100" i="0" noProof="0" dirty="0">
              <a:solidFill>
                <a:schemeClr val="bg2">
                  <a:lumMod val="50000"/>
                </a:schemeClr>
              </a:solidFill>
              <a:latin typeface="+mj-lt"/>
            </a:rPr>
            <a:t>, R. </a:t>
          </a:r>
          <a:r>
            <a:rPr lang="en-US" sz="2100" i="0" noProof="0" dirty="0" err="1">
              <a:solidFill>
                <a:schemeClr val="bg2">
                  <a:lumMod val="50000"/>
                </a:schemeClr>
              </a:solidFill>
              <a:latin typeface="+mj-lt"/>
            </a:rPr>
            <a:t>Machleidt</a:t>
          </a:r>
          <a:r>
            <a:rPr lang="en-US" sz="2100" i="0" noProof="0" dirty="0">
              <a:solidFill>
                <a:schemeClr val="bg2">
                  <a:lumMod val="50000"/>
                </a:schemeClr>
              </a:solidFill>
              <a:latin typeface="+mj-lt"/>
            </a:rPr>
            <a:t>, PRC 66 (2002) 014002]</a:t>
          </a:r>
          <a:endParaRPr lang="en-US" sz="2100" i="0" noProof="0" dirty="0">
            <a:latin typeface="+mj-lt"/>
          </a:endParaRPr>
        </a:p>
      </dgm:t>
    </dgm:pt>
    <dgm:pt modelId="{8C971CAE-1963-074E-A96E-539E2BEDA077}" type="parTrans" cxnId="{417BD8BA-97C1-4247-B47D-4F7C6F1BD0EC}">
      <dgm:prSet/>
      <dgm:spPr/>
      <dgm:t>
        <a:bodyPr/>
        <a:lstStyle/>
        <a:p>
          <a:endParaRPr lang="it-IT"/>
        </a:p>
      </dgm:t>
    </dgm:pt>
    <dgm:pt modelId="{7A9C5AD6-3A92-8541-B12D-EEFB219CCAB2}" type="sibTrans" cxnId="{417BD8BA-97C1-4247-B47D-4F7C6F1BD0EC}">
      <dgm:prSet/>
      <dgm:spPr/>
      <dgm:t>
        <a:bodyPr/>
        <a:lstStyle/>
        <a:p>
          <a:endParaRPr lang="it-IT"/>
        </a:p>
      </dgm:t>
    </dgm:pt>
    <mc:AlternateContent xmlns:mc="http://schemas.openxmlformats.org/markup-compatibility/2006" xmlns:a14="http://schemas.microsoft.com/office/drawing/2010/main">
      <mc:Choice Requires="a14">
        <dgm:pt modelId="{D6EB422B-E745-654C-8BAE-140C6BA32662}">
          <dgm:prSet custT="1"/>
          <dgm:spPr/>
          <dgm:t>
            <a:bodyPr/>
            <a:lstStyle/>
            <a:p>
              <a:pPr rtl="0"/>
              <a:r>
                <a:rPr lang="en-US" sz="2500" b="1" i="0" noProof="0" dirty="0" err="1">
                  <a:latin typeface="+mj-lt"/>
                </a:rPr>
                <a:t>H</a:t>
              </a:r>
              <a:r>
                <a:rPr lang="en-US" sz="2500" b="1" i="0" baseline="-25000" noProof="0" dirty="0" err="1">
                  <a:latin typeface="+mj-lt"/>
                </a:rPr>
                <a:t>eff</a:t>
              </a:r>
              <a:r>
                <a:rPr lang="en-US" sz="2500" b="1" i="0" noProof="0" dirty="0">
                  <a:latin typeface="+mj-lt"/>
                </a:rPr>
                <a:t> within the framework of the MBPT </a:t>
              </a:r>
              <a:r>
                <a:rPr lang="en-US" sz="2500" b="0" i="0" noProof="0" dirty="0"/>
                <a:t>(</a:t>
              </a:r>
              <a14:m>
                <m:oMath xmlns:m="http://schemas.openxmlformats.org/officeDocument/2006/math">
                  <m:acc>
                    <m:accPr>
                      <m:chr m:val="̂"/>
                      <m:ctrlPr>
                        <a:rPr lang="en-US" sz="2500" b="0" i="1" noProof="0" smtClean="0">
                          <a:latin typeface="Cambria Math" panose="02040503050406030204" pitchFamily="18" charset="0"/>
                        </a:rPr>
                      </m:ctrlPr>
                    </m:accPr>
                    <m:e>
                      <m:r>
                        <a:rPr lang="en-US" sz="2500" b="0" i="1" noProof="0" smtClean="0">
                          <a:latin typeface="Cambria Math" panose="02040503050406030204" pitchFamily="18" charset="0"/>
                        </a:rPr>
                        <m:t>𝑄</m:t>
                      </m:r>
                    </m:e>
                  </m:acc>
                </m:oMath>
              </a14:m>
              <a:r>
                <a:rPr lang="en-US" sz="2500" b="0" i="0" noProof="0" dirty="0"/>
                <a:t>-</a:t>
              </a:r>
              <a:r>
                <a:rPr lang="en-US" sz="2500" b="0" i="0" noProof="0" dirty="0">
                  <a:latin typeface="+mj-lt"/>
                </a:rPr>
                <a:t>box folded diagram expansion</a:t>
              </a:r>
              <a:r>
                <a:rPr lang="en-US" sz="2500" b="1" i="0" noProof="0" dirty="0">
                  <a:latin typeface="+mj-lt"/>
                </a:rPr>
                <a:t>)</a:t>
              </a:r>
            </a:p>
            <a:p>
              <a:r>
                <a:rPr lang="en-US" sz="2500" i="0" noProof="0" dirty="0">
                  <a:latin typeface="+mj-lt"/>
                </a:rPr>
                <a:t>by including in  the </a:t>
              </a:r>
              <a14:m>
                <m:oMath xmlns:m="http://schemas.openxmlformats.org/officeDocument/2006/math">
                  <m:acc>
                    <m:accPr>
                      <m:chr m:val="̂"/>
                      <m:ctrlPr>
                        <a:rPr lang="en-US" sz="2500" b="0" i="1" noProof="0" smtClean="0">
                          <a:latin typeface="Cambria Math" panose="02040503050406030204" pitchFamily="18" charset="0"/>
                        </a:rPr>
                      </m:ctrlPr>
                    </m:accPr>
                    <m:e>
                      <m:r>
                        <a:rPr lang="en-US" sz="2500" b="0" i="1" noProof="0" smtClean="0">
                          <a:latin typeface="Cambria Math" panose="02040503050406030204" pitchFamily="18" charset="0"/>
                        </a:rPr>
                        <m:t>𝑄</m:t>
                      </m:r>
                    </m:e>
                  </m:acc>
                </m:oMath>
              </a14:m>
              <a:r>
                <a:rPr lang="en-US" sz="2500" b="0" i="0" noProof="0" dirty="0"/>
                <a:t>-</a:t>
              </a:r>
              <a:r>
                <a:rPr lang="en-US" sz="2500" b="0" i="0" noProof="0" dirty="0">
                  <a:latin typeface="+mj-lt"/>
                </a:rPr>
                <a:t>box </a:t>
              </a:r>
              <a:r>
                <a:rPr lang="en-US" sz="2500" i="0" noProof="0" dirty="0">
                  <a:latin typeface="+mj-lt"/>
                </a:rPr>
                <a:t> one- and two-body Goldstone diagrams at third order in the</a:t>
              </a:r>
            </a:p>
            <a:p>
              <a:r>
                <a:rPr lang="en-US" sz="2500" i="1" noProof="0" dirty="0">
                  <a:latin typeface="+mj-lt"/>
                </a:rPr>
                <a:t>NN</a:t>
              </a:r>
              <a:r>
                <a:rPr lang="en-US" sz="2500" i="0" noProof="0" dirty="0">
                  <a:latin typeface="+mj-lt"/>
                </a:rPr>
                <a:t> potential + at first order in the 3N one + induced 3N forces</a:t>
              </a:r>
            </a:p>
            <a:p>
              <a:r>
                <a:rPr lang="it-IT" sz="2100" i="0" dirty="0">
                  <a:solidFill>
                    <a:schemeClr val="bg2">
                      <a:lumMod val="50000"/>
                    </a:schemeClr>
                  </a:solidFill>
                  <a:latin typeface="+mj-lt"/>
                </a:rPr>
                <a:t>[T. Fukui et al, PRC 98 (2018) 044305; Y. </a:t>
              </a:r>
              <a:r>
                <a:rPr lang="it-IT" sz="2100" i="0" dirty="0" err="1">
                  <a:solidFill>
                    <a:schemeClr val="bg2">
                      <a:lumMod val="50000"/>
                    </a:schemeClr>
                  </a:solidFill>
                  <a:latin typeface="+mj-lt"/>
                </a:rPr>
                <a:t>Z</a:t>
              </a:r>
              <a:r>
                <a:rPr lang="it-IT" sz="2100" i="0" dirty="0">
                  <a:solidFill>
                    <a:schemeClr val="bg2">
                      <a:lumMod val="50000"/>
                    </a:schemeClr>
                  </a:solidFill>
                  <a:latin typeface="+mj-lt"/>
                </a:rPr>
                <a:t>. Ma et al,  PRC 100 (2019) 034324]</a:t>
              </a:r>
            </a:p>
            <a:p>
              <a:endParaRPr lang="it-IT" sz="2400" i="0" dirty="0"/>
            </a:p>
          </dgm:t>
        </dgm:pt>
      </mc:Choice>
      <mc:Fallback xmlns="">
        <dgm:pt modelId="{D6EB422B-E745-654C-8BAE-140C6BA32662}">
          <dgm:prSet custT="1"/>
          <dgm:spPr/>
          <dgm:t>
            <a:bodyPr/>
            <a:lstStyle/>
            <a:p>
              <a:pPr rtl="0"/>
              <a:r>
                <a:rPr lang="en-US" sz="2500" b="1" i="0" noProof="0" dirty="0" err="1">
                  <a:latin typeface="+mj-lt"/>
                </a:rPr>
                <a:t>H</a:t>
              </a:r>
              <a:r>
                <a:rPr lang="en-US" sz="2500" b="1" i="0" baseline="-25000" noProof="0" dirty="0" err="1">
                  <a:latin typeface="+mj-lt"/>
                </a:rPr>
                <a:t>eff</a:t>
              </a:r>
              <a:r>
                <a:rPr lang="en-US" sz="2500" b="1" i="0" noProof="0" dirty="0">
                  <a:latin typeface="+mj-lt"/>
                </a:rPr>
                <a:t> within the framework of the MBPT </a:t>
              </a:r>
              <a:r>
                <a:rPr lang="en-US" sz="2500" b="0" i="0" noProof="0" dirty="0"/>
                <a:t>(</a:t>
              </a:r>
              <a:r>
                <a:rPr lang="en-US" sz="2500" b="0" i="0" noProof="0">
                  <a:latin typeface="Cambria Math" panose="02040503050406030204" pitchFamily="18" charset="0"/>
                </a:rPr>
                <a:t>𝑄 ̂</a:t>
              </a:r>
              <a:r>
                <a:rPr lang="en-US" sz="2500" b="0" i="0" noProof="0" dirty="0"/>
                <a:t>-</a:t>
              </a:r>
              <a:r>
                <a:rPr lang="en-US" sz="2500" b="0" i="0" noProof="0" dirty="0">
                  <a:latin typeface="+mj-lt"/>
                </a:rPr>
                <a:t>box folded diagram expansion</a:t>
              </a:r>
              <a:r>
                <a:rPr lang="en-US" sz="2500" b="1" i="0" noProof="0" dirty="0">
                  <a:latin typeface="+mj-lt"/>
                </a:rPr>
                <a:t>)</a:t>
              </a:r>
            </a:p>
            <a:p>
              <a:r>
                <a:rPr lang="en-US" sz="2500" i="0" noProof="0" dirty="0">
                  <a:latin typeface="+mj-lt"/>
                </a:rPr>
                <a:t>by including in  the </a:t>
              </a:r>
              <a:r>
                <a:rPr lang="en-US" sz="2500" b="0" i="0" noProof="0">
                  <a:latin typeface="Cambria Math" panose="02040503050406030204" pitchFamily="18" charset="0"/>
                </a:rPr>
                <a:t>𝑄 ̂</a:t>
              </a:r>
              <a:r>
                <a:rPr lang="en-US" sz="2500" b="0" i="0" noProof="0" dirty="0"/>
                <a:t>-</a:t>
              </a:r>
              <a:r>
                <a:rPr lang="en-US" sz="2500" b="0" i="0" noProof="0" dirty="0">
                  <a:latin typeface="+mj-lt"/>
                </a:rPr>
                <a:t>box </a:t>
              </a:r>
              <a:r>
                <a:rPr lang="en-US" sz="2500" i="0" noProof="0" dirty="0">
                  <a:latin typeface="+mj-lt"/>
                </a:rPr>
                <a:t> one- and two-body Goldstone diagrams at third order in the</a:t>
              </a:r>
            </a:p>
            <a:p>
              <a:r>
                <a:rPr lang="en-US" sz="2500" i="1" noProof="0" dirty="0">
                  <a:latin typeface="+mj-lt"/>
                </a:rPr>
                <a:t>NN</a:t>
              </a:r>
              <a:r>
                <a:rPr lang="en-US" sz="2500" i="0" noProof="0" dirty="0">
                  <a:latin typeface="+mj-lt"/>
                </a:rPr>
                <a:t> potential + at first order in the 3N one + induced 3N forces</a:t>
              </a:r>
            </a:p>
            <a:p>
              <a:r>
                <a:rPr lang="it-IT" sz="2100" i="0" dirty="0">
                  <a:solidFill>
                    <a:schemeClr val="bg2">
                      <a:lumMod val="50000"/>
                    </a:schemeClr>
                  </a:solidFill>
                  <a:latin typeface="+mj-lt"/>
                </a:rPr>
                <a:t>[T. Fukui et al, PRC 98 (2018) 044305; Y. </a:t>
              </a:r>
              <a:r>
                <a:rPr lang="it-IT" sz="2100" i="0" dirty="0" err="1">
                  <a:solidFill>
                    <a:schemeClr val="bg2">
                      <a:lumMod val="50000"/>
                    </a:schemeClr>
                  </a:solidFill>
                  <a:latin typeface="+mj-lt"/>
                </a:rPr>
                <a:t>Z</a:t>
              </a:r>
              <a:r>
                <a:rPr lang="it-IT" sz="2100" i="0" dirty="0">
                  <a:solidFill>
                    <a:schemeClr val="bg2">
                      <a:lumMod val="50000"/>
                    </a:schemeClr>
                  </a:solidFill>
                  <a:latin typeface="+mj-lt"/>
                </a:rPr>
                <a:t>. Ma et al,  PRC 100 (2019) 034324]</a:t>
              </a:r>
            </a:p>
            <a:p>
              <a:endParaRPr lang="it-IT" sz="2400" i="0" dirty="0"/>
            </a:p>
          </dgm:t>
        </dgm:pt>
      </mc:Fallback>
    </mc:AlternateContent>
    <dgm:pt modelId="{CCE8EBB0-AE96-514A-8A97-6359B524638B}" type="parTrans" cxnId="{AB3F8117-3EDE-7F4E-A765-8F2F9143DE5D}">
      <dgm:prSet/>
      <dgm:spPr/>
      <dgm:t>
        <a:bodyPr/>
        <a:lstStyle/>
        <a:p>
          <a:endParaRPr lang="it-IT"/>
        </a:p>
      </dgm:t>
    </dgm:pt>
    <dgm:pt modelId="{0FC2B7AC-BE92-8F4C-A642-9AF22945793F}" type="sibTrans" cxnId="{AB3F8117-3EDE-7F4E-A765-8F2F9143DE5D}">
      <dgm:prSet/>
      <dgm:spPr/>
      <dgm:t>
        <a:bodyPr/>
        <a:lstStyle/>
        <a:p>
          <a:endParaRPr lang="it-IT"/>
        </a:p>
      </dgm:t>
    </dgm:pt>
    <dgm:pt modelId="{023155F8-4346-E144-A26E-1486773F2FCC}" type="pres">
      <dgm:prSet presAssocID="{B1B19751-C1CD-494F-936D-C48AFB4F4095}" presName="Name0" presStyleCnt="0">
        <dgm:presLayoutVars>
          <dgm:dir/>
          <dgm:animLvl val="lvl"/>
          <dgm:resizeHandles val="exact"/>
        </dgm:presLayoutVars>
      </dgm:prSet>
      <dgm:spPr/>
    </dgm:pt>
    <dgm:pt modelId="{09AC5433-07C0-3340-B59C-E34CA344BD49}" type="pres">
      <dgm:prSet presAssocID="{D6EB422B-E745-654C-8BAE-140C6BA32662}" presName="boxAndChildren" presStyleCnt="0"/>
      <dgm:spPr/>
    </dgm:pt>
    <dgm:pt modelId="{0A6385CB-077F-A94B-A24A-D1D6322EC2B5}" type="pres">
      <dgm:prSet presAssocID="{D6EB422B-E745-654C-8BAE-140C6BA32662}" presName="parentTextBox" presStyleLbl="node1" presStyleIdx="0" presStyleCnt="2" custLinFactNeighborY="9185"/>
      <dgm:spPr/>
    </dgm:pt>
    <dgm:pt modelId="{B8D47BF6-B354-2F44-9C4B-DE4371DFDF2E}" type="pres">
      <dgm:prSet presAssocID="{7A9C5AD6-3A92-8541-B12D-EEFB219CCAB2}" presName="sp" presStyleCnt="0"/>
      <dgm:spPr/>
    </dgm:pt>
    <dgm:pt modelId="{9946C892-3ECF-254C-BA46-6C7A94D566DC}" type="pres">
      <dgm:prSet presAssocID="{3A76A651-B2D5-1A4A-BA8C-A986EA8C79CF}" presName="arrowAndChildren" presStyleCnt="0"/>
      <dgm:spPr/>
    </dgm:pt>
    <dgm:pt modelId="{A26A36AA-618C-8545-9FA3-7196E030C47D}" type="pres">
      <dgm:prSet presAssocID="{3A76A651-B2D5-1A4A-BA8C-A986EA8C79CF}" presName="parentTextArrow" presStyleLbl="node1" presStyleIdx="1" presStyleCnt="2" custScaleY="54794" custLinFactNeighborY="-9513"/>
      <dgm:spPr/>
    </dgm:pt>
  </dgm:ptLst>
  <dgm:cxnLst>
    <dgm:cxn modelId="{AB3F8117-3EDE-7F4E-A765-8F2F9143DE5D}" srcId="{B1B19751-C1CD-494F-936D-C48AFB4F4095}" destId="{D6EB422B-E745-654C-8BAE-140C6BA32662}" srcOrd="1" destOrd="0" parTransId="{CCE8EBB0-AE96-514A-8A97-6359B524638B}" sibTransId="{0FC2B7AC-BE92-8F4C-A642-9AF22945793F}"/>
    <dgm:cxn modelId="{9EB8B63D-EB5E-AF41-81C9-3F09AF5E6014}" type="presOf" srcId="{D6EB422B-E745-654C-8BAE-140C6BA32662}" destId="{0A6385CB-077F-A94B-A24A-D1D6322EC2B5}" srcOrd="0" destOrd="0" presId="urn:microsoft.com/office/officeart/2005/8/layout/process4"/>
    <dgm:cxn modelId="{DE477740-EAE2-3243-9B3A-72A842161914}" type="presOf" srcId="{3A76A651-B2D5-1A4A-BA8C-A986EA8C79CF}" destId="{A26A36AA-618C-8545-9FA3-7196E030C47D}" srcOrd="0" destOrd="0" presId="urn:microsoft.com/office/officeart/2005/8/layout/process4"/>
    <dgm:cxn modelId="{1EDF8A8B-AFF4-EC4A-B173-C66C52ADBE8D}" type="presOf" srcId="{B1B19751-C1CD-494F-936D-C48AFB4F4095}" destId="{023155F8-4346-E144-A26E-1486773F2FCC}" srcOrd="0" destOrd="0" presId="urn:microsoft.com/office/officeart/2005/8/layout/process4"/>
    <dgm:cxn modelId="{417BD8BA-97C1-4247-B47D-4F7C6F1BD0EC}" srcId="{B1B19751-C1CD-494F-936D-C48AFB4F4095}" destId="{3A76A651-B2D5-1A4A-BA8C-A986EA8C79CF}" srcOrd="0" destOrd="0" parTransId="{8C971CAE-1963-074E-A96E-539E2BEDA077}" sibTransId="{7A9C5AD6-3A92-8541-B12D-EEFB219CCAB2}"/>
    <dgm:cxn modelId="{F98663F8-5C6D-5E41-800A-8B88369621F9}" type="presParOf" srcId="{023155F8-4346-E144-A26E-1486773F2FCC}" destId="{09AC5433-07C0-3340-B59C-E34CA344BD49}" srcOrd="0" destOrd="0" presId="urn:microsoft.com/office/officeart/2005/8/layout/process4"/>
    <dgm:cxn modelId="{A72B26B4-D474-F746-8759-5A110274A766}" type="presParOf" srcId="{09AC5433-07C0-3340-B59C-E34CA344BD49}" destId="{0A6385CB-077F-A94B-A24A-D1D6322EC2B5}" srcOrd="0" destOrd="0" presId="urn:microsoft.com/office/officeart/2005/8/layout/process4"/>
    <dgm:cxn modelId="{2BEB8F81-A989-CE40-BC84-D7B3AFB78094}" type="presParOf" srcId="{023155F8-4346-E144-A26E-1486773F2FCC}" destId="{B8D47BF6-B354-2F44-9C4B-DE4371DFDF2E}" srcOrd="1" destOrd="0" presId="urn:microsoft.com/office/officeart/2005/8/layout/process4"/>
    <dgm:cxn modelId="{90567DFA-192D-8643-B1C8-CBDBADF4F4EE}" type="presParOf" srcId="{023155F8-4346-E144-A26E-1486773F2FCC}" destId="{9946C892-3ECF-254C-BA46-6C7A94D566DC}" srcOrd="2" destOrd="0" presId="urn:microsoft.com/office/officeart/2005/8/layout/process4"/>
    <dgm:cxn modelId="{79164AF4-191F-5649-BCA0-E6F277A51BAA}" type="presParOf" srcId="{9946C892-3ECF-254C-BA46-6C7A94D566DC}" destId="{A26A36AA-618C-8545-9FA3-7196E030C47D}"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B19751-C1CD-494F-936D-C48AFB4F4095}" type="doc">
      <dgm:prSet loTypeId="urn:microsoft.com/office/officeart/2005/8/layout/process4" loCatId="" qsTypeId="urn:microsoft.com/office/officeart/2005/8/quickstyle/simple4" qsCatId="simple" csTypeId="urn:microsoft.com/office/officeart/2005/8/colors/accent0_2" csCatId="mainScheme" phldr="1"/>
      <dgm:spPr/>
      <dgm:t>
        <a:bodyPr/>
        <a:lstStyle/>
        <a:p>
          <a:endParaRPr lang="it-IT"/>
        </a:p>
      </dgm:t>
    </dgm:pt>
    <dgm:pt modelId="{3A76A651-B2D5-1A4A-BA8C-A986EA8C79CF}">
      <dgm:prSet phldrT="[Testo]" custT="1"/>
      <dgm:spPr>
        <a:solidFill>
          <a:schemeClr val="bg1">
            <a:lumMod val="85000"/>
          </a:schemeClr>
        </a:solidFill>
      </dgm:spPr>
      <dgm:t>
        <a:bodyPr/>
        <a:lstStyle/>
        <a:p>
          <a:pPr algn="ctr"/>
          <a:r>
            <a:rPr lang="en-US" sz="2500" b="1" i="1" noProof="0" dirty="0">
              <a:latin typeface="+mj-lt"/>
            </a:rPr>
            <a:t>NN</a:t>
          </a:r>
          <a:r>
            <a:rPr lang="en-US" sz="2500" b="1" i="0" noProof="0" dirty="0">
              <a:latin typeface="+mj-lt"/>
            </a:rPr>
            <a:t> and 3N forces within the </a:t>
          </a:r>
          <a:r>
            <a:rPr lang="en-US" sz="2500" b="1" i="0" noProof="0" dirty="0" err="1">
              <a:latin typeface="+mj-lt"/>
            </a:rPr>
            <a:t>ChPT</a:t>
          </a:r>
          <a:r>
            <a:rPr lang="en-US" sz="2500" b="1" i="0" noProof="0" dirty="0">
              <a:latin typeface="+mj-lt"/>
            </a:rPr>
            <a:t> framework  at N</a:t>
          </a:r>
          <a:r>
            <a:rPr lang="en-US" sz="2500" b="1" i="0" baseline="30000" noProof="0" dirty="0">
              <a:latin typeface="+mj-lt"/>
            </a:rPr>
            <a:t>3</a:t>
          </a:r>
          <a:r>
            <a:rPr lang="en-US" sz="2500" b="1" i="0" noProof="0" dirty="0">
              <a:latin typeface="+mj-lt"/>
            </a:rPr>
            <a:t>LO and at NNLO, respectively </a:t>
          </a:r>
        </a:p>
        <a:p>
          <a:pPr algn="ctr"/>
          <a:r>
            <a:rPr lang="en-US" sz="2100" i="0" noProof="0" dirty="0">
              <a:solidFill>
                <a:schemeClr val="bg2">
                  <a:lumMod val="50000"/>
                </a:schemeClr>
              </a:solidFill>
              <a:latin typeface="+mj-lt"/>
            </a:rPr>
            <a:t>[D. R. </a:t>
          </a:r>
          <a:r>
            <a:rPr lang="en-US" sz="2100" i="0" noProof="0" dirty="0" err="1">
              <a:solidFill>
                <a:schemeClr val="bg2">
                  <a:lumMod val="50000"/>
                </a:schemeClr>
              </a:solidFill>
              <a:latin typeface="+mj-lt"/>
            </a:rPr>
            <a:t>Entem</a:t>
          </a:r>
          <a:r>
            <a:rPr lang="en-US" sz="2100" i="0" noProof="0" dirty="0">
              <a:solidFill>
                <a:schemeClr val="bg2">
                  <a:lumMod val="50000"/>
                </a:schemeClr>
              </a:solidFill>
              <a:latin typeface="+mj-lt"/>
            </a:rPr>
            <a:t>, R. </a:t>
          </a:r>
          <a:r>
            <a:rPr lang="en-US" sz="2100" i="0" noProof="0" dirty="0" err="1">
              <a:solidFill>
                <a:schemeClr val="bg2">
                  <a:lumMod val="50000"/>
                </a:schemeClr>
              </a:solidFill>
              <a:latin typeface="+mj-lt"/>
            </a:rPr>
            <a:t>Machleidt</a:t>
          </a:r>
          <a:r>
            <a:rPr lang="en-US" sz="2100" i="0" noProof="0" dirty="0">
              <a:solidFill>
                <a:schemeClr val="bg2">
                  <a:lumMod val="50000"/>
                </a:schemeClr>
              </a:solidFill>
              <a:latin typeface="+mj-lt"/>
            </a:rPr>
            <a:t>, PRC 66 (2002) 014002]</a:t>
          </a:r>
          <a:endParaRPr lang="en-US" sz="2100" i="0" noProof="0" dirty="0">
            <a:latin typeface="+mj-lt"/>
          </a:endParaRPr>
        </a:p>
      </dgm:t>
    </dgm:pt>
    <dgm:pt modelId="{8C971CAE-1963-074E-A96E-539E2BEDA077}" type="parTrans" cxnId="{417BD8BA-97C1-4247-B47D-4F7C6F1BD0EC}">
      <dgm:prSet/>
      <dgm:spPr/>
      <dgm:t>
        <a:bodyPr/>
        <a:lstStyle/>
        <a:p>
          <a:endParaRPr lang="it-IT"/>
        </a:p>
      </dgm:t>
    </dgm:pt>
    <dgm:pt modelId="{7A9C5AD6-3A92-8541-B12D-EEFB219CCAB2}" type="sibTrans" cxnId="{417BD8BA-97C1-4247-B47D-4F7C6F1BD0EC}">
      <dgm:prSet/>
      <dgm:spPr/>
      <dgm:t>
        <a:bodyPr/>
        <a:lstStyle/>
        <a:p>
          <a:endParaRPr lang="it-IT"/>
        </a:p>
      </dgm:t>
    </dgm:pt>
    <dgm:pt modelId="{D6EB422B-E745-654C-8BAE-140C6BA32662}">
      <dgm:prSet custT="1"/>
      <dgm:spPr>
        <a:blipFill>
          <a:blip xmlns:r="http://schemas.openxmlformats.org/officeDocument/2006/relationships" r:embed="rId1"/>
          <a:stretch>
            <a:fillRect/>
          </a:stretch>
        </a:blipFill>
      </dgm:spPr>
      <dgm:t>
        <a:bodyPr/>
        <a:lstStyle/>
        <a:p>
          <a:r>
            <a:rPr lang="it-IT">
              <a:noFill/>
            </a:rPr>
            <a:t> </a:t>
          </a:r>
        </a:p>
      </dgm:t>
    </dgm:pt>
    <dgm:pt modelId="{CCE8EBB0-AE96-514A-8A97-6359B524638B}" type="parTrans" cxnId="{AB3F8117-3EDE-7F4E-A765-8F2F9143DE5D}">
      <dgm:prSet/>
      <dgm:spPr/>
      <dgm:t>
        <a:bodyPr/>
        <a:lstStyle/>
        <a:p>
          <a:endParaRPr lang="it-IT"/>
        </a:p>
      </dgm:t>
    </dgm:pt>
    <dgm:pt modelId="{0FC2B7AC-BE92-8F4C-A642-9AF22945793F}" type="sibTrans" cxnId="{AB3F8117-3EDE-7F4E-A765-8F2F9143DE5D}">
      <dgm:prSet/>
      <dgm:spPr/>
      <dgm:t>
        <a:bodyPr/>
        <a:lstStyle/>
        <a:p>
          <a:endParaRPr lang="it-IT"/>
        </a:p>
      </dgm:t>
    </dgm:pt>
    <dgm:pt modelId="{023155F8-4346-E144-A26E-1486773F2FCC}" type="pres">
      <dgm:prSet presAssocID="{B1B19751-C1CD-494F-936D-C48AFB4F4095}" presName="Name0" presStyleCnt="0">
        <dgm:presLayoutVars>
          <dgm:dir/>
          <dgm:animLvl val="lvl"/>
          <dgm:resizeHandles val="exact"/>
        </dgm:presLayoutVars>
      </dgm:prSet>
      <dgm:spPr/>
    </dgm:pt>
    <dgm:pt modelId="{09AC5433-07C0-3340-B59C-E34CA344BD49}" type="pres">
      <dgm:prSet presAssocID="{D6EB422B-E745-654C-8BAE-140C6BA32662}" presName="boxAndChildren" presStyleCnt="0"/>
      <dgm:spPr/>
    </dgm:pt>
    <dgm:pt modelId="{0A6385CB-077F-A94B-A24A-D1D6322EC2B5}" type="pres">
      <dgm:prSet presAssocID="{D6EB422B-E745-654C-8BAE-140C6BA32662}" presName="parentTextBox" presStyleLbl="node1" presStyleIdx="0" presStyleCnt="2" custLinFactNeighborY="9185"/>
      <dgm:spPr/>
    </dgm:pt>
    <dgm:pt modelId="{B8D47BF6-B354-2F44-9C4B-DE4371DFDF2E}" type="pres">
      <dgm:prSet presAssocID="{7A9C5AD6-3A92-8541-B12D-EEFB219CCAB2}" presName="sp" presStyleCnt="0"/>
      <dgm:spPr/>
    </dgm:pt>
    <dgm:pt modelId="{9946C892-3ECF-254C-BA46-6C7A94D566DC}" type="pres">
      <dgm:prSet presAssocID="{3A76A651-B2D5-1A4A-BA8C-A986EA8C79CF}" presName="arrowAndChildren" presStyleCnt="0"/>
      <dgm:spPr/>
    </dgm:pt>
    <dgm:pt modelId="{A26A36AA-618C-8545-9FA3-7196E030C47D}" type="pres">
      <dgm:prSet presAssocID="{3A76A651-B2D5-1A4A-BA8C-A986EA8C79CF}" presName="parentTextArrow" presStyleLbl="node1" presStyleIdx="1" presStyleCnt="2" custScaleY="54794" custLinFactNeighborY="-9513"/>
      <dgm:spPr/>
    </dgm:pt>
  </dgm:ptLst>
  <dgm:cxnLst>
    <dgm:cxn modelId="{AB3F8117-3EDE-7F4E-A765-8F2F9143DE5D}" srcId="{B1B19751-C1CD-494F-936D-C48AFB4F4095}" destId="{D6EB422B-E745-654C-8BAE-140C6BA32662}" srcOrd="1" destOrd="0" parTransId="{CCE8EBB0-AE96-514A-8A97-6359B524638B}" sibTransId="{0FC2B7AC-BE92-8F4C-A642-9AF22945793F}"/>
    <dgm:cxn modelId="{9EB8B63D-EB5E-AF41-81C9-3F09AF5E6014}" type="presOf" srcId="{D6EB422B-E745-654C-8BAE-140C6BA32662}" destId="{0A6385CB-077F-A94B-A24A-D1D6322EC2B5}" srcOrd="0" destOrd="0" presId="urn:microsoft.com/office/officeart/2005/8/layout/process4"/>
    <dgm:cxn modelId="{DE477740-EAE2-3243-9B3A-72A842161914}" type="presOf" srcId="{3A76A651-B2D5-1A4A-BA8C-A986EA8C79CF}" destId="{A26A36AA-618C-8545-9FA3-7196E030C47D}" srcOrd="0" destOrd="0" presId="urn:microsoft.com/office/officeart/2005/8/layout/process4"/>
    <dgm:cxn modelId="{1EDF8A8B-AFF4-EC4A-B173-C66C52ADBE8D}" type="presOf" srcId="{B1B19751-C1CD-494F-936D-C48AFB4F4095}" destId="{023155F8-4346-E144-A26E-1486773F2FCC}" srcOrd="0" destOrd="0" presId="urn:microsoft.com/office/officeart/2005/8/layout/process4"/>
    <dgm:cxn modelId="{417BD8BA-97C1-4247-B47D-4F7C6F1BD0EC}" srcId="{B1B19751-C1CD-494F-936D-C48AFB4F4095}" destId="{3A76A651-B2D5-1A4A-BA8C-A986EA8C79CF}" srcOrd="0" destOrd="0" parTransId="{8C971CAE-1963-074E-A96E-539E2BEDA077}" sibTransId="{7A9C5AD6-3A92-8541-B12D-EEFB219CCAB2}"/>
    <dgm:cxn modelId="{F98663F8-5C6D-5E41-800A-8B88369621F9}" type="presParOf" srcId="{023155F8-4346-E144-A26E-1486773F2FCC}" destId="{09AC5433-07C0-3340-B59C-E34CA344BD49}" srcOrd="0" destOrd="0" presId="urn:microsoft.com/office/officeart/2005/8/layout/process4"/>
    <dgm:cxn modelId="{A72B26B4-D474-F746-8759-5A110274A766}" type="presParOf" srcId="{09AC5433-07C0-3340-B59C-E34CA344BD49}" destId="{0A6385CB-077F-A94B-A24A-D1D6322EC2B5}" srcOrd="0" destOrd="0" presId="urn:microsoft.com/office/officeart/2005/8/layout/process4"/>
    <dgm:cxn modelId="{2BEB8F81-A989-CE40-BC84-D7B3AFB78094}" type="presParOf" srcId="{023155F8-4346-E144-A26E-1486773F2FCC}" destId="{B8D47BF6-B354-2F44-9C4B-DE4371DFDF2E}" srcOrd="1" destOrd="0" presId="urn:microsoft.com/office/officeart/2005/8/layout/process4"/>
    <dgm:cxn modelId="{90567DFA-192D-8643-B1C8-CBDBADF4F4EE}" type="presParOf" srcId="{023155F8-4346-E144-A26E-1486773F2FCC}" destId="{9946C892-3ECF-254C-BA46-6C7A94D566DC}" srcOrd="2" destOrd="0" presId="urn:microsoft.com/office/officeart/2005/8/layout/process4"/>
    <dgm:cxn modelId="{79164AF4-191F-5649-BCA0-E6F277A51BAA}" type="presParOf" srcId="{9946C892-3ECF-254C-BA46-6C7A94D566DC}" destId="{A26A36AA-618C-8545-9FA3-7196E030C47D}"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72F833-D07C-C34B-8777-DEFE5D86153B}" type="doc">
      <dgm:prSet loTypeId="urn:microsoft.com/office/officeart/2005/8/layout/process1" loCatId="process" qsTypeId="urn:microsoft.com/office/officeart/2005/8/quickstyle/simple1" qsCatId="simple" csTypeId="urn:microsoft.com/office/officeart/2005/8/colors/accent1_3" csCatId="accent1" phldr="1"/>
      <dgm:spPr/>
    </dgm:pt>
    <dgm:pt modelId="{FC463731-CD19-BF4E-A663-ECCE87134A9F}">
      <dgm:prSet phldrT="[Testo]" custT="1"/>
      <dgm:spPr/>
      <dgm:t>
        <a:bodyPr/>
        <a:lstStyle/>
        <a:p>
          <a:r>
            <a:rPr lang="it-IT" sz="1800" dirty="0" err="1">
              <a:effectLst/>
              <a:latin typeface="+mj-lt"/>
            </a:rPr>
            <a:t>two-pion</a:t>
          </a:r>
          <a:r>
            <a:rPr lang="it-IT" sz="1800" dirty="0">
              <a:effectLst/>
              <a:latin typeface="+mj-lt"/>
            </a:rPr>
            <a:t> </a:t>
          </a:r>
          <a:r>
            <a:rPr lang="it-IT" sz="1800" dirty="0" err="1">
              <a:effectLst/>
              <a:latin typeface="+mj-lt"/>
            </a:rPr>
            <a:t>exchange</a:t>
          </a:r>
          <a:endParaRPr lang="it-IT" sz="1800" dirty="0"/>
        </a:p>
      </dgm:t>
    </dgm:pt>
    <dgm:pt modelId="{8CF7C2F0-B6F2-EB4C-9694-EC3F90A820CD}" type="parTrans" cxnId="{38812611-F0F8-B44A-8F15-D49A5875A42F}">
      <dgm:prSet/>
      <dgm:spPr/>
      <dgm:t>
        <a:bodyPr/>
        <a:lstStyle/>
        <a:p>
          <a:endParaRPr lang="it-IT"/>
        </a:p>
      </dgm:t>
    </dgm:pt>
    <dgm:pt modelId="{6FF4EC58-2473-E342-8083-57A540838EDC}" type="sibTrans" cxnId="{38812611-F0F8-B44A-8F15-D49A5875A42F}">
      <dgm:prSet/>
      <dgm:spPr/>
      <dgm:t>
        <a:bodyPr/>
        <a:lstStyle/>
        <a:p>
          <a:pPr rtl="0"/>
          <a:endParaRPr lang="it-IT"/>
        </a:p>
      </dgm:t>
    </dgm:pt>
    <dgm:pt modelId="{DB9C5C87-9228-2248-BCC3-463436AE34D8}">
      <dgm:prSet phldrT="[Testo]" custT="1"/>
      <dgm:spPr/>
      <dgm:t>
        <a:bodyPr/>
        <a:lstStyle/>
        <a:p>
          <a:r>
            <a:rPr lang="en-US" sz="1800" i="0" noProof="0" dirty="0">
              <a:effectLst/>
              <a:latin typeface="+mj-lt"/>
            </a:rPr>
            <a:t>No new</a:t>
          </a:r>
          <a:r>
            <a:rPr lang="en-US" sz="1800" i="0" noProof="0" dirty="0">
              <a:latin typeface="+mj-lt"/>
            </a:rPr>
            <a:t> </a:t>
          </a:r>
          <a:r>
            <a:rPr lang="en-US" sz="1800" i="0" noProof="0" dirty="0">
              <a:effectLst/>
              <a:latin typeface="+mj-lt"/>
            </a:rPr>
            <a:t>parameters</a:t>
          </a:r>
          <a:endParaRPr lang="en-US" sz="1800" i="0" noProof="0" dirty="0">
            <a:latin typeface="+mj-lt"/>
          </a:endParaRPr>
        </a:p>
      </dgm:t>
    </dgm:pt>
    <dgm:pt modelId="{CFA73934-0FD7-D343-8F2F-D0B1F64D9EF6}" type="parTrans" cxnId="{B1AB3C94-A0C9-FF44-9087-E901B09D1947}">
      <dgm:prSet/>
      <dgm:spPr/>
      <dgm:t>
        <a:bodyPr/>
        <a:lstStyle/>
        <a:p>
          <a:endParaRPr lang="it-IT"/>
        </a:p>
      </dgm:t>
    </dgm:pt>
    <dgm:pt modelId="{AB06F0FD-B8C4-A841-BE79-614D5B44166E}" type="sibTrans" cxnId="{B1AB3C94-A0C9-FF44-9087-E901B09D1947}">
      <dgm:prSet/>
      <dgm:spPr/>
      <dgm:t>
        <a:bodyPr/>
        <a:lstStyle/>
        <a:p>
          <a:pPr rtl="0"/>
          <a:endParaRPr lang="it-IT"/>
        </a:p>
      </dgm:t>
    </dgm:pt>
    <dgm:pt modelId="{EA71FD50-42D3-D44C-B2A1-180DCDBA9AFE}" type="pres">
      <dgm:prSet presAssocID="{8B72F833-D07C-C34B-8777-DEFE5D86153B}" presName="Name0" presStyleCnt="0">
        <dgm:presLayoutVars>
          <dgm:dir/>
          <dgm:resizeHandles val="exact"/>
        </dgm:presLayoutVars>
      </dgm:prSet>
      <dgm:spPr/>
    </dgm:pt>
    <dgm:pt modelId="{4548EF0A-A140-DE4A-99AE-85043ACDF511}" type="pres">
      <dgm:prSet presAssocID="{FC463731-CD19-BF4E-A663-ECCE87134A9F}" presName="node" presStyleLbl="node1" presStyleIdx="0" presStyleCnt="2" custScaleX="2000000" custScaleY="63297" custLinFactX="479870" custLinFactNeighborX="500000" custLinFactNeighborY="-36745">
        <dgm:presLayoutVars>
          <dgm:bulletEnabled val="1"/>
        </dgm:presLayoutVars>
      </dgm:prSet>
      <dgm:spPr/>
    </dgm:pt>
    <dgm:pt modelId="{5DCEDDBC-E47E-D342-8032-449CFC438743}" type="pres">
      <dgm:prSet presAssocID="{6FF4EC58-2473-E342-8083-57A540838EDC}" presName="sibTrans" presStyleLbl="sibTrans2D1" presStyleIdx="0" presStyleCnt="1" custScaleX="125561" custScaleY="155575"/>
      <dgm:spPr/>
    </dgm:pt>
    <dgm:pt modelId="{B47396C9-63FB-1B4B-A685-A3D5AE446700}" type="pres">
      <dgm:prSet presAssocID="{6FF4EC58-2473-E342-8083-57A540838EDC}" presName="connectorText" presStyleLbl="sibTrans2D1" presStyleIdx="0" presStyleCnt="1"/>
      <dgm:spPr/>
    </dgm:pt>
    <dgm:pt modelId="{B895A3A0-5830-2F41-9128-D8467FEBA933}" type="pres">
      <dgm:prSet presAssocID="{DB9C5C87-9228-2248-BCC3-463436AE34D8}" presName="node" presStyleLbl="node1" presStyleIdx="1" presStyleCnt="2" custScaleX="2000000" custScaleY="63468" custLinFactX="-1007574" custLinFactNeighborX="-1100000" custLinFactNeighborY="73468">
        <dgm:presLayoutVars>
          <dgm:bulletEnabled val="1"/>
        </dgm:presLayoutVars>
      </dgm:prSet>
      <dgm:spPr/>
    </dgm:pt>
  </dgm:ptLst>
  <dgm:cxnLst>
    <dgm:cxn modelId="{38812611-F0F8-B44A-8F15-D49A5875A42F}" srcId="{8B72F833-D07C-C34B-8777-DEFE5D86153B}" destId="{FC463731-CD19-BF4E-A663-ECCE87134A9F}" srcOrd="0" destOrd="0" parTransId="{8CF7C2F0-B6F2-EB4C-9694-EC3F90A820CD}" sibTransId="{6FF4EC58-2473-E342-8083-57A540838EDC}"/>
    <dgm:cxn modelId="{162DF01E-663B-6246-91B9-2ACF120843FD}" type="presOf" srcId="{8B72F833-D07C-C34B-8777-DEFE5D86153B}" destId="{EA71FD50-42D3-D44C-B2A1-180DCDBA9AFE}" srcOrd="0" destOrd="0" presId="urn:microsoft.com/office/officeart/2005/8/layout/process1"/>
    <dgm:cxn modelId="{8CCDBA57-2D73-5345-8FDF-147593D8105F}" type="presOf" srcId="{FC463731-CD19-BF4E-A663-ECCE87134A9F}" destId="{4548EF0A-A140-DE4A-99AE-85043ACDF511}" srcOrd="0" destOrd="0" presId="urn:microsoft.com/office/officeart/2005/8/layout/process1"/>
    <dgm:cxn modelId="{847DAB8C-0E9E-7B4C-AAD1-CBDFB4A041E3}" type="presOf" srcId="{DB9C5C87-9228-2248-BCC3-463436AE34D8}" destId="{B895A3A0-5830-2F41-9128-D8467FEBA933}" srcOrd="0" destOrd="0" presId="urn:microsoft.com/office/officeart/2005/8/layout/process1"/>
    <dgm:cxn modelId="{B1AB3C94-A0C9-FF44-9087-E901B09D1947}" srcId="{8B72F833-D07C-C34B-8777-DEFE5D86153B}" destId="{DB9C5C87-9228-2248-BCC3-463436AE34D8}" srcOrd="1" destOrd="0" parTransId="{CFA73934-0FD7-D343-8F2F-D0B1F64D9EF6}" sibTransId="{AB06F0FD-B8C4-A841-BE79-614D5B44166E}"/>
    <dgm:cxn modelId="{A4C9D7B9-62B7-A448-A2E4-74C91C509580}" type="presOf" srcId="{6FF4EC58-2473-E342-8083-57A540838EDC}" destId="{5DCEDDBC-E47E-D342-8032-449CFC438743}" srcOrd="0" destOrd="0" presId="urn:microsoft.com/office/officeart/2005/8/layout/process1"/>
    <dgm:cxn modelId="{CFA7AEC2-2D37-8341-94F0-F0CD98692F3D}" type="presOf" srcId="{6FF4EC58-2473-E342-8083-57A540838EDC}" destId="{B47396C9-63FB-1B4B-A685-A3D5AE446700}" srcOrd="1" destOrd="0" presId="urn:microsoft.com/office/officeart/2005/8/layout/process1"/>
    <dgm:cxn modelId="{1740C4E9-915E-5748-A520-C7EB1D059B61}" type="presParOf" srcId="{EA71FD50-42D3-D44C-B2A1-180DCDBA9AFE}" destId="{4548EF0A-A140-DE4A-99AE-85043ACDF511}" srcOrd="0" destOrd="0" presId="urn:microsoft.com/office/officeart/2005/8/layout/process1"/>
    <dgm:cxn modelId="{03F8B4DB-0818-B646-8A18-76F9050099C0}" type="presParOf" srcId="{EA71FD50-42D3-D44C-B2A1-180DCDBA9AFE}" destId="{5DCEDDBC-E47E-D342-8032-449CFC438743}" srcOrd="1" destOrd="0" presId="urn:microsoft.com/office/officeart/2005/8/layout/process1"/>
    <dgm:cxn modelId="{E947A3A5-DC42-0944-A3D8-701BD8A34BF2}" type="presParOf" srcId="{5DCEDDBC-E47E-D342-8032-449CFC438743}" destId="{B47396C9-63FB-1B4B-A685-A3D5AE446700}" srcOrd="0" destOrd="0" presId="urn:microsoft.com/office/officeart/2005/8/layout/process1"/>
    <dgm:cxn modelId="{E780FD2A-1A2E-5E4C-AC75-89BC72C98F3E}" type="presParOf" srcId="{EA71FD50-42D3-D44C-B2A1-180DCDBA9AFE}" destId="{B895A3A0-5830-2F41-9128-D8467FEBA933}" srcOrd="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72F833-D07C-C34B-8777-DEFE5D86153B}" type="doc">
      <dgm:prSet loTypeId="urn:microsoft.com/office/officeart/2005/8/layout/process1" loCatId="process" qsTypeId="urn:microsoft.com/office/officeart/2005/8/quickstyle/simple1" qsCatId="simple" csTypeId="urn:microsoft.com/office/officeart/2005/8/colors/accent1_3" csCatId="accent1" phldr="1"/>
      <dgm:spPr/>
    </dgm:pt>
    <dgm:pt modelId="{FC463731-CD19-BF4E-A663-ECCE87134A9F}">
      <dgm:prSet phldrT="[Testo]" custT="1"/>
      <dgm:spPr/>
      <dgm:t>
        <a:bodyPr/>
        <a:lstStyle/>
        <a:p>
          <a:r>
            <a:rPr lang="it-IT" sz="1800" dirty="0">
              <a:effectLst/>
              <a:latin typeface="+mj-lt"/>
            </a:rPr>
            <a:t>one-</a:t>
          </a:r>
          <a:r>
            <a:rPr lang="it-IT" sz="1800" dirty="0" err="1">
              <a:effectLst/>
              <a:latin typeface="+mj-lt"/>
            </a:rPr>
            <a:t>pion</a:t>
          </a:r>
          <a:r>
            <a:rPr lang="it-IT" sz="1800" dirty="0">
              <a:effectLst/>
              <a:latin typeface="+mj-lt"/>
            </a:rPr>
            <a:t> </a:t>
          </a:r>
          <a:r>
            <a:rPr lang="it-IT" sz="1800" dirty="0" err="1">
              <a:effectLst/>
              <a:latin typeface="+mj-lt"/>
            </a:rPr>
            <a:t>exchange</a:t>
          </a:r>
          <a:r>
            <a:rPr lang="it-IT" sz="1800" dirty="0">
              <a:effectLst/>
              <a:latin typeface="+mj-lt"/>
            </a:rPr>
            <a:t> +</a:t>
          </a:r>
        </a:p>
        <a:p>
          <a:r>
            <a:rPr lang="it-IT" sz="1800" dirty="0">
              <a:effectLst/>
              <a:latin typeface="+mj-lt"/>
            </a:rPr>
            <a:t>NN-contact interaction </a:t>
          </a:r>
          <a:endParaRPr lang="it-IT" sz="1800" dirty="0"/>
        </a:p>
      </dgm:t>
    </dgm:pt>
    <dgm:pt modelId="{8CF7C2F0-B6F2-EB4C-9694-EC3F90A820CD}" type="parTrans" cxnId="{38812611-F0F8-B44A-8F15-D49A5875A42F}">
      <dgm:prSet/>
      <dgm:spPr/>
      <dgm:t>
        <a:bodyPr/>
        <a:lstStyle/>
        <a:p>
          <a:endParaRPr lang="it-IT"/>
        </a:p>
      </dgm:t>
    </dgm:pt>
    <dgm:pt modelId="{6FF4EC58-2473-E342-8083-57A540838EDC}" type="sibTrans" cxnId="{38812611-F0F8-B44A-8F15-D49A5875A42F}">
      <dgm:prSet/>
      <dgm:spPr/>
      <dgm:t>
        <a:bodyPr/>
        <a:lstStyle/>
        <a:p>
          <a:pPr rtl="0"/>
          <a:endParaRPr lang="it-IT"/>
        </a:p>
      </dgm:t>
    </dgm:pt>
    <dgm:pt modelId="{DB9C5C87-9228-2248-BCC3-463436AE34D8}">
      <dgm:prSet phldrT="[Testo]" custT="1"/>
      <dgm:spPr/>
      <dgm:t>
        <a:bodyPr/>
        <a:lstStyle/>
        <a:p>
          <a:pPr rtl="0"/>
          <a:r>
            <a:rPr lang="en-US" sz="2000" i="0" noProof="0" dirty="0">
              <a:latin typeface="+mj-lt"/>
            </a:rPr>
            <a:t>New LEC parameter: </a:t>
          </a:r>
          <a:r>
            <a:rPr lang="en-US" sz="2000" i="0" noProof="0" dirty="0" err="1">
              <a:latin typeface="+mj-lt"/>
            </a:rPr>
            <a:t>c</a:t>
          </a:r>
          <a:r>
            <a:rPr lang="en-US" sz="2000" i="0" baseline="-25000" noProof="0" dirty="0" err="1">
              <a:latin typeface="+mj-lt"/>
            </a:rPr>
            <a:t>D</a:t>
          </a:r>
          <a:endParaRPr lang="en-US" sz="2000" i="0" baseline="-25000" noProof="0" dirty="0">
            <a:latin typeface="+mj-lt"/>
          </a:endParaRPr>
        </a:p>
      </dgm:t>
    </dgm:pt>
    <dgm:pt modelId="{CFA73934-0FD7-D343-8F2F-D0B1F64D9EF6}" type="parTrans" cxnId="{B1AB3C94-A0C9-FF44-9087-E901B09D1947}">
      <dgm:prSet/>
      <dgm:spPr/>
      <dgm:t>
        <a:bodyPr/>
        <a:lstStyle/>
        <a:p>
          <a:endParaRPr lang="it-IT"/>
        </a:p>
      </dgm:t>
    </dgm:pt>
    <dgm:pt modelId="{AB06F0FD-B8C4-A841-BE79-614D5B44166E}" type="sibTrans" cxnId="{B1AB3C94-A0C9-FF44-9087-E901B09D1947}">
      <dgm:prSet/>
      <dgm:spPr/>
      <dgm:t>
        <a:bodyPr/>
        <a:lstStyle/>
        <a:p>
          <a:pPr rtl="0"/>
          <a:endParaRPr lang="it-IT"/>
        </a:p>
      </dgm:t>
    </dgm:pt>
    <dgm:pt modelId="{EA71FD50-42D3-D44C-B2A1-180DCDBA9AFE}" type="pres">
      <dgm:prSet presAssocID="{8B72F833-D07C-C34B-8777-DEFE5D86153B}" presName="Name0" presStyleCnt="0">
        <dgm:presLayoutVars>
          <dgm:dir/>
          <dgm:resizeHandles val="exact"/>
        </dgm:presLayoutVars>
      </dgm:prSet>
      <dgm:spPr/>
    </dgm:pt>
    <dgm:pt modelId="{4548EF0A-A140-DE4A-99AE-85043ACDF511}" type="pres">
      <dgm:prSet presAssocID="{FC463731-CD19-BF4E-A663-ECCE87134A9F}" presName="node" presStyleLbl="node1" presStyleIdx="0" presStyleCnt="2" custScaleX="2000000" custScaleY="80722" custLinFactX="1000000" custLinFactNeighborX="1082061" custLinFactNeighborY="-62333">
        <dgm:presLayoutVars>
          <dgm:bulletEnabled val="1"/>
        </dgm:presLayoutVars>
      </dgm:prSet>
      <dgm:spPr/>
    </dgm:pt>
    <dgm:pt modelId="{5DCEDDBC-E47E-D342-8032-449CFC438743}" type="pres">
      <dgm:prSet presAssocID="{6FF4EC58-2473-E342-8083-57A540838EDC}" presName="sibTrans" presStyleLbl="sibTrans2D1" presStyleIdx="0" presStyleCnt="1" custScaleX="134664" custScaleY="1512528"/>
      <dgm:spPr/>
    </dgm:pt>
    <dgm:pt modelId="{B47396C9-63FB-1B4B-A685-A3D5AE446700}" type="pres">
      <dgm:prSet presAssocID="{6FF4EC58-2473-E342-8083-57A540838EDC}" presName="connectorText" presStyleLbl="sibTrans2D1" presStyleIdx="0" presStyleCnt="1"/>
      <dgm:spPr/>
    </dgm:pt>
    <dgm:pt modelId="{B895A3A0-5830-2F41-9128-D8467FEBA933}" type="pres">
      <dgm:prSet presAssocID="{DB9C5C87-9228-2248-BCC3-463436AE34D8}" presName="node" presStyleLbl="node1" presStyleIdx="1" presStyleCnt="2" custAng="10800000" custFlipVert="1" custScaleX="2000000" custScaleY="50867" custLinFactX="-537018" custLinFactNeighborX="-600000" custLinFactNeighborY="46810">
        <dgm:presLayoutVars>
          <dgm:bulletEnabled val="1"/>
        </dgm:presLayoutVars>
      </dgm:prSet>
      <dgm:spPr/>
    </dgm:pt>
  </dgm:ptLst>
  <dgm:cxnLst>
    <dgm:cxn modelId="{38812611-F0F8-B44A-8F15-D49A5875A42F}" srcId="{8B72F833-D07C-C34B-8777-DEFE5D86153B}" destId="{FC463731-CD19-BF4E-A663-ECCE87134A9F}" srcOrd="0" destOrd="0" parTransId="{8CF7C2F0-B6F2-EB4C-9694-EC3F90A820CD}" sibTransId="{6FF4EC58-2473-E342-8083-57A540838EDC}"/>
    <dgm:cxn modelId="{162DF01E-663B-6246-91B9-2ACF120843FD}" type="presOf" srcId="{8B72F833-D07C-C34B-8777-DEFE5D86153B}" destId="{EA71FD50-42D3-D44C-B2A1-180DCDBA9AFE}" srcOrd="0" destOrd="0" presId="urn:microsoft.com/office/officeart/2005/8/layout/process1"/>
    <dgm:cxn modelId="{8CCDBA57-2D73-5345-8FDF-147593D8105F}" type="presOf" srcId="{FC463731-CD19-BF4E-A663-ECCE87134A9F}" destId="{4548EF0A-A140-DE4A-99AE-85043ACDF511}" srcOrd="0" destOrd="0" presId="urn:microsoft.com/office/officeart/2005/8/layout/process1"/>
    <dgm:cxn modelId="{847DAB8C-0E9E-7B4C-AAD1-CBDFB4A041E3}" type="presOf" srcId="{DB9C5C87-9228-2248-BCC3-463436AE34D8}" destId="{B895A3A0-5830-2F41-9128-D8467FEBA933}" srcOrd="0" destOrd="0" presId="urn:microsoft.com/office/officeart/2005/8/layout/process1"/>
    <dgm:cxn modelId="{B1AB3C94-A0C9-FF44-9087-E901B09D1947}" srcId="{8B72F833-D07C-C34B-8777-DEFE5D86153B}" destId="{DB9C5C87-9228-2248-BCC3-463436AE34D8}" srcOrd="1" destOrd="0" parTransId="{CFA73934-0FD7-D343-8F2F-D0B1F64D9EF6}" sibTransId="{AB06F0FD-B8C4-A841-BE79-614D5B44166E}"/>
    <dgm:cxn modelId="{A4C9D7B9-62B7-A448-A2E4-74C91C509580}" type="presOf" srcId="{6FF4EC58-2473-E342-8083-57A540838EDC}" destId="{5DCEDDBC-E47E-D342-8032-449CFC438743}" srcOrd="0" destOrd="0" presId="urn:microsoft.com/office/officeart/2005/8/layout/process1"/>
    <dgm:cxn modelId="{CFA7AEC2-2D37-8341-94F0-F0CD98692F3D}" type="presOf" srcId="{6FF4EC58-2473-E342-8083-57A540838EDC}" destId="{B47396C9-63FB-1B4B-A685-A3D5AE446700}" srcOrd="1" destOrd="0" presId="urn:microsoft.com/office/officeart/2005/8/layout/process1"/>
    <dgm:cxn modelId="{1740C4E9-915E-5748-A520-C7EB1D059B61}" type="presParOf" srcId="{EA71FD50-42D3-D44C-B2A1-180DCDBA9AFE}" destId="{4548EF0A-A140-DE4A-99AE-85043ACDF511}" srcOrd="0" destOrd="0" presId="urn:microsoft.com/office/officeart/2005/8/layout/process1"/>
    <dgm:cxn modelId="{03F8B4DB-0818-B646-8A18-76F9050099C0}" type="presParOf" srcId="{EA71FD50-42D3-D44C-B2A1-180DCDBA9AFE}" destId="{5DCEDDBC-E47E-D342-8032-449CFC438743}" srcOrd="1" destOrd="0" presId="urn:microsoft.com/office/officeart/2005/8/layout/process1"/>
    <dgm:cxn modelId="{E947A3A5-DC42-0944-A3D8-701BD8A34BF2}" type="presParOf" srcId="{5DCEDDBC-E47E-D342-8032-449CFC438743}" destId="{B47396C9-63FB-1B4B-A685-A3D5AE446700}" srcOrd="0" destOrd="0" presId="urn:microsoft.com/office/officeart/2005/8/layout/process1"/>
    <dgm:cxn modelId="{E780FD2A-1A2E-5E4C-AC75-89BC72C98F3E}" type="presParOf" srcId="{EA71FD50-42D3-D44C-B2A1-180DCDBA9AFE}" destId="{B895A3A0-5830-2F41-9128-D8467FEBA933}" srcOrd="2"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72F833-D07C-C34B-8777-DEFE5D86153B}" type="doc">
      <dgm:prSet loTypeId="urn:microsoft.com/office/officeart/2005/8/layout/process1" loCatId="process" qsTypeId="urn:microsoft.com/office/officeart/2005/8/quickstyle/simple1" qsCatId="simple" csTypeId="urn:microsoft.com/office/officeart/2005/8/colors/accent1_3" csCatId="accent1" phldr="1"/>
      <dgm:spPr/>
    </dgm:pt>
    <dgm:pt modelId="{FC463731-CD19-BF4E-A663-ECCE87134A9F}">
      <dgm:prSet phldrT="[Testo]" custT="1"/>
      <dgm:spPr/>
      <dgm:t>
        <a:bodyPr/>
        <a:lstStyle/>
        <a:p>
          <a:r>
            <a:rPr lang="it-IT" sz="1800" dirty="0">
              <a:effectLst/>
              <a:latin typeface="+mj-lt"/>
            </a:rPr>
            <a:t>pure 3N-contact interaction</a:t>
          </a:r>
          <a:endParaRPr lang="it-IT" sz="1800" dirty="0"/>
        </a:p>
      </dgm:t>
    </dgm:pt>
    <dgm:pt modelId="{8CF7C2F0-B6F2-EB4C-9694-EC3F90A820CD}" type="parTrans" cxnId="{38812611-F0F8-B44A-8F15-D49A5875A42F}">
      <dgm:prSet/>
      <dgm:spPr/>
      <dgm:t>
        <a:bodyPr/>
        <a:lstStyle/>
        <a:p>
          <a:endParaRPr lang="it-IT"/>
        </a:p>
      </dgm:t>
    </dgm:pt>
    <dgm:pt modelId="{6FF4EC58-2473-E342-8083-57A540838EDC}" type="sibTrans" cxnId="{38812611-F0F8-B44A-8F15-D49A5875A42F}">
      <dgm:prSet/>
      <dgm:spPr/>
      <dgm:t>
        <a:bodyPr/>
        <a:lstStyle/>
        <a:p>
          <a:pPr rtl="0"/>
          <a:endParaRPr lang="it-IT"/>
        </a:p>
      </dgm:t>
    </dgm:pt>
    <dgm:pt modelId="{DB9C5C87-9228-2248-BCC3-463436AE34D8}">
      <dgm:prSet phldrT="[Testo]" custT="1"/>
      <dgm:spPr/>
      <dgm:t>
        <a:bodyPr/>
        <a:lstStyle/>
        <a:p>
          <a:pPr rtl="0"/>
          <a:r>
            <a:rPr lang="en-US" sz="2000" i="0" noProof="0" dirty="0">
              <a:latin typeface="+mj-lt"/>
            </a:rPr>
            <a:t>New LEC parameter: </a:t>
          </a:r>
          <a:r>
            <a:rPr lang="en-US" sz="2000" i="0" noProof="0" dirty="0" err="1">
              <a:latin typeface="+mj-lt"/>
            </a:rPr>
            <a:t>c</a:t>
          </a:r>
          <a:r>
            <a:rPr lang="en-US" sz="2000" i="0" baseline="-25000" noProof="0" dirty="0" err="1">
              <a:latin typeface="+mj-lt"/>
            </a:rPr>
            <a:t>E</a:t>
          </a:r>
          <a:endParaRPr lang="en-US" sz="2000" i="0" baseline="-25000" noProof="0" dirty="0">
            <a:latin typeface="+mj-lt"/>
          </a:endParaRPr>
        </a:p>
      </dgm:t>
    </dgm:pt>
    <dgm:pt modelId="{CFA73934-0FD7-D343-8F2F-D0B1F64D9EF6}" type="parTrans" cxnId="{B1AB3C94-A0C9-FF44-9087-E901B09D1947}">
      <dgm:prSet/>
      <dgm:spPr/>
      <dgm:t>
        <a:bodyPr/>
        <a:lstStyle/>
        <a:p>
          <a:endParaRPr lang="it-IT"/>
        </a:p>
      </dgm:t>
    </dgm:pt>
    <dgm:pt modelId="{AB06F0FD-B8C4-A841-BE79-614D5B44166E}" type="sibTrans" cxnId="{B1AB3C94-A0C9-FF44-9087-E901B09D1947}">
      <dgm:prSet/>
      <dgm:spPr/>
      <dgm:t>
        <a:bodyPr/>
        <a:lstStyle/>
        <a:p>
          <a:pPr rtl="0"/>
          <a:endParaRPr lang="it-IT"/>
        </a:p>
      </dgm:t>
    </dgm:pt>
    <dgm:pt modelId="{EA71FD50-42D3-D44C-B2A1-180DCDBA9AFE}" type="pres">
      <dgm:prSet presAssocID="{8B72F833-D07C-C34B-8777-DEFE5D86153B}" presName="Name0" presStyleCnt="0">
        <dgm:presLayoutVars>
          <dgm:dir/>
          <dgm:resizeHandles val="exact"/>
        </dgm:presLayoutVars>
      </dgm:prSet>
      <dgm:spPr/>
    </dgm:pt>
    <dgm:pt modelId="{4548EF0A-A140-DE4A-99AE-85043ACDF511}" type="pres">
      <dgm:prSet presAssocID="{FC463731-CD19-BF4E-A663-ECCE87134A9F}" presName="node" presStyleLbl="node1" presStyleIdx="0" presStyleCnt="2" custScaleX="2000000" custScaleY="80722" custLinFactX="1000000" custLinFactNeighborX="1082061" custLinFactNeighborY="-62333">
        <dgm:presLayoutVars>
          <dgm:bulletEnabled val="1"/>
        </dgm:presLayoutVars>
      </dgm:prSet>
      <dgm:spPr/>
    </dgm:pt>
    <dgm:pt modelId="{5DCEDDBC-E47E-D342-8032-449CFC438743}" type="pres">
      <dgm:prSet presAssocID="{6FF4EC58-2473-E342-8083-57A540838EDC}" presName="sibTrans" presStyleLbl="sibTrans2D1" presStyleIdx="0" presStyleCnt="1" custScaleX="134664" custScaleY="1512528"/>
      <dgm:spPr/>
    </dgm:pt>
    <dgm:pt modelId="{B47396C9-63FB-1B4B-A685-A3D5AE446700}" type="pres">
      <dgm:prSet presAssocID="{6FF4EC58-2473-E342-8083-57A540838EDC}" presName="connectorText" presStyleLbl="sibTrans2D1" presStyleIdx="0" presStyleCnt="1"/>
      <dgm:spPr/>
    </dgm:pt>
    <dgm:pt modelId="{B895A3A0-5830-2F41-9128-D8467FEBA933}" type="pres">
      <dgm:prSet presAssocID="{DB9C5C87-9228-2248-BCC3-463436AE34D8}" presName="node" presStyleLbl="node1" presStyleIdx="1" presStyleCnt="2" custAng="10800000" custFlipVert="1" custScaleX="2000000" custScaleY="74857" custLinFactX="-537018" custLinFactNeighborX="-600000" custLinFactNeighborY="59110">
        <dgm:presLayoutVars>
          <dgm:bulletEnabled val="1"/>
        </dgm:presLayoutVars>
      </dgm:prSet>
      <dgm:spPr/>
    </dgm:pt>
  </dgm:ptLst>
  <dgm:cxnLst>
    <dgm:cxn modelId="{38812611-F0F8-B44A-8F15-D49A5875A42F}" srcId="{8B72F833-D07C-C34B-8777-DEFE5D86153B}" destId="{FC463731-CD19-BF4E-A663-ECCE87134A9F}" srcOrd="0" destOrd="0" parTransId="{8CF7C2F0-B6F2-EB4C-9694-EC3F90A820CD}" sibTransId="{6FF4EC58-2473-E342-8083-57A540838EDC}"/>
    <dgm:cxn modelId="{162DF01E-663B-6246-91B9-2ACF120843FD}" type="presOf" srcId="{8B72F833-D07C-C34B-8777-DEFE5D86153B}" destId="{EA71FD50-42D3-D44C-B2A1-180DCDBA9AFE}" srcOrd="0" destOrd="0" presId="urn:microsoft.com/office/officeart/2005/8/layout/process1"/>
    <dgm:cxn modelId="{8CCDBA57-2D73-5345-8FDF-147593D8105F}" type="presOf" srcId="{FC463731-CD19-BF4E-A663-ECCE87134A9F}" destId="{4548EF0A-A140-DE4A-99AE-85043ACDF511}" srcOrd="0" destOrd="0" presId="urn:microsoft.com/office/officeart/2005/8/layout/process1"/>
    <dgm:cxn modelId="{847DAB8C-0E9E-7B4C-AAD1-CBDFB4A041E3}" type="presOf" srcId="{DB9C5C87-9228-2248-BCC3-463436AE34D8}" destId="{B895A3A0-5830-2F41-9128-D8467FEBA933}" srcOrd="0" destOrd="0" presId="urn:microsoft.com/office/officeart/2005/8/layout/process1"/>
    <dgm:cxn modelId="{B1AB3C94-A0C9-FF44-9087-E901B09D1947}" srcId="{8B72F833-D07C-C34B-8777-DEFE5D86153B}" destId="{DB9C5C87-9228-2248-BCC3-463436AE34D8}" srcOrd="1" destOrd="0" parTransId="{CFA73934-0FD7-D343-8F2F-D0B1F64D9EF6}" sibTransId="{AB06F0FD-B8C4-A841-BE79-614D5B44166E}"/>
    <dgm:cxn modelId="{A4C9D7B9-62B7-A448-A2E4-74C91C509580}" type="presOf" srcId="{6FF4EC58-2473-E342-8083-57A540838EDC}" destId="{5DCEDDBC-E47E-D342-8032-449CFC438743}" srcOrd="0" destOrd="0" presId="urn:microsoft.com/office/officeart/2005/8/layout/process1"/>
    <dgm:cxn modelId="{CFA7AEC2-2D37-8341-94F0-F0CD98692F3D}" type="presOf" srcId="{6FF4EC58-2473-E342-8083-57A540838EDC}" destId="{B47396C9-63FB-1B4B-A685-A3D5AE446700}" srcOrd="1" destOrd="0" presId="urn:microsoft.com/office/officeart/2005/8/layout/process1"/>
    <dgm:cxn modelId="{1740C4E9-915E-5748-A520-C7EB1D059B61}" type="presParOf" srcId="{EA71FD50-42D3-D44C-B2A1-180DCDBA9AFE}" destId="{4548EF0A-A140-DE4A-99AE-85043ACDF511}" srcOrd="0" destOrd="0" presId="urn:microsoft.com/office/officeart/2005/8/layout/process1"/>
    <dgm:cxn modelId="{03F8B4DB-0818-B646-8A18-76F9050099C0}" type="presParOf" srcId="{EA71FD50-42D3-D44C-B2A1-180DCDBA9AFE}" destId="{5DCEDDBC-E47E-D342-8032-449CFC438743}" srcOrd="1" destOrd="0" presId="urn:microsoft.com/office/officeart/2005/8/layout/process1"/>
    <dgm:cxn modelId="{E947A3A5-DC42-0944-A3D8-701BD8A34BF2}" type="presParOf" srcId="{5DCEDDBC-E47E-D342-8032-449CFC438743}" destId="{B47396C9-63FB-1B4B-A685-A3D5AE446700}" srcOrd="0" destOrd="0" presId="urn:microsoft.com/office/officeart/2005/8/layout/process1"/>
    <dgm:cxn modelId="{E780FD2A-1A2E-5E4C-AC75-89BC72C98F3E}" type="presParOf" srcId="{EA71FD50-42D3-D44C-B2A1-180DCDBA9AFE}" destId="{B895A3A0-5830-2F41-9128-D8467FEBA933}" srcOrd="2" destOrd="0" presId="urn:microsoft.com/office/officeart/2005/8/layout/process1"/>
  </dgm:cxnLst>
  <dgm:bg>
    <a:noFill/>
  </dgm:bg>
  <dgm:whole/>
  <dgm:extLst>
    <a:ext uri="http://schemas.microsoft.com/office/drawing/2008/diagram">
      <dsp:dataModelExt xmlns:dsp="http://schemas.microsoft.com/office/drawing/2008/diagram" relId="rId2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B19751-C1CD-494F-936D-C48AFB4F4095}" type="doc">
      <dgm:prSet loTypeId="urn:microsoft.com/office/officeart/2005/8/layout/process4" loCatId="" qsTypeId="urn:microsoft.com/office/officeart/2005/8/quickstyle/simple4" qsCatId="simple" csTypeId="urn:microsoft.com/office/officeart/2005/8/colors/accent0_2" csCatId="mainScheme" phldr="1"/>
      <dgm:spPr/>
      <dgm:t>
        <a:bodyPr/>
        <a:lstStyle/>
        <a:p>
          <a:endParaRPr lang="it-IT"/>
        </a:p>
      </dgm:t>
    </dgm:pt>
    <dgm:pt modelId="{3A76A651-B2D5-1A4A-BA8C-A986EA8C79CF}">
      <dgm:prSet phldrT="[Testo]" custT="1"/>
      <dgm:spPr>
        <a:solidFill>
          <a:srgbClr val="70AD47"/>
        </a:solidFill>
      </dgm:spPr>
      <dgm:t>
        <a:bodyPr/>
        <a:lstStyle/>
        <a:p>
          <a:r>
            <a:rPr lang="it-IT" sz="2400" dirty="0" err="1">
              <a:solidFill>
                <a:schemeClr val="bg1"/>
              </a:solidFill>
              <a:latin typeface="+mj-lt"/>
            </a:rPr>
            <a:t>Interaction</a:t>
          </a:r>
          <a:r>
            <a:rPr lang="it-IT" sz="2400" dirty="0">
              <a:solidFill>
                <a:schemeClr val="bg1"/>
              </a:solidFill>
              <a:latin typeface="+mj-lt"/>
            </a:rPr>
            <a:t> </a:t>
          </a:r>
        </a:p>
      </dgm:t>
    </dgm:pt>
    <dgm:pt modelId="{8C971CAE-1963-074E-A96E-539E2BEDA077}" type="parTrans" cxnId="{417BD8BA-97C1-4247-B47D-4F7C6F1BD0EC}">
      <dgm:prSet/>
      <dgm:spPr/>
      <dgm:t>
        <a:bodyPr/>
        <a:lstStyle/>
        <a:p>
          <a:endParaRPr lang="it-IT"/>
        </a:p>
      </dgm:t>
    </dgm:pt>
    <dgm:pt modelId="{7A9C5AD6-3A92-8541-B12D-EEFB219CCAB2}" type="sibTrans" cxnId="{417BD8BA-97C1-4247-B47D-4F7C6F1BD0EC}">
      <dgm:prSet/>
      <dgm:spPr/>
      <dgm:t>
        <a:bodyPr/>
        <a:lstStyle/>
        <a:p>
          <a:endParaRPr lang="it-IT"/>
        </a:p>
      </dgm:t>
    </dgm:pt>
    <dgm:pt modelId="{839C1D44-06E2-9C45-9D2F-1002219766D2}">
      <dgm:prSet phldrT="[Testo]" custT="1"/>
      <dgm:spPr>
        <a:solidFill>
          <a:srgbClr val="70AD47"/>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0" i="1" noProof="0" dirty="0" err="1">
              <a:solidFill>
                <a:schemeClr val="bg1"/>
              </a:solidFill>
              <a:latin typeface="+mj-lt"/>
              <a:cs typeface="Garamond"/>
            </a:rPr>
            <a:t>V</a:t>
          </a:r>
          <a:r>
            <a:rPr lang="en-US" sz="2400" b="0" baseline="-25000" noProof="0" dirty="0" err="1">
              <a:solidFill>
                <a:schemeClr val="bg1"/>
              </a:solidFill>
              <a:latin typeface="+mj-lt"/>
              <a:cs typeface="Garamond"/>
            </a:rPr>
            <a:t>low</a:t>
          </a:r>
          <a:r>
            <a:rPr lang="en-US" sz="2400" b="0" baseline="-25000" noProof="0" dirty="0">
              <a:solidFill>
                <a:schemeClr val="bg1"/>
              </a:solidFill>
              <a:latin typeface="+mj-lt"/>
              <a:cs typeface="Garamond"/>
            </a:rPr>
            <a:t>-k  </a:t>
          </a:r>
          <a:r>
            <a:rPr lang="en-US" sz="2400" b="0" baseline="0" noProof="0" dirty="0">
              <a:solidFill>
                <a:schemeClr val="bg1"/>
              </a:solidFill>
              <a:latin typeface="+mj-lt"/>
              <a:cs typeface="Garamond"/>
            </a:rPr>
            <a:t>of CD-Bonn with</a:t>
          </a:r>
          <a:r>
            <a:rPr lang="en-US" sz="2400" b="0" baseline="-25000" noProof="0" dirty="0">
              <a:solidFill>
                <a:schemeClr val="bg1"/>
              </a:solidFill>
              <a:latin typeface="+mj-lt"/>
              <a:cs typeface="Garamond"/>
            </a:rPr>
            <a:t> </a:t>
          </a:r>
          <a:r>
            <a:rPr lang="en-US" sz="2400" b="0" noProof="0" dirty="0">
              <a:solidFill>
                <a:schemeClr val="bg1"/>
              </a:solidFill>
              <a:latin typeface="Symbol" charset="2"/>
              <a:cs typeface="Symbol" charset="2"/>
            </a:rPr>
            <a:t>L</a:t>
          </a:r>
          <a:r>
            <a:rPr lang="en-US" sz="2400" b="0" noProof="0" dirty="0">
              <a:solidFill>
                <a:schemeClr val="bg1"/>
              </a:solidFill>
              <a:latin typeface="Garamond"/>
              <a:cs typeface="Garamond"/>
            </a:rPr>
            <a:t>=</a:t>
          </a:r>
          <a:r>
            <a:rPr lang="en-US" sz="2400" b="0" noProof="0" dirty="0">
              <a:solidFill>
                <a:schemeClr val="bg1"/>
              </a:solidFill>
              <a:latin typeface="+mj-lt"/>
              <a:cs typeface="Garamond"/>
            </a:rPr>
            <a:t>2.6 fm</a:t>
          </a:r>
          <a:r>
            <a:rPr lang="en-US" sz="2400" b="0" baseline="30000" noProof="0" dirty="0">
              <a:solidFill>
                <a:schemeClr val="bg1"/>
              </a:solidFill>
              <a:latin typeface="+mj-lt"/>
              <a:cs typeface="Garamond"/>
            </a:rPr>
            <a:t>-1 </a:t>
          </a:r>
          <a:r>
            <a:rPr lang="en-US" sz="2400" b="0" baseline="0" noProof="0" dirty="0">
              <a:solidFill>
                <a:schemeClr val="bg1"/>
              </a:solidFill>
              <a:latin typeface="+mj-lt"/>
              <a:cs typeface="Garamond"/>
            </a:rPr>
            <a:t>+ Coulomb force for protons</a:t>
          </a:r>
          <a:endParaRPr lang="en-US" sz="2400" b="0" baseline="0" noProof="0" dirty="0">
            <a:solidFill>
              <a:schemeClr val="bg1"/>
            </a:solidFill>
            <a:latin typeface="+mj-lt"/>
          </a:endParaRPr>
        </a:p>
      </dgm:t>
    </dgm:pt>
    <dgm:pt modelId="{D571E4D5-B186-2E4E-9851-48255A92C4D1}" type="parTrans" cxnId="{35DAB359-F606-7D45-B040-80A6B1C6576B}">
      <dgm:prSet/>
      <dgm:spPr/>
      <dgm:t>
        <a:bodyPr/>
        <a:lstStyle/>
        <a:p>
          <a:endParaRPr lang="it-IT"/>
        </a:p>
      </dgm:t>
    </dgm:pt>
    <dgm:pt modelId="{72441CF8-BA45-9941-A9C9-A0A6FDCE08BE}" type="sibTrans" cxnId="{35DAB359-F606-7D45-B040-80A6B1C6576B}">
      <dgm:prSet/>
      <dgm:spPr/>
      <dgm:t>
        <a:bodyPr/>
        <a:lstStyle/>
        <a:p>
          <a:endParaRPr lang="it-IT"/>
        </a:p>
      </dgm:t>
    </dgm:pt>
    <dgm:pt modelId="{C6C77564-D28D-7A42-A8C1-A23FA130A75D}">
      <dgm:prSet custT="1"/>
      <dgm:spPr>
        <a:solidFill>
          <a:srgbClr val="70AD47"/>
        </a:solidFill>
      </dgm:spPr>
      <dgm:t>
        <a:bodyPr/>
        <a:lstStyle/>
        <a:p>
          <a:r>
            <a:rPr lang="en-US" sz="2400" b="1" i="0" noProof="0" dirty="0">
              <a:solidFill>
                <a:schemeClr val="bg1"/>
              </a:solidFill>
              <a:latin typeface="+mj-lt"/>
              <a:cs typeface="Garamond"/>
            </a:rPr>
            <a:t>TBME +SP energies of </a:t>
          </a:r>
          <a:r>
            <a:rPr lang="en-US" sz="2400" b="1" i="1" noProof="0" dirty="0" err="1">
              <a:solidFill>
                <a:schemeClr val="bg1"/>
              </a:solidFill>
              <a:latin typeface="+mj-lt"/>
              <a:cs typeface="Garamond"/>
            </a:rPr>
            <a:t>H</a:t>
          </a:r>
          <a:r>
            <a:rPr lang="en-US" sz="2400" b="1" i="0" baseline="-25000" noProof="0" dirty="0" err="1">
              <a:solidFill>
                <a:schemeClr val="bg1"/>
              </a:solidFill>
              <a:latin typeface="+mj-lt"/>
              <a:cs typeface="Garamond"/>
            </a:rPr>
            <a:t>eff</a:t>
          </a:r>
          <a:r>
            <a:rPr lang="en-US" sz="2400" b="1" i="0" baseline="-25000" noProof="0" dirty="0">
              <a:solidFill>
                <a:schemeClr val="bg1"/>
              </a:solidFill>
              <a:latin typeface="+mj-lt"/>
              <a:cs typeface="Garamond"/>
            </a:rPr>
            <a:t>  </a:t>
          </a:r>
          <a:r>
            <a:rPr lang="en-US" sz="2400" b="1" noProof="0" dirty="0">
              <a:solidFill>
                <a:schemeClr val="bg1"/>
              </a:solidFill>
              <a:latin typeface="+mj-lt"/>
              <a:cs typeface="Garamond"/>
            </a:rPr>
            <a:t>@ third  order </a:t>
          </a:r>
        </a:p>
        <a:p>
          <a:r>
            <a:rPr lang="en-US" sz="2400" b="1" noProof="0" dirty="0">
              <a:solidFill>
                <a:schemeClr val="bg1"/>
              </a:solidFill>
              <a:latin typeface="+mj-lt"/>
              <a:cs typeface="Garamond"/>
            </a:rPr>
            <a:t>+ induced 3N forces</a:t>
          </a:r>
        </a:p>
      </dgm:t>
    </dgm:pt>
    <dgm:pt modelId="{1AB70450-0D8A-CF4C-91B5-CD5037B3AB5C}" type="sibTrans" cxnId="{0ACA3B3D-5E45-F946-99C6-419A4E2FCF2B}">
      <dgm:prSet/>
      <dgm:spPr/>
      <dgm:t>
        <a:bodyPr/>
        <a:lstStyle/>
        <a:p>
          <a:endParaRPr lang="it-IT"/>
        </a:p>
      </dgm:t>
    </dgm:pt>
    <dgm:pt modelId="{660CA959-DEA7-F34A-A341-809100136D28}" type="parTrans" cxnId="{0ACA3B3D-5E45-F946-99C6-419A4E2FCF2B}">
      <dgm:prSet/>
      <dgm:spPr/>
      <dgm:t>
        <a:bodyPr/>
        <a:lstStyle/>
        <a:p>
          <a:endParaRPr lang="it-IT"/>
        </a:p>
      </dgm:t>
    </dgm:pt>
    <dgm:pt modelId="{023155F8-4346-E144-A26E-1486773F2FCC}" type="pres">
      <dgm:prSet presAssocID="{B1B19751-C1CD-494F-936D-C48AFB4F4095}" presName="Name0" presStyleCnt="0">
        <dgm:presLayoutVars>
          <dgm:dir/>
          <dgm:animLvl val="lvl"/>
          <dgm:resizeHandles val="exact"/>
        </dgm:presLayoutVars>
      </dgm:prSet>
      <dgm:spPr/>
    </dgm:pt>
    <dgm:pt modelId="{2C0BC8FC-19D3-B14B-93E1-068A1D401DCE}" type="pres">
      <dgm:prSet presAssocID="{C6C77564-D28D-7A42-A8C1-A23FA130A75D}" presName="boxAndChildren" presStyleCnt="0"/>
      <dgm:spPr/>
    </dgm:pt>
    <dgm:pt modelId="{0054A02E-0582-784D-809F-50EB3C419E35}" type="pres">
      <dgm:prSet presAssocID="{C6C77564-D28D-7A42-A8C1-A23FA130A75D}" presName="parentTextBox" presStyleLbl="node1" presStyleIdx="0" presStyleCnt="3"/>
      <dgm:spPr/>
    </dgm:pt>
    <dgm:pt modelId="{FDF2DD8D-CE9D-E345-BE45-DEFCD5A1F9BF}" type="pres">
      <dgm:prSet presAssocID="{72441CF8-BA45-9941-A9C9-A0A6FDCE08BE}" presName="sp" presStyleCnt="0"/>
      <dgm:spPr/>
    </dgm:pt>
    <dgm:pt modelId="{3FCDDB22-D5ED-734B-BE7F-84139D87FCC9}" type="pres">
      <dgm:prSet presAssocID="{839C1D44-06E2-9C45-9D2F-1002219766D2}" presName="arrowAndChildren" presStyleCnt="0"/>
      <dgm:spPr/>
    </dgm:pt>
    <dgm:pt modelId="{73443FA4-F695-3E49-9040-5A1654563EFD}" type="pres">
      <dgm:prSet presAssocID="{839C1D44-06E2-9C45-9D2F-1002219766D2}" presName="parentTextArrow" presStyleLbl="node1" presStyleIdx="1" presStyleCnt="3"/>
      <dgm:spPr/>
    </dgm:pt>
    <dgm:pt modelId="{5A6E73A7-5376-2A4F-8AA8-5A5649FA4D29}" type="pres">
      <dgm:prSet presAssocID="{7A9C5AD6-3A92-8541-B12D-EEFB219CCAB2}" presName="sp" presStyleCnt="0"/>
      <dgm:spPr/>
    </dgm:pt>
    <dgm:pt modelId="{81D72CA1-B0FD-954C-B47E-FE1E1E78F724}" type="pres">
      <dgm:prSet presAssocID="{3A76A651-B2D5-1A4A-BA8C-A986EA8C79CF}" presName="arrowAndChildren" presStyleCnt="0"/>
      <dgm:spPr/>
    </dgm:pt>
    <dgm:pt modelId="{E3AF65D8-A44C-3648-8C00-487AB6C68F95}" type="pres">
      <dgm:prSet presAssocID="{3A76A651-B2D5-1A4A-BA8C-A986EA8C79CF}" presName="parentTextArrow" presStyleLbl="node1" presStyleIdx="2" presStyleCnt="3" custScaleY="38038" custLinFactNeighborX="-15341" custLinFactNeighborY="14469"/>
      <dgm:spPr/>
    </dgm:pt>
  </dgm:ptLst>
  <dgm:cxnLst>
    <dgm:cxn modelId="{C01C0405-5D8E-064E-9778-B80EC797DD4C}" type="presOf" srcId="{3A76A651-B2D5-1A4A-BA8C-A986EA8C79CF}" destId="{E3AF65D8-A44C-3648-8C00-487AB6C68F95}" srcOrd="0" destOrd="0" presId="urn:microsoft.com/office/officeart/2005/8/layout/process4"/>
    <dgm:cxn modelId="{0ACA3B3D-5E45-F946-99C6-419A4E2FCF2B}" srcId="{B1B19751-C1CD-494F-936D-C48AFB4F4095}" destId="{C6C77564-D28D-7A42-A8C1-A23FA130A75D}" srcOrd="2" destOrd="0" parTransId="{660CA959-DEA7-F34A-A341-809100136D28}" sibTransId="{1AB70450-0D8A-CF4C-91B5-CD5037B3AB5C}"/>
    <dgm:cxn modelId="{35DAB359-F606-7D45-B040-80A6B1C6576B}" srcId="{B1B19751-C1CD-494F-936D-C48AFB4F4095}" destId="{839C1D44-06E2-9C45-9D2F-1002219766D2}" srcOrd="1" destOrd="0" parTransId="{D571E4D5-B186-2E4E-9851-48255A92C4D1}" sibTransId="{72441CF8-BA45-9941-A9C9-A0A6FDCE08BE}"/>
    <dgm:cxn modelId="{1EDF8A8B-AFF4-EC4A-B173-C66C52ADBE8D}" type="presOf" srcId="{B1B19751-C1CD-494F-936D-C48AFB4F4095}" destId="{023155F8-4346-E144-A26E-1486773F2FCC}" srcOrd="0" destOrd="0" presId="urn:microsoft.com/office/officeart/2005/8/layout/process4"/>
    <dgm:cxn modelId="{6283CB90-7860-F64E-A2AA-22CA9943AFC8}" type="presOf" srcId="{C6C77564-D28D-7A42-A8C1-A23FA130A75D}" destId="{0054A02E-0582-784D-809F-50EB3C419E35}" srcOrd="0" destOrd="0" presId="urn:microsoft.com/office/officeart/2005/8/layout/process4"/>
    <dgm:cxn modelId="{BCA7DE9F-9A9A-FD44-B31A-9B0251D2555D}" type="presOf" srcId="{839C1D44-06E2-9C45-9D2F-1002219766D2}" destId="{73443FA4-F695-3E49-9040-5A1654563EFD}" srcOrd="0" destOrd="0" presId="urn:microsoft.com/office/officeart/2005/8/layout/process4"/>
    <dgm:cxn modelId="{417BD8BA-97C1-4247-B47D-4F7C6F1BD0EC}" srcId="{B1B19751-C1CD-494F-936D-C48AFB4F4095}" destId="{3A76A651-B2D5-1A4A-BA8C-A986EA8C79CF}" srcOrd="0" destOrd="0" parTransId="{8C971CAE-1963-074E-A96E-539E2BEDA077}" sibTransId="{7A9C5AD6-3A92-8541-B12D-EEFB219CCAB2}"/>
    <dgm:cxn modelId="{11EA5B17-C2D1-C140-9069-C646A5B4045E}" type="presParOf" srcId="{023155F8-4346-E144-A26E-1486773F2FCC}" destId="{2C0BC8FC-19D3-B14B-93E1-068A1D401DCE}" srcOrd="0" destOrd="0" presId="urn:microsoft.com/office/officeart/2005/8/layout/process4"/>
    <dgm:cxn modelId="{21681DE9-C3A0-2344-8638-B3E5CF724447}" type="presParOf" srcId="{2C0BC8FC-19D3-B14B-93E1-068A1D401DCE}" destId="{0054A02E-0582-784D-809F-50EB3C419E35}" srcOrd="0" destOrd="0" presId="urn:microsoft.com/office/officeart/2005/8/layout/process4"/>
    <dgm:cxn modelId="{5B306FEF-E05E-1F41-8A33-DAAE87591476}" type="presParOf" srcId="{023155F8-4346-E144-A26E-1486773F2FCC}" destId="{FDF2DD8D-CE9D-E345-BE45-DEFCD5A1F9BF}" srcOrd="1" destOrd="0" presId="urn:microsoft.com/office/officeart/2005/8/layout/process4"/>
    <dgm:cxn modelId="{B5DF58FF-7687-1B41-8BFA-9F377F75ADBB}" type="presParOf" srcId="{023155F8-4346-E144-A26E-1486773F2FCC}" destId="{3FCDDB22-D5ED-734B-BE7F-84139D87FCC9}" srcOrd="2" destOrd="0" presId="urn:microsoft.com/office/officeart/2005/8/layout/process4"/>
    <dgm:cxn modelId="{C881B052-BA5D-D74F-BB5F-1CCF733CD6D4}" type="presParOf" srcId="{3FCDDB22-D5ED-734B-BE7F-84139D87FCC9}" destId="{73443FA4-F695-3E49-9040-5A1654563EFD}" srcOrd="0" destOrd="0" presId="urn:microsoft.com/office/officeart/2005/8/layout/process4"/>
    <dgm:cxn modelId="{21963E54-B969-994C-8857-A75D70FB3450}" type="presParOf" srcId="{023155F8-4346-E144-A26E-1486773F2FCC}" destId="{5A6E73A7-5376-2A4F-8AA8-5A5649FA4D29}" srcOrd="3" destOrd="0" presId="urn:microsoft.com/office/officeart/2005/8/layout/process4"/>
    <dgm:cxn modelId="{B3A332BE-1B36-AD42-88A2-21F957D8BCF5}" type="presParOf" srcId="{023155F8-4346-E144-A26E-1486773F2FCC}" destId="{81D72CA1-B0FD-954C-B47E-FE1E1E78F724}" srcOrd="4" destOrd="0" presId="urn:microsoft.com/office/officeart/2005/8/layout/process4"/>
    <dgm:cxn modelId="{195669E4-5C87-B94B-9206-66D692646280}" type="presParOf" srcId="{81D72CA1-B0FD-954C-B47E-FE1E1E78F724}" destId="{E3AF65D8-A44C-3648-8C00-487AB6C68F9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96280-5F51-7F4C-81DE-6E42D256EFA9}">
      <dsp:nvSpPr>
        <dsp:cNvPr id="0" name=""/>
        <dsp:cNvSpPr/>
      </dsp:nvSpPr>
      <dsp:spPr>
        <a:xfrm rot="5374864">
          <a:off x="3831050" y="2861209"/>
          <a:ext cx="1593256" cy="85874"/>
        </a:xfrm>
        <a:prstGeom prst="rect">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5E56B9D1-ADEB-D24F-B9A5-50219BC14A87}">
      <dsp:nvSpPr>
        <dsp:cNvPr id="0" name=""/>
        <dsp:cNvSpPr/>
      </dsp:nvSpPr>
      <dsp:spPr>
        <a:xfrm>
          <a:off x="326037" y="1457792"/>
          <a:ext cx="9137267" cy="1592744"/>
        </a:xfrm>
        <a:prstGeom prst="roundRect">
          <a:avLst>
            <a:gd name="adj" fmla="val 10000"/>
          </a:avLst>
        </a:prstGeom>
        <a:solidFill>
          <a:schemeClr val="bg1"/>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3200" i="1" kern="1200" smtClean="0">
                    <a:solidFill>
                      <a:schemeClr val="tx1">
                        <a:lumMod val="75000"/>
                        <a:lumOff val="25000"/>
                      </a:schemeClr>
                    </a:solidFill>
                    <a:latin typeface="Cambria Math" panose="02040503050406030204" pitchFamily="18" charset="0"/>
                  </a:rPr>
                  <m:t>𝐻</m:t>
                </m:r>
                <m:r>
                  <a:rPr lang="en-US" sz="3200" kern="1200" smtClean="0">
                    <a:solidFill>
                      <a:schemeClr val="tx1">
                        <a:lumMod val="75000"/>
                        <a:lumOff val="25000"/>
                      </a:schemeClr>
                    </a:solidFill>
                    <a:latin typeface="Cambria Math" panose="02040503050406030204" pitchFamily="18" charset="0"/>
                  </a:rPr>
                  <m:t>=</m:t>
                </m:r>
                <m:r>
                  <m:rPr>
                    <m:sty m:val="p"/>
                  </m:rPr>
                  <a:rPr lang="en-US" sz="3200" kern="1200" smtClean="0">
                    <a:solidFill>
                      <a:schemeClr val="tx1">
                        <a:lumMod val="75000"/>
                        <a:lumOff val="25000"/>
                      </a:schemeClr>
                    </a:solidFill>
                    <a:latin typeface="Cambria Math" panose="02040503050406030204" pitchFamily="18" charset="0"/>
                  </a:rPr>
                  <m:t>T</m:t>
                </m:r>
                <m:r>
                  <a:rPr lang="en-US" sz="3200" kern="1200" smtClean="0">
                    <a:solidFill>
                      <a:schemeClr val="tx1">
                        <a:lumMod val="75000"/>
                        <a:lumOff val="25000"/>
                      </a:schemeClr>
                    </a:solidFill>
                    <a:latin typeface="Cambria Math" panose="02040503050406030204" pitchFamily="18" charset="0"/>
                  </a:rPr>
                  <m:t>+</m:t>
                </m:r>
                <m:sSup>
                  <m:sSupPr>
                    <m:ctrlPr>
                      <a:rPr lang="en-US" sz="3200" i="1" kern="1200" smtClean="0">
                        <a:solidFill>
                          <a:schemeClr val="tx1">
                            <a:lumMod val="75000"/>
                            <a:lumOff val="25000"/>
                          </a:schemeClr>
                        </a:solidFill>
                        <a:latin typeface="Cambria Math" panose="02040503050406030204" pitchFamily="18" charset="0"/>
                      </a:rPr>
                    </m:ctrlPr>
                  </m:sSupPr>
                  <m:e>
                    <m:r>
                      <a:rPr lang="en-US" sz="3200" b="0" i="1" kern="1200" smtClean="0">
                        <a:solidFill>
                          <a:schemeClr val="tx1">
                            <a:lumMod val="75000"/>
                            <a:lumOff val="25000"/>
                          </a:schemeClr>
                        </a:solidFill>
                        <a:latin typeface="Cambria Math" panose="02040503050406030204" pitchFamily="18" charset="0"/>
                      </a:rPr>
                      <m:t>𝑉</m:t>
                    </m:r>
                  </m:e>
                  <m:sup>
                    <m:r>
                      <a:rPr lang="en-US" sz="3200" b="0" i="1" kern="1200" smtClean="0">
                        <a:solidFill>
                          <a:schemeClr val="tx1">
                            <a:lumMod val="75000"/>
                            <a:lumOff val="25000"/>
                          </a:schemeClr>
                        </a:solidFill>
                        <a:latin typeface="Cambria Math" panose="02040503050406030204" pitchFamily="18" charset="0"/>
                      </a:rPr>
                      <m:t>2</m:t>
                    </m:r>
                    <m:r>
                      <a:rPr lang="en-US" sz="3200" b="0" i="1" kern="1200" smtClean="0">
                        <a:solidFill>
                          <a:schemeClr val="tx1">
                            <a:lumMod val="75000"/>
                            <a:lumOff val="25000"/>
                          </a:schemeClr>
                        </a:solidFill>
                        <a:latin typeface="Cambria Math" panose="02040503050406030204" pitchFamily="18" charset="0"/>
                      </a:rPr>
                      <m:t>𝑁</m:t>
                    </m:r>
                  </m:sup>
                </m:sSup>
                <m:r>
                  <a:rPr lang="en-US" sz="3200" b="0" i="1" kern="1200" smtClean="0">
                    <a:solidFill>
                      <a:schemeClr val="tx1">
                        <a:lumMod val="75000"/>
                        <a:lumOff val="25000"/>
                      </a:schemeClr>
                    </a:solidFill>
                    <a:latin typeface="Cambria Math" panose="02040503050406030204" pitchFamily="18" charset="0"/>
                  </a:rPr>
                  <m:t>+</m:t>
                </m:r>
                <m:sSup>
                  <m:sSupPr>
                    <m:ctrlPr>
                      <a:rPr lang="en-US" sz="3200" b="0" i="1" kern="1200" smtClean="0">
                        <a:solidFill>
                          <a:schemeClr val="tx1">
                            <a:lumMod val="75000"/>
                            <a:lumOff val="25000"/>
                          </a:schemeClr>
                        </a:solidFill>
                        <a:latin typeface="Cambria Math" panose="02040503050406030204" pitchFamily="18" charset="0"/>
                      </a:rPr>
                    </m:ctrlPr>
                  </m:sSupPr>
                  <m:e>
                    <m:r>
                      <a:rPr lang="en-US" sz="3200" b="0" i="1" kern="1200" smtClean="0">
                        <a:solidFill>
                          <a:schemeClr val="tx1">
                            <a:lumMod val="75000"/>
                            <a:lumOff val="25000"/>
                          </a:schemeClr>
                        </a:solidFill>
                        <a:latin typeface="Cambria Math" panose="02040503050406030204" pitchFamily="18" charset="0"/>
                      </a:rPr>
                      <m:t>𝑉</m:t>
                    </m:r>
                  </m:e>
                  <m:sup>
                    <m:r>
                      <a:rPr lang="en-US" sz="3200" b="0" i="1" kern="1200" smtClean="0">
                        <a:solidFill>
                          <a:schemeClr val="tx1">
                            <a:lumMod val="75000"/>
                            <a:lumOff val="25000"/>
                          </a:schemeClr>
                        </a:solidFill>
                        <a:latin typeface="Cambria Math" panose="02040503050406030204" pitchFamily="18" charset="0"/>
                      </a:rPr>
                      <m:t>3</m:t>
                    </m:r>
                    <m:r>
                      <a:rPr lang="en-US" sz="3200" b="0" i="1" kern="1200" smtClean="0">
                        <a:solidFill>
                          <a:schemeClr val="tx1">
                            <a:lumMod val="75000"/>
                            <a:lumOff val="25000"/>
                          </a:schemeClr>
                        </a:solidFill>
                        <a:latin typeface="Cambria Math" panose="02040503050406030204" pitchFamily="18" charset="0"/>
                      </a:rPr>
                      <m:t>𝑁</m:t>
                    </m:r>
                  </m:sup>
                </m:sSup>
                <m:r>
                  <a:rPr lang="en-US" sz="3200" i="1" kern="1200">
                    <a:solidFill>
                      <a:schemeClr val="tx1">
                        <a:lumMod val="75000"/>
                        <a:lumOff val="25000"/>
                      </a:schemeClr>
                    </a:solidFill>
                    <a:latin typeface="Cambria Math" panose="02040503050406030204" pitchFamily="18" charset="0"/>
                  </a:rPr>
                  <m:t>=</m:t>
                </m:r>
                <m:d>
                  <m:dPr>
                    <m:ctrlPr>
                      <a:rPr lang="en-US" sz="3200" i="1" kern="1200">
                        <a:solidFill>
                          <a:schemeClr val="tx1">
                            <a:lumMod val="75000"/>
                            <a:lumOff val="25000"/>
                          </a:schemeClr>
                        </a:solidFill>
                        <a:latin typeface="Cambria Math" panose="02040503050406030204" pitchFamily="18" charset="0"/>
                      </a:rPr>
                    </m:ctrlPr>
                  </m:dPr>
                  <m:e>
                    <m:r>
                      <a:rPr lang="en-US" sz="3200" i="1" kern="1200">
                        <a:solidFill>
                          <a:schemeClr val="tx1">
                            <a:lumMod val="75000"/>
                            <a:lumOff val="25000"/>
                          </a:schemeClr>
                        </a:solidFill>
                        <a:latin typeface="Cambria Math" panose="02040503050406030204" pitchFamily="18" charset="0"/>
                      </a:rPr>
                      <m:t>𝑇</m:t>
                    </m:r>
                    <m:r>
                      <a:rPr lang="en-US" sz="3200" i="1" kern="1200">
                        <a:solidFill>
                          <a:schemeClr val="tx1">
                            <a:lumMod val="75000"/>
                            <a:lumOff val="25000"/>
                          </a:schemeClr>
                        </a:solidFill>
                        <a:latin typeface="Cambria Math" panose="02040503050406030204" pitchFamily="18" charset="0"/>
                      </a:rPr>
                      <m:t>+</m:t>
                    </m:r>
                    <m:r>
                      <a:rPr lang="en-US" sz="3200" i="1" kern="1200">
                        <a:solidFill>
                          <a:schemeClr val="tx1">
                            <a:lumMod val="75000"/>
                            <a:lumOff val="25000"/>
                          </a:schemeClr>
                        </a:solidFill>
                        <a:latin typeface="Cambria Math" panose="02040503050406030204" pitchFamily="18" charset="0"/>
                      </a:rPr>
                      <m:t>𝑈</m:t>
                    </m:r>
                  </m:e>
                </m:d>
                <m:r>
                  <a:rPr lang="en-US" sz="3200" i="1" kern="1200">
                    <a:solidFill>
                      <a:schemeClr val="tx1">
                        <a:lumMod val="75000"/>
                        <a:lumOff val="25000"/>
                      </a:schemeClr>
                    </a:solidFill>
                    <a:latin typeface="Cambria Math" panose="02040503050406030204" pitchFamily="18" charset="0"/>
                  </a:rPr>
                  <m:t>+</m:t>
                </m:r>
                <m:d>
                  <m:dPr>
                    <m:ctrlPr>
                      <a:rPr lang="en-US" sz="3200" i="1" kern="1200">
                        <a:solidFill>
                          <a:schemeClr val="tx1">
                            <a:lumMod val="75000"/>
                            <a:lumOff val="25000"/>
                          </a:schemeClr>
                        </a:solidFill>
                        <a:latin typeface="Cambria Math" panose="02040503050406030204" pitchFamily="18" charset="0"/>
                      </a:rPr>
                    </m:ctrlPr>
                  </m:dPr>
                  <m:e>
                    <m:sSup>
                      <m:sSupPr>
                        <m:ctrlPr>
                          <a:rPr lang="en-US" sz="3200" i="1" kern="1200" smtClean="0">
                            <a:solidFill>
                              <a:schemeClr val="tx1">
                                <a:lumMod val="75000"/>
                                <a:lumOff val="25000"/>
                              </a:schemeClr>
                            </a:solidFill>
                            <a:latin typeface="Cambria Math" panose="02040503050406030204" pitchFamily="18" charset="0"/>
                          </a:rPr>
                        </m:ctrlPr>
                      </m:sSupPr>
                      <m:e>
                        <m:r>
                          <a:rPr lang="en-US" sz="3200" b="0" i="1" kern="1200" smtClean="0">
                            <a:solidFill>
                              <a:schemeClr val="tx1">
                                <a:lumMod val="75000"/>
                                <a:lumOff val="25000"/>
                              </a:schemeClr>
                            </a:solidFill>
                            <a:latin typeface="Cambria Math" panose="02040503050406030204" pitchFamily="18" charset="0"/>
                          </a:rPr>
                          <m:t>𝑉</m:t>
                        </m:r>
                      </m:e>
                      <m:sup>
                        <m:r>
                          <a:rPr lang="en-US" sz="3200" b="0" i="1" kern="1200" smtClean="0">
                            <a:solidFill>
                              <a:schemeClr val="tx1">
                                <a:lumMod val="75000"/>
                                <a:lumOff val="25000"/>
                              </a:schemeClr>
                            </a:solidFill>
                            <a:latin typeface="Cambria Math" panose="02040503050406030204" pitchFamily="18" charset="0"/>
                          </a:rPr>
                          <m:t>2</m:t>
                        </m:r>
                        <m:r>
                          <a:rPr lang="en-US" sz="3200" b="0" i="1" kern="1200" smtClean="0">
                            <a:solidFill>
                              <a:schemeClr val="tx1">
                                <a:lumMod val="75000"/>
                                <a:lumOff val="25000"/>
                              </a:schemeClr>
                            </a:solidFill>
                            <a:latin typeface="Cambria Math" panose="02040503050406030204" pitchFamily="18" charset="0"/>
                          </a:rPr>
                          <m:t>𝑁</m:t>
                        </m:r>
                      </m:sup>
                    </m:sSup>
                    <m:r>
                      <a:rPr lang="en-US" sz="3200" i="1" kern="1200">
                        <a:solidFill>
                          <a:schemeClr val="tx1">
                            <a:lumMod val="75000"/>
                            <a:lumOff val="25000"/>
                          </a:schemeClr>
                        </a:solidFill>
                        <a:latin typeface="Cambria Math" panose="02040503050406030204" pitchFamily="18" charset="0"/>
                      </a:rPr>
                      <m:t>−</m:t>
                    </m:r>
                    <m:r>
                      <a:rPr lang="en-US" sz="3200" i="1" kern="1200">
                        <a:solidFill>
                          <a:schemeClr val="tx1">
                            <a:lumMod val="75000"/>
                            <a:lumOff val="25000"/>
                          </a:schemeClr>
                        </a:solidFill>
                        <a:latin typeface="Cambria Math" panose="02040503050406030204" pitchFamily="18" charset="0"/>
                      </a:rPr>
                      <m:t>𝑈</m:t>
                    </m:r>
                  </m:e>
                </m:d>
                <m:r>
                  <a:rPr lang="en-US" sz="3200" b="0" i="1" kern="1200" smtClean="0">
                    <a:solidFill>
                      <a:schemeClr val="tx1">
                        <a:lumMod val="75000"/>
                        <a:lumOff val="25000"/>
                      </a:schemeClr>
                    </a:solidFill>
                    <a:latin typeface="Cambria Math" panose="02040503050406030204" pitchFamily="18" charset="0"/>
                  </a:rPr>
                  <m:t>+</m:t>
                </m:r>
                <m:sSup>
                  <m:sSupPr>
                    <m:ctrlPr>
                      <a:rPr lang="en-US" sz="3200" b="0" i="1" kern="1200" smtClean="0">
                        <a:solidFill>
                          <a:schemeClr val="tx1">
                            <a:lumMod val="75000"/>
                            <a:lumOff val="25000"/>
                          </a:schemeClr>
                        </a:solidFill>
                        <a:latin typeface="Cambria Math" panose="02040503050406030204" pitchFamily="18" charset="0"/>
                      </a:rPr>
                    </m:ctrlPr>
                  </m:sSupPr>
                  <m:e>
                    <m:r>
                      <a:rPr lang="en-US" sz="3200" b="0" i="1" kern="1200" smtClean="0">
                        <a:solidFill>
                          <a:schemeClr val="tx1">
                            <a:lumMod val="75000"/>
                            <a:lumOff val="25000"/>
                          </a:schemeClr>
                        </a:solidFill>
                        <a:latin typeface="Cambria Math" panose="02040503050406030204" pitchFamily="18" charset="0"/>
                      </a:rPr>
                      <m:t>𝑉</m:t>
                    </m:r>
                  </m:e>
                  <m:sup>
                    <m:r>
                      <a:rPr lang="en-US" sz="3200" b="0" i="1" kern="1200" smtClean="0">
                        <a:solidFill>
                          <a:schemeClr val="tx1">
                            <a:lumMod val="75000"/>
                            <a:lumOff val="25000"/>
                          </a:schemeClr>
                        </a:solidFill>
                        <a:latin typeface="Cambria Math" panose="02040503050406030204" pitchFamily="18" charset="0"/>
                      </a:rPr>
                      <m:t>3</m:t>
                    </m:r>
                    <m:r>
                      <a:rPr lang="en-US" sz="3200" b="0" i="1" kern="1200" smtClean="0">
                        <a:solidFill>
                          <a:schemeClr val="tx1">
                            <a:lumMod val="75000"/>
                            <a:lumOff val="25000"/>
                          </a:schemeClr>
                        </a:solidFill>
                        <a:latin typeface="Cambria Math" panose="02040503050406030204" pitchFamily="18" charset="0"/>
                      </a:rPr>
                      <m:t>𝑁</m:t>
                    </m:r>
                  </m:sup>
                </m:sSup>
              </m:oMath>
            </m:oMathPara>
          </a14:m>
          <a:endParaRPr lang="en-US" sz="3200" b="0" i="1" kern="1200" dirty="0">
            <a:solidFill>
              <a:schemeClr val="tx1">
                <a:lumMod val="75000"/>
                <a:lumOff val="25000"/>
              </a:schemeClr>
            </a:solidFill>
            <a:latin typeface="Cambria Math" panose="02040503050406030204" pitchFamily="18" charset="0"/>
          </a:endParaRPr>
        </a:p>
        <a:p>
          <a:pPr marL="0" lvl="0" indent="0" algn="ctr" defTabSz="14224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3200" i="1" kern="1200" smtClean="0">
                    <a:solidFill>
                      <a:schemeClr val="tx1">
                        <a:lumMod val="75000"/>
                        <a:lumOff val="25000"/>
                      </a:schemeClr>
                    </a:solidFill>
                    <a:latin typeface="Cambria Math" panose="02040503050406030204" pitchFamily="18" charset="0"/>
                  </a:rPr>
                  <m:t>=</m:t>
                </m:r>
                <m:sSub>
                  <m:sSubPr>
                    <m:ctrlPr>
                      <a:rPr lang="en-US" sz="3200" i="1" kern="1200">
                        <a:solidFill>
                          <a:schemeClr val="tx1">
                            <a:lumMod val="75000"/>
                            <a:lumOff val="25000"/>
                          </a:schemeClr>
                        </a:solidFill>
                        <a:latin typeface="Cambria Math" panose="02040503050406030204" pitchFamily="18" charset="0"/>
                      </a:rPr>
                    </m:ctrlPr>
                  </m:sSubPr>
                  <m:e>
                    <m:r>
                      <a:rPr lang="en-US" sz="3200" i="1" kern="1200">
                        <a:solidFill>
                          <a:schemeClr val="tx1">
                            <a:lumMod val="75000"/>
                            <a:lumOff val="25000"/>
                          </a:schemeClr>
                        </a:solidFill>
                        <a:latin typeface="Cambria Math" panose="02040503050406030204" pitchFamily="18" charset="0"/>
                      </a:rPr>
                      <m:t>𝐻</m:t>
                    </m:r>
                  </m:e>
                  <m:sub>
                    <m:r>
                      <a:rPr lang="en-US" sz="3200" i="1" kern="1200">
                        <a:solidFill>
                          <a:schemeClr val="tx1">
                            <a:lumMod val="75000"/>
                            <a:lumOff val="25000"/>
                          </a:schemeClr>
                        </a:solidFill>
                        <a:latin typeface="Cambria Math" panose="02040503050406030204" pitchFamily="18" charset="0"/>
                      </a:rPr>
                      <m:t>0</m:t>
                    </m:r>
                  </m:sub>
                </m:sSub>
                <m:r>
                  <a:rPr lang="en-US" sz="3200" b="0" i="1" kern="1200" smtClean="0">
                    <a:solidFill>
                      <a:schemeClr val="tx1">
                        <a:lumMod val="75000"/>
                        <a:lumOff val="25000"/>
                      </a:schemeClr>
                    </a:solidFill>
                    <a:latin typeface="Cambria Math" panose="02040503050406030204" pitchFamily="18" charset="0"/>
                  </a:rPr>
                  <m:t>+</m:t>
                </m:r>
                <m:sSubSup>
                  <m:sSubSupPr>
                    <m:ctrlPr>
                      <a:rPr lang="en-US" sz="3200" b="0" i="1" kern="1200" smtClean="0">
                        <a:solidFill>
                          <a:schemeClr val="tx1">
                            <a:lumMod val="75000"/>
                            <a:lumOff val="25000"/>
                          </a:schemeClr>
                        </a:solidFill>
                        <a:latin typeface="Cambria Math" panose="02040503050406030204" pitchFamily="18" charset="0"/>
                      </a:rPr>
                    </m:ctrlPr>
                  </m:sSubSupPr>
                  <m:e>
                    <m:r>
                      <a:rPr lang="en-US" sz="3200" b="0" i="1" kern="1200" smtClean="0">
                        <a:solidFill>
                          <a:schemeClr val="tx1">
                            <a:lumMod val="75000"/>
                            <a:lumOff val="25000"/>
                          </a:schemeClr>
                        </a:solidFill>
                        <a:latin typeface="Cambria Math" panose="02040503050406030204" pitchFamily="18" charset="0"/>
                      </a:rPr>
                      <m:t>𝐻</m:t>
                    </m:r>
                  </m:e>
                  <m:sub>
                    <m:r>
                      <a:rPr lang="en-US" sz="3200" b="0" i="1" kern="1200" smtClean="0">
                        <a:solidFill>
                          <a:schemeClr val="tx1">
                            <a:lumMod val="75000"/>
                            <a:lumOff val="25000"/>
                          </a:schemeClr>
                        </a:solidFill>
                        <a:latin typeface="Cambria Math" panose="02040503050406030204" pitchFamily="18" charset="0"/>
                      </a:rPr>
                      <m:t>1</m:t>
                    </m:r>
                  </m:sub>
                  <m:sup>
                    <m:r>
                      <a:rPr lang="en-US" sz="3200" b="0" i="1" kern="1200" smtClean="0">
                        <a:solidFill>
                          <a:schemeClr val="tx1">
                            <a:lumMod val="75000"/>
                            <a:lumOff val="25000"/>
                          </a:schemeClr>
                        </a:solidFill>
                        <a:latin typeface="Cambria Math" panose="02040503050406030204" pitchFamily="18" charset="0"/>
                      </a:rPr>
                      <m:t>2</m:t>
                    </m:r>
                    <m:r>
                      <a:rPr lang="en-US" sz="3200" b="0" i="1" kern="1200" smtClean="0">
                        <a:solidFill>
                          <a:schemeClr val="tx1">
                            <a:lumMod val="75000"/>
                            <a:lumOff val="25000"/>
                          </a:schemeClr>
                        </a:solidFill>
                        <a:latin typeface="Cambria Math" panose="02040503050406030204" pitchFamily="18" charset="0"/>
                      </a:rPr>
                      <m:t>𝑁</m:t>
                    </m:r>
                  </m:sup>
                </m:sSubSup>
                <m:r>
                  <a:rPr lang="en-US" sz="3200" b="0" i="1" kern="1200" smtClean="0">
                    <a:solidFill>
                      <a:schemeClr val="tx1">
                        <a:lumMod val="75000"/>
                        <a:lumOff val="25000"/>
                      </a:schemeClr>
                    </a:solidFill>
                    <a:latin typeface="Cambria Math" panose="02040503050406030204" pitchFamily="18" charset="0"/>
                  </a:rPr>
                  <m:t>+</m:t>
                </m:r>
                <m:sSubSup>
                  <m:sSubSupPr>
                    <m:ctrlPr>
                      <a:rPr lang="en-US" sz="3200" b="0" i="1" kern="1200" smtClean="0">
                        <a:solidFill>
                          <a:schemeClr val="tx1">
                            <a:lumMod val="75000"/>
                            <a:lumOff val="25000"/>
                          </a:schemeClr>
                        </a:solidFill>
                        <a:latin typeface="Cambria Math" panose="02040503050406030204" pitchFamily="18" charset="0"/>
                      </a:rPr>
                    </m:ctrlPr>
                  </m:sSubSupPr>
                  <m:e>
                    <m:r>
                      <a:rPr lang="en-US" sz="3200" b="0" i="1" kern="1200" smtClean="0">
                        <a:solidFill>
                          <a:schemeClr val="tx1">
                            <a:lumMod val="75000"/>
                            <a:lumOff val="25000"/>
                          </a:schemeClr>
                        </a:solidFill>
                        <a:latin typeface="Cambria Math" panose="02040503050406030204" pitchFamily="18" charset="0"/>
                      </a:rPr>
                      <m:t>𝐻</m:t>
                    </m:r>
                  </m:e>
                  <m:sub>
                    <m:r>
                      <a:rPr lang="en-US" sz="3200" b="0" i="1" kern="1200" smtClean="0">
                        <a:solidFill>
                          <a:schemeClr val="tx1">
                            <a:lumMod val="75000"/>
                            <a:lumOff val="25000"/>
                          </a:schemeClr>
                        </a:solidFill>
                        <a:latin typeface="Cambria Math" panose="02040503050406030204" pitchFamily="18" charset="0"/>
                      </a:rPr>
                      <m:t>1</m:t>
                    </m:r>
                  </m:sub>
                  <m:sup>
                    <m:r>
                      <a:rPr lang="en-US" sz="3200" b="0" i="1" kern="1200" smtClean="0">
                        <a:solidFill>
                          <a:schemeClr val="tx1">
                            <a:lumMod val="75000"/>
                            <a:lumOff val="25000"/>
                          </a:schemeClr>
                        </a:solidFill>
                        <a:latin typeface="Cambria Math" panose="02040503050406030204" pitchFamily="18" charset="0"/>
                      </a:rPr>
                      <m:t>3</m:t>
                    </m:r>
                    <m:r>
                      <a:rPr lang="en-US" sz="3200" b="0" i="1" kern="1200" smtClean="0">
                        <a:solidFill>
                          <a:schemeClr val="tx1">
                            <a:lumMod val="75000"/>
                            <a:lumOff val="25000"/>
                          </a:schemeClr>
                        </a:solidFill>
                        <a:latin typeface="Cambria Math" panose="02040503050406030204" pitchFamily="18" charset="0"/>
                      </a:rPr>
                      <m:t>𝑁</m:t>
                    </m:r>
                  </m:sup>
                </m:sSubSup>
                <m:r>
                  <a:rPr lang="en-US" sz="3200" i="1" kern="1200">
                    <a:solidFill>
                      <a:schemeClr val="tx1">
                        <a:lumMod val="75000"/>
                        <a:lumOff val="25000"/>
                      </a:schemeClr>
                    </a:solidFill>
                    <a:latin typeface="Cambria Math" panose="02040503050406030204" pitchFamily="18" charset="0"/>
                  </a:rPr>
                  <m:t>=</m:t>
                </m:r>
                <m:sSub>
                  <m:sSubPr>
                    <m:ctrlPr>
                      <a:rPr lang="en-US" sz="3200" i="1" kern="1200">
                        <a:solidFill>
                          <a:schemeClr val="tx1">
                            <a:lumMod val="75000"/>
                            <a:lumOff val="25000"/>
                          </a:schemeClr>
                        </a:solidFill>
                        <a:latin typeface="Cambria Math" panose="02040503050406030204" pitchFamily="18" charset="0"/>
                      </a:rPr>
                    </m:ctrlPr>
                  </m:sSubPr>
                  <m:e>
                    <m:r>
                      <a:rPr lang="en-US" sz="3200" i="1" kern="1200">
                        <a:solidFill>
                          <a:schemeClr val="tx1">
                            <a:lumMod val="75000"/>
                            <a:lumOff val="25000"/>
                          </a:schemeClr>
                        </a:solidFill>
                        <a:latin typeface="Cambria Math" panose="02040503050406030204" pitchFamily="18" charset="0"/>
                      </a:rPr>
                      <m:t>𝐻</m:t>
                    </m:r>
                  </m:e>
                  <m:sub>
                    <m:r>
                      <a:rPr lang="en-US" sz="3200" i="1" kern="1200">
                        <a:solidFill>
                          <a:schemeClr val="tx1">
                            <a:lumMod val="75000"/>
                            <a:lumOff val="25000"/>
                          </a:schemeClr>
                        </a:solidFill>
                        <a:latin typeface="Cambria Math" panose="02040503050406030204" pitchFamily="18" charset="0"/>
                      </a:rPr>
                      <m:t>0</m:t>
                    </m:r>
                  </m:sub>
                </m:sSub>
                <m:r>
                  <a:rPr lang="en-US" sz="3200" i="1" kern="1200">
                    <a:solidFill>
                      <a:schemeClr val="tx1">
                        <a:lumMod val="75000"/>
                        <a:lumOff val="25000"/>
                      </a:schemeClr>
                    </a:solidFill>
                    <a:latin typeface="Cambria Math" panose="02040503050406030204" pitchFamily="18" charset="0"/>
                  </a:rPr>
                  <m:t>+ </m:t>
                </m:r>
                <m:sSub>
                  <m:sSubPr>
                    <m:ctrlPr>
                      <a:rPr lang="en-US" sz="3200" i="1" kern="1200" smtClean="0">
                        <a:solidFill>
                          <a:schemeClr val="tx1">
                            <a:lumMod val="75000"/>
                            <a:lumOff val="25000"/>
                          </a:schemeClr>
                        </a:solidFill>
                        <a:latin typeface="Cambria Math" panose="02040503050406030204" pitchFamily="18" charset="0"/>
                      </a:rPr>
                    </m:ctrlPr>
                  </m:sSubPr>
                  <m:e>
                    <m:r>
                      <a:rPr lang="en-US" sz="3200" b="0" i="1" kern="1200" smtClean="0">
                        <a:solidFill>
                          <a:schemeClr val="tx1">
                            <a:lumMod val="75000"/>
                            <a:lumOff val="25000"/>
                          </a:schemeClr>
                        </a:solidFill>
                        <a:latin typeface="Cambria Math" panose="02040503050406030204" pitchFamily="18" charset="0"/>
                      </a:rPr>
                      <m:t>𝐻</m:t>
                    </m:r>
                  </m:e>
                  <m:sub>
                    <m:r>
                      <a:rPr lang="en-US" sz="3200" b="0" i="1" kern="1200" smtClean="0">
                        <a:solidFill>
                          <a:schemeClr val="tx1">
                            <a:lumMod val="75000"/>
                            <a:lumOff val="25000"/>
                          </a:schemeClr>
                        </a:solidFill>
                        <a:latin typeface="Cambria Math" panose="02040503050406030204" pitchFamily="18" charset="0"/>
                      </a:rPr>
                      <m:t>1</m:t>
                    </m:r>
                  </m:sub>
                </m:sSub>
              </m:oMath>
            </m:oMathPara>
          </a14:m>
          <a:endParaRPr lang="it-IT" sz="3200" kern="1200" dirty="0">
            <a:solidFill>
              <a:schemeClr val="tx1">
                <a:lumMod val="75000"/>
                <a:lumOff val="25000"/>
              </a:schemeClr>
            </a:solidFill>
          </a:endParaRPr>
        </a:p>
      </dsp:txBody>
      <dsp:txXfrm>
        <a:off x="372687" y="1504442"/>
        <a:ext cx="9043967" cy="1499444"/>
      </dsp:txXfrm>
    </dsp:sp>
    <dsp:sp modelId="{2902A9E7-81FD-FF43-B334-BA6AD845DDD5}">
      <dsp:nvSpPr>
        <dsp:cNvPr id="0" name=""/>
        <dsp:cNvSpPr/>
      </dsp:nvSpPr>
      <dsp:spPr>
        <a:xfrm rot="5343582">
          <a:off x="3923505" y="4391154"/>
          <a:ext cx="1466872" cy="85874"/>
        </a:xfrm>
        <a:prstGeom prst="rect">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9B5167A6-79EA-C748-B851-F5B4EBB420F7}">
      <dsp:nvSpPr>
        <dsp:cNvPr id="0" name=""/>
        <dsp:cNvSpPr/>
      </dsp:nvSpPr>
      <dsp:spPr>
        <a:xfrm>
          <a:off x="2782680" y="3561130"/>
          <a:ext cx="4283005" cy="572497"/>
        </a:xfrm>
        <a:prstGeom prst="roundRect">
          <a:avLst>
            <a:gd name="adj" fmla="val 10000"/>
          </a:avLst>
        </a:prstGeom>
        <a:solidFill>
          <a:schemeClr val="bg1"/>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kern="1200" dirty="0" err="1">
              <a:solidFill>
                <a:schemeClr val="tx1">
                  <a:lumMod val="75000"/>
                  <a:lumOff val="25000"/>
                </a:schemeClr>
              </a:solidFill>
            </a:rPr>
            <a:t>many</a:t>
          </a:r>
          <a:r>
            <a:rPr lang="it-IT" sz="2400" kern="1200" dirty="0">
              <a:solidFill>
                <a:schemeClr val="tx1">
                  <a:lumMod val="75000"/>
                  <a:lumOff val="25000"/>
                </a:schemeClr>
              </a:solidFill>
            </a:rPr>
            <a:t>-body </a:t>
          </a:r>
          <a:r>
            <a:rPr lang="it-IT" sz="2400" kern="1200" dirty="0" err="1">
              <a:solidFill>
                <a:schemeClr val="tx1">
                  <a:lumMod val="75000"/>
                  <a:lumOff val="25000"/>
                </a:schemeClr>
              </a:solidFill>
            </a:rPr>
            <a:t>perturbation</a:t>
          </a:r>
          <a:r>
            <a:rPr lang="it-IT" sz="2400" kern="1200" dirty="0">
              <a:solidFill>
                <a:schemeClr val="tx1">
                  <a:lumMod val="75000"/>
                  <a:lumOff val="25000"/>
                </a:schemeClr>
              </a:solidFill>
            </a:rPr>
            <a:t> theory</a:t>
          </a:r>
        </a:p>
      </dsp:txBody>
      <dsp:txXfrm>
        <a:off x="2799448" y="3577898"/>
        <a:ext cx="4249469" cy="538961"/>
      </dsp:txXfrm>
    </dsp:sp>
    <dsp:sp modelId="{D64047AD-11D2-C242-AA74-DD15C1774A7C}">
      <dsp:nvSpPr>
        <dsp:cNvPr id="0" name=""/>
        <dsp:cNvSpPr/>
      </dsp:nvSpPr>
      <dsp:spPr>
        <a:xfrm>
          <a:off x="2933695" y="4624234"/>
          <a:ext cx="4051305" cy="1379638"/>
        </a:xfrm>
        <a:prstGeom prst="roundRect">
          <a:avLst>
            <a:gd name="adj" fmla="val 10000"/>
          </a:avLst>
        </a:prstGeom>
        <a:solidFill>
          <a:schemeClr val="bg1"/>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14:m xmlns:a14="http://schemas.microsoft.com/office/drawing/2010/main">
            <m:oMath xmlns:m="http://schemas.openxmlformats.org/officeDocument/2006/math">
              <m:sSub>
                <m:sSubPr>
                  <m:ctrlPr>
                    <a:rPr lang="en-US" sz="2400" i="1" kern="1200" smtClean="0">
                      <a:solidFill>
                        <a:schemeClr val="bg2">
                          <a:lumMod val="50000"/>
                        </a:schemeClr>
                      </a:solidFill>
                      <a:latin typeface="Cambria Math" panose="02040503050406030204" pitchFamily="18" charset="0"/>
                    </a:rPr>
                  </m:ctrlPr>
                </m:sSubPr>
                <m:e>
                  <m:r>
                    <a:rPr lang="en-US" sz="2400" i="1" kern="1200">
                      <a:solidFill>
                        <a:schemeClr val="bg2">
                          <a:lumMod val="50000"/>
                        </a:schemeClr>
                      </a:solidFill>
                      <a:latin typeface="Cambria Math" panose="02040503050406030204" pitchFamily="18" charset="0"/>
                    </a:rPr>
                    <m:t>𝐻</m:t>
                  </m:r>
                </m:e>
                <m:sub>
                  <m:r>
                    <m:rPr>
                      <m:sty m:val="p"/>
                    </m:rPr>
                    <a:rPr lang="en-US" sz="2400" kern="1200">
                      <a:solidFill>
                        <a:schemeClr val="bg2">
                          <a:lumMod val="50000"/>
                        </a:schemeClr>
                      </a:solidFill>
                      <a:latin typeface="Cambria Math" panose="02040503050406030204" pitchFamily="18" charset="0"/>
                    </a:rPr>
                    <m:t>eff</m:t>
                  </m:r>
                </m:sub>
              </m:sSub>
            </m:oMath>
          </a14:m>
          <a:r>
            <a:rPr lang="en-US" sz="2400" kern="1200" dirty="0">
              <a:solidFill>
                <a:schemeClr val="bg2">
                  <a:lumMod val="50000"/>
                </a:schemeClr>
              </a:solidFill>
            </a:rPr>
            <a:t> = </a:t>
          </a:r>
          <a14:m xmlns:a14="http://schemas.microsoft.com/office/drawing/2010/main">
            <m:oMath xmlns:m="http://schemas.openxmlformats.org/officeDocument/2006/math">
              <m:sSub>
                <m:sSubPr>
                  <m:ctrlPr>
                    <a:rPr lang="en-US" sz="2400" i="1" kern="1200">
                      <a:solidFill>
                        <a:schemeClr val="bg2">
                          <a:lumMod val="50000"/>
                        </a:schemeClr>
                      </a:solidFill>
                      <a:latin typeface="Cambria Math" panose="02040503050406030204" pitchFamily="18" charset="0"/>
                    </a:rPr>
                  </m:ctrlPr>
                </m:sSubPr>
                <m:e>
                  <m:r>
                    <a:rPr lang="en-US" sz="2400" i="1" kern="1200">
                      <a:solidFill>
                        <a:schemeClr val="bg2">
                          <a:lumMod val="50000"/>
                        </a:schemeClr>
                      </a:solidFill>
                      <a:latin typeface="Cambria Math" panose="02040503050406030204" pitchFamily="18" charset="0"/>
                    </a:rPr>
                    <m:t>𝐻</m:t>
                  </m:r>
                </m:e>
                <m:sub>
                  <m:r>
                    <a:rPr lang="en-US" sz="2400" i="1" kern="1200">
                      <a:solidFill>
                        <a:schemeClr val="bg2">
                          <a:lumMod val="50000"/>
                        </a:schemeClr>
                      </a:solidFill>
                      <a:latin typeface="Cambria Math" panose="02040503050406030204" pitchFamily="18" charset="0"/>
                    </a:rPr>
                    <m:t>0</m:t>
                  </m:r>
                </m:sub>
              </m:sSub>
              <m:r>
                <a:rPr lang="en-US" sz="2400" b="0" i="1" kern="1200" smtClean="0">
                  <a:solidFill>
                    <a:schemeClr val="bg2">
                      <a:lumMod val="50000"/>
                    </a:schemeClr>
                  </a:solidFill>
                  <a:latin typeface="Cambria Math" panose="02040503050406030204" pitchFamily="18" charset="0"/>
                </a:rPr>
                <m:t>+</m:t>
              </m:r>
              <m:sSubSup>
                <m:sSubSupPr>
                  <m:ctrlPr>
                    <a:rPr lang="en-US" sz="2400" b="0" i="1" kern="1200" smtClean="0">
                      <a:solidFill>
                        <a:schemeClr val="bg2">
                          <a:lumMod val="50000"/>
                        </a:schemeClr>
                      </a:solidFill>
                      <a:latin typeface="Cambria Math" panose="02040503050406030204" pitchFamily="18" charset="0"/>
                    </a:rPr>
                  </m:ctrlPr>
                </m:sSubSupPr>
                <m:e>
                  <m:r>
                    <a:rPr lang="en-US" sz="2400" b="0" i="1" kern="1200" smtClean="0">
                      <a:solidFill>
                        <a:schemeClr val="bg2">
                          <a:lumMod val="50000"/>
                        </a:schemeClr>
                      </a:solidFill>
                      <a:latin typeface="Cambria Math" panose="02040503050406030204" pitchFamily="18" charset="0"/>
                    </a:rPr>
                    <m:t>𝐻</m:t>
                  </m:r>
                </m:e>
                <m:sub>
                  <m:r>
                    <a:rPr lang="en-US" sz="2400" b="0" i="1" kern="1200" smtClean="0">
                      <a:solidFill>
                        <a:schemeClr val="bg2">
                          <a:lumMod val="50000"/>
                        </a:schemeClr>
                      </a:solidFill>
                      <a:latin typeface="Cambria Math" panose="02040503050406030204" pitchFamily="18" charset="0"/>
                    </a:rPr>
                    <m:t>1</m:t>
                  </m:r>
                </m:sub>
                <m:sup>
                  <m:r>
                    <m:rPr>
                      <m:sty m:val="p"/>
                    </m:rPr>
                    <a:rPr lang="en-US" sz="2400" b="0" i="0" kern="1200" smtClean="0">
                      <a:solidFill>
                        <a:schemeClr val="bg2">
                          <a:lumMod val="50000"/>
                        </a:schemeClr>
                      </a:solidFill>
                      <a:latin typeface="Cambria Math" panose="02040503050406030204" pitchFamily="18" charset="0"/>
                    </a:rPr>
                    <m:t>eff</m:t>
                  </m:r>
                </m:sup>
              </m:sSubSup>
            </m:oMath>
          </a14:m>
          <a:r>
            <a:rPr lang="it-IT" sz="2400" kern="1200" dirty="0">
              <a:solidFill>
                <a:schemeClr val="bg2">
                  <a:lumMod val="50000"/>
                </a:schemeClr>
              </a:solidFill>
            </a:rPr>
            <a:t> </a:t>
          </a:r>
        </a:p>
        <a:p>
          <a:pPr marL="0" lvl="0" indent="0" algn="ctr" defTabSz="1066800">
            <a:lnSpc>
              <a:spcPct val="90000"/>
            </a:lnSpc>
            <a:spcBef>
              <a:spcPct val="0"/>
            </a:spcBef>
            <a:spcAft>
              <a:spcPct val="35000"/>
            </a:spcAft>
            <a:buNone/>
          </a:pPr>
          <a:r>
            <a:rPr lang="it-IT" sz="2400" kern="1200" dirty="0">
              <a:solidFill>
                <a:schemeClr val="bg2">
                  <a:lumMod val="50000"/>
                </a:schemeClr>
              </a:solidFill>
            </a:rPr>
            <a:t>whose </a:t>
          </a:r>
          <a:r>
            <a:rPr lang="it-IT" sz="2400" kern="1200" dirty="0" err="1">
              <a:solidFill>
                <a:schemeClr val="bg2">
                  <a:lumMod val="50000"/>
                </a:schemeClr>
              </a:solidFill>
            </a:rPr>
            <a:t>eingenvalues</a:t>
          </a:r>
          <a:r>
            <a:rPr lang="it-IT" sz="2400" kern="1200" dirty="0">
              <a:solidFill>
                <a:schemeClr val="bg2">
                  <a:lumMod val="50000"/>
                </a:schemeClr>
              </a:solidFill>
            </a:rPr>
            <a:t> </a:t>
          </a:r>
          <a:r>
            <a:rPr lang="it-IT" sz="2400" kern="1200" dirty="0" err="1">
              <a:solidFill>
                <a:schemeClr val="bg2">
                  <a:lumMod val="50000"/>
                </a:schemeClr>
              </a:solidFill>
            </a:rPr>
            <a:t>belong</a:t>
          </a:r>
          <a:r>
            <a:rPr lang="it-IT" sz="2400" kern="1200" dirty="0">
              <a:solidFill>
                <a:schemeClr val="bg2">
                  <a:lumMod val="50000"/>
                </a:schemeClr>
              </a:solidFill>
            </a:rPr>
            <a:t> to the set of </a:t>
          </a:r>
          <a:r>
            <a:rPr lang="it-IT" sz="2400" kern="1200" dirty="0" err="1">
              <a:solidFill>
                <a:schemeClr val="bg2">
                  <a:lumMod val="50000"/>
                </a:schemeClr>
              </a:solidFill>
            </a:rPr>
            <a:t>eigenvalues</a:t>
          </a:r>
          <a:r>
            <a:rPr lang="it-IT" sz="2400" kern="1200" dirty="0">
              <a:solidFill>
                <a:schemeClr val="bg2">
                  <a:lumMod val="50000"/>
                </a:schemeClr>
              </a:solidFill>
            </a:rPr>
            <a:t> of </a:t>
          </a:r>
          <a14:m xmlns:a14="http://schemas.microsoft.com/office/drawing/2010/main">
            <m:oMath xmlns:m="http://schemas.openxmlformats.org/officeDocument/2006/math">
              <m:r>
                <a:rPr lang="en-US" sz="2400" i="1" kern="1200" smtClean="0">
                  <a:solidFill>
                    <a:schemeClr val="tx1">
                      <a:lumMod val="75000"/>
                      <a:lumOff val="25000"/>
                    </a:schemeClr>
                  </a:solidFill>
                  <a:latin typeface="Cambria Math" panose="02040503050406030204" pitchFamily="18" charset="0"/>
                </a:rPr>
                <m:t>𝐻</m:t>
              </m:r>
            </m:oMath>
          </a14:m>
          <a:r>
            <a:rPr lang="it-IT" sz="2400" kern="1200" dirty="0">
              <a:solidFill>
                <a:schemeClr val="bg2">
                  <a:lumMod val="50000"/>
                </a:schemeClr>
              </a:solidFill>
            </a:rPr>
            <a:t>   </a:t>
          </a:r>
          <a:r>
            <a:rPr lang="it-IT" sz="2400" kern="1200" dirty="0"/>
            <a:t>of </a:t>
          </a:r>
        </a:p>
      </dsp:txBody>
      <dsp:txXfrm>
        <a:off x="2974103" y="4664642"/>
        <a:ext cx="3970489" cy="1298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385CB-077F-A94B-A24A-D1D6322EC2B5}">
      <dsp:nvSpPr>
        <dsp:cNvPr id="0" name=""/>
        <dsp:cNvSpPr/>
      </dsp:nvSpPr>
      <dsp:spPr>
        <a:xfrm>
          <a:off x="0" y="2124581"/>
          <a:ext cx="11805040" cy="256414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1" i="0" kern="1200" noProof="0" dirty="0" err="1">
              <a:latin typeface="+mj-lt"/>
            </a:rPr>
            <a:t>H</a:t>
          </a:r>
          <a:r>
            <a:rPr lang="en-US" sz="2500" b="1" i="0" kern="1200" baseline="-25000" noProof="0" dirty="0" err="1">
              <a:latin typeface="+mj-lt"/>
            </a:rPr>
            <a:t>eff</a:t>
          </a:r>
          <a:r>
            <a:rPr lang="en-US" sz="2500" b="1" i="0" kern="1200" noProof="0" dirty="0">
              <a:latin typeface="+mj-lt"/>
            </a:rPr>
            <a:t> within the framework of the MBPT </a:t>
          </a:r>
          <a:r>
            <a:rPr lang="en-US" sz="2500" b="0" i="0" kern="1200" noProof="0" dirty="0"/>
            <a:t>(</a:t>
          </a:r>
          <a14:m xmlns:a14="http://schemas.microsoft.com/office/drawing/2010/main">
            <m:oMath xmlns:m="http://schemas.openxmlformats.org/officeDocument/2006/math">
              <m:acc>
                <m:accPr>
                  <m:chr m:val="̂"/>
                  <m:ctrlPr>
                    <a:rPr lang="en-US" sz="2500" b="0" i="1" kern="1200" noProof="0" smtClean="0">
                      <a:latin typeface="Cambria Math" panose="02040503050406030204" pitchFamily="18" charset="0"/>
                    </a:rPr>
                  </m:ctrlPr>
                </m:accPr>
                <m:e>
                  <m:r>
                    <a:rPr lang="en-US" sz="2500" b="0" i="1" kern="1200" noProof="0" smtClean="0">
                      <a:latin typeface="Cambria Math" panose="02040503050406030204" pitchFamily="18" charset="0"/>
                    </a:rPr>
                    <m:t>𝑄</m:t>
                  </m:r>
                </m:e>
              </m:acc>
            </m:oMath>
          </a14:m>
          <a:r>
            <a:rPr lang="en-US" sz="2500" b="0" i="0" kern="1200" noProof="0" dirty="0"/>
            <a:t>-</a:t>
          </a:r>
          <a:r>
            <a:rPr lang="en-US" sz="2500" b="0" i="0" kern="1200" noProof="0" dirty="0">
              <a:latin typeface="+mj-lt"/>
            </a:rPr>
            <a:t>box folded diagram expansion</a:t>
          </a:r>
          <a:r>
            <a:rPr lang="en-US" sz="2500" b="1" i="0" kern="1200" noProof="0" dirty="0">
              <a:latin typeface="+mj-lt"/>
            </a:rPr>
            <a:t>)</a:t>
          </a:r>
        </a:p>
        <a:p>
          <a:pPr marL="0" lvl="0" indent="0" algn="ctr" defTabSz="1111250">
            <a:lnSpc>
              <a:spcPct val="90000"/>
            </a:lnSpc>
            <a:spcBef>
              <a:spcPct val="0"/>
            </a:spcBef>
            <a:spcAft>
              <a:spcPct val="35000"/>
            </a:spcAft>
            <a:buNone/>
          </a:pPr>
          <a:r>
            <a:rPr lang="en-US" sz="2500" i="0" kern="1200" noProof="0" dirty="0">
              <a:latin typeface="+mj-lt"/>
            </a:rPr>
            <a:t>by including in  the </a:t>
          </a:r>
          <a14:m xmlns:a14="http://schemas.microsoft.com/office/drawing/2010/main">
            <m:oMath xmlns:m="http://schemas.openxmlformats.org/officeDocument/2006/math">
              <m:acc>
                <m:accPr>
                  <m:chr m:val="̂"/>
                  <m:ctrlPr>
                    <a:rPr lang="en-US" sz="2500" b="0" i="1" kern="1200" noProof="0" smtClean="0">
                      <a:latin typeface="Cambria Math" panose="02040503050406030204" pitchFamily="18" charset="0"/>
                    </a:rPr>
                  </m:ctrlPr>
                </m:accPr>
                <m:e>
                  <m:r>
                    <a:rPr lang="en-US" sz="2500" b="0" i="1" kern="1200" noProof="0" smtClean="0">
                      <a:latin typeface="Cambria Math" panose="02040503050406030204" pitchFamily="18" charset="0"/>
                    </a:rPr>
                    <m:t>𝑄</m:t>
                  </m:r>
                </m:e>
              </m:acc>
            </m:oMath>
          </a14:m>
          <a:r>
            <a:rPr lang="en-US" sz="2500" b="0" i="0" kern="1200" noProof="0" dirty="0"/>
            <a:t>-</a:t>
          </a:r>
          <a:r>
            <a:rPr lang="en-US" sz="2500" b="0" i="0" kern="1200" noProof="0" dirty="0">
              <a:latin typeface="+mj-lt"/>
            </a:rPr>
            <a:t>box </a:t>
          </a:r>
          <a:r>
            <a:rPr lang="en-US" sz="2500" i="0" kern="1200" noProof="0" dirty="0">
              <a:latin typeface="+mj-lt"/>
            </a:rPr>
            <a:t> one- and two-body Goldstone diagrams at third order in the</a:t>
          </a:r>
        </a:p>
        <a:p>
          <a:pPr marL="0" lvl="0" indent="0" algn="ctr" defTabSz="1111250">
            <a:lnSpc>
              <a:spcPct val="90000"/>
            </a:lnSpc>
            <a:spcBef>
              <a:spcPct val="0"/>
            </a:spcBef>
            <a:spcAft>
              <a:spcPct val="35000"/>
            </a:spcAft>
            <a:buNone/>
          </a:pPr>
          <a:r>
            <a:rPr lang="en-US" sz="2500" i="1" kern="1200" noProof="0" dirty="0">
              <a:latin typeface="+mj-lt"/>
            </a:rPr>
            <a:t>NN</a:t>
          </a:r>
          <a:r>
            <a:rPr lang="en-US" sz="2500" i="0" kern="1200" noProof="0" dirty="0">
              <a:latin typeface="+mj-lt"/>
            </a:rPr>
            <a:t> potential + at first order in the 3N one + induced 3N forces</a:t>
          </a:r>
        </a:p>
        <a:p>
          <a:pPr marL="0" lvl="0" indent="0" algn="ctr" defTabSz="1111250">
            <a:lnSpc>
              <a:spcPct val="90000"/>
            </a:lnSpc>
            <a:spcBef>
              <a:spcPct val="0"/>
            </a:spcBef>
            <a:spcAft>
              <a:spcPct val="35000"/>
            </a:spcAft>
            <a:buNone/>
          </a:pPr>
          <a:r>
            <a:rPr lang="it-IT" sz="2100" i="0" kern="1200" dirty="0">
              <a:solidFill>
                <a:schemeClr val="bg2">
                  <a:lumMod val="50000"/>
                </a:schemeClr>
              </a:solidFill>
              <a:latin typeface="+mj-lt"/>
            </a:rPr>
            <a:t>[T. Fukui et al, PRC 98 (2018) 044305; Y. </a:t>
          </a:r>
          <a:r>
            <a:rPr lang="it-IT" sz="2100" i="0" kern="1200" dirty="0" err="1">
              <a:solidFill>
                <a:schemeClr val="bg2">
                  <a:lumMod val="50000"/>
                </a:schemeClr>
              </a:solidFill>
              <a:latin typeface="+mj-lt"/>
            </a:rPr>
            <a:t>Z</a:t>
          </a:r>
          <a:r>
            <a:rPr lang="it-IT" sz="2100" i="0" kern="1200" dirty="0">
              <a:solidFill>
                <a:schemeClr val="bg2">
                  <a:lumMod val="50000"/>
                </a:schemeClr>
              </a:solidFill>
              <a:latin typeface="+mj-lt"/>
            </a:rPr>
            <a:t>. Ma et al,  PRC 100 (2019) 034324]</a:t>
          </a:r>
        </a:p>
        <a:p>
          <a:pPr marL="0" lvl="0" indent="0" algn="ctr" defTabSz="1111250">
            <a:lnSpc>
              <a:spcPct val="90000"/>
            </a:lnSpc>
            <a:spcBef>
              <a:spcPct val="0"/>
            </a:spcBef>
            <a:spcAft>
              <a:spcPct val="35000"/>
            </a:spcAft>
            <a:buNone/>
          </a:pPr>
          <a:endParaRPr lang="it-IT" sz="2400" i="0" kern="1200" dirty="0"/>
        </a:p>
      </dsp:txBody>
      <dsp:txXfrm>
        <a:off x="0" y="2124581"/>
        <a:ext cx="11805040" cy="2564149"/>
      </dsp:txXfrm>
    </dsp:sp>
    <dsp:sp modelId="{A26A36AA-618C-8545-9FA3-7196E030C47D}">
      <dsp:nvSpPr>
        <dsp:cNvPr id="0" name=""/>
        <dsp:cNvSpPr/>
      </dsp:nvSpPr>
      <dsp:spPr>
        <a:xfrm rot="10800000">
          <a:off x="0" y="0"/>
          <a:ext cx="11805040" cy="2160890"/>
        </a:xfrm>
        <a:prstGeom prst="upArrowCallout">
          <a:avLst/>
        </a:prstGeom>
        <a:solidFill>
          <a:schemeClr val="bg1">
            <a:lumMod val="8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i="1" kern="1200" noProof="0" dirty="0">
              <a:latin typeface="+mj-lt"/>
            </a:rPr>
            <a:t>NN</a:t>
          </a:r>
          <a:r>
            <a:rPr lang="en-US" sz="2500" b="1" i="0" kern="1200" noProof="0" dirty="0">
              <a:latin typeface="+mj-lt"/>
            </a:rPr>
            <a:t> and 3N forces within the </a:t>
          </a:r>
          <a:r>
            <a:rPr lang="en-US" sz="2500" b="1" i="0" kern="1200" noProof="0" dirty="0" err="1">
              <a:latin typeface="+mj-lt"/>
            </a:rPr>
            <a:t>ChPT</a:t>
          </a:r>
          <a:r>
            <a:rPr lang="en-US" sz="2500" b="1" i="0" kern="1200" noProof="0" dirty="0">
              <a:latin typeface="+mj-lt"/>
            </a:rPr>
            <a:t> framework  at N</a:t>
          </a:r>
          <a:r>
            <a:rPr lang="en-US" sz="2500" b="1" i="0" kern="1200" baseline="30000" noProof="0" dirty="0">
              <a:latin typeface="+mj-lt"/>
            </a:rPr>
            <a:t>3</a:t>
          </a:r>
          <a:r>
            <a:rPr lang="en-US" sz="2500" b="1" i="0" kern="1200" noProof="0" dirty="0">
              <a:latin typeface="+mj-lt"/>
            </a:rPr>
            <a:t>LO and at NNLO, respectively </a:t>
          </a:r>
        </a:p>
        <a:p>
          <a:pPr marL="0" lvl="0" indent="0" algn="ctr" defTabSz="1111250">
            <a:lnSpc>
              <a:spcPct val="90000"/>
            </a:lnSpc>
            <a:spcBef>
              <a:spcPct val="0"/>
            </a:spcBef>
            <a:spcAft>
              <a:spcPct val="35000"/>
            </a:spcAft>
            <a:buNone/>
          </a:pPr>
          <a:r>
            <a:rPr lang="en-US" sz="2100" i="0" kern="1200" noProof="0" dirty="0">
              <a:solidFill>
                <a:schemeClr val="bg2">
                  <a:lumMod val="50000"/>
                </a:schemeClr>
              </a:solidFill>
              <a:latin typeface="+mj-lt"/>
            </a:rPr>
            <a:t>[D. R. </a:t>
          </a:r>
          <a:r>
            <a:rPr lang="en-US" sz="2100" i="0" kern="1200" noProof="0" dirty="0" err="1">
              <a:solidFill>
                <a:schemeClr val="bg2">
                  <a:lumMod val="50000"/>
                </a:schemeClr>
              </a:solidFill>
              <a:latin typeface="+mj-lt"/>
            </a:rPr>
            <a:t>Entem</a:t>
          </a:r>
          <a:r>
            <a:rPr lang="en-US" sz="2100" i="0" kern="1200" noProof="0" dirty="0">
              <a:solidFill>
                <a:schemeClr val="bg2">
                  <a:lumMod val="50000"/>
                </a:schemeClr>
              </a:solidFill>
              <a:latin typeface="+mj-lt"/>
            </a:rPr>
            <a:t>, R. </a:t>
          </a:r>
          <a:r>
            <a:rPr lang="en-US" sz="2100" i="0" kern="1200" noProof="0" dirty="0" err="1">
              <a:solidFill>
                <a:schemeClr val="bg2">
                  <a:lumMod val="50000"/>
                </a:schemeClr>
              </a:solidFill>
              <a:latin typeface="+mj-lt"/>
            </a:rPr>
            <a:t>Machleidt</a:t>
          </a:r>
          <a:r>
            <a:rPr lang="en-US" sz="2100" i="0" kern="1200" noProof="0" dirty="0">
              <a:solidFill>
                <a:schemeClr val="bg2">
                  <a:lumMod val="50000"/>
                </a:schemeClr>
              </a:solidFill>
              <a:latin typeface="+mj-lt"/>
            </a:rPr>
            <a:t>, PRC 66 (2002) 014002]</a:t>
          </a:r>
          <a:endParaRPr lang="en-US" sz="2100" i="0" kern="1200" noProof="0" dirty="0">
            <a:latin typeface="+mj-lt"/>
          </a:endParaRPr>
        </a:p>
      </dsp:txBody>
      <dsp:txXfrm rot="10800000">
        <a:off x="0" y="0"/>
        <a:ext cx="11805040" cy="1404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8EF0A-A140-DE4A-99AE-85043ACDF511}">
      <dsp:nvSpPr>
        <dsp:cNvPr id="0" name=""/>
        <dsp:cNvSpPr/>
      </dsp:nvSpPr>
      <dsp:spPr>
        <a:xfrm>
          <a:off x="451264" y="1247859"/>
          <a:ext cx="1407230" cy="674636"/>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err="1">
              <a:effectLst/>
              <a:latin typeface="+mj-lt"/>
            </a:rPr>
            <a:t>two-pion</a:t>
          </a:r>
          <a:r>
            <a:rPr lang="it-IT" sz="1800" kern="1200" dirty="0">
              <a:effectLst/>
              <a:latin typeface="+mj-lt"/>
            </a:rPr>
            <a:t> </a:t>
          </a:r>
          <a:r>
            <a:rPr lang="it-IT" sz="1800" kern="1200" dirty="0" err="1">
              <a:effectLst/>
              <a:latin typeface="+mj-lt"/>
            </a:rPr>
            <a:t>exchange</a:t>
          </a:r>
          <a:endParaRPr lang="it-IT" sz="1800" kern="1200" dirty="0"/>
        </a:p>
      </dsp:txBody>
      <dsp:txXfrm>
        <a:off x="471023" y="1267618"/>
        <a:ext cx="1367712" cy="635118"/>
      </dsp:txXfrm>
    </dsp:sp>
    <dsp:sp modelId="{5DCEDDBC-E47E-D342-8032-449CFC438743}">
      <dsp:nvSpPr>
        <dsp:cNvPr id="0" name=""/>
        <dsp:cNvSpPr/>
      </dsp:nvSpPr>
      <dsp:spPr>
        <a:xfrm rot="5311798">
          <a:off x="1003998" y="2165975"/>
          <a:ext cx="332268" cy="2714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endParaRPr lang="it-IT" sz="500" kern="1200"/>
        </a:p>
      </dsp:txBody>
      <dsp:txXfrm>
        <a:off x="1007966" y="2167333"/>
        <a:ext cx="324124" cy="16289"/>
      </dsp:txXfrm>
    </dsp:sp>
    <dsp:sp modelId="{B895A3A0-5830-2F41-9128-D8467FEBA933}">
      <dsp:nvSpPr>
        <dsp:cNvPr id="0" name=""/>
        <dsp:cNvSpPr/>
      </dsp:nvSpPr>
      <dsp:spPr>
        <a:xfrm>
          <a:off x="481410" y="2421628"/>
          <a:ext cx="1407230" cy="676459"/>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noProof="0" dirty="0">
              <a:effectLst/>
              <a:latin typeface="+mj-lt"/>
            </a:rPr>
            <a:t>No new</a:t>
          </a:r>
          <a:r>
            <a:rPr lang="en-US" sz="1800" i="0" kern="1200" noProof="0" dirty="0">
              <a:latin typeface="+mj-lt"/>
            </a:rPr>
            <a:t> </a:t>
          </a:r>
          <a:r>
            <a:rPr lang="en-US" sz="1800" i="0" kern="1200" noProof="0" dirty="0">
              <a:effectLst/>
              <a:latin typeface="+mj-lt"/>
            </a:rPr>
            <a:t>parameters</a:t>
          </a:r>
          <a:endParaRPr lang="en-US" sz="1800" i="0" kern="1200" noProof="0" dirty="0">
            <a:latin typeface="+mj-lt"/>
          </a:endParaRPr>
        </a:p>
      </dsp:txBody>
      <dsp:txXfrm>
        <a:off x="501223" y="2441441"/>
        <a:ext cx="1367604" cy="636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8EF0A-A140-DE4A-99AE-85043ACDF511}">
      <dsp:nvSpPr>
        <dsp:cNvPr id="0" name=""/>
        <dsp:cNvSpPr/>
      </dsp:nvSpPr>
      <dsp:spPr>
        <a:xfrm>
          <a:off x="1140415" y="422208"/>
          <a:ext cx="1723192" cy="122198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effectLst/>
              <a:latin typeface="+mj-lt"/>
            </a:rPr>
            <a:t>one-</a:t>
          </a:r>
          <a:r>
            <a:rPr lang="it-IT" sz="1800" kern="1200" dirty="0" err="1">
              <a:effectLst/>
              <a:latin typeface="+mj-lt"/>
            </a:rPr>
            <a:t>pion</a:t>
          </a:r>
          <a:r>
            <a:rPr lang="it-IT" sz="1800" kern="1200" dirty="0">
              <a:effectLst/>
              <a:latin typeface="+mj-lt"/>
            </a:rPr>
            <a:t> </a:t>
          </a:r>
          <a:r>
            <a:rPr lang="it-IT" sz="1800" kern="1200" dirty="0" err="1">
              <a:effectLst/>
              <a:latin typeface="+mj-lt"/>
            </a:rPr>
            <a:t>exchange</a:t>
          </a:r>
          <a:r>
            <a:rPr lang="it-IT" sz="1800" kern="1200" dirty="0">
              <a:effectLst/>
              <a:latin typeface="+mj-lt"/>
            </a:rPr>
            <a:t> +</a:t>
          </a:r>
        </a:p>
        <a:p>
          <a:pPr marL="0" lvl="0" indent="0" algn="ctr" defTabSz="800100">
            <a:lnSpc>
              <a:spcPct val="90000"/>
            </a:lnSpc>
            <a:spcBef>
              <a:spcPct val="0"/>
            </a:spcBef>
            <a:spcAft>
              <a:spcPct val="35000"/>
            </a:spcAft>
            <a:buNone/>
          </a:pPr>
          <a:r>
            <a:rPr lang="it-IT" sz="1800" kern="1200" dirty="0">
              <a:effectLst/>
              <a:latin typeface="+mj-lt"/>
            </a:rPr>
            <a:t>NN-contact interaction </a:t>
          </a:r>
          <a:endParaRPr lang="it-IT" sz="1800" kern="1200" dirty="0"/>
        </a:p>
      </dsp:txBody>
      <dsp:txXfrm>
        <a:off x="1176206" y="457999"/>
        <a:ext cx="1651610" cy="1150407"/>
      </dsp:txXfrm>
    </dsp:sp>
    <dsp:sp modelId="{5DCEDDBC-E47E-D342-8032-449CFC438743}">
      <dsp:nvSpPr>
        <dsp:cNvPr id="0" name=""/>
        <dsp:cNvSpPr/>
      </dsp:nvSpPr>
      <dsp:spPr>
        <a:xfrm rot="5393994">
          <a:off x="1769490" y="1820556"/>
          <a:ext cx="468357" cy="32319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0">
            <a:lnSpc>
              <a:spcPct val="90000"/>
            </a:lnSpc>
            <a:spcBef>
              <a:spcPct val="0"/>
            </a:spcBef>
            <a:spcAft>
              <a:spcPct val="35000"/>
            </a:spcAft>
            <a:buNone/>
          </a:pPr>
          <a:endParaRPr lang="it-IT" sz="1300" kern="1200"/>
        </a:p>
      </dsp:txBody>
      <dsp:txXfrm>
        <a:off x="1817884" y="1836716"/>
        <a:ext cx="371400" cy="193914"/>
      </dsp:txXfrm>
    </dsp:sp>
    <dsp:sp modelId="{B895A3A0-5830-2F41-9128-D8467FEBA933}">
      <dsp:nvSpPr>
        <dsp:cNvPr id="0" name=""/>
        <dsp:cNvSpPr/>
      </dsp:nvSpPr>
      <dsp:spPr>
        <a:xfrm rot="10800000" flipV="1">
          <a:off x="1143301" y="2300418"/>
          <a:ext cx="1723192" cy="770037"/>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i="0" kern="1200" noProof="0" dirty="0">
              <a:latin typeface="+mj-lt"/>
            </a:rPr>
            <a:t>New LEC parameter: </a:t>
          </a:r>
          <a:r>
            <a:rPr lang="en-US" sz="2000" i="0" kern="1200" noProof="0" dirty="0" err="1">
              <a:latin typeface="+mj-lt"/>
            </a:rPr>
            <a:t>c</a:t>
          </a:r>
          <a:r>
            <a:rPr lang="en-US" sz="2000" i="0" kern="1200" baseline="-25000" noProof="0" dirty="0" err="1">
              <a:latin typeface="+mj-lt"/>
            </a:rPr>
            <a:t>D</a:t>
          </a:r>
          <a:endParaRPr lang="en-US" sz="2000" i="0" kern="1200" baseline="-25000" noProof="0" dirty="0">
            <a:latin typeface="+mj-lt"/>
          </a:endParaRPr>
        </a:p>
      </dsp:txBody>
      <dsp:txXfrm rot="-10800000">
        <a:off x="1165855" y="2322972"/>
        <a:ext cx="1678084" cy="724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8EF0A-A140-DE4A-99AE-85043ACDF511}">
      <dsp:nvSpPr>
        <dsp:cNvPr id="0" name=""/>
        <dsp:cNvSpPr/>
      </dsp:nvSpPr>
      <dsp:spPr>
        <a:xfrm>
          <a:off x="1140415" y="1068661"/>
          <a:ext cx="1723192" cy="71384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effectLst/>
              <a:latin typeface="+mj-lt"/>
            </a:rPr>
            <a:t>pure 3N-contact interaction</a:t>
          </a:r>
          <a:endParaRPr lang="it-IT" sz="1800" kern="1200" dirty="0"/>
        </a:p>
      </dsp:txBody>
      <dsp:txXfrm>
        <a:off x="1161323" y="1089569"/>
        <a:ext cx="1681376" cy="672033"/>
      </dsp:txXfrm>
    </dsp:sp>
    <dsp:sp modelId="{5DCEDDBC-E47E-D342-8032-449CFC438743}">
      <dsp:nvSpPr>
        <dsp:cNvPr id="0" name=""/>
        <dsp:cNvSpPr/>
      </dsp:nvSpPr>
      <dsp:spPr>
        <a:xfrm rot="5390761">
          <a:off x="1865741" y="1819726"/>
          <a:ext cx="275525" cy="32319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0">
            <a:lnSpc>
              <a:spcPct val="90000"/>
            </a:lnSpc>
            <a:spcBef>
              <a:spcPct val="0"/>
            </a:spcBef>
            <a:spcAft>
              <a:spcPct val="35000"/>
            </a:spcAft>
            <a:buNone/>
          </a:pPr>
          <a:endParaRPr lang="it-IT" sz="1300" kern="1200"/>
        </a:p>
      </dsp:txBody>
      <dsp:txXfrm>
        <a:off x="1906958" y="1843036"/>
        <a:ext cx="192868" cy="193914"/>
      </dsp:txXfrm>
    </dsp:sp>
    <dsp:sp modelId="{B895A3A0-5830-2F41-9128-D8467FEBA933}">
      <dsp:nvSpPr>
        <dsp:cNvPr id="0" name=""/>
        <dsp:cNvSpPr/>
      </dsp:nvSpPr>
      <dsp:spPr>
        <a:xfrm rot="10800000" flipV="1">
          <a:off x="1143301" y="2168552"/>
          <a:ext cx="1723192" cy="661983"/>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i="0" kern="1200" noProof="0" dirty="0">
              <a:latin typeface="+mj-lt"/>
            </a:rPr>
            <a:t>New LEC parameter: </a:t>
          </a:r>
          <a:r>
            <a:rPr lang="en-US" sz="2000" i="0" kern="1200" noProof="0" dirty="0" err="1">
              <a:latin typeface="+mj-lt"/>
            </a:rPr>
            <a:t>c</a:t>
          </a:r>
          <a:r>
            <a:rPr lang="en-US" sz="2000" i="0" kern="1200" baseline="-25000" noProof="0" dirty="0" err="1">
              <a:latin typeface="+mj-lt"/>
            </a:rPr>
            <a:t>E</a:t>
          </a:r>
          <a:endParaRPr lang="en-US" sz="2000" i="0" kern="1200" baseline="-25000" noProof="0" dirty="0">
            <a:latin typeface="+mj-lt"/>
          </a:endParaRPr>
        </a:p>
      </dsp:txBody>
      <dsp:txXfrm rot="-10800000">
        <a:off x="1162690" y="2187941"/>
        <a:ext cx="1684414" cy="623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4A02E-0582-784D-809F-50EB3C419E35}">
      <dsp:nvSpPr>
        <dsp:cNvPr id="0" name=""/>
        <dsp:cNvSpPr/>
      </dsp:nvSpPr>
      <dsp:spPr>
        <a:xfrm>
          <a:off x="0" y="2560588"/>
          <a:ext cx="6223668" cy="1223206"/>
        </a:xfrm>
        <a:prstGeom prst="rect">
          <a:avLst/>
        </a:prstGeom>
        <a:solidFill>
          <a:srgbClr val="70AD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kern="1200" noProof="0" dirty="0">
              <a:solidFill>
                <a:schemeClr val="bg1"/>
              </a:solidFill>
              <a:latin typeface="+mj-lt"/>
              <a:cs typeface="Garamond"/>
            </a:rPr>
            <a:t>TBME +SP energies of </a:t>
          </a:r>
          <a:r>
            <a:rPr lang="en-US" sz="2400" b="1" i="1" kern="1200" noProof="0" dirty="0" err="1">
              <a:solidFill>
                <a:schemeClr val="bg1"/>
              </a:solidFill>
              <a:latin typeface="+mj-lt"/>
              <a:cs typeface="Garamond"/>
            </a:rPr>
            <a:t>H</a:t>
          </a:r>
          <a:r>
            <a:rPr lang="en-US" sz="2400" b="1" i="0" kern="1200" baseline="-25000" noProof="0" dirty="0" err="1">
              <a:solidFill>
                <a:schemeClr val="bg1"/>
              </a:solidFill>
              <a:latin typeface="+mj-lt"/>
              <a:cs typeface="Garamond"/>
            </a:rPr>
            <a:t>eff</a:t>
          </a:r>
          <a:r>
            <a:rPr lang="en-US" sz="2400" b="1" i="0" kern="1200" baseline="-25000" noProof="0" dirty="0">
              <a:solidFill>
                <a:schemeClr val="bg1"/>
              </a:solidFill>
              <a:latin typeface="+mj-lt"/>
              <a:cs typeface="Garamond"/>
            </a:rPr>
            <a:t>  </a:t>
          </a:r>
          <a:r>
            <a:rPr lang="en-US" sz="2400" b="1" kern="1200" noProof="0" dirty="0">
              <a:solidFill>
                <a:schemeClr val="bg1"/>
              </a:solidFill>
              <a:latin typeface="+mj-lt"/>
              <a:cs typeface="Garamond"/>
            </a:rPr>
            <a:t>@ third  order </a:t>
          </a:r>
        </a:p>
        <a:p>
          <a:pPr marL="0" lvl="0" indent="0" algn="ctr" defTabSz="1066800">
            <a:lnSpc>
              <a:spcPct val="90000"/>
            </a:lnSpc>
            <a:spcBef>
              <a:spcPct val="0"/>
            </a:spcBef>
            <a:spcAft>
              <a:spcPct val="35000"/>
            </a:spcAft>
            <a:buNone/>
          </a:pPr>
          <a:r>
            <a:rPr lang="en-US" sz="2400" b="1" kern="1200" noProof="0" dirty="0">
              <a:solidFill>
                <a:schemeClr val="bg1"/>
              </a:solidFill>
              <a:latin typeface="+mj-lt"/>
              <a:cs typeface="Garamond"/>
            </a:rPr>
            <a:t>+ induced 3N forces</a:t>
          </a:r>
        </a:p>
      </dsp:txBody>
      <dsp:txXfrm>
        <a:off x="0" y="2560588"/>
        <a:ext cx="6223668" cy="1223206"/>
      </dsp:txXfrm>
    </dsp:sp>
    <dsp:sp modelId="{73443FA4-F695-3E49-9040-5A1654563EFD}">
      <dsp:nvSpPr>
        <dsp:cNvPr id="0" name=""/>
        <dsp:cNvSpPr/>
      </dsp:nvSpPr>
      <dsp:spPr>
        <a:xfrm rot="10800000">
          <a:off x="0" y="697643"/>
          <a:ext cx="6223668" cy="1881292"/>
        </a:xfrm>
        <a:prstGeom prst="upArrowCallout">
          <a:avLst/>
        </a:prstGeom>
        <a:solidFill>
          <a:srgbClr val="70AD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0" i="1" kern="1200" noProof="0" dirty="0" err="1">
              <a:solidFill>
                <a:schemeClr val="bg1"/>
              </a:solidFill>
              <a:latin typeface="+mj-lt"/>
              <a:cs typeface="Garamond"/>
            </a:rPr>
            <a:t>V</a:t>
          </a:r>
          <a:r>
            <a:rPr lang="en-US" sz="2400" b="0" kern="1200" baseline="-25000" noProof="0" dirty="0" err="1">
              <a:solidFill>
                <a:schemeClr val="bg1"/>
              </a:solidFill>
              <a:latin typeface="+mj-lt"/>
              <a:cs typeface="Garamond"/>
            </a:rPr>
            <a:t>low</a:t>
          </a:r>
          <a:r>
            <a:rPr lang="en-US" sz="2400" b="0" kern="1200" baseline="-25000" noProof="0" dirty="0">
              <a:solidFill>
                <a:schemeClr val="bg1"/>
              </a:solidFill>
              <a:latin typeface="+mj-lt"/>
              <a:cs typeface="Garamond"/>
            </a:rPr>
            <a:t>-k  </a:t>
          </a:r>
          <a:r>
            <a:rPr lang="en-US" sz="2400" b="0" kern="1200" baseline="0" noProof="0" dirty="0">
              <a:solidFill>
                <a:schemeClr val="bg1"/>
              </a:solidFill>
              <a:latin typeface="+mj-lt"/>
              <a:cs typeface="Garamond"/>
            </a:rPr>
            <a:t>of CD-Bonn with</a:t>
          </a:r>
          <a:r>
            <a:rPr lang="en-US" sz="2400" b="0" kern="1200" baseline="-25000" noProof="0" dirty="0">
              <a:solidFill>
                <a:schemeClr val="bg1"/>
              </a:solidFill>
              <a:latin typeface="+mj-lt"/>
              <a:cs typeface="Garamond"/>
            </a:rPr>
            <a:t> </a:t>
          </a:r>
          <a:r>
            <a:rPr lang="en-US" sz="2400" b="0" kern="1200" noProof="0" dirty="0">
              <a:solidFill>
                <a:schemeClr val="bg1"/>
              </a:solidFill>
              <a:latin typeface="Symbol" charset="2"/>
              <a:cs typeface="Symbol" charset="2"/>
            </a:rPr>
            <a:t>L</a:t>
          </a:r>
          <a:r>
            <a:rPr lang="en-US" sz="2400" b="0" kern="1200" noProof="0" dirty="0">
              <a:solidFill>
                <a:schemeClr val="bg1"/>
              </a:solidFill>
              <a:latin typeface="Garamond"/>
              <a:cs typeface="Garamond"/>
            </a:rPr>
            <a:t>=</a:t>
          </a:r>
          <a:r>
            <a:rPr lang="en-US" sz="2400" b="0" kern="1200" noProof="0" dirty="0">
              <a:solidFill>
                <a:schemeClr val="bg1"/>
              </a:solidFill>
              <a:latin typeface="+mj-lt"/>
              <a:cs typeface="Garamond"/>
            </a:rPr>
            <a:t>2.6 fm</a:t>
          </a:r>
          <a:r>
            <a:rPr lang="en-US" sz="2400" b="0" kern="1200" baseline="30000" noProof="0" dirty="0">
              <a:solidFill>
                <a:schemeClr val="bg1"/>
              </a:solidFill>
              <a:latin typeface="+mj-lt"/>
              <a:cs typeface="Garamond"/>
            </a:rPr>
            <a:t>-1 </a:t>
          </a:r>
          <a:r>
            <a:rPr lang="en-US" sz="2400" b="0" kern="1200" baseline="0" noProof="0" dirty="0">
              <a:solidFill>
                <a:schemeClr val="bg1"/>
              </a:solidFill>
              <a:latin typeface="+mj-lt"/>
              <a:cs typeface="Garamond"/>
            </a:rPr>
            <a:t>+ Coulomb force for protons</a:t>
          </a:r>
          <a:endParaRPr lang="en-US" sz="2400" b="0" kern="1200" baseline="0" noProof="0" dirty="0">
            <a:solidFill>
              <a:schemeClr val="bg1"/>
            </a:solidFill>
            <a:latin typeface="+mj-lt"/>
          </a:endParaRPr>
        </a:p>
      </dsp:txBody>
      <dsp:txXfrm rot="10800000">
        <a:off x="0" y="697643"/>
        <a:ext cx="6223668" cy="1222407"/>
      </dsp:txXfrm>
    </dsp:sp>
    <dsp:sp modelId="{E3AF65D8-A44C-3648-8C00-487AB6C68F95}">
      <dsp:nvSpPr>
        <dsp:cNvPr id="0" name=""/>
        <dsp:cNvSpPr/>
      </dsp:nvSpPr>
      <dsp:spPr>
        <a:xfrm rot="10800000">
          <a:off x="0" y="272590"/>
          <a:ext cx="6223668" cy="715605"/>
        </a:xfrm>
        <a:prstGeom prst="upArrowCallout">
          <a:avLst/>
        </a:prstGeom>
        <a:solidFill>
          <a:srgbClr val="70AD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kern="1200" dirty="0" err="1">
              <a:solidFill>
                <a:schemeClr val="bg1"/>
              </a:solidFill>
              <a:latin typeface="+mj-lt"/>
            </a:rPr>
            <a:t>Interaction</a:t>
          </a:r>
          <a:r>
            <a:rPr lang="it-IT" sz="2400" kern="1200" dirty="0">
              <a:solidFill>
                <a:schemeClr val="bg1"/>
              </a:solidFill>
              <a:latin typeface="+mj-lt"/>
            </a:rPr>
            <a:t> </a:t>
          </a:r>
        </a:p>
      </dsp:txBody>
      <dsp:txXfrm rot="10800000">
        <a:off x="0" y="272590"/>
        <a:ext cx="6223668" cy="46497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224CC-0D06-AD4C-A545-955C28B36841}" type="datetimeFigureOut">
              <a:rPr lang="it-IT" smtClean="0"/>
              <a:t>12/05/23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A2D2E-CBFB-8046-9794-B843C1F0984E}" type="slidenum">
              <a:rPr lang="it-IT" smtClean="0"/>
              <a:t>‹N›</a:t>
            </a:fld>
            <a:endParaRPr lang="it-IT"/>
          </a:p>
        </p:txBody>
      </p:sp>
    </p:spTree>
    <p:extLst>
      <p:ext uri="{BB962C8B-B14F-4D97-AF65-F5344CB8AC3E}">
        <p14:creationId xmlns:p14="http://schemas.microsoft.com/office/powerpoint/2010/main" val="256718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1</a:t>
            </a:fld>
            <a:endParaRPr lang="it-IT"/>
          </a:p>
        </p:txBody>
      </p:sp>
    </p:spTree>
    <p:extLst>
      <p:ext uri="{BB962C8B-B14F-4D97-AF65-F5344CB8AC3E}">
        <p14:creationId xmlns:p14="http://schemas.microsoft.com/office/powerpoint/2010/main" val="157577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kern="0" dirty="0">
                <a:effectLst/>
                <a:latin typeface="Calibri Light" panose="020F0302020204030204" pitchFamily="34" charset="0"/>
                <a:ea typeface="DengXian" panose="02010600030101010101" pitchFamily="2" charset="-122"/>
              </a:rPr>
              <a:t>Now I would like to show some of our results to further highlight the role of 3NFs in explaining phenomena such as the location of the neutron dripline in isotopic chains and the shell evolution as a function of the number of valence nucleons, focusing in particular on the effects of the 3NF on the monopole component.</a:t>
            </a:r>
            <a:r>
              <a:rPr lang="it-IT" dirty="0">
                <a:effectLst/>
              </a:rPr>
              <a:t>  </a:t>
            </a:r>
            <a:r>
              <a:rPr lang="it-IT" dirty="0" err="1">
                <a:effectLst/>
              </a:rPr>
              <a:t>Calculations</a:t>
            </a:r>
            <a:r>
              <a:rPr lang="it-IT" dirty="0">
                <a:effectLst/>
              </a:rPr>
              <a:t> are </a:t>
            </a:r>
            <a:r>
              <a:rPr lang="it-IT" dirty="0" err="1">
                <a:effectLst/>
              </a:rPr>
              <a:t>performed</a:t>
            </a:r>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10</a:t>
            </a:fld>
            <a:endParaRPr lang="it-IT"/>
          </a:p>
        </p:txBody>
      </p:sp>
    </p:spTree>
    <p:extLst>
      <p:ext uri="{BB962C8B-B14F-4D97-AF65-F5344CB8AC3E}">
        <p14:creationId xmlns:p14="http://schemas.microsoft.com/office/powerpoint/2010/main" val="196628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rPr>
              <a:t>M</a:t>
            </a:r>
            <a:r>
              <a:rPr lang="en-US" dirty="0">
                <a:solidFill>
                  <a:schemeClr val="bg2">
                    <a:lumMod val="25000"/>
                  </a:schemeClr>
                </a:solidFill>
                <a:effectLst/>
              </a:rPr>
              <a:t>ost interaction vertices that appear in the 3N force also occur in the </a:t>
            </a:r>
            <a:r>
              <a:rPr lang="en-US" i="1" dirty="0">
                <a:solidFill>
                  <a:schemeClr val="bg2">
                    <a:lumMod val="25000"/>
                  </a:schemeClr>
                </a:solidFill>
                <a:effectLst/>
              </a:rPr>
              <a:t>NN</a:t>
            </a:r>
            <a:r>
              <a:rPr lang="en-US" dirty="0">
                <a:solidFill>
                  <a:schemeClr val="bg2">
                    <a:lumMod val="25000"/>
                  </a:schemeClr>
                </a:solidFill>
                <a:effectLst/>
              </a:rPr>
              <a:t> </a:t>
            </a:r>
            <a:r>
              <a:rPr lang="en-US" dirty="0">
                <a:solidFill>
                  <a:schemeClr val="bg2">
                    <a:lumMod val="25000"/>
                  </a:schemeClr>
                </a:solidFill>
              </a:rPr>
              <a:t> force → </a:t>
            </a:r>
            <a:r>
              <a:rPr lang="en-US" dirty="0">
                <a:solidFill>
                  <a:schemeClr val="bg2">
                    <a:lumMod val="25000"/>
                  </a:schemeClr>
                </a:solidFill>
                <a:effectLst/>
              </a:rPr>
              <a:t>consistency requires that the parameters LECs carried by these vertices</a:t>
            </a:r>
            <a:r>
              <a:rPr lang="en-US" dirty="0">
                <a:solidFill>
                  <a:schemeClr val="bg2">
                    <a:lumMod val="25000"/>
                  </a:schemeClr>
                </a:solidFill>
              </a:rPr>
              <a:t> have the same </a:t>
            </a:r>
            <a:r>
              <a:rPr lang="en-US" dirty="0">
                <a:solidFill>
                  <a:schemeClr val="bg2">
                    <a:lumMod val="25000"/>
                  </a:schemeClr>
                </a:solidFill>
                <a:effectLst/>
              </a:rPr>
              <a:t>values for </a:t>
            </a:r>
            <a:r>
              <a:rPr lang="en-US" i="1" dirty="0">
                <a:solidFill>
                  <a:schemeClr val="bg2">
                    <a:lumMod val="25000"/>
                  </a:schemeClr>
                </a:solidFill>
                <a:effectLst/>
              </a:rPr>
              <a:t>NN</a:t>
            </a:r>
            <a:r>
              <a:rPr lang="en-US" dirty="0">
                <a:solidFill>
                  <a:schemeClr val="bg2">
                    <a:lumMod val="25000"/>
                  </a:schemeClr>
                </a:solidFill>
                <a:effectLst/>
              </a:rPr>
              <a:t> and 3N terms</a:t>
            </a:r>
            <a:endParaRPr lang="en-US" dirty="0">
              <a:solidFill>
                <a:schemeClr val="bg2">
                  <a:lumMod val="25000"/>
                </a:schemeClr>
              </a:solidFill>
            </a:endParaRPr>
          </a:p>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11</a:t>
            </a:fld>
            <a:endParaRPr lang="it-IT"/>
          </a:p>
        </p:txBody>
      </p:sp>
    </p:spTree>
    <p:extLst>
      <p:ext uri="{BB962C8B-B14F-4D97-AF65-F5344CB8AC3E}">
        <p14:creationId xmlns:p14="http://schemas.microsoft.com/office/powerpoint/2010/main" val="237492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12</a:t>
            </a:fld>
            <a:endParaRPr lang="it-IT"/>
          </a:p>
        </p:txBody>
      </p:sp>
    </p:spTree>
    <p:extLst>
      <p:ext uri="{BB962C8B-B14F-4D97-AF65-F5344CB8AC3E}">
        <p14:creationId xmlns:p14="http://schemas.microsoft.com/office/powerpoint/2010/main" val="156128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kern="0" dirty="0">
                <a:effectLst/>
                <a:latin typeface="Calibri Light" panose="020F0302020204030204" pitchFamily="34" charset="0"/>
                <a:ea typeface="DengXian" panose="02010600030101010101" pitchFamily="2" charset="-122"/>
              </a:rPr>
              <a:t>Calculations for p-shell nuclei are used to test our method and investigate the impact of the necessary truncations and approximations that have been </a:t>
            </a:r>
            <a:r>
              <a:rPr lang="en-US" sz="1800" kern="0" dirty="0" err="1">
                <a:effectLst/>
                <a:latin typeface="Calibri Light" panose="020F0302020204030204" pitchFamily="34" charset="0"/>
                <a:ea typeface="DengXian" panose="02010600030101010101" pitchFamily="2" charset="-122"/>
              </a:rPr>
              <a:t>introduced.To</a:t>
            </a:r>
            <a:r>
              <a:rPr lang="en-US" sz="1800" kern="0" dirty="0">
                <a:effectLst/>
                <a:latin typeface="Calibri Light" panose="020F0302020204030204" pitchFamily="34" charset="0"/>
                <a:ea typeface="DengXian" panose="02010600030101010101" pitchFamily="2" charset="-122"/>
              </a:rPr>
              <a:t> this end,  in fact, our results are compared with those obtained by the ab initio NCSM by using the same chiral potential</a:t>
            </a:r>
            <a:r>
              <a:rPr lang="it-IT" dirty="0">
                <a:effectLst/>
              </a:rPr>
              <a:t> </a:t>
            </a:r>
          </a:p>
          <a:p>
            <a:r>
              <a:rPr lang="it-IT" dirty="0">
                <a:effectLst/>
              </a:rPr>
              <a:t>Agreement in the high energy </a:t>
            </a:r>
            <a:r>
              <a:rPr lang="it-IT" dirty="0" err="1">
                <a:effectLst/>
              </a:rPr>
              <a:t>spectrum</a:t>
            </a:r>
            <a:r>
              <a:rPr lang="it-IT" dirty="0">
                <a:effectLst/>
              </a:rPr>
              <a:t> </a:t>
            </a:r>
            <a:r>
              <a:rPr lang="it-IT" dirty="0" err="1">
                <a:effectLst/>
              </a:rPr>
              <a:t>is</a:t>
            </a:r>
            <a:r>
              <a:rPr lang="it-IT" dirty="0">
                <a:effectLst/>
              </a:rPr>
              <a:t> </a:t>
            </a:r>
            <a:r>
              <a:rPr lang="it-IT" dirty="0" err="1">
                <a:effectLst/>
              </a:rPr>
              <a:t>sligthly</a:t>
            </a:r>
            <a:r>
              <a:rPr lang="it-IT" dirty="0">
                <a:effectLst/>
              </a:rPr>
              <a:t> </a:t>
            </a:r>
            <a:r>
              <a:rPr lang="it-IT" dirty="0" err="1">
                <a:effectLst/>
              </a:rPr>
              <a:t>worse</a:t>
            </a:r>
            <a:r>
              <a:rPr lang="it-IT" dirty="0">
                <a:effectLst/>
              </a:rPr>
              <a:t> and </a:t>
            </a:r>
            <a:r>
              <a:rPr lang="it-IT" dirty="0" err="1">
                <a:effectLst/>
              </a:rPr>
              <a:t>this</a:t>
            </a:r>
            <a:r>
              <a:rPr lang="it-IT" dirty="0">
                <a:effectLst/>
              </a:rPr>
              <a:t> </a:t>
            </a:r>
            <a:r>
              <a:rPr lang="en-US" sz="1800" kern="0" dirty="0">
                <a:effectLst/>
                <a:latin typeface="Calibri Light" panose="020F0302020204030204" pitchFamily="34" charset="0"/>
                <a:ea typeface="DengXian" panose="02010600030101010101" pitchFamily="2" charset="-122"/>
              </a:rPr>
              <a:t>may be due to lack of higher-order contributions to the perturbative expansion of </a:t>
            </a:r>
            <a:r>
              <a:rPr lang="en-US" sz="1800" kern="0" dirty="0" err="1">
                <a:effectLst/>
                <a:latin typeface="Calibri Light" panose="020F0302020204030204" pitchFamily="34" charset="0"/>
                <a:ea typeface="DengXian" panose="02010600030101010101" pitchFamily="2" charset="-122"/>
              </a:rPr>
              <a:t>Heff</a:t>
            </a:r>
            <a:r>
              <a:rPr lang="en-US" sz="1800" kern="0" dirty="0">
                <a:effectLst/>
                <a:latin typeface="Calibri Light" panose="020F0302020204030204" pitchFamily="34" charset="0"/>
                <a:ea typeface="DengXian" panose="02010600030101010101" pitchFamily="2" charset="-122"/>
              </a:rPr>
              <a:t>.</a:t>
            </a:r>
            <a:r>
              <a:rPr lang="it-IT" dirty="0">
                <a:effectLst/>
              </a:rPr>
              <a:t> </a:t>
            </a:r>
            <a:r>
              <a:rPr lang="it-IT" dirty="0" err="1">
                <a:effectLst/>
              </a:rPr>
              <a:t>Only</a:t>
            </a:r>
            <a:r>
              <a:rPr lang="it-IT" dirty="0">
                <a:effectLst/>
              </a:rPr>
              <a:t> </a:t>
            </a:r>
            <a:r>
              <a:rPr lang="it-IT" dirty="0" err="1">
                <a:effectLst/>
              </a:rPr>
              <a:t>firse</a:t>
            </a:r>
            <a:r>
              <a:rPr lang="it-IT" dirty="0">
                <a:effectLst/>
              </a:rPr>
              <a:t> order </a:t>
            </a:r>
            <a:r>
              <a:rPr lang="it-IT" dirty="0" err="1">
                <a:effectLst/>
              </a:rPr>
              <a:t>contribution</a:t>
            </a:r>
            <a:r>
              <a:rPr lang="it-IT" dirty="0">
                <a:effectLst/>
              </a:rPr>
              <a:t> from the 3NF</a:t>
            </a:r>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13</a:t>
            </a:fld>
            <a:endParaRPr lang="it-IT"/>
          </a:p>
        </p:txBody>
      </p:sp>
    </p:spTree>
    <p:extLst>
      <p:ext uri="{BB962C8B-B14F-4D97-AF65-F5344CB8AC3E}">
        <p14:creationId xmlns:p14="http://schemas.microsoft.com/office/powerpoint/2010/main" val="2205529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effectLst/>
                <a:latin typeface="Arial" panose="020B0604020202020204" pitchFamily="34" charset="0"/>
              </a:rPr>
              <a:t>Again</a:t>
            </a:r>
            <a:r>
              <a:rPr lang="it-IT" dirty="0">
                <a:effectLst/>
                <a:latin typeface="Arial" panose="020B0604020202020204" pitchFamily="34" charset="0"/>
              </a:rPr>
              <a:t> </a:t>
            </a:r>
            <a:r>
              <a:rPr lang="it-IT" dirty="0" err="1">
                <a:effectLst/>
                <a:latin typeface="Arial" panose="020B0604020202020204" pitchFamily="34" charset="0"/>
              </a:rPr>
              <a:t>we</a:t>
            </a:r>
            <a:r>
              <a:rPr lang="it-IT" dirty="0">
                <a:effectLst/>
                <a:latin typeface="Arial" panose="020B0604020202020204" pitchFamily="34" charset="0"/>
              </a:rPr>
              <a:t> can check the </a:t>
            </a:r>
            <a:r>
              <a:rPr lang="it-IT" dirty="0" err="1">
                <a:effectLst/>
                <a:latin typeface="Arial" panose="020B0604020202020204" pitchFamily="34" charset="0"/>
              </a:rPr>
              <a:t>effect</a:t>
            </a:r>
            <a:r>
              <a:rPr lang="it-IT" dirty="0">
                <a:effectLst/>
                <a:latin typeface="Arial" panose="020B0604020202020204" pitchFamily="34" charset="0"/>
              </a:rPr>
              <a:t> of the 3N force on the ESPE in </a:t>
            </a:r>
            <a:r>
              <a:rPr lang="it-IT" dirty="0" err="1">
                <a:effectLst/>
                <a:latin typeface="Arial" panose="020B0604020202020204" pitchFamily="34" charset="0"/>
              </a:rPr>
              <a:t>this</a:t>
            </a:r>
            <a:r>
              <a:rPr lang="it-IT" dirty="0">
                <a:effectLst/>
                <a:latin typeface="Arial" panose="020B0604020202020204" pitchFamily="34" charset="0"/>
              </a:rPr>
              <a:t> case the 0p1/-0p3/2 spin  </a:t>
            </a:r>
          </a:p>
          <a:p>
            <a:r>
              <a:rPr lang="it-IT" dirty="0" err="1">
                <a:effectLst/>
                <a:latin typeface="Arial" panose="020B0604020202020204" pitchFamily="34" charset="0"/>
              </a:rPr>
              <a:t>his</a:t>
            </a:r>
            <a:r>
              <a:rPr lang="it-IT" dirty="0">
                <a:effectLst/>
                <a:latin typeface="Arial" panose="020B0604020202020204" pitchFamily="34" charset="0"/>
              </a:rPr>
              <a:t> </a:t>
            </a:r>
            <a:r>
              <a:rPr lang="it-IT" dirty="0" err="1">
                <a:effectLst/>
                <a:latin typeface="Arial" panose="020B0604020202020204" pitchFamily="34" charset="0"/>
              </a:rPr>
              <a:t>reflects</a:t>
            </a:r>
            <a:r>
              <a:rPr lang="it-IT" dirty="0">
                <a:effectLst/>
                <a:latin typeface="Arial" panose="020B0604020202020204" pitchFamily="34" charset="0"/>
              </a:rPr>
              <a:t> in the </a:t>
            </a:r>
            <a:r>
              <a:rPr lang="it-IT" dirty="0" err="1">
                <a:effectLst/>
                <a:latin typeface="Arial" panose="020B0604020202020204" pitchFamily="34" charset="0"/>
              </a:rPr>
              <a:t>calculated</a:t>
            </a:r>
            <a:r>
              <a:rPr lang="it-IT" dirty="0">
                <a:effectLst/>
                <a:latin typeface="Arial" panose="020B0604020202020204" pitchFamily="34" charset="0"/>
              </a:rPr>
              <a:t> energy </a:t>
            </a:r>
            <a:r>
              <a:rPr lang="it-IT" dirty="0" err="1">
                <a:effectLst/>
                <a:latin typeface="Arial" panose="020B0604020202020204" pitchFamily="34" charset="0"/>
              </a:rPr>
              <a:t>spacings</a:t>
            </a:r>
            <a:r>
              <a:rPr lang="it-IT" dirty="0">
                <a:effectLst/>
                <a:latin typeface="Arial" panose="020B0604020202020204" pitchFamily="34" charset="0"/>
              </a:rPr>
              <a:t> </a:t>
            </a:r>
            <a:r>
              <a:rPr lang="it-IT" dirty="0" err="1">
                <a:effectLst/>
                <a:latin typeface="Arial" panose="020B0604020202020204" pitchFamily="34" charset="0"/>
              </a:rPr>
              <a:t>between</a:t>
            </a:r>
            <a:r>
              <a:rPr lang="it-IT" dirty="0">
                <a:effectLst/>
                <a:latin typeface="Arial" panose="020B0604020202020204" pitchFamily="34" charset="0"/>
              </a:rPr>
              <a:t> </a:t>
            </a:r>
            <a:r>
              <a:rPr lang="it-IT" dirty="0" err="1">
                <a:effectLst/>
                <a:latin typeface="Arial" panose="020B0604020202020204" pitchFamily="34" charset="0"/>
              </a:rPr>
              <a:t>yrast</a:t>
            </a:r>
            <a:r>
              <a:rPr lang="it-IT" dirty="0">
                <a:effectLst/>
                <a:latin typeface="Arial" panose="020B0604020202020204" pitchFamily="34" charset="0"/>
              </a:rPr>
              <a:t> </a:t>
            </a:r>
            <a:r>
              <a:rPr lang="it-IT" dirty="0" err="1">
                <a:effectLst/>
                <a:latin typeface="Arial" panose="020B0604020202020204" pitchFamily="34" charset="0"/>
              </a:rPr>
              <a:t>J</a:t>
            </a:r>
            <a:r>
              <a:rPr lang="el-GR" dirty="0">
                <a:effectLst/>
                <a:latin typeface="Arial" panose="020B0604020202020204" pitchFamily="34" charset="0"/>
              </a:rPr>
              <a:t>π = 1</a:t>
            </a:r>
            <a:r>
              <a:rPr lang="it-IT" dirty="0">
                <a:effectLst/>
                <a:latin typeface="Arial" panose="020B0604020202020204" pitchFamily="34" charset="0"/>
              </a:rPr>
              <a:t>/</a:t>
            </a:r>
            <a:r>
              <a:rPr lang="el-GR" dirty="0">
                <a:effectLst/>
                <a:latin typeface="Arial" panose="020B0604020202020204" pitchFamily="34" charset="0"/>
              </a:rPr>
              <a:t>2</a:t>
            </a:r>
            <a:br>
              <a:rPr lang="el-GR" dirty="0"/>
            </a:br>
            <a:r>
              <a:rPr lang="el-GR" dirty="0">
                <a:effectLst/>
                <a:latin typeface="Arial" panose="020B0604020202020204" pitchFamily="34" charset="0"/>
              </a:rPr>
              <a:t>− </a:t>
            </a:r>
            <a:r>
              <a:rPr lang="it-IT" dirty="0">
                <a:effectLst/>
                <a:latin typeface="Arial" panose="020B0604020202020204" pitchFamily="34" charset="0"/>
              </a:rPr>
              <a:t>and 3</a:t>
            </a:r>
            <a:br>
              <a:rPr lang="it-IT" dirty="0"/>
            </a:br>
            <a:r>
              <a:rPr lang="it-IT" dirty="0">
                <a:effectLst/>
                <a:latin typeface="Arial" panose="020B0604020202020204" pitchFamily="34" charset="0"/>
              </a:rPr>
              <a:t>2</a:t>
            </a:r>
            <a:br>
              <a:rPr lang="it-IT" dirty="0"/>
            </a:br>
            <a:r>
              <a:rPr lang="it-IT" dirty="0">
                <a:effectLst/>
                <a:latin typeface="Arial" panose="020B0604020202020204" pitchFamily="34" charset="0"/>
              </a:rPr>
              <a:t>− in 11B and, more </a:t>
            </a:r>
            <a:r>
              <a:rPr lang="it-IT" dirty="0" err="1">
                <a:effectLst/>
                <a:latin typeface="Arial" panose="020B0604020202020204" pitchFamily="34" charset="0"/>
              </a:rPr>
              <a:t>important</a:t>
            </a:r>
            <a:r>
              <a:rPr lang="it-IT" dirty="0">
                <a:effectLst/>
                <a:latin typeface="Arial" panose="020B0604020202020204" pitchFamily="34" charset="0"/>
              </a:rPr>
              <a:t> in</a:t>
            </a:r>
            <a:br>
              <a:rPr lang="it-IT" dirty="0"/>
            </a:br>
            <a:r>
              <a:rPr lang="it-IT" dirty="0">
                <a:effectLst/>
                <a:latin typeface="Arial" panose="020B0604020202020204" pitchFamily="34" charset="0"/>
              </a:rPr>
              <a:t>the </a:t>
            </a:r>
            <a:r>
              <a:rPr lang="it-IT" dirty="0" err="1">
                <a:effectLst/>
                <a:latin typeface="Arial" panose="020B0604020202020204" pitchFamily="34" charset="0"/>
              </a:rPr>
              <a:t>higher</a:t>
            </a:r>
            <a:r>
              <a:rPr lang="it-IT" dirty="0">
                <a:effectLst/>
                <a:latin typeface="Arial" panose="020B0604020202020204" pitchFamily="34" charset="0"/>
              </a:rPr>
              <a:t> </a:t>
            </a:r>
            <a:r>
              <a:rPr lang="it-IT" dirty="0" err="1">
                <a:effectLst/>
                <a:latin typeface="Arial" panose="020B0604020202020204" pitchFamily="34" charset="0"/>
              </a:rPr>
              <a:t>excitation</a:t>
            </a:r>
            <a:r>
              <a:rPr lang="it-IT" dirty="0">
                <a:effectLst/>
                <a:latin typeface="Arial" panose="020B0604020202020204" pitchFamily="34" charset="0"/>
              </a:rPr>
              <a:t> energy of the </a:t>
            </a:r>
            <a:r>
              <a:rPr lang="it-IT" dirty="0" err="1">
                <a:effectLst/>
                <a:latin typeface="Arial" panose="020B0604020202020204" pitchFamily="34" charset="0"/>
              </a:rPr>
              <a:t>yrast</a:t>
            </a:r>
            <a:r>
              <a:rPr lang="it-IT" dirty="0">
                <a:effectLst/>
                <a:latin typeface="Arial" panose="020B0604020202020204" pitchFamily="34" charset="0"/>
              </a:rPr>
              <a:t> </a:t>
            </a:r>
            <a:r>
              <a:rPr lang="it-IT" dirty="0" err="1">
                <a:effectLst/>
                <a:latin typeface="Arial" panose="020B0604020202020204" pitchFamily="34" charset="0"/>
              </a:rPr>
              <a:t>J</a:t>
            </a:r>
            <a:r>
              <a:rPr lang="el-GR" dirty="0">
                <a:effectLst/>
                <a:latin typeface="Arial" panose="020B0604020202020204" pitchFamily="34" charset="0"/>
              </a:rPr>
              <a:t>π = 2+ </a:t>
            </a:r>
            <a:r>
              <a:rPr lang="it-IT" dirty="0">
                <a:effectLst/>
                <a:latin typeface="Arial" panose="020B0604020202020204" pitchFamily="34" charset="0"/>
              </a:rPr>
              <a:t>state</a:t>
            </a:r>
            <a:br>
              <a:rPr lang="it-IT" dirty="0"/>
            </a:br>
            <a:r>
              <a:rPr lang="it-IT" dirty="0">
                <a:effectLst/>
                <a:latin typeface="Arial" panose="020B0604020202020204" pitchFamily="34" charset="0"/>
              </a:rPr>
              <a:t>in 12C </a:t>
            </a:r>
            <a:r>
              <a:rPr lang="it-IT" dirty="0" err="1">
                <a:effectLst/>
                <a:latin typeface="Arial" panose="020B0604020202020204" pitchFamily="34" charset="0"/>
              </a:rPr>
              <a:t>spectra</a:t>
            </a:r>
            <a:endParaRPr lang="it-IT" dirty="0"/>
          </a:p>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14</a:t>
            </a:fld>
            <a:endParaRPr lang="it-IT"/>
          </a:p>
        </p:txBody>
      </p:sp>
    </p:spTree>
    <p:extLst>
      <p:ext uri="{BB962C8B-B14F-4D97-AF65-F5344CB8AC3E}">
        <p14:creationId xmlns:p14="http://schemas.microsoft.com/office/powerpoint/2010/main" val="44200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kern="0" dirty="0">
                <a:effectLst/>
                <a:latin typeface="Calibri Light" panose="020F0302020204030204" pitchFamily="34" charset="0"/>
                <a:ea typeface="DengXian" panose="02010600030101010101" pitchFamily="2" charset="-122"/>
              </a:rPr>
              <a:t>The rather flat </a:t>
            </a:r>
            <a:r>
              <a:rPr lang="en-US" sz="1800" kern="0" dirty="0" err="1">
                <a:effectLst/>
                <a:latin typeface="Calibri Light" panose="020F0302020204030204" pitchFamily="34" charset="0"/>
                <a:ea typeface="DengXian" panose="02010600030101010101" pitchFamily="2" charset="-122"/>
              </a:rPr>
              <a:t>expt</a:t>
            </a:r>
            <a:r>
              <a:rPr lang="en-US" sz="1800" kern="0" dirty="0">
                <a:effectLst/>
                <a:latin typeface="Calibri Light" panose="020F0302020204030204" pitchFamily="34" charset="0"/>
                <a:ea typeface="DengXian" panose="02010600030101010101" pitchFamily="2" charset="-122"/>
              </a:rPr>
              <a:t> </a:t>
            </a:r>
            <a:r>
              <a:rPr lang="en-US" sz="1800" kern="0" dirty="0" err="1">
                <a:effectLst/>
                <a:latin typeface="Calibri Light" panose="020F0302020204030204" pitchFamily="34" charset="0"/>
                <a:ea typeface="DengXian" panose="02010600030101010101" pitchFamily="2" charset="-122"/>
              </a:rPr>
              <a:t>behaviour</a:t>
            </a:r>
            <a:r>
              <a:rPr lang="en-US" sz="1800" kern="0" dirty="0">
                <a:effectLst/>
                <a:latin typeface="Calibri Light" panose="020F0302020204030204" pitchFamily="34" charset="0"/>
                <a:ea typeface="DengXian" panose="02010600030101010101" pitchFamily="2" charset="-122"/>
              </a:rPr>
              <a:t> up to N=28 is well reproduced by both calculations. Then, the </a:t>
            </a:r>
            <a:r>
              <a:rPr lang="en-US" sz="1800" kern="0" dirty="0" err="1">
                <a:effectLst/>
                <a:latin typeface="Calibri Light" panose="020F0302020204030204" pitchFamily="34" charset="0"/>
                <a:ea typeface="DengXian" panose="02010600030101010101" pitchFamily="2" charset="-122"/>
              </a:rPr>
              <a:t>expt</a:t>
            </a:r>
            <a:r>
              <a:rPr lang="en-US" sz="1800" kern="0" dirty="0">
                <a:effectLst/>
                <a:latin typeface="Calibri Light" panose="020F0302020204030204" pitchFamily="34" charset="0"/>
                <a:ea typeface="DengXian" panose="02010600030101010101" pitchFamily="2" charset="-122"/>
              </a:rPr>
              <a:t> values are overestimated by the NN force only, while the repulsive contribution of the 3N force leads to less bound </a:t>
            </a:r>
            <a:r>
              <a:rPr lang="en-US" sz="1800" kern="0" dirty="0" err="1">
                <a:effectLst/>
                <a:latin typeface="Calibri Light" panose="020F0302020204030204" pitchFamily="34" charset="0"/>
                <a:ea typeface="DengXian" panose="02010600030101010101" pitchFamily="2" charset="-122"/>
              </a:rPr>
              <a:t>gs</a:t>
            </a:r>
            <a:r>
              <a:rPr lang="en-US" sz="1800" kern="0" dirty="0">
                <a:effectLst/>
                <a:latin typeface="Calibri Light" panose="020F0302020204030204" pitchFamily="34" charset="0"/>
                <a:ea typeface="DengXian" panose="02010600030101010101" pitchFamily="2" charset="-122"/>
              </a:rPr>
              <a:t> states and improves the agreement with expt. However, at N=36 a too sudden drop is predicted</a:t>
            </a:r>
            <a:r>
              <a:rPr lang="it-IT" dirty="0">
                <a:effectLst/>
              </a:rPr>
              <a:t>  by theory </a:t>
            </a:r>
            <a:r>
              <a:rPr lang="it-IT" dirty="0" err="1">
                <a:effectLst/>
              </a:rPr>
              <a:t>which</a:t>
            </a:r>
            <a:r>
              <a:rPr lang="it-IT" dirty="0">
                <a:effectLst/>
              </a:rPr>
              <a:t> </a:t>
            </a:r>
            <a:r>
              <a:rPr lang="it-IT" dirty="0" err="1">
                <a:effectLst/>
              </a:rPr>
              <a:t>does</a:t>
            </a:r>
            <a:r>
              <a:rPr lang="it-IT" dirty="0">
                <a:effectLst/>
              </a:rPr>
              <a:t> </a:t>
            </a:r>
            <a:r>
              <a:rPr lang="it-IT" dirty="0" err="1">
                <a:effectLst/>
              </a:rPr>
              <a:t>not</a:t>
            </a:r>
            <a:r>
              <a:rPr lang="it-IT" dirty="0">
                <a:effectLst/>
              </a:rPr>
              <a:t> </a:t>
            </a:r>
            <a:r>
              <a:rPr lang="it-IT" dirty="0" err="1">
                <a:effectLst/>
              </a:rPr>
              <a:t>have</a:t>
            </a:r>
            <a:r>
              <a:rPr lang="it-IT" dirty="0">
                <a:effectLst/>
              </a:rPr>
              <a:t> an </a:t>
            </a:r>
            <a:r>
              <a:rPr lang="it-IT" dirty="0" err="1">
                <a:effectLst/>
              </a:rPr>
              <a:t>expt</a:t>
            </a:r>
            <a:r>
              <a:rPr lang="it-IT" dirty="0">
                <a:effectLst/>
              </a:rPr>
              <a:t> </a:t>
            </a:r>
            <a:r>
              <a:rPr lang="it-IT" dirty="0" err="1">
                <a:effectLst/>
              </a:rPr>
              <a:t>counterpart</a:t>
            </a:r>
            <a:r>
              <a:rPr lang="it-IT" dirty="0">
                <a:effectLst/>
              </a:rPr>
              <a:t>. </a:t>
            </a:r>
            <a:r>
              <a:rPr lang="en-US" sz="1800" kern="0" dirty="0">
                <a:effectLst/>
                <a:latin typeface="Calibri Light" panose="020F0302020204030204" pitchFamily="34" charset="0"/>
                <a:ea typeface="DengXian" panose="02010600030101010101" pitchFamily="2" charset="-122"/>
              </a:rPr>
              <a:t>60Ca as bound system as  evidenced  by recent measurements. Furthermore, the neutron dripline is predicted beyond A=70   in agreement with DFT and GSM calculations</a:t>
            </a:r>
            <a:r>
              <a:rPr lang="it-IT" dirty="0">
                <a:effectLst/>
              </a:rPr>
              <a:t> </a:t>
            </a:r>
            <a:r>
              <a:rPr lang="en-US" sz="1800" kern="0" dirty="0">
                <a:effectLst/>
                <a:latin typeface="Calibri Light" panose="020F0302020204030204" pitchFamily="34" charset="0"/>
                <a:ea typeface="DengXian" panose="02010600030101010101" pitchFamily="2" charset="-122"/>
              </a:rPr>
              <a:t>60Ca as bound system as  evidenced  by recent measurements. Furthermore, the neutron dripline is predicted beyond A=70   in agreement with DFT and GSM calculations</a:t>
            </a:r>
            <a:r>
              <a:rPr lang="it-IT" dirty="0">
                <a:effectLst/>
              </a:rPr>
              <a:t> </a:t>
            </a:r>
          </a:p>
          <a:p>
            <a:r>
              <a:rPr lang="en-US" sz="1800" kern="0" dirty="0">
                <a:effectLst/>
                <a:latin typeface="Calibri Light" panose="020F0302020204030204" pitchFamily="34" charset="0"/>
                <a:ea typeface="DengXian" panose="02010600030101010101" pitchFamily="2" charset="-122"/>
              </a:rPr>
              <a:t>green and pink line almost overlap up to N = 32, but then differences between them start to grow and become larger and larger with increasing number of valence neutrons. Actually, from N = 34 on the inclusion of induced 3NFs brings an upshift of the two-neutron separation energies evidencing their attractive contribution which counterbalances in part the one arising from a genuine 3NF</a:t>
            </a:r>
            <a:r>
              <a:rPr lang="it-IT" dirty="0">
                <a:effectLst/>
              </a:rPr>
              <a:t> </a:t>
            </a:r>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15</a:t>
            </a:fld>
            <a:endParaRPr lang="it-IT"/>
          </a:p>
        </p:txBody>
      </p:sp>
    </p:spTree>
    <p:extLst>
      <p:ext uri="{BB962C8B-B14F-4D97-AF65-F5344CB8AC3E}">
        <p14:creationId xmlns:p14="http://schemas.microsoft.com/office/powerpoint/2010/main" val="1529158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kern="0" dirty="0">
                <a:effectLst/>
                <a:latin typeface="Calibri Light" panose="020F0302020204030204" pitchFamily="34" charset="0"/>
                <a:ea typeface="DengXian" panose="02010600030101010101" pitchFamily="2" charset="-122"/>
              </a:rPr>
              <a:t>NN force is not able to reproduce the drop at N=28 in the 2n separation  The 3N force is also fundamental to describe the N=28 gap, that is in fact underestimated by about 2 MeV using the NN force only</a:t>
            </a:r>
            <a:r>
              <a:rPr lang="it-IT" dirty="0">
                <a:effectLst/>
              </a:rPr>
              <a:t> .</a:t>
            </a:r>
          </a:p>
          <a:p>
            <a:r>
              <a:rPr lang="en-US" sz="1800" kern="0" dirty="0">
                <a:effectLst/>
                <a:latin typeface="Calibri Light" panose="020F0302020204030204" pitchFamily="34" charset="0"/>
                <a:ea typeface="DengXian" panose="02010600030101010101" pitchFamily="2" charset="-122"/>
              </a:rPr>
              <a:t>We see that pink and black lines are very similar thus confirming that major problems in  the NN force arise  from its monopole components obtained and also that central role of the monopole in determining the S2n evolution and the gap at N = 28 shell.</a:t>
            </a:r>
            <a:r>
              <a:rPr lang="it-IT" dirty="0">
                <a:effectLst/>
              </a:rPr>
              <a:t> </a:t>
            </a:r>
            <a:r>
              <a:rPr lang="en-US" sz="1800" kern="0" dirty="0">
                <a:effectLst/>
                <a:latin typeface="Calibri Light" panose="020F0302020204030204" pitchFamily="34" charset="0"/>
                <a:ea typeface="DengXian" panose="02010600030101010101" pitchFamily="2" charset="-122"/>
              </a:rPr>
              <a:t>N = 28 shell.</a:t>
            </a:r>
            <a:r>
              <a:rPr lang="it-IT" dirty="0">
                <a:effectLst/>
              </a:rPr>
              <a:t> </a:t>
            </a:r>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16</a:t>
            </a:fld>
            <a:endParaRPr lang="it-IT"/>
          </a:p>
        </p:txBody>
      </p:sp>
    </p:spTree>
    <p:extLst>
      <p:ext uri="{BB962C8B-B14F-4D97-AF65-F5344CB8AC3E}">
        <p14:creationId xmlns:p14="http://schemas.microsoft.com/office/powerpoint/2010/main" val="349607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kern="0" dirty="0">
                <a:effectLst/>
                <a:latin typeface="Calibri Light" panose="020F0302020204030204" pitchFamily="34" charset="0"/>
                <a:ea typeface="DengXian" panose="02010600030101010101" pitchFamily="2" charset="-122"/>
              </a:rPr>
              <a:t>I have reported neutron and proton ESPE spacings referred to the 0f7/2 orbital for Ni isotope obtained with and without the 3N force. As expected , the contribution of the 3NF leads to a substantial expansion of the orbital separations with respect to the NN force only</a:t>
            </a:r>
            <a:r>
              <a:rPr lang="it-IT" dirty="0">
                <a:effectLst/>
              </a:rPr>
              <a:t> . In </a:t>
            </a:r>
            <a:r>
              <a:rPr lang="it-IT" dirty="0" err="1">
                <a:effectLst/>
              </a:rPr>
              <a:t>partcular</a:t>
            </a:r>
            <a:r>
              <a:rPr lang="it-IT" dirty="0">
                <a:effectLst/>
              </a:rPr>
              <a:t> the 3N force </a:t>
            </a:r>
            <a:r>
              <a:rPr lang="it-IT" dirty="0" err="1">
                <a:effectLst/>
              </a:rPr>
              <a:t>provides</a:t>
            </a:r>
            <a:r>
              <a:rPr lang="it-IT" dirty="0">
                <a:effectLst/>
              </a:rPr>
              <a:t> </a:t>
            </a:r>
            <a:r>
              <a:rPr lang="en-US" sz="1800" kern="0" dirty="0">
                <a:effectLst/>
                <a:latin typeface="Calibri Light" panose="020F0302020204030204" pitchFamily="34" charset="0"/>
                <a:ea typeface="DengXian" panose="02010600030101010101" pitchFamily="2" charset="-122"/>
              </a:rPr>
              <a:t>an increase in the 0f7/2- 1p3/2  spacing and of the f7/2-f5/2 spin-orbit splitting of about 2-3 MeV</a:t>
            </a:r>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17</a:t>
            </a:fld>
            <a:endParaRPr lang="it-IT"/>
          </a:p>
        </p:txBody>
      </p:sp>
    </p:spTree>
    <p:extLst>
      <p:ext uri="{BB962C8B-B14F-4D97-AF65-F5344CB8AC3E}">
        <p14:creationId xmlns:p14="http://schemas.microsoft.com/office/powerpoint/2010/main" val="2802387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This</a:t>
            </a:r>
            <a:r>
              <a:rPr lang="it-IT" dirty="0"/>
              <a:t> </a:t>
            </a:r>
            <a:r>
              <a:rPr lang="en-US" sz="1800" kern="0" dirty="0">
                <a:effectLst/>
                <a:latin typeface="Calibri Light" panose="020F0302020204030204" pitchFamily="34" charset="0"/>
                <a:ea typeface="DengXian" panose="02010600030101010101" pitchFamily="2" charset="-122"/>
              </a:rPr>
              <a:t>difference in the behavior of the ESPEs is due to </a:t>
            </a:r>
            <a:r>
              <a:rPr lang="en-US" sz="1800" kern="0" dirty="0" err="1">
                <a:effectLst/>
                <a:latin typeface="Calibri Light" panose="020F0302020204030204" pitchFamily="34" charset="0"/>
                <a:ea typeface="DengXian" panose="02010600030101010101" pitchFamily="2" charset="-122"/>
              </a:rPr>
              <a:t>differnces</a:t>
            </a:r>
            <a:r>
              <a:rPr lang="en-US" sz="1800" kern="0" dirty="0">
                <a:effectLst/>
                <a:latin typeface="Calibri Light" panose="020F0302020204030204" pitchFamily="34" charset="0"/>
                <a:ea typeface="DengXian" panose="02010600030101010101" pitchFamily="2" charset="-122"/>
              </a:rPr>
              <a:t> in the monopole components of the two effective Hamiltonian, To exemplify this point, I focus on the monopole components entering in the calculation of Ni56 (our Hamiltonian is density dependent so a different Hamiltonian is used for each nucleus).</a:t>
            </a:r>
            <a:r>
              <a:rPr lang="it-IT" dirty="0">
                <a:effectLst/>
              </a:rPr>
              <a:t>  </a:t>
            </a:r>
            <a:r>
              <a:rPr lang="it-IT" dirty="0"/>
              <a:t> </a:t>
            </a:r>
          </a:p>
        </p:txBody>
      </p:sp>
      <p:sp>
        <p:nvSpPr>
          <p:cNvPr id="4" name="Segnaposto numero diapositiva 3"/>
          <p:cNvSpPr>
            <a:spLocks noGrp="1"/>
          </p:cNvSpPr>
          <p:nvPr>
            <p:ph type="sldNum" sz="quarter" idx="5"/>
          </p:nvPr>
        </p:nvSpPr>
        <p:spPr/>
        <p:txBody>
          <a:bodyPr/>
          <a:lstStyle/>
          <a:p>
            <a:fld id="{0DCA2D2E-CBFB-8046-9794-B843C1F0984E}" type="slidenum">
              <a:rPr lang="it-IT" smtClean="0"/>
              <a:t>18</a:t>
            </a:fld>
            <a:endParaRPr lang="it-IT"/>
          </a:p>
        </p:txBody>
      </p:sp>
    </p:spTree>
    <p:extLst>
      <p:ext uri="{BB962C8B-B14F-4D97-AF65-F5344CB8AC3E}">
        <p14:creationId xmlns:p14="http://schemas.microsoft.com/office/powerpoint/2010/main" val="3858948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t>
            </a:r>
          </a:p>
        </p:txBody>
      </p:sp>
      <p:sp>
        <p:nvSpPr>
          <p:cNvPr id="4" name="Segnaposto numero diapositiva 3"/>
          <p:cNvSpPr>
            <a:spLocks noGrp="1"/>
          </p:cNvSpPr>
          <p:nvPr>
            <p:ph type="sldNum" sz="quarter" idx="5"/>
          </p:nvPr>
        </p:nvSpPr>
        <p:spPr/>
        <p:txBody>
          <a:bodyPr/>
          <a:lstStyle/>
          <a:p>
            <a:fld id="{0DCA2D2E-CBFB-8046-9794-B843C1F0984E}" type="slidenum">
              <a:rPr lang="it-IT" smtClean="0"/>
              <a:t>19</a:t>
            </a:fld>
            <a:endParaRPr lang="it-IT"/>
          </a:p>
        </p:txBody>
      </p:sp>
    </p:spTree>
    <p:extLst>
      <p:ext uri="{BB962C8B-B14F-4D97-AF65-F5344CB8AC3E}">
        <p14:creationId xmlns:p14="http://schemas.microsoft.com/office/powerpoint/2010/main" val="282674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2</a:t>
            </a:fld>
            <a:endParaRPr lang="it-IT"/>
          </a:p>
        </p:txBody>
      </p:sp>
    </p:spTree>
    <p:extLst>
      <p:ext uri="{BB962C8B-B14F-4D97-AF65-F5344CB8AC3E}">
        <p14:creationId xmlns:p14="http://schemas.microsoft.com/office/powerpoint/2010/main" val="150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20</a:t>
            </a:fld>
            <a:endParaRPr lang="it-IT"/>
          </a:p>
        </p:txBody>
      </p:sp>
    </p:spTree>
    <p:extLst>
      <p:ext uri="{BB962C8B-B14F-4D97-AF65-F5344CB8AC3E}">
        <p14:creationId xmlns:p14="http://schemas.microsoft.com/office/powerpoint/2010/main" val="2578634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21</a:t>
            </a:fld>
            <a:endParaRPr lang="it-IT"/>
          </a:p>
        </p:txBody>
      </p:sp>
    </p:spTree>
    <p:extLst>
      <p:ext uri="{BB962C8B-B14F-4D97-AF65-F5344CB8AC3E}">
        <p14:creationId xmlns:p14="http://schemas.microsoft.com/office/powerpoint/2010/main" val="3309474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22</a:t>
            </a:fld>
            <a:endParaRPr lang="it-IT"/>
          </a:p>
        </p:txBody>
      </p:sp>
    </p:spTree>
    <p:extLst>
      <p:ext uri="{BB962C8B-B14F-4D97-AF65-F5344CB8AC3E}">
        <p14:creationId xmlns:p14="http://schemas.microsoft.com/office/powerpoint/2010/main" val="428259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23</a:t>
            </a:fld>
            <a:endParaRPr lang="it-IT"/>
          </a:p>
        </p:txBody>
      </p:sp>
    </p:spTree>
    <p:extLst>
      <p:ext uri="{BB962C8B-B14F-4D97-AF65-F5344CB8AC3E}">
        <p14:creationId xmlns:p14="http://schemas.microsoft.com/office/powerpoint/2010/main" val="3675838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24</a:t>
            </a:fld>
            <a:endParaRPr lang="it-IT"/>
          </a:p>
        </p:txBody>
      </p:sp>
    </p:spTree>
    <p:extLst>
      <p:ext uri="{BB962C8B-B14F-4D97-AF65-F5344CB8AC3E}">
        <p14:creationId xmlns:p14="http://schemas.microsoft.com/office/powerpoint/2010/main" val="53403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25</a:t>
            </a:fld>
            <a:endParaRPr lang="it-IT"/>
          </a:p>
        </p:txBody>
      </p:sp>
    </p:spTree>
    <p:extLst>
      <p:ext uri="{BB962C8B-B14F-4D97-AF65-F5344CB8AC3E}">
        <p14:creationId xmlns:p14="http://schemas.microsoft.com/office/powerpoint/2010/main" val="346009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3</a:t>
            </a:fld>
            <a:endParaRPr lang="it-IT"/>
          </a:p>
        </p:txBody>
      </p:sp>
    </p:spTree>
    <p:extLst>
      <p:ext uri="{BB962C8B-B14F-4D97-AF65-F5344CB8AC3E}">
        <p14:creationId xmlns:p14="http://schemas.microsoft.com/office/powerpoint/2010/main" val="57929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4</a:t>
            </a:fld>
            <a:endParaRPr lang="it-IT"/>
          </a:p>
        </p:txBody>
      </p:sp>
    </p:spTree>
    <p:extLst>
      <p:ext uri="{BB962C8B-B14F-4D97-AF65-F5344CB8AC3E}">
        <p14:creationId xmlns:p14="http://schemas.microsoft.com/office/powerpoint/2010/main" val="411247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5</a:t>
            </a:fld>
            <a:endParaRPr lang="it-IT"/>
          </a:p>
        </p:txBody>
      </p:sp>
    </p:spTree>
    <p:extLst>
      <p:ext uri="{BB962C8B-B14F-4D97-AF65-F5344CB8AC3E}">
        <p14:creationId xmlns:p14="http://schemas.microsoft.com/office/powerpoint/2010/main" val="249590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41 +133</a:t>
            </a:r>
          </a:p>
        </p:txBody>
      </p:sp>
      <p:sp>
        <p:nvSpPr>
          <p:cNvPr id="4" name="Segnaposto numero diapositiva 3"/>
          <p:cNvSpPr>
            <a:spLocks noGrp="1"/>
          </p:cNvSpPr>
          <p:nvPr>
            <p:ph type="sldNum" sz="quarter" idx="5"/>
          </p:nvPr>
        </p:nvSpPr>
        <p:spPr/>
        <p:txBody>
          <a:bodyPr/>
          <a:lstStyle/>
          <a:p>
            <a:fld id="{0DCA2D2E-CBFB-8046-9794-B843C1F0984E}" type="slidenum">
              <a:rPr lang="it-IT" smtClean="0"/>
              <a:t>6</a:t>
            </a:fld>
            <a:endParaRPr lang="it-IT"/>
          </a:p>
        </p:txBody>
      </p:sp>
    </p:spTree>
    <p:extLst>
      <p:ext uri="{BB962C8B-B14F-4D97-AF65-F5344CB8AC3E}">
        <p14:creationId xmlns:p14="http://schemas.microsoft.com/office/powerpoint/2010/main" val="411659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solidFill>
                  <a:schemeClr val="bg2">
                    <a:lumMod val="50000"/>
                  </a:schemeClr>
                </a:solidFill>
                <a:latin typeface="+mj-lt"/>
              </a:rPr>
              <a:t>A successful approach  to </a:t>
            </a:r>
            <a:endParaRPr lang="it-IT" dirty="0"/>
          </a:p>
        </p:txBody>
      </p:sp>
      <p:sp>
        <p:nvSpPr>
          <p:cNvPr id="4" name="Segnaposto numero diapositiva 3"/>
          <p:cNvSpPr>
            <a:spLocks noGrp="1"/>
          </p:cNvSpPr>
          <p:nvPr>
            <p:ph type="sldNum" sz="quarter" idx="5"/>
          </p:nvPr>
        </p:nvSpPr>
        <p:spPr/>
        <p:txBody>
          <a:bodyPr/>
          <a:lstStyle/>
          <a:p>
            <a:fld id="{0DCA2D2E-CBFB-8046-9794-B843C1F0984E}" type="slidenum">
              <a:rPr lang="it-IT" smtClean="0"/>
              <a:t>7</a:t>
            </a:fld>
            <a:endParaRPr lang="it-IT"/>
          </a:p>
        </p:txBody>
      </p:sp>
    </p:spTree>
    <p:extLst>
      <p:ext uri="{BB962C8B-B14F-4D97-AF65-F5344CB8AC3E}">
        <p14:creationId xmlns:p14="http://schemas.microsoft.com/office/powerpoint/2010/main" val="329789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kern="0" dirty="0">
                <a:effectLst/>
                <a:latin typeface="Calibri Light" panose="020F0302020204030204" pitchFamily="34" charset="0"/>
                <a:ea typeface="DengXian" panose="02010600030101010101" pitchFamily="2" charset="-122"/>
              </a:rPr>
              <a:t>We include in our calculations diagrams with three incoming and outcoming valence particles which are shown in this picture</a:t>
            </a:r>
            <a:r>
              <a:rPr lang="it-IT" dirty="0">
                <a:effectLst/>
              </a:rPr>
              <a:t>  B </a:t>
            </a:r>
            <a:r>
              <a:rPr lang="it-IT" dirty="0" err="1">
                <a:effectLst/>
              </a:rPr>
              <a:t>corresonds</a:t>
            </a:r>
            <a:r>
              <a:rPr lang="it-IT" dirty="0">
                <a:effectLst/>
              </a:rPr>
              <a:t> to the </a:t>
            </a:r>
            <a:r>
              <a:rPr lang="it-IT" dirty="0" err="1">
                <a:effectLst/>
              </a:rPr>
              <a:t>unteractions</a:t>
            </a:r>
            <a:r>
              <a:rPr lang="it-IT" dirty="0">
                <a:effectLst/>
              </a:rPr>
              <a:t>  </a:t>
            </a:r>
            <a:r>
              <a:rPr lang="en-US" sz="1800" kern="0" dirty="0">
                <a:effectLst/>
                <a:latin typeface="Calibri Light" panose="020F0302020204030204" pitchFamily="34" charset="0"/>
                <a:ea typeface="DengXian" panose="02010600030101010101" pitchFamily="2" charset="-122"/>
              </a:rPr>
              <a:t>of the valence nucleons with core excitations  and  A  to interaction of valence particles with excitations above the valence space.</a:t>
            </a:r>
          </a:p>
          <a:p>
            <a:r>
              <a:rPr lang="en-US" sz="1800" kern="0" dirty="0">
                <a:effectLst/>
                <a:latin typeface="Calibri Light" panose="020F0302020204030204" pitchFamily="34" charset="0"/>
                <a:ea typeface="DengXian" panose="02010600030101010101" pitchFamily="2" charset="-122"/>
              </a:rPr>
              <a:t>Then to use standard SM codes which are usually limited to treat only 2-body interactions, we resort to the same approximation used to manage a genuine 3NF. </a:t>
            </a:r>
          </a:p>
        </p:txBody>
      </p:sp>
      <p:sp>
        <p:nvSpPr>
          <p:cNvPr id="4" name="Segnaposto numero diapositiva 3"/>
          <p:cNvSpPr>
            <a:spLocks noGrp="1"/>
          </p:cNvSpPr>
          <p:nvPr>
            <p:ph type="sldNum" sz="quarter" idx="5"/>
          </p:nvPr>
        </p:nvSpPr>
        <p:spPr/>
        <p:txBody>
          <a:bodyPr/>
          <a:lstStyle/>
          <a:p>
            <a:fld id="{0DCA2D2E-CBFB-8046-9794-B843C1F0984E}" type="slidenum">
              <a:rPr lang="it-IT" smtClean="0"/>
              <a:t>8</a:t>
            </a:fld>
            <a:endParaRPr lang="it-IT"/>
          </a:p>
        </p:txBody>
      </p:sp>
    </p:spTree>
    <p:extLst>
      <p:ext uri="{BB962C8B-B14F-4D97-AF65-F5344CB8AC3E}">
        <p14:creationId xmlns:p14="http://schemas.microsoft.com/office/powerpoint/2010/main" val="24873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t>
            </a:r>
          </a:p>
        </p:txBody>
      </p:sp>
      <p:sp>
        <p:nvSpPr>
          <p:cNvPr id="4" name="Segnaposto numero diapositiva 3"/>
          <p:cNvSpPr>
            <a:spLocks noGrp="1"/>
          </p:cNvSpPr>
          <p:nvPr>
            <p:ph type="sldNum" sz="quarter" idx="5"/>
          </p:nvPr>
        </p:nvSpPr>
        <p:spPr/>
        <p:txBody>
          <a:bodyPr/>
          <a:lstStyle/>
          <a:p>
            <a:fld id="{0DCA2D2E-CBFB-8046-9794-B843C1F0984E}" type="slidenum">
              <a:rPr lang="it-IT" smtClean="0"/>
              <a:t>9</a:t>
            </a:fld>
            <a:endParaRPr lang="it-IT"/>
          </a:p>
        </p:txBody>
      </p:sp>
    </p:spTree>
    <p:extLst>
      <p:ext uri="{BB962C8B-B14F-4D97-AF65-F5344CB8AC3E}">
        <p14:creationId xmlns:p14="http://schemas.microsoft.com/office/powerpoint/2010/main" val="383850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E5EC7C-D75E-CC1E-4523-FFDA4EFCD74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F66E7D2-CEF4-BADC-0099-09F99583D7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13BF365-49C8-972D-E6F4-A189C5596CE3}"/>
              </a:ext>
            </a:extLst>
          </p:cNvPr>
          <p:cNvSpPr>
            <a:spLocks noGrp="1"/>
          </p:cNvSpPr>
          <p:nvPr>
            <p:ph type="dt" sz="half" idx="10"/>
          </p:nvPr>
        </p:nvSpPr>
        <p:spPr/>
        <p:txBody>
          <a:bodyPr/>
          <a:lstStyle/>
          <a:p>
            <a:fld id="{8DE5D1E7-D218-3849-AC76-07A1860269C3}" type="datetimeFigureOut">
              <a:rPr lang="it-IT" smtClean="0"/>
              <a:t>12/05/23</a:t>
            </a:fld>
            <a:endParaRPr lang="it-IT"/>
          </a:p>
        </p:txBody>
      </p:sp>
      <p:sp>
        <p:nvSpPr>
          <p:cNvPr id="5" name="Segnaposto piè di pagina 4">
            <a:extLst>
              <a:ext uri="{FF2B5EF4-FFF2-40B4-BE49-F238E27FC236}">
                <a16:creationId xmlns:a16="http://schemas.microsoft.com/office/drawing/2014/main" id="{61D39F7A-2836-1DA8-DD8F-18906959FD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E25E4E-0739-FB69-FB5A-8FA999F1CBD3}"/>
              </a:ext>
            </a:extLst>
          </p:cNvPr>
          <p:cNvSpPr>
            <a:spLocks noGrp="1"/>
          </p:cNvSpPr>
          <p:nvPr>
            <p:ph type="sldNum" sz="quarter" idx="12"/>
          </p:nvPr>
        </p:nvSpPr>
        <p:spPr/>
        <p:txBody>
          <a:bodyPr/>
          <a:lstStyle/>
          <a:p>
            <a:fld id="{9A0E8E95-91DB-6844-A080-B67ACB829CF4}" type="slidenum">
              <a:rPr lang="it-IT" smtClean="0"/>
              <a:t>‹N›</a:t>
            </a:fld>
            <a:endParaRPr lang="it-IT"/>
          </a:p>
        </p:txBody>
      </p:sp>
    </p:spTree>
    <p:extLst>
      <p:ext uri="{BB962C8B-B14F-4D97-AF65-F5344CB8AC3E}">
        <p14:creationId xmlns:p14="http://schemas.microsoft.com/office/powerpoint/2010/main" val="333839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D8A1AD-BF49-E573-FE9F-0D3F8EC1D88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2A1FC0-F596-1ED3-F73F-738430ED256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754A11-B61D-8830-C96A-40BBB588E5A5}"/>
              </a:ext>
            </a:extLst>
          </p:cNvPr>
          <p:cNvSpPr>
            <a:spLocks noGrp="1"/>
          </p:cNvSpPr>
          <p:nvPr>
            <p:ph type="dt" sz="half" idx="10"/>
          </p:nvPr>
        </p:nvSpPr>
        <p:spPr/>
        <p:txBody>
          <a:bodyPr/>
          <a:lstStyle/>
          <a:p>
            <a:fld id="{8DE5D1E7-D218-3849-AC76-07A1860269C3}" type="datetimeFigureOut">
              <a:rPr lang="it-IT" smtClean="0"/>
              <a:t>12/05/23</a:t>
            </a:fld>
            <a:endParaRPr lang="it-IT"/>
          </a:p>
        </p:txBody>
      </p:sp>
      <p:sp>
        <p:nvSpPr>
          <p:cNvPr id="5" name="Segnaposto piè di pagina 4">
            <a:extLst>
              <a:ext uri="{FF2B5EF4-FFF2-40B4-BE49-F238E27FC236}">
                <a16:creationId xmlns:a16="http://schemas.microsoft.com/office/drawing/2014/main" id="{3FE94A3E-B0F3-6223-0641-A4E835A12F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4C2E39-5002-23D1-C612-A7DB4FAC6CF9}"/>
              </a:ext>
            </a:extLst>
          </p:cNvPr>
          <p:cNvSpPr>
            <a:spLocks noGrp="1"/>
          </p:cNvSpPr>
          <p:nvPr>
            <p:ph type="sldNum" sz="quarter" idx="12"/>
          </p:nvPr>
        </p:nvSpPr>
        <p:spPr/>
        <p:txBody>
          <a:bodyPr/>
          <a:lstStyle/>
          <a:p>
            <a:fld id="{9A0E8E95-91DB-6844-A080-B67ACB829CF4}" type="slidenum">
              <a:rPr lang="it-IT" smtClean="0"/>
              <a:t>‹N›</a:t>
            </a:fld>
            <a:endParaRPr lang="it-IT"/>
          </a:p>
        </p:txBody>
      </p:sp>
    </p:spTree>
    <p:extLst>
      <p:ext uri="{BB962C8B-B14F-4D97-AF65-F5344CB8AC3E}">
        <p14:creationId xmlns:p14="http://schemas.microsoft.com/office/powerpoint/2010/main" val="69085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94A653C-F178-05E3-029A-0AE2E516D07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7C6B095-0CFE-FDFE-133A-5F9EB89B284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85EF63-F00A-B088-C324-62D0CEBAD686}"/>
              </a:ext>
            </a:extLst>
          </p:cNvPr>
          <p:cNvSpPr>
            <a:spLocks noGrp="1"/>
          </p:cNvSpPr>
          <p:nvPr>
            <p:ph type="dt" sz="half" idx="10"/>
          </p:nvPr>
        </p:nvSpPr>
        <p:spPr/>
        <p:txBody>
          <a:bodyPr/>
          <a:lstStyle/>
          <a:p>
            <a:fld id="{8DE5D1E7-D218-3849-AC76-07A1860269C3}" type="datetimeFigureOut">
              <a:rPr lang="it-IT" smtClean="0"/>
              <a:t>12/05/23</a:t>
            </a:fld>
            <a:endParaRPr lang="it-IT"/>
          </a:p>
        </p:txBody>
      </p:sp>
      <p:sp>
        <p:nvSpPr>
          <p:cNvPr id="5" name="Segnaposto piè di pagina 4">
            <a:extLst>
              <a:ext uri="{FF2B5EF4-FFF2-40B4-BE49-F238E27FC236}">
                <a16:creationId xmlns:a16="http://schemas.microsoft.com/office/drawing/2014/main" id="{CF3C5CD8-572E-F303-8394-1DDE2F7C39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1AE9E0-9A34-B907-89D5-B5F74FE38462}"/>
              </a:ext>
            </a:extLst>
          </p:cNvPr>
          <p:cNvSpPr>
            <a:spLocks noGrp="1"/>
          </p:cNvSpPr>
          <p:nvPr>
            <p:ph type="sldNum" sz="quarter" idx="12"/>
          </p:nvPr>
        </p:nvSpPr>
        <p:spPr/>
        <p:txBody>
          <a:bodyPr/>
          <a:lstStyle/>
          <a:p>
            <a:fld id="{9A0E8E95-91DB-6844-A080-B67ACB829CF4}" type="slidenum">
              <a:rPr lang="it-IT" smtClean="0"/>
              <a:t>‹N›</a:t>
            </a:fld>
            <a:endParaRPr lang="it-IT"/>
          </a:p>
        </p:txBody>
      </p:sp>
    </p:spTree>
    <p:extLst>
      <p:ext uri="{BB962C8B-B14F-4D97-AF65-F5344CB8AC3E}">
        <p14:creationId xmlns:p14="http://schemas.microsoft.com/office/powerpoint/2010/main" val="411886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0304E-8C88-443A-4C63-620042BD563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BB0C6A8-2186-E1AF-C7D4-B5EEC863E23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9A13F6-56BF-84A9-81DB-94D17DB39528}"/>
              </a:ext>
            </a:extLst>
          </p:cNvPr>
          <p:cNvSpPr>
            <a:spLocks noGrp="1"/>
          </p:cNvSpPr>
          <p:nvPr>
            <p:ph type="dt" sz="half" idx="10"/>
          </p:nvPr>
        </p:nvSpPr>
        <p:spPr/>
        <p:txBody>
          <a:bodyPr/>
          <a:lstStyle/>
          <a:p>
            <a:fld id="{8DE5D1E7-D218-3849-AC76-07A1860269C3}" type="datetimeFigureOut">
              <a:rPr lang="it-IT" smtClean="0"/>
              <a:t>12/05/23</a:t>
            </a:fld>
            <a:endParaRPr lang="it-IT"/>
          </a:p>
        </p:txBody>
      </p:sp>
      <p:sp>
        <p:nvSpPr>
          <p:cNvPr id="5" name="Segnaposto piè di pagina 4">
            <a:extLst>
              <a:ext uri="{FF2B5EF4-FFF2-40B4-BE49-F238E27FC236}">
                <a16:creationId xmlns:a16="http://schemas.microsoft.com/office/drawing/2014/main" id="{05033AE1-A3A7-2815-02ED-C81DC39122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AFD3AA-8E52-C8C1-0DAB-009B3AE95F2F}"/>
              </a:ext>
            </a:extLst>
          </p:cNvPr>
          <p:cNvSpPr>
            <a:spLocks noGrp="1"/>
          </p:cNvSpPr>
          <p:nvPr>
            <p:ph type="sldNum" sz="quarter" idx="12"/>
          </p:nvPr>
        </p:nvSpPr>
        <p:spPr/>
        <p:txBody>
          <a:bodyPr/>
          <a:lstStyle/>
          <a:p>
            <a:fld id="{9A0E8E95-91DB-6844-A080-B67ACB829CF4}" type="slidenum">
              <a:rPr lang="it-IT" smtClean="0"/>
              <a:t>‹N›</a:t>
            </a:fld>
            <a:endParaRPr lang="it-IT"/>
          </a:p>
        </p:txBody>
      </p:sp>
    </p:spTree>
    <p:extLst>
      <p:ext uri="{BB962C8B-B14F-4D97-AF65-F5344CB8AC3E}">
        <p14:creationId xmlns:p14="http://schemas.microsoft.com/office/powerpoint/2010/main" val="279284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5BC70A-2967-1BB2-762C-1920CF8132F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BF9BE20-7943-6553-879E-158257AFB0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CCF6D87-454C-9ABC-E060-7F7E7E407876}"/>
              </a:ext>
            </a:extLst>
          </p:cNvPr>
          <p:cNvSpPr>
            <a:spLocks noGrp="1"/>
          </p:cNvSpPr>
          <p:nvPr>
            <p:ph type="dt" sz="half" idx="10"/>
          </p:nvPr>
        </p:nvSpPr>
        <p:spPr/>
        <p:txBody>
          <a:bodyPr/>
          <a:lstStyle/>
          <a:p>
            <a:fld id="{8DE5D1E7-D218-3849-AC76-07A1860269C3}" type="datetimeFigureOut">
              <a:rPr lang="it-IT" smtClean="0"/>
              <a:t>12/05/23</a:t>
            </a:fld>
            <a:endParaRPr lang="it-IT"/>
          </a:p>
        </p:txBody>
      </p:sp>
      <p:sp>
        <p:nvSpPr>
          <p:cNvPr id="5" name="Segnaposto piè di pagina 4">
            <a:extLst>
              <a:ext uri="{FF2B5EF4-FFF2-40B4-BE49-F238E27FC236}">
                <a16:creationId xmlns:a16="http://schemas.microsoft.com/office/drawing/2014/main" id="{C6BD7BE2-8B36-6CFB-133E-3E0E2457A6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55408D1-483C-55E3-337A-D0B68B65993E}"/>
              </a:ext>
            </a:extLst>
          </p:cNvPr>
          <p:cNvSpPr>
            <a:spLocks noGrp="1"/>
          </p:cNvSpPr>
          <p:nvPr>
            <p:ph type="sldNum" sz="quarter" idx="12"/>
          </p:nvPr>
        </p:nvSpPr>
        <p:spPr/>
        <p:txBody>
          <a:bodyPr/>
          <a:lstStyle/>
          <a:p>
            <a:fld id="{9A0E8E95-91DB-6844-A080-B67ACB829CF4}" type="slidenum">
              <a:rPr lang="it-IT" smtClean="0"/>
              <a:t>‹N›</a:t>
            </a:fld>
            <a:endParaRPr lang="it-IT"/>
          </a:p>
        </p:txBody>
      </p:sp>
    </p:spTree>
    <p:extLst>
      <p:ext uri="{BB962C8B-B14F-4D97-AF65-F5344CB8AC3E}">
        <p14:creationId xmlns:p14="http://schemas.microsoft.com/office/powerpoint/2010/main" val="126862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F01D00-A060-4C56-2705-4D0C25914F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4927CE2-A846-C75D-5602-998F42E7F76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0224ECB-4431-5AF9-0CE5-3550A8DAE46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84B968B-1BD6-1A1F-D730-AF4299E19D68}"/>
              </a:ext>
            </a:extLst>
          </p:cNvPr>
          <p:cNvSpPr>
            <a:spLocks noGrp="1"/>
          </p:cNvSpPr>
          <p:nvPr>
            <p:ph type="dt" sz="half" idx="10"/>
          </p:nvPr>
        </p:nvSpPr>
        <p:spPr/>
        <p:txBody>
          <a:bodyPr/>
          <a:lstStyle/>
          <a:p>
            <a:fld id="{8DE5D1E7-D218-3849-AC76-07A1860269C3}" type="datetimeFigureOut">
              <a:rPr lang="it-IT" smtClean="0"/>
              <a:t>12/05/23</a:t>
            </a:fld>
            <a:endParaRPr lang="it-IT"/>
          </a:p>
        </p:txBody>
      </p:sp>
      <p:sp>
        <p:nvSpPr>
          <p:cNvPr id="6" name="Segnaposto piè di pagina 5">
            <a:extLst>
              <a:ext uri="{FF2B5EF4-FFF2-40B4-BE49-F238E27FC236}">
                <a16:creationId xmlns:a16="http://schemas.microsoft.com/office/drawing/2014/main" id="{6880CA4C-ED71-2FCC-A525-ED593B3BEC6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11B92C3-8D26-2E0D-5FE7-CD6D7377CEF8}"/>
              </a:ext>
            </a:extLst>
          </p:cNvPr>
          <p:cNvSpPr>
            <a:spLocks noGrp="1"/>
          </p:cNvSpPr>
          <p:nvPr>
            <p:ph type="sldNum" sz="quarter" idx="12"/>
          </p:nvPr>
        </p:nvSpPr>
        <p:spPr/>
        <p:txBody>
          <a:bodyPr/>
          <a:lstStyle/>
          <a:p>
            <a:fld id="{9A0E8E95-91DB-6844-A080-B67ACB829CF4}" type="slidenum">
              <a:rPr lang="it-IT" smtClean="0"/>
              <a:t>‹N›</a:t>
            </a:fld>
            <a:endParaRPr lang="it-IT"/>
          </a:p>
        </p:txBody>
      </p:sp>
    </p:spTree>
    <p:extLst>
      <p:ext uri="{BB962C8B-B14F-4D97-AF65-F5344CB8AC3E}">
        <p14:creationId xmlns:p14="http://schemas.microsoft.com/office/powerpoint/2010/main" val="375997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E93E18-BD9B-C546-CC3F-2D3EFA8519C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8B0CB29-C47C-0B5A-03BB-6E1D6FAD4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6EB3603-D5EF-E288-1004-949685D7AF4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CE43F9A-0B8E-10E7-24F2-E6279E81E8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0B3FC7C-E475-5819-3BFD-50CA43CB2DD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93F917F-C971-5E40-4E48-4F06DD25D6D6}"/>
              </a:ext>
            </a:extLst>
          </p:cNvPr>
          <p:cNvSpPr>
            <a:spLocks noGrp="1"/>
          </p:cNvSpPr>
          <p:nvPr>
            <p:ph type="dt" sz="half" idx="10"/>
          </p:nvPr>
        </p:nvSpPr>
        <p:spPr/>
        <p:txBody>
          <a:bodyPr/>
          <a:lstStyle/>
          <a:p>
            <a:fld id="{8DE5D1E7-D218-3849-AC76-07A1860269C3}" type="datetimeFigureOut">
              <a:rPr lang="it-IT" smtClean="0"/>
              <a:t>12/05/23</a:t>
            </a:fld>
            <a:endParaRPr lang="it-IT"/>
          </a:p>
        </p:txBody>
      </p:sp>
      <p:sp>
        <p:nvSpPr>
          <p:cNvPr id="8" name="Segnaposto piè di pagina 7">
            <a:extLst>
              <a:ext uri="{FF2B5EF4-FFF2-40B4-BE49-F238E27FC236}">
                <a16:creationId xmlns:a16="http://schemas.microsoft.com/office/drawing/2014/main" id="{55089F1B-6B0C-E0A2-96CF-45D602B3CFE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E1E7AD7-0F73-9D75-9C96-8298CD930E90}"/>
              </a:ext>
            </a:extLst>
          </p:cNvPr>
          <p:cNvSpPr>
            <a:spLocks noGrp="1"/>
          </p:cNvSpPr>
          <p:nvPr>
            <p:ph type="sldNum" sz="quarter" idx="12"/>
          </p:nvPr>
        </p:nvSpPr>
        <p:spPr/>
        <p:txBody>
          <a:bodyPr/>
          <a:lstStyle/>
          <a:p>
            <a:fld id="{9A0E8E95-91DB-6844-A080-B67ACB829CF4}" type="slidenum">
              <a:rPr lang="it-IT" smtClean="0"/>
              <a:t>‹N›</a:t>
            </a:fld>
            <a:endParaRPr lang="it-IT"/>
          </a:p>
        </p:txBody>
      </p:sp>
    </p:spTree>
    <p:extLst>
      <p:ext uri="{BB962C8B-B14F-4D97-AF65-F5344CB8AC3E}">
        <p14:creationId xmlns:p14="http://schemas.microsoft.com/office/powerpoint/2010/main" val="28498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8E805E-4345-4968-77CE-E063628E609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8CEAAE4-D3EF-B4CA-898C-B83156D39734}"/>
              </a:ext>
            </a:extLst>
          </p:cNvPr>
          <p:cNvSpPr>
            <a:spLocks noGrp="1"/>
          </p:cNvSpPr>
          <p:nvPr>
            <p:ph type="dt" sz="half" idx="10"/>
          </p:nvPr>
        </p:nvSpPr>
        <p:spPr/>
        <p:txBody>
          <a:bodyPr/>
          <a:lstStyle/>
          <a:p>
            <a:fld id="{8DE5D1E7-D218-3849-AC76-07A1860269C3}" type="datetimeFigureOut">
              <a:rPr lang="it-IT" smtClean="0"/>
              <a:t>12/05/23</a:t>
            </a:fld>
            <a:endParaRPr lang="it-IT"/>
          </a:p>
        </p:txBody>
      </p:sp>
      <p:sp>
        <p:nvSpPr>
          <p:cNvPr id="4" name="Segnaposto piè di pagina 3">
            <a:extLst>
              <a:ext uri="{FF2B5EF4-FFF2-40B4-BE49-F238E27FC236}">
                <a16:creationId xmlns:a16="http://schemas.microsoft.com/office/drawing/2014/main" id="{4E3E6617-AE4F-F78A-99FC-428259FFC6D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80CCBF5-83EC-4512-04D9-20D9572CB53A}"/>
              </a:ext>
            </a:extLst>
          </p:cNvPr>
          <p:cNvSpPr>
            <a:spLocks noGrp="1"/>
          </p:cNvSpPr>
          <p:nvPr>
            <p:ph type="sldNum" sz="quarter" idx="12"/>
          </p:nvPr>
        </p:nvSpPr>
        <p:spPr/>
        <p:txBody>
          <a:bodyPr/>
          <a:lstStyle/>
          <a:p>
            <a:fld id="{9A0E8E95-91DB-6844-A080-B67ACB829CF4}" type="slidenum">
              <a:rPr lang="it-IT" smtClean="0"/>
              <a:t>‹N›</a:t>
            </a:fld>
            <a:endParaRPr lang="it-IT"/>
          </a:p>
        </p:txBody>
      </p:sp>
    </p:spTree>
    <p:extLst>
      <p:ext uri="{BB962C8B-B14F-4D97-AF65-F5344CB8AC3E}">
        <p14:creationId xmlns:p14="http://schemas.microsoft.com/office/powerpoint/2010/main" val="229956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8316286-7EE5-7D0A-5E5A-0DDA8550F313}"/>
              </a:ext>
            </a:extLst>
          </p:cNvPr>
          <p:cNvSpPr>
            <a:spLocks noGrp="1"/>
          </p:cNvSpPr>
          <p:nvPr>
            <p:ph type="dt" sz="half" idx="10"/>
          </p:nvPr>
        </p:nvSpPr>
        <p:spPr/>
        <p:txBody>
          <a:bodyPr/>
          <a:lstStyle/>
          <a:p>
            <a:fld id="{8DE5D1E7-D218-3849-AC76-07A1860269C3}" type="datetimeFigureOut">
              <a:rPr lang="it-IT" smtClean="0"/>
              <a:t>12/05/23</a:t>
            </a:fld>
            <a:endParaRPr lang="it-IT"/>
          </a:p>
        </p:txBody>
      </p:sp>
      <p:sp>
        <p:nvSpPr>
          <p:cNvPr id="3" name="Segnaposto piè di pagina 2">
            <a:extLst>
              <a:ext uri="{FF2B5EF4-FFF2-40B4-BE49-F238E27FC236}">
                <a16:creationId xmlns:a16="http://schemas.microsoft.com/office/drawing/2014/main" id="{3A99DA1E-269C-3321-E6CB-AC027185B0B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BDC7DAE-F3A8-4144-70FA-133FA175C326}"/>
              </a:ext>
            </a:extLst>
          </p:cNvPr>
          <p:cNvSpPr>
            <a:spLocks noGrp="1"/>
          </p:cNvSpPr>
          <p:nvPr>
            <p:ph type="sldNum" sz="quarter" idx="12"/>
          </p:nvPr>
        </p:nvSpPr>
        <p:spPr/>
        <p:txBody>
          <a:bodyPr/>
          <a:lstStyle/>
          <a:p>
            <a:fld id="{9A0E8E95-91DB-6844-A080-B67ACB829CF4}" type="slidenum">
              <a:rPr lang="it-IT" smtClean="0"/>
              <a:t>‹N›</a:t>
            </a:fld>
            <a:endParaRPr lang="it-IT"/>
          </a:p>
        </p:txBody>
      </p:sp>
    </p:spTree>
    <p:extLst>
      <p:ext uri="{BB962C8B-B14F-4D97-AF65-F5344CB8AC3E}">
        <p14:creationId xmlns:p14="http://schemas.microsoft.com/office/powerpoint/2010/main" val="364647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91991F-5A97-8ED9-DAB2-5A48B46D342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5362F15-F16C-8F71-6369-A8C67C7519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8C3B0C2-21C9-A115-82DD-B74614A2B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3ADAA65-95E0-A292-B214-8807AF346766}"/>
              </a:ext>
            </a:extLst>
          </p:cNvPr>
          <p:cNvSpPr>
            <a:spLocks noGrp="1"/>
          </p:cNvSpPr>
          <p:nvPr>
            <p:ph type="dt" sz="half" idx="10"/>
          </p:nvPr>
        </p:nvSpPr>
        <p:spPr/>
        <p:txBody>
          <a:bodyPr/>
          <a:lstStyle/>
          <a:p>
            <a:fld id="{8DE5D1E7-D218-3849-AC76-07A1860269C3}" type="datetimeFigureOut">
              <a:rPr lang="it-IT" smtClean="0"/>
              <a:t>12/05/23</a:t>
            </a:fld>
            <a:endParaRPr lang="it-IT"/>
          </a:p>
        </p:txBody>
      </p:sp>
      <p:sp>
        <p:nvSpPr>
          <p:cNvPr id="6" name="Segnaposto piè di pagina 5">
            <a:extLst>
              <a:ext uri="{FF2B5EF4-FFF2-40B4-BE49-F238E27FC236}">
                <a16:creationId xmlns:a16="http://schemas.microsoft.com/office/drawing/2014/main" id="{EDB1AB30-8363-9A7C-2A85-B20ACC1B62D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EFAF0D-C0BD-7B6B-5DF9-E27511EE759F}"/>
              </a:ext>
            </a:extLst>
          </p:cNvPr>
          <p:cNvSpPr>
            <a:spLocks noGrp="1"/>
          </p:cNvSpPr>
          <p:nvPr>
            <p:ph type="sldNum" sz="quarter" idx="12"/>
          </p:nvPr>
        </p:nvSpPr>
        <p:spPr/>
        <p:txBody>
          <a:bodyPr/>
          <a:lstStyle/>
          <a:p>
            <a:fld id="{9A0E8E95-91DB-6844-A080-B67ACB829CF4}" type="slidenum">
              <a:rPr lang="it-IT" smtClean="0"/>
              <a:t>‹N›</a:t>
            </a:fld>
            <a:endParaRPr lang="it-IT"/>
          </a:p>
        </p:txBody>
      </p:sp>
    </p:spTree>
    <p:extLst>
      <p:ext uri="{BB962C8B-B14F-4D97-AF65-F5344CB8AC3E}">
        <p14:creationId xmlns:p14="http://schemas.microsoft.com/office/powerpoint/2010/main" val="98963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A50761-4167-D3B5-41A0-DF8CF9A4391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D1DCB75-EDF8-ACA7-47E7-180418372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AE58E17-6DE9-237D-104D-F04140F56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30767A0-3CAF-8D79-5F21-04994E49FB53}"/>
              </a:ext>
            </a:extLst>
          </p:cNvPr>
          <p:cNvSpPr>
            <a:spLocks noGrp="1"/>
          </p:cNvSpPr>
          <p:nvPr>
            <p:ph type="dt" sz="half" idx="10"/>
          </p:nvPr>
        </p:nvSpPr>
        <p:spPr/>
        <p:txBody>
          <a:bodyPr/>
          <a:lstStyle/>
          <a:p>
            <a:fld id="{8DE5D1E7-D218-3849-AC76-07A1860269C3}" type="datetimeFigureOut">
              <a:rPr lang="it-IT" smtClean="0"/>
              <a:t>12/05/23</a:t>
            </a:fld>
            <a:endParaRPr lang="it-IT"/>
          </a:p>
        </p:txBody>
      </p:sp>
      <p:sp>
        <p:nvSpPr>
          <p:cNvPr id="6" name="Segnaposto piè di pagina 5">
            <a:extLst>
              <a:ext uri="{FF2B5EF4-FFF2-40B4-BE49-F238E27FC236}">
                <a16:creationId xmlns:a16="http://schemas.microsoft.com/office/drawing/2014/main" id="{AACD0273-CF06-10B1-D5D0-15D80DBA2C4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F8646FB-2C11-6516-D67E-BBAAB0844CD9}"/>
              </a:ext>
            </a:extLst>
          </p:cNvPr>
          <p:cNvSpPr>
            <a:spLocks noGrp="1"/>
          </p:cNvSpPr>
          <p:nvPr>
            <p:ph type="sldNum" sz="quarter" idx="12"/>
          </p:nvPr>
        </p:nvSpPr>
        <p:spPr/>
        <p:txBody>
          <a:bodyPr/>
          <a:lstStyle/>
          <a:p>
            <a:fld id="{9A0E8E95-91DB-6844-A080-B67ACB829CF4}" type="slidenum">
              <a:rPr lang="it-IT" smtClean="0"/>
              <a:t>‹N›</a:t>
            </a:fld>
            <a:endParaRPr lang="it-IT"/>
          </a:p>
        </p:txBody>
      </p:sp>
    </p:spTree>
    <p:extLst>
      <p:ext uri="{BB962C8B-B14F-4D97-AF65-F5344CB8AC3E}">
        <p14:creationId xmlns:p14="http://schemas.microsoft.com/office/powerpoint/2010/main" val="19133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286FCB4-CA1B-39F8-3052-F844DE38C2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50FA0D3-54B5-2418-8364-3EB8C63C6E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9ACA027-F06F-3882-B0FC-B4920811C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5D1E7-D218-3849-AC76-07A1860269C3}" type="datetimeFigureOut">
              <a:rPr lang="it-IT" smtClean="0"/>
              <a:t>12/05/23</a:t>
            </a:fld>
            <a:endParaRPr lang="it-IT"/>
          </a:p>
        </p:txBody>
      </p:sp>
      <p:sp>
        <p:nvSpPr>
          <p:cNvPr id="5" name="Segnaposto piè di pagina 4">
            <a:extLst>
              <a:ext uri="{FF2B5EF4-FFF2-40B4-BE49-F238E27FC236}">
                <a16:creationId xmlns:a16="http://schemas.microsoft.com/office/drawing/2014/main" id="{37515DEB-15AC-1044-532F-79E122E3A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58400D3-3668-33BE-4ABF-91143AD61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E8E95-91DB-6844-A080-B67ACB829CF4}" type="slidenum">
              <a:rPr lang="it-IT" smtClean="0"/>
              <a:t>‹N›</a:t>
            </a:fld>
            <a:endParaRPr lang="it-IT"/>
          </a:p>
        </p:txBody>
      </p:sp>
    </p:spTree>
    <p:extLst>
      <p:ext uri="{BB962C8B-B14F-4D97-AF65-F5344CB8AC3E}">
        <p14:creationId xmlns:p14="http://schemas.microsoft.com/office/powerpoint/2010/main" val="2854113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18" Type="http://schemas.openxmlformats.org/officeDocument/2006/relationships/diagramQuickStyle" Target="../diagrams/quickStyle5.xml"/><Relationship Id="rId3" Type="http://schemas.openxmlformats.org/officeDocument/2006/relationships/image" Target="../media/image23.tiff"/><Relationship Id="rId7" Type="http://schemas.openxmlformats.org/officeDocument/2006/relationships/diagramLayout" Target="../diagrams/layout3.xml"/><Relationship Id="rId12" Type="http://schemas.openxmlformats.org/officeDocument/2006/relationships/diagramLayout" Target="../diagrams/layout4.xml"/><Relationship Id="rId17" Type="http://schemas.openxmlformats.org/officeDocument/2006/relationships/diagramLayout" Target="../diagrams/layout5.xml"/><Relationship Id="rId2" Type="http://schemas.openxmlformats.org/officeDocument/2006/relationships/notesSlide" Target="../notesSlides/notesSlide11.xml"/><Relationship Id="rId16" Type="http://schemas.openxmlformats.org/officeDocument/2006/relationships/diagramData" Target="../diagrams/data7.xml"/><Relationship Id="rId20" Type="http://schemas.microsoft.com/office/2007/relationships/diagramDrawing" Target="../diagrams/drawing5.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26.png"/><Relationship Id="rId15" Type="http://schemas.microsoft.com/office/2007/relationships/diagramDrawing" Target="../diagrams/drawing4.xml"/><Relationship Id="rId10" Type="http://schemas.microsoft.com/office/2007/relationships/diagramDrawing" Target="../diagrams/drawing3.xml"/><Relationship Id="rId19" Type="http://schemas.openxmlformats.org/officeDocument/2006/relationships/diagramColors" Target="../diagrams/colors5.xml"/><Relationship Id="rId4" Type="http://schemas.openxmlformats.org/officeDocument/2006/relationships/image" Target="../media/image24.tiff"/><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40.pn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42.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43.(null)"/><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00.png"/><Relationship Id="rId4" Type="http://schemas.openxmlformats.org/officeDocument/2006/relationships/image" Target="../media/image44.(null)"/></Relationships>
</file>

<file path=ppt/slides/_rels/slide21.xml.rels><?xml version="1.0" encoding="UTF-8" standalone="yes"?>
<Relationships xmlns="http://schemas.openxmlformats.org/package/2006/relationships"><Relationship Id="rId3" Type="http://schemas.openxmlformats.org/officeDocument/2006/relationships/image" Target="../media/image47.tiff"/><Relationship Id="rId7" Type="http://schemas.openxmlformats.org/officeDocument/2006/relationships/image" Target="../media/image49.tif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2.wdp"/><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3.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7" Type="http://schemas.openxmlformats.org/officeDocument/2006/relationships/image" Target="../media/image5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tiff"/><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19.tiff"/></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tiff"/><Relationship Id="rId4" Type="http://schemas.openxmlformats.org/officeDocument/2006/relationships/image" Target="../media/image20.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1AFBE43-9A2D-D45F-B272-10CF8EF46068}"/>
              </a:ext>
            </a:extLst>
          </p:cNvPr>
          <p:cNvSpPr>
            <a:spLocks noGrp="1"/>
          </p:cNvSpPr>
          <p:nvPr>
            <p:ph type="title"/>
          </p:nvPr>
        </p:nvSpPr>
        <p:spPr>
          <a:xfrm>
            <a:off x="0" y="186967"/>
            <a:ext cx="8123333" cy="1914922"/>
          </a:xfrm>
        </p:spPr>
        <p:txBody>
          <a:bodyPr vert="horz" lIns="91440" tIns="45720" rIns="91440" bIns="45720" rtlCol="0" anchor="b">
            <a:noAutofit/>
          </a:bodyPr>
          <a:lstStyle/>
          <a:p>
            <a:pPr algn="ctr"/>
            <a:r>
              <a:rPr lang="en-US" sz="3200" b="1" dirty="0"/>
              <a:t>Present status of the realistic </a:t>
            </a:r>
            <a:br>
              <a:rPr lang="en-US" sz="3200" b="1" dirty="0"/>
            </a:br>
            <a:r>
              <a:rPr lang="en-US" sz="3200" b="1" dirty="0"/>
              <a:t>s</a:t>
            </a:r>
            <a:r>
              <a:rPr lang="en-US" sz="3200" b="1" kern="1200" dirty="0">
                <a:solidFill>
                  <a:schemeClr val="tx1"/>
                </a:solidFill>
                <a:effectLst/>
                <a:latin typeface="+mj-lt"/>
                <a:ea typeface="+mj-ea"/>
                <a:cs typeface="+mj-cs"/>
              </a:rPr>
              <a:t>hell-model approach</a:t>
            </a:r>
            <a:br>
              <a:rPr lang="en-US" sz="3200" kern="1200" dirty="0">
                <a:solidFill>
                  <a:schemeClr val="tx1"/>
                </a:solidFill>
                <a:effectLst/>
                <a:latin typeface="+mj-lt"/>
                <a:ea typeface="+mj-ea"/>
                <a:cs typeface="+mj-cs"/>
              </a:rPr>
            </a:br>
            <a:endParaRPr lang="en-US" sz="3200" kern="1200" dirty="0">
              <a:solidFill>
                <a:schemeClr val="tx1"/>
              </a:solidFill>
              <a:latin typeface="+mj-lt"/>
              <a:ea typeface="+mj-ea"/>
              <a:cs typeface="+mj-cs"/>
            </a:endParaRPr>
          </a:p>
        </p:txBody>
      </p:sp>
      <p:sp>
        <p:nvSpPr>
          <p:cNvPr id="27" name="Rectangle 2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magine 2">
            <a:extLst>
              <a:ext uri="{FF2B5EF4-FFF2-40B4-BE49-F238E27FC236}">
                <a16:creationId xmlns:a16="http://schemas.microsoft.com/office/drawing/2014/main" id="{7272E4F6-67CC-1AEA-9FB6-6037174A6A72}"/>
              </a:ext>
            </a:extLst>
          </p:cNvPr>
          <p:cNvPicPr>
            <a:picLocks noChangeAspect="1"/>
          </p:cNvPicPr>
          <p:nvPr/>
        </p:nvPicPr>
        <p:blipFill>
          <a:blip r:embed="rId3"/>
          <a:stretch>
            <a:fillRect/>
          </a:stretch>
        </p:blipFill>
        <p:spPr>
          <a:xfrm>
            <a:off x="161099" y="2816476"/>
            <a:ext cx="1795348" cy="1135016"/>
          </a:xfrm>
          <a:prstGeom prst="rect">
            <a:avLst/>
          </a:prstGeom>
          <a:ln>
            <a:noFill/>
          </a:ln>
        </p:spPr>
      </p:pic>
      <p:sp>
        <p:nvSpPr>
          <p:cNvPr id="5" name="Rettangolo 4">
            <a:extLst>
              <a:ext uri="{FF2B5EF4-FFF2-40B4-BE49-F238E27FC236}">
                <a16:creationId xmlns:a16="http://schemas.microsoft.com/office/drawing/2014/main" id="{E2CB63AD-69C7-E057-8B87-A1BB18FC13EA}"/>
              </a:ext>
            </a:extLst>
          </p:cNvPr>
          <p:cNvSpPr/>
          <p:nvPr/>
        </p:nvSpPr>
        <p:spPr>
          <a:xfrm>
            <a:off x="2523859" y="1790072"/>
            <a:ext cx="3368842" cy="584775"/>
          </a:xfrm>
          <a:prstGeom prst="rect">
            <a:avLst/>
          </a:prstGeom>
          <a:noFill/>
          <a:ln>
            <a:noFill/>
          </a:ln>
        </p:spPr>
        <p:txBody>
          <a:bodyPr wrap="square">
            <a:spAutoFit/>
          </a:bodyPr>
          <a:lstStyle/>
          <a:p>
            <a:r>
              <a:rPr lang="it-IT" sz="3200" dirty="0">
                <a:solidFill>
                  <a:srgbClr val="002060"/>
                </a:solidFill>
              </a:rPr>
              <a:t>Angela  Gargano</a:t>
            </a:r>
          </a:p>
        </p:txBody>
      </p:sp>
      <p:sp>
        <p:nvSpPr>
          <p:cNvPr id="6" name="Sottotitolo 2">
            <a:extLst>
              <a:ext uri="{FF2B5EF4-FFF2-40B4-BE49-F238E27FC236}">
                <a16:creationId xmlns:a16="http://schemas.microsoft.com/office/drawing/2014/main" id="{4047426F-FD1D-E7EC-F053-77D4B1E3E753}"/>
              </a:ext>
            </a:extLst>
          </p:cNvPr>
          <p:cNvSpPr txBox="1">
            <a:spLocks/>
          </p:cNvSpPr>
          <p:nvPr/>
        </p:nvSpPr>
        <p:spPr>
          <a:xfrm>
            <a:off x="1811563" y="3428988"/>
            <a:ext cx="2031232" cy="432841"/>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dirty="0">
                <a:solidFill>
                  <a:srgbClr val="002060"/>
                </a:solidFill>
              </a:rPr>
              <a:t>Sezione di Napoli</a:t>
            </a:r>
          </a:p>
          <a:p>
            <a:endParaRPr lang="it-IT" dirty="0"/>
          </a:p>
        </p:txBody>
      </p:sp>
      <p:sp>
        <p:nvSpPr>
          <p:cNvPr id="7" name="CasellaDiTesto 6">
            <a:extLst>
              <a:ext uri="{FF2B5EF4-FFF2-40B4-BE49-F238E27FC236}">
                <a16:creationId xmlns:a16="http://schemas.microsoft.com/office/drawing/2014/main" id="{E18FE957-5042-3737-E4BF-1332C76E4B2F}"/>
              </a:ext>
            </a:extLst>
          </p:cNvPr>
          <p:cNvSpPr txBox="1"/>
          <p:nvPr/>
        </p:nvSpPr>
        <p:spPr>
          <a:xfrm>
            <a:off x="10808301" y="4683512"/>
            <a:ext cx="300082" cy="369332"/>
          </a:xfrm>
          <a:prstGeom prst="rect">
            <a:avLst/>
          </a:prstGeom>
          <a:noFill/>
        </p:spPr>
        <p:txBody>
          <a:bodyPr wrap="none" rtlCol="0">
            <a:spAutoFit/>
          </a:bodyPr>
          <a:lstStyle/>
          <a:p>
            <a:r>
              <a:rPr lang="it-IT" dirty="0"/>
              <a:t>*</a:t>
            </a:r>
          </a:p>
        </p:txBody>
      </p:sp>
      <p:sp>
        <p:nvSpPr>
          <p:cNvPr id="8" name="CasellaDiTesto 7">
            <a:extLst>
              <a:ext uri="{FF2B5EF4-FFF2-40B4-BE49-F238E27FC236}">
                <a16:creationId xmlns:a16="http://schemas.microsoft.com/office/drawing/2014/main" id="{3AD186A6-7001-4B06-BBA0-41498FAC2D98}"/>
              </a:ext>
            </a:extLst>
          </p:cNvPr>
          <p:cNvSpPr txBox="1"/>
          <p:nvPr/>
        </p:nvSpPr>
        <p:spPr>
          <a:xfrm>
            <a:off x="5045304" y="2806075"/>
            <a:ext cx="6389442" cy="2062103"/>
          </a:xfrm>
          <a:prstGeom prst="rect">
            <a:avLst/>
          </a:prstGeom>
          <a:solidFill>
            <a:schemeClr val="bg1"/>
          </a:solidFill>
          <a:ln>
            <a:solidFill>
              <a:schemeClr val="tx2">
                <a:lumMod val="75000"/>
              </a:schemeClr>
            </a:solidFill>
          </a:ln>
        </p:spPr>
        <p:txBody>
          <a:bodyPr wrap="none" rtlCol="0">
            <a:spAutoFit/>
          </a:bodyPr>
          <a:lstStyle/>
          <a:p>
            <a:pPr algn="ctr"/>
            <a:r>
              <a:rPr lang="it-IT" sz="3200" dirty="0">
                <a:latin typeface="+mj-lt"/>
              </a:rPr>
              <a:t>Meeting Iniziativa Specifica MONSTRE</a:t>
            </a:r>
          </a:p>
          <a:p>
            <a:pPr algn="ctr"/>
            <a:endParaRPr lang="it-IT" sz="3200" dirty="0">
              <a:latin typeface="+mj-lt"/>
            </a:endParaRPr>
          </a:p>
          <a:p>
            <a:pPr algn="ctr"/>
            <a:r>
              <a:rPr lang="it-IT" sz="3200" dirty="0">
                <a:latin typeface="+mj-lt"/>
              </a:rPr>
              <a:t>11-12 Maggio 2023</a:t>
            </a:r>
          </a:p>
          <a:p>
            <a:pPr algn="ctr"/>
            <a:r>
              <a:rPr lang="it-IT" sz="3200" dirty="0">
                <a:latin typeface="+mj-lt"/>
              </a:rPr>
              <a:t>Milano</a:t>
            </a:r>
          </a:p>
        </p:txBody>
      </p:sp>
    </p:spTree>
    <p:extLst>
      <p:ext uri="{BB962C8B-B14F-4D97-AF65-F5344CB8AC3E}">
        <p14:creationId xmlns:p14="http://schemas.microsoft.com/office/powerpoint/2010/main" val="401166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asellaDiTesto 27">
            <a:extLst>
              <a:ext uri="{FF2B5EF4-FFF2-40B4-BE49-F238E27FC236}">
                <a16:creationId xmlns:a16="http://schemas.microsoft.com/office/drawing/2014/main" id="{EA51D282-63BD-06C7-2EB3-9296DCFB02FE}"/>
              </a:ext>
            </a:extLst>
          </p:cNvPr>
          <p:cNvSpPr txBox="1"/>
          <p:nvPr/>
        </p:nvSpPr>
        <p:spPr>
          <a:xfrm>
            <a:off x="0" y="182238"/>
            <a:ext cx="12192000" cy="646331"/>
          </a:xfrm>
          <a:prstGeom prst="rect">
            <a:avLst/>
          </a:prstGeom>
          <a:noFill/>
        </p:spPr>
        <p:txBody>
          <a:bodyPr wrap="square" rtlCol="0">
            <a:spAutoFit/>
          </a:bodyPr>
          <a:lstStyle/>
          <a:p>
            <a:r>
              <a:rPr lang="it-IT" sz="3600" dirty="0">
                <a:solidFill>
                  <a:schemeClr val="bg1"/>
                </a:solidFill>
                <a:latin typeface="+mj-lt"/>
              </a:rPr>
              <a:t>Shell-model </a:t>
            </a:r>
            <a:r>
              <a:rPr lang="it-IT" sz="3600" dirty="0" err="1">
                <a:solidFill>
                  <a:schemeClr val="bg1"/>
                </a:solidFill>
                <a:latin typeface="+mj-lt"/>
              </a:rPr>
              <a:t>calculations</a:t>
            </a:r>
            <a:r>
              <a:rPr lang="it-IT" sz="3600" dirty="0">
                <a:solidFill>
                  <a:schemeClr val="bg1"/>
                </a:solidFill>
                <a:latin typeface="+mj-lt"/>
              </a:rPr>
              <a:t> and 3N </a:t>
            </a:r>
            <a:r>
              <a:rPr lang="it-IT" sz="3600" dirty="0" err="1">
                <a:solidFill>
                  <a:schemeClr val="bg1"/>
                </a:solidFill>
                <a:latin typeface="+mj-lt"/>
              </a:rPr>
              <a:t>forces</a:t>
            </a:r>
            <a:endParaRPr lang="it-IT" sz="3600" dirty="0">
              <a:solidFill>
                <a:schemeClr val="bg1"/>
              </a:solidFill>
              <a:effectLst/>
              <a:latin typeface="+mj-lt"/>
            </a:endParaRPr>
          </a:p>
        </p:txBody>
      </p:sp>
      <mc:AlternateContent xmlns:mc="http://schemas.openxmlformats.org/markup-compatibility/2006" xmlns:a14="http://schemas.microsoft.com/office/drawing/2010/main">
        <mc:Choice Requires="a14">
          <p:graphicFrame>
            <p:nvGraphicFramePr>
              <p:cNvPr id="11" name="Diagramma 10">
                <a:extLst>
                  <a:ext uri="{FF2B5EF4-FFF2-40B4-BE49-F238E27FC236}">
                    <a16:creationId xmlns:a16="http://schemas.microsoft.com/office/drawing/2014/main" id="{ADCE4425-13B6-6B67-F418-C35B84D42588}"/>
                  </a:ext>
                </a:extLst>
              </p:cNvPr>
              <p:cNvGraphicFramePr>
                <a:graphicFrameLocks/>
              </p:cNvGraphicFramePr>
              <p:nvPr>
                <p:extLst>
                  <p:ext uri="{D42A27DB-BD31-4B8C-83A1-F6EECF244321}">
                    <p14:modId xmlns:p14="http://schemas.microsoft.com/office/powerpoint/2010/main" val="2960847822"/>
                  </p:ext>
                </p:extLst>
              </p:nvPr>
            </p:nvGraphicFramePr>
            <p:xfrm>
              <a:off x="193480" y="1411335"/>
              <a:ext cx="11805040" cy="4688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1" name="Diagramma 10">
                <a:extLst>
                  <a:ext uri="{FF2B5EF4-FFF2-40B4-BE49-F238E27FC236}">
                    <a16:creationId xmlns:a16="http://schemas.microsoft.com/office/drawing/2014/main" id="{ADCE4425-13B6-6B67-F418-C35B84D42588}"/>
                  </a:ext>
                </a:extLst>
              </p:cNvPr>
              <p:cNvGraphicFramePr>
                <a:graphicFrameLocks/>
              </p:cNvGraphicFramePr>
              <p:nvPr>
                <p:extLst>
                  <p:ext uri="{D42A27DB-BD31-4B8C-83A1-F6EECF244321}">
                    <p14:modId xmlns:p14="http://schemas.microsoft.com/office/powerpoint/2010/main" val="2960847822"/>
                  </p:ext>
                </p:extLst>
              </p:nvPr>
            </p:nvGraphicFramePr>
            <p:xfrm>
              <a:off x="193480" y="1411335"/>
              <a:ext cx="11805040" cy="46887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Tree>
    <p:extLst>
      <p:ext uri="{BB962C8B-B14F-4D97-AF65-F5344CB8AC3E}">
        <p14:creationId xmlns:p14="http://schemas.microsoft.com/office/powerpoint/2010/main" val="355824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asellaDiTesto 27">
            <a:extLst>
              <a:ext uri="{FF2B5EF4-FFF2-40B4-BE49-F238E27FC236}">
                <a16:creationId xmlns:a16="http://schemas.microsoft.com/office/drawing/2014/main" id="{EA51D282-63BD-06C7-2EB3-9296DCFB02FE}"/>
              </a:ext>
            </a:extLst>
          </p:cNvPr>
          <p:cNvSpPr txBox="1"/>
          <p:nvPr/>
        </p:nvSpPr>
        <p:spPr>
          <a:xfrm>
            <a:off x="0" y="65218"/>
            <a:ext cx="12192000" cy="646331"/>
          </a:xfrm>
          <a:prstGeom prst="rect">
            <a:avLst/>
          </a:prstGeom>
          <a:noFill/>
        </p:spPr>
        <p:txBody>
          <a:bodyPr wrap="square" rtlCol="0">
            <a:spAutoFit/>
          </a:bodyPr>
          <a:lstStyle/>
          <a:p>
            <a:r>
              <a:rPr lang="en-US" sz="3600" dirty="0">
                <a:solidFill>
                  <a:schemeClr val="bg1"/>
                </a:solidFill>
                <a:latin typeface="+mj-lt"/>
              </a:rPr>
              <a:t>Chiral potentials derived in </a:t>
            </a:r>
            <a:r>
              <a:rPr lang="en-US" sz="3600" dirty="0" err="1">
                <a:solidFill>
                  <a:schemeClr val="bg1"/>
                </a:solidFill>
                <a:latin typeface="+mj-lt"/>
              </a:rPr>
              <a:t>ChPT</a:t>
            </a:r>
            <a:endParaRPr lang="en-US" sz="3600" dirty="0">
              <a:solidFill>
                <a:schemeClr val="bg1"/>
              </a:solidFill>
              <a:latin typeface="+mj-lt"/>
            </a:endParaRPr>
          </a:p>
        </p:txBody>
      </p:sp>
      <p:sp>
        <p:nvSpPr>
          <p:cNvPr id="21" name="CasellaDiTesto 20">
            <a:extLst>
              <a:ext uri="{FF2B5EF4-FFF2-40B4-BE49-F238E27FC236}">
                <a16:creationId xmlns:a16="http://schemas.microsoft.com/office/drawing/2014/main" id="{E3F58E22-4144-799B-63DD-720547EAE9FA}"/>
              </a:ext>
            </a:extLst>
          </p:cNvPr>
          <p:cNvSpPr txBox="1"/>
          <p:nvPr/>
        </p:nvSpPr>
        <p:spPr>
          <a:xfrm>
            <a:off x="-2" y="849671"/>
            <a:ext cx="12191998" cy="646331"/>
          </a:xfrm>
          <a:prstGeom prst="rect">
            <a:avLst/>
          </a:prstGeom>
          <a:solidFill>
            <a:schemeClr val="bg1">
              <a:lumMod val="85000"/>
            </a:schemeClr>
          </a:solidFill>
        </p:spPr>
        <p:txBody>
          <a:bodyPr wrap="square" rtlCol="0">
            <a:spAutoFit/>
          </a:bodyPr>
          <a:lstStyle/>
          <a:p>
            <a:pPr marL="285750" indent="-285750" algn="just">
              <a:buFont typeface="Arial" panose="020B0604020202020204" pitchFamily="34" charset="0"/>
              <a:buChar char="•"/>
            </a:pPr>
            <a:r>
              <a:rPr lang="en-US" sz="1800" dirty="0">
                <a:solidFill>
                  <a:schemeClr val="bg2">
                    <a:lumMod val="25000"/>
                  </a:schemeClr>
                </a:solidFill>
              </a:rPr>
              <a:t>Chiral potentials are organized in a systematic low-momentum expansion</a:t>
            </a:r>
            <a:r>
              <a:rPr lang="en-US" dirty="0">
                <a:solidFill>
                  <a:schemeClr val="bg2">
                    <a:lumMod val="25000"/>
                  </a:schemeClr>
                </a:solidFill>
              </a:rPr>
              <a:t> with short-range  forces absorbed into contacts terms proportional to low-energy constants (LEC)  and </a:t>
            </a:r>
            <a:r>
              <a:rPr lang="en-US" sz="1800" dirty="0">
                <a:solidFill>
                  <a:schemeClr val="bg2">
                    <a:lumMod val="25000"/>
                  </a:schemeClr>
                </a:solidFill>
              </a:rPr>
              <a:t>two- and many-body forces are generated  on an equal footing</a:t>
            </a:r>
          </a:p>
        </p:txBody>
      </p:sp>
      <p:grpSp>
        <p:nvGrpSpPr>
          <p:cNvPr id="2" name="Gruppo 1">
            <a:extLst>
              <a:ext uri="{FF2B5EF4-FFF2-40B4-BE49-F238E27FC236}">
                <a16:creationId xmlns:a16="http://schemas.microsoft.com/office/drawing/2014/main" id="{5B845933-142A-CF91-FEF2-2C799D3A0E56}"/>
              </a:ext>
            </a:extLst>
          </p:cNvPr>
          <p:cNvGrpSpPr/>
          <p:nvPr/>
        </p:nvGrpSpPr>
        <p:grpSpPr>
          <a:xfrm>
            <a:off x="-1" y="1495401"/>
            <a:ext cx="5503576" cy="5362599"/>
            <a:chOff x="6783524" y="1247537"/>
            <a:chExt cx="5502955" cy="5669638"/>
          </a:xfrm>
        </p:grpSpPr>
        <p:pic>
          <p:nvPicPr>
            <p:cNvPr id="30" name="Immagine 29">
              <a:extLst>
                <a:ext uri="{FF2B5EF4-FFF2-40B4-BE49-F238E27FC236}">
                  <a16:creationId xmlns:a16="http://schemas.microsoft.com/office/drawing/2014/main" id="{A8BC8DA3-B6BB-CF08-2697-D6E0E71E7DC0}"/>
                </a:ext>
              </a:extLst>
            </p:cNvPr>
            <p:cNvPicPr>
              <a:picLocks noChangeAspect="1"/>
            </p:cNvPicPr>
            <p:nvPr/>
          </p:nvPicPr>
          <p:blipFill>
            <a:blip r:embed="rId3"/>
            <a:stretch>
              <a:fillRect/>
            </a:stretch>
          </p:blipFill>
          <p:spPr>
            <a:xfrm>
              <a:off x="6783524" y="1247537"/>
              <a:ext cx="5488519" cy="5662974"/>
            </a:xfrm>
            <a:prstGeom prst="rect">
              <a:avLst/>
            </a:prstGeom>
          </p:spPr>
        </p:pic>
        <p:sp>
          <p:nvSpPr>
            <p:cNvPr id="32" name="Ovale 31">
              <a:extLst>
                <a:ext uri="{FF2B5EF4-FFF2-40B4-BE49-F238E27FC236}">
                  <a16:creationId xmlns:a16="http://schemas.microsoft.com/office/drawing/2014/main" id="{A0BD6340-7F66-CEB4-2B86-688A763F29D1}"/>
                </a:ext>
              </a:extLst>
            </p:cNvPr>
            <p:cNvSpPr/>
            <p:nvPr/>
          </p:nvSpPr>
          <p:spPr>
            <a:xfrm>
              <a:off x="7802902" y="1910098"/>
              <a:ext cx="1895446" cy="4975611"/>
            </a:xfrm>
            <a:prstGeom prst="ellipse">
              <a:avLst/>
            </a:prstGeom>
            <a:solidFill>
              <a:schemeClr val="accent3">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e 32">
              <a:extLst>
                <a:ext uri="{FF2B5EF4-FFF2-40B4-BE49-F238E27FC236}">
                  <a16:creationId xmlns:a16="http://schemas.microsoft.com/office/drawing/2014/main" id="{27501294-64ED-C79B-02A9-8AF86C4FB620}"/>
                </a:ext>
              </a:extLst>
            </p:cNvPr>
            <p:cNvSpPr/>
            <p:nvPr/>
          </p:nvSpPr>
          <p:spPr>
            <a:xfrm>
              <a:off x="9453254" y="1844750"/>
              <a:ext cx="1934460" cy="3680649"/>
            </a:xfrm>
            <a:prstGeom prst="ellipse">
              <a:avLst/>
            </a:prstGeom>
            <a:solidFill>
              <a:schemeClr val="accent4">
                <a:lumMod val="7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Immagine 33">
              <a:extLst>
                <a:ext uri="{FF2B5EF4-FFF2-40B4-BE49-F238E27FC236}">
                  <a16:creationId xmlns:a16="http://schemas.microsoft.com/office/drawing/2014/main" id="{C3B41C93-D2C3-725B-F3EE-F78C1FD060F6}"/>
                </a:ext>
              </a:extLst>
            </p:cNvPr>
            <p:cNvPicPr>
              <a:picLocks noChangeAspect="1"/>
            </p:cNvPicPr>
            <p:nvPr/>
          </p:nvPicPr>
          <p:blipFill>
            <a:blip r:embed="rId4">
              <a:duotone>
                <a:prstClr val="black"/>
                <a:schemeClr val="accent3">
                  <a:tint val="45000"/>
                  <a:satMod val="400000"/>
                </a:schemeClr>
              </a:duotone>
            </a:blip>
            <a:stretch>
              <a:fillRect/>
            </a:stretch>
          </p:blipFill>
          <p:spPr>
            <a:xfrm>
              <a:off x="10625984" y="6306350"/>
              <a:ext cx="1660495" cy="610825"/>
            </a:xfrm>
            <a:prstGeom prst="rect">
              <a:avLst/>
            </a:prstGeom>
            <a:noFill/>
            <a:ln>
              <a:noFill/>
            </a:ln>
          </p:spPr>
        </p:pic>
      </p:grpSp>
      <p:pic>
        <p:nvPicPr>
          <p:cNvPr id="3" name="Immagine 2">
            <a:extLst>
              <a:ext uri="{FF2B5EF4-FFF2-40B4-BE49-F238E27FC236}">
                <a16:creationId xmlns:a16="http://schemas.microsoft.com/office/drawing/2014/main" id="{147D2C98-D951-EB9C-C671-57FA9F53E8EC}"/>
              </a:ext>
            </a:extLst>
          </p:cNvPr>
          <p:cNvPicPr>
            <a:picLocks noChangeAspect="1"/>
          </p:cNvPicPr>
          <p:nvPr/>
        </p:nvPicPr>
        <p:blipFill>
          <a:blip r:embed="rId5"/>
          <a:stretch>
            <a:fillRect/>
          </a:stretch>
        </p:blipFill>
        <p:spPr>
          <a:xfrm>
            <a:off x="5603922" y="1590875"/>
            <a:ext cx="6085078" cy="1592462"/>
          </a:xfrm>
          <a:prstGeom prst="rect">
            <a:avLst/>
          </a:prstGeom>
        </p:spPr>
      </p:pic>
      <p:grpSp>
        <p:nvGrpSpPr>
          <p:cNvPr id="4" name="Gruppo 3">
            <a:extLst>
              <a:ext uri="{FF2B5EF4-FFF2-40B4-BE49-F238E27FC236}">
                <a16:creationId xmlns:a16="http://schemas.microsoft.com/office/drawing/2014/main" id="{4A49D81E-0C2E-35C7-0B2F-ED3F89079415}"/>
              </a:ext>
            </a:extLst>
          </p:cNvPr>
          <p:cNvGrpSpPr/>
          <p:nvPr/>
        </p:nvGrpSpPr>
        <p:grpSpPr>
          <a:xfrm>
            <a:off x="5343380" y="1743780"/>
            <a:ext cx="7007491" cy="4779808"/>
            <a:chOff x="1448273" y="1734950"/>
            <a:chExt cx="9476691" cy="4822340"/>
          </a:xfrm>
        </p:grpSpPr>
        <p:graphicFrame>
          <p:nvGraphicFramePr>
            <p:cNvPr id="5" name="Diagramma 4">
              <a:extLst>
                <a:ext uri="{FF2B5EF4-FFF2-40B4-BE49-F238E27FC236}">
                  <a16:creationId xmlns:a16="http://schemas.microsoft.com/office/drawing/2014/main" id="{65BE199D-FB62-7011-684C-E92AC886BC35}"/>
                </a:ext>
              </a:extLst>
            </p:cNvPr>
            <p:cNvGraphicFramePr/>
            <p:nvPr>
              <p:extLst>
                <p:ext uri="{D42A27DB-BD31-4B8C-83A1-F6EECF244321}">
                  <p14:modId xmlns:p14="http://schemas.microsoft.com/office/powerpoint/2010/main" val="3387847476"/>
                </p:ext>
              </p:extLst>
            </p:nvPr>
          </p:nvGraphicFramePr>
          <p:xfrm>
            <a:off x="1448273" y="1734950"/>
            <a:ext cx="3848422" cy="39888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ma 5">
              <a:extLst>
                <a:ext uri="{FF2B5EF4-FFF2-40B4-BE49-F238E27FC236}">
                  <a16:creationId xmlns:a16="http://schemas.microsoft.com/office/drawing/2014/main" id="{2EA48B50-E2A3-3ECB-D95F-9B4CCBB4140F}"/>
                </a:ext>
              </a:extLst>
            </p:cNvPr>
            <p:cNvGraphicFramePr/>
            <p:nvPr>
              <p:extLst>
                <p:ext uri="{D42A27DB-BD31-4B8C-83A1-F6EECF244321}">
                  <p14:modId xmlns:p14="http://schemas.microsoft.com/office/powerpoint/2010/main" val="4171964949"/>
                </p:ext>
              </p:extLst>
            </p:nvPr>
          </p:nvGraphicFramePr>
          <p:xfrm>
            <a:off x="3267267" y="2568478"/>
            <a:ext cx="4712500" cy="39888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 name="Diagramma 6">
              <a:extLst>
                <a:ext uri="{FF2B5EF4-FFF2-40B4-BE49-F238E27FC236}">
                  <a16:creationId xmlns:a16="http://schemas.microsoft.com/office/drawing/2014/main" id="{5BD7AD03-B63D-D846-D892-4E54877DDB30}"/>
                </a:ext>
              </a:extLst>
            </p:cNvPr>
            <p:cNvGraphicFramePr/>
            <p:nvPr>
              <p:extLst>
                <p:ext uri="{D42A27DB-BD31-4B8C-83A1-F6EECF244321}">
                  <p14:modId xmlns:p14="http://schemas.microsoft.com/office/powerpoint/2010/main" val="1103211172"/>
                </p:ext>
              </p:extLst>
            </p:nvPr>
          </p:nvGraphicFramePr>
          <p:xfrm>
            <a:off x="6212464" y="1896995"/>
            <a:ext cx="4712500" cy="398881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sp>
        <p:nvSpPr>
          <p:cNvPr id="8" name="Callout con freccia in giù 7">
            <a:extLst>
              <a:ext uri="{FF2B5EF4-FFF2-40B4-BE49-F238E27FC236}">
                <a16:creationId xmlns:a16="http://schemas.microsoft.com/office/drawing/2014/main" id="{90D40879-00EC-A114-5033-E54A6F6DA05B}"/>
              </a:ext>
            </a:extLst>
          </p:cNvPr>
          <p:cNvSpPr/>
          <p:nvPr/>
        </p:nvSpPr>
        <p:spPr>
          <a:xfrm>
            <a:off x="9534122" y="5613999"/>
            <a:ext cx="864078" cy="544103"/>
          </a:xfrm>
          <a:prstGeom prst="downArrowCallout">
            <a:avLst>
              <a:gd name="adj1" fmla="val 5225"/>
              <a:gd name="adj2" fmla="val 25000"/>
              <a:gd name="adj3" fmla="val 25000"/>
              <a:gd name="adj4" fmla="val 11114"/>
            </a:avLst>
          </a:prstGeom>
          <a:solidFill>
            <a:srgbClr val="9FAD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0A9DA6EC-AA87-2488-E894-0BB561C34B78}"/>
              </a:ext>
            </a:extLst>
          </p:cNvPr>
          <p:cNvSpPr/>
          <p:nvPr/>
        </p:nvSpPr>
        <p:spPr>
          <a:xfrm>
            <a:off x="5699883" y="6211999"/>
            <a:ext cx="6492115"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3F7B7949-252A-9B88-DC47-D0CCB8546EA0}"/>
              </a:ext>
            </a:extLst>
          </p:cNvPr>
          <p:cNvSpPr txBox="1"/>
          <p:nvPr/>
        </p:nvSpPr>
        <p:spPr>
          <a:xfrm>
            <a:off x="5713311" y="6200684"/>
            <a:ext cx="6449266" cy="646331"/>
          </a:xfrm>
          <a:prstGeom prst="rect">
            <a:avLst/>
          </a:prstGeom>
          <a:noFill/>
        </p:spPr>
        <p:txBody>
          <a:bodyPr wrap="none" rtlCol="0">
            <a:spAutoFit/>
          </a:bodyPr>
          <a:lstStyle/>
          <a:p>
            <a:r>
              <a:rPr lang="en-US" sz="1800" b="1" dirty="0" err="1">
                <a:latin typeface="+mj-lt"/>
              </a:rPr>
              <a:t>c</a:t>
            </a:r>
            <a:r>
              <a:rPr lang="en-US" sz="1800" b="1" baseline="-25000" dirty="0" err="1">
                <a:effectLst/>
                <a:latin typeface="+mj-lt"/>
              </a:rPr>
              <a:t>D</a:t>
            </a:r>
            <a:r>
              <a:rPr lang="en-US" sz="1800" b="1" dirty="0">
                <a:effectLst/>
                <a:latin typeface="+mj-lt"/>
              </a:rPr>
              <a:t> and </a:t>
            </a:r>
            <a:r>
              <a:rPr lang="en-US" sz="1800" b="1" dirty="0" err="1">
                <a:effectLst/>
                <a:latin typeface="+mj-lt"/>
              </a:rPr>
              <a:t>c</a:t>
            </a:r>
            <a:r>
              <a:rPr lang="en-US" sz="1800" b="1" baseline="-25000" dirty="0" err="1">
                <a:effectLst/>
                <a:latin typeface="+mj-lt"/>
              </a:rPr>
              <a:t>E</a:t>
            </a:r>
            <a:r>
              <a:rPr lang="en-US" sz="1800" b="1" dirty="0">
                <a:effectLst/>
                <a:latin typeface="+mj-lt"/>
              </a:rPr>
              <a:t> may be fixed by an optimal over-all fit</a:t>
            </a:r>
            <a:r>
              <a:rPr lang="en-US" sz="1800" b="1" dirty="0">
                <a:latin typeface="+mj-lt"/>
              </a:rPr>
              <a:t> </a:t>
            </a:r>
            <a:r>
              <a:rPr lang="en-US" sz="1800" b="1" dirty="0">
                <a:effectLst/>
                <a:latin typeface="+mj-lt"/>
              </a:rPr>
              <a:t>of the properties</a:t>
            </a:r>
            <a:r>
              <a:rPr lang="en-US" sz="1800" b="1" dirty="0">
                <a:latin typeface="+mj-lt"/>
              </a:rPr>
              <a:t> </a:t>
            </a:r>
            <a:r>
              <a:rPr lang="en-US" sz="1800" b="1" dirty="0">
                <a:effectLst/>
                <a:latin typeface="+mj-lt"/>
              </a:rPr>
              <a:t>of </a:t>
            </a:r>
          </a:p>
          <a:p>
            <a:r>
              <a:rPr lang="en-US" sz="1800" b="1" dirty="0">
                <a:effectLst/>
                <a:latin typeface="+mj-lt"/>
              </a:rPr>
              <a:t>light nuclei, </a:t>
            </a:r>
            <a:r>
              <a:rPr lang="en-US" sz="1800" b="1" dirty="0">
                <a:latin typeface="+mj-lt"/>
              </a:rPr>
              <a:t>a</a:t>
            </a:r>
            <a:r>
              <a:rPr lang="en-US" sz="1800" b="1" dirty="0">
                <a:effectLst/>
                <a:latin typeface="+mj-lt"/>
              </a:rPr>
              <a:t>s </a:t>
            </a:r>
            <a:r>
              <a:rPr lang="en-US" sz="1800" b="1" dirty="0">
                <a:latin typeface="+mj-lt"/>
              </a:rPr>
              <a:t>for instance in </a:t>
            </a:r>
            <a:r>
              <a:rPr lang="en-US" sz="1800" b="1" dirty="0">
                <a:effectLst/>
                <a:latin typeface="+mj-lt"/>
              </a:rPr>
              <a:t>P. </a:t>
            </a:r>
            <a:r>
              <a:rPr lang="en-US" sz="1800" b="1" dirty="0" err="1">
                <a:effectLst/>
                <a:latin typeface="+mj-lt"/>
              </a:rPr>
              <a:t>Navrátil</a:t>
            </a:r>
            <a:r>
              <a:rPr lang="en-US" sz="1800" b="1" dirty="0">
                <a:latin typeface="+mj-lt"/>
              </a:rPr>
              <a:t> et al, </a:t>
            </a:r>
            <a:r>
              <a:rPr lang="en-US" sz="1800" b="1" dirty="0">
                <a:effectLst/>
                <a:latin typeface="+mj-lt"/>
              </a:rPr>
              <a:t>PRL 99 (2007)</a:t>
            </a:r>
            <a:r>
              <a:rPr lang="en-US" sz="1800" b="1" dirty="0">
                <a:latin typeface="+mj-lt"/>
              </a:rPr>
              <a:t> </a:t>
            </a:r>
            <a:r>
              <a:rPr lang="en-US" sz="1800" b="1" dirty="0">
                <a:effectLst/>
                <a:latin typeface="+mj-lt"/>
              </a:rPr>
              <a:t>042501</a:t>
            </a:r>
          </a:p>
        </p:txBody>
      </p:sp>
      <p:cxnSp>
        <p:nvCxnSpPr>
          <p:cNvPr id="17" name="Connettore 1 16">
            <a:extLst>
              <a:ext uri="{FF2B5EF4-FFF2-40B4-BE49-F238E27FC236}">
                <a16:creationId xmlns:a16="http://schemas.microsoft.com/office/drawing/2014/main" id="{20EE3BC1-E0E8-955A-F4BE-1452D791A3FA}"/>
              </a:ext>
            </a:extLst>
          </p:cNvPr>
          <p:cNvCxnSpPr/>
          <p:nvPr/>
        </p:nvCxnSpPr>
        <p:spPr>
          <a:xfrm flipV="1">
            <a:off x="10398200" y="4734110"/>
            <a:ext cx="0" cy="956041"/>
          </a:xfrm>
          <a:prstGeom prst="line">
            <a:avLst/>
          </a:prstGeom>
          <a:ln w="57150">
            <a:solidFill>
              <a:srgbClr val="9FADD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58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asellaDiTesto 27">
            <a:extLst>
              <a:ext uri="{FF2B5EF4-FFF2-40B4-BE49-F238E27FC236}">
                <a16:creationId xmlns:a16="http://schemas.microsoft.com/office/drawing/2014/main" id="{EA51D282-63BD-06C7-2EB3-9296DCFB02FE}"/>
              </a:ext>
            </a:extLst>
          </p:cNvPr>
          <p:cNvSpPr txBox="1"/>
          <p:nvPr/>
        </p:nvSpPr>
        <p:spPr>
          <a:xfrm>
            <a:off x="-22576" y="233202"/>
            <a:ext cx="12191998" cy="646331"/>
          </a:xfrm>
          <a:prstGeom prst="rect">
            <a:avLst/>
          </a:prstGeom>
          <a:noFill/>
        </p:spPr>
        <p:txBody>
          <a:bodyPr wrap="square" rtlCol="0">
            <a:spAutoFit/>
          </a:bodyPr>
          <a:lstStyle/>
          <a:p>
            <a:r>
              <a:rPr lang="en-US" sz="3600" dirty="0">
                <a:solidFill>
                  <a:schemeClr val="bg1"/>
                </a:solidFill>
                <a:latin typeface="+mj-lt"/>
              </a:rPr>
              <a:t>Monopole component of the SM effective interaction </a:t>
            </a:r>
          </a:p>
        </p:txBody>
      </p:sp>
      <p:sp>
        <p:nvSpPr>
          <p:cNvPr id="6" name="Segnaposto contenuto 2">
            <a:extLst>
              <a:ext uri="{FF2B5EF4-FFF2-40B4-BE49-F238E27FC236}">
                <a16:creationId xmlns:a16="http://schemas.microsoft.com/office/drawing/2014/main" id="{482A3383-E12D-F002-35AE-A0D8B3881351}"/>
              </a:ext>
            </a:extLst>
          </p:cNvPr>
          <p:cNvSpPr>
            <a:spLocks noGrp="1"/>
          </p:cNvSpPr>
          <p:nvPr>
            <p:ph idx="1"/>
          </p:nvPr>
        </p:nvSpPr>
        <p:spPr>
          <a:xfrm>
            <a:off x="7653332" y="6260398"/>
            <a:ext cx="4458674" cy="611457"/>
          </a:xfrm>
          <a:noFill/>
        </p:spPr>
        <p:txBody>
          <a:bodyPr>
            <a:noAutofit/>
          </a:bodyPr>
          <a:lstStyle/>
          <a:p>
            <a:pPr marL="0" indent="0">
              <a:spcBef>
                <a:spcPts val="0"/>
              </a:spcBef>
              <a:buNone/>
            </a:pPr>
            <a:r>
              <a:rPr lang="en-US" sz="1800" dirty="0">
                <a:solidFill>
                  <a:schemeClr val="bg2">
                    <a:lumMod val="50000"/>
                  </a:schemeClr>
                </a:solidFill>
                <a:latin typeface="+mj-lt"/>
              </a:rPr>
              <a:t>Eduardo </a:t>
            </a:r>
            <a:r>
              <a:rPr lang="en-US" sz="1800" dirty="0" err="1">
                <a:solidFill>
                  <a:schemeClr val="bg2">
                    <a:lumMod val="50000"/>
                  </a:schemeClr>
                </a:solidFill>
                <a:latin typeface="+mj-lt"/>
              </a:rPr>
              <a:t>Pasquini’s</a:t>
            </a:r>
            <a:r>
              <a:rPr lang="en-US" sz="1800" dirty="0">
                <a:solidFill>
                  <a:schemeClr val="bg2">
                    <a:lumMod val="50000"/>
                  </a:schemeClr>
                </a:solidFill>
                <a:latin typeface="+mj-lt"/>
              </a:rPr>
              <a:t> Ph.D. thesis (1976) and Strasbourg-Madrid group </a:t>
            </a:r>
          </a:p>
        </p:txBody>
      </p:sp>
      <p:sp>
        <p:nvSpPr>
          <p:cNvPr id="41" name="Parentesi graffa chiusa 40">
            <a:extLst>
              <a:ext uri="{FF2B5EF4-FFF2-40B4-BE49-F238E27FC236}">
                <a16:creationId xmlns:a16="http://schemas.microsoft.com/office/drawing/2014/main" id="{03AEE15B-A7B9-50C3-67C4-42F69021BB7E}"/>
              </a:ext>
            </a:extLst>
          </p:cNvPr>
          <p:cNvSpPr/>
          <p:nvPr/>
        </p:nvSpPr>
        <p:spPr>
          <a:xfrm>
            <a:off x="12054590" y="5248029"/>
            <a:ext cx="114832" cy="15454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2" name="Rettangolo con angoli arrotondati 41">
            <a:extLst>
              <a:ext uri="{FF2B5EF4-FFF2-40B4-BE49-F238E27FC236}">
                <a16:creationId xmlns:a16="http://schemas.microsoft.com/office/drawing/2014/main" id="{9B030B37-9009-6C20-37F6-BB9BD7EE0920}"/>
              </a:ext>
            </a:extLst>
          </p:cNvPr>
          <p:cNvSpPr/>
          <p:nvPr/>
        </p:nvSpPr>
        <p:spPr>
          <a:xfrm>
            <a:off x="22578" y="4193486"/>
            <a:ext cx="7071736" cy="1221491"/>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pPr marL="342900" indent="-342900">
              <a:buClr>
                <a:schemeClr val="accent1">
                  <a:lumMod val="75000"/>
                </a:schemeClr>
              </a:buClr>
              <a:buFont typeface="Font di sistema regolare"/>
              <a:buChar char="✻"/>
            </a:pPr>
            <a:r>
              <a:rPr lang="en-US" sz="2200" dirty="0">
                <a:latin typeface="+mj-lt"/>
              </a:rPr>
              <a:t>Only centroids should be fitted to obtain results of a quality comparable with that provided by phenomenological interactions</a:t>
            </a:r>
            <a:endParaRPr lang="en-US" sz="2200" dirty="0">
              <a:effectLst/>
              <a:latin typeface="+mj-lt"/>
            </a:endParaRPr>
          </a:p>
          <a:p>
            <a:pPr marL="0" indent="0">
              <a:buNone/>
            </a:pPr>
            <a:endParaRPr lang="en-US" sz="2200" i="1" dirty="0"/>
          </a:p>
          <a:p>
            <a:endParaRPr lang="it-IT" dirty="0"/>
          </a:p>
        </p:txBody>
      </p:sp>
      <p:grpSp>
        <p:nvGrpSpPr>
          <p:cNvPr id="47" name="Gruppo 46">
            <a:extLst>
              <a:ext uri="{FF2B5EF4-FFF2-40B4-BE49-F238E27FC236}">
                <a16:creationId xmlns:a16="http://schemas.microsoft.com/office/drawing/2014/main" id="{720081F8-903D-3444-D416-EDB9E2353E89}"/>
              </a:ext>
            </a:extLst>
          </p:cNvPr>
          <p:cNvGrpSpPr/>
          <p:nvPr/>
        </p:nvGrpSpPr>
        <p:grpSpPr>
          <a:xfrm>
            <a:off x="-11787" y="1242262"/>
            <a:ext cx="7427790" cy="2152836"/>
            <a:chOff x="-746285" y="1501334"/>
            <a:chExt cx="7284137" cy="2124205"/>
          </a:xfrm>
        </p:grpSpPr>
        <p:pic>
          <p:nvPicPr>
            <p:cNvPr id="14" name="Immagine 13" descr="Immagine che contiene testo, orologio&#10;&#10;Descrizione generata automaticamente">
              <a:extLst>
                <a:ext uri="{FF2B5EF4-FFF2-40B4-BE49-F238E27FC236}">
                  <a16:creationId xmlns:a16="http://schemas.microsoft.com/office/drawing/2014/main" id="{CD5FDEC1-19D3-C693-60A2-B8F8503BB1D8}"/>
                </a:ext>
              </a:extLst>
            </p:cNvPr>
            <p:cNvPicPr>
              <a:picLocks noChangeAspect="1"/>
            </p:cNvPicPr>
            <p:nvPr/>
          </p:nvPicPr>
          <p:blipFill rotWithShape="1">
            <a:blip r:embed="rId3"/>
            <a:srcRect l="6938" r="9598"/>
            <a:stretch/>
          </p:blipFill>
          <p:spPr>
            <a:xfrm>
              <a:off x="780474" y="2653539"/>
              <a:ext cx="4916802" cy="972000"/>
            </a:xfrm>
            <a:prstGeom prst="rect">
              <a:avLst/>
            </a:prstGeom>
          </p:spPr>
        </p:pic>
        <p:pic>
          <p:nvPicPr>
            <p:cNvPr id="9" name="Immagine 8">
              <a:extLst>
                <a:ext uri="{FF2B5EF4-FFF2-40B4-BE49-F238E27FC236}">
                  <a16:creationId xmlns:a16="http://schemas.microsoft.com/office/drawing/2014/main" id="{AF32F289-DE18-5520-9AA9-0F3B96F4F96B}"/>
                </a:ext>
              </a:extLst>
            </p:cNvPr>
            <p:cNvPicPr>
              <a:picLocks noChangeAspect="1"/>
            </p:cNvPicPr>
            <p:nvPr/>
          </p:nvPicPr>
          <p:blipFill rotWithShape="1">
            <a:blip r:embed="rId4"/>
            <a:srcRect l="4236" t="3357" r="8021" b="-3357"/>
            <a:stretch/>
          </p:blipFill>
          <p:spPr>
            <a:xfrm>
              <a:off x="779403" y="1501334"/>
              <a:ext cx="5758449" cy="1008000"/>
            </a:xfrm>
            <a:prstGeom prst="rect">
              <a:avLst/>
            </a:prstGeom>
          </p:spPr>
        </p:pic>
        <p:sp>
          <p:nvSpPr>
            <p:cNvPr id="45" name="CasellaDiTesto 44">
              <a:extLst>
                <a:ext uri="{FF2B5EF4-FFF2-40B4-BE49-F238E27FC236}">
                  <a16:creationId xmlns:a16="http://schemas.microsoft.com/office/drawing/2014/main" id="{F3A62BD8-EEEA-398B-2227-1921AABDAD55}"/>
                </a:ext>
              </a:extLst>
            </p:cNvPr>
            <p:cNvSpPr txBox="1"/>
            <p:nvPr/>
          </p:nvSpPr>
          <p:spPr>
            <a:xfrm>
              <a:off x="-746285" y="1507813"/>
              <a:ext cx="1526759" cy="707886"/>
            </a:xfrm>
            <a:prstGeom prst="rect">
              <a:avLst/>
            </a:prstGeom>
            <a:solidFill>
              <a:schemeClr val="bg1"/>
            </a:solidFill>
          </p:spPr>
          <p:txBody>
            <a:bodyPr wrap="square" rtlCol="0">
              <a:spAutoFit/>
            </a:bodyPr>
            <a:lstStyle/>
            <a:p>
              <a:r>
                <a:rPr lang="en-US" sz="2000" dirty="0">
                  <a:solidFill>
                    <a:schemeClr val="tx1"/>
                  </a:solidFill>
                </a:rPr>
                <a:t>Monopole component</a:t>
              </a:r>
            </a:p>
          </p:txBody>
        </p:sp>
        <p:sp>
          <p:nvSpPr>
            <p:cNvPr id="46" name="CasellaDiTesto 45">
              <a:extLst>
                <a:ext uri="{FF2B5EF4-FFF2-40B4-BE49-F238E27FC236}">
                  <a16:creationId xmlns:a16="http://schemas.microsoft.com/office/drawing/2014/main" id="{AB473FB2-2E8B-D885-749E-7B34159BEFE8}"/>
                </a:ext>
              </a:extLst>
            </p:cNvPr>
            <p:cNvSpPr txBox="1"/>
            <p:nvPr/>
          </p:nvSpPr>
          <p:spPr>
            <a:xfrm>
              <a:off x="-746285" y="2828621"/>
              <a:ext cx="1110180" cy="400110"/>
            </a:xfrm>
            <a:prstGeom prst="rect">
              <a:avLst/>
            </a:prstGeom>
            <a:solidFill>
              <a:schemeClr val="bg1"/>
            </a:solidFill>
          </p:spPr>
          <p:txBody>
            <a:bodyPr wrap="square" rtlCol="0">
              <a:spAutoFit/>
            </a:bodyPr>
            <a:lstStyle/>
            <a:p>
              <a:r>
                <a:rPr lang="en-US" sz="2000" dirty="0">
                  <a:solidFill>
                    <a:schemeClr val="tx1"/>
                  </a:solidFill>
                </a:rPr>
                <a:t>Centroid</a:t>
              </a:r>
            </a:p>
          </p:txBody>
        </p:sp>
      </p:grpSp>
      <p:sp>
        <p:nvSpPr>
          <p:cNvPr id="2" name="Rettangolo con angoli arrotondati 1">
            <a:extLst>
              <a:ext uri="{FF2B5EF4-FFF2-40B4-BE49-F238E27FC236}">
                <a16:creationId xmlns:a16="http://schemas.microsoft.com/office/drawing/2014/main" id="{210457F7-0013-B8B9-473E-DC1B9BB92DE3}"/>
              </a:ext>
            </a:extLst>
          </p:cNvPr>
          <p:cNvSpPr/>
          <p:nvPr/>
        </p:nvSpPr>
        <p:spPr>
          <a:xfrm>
            <a:off x="22578" y="5553739"/>
            <a:ext cx="7355601" cy="1267496"/>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pPr marL="342900" indent="-342900">
              <a:buClr>
                <a:schemeClr val="accent1">
                  <a:lumMod val="75000"/>
                </a:schemeClr>
              </a:buClr>
              <a:buFont typeface="Font di sistema regolare"/>
              <a:buChar char="✻"/>
            </a:pPr>
            <a:r>
              <a:rPr lang="en-US" sz="2200" dirty="0">
                <a:latin typeface="+mj-lt"/>
              </a:rPr>
              <a:t>Deficiencies in centroids are related to the bad saturation and shell formation properties of the NN</a:t>
            </a:r>
          </a:p>
          <a:p>
            <a:pPr>
              <a:buClr>
                <a:schemeClr val="accent1">
                  <a:lumMod val="75000"/>
                </a:schemeClr>
              </a:buClr>
            </a:pPr>
            <a:r>
              <a:rPr lang="en-US" sz="2200" dirty="0">
                <a:latin typeface="+mj-lt"/>
              </a:rPr>
              <a:t>     interaction  and can be  traced back to the lack of 3N forces </a:t>
            </a:r>
            <a:endParaRPr lang="en-US" sz="2200" dirty="0">
              <a:effectLst/>
              <a:latin typeface="+mj-lt"/>
            </a:endParaRPr>
          </a:p>
          <a:p>
            <a:pPr marL="0" indent="0">
              <a:buNone/>
            </a:pPr>
            <a:endParaRPr lang="en-US" sz="2000" i="1" dirty="0"/>
          </a:p>
          <a:p>
            <a:endParaRPr lang="it-IT" dirty="0"/>
          </a:p>
        </p:txBody>
      </p:sp>
      <p:sp>
        <p:nvSpPr>
          <p:cNvPr id="5" name="Freccia destra 4">
            <a:extLst>
              <a:ext uri="{FF2B5EF4-FFF2-40B4-BE49-F238E27FC236}">
                <a16:creationId xmlns:a16="http://schemas.microsoft.com/office/drawing/2014/main" id="{B75880E0-93F0-BFA2-D8D9-FA2BA7707B06}"/>
              </a:ext>
            </a:extLst>
          </p:cNvPr>
          <p:cNvSpPr/>
          <p:nvPr/>
        </p:nvSpPr>
        <p:spPr>
          <a:xfrm>
            <a:off x="7438579" y="2335456"/>
            <a:ext cx="589836" cy="324127"/>
          </a:xfrm>
          <a:prstGeom prst="rightArrow">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7415AB51-2CF7-A611-FA4D-23FCB1FC195A}"/>
              </a:ext>
            </a:extLst>
          </p:cNvPr>
          <p:cNvSpPr/>
          <p:nvPr/>
        </p:nvSpPr>
        <p:spPr>
          <a:xfrm>
            <a:off x="8140643" y="1225930"/>
            <a:ext cx="3925734" cy="2509666"/>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9C439AC0-0D6E-A09E-DA29-491369F9A4BC}"/>
              </a:ext>
            </a:extLst>
          </p:cNvPr>
          <p:cNvSpPr/>
          <p:nvPr/>
        </p:nvSpPr>
        <p:spPr>
          <a:xfrm>
            <a:off x="4722" y="1202840"/>
            <a:ext cx="7411281" cy="285188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Immagine che contiene testo, orologio, manometro&#10;&#10;Descrizione generata automaticamente">
            <a:extLst>
              <a:ext uri="{FF2B5EF4-FFF2-40B4-BE49-F238E27FC236}">
                <a16:creationId xmlns:a16="http://schemas.microsoft.com/office/drawing/2014/main" id="{F3279A77-B147-1EA3-4AD7-EFFF7DA379D2}"/>
              </a:ext>
            </a:extLst>
          </p:cNvPr>
          <p:cNvPicPr>
            <a:picLocks noChangeAspect="1"/>
          </p:cNvPicPr>
          <p:nvPr/>
        </p:nvPicPr>
        <p:blipFill rotWithShape="1">
          <a:blip r:embed="rId5"/>
          <a:srcRect l="5048" r="20935"/>
          <a:stretch/>
        </p:blipFill>
        <p:spPr>
          <a:xfrm>
            <a:off x="8145093" y="1600990"/>
            <a:ext cx="3646183" cy="1044000"/>
          </a:xfrm>
          <a:prstGeom prst="rect">
            <a:avLst/>
          </a:prstGeom>
          <a:ln w="28575">
            <a:noFill/>
          </a:ln>
        </p:spPr>
      </p:pic>
      <p:sp>
        <p:nvSpPr>
          <p:cNvPr id="3" name="CasellaDiTesto 2">
            <a:extLst>
              <a:ext uri="{FF2B5EF4-FFF2-40B4-BE49-F238E27FC236}">
                <a16:creationId xmlns:a16="http://schemas.microsoft.com/office/drawing/2014/main" id="{6A446A37-F773-C3E2-7BEF-5B15A7367DA0}"/>
              </a:ext>
            </a:extLst>
          </p:cNvPr>
          <p:cNvSpPr txBox="1"/>
          <p:nvPr/>
        </p:nvSpPr>
        <p:spPr>
          <a:xfrm>
            <a:off x="8725255" y="2758004"/>
            <a:ext cx="2988960" cy="646331"/>
          </a:xfrm>
          <a:prstGeom prst="rect">
            <a:avLst/>
          </a:prstGeom>
          <a:noFill/>
        </p:spPr>
        <p:txBody>
          <a:bodyPr wrap="none" rtlCol="0">
            <a:spAutoFit/>
          </a:bodyPr>
          <a:lstStyle/>
          <a:p>
            <a:pPr algn="ctr"/>
            <a:r>
              <a:rPr lang="it-IT" dirty="0"/>
              <a:t>Responsible for the </a:t>
            </a:r>
            <a:r>
              <a:rPr lang="it-IT" dirty="0" err="1"/>
              <a:t>evolution</a:t>
            </a:r>
            <a:r>
              <a:rPr lang="it-IT" dirty="0"/>
              <a:t> </a:t>
            </a:r>
          </a:p>
          <a:p>
            <a:pPr algn="ctr"/>
            <a:r>
              <a:rPr lang="it-IT" dirty="0"/>
              <a:t>of the SP energies</a:t>
            </a:r>
          </a:p>
        </p:txBody>
      </p:sp>
    </p:spTree>
    <p:extLst>
      <p:ext uri="{BB962C8B-B14F-4D97-AF65-F5344CB8AC3E}">
        <p14:creationId xmlns:p14="http://schemas.microsoft.com/office/powerpoint/2010/main" val="171532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arn(inVertical)">
                                      <p:cBhvr>
                                        <p:cTn id="29" dur="500"/>
                                        <p:tgtEl>
                                          <p:spTgt spid="6">
                                            <p:txEl>
                                              <p:pRg st="0" end="0"/>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inVertic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2" grpId="0" animBg="1"/>
      <p:bldP spid="2" grpId="0" animBg="1"/>
      <p:bldP spid="5" grpId="0" animBg="1"/>
      <p:bldP spid="7" grpId="0" animBg="1"/>
      <p:bldP spid="8"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03A45AE-EDA1-A351-4EB6-EF8D4B357659}"/>
              </a:ext>
            </a:extLst>
          </p:cNvPr>
          <p:cNvSpPr>
            <a:spLocks noGrp="1"/>
          </p:cNvSpPr>
          <p:nvPr>
            <p:ph type="title"/>
          </p:nvPr>
        </p:nvSpPr>
        <p:spPr>
          <a:xfrm>
            <a:off x="47398" y="71550"/>
            <a:ext cx="5172271" cy="1033669"/>
          </a:xfrm>
        </p:spPr>
        <p:txBody>
          <a:bodyPr>
            <a:normAutofit/>
          </a:bodyPr>
          <a:lstStyle/>
          <a:p>
            <a:r>
              <a:rPr lang="it-IT" sz="3400" i="1" dirty="0" err="1">
                <a:solidFill>
                  <a:srgbClr val="FFFFFF"/>
                </a:solidFill>
              </a:rPr>
              <a:t>p</a:t>
            </a:r>
            <a:r>
              <a:rPr lang="it-IT" sz="3400" dirty="0">
                <a:solidFill>
                  <a:srgbClr val="FFFFFF"/>
                </a:solidFill>
              </a:rPr>
              <a:t>-shell </a:t>
            </a:r>
            <a:r>
              <a:rPr lang="it-IT" sz="3400" dirty="0" err="1">
                <a:solidFill>
                  <a:srgbClr val="FFFFFF"/>
                </a:solidFill>
              </a:rPr>
              <a:t>nuclei:B</a:t>
            </a:r>
            <a:r>
              <a:rPr lang="it-IT" sz="3400" dirty="0">
                <a:solidFill>
                  <a:srgbClr val="FFFFFF"/>
                </a:solidFill>
              </a:rPr>
              <a:t> </a:t>
            </a:r>
            <a:r>
              <a:rPr lang="it-IT" sz="3400" dirty="0" err="1">
                <a:solidFill>
                  <a:srgbClr val="FFFFFF"/>
                </a:solidFill>
              </a:rPr>
              <a:t>isotopes</a:t>
            </a:r>
            <a:endParaRPr lang="it-IT" sz="3200" dirty="0">
              <a:solidFill>
                <a:srgbClr val="FFFFFF"/>
              </a:solidFill>
            </a:endParaRPr>
          </a:p>
        </p:txBody>
      </p:sp>
      <p:pic>
        <p:nvPicPr>
          <p:cNvPr id="6" name="Segnaposto contenuto 5" descr="Immagine che contiene diagramma&#10;&#10;Descrizione generata automaticamente">
            <a:extLst>
              <a:ext uri="{FF2B5EF4-FFF2-40B4-BE49-F238E27FC236}">
                <a16:creationId xmlns:a16="http://schemas.microsoft.com/office/drawing/2014/main" id="{4DF97897-CBFB-03A3-B18D-1F3A79C9147D}"/>
              </a:ext>
            </a:extLst>
          </p:cNvPr>
          <p:cNvPicPr>
            <a:picLocks noGrp="1" noChangeAspect="1"/>
          </p:cNvPicPr>
          <p:nvPr>
            <p:ph idx="1"/>
          </p:nvPr>
        </p:nvPicPr>
        <p:blipFill>
          <a:blip r:embed="rId3"/>
          <a:stretch>
            <a:fillRect/>
          </a:stretch>
        </p:blipFill>
        <p:spPr>
          <a:xfrm>
            <a:off x="6219618" y="3746831"/>
            <a:ext cx="5862617" cy="3107729"/>
          </a:xfrm>
          <a:ln>
            <a:solidFill>
              <a:schemeClr val="accent1">
                <a:lumMod val="75000"/>
              </a:schemeClr>
            </a:solidFill>
          </a:ln>
        </p:spPr>
      </p:pic>
      <p:grpSp>
        <p:nvGrpSpPr>
          <p:cNvPr id="3" name="Gruppo 2">
            <a:extLst>
              <a:ext uri="{FF2B5EF4-FFF2-40B4-BE49-F238E27FC236}">
                <a16:creationId xmlns:a16="http://schemas.microsoft.com/office/drawing/2014/main" id="{5AC33B42-95C5-55E4-7D3F-0866DF547506}"/>
              </a:ext>
            </a:extLst>
          </p:cNvPr>
          <p:cNvGrpSpPr/>
          <p:nvPr/>
        </p:nvGrpSpPr>
        <p:grpSpPr>
          <a:xfrm>
            <a:off x="31340" y="1757726"/>
            <a:ext cx="7925825" cy="2988000"/>
            <a:chOff x="31340" y="1757726"/>
            <a:chExt cx="7925825" cy="2988000"/>
          </a:xfrm>
        </p:grpSpPr>
        <p:pic>
          <p:nvPicPr>
            <p:cNvPr id="13" name="Immagine 12" descr="Immagine che contiene diagramma&#10;&#10;Descrizione generata automaticamente">
              <a:extLst>
                <a:ext uri="{FF2B5EF4-FFF2-40B4-BE49-F238E27FC236}">
                  <a16:creationId xmlns:a16="http://schemas.microsoft.com/office/drawing/2014/main" id="{1D37EB6C-6EF8-4B0A-E5FB-17BBE3F0A126}"/>
                </a:ext>
              </a:extLst>
            </p:cNvPr>
            <p:cNvPicPr>
              <a:picLocks noChangeAspect="1"/>
            </p:cNvPicPr>
            <p:nvPr/>
          </p:nvPicPr>
          <p:blipFill>
            <a:blip r:embed="rId4"/>
            <a:stretch>
              <a:fillRect/>
            </a:stretch>
          </p:blipFill>
          <p:spPr>
            <a:xfrm>
              <a:off x="31340" y="1757726"/>
              <a:ext cx="6098238" cy="2988000"/>
            </a:xfrm>
            <a:prstGeom prst="rect">
              <a:avLst/>
            </a:prstGeom>
            <a:ln>
              <a:solidFill>
                <a:schemeClr val="accent1">
                  <a:lumMod val="75000"/>
                </a:schemeClr>
              </a:solidFill>
            </a:ln>
          </p:spPr>
        </p:pic>
        <p:sp>
          <p:nvSpPr>
            <p:cNvPr id="12" name="Rettangolo con angoli arrotondati 11">
              <a:extLst>
                <a:ext uri="{FF2B5EF4-FFF2-40B4-BE49-F238E27FC236}">
                  <a16:creationId xmlns:a16="http://schemas.microsoft.com/office/drawing/2014/main" id="{5F0686B3-AE06-7781-6E35-3C678061B743}"/>
                </a:ext>
              </a:extLst>
            </p:cNvPr>
            <p:cNvSpPr/>
            <p:nvPr/>
          </p:nvSpPr>
          <p:spPr>
            <a:xfrm>
              <a:off x="6160918" y="2157362"/>
              <a:ext cx="1796247" cy="597279"/>
            </a:xfrm>
            <a:prstGeom prst="roundRect">
              <a:avLst/>
            </a:prstGeom>
            <a:noFill/>
            <a:ln>
              <a:solidFill>
                <a:schemeClr val="accent1">
                  <a:lumMod val="75000"/>
                </a:schemeClr>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t"/>
            <a:lstStyle/>
            <a:p>
              <a:pPr algn="ctr"/>
              <a:r>
                <a:rPr lang="en-US" sz="3200" b="1" i="1" dirty="0">
                  <a:solidFill>
                    <a:schemeClr val="accent1">
                      <a:lumMod val="75000"/>
                    </a:schemeClr>
                  </a:solidFill>
                  <a:latin typeface="+mj-lt"/>
                </a:rPr>
                <a:t>NN</a:t>
              </a:r>
              <a:r>
                <a:rPr lang="en-US" sz="3200" b="1" dirty="0">
                  <a:solidFill>
                    <a:schemeClr val="accent1">
                      <a:lumMod val="75000"/>
                    </a:schemeClr>
                  </a:solidFill>
                  <a:latin typeface="+mj-lt"/>
                </a:rPr>
                <a:t> force</a:t>
              </a:r>
              <a:endParaRPr lang="en-US" sz="3200" dirty="0">
                <a:solidFill>
                  <a:schemeClr val="accent1">
                    <a:lumMod val="75000"/>
                  </a:schemeClr>
                </a:solidFill>
                <a:latin typeface="+mj-lt"/>
              </a:endParaRPr>
            </a:p>
            <a:p>
              <a:endParaRPr lang="it-IT" dirty="0"/>
            </a:p>
          </p:txBody>
        </p:sp>
      </p:grpSp>
      <p:sp>
        <p:nvSpPr>
          <p:cNvPr id="16" name="CasellaDiTesto 15">
            <a:extLst>
              <a:ext uri="{FF2B5EF4-FFF2-40B4-BE49-F238E27FC236}">
                <a16:creationId xmlns:a16="http://schemas.microsoft.com/office/drawing/2014/main" id="{FE98FE78-096B-415E-4FDB-1367C314ADC4}"/>
              </a:ext>
            </a:extLst>
          </p:cNvPr>
          <p:cNvSpPr txBox="1"/>
          <p:nvPr/>
        </p:nvSpPr>
        <p:spPr>
          <a:xfrm>
            <a:off x="-37570" y="1115634"/>
            <a:ext cx="12229566" cy="523220"/>
          </a:xfrm>
          <a:prstGeom prst="rect">
            <a:avLst/>
          </a:prstGeom>
          <a:solidFill>
            <a:schemeClr val="bg1">
              <a:lumMod val="85000"/>
            </a:schemeClr>
          </a:solidFill>
        </p:spPr>
        <p:txBody>
          <a:bodyPr wrap="square" rtlCol="0">
            <a:spAutoFit/>
          </a:bodyPr>
          <a:lstStyle/>
          <a:p>
            <a:pPr algn="just"/>
            <a:r>
              <a:rPr lang="it-IT" sz="2800" dirty="0">
                <a:solidFill>
                  <a:schemeClr val="bg2">
                    <a:lumMod val="25000"/>
                  </a:schemeClr>
                </a:solidFill>
              </a:rPr>
              <a:t>Benchmark </a:t>
            </a:r>
            <a:r>
              <a:rPr lang="it-IT" sz="2800" dirty="0" err="1">
                <a:solidFill>
                  <a:schemeClr val="bg2">
                    <a:lumMod val="25000"/>
                  </a:schemeClr>
                </a:solidFill>
              </a:rPr>
              <a:t>calculations</a:t>
            </a:r>
            <a:r>
              <a:rPr lang="it-IT" sz="2800" dirty="0">
                <a:solidFill>
                  <a:schemeClr val="bg2">
                    <a:lumMod val="25000"/>
                  </a:schemeClr>
                </a:solidFill>
              </a:rPr>
              <a:t>: </a:t>
            </a:r>
            <a:r>
              <a:rPr lang="it-IT" sz="2800" dirty="0" err="1">
                <a:solidFill>
                  <a:schemeClr val="bg2">
                    <a:lumMod val="25000"/>
                  </a:schemeClr>
                </a:solidFill>
              </a:rPr>
              <a:t>comparison</a:t>
            </a:r>
            <a:r>
              <a:rPr lang="it-IT" sz="2800" dirty="0">
                <a:solidFill>
                  <a:schemeClr val="bg2">
                    <a:lumMod val="25000"/>
                  </a:schemeClr>
                </a:solidFill>
              </a:rPr>
              <a:t> of SM and ab </a:t>
            </a:r>
            <a:r>
              <a:rPr lang="it-IT" sz="2800" dirty="0" err="1">
                <a:solidFill>
                  <a:schemeClr val="bg2">
                    <a:lumMod val="25000"/>
                  </a:schemeClr>
                </a:solidFill>
              </a:rPr>
              <a:t>initio</a:t>
            </a:r>
            <a:r>
              <a:rPr lang="it-IT" sz="2800" dirty="0">
                <a:solidFill>
                  <a:schemeClr val="bg2">
                    <a:lumMod val="25000"/>
                  </a:schemeClr>
                </a:solidFill>
              </a:rPr>
              <a:t> NCSM </a:t>
            </a:r>
            <a:r>
              <a:rPr lang="it-IT" sz="2800" dirty="0" err="1">
                <a:solidFill>
                  <a:schemeClr val="bg2">
                    <a:lumMod val="25000"/>
                  </a:schemeClr>
                </a:solidFill>
              </a:rPr>
              <a:t>results</a:t>
            </a:r>
            <a:endParaRPr lang="en-US" sz="2800" dirty="0">
              <a:solidFill>
                <a:schemeClr val="bg2">
                  <a:lumMod val="25000"/>
                </a:schemeClr>
              </a:solidFill>
            </a:endParaRPr>
          </a:p>
        </p:txBody>
      </p:sp>
      <p:sp>
        <p:nvSpPr>
          <p:cNvPr id="4" name="CasellaDiTesto 3">
            <a:extLst>
              <a:ext uri="{FF2B5EF4-FFF2-40B4-BE49-F238E27FC236}">
                <a16:creationId xmlns:a16="http://schemas.microsoft.com/office/drawing/2014/main" id="{0B02D9E8-3B49-817A-C707-50427C9057E8}"/>
              </a:ext>
            </a:extLst>
          </p:cNvPr>
          <p:cNvSpPr txBox="1"/>
          <p:nvPr/>
        </p:nvSpPr>
        <p:spPr>
          <a:xfrm>
            <a:off x="6160918" y="2696738"/>
            <a:ext cx="4859022" cy="369332"/>
          </a:xfrm>
          <a:prstGeom prst="rect">
            <a:avLst/>
          </a:prstGeom>
          <a:noFill/>
        </p:spPr>
        <p:txBody>
          <a:bodyPr wrap="none" rtlCol="0">
            <a:spAutoFit/>
          </a:bodyPr>
          <a:lstStyle/>
          <a:p>
            <a:r>
              <a:rPr lang="it-IT" dirty="0">
                <a:solidFill>
                  <a:schemeClr val="bg2">
                    <a:lumMod val="50000"/>
                  </a:schemeClr>
                </a:solidFill>
                <a:latin typeface="+mj-lt"/>
              </a:rPr>
              <a:t>L. Coraggio, et al, Ann. </a:t>
            </a:r>
            <a:r>
              <a:rPr lang="it-IT" dirty="0" err="1">
                <a:solidFill>
                  <a:schemeClr val="bg2">
                    <a:lumMod val="50000"/>
                  </a:schemeClr>
                </a:solidFill>
                <a:latin typeface="+mj-lt"/>
              </a:rPr>
              <a:t>Phys</a:t>
            </a:r>
            <a:r>
              <a:rPr lang="it-IT" dirty="0">
                <a:solidFill>
                  <a:schemeClr val="bg2">
                    <a:lumMod val="50000"/>
                  </a:schemeClr>
                </a:solidFill>
                <a:latin typeface="+mj-lt"/>
              </a:rPr>
              <a:t>. (NY) 327 (2012) 2125</a:t>
            </a:r>
          </a:p>
        </p:txBody>
      </p:sp>
      <p:grpSp>
        <p:nvGrpSpPr>
          <p:cNvPr id="7" name="Gruppo 6">
            <a:extLst>
              <a:ext uri="{FF2B5EF4-FFF2-40B4-BE49-F238E27FC236}">
                <a16:creationId xmlns:a16="http://schemas.microsoft.com/office/drawing/2014/main" id="{9CC3BC28-AD2A-D698-C704-8AC51F408BD0}"/>
              </a:ext>
            </a:extLst>
          </p:cNvPr>
          <p:cNvGrpSpPr/>
          <p:nvPr/>
        </p:nvGrpSpPr>
        <p:grpSpPr>
          <a:xfrm>
            <a:off x="2717313" y="5742366"/>
            <a:ext cx="3502305" cy="929248"/>
            <a:chOff x="2717313" y="5742366"/>
            <a:chExt cx="3502305" cy="929248"/>
          </a:xfrm>
        </p:grpSpPr>
        <p:sp>
          <p:nvSpPr>
            <p:cNvPr id="14" name="Rettangolo con angoli arrotondati 13">
              <a:extLst>
                <a:ext uri="{FF2B5EF4-FFF2-40B4-BE49-F238E27FC236}">
                  <a16:creationId xmlns:a16="http://schemas.microsoft.com/office/drawing/2014/main" id="{8D679974-2170-97C2-7AAE-81D25CB14303}"/>
                </a:ext>
              </a:extLst>
            </p:cNvPr>
            <p:cNvSpPr/>
            <p:nvPr/>
          </p:nvSpPr>
          <p:spPr>
            <a:xfrm>
              <a:off x="3318553" y="5742366"/>
              <a:ext cx="2758660" cy="597279"/>
            </a:xfrm>
            <a:prstGeom prst="roundRect">
              <a:avLst/>
            </a:prstGeom>
            <a:noFill/>
            <a:ln>
              <a:solidFill>
                <a:schemeClr val="accent1">
                  <a:lumMod val="75000"/>
                </a:schemeClr>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t"/>
            <a:lstStyle/>
            <a:p>
              <a:pPr algn="ctr"/>
              <a:r>
                <a:rPr lang="en-US" sz="3200" b="1" i="1" dirty="0">
                  <a:solidFill>
                    <a:schemeClr val="accent1">
                      <a:lumMod val="75000"/>
                    </a:schemeClr>
                  </a:solidFill>
                  <a:latin typeface="+mj-lt"/>
                </a:rPr>
                <a:t>NN</a:t>
              </a:r>
              <a:r>
                <a:rPr lang="en-US" sz="3200" b="1" dirty="0">
                  <a:solidFill>
                    <a:schemeClr val="accent1">
                      <a:lumMod val="75000"/>
                    </a:schemeClr>
                  </a:solidFill>
                  <a:latin typeface="+mj-lt"/>
                </a:rPr>
                <a:t>+3N forces </a:t>
              </a:r>
              <a:endParaRPr lang="en-US" sz="3200" dirty="0">
                <a:solidFill>
                  <a:schemeClr val="accent1">
                    <a:lumMod val="75000"/>
                  </a:schemeClr>
                </a:solidFill>
                <a:latin typeface="+mj-lt"/>
              </a:endParaRPr>
            </a:p>
            <a:p>
              <a:endParaRPr lang="it-IT" dirty="0"/>
            </a:p>
          </p:txBody>
        </p:sp>
        <p:sp>
          <p:nvSpPr>
            <p:cNvPr id="5" name="CasellaDiTesto 4">
              <a:extLst>
                <a:ext uri="{FF2B5EF4-FFF2-40B4-BE49-F238E27FC236}">
                  <a16:creationId xmlns:a16="http://schemas.microsoft.com/office/drawing/2014/main" id="{FCC600F2-16A5-CA59-62C2-6751C47700C3}"/>
                </a:ext>
              </a:extLst>
            </p:cNvPr>
            <p:cNvSpPr txBox="1"/>
            <p:nvPr/>
          </p:nvSpPr>
          <p:spPr>
            <a:xfrm>
              <a:off x="2717313" y="6302282"/>
              <a:ext cx="3502305" cy="369332"/>
            </a:xfrm>
            <a:prstGeom prst="rect">
              <a:avLst/>
            </a:prstGeom>
            <a:noFill/>
          </p:spPr>
          <p:txBody>
            <a:bodyPr wrap="none" rtlCol="0">
              <a:spAutoFit/>
            </a:bodyPr>
            <a:lstStyle/>
            <a:p>
              <a:r>
                <a:rPr lang="it-IT" sz="1800" i="0" dirty="0">
                  <a:solidFill>
                    <a:schemeClr val="bg2">
                      <a:lumMod val="50000"/>
                    </a:schemeClr>
                  </a:solidFill>
                  <a:latin typeface="+mj-lt"/>
                </a:rPr>
                <a:t>T. Fukui et al, PRC 98 (2018) 044305</a:t>
              </a:r>
              <a:endParaRPr lang="it-IT" dirty="0"/>
            </a:p>
          </p:txBody>
        </p:sp>
      </p:grpSp>
    </p:spTree>
    <p:extLst>
      <p:ext uri="{BB962C8B-B14F-4D97-AF65-F5344CB8AC3E}">
        <p14:creationId xmlns:p14="http://schemas.microsoft.com/office/powerpoint/2010/main" val="77357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a:extLst>
              <a:ext uri="{FF2B5EF4-FFF2-40B4-BE49-F238E27FC236}">
                <a16:creationId xmlns:a16="http://schemas.microsoft.com/office/drawing/2014/main" id="{EE1C38E9-1314-0466-8267-CF3A5B5F6A4A}"/>
              </a:ext>
            </a:extLst>
          </p:cNvPr>
          <p:cNvSpPr txBox="1"/>
          <p:nvPr/>
        </p:nvSpPr>
        <p:spPr>
          <a:xfrm>
            <a:off x="0" y="4495568"/>
            <a:ext cx="4452853" cy="1905232"/>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800" dirty="0">
                <a:effectLst/>
                <a:latin typeface="+mj-lt"/>
              </a:rPr>
              <a:t>3NF is essential</a:t>
            </a:r>
            <a:r>
              <a:rPr lang="en-US" sz="2800" dirty="0">
                <a:latin typeface="+mj-lt"/>
              </a:rPr>
              <a:t> </a:t>
            </a:r>
            <a:r>
              <a:rPr lang="en-US" sz="2800" dirty="0">
                <a:effectLst/>
                <a:latin typeface="+mj-lt"/>
              </a:rPr>
              <a:t>to make explicit the spin-orbit splitting of the 0p orbitals</a:t>
            </a:r>
            <a:endParaRPr lang="en-US" sz="3200" dirty="0">
              <a:effectLst/>
              <a:latin typeface="+mj-lt"/>
              <a:ea typeface="+mj-ea"/>
              <a:cs typeface="+mj-cs"/>
            </a:endParaRPr>
          </a:p>
        </p:txBody>
      </p:sp>
      <p:sp>
        <p:nvSpPr>
          <p:cNvPr id="47" name="Rectangle 4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antenna&#10;&#10;Descrizione generata automaticamente">
            <a:extLst>
              <a:ext uri="{FF2B5EF4-FFF2-40B4-BE49-F238E27FC236}">
                <a16:creationId xmlns:a16="http://schemas.microsoft.com/office/drawing/2014/main" id="{7A094C00-768C-791D-4E34-6D7BA0E07361}"/>
              </a:ext>
            </a:extLst>
          </p:cNvPr>
          <p:cNvPicPr>
            <a:picLocks noChangeAspect="1"/>
          </p:cNvPicPr>
          <p:nvPr/>
        </p:nvPicPr>
        <p:blipFill>
          <a:blip r:embed="rId3"/>
          <a:stretch>
            <a:fillRect/>
          </a:stretch>
        </p:blipFill>
        <p:spPr>
          <a:xfrm>
            <a:off x="1813293" y="364143"/>
            <a:ext cx="3186608" cy="3426462"/>
          </a:xfrm>
          <a:prstGeom prst="rect">
            <a:avLst/>
          </a:prstGeom>
        </p:spPr>
      </p:pic>
      <p:pic>
        <p:nvPicPr>
          <p:cNvPr id="2" name="Segnaposto contenuto 4" descr="Immagine che contiene grafico&#10;&#10;Descrizione generata automaticamente">
            <a:extLst>
              <a:ext uri="{FF2B5EF4-FFF2-40B4-BE49-F238E27FC236}">
                <a16:creationId xmlns:a16="http://schemas.microsoft.com/office/drawing/2014/main" id="{F99C734B-F938-83DF-00FB-ED2EB4A5628A}"/>
              </a:ext>
            </a:extLst>
          </p:cNvPr>
          <p:cNvPicPr>
            <a:picLocks noGrp="1" noChangeAspect="1"/>
          </p:cNvPicPr>
          <p:nvPr>
            <p:ph idx="1"/>
          </p:nvPr>
        </p:nvPicPr>
        <p:blipFill>
          <a:blip r:embed="rId4"/>
          <a:stretch>
            <a:fillRect/>
          </a:stretch>
        </p:blipFill>
        <p:spPr>
          <a:xfrm>
            <a:off x="7152430" y="364142"/>
            <a:ext cx="3426462" cy="3426462"/>
          </a:xfrm>
          <a:prstGeom prst="rect">
            <a:avLst/>
          </a:prstGeom>
        </p:spPr>
      </p:pic>
      <p:sp>
        <p:nvSpPr>
          <p:cNvPr id="51" name="Rectangle 5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ttangolo con angoli arrotondati 38">
            <a:extLst>
              <a:ext uri="{FF2B5EF4-FFF2-40B4-BE49-F238E27FC236}">
                <a16:creationId xmlns:a16="http://schemas.microsoft.com/office/drawing/2014/main" id="{8D71AC3F-81E1-879B-BB1B-F796EDABF767}"/>
              </a:ext>
            </a:extLst>
          </p:cNvPr>
          <p:cNvSpPr/>
          <p:nvPr/>
        </p:nvSpPr>
        <p:spPr>
          <a:xfrm>
            <a:off x="5370537" y="4495568"/>
            <a:ext cx="6586915" cy="1905232"/>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vert="horz" lIns="91440" tIns="45720" rIns="91440" bIns="45720" rtlCol="0" anchor="ctr">
            <a:normAutofit fontScale="77500" lnSpcReduction="20000"/>
          </a:bodyPr>
          <a:lstStyle/>
          <a:p>
            <a:pPr algn="just"/>
            <a:r>
              <a:rPr lang="en-US" sz="2800" dirty="0">
                <a:latin typeface="+mj-lt"/>
              </a:rPr>
              <a:t>R</a:t>
            </a:r>
            <a:r>
              <a:rPr lang="en-US" sz="2800" dirty="0">
                <a:effectLst/>
                <a:latin typeface="+mj-lt"/>
              </a:rPr>
              <a:t>elative ESPE rapidly drops down when considering only the N</a:t>
            </a:r>
            <a:r>
              <a:rPr lang="en-US" sz="2800" baseline="30000" dirty="0">
                <a:effectLst/>
                <a:latin typeface="+mj-lt"/>
              </a:rPr>
              <a:t>3</a:t>
            </a:r>
            <a:r>
              <a:rPr lang="en-US" sz="2800" dirty="0">
                <a:effectLst/>
                <a:latin typeface="+mj-lt"/>
              </a:rPr>
              <a:t>LO </a:t>
            </a:r>
            <a:r>
              <a:rPr lang="en-US" sz="2800" i="1" dirty="0">
                <a:effectLst/>
                <a:latin typeface="+mj-lt"/>
              </a:rPr>
              <a:t>NN</a:t>
            </a:r>
            <a:r>
              <a:rPr lang="en-US" sz="2800" dirty="0">
                <a:effectLst/>
                <a:latin typeface="+mj-lt"/>
              </a:rPr>
              <a:t> potential, even becoming negative around A = 8</a:t>
            </a:r>
            <a:r>
              <a:rPr lang="en-US" sz="2800" dirty="0">
                <a:latin typeface="+mj-lt"/>
              </a:rPr>
              <a:t>, while relative ESPE is almost constant (4 ∼ 5 MeV) </a:t>
            </a:r>
            <a:r>
              <a:rPr lang="en-US" sz="2800" dirty="0">
                <a:effectLst/>
                <a:latin typeface="+mj-lt"/>
              </a:rPr>
              <a:t>when the 3N potential</a:t>
            </a:r>
            <a:r>
              <a:rPr lang="en-US" sz="2800" dirty="0">
                <a:latin typeface="+mj-lt"/>
              </a:rPr>
              <a:t> is taken into account </a:t>
            </a:r>
            <a:r>
              <a:rPr lang="en-US" sz="2800" dirty="0">
                <a:latin typeface="+mj-lt"/>
                <a:sym typeface="Wingdings" pitchFamily="2" charset="2"/>
              </a:rPr>
              <a:t> which reflects on the spectra of </a:t>
            </a:r>
            <a:r>
              <a:rPr lang="en-US" sz="2800" baseline="30000" dirty="0">
                <a:latin typeface="+mj-lt"/>
                <a:sym typeface="Wingdings" pitchFamily="2" charset="2"/>
              </a:rPr>
              <a:t>10</a:t>
            </a:r>
            <a:r>
              <a:rPr lang="en-US" sz="2800" dirty="0">
                <a:latin typeface="+mj-lt"/>
                <a:sym typeface="Wingdings" pitchFamily="2" charset="2"/>
              </a:rPr>
              <a:t>B and </a:t>
            </a:r>
            <a:r>
              <a:rPr lang="en-US" sz="2800" baseline="30000" dirty="0">
                <a:latin typeface="+mj-lt"/>
                <a:sym typeface="Wingdings" pitchFamily="2" charset="2"/>
              </a:rPr>
              <a:t>11</a:t>
            </a:r>
            <a:r>
              <a:rPr lang="en-US" sz="2800" dirty="0">
                <a:latin typeface="+mj-lt"/>
                <a:sym typeface="Wingdings" pitchFamily="2" charset="2"/>
              </a:rPr>
              <a:t>B</a:t>
            </a:r>
            <a:endParaRPr lang="en-US" sz="2800" dirty="0">
              <a:solidFill>
                <a:schemeClr val="tx1"/>
              </a:solidFill>
            </a:endParaRPr>
          </a:p>
        </p:txBody>
      </p:sp>
      <p:sp>
        <p:nvSpPr>
          <p:cNvPr id="24" name="CasellaDiTesto 23">
            <a:extLst>
              <a:ext uri="{FF2B5EF4-FFF2-40B4-BE49-F238E27FC236}">
                <a16:creationId xmlns:a16="http://schemas.microsoft.com/office/drawing/2014/main" id="{694E0A22-B8A5-A825-8C90-7DFBD2D48CF8}"/>
              </a:ext>
            </a:extLst>
          </p:cNvPr>
          <p:cNvSpPr txBox="1"/>
          <p:nvPr/>
        </p:nvSpPr>
        <p:spPr>
          <a:xfrm>
            <a:off x="640079" y="873940"/>
            <a:ext cx="5672668" cy="1312387"/>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2800"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D1DC9522-CD36-6A28-205C-C82582BFEFA3}"/>
                  </a:ext>
                </a:extLst>
              </p:cNvPr>
              <p:cNvSpPr txBox="1"/>
              <p:nvPr/>
            </p:nvSpPr>
            <p:spPr>
              <a:xfrm>
                <a:off x="532015" y="3694553"/>
                <a:ext cx="3920838" cy="394210"/>
              </a:xfrm>
              <a:prstGeom prst="rect">
                <a:avLst/>
              </a:prstGeom>
              <a:noFill/>
            </p:spPr>
            <p:txBody>
              <a:bodyPr wrap="square" rtlCol="0">
                <a:spAutoFit/>
              </a:bodyPr>
              <a:lstStyle/>
              <a:p>
                <a:r>
                  <a:rPr lang="en-US" dirty="0">
                    <a:latin typeface="+mj-lt"/>
                  </a:rPr>
                  <a:t>p</a:t>
                </a:r>
                <a:r>
                  <a:rPr lang="en-US" dirty="0">
                    <a:effectLst/>
                    <a:latin typeface="+mj-lt"/>
                  </a:rPr>
                  <a:t>roton </a:t>
                </a:r>
                <a14:m>
                  <m:oMath xmlns:m="http://schemas.openxmlformats.org/officeDocument/2006/math">
                    <m:r>
                      <a:rPr lang="en-US" b="0" i="1" smtClean="0">
                        <a:effectLst/>
                        <a:latin typeface="Cambria Math" panose="02040503050406030204" pitchFamily="18" charset="0"/>
                      </a:rPr>
                      <m:t>0</m:t>
                    </m:r>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𝑝</m:t>
                        </m:r>
                      </m:e>
                      <m:sub>
                        <m:r>
                          <a:rPr lang="en-US" b="0" i="1" smtClean="0">
                            <a:effectLst/>
                            <a:latin typeface="Cambria Math" panose="02040503050406030204" pitchFamily="18" charset="0"/>
                          </a:rPr>
                          <m:t>1/2</m:t>
                        </m:r>
                      </m:sub>
                    </m:sSub>
                  </m:oMath>
                </a14:m>
                <a:r>
                  <a:rPr lang="en-US" dirty="0">
                    <a:effectLst/>
                    <a:latin typeface="+mj-lt"/>
                  </a:rPr>
                  <a:t> ESPE relative to </a:t>
                </a:r>
                <a14:m>
                  <m:oMath xmlns:m="http://schemas.openxmlformats.org/officeDocument/2006/math">
                    <m:r>
                      <a:rPr lang="en-US" i="1">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r>
                          <a:rPr lang="en-US" i="1">
                            <a:latin typeface="Cambria Math" panose="02040503050406030204" pitchFamily="18" charset="0"/>
                          </a:rPr>
                          <m:t>/2</m:t>
                        </m:r>
                      </m:sub>
                    </m:sSub>
                  </m:oMath>
                </a14:m>
                <a:r>
                  <a:rPr lang="en-US" dirty="0">
                    <a:effectLst/>
                    <a:latin typeface="+mj-lt"/>
                  </a:rPr>
                  <a:t> </a:t>
                </a:r>
                <a:endParaRPr lang="en-US" dirty="0">
                  <a:latin typeface="+mj-lt"/>
                </a:endParaRPr>
              </a:p>
            </p:txBody>
          </p:sp>
        </mc:Choice>
        <mc:Fallback xmlns="">
          <p:sp>
            <p:nvSpPr>
              <p:cNvPr id="4" name="CasellaDiTesto 3">
                <a:extLst>
                  <a:ext uri="{FF2B5EF4-FFF2-40B4-BE49-F238E27FC236}">
                    <a16:creationId xmlns:a16="http://schemas.microsoft.com/office/drawing/2014/main" id="{D1DC9522-CD36-6A28-205C-C82582BFEFA3}"/>
                  </a:ext>
                </a:extLst>
              </p:cNvPr>
              <p:cNvSpPr txBox="1">
                <a:spLocks noRot="1" noChangeAspect="1" noMove="1" noResize="1" noEditPoints="1" noAdjustHandles="1" noChangeArrowheads="1" noChangeShapeType="1" noTextEdit="1"/>
              </p:cNvSpPr>
              <p:nvPr/>
            </p:nvSpPr>
            <p:spPr>
              <a:xfrm>
                <a:off x="532015" y="3694553"/>
                <a:ext cx="3920838" cy="394210"/>
              </a:xfrm>
              <a:prstGeom prst="rect">
                <a:avLst/>
              </a:prstGeom>
              <a:blipFill>
                <a:blip r:embed="rId5"/>
                <a:stretch>
                  <a:fillRect l="-1290" t="-6061" b="-1515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BDB60553-A8B7-EC12-55AC-FEDD33089613}"/>
                  </a:ext>
                </a:extLst>
              </p:cNvPr>
              <p:cNvSpPr txBox="1"/>
              <p:nvPr/>
            </p:nvSpPr>
            <p:spPr>
              <a:xfrm>
                <a:off x="8028832" y="3624625"/>
                <a:ext cx="3734928" cy="394210"/>
              </a:xfrm>
              <a:prstGeom prst="rect">
                <a:avLst/>
              </a:prstGeom>
              <a:noFill/>
            </p:spPr>
            <p:txBody>
              <a:bodyPr wrap="square" rtlCol="0">
                <a:spAutoFit/>
              </a:bodyPr>
              <a:lstStyle/>
              <a:p>
                <a:r>
                  <a:rPr lang="en-US" dirty="0">
                    <a:latin typeface="+mj-lt"/>
                  </a:rPr>
                  <a:t>neutron</a:t>
                </a:r>
                <a:r>
                  <a:rPr lang="en-US" dirty="0">
                    <a:effectLst/>
                    <a:latin typeface="+mj-lt"/>
                  </a:rPr>
                  <a:t>  </a:t>
                </a:r>
                <a14:m>
                  <m:oMath xmlns:m="http://schemas.openxmlformats.org/officeDocument/2006/math">
                    <m:r>
                      <a:rPr lang="en-US" b="0" i="1" smtClean="0">
                        <a:effectLst/>
                        <a:latin typeface="Cambria Math" panose="02040503050406030204" pitchFamily="18" charset="0"/>
                      </a:rPr>
                      <m:t>0</m:t>
                    </m:r>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𝑝</m:t>
                        </m:r>
                      </m:e>
                      <m:sub>
                        <m:r>
                          <a:rPr lang="en-US" b="0" i="1" smtClean="0">
                            <a:effectLst/>
                            <a:latin typeface="Cambria Math" panose="02040503050406030204" pitchFamily="18" charset="0"/>
                          </a:rPr>
                          <m:t>1/2</m:t>
                        </m:r>
                      </m:sub>
                    </m:sSub>
                  </m:oMath>
                </a14:m>
                <a:r>
                  <a:rPr lang="en-US" dirty="0">
                    <a:effectLst/>
                    <a:latin typeface="+mj-lt"/>
                  </a:rPr>
                  <a:t> ESPE relative to </a:t>
                </a:r>
                <a14:m>
                  <m:oMath xmlns:m="http://schemas.openxmlformats.org/officeDocument/2006/math">
                    <m:r>
                      <a:rPr lang="en-US" i="1">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r>
                          <a:rPr lang="en-US" i="1">
                            <a:latin typeface="Cambria Math" panose="02040503050406030204" pitchFamily="18" charset="0"/>
                          </a:rPr>
                          <m:t>/2</m:t>
                        </m:r>
                      </m:sub>
                    </m:sSub>
                  </m:oMath>
                </a14:m>
                <a:r>
                  <a:rPr lang="en-US" dirty="0">
                    <a:effectLst/>
                    <a:latin typeface="+mj-lt"/>
                  </a:rPr>
                  <a:t> </a:t>
                </a:r>
                <a:endParaRPr lang="en-US" dirty="0">
                  <a:latin typeface="+mj-lt"/>
                </a:endParaRPr>
              </a:p>
            </p:txBody>
          </p:sp>
        </mc:Choice>
        <mc:Fallback xmlns="">
          <p:sp>
            <p:nvSpPr>
              <p:cNvPr id="6" name="CasellaDiTesto 5">
                <a:extLst>
                  <a:ext uri="{FF2B5EF4-FFF2-40B4-BE49-F238E27FC236}">
                    <a16:creationId xmlns:a16="http://schemas.microsoft.com/office/drawing/2014/main" id="{BDB60553-A8B7-EC12-55AC-FEDD33089613}"/>
                  </a:ext>
                </a:extLst>
              </p:cNvPr>
              <p:cNvSpPr txBox="1">
                <a:spLocks noRot="1" noChangeAspect="1" noMove="1" noResize="1" noEditPoints="1" noAdjustHandles="1" noChangeArrowheads="1" noChangeShapeType="1" noTextEdit="1"/>
              </p:cNvSpPr>
              <p:nvPr/>
            </p:nvSpPr>
            <p:spPr>
              <a:xfrm>
                <a:off x="8028832" y="3624625"/>
                <a:ext cx="3734928" cy="394210"/>
              </a:xfrm>
              <a:prstGeom prst="rect">
                <a:avLst/>
              </a:prstGeom>
              <a:blipFill>
                <a:blip r:embed="rId6"/>
                <a:stretch>
                  <a:fillRect l="-1356" t="-6250" b="-18750"/>
                </a:stretch>
              </a:blipFill>
            </p:spPr>
            <p:txBody>
              <a:bodyPr/>
              <a:lstStyle/>
              <a:p>
                <a:r>
                  <a:rPr lang="it-IT">
                    <a:noFill/>
                  </a:rPr>
                  <a:t> </a:t>
                </a:r>
              </a:p>
            </p:txBody>
          </p:sp>
        </mc:Fallback>
      </mc:AlternateContent>
    </p:spTree>
    <p:extLst>
      <p:ext uri="{BB962C8B-B14F-4D97-AF65-F5344CB8AC3E}">
        <p14:creationId xmlns:p14="http://schemas.microsoft.com/office/powerpoint/2010/main" val="20582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EF00E60F-03E0-0ED1-68B7-6B0B82F78F2C}"/>
              </a:ext>
            </a:extLst>
          </p:cNvPr>
          <p:cNvSpPr>
            <a:spLocks noGrp="1"/>
          </p:cNvSpPr>
          <p:nvPr>
            <p:ph type="title"/>
          </p:nvPr>
        </p:nvSpPr>
        <p:spPr>
          <a:xfrm>
            <a:off x="57556" y="2774602"/>
            <a:ext cx="3981048" cy="1536142"/>
          </a:xfrm>
        </p:spPr>
        <p:txBody>
          <a:bodyPr vert="horz" lIns="91440" tIns="45720" rIns="91440" bIns="45720" rtlCol="0" anchor="t">
            <a:normAutofit fontScale="90000"/>
          </a:bodyPr>
          <a:lstStyle/>
          <a:p>
            <a:r>
              <a:rPr lang="en-US" sz="3400" dirty="0">
                <a:solidFill>
                  <a:srgbClr val="FFFFFF"/>
                </a:solidFill>
              </a:rPr>
              <a:t>Two-neutron separation energies for Ca isotopes</a:t>
            </a:r>
            <a:br>
              <a:rPr lang="en-US" sz="3400" dirty="0">
                <a:solidFill>
                  <a:srgbClr val="FFFFFF"/>
                </a:solidFill>
              </a:rPr>
            </a:br>
            <a:br>
              <a:rPr lang="en-US" sz="3400" dirty="0">
                <a:solidFill>
                  <a:srgbClr val="FFFFFF"/>
                </a:solidFill>
              </a:rPr>
            </a:br>
            <a:endParaRPr lang="en-US" sz="3400" kern="1200" dirty="0">
              <a:solidFill>
                <a:srgbClr val="FFFFFF"/>
              </a:solidFill>
              <a:latin typeface="+mj-lt"/>
              <a:ea typeface="+mj-ea"/>
              <a:cs typeface="+mj-cs"/>
            </a:endParaRPr>
          </a:p>
        </p:txBody>
      </p:sp>
      <p:pic>
        <p:nvPicPr>
          <p:cNvPr id="5" name="Segnaposto contenuto 4">
            <a:extLst>
              <a:ext uri="{FF2B5EF4-FFF2-40B4-BE49-F238E27FC236}">
                <a16:creationId xmlns:a16="http://schemas.microsoft.com/office/drawing/2014/main" id="{C863CD75-4979-C251-3238-DCA78E386342}"/>
              </a:ext>
            </a:extLst>
          </p:cNvPr>
          <p:cNvPicPr>
            <a:picLocks noGrp="1" noChangeAspect="1"/>
          </p:cNvPicPr>
          <p:nvPr>
            <p:ph idx="1"/>
          </p:nvPr>
        </p:nvPicPr>
        <p:blipFill>
          <a:blip r:embed="rId3"/>
          <a:stretch>
            <a:fillRect/>
          </a:stretch>
        </p:blipFill>
        <p:spPr>
          <a:xfrm>
            <a:off x="4189885" y="408728"/>
            <a:ext cx="7791827" cy="4017788"/>
          </a:xfrm>
          <a:prstGeom prst="rect">
            <a:avLst/>
          </a:prstGeom>
          <a:ln>
            <a:solidFill>
              <a:schemeClr val="accent1">
                <a:lumMod val="75000"/>
              </a:schemeClr>
            </a:solidFill>
          </a:ln>
        </p:spPr>
      </p:pic>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B6FACFF7-61A2-D0B3-0D26-967740E7A096}"/>
                  </a:ext>
                </a:extLst>
              </p:cNvPr>
              <p:cNvSpPr txBox="1"/>
              <p:nvPr/>
            </p:nvSpPr>
            <p:spPr>
              <a:xfrm>
                <a:off x="4197682" y="4627397"/>
                <a:ext cx="4408816" cy="1200329"/>
              </a:xfrm>
              <a:prstGeom prst="rect">
                <a:avLst/>
              </a:prstGeom>
              <a:noFill/>
              <a:ln w="28575">
                <a:solidFill>
                  <a:schemeClr val="accent1">
                    <a:lumMod val="60000"/>
                    <a:lumOff val="40000"/>
                  </a:schemeClr>
                </a:solidFill>
              </a:ln>
            </p:spPr>
            <p:txBody>
              <a:bodyPr wrap="square" rtlCol="0">
                <a:spAutoFit/>
              </a:bodyPr>
              <a:lstStyle/>
              <a:p>
                <a14:m>
                  <m:oMath xmlns:m="http://schemas.openxmlformats.org/officeDocument/2006/math">
                    <m:sSup>
                      <m:sSupPr>
                        <m:ctrlPr>
                          <a:rPr lang="en-US" sz="2400" i="1" smtClean="0">
                            <a:solidFill>
                              <a:schemeClr val="tx1">
                                <a:lumMod val="75000"/>
                                <a:lumOff val="25000"/>
                              </a:schemeClr>
                            </a:solidFill>
                            <a:latin typeface="Cambria Math" panose="02040503050406030204" pitchFamily="18" charset="0"/>
                          </a:rPr>
                        </m:ctrlPr>
                      </m:sSupPr>
                      <m:e>
                        <m:r>
                          <a:rPr lang="en-US" sz="2400" i="1" smtClean="0">
                            <a:solidFill>
                              <a:schemeClr val="tx1">
                                <a:lumMod val="75000"/>
                                <a:lumOff val="25000"/>
                              </a:schemeClr>
                            </a:solidFill>
                            <a:latin typeface="Cambria Math" panose="02040503050406030204" pitchFamily="18" charset="0"/>
                          </a:rPr>
                          <m:t>𝐻</m:t>
                        </m:r>
                      </m:e>
                      <m:sup>
                        <m:r>
                          <a:rPr lang="en-US" sz="2400" b="0" i="1" smtClean="0">
                            <a:solidFill>
                              <a:schemeClr val="tx1">
                                <a:lumMod val="75000"/>
                                <a:lumOff val="25000"/>
                              </a:schemeClr>
                            </a:solidFill>
                            <a:latin typeface="Cambria Math" panose="02040503050406030204" pitchFamily="18" charset="0"/>
                          </a:rPr>
                          <m:t>2</m:t>
                        </m:r>
                        <m:r>
                          <a:rPr lang="en-US" sz="2400" b="0" i="1" smtClean="0">
                            <a:solidFill>
                              <a:schemeClr val="tx1">
                                <a:lumMod val="75000"/>
                                <a:lumOff val="25000"/>
                              </a:schemeClr>
                            </a:solidFill>
                            <a:latin typeface="Cambria Math" panose="02040503050406030204" pitchFamily="18" charset="0"/>
                          </a:rPr>
                          <m:t>𝑁</m:t>
                        </m:r>
                      </m:sup>
                    </m:sSup>
                  </m:oMath>
                </a14:m>
                <a:r>
                  <a:rPr lang="en-US" sz="2400" dirty="0">
                    <a:solidFill>
                      <a:schemeClr val="tx1">
                        <a:lumMod val="75000"/>
                        <a:lumOff val="25000"/>
                      </a:schemeClr>
                    </a:solidFill>
                  </a:rPr>
                  <a:t>  </a:t>
                </a:r>
                <a:r>
                  <a:rPr lang="en-US" sz="2400" dirty="0">
                    <a:solidFill>
                      <a:schemeClr val="tx1">
                        <a:lumMod val="75000"/>
                        <a:lumOff val="25000"/>
                      </a:schemeClr>
                    </a:solidFill>
                    <a:latin typeface="+mj-lt"/>
                  </a:rPr>
                  <a:t>only induced 3N forces</a:t>
                </a:r>
              </a:p>
              <a:p>
                <a14:m>
                  <m:oMath xmlns:m="http://schemas.openxmlformats.org/officeDocument/2006/math">
                    <m:sSup>
                      <m:sSupPr>
                        <m:ctrlPr>
                          <a:rPr lang="en-US" sz="2400" i="1" smtClean="0">
                            <a:solidFill>
                              <a:schemeClr val="tx1">
                                <a:lumMod val="75000"/>
                                <a:lumOff val="25000"/>
                              </a:schemeClr>
                            </a:solidFill>
                            <a:latin typeface="Cambria Math" panose="02040503050406030204" pitchFamily="18" charset="0"/>
                          </a:rPr>
                        </m:ctrlPr>
                      </m:sSupPr>
                      <m:e>
                        <m:r>
                          <a:rPr lang="en-US" sz="2400" b="0" i="1" smtClean="0">
                            <a:solidFill>
                              <a:schemeClr val="tx1">
                                <a:lumMod val="75000"/>
                                <a:lumOff val="25000"/>
                              </a:schemeClr>
                            </a:solidFill>
                            <a:latin typeface="Cambria Math" panose="02040503050406030204" pitchFamily="18" charset="0"/>
                          </a:rPr>
                          <m:t>𝐻</m:t>
                        </m:r>
                      </m:e>
                      <m:sup>
                        <m:r>
                          <a:rPr lang="en-US" sz="2400" b="0" i="1" smtClean="0">
                            <a:solidFill>
                              <a:schemeClr val="tx1">
                                <a:lumMod val="75000"/>
                                <a:lumOff val="25000"/>
                              </a:schemeClr>
                            </a:solidFill>
                            <a:latin typeface="Cambria Math" panose="02040503050406030204" pitchFamily="18" charset="0"/>
                          </a:rPr>
                          <m:t>3</m:t>
                        </m:r>
                        <m:r>
                          <a:rPr lang="en-US" sz="2400" b="0" i="1" smtClean="0">
                            <a:solidFill>
                              <a:schemeClr val="tx1">
                                <a:lumMod val="75000"/>
                                <a:lumOff val="25000"/>
                              </a:schemeClr>
                            </a:solidFill>
                            <a:latin typeface="Cambria Math" panose="02040503050406030204" pitchFamily="18" charset="0"/>
                          </a:rPr>
                          <m:t>𝑁</m:t>
                        </m:r>
                      </m:sup>
                    </m:sSup>
                  </m:oMath>
                </a14:m>
                <a:r>
                  <a:rPr lang="en-US" sz="2400" dirty="0">
                    <a:solidFill>
                      <a:schemeClr val="tx1">
                        <a:lumMod val="75000"/>
                        <a:lumOff val="25000"/>
                      </a:schemeClr>
                    </a:solidFill>
                  </a:rPr>
                  <a:t>  </a:t>
                </a:r>
                <a:r>
                  <a:rPr lang="en-US" sz="2400" dirty="0">
                    <a:solidFill>
                      <a:schemeClr val="tx1">
                        <a:lumMod val="75000"/>
                        <a:lumOff val="25000"/>
                      </a:schemeClr>
                    </a:solidFill>
                    <a:latin typeface="+mj-lt"/>
                  </a:rPr>
                  <a:t>genuine + induced 3N forces</a:t>
                </a:r>
              </a:p>
              <a:p>
                <a14:m>
                  <m:oMath xmlns:m="http://schemas.openxmlformats.org/officeDocument/2006/math">
                    <m:sSup>
                      <m:sSupPr>
                        <m:ctrlPr>
                          <a:rPr lang="en-US" sz="2400" i="1" smtClean="0">
                            <a:solidFill>
                              <a:schemeClr val="tx1">
                                <a:lumMod val="75000"/>
                                <a:lumOff val="25000"/>
                              </a:schemeClr>
                            </a:solidFill>
                            <a:latin typeface="Cambria Math" panose="02040503050406030204" pitchFamily="18" charset="0"/>
                          </a:rPr>
                        </m:ctrlPr>
                      </m:sSupPr>
                      <m:e>
                        <m:acc>
                          <m:accPr>
                            <m:chr m:val="̅"/>
                            <m:ctrlPr>
                              <a:rPr lang="en-US" sz="2400" i="1" smtClean="0">
                                <a:solidFill>
                                  <a:schemeClr val="tx1">
                                    <a:lumMod val="75000"/>
                                    <a:lumOff val="25000"/>
                                  </a:schemeClr>
                                </a:solidFill>
                                <a:latin typeface="Cambria Math" panose="02040503050406030204" pitchFamily="18" charset="0"/>
                              </a:rPr>
                            </m:ctrlPr>
                          </m:accPr>
                          <m:e>
                            <m:r>
                              <a:rPr lang="en-US" sz="2400" b="0" i="1" smtClean="0">
                                <a:solidFill>
                                  <a:schemeClr val="tx1">
                                    <a:lumMod val="75000"/>
                                    <a:lumOff val="25000"/>
                                  </a:schemeClr>
                                </a:solidFill>
                                <a:latin typeface="Cambria Math" panose="02040503050406030204" pitchFamily="18" charset="0"/>
                              </a:rPr>
                              <m:t>𝐻</m:t>
                            </m:r>
                          </m:e>
                        </m:acc>
                      </m:e>
                      <m:sup>
                        <m:r>
                          <a:rPr lang="en-US" sz="2400" b="0" i="1" smtClean="0">
                            <a:solidFill>
                              <a:schemeClr val="tx1">
                                <a:lumMod val="75000"/>
                                <a:lumOff val="25000"/>
                              </a:schemeClr>
                            </a:solidFill>
                            <a:latin typeface="Cambria Math" panose="02040503050406030204" pitchFamily="18" charset="0"/>
                          </a:rPr>
                          <m:t>3</m:t>
                        </m:r>
                        <m:r>
                          <a:rPr lang="en-US" sz="2400" b="0" i="1" smtClean="0">
                            <a:solidFill>
                              <a:schemeClr val="tx1">
                                <a:lumMod val="75000"/>
                                <a:lumOff val="25000"/>
                              </a:schemeClr>
                            </a:solidFill>
                            <a:latin typeface="Cambria Math" panose="02040503050406030204" pitchFamily="18" charset="0"/>
                          </a:rPr>
                          <m:t>𝑁</m:t>
                        </m:r>
                      </m:sup>
                    </m:sSup>
                    <m:r>
                      <a:rPr lang="en-US" sz="2400" b="0" i="0" smtClean="0">
                        <a:solidFill>
                          <a:schemeClr val="tx1">
                            <a:lumMod val="75000"/>
                            <a:lumOff val="25000"/>
                          </a:schemeClr>
                        </a:solidFill>
                        <a:latin typeface="Cambria Math" panose="02040503050406030204" pitchFamily="18" charset="0"/>
                      </a:rPr>
                      <m:t>  </m:t>
                    </m:r>
                  </m:oMath>
                </a14:m>
                <a:r>
                  <a:rPr lang="en-US" sz="2400" dirty="0">
                    <a:solidFill>
                      <a:schemeClr val="tx1">
                        <a:lumMod val="75000"/>
                        <a:lumOff val="25000"/>
                      </a:schemeClr>
                    </a:solidFill>
                    <a:latin typeface="+mj-lt"/>
                  </a:rPr>
                  <a:t>only  genuine 3N forces</a:t>
                </a:r>
              </a:p>
            </p:txBody>
          </p:sp>
        </mc:Choice>
        <mc:Fallback xmlns="">
          <p:sp>
            <p:nvSpPr>
              <p:cNvPr id="3" name="CasellaDiTesto 2">
                <a:extLst>
                  <a:ext uri="{FF2B5EF4-FFF2-40B4-BE49-F238E27FC236}">
                    <a16:creationId xmlns:a16="http://schemas.microsoft.com/office/drawing/2014/main" id="{B6FACFF7-61A2-D0B3-0D26-967740E7A096}"/>
                  </a:ext>
                </a:extLst>
              </p:cNvPr>
              <p:cNvSpPr txBox="1">
                <a:spLocks noRot="1" noChangeAspect="1" noMove="1" noResize="1" noEditPoints="1" noAdjustHandles="1" noChangeArrowheads="1" noChangeShapeType="1" noTextEdit="1"/>
              </p:cNvSpPr>
              <p:nvPr/>
            </p:nvSpPr>
            <p:spPr>
              <a:xfrm>
                <a:off x="4197682" y="4627397"/>
                <a:ext cx="4408816" cy="1200329"/>
              </a:xfrm>
              <a:prstGeom prst="rect">
                <a:avLst/>
              </a:prstGeom>
              <a:blipFill>
                <a:blip r:embed="rId4"/>
                <a:stretch>
                  <a:fillRect t="-2041" r="-285" b="-8163"/>
                </a:stretch>
              </a:blipFill>
              <a:ln w="28575">
                <a:solidFill>
                  <a:schemeClr val="accent1">
                    <a:lumMod val="60000"/>
                    <a:lumOff val="40000"/>
                  </a:schemeClr>
                </a:solidFill>
              </a:ln>
            </p:spPr>
            <p:txBody>
              <a:bodyPr/>
              <a:lstStyle/>
              <a:p>
                <a:r>
                  <a:rPr lang="it-IT">
                    <a:noFill/>
                  </a:rPr>
                  <a:t> </a:t>
                </a:r>
              </a:p>
            </p:txBody>
          </p:sp>
        </mc:Fallback>
      </mc:AlternateContent>
      <p:sp>
        <p:nvSpPr>
          <p:cNvPr id="4" name="CasellaDiTesto 3">
            <a:extLst>
              <a:ext uri="{FF2B5EF4-FFF2-40B4-BE49-F238E27FC236}">
                <a16:creationId xmlns:a16="http://schemas.microsoft.com/office/drawing/2014/main" id="{24054867-94D0-591E-1C13-621778D06573}"/>
              </a:ext>
            </a:extLst>
          </p:cNvPr>
          <p:cNvSpPr txBox="1"/>
          <p:nvPr/>
        </p:nvSpPr>
        <p:spPr>
          <a:xfrm>
            <a:off x="8048162" y="6229488"/>
            <a:ext cx="4087336" cy="646331"/>
          </a:xfrm>
          <a:prstGeom prst="rect">
            <a:avLst/>
          </a:prstGeom>
          <a:noFill/>
        </p:spPr>
        <p:txBody>
          <a:bodyPr wrap="square" rtlCol="0">
            <a:spAutoFit/>
          </a:bodyPr>
          <a:lstStyle/>
          <a:p>
            <a:r>
              <a:rPr lang="it-IT" sz="1800" i="0" dirty="0">
                <a:solidFill>
                  <a:srgbClr val="797979"/>
                </a:solidFill>
                <a:latin typeface="+mj-lt"/>
              </a:rPr>
              <a:t>Y..Z. Ma et al,  PRC 100.  </a:t>
            </a:r>
            <a:r>
              <a:rPr lang="it-IT" dirty="0">
                <a:solidFill>
                  <a:srgbClr val="797979"/>
                </a:solidFill>
                <a:latin typeface="+mj-lt"/>
              </a:rPr>
              <a:t>034324 (2019) </a:t>
            </a:r>
          </a:p>
          <a:p>
            <a:r>
              <a:rPr lang="it-IT" dirty="0">
                <a:solidFill>
                  <a:srgbClr val="797979"/>
                </a:solidFill>
                <a:latin typeface="+mj-lt"/>
              </a:rPr>
              <a:t>L. Coraggio et al,  PRC 102, 054326 (2020)</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53006B1C-5A2B-983D-E891-1B2BF92ECBEC}"/>
                  </a:ext>
                </a:extLst>
              </p:cNvPr>
              <p:cNvSpPr txBox="1"/>
              <p:nvPr/>
            </p:nvSpPr>
            <p:spPr>
              <a:xfrm>
                <a:off x="-15081" y="4583369"/>
                <a:ext cx="4126322" cy="707886"/>
              </a:xfrm>
              <a:prstGeom prst="rect">
                <a:avLst/>
              </a:prstGeom>
              <a:noFill/>
            </p:spPr>
            <p:txBody>
              <a:bodyPr wrap="none" rtlCol="0">
                <a:spAutoFit/>
              </a:bodyPr>
              <a:lstStyle/>
              <a:p>
                <a14:m>
                  <m:oMath xmlns:m="http://schemas.openxmlformats.org/officeDocument/2006/math">
                    <m:r>
                      <a:rPr lang="it-IT" sz="2000" b="0" i="1" dirty="0" smtClean="0">
                        <a:solidFill>
                          <a:schemeClr val="bg1"/>
                        </a:solidFill>
                        <a:latin typeface="Cambria Math" panose="02040503050406030204" pitchFamily="18" charset="0"/>
                      </a:rPr>
                      <m:t>𝑓𝑝</m:t>
                    </m:r>
                  </m:oMath>
                </a14:m>
                <a:r>
                  <a:rPr lang="it-IT" sz="2000" dirty="0">
                    <a:solidFill>
                      <a:schemeClr val="bg1"/>
                    </a:solidFill>
                  </a:rPr>
                  <a:t> </a:t>
                </a:r>
                <a:r>
                  <a:rPr lang="it-IT" sz="2000" dirty="0" err="1">
                    <a:solidFill>
                      <a:schemeClr val="bg1"/>
                    </a:solidFill>
                  </a:rPr>
                  <a:t>proton</a:t>
                </a:r>
                <a:r>
                  <a:rPr lang="it-IT" sz="2000" dirty="0">
                    <a:solidFill>
                      <a:schemeClr val="bg1"/>
                    </a:solidFill>
                  </a:rPr>
                  <a:t>  and </a:t>
                </a:r>
                <a:r>
                  <a:rPr lang="it-IT" sz="2000" dirty="0" err="1">
                    <a:solidFill>
                      <a:schemeClr val="bg1"/>
                    </a:solidFill>
                  </a:rPr>
                  <a:t>neutron</a:t>
                </a:r>
                <a:r>
                  <a:rPr lang="it-IT" sz="2000" dirty="0">
                    <a:solidFill>
                      <a:schemeClr val="bg1"/>
                    </a:solidFill>
                  </a:rPr>
                  <a:t> </a:t>
                </a:r>
                <a:r>
                  <a:rPr lang="en-US" sz="2000" dirty="0">
                    <a:solidFill>
                      <a:schemeClr val="bg1"/>
                    </a:solidFill>
                    <a:latin typeface="+mj-lt"/>
                  </a:rPr>
                  <a:t>valence space</a:t>
                </a:r>
              </a:p>
              <a:p>
                <a14:m>
                  <m:oMath xmlns:m="http://schemas.openxmlformats.org/officeDocument/2006/math">
                    <m:r>
                      <a:rPr lang="it-IT" sz="2000" b="0" i="1" dirty="0" smtClean="0">
                        <a:solidFill>
                          <a:schemeClr val="bg1"/>
                        </a:solidFill>
                        <a:latin typeface="Cambria Math" panose="02040503050406030204" pitchFamily="18" charset="0"/>
                      </a:rPr>
                      <m:t>𝑓𝑝𝑔</m:t>
                    </m:r>
                    <m:r>
                      <a:rPr lang="it-IT" sz="2000" b="0" i="1" baseline="-25000" dirty="0" smtClean="0">
                        <a:solidFill>
                          <a:schemeClr val="bg1"/>
                        </a:solidFill>
                        <a:latin typeface="Cambria Math" panose="02040503050406030204" pitchFamily="18" charset="0"/>
                      </a:rPr>
                      <m:t>9/2</m:t>
                    </m:r>
                  </m:oMath>
                </a14:m>
                <a:r>
                  <a:rPr lang="it-IT" sz="2000" baseline="-25000" dirty="0">
                    <a:solidFill>
                      <a:schemeClr val="bg1"/>
                    </a:solidFill>
                  </a:rPr>
                  <a:t> </a:t>
                </a:r>
                <a14:m>
                  <m:oMath xmlns:m="http://schemas.openxmlformats.org/officeDocument/2006/math">
                    <m:r>
                      <a:rPr lang="it-IT" sz="2000" b="0" i="0" dirty="0" smtClean="0">
                        <a:solidFill>
                          <a:schemeClr val="bg1"/>
                        </a:solidFill>
                        <a:latin typeface="Cambria Math" panose="02040503050406030204" pitchFamily="18" charset="0"/>
                      </a:rPr>
                      <m:t> </m:t>
                    </m:r>
                    <m:r>
                      <a:rPr lang="it-IT" sz="2000" i="1" dirty="0">
                        <a:solidFill>
                          <a:schemeClr val="bg1"/>
                        </a:solidFill>
                        <a:latin typeface="Cambria Math" panose="02040503050406030204" pitchFamily="18" charset="0"/>
                      </a:rPr>
                      <m:t>𝑓𝑝</m:t>
                    </m:r>
                  </m:oMath>
                </a14:m>
                <a:r>
                  <a:rPr lang="it-IT" sz="2000" dirty="0">
                    <a:solidFill>
                      <a:schemeClr val="bg1"/>
                    </a:solidFill>
                  </a:rPr>
                  <a:t> + </a:t>
                </a:r>
                <a:r>
                  <a:rPr lang="it-IT" sz="2000" dirty="0" err="1">
                    <a:solidFill>
                      <a:schemeClr val="bg1"/>
                    </a:solidFill>
                  </a:rPr>
                  <a:t>neutron</a:t>
                </a:r>
                <a:r>
                  <a:rPr lang="it-IT" sz="2000" dirty="0">
                    <a:solidFill>
                      <a:schemeClr val="bg1"/>
                    </a:solidFill>
                  </a:rPr>
                  <a:t> </a:t>
                </a:r>
                <a:r>
                  <a:rPr lang="it-IT" sz="2000" i="1" dirty="0">
                    <a:solidFill>
                      <a:schemeClr val="bg1"/>
                    </a:solidFill>
                  </a:rPr>
                  <a:t>g</a:t>
                </a:r>
                <a:r>
                  <a:rPr lang="it-IT" sz="2000" i="1" baseline="-25000" dirty="0">
                    <a:solidFill>
                      <a:schemeClr val="bg1"/>
                    </a:solidFill>
                  </a:rPr>
                  <a:t>9/2</a:t>
                </a:r>
                <a:r>
                  <a:rPr lang="it-IT" sz="2000" dirty="0">
                    <a:solidFill>
                      <a:schemeClr val="bg1"/>
                    </a:solidFill>
                  </a:rPr>
                  <a:t> </a:t>
                </a:r>
                <a:r>
                  <a:rPr lang="it-IT" sz="2000" dirty="0" err="1">
                    <a:solidFill>
                      <a:schemeClr val="bg1"/>
                    </a:solidFill>
                  </a:rPr>
                  <a:t>orbital</a:t>
                </a:r>
                <a:endParaRPr lang="it-IT" sz="2000" dirty="0">
                  <a:solidFill>
                    <a:schemeClr val="bg1"/>
                  </a:solidFill>
                </a:endParaRPr>
              </a:p>
            </p:txBody>
          </p:sp>
        </mc:Choice>
        <mc:Fallback xmlns="">
          <p:sp>
            <p:nvSpPr>
              <p:cNvPr id="6" name="CasellaDiTesto 5">
                <a:extLst>
                  <a:ext uri="{FF2B5EF4-FFF2-40B4-BE49-F238E27FC236}">
                    <a16:creationId xmlns:a16="http://schemas.microsoft.com/office/drawing/2014/main" id="{53006B1C-5A2B-983D-E891-1B2BF92ECBEC}"/>
                  </a:ext>
                </a:extLst>
              </p:cNvPr>
              <p:cNvSpPr txBox="1">
                <a:spLocks noRot="1" noChangeAspect="1" noMove="1" noResize="1" noEditPoints="1" noAdjustHandles="1" noChangeArrowheads="1" noChangeShapeType="1" noTextEdit="1"/>
              </p:cNvSpPr>
              <p:nvPr/>
            </p:nvSpPr>
            <p:spPr>
              <a:xfrm>
                <a:off x="-15081" y="4583369"/>
                <a:ext cx="4126322" cy="707886"/>
              </a:xfrm>
              <a:prstGeom prst="rect">
                <a:avLst/>
              </a:prstGeom>
              <a:blipFill>
                <a:blip r:embed="rId5"/>
                <a:stretch>
                  <a:fillRect l="-923" t="-3509" r="-615" b="-14035"/>
                </a:stretch>
              </a:blipFill>
            </p:spPr>
            <p:txBody>
              <a:bodyPr/>
              <a:lstStyle/>
              <a:p>
                <a:r>
                  <a:rPr lang="it-IT">
                    <a:noFill/>
                  </a:rPr>
                  <a:t> </a:t>
                </a:r>
              </a:p>
            </p:txBody>
          </p:sp>
        </mc:Fallback>
      </mc:AlternateContent>
    </p:spTree>
    <p:extLst>
      <p:ext uri="{BB962C8B-B14F-4D97-AF65-F5344CB8AC3E}">
        <p14:creationId xmlns:p14="http://schemas.microsoft.com/office/powerpoint/2010/main" val="127552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Segnaposto contenuto 4">
            <a:extLst>
              <a:ext uri="{FF2B5EF4-FFF2-40B4-BE49-F238E27FC236}">
                <a16:creationId xmlns:a16="http://schemas.microsoft.com/office/drawing/2014/main" id="{02A26F78-10D4-7C9D-891F-FC1434D75ADD}"/>
              </a:ext>
            </a:extLst>
          </p:cNvPr>
          <p:cNvPicPr>
            <a:picLocks noGrp="1" noChangeAspect="1"/>
          </p:cNvPicPr>
          <p:nvPr>
            <p:ph idx="1"/>
          </p:nvPr>
        </p:nvPicPr>
        <p:blipFill>
          <a:blip r:embed="rId3"/>
          <a:stretch>
            <a:fillRect/>
          </a:stretch>
        </p:blipFill>
        <p:spPr>
          <a:xfrm>
            <a:off x="4435288" y="394698"/>
            <a:ext cx="7225748" cy="4628657"/>
          </a:xfrm>
          <a:prstGeom prst="rect">
            <a:avLst/>
          </a:prstGeom>
        </p:spPr>
      </p:pic>
      <mc:AlternateContent xmlns:mc="http://schemas.openxmlformats.org/markup-compatibility/2006" xmlns:a14="http://schemas.microsoft.com/office/drawing/2010/main">
        <mc:Choice Requires="a14">
          <p:sp>
            <p:nvSpPr>
              <p:cNvPr id="7" name="Titolo 1">
                <a:extLst>
                  <a:ext uri="{FF2B5EF4-FFF2-40B4-BE49-F238E27FC236}">
                    <a16:creationId xmlns:a16="http://schemas.microsoft.com/office/drawing/2014/main" id="{56EAA80E-5D18-31D3-9E7B-19E8FF1E0526}"/>
                  </a:ext>
                </a:extLst>
              </p:cNvPr>
              <p:cNvSpPr txBox="1">
                <a:spLocks/>
              </p:cNvSpPr>
              <p:nvPr/>
            </p:nvSpPr>
            <p:spPr>
              <a:xfrm>
                <a:off x="0" y="2648383"/>
                <a:ext cx="4038604" cy="20067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mn-lt"/>
                  </a:rPr>
                  <a:t>Two-neutron separation energies and </a:t>
                </a:r>
                <a14:m>
                  <m:oMath xmlns:m="http://schemas.openxmlformats.org/officeDocument/2006/math">
                    <m:sSubSup>
                      <m:sSubSupPr>
                        <m:ctrlPr>
                          <a:rPr lang="en-US" sz="2800" i="1" smtClean="0">
                            <a:solidFill>
                              <a:schemeClr val="bg1"/>
                            </a:solidFill>
                            <a:latin typeface="Cambria Math" panose="02040503050406030204" pitchFamily="18" charset="0"/>
                          </a:rPr>
                        </m:ctrlPr>
                      </m:sSubSupPr>
                      <m:e>
                        <m:r>
                          <a:rPr lang="en-US" sz="2800" i="1" smtClean="0">
                            <a:solidFill>
                              <a:schemeClr val="bg1"/>
                            </a:solidFill>
                            <a:latin typeface="Cambria Math" panose="02040503050406030204" pitchFamily="18" charset="0"/>
                          </a:rPr>
                          <m:t>2</m:t>
                        </m:r>
                      </m:e>
                      <m:sub>
                        <m:r>
                          <a:rPr lang="en-US" sz="2800" i="1" smtClean="0">
                            <a:solidFill>
                              <a:schemeClr val="bg1"/>
                            </a:solidFill>
                            <a:latin typeface="Cambria Math" panose="02040503050406030204" pitchFamily="18" charset="0"/>
                          </a:rPr>
                          <m:t>1</m:t>
                        </m:r>
                      </m:sub>
                      <m:sup>
                        <m:r>
                          <a:rPr lang="en-US" sz="2800" i="1" smtClean="0">
                            <a:solidFill>
                              <a:schemeClr val="bg1"/>
                            </a:solidFill>
                            <a:latin typeface="Cambria Math" panose="02040503050406030204" pitchFamily="18" charset="0"/>
                          </a:rPr>
                          <m:t>+</m:t>
                        </m:r>
                      </m:sup>
                    </m:sSubSup>
                  </m:oMath>
                </a14:m>
                <a:r>
                  <a:rPr lang="en-US" sz="2800" dirty="0">
                    <a:solidFill>
                      <a:schemeClr val="bg1"/>
                    </a:solidFill>
                    <a:latin typeface="+mn-lt"/>
                  </a:rPr>
                  <a:t>excitation</a:t>
                </a:r>
                <a:br>
                  <a:rPr lang="en-US" sz="2800" dirty="0">
                    <a:solidFill>
                      <a:schemeClr val="bg1"/>
                    </a:solidFill>
                    <a:latin typeface="+mn-lt"/>
                  </a:rPr>
                </a:br>
                <a:r>
                  <a:rPr lang="en-US" sz="2800" dirty="0">
                    <a:solidFill>
                      <a:schemeClr val="bg1"/>
                    </a:solidFill>
                    <a:latin typeface="+mn-lt"/>
                  </a:rPr>
                  <a:t>energies for nickel isotopes from </a:t>
                </a:r>
                <a:r>
                  <a:rPr lang="en-US" sz="2800" i="1" dirty="0">
                    <a:solidFill>
                      <a:schemeClr val="bg1"/>
                    </a:solidFill>
                    <a:latin typeface="+mn-lt"/>
                  </a:rPr>
                  <a:t>N</a:t>
                </a:r>
                <a:r>
                  <a:rPr lang="en-US" sz="2800" dirty="0">
                    <a:solidFill>
                      <a:schemeClr val="bg1"/>
                    </a:solidFill>
                    <a:latin typeface="+mn-lt"/>
                  </a:rPr>
                  <a:t> = 20 to 32</a:t>
                </a:r>
                <a:br>
                  <a:rPr lang="it-IT" sz="2400" dirty="0">
                    <a:solidFill>
                      <a:schemeClr val="bg1"/>
                    </a:solidFill>
                    <a:latin typeface="+mn-lt"/>
                  </a:rPr>
                </a:br>
                <a:endParaRPr lang="en-US" sz="2400" dirty="0">
                  <a:solidFill>
                    <a:schemeClr val="bg1"/>
                  </a:solidFill>
                  <a:latin typeface="+mn-lt"/>
                </a:endParaRPr>
              </a:p>
            </p:txBody>
          </p:sp>
        </mc:Choice>
        <mc:Fallback xmlns="">
          <p:sp>
            <p:nvSpPr>
              <p:cNvPr id="7" name="Titolo 1">
                <a:extLst>
                  <a:ext uri="{FF2B5EF4-FFF2-40B4-BE49-F238E27FC236}">
                    <a16:creationId xmlns:a16="http://schemas.microsoft.com/office/drawing/2014/main" id="{56EAA80E-5D18-31D3-9E7B-19E8FF1E0526}"/>
                  </a:ext>
                </a:extLst>
              </p:cNvPr>
              <p:cNvSpPr txBox="1">
                <a:spLocks noRot="1" noChangeAspect="1" noMove="1" noResize="1" noEditPoints="1" noAdjustHandles="1" noChangeArrowheads="1" noChangeShapeType="1" noTextEdit="1"/>
              </p:cNvSpPr>
              <p:nvPr/>
            </p:nvSpPr>
            <p:spPr>
              <a:xfrm>
                <a:off x="0" y="2648383"/>
                <a:ext cx="4038604" cy="2006744"/>
              </a:xfrm>
              <a:prstGeom prst="rect">
                <a:avLst/>
              </a:prstGeom>
              <a:blipFill>
                <a:blip r:embed="rId4"/>
                <a:stretch>
                  <a:fillRect l="-3448" t="-5031" r="-219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BF2B3213-6794-348B-6F6D-F84379EE892D}"/>
                  </a:ext>
                </a:extLst>
              </p:cNvPr>
              <p:cNvSpPr txBox="1"/>
              <p:nvPr/>
            </p:nvSpPr>
            <p:spPr>
              <a:xfrm>
                <a:off x="-55080" y="4649715"/>
                <a:ext cx="4148764" cy="400110"/>
              </a:xfrm>
              <a:prstGeom prst="rect">
                <a:avLst/>
              </a:prstGeom>
              <a:noFill/>
            </p:spPr>
            <p:txBody>
              <a:bodyPr wrap="none" rtlCol="0">
                <a:spAutoFit/>
              </a:bodyPr>
              <a:lstStyle/>
              <a:p>
                <a14:m>
                  <m:oMath xmlns:m="http://schemas.openxmlformats.org/officeDocument/2006/math">
                    <m:r>
                      <a:rPr lang="it-IT" sz="2000" i="1" dirty="0">
                        <a:solidFill>
                          <a:schemeClr val="bg1"/>
                        </a:solidFill>
                        <a:latin typeface="Cambria Math" panose="02040503050406030204" pitchFamily="18" charset="0"/>
                      </a:rPr>
                      <m:t>𝑓𝑝</m:t>
                    </m:r>
                  </m:oMath>
                </a14:m>
                <a:r>
                  <a:rPr lang="it-IT" sz="2000" dirty="0">
                    <a:solidFill>
                      <a:schemeClr val="bg1"/>
                    </a:solidFill>
                  </a:rPr>
                  <a:t> </a:t>
                </a:r>
                <a:r>
                  <a:rPr lang="it-IT" sz="2000" dirty="0" err="1">
                    <a:solidFill>
                      <a:schemeClr val="bg1"/>
                    </a:solidFill>
                  </a:rPr>
                  <a:t>proton</a:t>
                </a:r>
                <a:r>
                  <a:rPr lang="it-IT" sz="2000" dirty="0">
                    <a:solidFill>
                      <a:schemeClr val="bg1"/>
                    </a:solidFill>
                  </a:rPr>
                  <a:t>  and </a:t>
                </a:r>
                <a:r>
                  <a:rPr lang="it-IT" sz="2000" dirty="0" err="1">
                    <a:solidFill>
                      <a:schemeClr val="bg1"/>
                    </a:solidFill>
                  </a:rPr>
                  <a:t>neutron</a:t>
                </a:r>
                <a:r>
                  <a:rPr lang="it-IT" sz="2000" dirty="0">
                    <a:solidFill>
                      <a:schemeClr val="bg1"/>
                    </a:solidFill>
                  </a:rPr>
                  <a:t> </a:t>
                </a:r>
                <a:r>
                  <a:rPr lang="en-US" sz="2000" dirty="0">
                    <a:solidFill>
                      <a:schemeClr val="bg1"/>
                    </a:solidFill>
                  </a:rPr>
                  <a:t>valence space</a:t>
                </a:r>
              </a:p>
            </p:txBody>
          </p:sp>
        </mc:Choice>
        <mc:Fallback xmlns="">
          <p:sp>
            <p:nvSpPr>
              <p:cNvPr id="2" name="CasellaDiTesto 1">
                <a:extLst>
                  <a:ext uri="{FF2B5EF4-FFF2-40B4-BE49-F238E27FC236}">
                    <a16:creationId xmlns:a16="http://schemas.microsoft.com/office/drawing/2014/main" id="{BF2B3213-6794-348B-6F6D-F84379EE892D}"/>
                  </a:ext>
                </a:extLst>
              </p:cNvPr>
              <p:cNvSpPr txBox="1">
                <a:spLocks noRot="1" noChangeAspect="1" noMove="1" noResize="1" noEditPoints="1" noAdjustHandles="1" noChangeArrowheads="1" noChangeShapeType="1" noTextEdit="1"/>
              </p:cNvSpPr>
              <p:nvPr/>
            </p:nvSpPr>
            <p:spPr>
              <a:xfrm>
                <a:off x="-55080" y="4649715"/>
                <a:ext cx="4148764" cy="400110"/>
              </a:xfrm>
              <a:prstGeom prst="rect">
                <a:avLst/>
              </a:prstGeom>
              <a:blipFill>
                <a:blip r:embed="rId5"/>
                <a:stretch>
                  <a:fillRect l="-610" t="-9375" r="-305" b="-2812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A4735265-60C3-A5BA-5EE0-E67CD8C45148}"/>
                  </a:ext>
                </a:extLst>
              </p:cNvPr>
              <p:cNvSpPr txBox="1"/>
              <p:nvPr/>
            </p:nvSpPr>
            <p:spPr>
              <a:xfrm>
                <a:off x="4063919" y="5418053"/>
                <a:ext cx="8102765" cy="1114088"/>
              </a:xfrm>
              <a:prstGeom prst="rect">
                <a:avLst/>
              </a:prstGeom>
              <a:noFill/>
              <a:ln w="28575">
                <a:solidFill>
                  <a:schemeClr val="accent1">
                    <a:lumMod val="60000"/>
                    <a:lumOff val="40000"/>
                  </a:schemeClr>
                </a:solidFill>
              </a:ln>
            </p:spPr>
            <p:txBody>
              <a:bodyPr wrap="square" rtlCol="0">
                <a:spAutoFit/>
              </a:bodyPr>
              <a:lstStyle/>
              <a:p>
                <a14:m>
                  <m:oMath xmlns:m="http://schemas.openxmlformats.org/officeDocument/2006/math">
                    <m:sSup>
                      <m:sSupPr>
                        <m:ctrlPr>
                          <a:rPr lang="en-US" sz="2200" i="1" smtClean="0">
                            <a:solidFill>
                              <a:schemeClr val="tx1">
                                <a:lumMod val="75000"/>
                                <a:lumOff val="25000"/>
                              </a:schemeClr>
                            </a:solidFill>
                            <a:latin typeface="Cambria Math" panose="02040503050406030204" pitchFamily="18" charset="0"/>
                          </a:rPr>
                        </m:ctrlPr>
                      </m:sSupPr>
                      <m:e>
                        <m:r>
                          <a:rPr lang="en-US" sz="2200" i="1" smtClean="0">
                            <a:solidFill>
                              <a:schemeClr val="tx1">
                                <a:lumMod val="75000"/>
                                <a:lumOff val="25000"/>
                              </a:schemeClr>
                            </a:solidFill>
                            <a:latin typeface="Cambria Math" panose="02040503050406030204" pitchFamily="18" charset="0"/>
                          </a:rPr>
                          <m:t>𝐻</m:t>
                        </m:r>
                      </m:e>
                      <m:sup>
                        <m:r>
                          <a:rPr lang="en-US" sz="2200" b="0" i="1" smtClean="0">
                            <a:solidFill>
                              <a:schemeClr val="tx1">
                                <a:lumMod val="75000"/>
                                <a:lumOff val="25000"/>
                              </a:schemeClr>
                            </a:solidFill>
                            <a:latin typeface="Cambria Math" panose="02040503050406030204" pitchFamily="18" charset="0"/>
                          </a:rPr>
                          <m:t>2</m:t>
                        </m:r>
                        <m:r>
                          <a:rPr lang="en-US" sz="2200" b="0" i="1" smtClean="0">
                            <a:solidFill>
                              <a:schemeClr val="tx1">
                                <a:lumMod val="75000"/>
                                <a:lumOff val="25000"/>
                              </a:schemeClr>
                            </a:solidFill>
                            <a:latin typeface="Cambria Math" panose="02040503050406030204" pitchFamily="18" charset="0"/>
                          </a:rPr>
                          <m:t>𝑁</m:t>
                        </m:r>
                      </m:sup>
                    </m:sSup>
                  </m:oMath>
                </a14:m>
                <a:r>
                  <a:rPr lang="en-US" sz="2200" dirty="0">
                    <a:solidFill>
                      <a:schemeClr val="tx1">
                        <a:lumMod val="75000"/>
                        <a:lumOff val="25000"/>
                      </a:schemeClr>
                    </a:solidFill>
                  </a:rPr>
                  <a:t>    </a:t>
                </a:r>
                <a:r>
                  <a:rPr lang="en-US" sz="2200" dirty="0">
                    <a:solidFill>
                      <a:schemeClr val="tx1">
                        <a:lumMod val="75000"/>
                        <a:lumOff val="25000"/>
                      </a:schemeClr>
                    </a:solidFill>
                    <a:latin typeface="+mj-lt"/>
                  </a:rPr>
                  <a:t>only induced 3N forces</a:t>
                </a:r>
              </a:p>
              <a:p>
                <a14:m>
                  <m:oMath xmlns:m="http://schemas.openxmlformats.org/officeDocument/2006/math">
                    <m:sSup>
                      <m:sSupPr>
                        <m:ctrlPr>
                          <a:rPr lang="en-US" sz="2200" i="1" smtClean="0">
                            <a:solidFill>
                              <a:schemeClr val="tx1">
                                <a:lumMod val="75000"/>
                                <a:lumOff val="25000"/>
                              </a:schemeClr>
                            </a:solidFill>
                            <a:latin typeface="Cambria Math" panose="02040503050406030204" pitchFamily="18" charset="0"/>
                          </a:rPr>
                        </m:ctrlPr>
                      </m:sSupPr>
                      <m:e>
                        <m:r>
                          <a:rPr lang="en-US" sz="2200" b="0" i="1" smtClean="0">
                            <a:solidFill>
                              <a:schemeClr val="tx1">
                                <a:lumMod val="75000"/>
                                <a:lumOff val="25000"/>
                              </a:schemeClr>
                            </a:solidFill>
                            <a:latin typeface="Cambria Math" panose="02040503050406030204" pitchFamily="18" charset="0"/>
                          </a:rPr>
                          <m:t>𝐻</m:t>
                        </m:r>
                      </m:e>
                      <m:sup>
                        <m:r>
                          <a:rPr lang="en-US" sz="2200" b="0" i="1" smtClean="0">
                            <a:solidFill>
                              <a:schemeClr val="tx1">
                                <a:lumMod val="75000"/>
                                <a:lumOff val="25000"/>
                              </a:schemeClr>
                            </a:solidFill>
                            <a:latin typeface="Cambria Math" panose="02040503050406030204" pitchFamily="18" charset="0"/>
                          </a:rPr>
                          <m:t>3</m:t>
                        </m:r>
                        <m:r>
                          <a:rPr lang="en-US" sz="2200" b="0" i="1" smtClean="0">
                            <a:solidFill>
                              <a:schemeClr val="tx1">
                                <a:lumMod val="75000"/>
                                <a:lumOff val="25000"/>
                              </a:schemeClr>
                            </a:solidFill>
                            <a:latin typeface="Cambria Math" panose="02040503050406030204" pitchFamily="18" charset="0"/>
                          </a:rPr>
                          <m:t>𝑁</m:t>
                        </m:r>
                      </m:sup>
                    </m:sSup>
                  </m:oMath>
                </a14:m>
                <a:r>
                  <a:rPr lang="en-US" sz="2200" dirty="0">
                    <a:solidFill>
                      <a:schemeClr val="tx1">
                        <a:lumMod val="75000"/>
                        <a:lumOff val="25000"/>
                      </a:schemeClr>
                    </a:solidFill>
                  </a:rPr>
                  <a:t>    </a:t>
                </a:r>
                <a:r>
                  <a:rPr lang="en-US" sz="2200" dirty="0">
                    <a:solidFill>
                      <a:schemeClr val="tx1">
                        <a:lumMod val="75000"/>
                        <a:lumOff val="25000"/>
                      </a:schemeClr>
                    </a:solidFill>
                    <a:latin typeface="+mj-lt"/>
                  </a:rPr>
                  <a:t>genuine + induced 3N forces</a:t>
                </a:r>
              </a:p>
              <a:p>
                <a14:m>
                  <m:oMath xmlns:m="http://schemas.openxmlformats.org/officeDocument/2006/math">
                    <m:sSup>
                      <m:sSupPr>
                        <m:ctrlPr>
                          <a:rPr lang="en-US" sz="2200" i="1">
                            <a:solidFill>
                              <a:schemeClr val="tx1">
                                <a:lumMod val="75000"/>
                                <a:lumOff val="25000"/>
                              </a:schemeClr>
                            </a:solidFill>
                            <a:latin typeface="Cambria Math" panose="02040503050406030204" pitchFamily="18" charset="0"/>
                          </a:rPr>
                        </m:ctrlPr>
                      </m:sSupPr>
                      <m:e>
                        <m:r>
                          <a:rPr lang="en-US" sz="2200" i="1">
                            <a:solidFill>
                              <a:schemeClr val="tx1">
                                <a:lumMod val="75000"/>
                                <a:lumOff val="25000"/>
                              </a:schemeClr>
                            </a:solidFill>
                            <a:latin typeface="Cambria Math" panose="02040503050406030204" pitchFamily="18" charset="0"/>
                          </a:rPr>
                          <m:t>𝐻</m:t>
                        </m:r>
                      </m:e>
                      <m:sup>
                        <m:r>
                          <m:rPr>
                            <m:sty m:val="p"/>
                          </m:rPr>
                          <a:rPr lang="en-US" sz="2200" b="0" i="0" smtClean="0">
                            <a:solidFill>
                              <a:schemeClr val="tx1">
                                <a:lumMod val="75000"/>
                                <a:lumOff val="25000"/>
                              </a:schemeClr>
                            </a:solidFill>
                            <a:latin typeface="Cambria Math" panose="02040503050406030204" pitchFamily="18" charset="0"/>
                          </a:rPr>
                          <m:t>Mon</m:t>
                        </m:r>
                        <m:r>
                          <a:rPr lang="en-US" sz="2200" b="0" i="1" smtClean="0">
                            <a:solidFill>
                              <a:schemeClr val="tx1">
                                <a:lumMod val="75000"/>
                                <a:lumOff val="25000"/>
                              </a:schemeClr>
                            </a:solidFill>
                            <a:latin typeface="Cambria Math" panose="02040503050406030204" pitchFamily="18" charset="0"/>
                          </a:rPr>
                          <m:t>  </m:t>
                        </m:r>
                      </m:sup>
                    </m:sSup>
                  </m:oMath>
                </a14:m>
                <a:r>
                  <a:rPr lang="en-US" sz="2200" dirty="0">
                    <a:latin typeface="+mj-lt"/>
                  </a:rPr>
                  <a:t>monopole component of </a:t>
                </a:r>
                <a14:m>
                  <m:oMath xmlns:m="http://schemas.openxmlformats.org/officeDocument/2006/math">
                    <m:sSup>
                      <m:sSupPr>
                        <m:ctrlPr>
                          <a:rPr lang="en-US" sz="2200" i="1">
                            <a:solidFill>
                              <a:schemeClr val="tx1">
                                <a:lumMod val="75000"/>
                                <a:lumOff val="25000"/>
                              </a:schemeClr>
                            </a:solidFill>
                            <a:latin typeface="Cambria Math" panose="02040503050406030204" pitchFamily="18" charset="0"/>
                          </a:rPr>
                        </m:ctrlPr>
                      </m:sSupPr>
                      <m:e>
                        <m:r>
                          <a:rPr lang="en-US" sz="2200" i="1">
                            <a:solidFill>
                              <a:schemeClr val="tx1">
                                <a:lumMod val="75000"/>
                                <a:lumOff val="25000"/>
                              </a:schemeClr>
                            </a:solidFill>
                            <a:latin typeface="Cambria Math" panose="02040503050406030204" pitchFamily="18" charset="0"/>
                          </a:rPr>
                          <m:t>𝐻</m:t>
                        </m:r>
                      </m:e>
                      <m:sup>
                        <m:r>
                          <a:rPr lang="en-US" sz="2200" i="1">
                            <a:solidFill>
                              <a:schemeClr val="tx1">
                                <a:lumMod val="75000"/>
                                <a:lumOff val="25000"/>
                              </a:schemeClr>
                            </a:solidFill>
                            <a:latin typeface="Cambria Math" panose="02040503050406030204" pitchFamily="18" charset="0"/>
                          </a:rPr>
                          <m:t>3</m:t>
                        </m:r>
                        <m:r>
                          <a:rPr lang="en-US" sz="2200" i="1">
                            <a:solidFill>
                              <a:schemeClr val="tx1">
                                <a:lumMod val="75000"/>
                                <a:lumOff val="25000"/>
                              </a:schemeClr>
                            </a:solidFill>
                            <a:latin typeface="Cambria Math" panose="02040503050406030204" pitchFamily="18" charset="0"/>
                          </a:rPr>
                          <m:t>𝑁</m:t>
                        </m:r>
                      </m:sup>
                    </m:sSup>
                  </m:oMath>
                </a14:m>
                <a:r>
                  <a:rPr lang="en-US" sz="2200" baseline="30000" dirty="0"/>
                  <a:t> </a:t>
                </a:r>
                <a:r>
                  <a:rPr lang="en-US" sz="2200" dirty="0"/>
                  <a:t>+ </a:t>
                </a:r>
                <a:r>
                  <a:rPr lang="en-US" sz="2200" dirty="0">
                    <a:latin typeface="+mj-lt"/>
                  </a:rPr>
                  <a:t>multipole component of </a:t>
                </a:r>
                <a14:m>
                  <m:oMath xmlns:m="http://schemas.openxmlformats.org/officeDocument/2006/math">
                    <m:sSup>
                      <m:sSupPr>
                        <m:ctrlPr>
                          <a:rPr lang="en-US" sz="2200" i="1">
                            <a:solidFill>
                              <a:schemeClr val="tx1">
                                <a:lumMod val="75000"/>
                                <a:lumOff val="25000"/>
                              </a:schemeClr>
                            </a:solidFill>
                            <a:latin typeface="Cambria Math" panose="02040503050406030204" pitchFamily="18" charset="0"/>
                          </a:rPr>
                        </m:ctrlPr>
                      </m:sSupPr>
                      <m:e>
                        <m:r>
                          <a:rPr lang="en-US" sz="2200" i="1">
                            <a:solidFill>
                              <a:schemeClr val="tx1">
                                <a:lumMod val="75000"/>
                                <a:lumOff val="25000"/>
                              </a:schemeClr>
                            </a:solidFill>
                            <a:latin typeface="Cambria Math" panose="02040503050406030204" pitchFamily="18" charset="0"/>
                          </a:rPr>
                          <m:t>𝐻</m:t>
                        </m:r>
                      </m:e>
                      <m:sup>
                        <m:r>
                          <a:rPr lang="en-US" sz="2200" i="1">
                            <a:solidFill>
                              <a:schemeClr val="tx1">
                                <a:lumMod val="75000"/>
                                <a:lumOff val="25000"/>
                              </a:schemeClr>
                            </a:solidFill>
                            <a:latin typeface="Cambria Math" panose="02040503050406030204" pitchFamily="18" charset="0"/>
                          </a:rPr>
                          <m:t>2</m:t>
                        </m:r>
                        <m:r>
                          <a:rPr lang="en-US" sz="2200" i="1">
                            <a:solidFill>
                              <a:schemeClr val="tx1">
                                <a:lumMod val="75000"/>
                                <a:lumOff val="25000"/>
                              </a:schemeClr>
                            </a:solidFill>
                            <a:latin typeface="Cambria Math" panose="02040503050406030204" pitchFamily="18" charset="0"/>
                          </a:rPr>
                          <m:t>𝑁</m:t>
                        </m:r>
                      </m:sup>
                    </m:sSup>
                  </m:oMath>
                </a14:m>
                <a:r>
                  <a:rPr lang="en-US" sz="2200" dirty="0">
                    <a:solidFill>
                      <a:schemeClr val="tx1">
                        <a:lumMod val="75000"/>
                        <a:lumOff val="25000"/>
                      </a:schemeClr>
                    </a:solidFill>
                  </a:rPr>
                  <a:t> </a:t>
                </a:r>
                <a:endParaRPr lang="en-US" sz="2200" baseline="30000" dirty="0"/>
              </a:p>
            </p:txBody>
          </p:sp>
        </mc:Choice>
        <mc:Fallback xmlns="">
          <p:sp>
            <p:nvSpPr>
              <p:cNvPr id="3" name="CasellaDiTesto 2">
                <a:extLst>
                  <a:ext uri="{FF2B5EF4-FFF2-40B4-BE49-F238E27FC236}">
                    <a16:creationId xmlns:a16="http://schemas.microsoft.com/office/drawing/2014/main" id="{A4735265-60C3-A5BA-5EE0-E67CD8C45148}"/>
                  </a:ext>
                </a:extLst>
              </p:cNvPr>
              <p:cNvSpPr txBox="1">
                <a:spLocks noRot="1" noChangeAspect="1" noMove="1" noResize="1" noEditPoints="1" noAdjustHandles="1" noChangeArrowheads="1" noChangeShapeType="1" noTextEdit="1"/>
              </p:cNvSpPr>
              <p:nvPr/>
            </p:nvSpPr>
            <p:spPr>
              <a:xfrm>
                <a:off x="4063919" y="5418053"/>
                <a:ext cx="8102765" cy="1114088"/>
              </a:xfrm>
              <a:prstGeom prst="rect">
                <a:avLst/>
              </a:prstGeom>
              <a:blipFill>
                <a:blip r:embed="rId6"/>
                <a:stretch>
                  <a:fillRect t="-2198" b="-8791"/>
                </a:stretch>
              </a:blipFill>
              <a:ln w="28575">
                <a:solidFill>
                  <a:schemeClr val="accent1">
                    <a:lumMod val="60000"/>
                    <a:lumOff val="40000"/>
                  </a:schemeClr>
                </a:solidFill>
              </a:ln>
            </p:spPr>
            <p:txBody>
              <a:bodyPr/>
              <a:lstStyle/>
              <a:p>
                <a:r>
                  <a:rPr lang="it-IT">
                    <a:noFill/>
                  </a:rPr>
                  <a:t> </a:t>
                </a:r>
              </a:p>
            </p:txBody>
          </p:sp>
        </mc:Fallback>
      </mc:AlternateContent>
    </p:spTree>
    <p:extLst>
      <p:ext uri="{BB962C8B-B14F-4D97-AF65-F5344CB8AC3E}">
        <p14:creationId xmlns:p14="http://schemas.microsoft.com/office/powerpoint/2010/main" val="3552606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03A45AE-EDA1-A351-4EB6-EF8D4B357659}"/>
              </a:ext>
            </a:extLst>
          </p:cNvPr>
          <p:cNvSpPr>
            <a:spLocks noGrp="1"/>
          </p:cNvSpPr>
          <p:nvPr>
            <p:ph type="title"/>
          </p:nvPr>
        </p:nvSpPr>
        <p:spPr>
          <a:xfrm>
            <a:off x="55420" y="278535"/>
            <a:ext cx="12081156" cy="1033669"/>
          </a:xfrm>
        </p:spPr>
        <p:txBody>
          <a:bodyPr>
            <a:normAutofit fontScale="90000"/>
          </a:bodyPr>
          <a:lstStyle/>
          <a:p>
            <a:r>
              <a:rPr lang="en-US" sz="3600" kern="1200" dirty="0">
                <a:solidFill>
                  <a:srgbClr val="FFFFFF"/>
                </a:solidFill>
                <a:latin typeface="+mj-lt"/>
                <a:ea typeface="+mj-ea"/>
                <a:cs typeface="+mj-cs"/>
              </a:rPr>
              <a:t>Neutron and proton ESPE for nickel isotopes with and without 3N force</a:t>
            </a:r>
            <a:br>
              <a:rPr lang="en-US" sz="3600" kern="1200" dirty="0">
                <a:solidFill>
                  <a:srgbClr val="FFFFFF"/>
                </a:solidFill>
                <a:latin typeface="+mj-lt"/>
                <a:ea typeface="+mj-ea"/>
                <a:cs typeface="+mj-cs"/>
              </a:rPr>
            </a:br>
            <a:endParaRPr lang="it-IT" sz="3200" dirty="0">
              <a:solidFill>
                <a:srgbClr val="FFFFFF"/>
              </a:solidFill>
            </a:endParaRPr>
          </a:p>
        </p:txBody>
      </p:sp>
      <p:pic>
        <p:nvPicPr>
          <p:cNvPr id="8" name="Segnaposto contenuto 4">
            <a:extLst>
              <a:ext uri="{FF2B5EF4-FFF2-40B4-BE49-F238E27FC236}">
                <a16:creationId xmlns:a16="http://schemas.microsoft.com/office/drawing/2014/main" id="{47167AA3-ED0D-2504-6564-79DA243B36BA}"/>
              </a:ext>
            </a:extLst>
          </p:cNvPr>
          <p:cNvPicPr>
            <a:picLocks noGrp="1" noChangeAspect="1"/>
          </p:cNvPicPr>
          <p:nvPr>
            <p:ph idx="1"/>
          </p:nvPr>
        </p:nvPicPr>
        <p:blipFill>
          <a:blip r:embed="rId3"/>
          <a:stretch>
            <a:fillRect/>
          </a:stretch>
        </p:blipFill>
        <p:spPr>
          <a:xfrm>
            <a:off x="110837" y="1597432"/>
            <a:ext cx="6069517" cy="3888000"/>
          </a:xfrm>
          <a:prstGeom prst="rect">
            <a:avLst/>
          </a:prstGeom>
        </p:spPr>
      </p:pic>
      <p:pic>
        <p:nvPicPr>
          <p:cNvPr id="10" name="Immagine 9" descr="Immagine che contiene grafico&#10;&#10;Descrizione generata automaticamente">
            <a:extLst>
              <a:ext uri="{FF2B5EF4-FFF2-40B4-BE49-F238E27FC236}">
                <a16:creationId xmlns:a16="http://schemas.microsoft.com/office/drawing/2014/main" id="{E7A2697F-8A5B-B385-CFB3-DC7AB41BFAC2}"/>
              </a:ext>
            </a:extLst>
          </p:cNvPr>
          <p:cNvPicPr>
            <a:picLocks noChangeAspect="1"/>
          </p:cNvPicPr>
          <p:nvPr/>
        </p:nvPicPr>
        <p:blipFill rotWithShape="1">
          <a:blip r:embed="rId4"/>
          <a:srcRect t="80" r="6282"/>
          <a:stretch/>
        </p:blipFill>
        <p:spPr>
          <a:xfrm>
            <a:off x="6151414" y="2797536"/>
            <a:ext cx="5983506" cy="3888000"/>
          </a:xfrm>
          <a:prstGeom prst="rect">
            <a:avLst/>
          </a:prstGeom>
        </p:spPr>
      </p:pic>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C67BA9FA-BAE3-A540-D95E-A8AE6A4E964F}"/>
                  </a:ext>
                </a:extLst>
              </p:cNvPr>
              <p:cNvSpPr txBox="1"/>
              <p:nvPr/>
            </p:nvSpPr>
            <p:spPr>
              <a:xfrm>
                <a:off x="110837" y="5916095"/>
                <a:ext cx="4239490" cy="769441"/>
              </a:xfrm>
              <a:prstGeom prst="rect">
                <a:avLst/>
              </a:prstGeom>
              <a:noFill/>
              <a:ln w="28575">
                <a:solidFill>
                  <a:schemeClr val="accent1">
                    <a:lumMod val="60000"/>
                    <a:lumOff val="40000"/>
                  </a:schemeClr>
                </a:solidFill>
              </a:ln>
            </p:spPr>
            <p:txBody>
              <a:bodyPr wrap="square" rtlCol="0">
                <a:spAutoFit/>
              </a:bodyPr>
              <a:lstStyle/>
              <a:p>
                <a14:m>
                  <m:oMath xmlns:m="http://schemas.openxmlformats.org/officeDocument/2006/math">
                    <m:sSup>
                      <m:sSupPr>
                        <m:ctrlPr>
                          <a:rPr lang="en-US" sz="2200" i="1" smtClean="0">
                            <a:solidFill>
                              <a:schemeClr val="tx1">
                                <a:lumMod val="75000"/>
                                <a:lumOff val="25000"/>
                              </a:schemeClr>
                            </a:solidFill>
                            <a:latin typeface="Cambria Math" panose="02040503050406030204" pitchFamily="18" charset="0"/>
                          </a:rPr>
                        </m:ctrlPr>
                      </m:sSupPr>
                      <m:e>
                        <m:r>
                          <a:rPr lang="en-US" sz="2200" i="1" smtClean="0">
                            <a:solidFill>
                              <a:schemeClr val="tx1">
                                <a:lumMod val="75000"/>
                                <a:lumOff val="25000"/>
                              </a:schemeClr>
                            </a:solidFill>
                            <a:latin typeface="Cambria Math" panose="02040503050406030204" pitchFamily="18" charset="0"/>
                          </a:rPr>
                          <m:t>𝐻</m:t>
                        </m:r>
                      </m:e>
                      <m:sup>
                        <m:r>
                          <a:rPr lang="en-US" sz="2200" b="0" i="1" smtClean="0">
                            <a:solidFill>
                              <a:schemeClr val="tx1">
                                <a:lumMod val="75000"/>
                                <a:lumOff val="25000"/>
                              </a:schemeClr>
                            </a:solidFill>
                            <a:latin typeface="Cambria Math" panose="02040503050406030204" pitchFamily="18" charset="0"/>
                          </a:rPr>
                          <m:t>2</m:t>
                        </m:r>
                        <m:r>
                          <a:rPr lang="en-US" sz="2200" b="0" i="1" smtClean="0">
                            <a:solidFill>
                              <a:schemeClr val="tx1">
                                <a:lumMod val="75000"/>
                                <a:lumOff val="25000"/>
                              </a:schemeClr>
                            </a:solidFill>
                            <a:latin typeface="Cambria Math" panose="02040503050406030204" pitchFamily="18" charset="0"/>
                          </a:rPr>
                          <m:t>𝑁</m:t>
                        </m:r>
                      </m:sup>
                    </m:sSup>
                  </m:oMath>
                </a14:m>
                <a:r>
                  <a:rPr lang="en-US" sz="2200" dirty="0">
                    <a:solidFill>
                      <a:schemeClr val="tx1">
                        <a:lumMod val="75000"/>
                        <a:lumOff val="25000"/>
                      </a:schemeClr>
                    </a:solidFill>
                  </a:rPr>
                  <a:t>    </a:t>
                </a:r>
                <a:r>
                  <a:rPr lang="en-US" sz="2200" dirty="0">
                    <a:solidFill>
                      <a:schemeClr val="tx1">
                        <a:lumMod val="75000"/>
                        <a:lumOff val="25000"/>
                      </a:schemeClr>
                    </a:solidFill>
                    <a:latin typeface="+mj-lt"/>
                  </a:rPr>
                  <a:t>only induced 3N forces</a:t>
                </a:r>
              </a:p>
              <a:p>
                <a14:m>
                  <m:oMath xmlns:m="http://schemas.openxmlformats.org/officeDocument/2006/math">
                    <m:sSup>
                      <m:sSupPr>
                        <m:ctrlPr>
                          <a:rPr lang="en-US" sz="2200" i="1" smtClean="0">
                            <a:solidFill>
                              <a:schemeClr val="tx1">
                                <a:lumMod val="75000"/>
                                <a:lumOff val="25000"/>
                              </a:schemeClr>
                            </a:solidFill>
                            <a:latin typeface="Cambria Math" panose="02040503050406030204" pitchFamily="18" charset="0"/>
                          </a:rPr>
                        </m:ctrlPr>
                      </m:sSupPr>
                      <m:e>
                        <m:r>
                          <a:rPr lang="en-US" sz="2200" b="0" i="1" smtClean="0">
                            <a:solidFill>
                              <a:schemeClr val="tx1">
                                <a:lumMod val="75000"/>
                                <a:lumOff val="25000"/>
                              </a:schemeClr>
                            </a:solidFill>
                            <a:latin typeface="Cambria Math" panose="02040503050406030204" pitchFamily="18" charset="0"/>
                          </a:rPr>
                          <m:t>𝐻</m:t>
                        </m:r>
                      </m:e>
                      <m:sup>
                        <m:r>
                          <a:rPr lang="en-US" sz="2200" b="0" i="1" smtClean="0">
                            <a:solidFill>
                              <a:schemeClr val="tx1">
                                <a:lumMod val="75000"/>
                                <a:lumOff val="25000"/>
                              </a:schemeClr>
                            </a:solidFill>
                            <a:latin typeface="Cambria Math" panose="02040503050406030204" pitchFamily="18" charset="0"/>
                          </a:rPr>
                          <m:t>3</m:t>
                        </m:r>
                        <m:r>
                          <a:rPr lang="en-US" sz="2200" b="0" i="1" smtClean="0">
                            <a:solidFill>
                              <a:schemeClr val="tx1">
                                <a:lumMod val="75000"/>
                                <a:lumOff val="25000"/>
                              </a:schemeClr>
                            </a:solidFill>
                            <a:latin typeface="Cambria Math" panose="02040503050406030204" pitchFamily="18" charset="0"/>
                          </a:rPr>
                          <m:t>𝑁</m:t>
                        </m:r>
                      </m:sup>
                    </m:sSup>
                  </m:oMath>
                </a14:m>
                <a:r>
                  <a:rPr lang="en-US" sz="2200" dirty="0">
                    <a:solidFill>
                      <a:schemeClr val="tx1">
                        <a:lumMod val="75000"/>
                        <a:lumOff val="25000"/>
                      </a:schemeClr>
                    </a:solidFill>
                  </a:rPr>
                  <a:t>    </a:t>
                </a:r>
                <a:r>
                  <a:rPr lang="en-US" sz="2200" dirty="0">
                    <a:solidFill>
                      <a:schemeClr val="tx1">
                        <a:lumMod val="75000"/>
                        <a:lumOff val="25000"/>
                      </a:schemeClr>
                    </a:solidFill>
                    <a:latin typeface="+mj-lt"/>
                  </a:rPr>
                  <a:t>genuine + induced 3N forces</a:t>
                </a:r>
                <a:r>
                  <a:rPr lang="en-US" sz="2200" dirty="0">
                    <a:solidFill>
                      <a:schemeClr val="tx1">
                        <a:lumMod val="75000"/>
                        <a:lumOff val="25000"/>
                      </a:schemeClr>
                    </a:solidFill>
                  </a:rPr>
                  <a:t> </a:t>
                </a:r>
                <a:endParaRPr lang="en-US" sz="2200" baseline="30000" dirty="0"/>
              </a:p>
            </p:txBody>
          </p:sp>
        </mc:Choice>
        <mc:Fallback xmlns="">
          <p:sp>
            <p:nvSpPr>
              <p:cNvPr id="3" name="CasellaDiTesto 2">
                <a:extLst>
                  <a:ext uri="{FF2B5EF4-FFF2-40B4-BE49-F238E27FC236}">
                    <a16:creationId xmlns:a16="http://schemas.microsoft.com/office/drawing/2014/main" id="{C67BA9FA-BAE3-A540-D95E-A8AE6A4E964F}"/>
                  </a:ext>
                </a:extLst>
              </p:cNvPr>
              <p:cNvSpPr txBox="1">
                <a:spLocks noRot="1" noChangeAspect="1" noMove="1" noResize="1" noEditPoints="1" noAdjustHandles="1" noChangeArrowheads="1" noChangeShapeType="1" noTextEdit="1"/>
              </p:cNvSpPr>
              <p:nvPr/>
            </p:nvSpPr>
            <p:spPr>
              <a:xfrm>
                <a:off x="110837" y="5916095"/>
                <a:ext cx="4239490" cy="769441"/>
              </a:xfrm>
              <a:prstGeom prst="rect">
                <a:avLst/>
              </a:prstGeom>
              <a:blipFill>
                <a:blip r:embed="rId5"/>
                <a:stretch>
                  <a:fillRect t="-3125" b="-12500"/>
                </a:stretch>
              </a:blipFill>
              <a:ln w="28575">
                <a:solidFill>
                  <a:schemeClr val="accent1">
                    <a:lumMod val="60000"/>
                    <a:lumOff val="40000"/>
                  </a:schemeClr>
                </a:solidFill>
              </a:ln>
            </p:spPr>
            <p:txBody>
              <a:bodyPr/>
              <a:lstStyle/>
              <a:p>
                <a:r>
                  <a:rPr lang="it-IT">
                    <a:noFill/>
                  </a:rPr>
                  <a:t> </a:t>
                </a:r>
              </a:p>
            </p:txBody>
          </p:sp>
        </mc:Fallback>
      </mc:AlternateContent>
    </p:spTree>
    <p:extLst>
      <p:ext uri="{BB962C8B-B14F-4D97-AF65-F5344CB8AC3E}">
        <p14:creationId xmlns:p14="http://schemas.microsoft.com/office/powerpoint/2010/main" val="378226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E03A45AE-EDA1-A351-4EB6-EF8D4B357659}"/>
                  </a:ext>
                </a:extLst>
              </p:cNvPr>
              <p:cNvSpPr>
                <a:spLocks noGrp="1"/>
              </p:cNvSpPr>
              <p:nvPr>
                <p:ph type="title"/>
              </p:nvPr>
            </p:nvSpPr>
            <p:spPr>
              <a:xfrm>
                <a:off x="110840" y="240435"/>
                <a:ext cx="12081156" cy="1033669"/>
              </a:xfrm>
            </p:spPr>
            <p:txBody>
              <a:bodyPr>
                <a:noAutofit/>
              </a:bodyPr>
              <a:lstStyle/>
              <a:p>
                <a:pPr algn="ctr"/>
                <a:r>
                  <a:rPr lang="en-US" sz="3200" dirty="0">
                    <a:solidFill>
                      <a:schemeClr val="bg1"/>
                    </a:solidFill>
                  </a:rPr>
                  <a:t>M</a:t>
                </a:r>
                <a:r>
                  <a:rPr lang="en-US" sz="3200" dirty="0">
                    <a:solidFill>
                      <a:schemeClr val="bg1"/>
                    </a:solidFill>
                    <a:effectLst/>
                  </a:rPr>
                  <a:t>onopole matrix elements </a:t>
                </a:r>
                <a14:m>
                  <m:oMath xmlns:m="http://schemas.openxmlformats.org/officeDocument/2006/math">
                    <m:sSubSup>
                      <m:sSubSupPr>
                        <m:ctrlPr>
                          <a:rPr lang="en-US" sz="3200" i="1" smtClean="0">
                            <a:solidFill>
                              <a:schemeClr val="bg1"/>
                            </a:solidFill>
                            <a:effectLst/>
                            <a:latin typeface="Cambria Math" panose="02040503050406030204" pitchFamily="18" charset="0"/>
                          </a:rPr>
                        </m:ctrlPr>
                      </m:sSubSupPr>
                      <m:e>
                        <m:acc>
                          <m:accPr>
                            <m:chr m:val="̅"/>
                            <m:ctrlPr>
                              <a:rPr lang="en-US" sz="3200" i="1" smtClean="0">
                                <a:solidFill>
                                  <a:schemeClr val="bg1"/>
                                </a:solidFill>
                                <a:effectLst/>
                                <a:latin typeface="Cambria Math" panose="02040503050406030204" pitchFamily="18" charset="0"/>
                              </a:rPr>
                            </m:ctrlPr>
                          </m:accPr>
                          <m:e>
                            <m:r>
                              <a:rPr lang="en-US" sz="3200" b="0" i="1" smtClean="0">
                                <a:solidFill>
                                  <a:schemeClr val="bg1"/>
                                </a:solidFill>
                                <a:effectLst/>
                                <a:latin typeface="Cambria Math" panose="02040503050406030204" pitchFamily="18" charset="0"/>
                              </a:rPr>
                              <m:t>𝑉</m:t>
                            </m:r>
                          </m:e>
                        </m:acc>
                      </m:e>
                      <m:sub>
                        <m:sSub>
                          <m:sSubPr>
                            <m:ctrlPr>
                              <a:rPr lang="en-US" sz="3200" i="1" smtClean="0">
                                <a:solidFill>
                                  <a:schemeClr val="bg1"/>
                                </a:solidFill>
                                <a:effectLst/>
                                <a:latin typeface="Cambria Math" panose="02040503050406030204" pitchFamily="18" charset="0"/>
                              </a:rPr>
                            </m:ctrlPr>
                          </m:sSubPr>
                          <m:e>
                            <m:r>
                              <a:rPr lang="en-US" sz="3200" b="0" i="1" smtClean="0">
                                <a:solidFill>
                                  <a:schemeClr val="bg1"/>
                                </a:solidFill>
                                <a:effectLst/>
                                <a:latin typeface="Cambria Math" panose="02040503050406030204" pitchFamily="18" charset="0"/>
                              </a:rPr>
                              <m:t>𝑓</m:t>
                            </m:r>
                          </m:e>
                          <m:sub>
                            <m:r>
                              <a:rPr lang="en-US" sz="3200" b="0" i="1" smtClean="0">
                                <a:solidFill>
                                  <a:schemeClr val="bg1"/>
                                </a:solidFill>
                                <a:effectLst/>
                                <a:latin typeface="Cambria Math" panose="02040503050406030204" pitchFamily="18" charset="0"/>
                              </a:rPr>
                              <m:t>7/2</m:t>
                            </m:r>
                            <m:r>
                              <a:rPr lang="en-US" sz="3200" b="0" i="1" smtClean="0">
                                <a:solidFill>
                                  <a:schemeClr val="bg1"/>
                                </a:solidFill>
                                <a:effectLst/>
                                <a:latin typeface="Cambria Math" panose="02040503050406030204" pitchFamily="18" charset="0"/>
                              </a:rPr>
                              <m:t>𝑏</m:t>
                            </m:r>
                          </m:sub>
                        </m:sSub>
                      </m:sub>
                      <m:sup>
                        <m:r>
                          <a:rPr lang="en-US" sz="3200" i="1" smtClean="0">
                            <a:solidFill>
                              <a:schemeClr val="bg1"/>
                            </a:solidFill>
                            <a:effectLst/>
                            <a:latin typeface="Cambria Math" panose="02040503050406030204" pitchFamily="18" charset="0"/>
                            <a:ea typeface="Cambria Math" panose="02040503050406030204" pitchFamily="18" charset="0"/>
                          </a:rPr>
                          <m:t>𝜏𝜏</m:t>
                        </m:r>
                        <m:r>
                          <a:rPr lang="en-US" sz="3200" b="0" i="1" smtClean="0">
                            <a:solidFill>
                              <a:schemeClr val="bg1"/>
                            </a:solidFill>
                            <a:effectLst/>
                            <a:latin typeface="Cambria Math" panose="02040503050406030204" pitchFamily="18" charset="0"/>
                            <a:ea typeface="Cambria Math" panose="02040503050406030204" pitchFamily="18" charset="0"/>
                          </a:rPr>
                          <m:t>′</m:t>
                        </m:r>
                      </m:sup>
                    </m:sSubSup>
                  </m:oMath>
                </a14:m>
                <a:r>
                  <a:rPr lang="en-US" sz="3200" dirty="0">
                    <a:solidFill>
                      <a:schemeClr val="bg1"/>
                    </a:solidFill>
                    <a:effectLst/>
                  </a:rPr>
                  <a:t> of the effective interactions with and without 3N force</a:t>
                </a:r>
                <a:br>
                  <a:rPr lang="en-US" sz="2800" dirty="0">
                    <a:solidFill>
                      <a:schemeClr val="bg1"/>
                    </a:solidFill>
                    <a:effectLst/>
                    <a:latin typeface="Helvetica" pitchFamily="2" charset="0"/>
                  </a:rPr>
                </a:br>
                <a:endParaRPr lang="en-US" sz="2800" dirty="0">
                  <a:solidFill>
                    <a:schemeClr val="bg1"/>
                  </a:solidFill>
                </a:endParaRPr>
              </a:p>
            </p:txBody>
          </p:sp>
        </mc:Choice>
        <mc:Fallback xmlns="">
          <p:sp>
            <p:nvSpPr>
              <p:cNvPr id="2" name="Titolo 1">
                <a:extLst>
                  <a:ext uri="{FF2B5EF4-FFF2-40B4-BE49-F238E27FC236}">
                    <a16:creationId xmlns:a16="http://schemas.microsoft.com/office/drawing/2014/main" id="{E03A45AE-EDA1-A351-4EB6-EF8D4B357659}"/>
                  </a:ext>
                </a:extLst>
              </p:cNvPr>
              <p:cNvSpPr>
                <a:spLocks noGrp="1" noRot="1" noChangeAspect="1" noMove="1" noResize="1" noEditPoints="1" noAdjustHandles="1" noChangeArrowheads="1" noChangeShapeType="1" noTextEdit="1"/>
              </p:cNvSpPr>
              <p:nvPr>
                <p:ph type="title"/>
              </p:nvPr>
            </p:nvSpPr>
            <p:spPr>
              <a:xfrm>
                <a:off x="110840" y="240435"/>
                <a:ext cx="12081156" cy="1033669"/>
              </a:xfrm>
              <a:blipFill>
                <a:blip r:embed="rId3"/>
                <a:stretch>
                  <a:fillRect t="-30120" r="-630" b="-1205"/>
                </a:stretch>
              </a:blipFill>
            </p:spPr>
            <p:txBody>
              <a:bodyPr/>
              <a:lstStyle/>
              <a:p>
                <a:r>
                  <a:rPr lang="it-IT">
                    <a:noFill/>
                  </a:rPr>
                  <a:t> </a:t>
                </a:r>
              </a:p>
            </p:txBody>
          </p:sp>
        </mc:Fallback>
      </mc:AlternateContent>
      <p:pic>
        <p:nvPicPr>
          <p:cNvPr id="5" name="Segnaposto contenuto 4">
            <a:extLst>
              <a:ext uri="{FF2B5EF4-FFF2-40B4-BE49-F238E27FC236}">
                <a16:creationId xmlns:a16="http://schemas.microsoft.com/office/drawing/2014/main" id="{BBA31DF1-CBB4-F06F-9AF3-9E747A052016}"/>
              </a:ext>
            </a:extLst>
          </p:cNvPr>
          <p:cNvPicPr>
            <a:picLocks noGrp="1" noChangeAspect="1"/>
          </p:cNvPicPr>
          <p:nvPr>
            <p:ph idx="1"/>
          </p:nvPr>
        </p:nvPicPr>
        <p:blipFill>
          <a:blip r:embed="rId4"/>
          <a:stretch>
            <a:fillRect/>
          </a:stretch>
        </p:blipFill>
        <p:spPr>
          <a:xfrm>
            <a:off x="685751" y="1086489"/>
            <a:ext cx="10820494" cy="3889720"/>
          </a:xfrm>
          <a:prstGeom prst="rect">
            <a:avLst/>
          </a:prstGeom>
        </p:spPr>
      </p:pic>
      <p:sp>
        <p:nvSpPr>
          <p:cNvPr id="3" name="CasellaDiTesto 2">
            <a:extLst>
              <a:ext uri="{FF2B5EF4-FFF2-40B4-BE49-F238E27FC236}">
                <a16:creationId xmlns:a16="http://schemas.microsoft.com/office/drawing/2014/main" id="{7BC47186-0F6D-B16F-0352-830137972DE5}"/>
              </a:ext>
            </a:extLst>
          </p:cNvPr>
          <p:cNvSpPr txBox="1"/>
          <p:nvPr/>
        </p:nvSpPr>
        <p:spPr>
          <a:xfrm>
            <a:off x="-7" y="4976209"/>
            <a:ext cx="12192003" cy="1938992"/>
          </a:xfrm>
          <a:prstGeom prst="rect">
            <a:avLst/>
          </a:prstGeom>
          <a:solidFill>
            <a:schemeClr val="bg1">
              <a:lumMod val="85000"/>
            </a:schemeClr>
          </a:solidFill>
        </p:spPr>
        <p:txBody>
          <a:bodyPr wrap="square" rtlCol="0">
            <a:spAutoFit/>
          </a:bodyPr>
          <a:lstStyle/>
          <a:p>
            <a:pPr marL="342900" indent="-342900">
              <a:buFont typeface="Arial" panose="020B0604020202020204" pitchFamily="34" charset="0"/>
              <a:buChar char="•"/>
            </a:pPr>
            <a:r>
              <a:rPr lang="en-US" sz="2000" dirty="0">
                <a:solidFill>
                  <a:schemeClr val="bg2">
                    <a:lumMod val="25000"/>
                  </a:schemeClr>
                </a:solidFill>
                <a:effectLst/>
              </a:rPr>
              <a:t>3NF provides a repulsive contribution to all matrix elements, which makes the </a:t>
            </a:r>
            <a:r>
              <a:rPr lang="en-US" sz="2000" dirty="0" err="1">
                <a:solidFill>
                  <a:schemeClr val="bg2">
                    <a:lumMod val="25000"/>
                  </a:schemeClr>
                </a:solidFill>
                <a:effectLst/>
              </a:rPr>
              <a:t>nn</a:t>
            </a:r>
            <a:r>
              <a:rPr lang="en-US" sz="2000" dirty="0">
                <a:solidFill>
                  <a:schemeClr val="bg2">
                    <a:lumMod val="25000"/>
                  </a:schemeClr>
                </a:solidFill>
                <a:effectLst/>
              </a:rPr>
              <a:t>  and </a:t>
            </a:r>
            <a:r>
              <a:rPr lang="en-US" sz="2000" dirty="0" err="1">
                <a:solidFill>
                  <a:schemeClr val="bg2">
                    <a:lumMod val="25000"/>
                  </a:schemeClr>
                </a:solidFill>
                <a:effectLst/>
              </a:rPr>
              <a:t>pn</a:t>
            </a:r>
            <a:r>
              <a:rPr lang="en-US" sz="2000" dirty="0">
                <a:solidFill>
                  <a:schemeClr val="bg2">
                    <a:lumMod val="25000"/>
                  </a:schemeClr>
                </a:solidFill>
                <a:effectLst/>
              </a:rPr>
              <a:t> matrix elements less </a:t>
            </a:r>
          </a:p>
          <a:p>
            <a:r>
              <a:rPr lang="en-US" sz="2000" dirty="0">
                <a:solidFill>
                  <a:schemeClr val="bg2">
                    <a:lumMod val="25000"/>
                  </a:schemeClr>
                </a:solidFill>
                <a:effectLst/>
              </a:rPr>
              <a:t>       attractive and pp ones</a:t>
            </a:r>
            <a:r>
              <a:rPr lang="en-US" sz="2000" dirty="0">
                <a:solidFill>
                  <a:schemeClr val="bg2">
                    <a:lumMod val="25000"/>
                  </a:schemeClr>
                </a:solidFill>
              </a:rPr>
              <a:t> </a:t>
            </a:r>
            <a:r>
              <a:rPr lang="en-US" sz="2000" dirty="0">
                <a:solidFill>
                  <a:schemeClr val="bg2">
                    <a:lumMod val="25000"/>
                  </a:schemeClr>
                </a:solidFill>
                <a:effectLst/>
              </a:rPr>
              <a:t>more repulsive.  </a:t>
            </a:r>
          </a:p>
          <a:p>
            <a:pPr marL="342900" indent="-342900">
              <a:buFont typeface="Arial" panose="020B0604020202020204" pitchFamily="34" charset="0"/>
              <a:buChar char="•"/>
            </a:pPr>
            <a:r>
              <a:rPr lang="en-US" sz="2000" dirty="0">
                <a:solidFill>
                  <a:schemeClr val="bg2">
                    <a:lumMod val="25000"/>
                  </a:schemeClr>
                </a:solidFill>
                <a:effectLst/>
              </a:rPr>
              <a:t>The size of the contributions depends on the involved orbitals, ranging from few 10 to  ~ 200 keV </a:t>
            </a:r>
            <a:r>
              <a:rPr lang="en-US" sz="2000" dirty="0">
                <a:solidFill>
                  <a:schemeClr val="bg2">
                    <a:lumMod val="25000"/>
                  </a:schemeClr>
                </a:solidFill>
                <a:effectLst/>
                <a:sym typeface="Wingdings" pitchFamily="2" charset="2"/>
              </a:rPr>
              <a:t> </a:t>
            </a:r>
            <a:r>
              <a:rPr lang="en-US" sz="2000" dirty="0">
                <a:solidFill>
                  <a:schemeClr val="bg2">
                    <a:lumMod val="25000"/>
                  </a:schemeClr>
                </a:solidFill>
                <a:effectLst/>
              </a:rPr>
              <a:t>substantial changes in the spacings between the ESPE’s in correspondence of a sizable occupation</a:t>
            </a:r>
            <a:r>
              <a:rPr lang="en-US" sz="2000" dirty="0">
                <a:solidFill>
                  <a:schemeClr val="bg2">
                    <a:lumMod val="25000"/>
                  </a:schemeClr>
                </a:solidFill>
              </a:rPr>
              <a:t> </a:t>
            </a:r>
            <a:r>
              <a:rPr lang="en-US" sz="2000" dirty="0">
                <a:solidFill>
                  <a:schemeClr val="bg2">
                    <a:lumMod val="25000"/>
                  </a:schemeClr>
                </a:solidFill>
                <a:effectLst/>
              </a:rPr>
              <a:t>of a specific orbital</a:t>
            </a:r>
          </a:p>
          <a:p>
            <a:pPr marL="342900" indent="-342900">
              <a:buFont typeface="Arial" panose="020B0604020202020204" pitchFamily="34" charset="0"/>
              <a:buChar char="•"/>
            </a:pPr>
            <a:r>
              <a:rPr lang="en-US" sz="2000" kern="0" dirty="0">
                <a:solidFill>
                  <a:schemeClr val="bg2">
                    <a:lumMod val="25000"/>
                  </a:schemeClr>
                </a:solidFill>
                <a:ea typeface="DengXian" panose="02010600030101010101" pitchFamily="2" charset="-122"/>
              </a:rPr>
              <a:t>C</a:t>
            </a:r>
            <a:r>
              <a:rPr lang="en-US" sz="2000" kern="0" dirty="0">
                <a:solidFill>
                  <a:schemeClr val="bg2">
                    <a:lumMod val="25000"/>
                  </a:schemeClr>
                </a:solidFill>
                <a:effectLst/>
                <a:ea typeface="DengXian" panose="02010600030101010101" pitchFamily="2" charset="-122"/>
              </a:rPr>
              <a:t>hanges produced by the 3N force are larger for non diagonal with respect to diagonal matrix elements,  which leads to  a larger gap between the f</a:t>
            </a:r>
            <a:r>
              <a:rPr lang="en-US" sz="2000" kern="0" baseline="-25000" dirty="0">
                <a:solidFill>
                  <a:schemeClr val="bg2">
                    <a:lumMod val="25000"/>
                  </a:schemeClr>
                </a:solidFill>
                <a:effectLst/>
                <a:ea typeface="DengXian" panose="02010600030101010101" pitchFamily="2" charset="-122"/>
              </a:rPr>
              <a:t>7/2</a:t>
            </a:r>
            <a:r>
              <a:rPr lang="en-US" sz="2000" kern="0" dirty="0">
                <a:solidFill>
                  <a:schemeClr val="bg2">
                    <a:lumMod val="25000"/>
                  </a:schemeClr>
                </a:solidFill>
                <a:effectLst/>
                <a:ea typeface="DengXian" panose="02010600030101010101" pitchFamily="2" charset="-122"/>
              </a:rPr>
              <a:t> and the remaining orbitals</a:t>
            </a:r>
            <a:endParaRPr lang="en-US" sz="2000" dirty="0">
              <a:solidFill>
                <a:schemeClr val="bg2">
                  <a:lumMod val="25000"/>
                </a:schemeClr>
              </a:solidFill>
              <a:effectLst/>
            </a:endParaRPr>
          </a:p>
        </p:txBody>
      </p:sp>
    </p:spTree>
    <p:extLst>
      <p:ext uri="{BB962C8B-B14F-4D97-AF65-F5344CB8AC3E}">
        <p14:creationId xmlns:p14="http://schemas.microsoft.com/office/powerpoint/2010/main" val="2668057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03A45AE-EDA1-A351-4EB6-EF8D4B357659}"/>
              </a:ext>
            </a:extLst>
          </p:cNvPr>
          <p:cNvSpPr>
            <a:spLocks noGrp="1"/>
          </p:cNvSpPr>
          <p:nvPr>
            <p:ph type="title"/>
          </p:nvPr>
        </p:nvSpPr>
        <p:spPr>
          <a:xfrm>
            <a:off x="47398" y="71550"/>
            <a:ext cx="7860230" cy="1033669"/>
          </a:xfrm>
        </p:spPr>
        <p:txBody>
          <a:bodyPr>
            <a:normAutofit fontScale="90000"/>
          </a:bodyPr>
          <a:lstStyle/>
          <a:p>
            <a:r>
              <a:rPr lang="it-IT" sz="3600" dirty="0">
                <a:solidFill>
                  <a:schemeClr val="bg1"/>
                </a:solidFill>
              </a:rPr>
              <a:t>Shell-model </a:t>
            </a:r>
            <a:r>
              <a:rPr lang="it-IT" sz="3600" dirty="0" err="1">
                <a:solidFill>
                  <a:schemeClr val="bg1"/>
                </a:solidFill>
              </a:rPr>
              <a:t>calculations</a:t>
            </a:r>
            <a:r>
              <a:rPr lang="it-IT" sz="3600" dirty="0">
                <a:solidFill>
                  <a:schemeClr val="bg1"/>
                </a:solidFill>
              </a:rPr>
              <a:t> for </a:t>
            </a:r>
            <a:r>
              <a:rPr lang="it-IT" sz="3600" cap="none" dirty="0">
                <a:solidFill>
                  <a:schemeClr val="bg1"/>
                </a:solidFill>
                <a:latin typeface="Symbol" pitchFamily="2" charset="2"/>
              </a:rPr>
              <a:t>b </a:t>
            </a:r>
            <a:r>
              <a:rPr lang="it-IT" sz="3600" dirty="0">
                <a:solidFill>
                  <a:schemeClr val="bg1"/>
                </a:solidFill>
              </a:rPr>
              <a:t> </a:t>
            </a:r>
            <a:r>
              <a:rPr lang="it-IT" sz="3600" dirty="0" err="1">
                <a:solidFill>
                  <a:schemeClr val="bg1"/>
                </a:solidFill>
              </a:rPr>
              <a:t>decay</a:t>
            </a:r>
            <a:r>
              <a:rPr lang="it-IT" sz="3600" dirty="0">
                <a:solidFill>
                  <a:schemeClr val="bg1"/>
                </a:solidFill>
              </a:rPr>
              <a:t>  studies</a:t>
            </a:r>
            <a:endParaRPr lang="it-IT" sz="3200" dirty="0">
              <a:solidFill>
                <a:schemeClr val="bg1"/>
              </a:solidFill>
            </a:endParaRPr>
          </a:p>
        </p:txBody>
      </p:sp>
      <p:sp>
        <p:nvSpPr>
          <p:cNvPr id="16" name="CasellaDiTesto 15">
            <a:extLst>
              <a:ext uri="{FF2B5EF4-FFF2-40B4-BE49-F238E27FC236}">
                <a16:creationId xmlns:a16="http://schemas.microsoft.com/office/drawing/2014/main" id="{FE98FE78-096B-415E-4FDB-1367C314ADC4}"/>
              </a:ext>
            </a:extLst>
          </p:cNvPr>
          <p:cNvSpPr txBox="1"/>
          <p:nvPr/>
        </p:nvSpPr>
        <p:spPr>
          <a:xfrm>
            <a:off x="-37570" y="1115634"/>
            <a:ext cx="12229566" cy="954107"/>
          </a:xfrm>
          <a:prstGeom prst="rect">
            <a:avLst/>
          </a:prstGeom>
          <a:solidFill>
            <a:schemeClr val="bg1">
              <a:lumMod val="85000"/>
            </a:schemeClr>
          </a:solidFill>
        </p:spPr>
        <p:txBody>
          <a:bodyPr wrap="square" rtlCol="0">
            <a:spAutoFit/>
          </a:bodyPr>
          <a:lstStyle/>
          <a:p>
            <a:r>
              <a:rPr lang="en-US" sz="2800" dirty="0">
                <a:solidFill>
                  <a:schemeClr val="bg2">
                    <a:lumMod val="25000"/>
                  </a:schemeClr>
                </a:solidFill>
                <a:latin typeface="+mj-lt"/>
              </a:rPr>
              <a:t>Calculations for nuclei which are  currently candidates for the 0nbb detection </a:t>
            </a:r>
            <a:r>
              <a:rPr lang="it-IT" sz="2800" dirty="0">
                <a:solidFill>
                  <a:schemeClr val="bg2">
                    <a:lumMod val="25000"/>
                  </a:schemeClr>
                </a:solidFill>
                <a:latin typeface="+mj-lt"/>
              </a:rPr>
              <a:t>:</a:t>
            </a:r>
          </a:p>
          <a:p>
            <a:r>
              <a:rPr lang="it-IT" sz="2800" dirty="0">
                <a:solidFill>
                  <a:schemeClr val="bg2">
                    <a:lumMod val="25000"/>
                  </a:schemeClr>
                </a:solidFill>
                <a:latin typeface="+mj-lt"/>
              </a:rPr>
              <a:t> </a:t>
            </a:r>
            <a:r>
              <a:rPr lang="it-IT" sz="2800" baseline="30000" dirty="0">
                <a:solidFill>
                  <a:schemeClr val="bg2">
                    <a:lumMod val="25000"/>
                  </a:schemeClr>
                </a:solidFill>
                <a:latin typeface="+mj-lt"/>
              </a:rPr>
              <a:t>48</a:t>
            </a:r>
            <a:r>
              <a:rPr lang="it-IT" sz="2800" dirty="0">
                <a:solidFill>
                  <a:schemeClr val="bg2">
                    <a:lumMod val="25000"/>
                  </a:schemeClr>
                </a:solidFill>
                <a:latin typeface="+mj-lt"/>
              </a:rPr>
              <a:t>Ca, </a:t>
            </a:r>
            <a:r>
              <a:rPr lang="it-IT" sz="2800" baseline="30000" dirty="0">
                <a:solidFill>
                  <a:schemeClr val="bg2">
                    <a:lumMod val="25000"/>
                  </a:schemeClr>
                </a:solidFill>
                <a:latin typeface="+mj-lt"/>
              </a:rPr>
              <a:t>76</a:t>
            </a:r>
            <a:r>
              <a:rPr lang="it-IT" sz="2800" dirty="0">
                <a:solidFill>
                  <a:schemeClr val="bg2">
                    <a:lumMod val="25000"/>
                  </a:schemeClr>
                </a:solidFill>
                <a:latin typeface="+mj-lt"/>
              </a:rPr>
              <a:t>Ge, </a:t>
            </a:r>
            <a:r>
              <a:rPr lang="it-IT" sz="2800" baseline="30000" dirty="0">
                <a:solidFill>
                  <a:schemeClr val="bg2">
                    <a:lumMod val="25000"/>
                  </a:schemeClr>
                </a:solidFill>
                <a:latin typeface="+mj-lt"/>
              </a:rPr>
              <a:t>82</a:t>
            </a:r>
            <a:r>
              <a:rPr lang="it-IT" sz="2800" dirty="0">
                <a:solidFill>
                  <a:schemeClr val="bg2">
                    <a:lumMod val="25000"/>
                  </a:schemeClr>
                </a:solidFill>
                <a:latin typeface="+mj-lt"/>
              </a:rPr>
              <a:t>Se, </a:t>
            </a:r>
            <a:r>
              <a:rPr lang="it-IT" sz="2800" baseline="30000" dirty="0">
                <a:solidFill>
                  <a:schemeClr val="bg2">
                    <a:lumMod val="25000"/>
                  </a:schemeClr>
                </a:solidFill>
                <a:latin typeface="+mj-lt"/>
              </a:rPr>
              <a:t>100</a:t>
            </a:r>
            <a:r>
              <a:rPr lang="it-IT" sz="2800" dirty="0">
                <a:solidFill>
                  <a:schemeClr val="bg2">
                    <a:lumMod val="25000"/>
                  </a:schemeClr>
                </a:solidFill>
                <a:latin typeface="+mj-lt"/>
              </a:rPr>
              <a:t>Mo, </a:t>
            </a:r>
            <a:r>
              <a:rPr lang="it-IT" sz="2800" baseline="30000" dirty="0">
                <a:solidFill>
                  <a:schemeClr val="bg2">
                    <a:lumMod val="25000"/>
                  </a:schemeClr>
                </a:solidFill>
                <a:latin typeface="+mj-lt"/>
              </a:rPr>
              <a:t>130</a:t>
            </a:r>
            <a:r>
              <a:rPr lang="it-IT" sz="2800" dirty="0">
                <a:solidFill>
                  <a:schemeClr val="bg2">
                    <a:lumMod val="25000"/>
                  </a:schemeClr>
                </a:solidFill>
                <a:latin typeface="+mj-lt"/>
              </a:rPr>
              <a:t>Te, </a:t>
            </a:r>
            <a:r>
              <a:rPr lang="it-IT" sz="2800" baseline="30000" dirty="0">
                <a:solidFill>
                  <a:schemeClr val="bg2">
                    <a:lumMod val="25000"/>
                  </a:schemeClr>
                </a:solidFill>
                <a:latin typeface="+mj-lt"/>
              </a:rPr>
              <a:t>136</a:t>
            </a:r>
            <a:r>
              <a:rPr lang="it-IT" sz="2800" dirty="0">
                <a:solidFill>
                  <a:schemeClr val="bg2">
                    <a:lumMod val="25000"/>
                  </a:schemeClr>
                </a:solidFill>
                <a:latin typeface="+mj-lt"/>
              </a:rPr>
              <a:t>Xe</a:t>
            </a:r>
          </a:p>
        </p:txBody>
      </p:sp>
      <p:grpSp>
        <p:nvGrpSpPr>
          <p:cNvPr id="3" name="Gruppo 2">
            <a:extLst>
              <a:ext uri="{FF2B5EF4-FFF2-40B4-BE49-F238E27FC236}">
                <a16:creationId xmlns:a16="http://schemas.microsoft.com/office/drawing/2014/main" id="{F41C3E4E-98A1-3976-EA51-0EE8C807B9DA}"/>
              </a:ext>
            </a:extLst>
          </p:cNvPr>
          <p:cNvGrpSpPr/>
          <p:nvPr/>
        </p:nvGrpSpPr>
        <p:grpSpPr>
          <a:xfrm>
            <a:off x="47398" y="2959167"/>
            <a:ext cx="5209265" cy="1764984"/>
            <a:chOff x="0" y="872834"/>
            <a:chExt cx="5209265" cy="1764984"/>
          </a:xfrm>
          <a:solidFill>
            <a:srgbClr val="70AD47"/>
          </a:solidFill>
        </p:grpSpPr>
        <p:sp>
          <p:nvSpPr>
            <p:cNvPr id="4" name="Rettangolo 3">
              <a:extLst>
                <a:ext uri="{FF2B5EF4-FFF2-40B4-BE49-F238E27FC236}">
                  <a16:creationId xmlns:a16="http://schemas.microsoft.com/office/drawing/2014/main" id="{39731EDD-7753-BD52-3F8A-E9E238DF5A21}"/>
                </a:ext>
              </a:extLst>
            </p:cNvPr>
            <p:cNvSpPr/>
            <p:nvPr/>
          </p:nvSpPr>
          <p:spPr>
            <a:xfrm>
              <a:off x="0" y="872834"/>
              <a:ext cx="5209265" cy="1764984"/>
            </a:xfrm>
            <a:prstGeom prst="rect">
              <a:avLst/>
            </a:prstGeom>
            <a:grp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sp>
        <p:sp>
          <p:nvSpPr>
            <p:cNvPr id="5" name="CasellaDiTesto 4">
              <a:extLst>
                <a:ext uri="{FF2B5EF4-FFF2-40B4-BE49-F238E27FC236}">
                  <a16:creationId xmlns:a16="http://schemas.microsoft.com/office/drawing/2014/main" id="{D0B967B3-7FA8-27B8-132F-0F2F6CB6BF3B}"/>
                </a:ext>
              </a:extLst>
            </p:cNvPr>
            <p:cNvSpPr txBox="1"/>
            <p:nvPr/>
          </p:nvSpPr>
          <p:spPr>
            <a:xfrm>
              <a:off x="0" y="872834"/>
              <a:ext cx="5209265" cy="1764984"/>
            </a:xfrm>
            <a:prstGeom prst="rect">
              <a:avLst/>
            </a:prstGeom>
            <a:grp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6464" tIns="156464" rIns="156464" bIns="15646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i="0" kern="1200" noProof="0" dirty="0">
                  <a:solidFill>
                    <a:schemeClr val="bg1"/>
                  </a:solidFill>
                  <a:latin typeface="+mj-lt"/>
                  <a:cs typeface="Garamond"/>
                </a:rPr>
                <a:t>One major  proton and neutron shell above  </a:t>
              </a:r>
              <a:r>
                <a:rPr lang="it-IT" sz="2400" kern="1200" baseline="30000" dirty="0">
                  <a:solidFill>
                    <a:schemeClr val="bg1"/>
                  </a:solidFill>
                  <a:latin typeface="+mj-lt"/>
                </a:rPr>
                <a:t>40</a:t>
              </a:r>
              <a:r>
                <a:rPr lang="it-IT" sz="2400" kern="1200" dirty="0">
                  <a:solidFill>
                    <a:schemeClr val="bg1"/>
                  </a:solidFill>
                  <a:latin typeface="+mj-lt"/>
                </a:rPr>
                <a:t>Ca, </a:t>
              </a:r>
              <a:r>
                <a:rPr lang="it-IT" sz="2400" kern="1200" baseline="30000" dirty="0">
                  <a:solidFill>
                    <a:schemeClr val="bg1"/>
                  </a:solidFill>
                  <a:latin typeface="+mj-lt"/>
                </a:rPr>
                <a:t>56</a:t>
              </a:r>
              <a:r>
                <a:rPr lang="it-IT" sz="2400" kern="1200" baseline="0" dirty="0">
                  <a:solidFill>
                    <a:schemeClr val="bg1"/>
                  </a:solidFill>
                  <a:latin typeface="+mj-lt"/>
                </a:rPr>
                <a:t>Ni</a:t>
              </a:r>
              <a:r>
                <a:rPr lang="it-IT" sz="2400" kern="1200" dirty="0">
                  <a:solidFill>
                    <a:schemeClr val="bg1"/>
                  </a:solidFill>
                  <a:latin typeface="+mj-lt"/>
                </a:rPr>
                <a:t>, </a:t>
              </a:r>
              <a:r>
                <a:rPr lang="it-IT" sz="2400" kern="1200" baseline="30000" dirty="0">
                  <a:solidFill>
                    <a:schemeClr val="bg1"/>
                  </a:solidFill>
                  <a:latin typeface="+mj-lt"/>
                </a:rPr>
                <a:t>78</a:t>
              </a:r>
              <a:r>
                <a:rPr lang="it-IT" sz="2400" kern="1200" dirty="0">
                  <a:solidFill>
                    <a:schemeClr val="bg1"/>
                  </a:solidFill>
                  <a:latin typeface="+mj-lt"/>
                </a:rPr>
                <a:t>Ni, </a:t>
              </a:r>
              <a:r>
                <a:rPr lang="it-IT" sz="2400" kern="1200" baseline="30000" dirty="0">
                  <a:solidFill>
                    <a:schemeClr val="bg1"/>
                  </a:solidFill>
                  <a:latin typeface="+mj-lt"/>
                </a:rPr>
                <a:t>100</a:t>
              </a:r>
              <a:r>
                <a:rPr lang="it-IT" sz="2400" kern="1200" dirty="0">
                  <a:solidFill>
                    <a:schemeClr val="bg1"/>
                  </a:solidFill>
                  <a:latin typeface="+mj-lt"/>
                </a:rPr>
                <a:t>Sn, </a:t>
              </a:r>
              <a:endParaRPr lang="en-US" sz="2400" b="1" i="0" kern="1200" baseline="0" noProof="0" dirty="0">
                <a:solidFill>
                  <a:schemeClr val="bg1"/>
                </a:solidFill>
                <a:latin typeface="+mj-lt"/>
              </a:endParaRPr>
            </a:p>
          </p:txBody>
        </p:sp>
      </p:grpSp>
      <p:graphicFrame>
        <p:nvGraphicFramePr>
          <p:cNvPr id="6" name="Diagramma 5">
            <a:extLst>
              <a:ext uri="{FF2B5EF4-FFF2-40B4-BE49-F238E27FC236}">
                <a16:creationId xmlns:a16="http://schemas.microsoft.com/office/drawing/2014/main" id="{EE514F6C-0BEA-3130-DC9B-11F0ADD6031D}"/>
              </a:ext>
            </a:extLst>
          </p:cNvPr>
          <p:cNvGraphicFramePr>
            <a:graphicFrameLocks noChangeAspect="1"/>
          </p:cNvGraphicFramePr>
          <p:nvPr>
            <p:extLst>
              <p:ext uri="{D42A27DB-BD31-4B8C-83A1-F6EECF244321}">
                <p14:modId xmlns:p14="http://schemas.microsoft.com/office/powerpoint/2010/main" val="2217952823"/>
              </p:ext>
            </p:extLst>
          </p:nvPr>
        </p:nvGraphicFramePr>
        <p:xfrm>
          <a:off x="5795950" y="1829397"/>
          <a:ext cx="6223668" cy="3784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a:extLst>
              <a:ext uri="{FF2B5EF4-FFF2-40B4-BE49-F238E27FC236}">
                <a16:creationId xmlns:a16="http://schemas.microsoft.com/office/drawing/2014/main" id="{A5D5D323-E5D5-FA6B-F6D8-5CDC858392C9}"/>
              </a:ext>
            </a:extLst>
          </p:cNvPr>
          <p:cNvSpPr txBox="1"/>
          <p:nvPr/>
        </p:nvSpPr>
        <p:spPr>
          <a:xfrm>
            <a:off x="6497566" y="5809404"/>
            <a:ext cx="5209265" cy="1084736"/>
          </a:xfrm>
          <a:prstGeom prst="rect">
            <a:avLst/>
          </a:prstGeom>
          <a:solidFill>
            <a:srgbClr val="70AD47"/>
          </a:solid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6464" tIns="156464" rIns="156464" bIns="15646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2400" b="1" i="0" kern="1200" noProof="0" dirty="0" err="1">
                <a:solidFill>
                  <a:schemeClr val="bg1"/>
                </a:solidFill>
                <a:latin typeface="+mj-lt"/>
                <a:cs typeface="Garamond"/>
              </a:rPr>
              <a:t>Effective</a:t>
            </a:r>
            <a:r>
              <a:rPr lang="it-IT" sz="2400" b="1" i="0" kern="1200" noProof="0" dirty="0">
                <a:solidFill>
                  <a:schemeClr val="bg1"/>
                </a:solidFill>
                <a:latin typeface="+mj-lt"/>
                <a:cs typeface="Garamond"/>
              </a:rPr>
              <a:t> </a:t>
            </a:r>
            <a:r>
              <a:rPr lang="it-IT" sz="2400" b="1" i="0" kern="1200" noProof="0" dirty="0" err="1">
                <a:solidFill>
                  <a:schemeClr val="bg1"/>
                </a:solidFill>
                <a:latin typeface="+mj-lt"/>
                <a:cs typeface="Garamond"/>
              </a:rPr>
              <a:t>operators</a:t>
            </a:r>
            <a:r>
              <a:rPr lang="it-IT" sz="2400" b="1" i="0" kern="1200" noProof="0" dirty="0">
                <a:solidFill>
                  <a:schemeClr val="bg1"/>
                </a:solidFill>
                <a:latin typeface="+mj-lt"/>
                <a:cs typeface="Garamond"/>
              </a:rPr>
              <a:t> </a:t>
            </a:r>
            <a:r>
              <a:rPr lang="it-IT" sz="2400" b="1" i="0" kern="1200" noProof="0" dirty="0" err="1">
                <a:solidFill>
                  <a:schemeClr val="bg1"/>
                </a:solidFill>
                <a:latin typeface="+mj-lt"/>
                <a:cs typeface="Garamond"/>
              </a:rPr>
              <a:t>within</a:t>
            </a:r>
            <a:r>
              <a:rPr lang="it-IT" sz="2400" b="1" i="0" kern="1200" noProof="0" dirty="0">
                <a:solidFill>
                  <a:schemeClr val="bg1"/>
                </a:solidFill>
                <a:latin typeface="+mj-lt"/>
                <a:cs typeface="Garamond"/>
              </a:rPr>
              <a:t> a a </a:t>
            </a:r>
            <a:r>
              <a:rPr lang="it-IT" sz="2400" b="1" i="0" kern="1200" noProof="0" dirty="0" err="1">
                <a:solidFill>
                  <a:schemeClr val="bg1"/>
                </a:solidFill>
                <a:latin typeface="+mj-lt"/>
                <a:cs typeface="Garamond"/>
              </a:rPr>
              <a:t>consistent</a:t>
            </a:r>
            <a:r>
              <a:rPr lang="it-IT" sz="2400" b="1" i="0" kern="1200" noProof="0" dirty="0">
                <a:solidFill>
                  <a:schemeClr val="bg1"/>
                </a:solidFill>
                <a:latin typeface="+mj-lt"/>
                <a:cs typeface="Garamond"/>
              </a:rPr>
              <a:t> </a:t>
            </a:r>
            <a:r>
              <a:rPr lang="it-IT" sz="2400" b="1" i="0" kern="1200" noProof="0" dirty="0" err="1">
                <a:solidFill>
                  <a:schemeClr val="bg1"/>
                </a:solidFill>
                <a:latin typeface="+mj-lt"/>
                <a:cs typeface="Garamond"/>
              </a:rPr>
              <a:t>approach</a:t>
            </a:r>
            <a:endParaRPr lang="en-US" sz="2400" b="1" i="0" kern="1200" baseline="0" noProof="0" dirty="0">
              <a:solidFill>
                <a:schemeClr val="bg1"/>
              </a:solidFill>
              <a:latin typeface="+mj-lt"/>
            </a:endParaRPr>
          </a:p>
        </p:txBody>
      </p:sp>
    </p:spTree>
    <p:extLst>
      <p:ext uri="{BB962C8B-B14F-4D97-AF65-F5344CB8AC3E}">
        <p14:creationId xmlns:p14="http://schemas.microsoft.com/office/powerpoint/2010/main" val="112597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24">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25">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26">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5" name="Rectangle 28">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E6BA6589-2413-1D5C-EBB4-F51D5609ECDC}"/>
              </a:ext>
            </a:extLst>
          </p:cNvPr>
          <p:cNvSpPr txBox="1">
            <a:spLocks/>
          </p:cNvSpPr>
          <p:nvPr/>
        </p:nvSpPr>
        <p:spPr>
          <a:xfrm>
            <a:off x="574221" y="1239926"/>
            <a:ext cx="3305423" cy="4680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chemeClr val="tx1"/>
                </a:solidFill>
                <a:latin typeface="+mj-lt"/>
                <a:ea typeface="+mj-ea"/>
                <a:cs typeface="+mj-cs"/>
              </a:rPr>
              <a:t>Research lines</a:t>
            </a:r>
            <a:br>
              <a:rPr lang="en-US" sz="5200" kern="1200" dirty="0">
                <a:solidFill>
                  <a:schemeClr val="tx1"/>
                </a:solidFill>
                <a:latin typeface="+mj-lt"/>
                <a:ea typeface="+mj-ea"/>
                <a:cs typeface="+mj-cs"/>
              </a:rPr>
            </a:br>
            <a:endParaRPr lang="en-US" sz="5200" kern="1200" dirty="0">
              <a:solidFill>
                <a:schemeClr val="tx1"/>
              </a:solidFill>
              <a:latin typeface="+mj-lt"/>
              <a:ea typeface="+mj-ea"/>
              <a:cs typeface="+mj-cs"/>
            </a:endParaRPr>
          </a:p>
        </p:txBody>
      </p:sp>
      <p:sp>
        <p:nvSpPr>
          <p:cNvPr id="8" name="Segnaposto contenuto 7">
            <a:extLst>
              <a:ext uri="{FF2B5EF4-FFF2-40B4-BE49-F238E27FC236}">
                <a16:creationId xmlns:a16="http://schemas.microsoft.com/office/drawing/2014/main" id="{178516C3-C467-08EF-F7BA-B0798B84C885}"/>
              </a:ext>
            </a:extLst>
          </p:cNvPr>
          <p:cNvSpPr>
            <a:spLocks noGrp="1"/>
          </p:cNvSpPr>
          <p:nvPr>
            <p:ph idx="1"/>
          </p:nvPr>
        </p:nvSpPr>
        <p:spPr>
          <a:xfrm>
            <a:off x="2442537" y="303070"/>
            <a:ext cx="8993901" cy="6081101"/>
          </a:xfrm>
        </p:spPr>
        <p:txBody>
          <a:bodyPr vert="horz" lIns="91440" tIns="45720" rIns="91440" bIns="45720" rtlCol="0" anchor="ctr">
            <a:normAutofit fontScale="32500" lnSpcReduction="20000"/>
          </a:bodyPr>
          <a:lstStyle/>
          <a:p>
            <a:pPr marL="1371600" indent="-457200">
              <a:spcBef>
                <a:spcPts val="600"/>
              </a:spcBef>
              <a:spcAft>
                <a:spcPts val="600"/>
              </a:spcAft>
              <a:buClr>
                <a:schemeClr val="tx1"/>
              </a:buClr>
              <a:buSzPct val="120000"/>
            </a:pPr>
            <a:endParaRPr lang="en-US" sz="3000" dirty="0"/>
          </a:p>
          <a:p>
            <a:pPr marL="914400" indent="0">
              <a:spcBef>
                <a:spcPts val="600"/>
              </a:spcBef>
              <a:spcAft>
                <a:spcPts val="600"/>
              </a:spcAft>
              <a:buClr>
                <a:schemeClr val="tx1"/>
              </a:buClr>
              <a:buSzPct val="120000"/>
              <a:buNone/>
            </a:pPr>
            <a:endParaRPr lang="en-US" sz="3000" dirty="0"/>
          </a:p>
          <a:p>
            <a:pPr marL="1371600" indent="-457200">
              <a:spcBef>
                <a:spcPts val="600"/>
              </a:spcBef>
              <a:spcAft>
                <a:spcPts val="600"/>
              </a:spcAft>
              <a:buClr>
                <a:schemeClr val="tx1"/>
              </a:buClr>
              <a:buSzPct val="120000"/>
            </a:pPr>
            <a:endParaRPr lang="en-US" sz="3000" dirty="0"/>
          </a:p>
          <a:p>
            <a:pPr marL="1371600" indent="-457200">
              <a:spcBef>
                <a:spcPts val="600"/>
              </a:spcBef>
              <a:spcAft>
                <a:spcPts val="600"/>
              </a:spcAft>
              <a:buClr>
                <a:schemeClr val="tx1"/>
              </a:buClr>
              <a:buSzPct val="120000"/>
            </a:pPr>
            <a:endParaRPr lang="en-US" sz="3000" dirty="0"/>
          </a:p>
          <a:p>
            <a:pPr marL="1422400" indent="-679450">
              <a:lnSpc>
                <a:spcPct val="130000"/>
              </a:lnSpc>
              <a:spcBef>
                <a:spcPts val="0"/>
              </a:spcBef>
              <a:buClr>
                <a:schemeClr val="tx1"/>
              </a:buClr>
              <a:buSzPct val="120000"/>
              <a:buFont typeface="Wingdings" pitchFamily="2" charset="2"/>
              <a:buChar char="ü"/>
            </a:pPr>
            <a:r>
              <a:rPr lang="en-US" sz="7400" dirty="0">
                <a:latin typeface="+mj-lt"/>
              </a:rPr>
              <a:t>Theoretical framework: Shell Model with effective Hamiltonian and operators derived  within the many-body perturbation theory starting from realistic nuclear potentials</a:t>
            </a:r>
          </a:p>
          <a:p>
            <a:pPr marL="742950" indent="0">
              <a:lnSpc>
                <a:spcPct val="130000"/>
              </a:lnSpc>
              <a:spcBef>
                <a:spcPts val="0"/>
              </a:spcBef>
              <a:buClr>
                <a:schemeClr val="tx1"/>
              </a:buClr>
              <a:buSzPct val="120000"/>
              <a:buNone/>
            </a:pPr>
            <a:endParaRPr lang="en-US" sz="7400" dirty="0">
              <a:latin typeface="+mj-lt"/>
            </a:endParaRPr>
          </a:p>
          <a:p>
            <a:pPr marL="914400" indent="0">
              <a:spcBef>
                <a:spcPts val="600"/>
              </a:spcBef>
              <a:spcAft>
                <a:spcPts val="600"/>
              </a:spcAft>
              <a:buClr>
                <a:schemeClr val="tx1"/>
              </a:buClr>
              <a:buSzPct val="120000"/>
              <a:buNone/>
            </a:pPr>
            <a:endParaRPr lang="en-US" sz="7400" dirty="0">
              <a:latin typeface="+mj-lt"/>
            </a:endParaRPr>
          </a:p>
          <a:p>
            <a:pPr marL="1600200" indent="-685800">
              <a:spcBef>
                <a:spcPts val="600"/>
              </a:spcBef>
              <a:spcAft>
                <a:spcPts val="600"/>
              </a:spcAft>
              <a:buClr>
                <a:schemeClr val="tx1"/>
              </a:buClr>
              <a:buSzPct val="120000"/>
            </a:pPr>
            <a:r>
              <a:rPr lang="en-US" sz="7400" dirty="0">
                <a:latin typeface="+mj-lt"/>
              </a:rPr>
              <a:t>Three-body  forces</a:t>
            </a:r>
          </a:p>
          <a:p>
            <a:pPr marL="1600200" indent="-685800">
              <a:spcBef>
                <a:spcPts val="600"/>
              </a:spcBef>
              <a:spcAft>
                <a:spcPts val="600"/>
              </a:spcAft>
              <a:buClr>
                <a:schemeClr val="tx1"/>
              </a:buClr>
              <a:buSzPct val="120000"/>
            </a:pPr>
            <a:endParaRPr lang="en-US" sz="7400" dirty="0">
              <a:latin typeface="+mj-lt"/>
            </a:endParaRPr>
          </a:p>
          <a:p>
            <a:pPr marL="1600200" indent="-685800">
              <a:spcBef>
                <a:spcPts val="600"/>
              </a:spcBef>
              <a:spcAft>
                <a:spcPts val="600"/>
              </a:spcAft>
              <a:buClr>
                <a:schemeClr val="tx1"/>
              </a:buClr>
              <a:buSzPct val="120000"/>
            </a:pPr>
            <a:r>
              <a:rPr lang="en-US" sz="7400" dirty="0">
                <a:latin typeface="+mj-lt"/>
              </a:rPr>
              <a:t> Beta decays</a:t>
            </a:r>
          </a:p>
          <a:p>
            <a:pPr marL="1600200" indent="-685800">
              <a:spcBef>
                <a:spcPts val="600"/>
              </a:spcBef>
              <a:spcAft>
                <a:spcPts val="600"/>
              </a:spcAft>
              <a:buClr>
                <a:schemeClr val="tx1"/>
              </a:buClr>
              <a:buSzPct val="120000"/>
            </a:pPr>
            <a:endParaRPr lang="en-US" sz="7400" dirty="0">
              <a:latin typeface="+mj-lt"/>
            </a:endParaRPr>
          </a:p>
          <a:p>
            <a:pPr marL="1600200" indent="-685800">
              <a:spcBef>
                <a:spcPts val="600"/>
              </a:spcBef>
              <a:spcAft>
                <a:spcPts val="600"/>
              </a:spcAft>
              <a:buClr>
                <a:schemeClr val="tx1"/>
              </a:buClr>
              <a:buSzPct val="120000"/>
            </a:pPr>
            <a:r>
              <a:rPr lang="en-US" sz="7400" dirty="0">
                <a:latin typeface="+mj-lt"/>
              </a:rPr>
              <a:t>Analysis of recent experimental data</a:t>
            </a:r>
          </a:p>
          <a:p>
            <a:pPr marL="914400" indent="0">
              <a:spcBef>
                <a:spcPts val="600"/>
              </a:spcBef>
              <a:spcAft>
                <a:spcPts val="600"/>
              </a:spcAft>
              <a:buClr>
                <a:schemeClr val="tx1"/>
              </a:buClr>
              <a:buSzPct val="120000"/>
              <a:buNone/>
            </a:pPr>
            <a:endParaRPr lang="en-US" sz="3000" dirty="0"/>
          </a:p>
          <a:p>
            <a:pPr marL="914400" indent="0">
              <a:spcBef>
                <a:spcPts val="600"/>
              </a:spcBef>
              <a:spcAft>
                <a:spcPts val="600"/>
              </a:spcAft>
              <a:buClr>
                <a:schemeClr val="tx1"/>
              </a:buClr>
              <a:buSzPct val="120000"/>
              <a:buNone/>
            </a:pPr>
            <a:endParaRPr lang="en-US" sz="3000" dirty="0"/>
          </a:p>
          <a:p>
            <a:pPr marL="914400" indent="0">
              <a:spcBef>
                <a:spcPts val="600"/>
              </a:spcBef>
              <a:spcAft>
                <a:spcPts val="600"/>
              </a:spcAft>
              <a:buClr>
                <a:schemeClr val="tx1"/>
              </a:buClr>
              <a:buSzPct val="120000"/>
              <a:buNone/>
            </a:pPr>
            <a:endParaRPr lang="en-US" sz="3000" dirty="0"/>
          </a:p>
          <a:p>
            <a:pPr marL="914400" indent="0">
              <a:spcBef>
                <a:spcPts val="600"/>
              </a:spcBef>
              <a:spcAft>
                <a:spcPts val="600"/>
              </a:spcAft>
              <a:buClr>
                <a:schemeClr val="tx1"/>
              </a:buClr>
              <a:buSzPct val="120000"/>
              <a:buNone/>
            </a:pPr>
            <a:endParaRPr lang="en-US" sz="3000" dirty="0"/>
          </a:p>
          <a:p>
            <a:pPr marL="914400" indent="0">
              <a:spcBef>
                <a:spcPts val="600"/>
              </a:spcBef>
              <a:spcAft>
                <a:spcPts val="600"/>
              </a:spcAft>
              <a:buClr>
                <a:schemeClr val="tx1"/>
              </a:buClr>
              <a:buSzPct val="120000"/>
              <a:buNone/>
            </a:pPr>
            <a:endParaRPr lang="en-US" sz="3000" dirty="0"/>
          </a:p>
        </p:txBody>
      </p:sp>
      <p:sp>
        <p:nvSpPr>
          <p:cNvPr id="9" name="CasellaDiTesto 8">
            <a:extLst>
              <a:ext uri="{FF2B5EF4-FFF2-40B4-BE49-F238E27FC236}">
                <a16:creationId xmlns:a16="http://schemas.microsoft.com/office/drawing/2014/main" id="{664EE96E-F149-C50A-EB11-C5586A71DF15}"/>
              </a:ext>
            </a:extLst>
          </p:cNvPr>
          <p:cNvSpPr txBox="1"/>
          <p:nvPr/>
        </p:nvSpPr>
        <p:spPr>
          <a:xfrm>
            <a:off x="4965539" y="694481"/>
            <a:ext cx="184731" cy="369332"/>
          </a:xfrm>
          <a:prstGeom prst="rect">
            <a:avLst/>
          </a:prstGeom>
          <a:noFill/>
        </p:spPr>
        <p:txBody>
          <a:bodyPr wrap="none" rtlCol="0">
            <a:spAutoFit/>
          </a:bodyPr>
          <a:lstStyle/>
          <a:p>
            <a:endParaRPr lang="it-IT" dirty="0"/>
          </a:p>
        </p:txBody>
      </p:sp>
      <p:sp>
        <p:nvSpPr>
          <p:cNvPr id="2" name="Ovale 1">
            <a:extLst>
              <a:ext uri="{FF2B5EF4-FFF2-40B4-BE49-F238E27FC236}">
                <a16:creationId xmlns:a16="http://schemas.microsoft.com/office/drawing/2014/main" id="{0CD1D505-7BB6-191F-9466-A0A1855DB0A3}"/>
              </a:ext>
            </a:extLst>
          </p:cNvPr>
          <p:cNvSpPr/>
          <p:nvPr/>
        </p:nvSpPr>
        <p:spPr>
          <a:xfrm>
            <a:off x="2532813" y="2743200"/>
            <a:ext cx="5718219" cy="182083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5264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ttangolo con angoli arrotondati 38">
            <a:extLst>
              <a:ext uri="{FF2B5EF4-FFF2-40B4-BE49-F238E27FC236}">
                <a16:creationId xmlns:a16="http://schemas.microsoft.com/office/drawing/2014/main" id="{8D71AC3F-81E1-879B-BB1B-F796EDABF767}"/>
              </a:ext>
            </a:extLst>
          </p:cNvPr>
          <p:cNvSpPr/>
          <p:nvPr/>
        </p:nvSpPr>
        <p:spPr>
          <a:xfrm>
            <a:off x="5218285" y="4322415"/>
            <a:ext cx="6586915" cy="1196894"/>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vert="horz" lIns="91440" tIns="45720" rIns="91440" bIns="45720" rtlCol="0" anchor="ctr">
            <a:noAutofit/>
          </a:bodyPr>
          <a:lstStyle/>
          <a:p>
            <a:pPr algn="just"/>
            <a:r>
              <a:rPr lang="en-US" sz="2200" dirty="0">
                <a:solidFill>
                  <a:schemeClr val="bg1"/>
                </a:solidFill>
                <a:latin typeface="+mj-lt"/>
              </a:rPr>
              <a:t>Satisfactory description of the experimental data, </a:t>
            </a:r>
            <a:r>
              <a:rPr lang="en-US" sz="2200" b="1" dirty="0">
                <a:solidFill>
                  <a:schemeClr val="bg1"/>
                </a:solidFill>
                <a:latin typeface="+mj-lt"/>
              </a:rPr>
              <a:t>without introducing ad-hoc quenching of the axial coupling constant </a:t>
            </a:r>
            <a:r>
              <a:rPr lang="en-US" sz="2200" b="1" i="1" dirty="0" err="1">
                <a:solidFill>
                  <a:schemeClr val="bg1"/>
                </a:solidFill>
                <a:latin typeface="+mj-lt"/>
              </a:rPr>
              <a:t>g</a:t>
            </a:r>
            <a:r>
              <a:rPr lang="en-US" sz="2200" b="1" baseline="-25000" dirty="0" err="1">
                <a:solidFill>
                  <a:schemeClr val="bg1"/>
                </a:solidFill>
                <a:latin typeface="+mj-lt"/>
              </a:rPr>
              <a:t>A</a:t>
            </a:r>
            <a:r>
              <a:rPr lang="en-US" sz="2200" baseline="-25000" dirty="0">
                <a:solidFill>
                  <a:schemeClr val="bg1"/>
                </a:solidFill>
                <a:latin typeface="+mj-lt"/>
              </a:rPr>
              <a:t>,</a:t>
            </a:r>
          </a:p>
        </p:txBody>
      </p:sp>
      <p:sp>
        <p:nvSpPr>
          <p:cNvPr id="24" name="CasellaDiTesto 23">
            <a:extLst>
              <a:ext uri="{FF2B5EF4-FFF2-40B4-BE49-F238E27FC236}">
                <a16:creationId xmlns:a16="http://schemas.microsoft.com/office/drawing/2014/main" id="{694E0A22-B8A5-A825-8C90-7DFBD2D48CF8}"/>
              </a:ext>
            </a:extLst>
          </p:cNvPr>
          <p:cNvSpPr txBox="1"/>
          <p:nvPr/>
        </p:nvSpPr>
        <p:spPr>
          <a:xfrm>
            <a:off x="640079" y="873940"/>
            <a:ext cx="5672668" cy="1312387"/>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2800" kern="1200" dirty="0">
              <a:solidFill>
                <a:schemeClr val="tx1"/>
              </a:solidFill>
              <a:latin typeface="+mj-lt"/>
              <a:ea typeface="+mj-ea"/>
              <a:cs typeface="+mj-cs"/>
            </a:endParaRPr>
          </a:p>
        </p:txBody>
      </p:sp>
      <p:pic>
        <p:nvPicPr>
          <p:cNvPr id="5" name="Immagine 4">
            <a:extLst>
              <a:ext uri="{FF2B5EF4-FFF2-40B4-BE49-F238E27FC236}">
                <a16:creationId xmlns:a16="http://schemas.microsoft.com/office/drawing/2014/main" id="{590FEB7D-8CB9-1717-6D12-53A48B547FCA}"/>
              </a:ext>
            </a:extLst>
          </p:cNvPr>
          <p:cNvPicPr>
            <a:picLocks noChangeAspect="1"/>
          </p:cNvPicPr>
          <p:nvPr/>
        </p:nvPicPr>
        <p:blipFill>
          <a:blip r:embed="rId3"/>
          <a:stretch>
            <a:fillRect/>
          </a:stretch>
        </p:blipFill>
        <p:spPr>
          <a:xfrm>
            <a:off x="734835" y="349693"/>
            <a:ext cx="4175994" cy="3060000"/>
          </a:xfrm>
          <a:prstGeom prst="rect">
            <a:avLst/>
          </a:prstGeom>
        </p:spPr>
      </p:pic>
      <p:pic>
        <p:nvPicPr>
          <p:cNvPr id="9" name="Immagine 8">
            <a:extLst>
              <a:ext uri="{FF2B5EF4-FFF2-40B4-BE49-F238E27FC236}">
                <a16:creationId xmlns:a16="http://schemas.microsoft.com/office/drawing/2014/main" id="{6C3F6C7A-4AC4-9E5C-6E5B-6D81375AB032}"/>
              </a:ext>
            </a:extLst>
          </p:cNvPr>
          <p:cNvPicPr>
            <a:picLocks noChangeAspect="1"/>
          </p:cNvPicPr>
          <p:nvPr/>
        </p:nvPicPr>
        <p:blipFill>
          <a:blip r:embed="rId4"/>
          <a:stretch>
            <a:fillRect/>
          </a:stretch>
        </p:blipFill>
        <p:spPr>
          <a:xfrm>
            <a:off x="5370537" y="326259"/>
            <a:ext cx="4154595" cy="3060000"/>
          </a:xfrm>
          <a:prstGeom prst="rect">
            <a:avLst/>
          </a:prstGeom>
        </p:spPr>
      </p:pic>
      <p:sp>
        <p:nvSpPr>
          <p:cNvPr id="10" name="CasellaDiTesto 9">
            <a:extLst>
              <a:ext uri="{FF2B5EF4-FFF2-40B4-BE49-F238E27FC236}">
                <a16:creationId xmlns:a16="http://schemas.microsoft.com/office/drawing/2014/main" id="{B7143116-8697-7C62-CFFB-3FF7943BB0BC}"/>
              </a:ext>
            </a:extLst>
          </p:cNvPr>
          <p:cNvSpPr txBox="1"/>
          <p:nvPr/>
        </p:nvSpPr>
        <p:spPr>
          <a:xfrm>
            <a:off x="7673966" y="3669671"/>
            <a:ext cx="4075668" cy="369332"/>
          </a:xfrm>
          <a:prstGeom prst="rect">
            <a:avLst/>
          </a:prstGeom>
          <a:noFill/>
        </p:spPr>
        <p:txBody>
          <a:bodyPr wrap="none" rtlCol="0">
            <a:spAutoFit/>
          </a:bodyPr>
          <a:lstStyle/>
          <a:p>
            <a:r>
              <a:rPr lang="it-IT" dirty="0">
                <a:solidFill>
                  <a:schemeClr val="bg2">
                    <a:lumMod val="50000"/>
                  </a:schemeClr>
                </a:solidFill>
                <a:latin typeface="+mj-lt"/>
              </a:rPr>
              <a:t>L. Coraggio et al, PRC   </a:t>
            </a:r>
            <a:r>
              <a:rPr lang="it-IT" b="1" dirty="0">
                <a:solidFill>
                  <a:schemeClr val="bg2">
                    <a:lumMod val="50000"/>
                  </a:schemeClr>
                </a:solidFill>
                <a:latin typeface="+mj-lt"/>
              </a:rPr>
              <a:t>95</a:t>
            </a:r>
            <a:r>
              <a:rPr lang="it-IT" dirty="0">
                <a:solidFill>
                  <a:schemeClr val="bg2">
                    <a:lumMod val="50000"/>
                  </a:schemeClr>
                </a:solidFill>
                <a:latin typeface="+mj-lt"/>
              </a:rPr>
              <a:t>, 064324 (2017) </a:t>
            </a:r>
          </a:p>
        </p:txBody>
      </p:sp>
      <p:grpSp>
        <p:nvGrpSpPr>
          <p:cNvPr id="11" name="Gruppo 10">
            <a:extLst>
              <a:ext uri="{FF2B5EF4-FFF2-40B4-BE49-F238E27FC236}">
                <a16:creationId xmlns:a16="http://schemas.microsoft.com/office/drawing/2014/main" id="{B0AD53F7-A35D-1A4C-5684-3BB978626D5D}"/>
              </a:ext>
            </a:extLst>
          </p:cNvPr>
          <p:cNvGrpSpPr/>
          <p:nvPr/>
        </p:nvGrpSpPr>
        <p:grpSpPr>
          <a:xfrm>
            <a:off x="344337" y="4246525"/>
            <a:ext cx="4365429" cy="2015926"/>
            <a:chOff x="124560" y="686111"/>
            <a:chExt cx="4365429" cy="2015926"/>
          </a:xfrm>
          <a:solidFill>
            <a:schemeClr val="bg1"/>
          </a:solidFill>
        </p:grpSpPr>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FB69F759-79B2-D3D4-2947-3F34372D9852}"/>
                    </a:ext>
                  </a:extLst>
                </p:cNvPr>
                <p:cNvSpPr txBox="1"/>
                <p:nvPr/>
              </p:nvSpPr>
              <p:spPr>
                <a:xfrm>
                  <a:off x="124560" y="1398731"/>
                  <a:ext cx="4365429" cy="1303306"/>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2">
                                <a:lumMod val="50000"/>
                              </a:schemeClr>
                            </a:solidFill>
                            <a:latin typeface="Cambria Math" panose="02040503050406030204" pitchFamily="18" charset="0"/>
                          </a:rPr>
                          <m:t>GT</m:t>
                        </m:r>
                        <m:r>
                          <a:rPr lang="en-US" sz="2000" b="0" i="0" smtClean="0">
                            <a:solidFill>
                              <a:schemeClr val="bg2">
                                <a:lumMod val="50000"/>
                              </a:schemeClr>
                            </a:solidFill>
                            <a:latin typeface="Cambria Math" panose="02040503050406030204" pitchFamily="18" charset="0"/>
                          </a:rPr>
                          <m:t> </m:t>
                        </m:r>
                        <m:r>
                          <m:rPr>
                            <m:sty m:val="p"/>
                          </m:rPr>
                          <a:rPr lang="en-US" sz="2000" b="0" i="0" smtClean="0">
                            <a:solidFill>
                              <a:schemeClr val="bg2">
                                <a:lumMod val="50000"/>
                              </a:schemeClr>
                            </a:solidFill>
                            <a:latin typeface="Cambria Math" panose="02040503050406030204" pitchFamily="18" charset="0"/>
                          </a:rPr>
                          <m:t>strength</m:t>
                        </m:r>
                        <m:r>
                          <a:rPr lang="en-US" sz="2000" b="1" i="1" smtClean="0">
                            <a:solidFill>
                              <a:schemeClr val="bg2">
                                <a:lumMod val="50000"/>
                              </a:schemeClr>
                            </a:solidFill>
                            <a:latin typeface="Cambria Math" panose="02040503050406030204" pitchFamily="18" charset="0"/>
                          </a:rPr>
                          <m:t>=</m:t>
                        </m:r>
                      </m:oMath>
                    </m:oMathPara>
                  </a14:m>
                  <a:endParaRPr lang="en-US" sz="2000" b="1" i="1" dirty="0">
                    <a:solidFill>
                      <a:schemeClr val="bg2">
                        <a:lumMod val="5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sz="2000" i="1" smtClean="0">
                                <a:solidFill>
                                  <a:schemeClr val="bg2">
                                    <a:lumMod val="50000"/>
                                  </a:schemeClr>
                                </a:solidFill>
                                <a:latin typeface="Cambria Math" panose="02040503050406030204" pitchFamily="18" charset="0"/>
                              </a:rPr>
                            </m:ctrlPr>
                          </m:sSubSupPr>
                          <m:e>
                            <m:r>
                              <a:rPr lang="en-US" sz="2000" b="0" i="1" smtClean="0">
                                <a:solidFill>
                                  <a:schemeClr val="bg2">
                                    <a:lumMod val="50000"/>
                                  </a:schemeClr>
                                </a:solidFill>
                                <a:latin typeface="Cambria Math" panose="02040503050406030204" pitchFamily="18" charset="0"/>
                              </a:rPr>
                              <m:t>𝑔</m:t>
                            </m:r>
                          </m:e>
                          <m:sub>
                            <m:r>
                              <a:rPr lang="en-US" sz="2000" b="0" i="1" smtClean="0">
                                <a:solidFill>
                                  <a:schemeClr val="bg2">
                                    <a:lumMod val="50000"/>
                                  </a:schemeClr>
                                </a:solidFill>
                                <a:latin typeface="Cambria Math" panose="02040503050406030204" pitchFamily="18" charset="0"/>
                              </a:rPr>
                              <m:t>𝐴</m:t>
                            </m:r>
                          </m:sub>
                          <m:sup>
                            <m:r>
                              <a:rPr lang="en-US" sz="2000" b="0" i="1" smtClean="0">
                                <a:solidFill>
                                  <a:schemeClr val="bg2">
                                    <a:lumMod val="50000"/>
                                  </a:schemeClr>
                                </a:solidFill>
                                <a:latin typeface="Cambria Math" panose="02040503050406030204" pitchFamily="18" charset="0"/>
                              </a:rPr>
                              <m:t>2</m:t>
                            </m:r>
                          </m:sup>
                        </m:sSubSup>
                        <m:nary>
                          <m:naryPr>
                            <m:chr m:val="∑"/>
                            <m:supHide m:val="on"/>
                            <m:ctrlPr>
                              <a:rPr lang="en-US" sz="2000" i="1" smtClean="0">
                                <a:solidFill>
                                  <a:schemeClr val="bg2">
                                    <a:lumMod val="50000"/>
                                  </a:schemeClr>
                                </a:solidFill>
                                <a:latin typeface="Cambria Math" panose="02040503050406030204" pitchFamily="18" charset="0"/>
                              </a:rPr>
                            </m:ctrlPr>
                          </m:naryPr>
                          <m:sub>
                            <m:r>
                              <m:rPr>
                                <m:brk m:alnAt="7"/>
                              </m:rPr>
                              <a:rPr lang="en-US" sz="2000" b="0" i="1" smtClean="0">
                                <a:solidFill>
                                  <a:schemeClr val="bg2">
                                    <a:lumMod val="50000"/>
                                  </a:schemeClr>
                                </a:solidFill>
                                <a:latin typeface="Cambria Math" panose="02040503050406030204" pitchFamily="18" charset="0"/>
                              </a:rPr>
                              <m:t>𝑓</m:t>
                            </m:r>
                          </m:sub>
                          <m:sup/>
                          <m:e>
                            <m:f>
                              <m:fPr>
                                <m:ctrlPr>
                                  <a:rPr lang="en-US" sz="2000" i="1">
                                    <a:solidFill>
                                      <a:schemeClr val="bg2">
                                        <a:lumMod val="50000"/>
                                      </a:schemeClr>
                                    </a:solidFill>
                                    <a:latin typeface="Cambria Math" panose="02040503050406030204" pitchFamily="18" charset="0"/>
                                  </a:rPr>
                                </m:ctrlPr>
                              </m:fPr>
                              <m:num>
                                <m:sSup>
                                  <m:sSupPr>
                                    <m:ctrlPr>
                                      <a:rPr lang="en-US" sz="2000" i="1">
                                        <a:solidFill>
                                          <a:schemeClr val="bg2">
                                            <a:lumMod val="50000"/>
                                          </a:schemeClr>
                                        </a:solidFill>
                                        <a:latin typeface="Cambria Math" panose="02040503050406030204" pitchFamily="18" charset="0"/>
                                      </a:rPr>
                                    </m:ctrlPr>
                                  </m:sSupPr>
                                  <m:e>
                                    <m:d>
                                      <m:dPr>
                                        <m:begChr m:val="|"/>
                                        <m:endChr m:val="|"/>
                                        <m:ctrlPr>
                                          <a:rPr lang="en-US" sz="2000" i="1">
                                            <a:solidFill>
                                              <a:schemeClr val="bg2">
                                                <a:lumMod val="50000"/>
                                              </a:schemeClr>
                                            </a:solidFill>
                                            <a:latin typeface="Cambria Math" panose="02040503050406030204" pitchFamily="18" charset="0"/>
                                          </a:rPr>
                                        </m:ctrlPr>
                                      </m:dPr>
                                      <m:e>
                                        <m:d>
                                          <m:dPr>
                                            <m:begChr m:val="⟨"/>
                                            <m:endChr m:val="⟩"/>
                                            <m:ctrlPr>
                                              <a:rPr lang="en-US" sz="2000" i="1">
                                                <a:solidFill>
                                                  <a:schemeClr val="bg2">
                                                    <a:lumMod val="50000"/>
                                                  </a:schemeClr>
                                                </a:solidFill>
                                                <a:latin typeface="Cambria Math" panose="02040503050406030204" pitchFamily="18" charset="0"/>
                                              </a:rPr>
                                            </m:ctrlPr>
                                          </m:dPr>
                                          <m:e>
                                            <m:sSub>
                                              <m:sSubPr>
                                                <m:ctrlPr>
                                                  <a:rPr lang="en-US" sz="2000" i="1">
                                                    <a:solidFill>
                                                      <a:schemeClr val="bg2">
                                                        <a:lumMod val="50000"/>
                                                      </a:schemeClr>
                                                    </a:solidFill>
                                                    <a:latin typeface="Cambria Math" panose="02040503050406030204" pitchFamily="18" charset="0"/>
                                                  </a:rPr>
                                                </m:ctrlPr>
                                              </m:sSubPr>
                                              <m:e>
                                                <m:r>
                                                  <a:rPr lang="en-US" sz="2000" b="0" i="1">
                                                    <a:solidFill>
                                                      <a:schemeClr val="bg2">
                                                        <a:lumMod val="50000"/>
                                                      </a:schemeClr>
                                                    </a:solidFill>
                                                    <a:latin typeface="Cambria Math" panose="02040503050406030204" pitchFamily="18" charset="0"/>
                                                    <a:ea typeface="Cambria Math" panose="02040503050406030204" pitchFamily="18" charset="0"/>
                                                  </a:rPr>
                                                  <m:t>𝛷</m:t>
                                                </m:r>
                                              </m:e>
                                              <m:sub>
                                                <m:r>
                                                  <a:rPr lang="en-US" sz="2000" b="0" i="1">
                                                    <a:solidFill>
                                                      <a:schemeClr val="bg2">
                                                        <a:lumMod val="50000"/>
                                                      </a:schemeClr>
                                                    </a:solidFill>
                                                    <a:latin typeface="Cambria Math" panose="02040503050406030204" pitchFamily="18" charset="0"/>
                                                  </a:rPr>
                                                  <m:t>𝑓</m:t>
                                                </m:r>
                                              </m:sub>
                                            </m:sSub>
                                          </m:e>
                                          <m:e>
                                            <m:r>
                                              <a:rPr lang="en-US" sz="2000" b="0" i="1">
                                                <a:solidFill>
                                                  <a:schemeClr val="bg2">
                                                    <a:lumMod val="50000"/>
                                                  </a:schemeClr>
                                                </a:solidFill>
                                                <a:latin typeface="Cambria Math" panose="02040503050406030204" pitchFamily="18" charset="0"/>
                                              </a:rPr>
                                              <m:t>|</m:t>
                                            </m:r>
                                            <m:nary>
                                              <m:naryPr>
                                                <m:chr m:val="∑"/>
                                                <m:supHide m:val="on"/>
                                                <m:ctrlPr>
                                                  <a:rPr lang="en-US" sz="2000" i="1">
                                                    <a:solidFill>
                                                      <a:schemeClr val="bg2">
                                                        <a:lumMod val="50000"/>
                                                      </a:schemeClr>
                                                    </a:solidFill>
                                                    <a:latin typeface="Cambria Math" panose="02040503050406030204" pitchFamily="18" charset="0"/>
                                                  </a:rPr>
                                                </m:ctrlPr>
                                              </m:naryPr>
                                              <m:sub>
                                                <m:r>
                                                  <m:rPr>
                                                    <m:brk m:alnAt="7"/>
                                                  </m:rPr>
                                                  <a:rPr lang="en-US" sz="2000" b="0" i="1">
                                                    <a:solidFill>
                                                      <a:schemeClr val="bg2">
                                                        <a:lumMod val="50000"/>
                                                      </a:schemeClr>
                                                    </a:solidFill>
                                                    <a:latin typeface="Cambria Math" panose="02040503050406030204" pitchFamily="18" charset="0"/>
                                                  </a:rPr>
                                                  <m:t>𝑗</m:t>
                                                </m:r>
                                              </m:sub>
                                              <m:sup/>
                                              <m:e>
                                                <m:sSub>
                                                  <m:sSubPr>
                                                    <m:ctrlPr>
                                                      <a:rPr lang="en-US" sz="2000" i="1">
                                                        <a:solidFill>
                                                          <a:schemeClr val="bg2">
                                                            <a:lumMod val="50000"/>
                                                          </a:schemeClr>
                                                        </a:solidFill>
                                                        <a:latin typeface="Cambria Math" panose="02040503050406030204" pitchFamily="18" charset="0"/>
                                                      </a:rPr>
                                                    </m:ctrlPr>
                                                  </m:sSubPr>
                                                  <m:e>
                                                    <m:acc>
                                                      <m:accPr>
                                                        <m:chr m:val="⃗"/>
                                                        <m:ctrlPr>
                                                          <a:rPr lang="en-US" sz="2000" i="1">
                                                            <a:solidFill>
                                                              <a:schemeClr val="bg2">
                                                                <a:lumMod val="50000"/>
                                                              </a:schemeClr>
                                                            </a:solidFill>
                                                            <a:latin typeface="Cambria Math" panose="02040503050406030204" pitchFamily="18" charset="0"/>
                                                          </a:rPr>
                                                        </m:ctrlPr>
                                                      </m:accPr>
                                                      <m:e>
                                                        <m:r>
                                                          <a:rPr lang="en-US" sz="2000" b="0" i="1">
                                                            <a:solidFill>
                                                              <a:schemeClr val="bg2">
                                                                <a:lumMod val="50000"/>
                                                              </a:schemeClr>
                                                            </a:solidFill>
                                                            <a:latin typeface="Cambria Math" panose="02040503050406030204" pitchFamily="18" charset="0"/>
                                                            <a:ea typeface="Cambria Math" panose="02040503050406030204" pitchFamily="18" charset="0"/>
                                                          </a:rPr>
                                                          <m:t>𝜎</m:t>
                                                        </m:r>
                                                      </m:e>
                                                    </m:acc>
                                                  </m:e>
                                                  <m:sub>
                                                    <m:r>
                                                      <a:rPr lang="en-US" sz="2000" b="0" i="1">
                                                        <a:solidFill>
                                                          <a:schemeClr val="bg2">
                                                            <a:lumMod val="50000"/>
                                                          </a:schemeClr>
                                                        </a:solidFill>
                                                        <a:latin typeface="Cambria Math" panose="02040503050406030204" pitchFamily="18" charset="0"/>
                                                      </a:rPr>
                                                      <m:t>𝑗</m:t>
                                                    </m:r>
                                                  </m:sub>
                                                </m:sSub>
                                                <m:sSubSup>
                                                  <m:sSubSupPr>
                                                    <m:ctrlPr>
                                                      <a:rPr lang="en-US" sz="2000" i="1">
                                                        <a:solidFill>
                                                          <a:schemeClr val="bg2">
                                                            <a:lumMod val="50000"/>
                                                          </a:schemeClr>
                                                        </a:solidFill>
                                                        <a:latin typeface="Cambria Math" panose="02040503050406030204" pitchFamily="18" charset="0"/>
                                                      </a:rPr>
                                                    </m:ctrlPr>
                                                  </m:sSubSupPr>
                                                  <m:e>
                                                    <m:r>
                                                      <a:rPr lang="en-US" sz="2000" b="0" i="1">
                                                        <a:solidFill>
                                                          <a:schemeClr val="bg2">
                                                            <a:lumMod val="50000"/>
                                                          </a:schemeClr>
                                                        </a:solidFill>
                                                        <a:latin typeface="Cambria Math" panose="02040503050406030204" pitchFamily="18" charset="0"/>
                                                        <a:ea typeface="Cambria Math" panose="02040503050406030204" pitchFamily="18" charset="0"/>
                                                      </a:rPr>
                                                      <m:t>𝜏</m:t>
                                                    </m:r>
                                                  </m:e>
                                                  <m:sub>
                                                    <m:r>
                                                      <a:rPr lang="en-US" sz="2000" b="0" i="1">
                                                        <a:solidFill>
                                                          <a:schemeClr val="bg2">
                                                            <a:lumMod val="50000"/>
                                                          </a:schemeClr>
                                                        </a:solidFill>
                                                        <a:latin typeface="Cambria Math" panose="02040503050406030204" pitchFamily="18" charset="0"/>
                                                      </a:rPr>
                                                      <m:t>𝑗</m:t>
                                                    </m:r>
                                                  </m:sub>
                                                  <m:sup>
                                                    <m:r>
                                                      <a:rPr lang="en-US" sz="2000" b="0" i="1" smtClean="0">
                                                        <a:solidFill>
                                                          <a:schemeClr val="bg2">
                                                            <a:lumMod val="50000"/>
                                                          </a:schemeClr>
                                                        </a:solidFill>
                                                        <a:latin typeface="Cambria Math" panose="02040503050406030204" pitchFamily="18" charset="0"/>
                                                      </a:rPr>
                                                      <m:t>−</m:t>
                                                    </m:r>
                                                  </m:sup>
                                                </m:sSubSup>
                                              </m:e>
                                            </m:nary>
                                          </m:e>
                                          <m:e>
                                            <m:sSub>
                                              <m:sSubPr>
                                                <m:ctrlPr>
                                                  <a:rPr lang="en-US" sz="2000" i="1">
                                                    <a:solidFill>
                                                      <a:schemeClr val="bg2">
                                                        <a:lumMod val="50000"/>
                                                      </a:schemeClr>
                                                    </a:solidFill>
                                                    <a:latin typeface="Cambria Math" panose="02040503050406030204" pitchFamily="18" charset="0"/>
                                                  </a:rPr>
                                                </m:ctrlPr>
                                              </m:sSubPr>
                                              <m:e>
                                                <m:r>
                                                  <a:rPr lang="en-US" sz="2000" b="0" i="1">
                                                    <a:solidFill>
                                                      <a:schemeClr val="bg2">
                                                        <a:lumMod val="50000"/>
                                                      </a:schemeClr>
                                                    </a:solidFill>
                                                    <a:latin typeface="Cambria Math" panose="02040503050406030204" pitchFamily="18" charset="0"/>
                                                    <a:ea typeface="Cambria Math" panose="02040503050406030204" pitchFamily="18" charset="0"/>
                                                  </a:rPr>
                                                  <m:t>𝛷</m:t>
                                                </m:r>
                                              </m:e>
                                              <m:sub>
                                                <m:r>
                                                  <a:rPr lang="en-US" sz="2000" b="0" i="1">
                                                    <a:solidFill>
                                                      <a:schemeClr val="bg2">
                                                        <a:lumMod val="50000"/>
                                                      </a:schemeClr>
                                                    </a:solidFill>
                                                    <a:latin typeface="Cambria Math" panose="02040503050406030204" pitchFamily="18" charset="0"/>
                                                  </a:rPr>
                                                  <m:t>𝑖</m:t>
                                                </m:r>
                                              </m:sub>
                                            </m:sSub>
                                          </m:e>
                                        </m:d>
                                      </m:e>
                                    </m:d>
                                  </m:e>
                                  <m:sup>
                                    <m:r>
                                      <a:rPr lang="en-US" sz="2000" b="0" i="1">
                                        <a:solidFill>
                                          <a:schemeClr val="bg2">
                                            <a:lumMod val="50000"/>
                                          </a:schemeClr>
                                        </a:solidFill>
                                        <a:latin typeface="Cambria Math" panose="02040503050406030204" pitchFamily="18" charset="0"/>
                                      </a:rPr>
                                      <m:t>2</m:t>
                                    </m:r>
                                  </m:sup>
                                </m:sSup>
                              </m:num>
                              <m:den>
                                <m:r>
                                  <a:rPr lang="en-US" sz="2000" b="0" i="1">
                                    <a:solidFill>
                                      <a:schemeClr val="bg2">
                                        <a:lumMod val="50000"/>
                                      </a:schemeClr>
                                    </a:solidFill>
                                    <a:latin typeface="Cambria Math" panose="02040503050406030204" pitchFamily="18" charset="0"/>
                                  </a:rPr>
                                  <m:t>2</m:t>
                                </m:r>
                                <m:sSub>
                                  <m:sSubPr>
                                    <m:ctrlPr>
                                      <a:rPr lang="en-US" sz="2000" i="1">
                                        <a:solidFill>
                                          <a:schemeClr val="bg2">
                                            <a:lumMod val="50000"/>
                                          </a:schemeClr>
                                        </a:solidFill>
                                        <a:latin typeface="Cambria Math" panose="02040503050406030204" pitchFamily="18" charset="0"/>
                                      </a:rPr>
                                    </m:ctrlPr>
                                  </m:sSubPr>
                                  <m:e>
                                    <m:r>
                                      <a:rPr lang="en-US" sz="2000" b="0" i="1">
                                        <a:solidFill>
                                          <a:schemeClr val="bg2">
                                            <a:lumMod val="50000"/>
                                          </a:schemeClr>
                                        </a:solidFill>
                                        <a:latin typeface="Cambria Math" panose="02040503050406030204" pitchFamily="18" charset="0"/>
                                      </a:rPr>
                                      <m:t>𝐽</m:t>
                                    </m:r>
                                  </m:e>
                                  <m:sub>
                                    <m:r>
                                      <a:rPr lang="en-US" sz="2000" b="0" i="1">
                                        <a:solidFill>
                                          <a:schemeClr val="bg2">
                                            <a:lumMod val="50000"/>
                                          </a:schemeClr>
                                        </a:solidFill>
                                        <a:latin typeface="Cambria Math" panose="02040503050406030204" pitchFamily="18" charset="0"/>
                                      </a:rPr>
                                      <m:t>𝑖</m:t>
                                    </m:r>
                                  </m:sub>
                                </m:sSub>
                                <m:r>
                                  <a:rPr lang="en-US" sz="2000" b="0" i="1">
                                    <a:solidFill>
                                      <a:schemeClr val="bg2">
                                        <a:lumMod val="50000"/>
                                      </a:schemeClr>
                                    </a:solidFill>
                                    <a:latin typeface="Cambria Math" panose="02040503050406030204" pitchFamily="18" charset="0"/>
                                  </a:rPr>
                                  <m:t>+1</m:t>
                                </m:r>
                              </m:den>
                            </m:f>
                          </m:e>
                        </m:nary>
                      </m:oMath>
                    </m:oMathPara>
                  </a14:m>
                  <a:endParaRPr lang="it-IT" sz="2000" dirty="0">
                    <a:solidFill>
                      <a:schemeClr val="bg1"/>
                    </a:solidFill>
                  </a:endParaRPr>
                </a:p>
              </p:txBody>
            </p:sp>
          </mc:Choice>
          <mc:Fallback xmlns="">
            <p:sp>
              <p:nvSpPr>
                <p:cNvPr id="12" name="CasellaDiTesto 11">
                  <a:extLst>
                    <a:ext uri="{FF2B5EF4-FFF2-40B4-BE49-F238E27FC236}">
                      <a16:creationId xmlns:a16="http://schemas.microsoft.com/office/drawing/2014/main" id="{FB69F759-79B2-D3D4-2947-3F34372D9852}"/>
                    </a:ext>
                  </a:extLst>
                </p:cNvPr>
                <p:cNvSpPr txBox="1">
                  <a:spLocks noRot="1" noChangeAspect="1" noMove="1" noResize="1" noEditPoints="1" noAdjustHandles="1" noChangeArrowheads="1" noChangeShapeType="1" noTextEdit="1"/>
                </p:cNvSpPr>
                <p:nvPr/>
              </p:nvSpPr>
              <p:spPr>
                <a:xfrm>
                  <a:off x="124560" y="1398731"/>
                  <a:ext cx="4365429" cy="1303306"/>
                </a:xfrm>
                <a:prstGeom prst="rect">
                  <a:avLst/>
                </a:prstGeom>
                <a:blipFill>
                  <a:blip r:embed="rId5"/>
                  <a:stretch>
                    <a:fillRect t="-49515" b="-110680"/>
                  </a:stretch>
                </a:blipFill>
              </p:spPr>
              <p:txBody>
                <a:bodyPr/>
                <a:lstStyle/>
                <a:p>
                  <a:r>
                    <a:rPr lang="it-IT">
                      <a:noFill/>
                    </a:rPr>
                    <a:t> </a:t>
                  </a:r>
                </a:p>
              </p:txBody>
            </p:sp>
          </mc:Fallback>
        </mc:AlternateContent>
        <p:pic>
          <p:nvPicPr>
            <p:cNvPr id="13" name="Immagine 12">
              <a:extLst>
                <a:ext uri="{FF2B5EF4-FFF2-40B4-BE49-F238E27FC236}">
                  <a16:creationId xmlns:a16="http://schemas.microsoft.com/office/drawing/2014/main" id="{44A33CED-AA4C-8C7A-D2DA-EBB1084033C6}"/>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Effect>
                        <a14:saturation sat="0"/>
                      </a14:imgEffect>
                    </a14:imgLayer>
                  </a14:imgProps>
                </a:ext>
              </a:extLst>
            </a:blip>
            <a:stretch>
              <a:fillRect/>
            </a:stretch>
          </p:blipFill>
          <p:spPr>
            <a:xfrm>
              <a:off x="189884" y="686111"/>
              <a:ext cx="3985100" cy="657542"/>
            </a:xfrm>
            <a:prstGeom prst="rect">
              <a:avLst/>
            </a:prstGeom>
            <a:noFill/>
          </p:spPr>
        </p:pic>
      </p:gr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CB960ECB-2B3B-C504-4653-E18B92AE1C73}"/>
                  </a:ext>
                </a:extLst>
              </p:cNvPr>
              <p:cNvSpPr txBox="1"/>
              <p:nvPr/>
            </p:nvSpPr>
            <p:spPr>
              <a:xfrm>
                <a:off x="51206" y="6395424"/>
                <a:ext cx="2579168" cy="400110"/>
              </a:xfrm>
              <a:prstGeom prst="rect">
                <a:avLst/>
              </a:prstGeom>
              <a:solidFill>
                <a:schemeClr val="bg1"/>
              </a:solidFill>
            </p:spPr>
            <p:txBody>
              <a:bodyPr wrap="square" rtlCol="0">
                <a:spAutoFit/>
              </a:bodyPr>
              <a:lstStyle/>
              <a:p>
                <a14:m>
                  <m:oMath xmlns:m="http://schemas.openxmlformats.org/officeDocument/2006/math">
                    <m:sSub>
                      <m:sSubPr>
                        <m:ctrlPr>
                          <a:rPr lang="en-US" sz="2000" i="1" smtClean="0">
                            <a:solidFill>
                              <a:schemeClr val="bg2">
                                <a:lumMod val="50000"/>
                              </a:schemeClr>
                            </a:solidFill>
                            <a:latin typeface="Cambria Math" panose="02040503050406030204" pitchFamily="18" charset="0"/>
                          </a:rPr>
                        </m:ctrlPr>
                      </m:sSubPr>
                      <m:e>
                        <m:r>
                          <a:rPr lang="it-IT" sz="2000" b="0" i="1" smtClean="0">
                            <a:solidFill>
                              <a:schemeClr val="bg2">
                                <a:lumMod val="50000"/>
                              </a:schemeClr>
                            </a:solidFill>
                            <a:latin typeface="Cambria Math" panose="02040503050406030204" pitchFamily="18" charset="0"/>
                          </a:rPr>
                          <m:t> </m:t>
                        </m:r>
                        <m:r>
                          <m:rPr>
                            <m:sty m:val="p"/>
                          </m:rPr>
                          <a:rPr lang="it-IT" sz="2000" b="0" i="0" smtClean="0">
                            <a:solidFill>
                              <a:schemeClr val="bg2">
                                <a:lumMod val="50000"/>
                              </a:schemeClr>
                            </a:solidFill>
                            <a:latin typeface="Cambria Math" panose="02040503050406030204" pitchFamily="18" charset="0"/>
                          </a:rPr>
                          <m:t>with</m:t>
                        </m:r>
                        <m:r>
                          <a:rPr lang="it-IT" sz="2000" b="0" i="0" smtClean="0">
                            <a:solidFill>
                              <a:schemeClr val="bg2">
                                <a:lumMod val="50000"/>
                              </a:schemeClr>
                            </a:solidFill>
                            <a:latin typeface="Cambria Math" panose="02040503050406030204" pitchFamily="18" charset="0"/>
                          </a:rPr>
                          <m:t> </m:t>
                        </m:r>
                        <m:r>
                          <a:rPr lang="en-US" sz="2000" b="0" i="1" smtClean="0">
                            <a:solidFill>
                              <a:schemeClr val="bg2">
                                <a:lumMod val="50000"/>
                              </a:schemeClr>
                            </a:solidFill>
                            <a:latin typeface="Cambria Math" panose="02040503050406030204" pitchFamily="18" charset="0"/>
                          </a:rPr>
                          <m:t>𝑔</m:t>
                        </m:r>
                      </m:e>
                      <m:sub>
                        <m:r>
                          <a:rPr lang="en-US" sz="2000" b="0" i="1" smtClean="0">
                            <a:solidFill>
                              <a:schemeClr val="bg2">
                                <a:lumMod val="50000"/>
                              </a:schemeClr>
                            </a:solidFill>
                            <a:latin typeface="Cambria Math" panose="02040503050406030204" pitchFamily="18" charset="0"/>
                          </a:rPr>
                          <m:t>𝐴</m:t>
                        </m:r>
                      </m:sub>
                    </m:sSub>
                  </m:oMath>
                </a14:m>
                <a:r>
                  <a:rPr lang="en-US" sz="2000" dirty="0">
                    <a:solidFill>
                      <a:schemeClr val="bg2">
                        <a:lumMod val="50000"/>
                      </a:schemeClr>
                    </a:solidFill>
                  </a:rPr>
                  <a:t>=1.27</a:t>
                </a:r>
                <a:endParaRPr lang="en-US" sz="2000" dirty="0"/>
              </a:p>
            </p:txBody>
          </p:sp>
        </mc:Choice>
        <mc:Fallback xmlns="">
          <p:sp>
            <p:nvSpPr>
              <p:cNvPr id="15" name="CasellaDiTesto 14">
                <a:extLst>
                  <a:ext uri="{FF2B5EF4-FFF2-40B4-BE49-F238E27FC236}">
                    <a16:creationId xmlns:a16="http://schemas.microsoft.com/office/drawing/2014/main" id="{CB960ECB-2B3B-C504-4653-E18B92AE1C73}"/>
                  </a:ext>
                </a:extLst>
              </p:cNvPr>
              <p:cNvSpPr txBox="1">
                <a:spLocks noRot="1" noChangeAspect="1" noMove="1" noResize="1" noEditPoints="1" noAdjustHandles="1" noChangeArrowheads="1" noChangeShapeType="1" noTextEdit="1"/>
              </p:cNvSpPr>
              <p:nvPr/>
            </p:nvSpPr>
            <p:spPr>
              <a:xfrm>
                <a:off x="51206" y="6395424"/>
                <a:ext cx="2579168" cy="400110"/>
              </a:xfrm>
              <a:prstGeom prst="rect">
                <a:avLst/>
              </a:prstGeom>
              <a:blipFill>
                <a:blip r:embed="rId8"/>
                <a:stretch>
                  <a:fillRect l="-1471" t="-6061" b="-24242"/>
                </a:stretch>
              </a:blipFill>
            </p:spPr>
            <p:txBody>
              <a:bodyPr/>
              <a:lstStyle/>
              <a:p>
                <a:r>
                  <a:rPr lang="it-IT">
                    <a:noFill/>
                  </a:rPr>
                  <a:t> </a:t>
                </a:r>
              </a:p>
            </p:txBody>
          </p:sp>
        </mc:Fallback>
      </mc:AlternateContent>
      <p:sp>
        <p:nvSpPr>
          <p:cNvPr id="16" name="Rettangolo con angoli arrotondati 15">
            <a:extLst>
              <a:ext uri="{FF2B5EF4-FFF2-40B4-BE49-F238E27FC236}">
                <a16:creationId xmlns:a16="http://schemas.microsoft.com/office/drawing/2014/main" id="{0AE2FAF2-9A22-0E8C-AE29-67B2EEE1D7E1}"/>
              </a:ext>
            </a:extLst>
          </p:cNvPr>
          <p:cNvSpPr/>
          <p:nvPr/>
        </p:nvSpPr>
        <p:spPr>
          <a:xfrm>
            <a:off x="5260748" y="5624018"/>
            <a:ext cx="6586915" cy="1196894"/>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vert="horz" lIns="91440" tIns="45720" rIns="91440" bIns="45720" rtlCol="0" anchor="ctr">
            <a:normAutofit fontScale="92500" lnSpcReduction="10000"/>
          </a:bodyPr>
          <a:lstStyle/>
          <a:p>
            <a:pPr algn="just"/>
            <a:r>
              <a:rPr lang="en-US" sz="2400" dirty="0">
                <a:solidFill>
                  <a:schemeClr val="bg1"/>
                </a:solidFill>
                <a:latin typeface="+mj-lt"/>
              </a:rPr>
              <a:t>The quenching is automatically guaranteed by our procedure which accounts for the corrections due to the  truncation of the Hilbert space</a:t>
            </a:r>
          </a:p>
        </p:txBody>
      </p:sp>
    </p:spTree>
    <p:extLst>
      <p:ext uri="{BB962C8B-B14F-4D97-AF65-F5344CB8AC3E}">
        <p14:creationId xmlns:p14="http://schemas.microsoft.com/office/powerpoint/2010/main" val="152384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ttangolo con angoli arrotondati 38">
            <a:extLst>
              <a:ext uri="{FF2B5EF4-FFF2-40B4-BE49-F238E27FC236}">
                <a16:creationId xmlns:a16="http://schemas.microsoft.com/office/drawing/2014/main" id="{8D71AC3F-81E1-879B-BB1B-F796EDABF767}"/>
              </a:ext>
            </a:extLst>
          </p:cNvPr>
          <p:cNvSpPr/>
          <p:nvPr/>
        </p:nvSpPr>
        <p:spPr>
          <a:xfrm>
            <a:off x="5449391" y="4524609"/>
            <a:ext cx="6586915" cy="2055837"/>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vert="horz" lIns="91440" tIns="45720" rIns="91440" bIns="45720" rtlCol="0" anchor="ctr">
            <a:noAutofit/>
          </a:bodyPr>
          <a:lstStyle/>
          <a:p>
            <a:pPr algn="just"/>
            <a:r>
              <a:rPr lang="it-IT" dirty="0"/>
              <a:t>Bare </a:t>
            </a:r>
            <a:r>
              <a:rPr lang="it-IT" dirty="0" err="1"/>
              <a:t>values</a:t>
            </a:r>
            <a:r>
              <a:rPr lang="it-IT" dirty="0"/>
              <a:t> are </a:t>
            </a:r>
            <a:r>
              <a:rPr lang="it-IT" dirty="0" err="1"/>
              <a:t>all</a:t>
            </a:r>
            <a:r>
              <a:rPr lang="it-IT" dirty="0"/>
              <a:t> spread on the </a:t>
            </a:r>
            <a:r>
              <a:rPr lang="it-IT" dirty="0" err="1"/>
              <a:t>lower</a:t>
            </a:r>
            <a:r>
              <a:rPr lang="it-IT" dirty="0"/>
              <a:t> side of the figure, </a:t>
            </a:r>
            <a:r>
              <a:rPr lang="it-IT" dirty="0" err="1"/>
              <a:t>except</a:t>
            </a:r>
            <a:r>
              <a:rPr lang="it-IT" dirty="0"/>
              <a:t> the one </a:t>
            </a:r>
            <a:r>
              <a:rPr lang="it-IT" dirty="0" err="1"/>
              <a:t>corresponding</a:t>
            </a:r>
            <a:r>
              <a:rPr lang="it-IT" dirty="0"/>
              <a:t> to </a:t>
            </a:r>
            <a:r>
              <a:rPr lang="it-IT" baseline="30000" dirty="0"/>
              <a:t>48</a:t>
            </a:r>
            <a:r>
              <a:rPr lang="it-IT" dirty="0"/>
              <a:t>Ca,  </a:t>
            </a:r>
            <a:r>
              <a:rPr lang="it-IT" dirty="0" err="1"/>
              <a:t>while</a:t>
            </a:r>
            <a:r>
              <a:rPr lang="it-IT" dirty="0"/>
              <a:t> </a:t>
            </a:r>
            <a:r>
              <a:rPr lang="it-IT" dirty="0" err="1"/>
              <a:t>effective</a:t>
            </a:r>
            <a:r>
              <a:rPr lang="it-IT" dirty="0"/>
              <a:t> </a:t>
            </a:r>
            <a:r>
              <a:rPr lang="it-IT" dirty="0" err="1"/>
              <a:t>values</a:t>
            </a:r>
            <a:r>
              <a:rPr lang="it-IT" dirty="0"/>
              <a:t>  </a:t>
            </a:r>
            <a:r>
              <a:rPr lang="it-IT" dirty="0" err="1"/>
              <a:t>move</a:t>
            </a:r>
            <a:r>
              <a:rPr lang="it-IT" dirty="0"/>
              <a:t> </a:t>
            </a:r>
            <a:r>
              <a:rPr lang="it-IT" dirty="0" err="1"/>
              <a:t>closer</a:t>
            </a:r>
            <a:r>
              <a:rPr lang="it-IT" dirty="0"/>
              <a:t> to the </a:t>
            </a:r>
            <a:r>
              <a:rPr lang="it-IT" dirty="0" err="1"/>
              <a:t>identity</a:t>
            </a:r>
            <a:r>
              <a:rPr lang="it-IT" dirty="0"/>
              <a:t> line..</a:t>
            </a:r>
            <a:r>
              <a:rPr lang="it-IT" dirty="0" err="1"/>
              <a:t>This</a:t>
            </a:r>
            <a:r>
              <a:rPr lang="it-IT" dirty="0"/>
              <a:t> feature </a:t>
            </a:r>
            <a:r>
              <a:rPr lang="it-IT" dirty="0" err="1"/>
              <a:t>characterizes</a:t>
            </a:r>
            <a:r>
              <a:rPr lang="it-IT" dirty="0"/>
              <a:t> the nuclei </a:t>
            </a:r>
            <a:r>
              <a:rPr lang="it-IT" dirty="0" err="1"/>
              <a:t>that</a:t>
            </a:r>
            <a:r>
              <a:rPr lang="it-IT" dirty="0"/>
              <a:t> are </a:t>
            </a:r>
            <a:r>
              <a:rPr lang="it-IT" dirty="0" err="1"/>
              <a:t>described</a:t>
            </a:r>
            <a:r>
              <a:rPr lang="it-IT" dirty="0"/>
              <a:t> by way of a model </a:t>
            </a:r>
            <a:r>
              <a:rPr lang="it-IT" dirty="0" err="1"/>
              <a:t>space</a:t>
            </a:r>
            <a:r>
              <a:rPr lang="it-IT" dirty="0"/>
              <a:t> </a:t>
            </a:r>
            <a:r>
              <a:rPr lang="it-IT" dirty="0" err="1"/>
              <a:t>where</a:t>
            </a:r>
            <a:r>
              <a:rPr lang="it-IT" dirty="0"/>
              <a:t> some of </a:t>
            </a:r>
            <a:r>
              <a:rPr lang="it-IT" dirty="0" err="1"/>
              <a:t>its</a:t>
            </a:r>
            <a:r>
              <a:rPr lang="it-IT" dirty="0"/>
              <a:t> </a:t>
            </a:r>
            <a:r>
              <a:rPr lang="it-IT" dirty="0" err="1"/>
              <a:t>orbitals</a:t>
            </a:r>
            <a:r>
              <a:rPr lang="it-IT" dirty="0"/>
              <a:t> </a:t>
            </a:r>
            <a:r>
              <a:rPr lang="it-IT" dirty="0" err="1"/>
              <a:t>lack</a:t>
            </a:r>
            <a:r>
              <a:rPr lang="it-IT" dirty="0"/>
              <a:t> </a:t>
            </a:r>
            <a:r>
              <a:rPr lang="it-IT" dirty="0" err="1"/>
              <a:t>their</a:t>
            </a:r>
            <a:r>
              <a:rPr lang="it-IT" dirty="0"/>
              <a:t> spin-</a:t>
            </a:r>
            <a:r>
              <a:rPr lang="it-IT" dirty="0" err="1"/>
              <a:t>orbit</a:t>
            </a:r>
            <a:r>
              <a:rPr lang="it-IT" dirty="0"/>
              <a:t> </a:t>
            </a:r>
            <a:r>
              <a:rPr lang="it-IT" dirty="0" err="1"/>
              <a:t>counterparts</a:t>
            </a:r>
            <a:r>
              <a:rPr lang="it-IT" dirty="0"/>
              <a:t> </a:t>
            </a:r>
            <a:endParaRPr lang="it-IT" sz="2400" dirty="0"/>
          </a:p>
          <a:p>
            <a:pPr algn="just"/>
            <a:r>
              <a:rPr lang="en-US" sz="2200" baseline="-25000" dirty="0">
                <a:solidFill>
                  <a:schemeClr val="bg1"/>
                </a:solidFill>
                <a:latin typeface="+mj-lt"/>
              </a:rPr>
              <a:t>,</a:t>
            </a:r>
          </a:p>
        </p:txBody>
      </p:sp>
      <p:sp>
        <p:nvSpPr>
          <p:cNvPr id="24" name="CasellaDiTesto 23">
            <a:extLst>
              <a:ext uri="{FF2B5EF4-FFF2-40B4-BE49-F238E27FC236}">
                <a16:creationId xmlns:a16="http://schemas.microsoft.com/office/drawing/2014/main" id="{694E0A22-B8A5-A825-8C90-7DFBD2D48CF8}"/>
              </a:ext>
            </a:extLst>
          </p:cNvPr>
          <p:cNvSpPr txBox="1"/>
          <p:nvPr/>
        </p:nvSpPr>
        <p:spPr>
          <a:xfrm>
            <a:off x="640079" y="873940"/>
            <a:ext cx="5672668" cy="1312387"/>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2800" kern="1200" dirty="0">
              <a:solidFill>
                <a:schemeClr val="tx1"/>
              </a:solidFill>
              <a:latin typeface="+mj-lt"/>
              <a:ea typeface="+mj-ea"/>
              <a:cs typeface="+mj-cs"/>
            </a:endParaRPr>
          </a:p>
        </p:txBody>
      </p:sp>
      <p:pic>
        <p:nvPicPr>
          <p:cNvPr id="3" name="Immagine 2">
            <a:extLst>
              <a:ext uri="{FF2B5EF4-FFF2-40B4-BE49-F238E27FC236}">
                <a16:creationId xmlns:a16="http://schemas.microsoft.com/office/drawing/2014/main" id="{57B98336-B2AB-FE18-F067-365B6BEF56B9}"/>
              </a:ext>
            </a:extLst>
          </p:cNvPr>
          <p:cNvPicPr>
            <a:picLocks noChangeAspect="1"/>
          </p:cNvPicPr>
          <p:nvPr/>
        </p:nvPicPr>
        <p:blipFill>
          <a:blip r:embed="rId3"/>
          <a:stretch>
            <a:fillRect/>
          </a:stretch>
        </p:blipFill>
        <p:spPr>
          <a:xfrm>
            <a:off x="712949" y="117682"/>
            <a:ext cx="4910700" cy="2835533"/>
          </a:xfrm>
          <a:prstGeom prst="rect">
            <a:avLst/>
          </a:prstGeom>
        </p:spPr>
      </p:pic>
      <p:sp>
        <p:nvSpPr>
          <p:cNvPr id="4" name="CasellaDiTesto 3">
            <a:extLst>
              <a:ext uri="{FF2B5EF4-FFF2-40B4-BE49-F238E27FC236}">
                <a16:creationId xmlns:a16="http://schemas.microsoft.com/office/drawing/2014/main" id="{6A030FB9-3171-0502-1613-9601DF6EF8B3}"/>
              </a:ext>
            </a:extLst>
          </p:cNvPr>
          <p:cNvSpPr txBox="1"/>
          <p:nvPr/>
        </p:nvSpPr>
        <p:spPr>
          <a:xfrm>
            <a:off x="517888" y="3222645"/>
            <a:ext cx="4026132" cy="923330"/>
          </a:xfrm>
          <a:prstGeom prst="rect">
            <a:avLst/>
          </a:prstGeom>
          <a:noFill/>
        </p:spPr>
        <p:txBody>
          <a:bodyPr wrap="square" rtlCol="0">
            <a:spAutoFit/>
          </a:bodyPr>
          <a:lstStyle/>
          <a:p>
            <a:r>
              <a:rPr lang="it-IT" dirty="0">
                <a:solidFill>
                  <a:schemeClr val="bg2">
                    <a:lumMod val="50000"/>
                  </a:schemeClr>
                </a:solidFill>
                <a:latin typeface="+mj-lt"/>
              </a:rPr>
              <a:t>L. Coraggio et al, PRC   </a:t>
            </a:r>
            <a:r>
              <a:rPr lang="it-IT" b="1" dirty="0">
                <a:solidFill>
                  <a:schemeClr val="bg2">
                    <a:lumMod val="50000"/>
                  </a:schemeClr>
                </a:solidFill>
                <a:latin typeface="+mj-lt"/>
              </a:rPr>
              <a:t>95</a:t>
            </a:r>
            <a:r>
              <a:rPr lang="it-IT" dirty="0">
                <a:solidFill>
                  <a:schemeClr val="bg2">
                    <a:lumMod val="50000"/>
                  </a:schemeClr>
                </a:solidFill>
                <a:latin typeface="+mj-lt"/>
              </a:rPr>
              <a:t>, 064324 (2017) </a:t>
            </a:r>
          </a:p>
          <a:p>
            <a:r>
              <a:rPr lang="it-IT" dirty="0">
                <a:solidFill>
                  <a:schemeClr val="bg2">
                    <a:lumMod val="50000"/>
                  </a:schemeClr>
                </a:solidFill>
                <a:latin typeface="+mj-lt"/>
              </a:rPr>
              <a:t>L. Coraggio et al, PR</a:t>
            </a:r>
            <a:r>
              <a:rPr lang="en-US" dirty="0">
                <a:solidFill>
                  <a:schemeClr val="bg2">
                    <a:lumMod val="50000"/>
                  </a:schemeClr>
                </a:solidFill>
                <a:latin typeface="+mj-lt"/>
              </a:rPr>
              <a:t>C </a:t>
            </a:r>
            <a:r>
              <a:rPr lang="en-US" b="1" dirty="0">
                <a:solidFill>
                  <a:schemeClr val="bg2">
                    <a:lumMod val="50000"/>
                  </a:schemeClr>
                </a:solidFill>
                <a:latin typeface="+mj-lt"/>
              </a:rPr>
              <a:t>100</a:t>
            </a:r>
            <a:r>
              <a:rPr lang="en-US" dirty="0">
                <a:solidFill>
                  <a:schemeClr val="bg2">
                    <a:lumMod val="50000"/>
                  </a:schemeClr>
                </a:solidFill>
                <a:latin typeface="+mj-lt"/>
              </a:rPr>
              <a:t>, 014316 (2019)</a:t>
            </a:r>
          </a:p>
          <a:p>
            <a:r>
              <a:rPr lang="it-IT" b="0" i="0" u="none" strike="noStrike" dirty="0">
                <a:solidFill>
                  <a:schemeClr val="bg2">
                    <a:lumMod val="50000"/>
                  </a:schemeClr>
                </a:solidFill>
                <a:effectLst/>
                <a:latin typeface="+mj-lt"/>
              </a:rPr>
              <a:t>L. </a:t>
            </a:r>
            <a:r>
              <a:rPr lang="it-IT" dirty="0">
                <a:solidFill>
                  <a:schemeClr val="bg2">
                    <a:lumMod val="50000"/>
                  </a:schemeClr>
                </a:solidFill>
                <a:latin typeface="+mj-lt"/>
              </a:rPr>
              <a:t>Coraggio et al, </a:t>
            </a:r>
            <a:r>
              <a:rPr lang="it-IT" b="0" i="0" u="none" strike="noStrike" dirty="0">
                <a:solidFill>
                  <a:schemeClr val="bg2">
                    <a:lumMod val="50000"/>
                  </a:schemeClr>
                </a:solidFill>
                <a:effectLst/>
                <a:latin typeface="+mj-lt"/>
              </a:rPr>
              <a:t>PRC </a:t>
            </a:r>
            <a:r>
              <a:rPr lang="it-IT" b="1" i="0" u="none" strike="noStrike" dirty="0">
                <a:solidFill>
                  <a:schemeClr val="bg2">
                    <a:lumMod val="50000"/>
                  </a:schemeClr>
                </a:solidFill>
                <a:effectLst/>
                <a:latin typeface="+mj-lt"/>
              </a:rPr>
              <a:t>105</a:t>
            </a:r>
            <a:r>
              <a:rPr lang="it-IT" b="0" i="0" u="none" strike="noStrike" dirty="0">
                <a:solidFill>
                  <a:schemeClr val="bg2">
                    <a:lumMod val="50000"/>
                  </a:schemeClr>
                </a:solidFill>
                <a:effectLst/>
                <a:latin typeface="+mj-lt"/>
              </a:rPr>
              <a:t>, 034312 (2022) </a:t>
            </a:r>
            <a:endParaRPr lang="en-US" dirty="0">
              <a:solidFill>
                <a:schemeClr val="bg2">
                  <a:lumMod val="50000"/>
                </a:schemeClr>
              </a:solidFill>
              <a:latin typeface="+mj-lt"/>
            </a:endParaRPr>
          </a:p>
        </p:txBody>
      </p:sp>
      <p:grpSp>
        <p:nvGrpSpPr>
          <p:cNvPr id="6" name="Gruppo 5">
            <a:extLst>
              <a:ext uri="{FF2B5EF4-FFF2-40B4-BE49-F238E27FC236}">
                <a16:creationId xmlns:a16="http://schemas.microsoft.com/office/drawing/2014/main" id="{5EB2CC91-A11D-C522-C63F-15591E146499}"/>
              </a:ext>
            </a:extLst>
          </p:cNvPr>
          <p:cNvGrpSpPr/>
          <p:nvPr/>
        </p:nvGrpSpPr>
        <p:grpSpPr>
          <a:xfrm>
            <a:off x="155694" y="4354075"/>
            <a:ext cx="4388327" cy="2386243"/>
            <a:chOff x="7058420" y="3864217"/>
            <a:chExt cx="4388327" cy="2386243"/>
          </a:xfrm>
        </p:grpSpPr>
        <p:pic>
          <p:nvPicPr>
            <p:cNvPr id="7" name="Immagine 6">
              <a:extLst>
                <a:ext uri="{FF2B5EF4-FFF2-40B4-BE49-F238E27FC236}">
                  <a16:creationId xmlns:a16="http://schemas.microsoft.com/office/drawing/2014/main" id="{6A766AAD-93C6-8104-706D-FC9F6244A18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Lst>
            </a:blip>
            <a:srcRect l="-1" r="5545" b="48948"/>
            <a:stretch/>
          </p:blipFill>
          <p:spPr>
            <a:xfrm>
              <a:off x="7155001" y="3864217"/>
              <a:ext cx="4291746" cy="865848"/>
            </a:xfrm>
            <a:prstGeom prst="rect">
              <a:avLst/>
            </a:prstGeom>
            <a:solidFill>
              <a:schemeClr val="accent6">
                <a:lumMod val="75000"/>
              </a:schemeClr>
            </a:solidFill>
            <a:ln>
              <a:solidFill>
                <a:schemeClr val="accent6">
                  <a:lumMod val="75000"/>
                </a:schemeClr>
              </a:solidFill>
            </a:ln>
          </p:spPr>
        </p:pic>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43E36FF4-AC62-D091-06F2-60F443B00CA0}"/>
                    </a:ext>
                  </a:extLst>
                </p:cNvPr>
                <p:cNvSpPr txBox="1"/>
                <p:nvPr/>
              </p:nvSpPr>
              <p:spPr>
                <a:xfrm>
                  <a:off x="7058420" y="4922276"/>
                  <a:ext cx="4379532" cy="13281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200" i="1" smtClean="0">
                                <a:solidFill>
                                  <a:schemeClr val="bg2">
                                    <a:lumMod val="50000"/>
                                  </a:schemeClr>
                                </a:solidFill>
                                <a:latin typeface="Cambria Math" panose="02040503050406030204" pitchFamily="18" charset="0"/>
                              </a:rPr>
                            </m:ctrlPr>
                          </m:sSubSupPr>
                          <m:e>
                            <m:r>
                              <a:rPr lang="en-US" sz="2200" b="0" i="1" smtClean="0">
                                <a:solidFill>
                                  <a:schemeClr val="bg2">
                                    <a:lumMod val="50000"/>
                                  </a:schemeClr>
                                </a:solidFill>
                                <a:latin typeface="Cambria Math" panose="02040503050406030204" pitchFamily="18" charset="0"/>
                              </a:rPr>
                              <m:t>𝑀</m:t>
                            </m:r>
                          </m:e>
                          <m:sub>
                            <m:r>
                              <a:rPr lang="en-US" sz="2200" b="0" i="1" smtClean="0">
                                <a:solidFill>
                                  <a:schemeClr val="bg2">
                                    <a:lumMod val="50000"/>
                                  </a:schemeClr>
                                </a:solidFill>
                                <a:latin typeface="Cambria Math" panose="02040503050406030204" pitchFamily="18" charset="0"/>
                              </a:rPr>
                              <m:t>2</m:t>
                            </m:r>
                            <m:r>
                              <a:rPr lang="en-US" sz="2200" b="0" i="1" smtClean="0">
                                <a:solidFill>
                                  <a:schemeClr val="bg2">
                                    <a:lumMod val="50000"/>
                                  </a:schemeClr>
                                </a:solidFill>
                                <a:latin typeface="Cambria Math" panose="02040503050406030204" pitchFamily="18" charset="0"/>
                                <a:ea typeface="Cambria Math" panose="02040503050406030204" pitchFamily="18" charset="0"/>
                              </a:rPr>
                              <m:t>𝜈</m:t>
                            </m:r>
                          </m:sub>
                          <m:sup>
                            <m:r>
                              <a:rPr lang="en-US" sz="2200" b="0" i="1" smtClean="0">
                                <a:solidFill>
                                  <a:schemeClr val="bg2">
                                    <a:lumMod val="50000"/>
                                  </a:schemeClr>
                                </a:solidFill>
                                <a:latin typeface="Cambria Math" panose="02040503050406030204" pitchFamily="18" charset="0"/>
                              </a:rPr>
                              <m:t>𝐺𝑇</m:t>
                            </m:r>
                          </m:sup>
                        </m:sSubSup>
                        <m:r>
                          <a:rPr lang="en-US" sz="2200" b="0" i="1" smtClean="0">
                            <a:solidFill>
                              <a:schemeClr val="bg2">
                                <a:lumMod val="50000"/>
                              </a:schemeClr>
                            </a:solidFill>
                            <a:latin typeface="Cambria Math" panose="02040503050406030204" pitchFamily="18" charset="0"/>
                          </a:rPr>
                          <m:t>=</m:t>
                        </m:r>
                      </m:oMath>
                    </m:oMathPara>
                  </a14:m>
                  <a:endParaRPr lang="it-IT" sz="2200" b="0" i="1" dirty="0">
                    <a:solidFill>
                      <a:schemeClr val="bg2">
                        <a:lumMod val="5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sz="2200" b="0" i="1" smtClean="0">
                                <a:solidFill>
                                  <a:schemeClr val="bg2">
                                    <a:lumMod val="50000"/>
                                  </a:schemeClr>
                                </a:solidFill>
                                <a:latin typeface="Cambria Math" panose="02040503050406030204" pitchFamily="18" charset="0"/>
                              </a:rPr>
                            </m:ctrlPr>
                          </m:sSubSupPr>
                          <m:e>
                            <m:r>
                              <a:rPr lang="en-US" sz="2200" b="0" i="1" smtClean="0">
                                <a:solidFill>
                                  <a:schemeClr val="bg2">
                                    <a:lumMod val="50000"/>
                                  </a:schemeClr>
                                </a:solidFill>
                                <a:latin typeface="Cambria Math" panose="02040503050406030204" pitchFamily="18" charset="0"/>
                              </a:rPr>
                              <m:t>𝑔</m:t>
                            </m:r>
                          </m:e>
                          <m:sub>
                            <m:r>
                              <a:rPr lang="en-US" sz="2200" b="0" i="1" smtClean="0">
                                <a:solidFill>
                                  <a:schemeClr val="bg2">
                                    <a:lumMod val="50000"/>
                                  </a:schemeClr>
                                </a:solidFill>
                                <a:latin typeface="Cambria Math" panose="02040503050406030204" pitchFamily="18" charset="0"/>
                              </a:rPr>
                              <m:t>𝐴</m:t>
                            </m:r>
                          </m:sub>
                          <m:sup>
                            <m:r>
                              <a:rPr lang="en-US" sz="2200" b="0" i="1" smtClean="0">
                                <a:solidFill>
                                  <a:schemeClr val="bg2">
                                    <a:lumMod val="50000"/>
                                  </a:schemeClr>
                                </a:solidFill>
                                <a:latin typeface="Cambria Math" panose="02040503050406030204" pitchFamily="18" charset="0"/>
                              </a:rPr>
                              <m:t>2</m:t>
                            </m:r>
                          </m:sup>
                        </m:sSubSup>
                        <m:nary>
                          <m:naryPr>
                            <m:chr m:val="∑"/>
                            <m:supHide m:val="on"/>
                            <m:ctrlPr>
                              <a:rPr lang="en-US" sz="2200" b="0" i="1" smtClean="0">
                                <a:solidFill>
                                  <a:schemeClr val="bg2">
                                    <a:lumMod val="50000"/>
                                  </a:schemeClr>
                                </a:solidFill>
                                <a:latin typeface="Cambria Math" panose="02040503050406030204" pitchFamily="18" charset="0"/>
                              </a:rPr>
                            </m:ctrlPr>
                          </m:naryPr>
                          <m:sub>
                            <m:r>
                              <m:rPr>
                                <m:brk m:alnAt="7"/>
                              </m:rPr>
                              <a:rPr lang="en-US" sz="2200" b="0" i="1" smtClean="0">
                                <a:solidFill>
                                  <a:schemeClr val="bg2">
                                    <a:lumMod val="50000"/>
                                  </a:schemeClr>
                                </a:solidFill>
                                <a:latin typeface="Cambria Math" panose="02040503050406030204" pitchFamily="18" charset="0"/>
                              </a:rPr>
                              <m:t>𝑛</m:t>
                            </m:r>
                          </m:sub>
                          <m:sup/>
                          <m:e>
                            <m:f>
                              <m:fPr>
                                <m:ctrlPr>
                                  <a:rPr lang="en-US" sz="2200" b="0" i="1" smtClean="0">
                                    <a:solidFill>
                                      <a:schemeClr val="bg2">
                                        <a:lumMod val="50000"/>
                                      </a:schemeClr>
                                    </a:solidFill>
                                    <a:latin typeface="Cambria Math" panose="02040503050406030204" pitchFamily="18" charset="0"/>
                                  </a:rPr>
                                </m:ctrlPr>
                              </m:fPr>
                              <m:num>
                                <m:d>
                                  <m:dPr>
                                    <m:begChr m:val="⟨"/>
                                    <m:endChr m:val="⟩"/>
                                    <m:ctrlPr>
                                      <a:rPr lang="en-US" sz="2200" b="0" i="1" smtClean="0">
                                        <a:solidFill>
                                          <a:schemeClr val="bg2">
                                            <a:lumMod val="50000"/>
                                          </a:schemeClr>
                                        </a:solidFill>
                                        <a:latin typeface="Cambria Math" panose="02040503050406030204" pitchFamily="18" charset="0"/>
                                      </a:rPr>
                                    </m:ctrlPr>
                                  </m:dPr>
                                  <m:e>
                                    <m:sSubSup>
                                      <m:sSubSupPr>
                                        <m:ctrlPr>
                                          <a:rPr lang="en-US" sz="2200" b="0" i="1" smtClean="0">
                                            <a:solidFill>
                                              <a:schemeClr val="bg2">
                                                <a:lumMod val="50000"/>
                                              </a:schemeClr>
                                            </a:solidFill>
                                            <a:latin typeface="Cambria Math" panose="02040503050406030204" pitchFamily="18" charset="0"/>
                                          </a:rPr>
                                        </m:ctrlPr>
                                      </m:sSubSupPr>
                                      <m:e>
                                        <m:r>
                                          <a:rPr lang="en-US" sz="2200" b="0" i="1" smtClean="0">
                                            <a:solidFill>
                                              <a:schemeClr val="bg2">
                                                <a:lumMod val="50000"/>
                                              </a:schemeClr>
                                            </a:solidFill>
                                            <a:latin typeface="Cambria Math" panose="02040503050406030204" pitchFamily="18" charset="0"/>
                                          </a:rPr>
                                          <m:t>0</m:t>
                                        </m:r>
                                      </m:e>
                                      <m:sub>
                                        <m:r>
                                          <a:rPr lang="en-US" sz="2200" b="0" i="1" smtClean="0">
                                            <a:solidFill>
                                              <a:schemeClr val="bg2">
                                                <a:lumMod val="50000"/>
                                              </a:schemeClr>
                                            </a:solidFill>
                                            <a:latin typeface="Cambria Math" panose="02040503050406030204" pitchFamily="18" charset="0"/>
                                          </a:rPr>
                                          <m:t>𝑓</m:t>
                                        </m:r>
                                      </m:sub>
                                      <m:sup>
                                        <m:r>
                                          <a:rPr lang="en-US" sz="2200" b="0" i="1" smtClean="0">
                                            <a:solidFill>
                                              <a:schemeClr val="bg2">
                                                <a:lumMod val="50000"/>
                                              </a:schemeClr>
                                            </a:solidFill>
                                            <a:latin typeface="Cambria Math" panose="02040503050406030204" pitchFamily="18" charset="0"/>
                                          </a:rPr>
                                          <m:t>+</m:t>
                                        </m:r>
                                      </m:sup>
                                    </m:sSubSup>
                                    <m:d>
                                      <m:dPr>
                                        <m:begChr m:val="‖"/>
                                        <m:endChr m:val="‖"/>
                                        <m:ctrlPr>
                                          <a:rPr lang="en-US" sz="2200" b="0" i="1" smtClean="0">
                                            <a:solidFill>
                                              <a:schemeClr val="bg2">
                                                <a:lumMod val="50000"/>
                                              </a:schemeClr>
                                            </a:solidFill>
                                            <a:latin typeface="Cambria Math" panose="02040503050406030204" pitchFamily="18" charset="0"/>
                                          </a:rPr>
                                        </m:ctrlPr>
                                      </m:dPr>
                                      <m:e>
                                        <m:acc>
                                          <m:accPr>
                                            <m:chr m:val="⃗"/>
                                            <m:ctrlPr>
                                              <a:rPr lang="en-US" sz="2200" b="0" i="1" smtClean="0">
                                                <a:solidFill>
                                                  <a:schemeClr val="bg2">
                                                    <a:lumMod val="50000"/>
                                                  </a:schemeClr>
                                                </a:solidFill>
                                                <a:latin typeface="Cambria Math" panose="02040503050406030204" pitchFamily="18" charset="0"/>
                                              </a:rPr>
                                            </m:ctrlPr>
                                          </m:accPr>
                                          <m:e>
                                            <m:r>
                                              <a:rPr lang="en-US" sz="2200" b="0" i="1" smtClean="0">
                                                <a:solidFill>
                                                  <a:schemeClr val="bg2">
                                                    <a:lumMod val="50000"/>
                                                  </a:schemeClr>
                                                </a:solidFill>
                                                <a:latin typeface="Cambria Math" panose="02040503050406030204" pitchFamily="18" charset="0"/>
                                                <a:ea typeface="Cambria Math" panose="02040503050406030204" pitchFamily="18" charset="0"/>
                                              </a:rPr>
                                              <m:t>𝜎</m:t>
                                            </m:r>
                                          </m:e>
                                        </m:acc>
                                        <m:r>
                                          <a:rPr lang="en-US" sz="2200" b="0" i="1" smtClean="0">
                                            <a:solidFill>
                                              <a:schemeClr val="bg2">
                                                <a:lumMod val="50000"/>
                                              </a:schemeClr>
                                            </a:solidFill>
                                            <a:latin typeface="Cambria Math" panose="02040503050406030204" pitchFamily="18" charset="0"/>
                                          </a:rPr>
                                          <m:t> </m:t>
                                        </m:r>
                                        <m:sSup>
                                          <m:sSupPr>
                                            <m:ctrlPr>
                                              <a:rPr lang="en-US" sz="2200" b="0" i="1" smtClean="0">
                                                <a:solidFill>
                                                  <a:schemeClr val="bg2">
                                                    <a:lumMod val="50000"/>
                                                  </a:schemeClr>
                                                </a:solidFill>
                                                <a:latin typeface="Cambria Math" panose="02040503050406030204" pitchFamily="18" charset="0"/>
                                              </a:rPr>
                                            </m:ctrlPr>
                                          </m:sSupPr>
                                          <m:e>
                                            <m:r>
                                              <a:rPr lang="en-US" sz="2200" b="0" i="1" smtClean="0">
                                                <a:solidFill>
                                                  <a:schemeClr val="bg2">
                                                    <a:lumMod val="50000"/>
                                                  </a:schemeClr>
                                                </a:solidFill>
                                                <a:latin typeface="Cambria Math" panose="02040503050406030204" pitchFamily="18" charset="0"/>
                                                <a:ea typeface="Cambria Math" panose="02040503050406030204" pitchFamily="18" charset="0"/>
                                              </a:rPr>
                                              <m:t>𝜏</m:t>
                                            </m:r>
                                          </m:e>
                                          <m:sup>
                                            <m:r>
                                              <a:rPr lang="en-US" sz="2200" b="0" i="1" smtClean="0">
                                                <a:solidFill>
                                                  <a:schemeClr val="bg2">
                                                    <a:lumMod val="50000"/>
                                                  </a:schemeClr>
                                                </a:solidFill>
                                                <a:latin typeface="Cambria Math" panose="02040503050406030204" pitchFamily="18" charset="0"/>
                                              </a:rPr>
                                              <m:t>−</m:t>
                                            </m:r>
                                          </m:sup>
                                        </m:sSup>
                                      </m:e>
                                    </m:d>
                                    <m:sSubSup>
                                      <m:sSubSupPr>
                                        <m:ctrlPr>
                                          <a:rPr lang="en-US" sz="2200" b="0" i="1" smtClean="0">
                                            <a:solidFill>
                                              <a:schemeClr val="bg2">
                                                <a:lumMod val="50000"/>
                                              </a:schemeClr>
                                            </a:solidFill>
                                            <a:latin typeface="Cambria Math" panose="02040503050406030204" pitchFamily="18" charset="0"/>
                                          </a:rPr>
                                        </m:ctrlPr>
                                      </m:sSubSupPr>
                                      <m:e>
                                        <m:r>
                                          <a:rPr lang="en-US" sz="2200" b="0" i="1" smtClean="0">
                                            <a:solidFill>
                                              <a:schemeClr val="bg2">
                                                <a:lumMod val="50000"/>
                                              </a:schemeClr>
                                            </a:solidFill>
                                            <a:latin typeface="Cambria Math" panose="02040503050406030204" pitchFamily="18" charset="0"/>
                                          </a:rPr>
                                          <m:t>1</m:t>
                                        </m:r>
                                      </m:e>
                                      <m:sub>
                                        <m:r>
                                          <a:rPr lang="en-US" sz="2200" b="0" i="1" smtClean="0">
                                            <a:solidFill>
                                              <a:schemeClr val="bg2">
                                                <a:lumMod val="50000"/>
                                              </a:schemeClr>
                                            </a:solidFill>
                                            <a:latin typeface="Cambria Math" panose="02040503050406030204" pitchFamily="18" charset="0"/>
                                          </a:rPr>
                                          <m:t>𝑛</m:t>
                                        </m:r>
                                      </m:sub>
                                      <m:sup>
                                        <m:r>
                                          <a:rPr lang="en-US" sz="2200" b="0" i="1" smtClean="0">
                                            <a:solidFill>
                                              <a:schemeClr val="bg2">
                                                <a:lumMod val="50000"/>
                                              </a:schemeClr>
                                            </a:solidFill>
                                            <a:latin typeface="Cambria Math" panose="02040503050406030204" pitchFamily="18" charset="0"/>
                                          </a:rPr>
                                          <m:t>+</m:t>
                                        </m:r>
                                      </m:sup>
                                    </m:sSubSup>
                                  </m:e>
                                </m:d>
                                <m:d>
                                  <m:dPr>
                                    <m:begChr m:val="⟨"/>
                                    <m:endChr m:val="⟩"/>
                                    <m:ctrlPr>
                                      <a:rPr lang="en-US" sz="2200" i="1">
                                        <a:solidFill>
                                          <a:schemeClr val="bg2">
                                            <a:lumMod val="50000"/>
                                          </a:schemeClr>
                                        </a:solidFill>
                                        <a:latin typeface="Cambria Math" panose="02040503050406030204" pitchFamily="18" charset="0"/>
                                      </a:rPr>
                                    </m:ctrlPr>
                                  </m:dPr>
                                  <m:e>
                                    <m:sSubSup>
                                      <m:sSubSupPr>
                                        <m:ctrlPr>
                                          <a:rPr lang="en-US" sz="2200" i="1">
                                            <a:solidFill>
                                              <a:schemeClr val="bg2">
                                                <a:lumMod val="50000"/>
                                              </a:schemeClr>
                                            </a:solidFill>
                                            <a:latin typeface="Cambria Math" panose="02040503050406030204" pitchFamily="18" charset="0"/>
                                          </a:rPr>
                                        </m:ctrlPr>
                                      </m:sSubSupPr>
                                      <m:e>
                                        <m:r>
                                          <a:rPr lang="en-US" sz="2200" b="0" i="1" smtClean="0">
                                            <a:solidFill>
                                              <a:schemeClr val="bg2">
                                                <a:lumMod val="50000"/>
                                              </a:schemeClr>
                                            </a:solidFill>
                                            <a:latin typeface="Cambria Math" panose="02040503050406030204" pitchFamily="18" charset="0"/>
                                          </a:rPr>
                                          <m:t>1</m:t>
                                        </m:r>
                                      </m:e>
                                      <m:sub>
                                        <m:r>
                                          <a:rPr lang="en-US" sz="2200" b="0" i="1" smtClean="0">
                                            <a:solidFill>
                                              <a:schemeClr val="bg2">
                                                <a:lumMod val="50000"/>
                                              </a:schemeClr>
                                            </a:solidFill>
                                            <a:latin typeface="Cambria Math" panose="02040503050406030204" pitchFamily="18" charset="0"/>
                                          </a:rPr>
                                          <m:t>𝑛</m:t>
                                        </m:r>
                                      </m:sub>
                                      <m:sup>
                                        <m:r>
                                          <a:rPr lang="en-US" sz="2200" i="1">
                                            <a:solidFill>
                                              <a:schemeClr val="bg2">
                                                <a:lumMod val="50000"/>
                                              </a:schemeClr>
                                            </a:solidFill>
                                            <a:latin typeface="Cambria Math" panose="02040503050406030204" pitchFamily="18" charset="0"/>
                                          </a:rPr>
                                          <m:t>+</m:t>
                                        </m:r>
                                      </m:sup>
                                    </m:sSubSup>
                                    <m:d>
                                      <m:dPr>
                                        <m:begChr m:val="‖"/>
                                        <m:endChr m:val="‖"/>
                                        <m:ctrlPr>
                                          <a:rPr lang="en-US" sz="2200" i="1">
                                            <a:solidFill>
                                              <a:schemeClr val="bg2">
                                                <a:lumMod val="50000"/>
                                              </a:schemeClr>
                                            </a:solidFill>
                                            <a:latin typeface="Cambria Math" panose="02040503050406030204" pitchFamily="18" charset="0"/>
                                          </a:rPr>
                                        </m:ctrlPr>
                                      </m:dPr>
                                      <m:e>
                                        <m:acc>
                                          <m:accPr>
                                            <m:chr m:val="⃗"/>
                                            <m:ctrlPr>
                                              <a:rPr lang="en-US" sz="2200" i="1">
                                                <a:solidFill>
                                                  <a:schemeClr val="bg2">
                                                    <a:lumMod val="50000"/>
                                                  </a:schemeClr>
                                                </a:solidFill>
                                                <a:latin typeface="Cambria Math" panose="02040503050406030204" pitchFamily="18" charset="0"/>
                                              </a:rPr>
                                            </m:ctrlPr>
                                          </m:accPr>
                                          <m:e>
                                            <m:r>
                                              <a:rPr lang="en-US" sz="2200" i="1">
                                                <a:solidFill>
                                                  <a:schemeClr val="bg2">
                                                    <a:lumMod val="50000"/>
                                                  </a:schemeClr>
                                                </a:solidFill>
                                                <a:latin typeface="Cambria Math" panose="02040503050406030204" pitchFamily="18" charset="0"/>
                                                <a:ea typeface="Cambria Math" panose="02040503050406030204" pitchFamily="18" charset="0"/>
                                              </a:rPr>
                                              <m:t>𝜎</m:t>
                                            </m:r>
                                          </m:e>
                                        </m:acc>
                                        <m:r>
                                          <a:rPr lang="en-US" sz="2200" i="1">
                                            <a:solidFill>
                                              <a:schemeClr val="bg2">
                                                <a:lumMod val="50000"/>
                                              </a:schemeClr>
                                            </a:solidFill>
                                            <a:latin typeface="Cambria Math" panose="02040503050406030204" pitchFamily="18" charset="0"/>
                                          </a:rPr>
                                          <m:t> </m:t>
                                        </m:r>
                                        <m:sSup>
                                          <m:sSupPr>
                                            <m:ctrlPr>
                                              <a:rPr lang="en-US" sz="2200" i="1">
                                                <a:solidFill>
                                                  <a:schemeClr val="bg2">
                                                    <a:lumMod val="50000"/>
                                                  </a:schemeClr>
                                                </a:solidFill>
                                                <a:latin typeface="Cambria Math" panose="02040503050406030204" pitchFamily="18" charset="0"/>
                                              </a:rPr>
                                            </m:ctrlPr>
                                          </m:sSupPr>
                                          <m:e>
                                            <m:r>
                                              <a:rPr lang="en-US" sz="2200" i="1">
                                                <a:solidFill>
                                                  <a:schemeClr val="bg2">
                                                    <a:lumMod val="50000"/>
                                                  </a:schemeClr>
                                                </a:solidFill>
                                                <a:latin typeface="Cambria Math" panose="02040503050406030204" pitchFamily="18" charset="0"/>
                                                <a:ea typeface="Cambria Math" panose="02040503050406030204" pitchFamily="18" charset="0"/>
                                              </a:rPr>
                                              <m:t>𝜏</m:t>
                                            </m:r>
                                          </m:e>
                                          <m:sup>
                                            <m:r>
                                              <a:rPr lang="en-US" sz="2200" i="1">
                                                <a:solidFill>
                                                  <a:schemeClr val="bg2">
                                                    <a:lumMod val="50000"/>
                                                  </a:schemeClr>
                                                </a:solidFill>
                                                <a:latin typeface="Cambria Math" panose="02040503050406030204" pitchFamily="18" charset="0"/>
                                              </a:rPr>
                                              <m:t>−</m:t>
                                            </m:r>
                                          </m:sup>
                                        </m:sSup>
                                      </m:e>
                                    </m:d>
                                    <m:sSubSup>
                                      <m:sSubSupPr>
                                        <m:ctrlPr>
                                          <a:rPr lang="en-US" sz="2200" i="1">
                                            <a:solidFill>
                                              <a:schemeClr val="bg2">
                                                <a:lumMod val="50000"/>
                                              </a:schemeClr>
                                            </a:solidFill>
                                            <a:latin typeface="Cambria Math" panose="02040503050406030204" pitchFamily="18" charset="0"/>
                                          </a:rPr>
                                        </m:ctrlPr>
                                      </m:sSubSupPr>
                                      <m:e>
                                        <m:r>
                                          <a:rPr lang="en-US" sz="2200" b="0" i="1" smtClean="0">
                                            <a:solidFill>
                                              <a:schemeClr val="bg2">
                                                <a:lumMod val="50000"/>
                                              </a:schemeClr>
                                            </a:solidFill>
                                            <a:latin typeface="Cambria Math" panose="02040503050406030204" pitchFamily="18" charset="0"/>
                                          </a:rPr>
                                          <m:t>0</m:t>
                                        </m:r>
                                      </m:e>
                                      <m:sub>
                                        <m:r>
                                          <a:rPr lang="en-US" sz="2200" b="0" i="1" smtClean="0">
                                            <a:solidFill>
                                              <a:schemeClr val="bg2">
                                                <a:lumMod val="50000"/>
                                              </a:schemeClr>
                                            </a:solidFill>
                                            <a:latin typeface="Cambria Math" panose="02040503050406030204" pitchFamily="18" charset="0"/>
                                          </a:rPr>
                                          <m:t>𝑖</m:t>
                                        </m:r>
                                      </m:sub>
                                      <m:sup>
                                        <m:r>
                                          <a:rPr lang="en-US" sz="2200" i="1">
                                            <a:solidFill>
                                              <a:schemeClr val="bg2">
                                                <a:lumMod val="50000"/>
                                              </a:schemeClr>
                                            </a:solidFill>
                                            <a:latin typeface="Cambria Math" panose="02040503050406030204" pitchFamily="18" charset="0"/>
                                          </a:rPr>
                                          <m:t>+</m:t>
                                        </m:r>
                                      </m:sup>
                                    </m:sSubSup>
                                  </m:e>
                                </m:d>
                              </m:num>
                              <m:den>
                                <m:sSub>
                                  <m:sSubPr>
                                    <m:ctrlPr>
                                      <a:rPr lang="en-US" sz="2200" b="0" i="1" smtClean="0">
                                        <a:solidFill>
                                          <a:schemeClr val="bg2">
                                            <a:lumMod val="50000"/>
                                          </a:schemeClr>
                                        </a:solidFill>
                                        <a:latin typeface="Cambria Math" panose="02040503050406030204" pitchFamily="18" charset="0"/>
                                      </a:rPr>
                                    </m:ctrlPr>
                                  </m:sSubPr>
                                  <m:e>
                                    <m:r>
                                      <a:rPr lang="en-US" sz="2200" b="0" i="1" smtClean="0">
                                        <a:solidFill>
                                          <a:schemeClr val="bg2">
                                            <a:lumMod val="50000"/>
                                          </a:schemeClr>
                                        </a:solidFill>
                                        <a:latin typeface="Cambria Math" panose="02040503050406030204" pitchFamily="18" charset="0"/>
                                      </a:rPr>
                                      <m:t>𝐸</m:t>
                                    </m:r>
                                  </m:e>
                                  <m:sub>
                                    <m:r>
                                      <a:rPr lang="en-US" sz="2200" b="0" i="1" smtClean="0">
                                        <a:solidFill>
                                          <a:schemeClr val="bg2">
                                            <a:lumMod val="50000"/>
                                          </a:schemeClr>
                                        </a:solidFill>
                                        <a:latin typeface="Cambria Math" panose="02040503050406030204" pitchFamily="18" charset="0"/>
                                      </a:rPr>
                                      <m:t>𝑛</m:t>
                                    </m:r>
                                  </m:sub>
                                </m:sSub>
                                <m:r>
                                  <a:rPr lang="en-US" sz="2200" b="0" i="1" smtClean="0">
                                    <a:solidFill>
                                      <a:schemeClr val="bg2">
                                        <a:lumMod val="50000"/>
                                      </a:schemeClr>
                                    </a:solidFill>
                                    <a:latin typeface="Cambria Math" panose="02040503050406030204" pitchFamily="18" charset="0"/>
                                  </a:rPr>
                                  <m:t>+</m:t>
                                </m:r>
                                <m:sSub>
                                  <m:sSubPr>
                                    <m:ctrlPr>
                                      <a:rPr lang="en-US" sz="2200" b="0" i="1" smtClean="0">
                                        <a:solidFill>
                                          <a:schemeClr val="bg2">
                                            <a:lumMod val="50000"/>
                                          </a:schemeClr>
                                        </a:solidFill>
                                        <a:latin typeface="Cambria Math" panose="02040503050406030204" pitchFamily="18" charset="0"/>
                                      </a:rPr>
                                    </m:ctrlPr>
                                  </m:sSubPr>
                                  <m:e>
                                    <m:r>
                                      <a:rPr lang="en-US" sz="2200" b="0" i="1" smtClean="0">
                                        <a:solidFill>
                                          <a:schemeClr val="bg2">
                                            <a:lumMod val="50000"/>
                                          </a:schemeClr>
                                        </a:solidFill>
                                        <a:latin typeface="Cambria Math" panose="02040503050406030204" pitchFamily="18" charset="0"/>
                                      </a:rPr>
                                      <m:t>𝐸</m:t>
                                    </m:r>
                                  </m:e>
                                  <m:sub>
                                    <m:r>
                                      <a:rPr lang="en-US" sz="2200" b="0" i="1" smtClean="0">
                                        <a:solidFill>
                                          <a:schemeClr val="bg2">
                                            <a:lumMod val="50000"/>
                                          </a:schemeClr>
                                        </a:solidFill>
                                        <a:latin typeface="Cambria Math" panose="02040503050406030204" pitchFamily="18" charset="0"/>
                                      </a:rPr>
                                      <m:t>0</m:t>
                                    </m:r>
                                  </m:sub>
                                </m:sSub>
                              </m:den>
                            </m:f>
                          </m:e>
                        </m:nary>
                      </m:oMath>
                    </m:oMathPara>
                  </a14:m>
                  <a:endParaRPr lang="en-US" sz="2200" dirty="0"/>
                </a:p>
              </p:txBody>
            </p:sp>
          </mc:Choice>
          <mc:Fallback xmlns="">
            <p:sp>
              <p:nvSpPr>
                <p:cNvPr id="8" name="CasellaDiTesto 7">
                  <a:extLst>
                    <a:ext uri="{FF2B5EF4-FFF2-40B4-BE49-F238E27FC236}">
                      <a16:creationId xmlns:a16="http://schemas.microsoft.com/office/drawing/2014/main" id="{43E36FF4-AC62-D091-06F2-60F443B00CA0}"/>
                    </a:ext>
                  </a:extLst>
                </p:cNvPr>
                <p:cNvSpPr txBox="1">
                  <a:spLocks noRot="1" noChangeAspect="1" noMove="1" noResize="1" noEditPoints="1" noAdjustHandles="1" noChangeArrowheads="1" noChangeShapeType="1" noTextEdit="1"/>
                </p:cNvSpPr>
                <p:nvPr/>
              </p:nvSpPr>
              <p:spPr>
                <a:xfrm>
                  <a:off x="7058420" y="4922276"/>
                  <a:ext cx="4379532" cy="1328184"/>
                </a:xfrm>
                <a:prstGeom prst="rect">
                  <a:avLst/>
                </a:prstGeom>
                <a:blipFill>
                  <a:blip r:embed="rId6"/>
                  <a:stretch>
                    <a:fillRect l="-13006" t="-58095" b="-122857"/>
                  </a:stretch>
                </a:blipFill>
              </p:spPr>
              <p:txBody>
                <a:bodyPr/>
                <a:lstStyle/>
                <a:p>
                  <a:r>
                    <a:rPr lang="it-IT">
                      <a:noFill/>
                    </a:rPr>
                    <a:t> </a:t>
                  </a:r>
                </a:p>
              </p:txBody>
            </p:sp>
          </mc:Fallback>
        </mc:AlternateContent>
      </p:grpSp>
      <p:grpSp>
        <p:nvGrpSpPr>
          <p:cNvPr id="10" name="Gruppo 9">
            <a:extLst>
              <a:ext uri="{FF2B5EF4-FFF2-40B4-BE49-F238E27FC236}">
                <a16:creationId xmlns:a16="http://schemas.microsoft.com/office/drawing/2014/main" id="{F902769A-CD74-F5AF-DEAA-9B39906D9F1D}"/>
              </a:ext>
            </a:extLst>
          </p:cNvPr>
          <p:cNvGrpSpPr/>
          <p:nvPr/>
        </p:nvGrpSpPr>
        <p:grpSpPr>
          <a:xfrm>
            <a:off x="6444990" y="79617"/>
            <a:ext cx="4299167" cy="3972188"/>
            <a:chOff x="6751470" y="159236"/>
            <a:chExt cx="4299167" cy="3972188"/>
          </a:xfrm>
        </p:grpSpPr>
        <p:pic>
          <p:nvPicPr>
            <p:cNvPr id="2" name="Immagine 1">
              <a:extLst>
                <a:ext uri="{FF2B5EF4-FFF2-40B4-BE49-F238E27FC236}">
                  <a16:creationId xmlns:a16="http://schemas.microsoft.com/office/drawing/2014/main" id="{703C4F88-F2B9-41AE-CA62-9EC46D16AF7C}"/>
                </a:ext>
              </a:extLst>
            </p:cNvPr>
            <p:cNvPicPr>
              <a:picLocks noChangeAspect="1"/>
            </p:cNvPicPr>
            <p:nvPr/>
          </p:nvPicPr>
          <p:blipFill>
            <a:blip r:embed="rId7"/>
            <a:stretch>
              <a:fillRect/>
            </a:stretch>
          </p:blipFill>
          <p:spPr>
            <a:xfrm>
              <a:off x="6751470" y="159236"/>
              <a:ext cx="4299167" cy="3972188"/>
            </a:xfrm>
            <a:prstGeom prst="rect">
              <a:avLst/>
            </a:prstGeom>
          </p:spPr>
        </p:pic>
        <p:sp>
          <p:nvSpPr>
            <p:cNvPr id="5" name="CasellaDiTesto 4">
              <a:extLst>
                <a:ext uri="{FF2B5EF4-FFF2-40B4-BE49-F238E27FC236}">
                  <a16:creationId xmlns:a16="http://schemas.microsoft.com/office/drawing/2014/main" id="{CC5F51A2-4F36-7B08-263D-E21A6EDA4528}"/>
                </a:ext>
              </a:extLst>
            </p:cNvPr>
            <p:cNvSpPr txBox="1"/>
            <p:nvPr/>
          </p:nvSpPr>
          <p:spPr>
            <a:xfrm>
              <a:off x="9010457" y="299299"/>
              <a:ext cx="1120628" cy="584775"/>
            </a:xfrm>
            <a:prstGeom prst="rect">
              <a:avLst/>
            </a:prstGeom>
            <a:noFill/>
          </p:spPr>
          <p:txBody>
            <a:bodyPr wrap="none" rtlCol="0">
              <a:spAutoFit/>
            </a:bodyPr>
            <a:lstStyle/>
            <a:p>
              <a:r>
                <a:rPr lang="it-IT" sz="1600" dirty="0">
                  <a:solidFill>
                    <a:srgbClr val="FF0000"/>
                  </a:solidFill>
                  <a:latin typeface="+mj-lt"/>
                </a:rPr>
                <a:t>red </a:t>
              </a:r>
              <a:r>
                <a:rPr lang="it-IT" sz="1600" dirty="0">
                  <a:solidFill>
                    <a:srgbClr val="FF0000"/>
                  </a:solidFill>
                  <a:latin typeface="+mj-lt"/>
                  <a:sym typeface="Wingdings" pitchFamily="2" charset="2"/>
                </a:rPr>
                <a:t> </a:t>
              </a:r>
              <a:r>
                <a:rPr lang="it-IT" sz="1600" dirty="0">
                  <a:solidFill>
                    <a:srgbClr val="FF0000"/>
                  </a:solidFill>
                  <a:latin typeface="+mj-lt"/>
                </a:rPr>
                <a:t>bare</a:t>
              </a:r>
            </a:p>
            <a:p>
              <a:r>
                <a:rPr lang="it-IT" sz="1600" dirty="0">
                  <a:latin typeface="+mj-lt"/>
                </a:rPr>
                <a:t>black </a:t>
              </a:r>
              <a:r>
                <a:rPr lang="it-IT" sz="1600" dirty="0">
                  <a:latin typeface="+mj-lt"/>
                  <a:sym typeface="Wingdings" pitchFamily="2" charset="2"/>
                </a:rPr>
                <a:t> </a:t>
              </a:r>
              <a:r>
                <a:rPr lang="it-IT" sz="1600" dirty="0" err="1">
                  <a:latin typeface="+mj-lt"/>
                  <a:sym typeface="Wingdings" pitchFamily="2" charset="2"/>
                </a:rPr>
                <a:t>eff</a:t>
              </a:r>
              <a:endParaRPr lang="it-IT" sz="1600" dirty="0">
                <a:latin typeface="+mj-lt"/>
              </a:endParaRPr>
            </a:p>
          </p:txBody>
        </p:sp>
        <p:sp>
          <p:nvSpPr>
            <p:cNvPr id="9" name="Rettangolo 8">
              <a:extLst>
                <a:ext uri="{FF2B5EF4-FFF2-40B4-BE49-F238E27FC236}">
                  <a16:creationId xmlns:a16="http://schemas.microsoft.com/office/drawing/2014/main" id="{73CE69C0-FDD3-02B8-F209-C15FF02F2105}"/>
                </a:ext>
              </a:extLst>
            </p:cNvPr>
            <p:cNvSpPr>
              <a:spLocks/>
            </p:cNvSpPr>
            <p:nvPr/>
          </p:nvSpPr>
          <p:spPr>
            <a:xfrm>
              <a:off x="8054787" y="2993556"/>
              <a:ext cx="144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CasellaDiTesto 10">
            <a:extLst>
              <a:ext uri="{FF2B5EF4-FFF2-40B4-BE49-F238E27FC236}">
                <a16:creationId xmlns:a16="http://schemas.microsoft.com/office/drawing/2014/main" id="{FD337FE9-877E-DA19-344F-BD92D0A5E004}"/>
              </a:ext>
            </a:extLst>
          </p:cNvPr>
          <p:cNvSpPr txBox="1"/>
          <p:nvPr/>
        </p:nvSpPr>
        <p:spPr>
          <a:xfrm>
            <a:off x="9387840" y="-1503680"/>
            <a:ext cx="184731"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5451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ttangolo con angoli arrotondati 38">
            <a:extLst>
              <a:ext uri="{FF2B5EF4-FFF2-40B4-BE49-F238E27FC236}">
                <a16:creationId xmlns:a16="http://schemas.microsoft.com/office/drawing/2014/main" id="{8D71AC3F-81E1-879B-BB1B-F796EDABF767}"/>
              </a:ext>
            </a:extLst>
          </p:cNvPr>
          <p:cNvSpPr/>
          <p:nvPr/>
        </p:nvSpPr>
        <p:spPr>
          <a:xfrm>
            <a:off x="5170866" y="4790899"/>
            <a:ext cx="6837097" cy="1864664"/>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vert="horz" lIns="91440" tIns="45720" rIns="91440" bIns="45720" rtlCol="0" anchor="ctr">
            <a:noAutofit/>
          </a:bodyPr>
          <a:lstStyle/>
          <a:p>
            <a:pPr algn="just"/>
            <a:r>
              <a:rPr lang="it-IT" sz="2400" dirty="0" err="1"/>
              <a:t>There</a:t>
            </a:r>
            <a:r>
              <a:rPr lang="it-IT" sz="2400" dirty="0"/>
              <a:t> </a:t>
            </a:r>
            <a:r>
              <a:rPr lang="it-IT" sz="2400" dirty="0" err="1"/>
              <a:t>is</a:t>
            </a:r>
            <a:r>
              <a:rPr lang="it-IT" sz="2400" dirty="0"/>
              <a:t> a general agreement </a:t>
            </a:r>
            <a:r>
              <a:rPr lang="it-IT" sz="2400" dirty="0" err="1"/>
              <a:t>among</a:t>
            </a:r>
            <a:r>
              <a:rPr lang="it-IT" sz="2400" dirty="0"/>
              <a:t> the </a:t>
            </a:r>
            <a:r>
              <a:rPr lang="it-IT" sz="2400" dirty="0" err="1"/>
              <a:t>different</a:t>
            </a:r>
            <a:r>
              <a:rPr lang="it-IT" sz="2400" dirty="0"/>
              <a:t> </a:t>
            </a:r>
            <a:r>
              <a:rPr lang="it-IT" sz="2400" dirty="0" err="1"/>
              <a:t>calculations</a:t>
            </a:r>
            <a:r>
              <a:rPr lang="it-IT" sz="2400" dirty="0"/>
              <a:t>, </a:t>
            </a:r>
            <a:r>
              <a:rPr lang="it-IT" sz="2400" dirty="0" err="1"/>
              <a:t>that</a:t>
            </a:r>
            <a:r>
              <a:rPr lang="it-IT" sz="2400" dirty="0"/>
              <a:t> </a:t>
            </a:r>
            <a:r>
              <a:rPr lang="it-IT" sz="2400" dirty="0" err="1"/>
              <a:t>is</a:t>
            </a:r>
            <a:r>
              <a:rPr lang="it-IT" sz="2400" dirty="0"/>
              <a:t> </a:t>
            </a:r>
            <a:r>
              <a:rPr lang="it-IT" sz="2400" dirty="0" err="1"/>
              <a:t>linked</a:t>
            </a:r>
            <a:r>
              <a:rPr lang="it-IT" sz="2400" dirty="0"/>
              <a:t> to a common </a:t>
            </a:r>
            <a:r>
              <a:rPr lang="it-IT" sz="2400" dirty="0" err="1"/>
              <a:t>quality</a:t>
            </a:r>
            <a:r>
              <a:rPr lang="it-IT" sz="2400" dirty="0"/>
              <a:t> of the </a:t>
            </a:r>
            <a:r>
              <a:rPr lang="it-IT" sz="2400" dirty="0" err="1"/>
              <a:t>different</a:t>
            </a:r>
            <a:r>
              <a:rPr lang="it-IT" sz="2400" dirty="0"/>
              <a:t> </a:t>
            </a:r>
            <a:r>
              <a:rPr lang="it-IT" sz="2400" dirty="0" err="1"/>
              <a:t>effective</a:t>
            </a:r>
            <a:r>
              <a:rPr lang="it-IT" sz="2400" dirty="0"/>
              <a:t> </a:t>
            </a:r>
            <a:r>
              <a:rPr lang="it-IT" sz="2400" dirty="0" err="1"/>
              <a:t>Hamiltonians</a:t>
            </a:r>
            <a:r>
              <a:rPr lang="it-IT" sz="2400" dirty="0"/>
              <a:t> </a:t>
            </a:r>
          </a:p>
          <a:p>
            <a:pPr algn="just"/>
            <a:endParaRPr lang="en-US" sz="2200" baseline="-25000" dirty="0">
              <a:solidFill>
                <a:schemeClr val="bg1"/>
              </a:solidFill>
              <a:latin typeface="+mj-lt"/>
            </a:endParaRPr>
          </a:p>
        </p:txBody>
      </p:sp>
      <p:sp>
        <p:nvSpPr>
          <p:cNvPr id="24" name="CasellaDiTesto 23">
            <a:extLst>
              <a:ext uri="{FF2B5EF4-FFF2-40B4-BE49-F238E27FC236}">
                <a16:creationId xmlns:a16="http://schemas.microsoft.com/office/drawing/2014/main" id="{694E0A22-B8A5-A825-8C90-7DFBD2D48CF8}"/>
              </a:ext>
            </a:extLst>
          </p:cNvPr>
          <p:cNvSpPr txBox="1"/>
          <p:nvPr/>
        </p:nvSpPr>
        <p:spPr>
          <a:xfrm>
            <a:off x="640079" y="873940"/>
            <a:ext cx="5672668" cy="1312387"/>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2800" kern="1200" dirty="0">
              <a:solidFill>
                <a:schemeClr val="tx1"/>
              </a:solidFill>
              <a:latin typeface="+mj-lt"/>
              <a:ea typeface="+mj-ea"/>
              <a:cs typeface="+mj-cs"/>
            </a:endParaRPr>
          </a:p>
        </p:txBody>
      </p:sp>
      <p:pic>
        <p:nvPicPr>
          <p:cNvPr id="5" name="Immagine 4">
            <a:extLst>
              <a:ext uri="{FF2B5EF4-FFF2-40B4-BE49-F238E27FC236}">
                <a16:creationId xmlns:a16="http://schemas.microsoft.com/office/drawing/2014/main" id="{A2285EF8-A1ED-70DE-3142-5B4645523B0E}"/>
              </a:ext>
            </a:extLst>
          </p:cNvPr>
          <p:cNvPicPr>
            <a:picLocks noChangeAspect="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a14:imgLayer>
                    <a14:imgEffect>
                      <a14:colorTemperature colorTemp="11200"/>
                    </a14:imgEffect>
                  </a14:imgLayer>
                </a14:imgProps>
              </a:ext>
            </a:extLst>
          </a:blip>
          <a:srcRect l="-1" r="24579" b="48948"/>
          <a:stretch/>
        </p:blipFill>
        <p:spPr>
          <a:xfrm>
            <a:off x="246851" y="4287358"/>
            <a:ext cx="4001817" cy="865848"/>
          </a:xfrm>
          <a:prstGeom prst="rect">
            <a:avLst/>
          </a:prstGeom>
          <a:solidFill>
            <a:schemeClr val="accent6">
              <a:lumMod val="75000"/>
            </a:schemeClr>
          </a:solidFill>
          <a:ln>
            <a:solidFill>
              <a:schemeClr val="accent6">
                <a:lumMod val="75000"/>
              </a:schemeClr>
            </a:solidFill>
          </a:ln>
        </p:spPr>
      </p:pic>
      <p:sp>
        <p:nvSpPr>
          <p:cNvPr id="10" name="CasellaDiTesto 9">
            <a:extLst>
              <a:ext uri="{FF2B5EF4-FFF2-40B4-BE49-F238E27FC236}">
                <a16:creationId xmlns:a16="http://schemas.microsoft.com/office/drawing/2014/main" id="{51A3704D-A0B5-7521-CD0D-31B25BC516BD}"/>
              </a:ext>
            </a:extLst>
          </p:cNvPr>
          <p:cNvSpPr txBox="1"/>
          <p:nvPr/>
        </p:nvSpPr>
        <p:spPr>
          <a:xfrm>
            <a:off x="184037" y="6554117"/>
            <a:ext cx="3292376" cy="369332"/>
          </a:xfrm>
          <a:prstGeom prst="rect">
            <a:avLst/>
          </a:prstGeom>
          <a:noFill/>
        </p:spPr>
        <p:txBody>
          <a:bodyPr wrap="none" rtlCol="0">
            <a:spAutoFit/>
          </a:bodyPr>
          <a:lstStyle/>
          <a:p>
            <a:r>
              <a:rPr lang="en-US" sz="1800" dirty="0"/>
              <a:t>within the closure approximation</a:t>
            </a:r>
            <a:endParaRPr lang="it-IT" dirty="0"/>
          </a:p>
        </p:txBody>
      </p:sp>
      <mc:AlternateContent xmlns:mc="http://schemas.openxmlformats.org/markup-compatibility/2006" xmlns:a14="http://schemas.microsoft.com/office/drawing/2010/main">
        <mc:Choice Requires="a14">
          <p:graphicFrame>
            <p:nvGraphicFramePr>
              <p:cNvPr id="11" name="Tabella 7">
                <a:extLst>
                  <a:ext uri="{FF2B5EF4-FFF2-40B4-BE49-F238E27FC236}">
                    <a16:creationId xmlns:a16="http://schemas.microsoft.com/office/drawing/2014/main" id="{62C23EA8-38DF-04DD-62BF-3BA04F30EC2E}"/>
                  </a:ext>
                </a:extLst>
              </p:cNvPr>
              <p:cNvGraphicFramePr>
                <a:graphicFrameLocks noGrp="1"/>
              </p:cNvGraphicFramePr>
              <p:nvPr>
                <p:extLst>
                  <p:ext uri="{D42A27DB-BD31-4B8C-83A1-F6EECF244321}">
                    <p14:modId xmlns:p14="http://schemas.microsoft.com/office/powerpoint/2010/main" val="3617201368"/>
                  </p:ext>
                </p:extLst>
              </p:nvPr>
            </p:nvGraphicFramePr>
            <p:xfrm>
              <a:off x="967056" y="401426"/>
              <a:ext cx="4012308" cy="3217164"/>
            </p:xfrm>
            <a:graphic>
              <a:graphicData uri="http://schemas.openxmlformats.org/drawingml/2006/table">
                <a:tbl>
                  <a:tblPr firstRow="1" bandRow="1">
                    <a:tableStyleId>{93296810-A885-4BE3-A3E7-6D5BEEA58F35}</a:tableStyleId>
                  </a:tblPr>
                  <a:tblGrid>
                    <a:gridCol w="2543322">
                      <a:extLst>
                        <a:ext uri="{9D8B030D-6E8A-4147-A177-3AD203B41FA5}">
                          <a16:colId xmlns:a16="http://schemas.microsoft.com/office/drawing/2014/main" val="2062033240"/>
                        </a:ext>
                      </a:extLst>
                    </a:gridCol>
                    <a:gridCol w="1468986">
                      <a:extLst>
                        <a:ext uri="{9D8B030D-6E8A-4147-A177-3AD203B41FA5}">
                          <a16:colId xmlns:a16="http://schemas.microsoft.com/office/drawing/2014/main" val="2261718"/>
                        </a:ext>
                      </a:extLst>
                    </a:gridCol>
                  </a:tblGrid>
                  <a:tr h="432134">
                    <a:tc>
                      <a:txBody>
                        <a:bodyPr/>
                        <a:lstStyle/>
                        <a:p>
                          <a:r>
                            <a:rPr lang="it-IT" sz="2400" dirty="0" err="1">
                              <a:solidFill>
                                <a:schemeClr val="tx1"/>
                              </a:solidFill>
                            </a:rPr>
                            <a:t>Decay</a:t>
                          </a:r>
                          <a:endParaRPr lang="it-IT" sz="240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it-IT" sz="2400" b="0" i="1" smtClean="0">
                                        <a:solidFill>
                                          <a:schemeClr val="bg1"/>
                                        </a:solidFill>
                                        <a:latin typeface="Cambria Math" panose="02040503050406030204" pitchFamily="18" charset="0"/>
                                      </a:rPr>
                                    </m:ctrlPr>
                                  </m:sSubSupPr>
                                  <m:e>
                                    <m:r>
                                      <a:rPr lang="it-IT" sz="2400" b="0" smtClean="0">
                                        <a:solidFill>
                                          <a:schemeClr val="bg1"/>
                                        </a:solidFill>
                                        <a:latin typeface="Cambria Math" panose="02040503050406030204" pitchFamily="18" charset="0"/>
                                      </a:rPr>
                                      <m:t>𝑀</m:t>
                                    </m:r>
                                  </m:e>
                                  <m:sub>
                                    <m:r>
                                      <a:rPr lang="it-IT" sz="2400" b="0" smtClean="0">
                                        <a:solidFill>
                                          <a:schemeClr val="bg1"/>
                                        </a:solidFill>
                                        <a:latin typeface="Cambria Math" panose="02040503050406030204" pitchFamily="18" charset="0"/>
                                      </a:rPr>
                                      <m:t>𝑏𝑎𝑟𝑒</m:t>
                                    </m:r>
                                  </m:sub>
                                  <m:sup>
                                    <m:r>
                                      <a:rPr lang="it-IT" sz="2400" b="0" smtClean="0">
                                        <a:solidFill>
                                          <a:schemeClr val="bg1"/>
                                        </a:solidFill>
                                        <a:latin typeface="Cambria Math" panose="02040503050406030204" pitchFamily="18" charset="0"/>
                                      </a:rPr>
                                      <m:t>0</m:t>
                                    </m:r>
                                    <m:r>
                                      <a:rPr lang="it-IT" sz="2400" b="0" smtClean="0">
                                        <a:solidFill>
                                          <a:schemeClr val="bg1"/>
                                        </a:solidFill>
                                        <a:latin typeface="Cambria Math" panose="02040503050406030204" pitchFamily="18" charset="0"/>
                                      </a:rPr>
                                      <m:t>𝜈</m:t>
                                    </m:r>
                                  </m:sup>
                                </m:sSubSup>
                              </m:oMath>
                            </m:oMathPara>
                          </a14:m>
                          <a:endParaRPr lang="it-IT" sz="2400" dirty="0">
                            <a:solidFill>
                              <a:schemeClr val="accent2"/>
                            </a:solidFill>
                          </a:endParaRPr>
                        </a:p>
                      </a:txBody>
                      <a:tcPr/>
                    </a:tc>
                    <a:extLst>
                      <a:ext uri="{0D108BD9-81ED-4DB2-BD59-A6C34878D82A}">
                        <a16:rowId xmlns:a16="http://schemas.microsoft.com/office/drawing/2014/main" val="1510707819"/>
                      </a:ext>
                    </a:extLst>
                  </a:tr>
                  <a:tr h="383646">
                    <a:tc>
                      <a:txBody>
                        <a:bodyPr/>
                        <a:lstStyle/>
                        <a:p>
                          <a:r>
                            <a:rPr lang="it-IT" sz="2400" baseline="30000" dirty="0"/>
                            <a:t>48</a:t>
                          </a:r>
                          <a:r>
                            <a:rPr lang="it-IT" sz="2400" dirty="0"/>
                            <a:t>Ca-&gt;</a:t>
                          </a:r>
                          <a:r>
                            <a:rPr lang="it-IT" sz="2400" baseline="30000" dirty="0"/>
                            <a:t>48</a:t>
                          </a:r>
                          <a:r>
                            <a:rPr lang="it-IT" sz="2400" dirty="0"/>
                            <a:t>Ti</a:t>
                          </a:r>
                        </a:p>
                      </a:txBody>
                      <a:tcPr/>
                    </a:tc>
                    <a:tc>
                      <a:txBody>
                        <a:bodyPr/>
                        <a:lstStyle/>
                        <a:p>
                          <a:r>
                            <a:rPr lang="it-IT" sz="2400" dirty="0">
                              <a:solidFill>
                                <a:schemeClr val="accent2"/>
                              </a:solidFill>
                            </a:rPr>
                            <a:t>0.53</a:t>
                          </a:r>
                        </a:p>
                      </a:txBody>
                      <a:tcPr/>
                    </a:tc>
                    <a:extLst>
                      <a:ext uri="{0D108BD9-81ED-4DB2-BD59-A6C34878D82A}">
                        <a16:rowId xmlns:a16="http://schemas.microsoft.com/office/drawing/2014/main" val="552612863"/>
                      </a:ext>
                    </a:extLst>
                  </a:tr>
                  <a:tr h="383646">
                    <a:tc>
                      <a:txBody>
                        <a:bodyPr/>
                        <a:lstStyle/>
                        <a:p>
                          <a:r>
                            <a:rPr lang="it-IT" sz="2400" baseline="30000" dirty="0"/>
                            <a:t>76</a:t>
                          </a:r>
                          <a:r>
                            <a:rPr lang="it-IT" sz="2400" dirty="0"/>
                            <a:t>Ge-&gt;</a:t>
                          </a:r>
                          <a:r>
                            <a:rPr lang="it-IT" sz="2400" baseline="30000" dirty="0"/>
                            <a:t>76</a:t>
                          </a:r>
                          <a:r>
                            <a:rPr lang="it-IT" sz="2400" dirty="0"/>
                            <a:t>Se</a:t>
                          </a:r>
                        </a:p>
                      </a:txBody>
                      <a:tcPr/>
                    </a:tc>
                    <a:tc>
                      <a:txBody>
                        <a:bodyPr/>
                        <a:lstStyle/>
                        <a:p>
                          <a:r>
                            <a:rPr lang="it-IT" sz="2400" dirty="0">
                              <a:solidFill>
                                <a:schemeClr val="accent2"/>
                              </a:solidFill>
                            </a:rPr>
                            <a:t>3.41</a:t>
                          </a:r>
                        </a:p>
                      </a:txBody>
                      <a:tcPr/>
                    </a:tc>
                    <a:extLst>
                      <a:ext uri="{0D108BD9-81ED-4DB2-BD59-A6C34878D82A}">
                        <a16:rowId xmlns:a16="http://schemas.microsoft.com/office/drawing/2014/main" val="3972923448"/>
                      </a:ext>
                    </a:extLst>
                  </a:tr>
                  <a:tr h="383646">
                    <a:tc>
                      <a:txBody>
                        <a:bodyPr/>
                        <a:lstStyle/>
                        <a:p>
                          <a:r>
                            <a:rPr lang="it-IT" sz="2400" baseline="30000" dirty="0"/>
                            <a:t>82</a:t>
                          </a:r>
                          <a:r>
                            <a:rPr lang="it-IT" sz="2400" dirty="0"/>
                            <a:t>Se-&gt;</a:t>
                          </a:r>
                          <a:r>
                            <a:rPr lang="it-IT" sz="2400" baseline="30000" dirty="0"/>
                            <a:t>82</a:t>
                          </a:r>
                          <a:r>
                            <a:rPr lang="it-IT" sz="2400" dirty="0"/>
                            <a:t>Kr</a:t>
                          </a:r>
                        </a:p>
                      </a:txBody>
                      <a:tcPr/>
                    </a:tc>
                    <a:tc>
                      <a:txBody>
                        <a:bodyPr/>
                        <a:lstStyle/>
                        <a:p>
                          <a:r>
                            <a:rPr lang="it-IT" sz="2400" dirty="0">
                              <a:solidFill>
                                <a:schemeClr val="accent2"/>
                              </a:solidFill>
                            </a:rPr>
                            <a:t>3.30</a:t>
                          </a:r>
                        </a:p>
                      </a:txBody>
                      <a:tcPr/>
                    </a:tc>
                    <a:extLst>
                      <a:ext uri="{0D108BD9-81ED-4DB2-BD59-A6C34878D82A}">
                        <a16:rowId xmlns:a16="http://schemas.microsoft.com/office/drawing/2014/main" val="2398730881"/>
                      </a:ext>
                    </a:extLst>
                  </a:tr>
                  <a:tr h="383646">
                    <a:tc>
                      <a:txBody>
                        <a:bodyPr/>
                        <a:lstStyle/>
                        <a:p>
                          <a:r>
                            <a:rPr lang="it-IT" sz="2400" baseline="30000" dirty="0"/>
                            <a:t>130</a:t>
                          </a:r>
                          <a:r>
                            <a:rPr lang="it-IT" sz="2400" dirty="0"/>
                            <a:t>Te-&gt;</a:t>
                          </a:r>
                          <a:r>
                            <a:rPr lang="it-IT" sz="2400" baseline="30000" dirty="0"/>
                            <a:t>130</a:t>
                          </a:r>
                          <a:r>
                            <a:rPr lang="it-IT" sz="2400" dirty="0"/>
                            <a:t>Xe</a:t>
                          </a:r>
                        </a:p>
                      </a:txBody>
                      <a:tcPr/>
                    </a:tc>
                    <a:tc>
                      <a:txBody>
                        <a:bodyPr/>
                        <a:lstStyle/>
                        <a:p>
                          <a:r>
                            <a:rPr lang="it-IT" sz="2400" dirty="0">
                              <a:solidFill>
                                <a:schemeClr val="accent2"/>
                              </a:solidFill>
                            </a:rPr>
                            <a:t>3.19</a:t>
                          </a:r>
                        </a:p>
                      </a:txBody>
                      <a:tcPr/>
                    </a:tc>
                    <a:extLst>
                      <a:ext uri="{0D108BD9-81ED-4DB2-BD59-A6C34878D82A}">
                        <a16:rowId xmlns:a16="http://schemas.microsoft.com/office/drawing/2014/main" val="2576078558"/>
                      </a:ext>
                    </a:extLst>
                  </a:tr>
                  <a:tr h="383646">
                    <a:tc>
                      <a:txBody>
                        <a:bodyPr/>
                        <a:lstStyle/>
                        <a:p>
                          <a:r>
                            <a:rPr lang="it-IT" sz="2400" baseline="30000" dirty="0"/>
                            <a:t>136</a:t>
                          </a:r>
                          <a:r>
                            <a:rPr lang="it-IT" sz="2400" dirty="0"/>
                            <a:t>Xe-&gt;</a:t>
                          </a:r>
                          <a:r>
                            <a:rPr lang="it-IT" sz="2400" baseline="30000" dirty="0"/>
                            <a:t>136</a:t>
                          </a:r>
                          <a:r>
                            <a:rPr lang="it-IT" sz="2400" dirty="0"/>
                            <a:t>Ba</a:t>
                          </a:r>
                        </a:p>
                      </a:txBody>
                      <a:tcPr/>
                    </a:tc>
                    <a:tc>
                      <a:txBody>
                        <a:bodyPr/>
                        <a:lstStyle/>
                        <a:p>
                          <a:r>
                            <a:rPr lang="it-IT" sz="2400" dirty="0">
                              <a:solidFill>
                                <a:schemeClr val="accent2"/>
                              </a:solidFill>
                            </a:rPr>
                            <a:t>2.30</a:t>
                          </a:r>
                        </a:p>
                      </a:txBody>
                      <a:tcPr/>
                    </a:tc>
                    <a:extLst>
                      <a:ext uri="{0D108BD9-81ED-4DB2-BD59-A6C34878D82A}">
                        <a16:rowId xmlns:a16="http://schemas.microsoft.com/office/drawing/2014/main" val="259224246"/>
                      </a:ext>
                    </a:extLst>
                  </a:tr>
                  <a:tr h="383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baseline="30000" dirty="0"/>
                            <a:t>100</a:t>
                          </a:r>
                          <a:r>
                            <a:rPr lang="it-IT" sz="2400" dirty="0"/>
                            <a:t>Mo-&gt;</a:t>
                          </a:r>
                          <a:r>
                            <a:rPr lang="it-IT" sz="2400" baseline="30000" dirty="0"/>
                            <a:t>100</a:t>
                          </a:r>
                          <a:r>
                            <a:rPr lang="it-IT" sz="2400" dirty="0"/>
                            <a:t>Ru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a:solidFill>
                                <a:schemeClr val="accent2"/>
                              </a:solidFill>
                            </a:rPr>
                            <a:t>3.96</a:t>
                          </a:r>
                        </a:p>
                      </a:txBody>
                      <a:tcPr/>
                    </a:tc>
                    <a:extLst>
                      <a:ext uri="{0D108BD9-81ED-4DB2-BD59-A6C34878D82A}">
                        <a16:rowId xmlns:a16="http://schemas.microsoft.com/office/drawing/2014/main" val="549838578"/>
                      </a:ext>
                    </a:extLst>
                  </a:tr>
                </a:tbl>
              </a:graphicData>
            </a:graphic>
          </p:graphicFrame>
        </mc:Choice>
        <mc:Fallback xmlns="">
          <p:graphicFrame>
            <p:nvGraphicFramePr>
              <p:cNvPr id="11" name="Tabella 7">
                <a:extLst>
                  <a:ext uri="{FF2B5EF4-FFF2-40B4-BE49-F238E27FC236}">
                    <a16:creationId xmlns:a16="http://schemas.microsoft.com/office/drawing/2014/main" id="{62C23EA8-38DF-04DD-62BF-3BA04F30EC2E}"/>
                  </a:ext>
                </a:extLst>
              </p:cNvPr>
              <p:cNvGraphicFramePr>
                <a:graphicFrameLocks noGrp="1"/>
              </p:cNvGraphicFramePr>
              <p:nvPr>
                <p:extLst>
                  <p:ext uri="{D42A27DB-BD31-4B8C-83A1-F6EECF244321}">
                    <p14:modId xmlns:p14="http://schemas.microsoft.com/office/powerpoint/2010/main" val="3617201368"/>
                  </p:ext>
                </p:extLst>
              </p:nvPr>
            </p:nvGraphicFramePr>
            <p:xfrm>
              <a:off x="967056" y="401426"/>
              <a:ext cx="4012308" cy="3217164"/>
            </p:xfrm>
            <a:graphic>
              <a:graphicData uri="http://schemas.openxmlformats.org/drawingml/2006/table">
                <a:tbl>
                  <a:tblPr firstRow="1" bandRow="1">
                    <a:tableStyleId>{93296810-A885-4BE3-A3E7-6D5BEEA58F35}</a:tableStyleId>
                  </a:tblPr>
                  <a:tblGrid>
                    <a:gridCol w="2543322">
                      <a:extLst>
                        <a:ext uri="{9D8B030D-6E8A-4147-A177-3AD203B41FA5}">
                          <a16:colId xmlns:a16="http://schemas.microsoft.com/office/drawing/2014/main" val="2062033240"/>
                        </a:ext>
                      </a:extLst>
                    </a:gridCol>
                    <a:gridCol w="1468986">
                      <a:extLst>
                        <a:ext uri="{9D8B030D-6E8A-4147-A177-3AD203B41FA5}">
                          <a16:colId xmlns:a16="http://schemas.microsoft.com/office/drawing/2014/main" val="2261718"/>
                        </a:ext>
                      </a:extLst>
                    </a:gridCol>
                  </a:tblGrid>
                  <a:tr h="473964">
                    <a:tc>
                      <a:txBody>
                        <a:bodyPr/>
                        <a:lstStyle/>
                        <a:p>
                          <a:r>
                            <a:rPr lang="it-IT" sz="2400" dirty="0" err="1">
                              <a:solidFill>
                                <a:schemeClr val="tx1"/>
                              </a:solidFill>
                            </a:rPr>
                            <a:t>Decay</a:t>
                          </a:r>
                          <a:endParaRPr lang="it-IT" sz="2400" dirty="0">
                            <a:solidFill>
                              <a:schemeClr val="tx1"/>
                            </a:solidFill>
                          </a:endParaRPr>
                        </a:p>
                      </a:txBody>
                      <a:tcPr/>
                    </a:tc>
                    <a:tc>
                      <a:txBody>
                        <a:bodyPr/>
                        <a:lstStyle/>
                        <a:p>
                          <a:endParaRPr lang="it-IT"/>
                        </a:p>
                      </a:txBody>
                      <a:tcPr>
                        <a:blipFill>
                          <a:blip r:embed="rId4"/>
                          <a:stretch>
                            <a:fillRect l="-174138" t="-10811" r="-1724" b="-616216"/>
                          </a:stretch>
                        </a:blipFill>
                      </a:tcPr>
                    </a:tc>
                    <a:extLst>
                      <a:ext uri="{0D108BD9-81ED-4DB2-BD59-A6C34878D82A}">
                        <a16:rowId xmlns:a16="http://schemas.microsoft.com/office/drawing/2014/main" val="1510707819"/>
                      </a:ext>
                    </a:extLst>
                  </a:tr>
                  <a:tr h="457200">
                    <a:tc>
                      <a:txBody>
                        <a:bodyPr/>
                        <a:lstStyle/>
                        <a:p>
                          <a:r>
                            <a:rPr lang="it-IT" sz="2400" baseline="30000" dirty="0"/>
                            <a:t>48</a:t>
                          </a:r>
                          <a:r>
                            <a:rPr lang="it-IT" sz="2400" dirty="0"/>
                            <a:t>Ca-&gt;</a:t>
                          </a:r>
                          <a:r>
                            <a:rPr lang="it-IT" sz="2400" baseline="30000" dirty="0"/>
                            <a:t>48</a:t>
                          </a:r>
                          <a:r>
                            <a:rPr lang="it-IT" sz="2400" dirty="0"/>
                            <a:t>Ti</a:t>
                          </a:r>
                        </a:p>
                      </a:txBody>
                      <a:tcPr/>
                    </a:tc>
                    <a:tc>
                      <a:txBody>
                        <a:bodyPr/>
                        <a:lstStyle/>
                        <a:p>
                          <a:r>
                            <a:rPr lang="it-IT" sz="2400" dirty="0">
                              <a:solidFill>
                                <a:schemeClr val="accent2"/>
                              </a:solidFill>
                            </a:rPr>
                            <a:t>0.53</a:t>
                          </a:r>
                        </a:p>
                      </a:txBody>
                      <a:tcPr/>
                    </a:tc>
                    <a:extLst>
                      <a:ext uri="{0D108BD9-81ED-4DB2-BD59-A6C34878D82A}">
                        <a16:rowId xmlns:a16="http://schemas.microsoft.com/office/drawing/2014/main" val="552612863"/>
                      </a:ext>
                    </a:extLst>
                  </a:tr>
                  <a:tr h="457200">
                    <a:tc>
                      <a:txBody>
                        <a:bodyPr/>
                        <a:lstStyle/>
                        <a:p>
                          <a:r>
                            <a:rPr lang="it-IT" sz="2400" baseline="30000" dirty="0"/>
                            <a:t>76</a:t>
                          </a:r>
                          <a:r>
                            <a:rPr lang="it-IT" sz="2400" dirty="0"/>
                            <a:t>Ge-&gt;</a:t>
                          </a:r>
                          <a:r>
                            <a:rPr lang="it-IT" sz="2400" baseline="30000" dirty="0"/>
                            <a:t>76</a:t>
                          </a:r>
                          <a:r>
                            <a:rPr lang="it-IT" sz="2400" dirty="0"/>
                            <a:t>Se</a:t>
                          </a:r>
                        </a:p>
                      </a:txBody>
                      <a:tcPr/>
                    </a:tc>
                    <a:tc>
                      <a:txBody>
                        <a:bodyPr/>
                        <a:lstStyle/>
                        <a:p>
                          <a:r>
                            <a:rPr lang="it-IT" sz="2400" dirty="0">
                              <a:solidFill>
                                <a:schemeClr val="accent2"/>
                              </a:solidFill>
                            </a:rPr>
                            <a:t>3.41</a:t>
                          </a:r>
                        </a:p>
                      </a:txBody>
                      <a:tcPr/>
                    </a:tc>
                    <a:extLst>
                      <a:ext uri="{0D108BD9-81ED-4DB2-BD59-A6C34878D82A}">
                        <a16:rowId xmlns:a16="http://schemas.microsoft.com/office/drawing/2014/main" val="3972923448"/>
                      </a:ext>
                    </a:extLst>
                  </a:tr>
                  <a:tr h="457200">
                    <a:tc>
                      <a:txBody>
                        <a:bodyPr/>
                        <a:lstStyle/>
                        <a:p>
                          <a:r>
                            <a:rPr lang="it-IT" sz="2400" baseline="30000" dirty="0"/>
                            <a:t>82</a:t>
                          </a:r>
                          <a:r>
                            <a:rPr lang="it-IT" sz="2400" dirty="0"/>
                            <a:t>Se-&gt;</a:t>
                          </a:r>
                          <a:r>
                            <a:rPr lang="it-IT" sz="2400" baseline="30000" dirty="0"/>
                            <a:t>82</a:t>
                          </a:r>
                          <a:r>
                            <a:rPr lang="it-IT" sz="2400" dirty="0"/>
                            <a:t>Kr</a:t>
                          </a:r>
                        </a:p>
                      </a:txBody>
                      <a:tcPr/>
                    </a:tc>
                    <a:tc>
                      <a:txBody>
                        <a:bodyPr/>
                        <a:lstStyle/>
                        <a:p>
                          <a:r>
                            <a:rPr lang="it-IT" sz="2400" dirty="0">
                              <a:solidFill>
                                <a:schemeClr val="accent2"/>
                              </a:solidFill>
                            </a:rPr>
                            <a:t>3.30</a:t>
                          </a:r>
                        </a:p>
                      </a:txBody>
                      <a:tcPr/>
                    </a:tc>
                    <a:extLst>
                      <a:ext uri="{0D108BD9-81ED-4DB2-BD59-A6C34878D82A}">
                        <a16:rowId xmlns:a16="http://schemas.microsoft.com/office/drawing/2014/main" val="2398730881"/>
                      </a:ext>
                    </a:extLst>
                  </a:tr>
                  <a:tr h="457200">
                    <a:tc>
                      <a:txBody>
                        <a:bodyPr/>
                        <a:lstStyle/>
                        <a:p>
                          <a:r>
                            <a:rPr lang="it-IT" sz="2400" baseline="30000" dirty="0"/>
                            <a:t>130</a:t>
                          </a:r>
                          <a:r>
                            <a:rPr lang="it-IT" sz="2400" dirty="0"/>
                            <a:t>Te-&gt;</a:t>
                          </a:r>
                          <a:r>
                            <a:rPr lang="it-IT" sz="2400" baseline="30000" dirty="0"/>
                            <a:t>130</a:t>
                          </a:r>
                          <a:r>
                            <a:rPr lang="it-IT" sz="2400" dirty="0"/>
                            <a:t>Xe</a:t>
                          </a:r>
                        </a:p>
                      </a:txBody>
                      <a:tcPr/>
                    </a:tc>
                    <a:tc>
                      <a:txBody>
                        <a:bodyPr/>
                        <a:lstStyle/>
                        <a:p>
                          <a:r>
                            <a:rPr lang="it-IT" sz="2400" dirty="0">
                              <a:solidFill>
                                <a:schemeClr val="accent2"/>
                              </a:solidFill>
                            </a:rPr>
                            <a:t>3.19</a:t>
                          </a:r>
                        </a:p>
                      </a:txBody>
                      <a:tcPr/>
                    </a:tc>
                    <a:extLst>
                      <a:ext uri="{0D108BD9-81ED-4DB2-BD59-A6C34878D82A}">
                        <a16:rowId xmlns:a16="http://schemas.microsoft.com/office/drawing/2014/main" val="2576078558"/>
                      </a:ext>
                    </a:extLst>
                  </a:tr>
                  <a:tr h="457200">
                    <a:tc>
                      <a:txBody>
                        <a:bodyPr/>
                        <a:lstStyle/>
                        <a:p>
                          <a:r>
                            <a:rPr lang="it-IT" sz="2400" baseline="30000" dirty="0"/>
                            <a:t>136</a:t>
                          </a:r>
                          <a:r>
                            <a:rPr lang="it-IT" sz="2400" dirty="0"/>
                            <a:t>Xe-&gt;</a:t>
                          </a:r>
                          <a:r>
                            <a:rPr lang="it-IT" sz="2400" baseline="30000" dirty="0"/>
                            <a:t>136</a:t>
                          </a:r>
                          <a:r>
                            <a:rPr lang="it-IT" sz="2400" dirty="0"/>
                            <a:t>Ba</a:t>
                          </a:r>
                        </a:p>
                      </a:txBody>
                      <a:tcPr/>
                    </a:tc>
                    <a:tc>
                      <a:txBody>
                        <a:bodyPr/>
                        <a:lstStyle/>
                        <a:p>
                          <a:r>
                            <a:rPr lang="it-IT" sz="2400" dirty="0">
                              <a:solidFill>
                                <a:schemeClr val="accent2"/>
                              </a:solidFill>
                            </a:rPr>
                            <a:t>2.30</a:t>
                          </a:r>
                        </a:p>
                      </a:txBody>
                      <a:tcPr/>
                    </a:tc>
                    <a:extLst>
                      <a:ext uri="{0D108BD9-81ED-4DB2-BD59-A6C34878D82A}">
                        <a16:rowId xmlns:a16="http://schemas.microsoft.com/office/drawing/2014/main" val="25922424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baseline="30000" dirty="0"/>
                            <a:t>100</a:t>
                          </a:r>
                          <a:r>
                            <a:rPr lang="it-IT" sz="2400" dirty="0"/>
                            <a:t>Mo-&gt;</a:t>
                          </a:r>
                          <a:r>
                            <a:rPr lang="it-IT" sz="2400" baseline="30000" dirty="0"/>
                            <a:t>100</a:t>
                          </a:r>
                          <a:r>
                            <a:rPr lang="it-IT" sz="2400" dirty="0"/>
                            <a:t>Ru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a:solidFill>
                                <a:schemeClr val="accent2"/>
                              </a:solidFill>
                            </a:rPr>
                            <a:t>3.96</a:t>
                          </a:r>
                        </a:p>
                      </a:txBody>
                      <a:tcPr/>
                    </a:tc>
                    <a:extLst>
                      <a:ext uri="{0D108BD9-81ED-4DB2-BD59-A6C34878D82A}">
                        <a16:rowId xmlns:a16="http://schemas.microsoft.com/office/drawing/2014/main" val="549838578"/>
                      </a:ext>
                    </a:extLst>
                  </a:tr>
                </a:tbl>
              </a:graphicData>
            </a:graphic>
          </p:graphicFrame>
        </mc:Fallback>
      </mc:AlternateContent>
      <p:pic>
        <p:nvPicPr>
          <p:cNvPr id="13" name="Immagine 12" descr="Immagine che contiene grafico&#10;&#10;Descrizione generata automaticamente">
            <a:extLst>
              <a:ext uri="{FF2B5EF4-FFF2-40B4-BE49-F238E27FC236}">
                <a16:creationId xmlns:a16="http://schemas.microsoft.com/office/drawing/2014/main" id="{8B498211-5086-681E-25EB-B3A095E4991D}"/>
              </a:ext>
            </a:extLst>
          </p:cNvPr>
          <p:cNvPicPr>
            <a:picLocks noChangeAspect="1"/>
          </p:cNvPicPr>
          <p:nvPr/>
        </p:nvPicPr>
        <p:blipFill rotWithShape="1">
          <a:blip r:embed="rId5"/>
          <a:srcRect t="5126" r="3393"/>
          <a:stretch/>
        </p:blipFill>
        <p:spPr>
          <a:xfrm>
            <a:off x="6028421" y="25860"/>
            <a:ext cx="5768752" cy="3557291"/>
          </a:xfrm>
          <a:prstGeom prst="rect">
            <a:avLst/>
          </a:prstGeom>
        </p:spPr>
      </p:pic>
      <p:sp>
        <p:nvSpPr>
          <p:cNvPr id="14" name="CasellaDiTesto 13">
            <a:extLst>
              <a:ext uri="{FF2B5EF4-FFF2-40B4-BE49-F238E27FC236}">
                <a16:creationId xmlns:a16="http://schemas.microsoft.com/office/drawing/2014/main" id="{B4368207-3B25-FCCD-F8AF-0F561AE4FA0C}"/>
              </a:ext>
            </a:extLst>
          </p:cNvPr>
          <p:cNvSpPr txBox="1"/>
          <p:nvPr/>
        </p:nvSpPr>
        <p:spPr>
          <a:xfrm>
            <a:off x="9691437" y="202437"/>
            <a:ext cx="1759649" cy="584775"/>
          </a:xfrm>
          <a:prstGeom prst="rect">
            <a:avLst/>
          </a:prstGeom>
          <a:noFill/>
        </p:spPr>
        <p:txBody>
          <a:bodyPr wrap="none" rtlCol="0">
            <a:spAutoFit/>
          </a:bodyPr>
          <a:lstStyle/>
          <a:p>
            <a:r>
              <a:rPr lang="it-IT" sz="1600" dirty="0">
                <a:latin typeface="+mj-lt"/>
              </a:rPr>
              <a:t>black </a:t>
            </a:r>
            <a:r>
              <a:rPr lang="it-IT" sz="1600" dirty="0">
                <a:latin typeface="+mj-lt"/>
                <a:sym typeface="Wingdings" pitchFamily="2" charset="2"/>
              </a:rPr>
              <a:t> </a:t>
            </a:r>
            <a:r>
              <a:rPr lang="it-IT" sz="1600" dirty="0" err="1">
                <a:latin typeface="+mj-lt"/>
                <a:sym typeface="Wingdings" pitchFamily="2" charset="2"/>
              </a:rPr>
              <a:t>real</a:t>
            </a:r>
            <a:r>
              <a:rPr lang="it-IT" sz="1600" dirty="0">
                <a:latin typeface="+mj-lt"/>
                <a:sym typeface="Wingdings" pitchFamily="2" charset="2"/>
              </a:rPr>
              <a:t> inter</a:t>
            </a:r>
            <a:endParaRPr lang="it-IT" sz="1600" dirty="0">
              <a:latin typeface="+mj-lt"/>
            </a:endParaRPr>
          </a:p>
          <a:p>
            <a:r>
              <a:rPr lang="it-IT" sz="1600" dirty="0">
                <a:solidFill>
                  <a:srgbClr val="0070C0"/>
                </a:solidFill>
                <a:latin typeface="+mj-lt"/>
              </a:rPr>
              <a:t>blue </a:t>
            </a:r>
            <a:r>
              <a:rPr lang="it-IT" sz="1600" dirty="0">
                <a:solidFill>
                  <a:srgbClr val="0070C0"/>
                </a:solidFill>
                <a:latin typeface="+mj-lt"/>
                <a:sym typeface="Wingdings" pitchFamily="2" charset="2"/>
              </a:rPr>
              <a:t> </a:t>
            </a:r>
            <a:r>
              <a:rPr lang="it-IT" sz="1600" dirty="0" err="1">
                <a:solidFill>
                  <a:srgbClr val="0070C0"/>
                </a:solidFill>
                <a:latin typeface="+mj-lt"/>
                <a:sym typeface="Wingdings" pitchFamily="2" charset="2"/>
              </a:rPr>
              <a:t>phen</a:t>
            </a:r>
            <a:r>
              <a:rPr lang="it-IT" sz="1600" dirty="0">
                <a:solidFill>
                  <a:srgbClr val="0070C0"/>
                </a:solidFill>
                <a:latin typeface="+mj-lt"/>
                <a:sym typeface="Wingdings" pitchFamily="2" charset="2"/>
              </a:rPr>
              <a:t> inter</a:t>
            </a:r>
            <a:endParaRPr lang="it-IT" sz="1600" dirty="0">
              <a:solidFill>
                <a:srgbClr val="0070C0"/>
              </a:solidFill>
              <a:latin typeface="+mj-lt"/>
            </a:endParaRPr>
          </a:p>
        </p:txBody>
      </p:sp>
      <p:sp>
        <p:nvSpPr>
          <p:cNvPr id="15" name="CasellaDiTesto 14">
            <a:extLst>
              <a:ext uri="{FF2B5EF4-FFF2-40B4-BE49-F238E27FC236}">
                <a16:creationId xmlns:a16="http://schemas.microsoft.com/office/drawing/2014/main" id="{84A8DB79-3A5E-6912-B540-0A87FFE67ECE}"/>
              </a:ext>
            </a:extLst>
          </p:cNvPr>
          <p:cNvSpPr txBox="1"/>
          <p:nvPr/>
        </p:nvSpPr>
        <p:spPr>
          <a:xfrm>
            <a:off x="6810872" y="3485093"/>
            <a:ext cx="4863239" cy="646331"/>
          </a:xfrm>
          <a:prstGeom prst="rect">
            <a:avLst/>
          </a:prstGeom>
          <a:noFill/>
        </p:spPr>
        <p:txBody>
          <a:bodyPr wrap="square" rtlCol="0">
            <a:spAutoFit/>
          </a:bodyPr>
          <a:lstStyle/>
          <a:p>
            <a:r>
              <a:rPr lang="it-IT" dirty="0">
                <a:solidFill>
                  <a:schemeClr val="bg2">
                    <a:lumMod val="50000"/>
                  </a:schemeClr>
                </a:solidFill>
                <a:latin typeface="+mj-lt"/>
              </a:rPr>
              <a:t>blue </a:t>
            </a:r>
            <a:r>
              <a:rPr lang="it-IT" dirty="0" err="1">
                <a:solidFill>
                  <a:schemeClr val="bg2">
                    <a:lumMod val="50000"/>
                  </a:schemeClr>
                </a:solidFill>
                <a:latin typeface="+mj-lt"/>
              </a:rPr>
              <a:t>values</a:t>
            </a:r>
            <a:r>
              <a:rPr lang="it-IT" dirty="0">
                <a:solidFill>
                  <a:schemeClr val="bg2">
                    <a:lumMod val="50000"/>
                  </a:schemeClr>
                </a:solidFill>
                <a:latin typeface="+mj-lt"/>
              </a:rPr>
              <a:t> from</a:t>
            </a:r>
          </a:p>
          <a:p>
            <a:r>
              <a:rPr lang="it-IT" dirty="0" err="1">
                <a:solidFill>
                  <a:schemeClr val="bg2">
                    <a:lumMod val="50000"/>
                  </a:schemeClr>
                </a:solidFill>
                <a:latin typeface="+mj-lt"/>
              </a:rPr>
              <a:t>J</a:t>
            </a:r>
            <a:r>
              <a:rPr lang="it-IT" dirty="0">
                <a:solidFill>
                  <a:schemeClr val="bg2">
                    <a:lumMod val="50000"/>
                  </a:schemeClr>
                </a:solidFill>
                <a:latin typeface="+mj-lt"/>
              </a:rPr>
              <a:t>. Menéndez et al. </a:t>
            </a:r>
            <a:r>
              <a:rPr lang="it-IT" sz="1800" dirty="0" err="1">
                <a:solidFill>
                  <a:schemeClr val="bg2">
                    <a:lumMod val="50000"/>
                  </a:schemeClr>
                </a:solidFill>
                <a:effectLst/>
                <a:latin typeface="+mj-lt"/>
              </a:rPr>
              <a:t>Nucl</a:t>
            </a:r>
            <a:r>
              <a:rPr lang="it-IT" sz="1800" dirty="0">
                <a:solidFill>
                  <a:schemeClr val="bg2">
                    <a:lumMod val="50000"/>
                  </a:schemeClr>
                </a:solidFill>
                <a:effectLst/>
                <a:latin typeface="+mj-lt"/>
              </a:rPr>
              <a:t>. </a:t>
            </a:r>
            <a:r>
              <a:rPr lang="it-IT" sz="1800" dirty="0" err="1">
                <a:solidFill>
                  <a:schemeClr val="bg2">
                    <a:lumMod val="50000"/>
                  </a:schemeClr>
                </a:solidFill>
                <a:effectLst/>
                <a:latin typeface="+mj-lt"/>
              </a:rPr>
              <a:t>Phys</a:t>
            </a:r>
            <a:r>
              <a:rPr lang="it-IT" sz="1800" dirty="0">
                <a:solidFill>
                  <a:schemeClr val="bg2">
                    <a:lumMod val="50000"/>
                  </a:schemeClr>
                </a:solidFill>
                <a:effectLst/>
                <a:latin typeface="+mj-lt"/>
              </a:rPr>
              <a:t>. A 818, 139 (2009) </a:t>
            </a:r>
            <a:endParaRPr lang="it-IT" dirty="0">
              <a:solidFill>
                <a:schemeClr val="bg2">
                  <a:lumMod val="50000"/>
                </a:schemeClr>
              </a:solidFill>
              <a:effectLst/>
              <a:latin typeface="+mj-lt"/>
            </a:endParaRPr>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10BC0F5F-68EB-1E94-B4D9-F7637EA85FB0}"/>
                  </a:ext>
                </a:extLst>
              </p:cNvPr>
              <p:cNvSpPr txBox="1"/>
              <p:nvPr/>
            </p:nvSpPr>
            <p:spPr>
              <a:xfrm>
                <a:off x="-337674" y="5129969"/>
                <a:ext cx="5170866" cy="13225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2400" i="1" smtClean="0">
                          <a:latin typeface="Cambria Math" panose="02040503050406030204" pitchFamily="18" charset="0"/>
                        </a:rPr>
                        <m:t>𝑀</m:t>
                      </m:r>
                      <m:r>
                        <a:rPr lang="it-IT" sz="2400" i="1" baseline="30000">
                          <a:latin typeface="Cambria Math" panose="02040503050406030204" pitchFamily="18" charset="0"/>
                        </a:rPr>
                        <m:t>0</m:t>
                      </m:r>
                      <m:r>
                        <a:rPr lang="it-IT" sz="2400" i="1" baseline="30000">
                          <a:latin typeface="Cambria Math" panose="02040503050406030204" pitchFamily="18" charset="0"/>
                          <a:ea typeface="Cambria Math" panose="02040503050406030204" pitchFamily="18" charset="0"/>
                        </a:rPr>
                        <m:t>𝜈</m:t>
                      </m:r>
                      <m:r>
                        <a:rPr lang="en-US" sz="2400" b="0" i="1" smtClean="0">
                          <a:solidFill>
                            <a:schemeClr val="bg2">
                              <a:lumMod val="50000"/>
                            </a:schemeClr>
                          </a:solidFill>
                          <a:latin typeface="Cambria Math" panose="02040503050406030204" pitchFamily="18" charset="0"/>
                        </a:rPr>
                        <m:t>=</m:t>
                      </m:r>
                    </m:oMath>
                  </m:oMathPara>
                </a14:m>
                <a:endParaRPr lang="it-IT" sz="2400" b="0" i="1" dirty="0">
                  <a:solidFill>
                    <a:schemeClr val="bg2">
                      <a:lumMod val="5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200" i="1">
                              <a:solidFill>
                                <a:schemeClr val="bg2">
                                  <a:lumMod val="50000"/>
                                </a:schemeClr>
                              </a:solidFill>
                              <a:latin typeface="Cambria Math" panose="02040503050406030204" pitchFamily="18" charset="0"/>
                            </a:rPr>
                          </m:ctrlPr>
                        </m:dPr>
                        <m:e>
                          <m:sSubSup>
                            <m:sSubSupPr>
                              <m:ctrlPr>
                                <a:rPr lang="en-US" sz="2200" i="1">
                                  <a:solidFill>
                                    <a:schemeClr val="bg2">
                                      <a:lumMod val="50000"/>
                                    </a:schemeClr>
                                  </a:solidFill>
                                  <a:latin typeface="Cambria Math" panose="02040503050406030204" pitchFamily="18" charset="0"/>
                                </a:rPr>
                              </m:ctrlPr>
                            </m:sSubSupPr>
                            <m:e>
                              <m:r>
                                <a:rPr lang="it-IT" sz="2200" b="0" i="1" smtClean="0">
                                  <a:solidFill>
                                    <a:schemeClr val="bg2">
                                      <a:lumMod val="50000"/>
                                    </a:schemeClr>
                                  </a:solidFill>
                                  <a:latin typeface="Cambria Math" panose="02040503050406030204" pitchFamily="18" charset="0"/>
                                </a:rPr>
                                <m:t>0</m:t>
                              </m:r>
                            </m:e>
                            <m:sub>
                              <m:r>
                                <a:rPr lang="it-IT" sz="2200" b="0" i="1" smtClean="0">
                                  <a:solidFill>
                                    <a:schemeClr val="bg2">
                                      <a:lumMod val="50000"/>
                                    </a:schemeClr>
                                  </a:solidFill>
                                  <a:latin typeface="Cambria Math" panose="02040503050406030204" pitchFamily="18" charset="0"/>
                                </a:rPr>
                                <m:t>𝑓</m:t>
                              </m:r>
                            </m:sub>
                            <m:sup>
                              <m:r>
                                <a:rPr lang="en-US" sz="2200" i="1">
                                  <a:solidFill>
                                    <a:schemeClr val="bg2">
                                      <a:lumMod val="50000"/>
                                    </a:schemeClr>
                                  </a:solidFill>
                                  <a:latin typeface="Cambria Math" panose="02040503050406030204" pitchFamily="18" charset="0"/>
                                </a:rPr>
                                <m:t>+</m:t>
                              </m:r>
                            </m:sup>
                          </m:sSubSup>
                          <m:d>
                            <m:dPr>
                              <m:begChr m:val="‖"/>
                              <m:endChr m:val="‖"/>
                              <m:ctrlPr>
                                <a:rPr lang="en-US" sz="2200" i="1">
                                  <a:solidFill>
                                    <a:schemeClr val="bg2">
                                      <a:lumMod val="50000"/>
                                    </a:schemeClr>
                                  </a:solidFill>
                                  <a:latin typeface="Cambria Math" panose="02040503050406030204" pitchFamily="18" charset="0"/>
                                </a:rPr>
                              </m:ctrlPr>
                            </m:dPr>
                            <m:e>
                              <m:sSubSup>
                                <m:sSubSupPr>
                                  <m:ctrlPr>
                                    <a:rPr lang="it-IT" sz="2200" i="1">
                                      <a:latin typeface="Cambria Math" panose="02040503050406030204" pitchFamily="18" charset="0"/>
                                      <a:ea typeface="Cambria Math" panose="02040503050406030204" pitchFamily="18" charset="0"/>
                                    </a:rPr>
                                  </m:ctrlPr>
                                </m:sSubSupPr>
                                <m:e>
                                  <m:r>
                                    <a:rPr lang="it-IT" sz="2200" i="1">
                                      <a:latin typeface="Cambria Math" panose="02040503050406030204" pitchFamily="18" charset="0"/>
                                      <a:ea typeface="Cambria Math" panose="02040503050406030204" pitchFamily="18" charset="0"/>
                                    </a:rPr>
                                    <m:t>|</m:t>
                                  </m:r>
                                  <m:r>
                                    <a:rPr lang="it-IT" sz="2200" i="1">
                                      <a:latin typeface="Cambria Math" panose="02040503050406030204" pitchFamily="18" charset="0"/>
                                      <a:ea typeface="Cambria Math" panose="02040503050406030204" pitchFamily="18" charset="0"/>
                                    </a:rPr>
                                    <m:t>𝑀</m:t>
                                  </m:r>
                                </m:e>
                                <m:sub>
                                  <m:r>
                                    <a:rPr lang="it-IT" sz="2200" i="1">
                                      <a:latin typeface="Cambria Math" panose="02040503050406030204" pitchFamily="18" charset="0"/>
                                      <a:ea typeface="Cambria Math" panose="02040503050406030204" pitchFamily="18" charset="0"/>
                                    </a:rPr>
                                    <m:t>𝐺𝑇</m:t>
                                  </m:r>
                                </m:sub>
                                <m:sup>
                                  <m:r>
                                    <a:rPr lang="it-IT" sz="2200" i="1">
                                      <a:latin typeface="Cambria Math" panose="02040503050406030204" pitchFamily="18" charset="0"/>
                                      <a:ea typeface="Cambria Math" panose="02040503050406030204" pitchFamily="18" charset="0"/>
                                    </a:rPr>
                                    <m:t>0</m:t>
                                  </m:r>
                                  <m:r>
                                    <a:rPr lang="it-IT" sz="2200" i="1">
                                      <a:latin typeface="Cambria Math" panose="02040503050406030204" pitchFamily="18" charset="0"/>
                                      <a:ea typeface="Cambria Math" panose="02040503050406030204" pitchFamily="18" charset="0"/>
                                    </a:rPr>
                                    <m:t>𝜈</m:t>
                                  </m:r>
                                </m:sup>
                              </m:sSubSup>
                              <m:r>
                                <a:rPr lang="it-IT" sz="2200" i="1">
                                  <a:latin typeface="Cambria Math" panose="02040503050406030204" pitchFamily="18" charset="0"/>
                                  <a:ea typeface="Cambria Math" panose="02040503050406030204" pitchFamily="18" charset="0"/>
                                </a:rPr>
                                <m:t>−</m:t>
                              </m:r>
                              <m:sSup>
                                <m:sSupPr>
                                  <m:ctrlPr>
                                    <a:rPr lang="it-IT" sz="2200" i="1">
                                      <a:latin typeface="Cambria Math" panose="02040503050406030204" pitchFamily="18" charset="0"/>
                                      <a:ea typeface="Cambria Math" panose="02040503050406030204" pitchFamily="18" charset="0"/>
                                    </a:rPr>
                                  </m:ctrlPr>
                                </m:sSupPr>
                                <m:e>
                                  <m:d>
                                    <m:dPr>
                                      <m:ctrlPr>
                                        <a:rPr lang="it-IT" sz="2200" i="1">
                                          <a:latin typeface="Cambria Math" panose="02040503050406030204" pitchFamily="18" charset="0"/>
                                          <a:ea typeface="Cambria Math" panose="02040503050406030204" pitchFamily="18" charset="0"/>
                                        </a:rPr>
                                      </m:ctrlPr>
                                    </m:dPr>
                                    <m:e>
                                      <m:f>
                                        <m:fPr>
                                          <m:ctrlPr>
                                            <a:rPr lang="it-IT" sz="2200" i="1">
                                              <a:latin typeface="Cambria Math" panose="02040503050406030204" pitchFamily="18" charset="0"/>
                                              <a:ea typeface="Cambria Math" panose="02040503050406030204" pitchFamily="18" charset="0"/>
                                            </a:rPr>
                                          </m:ctrlPr>
                                        </m:fPr>
                                        <m:num>
                                          <m:sSub>
                                            <m:sSubPr>
                                              <m:ctrlPr>
                                                <a:rPr lang="it-IT" sz="2200" i="1">
                                                  <a:latin typeface="Cambria Math" panose="02040503050406030204" pitchFamily="18" charset="0"/>
                                                  <a:ea typeface="Cambria Math" panose="02040503050406030204" pitchFamily="18" charset="0"/>
                                                </a:rPr>
                                              </m:ctrlPr>
                                            </m:sSubPr>
                                            <m:e>
                                              <m:r>
                                                <a:rPr lang="it-IT" sz="2200" i="1">
                                                  <a:latin typeface="Cambria Math" panose="02040503050406030204" pitchFamily="18" charset="0"/>
                                                  <a:ea typeface="Cambria Math" panose="02040503050406030204" pitchFamily="18" charset="0"/>
                                                </a:rPr>
                                                <m:t>𝑔</m:t>
                                              </m:r>
                                            </m:e>
                                            <m:sub>
                                              <m:r>
                                                <a:rPr lang="it-IT" sz="2200" i="1">
                                                  <a:latin typeface="Cambria Math" panose="02040503050406030204" pitchFamily="18" charset="0"/>
                                                  <a:ea typeface="Cambria Math" panose="02040503050406030204" pitchFamily="18" charset="0"/>
                                                </a:rPr>
                                                <m:t>𝑉</m:t>
                                              </m:r>
                                            </m:sub>
                                          </m:sSub>
                                        </m:num>
                                        <m:den>
                                          <m:sSub>
                                            <m:sSubPr>
                                              <m:ctrlPr>
                                                <a:rPr lang="it-IT" sz="2200" i="1">
                                                  <a:latin typeface="Cambria Math" panose="02040503050406030204" pitchFamily="18" charset="0"/>
                                                  <a:ea typeface="Cambria Math" panose="02040503050406030204" pitchFamily="18" charset="0"/>
                                                </a:rPr>
                                              </m:ctrlPr>
                                            </m:sSubPr>
                                            <m:e>
                                              <m:r>
                                                <a:rPr lang="it-IT" sz="2200" i="1">
                                                  <a:latin typeface="Cambria Math" panose="02040503050406030204" pitchFamily="18" charset="0"/>
                                                  <a:ea typeface="Cambria Math" panose="02040503050406030204" pitchFamily="18" charset="0"/>
                                                </a:rPr>
                                                <m:t>𝑔</m:t>
                                              </m:r>
                                            </m:e>
                                            <m:sub>
                                              <m:r>
                                                <a:rPr lang="it-IT" sz="2200" i="1">
                                                  <a:latin typeface="Cambria Math" panose="02040503050406030204" pitchFamily="18" charset="0"/>
                                                  <a:ea typeface="Cambria Math" panose="02040503050406030204" pitchFamily="18" charset="0"/>
                                                </a:rPr>
                                                <m:t>𝐴</m:t>
                                              </m:r>
                                            </m:sub>
                                          </m:sSub>
                                        </m:den>
                                      </m:f>
                                    </m:e>
                                  </m:d>
                                </m:e>
                                <m:sup>
                                  <m:r>
                                    <a:rPr lang="it-IT" sz="2200" i="1">
                                      <a:latin typeface="Cambria Math" panose="02040503050406030204" pitchFamily="18" charset="0"/>
                                      <a:ea typeface="Cambria Math" panose="02040503050406030204" pitchFamily="18" charset="0"/>
                                    </a:rPr>
                                    <m:t>2</m:t>
                                  </m:r>
                                </m:sup>
                              </m:sSup>
                              <m:sSubSup>
                                <m:sSubSupPr>
                                  <m:ctrlPr>
                                    <a:rPr lang="it-IT" sz="2200" i="1">
                                      <a:latin typeface="Cambria Math" panose="02040503050406030204" pitchFamily="18" charset="0"/>
                                      <a:ea typeface="Cambria Math" panose="02040503050406030204" pitchFamily="18" charset="0"/>
                                    </a:rPr>
                                  </m:ctrlPr>
                                </m:sSubSupPr>
                                <m:e>
                                  <m:r>
                                    <a:rPr lang="it-IT" sz="2200" i="1">
                                      <a:latin typeface="Cambria Math" panose="02040503050406030204" pitchFamily="18" charset="0"/>
                                      <a:ea typeface="Cambria Math" panose="02040503050406030204" pitchFamily="18" charset="0"/>
                                    </a:rPr>
                                    <m:t>𝑀</m:t>
                                  </m:r>
                                </m:e>
                                <m:sub>
                                  <m:r>
                                    <a:rPr lang="it-IT" sz="2200" i="1">
                                      <a:latin typeface="Cambria Math" panose="02040503050406030204" pitchFamily="18" charset="0"/>
                                      <a:ea typeface="Cambria Math" panose="02040503050406030204" pitchFamily="18" charset="0"/>
                                    </a:rPr>
                                    <m:t>𝐹</m:t>
                                  </m:r>
                                </m:sub>
                                <m:sup>
                                  <m:r>
                                    <a:rPr lang="it-IT" sz="2200" i="1">
                                      <a:latin typeface="Cambria Math" panose="02040503050406030204" pitchFamily="18" charset="0"/>
                                      <a:ea typeface="Cambria Math" panose="02040503050406030204" pitchFamily="18" charset="0"/>
                                    </a:rPr>
                                    <m:t>0</m:t>
                                  </m:r>
                                  <m:r>
                                    <a:rPr lang="it-IT" sz="2200" i="1">
                                      <a:latin typeface="Cambria Math" panose="02040503050406030204" pitchFamily="18" charset="0"/>
                                      <a:ea typeface="Cambria Math" panose="02040503050406030204" pitchFamily="18" charset="0"/>
                                    </a:rPr>
                                    <m:t>𝜈</m:t>
                                  </m:r>
                                </m:sup>
                              </m:sSubSup>
                              <m:r>
                                <a:rPr lang="it-IT" sz="2200" i="1">
                                  <a:latin typeface="Cambria Math" panose="02040503050406030204" pitchFamily="18" charset="0"/>
                                  <a:ea typeface="Cambria Math" panose="02040503050406030204" pitchFamily="18" charset="0"/>
                                </a:rPr>
                                <m:t>+</m:t>
                              </m:r>
                              <m:sSubSup>
                                <m:sSubSupPr>
                                  <m:ctrlPr>
                                    <a:rPr lang="it-IT" sz="2200" i="1">
                                      <a:latin typeface="Cambria Math" panose="02040503050406030204" pitchFamily="18" charset="0"/>
                                      <a:ea typeface="Cambria Math" panose="02040503050406030204" pitchFamily="18" charset="0"/>
                                    </a:rPr>
                                  </m:ctrlPr>
                                </m:sSubSupPr>
                                <m:e>
                                  <m:r>
                                    <a:rPr lang="it-IT" sz="2200" i="1">
                                      <a:latin typeface="Cambria Math" panose="02040503050406030204" pitchFamily="18" charset="0"/>
                                      <a:ea typeface="Cambria Math" panose="02040503050406030204" pitchFamily="18" charset="0"/>
                                    </a:rPr>
                                    <m:t>𝑀</m:t>
                                  </m:r>
                                </m:e>
                                <m:sub>
                                  <m:r>
                                    <a:rPr lang="it-IT" sz="2200" i="1">
                                      <a:latin typeface="Cambria Math" panose="02040503050406030204" pitchFamily="18" charset="0"/>
                                      <a:ea typeface="Cambria Math" panose="02040503050406030204" pitchFamily="18" charset="0"/>
                                    </a:rPr>
                                    <m:t>𝑇</m:t>
                                  </m:r>
                                </m:sub>
                                <m:sup>
                                  <m:r>
                                    <a:rPr lang="it-IT" sz="2200" i="1">
                                      <a:latin typeface="Cambria Math" panose="02040503050406030204" pitchFamily="18" charset="0"/>
                                      <a:ea typeface="Cambria Math" panose="02040503050406030204" pitchFamily="18" charset="0"/>
                                    </a:rPr>
                                    <m:t>0</m:t>
                                  </m:r>
                                  <m:r>
                                    <a:rPr lang="it-IT" sz="2200" i="1">
                                      <a:latin typeface="Cambria Math" panose="02040503050406030204" pitchFamily="18" charset="0"/>
                                      <a:ea typeface="Cambria Math" panose="02040503050406030204" pitchFamily="18" charset="0"/>
                                    </a:rPr>
                                    <m:t>𝜈</m:t>
                                  </m:r>
                                </m:sup>
                              </m:sSubSup>
                            </m:e>
                          </m:d>
                          <m:sSubSup>
                            <m:sSubSupPr>
                              <m:ctrlPr>
                                <a:rPr lang="en-US" sz="2200" i="1">
                                  <a:solidFill>
                                    <a:schemeClr val="bg2">
                                      <a:lumMod val="50000"/>
                                    </a:schemeClr>
                                  </a:solidFill>
                                  <a:latin typeface="Cambria Math" panose="02040503050406030204" pitchFamily="18" charset="0"/>
                                </a:rPr>
                              </m:ctrlPr>
                            </m:sSubSupPr>
                            <m:e>
                              <m:r>
                                <a:rPr lang="en-US" sz="2200" b="0" i="1" smtClean="0">
                                  <a:solidFill>
                                    <a:schemeClr val="bg2">
                                      <a:lumMod val="50000"/>
                                    </a:schemeClr>
                                  </a:solidFill>
                                  <a:latin typeface="Cambria Math" panose="02040503050406030204" pitchFamily="18" charset="0"/>
                                </a:rPr>
                                <m:t>0</m:t>
                              </m:r>
                            </m:e>
                            <m:sub>
                              <m:r>
                                <a:rPr lang="en-US" sz="2200" b="0" i="1" smtClean="0">
                                  <a:solidFill>
                                    <a:schemeClr val="bg2">
                                      <a:lumMod val="50000"/>
                                    </a:schemeClr>
                                  </a:solidFill>
                                  <a:latin typeface="Cambria Math" panose="02040503050406030204" pitchFamily="18" charset="0"/>
                                </a:rPr>
                                <m:t>𝑖</m:t>
                              </m:r>
                            </m:sub>
                            <m:sup>
                              <m:r>
                                <a:rPr lang="en-US" sz="2200" i="1">
                                  <a:solidFill>
                                    <a:schemeClr val="bg2">
                                      <a:lumMod val="50000"/>
                                    </a:schemeClr>
                                  </a:solidFill>
                                  <a:latin typeface="Cambria Math" panose="02040503050406030204" pitchFamily="18" charset="0"/>
                                </a:rPr>
                                <m:t>+</m:t>
                              </m:r>
                            </m:sup>
                          </m:sSubSup>
                        </m:e>
                      </m:d>
                    </m:oMath>
                  </m:oMathPara>
                </a14:m>
                <a:endParaRPr lang="it-IT" sz="2200" b="0" i="1" dirty="0">
                  <a:solidFill>
                    <a:schemeClr val="bg2">
                      <a:lumMod val="50000"/>
                    </a:schemeClr>
                  </a:solidFill>
                  <a:latin typeface="Cambria Math" panose="02040503050406030204" pitchFamily="18" charset="0"/>
                </a:endParaRPr>
              </a:p>
            </p:txBody>
          </p:sp>
        </mc:Choice>
        <mc:Fallback xmlns="">
          <p:sp>
            <p:nvSpPr>
              <p:cNvPr id="3" name="CasellaDiTesto 2">
                <a:extLst>
                  <a:ext uri="{FF2B5EF4-FFF2-40B4-BE49-F238E27FC236}">
                    <a16:creationId xmlns:a16="http://schemas.microsoft.com/office/drawing/2014/main" id="{10BC0F5F-68EB-1E94-B4D9-F7637EA85FB0}"/>
                  </a:ext>
                </a:extLst>
              </p:cNvPr>
              <p:cNvSpPr txBox="1">
                <a:spLocks noRot="1" noChangeAspect="1" noMove="1" noResize="1" noEditPoints="1" noAdjustHandles="1" noChangeArrowheads="1" noChangeShapeType="1" noTextEdit="1"/>
              </p:cNvSpPr>
              <p:nvPr/>
            </p:nvSpPr>
            <p:spPr>
              <a:xfrm>
                <a:off x="-337674" y="5129969"/>
                <a:ext cx="5170866" cy="1322542"/>
              </a:xfrm>
              <a:prstGeom prst="rect">
                <a:avLst/>
              </a:prstGeom>
              <a:blipFill>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633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a:extLst>
              <a:ext uri="{FF2B5EF4-FFF2-40B4-BE49-F238E27FC236}">
                <a16:creationId xmlns:a16="http://schemas.microsoft.com/office/drawing/2014/main" id="{694E0A22-B8A5-A825-8C90-7DFBD2D48CF8}"/>
              </a:ext>
            </a:extLst>
          </p:cNvPr>
          <p:cNvSpPr txBox="1"/>
          <p:nvPr/>
        </p:nvSpPr>
        <p:spPr>
          <a:xfrm>
            <a:off x="640079" y="873940"/>
            <a:ext cx="5672668" cy="1312387"/>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2800"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7CB1901F-F279-EA82-7A93-39B7F2CCD685}"/>
                  </a:ext>
                </a:extLst>
              </p:cNvPr>
              <p:cNvSpPr txBox="1"/>
              <p:nvPr/>
            </p:nvSpPr>
            <p:spPr>
              <a:xfrm>
                <a:off x="971916" y="3516177"/>
                <a:ext cx="8141524" cy="460639"/>
              </a:xfrm>
              <a:prstGeom prst="rect">
                <a:avLst/>
              </a:prstGeom>
              <a:noFill/>
            </p:spPr>
            <p:txBody>
              <a:bodyPr wrap="none" rtlCol="0">
                <a:spAutoFit/>
              </a:bodyPr>
              <a:lstStyle/>
              <a:p>
                <a14:m>
                  <m:oMath xmlns:m="http://schemas.openxmlformats.org/officeDocument/2006/math">
                    <m:sSubSup>
                      <m:sSubSupPr>
                        <m:ctrlPr>
                          <a:rPr lang="it-IT" sz="2000" i="1" smtClean="0">
                            <a:solidFill>
                              <a:schemeClr val="tx1"/>
                            </a:solidFill>
                            <a:latin typeface="Cambria Math" panose="02040503050406030204" pitchFamily="18" charset="0"/>
                            <a:ea typeface="Cambria Math" panose="02040503050406030204" pitchFamily="18" charset="0"/>
                          </a:rPr>
                        </m:ctrlPr>
                      </m:sSubSupPr>
                      <m:e>
                        <m:r>
                          <a:rPr lang="it-IT" sz="2000" i="1">
                            <a:solidFill>
                              <a:schemeClr val="tx1"/>
                            </a:solidFill>
                            <a:latin typeface="Cambria Math" panose="02040503050406030204" pitchFamily="18" charset="0"/>
                            <a:ea typeface="Cambria Math" panose="02040503050406030204" pitchFamily="18" charset="0"/>
                          </a:rPr>
                          <m:t>𝑀</m:t>
                        </m:r>
                      </m:e>
                      <m:sub>
                        <m:sSub>
                          <m:sSubPr>
                            <m:ctrlPr>
                              <a:rPr lang="it-IT"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𝑔</m:t>
                            </m:r>
                          </m:e>
                          <m:sub>
                            <m:r>
                              <a:rPr lang="en-US" sz="2000" i="1">
                                <a:solidFill>
                                  <a:schemeClr val="tx1"/>
                                </a:solidFill>
                                <a:latin typeface="Cambria Math" panose="02040503050406030204" pitchFamily="18" charset="0"/>
                                <a:ea typeface="Cambria Math" panose="02040503050406030204" pitchFamily="18" charset="0"/>
                              </a:rPr>
                              <m:t>𝐴</m:t>
                            </m:r>
                          </m:sub>
                        </m:sSub>
                        <m:r>
                          <a:rPr lang="en-US" sz="2000" i="1">
                            <a:solidFill>
                              <a:schemeClr val="tx1"/>
                            </a:solidFill>
                            <a:latin typeface="Cambria Math" panose="02040503050406030204" pitchFamily="18" charset="0"/>
                            <a:ea typeface="Cambria Math" panose="02040503050406030204" pitchFamily="18" charset="0"/>
                          </a:rPr>
                          <m:t>−2</m:t>
                        </m:r>
                        <m:r>
                          <a:rPr lang="en-US" sz="2000" i="1">
                            <a:solidFill>
                              <a:schemeClr val="tx1"/>
                            </a:solidFill>
                            <a:latin typeface="Cambria Math" panose="02040503050406030204" pitchFamily="18" charset="0"/>
                            <a:ea typeface="Cambria Math" panose="02040503050406030204" pitchFamily="18" charset="0"/>
                          </a:rPr>
                          <m:t>𝜈𝛽𝛽</m:t>
                        </m:r>
                      </m:sub>
                      <m:sup>
                        <m:r>
                          <a:rPr lang="it-IT" sz="2000" i="1">
                            <a:solidFill>
                              <a:schemeClr val="tx1"/>
                            </a:solidFill>
                            <a:latin typeface="Cambria Math" panose="02040503050406030204" pitchFamily="18" charset="0"/>
                            <a:ea typeface="Cambria Math" panose="02040503050406030204" pitchFamily="18" charset="0"/>
                          </a:rPr>
                          <m:t>0</m:t>
                        </m:r>
                        <m:r>
                          <a:rPr lang="it-IT" sz="2000" i="1">
                            <a:solidFill>
                              <a:schemeClr val="tx1"/>
                            </a:solidFill>
                            <a:latin typeface="Cambria Math" panose="02040503050406030204" pitchFamily="18" charset="0"/>
                            <a:ea typeface="Cambria Math" panose="02040503050406030204" pitchFamily="18" charset="0"/>
                          </a:rPr>
                          <m:t>𝜈</m:t>
                        </m:r>
                      </m:sup>
                    </m:sSubSup>
                  </m:oMath>
                </a14:m>
                <a:r>
                  <a:rPr lang="en-US" sz="2000" dirty="0"/>
                  <a:t>  </a:t>
                </a:r>
                <a:r>
                  <a:rPr lang="en-US" sz="2000" dirty="0">
                    <a:latin typeface="+mj-lt"/>
                  </a:rPr>
                  <a:t>from quenching factors deduced by our results for th</a:t>
                </a:r>
                <a:r>
                  <a:rPr lang="en-US" sz="2000" dirty="0"/>
                  <a:t>e 2</a:t>
                </a:r>
                <a:r>
                  <a:rPr lang="el-GR" sz="2000" dirty="0" err="1"/>
                  <a:t>νββ</a:t>
                </a:r>
                <a:r>
                  <a:rPr lang="en-US" sz="2000" dirty="0"/>
                  <a:t> </a:t>
                </a:r>
                <a:r>
                  <a:rPr lang="en-US" sz="2000" dirty="0">
                    <a:latin typeface="+mj-lt"/>
                  </a:rPr>
                  <a:t>decay</a:t>
                </a:r>
                <a:endParaRPr lang="it-IT" sz="2000" dirty="0">
                  <a:latin typeface="+mj-lt"/>
                </a:endParaRPr>
              </a:p>
            </p:txBody>
          </p:sp>
        </mc:Choice>
        <mc:Fallback xmlns="">
          <p:sp>
            <p:nvSpPr>
              <p:cNvPr id="2" name="CasellaDiTesto 1">
                <a:extLst>
                  <a:ext uri="{FF2B5EF4-FFF2-40B4-BE49-F238E27FC236}">
                    <a16:creationId xmlns:a16="http://schemas.microsoft.com/office/drawing/2014/main" id="{7CB1901F-F279-EA82-7A93-39B7F2CCD685}"/>
                  </a:ext>
                </a:extLst>
              </p:cNvPr>
              <p:cNvSpPr txBox="1">
                <a:spLocks noRot="1" noChangeAspect="1" noMove="1" noResize="1" noEditPoints="1" noAdjustHandles="1" noChangeArrowheads="1" noChangeShapeType="1" noTextEdit="1"/>
              </p:cNvSpPr>
              <p:nvPr/>
            </p:nvSpPr>
            <p:spPr>
              <a:xfrm>
                <a:off x="971916" y="3516177"/>
                <a:ext cx="8141524" cy="460639"/>
              </a:xfrm>
              <a:prstGeom prst="rect">
                <a:avLst/>
              </a:prstGeom>
              <a:blipFill>
                <a:blip r:embed="rId4"/>
                <a:stretch>
                  <a:fillRect b="-16216"/>
                </a:stretch>
              </a:blipFill>
            </p:spPr>
            <p:txBody>
              <a:bodyPr/>
              <a:lstStyle/>
              <a:p>
                <a:r>
                  <a:rPr lang="it-IT">
                    <a:noFill/>
                  </a:rPr>
                  <a:t> </a:t>
                </a:r>
              </a:p>
            </p:txBody>
          </p:sp>
        </mc:Fallback>
      </mc:AlternateContent>
      <p:sp>
        <p:nvSpPr>
          <p:cNvPr id="3" name="Rettangolo 2">
            <a:extLst>
              <a:ext uri="{FF2B5EF4-FFF2-40B4-BE49-F238E27FC236}">
                <a16:creationId xmlns:a16="http://schemas.microsoft.com/office/drawing/2014/main" id="{95ACD4A4-C716-E66F-6223-2E488339A562}"/>
              </a:ext>
            </a:extLst>
          </p:cNvPr>
          <p:cNvSpPr/>
          <p:nvPr/>
        </p:nvSpPr>
        <p:spPr>
          <a:xfrm>
            <a:off x="3805518" y="4515964"/>
            <a:ext cx="1999439" cy="2180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9" name="Rettangolo con angoli arrotondati 38">
                <a:extLst>
                  <a:ext uri="{FF2B5EF4-FFF2-40B4-BE49-F238E27FC236}">
                    <a16:creationId xmlns:a16="http://schemas.microsoft.com/office/drawing/2014/main" id="{8D71AC3F-81E1-879B-BB1B-F796EDABF767}"/>
                  </a:ext>
                </a:extLst>
              </p:cNvPr>
              <p:cNvSpPr/>
              <p:nvPr/>
            </p:nvSpPr>
            <p:spPr>
              <a:xfrm>
                <a:off x="132693" y="4376284"/>
                <a:ext cx="11616941" cy="2266254"/>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vert="horz" lIns="91440" tIns="45720" rIns="91440" bIns="45720" rtlCol="0" anchor="ctr">
                <a:noAutofit/>
              </a:bodyPr>
              <a:lstStyle/>
              <a:p>
                <a:pPr algn="just"/>
                <a14:m>
                  <m:oMath xmlns:m="http://schemas.openxmlformats.org/officeDocument/2006/math">
                    <m:sSubSup>
                      <m:sSubSupPr>
                        <m:ctrlPr>
                          <a:rPr lang="it-IT" sz="2200" i="1" smtClean="0">
                            <a:solidFill>
                              <a:schemeClr val="bg1"/>
                            </a:solidFill>
                            <a:latin typeface="Cambria Math" panose="02040503050406030204" pitchFamily="18" charset="0"/>
                            <a:ea typeface="Cambria Math" panose="02040503050406030204" pitchFamily="18" charset="0"/>
                          </a:rPr>
                        </m:ctrlPr>
                      </m:sSubSupPr>
                      <m:e>
                        <m:r>
                          <a:rPr lang="it-IT" sz="2200" i="1">
                            <a:solidFill>
                              <a:schemeClr val="bg1"/>
                            </a:solidFill>
                            <a:latin typeface="Cambria Math" panose="02040503050406030204" pitchFamily="18" charset="0"/>
                            <a:ea typeface="Cambria Math" panose="02040503050406030204" pitchFamily="18" charset="0"/>
                          </a:rPr>
                          <m:t>𝑀</m:t>
                        </m:r>
                      </m:e>
                      <m:sub>
                        <m:sSub>
                          <m:sSubPr>
                            <m:ctrlPr>
                              <a:rPr lang="it-IT" sz="2200" i="1">
                                <a:solidFill>
                                  <a:schemeClr val="bg1"/>
                                </a:solidFill>
                                <a:latin typeface="Cambria Math" panose="02040503050406030204" pitchFamily="18" charset="0"/>
                                <a:ea typeface="Cambria Math" panose="02040503050406030204" pitchFamily="18" charset="0"/>
                              </a:rPr>
                            </m:ctrlPr>
                          </m:sSubPr>
                          <m:e>
                            <m:r>
                              <a:rPr lang="en-US" sz="2200" i="1">
                                <a:solidFill>
                                  <a:schemeClr val="bg1"/>
                                </a:solidFill>
                                <a:latin typeface="Cambria Math" panose="02040503050406030204" pitchFamily="18" charset="0"/>
                                <a:ea typeface="Cambria Math" panose="02040503050406030204" pitchFamily="18" charset="0"/>
                              </a:rPr>
                              <m:t>𝑔</m:t>
                            </m:r>
                          </m:e>
                          <m:sub>
                            <m:r>
                              <a:rPr lang="en-US" sz="2200" i="1">
                                <a:solidFill>
                                  <a:schemeClr val="bg1"/>
                                </a:solidFill>
                                <a:latin typeface="Cambria Math" panose="02040503050406030204" pitchFamily="18" charset="0"/>
                                <a:ea typeface="Cambria Math" panose="02040503050406030204" pitchFamily="18" charset="0"/>
                              </a:rPr>
                              <m:t>𝐴</m:t>
                            </m:r>
                          </m:sub>
                        </m:sSub>
                        <m:r>
                          <a:rPr lang="en-US" sz="2200" i="1">
                            <a:solidFill>
                              <a:schemeClr val="bg1"/>
                            </a:solidFill>
                            <a:latin typeface="Cambria Math" panose="02040503050406030204" pitchFamily="18" charset="0"/>
                            <a:ea typeface="Cambria Math" panose="02040503050406030204" pitchFamily="18" charset="0"/>
                          </a:rPr>
                          <m:t>−2</m:t>
                        </m:r>
                        <m:r>
                          <a:rPr lang="en-US" sz="2200" i="1">
                            <a:solidFill>
                              <a:schemeClr val="bg1"/>
                            </a:solidFill>
                            <a:latin typeface="Cambria Math" panose="02040503050406030204" pitchFamily="18" charset="0"/>
                            <a:ea typeface="Cambria Math" panose="02040503050406030204" pitchFamily="18" charset="0"/>
                          </a:rPr>
                          <m:t>𝜈𝛽𝛽</m:t>
                        </m:r>
                      </m:sub>
                      <m:sup>
                        <m:r>
                          <a:rPr lang="it-IT" sz="2200" i="1">
                            <a:solidFill>
                              <a:schemeClr val="bg1"/>
                            </a:solidFill>
                            <a:latin typeface="Cambria Math" panose="02040503050406030204" pitchFamily="18" charset="0"/>
                            <a:ea typeface="Cambria Math" panose="02040503050406030204" pitchFamily="18" charset="0"/>
                          </a:rPr>
                          <m:t>0</m:t>
                        </m:r>
                        <m:r>
                          <a:rPr lang="it-IT" sz="2200" i="1">
                            <a:solidFill>
                              <a:schemeClr val="bg1"/>
                            </a:solidFill>
                            <a:latin typeface="Cambria Math" panose="02040503050406030204" pitchFamily="18" charset="0"/>
                            <a:ea typeface="Cambria Math" panose="02040503050406030204" pitchFamily="18" charset="0"/>
                          </a:rPr>
                          <m:t>𝜈</m:t>
                        </m:r>
                      </m:sup>
                    </m:sSubSup>
                  </m:oMath>
                </a14:m>
                <a:r>
                  <a:rPr lang="en-US" sz="2200" dirty="0">
                    <a:solidFill>
                      <a:schemeClr val="bg1"/>
                    </a:solidFill>
                  </a:rPr>
                  <a:t> </a:t>
                </a:r>
                <a:r>
                  <a:rPr lang="en-US" sz="2200" dirty="0">
                    <a:solidFill>
                      <a:schemeClr val="bg1"/>
                    </a:solidFill>
                    <a:latin typeface="+mj-lt"/>
                  </a:rPr>
                  <a:t>are different and in general smaller than </a:t>
                </a:r>
                <a14:m>
                  <m:oMath xmlns:m="http://schemas.openxmlformats.org/officeDocument/2006/math">
                    <m:sSubSup>
                      <m:sSubSupPr>
                        <m:ctrlPr>
                          <a:rPr lang="it-IT" sz="2200" i="1">
                            <a:solidFill>
                              <a:schemeClr val="bg1"/>
                            </a:solidFill>
                            <a:latin typeface="Cambria Math" panose="02040503050406030204" pitchFamily="18" charset="0"/>
                            <a:ea typeface="Cambria Math" panose="02040503050406030204" pitchFamily="18" charset="0"/>
                          </a:rPr>
                        </m:ctrlPr>
                      </m:sSubSupPr>
                      <m:e>
                        <m:r>
                          <a:rPr lang="it-IT" sz="2200" i="1">
                            <a:solidFill>
                              <a:schemeClr val="bg1"/>
                            </a:solidFill>
                            <a:latin typeface="Cambria Math" panose="02040503050406030204" pitchFamily="18" charset="0"/>
                            <a:ea typeface="Cambria Math" panose="02040503050406030204" pitchFamily="18" charset="0"/>
                          </a:rPr>
                          <m:t>𝑀</m:t>
                        </m:r>
                      </m:e>
                      <m:sub>
                        <m:r>
                          <a:rPr lang="it-IT" sz="2200" i="1">
                            <a:solidFill>
                              <a:schemeClr val="bg1"/>
                            </a:solidFill>
                            <a:latin typeface="Cambria Math" panose="02040503050406030204" pitchFamily="18" charset="0"/>
                            <a:ea typeface="Cambria Math" panose="02040503050406030204" pitchFamily="18" charset="0"/>
                          </a:rPr>
                          <m:t>𝑒𝑓𝑓</m:t>
                        </m:r>
                      </m:sub>
                      <m:sup>
                        <m:r>
                          <a:rPr lang="it-IT" sz="2200" i="1">
                            <a:solidFill>
                              <a:schemeClr val="bg1"/>
                            </a:solidFill>
                            <a:latin typeface="Cambria Math" panose="02040503050406030204" pitchFamily="18" charset="0"/>
                            <a:ea typeface="Cambria Math" panose="02040503050406030204" pitchFamily="18" charset="0"/>
                          </a:rPr>
                          <m:t>0</m:t>
                        </m:r>
                        <m:r>
                          <a:rPr lang="it-IT" sz="2200" i="1">
                            <a:solidFill>
                              <a:schemeClr val="bg1"/>
                            </a:solidFill>
                            <a:latin typeface="Cambria Math" panose="02040503050406030204" pitchFamily="18" charset="0"/>
                            <a:ea typeface="Cambria Math" panose="02040503050406030204" pitchFamily="18" charset="0"/>
                          </a:rPr>
                          <m:t>𝜈</m:t>
                        </m:r>
                      </m:sup>
                    </m:sSubSup>
                    <m:r>
                      <a:rPr lang="it-IT" sz="2200" i="1">
                        <a:solidFill>
                          <a:schemeClr val="bg1"/>
                        </a:solidFill>
                        <a:latin typeface="Cambria Math" panose="02040503050406030204" pitchFamily="18" charset="0"/>
                        <a:ea typeface="Cambria Math" panose="02040503050406030204" pitchFamily="18" charset="0"/>
                      </a:rPr>
                      <m:t> </m:t>
                    </m:r>
                  </m:oMath>
                </a14:m>
                <a:endParaRPr lang="en-US" sz="2200" dirty="0">
                  <a:solidFill>
                    <a:schemeClr val="bg1"/>
                  </a:solidFill>
                  <a:sym typeface="Wingdings" pitchFamily="2" charset="2"/>
                </a:endParaRPr>
              </a:p>
              <a:p>
                <a:pPr algn="just"/>
                <a:r>
                  <a:rPr lang="en-US" sz="2200" dirty="0">
                    <a:solidFill>
                      <a:schemeClr val="bg1">
                        <a:lumMod val="65000"/>
                        <a:lumOff val="35000"/>
                      </a:schemeClr>
                    </a:solidFill>
                    <a:latin typeface="+mj-lt"/>
                    <a:sym typeface="Wingdings" pitchFamily="2" charset="2"/>
                  </a:rPr>
                  <a:t> </a:t>
                </a:r>
                <a:r>
                  <a:rPr lang="en-US" sz="2200" dirty="0">
                    <a:solidFill>
                      <a:schemeClr val="bg1">
                        <a:lumMod val="65000"/>
                        <a:lumOff val="35000"/>
                      </a:schemeClr>
                    </a:solidFill>
                    <a:latin typeface="+mj-lt"/>
                  </a:rPr>
                  <a:t>the structure of the </a:t>
                </a:r>
                <a:r>
                  <a:rPr lang="en-US" sz="2200" dirty="0">
                    <a:solidFill>
                      <a:schemeClr val="bg1">
                        <a:lumMod val="65000"/>
                        <a:lumOff val="35000"/>
                      </a:schemeClr>
                    </a:solidFill>
                    <a:latin typeface="Times New Roman" panose="02020603050405020304" pitchFamily="18" charset="0"/>
                  </a:rPr>
                  <a:t>0</a:t>
                </a:r>
                <a:r>
                  <a:rPr lang="el-GR" sz="2200" dirty="0" err="1">
                    <a:solidFill>
                      <a:schemeClr val="bg1">
                        <a:lumMod val="65000"/>
                        <a:lumOff val="35000"/>
                      </a:schemeClr>
                    </a:solidFill>
                    <a:latin typeface="Times New Roman" panose="02020603050405020304" pitchFamily="18" charset="0"/>
                  </a:rPr>
                  <a:t>νββ</a:t>
                </a:r>
                <a:r>
                  <a:rPr lang="el-GR" sz="2200" dirty="0">
                    <a:solidFill>
                      <a:schemeClr val="bg1">
                        <a:lumMod val="65000"/>
                        <a:lumOff val="35000"/>
                      </a:schemeClr>
                    </a:solidFill>
                    <a:latin typeface="Times New Roman" panose="02020603050405020304" pitchFamily="18" charset="0"/>
                  </a:rPr>
                  <a:t> </a:t>
                </a:r>
                <a:r>
                  <a:rPr lang="en-US" sz="2200" dirty="0">
                    <a:solidFill>
                      <a:schemeClr val="bg1">
                        <a:lumMod val="65000"/>
                        <a:lumOff val="35000"/>
                      </a:schemeClr>
                    </a:solidFill>
                    <a:latin typeface="+mj-lt"/>
                  </a:rPr>
                  <a:t>operator is different from that of the GT operator and may require different renormalizations leading to different quenching</a:t>
                </a:r>
              </a:p>
              <a:p>
                <a:pPr algn="just"/>
                <a:r>
                  <a:rPr lang="en-US" sz="2200" dirty="0">
                    <a:solidFill>
                      <a:schemeClr val="bg1">
                        <a:lumMod val="65000"/>
                        <a:lumOff val="35000"/>
                      </a:schemeClr>
                    </a:solidFill>
                    <a:latin typeface="+mj-lt"/>
                    <a:sym typeface="Wingdings" pitchFamily="2" charset="2"/>
                  </a:rPr>
                  <a:t> </a:t>
                </a:r>
                <a:r>
                  <a:rPr lang="en-US" sz="2200" dirty="0">
                    <a:solidFill>
                      <a:schemeClr val="bg1">
                        <a:lumMod val="65000"/>
                        <a:lumOff val="35000"/>
                      </a:schemeClr>
                    </a:solidFill>
                    <a:latin typeface="+mj-lt"/>
                  </a:rPr>
                  <a:t>the usual procedure, in which  the quenching of </a:t>
                </a:r>
                <a:r>
                  <a:rPr lang="en-US" sz="2200" dirty="0" err="1">
                    <a:solidFill>
                      <a:schemeClr val="bg1">
                        <a:lumMod val="65000"/>
                        <a:lumOff val="35000"/>
                      </a:schemeClr>
                    </a:solidFill>
                    <a:latin typeface="+mj-lt"/>
                  </a:rPr>
                  <a:t>g</a:t>
                </a:r>
                <a:r>
                  <a:rPr lang="en-US" sz="2200" baseline="-25000" dirty="0" err="1">
                    <a:solidFill>
                      <a:schemeClr val="bg1">
                        <a:lumMod val="65000"/>
                        <a:lumOff val="35000"/>
                      </a:schemeClr>
                    </a:solidFill>
                    <a:latin typeface="+mj-lt"/>
                  </a:rPr>
                  <a:t>A</a:t>
                </a:r>
                <a:r>
                  <a:rPr lang="en-US" sz="2200" dirty="0">
                    <a:solidFill>
                      <a:schemeClr val="bg1">
                        <a:lumMod val="65000"/>
                        <a:lumOff val="35000"/>
                      </a:schemeClr>
                    </a:solidFill>
                    <a:latin typeface="+mj-lt"/>
                  </a:rPr>
                  <a:t> is obtained by fitting the observed GT and </a:t>
                </a:r>
                <a:r>
                  <a:rPr lang="en-US" sz="2200" dirty="0">
                    <a:solidFill>
                      <a:schemeClr val="bg1">
                        <a:lumMod val="65000"/>
                        <a:lumOff val="35000"/>
                      </a:schemeClr>
                    </a:solidFill>
                    <a:latin typeface="Times New Roman" panose="02020603050405020304" pitchFamily="18" charset="0"/>
                  </a:rPr>
                  <a:t>2</a:t>
                </a:r>
                <a:r>
                  <a:rPr lang="el-GR" sz="2200" dirty="0" err="1">
                    <a:solidFill>
                      <a:schemeClr val="bg1">
                        <a:lumMod val="65000"/>
                        <a:lumOff val="35000"/>
                      </a:schemeClr>
                    </a:solidFill>
                    <a:latin typeface="Times New Roman" panose="02020603050405020304" pitchFamily="18" charset="0"/>
                  </a:rPr>
                  <a:t>νββ</a:t>
                </a:r>
                <a:r>
                  <a:rPr lang="en-US" sz="2200" dirty="0">
                    <a:solidFill>
                      <a:schemeClr val="bg1">
                        <a:lumMod val="65000"/>
                        <a:lumOff val="35000"/>
                      </a:schemeClr>
                    </a:solidFill>
                    <a:latin typeface="Times New Roman" panose="02020603050405020304" pitchFamily="18" charset="0"/>
                  </a:rPr>
                  <a:t> </a:t>
                </a:r>
                <a:r>
                  <a:rPr lang="en-US" sz="2200" dirty="0" err="1">
                    <a:solidFill>
                      <a:schemeClr val="bg1">
                        <a:lumMod val="65000"/>
                        <a:lumOff val="35000"/>
                      </a:schemeClr>
                    </a:solidFill>
                    <a:latin typeface="+mj-lt"/>
                  </a:rPr>
                  <a:t>Mes</a:t>
                </a:r>
                <a:r>
                  <a:rPr lang="en-US" sz="2200" dirty="0">
                    <a:solidFill>
                      <a:schemeClr val="bg1">
                        <a:lumMod val="65000"/>
                        <a:lumOff val="35000"/>
                      </a:schemeClr>
                    </a:solidFill>
                    <a:latin typeface="+mj-lt"/>
                  </a:rPr>
                  <a:t>, may be not appropriate</a:t>
                </a:r>
                <a:r>
                  <a:rPr lang="en-US" sz="2400" dirty="0">
                    <a:solidFill>
                      <a:schemeClr val="bg1">
                        <a:lumMod val="65000"/>
                        <a:lumOff val="35000"/>
                      </a:schemeClr>
                    </a:solidFill>
                    <a:latin typeface="+mj-lt"/>
                  </a:rPr>
                  <a:t> </a:t>
                </a:r>
                <a:endParaRPr lang="en-US" sz="2400" dirty="0">
                  <a:latin typeface="+mj-lt"/>
                </a:endParaRPr>
              </a:p>
              <a:p>
                <a:pPr algn="just"/>
                <a:r>
                  <a:rPr lang="en-US" sz="2200" baseline="-25000" dirty="0">
                    <a:solidFill>
                      <a:schemeClr val="bg1"/>
                    </a:solidFill>
                    <a:latin typeface="+mj-lt"/>
                  </a:rPr>
                  <a:t>,</a:t>
                </a:r>
              </a:p>
            </p:txBody>
          </p:sp>
        </mc:Choice>
        <mc:Fallback xmlns="">
          <p:sp>
            <p:nvSpPr>
              <p:cNvPr id="39" name="Rettangolo con angoli arrotondati 38">
                <a:extLst>
                  <a:ext uri="{FF2B5EF4-FFF2-40B4-BE49-F238E27FC236}">
                    <a16:creationId xmlns:a16="http://schemas.microsoft.com/office/drawing/2014/main" id="{8D71AC3F-81E1-879B-BB1B-F796EDABF767}"/>
                  </a:ext>
                </a:extLst>
              </p:cNvPr>
              <p:cNvSpPr>
                <a:spLocks noRot="1" noChangeAspect="1" noMove="1" noResize="1" noEditPoints="1" noAdjustHandles="1" noChangeArrowheads="1" noChangeShapeType="1" noTextEdit="1"/>
              </p:cNvSpPr>
              <p:nvPr/>
            </p:nvSpPr>
            <p:spPr>
              <a:xfrm>
                <a:off x="132693" y="4376284"/>
                <a:ext cx="11616941" cy="2266254"/>
              </a:xfrm>
              <a:prstGeom prst="roundRect">
                <a:avLst/>
              </a:prstGeom>
              <a:blipFill>
                <a:blip r:embed="rId5"/>
                <a:stretch>
                  <a:fillRect b="-1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4" name="Tabella 7">
                <a:extLst>
                  <a:ext uri="{FF2B5EF4-FFF2-40B4-BE49-F238E27FC236}">
                    <a16:creationId xmlns:a16="http://schemas.microsoft.com/office/drawing/2014/main" id="{2C958B35-3FE3-C68B-B5DB-569D422A947F}"/>
                  </a:ext>
                </a:extLst>
              </p:cNvPr>
              <p:cNvGraphicFramePr>
                <a:graphicFrameLocks noGrp="1"/>
              </p:cNvGraphicFramePr>
              <p:nvPr>
                <p:extLst>
                  <p:ext uri="{D42A27DB-BD31-4B8C-83A1-F6EECF244321}">
                    <p14:modId xmlns:p14="http://schemas.microsoft.com/office/powerpoint/2010/main" val="4162789724"/>
                  </p:ext>
                </p:extLst>
              </p:nvPr>
            </p:nvGraphicFramePr>
            <p:xfrm>
              <a:off x="2802089" y="304586"/>
              <a:ext cx="5313691" cy="3262059"/>
            </p:xfrm>
            <a:graphic>
              <a:graphicData uri="http://schemas.openxmlformats.org/drawingml/2006/table">
                <a:tbl>
                  <a:tblPr firstRow="1" bandRow="1">
                    <a:tableStyleId>{93296810-A885-4BE3-A3E7-6D5BEEA58F35}</a:tableStyleId>
                  </a:tblPr>
                  <a:tblGrid>
                    <a:gridCol w="2543322">
                      <a:extLst>
                        <a:ext uri="{9D8B030D-6E8A-4147-A177-3AD203B41FA5}">
                          <a16:colId xmlns:a16="http://schemas.microsoft.com/office/drawing/2014/main" val="2062033240"/>
                        </a:ext>
                      </a:extLst>
                    </a:gridCol>
                    <a:gridCol w="1468986">
                      <a:extLst>
                        <a:ext uri="{9D8B030D-6E8A-4147-A177-3AD203B41FA5}">
                          <a16:colId xmlns:a16="http://schemas.microsoft.com/office/drawing/2014/main" val="2261718"/>
                        </a:ext>
                      </a:extLst>
                    </a:gridCol>
                    <a:gridCol w="1301383">
                      <a:extLst>
                        <a:ext uri="{9D8B030D-6E8A-4147-A177-3AD203B41FA5}">
                          <a16:colId xmlns:a16="http://schemas.microsoft.com/office/drawing/2014/main" val="2955015179"/>
                        </a:ext>
                      </a:extLst>
                    </a:gridCol>
                  </a:tblGrid>
                  <a:tr h="0">
                    <a:tc>
                      <a:txBody>
                        <a:bodyPr/>
                        <a:lstStyle/>
                        <a:p>
                          <a:r>
                            <a:rPr lang="it-IT" sz="2400" dirty="0" err="1">
                              <a:solidFill>
                                <a:schemeClr val="tx1"/>
                              </a:solidFill>
                            </a:rPr>
                            <a:t>Decay</a:t>
                          </a:r>
                          <a:endParaRPr lang="it-IT" sz="240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it-IT" sz="2400" b="0" i="1" smtClean="0">
                                        <a:solidFill>
                                          <a:schemeClr val="bg1"/>
                                        </a:solidFill>
                                        <a:latin typeface="Cambria Math" panose="02040503050406030204" pitchFamily="18" charset="0"/>
                                      </a:rPr>
                                    </m:ctrlPr>
                                  </m:sSubSupPr>
                                  <m:e>
                                    <m:r>
                                      <a:rPr lang="it-IT" sz="2400" b="0" smtClean="0">
                                        <a:solidFill>
                                          <a:schemeClr val="bg1"/>
                                        </a:solidFill>
                                        <a:latin typeface="Cambria Math" panose="02040503050406030204" pitchFamily="18" charset="0"/>
                                      </a:rPr>
                                      <m:t>𝑀</m:t>
                                    </m:r>
                                  </m:e>
                                  <m:sub>
                                    <m:r>
                                      <a:rPr lang="it-IT" sz="2400" b="0" smtClean="0">
                                        <a:solidFill>
                                          <a:schemeClr val="bg1"/>
                                        </a:solidFill>
                                        <a:latin typeface="Cambria Math" panose="02040503050406030204" pitchFamily="18" charset="0"/>
                                      </a:rPr>
                                      <m:t>𝑏𝑎𝑟𝑒</m:t>
                                    </m:r>
                                  </m:sub>
                                  <m:sup>
                                    <m:r>
                                      <a:rPr lang="it-IT" sz="2400" b="0" smtClean="0">
                                        <a:solidFill>
                                          <a:schemeClr val="bg1"/>
                                        </a:solidFill>
                                        <a:latin typeface="Cambria Math" panose="02040503050406030204" pitchFamily="18" charset="0"/>
                                      </a:rPr>
                                      <m:t>0</m:t>
                                    </m:r>
                                    <m:r>
                                      <a:rPr lang="it-IT" sz="2400" b="0" smtClean="0">
                                        <a:solidFill>
                                          <a:schemeClr val="bg1"/>
                                        </a:solidFill>
                                        <a:latin typeface="Cambria Math" panose="02040503050406030204" pitchFamily="18" charset="0"/>
                                      </a:rPr>
                                      <m:t>𝜈</m:t>
                                    </m:r>
                                  </m:sup>
                                </m:sSubSup>
                              </m:oMath>
                            </m:oMathPara>
                          </a14:m>
                          <a:endParaRPr lang="it-IT" sz="2400" dirty="0">
                            <a:solidFill>
                              <a:schemeClr val="accent2"/>
                            </a:solidFill>
                          </a:endParaRP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it-IT" sz="2400" b="0" i="1" smtClean="0">
                                        <a:solidFill>
                                          <a:schemeClr val="bg1"/>
                                        </a:solidFill>
                                        <a:latin typeface="Cambria Math" panose="02040503050406030204" pitchFamily="18" charset="0"/>
                                      </a:rPr>
                                    </m:ctrlPr>
                                  </m:sSubSupPr>
                                  <m:e>
                                    <m:r>
                                      <a:rPr lang="it-IT" sz="2400" b="0" smtClean="0">
                                        <a:solidFill>
                                          <a:schemeClr val="bg1"/>
                                        </a:solidFill>
                                        <a:latin typeface="Cambria Math" panose="02040503050406030204" pitchFamily="18" charset="0"/>
                                      </a:rPr>
                                      <m:t>𝑀</m:t>
                                    </m:r>
                                  </m:e>
                                  <m:sub>
                                    <m:r>
                                      <a:rPr lang="it-IT" sz="2400" b="0" smtClean="0">
                                        <a:solidFill>
                                          <a:schemeClr val="bg1"/>
                                        </a:solidFill>
                                        <a:latin typeface="Cambria Math" panose="02040503050406030204" pitchFamily="18" charset="0"/>
                                      </a:rPr>
                                      <m:t>𝑒𝑓𝑓</m:t>
                                    </m:r>
                                  </m:sub>
                                  <m:sup>
                                    <m:r>
                                      <a:rPr lang="it-IT" sz="2400" b="0" smtClean="0">
                                        <a:solidFill>
                                          <a:schemeClr val="bg1"/>
                                        </a:solidFill>
                                        <a:latin typeface="Cambria Math" panose="02040503050406030204" pitchFamily="18" charset="0"/>
                                      </a:rPr>
                                      <m:t>0</m:t>
                                    </m:r>
                                    <m:r>
                                      <a:rPr lang="it-IT" sz="2400" b="0" smtClean="0">
                                        <a:solidFill>
                                          <a:schemeClr val="bg1"/>
                                        </a:solidFill>
                                        <a:latin typeface="Cambria Math" panose="02040503050406030204" pitchFamily="18" charset="0"/>
                                      </a:rPr>
                                      <m:t>𝜈</m:t>
                                    </m:r>
                                  </m:sup>
                                </m:sSubSup>
                              </m:oMath>
                            </m:oMathPara>
                          </a14:m>
                          <a:endParaRPr lang="it-IT" sz="2400" dirty="0">
                            <a:solidFill>
                              <a:schemeClr val="bg2">
                                <a:lumMod val="50000"/>
                              </a:schemeClr>
                            </a:solidFill>
                          </a:endParaRPr>
                        </a:p>
                      </a:txBody>
                      <a:tcPr/>
                    </a:tc>
                    <a:extLst>
                      <a:ext uri="{0D108BD9-81ED-4DB2-BD59-A6C34878D82A}">
                        <a16:rowId xmlns:a16="http://schemas.microsoft.com/office/drawing/2014/main" val="1510707819"/>
                      </a:ext>
                    </a:extLst>
                  </a:tr>
                  <a:tr h="383646">
                    <a:tc>
                      <a:txBody>
                        <a:bodyPr/>
                        <a:lstStyle/>
                        <a:p>
                          <a:r>
                            <a:rPr lang="it-IT" sz="2400" baseline="30000" dirty="0"/>
                            <a:t>48</a:t>
                          </a:r>
                          <a:r>
                            <a:rPr lang="it-IT" sz="2400" dirty="0"/>
                            <a:t>Ca-&gt;</a:t>
                          </a:r>
                          <a:r>
                            <a:rPr lang="it-IT" sz="2400" baseline="30000" dirty="0"/>
                            <a:t>48</a:t>
                          </a:r>
                          <a:r>
                            <a:rPr lang="it-IT" sz="2400" dirty="0"/>
                            <a:t>Ti</a:t>
                          </a:r>
                        </a:p>
                      </a:txBody>
                      <a:tcPr/>
                    </a:tc>
                    <a:tc>
                      <a:txBody>
                        <a:bodyPr/>
                        <a:lstStyle/>
                        <a:p>
                          <a:r>
                            <a:rPr lang="it-IT" sz="2400" dirty="0">
                              <a:solidFill>
                                <a:schemeClr val="accent2"/>
                              </a:solidFill>
                            </a:rPr>
                            <a:t>0.53</a:t>
                          </a:r>
                        </a:p>
                      </a:txBody>
                      <a:tcPr/>
                    </a:tc>
                    <a:tc>
                      <a:txBody>
                        <a:bodyPr/>
                        <a:lstStyle/>
                        <a:p>
                          <a:r>
                            <a:rPr lang="it-IT" sz="2400" dirty="0">
                              <a:solidFill>
                                <a:schemeClr val="bg2">
                                  <a:lumMod val="50000"/>
                                </a:schemeClr>
                              </a:solidFill>
                            </a:rPr>
                            <a:t>0.30</a:t>
                          </a:r>
                        </a:p>
                      </a:txBody>
                      <a:tcPr/>
                    </a:tc>
                    <a:extLst>
                      <a:ext uri="{0D108BD9-81ED-4DB2-BD59-A6C34878D82A}">
                        <a16:rowId xmlns:a16="http://schemas.microsoft.com/office/drawing/2014/main" val="552612863"/>
                      </a:ext>
                    </a:extLst>
                  </a:tr>
                  <a:tr h="383646">
                    <a:tc>
                      <a:txBody>
                        <a:bodyPr/>
                        <a:lstStyle/>
                        <a:p>
                          <a:r>
                            <a:rPr lang="it-IT" sz="2400" baseline="30000" dirty="0"/>
                            <a:t>76</a:t>
                          </a:r>
                          <a:r>
                            <a:rPr lang="it-IT" sz="2400" dirty="0"/>
                            <a:t>Ge-&gt;</a:t>
                          </a:r>
                          <a:r>
                            <a:rPr lang="it-IT" sz="2400" baseline="30000" dirty="0"/>
                            <a:t>76</a:t>
                          </a:r>
                          <a:r>
                            <a:rPr lang="it-IT" sz="2400" dirty="0"/>
                            <a:t>Se</a:t>
                          </a:r>
                        </a:p>
                      </a:txBody>
                      <a:tcPr/>
                    </a:tc>
                    <a:tc>
                      <a:txBody>
                        <a:bodyPr/>
                        <a:lstStyle/>
                        <a:p>
                          <a:r>
                            <a:rPr lang="it-IT" sz="2400" dirty="0">
                              <a:solidFill>
                                <a:schemeClr val="accent2"/>
                              </a:solidFill>
                            </a:rPr>
                            <a:t>3.41</a:t>
                          </a:r>
                        </a:p>
                      </a:txBody>
                      <a:tcPr/>
                    </a:tc>
                    <a:tc>
                      <a:txBody>
                        <a:bodyPr/>
                        <a:lstStyle/>
                        <a:p>
                          <a:r>
                            <a:rPr lang="it-IT" sz="2400" dirty="0">
                              <a:solidFill>
                                <a:schemeClr val="bg2">
                                  <a:lumMod val="50000"/>
                                </a:schemeClr>
                              </a:solidFill>
                            </a:rPr>
                            <a:t>2.66</a:t>
                          </a:r>
                        </a:p>
                      </a:txBody>
                      <a:tcPr/>
                    </a:tc>
                    <a:extLst>
                      <a:ext uri="{0D108BD9-81ED-4DB2-BD59-A6C34878D82A}">
                        <a16:rowId xmlns:a16="http://schemas.microsoft.com/office/drawing/2014/main" val="3972923448"/>
                      </a:ext>
                    </a:extLst>
                  </a:tr>
                  <a:tr h="383646">
                    <a:tc>
                      <a:txBody>
                        <a:bodyPr/>
                        <a:lstStyle/>
                        <a:p>
                          <a:r>
                            <a:rPr lang="it-IT" sz="2400" baseline="30000" dirty="0"/>
                            <a:t>82</a:t>
                          </a:r>
                          <a:r>
                            <a:rPr lang="it-IT" sz="2400" dirty="0"/>
                            <a:t>Se-&gt;</a:t>
                          </a:r>
                          <a:r>
                            <a:rPr lang="it-IT" sz="2400" baseline="30000" dirty="0"/>
                            <a:t>82</a:t>
                          </a:r>
                          <a:r>
                            <a:rPr lang="it-IT" sz="2400" dirty="0"/>
                            <a:t>Kr</a:t>
                          </a:r>
                        </a:p>
                      </a:txBody>
                      <a:tcPr/>
                    </a:tc>
                    <a:tc>
                      <a:txBody>
                        <a:bodyPr/>
                        <a:lstStyle/>
                        <a:p>
                          <a:r>
                            <a:rPr lang="it-IT" sz="2400" dirty="0">
                              <a:solidFill>
                                <a:schemeClr val="accent2"/>
                              </a:solidFill>
                            </a:rPr>
                            <a:t>3.30</a:t>
                          </a:r>
                        </a:p>
                      </a:txBody>
                      <a:tcPr/>
                    </a:tc>
                    <a:tc>
                      <a:txBody>
                        <a:bodyPr/>
                        <a:lstStyle/>
                        <a:p>
                          <a:r>
                            <a:rPr lang="it-IT" sz="2400" dirty="0">
                              <a:solidFill>
                                <a:schemeClr val="bg2">
                                  <a:lumMod val="50000"/>
                                </a:schemeClr>
                              </a:solidFill>
                            </a:rPr>
                            <a:t>2.73</a:t>
                          </a:r>
                        </a:p>
                      </a:txBody>
                      <a:tcPr/>
                    </a:tc>
                    <a:extLst>
                      <a:ext uri="{0D108BD9-81ED-4DB2-BD59-A6C34878D82A}">
                        <a16:rowId xmlns:a16="http://schemas.microsoft.com/office/drawing/2014/main" val="2398730881"/>
                      </a:ext>
                    </a:extLst>
                  </a:tr>
                  <a:tr h="383646">
                    <a:tc>
                      <a:txBody>
                        <a:bodyPr/>
                        <a:lstStyle/>
                        <a:p>
                          <a:r>
                            <a:rPr lang="it-IT" sz="2400" baseline="30000" dirty="0"/>
                            <a:t>130</a:t>
                          </a:r>
                          <a:r>
                            <a:rPr lang="it-IT" sz="2400" dirty="0"/>
                            <a:t>Te-&gt;</a:t>
                          </a:r>
                          <a:r>
                            <a:rPr lang="it-IT" sz="2400" baseline="30000" dirty="0"/>
                            <a:t>130</a:t>
                          </a:r>
                          <a:r>
                            <a:rPr lang="it-IT" sz="2400" dirty="0"/>
                            <a:t>Xe</a:t>
                          </a:r>
                        </a:p>
                      </a:txBody>
                      <a:tcPr/>
                    </a:tc>
                    <a:tc>
                      <a:txBody>
                        <a:bodyPr/>
                        <a:lstStyle/>
                        <a:p>
                          <a:r>
                            <a:rPr lang="it-IT" sz="2400" dirty="0">
                              <a:solidFill>
                                <a:schemeClr val="accent2"/>
                              </a:solidFill>
                            </a:rPr>
                            <a:t>3.19</a:t>
                          </a:r>
                        </a:p>
                      </a:txBody>
                      <a:tcPr/>
                    </a:tc>
                    <a:tc>
                      <a:txBody>
                        <a:bodyPr/>
                        <a:lstStyle/>
                        <a:p>
                          <a:r>
                            <a:rPr lang="it-IT" sz="2400" dirty="0">
                              <a:solidFill>
                                <a:schemeClr val="bg2">
                                  <a:lumMod val="50000"/>
                                </a:schemeClr>
                              </a:solidFill>
                            </a:rPr>
                            <a:t>3.19</a:t>
                          </a:r>
                        </a:p>
                      </a:txBody>
                      <a:tcPr/>
                    </a:tc>
                    <a:extLst>
                      <a:ext uri="{0D108BD9-81ED-4DB2-BD59-A6C34878D82A}">
                        <a16:rowId xmlns:a16="http://schemas.microsoft.com/office/drawing/2014/main" val="2576078558"/>
                      </a:ext>
                    </a:extLst>
                  </a:tr>
                  <a:tr h="383646">
                    <a:tc>
                      <a:txBody>
                        <a:bodyPr/>
                        <a:lstStyle/>
                        <a:p>
                          <a:r>
                            <a:rPr lang="it-IT" sz="2400" baseline="30000" dirty="0"/>
                            <a:t>136</a:t>
                          </a:r>
                          <a:r>
                            <a:rPr lang="it-IT" sz="2400" dirty="0"/>
                            <a:t>Xe-&gt;</a:t>
                          </a:r>
                          <a:r>
                            <a:rPr lang="it-IT" sz="2400" baseline="30000" dirty="0"/>
                            <a:t>136</a:t>
                          </a:r>
                          <a:r>
                            <a:rPr lang="it-IT" sz="2400" dirty="0"/>
                            <a:t>Ba</a:t>
                          </a:r>
                        </a:p>
                      </a:txBody>
                      <a:tcPr/>
                    </a:tc>
                    <a:tc>
                      <a:txBody>
                        <a:bodyPr/>
                        <a:lstStyle/>
                        <a:p>
                          <a:r>
                            <a:rPr lang="it-IT" sz="2400" dirty="0">
                              <a:solidFill>
                                <a:schemeClr val="accent2"/>
                              </a:solidFill>
                            </a:rPr>
                            <a:t>2.30</a:t>
                          </a:r>
                        </a:p>
                      </a:txBody>
                      <a:tcPr/>
                    </a:tc>
                    <a:tc>
                      <a:txBody>
                        <a:bodyPr/>
                        <a:lstStyle/>
                        <a:p>
                          <a:r>
                            <a:rPr lang="it-IT" sz="2400" dirty="0">
                              <a:solidFill>
                                <a:schemeClr val="bg2">
                                  <a:lumMod val="50000"/>
                                </a:schemeClr>
                              </a:solidFill>
                            </a:rPr>
                            <a:t>2.34</a:t>
                          </a:r>
                        </a:p>
                      </a:txBody>
                      <a:tcPr/>
                    </a:tc>
                    <a:extLst>
                      <a:ext uri="{0D108BD9-81ED-4DB2-BD59-A6C34878D82A}">
                        <a16:rowId xmlns:a16="http://schemas.microsoft.com/office/drawing/2014/main" val="259224246"/>
                      </a:ext>
                    </a:extLst>
                  </a:tr>
                  <a:tr h="383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baseline="30000" dirty="0"/>
                            <a:t>100</a:t>
                          </a:r>
                          <a:r>
                            <a:rPr lang="it-IT" sz="2400" dirty="0"/>
                            <a:t>Mo-&gt;</a:t>
                          </a:r>
                          <a:r>
                            <a:rPr lang="it-IT" sz="2400" baseline="30000" dirty="0"/>
                            <a:t>100</a:t>
                          </a:r>
                          <a:r>
                            <a:rPr lang="it-IT" sz="2400" dirty="0"/>
                            <a:t>Ru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a:solidFill>
                                <a:schemeClr val="accent2"/>
                              </a:solidFill>
                            </a:rPr>
                            <a:t>3.96</a:t>
                          </a:r>
                        </a:p>
                      </a:txBody>
                      <a:tcPr/>
                    </a:tc>
                    <a:tc>
                      <a:txBody>
                        <a:bodyPr/>
                        <a:lstStyle/>
                        <a:p>
                          <a:r>
                            <a:rPr lang="it-IT" sz="2400" dirty="0">
                              <a:solidFill>
                                <a:schemeClr val="bg2">
                                  <a:lumMod val="50000"/>
                                </a:schemeClr>
                              </a:solidFill>
                            </a:rPr>
                            <a:t>2.24</a:t>
                          </a:r>
                        </a:p>
                      </a:txBody>
                      <a:tcPr/>
                    </a:tc>
                    <a:extLst>
                      <a:ext uri="{0D108BD9-81ED-4DB2-BD59-A6C34878D82A}">
                        <a16:rowId xmlns:a16="http://schemas.microsoft.com/office/drawing/2014/main" val="549838578"/>
                      </a:ext>
                    </a:extLst>
                  </a:tr>
                </a:tbl>
              </a:graphicData>
            </a:graphic>
          </p:graphicFrame>
        </mc:Choice>
        <mc:Fallback xmlns="">
          <p:graphicFrame>
            <p:nvGraphicFramePr>
              <p:cNvPr id="4" name="Tabella 7">
                <a:extLst>
                  <a:ext uri="{FF2B5EF4-FFF2-40B4-BE49-F238E27FC236}">
                    <a16:creationId xmlns:a16="http://schemas.microsoft.com/office/drawing/2014/main" id="{2C958B35-3FE3-C68B-B5DB-569D422A947F}"/>
                  </a:ext>
                </a:extLst>
              </p:cNvPr>
              <p:cNvGraphicFramePr>
                <a:graphicFrameLocks noGrp="1"/>
              </p:cNvGraphicFramePr>
              <p:nvPr>
                <p:extLst>
                  <p:ext uri="{D42A27DB-BD31-4B8C-83A1-F6EECF244321}">
                    <p14:modId xmlns:p14="http://schemas.microsoft.com/office/powerpoint/2010/main" val="4162789724"/>
                  </p:ext>
                </p:extLst>
              </p:nvPr>
            </p:nvGraphicFramePr>
            <p:xfrm>
              <a:off x="2802089" y="304586"/>
              <a:ext cx="5313691" cy="3262059"/>
            </p:xfrm>
            <a:graphic>
              <a:graphicData uri="http://schemas.openxmlformats.org/drawingml/2006/table">
                <a:tbl>
                  <a:tblPr firstRow="1" bandRow="1">
                    <a:tableStyleId>{93296810-A885-4BE3-A3E7-6D5BEEA58F35}</a:tableStyleId>
                  </a:tblPr>
                  <a:tblGrid>
                    <a:gridCol w="2543322">
                      <a:extLst>
                        <a:ext uri="{9D8B030D-6E8A-4147-A177-3AD203B41FA5}">
                          <a16:colId xmlns:a16="http://schemas.microsoft.com/office/drawing/2014/main" val="2062033240"/>
                        </a:ext>
                      </a:extLst>
                    </a:gridCol>
                    <a:gridCol w="1468986">
                      <a:extLst>
                        <a:ext uri="{9D8B030D-6E8A-4147-A177-3AD203B41FA5}">
                          <a16:colId xmlns:a16="http://schemas.microsoft.com/office/drawing/2014/main" val="2261718"/>
                        </a:ext>
                      </a:extLst>
                    </a:gridCol>
                    <a:gridCol w="1301383">
                      <a:extLst>
                        <a:ext uri="{9D8B030D-6E8A-4147-A177-3AD203B41FA5}">
                          <a16:colId xmlns:a16="http://schemas.microsoft.com/office/drawing/2014/main" val="2955015179"/>
                        </a:ext>
                      </a:extLst>
                    </a:gridCol>
                  </a:tblGrid>
                  <a:tr h="518859">
                    <a:tc>
                      <a:txBody>
                        <a:bodyPr/>
                        <a:lstStyle/>
                        <a:p>
                          <a:r>
                            <a:rPr lang="it-IT" sz="2400" dirty="0" err="1">
                              <a:solidFill>
                                <a:schemeClr val="tx1"/>
                              </a:solidFill>
                            </a:rPr>
                            <a:t>Decay</a:t>
                          </a:r>
                          <a:endParaRPr lang="it-IT" sz="2400" dirty="0">
                            <a:solidFill>
                              <a:schemeClr val="tx1"/>
                            </a:solidFill>
                          </a:endParaRPr>
                        </a:p>
                      </a:txBody>
                      <a:tcPr/>
                    </a:tc>
                    <a:tc>
                      <a:txBody>
                        <a:bodyPr/>
                        <a:lstStyle/>
                        <a:p>
                          <a:endParaRPr lang="it-IT"/>
                        </a:p>
                      </a:txBody>
                      <a:tcPr>
                        <a:blipFill>
                          <a:blip r:embed="rId6"/>
                          <a:stretch>
                            <a:fillRect l="-174138" t="-7317" r="-90517" b="-556098"/>
                          </a:stretch>
                        </a:blipFill>
                      </a:tcPr>
                    </a:tc>
                    <a:tc>
                      <a:txBody>
                        <a:bodyPr/>
                        <a:lstStyle/>
                        <a:p>
                          <a:endParaRPr lang="it-IT"/>
                        </a:p>
                      </a:txBody>
                      <a:tcPr>
                        <a:blipFill>
                          <a:blip r:embed="rId6"/>
                          <a:stretch>
                            <a:fillRect l="-308738" t="-7317" r="-1942" b="-556098"/>
                          </a:stretch>
                        </a:blipFill>
                      </a:tcPr>
                    </a:tc>
                    <a:extLst>
                      <a:ext uri="{0D108BD9-81ED-4DB2-BD59-A6C34878D82A}">
                        <a16:rowId xmlns:a16="http://schemas.microsoft.com/office/drawing/2014/main" val="1510707819"/>
                      </a:ext>
                    </a:extLst>
                  </a:tr>
                  <a:tr h="457200">
                    <a:tc>
                      <a:txBody>
                        <a:bodyPr/>
                        <a:lstStyle/>
                        <a:p>
                          <a:r>
                            <a:rPr lang="it-IT" sz="2400" baseline="30000" dirty="0"/>
                            <a:t>48</a:t>
                          </a:r>
                          <a:r>
                            <a:rPr lang="it-IT" sz="2400" dirty="0"/>
                            <a:t>Ca-&gt;</a:t>
                          </a:r>
                          <a:r>
                            <a:rPr lang="it-IT" sz="2400" baseline="30000" dirty="0"/>
                            <a:t>48</a:t>
                          </a:r>
                          <a:r>
                            <a:rPr lang="it-IT" sz="2400" dirty="0"/>
                            <a:t>Ti</a:t>
                          </a:r>
                        </a:p>
                      </a:txBody>
                      <a:tcPr/>
                    </a:tc>
                    <a:tc>
                      <a:txBody>
                        <a:bodyPr/>
                        <a:lstStyle/>
                        <a:p>
                          <a:r>
                            <a:rPr lang="it-IT" sz="2400" dirty="0">
                              <a:solidFill>
                                <a:schemeClr val="accent2"/>
                              </a:solidFill>
                            </a:rPr>
                            <a:t>0.53</a:t>
                          </a:r>
                        </a:p>
                      </a:txBody>
                      <a:tcPr/>
                    </a:tc>
                    <a:tc>
                      <a:txBody>
                        <a:bodyPr/>
                        <a:lstStyle/>
                        <a:p>
                          <a:r>
                            <a:rPr lang="it-IT" sz="2400" dirty="0">
                              <a:solidFill>
                                <a:schemeClr val="bg2">
                                  <a:lumMod val="50000"/>
                                </a:schemeClr>
                              </a:solidFill>
                            </a:rPr>
                            <a:t>0.30</a:t>
                          </a:r>
                        </a:p>
                      </a:txBody>
                      <a:tcPr/>
                    </a:tc>
                    <a:extLst>
                      <a:ext uri="{0D108BD9-81ED-4DB2-BD59-A6C34878D82A}">
                        <a16:rowId xmlns:a16="http://schemas.microsoft.com/office/drawing/2014/main" val="552612863"/>
                      </a:ext>
                    </a:extLst>
                  </a:tr>
                  <a:tr h="457200">
                    <a:tc>
                      <a:txBody>
                        <a:bodyPr/>
                        <a:lstStyle/>
                        <a:p>
                          <a:r>
                            <a:rPr lang="it-IT" sz="2400" baseline="30000" dirty="0"/>
                            <a:t>76</a:t>
                          </a:r>
                          <a:r>
                            <a:rPr lang="it-IT" sz="2400" dirty="0"/>
                            <a:t>Ge-&gt;</a:t>
                          </a:r>
                          <a:r>
                            <a:rPr lang="it-IT" sz="2400" baseline="30000" dirty="0"/>
                            <a:t>76</a:t>
                          </a:r>
                          <a:r>
                            <a:rPr lang="it-IT" sz="2400" dirty="0"/>
                            <a:t>Se</a:t>
                          </a:r>
                        </a:p>
                      </a:txBody>
                      <a:tcPr/>
                    </a:tc>
                    <a:tc>
                      <a:txBody>
                        <a:bodyPr/>
                        <a:lstStyle/>
                        <a:p>
                          <a:r>
                            <a:rPr lang="it-IT" sz="2400" dirty="0">
                              <a:solidFill>
                                <a:schemeClr val="accent2"/>
                              </a:solidFill>
                            </a:rPr>
                            <a:t>3.41</a:t>
                          </a:r>
                        </a:p>
                      </a:txBody>
                      <a:tcPr/>
                    </a:tc>
                    <a:tc>
                      <a:txBody>
                        <a:bodyPr/>
                        <a:lstStyle/>
                        <a:p>
                          <a:r>
                            <a:rPr lang="it-IT" sz="2400" dirty="0">
                              <a:solidFill>
                                <a:schemeClr val="bg2">
                                  <a:lumMod val="50000"/>
                                </a:schemeClr>
                              </a:solidFill>
                            </a:rPr>
                            <a:t>2.66</a:t>
                          </a:r>
                        </a:p>
                      </a:txBody>
                      <a:tcPr/>
                    </a:tc>
                    <a:extLst>
                      <a:ext uri="{0D108BD9-81ED-4DB2-BD59-A6C34878D82A}">
                        <a16:rowId xmlns:a16="http://schemas.microsoft.com/office/drawing/2014/main" val="3972923448"/>
                      </a:ext>
                    </a:extLst>
                  </a:tr>
                  <a:tr h="457200">
                    <a:tc>
                      <a:txBody>
                        <a:bodyPr/>
                        <a:lstStyle/>
                        <a:p>
                          <a:r>
                            <a:rPr lang="it-IT" sz="2400" baseline="30000" dirty="0"/>
                            <a:t>82</a:t>
                          </a:r>
                          <a:r>
                            <a:rPr lang="it-IT" sz="2400" dirty="0"/>
                            <a:t>Se-&gt;</a:t>
                          </a:r>
                          <a:r>
                            <a:rPr lang="it-IT" sz="2400" baseline="30000" dirty="0"/>
                            <a:t>82</a:t>
                          </a:r>
                          <a:r>
                            <a:rPr lang="it-IT" sz="2400" dirty="0"/>
                            <a:t>Kr</a:t>
                          </a:r>
                        </a:p>
                      </a:txBody>
                      <a:tcPr/>
                    </a:tc>
                    <a:tc>
                      <a:txBody>
                        <a:bodyPr/>
                        <a:lstStyle/>
                        <a:p>
                          <a:r>
                            <a:rPr lang="it-IT" sz="2400" dirty="0">
                              <a:solidFill>
                                <a:schemeClr val="accent2"/>
                              </a:solidFill>
                            </a:rPr>
                            <a:t>3.30</a:t>
                          </a:r>
                        </a:p>
                      </a:txBody>
                      <a:tcPr/>
                    </a:tc>
                    <a:tc>
                      <a:txBody>
                        <a:bodyPr/>
                        <a:lstStyle/>
                        <a:p>
                          <a:r>
                            <a:rPr lang="it-IT" sz="2400" dirty="0">
                              <a:solidFill>
                                <a:schemeClr val="bg2">
                                  <a:lumMod val="50000"/>
                                </a:schemeClr>
                              </a:solidFill>
                            </a:rPr>
                            <a:t>2.73</a:t>
                          </a:r>
                        </a:p>
                      </a:txBody>
                      <a:tcPr/>
                    </a:tc>
                    <a:extLst>
                      <a:ext uri="{0D108BD9-81ED-4DB2-BD59-A6C34878D82A}">
                        <a16:rowId xmlns:a16="http://schemas.microsoft.com/office/drawing/2014/main" val="2398730881"/>
                      </a:ext>
                    </a:extLst>
                  </a:tr>
                  <a:tr h="457200">
                    <a:tc>
                      <a:txBody>
                        <a:bodyPr/>
                        <a:lstStyle/>
                        <a:p>
                          <a:r>
                            <a:rPr lang="it-IT" sz="2400" baseline="30000" dirty="0"/>
                            <a:t>130</a:t>
                          </a:r>
                          <a:r>
                            <a:rPr lang="it-IT" sz="2400" dirty="0"/>
                            <a:t>Te-&gt;</a:t>
                          </a:r>
                          <a:r>
                            <a:rPr lang="it-IT" sz="2400" baseline="30000" dirty="0"/>
                            <a:t>130</a:t>
                          </a:r>
                          <a:r>
                            <a:rPr lang="it-IT" sz="2400" dirty="0"/>
                            <a:t>Xe</a:t>
                          </a:r>
                        </a:p>
                      </a:txBody>
                      <a:tcPr/>
                    </a:tc>
                    <a:tc>
                      <a:txBody>
                        <a:bodyPr/>
                        <a:lstStyle/>
                        <a:p>
                          <a:r>
                            <a:rPr lang="it-IT" sz="2400" dirty="0">
                              <a:solidFill>
                                <a:schemeClr val="accent2"/>
                              </a:solidFill>
                            </a:rPr>
                            <a:t>3.19</a:t>
                          </a:r>
                        </a:p>
                      </a:txBody>
                      <a:tcPr/>
                    </a:tc>
                    <a:tc>
                      <a:txBody>
                        <a:bodyPr/>
                        <a:lstStyle/>
                        <a:p>
                          <a:r>
                            <a:rPr lang="it-IT" sz="2400" dirty="0">
                              <a:solidFill>
                                <a:schemeClr val="bg2">
                                  <a:lumMod val="50000"/>
                                </a:schemeClr>
                              </a:solidFill>
                            </a:rPr>
                            <a:t>3.19</a:t>
                          </a:r>
                        </a:p>
                      </a:txBody>
                      <a:tcPr/>
                    </a:tc>
                    <a:extLst>
                      <a:ext uri="{0D108BD9-81ED-4DB2-BD59-A6C34878D82A}">
                        <a16:rowId xmlns:a16="http://schemas.microsoft.com/office/drawing/2014/main" val="2576078558"/>
                      </a:ext>
                    </a:extLst>
                  </a:tr>
                  <a:tr h="457200">
                    <a:tc>
                      <a:txBody>
                        <a:bodyPr/>
                        <a:lstStyle/>
                        <a:p>
                          <a:r>
                            <a:rPr lang="it-IT" sz="2400" baseline="30000" dirty="0"/>
                            <a:t>136</a:t>
                          </a:r>
                          <a:r>
                            <a:rPr lang="it-IT" sz="2400" dirty="0"/>
                            <a:t>Xe-&gt;</a:t>
                          </a:r>
                          <a:r>
                            <a:rPr lang="it-IT" sz="2400" baseline="30000" dirty="0"/>
                            <a:t>136</a:t>
                          </a:r>
                          <a:r>
                            <a:rPr lang="it-IT" sz="2400" dirty="0"/>
                            <a:t>Ba</a:t>
                          </a:r>
                        </a:p>
                      </a:txBody>
                      <a:tcPr/>
                    </a:tc>
                    <a:tc>
                      <a:txBody>
                        <a:bodyPr/>
                        <a:lstStyle/>
                        <a:p>
                          <a:r>
                            <a:rPr lang="it-IT" sz="2400" dirty="0">
                              <a:solidFill>
                                <a:schemeClr val="accent2"/>
                              </a:solidFill>
                            </a:rPr>
                            <a:t>2.30</a:t>
                          </a:r>
                        </a:p>
                      </a:txBody>
                      <a:tcPr/>
                    </a:tc>
                    <a:tc>
                      <a:txBody>
                        <a:bodyPr/>
                        <a:lstStyle/>
                        <a:p>
                          <a:r>
                            <a:rPr lang="it-IT" sz="2400" dirty="0">
                              <a:solidFill>
                                <a:schemeClr val="bg2">
                                  <a:lumMod val="50000"/>
                                </a:schemeClr>
                              </a:solidFill>
                            </a:rPr>
                            <a:t>2.34</a:t>
                          </a:r>
                        </a:p>
                      </a:txBody>
                      <a:tcPr/>
                    </a:tc>
                    <a:extLst>
                      <a:ext uri="{0D108BD9-81ED-4DB2-BD59-A6C34878D82A}">
                        <a16:rowId xmlns:a16="http://schemas.microsoft.com/office/drawing/2014/main" val="25922424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baseline="30000" dirty="0"/>
                            <a:t>100</a:t>
                          </a:r>
                          <a:r>
                            <a:rPr lang="it-IT" sz="2400" dirty="0"/>
                            <a:t>Mo-&gt;</a:t>
                          </a:r>
                          <a:r>
                            <a:rPr lang="it-IT" sz="2400" baseline="30000" dirty="0"/>
                            <a:t>100</a:t>
                          </a:r>
                          <a:r>
                            <a:rPr lang="it-IT" sz="2400" dirty="0"/>
                            <a:t>Ru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a:solidFill>
                                <a:schemeClr val="accent2"/>
                              </a:solidFill>
                            </a:rPr>
                            <a:t>3.96</a:t>
                          </a:r>
                        </a:p>
                      </a:txBody>
                      <a:tcPr/>
                    </a:tc>
                    <a:tc>
                      <a:txBody>
                        <a:bodyPr/>
                        <a:lstStyle/>
                        <a:p>
                          <a:r>
                            <a:rPr lang="it-IT" sz="2400" dirty="0">
                              <a:solidFill>
                                <a:schemeClr val="bg2">
                                  <a:lumMod val="50000"/>
                                </a:schemeClr>
                              </a:solidFill>
                            </a:rPr>
                            <a:t>2.24</a:t>
                          </a:r>
                        </a:p>
                      </a:txBody>
                      <a:tcPr/>
                    </a:tc>
                    <a:extLst>
                      <a:ext uri="{0D108BD9-81ED-4DB2-BD59-A6C34878D82A}">
                        <a16:rowId xmlns:a16="http://schemas.microsoft.com/office/drawing/2014/main" val="54983857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ella 7">
                <a:extLst>
                  <a:ext uri="{FF2B5EF4-FFF2-40B4-BE49-F238E27FC236}">
                    <a16:creationId xmlns:a16="http://schemas.microsoft.com/office/drawing/2014/main" id="{62C23EA8-38DF-04DD-62BF-3BA04F30EC2E}"/>
                  </a:ext>
                </a:extLst>
              </p:cNvPr>
              <p:cNvGraphicFramePr>
                <a:graphicFrameLocks noGrp="1"/>
              </p:cNvGraphicFramePr>
              <p:nvPr>
                <p:extLst>
                  <p:ext uri="{D42A27DB-BD31-4B8C-83A1-F6EECF244321}">
                    <p14:modId xmlns:p14="http://schemas.microsoft.com/office/powerpoint/2010/main" val="4243821185"/>
                  </p:ext>
                </p:extLst>
              </p:nvPr>
            </p:nvGraphicFramePr>
            <p:xfrm>
              <a:off x="2802089" y="316950"/>
              <a:ext cx="6137195" cy="3254029"/>
            </p:xfrm>
            <a:graphic>
              <a:graphicData uri="http://schemas.openxmlformats.org/drawingml/2006/table">
                <a:tbl>
                  <a:tblPr firstRow="1" bandRow="1">
                    <a:tableStyleId>{93296810-A885-4BE3-A3E7-6D5BEEA58F35}</a:tableStyleId>
                  </a:tblPr>
                  <a:tblGrid>
                    <a:gridCol w="2359590">
                      <a:extLst>
                        <a:ext uri="{9D8B030D-6E8A-4147-A177-3AD203B41FA5}">
                          <a16:colId xmlns:a16="http://schemas.microsoft.com/office/drawing/2014/main" val="2062033240"/>
                        </a:ext>
                      </a:extLst>
                    </a:gridCol>
                    <a:gridCol w="1362865">
                      <a:extLst>
                        <a:ext uri="{9D8B030D-6E8A-4147-A177-3AD203B41FA5}">
                          <a16:colId xmlns:a16="http://schemas.microsoft.com/office/drawing/2014/main" val="2261718"/>
                        </a:ext>
                      </a:extLst>
                    </a:gridCol>
                    <a:gridCol w="1207370">
                      <a:extLst>
                        <a:ext uri="{9D8B030D-6E8A-4147-A177-3AD203B41FA5}">
                          <a16:colId xmlns:a16="http://schemas.microsoft.com/office/drawing/2014/main" val="2955015179"/>
                        </a:ext>
                      </a:extLst>
                    </a:gridCol>
                    <a:gridCol w="1207370">
                      <a:extLst>
                        <a:ext uri="{9D8B030D-6E8A-4147-A177-3AD203B41FA5}">
                          <a16:colId xmlns:a16="http://schemas.microsoft.com/office/drawing/2014/main" val="3554853317"/>
                        </a:ext>
                      </a:extLst>
                    </a:gridCol>
                  </a:tblGrid>
                  <a:tr h="611639">
                    <a:tc>
                      <a:txBody>
                        <a:bodyPr/>
                        <a:lstStyle/>
                        <a:p>
                          <a:r>
                            <a:rPr lang="it-IT" sz="2400" dirty="0" err="1">
                              <a:solidFill>
                                <a:schemeClr val="tx1"/>
                              </a:solidFill>
                            </a:rPr>
                            <a:t>Decay</a:t>
                          </a:r>
                          <a:endParaRPr lang="it-IT" sz="240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it-IT" sz="2400" b="0" i="1" smtClean="0">
                                        <a:solidFill>
                                          <a:schemeClr val="bg1"/>
                                        </a:solidFill>
                                        <a:latin typeface="Cambria Math" panose="02040503050406030204" pitchFamily="18" charset="0"/>
                                      </a:rPr>
                                    </m:ctrlPr>
                                  </m:sSubSupPr>
                                  <m:e>
                                    <m:r>
                                      <a:rPr lang="it-IT" sz="2400" b="0" smtClean="0">
                                        <a:solidFill>
                                          <a:schemeClr val="bg1"/>
                                        </a:solidFill>
                                        <a:latin typeface="Cambria Math" panose="02040503050406030204" pitchFamily="18" charset="0"/>
                                      </a:rPr>
                                      <m:t>𝑀</m:t>
                                    </m:r>
                                  </m:e>
                                  <m:sub>
                                    <m:r>
                                      <a:rPr lang="it-IT" sz="2400" b="0" smtClean="0">
                                        <a:solidFill>
                                          <a:schemeClr val="bg1"/>
                                        </a:solidFill>
                                        <a:latin typeface="Cambria Math" panose="02040503050406030204" pitchFamily="18" charset="0"/>
                                      </a:rPr>
                                      <m:t>𝑏𝑎𝑟𝑒</m:t>
                                    </m:r>
                                  </m:sub>
                                  <m:sup>
                                    <m:r>
                                      <a:rPr lang="it-IT" sz="2400" b="0" smtClean="0">
                                        <a:solidFill>
                                          <a:schemeClr val="bg1"/>
                                        </a:solidFill>
                                        <a:latin typeface="Cambria Math" panose="02040503050406030204" pitchFamily="18" charset="0"/>
                                      </a:rPr>
                                      <m:t>0</m:t>
                                    </m:r>
                                    <m:r>
                                      <a:rPr lang="it-IT" sz="2400" b="0" smtClean="0">
                                        <a:solidFill>
                                          <a:schemeClr val="bg1"/>
                                        </a:solidFill>
                                        <a:latin typeface="Cambria Math" panose="02040503050406030204" pitchFamily="18" charset="0"/>
                                      </a:rPr>
                                      <m:t>𝜈</m:t>
                                    </m:r>
                                  </m:sup>
                                </m:sSubSup>
                              </m:oMath>
                            </m:oMathPara>
                          </a14:m>
                          <a:endParaRPr lang="it-IT" sz="2400" dirty="0">
                            <a:solidFill>
                              <a:schemeClr val="accent2"/>
                            </a:solidFill>
                          </a:endParaRP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it-IT" sz="2400" b="0" i="1" smtClean="0">
                                        <a:solidFill>
                                          <a:schemeClr val="bg1"/>
                                        </a:solidFill>
                                        <a:latin typeface="Cambria Math" panose="02040503050406030204" pitchFamily="18" charset="0"/>
                                      </a:rPr>
                                    </m:ctrlPr>
                                  </m:sSubSupPr>
                                  <m:e>
                                    <m:r>
                                      <a:rPr lang="it-IT" sz="2400" b="0" smtClean="0">
                                        <a:solidFill>
                                          <a:schemeClr val="bg1"/>
                                        </a:solidFill>
                                        <a:latin typeface="Cambria Math" panose="02040503050406030204" pitchFamily="18" charset="0"/>
                                      </a:rPr>
                                      <m:t>𝑀</m:t>
                                    </m:r>
                                  </m:e>
                                  <m:sub>
                                    <m:r>
                                      <a:rPr lang="it-IT" sz="2400" b="0" smtClean="0">
                                        <a:solidFill>
                                          <a:schemeClr val="bg1"/>
                                        </a:solidFill>
                                        <a:latin typeface="Cambria Math" panose="02040503050406030204" pitchFamily="18" charset="0"/>
                                      </a:rPr>
                                      <m:t>𝑒𝑓𝑓</m:t>
                                    </m:r>
                                  </m:sub>
                                  <m:sup>
                                    <m:r>
                                      <a:rPr lang="it-IT" sz="2400" b="0" smtClean="0">
                                        <a:solidFill>
                                          <a:schemeClr val="bg1"/>
                                        </a:solidFill>
                                        <a:latin typeface="Cambria Math" panose="02040503050406030204" pitchFamily="18" charset="0"/>
                                      </a:rPr>
                                      <m:t>0</m:t>
                                    </m:r>
                                    <m:r>
                                      <a:rPr lang="it-IT" sz="2400" b="0" smtClean="0">
                                        <a:solidFill>
                                          <a:schemeClr val="bg1"/>
                                        </a:solidFill>
                                        <a:latin typeface="Cambria Math" panose="02040503050406030204" pitchFamily="18" charset="0"/>
                                      </a:rPr>
                                      <m:t>𝜈</m:t>
                                    </m:r>
                                  </m:sup>
                                </m:sSubSup>
                              </m:oMath>
                            </m:oMathPara>
                          </a14:m>
                          <a:endParaRPr lang="it-IT" sz="2400" dirty="0">
                            <a:solidFill>
                              <a:schemeClr val="bg2">
                                <a:lumMod val="50000"/>
                              </a:schemeClr>
                            </a:solidFill>
                          </a:endParaRP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it-IT" sz="2400" b="0" i="1" smtClean="0">
                                        <a:solidFill>
                                          <a:schemeClr val="bg1"/>
                                        </a:solidFill>
                                        <a:latin typeface="Cambria Math" panose="02040503050406030204" pitchFamily="18" charset="0"/>
                                        <a:ea typeface="Cambria Math" panose="02040503050406030204" pitchFamily="18" charset="0"/>
                                      </a:rPr>
                                    </m:ctrlPr>
                                  </m:sSubSupPr>
                                  <m:e>
                                    <m:r>
                                      <a:rPr lang="it-IT" sz="2400" b="0" i="1" smtClean="0">
                                        <a:solidFill>
                                          <a:schemeClr val="bg1"/>
                                        </a:solidFill>
                                        <a:latin typeface="Cambria Math" panose="02040503050406030204" pitchFamily="18" charset="0"/>
                                        <a:ea typeface="Cambria Math" panose="02040503050406030204" pitchFamily="18" charset="0"/>
                                      </a:rPr>
                                      <m:t>𝑀</m:t>
                                    </m:r>
                                  </m:e>
                                  <m:sub>
                                    <m:sSub>
                                      <m:sSubPr>
                                        <m:ctrlPr>
                                          <a:rPr lang="it-IT"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𝑔</m:t>
                                        </m:r>
                                      </m:e>
                                      <m:sub>
                                        <m:r>
                                          <a:rPr lang="en-US" sz="2400" b="0" i="1" smtClean="0">
                                            <a:solidFill>
                                              <a:schemeClr val="bg1"/>
                                            </a:solidFill>
                                            <a:latin typeface="Cambria Math" panose="02040503050406030204" pitchFamily="18" charset="0"/>
                                            <a:ea typeface="Cambria Math" panose="02040503050406030204" pitchFamily="18" charset="0"/>
                                          </a:rPr>
                                          <m:t>𝐴</m:t>
                                        </m:r>
                                      </m:sub>
                                    </m:sSub>
                                    <m:r>
                                      <a:rPr lang="en-US" sz="2400" b="0" i="1" smtClean="0">
                                        <a:solidFill>
                                          <a:schemeClr val="bg1"/>
                                        </a:solidFill>
                                        <a:latin typeface="Cambria Math" panose="02040503050406030204" pitchFamily="18" charset="0"/>
                                        <a:ea typeface="Cambria Math" panose="02040503050406030204" pitchFamily="18" charset="0"/>
                                      </a:rPr>
                                      <m:t>−2</m:t>
                                    </m:r>
                                    <m:r>
                                      <a:rPr lang="en-US" sz="2400" b="0" i="1" smtClean="0">
                                        <a:solidFill>
                                          <a:schemeClr val="bg1"/>
                                        </a:solidFill>
                                        <a:latin typeface="Cambria Math" panose="02040503050406030204" pitchFamily="18" charset="0"/>
                                        <a:ea typeface="Cambria Math" panose="02040503050406030204" pitchFamily="18" charset="0"/>
                                      </a:rPr>
                                      <m:t>𝜈𝛽𝛽</m:t>
                                    </m:r>
                                  </m:sub>
                                  <m:sup>
                                    <m:r>
                                      <a:rPr lang="it-IT" sz="2400" b="0" i="1" smtClean="0">
                                        <a:solidFill>
                                          <a:schemeClr val="bg1"/>
                                        </a:solidFill>
                                        <a:latin typeface="Cambria Math" panose="02040503050406030204" pitchFamily="18" charset="0"/>
                                        <a:ea typeface="Cambria Math" panose="02040503050406030204" pitchFamily="18" charset="0"/>
                                      </a:rPr>
                                      <m:t>0</m:t>
                                    </m:r>
                                    <m:r>
                                      <a:rPr lang="it-IT" sz="2400" b="0" i="1" smtClean="0">
                                        <a:solidFill>
                                          <a:schemeClr val="bg1"/>
                                        </a:solidFill>
                                        <a:latin typeface="Cambria Math" panose="02040503050406030204" pitchFamily="18" charset="0"/>
                                        <a:ea typeface="Cambria Math" panose="02040503050406030204" pitchFamily="18" charset="0"/>
                                      </a:rPr>
                                      <m:t>𝜈</m:t>
                                    </m:r>
                                  </m:sup>
                                </m:sSubSup>
                              </m:oMath>
                            </m:oMathPara>
                          </a14:m>
                          <a:endParaRPr lang="it-IT" sz="2400" dirty="0">
                            <a:solidFill>
                              <a:schemeClr val="bg2">
                                <a:lumMod val="50000"/>
                              </a:schemeClr>
                            </a:solidFill>
                          </a:endParaRPr>
                        </a:p>
                      </a:txBody>
                      <a:tcPr/>
                    </a:tc>
                    <a:extLst>
                      <a:ext uri="{0D108BD9-81ED-4DB2-BD59-A6C34878D82A}">
                        <a16:rowId xmlns:a16="http://schemas.microsoft.com/office/drawing/2014/main" val="1510707819"/>
                      </a:ext>
                    </a:extLst>
                  </a:tr>
                  <a:tr h="528478">
                    <a:tc>
                      <a:txBody>
                        <a:bodyPr/>
                        <a:lstStyle/>
                        <a:p>
                          <a:r>
                            <a:rPr lang="it-IT" sz="2400" baseline="30000" dirty="0"/>
                            <a:t>48</a:t>
                          </a:r>
                          <a:r>
                            <a:rPr lang="it-IT" sz="2400" dirty="0"/>
                            <a:t>Ca </a:t>
                          </a:r>
                          <a:r>
                            <a:rPr lang="it-IT" sz="2400" dirty="0">
                              <a:sym typeface="Wingdings" pitchFamily="2" charset="2"/>
                            </a:rPr>
                            <a:t> </a:t>
                          </a:r>
                          <a:r>
                            <a:rPr lang="it-IT" sz="2400" baseline="30000" dirty="0"/>
                            <a:t>48</a:t>
                          </a:r>
                          <a:r>
                            <a:rPr lang="it-IT" sz="2400" dirty="0"/>
                            <a:t>Ti</a:t>
                          </a:r>
                        </a:p>
                      </a:txBody>
                      <a:tcPr/>
                    </a:tc>
                    <a:tc>
                      <a:txBody>
                        <a:bodyPr/>
                        <a:lstStyle/>
                        <a:p>
                          <a:r>
                            <a:rPr lang="it-IT" sz="2400" dirty="0">
                              <a:solidFill>
                                <a:schemeClr val="accent2"/>
                              </a:solidFill>
                            </a:rPr>
                            <a:t>0.53</a:t>
                          </a:r>
                        </a:p>
                      </a:txBody>
                      <a:tcPr/>
                    </a:tc>
                    <a:tc>
                      <a:txBody>
                        <a:bodyPr/>
                        <a:lstStyle/>
                        <a:p>
                          <a:r>
                            <a:rPr lang="it-IT" sz="2400" dirty="0">
                              <a:solidFill>
                                <a:schemeClr val="bg2">
                                  <a:lumMod val="50000"/>
                                </a:schemeClr>
                              </a:solidFill>
                            </a:rPr>
                            <a:t>0.30</a:t>
                          </a:r>
                        </a:p>
                      </a:txBody>
                      <a:tcPr/>
                    </a:tc>
                    <a:tc>
                      <a:txBody>
                        <a:bodyPr/>
                        <a:lstStyle/>
                        <a:p>
                          <a:r>
                            <a:rPr lang="it-IT" sz="2400" dirty="0">
                              <a:solidFill>
                                <a:schemeClr val="bg2">
                                  <a:lumMod val="50000"/>
                                </a:schemeClr>
                              </a:solidFill>
                            </a:rPr>
                            <a:t>0.40</a:t>
                          </a:r>
                        </a:p>
                      </a:txBody>
                      <a:tcPr/>
                    </a:tc>
                    <a:extLst>
                      <a:ext uri="{0D108BD9-81ED-4DB2-BD59-A6C34878D82A}">
                        <a16:rowId xmlns:a16="http://schemas.microsoft.com/office/drawing/2014/main" val="552612863"/>
                      </a:ext>
                    </a:extLst>
                  </a:tr>
                  <a:tr h="528478">
                    <a:tc>
                      <a:txBody>
                        <a:bodyPr/>
                        <a:lstStyle/>
                        <a:p>
                          <a:r>
                            <a:rPr lang="it-IT" sz="2400" baseline="30000" dirty="0"/>
                            <a:t>76</a:t>
                          </a:r>
                          <a:r>
                            <a:rPr lang="it-IT" sz="2400" dirty="0"/>
                            <a:t>Ge </a:t>
                          </a:r>
                          <a:r>
                            <a:rPr lang="it-IT" sz="2400" dirty="0">
                              <a:sym typeface="Wingdings" pitchFamily="2" charset="2"/>
                            </a:rPr>
                            <a:t> </a:t>
                          </a:r>
                          <a:r>
                            <a:rPr lang="it-IT" sz="2400" baseline="30000" dirty="0"/>
                            <a:t>76</a:t>
                          </a:r>
                          <a:r>
                            <a:rPr lang="it-IT" sz="2400" dirty="0"/>
                            <a:t>Se</a:t>
                          </a:r>
                        </a:p>
                      </a:txBody>
                      <a:tcPr/>
                    </a:tc>
                    <a:tc>
                      <a:txBody>
                        <a:bodyPr/>
                        <a:lstStyle/>
                        <a:p>
                          <a:r>
                            <a:rPr lang="it-IT" sz="2400" dirty="0">
                              <a:solidFill>
                                <a:schemeClr val="accent2"/>
                              </a:solidFill>
                            </a:rPr>
                            <a:t>3.41</a:t>
                          </a:r>
                        </a:p>
                      </a:txBody>
                      <a:tcPr/>
                    </a:tc>
                    <a:tc>
                      <a:txBody>
                        <a:bodyPr/>
                        <a:lstStyle/>
                        <a:p>
                          <a:r>
                            <a:rPr lang="it-IT" sz="2400" dirty="0">
                              <a:solidFill>
                                <a:schemeClr val="bg2">
                                  <a:lumMod val="50000"/>
                                </a:schemeClr>
                              </a:solidFill>
                            </a:rPr>
                            <a:t>2.66</a:t>
                          </a:r>
                        </a:p>
                      </a:txBody>
                      <a:tcPr/>
                    </a:tc>
                    <a:tc>
                      <a:txBody>
                        <a:bodyPr/>
                        <a:lstStyle/>
                        <a:p>
                          <a:r>
                            <a:rPr lang="it-IT" sz="2400" dirty="0">
                              <a:solidFill>
                                <a:schemeClr val="bg2">
                                  <a:lumMod val="50000"/>
                                </a:schemeClr>
                              </a:solidFill>
                            </a:rPr>
                            <a:t>1.41</a:t>
                          </a:r>
                        </a:p>
                      </a:txBody>
                      <a:tcPr/>
                    </a:tc>
                    <a:extLst>
                      <a:ext uri="{0D108BD9-81ED-4DB2-BD59-A6C34878D82A}">
                        <a16:rowId xmlns:a16="http://schemas.microsoft.com/office/drawing/2014/main" val="3972923448"/>
                      </a:ext>
                    </a:extLst>
                  </a:tr>
                  <a:tr h="528478">
                    <a:tc>
                      <a:txBody>
                        <a:bodyPr/>
                        <a:lstStyle/>
                        <a:p>
                          <a:r>
                            <a:rPr lang="it-IT" sz="2400" baseline="30000" dirty="0"/>
                            <a:t>82</a:t>
                          </a:r>
                          <a:r>
                            <a:rPr lang="it-IT" sz="2400" dirty="0"/>
                            <a:t>Se </a:t>
                          </a:r>
                          <a:r>
                            <a:rPr lang="it-IT" sz="2400" dirty="0">
                              <a:sym typeface="Wingdings" pitchFamily="2" charset="2"/>
                            </a:rPr>
                            <a:t> </a:t>
                          </a:r>
                          <a:r>
                            <a:rPr lang="it-IT" sz="2400" baseline="30000" dirty="0"/>
                            <a:t>82</a:t>
                          </a:r>
                          <a:r>
                            <a:rPr lang="it-IT" sz="2400" dirty="0"/>
                            <a:t>Kr</a:t>
                          </a:r>
                        </a:p>
                      </a:txBody>
                      <a:tcPr/>
                    </a:tc>
                    <a:tc>
                      <a:txBody>
                        <a:bodyPr/>
                        <a:lstStyle/>
                        <a:p>
                          <a:r>
                            <a:rPr lang="it-IT" sz="2400" dirty="0">
                              <a:solidFill>
                                <a:schemeClr val="accent2"/>
                              </a:solidFill>
                            </a:rPr>
                            <a:t>3.30</a:t>
                          </a:r>
                        </a:p>
                      </a:txBody>
                      <a:tcPr/>
                    </a:tc>
                    <a:tc>
                      <a:txBody>
                        <a:bodyPr/>
                        <a:lstStyle/>
                        <a:p>
                          <a:r>
                            <a:rPr lang="it-IT" sz="2400" dirty="0">
                              <a:solidFill>
                                <a:schemeClr val="bg2">
                                  <a:lumMod val="50000"/>
                                </a:schemeClr>
                              </a:solidFill>
                            </a:rPr>
                            <a:t>2.73</a:t>
                          </a:r>
                        </a:p>
                      </a:txBody>
                      <a:tcPr/>
                    </a:tc>
                    <a:tc>
                      <a:txBody>
                        <a:bodyPr/>
                        <a:lstStyle/>
                        <a:p>
                          <a:r>
                            <a:rPr lang="it-IT" sz="2400" dirty="0">
                              <a:solidFill>
                                <a:schemeClr val="bg2">
                                  <a:lumMod val="50000"/>
                                </a:schemeClr>
                              </a:solidFill>
                            </a:rPr>
                            <a:t>1.31</a:t>
                          </a:r>
                        </a:p>
                      </a:txBody>
                      <a:tcPr/>
                    </a:tc>
                    <a:extLst>
                      <a:ext uri="{0D108BD9-81ED-4DB2-BD59-A6C34878D82A}">
                        <a16:rowId xmlns:a16="http://schemas.microsoft.com/office/drawing/2014/main" val="2398730881"/>
                      </a:ext>
                    </a:extLst>
                  </a:tr>
                  <a:tr h="528478">
                    <a:tc>
                      <a:txBody>
                        <a:bodyPr/>
                        <a:lstStyle/>
                        <a:p>
                          <a:r>
                            <a:rPr lang="it-IT" sz="2400" baseline="30000" dirty="0"/>
                            <a:t>130</a:t>
                          </a:r>
                          <a:r>
                            <a:rPr lang="it-IT" sz="2400" dirty="0"/>
                            <a:t>Te </a:t>
                          </a:r>
                          <a:r>
                            <a:rPr lang="it-IT" sz="2400" dirty="0">
                              <a:sym typeface="Wingdings" pitchFamily="2" charset="2"/>
                            </a:rPr>
                            <a:t> </a:t>
                          </a:r>
                          <a:r>
                            <a:rPr lang="it-IT" sz="2400" baseline="30000" dirty="0"/>
                            <a:t>130</a:t>
                          </a:r>
                          <a:r>
                            <a:rPr lang="it-IT" sz="2400" dirty="0"/>
                            <a:t>Xe</a:t>
                          </a:r>
                        </a:p>
                      </a:txBody>
                      <a:tcPr/>
                    </a:tc>
                    <a:tc>
                      <a:txBody>
                        <a:bodyPr/>
                        <a:lstStyle/>
                        <a:p>
                          <a:r>
                            <a:rPr lang="it-IT" sz="2400" dirty="0">
                              <a:solidFill>
                                <a:schemeClr val="accent2"/>
                              </a:solidFill>
                            </a:rPr>
                            <a:t>3.19</a:t>
                          </a:r>
                        </a:p>
                      </a:txBody>
                      <a:tcPr/>
                    </a:tc>
                    <a:tc>
                      <a:txBody>
                        <a:bodyPr/>
                        <a:lstStyle/>
                        <a:p>
                          <a:r>
                            <a:rPr lang="it-IT" sz="2400" dirty="0">
                              <a:solidFill>
                                <a:schemeClr val="bg2">
                                  <a:lumMod val="50000"/>
                                </a:schemeClr>
                              </a:solidFill>
                            </a:rPr>
                            <a:t>3.19</a:t>
                          </a:r>
                        </a:p>
                      </a:txBody>
                      <a:tcPr/>
                    </a:tc>
                    <a:tc>
                      <a:txBody>
                        <a:bodyPr/>
                        <a:lstStyle/>
                        <a:p>
                          <a:r>
                            <a:rPr lang="it-IT" sz="2400" dirty="0">
                              <a:solidFill>
                                <a:schemeClr val="bg2">
                                  <a:lumMod val="50000"/>
                                </a:schemeClr>
                              </a:solidFill>
                            </a:rPr>
                            <a:t>1.78</a:t>
                          </a:r>
                        </a:p>
                      </a:txBody>
                      <a:tcPr/>
                    </a:tc>
                    <a:extLst>
                      <a:ext uri="{0D108BD9-81ED-4DB2-BD59-A6C34878D82A}">
                        <a16:rowId xmlns:a16="http://schemas.microsoft.com/office/drawing/2014/main" val="2576078558"/>
                      </a:ext>
                    </a:extLst>
                  </a:tr>
                  <a:tr h="528478">
                    <a:tc>
                      <a:txBody>
                        <a:bodyPr/>
                        <a:lstStyle/>
                        <a:p>
                          <a:r>
                            <a:rPr lang="it-IT" sz="2400" baseline="30000" dirty="0"/>
                            <a:t>136</a:t>
                          </a:r>
                          <a:r>
                            <a:rPr lang="it-IT" sz="2400" dirty="0"/>
                            <a:t>Xe </a:t>
                          </a:r>
                          <a:r>
                            <a:rPr lang="it-IT" sz="2400" dirty="0">
                              <a:sym typeface="Wingdings" pitchFamily="2" charset="2"/>
                            </a:rPr>
                            <a:t> </a:t>
                          </a:r>
                          <a:r>
                            <a:rPr lang="it-IT" sz="2400" baseline="30000" dirty="0"/>
                            <a:t>136</a:t>
                          </a:r>
                          <a:r>
                            <a:rPr lang="it-IT" sz="2400" dirty="0"/>
                            <a:t>Ba</a:t>
                          </a:r>
                        </a:p>
                      </a:txBody>
                      <a:tcPr/>
                    </a:tc>
                    <a:tc>
                      <a:txBody>
                        <a:bodyPr/>
                        <a:lstStyle/>
                        <a:p>
                          <a:r>
                            <a:rPr lang="it-IT" sz="2400" dirty="0">
                              <a:solidFill>
                                <a:schemeClr val="accent2"/>
                              </a:solidFill>
                            </a:rPr>
                            <a:t>2.30</a:t>
                          </a:r>
                        </a:p>
                      </a:txBody>
                      <a:tcPr/>
                    </a:tc>
                    <a:tc>
                      <a:txBody>
                        <a:bodyPr/>
                        <a:lstStyle/>
                        <a:p>
                          <a:r>
                            <a:rPr lang="it-IT" sz="2400" dirty="0">
                              <a:solidFill>
                                <a:schemeClr val="bg2">
                                  <a:lumMod val="50000"/>
                                </a:schemeClr>
                              </a:solidFill>
                            </a:rPr>
                            <a:t>2.34</a:t>
                          </a:r>
                        </a:p>
                      </a:txBody>
                      <a:tcPr/>
                    </a:tc>
                    <a:tc>
                      <a:txBody>
                        <a:bodyPr/>
                        <a:lstStyle/>
                        <a:p>
                          <a:r>
                            <a:rPr lang="it-IT" sz="2400" dirty="0">
                              <a:solidFill>
                                <a:schemeClr val="bg2">
                                  <a:lumMod val="50000"/>
                                </a:schemeClr>
                              </a:solidFill>
                            </a:rPr>
                            <a:t>1.15</a:t>
                          </a:r>
                        </a:p>
                      </a:txBody>
                      <a:tcPr/>
                    </a:tc>
                    <a:extLst>
                      <a:ext uri="{0D108BD9-81ED-4DB2-BD59-A6C34878D82A}">
                        <a16:rowId xmlns:a16="http://schemas.microsoft.com/office/drawing/2014/main" val="259224246"/>
                      </a:ext>
                    </a:extLst>
                  </a:tr>
                </a:tbl>
              </a:graphicData>
            </a:graphic>
          </p:graphicFrame>
        </mc:Choice>
        <mc:Fallback xmlns="">
          <p:graphicFrame>
            <p:nvGraphicFramePr>
              <p:cNvPr id="11" name="Tabella 7">
                <a:extLst>
                  <a:ext uri="{FF2B5EF4-FFF2-40B4-BE49-F238E27FC236}">
                    <a16:creationId xmlns:a16="http://schemas.microsoft.com/office/drawing/2014/main" id="{62C23EA8-38DF-04DD-62BF-3BA04F30EC2E}"/>
                  </a:ext>
                </a:extLst>
              </p:cNvPr>
              <p:cNvGraphicFramePr>
                <a:graphicFrameLocks noGrp="1"/>
              </p:cNvGraphicFramePr>
              <p:nvPr>
                <p:extLst>
                  <p:ext uri="{D42A27DB-BD31-4B8C-83A1-F6EECF244321}">
                    <p14:modId xmlns:p14="http://schemas.microsoft.com/office/powerpoint/2010/main" val="4243821185"/>
                  </p:ext>
                </p:extLst>
              </p:nvPr>
            </p:nvGraphicFramePr>
            <p:xfrm>
              <a:off x="2802089" y="316950"/>
              <a:ext cx="6137195" cy="3254029"/>
            </p:xfrm>
            <a:graphic>
              <a:graphicData uri="http://schemas.openxmlformats.org/drawingml/2006/table">
                <a:tbl>
                  <a:tblPr firstRow="1" bandRow="1">
                    <a:tableStyleId>{93296810-A885-4BE3-A3E7-6D5BEEA58F35}</a:tableStyleId>
                  </a:tblPr>
                  <a:tblGrid>
                    <a:gridCol w="2359590">
                      <a:extLst>
                        <a:ext uri="{9D8B030D-6E8A-4147-A177-3AD203B41FA5}">
                          <a16:colId xmlns:a16="http://schemas.microsoft.com/office/drawing/2014/main" val="2062033240"/>
                        </a:ext>
                      </a:extLst>
                    </a:gridCol>
                    <a:gridCol w="1362865">
                      <a:extLst>
                        <a:ext uri="{9D8B030D-6E8A-4147-A177-3AD203B41FA5}">
                          <a16:colId xmlns:a16="http://schemas.microsoft.com/office/drawing/2014/main" val="2261718"/>
                        </a:ext>
                      </a:extLst>
                    </a:gridCol>
                    <a:gridCol w="1207370">
                      <a:extLst>
                        <a:ext uri="{9D8B030D-6E8A-4147-A177-3AD203B41FA5}">
                          <a16:colId xmlns:a16="http://schemas.microsoft.com/office/drawing/2014/main" val="2955015179"/>
                        </a:ext>
                      </a:extLst>
                    </a:gridCol>
                    <a:gridCol w="1207370">
                      <a:extLst>
                        <a:ext uri="{9D8B030D-6E8A-4147-A177-3AD203B41FA5}">
                          <a16:colId xmlns:a16="http://schemas.microsoft.com/office/drawing/2014/main" val="3554853317"/>
                        </a:ext>
                      </a:extLst>
                    </a:gridCol>
                  </a:tblGrid>
                  <a:tr h="611639">
                    <a:tc>
                      <a:txBody>
                        <a:bodyPr/>
                        <a:lstStyle/>
                        <a:p>
                          <a:r>
                            <a:rPr lang="it-IT" sz="2400" dirty="0" err="1">
                              <a:solidFill>
                                <a:schemeClr val="tx1"/>
                              </a:solidFill>
                            </a:rPr>
                            <a:t>Decay</a:t>
                          </a:r>
                          <a:endParaRPr lang="it-IT" sz="2400" dirty="0">
                            <a:solidFill>
                              <a:schemeClr val="tx1"/>
                            </a:solidFill>
                          </a:endParaRPr>
                        </a:p>
                      </a:txBody>
                      <a:tcPr/>
                    </a:tc>
                    <a:tc>
                      <a:txBody>
                        <a:bodyPr/>
                        <a:lstStyle/>
                        <a:p>
                          <a:endParaRPr lang="it-IT"/>
                        </a:p>
                      </a:txBody>
                      <a:tcPr>
                        <a:blipFill>
                          <a:blip r:embed="rId7"/>
                          <a:stretch>
                            <a:fillRect l="-173148" t="-6250" r="-178704" b="-450000"/>
                          </a:stretch>
                        </a:blipFill>
                      </a:tcPr>
                    </a:tc>
                    <a:tc>
                      <a:txBody>
                        <a:bodyPr/>
                        <a:lstStyle/>
                        <a:p>
                          <a:endParaRPr lang="it-IT"/>
                        </a:p>
                      </a:txBody>
                      <a:tcPr>
                        <a:blipFill>
                          <a:blip r:embed="rId7"/>
                          <a:stretch>
                            <a:fillRect l="-310526" t="-6250" r="-103158" b="-450000"/>
                          </a:stretch>
                        </a:blipFill>
                      </a:tcPr>
                    </a:tc>
                    <a:tc>
                      <a:txBody>
                        <a:bodyPr/>
                        <a:lstStyle/>
                        <a:p>
                          <a:endParaRPr lang="it-IT"/>
                        </a:p>
                      </a:txBody>
                      <a:tcPr>
                        <a:blipFill>
                          <a:blip r:embed="rId7"/>
                          <a:stretch>
                            <a:fillRect l="-410526" t="-6250" r="-3158" b="-450000"/>
                          </a:stretch>
                        </a:blipFill>
                      </a:tcPr>
                    </a:tc>
                    <a:extLst>
                      <a:ext uri="{0D108BD9-81ED-4DB2-BD59-A6C34878D82A}">
                        <a16:rowId xmlns:a16="http://schemas.microsoft.com/office/drawing/2014/main" val="1510707819"/>
                      </a:ext>
                    </a:extLst>
                  </a:tr>
                  <a:tr h="528478">
                    <a:tc>
                      <a:txBody>
                        <a:bodyPr/>
                        <a:lstStyle/>
                        <a:p>
                          <a:r>
                            <a:rPr lang="it-IT" sz="2400" baseline="30000" dirty="0"/>
                            <a:t>48</a:t>
                          </a:r>
                          <a:r>
                            <a:rPr lang="it-IT" sz="2400" dirty="0"/>
                            <a:t>Ca </a:t>
                          </a:r>
                          <a:r>
                            <a:rPr lang="it-IT" sz="2400" dirty="0">
                              <a:sym typeface="Wingdings" pitchFamily="2" charset="2"/>
                            </a:rPr>
                            <a:t> </a:t>
                          </a:r>
                          <a:r>
                            <a:rPr lang="it-IT" sz="2400" baseline="30000" dirty="0"/>
                            <a:t>48</a:t>
                          </a:r>
                          <a:r>
                            <a:rPr lang="it-IT" sz="2400" dirty="0"/>
                            <a:t>Ti</a:t>
                          </a:r>
                        </a:p>
                      </a:txBody>
                      <a:tcPr/>
                    </a:tc>
                    <a:tc>
                      <a:txBody>
                        <a:bodyPr/>
                        <a:lstStyle/>
                        <a:p>
                          <a:r>
                            <a:rPr lang="it-IT" sz="2400" dirty="0">
                              <a:solidFill>
                                <a:schemeClr val="accent2"/>
                              </a:solidFill>
                            </a:rPr>
                            <a:t>0.53</a:t>
                          </a:r>
                        </a:p>
                      </a:txBody>
                      <a:tcPr/>
                    </a:tc>
                    <a:tc>
                      <a:txBody>
                        <a:bodyPr/>
                        <a:lstStyle/>
                        <a:p>
                          <a:r>
                            <a:rPr lang="it-IT" sz="2400" dirty="0">
                              <a:solidFill>
                                <a:schemeClr val="bg2">
                                  <a:lumMod val="50000"/>
                                </a:schemeClr>
                              </a:solidFill>
                            </a:rPr>
                            <a:t>0.30</a:t>
                          </a:r>
                        </a:p>
                      </a:txBody>
                      <a:tcPr/>
                    </a:tc>
                    <a:tc>
                      <a:txBody>
                        <a:bodyPr/>
                        <a:lstStyle/>
                        <a:p>
                          <a:r>
                            <a:rPr lang="it-IT" sz="2400" dirty="0">
                              <a:solidFill>
                                <a:schemeClr val="bg2">
                                  <a:lumMod val="50000"/>
                                </a:schemeClr>
                              </a:solidFill>
                            </a:rPr>
                            <a:t>0.40</a:t>
                          </a:r>
                        </a:p>
                      </a:txBody>
                      <a:tcPr/>
                    </a:tc>
                    <a:extLst>
                      <a:ext uri="{0D108BD9-81ED-4DB2-BD59-A6C34878D82A}">
                        <a16:rowId xmlns:a16="http://schemas.microsoft.com/office/drawing/2014/main" val="552612863"/>
                      </a:ext>
                    </a:extLst>
                  </a:tr>
                  <a:tr h="528478">
                    <a:tc>
                      <a:txBody>
                        <a:bodyPr/>
                        <a:lstStyle/>
                        <a:p>
                          <a:r>
                            <a:rPr lang="it-IT" sz="2400" baseline="30000" dirty="0"/>
                            <a:t>76</a:t>
                          </a:r>
                          <a:r>
                            <a:rPr lang="it-IT" sz="2400" dirty="0"/>
                            <a:t>Ge </a:t>
                          </a:r>
                          <a:r>
                            <a:rPr lang="it-IT" sz="2400" dirty="0">
                              <a:sym typeface="Wingdings" pitchFamily="2" charset="2"/>
                            </a:rPr>
                            <a:t> </a:t>
                          </a:r>
                          <a:r>
                            <a:rPr lang="it-IT" sz="2400" baseline="30000" dirty="0"/>
                            <a:t>76</a:t>
                          </a:r>
                          <a:r>
                            <a:rPr lang="it-IT" sz="2400" dirty="0"/>
                            <a:t>Se</a:t>
                          </a:r>
                        </a:p>
                      </a:txBody>
                      <a:tcPr/>
                    </a:tc>
                    <a:tc>
                      <a:txBody>
                        <a:bodyPr/>
                        <a:lstStyle/>
                        <a:p>
                          <a:r>
                            <a:rPr lang="it-IT" sz="2400" dirty="0">
                              <a:solidFill>
                                <a:schemeClr val="accent2"/>
                              </a:solidFill>
                            </a:rPr>
                            <a:t>3.41</a:t>
                          </a:r>
                        </a:p>
                      </a:txBody>
                      <a:tcPr/>
                    </a:tc>
                    <a:tc>
                      <a:txBody>
                        <a:bodyPr/>
                        <a:lstStyle/>
                        <a:p>
                          <a:r>
                            <a:rPr lang="it-IT" sz="2400" dirty="0">
                              <a:solidFill>
                                <a:schemeClr val="bg2">
                                  <a:lumMod val="50000"/>
                                </a:schemeClr>
                              </a:solidFill>
                            </a:rPr>
                            <a:t>2.66</a:t>
                          </a:r>
                        </a:p>
                      </a:txBody>
                      <a:tcPr/>
                    </a:tc>
                    <a:tc>
                      <a:txBody>
                        <a:bodyPr/>
                        <a:lstStyle/>
                        <a:p>
                          <a:r>
                            <a:rPr lang="it-IT" sz="2400" dirty="0">
                              <a:solidFill>
                                <a:schemeClr val="bg2">
                                  <a:lumMod val="50000"/>
                                </a:schemeClr>
                              </a:solidFill>
                            </a:rPr>
                            <a:t>1.41</a:t>
                          </a:r>
                        </a:p>
                      </a:txBody>
                      <a:tcPr/>
                    </a:tc>
                    <a:extLst>
                      <a:ext uri="{0D108BD9-81ED-4DB2-BD59-A6C34878D82A}">
                        <a16:rowId xmlns:a16="http://schemas.microsoft.com/office/drawing/2014/main" val="3972923448"/>
                      </a:ext>
                    </a:extLst>
                  </a:tr>
                  <a:tr h="528478">
                    <a:tc>
                      <a:txBody>
                        <a:bodyPr/>
                        <a:lstStyle/>
                        <a:p>
                          <a:r>
                            <a:rPr lang="it-IT" sz="2400" baseline="30000" dirty="0"/>
                            <a:t>82</a:t>
                          </a:r>
                          <a:r>
                            <a:rPr lang="it-IT" sz="2400" dirty="0"/>
                            <a:t>Se </a:t>
                          </a:r>
                          <a:r>
                            <a:rPr lang="it-IT" sz="2400" dirty="0">
                              <a:sym typeface="Wingdings" pitchFamily="2" charset="2"/>
                            </a:rPr>
                            <a:t> </a:t>
                          </a:r>
                          <a:r>
                            <a:rPr lang="it-IT" sz="2400" baseline="30000" dirty="0"/>
                            <a:t>82</a:t>
                          </a:r>
                          <a:r>
                            <a:rPr lang="it-IT" sz="2400" dirty="0"/>
                            <a:t>Kr</a:t>
                          </a:r>
                        </a:p>
                      </a:txBody>
                      <a:tcPr/>
                    </a:tc>
                    <a:tc>
                      <a:txBody>
                        <a:bodyPr/>
                        <a:lstStyle/>
                        <a:p>
                          <a:r>
                            <a:rPr lang="it-IT" sz="2400" dirty="0">
                              <a:solidFill>
                                <a:schemeClr val="accent2"/>
                              </a:solidFill>
                            </a:rPr>
                            <a:t>3.30</a:t>
                          </a:r>
                        </a:p>
                      </a:txBody>
                      <a:tcPr/>
                    </a:tc>
                    <a:tc>
                      <a:txBody>
                        <a:bodyPr/>
                        <a:lstStyle/>
                        <a:p>
                          <a:r>
                            <a:rPr lang="it-IT" sz="2400" dirty="0">
                              <a:solidFill>
                                <a:schemeClr val="bg2">
                                  <a:lumMod val="50000"/>
                                </a:schemeClr>
                              </a:solidFill>
                            </a:rPr>
                            <a:t>2.73</a:t>
                          </a:r>
                        </a:p>
                      </a:txBody>
                      <a:tcPr/>
                    </a:tc>
                    <a:tc>
                      <a:txBody>
                        <a:bodyPr/>
                        <a:lstStyle/>
                        <a:p>
                          <a:r>
                            <a:rPr lang="it-IT" sz="2400" dirty="0">
                              <a:solidFill>
                                <a:schemeClr val="bg2">
                                  <a:lumMod val="50000"/>
                                </a:schemeClr>
                              </a:solidFill>
                            </a:rPr>
                            <a:t>1.31</a:t>
                          </a:r>
                        </a:p>
                      </a:txBody>
                      <a:tcPr/>
                    </a:tc>
                    <a:extLst>
                      <a:ext uri="{0D108BD9-81ED-4DB2-BD59-A6C34878D82A}">
                        <a16:rowId xmlns:a16="http://schemas.microsoft.com/office/drawing/2014/main" val="2398730881"/>
                      </a:ext>
                    </a:extLst>
                  </a:tr>
                  <a:tr h="528478">
                    <a:tc>
                      <a:txBody>
                        <a:bodyPr/>
                        <a:lstStyle/>
                        <a:p>
                          <a:r>
                            <a:rPr lang="it-IT" sz="2400" baseline="30000" dirty="0"/>
                            <a:t>130</a:t>
                          </a:r>
                          <a:r>
                            <a:rPr lang="it-IT" sz="2400" dirty="0"/>
                            <a:t>Te </a:t>
                          </a:r>
                          <a:r>
                            <a:rPr lang="it-IT" sz="2400" dirty="0">
                              <a:sym typeface="Wingdings" pitchFamily="2" charset="2"/>
                            </a:rPr>
                            <a:t> </a:t>
                          </a:r>
                          <a:r>
                            <a:rPr lang="it-IT" sz="2400" baseline="30000" dirty="0"/>
                            <a:t>130</a:t>
                          </a:r>
                          <a:r>
                            <a:rPr lang="it-IT" sz="2400" dirty="0"/>
                            <a:t>Xe</a:t>
                          </a:r>
                        </a:p>
                      </a:txBody>
                      <a:tcPr/>
                    </a:tc>
                    <a:tc>
                      <a:txBody>
                        <a:bodyPr/>
                        <a:lstStyle/>
                        <a:p>
                          <a:r>
                            <a:rPr lang="it-IT" sz="2400" dirty="0">
                              <a:solidFill>
                                <a:schemeClr val="accent2"/>
                              </a:solidFill>
                            </a:rPr>
                            <a:t>3.19</a:t>
                          </a:r>
                        </a:p>
                      </a:txBody>
                      <a:tcPr/>
                    </a:tc>
                    <a:tc>
                      <a:txBody>
                        <a:bodyPr/>
                        <a:lstStyle/>
                        <a:p>
                          <a:r>
                            <a:rPr lang="it-IT" sz="2400" dirty="0">
                              <a:solidFill>
                                <a:schemeClr val="bg2">
                                  <a:lumMod val="50000"/>
                                </a:schemeClr>
                              </a:solidFill>
                            </a:rPr>
                            <a:t>3.19</a:t>
                          </a:r>
                        </a:p>
                      </a:txBody>
                      <a:tcPr/>
                    </a:tc>
                    <a:tc>
                      <a:txBody>
                        <a:bodyPr/>
                        <a:lstStyle/>
                        <a:p>
                          <a:r>
                            <a:rPr lang="it-IT" sz="2400" dirty="0">
                              <a:solidFill>
                                <a:schemeClr val="bg2">
                                  <a:lumMod val="50000"/>
                                </a:schemeClr>
                              </a:solidFill>
                            </a:rPr>
                            <a:t>1.78</a:t>
                          </a:r>
                        </a:p>
                      </a:txBody>
                      <a:tcPr/>
                    </a:tc>
                    <a:extLst>
                      <a:ext uri="{0D108BD9-81ED-4DB2-BD59-A6C34878D82A}">
                        <a16:rowId xmlns:a16="http://schemas.microsoft.com/office/drawing/2014/main" val="2576078558"/>
                      </a:ext>
                    </a:extLst>
                  </a:tr>
                  <a:tr h="528478">
                    <a:tc>
                      <a:txBody>
                        <a:bodyPr/>
                        <a:lstStyle/>
                        <a:p>
                          <a:r>
                            <a:rPr lang="it-IT" sz="2400" baseline="30000" dirty="0"/>
                            <a:t>136</a:t>
                          </a:r>
                          <a:r>
                            <a:rPr lang="it-IT" sz="2400" dirty="0"/>
                            <a:t>Xe </a:t>
                          </a:r>
                          <a:r>
                            <a:rPr lang="it-IT" sz="2400" dirty="0">
                              <a:sym typeface="Wingdings" pitchFamily="2" charset="2"/>
                            </a:rPr>
                            <a:t> </a:t>
                          </a:r>
                          <a:r>
                            <a:rPr lang="it-IT" sz="2400" baseline="30000" dirty="0"/>
                            <a:t>136</a:t>
                          </a:r>
                          <a:r>
                            <a:rPr lang="it-IT" sz="2400" dirty="0"/>
                            <a:t>Ba</a:t>
                          </a:r>
                        </a:p>
                      </a:txBody>
                      <a:tcPr/>
                    </a:tc>
                    <a:tc>
                      <a:txBody>
                        <a:bodyPr/>
                        <a:lstStyle/>
                        <a:p>
                          <a:r>
                            <a:rPr lang="it-IT" sz="2400" dirty="0">
                              <a:solidFill>
                                <a:schemeClr val="accent2"/>
                              </a:solidFill>
                            </a:rPr>
                            <a:t>2.30</a:t>
                          </a:r>
                        </a:p>
                      </a:txBody>
                      <a:tcPr/>
                    </a:tc>
                    <a:tc>
                      <a:txBody>
                        <a:bodyPr/>
                        <a:lstStyle/>
                        <a:p>
                          <a:r>
                            <a:rPr lang="it-IT" sz="2400" dirty="0">
                              <a:solidFill>
                                <a:schemeClr val="bg2">
                                  <a:lumMod val="50000"/>
                                </a:schemeClr>
                              </a:solidFill>
                            </a:rPr>
                            <a:t>2.34</a:t>
                          </a:r>
                        </a:p>
                      </a:txBody>
                      <a:tcPr/>
                    </a:tc>
                    <a:tc>
                      <a:txBody>
                        <a:bodyPr/>
                        <a:lstStyle/>
                        <a:p>
                          <a:r>
                            <a:rPr lang="it-IT" sz="2400" dirty="0">
                              <a:solidFill>
                                <a:schemeClr val="bg2">
                                  <a:lumMod val="50000"/>
                                </a:schemeClr>
                              </a:solidFill>
                            </a:rPr>
                            <a:t>1.15</a:t>
                          </a:r>
                        </a:p>
                      </a:txBody>
                      <a:tcPr/>
                    </a:tc>
                    <a:extLst>
                      <a:ext uri="{0D108BD9-81ED-4DB2-BD59-A6C34878D82A}">
                        <a16:rowId xmlns:a16="http://schemas.microsoft.com/office/drawing/2014/main" val="259224246"/>
                      </a:ext>
                    </a:extLst>
                  </a:tr>
                </a:tbl>
              </a:graphicData>
            </a:graphic>
          </p:graphicFrame>
        </mc:Fallback>
      </mc:AlternateContent>
    </p:spTree>
    <p:extLst>
      <p:ext uri="{BB962C8B-B14F-4D97-AF65-F5344CB8AC3E}">
        <p14:creationId xmlns:p14="http://schemas.microsoft.com/office/powerpoint/2010/main" val="17138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olo 1">
            <a:extLst>
              <a:ext uri="{FF2B5EF4-FFF2-40B4-BE49-F238E27FC236}">
                <a16:creationId xmlns:a16="http://schemas.microsoft.com/office/drawing/2014/main" id="{E6BA6589-2413-1D5C-EBB4-F51D5609ECDC}"/>
              </a:ext>
            </a:extLst>
          </p:cNvPr>
          <p:cNvSpPr txBox="1">
            <a:spLocks/>
          </p:cNvSpPr>
          <p:nvPr/>
        </p:nvSpPr>
        <p:spPr>
          <a:xfrm>
            <a:off x="0" y="2648383"/>
            <a:ext cx="4038604" cy="2006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dirty="0" err="1">
                <a:solidFill>
                  <a:srgbClr val="FFFFFF"/>
                </a:solidFill>
              </a:rPr>
              <a:t>Perspectives</a:t>
            </a:r>
            <a:br>
              <a:rPr lang="it-IT" sz="2400" dirty="0">
                <a:solidFill>
                  <a:schemeClr val="bg1"/>
                </a:solidFill>
                <a:latin typeface="+mn-lt"/>
              </a:rPr>
            </a:br>
            <a:endParaRPr lang="en-US" sz="2400" dirty="0">
              <a:solidFill>
                <a:schemeClr val="bg1"/>
              </a:solidFill>
              <a:latin typeface="+mn-lt"/>
            </a:endParaRPr>
          </a:p>
        </p:txBody>
      </p:sp>
      <p:sp>
        <p:nvSpPr>
          <p:cNvPr id="9" name="CasellaDiTesto 8">
            <a:extLst>
              <a:ext uri="{FF2B5EF4-FFF2-40B4-BE49-F238E27FC236}">
                <a16:creationId xmlns:a16="http://schemas.microsoft.com/office/drawing/2014/main" id="{664EE96E-F149-C50A-EB11-C5586A71DF15}"/>
              </a:ext>
            </a:extLst>
          </p:cNvPr>
          <p:cNvSpPr txBox="1"/>
          <p:nvPr/>
        </p:nvSpPr>
        <p:spPr>
          <a:xfrm>
            <a:off x="4965539" y="694481"/>
            <a:ext cx="184731" cy="369332"/>
          </a:xfrm>
          <a:prstGeom prst="rect">
            <a:avLst/>
          </a:prstGeom>
          <a:noFill/>
        </p:spPr>
        <p:txBody>
          <a:bodyPr wrap="none" rtlCol="0">
            <a:spAutoFit/>
          </a:bodyPr>
          <a:lstStyle/>
          <a:p>
            <a:endParaRPr lang="it-IT" dirty="0"/>
          </a:p>
        </p:txBody>
      </p:sp>
      <p:sp>
        <p:nvSpPr>
          <p:cNvPr id="2" name="CasellaDiTesto 1">
            <a:extLst>
              <a:ext uri="{FF2B5EF4-FFF2-40B4-BE49-F238E27FC236}">
                <a16:creationId xmlns:a16="http://schemas.microsoft.com/office/drawing/2014/main" id="{69FCEB80-CA92-7723-7214-85C080011996}"/>
              </a:ext>
            </a:extLst>
          </p:cNvPr>
          <p:cNvSpPr txBox="1"/>
          <p:nvPr/>
        </p:nvSpPr>
        <p:spPr>
          <a:xfrm>
            <a:off x="4195389" y="1535959"/>
            <a:ext cx="8048160" cy="3785652"/>
          </a:xfrm>
          <a:prstGeom prst="rect">
            <a:avLst/>
          </a:prstGeom>
          <a:noFill/>
        </p:spPr>
        <p:txBody>
          <a:bodyPr wrap="square" rtlCol="0">
            <a:spAutoFit/>
          </a:bodyPr>
          <a:lstStyle/>
          <a:p>
            <a:pPr marL="342900" indent="-342900" algn="just">
              <a:buFont typeface="Font di sistema regolare"/>
              <a:buChar char="✻"/>
            </a:pPr>
            <a:r>
              <a:rPr lang="en-US" sz="2000" dirty="0">
                <a:latin typeface="+mj-lt"/>
              </a:rPr>
              <a:t>E</a:t>
            </a:r>
            <a:r>
              <a:rPr lang="en-US" sz="2000" dirty="0">
                <a:effectLst/>
                <a:latin typeface="+mj-lt"/>
              </a:rPr>
              <a:t>xtension of calculations  with 3NFs to heavier systems </a:t>
            </a:r>
          </a:p>
          <a:p>
            <a:pPr marL="342900" indent="-342900" algn="just">
              <a:buFont typeface="Font di sistema regolare"/>
              <a:buChar char="✻"/>
            </a:pPr>
            <a:endParaRPr lang="en-US" sz="2000" dirty="0">
              <a:effectLst/>
              <a:latin typeface="+mj-lt"/>
            </a:endParaRPr>
          </a:p>
          <a:p>
            <a:pPr marL="342900" indent="-342900" algn="just">
              <a:buFont typeface="Font di sistema regolare"/>
              <a:buChar char="✻"/>
            </a:pPr>
            <a:r>
              <a:rPr lang="en-US" sz="2000" dirty="0">
                <a:latin typeface="+mj-lt"/>
              </a:rPr>
              <a:t>I</a:t>
            </a:r>
            <a:r>
              <a:rPr lang="en-US" sz="2000" dirty="0">
                <a:effectLst/>
                <a:latin typeface="+mj-lt"/>
              </a:rPr>
              <a:t>nclusion of higher-order contributions</a:t>
            </a:r>
            <a:r>
              <a:rPr lang="en-US" sz="2000" dirty="0">
                <a:latin typeface="+mj-lt"/>
              </a:rPr>
              <a:t> </a:t>
            </a:r>
            <a:r>
              <a:rPr lang="en-US" sz="2000" dirty="0">
                <a:effectLst/>
                <a:latin typeface="+mj-lt"/>
              </a:rPr>
              <a:t>with 3N vertices in the perturbative expansion of the effective Hamiltonian</a:t>
            </a:r>
          </a:p>
          <a:p>
            <a:pPr marL="342900" indent="-342900" algn="just">
              <a:buFont typeface="Font di sistema regolare"/>
              <a:buChar char="✻"/>
            </a:pPr>
            <a:endParaRPr lang="en-US" sz="2000" dirty="0">
              <a:effectLst/>
              <a:latin typeface="+mj-lt"/>
            </a:endParaRPr>
          </a:p>
          <a:p>
            <a:pPr marL="342900" indent="-342900" algn="just">
              <a:buFont typeface="Font di sistema regolare"/>
              <a:buChar char="✻"/>
            </a:pPr>
            <a:r>
              <a:rPr lang="en-US" sz="2000" dirty="0">
                <a:effectLst/>
                <a:latin typeface="+mj-lt"/>
              </a:rPr>
              <a:t>Inclusion of </a:t>
            </a:r>
            <a:r>
              <a:rPr lang="en-US" sz="2000" dirty="0" err="1">
                <a:effectLst/>
                <a:latin typeface="+mj-lt"/>
              </a:rPr>
              <a:t>subleading</a:t>
            </a:r>
            <a:r>
              <a:rPr lang="en-US" sz="2000" dirty="0">
                <a:effectLst/>
                <a:latin typeface="+mj-lt"/>
              </a:rPr>
              <a:t> 3NFs beyond the NNLO development</a:t>
            </a:r>
            <a:r>
              <a:rPr lang="en-US" sz="2000" dirty="0">
                <a:latin typeface="+mj-lt"/>
              </a:rPr>
              <a:t> as </a:t>
            </a:r>
            <a:r>
              <a:rPr lang="en-US" sz="2000" dirty="0">
                <a:effectLst/>
                <a:latin typeface="+mj-lt"/>
              </a:rPr>
              <a:t>the short-range 3NFs at N</a:t>
            </a:r>
            <a:r>
              <a:rPr lang="en-US" sz="2000" baseline="30000" dirty="0">
                <a:effectLst/>
                <a:latin typeface="+mj-lt"/>
              </a:rPr>
              <a:t>3</a:t>
            </a:r>
            <a:r>
              <a:rPr lang="en-US" sz="2000" dirty="0">
                <a:effectLst/>
                <a:latin typeface="+mj-lt"/>
              </a:rPr>
              <a:t>LO and N</a:t>
            </a:r>
            <a:r>
              <a:rPr lang="en-US" sz="2000" baseline="30000" dirty="0">
                <a:effectLst/>
                <a:latin typeface="+mj-lt"/>
              </a:rPr>
              <a:t>4</a:t>
            </a:r>
            <a:r>
              <a:rPr lang="en-US" sz="2000" dirty="0">
                <a:effectLst/>
                <a:latin typeface="+mj-lt"/>
              </a:rPr>
              <a:t>LO  that are shown to play a non-negligible role in few-body</a:t>
            </a:r>
            <a:r>
              <a:rPr lang="en-US" sz="2000" dirty="0">
                <a:latin typeface="+mj-lt"/>
              </a:rPr>
              <a:t> </a:t>
            </a:r>
            <a:r>
              <a:rPr lang="en-US" sz="2000" dirty="0">
                <a:effectLst/>
                <a:latin typeface="+mj-lt"/>
              </a:rPr>
              <a:t>systems</a:t>
            </a:r>
          </a:p>
          <a:p>
            <a:pPr marL="342900" indent="-342900" algn="just">
              <a:buFont typeface="Font di sistema regolare"/>
              <a:buChar char="✻"/>
            </a:pPr>
            <a:endParaRPr lang="en-US" sz="2000" dirty="0">
              <a:effectLst/>
              <a:latin typeface="+mj-lt"/>
            </a:endParaRPr>
          </a:p>
          <a:p>
            <a:pPr marL="342900" indent="-342900" algn="just">
              <a:buFont typeface="Font di sistema regolare"/>
              <a:buChar char="✻"/>
            </a:pPr>
            <a:r>
              <a:rPr lang="en-US" sz="2000" dirty="0">
                <a:latin typeface="+mj-lt"/>
              </a:rPr>
              <a:t>C</a:t>
            </a:r>
            <a:r>
              <a:rPr lang="en-US" sz="2000" dirty="0">
                <a:effectLst/>
                <a:latin typeface="+mj-lt"/>
              </a:rPr>
              <a:t>onsistent calculations of all the effective operators for general observables, not just of the Hamiltonian, by including two-body meson-exchange corrections originating from sub-nucleonic degrees of freedom</a:t>
            </a:r>
          </a:p>
        </p:txBody>
      </p:sp>
    </p:spTree>
    <p:extLst>
      <p:ext uri="{BB962C8B-B14F-4D97-AF65-F5344CB8AC3E}">
        <p14:creationId xmlns:p14="http://schemas.microsoft.com/office/powerpoint/2010/main" val="760852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24">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25">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26">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5" name="Rectangle 28">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1">
            <a:extLst>
              <a:ext uri="{FF2B5EF4-FFF2-40B4-BE49-F238E27FC236}">
                <a16:creationId xmlns:a16="http://schemas.microsoft.com/office/drawing/2014/main" id="{E6BA6589-2413-1D5C-EBB4-F51D5609ECDC}"/>
              </a:ext>
            </a:extLst>
          </p:cNvPr>
          <p:cNvSpPr txBox="1">
            <a:spLocks/>
          </p:cNvSpPr>
          <p:nvPr/>
        </p:nvSpPr>
        <p:spPr>
          <a:xfrm>
            <a:off x="574221" y="1239926"/>
            <a:ext cx="3305423" cy="4680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chemeClr val="tx1"/>
                </a:solidFill>
                <a:latin typeface="+mj-lt"/>
                <a:ea typeface="+mj-ea"/>
                <a:cs typeface="+mj-cs"/>
              </a:rPr>
              <a:t>Collaborators</a:t>
            </a:r>
            <a:br>
              <a:rPr lang="en-US" sz="5200" kern="1200" dirty="0">
                <a:solidFill>
                  <a:schemeClr val="tx1"/>
                </a:solidFill>
                <a:latin typeface="+mj-lt"/>
                <a:ea typeface="+mj-ea"/>
                <a:cs typeface="+mj-cs"/>
              </a:rPr>
            </a:br>
            <a:endParaRPr lang="en-US" sz="5200" kern="1200" dirty="0">
              <a:solidFill>
                <a:schemeClr val="tx1"/>
              </a:solidFill>
              <a:latin typeface="+mj-lt"/>
              <a:ea typeface="+mj-ea"/>
              <a:cs typeface="+mj-cs"/>
            </a:endParaRPr>
          </a:p>
        </p:txBody>
      </p:sp>
      <p:sp>
        <p:nvSpPr>
          <p:cNvPr id="8" name="Segnaposto contenuto 7">
            <a:extLst>
              <a:ext uri="{FF2B5EF4-FFF2-40B4-BE49-F238E27FC236}">
                <a16:creationId xmlns:a16="http://schemas.microsoft.com/office/drawing/2014/main" id="{178516C3-C467-08EF-F7BA-B0798B84C885}"/>
              </a:ext>
            </a:extLst>
          </p:cNvPr>
          <p:cNvSpPr>
            <a:spLocks noGrp="1"/>
          </p:cNvSpPr>
          <p:nvPr>
            <p:ph idx="1"/>
          </p:nvPr>
        </p:nvSpPr>
        <p:spPr>
          <a:xfrm>
            <a:off x="2869403" y="1126527"/>
            <a:ext cx="9072225" cy="4983018"/>
          </a:xfrm>
        </p:spPr>
        <p:txBody>
          <a:bodyPr vert="horz" lIns="91440" tIns="45720" rIns="91440" bIns="45720" rtlCol="0" anchor="ctr">
            <a:normAutofit/>
          </a:bodyPr>
          <a:lstStyle/>
          <a:p>
            <a:pPr marL="914400" indent="0">
              <a:spcBef>
                <a:spcPts val="600"/>
              </a:spcBef>
              <a:spcAft>
                <a:spcPts val="600"/>
              </a:spcAft>
              <a:buClr>
                <a:schemeClr val="tx1"/>
              </a:buClr>
              <a:buSzPct val="120000"/>
              <a:buNone/>
            </a:pPr>
            <a:r>
              <a:rPr lang="en-US" sz="3000" dirty="0"/>
              <a:t>   Luigi </a:t>
            </a:r>
            <a:r>
              <a:rPr lang="en-US" sz="3000" dirty="0" err="1"/>
              <a:t>Coraggio</a:t>
            </a:r>
            <a:r>
              <a:rPr lang="en-US" sz="3000" dirty="0"/>
              <a:t> (</a:t>
            </a:r>
            <a:r>
              <a:rPr lang="en-US" sz="3000" dirty="0" err="1"/>
              <a:t>UNICampania</a:t>
            </a:r>
            <a:r>
              <a:rPr lang="en-US" sz="3000" dirty="0"/>
              <a:t> &amp; INFN-NA)</a:t>
            </a:r>
          </a:p>
          <a:p>
            <a:pPr marL="914400" indent="0">
              <a:spcBef>
                <a:spcPts val="600"/>
              </a:spcBef>
              <a:spcAft>
                <a:spcPts val="600"/>
              </a:spcAft>
              <a:buClr>
                <a:schemeClr val="tx1"/>
              </a:buClr>
              <a:buSzPct val="120000"/>
              <a:buNone/>
            </a:pPr>
            <a:r>
              <a:rPr lang="en-US" sz="3000" dirty="0"/>
              <a:t>   Giovanni De Gregorio (</a:t>
            </a:r>
            <a:r>
              <a:rPr lang="en-US" sz="3000" dirty="0" err="1"/>
              <a:t>UNICampania</a:t>
            </a:r>
            <a:r>
              <a:rPr lang="en-US" sz="3000" dirty="0"/>
              <a:t> &amp; INFN-NA)</a:t>
            </a:r>
          </a:p>
          <a:p>
            <a:pPr marL="914400" indent="0">
              <a:spcBef>
                <a:spcPts val="600"/>
              </a:spcBef>
              <a:spcAft>
                <a:spcPts val="600"/>
              </a:spcAft>
              <a:buClr>
                <a:schemeClr val="tx1"/>
              </a:buClr>
              <a:buSzPct val="120000"/>
              <a:buNone/>
            </a:pPr>
            <a:r>
              <a:rPr lang="en-US" sz="3000" dirty="0"/>
              <a:t>   </a:t>
            </a:r>
            <a:r>
              <a:rPr lang="en-US" sz="3000" dirty="0" err="1"/>
              <a:t>Tokuro</a:t>
            </a:r>
            <a:r>
              <a:rPr lang="en-US" sz="3000" dirty="0"/>
              <a:t> Fukui (Kyushu University- Fukuoka)</a:t>
            </a:r>
          </a:p>
          <a:p>
            <a:pPr marL="914400" indent="0">
              <a:spcBef>
                <a:spcPts val="600"/>
              </a:spcBef>
              <a:spcAft>
                <a:spcPts val="600"/>
              </a:spcAft>
              <a:buClr>
                <a:schemeClr val="tx1"/>
              </a:buClr>
              <a:buSzPct val="120000"/>
              <a:buNone/>
            </a:pPr>
            <a:r>
              <a:rPr lang="en-US" sz="3000" dirty="0"/>
              <a:t>   Nunzio </a:t>
            </a:r>
            <a:r>
              <a:rPr lang="en-US" sz="3000" dirty="0" err="1"/>
              <a:t>Itaco</a:t>
            </a:r>
            <a:r>
              <a:rPr lang="en-US" sz="3000" dirty="0"/>
              <a:t> (</a:t>
            </a:r>
            <a:r>
              <a:rPr lang="en-US" sz="3000" dirty="0" err="1"/>
              <a:t>UNICampania</a:t>
            </a:r>
            <a:r>
              <a:rPr lang="en-US" sz="3000" dirty="0"/>
              <a:t> &amp; INFN-NA)</a:t>
            </a:r>
          </a:p>
          <a:p>
            <a:pPr marL="914400" indent="0">
              <a:spcBef>
                <a:spcPts val="600"/>
              </a:spcBef>
              <a:spcAft>
                <a:spcPts val="600"/>
              </a:spcAft>
              <a:buClr>
                <a:schemeClr val="tx1"/>
              </a:buClr>
              <a:buSzPct val="120000"/>
              <a:buNone/>
            </a:pPr>
            <a:r>
              <a:rPr lang="en-US" sz="3000" dirty="0"/>
              <a:t>   Riccardo </a:t>
            </a:r>
            <a:r>
              <a:rPr lang="en-US" sz="3000" dirty="0" err="1"/>
              <a:t>Mancino</a:t>
            </a:r>
            <a:r>
              <a:rPr lang="en-US" sz="3000" dirty="0"/>
              <a:t> (GSI Darmstadt)</a:t>
            </a:r>
          </a:p>
          <a:p>
            <a:pPr marL="914400" indent="0">
              <a:spcBef>
                <a:spcPts val="600"/>
              </a:spcBef>
              <a:spcAft>
                <a:spcPts val="600"/>
              </a:spcAft>
              <a:buClr>
                <a:schemeClr val="tx1"/>
              </a:buClr>
              <a:buSzPct val="120000"/>
              <a:buNone/>
            </a:pPr>
            <a:r>
              <a:rPr lang="en-US" sz="3000" dirty="0"/>
              <a:t>   </a:t>
            </a:r>
            <a:r>
              <a:rPr lang="en-US" sz="3000" dirty="0" err="1"/>
              <a:t>Yuanzhuo</a:t>
            </a:r>
            <a:r>
              <a:rPr lang="en-US" sz="3000" dirty="0"/>
              <a:t> Ma (Peking University)</a:t>
            </a:r>
          </a:p>
          <a:p>
            <a:pPr marL="914400" indent="0">
              <a:spcBef>
                <a:spcPts val="600"/>
              </a:spcBef>
              <a:spcAft>
                <a:spcPts val="600"/>
              </a:spcAft>
              <a:buClr>
                <a:schemeClr val="tx1"/>
              </a:buClr>
              <a:buSzPct val="120000"/>
              <a:buNone/>
            </a:pPr>
            <a:r>
              <a:rPr lang="en-US" sz="3000" dirty="0"/>
              <a:t>   </a:t>
            </a:r>
            <a:r>
              <a:rPr lang="en-US" sz="3000"/>
              <a:t>Fredéric</a:t>
            </a:r>
            <a:r>
              <a:rPr lang="en-US" sz="3000" dirty="0"/>
              <a:t> </a:t>
            </a:r>
            <a:r>
              <a:rPr lang="en-US" sz="3000" dirty="0" err="1"/>
              <a:t>Nowacki</a:t>
            </a:r>
            <a:r>
              <a:rPr lang="en-US" sz="3000" dirty="0"/>
              <a:t> (IPHC </a:t>
            </a:r>
            <a:r>
              <a:rPr lang="en-US" sz="3000" dirty="0" err="1"/>
              <a:t>Strasboug</a:t>
            </a:r>
            <a:r>
              <a:rPr lang="en-US" sz="3000" dirty="0"/>
              <a:t>)</a:t>
            </a:r>
          </a:p>
          <a:p>
            <a:pPr marL="914400" indent="0">
              <a:spcBef>
                <a:spcPts val="600"/>
              </a:spcBef>
              <a:spcAft>
                <a:spcPts val="600"/>
              </a:spcAft>
              <a:buClr>
                <a:schemeClr val="tx1"/>
              </a:buClr>
              <a:buSzPct val="120000"/>
              <a:buNone/>
            </a:pPr>
            <a:r>
              <a:rPr lang="en-US" sz="3000" dirty="0"/>
              <a:t>   </a:t>
            </a:r>
            <a:r>
              <a:rPr lang="en-US" sz="3000" dirty="0" err="1"/>
              <a:t>Furong</a:t>
            </a:r>
            <a:r>
              <a:rPr lang="en-US" sz="3000" dirty="0"/>
              <a:t> Xu (Peking University)</a:t>
            </a:r>
          </a:p>
          <a:p>
            <a:pPr marL="914400" indent="0">
              <a:spcBef>
                <a:spcPts val="600"/>
              </a:spcBef>
              <a:spcAft>
                <a:spcPts val="600"/>
              </a:spcAft>
              <a:buClr>
                <a:schemeClr val="tx1"/>
              </a:buClr>
              <a:buSzPct val="120000"/>
              <a:buNone/>
            </a:pPr>
            <a:endParaRPr lang="en-US" sz="3000" dirty="0"/>
          </a:p>
        </p:txBody>
      </p:sp>
      <p:sp>
        <p:nvSpPr>
          <p:cNvPr id="9" name="CasellaDiTesto 8">
            <a:extLst>
              <a:ext uri="{FF2B5EF4-FFF2-40B4-BE49-F238E27FC236}">
                <a16:creationId xmlns:a16="http://schemas.microsoft.com/office/drawing/2014/main" id="{664EE96E-F149-C50A-EB11-C5586A71DF15}"/>
              </a:ext>
            </a:extLst>
          </p:cNvPr>
          <p:cNvSpPr txBox="1"/>
          <p:nvPr/>
        </p:nvSpPr>
        <p:spPr>
          <a:xfrm>
            <a:off x="4965539" y="69448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422938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5127F0C-41AB-873D-9A44-94DA42D91458}"/>
              </a:ext>
            </a:extLst>
          </p:cNvPr>
          <p:cNvSpPr>
            <a:spLocks noGrp="1"/>
          </p:cNvSpPr>
          <p:nvPr>
            <p:ph type="title"/>
          </p:nvPr>
        </p:nvSpPr>
        <p:spPr>
          <a:xfrm>
            <a:off x="652286" y="318165"/>
            <a:ext cx="5925989" cy="3167510"/>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Thanks for your attention!</a:t>
            </a:r>
            <a:endParaRPr lang="en-US" sz="7400" kern="1200" dirty="0">
              <a:solidFill>
                <a:schemeClr val="tx1"/>
              </a:solidFill>
              <a:latin typeface="+mj-lt"/>
              <a:ea typeface="+mj-ea"/>
              <a:cs typeface="+mj-cs"/>
            </a:endParaRPr>
          </a:p>
        </p:txBody>
      </p:sp>
    </p:spTree>
    <p:extLst>
      <p:ext uri="{BB962C8B-B14F-4D97-AF65-F5344CB8AC3E}">
        <p14:creationId xmlns:p14="http://schemas.microsoft.com/office/powerpoint/2010/main" val="118295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asellaDiTesto 27">
            <a:extLst>
              <a:ext uri="{FF2B5EF4-FFF2-40B4-BE49-F238E27FC236}">
                <a16:creationId xmlns:a16="http://schemas.microsoft.com/office/drawing/2014/main" id="{EA51D282-63BD-06C7-2EB3-9296DCFB02FE}"/>
              </a:ext>
            </a:extLst>
          </p:cNvPr>
          <p:cNvSpPr txBox="1"/>
          <p:nvPr/>
        </p:nvSpPr>
        <p:spPr>
          <a:xfrm>
            <a:off x="-37566" y="78330"/>
            <a:ext cx="12191998" cy="646331"/>
          </a:xfrm>
          <a:prstGeom prst="rect">
            <a:avLst/>
          </a:prstGeom>
          <a:noFill/>
        </p:spPr>
        <p:txBody>
          <a:bodyPr wrap="square" rtlCol="0">
            <a:spAutoFit/>
          </a:bodyPr>
          <a:lstStyle/>
          <a:p>
            <a:r>
              <a:rPr lang="en-US" sz="3600" dirty="0">
                <a:solidFill>
                  <a:schemeClr val="bg1"/>
                </a:solidFill>
                <a:latin typeface="+mj-lt"/>
              </a:rPr>
              <a:t>Shell model</a:t>
            </a:r>
            <a:endParaRPr lang="en-US" sz="2200" dirty="0">
              <a:solidFill>
                <a:schemeClr val="bg1"/>
              </a:solidFill>
              <a:latin typeface="+mj-lt"/>
            </a:endParaRPr>
          </a:p>
        </p:txBody>
      </p:sp>
      <p:grpSp>
        <p:nvGrpSpPr>
          <p:cNvPr id="15" name="Gruppo 14">
            <a:extLst>
              <a:ext uri="{FF2B5EF4-FFF2-40B4-BE49-F238E27FC236}">
                <a16:creationId xmlns:a16="http://schemas.microsoft.com/office/drawing/2014/main" id="{D83CF029-1F6E-F124-69CF-E1ADD5AB8181}"/>
              </a:ext>
            </a:extLst>
          </p:cNvPr>
          <p:cNvGrpSpPr>
            <a:grpSpLocks noChangeAspect="1"/>
          </p:cNvGrpSpPr>
          <p:nvPr/>
        </p:nvGrpSpPr>
        <p:grpSpPr>
          <a:xfrm>
            <a:off x="-3273" y="983025"/>
            <a:ext cx="3204000" cy="3501781"/>
            <a:chOff x="436410" y="999528"/>
            <a:chExt cx="4384970" cy="4792505"/>
          </a:xfrm>
        </p:grpSpPr>
        <p:pic>
          <p:nvPicPr>
            <p:cNvPr id="16" name="Immagine 15">
              <a:extLst>
                <a:ext uri="{FF2B5EF4-FFF2-40B4-BE49-F238E27FC236}">
                  <a16:creationId xmlns:a16="http://schemas.microsoft.com/office/drawing/2014/main" id="{7CD4812E-E6FF-AC84-9F33-1E8A3F2EAF2A}"/>
                </a:ext>
              </a:extLst>
            </p:cNvPr>
            <p:cNvPicPr>
              <a:picLocks noChangeAspect="1"/>
            </p:cNvPicPr>
            <p:nvPr/>
          </p:nvPicPr>
          <p:blipFill>
            <a:blip r:embed="rId3"/>
            <a:stretch>
              <a:fillRect/>
            </a:stretch>
          </p:blipFill>
          <p:spPr>
            <a:xfrm>
              <a:off x="436410" y="999528"/>
              <a:ext cx="4384969" cy="4792505"/>
            </a:xfrm>
            <a:prstGeom prst="rect">
              <a:avLst/>
            </a:prstGeom>
          </p:spPr>
        </p:pic>
        <p:sp>
          <p:nvSpPr>
            <p:cNvPr id="17" name="CasellaDiTesto 16">
              <a:extLst>
                <a:ext uri="{FF2B5EF4-FFF2-40B4-BE49-F238E27FC236}">
                  <a16:creationId xmlns:a16="http://schemas.microsoft.com/office/drawing/2014/main" id="{238B9629-658E-7768-5C17-85D5FEC88AF0}"/>
                </a:ext>
              </a:extLst>
            </p:cNvPr>
            <p:cNvSpPr txBox="1"/>
            <p:nvPr/>
          </p:nvSpPr>
          <p:spPr>
            <a:xfrm>
              <a:off x="1588925" y="3305910"/>
              <a:ext cx="1783786" cy="441224"/>
            </a:xfrm>
            <a:prstGeom prst="rect">
              <a:avLst/>
            </a:prstGeom>
            <a:solidFill>
              <a:schemeClr val="bg1"/>
            </a:solidFill>
          </p:spPr>
          <p:txBody>
            <a:bodyPr wrap="none" rtlCol="0">
              <a:spAutoFit/>
            </a:bodyPr>
            <a:lstStyle/>
            <a:p>
              <a:r>
                <a:rPr lang="en-US" sz="1600" dirty="0"/>
                <a:t>MODEL SPACE</a:t>
              </a:r>
            </a:p>
          </p:txBody>
        </p:sp>
        <p:sp>
          <p:nvSpPr>
            <p:cNvPr id="18" name="Arco 17">
              <a:extLst>
                <a:ext uri="{FF2B5EF4-FFF2-40B4-BE49-F238E27FC236}">
                  <a16:creationId xmlns:a16="http://schemas.microsoft.com/office/drawing/2014/main" id="{701B5D34-F6CA-69D6-C2A4-700EB9DADB80}"/>
                </a:ext>
              </a:extLst>
            </p:cNvPr>
            <p:cNvSpPr/>
            <p:nvPr/>
          </p:nvSpPr>
          <p:spPr>
            <a:xfrm rot="1787361">
              <a:off x="2425151" y="3062820"/>
              <a:ext cx="2234515" cy="2008409"/>
            </a:xfrm>
            <a:prstGeom prst="arc">
              <a:avLst>
                <a:gd name="adj1" fmla="val 10994464"/>
                <a:gd name="adj2" fmla="val 19895159"/>
              </a:avLst>
            </a:prstGeom>
            <a:noFill/>
            <a:ln w="57150">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asellaDiTesto 19">
              <a:extLst>
                <a:ext uri="{FF2B5EF4-FFF2-40B4-BE49-F238E27FC236}">
                  <a16:creationId xmlns:a16="http://schemas.microsoft.com/office/drawing/2014/main" id="{DD7A66C1-545B-7434-896C-3490E2A518F6}"/>
                </a:ext>
              </a:extLst>
            </p:cNvPr>
            <p:cNvSpPr txBox="1"/>
            <p:nvPr/>
          </p:nvSpPr>
          <p:spPr>
            <a:xfrm>
              <a:off x="3186674" y="4094475"/>
              <a:ext cx="1634706" cy="925046"/>
            </a:xfrm>
            <a:prstGeom prst="rect">
              <a:avLst/>
            </a:prstGeom>
            <a:solidFill>
              <a:schemeClr val="accent5">
                <a:lumMod val="20000"/>
                <a:lumOff val="80000"/>
              </a:schemeClr>
            </a:solidFill>
          </p:spPr>
          <p:txBody>
            <a:bodyPr wrap="square" rtlCol="0">
              <a:spAutoFit/>
            </a:bodyPr>
            <a:lstStyle/>
            <a:p>
              <a:r>
                <a:rPr lang="en-US" b="1" dirty="0">
                  <a:solidFill>
                    <a:schemeClr val="accent5">
                      <a:lumMod val="75000"/>
                    </a:schemeClr>
                  </a:solidFill>
                </a:rPr>
                <a:t>valence nucleons</a:t>
              </a:r>
            </a:p>
          </p:txBody>
        </p:sp>
      </p:grpSp>
      <p:pic>
        <p:nvPicPr>
          <p:cNvPr id="21" name="Immagine 20">
            <a:extLst>
              <a:ext uri="{FF2B5EF4-FFF2-40B4-BE49-F238E27FC236}">
                <a16:creationId xmlns:a16="http://schemas.microsoft.com/office/drawing/2014/main" id="{01D2328D-9996-82DB-3D76-4279ED2E1A49}"/>
              </a:ext>
            </a:extLst>
          </p:cNvPr>
          <p:cNvPicPr>
            <a:picLocks noChangeAspect="1"/>
          </p:cNvPicPr>
          <p:nvPr/>
        </p:nvPicPr>
        <p:blipFill rotWithShape="1">
          <a:blip r:embed="rId4"/>
          <a:srcRect r="7681"/>
          <a:stretch/>
        </p:blipFill>
        <p:spPr>
          <a:xfrm>
            <a:off x="3200728" y="983025"/>
            <a:ext cx="9115023" cy="1206000"/>
          </a:xfrm>
          <a:prstGeom prst="rect">
            <a:avLst/>
          </a:prstGeom>
        </p:spPr>
      </p:pic>
      <p:sp>
        <p:nvSpPr>
          <p:cNvPr id="22" name="CasellaDiTesto 21">
            <a:extLst>
              <a:ext uri="{FF2B5EF4-FFF2-40B4-BE49-F238E27FC236}">
                <a16:creationId xmlns:a16="http://schemas.microsoft.com/office/drawing/2014/main" id="{D40B12B1-D038-2006-E1DD-71B61C9A04A0}"/>
              </a:ext>
            </a:extLst>
          </p:cNvPr>
          <p:cNvSpPr txBox="1"/>
          <p:nvPr/>
        </p:nvSpPr>
        <p:spPr>
          <a:xfrm>
            <a:off x="4466472" y="2127599"/>
            <a:ext cx="6321282" cy="430887"/>
          </a:xfrm>
          <a:prstGeom prst="rect">
            <a:avLst/>
          </a:prstGeom>
          <a:noFill/>
        </p:spPr>
        <p:txBody>
          <a:bodyPr wrap="none" rtlCol="0">
            <a:spAutoFit/>
          </a:bodyPr>
          <a:lstStyle/>
          <a:p>
            <a:r>
              <a:rPr lang="en-US" sz="2200" dirty="0"/>
              <a:t>defined in the model space for only valence nucleons </a:t>
            </a:r>
          </a:p>
        </p:txBody>
      </p:sp>
      <p:sp>
        <p:nvSpPr>
          <p:cNvPr id="27" name="Rettangolo con angoli arrotondati 26">
            <a:extLst>
              <a:ext uri="{FF2B5EF4-FFF2-40B4-BE49-F238E27FC236}">
                <a16:creationId xmlns:a16="http://schemas.microsoft.com/office/drawing/2014/main" id="{28D0381A-FEB5-08F0-DFA1-1D2F2C9D2031}"/>
              </a:ext>
            </a:extLst>
          </p:cNvPr>
          <p:cNvSpPr/>
          <p:nvPr/>
        </p:nvSpPr>
        <p:spPr>
          <a:xfrm>
            <a:off x="3869590" y="3011153"/>
            <a:ext cx="8322411" cy="1221491"/>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pPr algn="just">
              <a:lnSpc>
                <a:spcPts val="3440"/>
              </a:lnSpc>
            </a:pPr>
            <a:r>
              <a:rPr lang="en-GB" sz="3000" i="1" dirty="0" err="1">
                <a:latin typeface="+mj-lt"/>
              </a:rPr>
              <a:t>H</a:t>
            </a:r>
            <a:r>
              <a:rPr lang="en-GB" sz="3000" baseline="-25000" dirty="0" err="1">
                <a:latin typeface="+mj-lt"/>
              </a:rPr>
              <a:t>eff</a:t>
            </a:r>
            <a:r>
              <a:rPr lang="en-GB" sz="3000" baseline="-25000" dirty="0">
                <a:latin typeface="+mj-lt"/>
              </a:rPr>
              <a:t>  </a:t>
            </a:r>
            <a:r>
              <a:rPr lang="en-GB" sz="3000" dirty="0">
                <a:latin typeface="+mj-lt"/>
              </a:rPr>
              <a:t>should take into account - in an effective way - </a:t>
            </a:r>
          </a:p>
          <a:p>
            <a:pPr algn="just">
              <a:lnSpc>
                <a:spcPts val="3440"/>
              </a:lnSpc>
            </a:pPr>
            <a:r>
              <a:rPr lang="en-GB" sz="3000" dirty="0">
                <a:latin typeface="+mj-lt"/>
              </a:rPr>
              <a:t>all the degrees of freedom not considered explicitly</a:t>
            </a:r>
          </a:p>
          <a:p>
            <a:pPr marL="0" indent="0">
              <a:buNone/>
            </a:pPr>
            <a:endParaRPr lang="en-US" sz="2200" i="1" dirty="0"/>
          </a:p>
          <a:p>
            <a:endParaRPr lang="it-IT" dirty="0"/>
          </a:p>
        </p:txBody>
      </p:sp>
      <p:sp>
        <p:nvSpPr>
          <p:cNvPr id="29" name="Rettangolo con angoli arrotondati 28">
            <a:extLst>
              <a:ext uri="{FF2B5EF4-FFF2-40B4-BE49-F238E27FC236}">
                <a16:creationId xmlns:a16="http://schemas.microsoft.com/office/drawing/2014/main" id="{711C10A7-D1BE-E145-DF36-CFB18EB32D6F}"/>
              </a:ext>
            </a:extLst>
          </p:cNvPr>
          <p:cNvSpPr/>
          <p:nvPr/>
        </p:nvSpPr>
        <p:spPr>
          <a:xfrm>
            <a:off x="5393729" y="4981407"/>
            <a:ext cx="5141189" cy="1787135"/>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it-IT" sz="3000" dirty="0">
                <a:latin typeface="+mj-lt"/>
              </a:rPr>
              <a:t>Two alternative </a:t>
            </a:r>
            <a:r>
              <a:rPr lang="it-IT" sz="3000" dirty="0" err="1">
                <a:latin typeface="+mj-lt"/>
              </a:rPr>
              <a:t>approaches</a:t>
            </a:r>
            <a:r>
              <a:rPr lang="it-IT" sz="3000" dirty="0">
                <a:latin typeface="+mj-lt"/>
              </a:rPr>
              <a:t>:</a:t>
            </a:r>
          </a:p>
          <a:p>
            <a:endParaRPr lang="it-IT" sz="800" dirty="0">
              <a:latin typeface="+mj-lt"/>
            </a:endParaRPr>
          </a:p>
          <a:p>
            <a:r>
              <a:rPr lang="it-IT" sz="2400" dirty="0">
                <a:latin typeface="+mj-lt"/>
              </a:rPr>
              <a:t>  </a:t>
            </a:r>
            <a:r>
              <a:rPr lang="it-IT" sz="3000" dirty="0">
                <a:latin typeface="+mj-lt"/>
              </a:rPr>
              <a:t>       </a:t>
            </a:r>
            <a:r>
              <a:rPr lang="it-IT" sz="3000" dirty="0" err="1">
                <a:latin typeface="+mj-lt"/>
              </a:rPr>
              <a:t>Phenomenological</a:t>
            </a:r>
            <a:endParaRPr lang="it-IT" sz="3000" dirty="0">
              <a:latin typeface="+mj-lt"/>
            </a:endParaRPr>
          </a:p>
          <a:p>
            <a:r>
              <a:rPr lang="it-IT" sz="3000" dirty="0">
                <a:latin typeface="+mj-lt"/>
              </a:rPr>
              <a:t>         </a:t>
            </a:r>
            <a:r>
              <a:rPr lang="it-IT" sz="3000" dirty="0" err="1">
                <a:latin typeface="+mj-lt"/>
              </a:rPr>
              <a:t>Microscopic</a:t>
            </a:r>
            <a:endParaRPr lang="it-IT" sz="3000" dirty="0">
              <a:latin typeface="+mj-lt"/>
            </a:endParaRPr>
          </a:p>
          <a:p>
            <a:endParaRPr lang="it-IT" dirty="0"/>
          </a:p>
        </p:txBody>
      </p:sp>
      <p:sp>
        <p:nvSpPr>
          <p:cNvPr id="32" name="Freccia giù 31">
            <a:extLst>
              <a:ext uri="{FF2B5EF4-FFF2-40B4-BE49-F238E27FC236}">
                <a16:creationId xmlns:a16="http://schemas.microsoft.com/office/drawing/2014/main" id="{07345E42-C666-0C73-E137-DF240FED6D0B}"/>
              </a:ext>
            </a:extLst>
          </p:cNvPr>
          <p:cNvSpPr/>
          <p:nvPr/>
        </p:nvSpPr>
        <p:spPr>
          <a:xfrm>
            <a:off x="7627113" y="4266747"/>
            <a:ext cx="501743" cy="714660"/>
          </a:xfrm>
          <a:prstGeom prst="down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a:extLst>
              <a:ext uri="{FF2B5EF4-FFF2-40B4-BE49-F238E27FC236}">
                <a16:creationId xmlns:a16="http://schemas.microsoft.com/office/drawing/2014/main" id="{34C7E311-631A-1571-9D5B-F459D0B5C12F}"/>
              </a:ext>
            </a:extLst>
          </p:cNvPr>
          <p:cNvSpPr>
            <a:spLocks noChangeAspect="1"/>
          </p:cNvSpPr>
          <p:nvPr/>
        </p:nvSpPr>
        <p:spPr>
          <a:xfrm>
            <a:off x="5661953" y="5755901"/>
            <a:ext cx="396000" cy="38177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a:t>
            </a:r>
          </a:p>
        </p:txBody>
      </p:sp>
      <p:sp>
        <p:nvSpPr>
          <p:cNvPr id="33" name="Ovale 32">
            <a:extLst>
              <a:ext uri="{FF2B5EF4-FFF2-40B4-BE49-F238E27FC236}">
                <a16:creationId xmlns:a16="http://schemas.microsoft.com/office/drawing/2014/main" id="{EB48C11B-700B-102A-B103-F2AB490CDD0C}"/>
              </a:ext>
            </a:extLst>
          </p:cNvPr>
          <p:cNvSpPr>
            <a:spLocks noChangeAspect="1"/>
          </p:cNvSpPr>
          <p:nvPr/>
        </p:nvSpPr>
        <p:spPr>
          <a:xfrm>
            <a:off x="5685379" y="6230275"/>
            <a:ext cx="396000" cy="38177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2</a:t>
            </a:r>
          </a:p>
        </p:txBody>
      </p:sp>
    </p:spTree>
    <p:extLst>
      <p:ext uri="{BB962C8B-B14F-4D97-AF65-F5344CB8AC3E}">
        <p14:creationId xmlns:p14="http://schemas.microsoft.com/office/powerpoint/2010/main" val="14675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asellaDiTesto 27">
            <a:extLst>
              <a:ext uri="{FF2B5EF4-FFF2-40B4-BE49-F238E27FC236}">
                <a16:creationId xmlns:a16="http://schemas.microsoft.com/office/drawing/2014/main" id="{EA51D282-63BD-06C7-2EB3-9296DCFB02FE}"/>
              </a:ext>
            </a:extLst>
          </p:cNvPr>
          <p:cNvSpPr txBox="1"/>
          <p:nvPr/>
        </p:nvSpPr>
        <p:spPr>
          <a:xfrm>
            <a:off x="-65" y="122584"/>
            <a:ext cx="7051546" cy="646331"/>
          </a:xfrm>
          <a:prstGeom prst="rect">
            <a:avLst/>
          </a:prstGeom>
          <a:noFill/>
        </p:spPr>
        <p:txBody>
          <a:bodyPr wrap="none" rtlCol="0">
            <a:spAutoFit/>
          </a:bodyPr>
          <a:lstStyle/>
          <a:p>
            <a:r>
              <a:rPr lang="en-US" sz="3600" dirty="0">
                <a:solidFill>
                  <a:schemeClr val="bg1"/>
                </a:solidFill>
                <a:latin typeface="+mj-lt"/>
              </a:rPr>
              <a:t>Microscopic shell-model Hamiltonian</a:t>
            </a:r>
          </a:p>
        </p:txBody>
      </p:sp>
      <mc:AlternateContent xmlns:mc="http://schemas.openxmlformats.org/markup-compatibility/2006" xmlns:a14="http://schemas.microsoft.com/office/drawing/2010/main">
        <mc:Choice Requires="a14">
          <p:graphicFrame>
            <p:nvGraphicFramePr>
              <p:cNvPr id="27" name="Diagramma 26">
                <a:extLst>
                  <a:ext uri="{FF2B5EF4-FFF2-40B4-BE49-F238E27FC236}">
                    <a16:creationId xmlns:a16="http://schemas.microsoft.com/office/drawing/2014/main" id="{56710CAD-7827-C886-CE6C-E54444A26914}"/>
                  </a:ext>
                </a:extLst>
              </p:cNvPr>
              <p:cNvGraphicFramePr/>
              <p:nvPr>
                <p:extLst>
                  <p:ext uri="{D42A27DB-BD31-4B8C-83A1-F6EECF244321}">
                    <p14:modId xmlns:p14="http://schemas.microsoft.com/office/powerpoint/2010/main" val="2118821194"/>
                  </p:ext>
                </p:extLst>
              </p:nvPr>
            </p:nvGraphicFramePr>
            <p:xfrm>
              <a:off x="2079874" y="-151269"/>
              <a:ext cx="13523351" cy="6278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27" name="Diagramma 26">
                <a:extLst>
                  <a:ext uri="{FF2B5EF4-FFF2-40B4-BE49-F238E27FC236}">
                    <a16:creationId xmlns:a16="http://schemas.microsoft.com/office/drawing/2014/main" id="{56710CAD-7827-C886-CE6C-E54444A26914}"/>
                  </a:ext>
                </a:extLst>
              </p:cNvPr>
              <p:cNvGraphicFramePr/>
              <p:nvPr>
                <p:extLst>
                  <p:ext uri="{D42A27DB-BD31-4B8C-83A1-F6EECF244321}">
                    <p14:modId xmlns:p14="http://schemas.microsoft.com/office/powerpoint/2010/main" val="2118821194"/>
                  </p:ext>
                </p:extLst>
              </p:nvPr>
            </p:nvGraphicFramePr>
            <p:xfrm>
              <a:off x="2079874" y="-151269"/>
              <a:ext cx="13523351" cy="62786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29" name="CasellaDiTesto 28">
            <a:extLst>
              <a:ext uri="{FF2B5EF4-FFF2-40B4-BE49-F238E27FC236}">
                <a16:creationId xmlns:a16="http://schemas.microsoft.com/office/drawing/2014/main" id="{58B6FA9D-8513-2AB2-2005-E5685368B929}"/>
              </a:ext>
            </a:extLst>
          </p:cNvPr>
          <p:cNvSpPr txBox="1"/>
          <p:nvPr/>
        </p:nvSpPr>
        <p:spPr>
          <a:xfrm>
            <a:off x="-65" y="5934670"/>
            <a:ext cx="4921689" cy="923330"/>
          </a:xfrm>
          <a:prstGeom prst="rect">
            <a:avLst/>
          </a:prstGeom>
          <a:solidFill>
            <a:schemeClr val="bg1"/>
          </a:solidFill>
        </p:spPr>
        <p:txBody>
          <a:bodyPr wrap="square" rtlCol="0">
            <a:spAutoFit/>
          </a:bodyPr>
          <a:lstStyle/>
          <a:p>
            <a:r>
              <a:rPr lang="it-IT" dirty="0">
                <a:solidFill>
                  <a:schemeClr val="bg2">
                    <a:lumMod val="50000"/>
                  </a:schemeClr>
                </a:solidFill>
                <a:latin typeface="+mj-lt"/>
              </a:rPr>
              <a:t>L. Coraggio et al, Part. </a:t>
            </a:r>
            <a:r>
              <a:rPr lang="it-IT" dirty="0" err="1">
                <a:solidFill>
                  <a:schemeClr val="bg2">
                    <a:lumMod val="50000"/>
                  </a:schemeClr>
                </a:solidFill>
                <a:latin typeface="+mj-lt"/>
              </a:rPr>
              <a:t>Nucl</a:t>
            </a:r>
            <a:r>
              <a:rPr lang="it-IT" dirty="0">
                <a:solidFill>
                  <a:schemeClr val="bg2">
                    <a:lumMod val="50000"/>
                  </a:schemeClr>
                </a:solidFill>
                <a:latin typeface="+mj-lt"/>
              </a:rPr>
              <a:t>. </a:t>
            </a:r>
            <a:r>
              <a:rPr lang="it-IT" dirty="0" err="1">
                <a:solidFill>
                  <a:schemeClr val="bg2">
                    <a:lumMod val="50000"/>
                  </a:schemeClr>
                </a:solidFill>
                <a:latin typeface="+mj-lt"/>
              </a:rPr>
              <a:t>Phys</a:t>
            </a:r>
            <a:r>
              <a:rPr lang="it-IT" dirty="0">
                <a:solidFill>
                  <a:schemeClr val="bg2">
                    <a:lumMod val="50000"/>
                  </a:schemeClr>
                </a:solidFill>
                <a:latin typeface="+mj-lt"/>
              </a:rPr>
              <a:t>. </a:t>
            </a:r>
            <a:r>
              <a:rPr lang="it-IT" b="1" dirty="0">
                <a:solidFill>
                  <a:schemeClr val="bg2">
                    <a:lumMod val="50000"/>
                  </a:schemeClr>
                </a:solidFill>
                <a:latin typeface="+mj-lt"/>
              </a:rPr>
              <a:t>62</a:t>
            </a:r>
            <a:r>
              <a:rPr lang="it-IT" dirty="0">
                <a:solidFill>
                  <a:schemeClr val="bg2">
                    <a:lumMod val="50000"/>
                  </a:schemeClr>
                </a:solidFill>
                <a:latin typeface="+mj-lt"/>
              </a:rPr>
              <a:t>, 135 (2009)</a:t>
            </a:r>
          </a:p>
          <a:p>
            <a:r>
              <a:rPr lang="it-IT" dirty="0">
                <a:solidFill>
                  <a:schemeClr val="bg2">
                    <a:lumMod val="50000"/>
                  </a:schemeClr>
                </a:solidFill>
                <a:latin typeface="+mj-lt"/>
              </a:rPr>
              <a:t>L. Coraggio et al,  </a:t>
            </a:r>
            <a:r>
              <a:rPr lang="it-IT" dirty="0" err="1">
                <a:solidFill>
                  <a:schemeClr val="bg2">
                    <a:lumMod val="50000"/>
                  </a:schemeClr>
                </a:solidFill>
                <a:latin typeface="+mj-lt"/>
              </a:rPr>
              <a:t>Ann</a:t>
            </a:r>
            <a:r>
              <a:rPr lang="it-IT" dirty="0">
                <a:solidFill>
                  <a:schemeClr val="bg2">
                    <a:lumMod val="50000"/>
                  </a:schemeClr>
                </a:solidFill>
                <a:latin typeface="+mj-lt"/>
              </a:rPr>
              <a:t>. </a:t>
            </a:r>
            <a:r>
              <a:rPr lang="it-IT" dirty="0" err="1">
                <a:solidFill>
                  <a:schemeClr val="bg2">
                    <a:lumMod val="50000"/>
                  </a:schemeClr>
                </a:solidFill>
                <a:latin typeface="+mj-lt"/>
              </a:rPr>
              <a:t>Phys</a:t>
            </a:r>
            <a:r>
              <a:rPr lang="it-IT" dirty="0">
                <a:solidFill>
                  <a:schemeClr val="bg2">
                    <a:lumMod val="50000"/>
                  </a:schemeClr>
                </a:solidFill>
                <a:latin typeface="+mj-lt"/>
              </a:rPr>
              <a:t>. </a:t>
            </a:r>
            <a:r>
              <a:rPr lang="it-IT" b="1" dirty="0">
                <a:solidFill>
                  <a:schemeClr val="bg2">
                    <a:lumMod val="50000"/>
                  </a:schemeClr>
                </a:solidFill>
                <a:latin typeface="+mj-lt"/>
              </a:rPr>
              <a:t>327</a:t>
            </a:r>
            <a:r>
              <a:rPr lang="it-IT" dirty="0">
                <a:solidFill>
                  <a:schemeClr val="bg2">
                    <a:lumMod val="50000"/>
                  </a:schemeClr>
                </a:solidFill>
                <a:latin typeface="+mj-lt"/>
              </a:rPr>
              <a:t>, 2125 (2012)</a:t>
            </a:r>
          </a:p>
          <a:p>
            <a:r>
              <a:rPr lang="it-IT" dirty="0">
                <a:solidFill>
                  <a:schemeClr val="bg2">
                    <a:lumMod val="50000"/>
                  </a:schemeClr>
                </a:solidFill>
                <a:latin typeface="+mj-lt"/>
              </a:rPr>
              <a:t>L. Coraggio and N. </a:t>
            </a:r>
            <a:r>
              <a:rPr lang="it-IT" dirty="0" err="1">
                <a:solidFill>
                  <a:schemeClr val="bg2">
                    <a:lumMod val="50000"/>
                  </a:schemeClr>
                </a:solidFill>
                <a:latin typeface="+mj-lt"/>
              </a:rPr>
              <a:t>Itaco</a:t>
            </a:r>
            <a:r>
              <a:rPr lang="it-IT" dirty="0">
                <a:solidFill>
                  <a:schemeClr val="bg2">
                    <a:lumMod val="50000"/>
                  </a:schemeClr>
                </a:solidFill>
                <a:latin typeface="+mj-lt"/>
              </a:rPr>
              <a:t>,  Front.  </a:t>
            </a:r>
            <a:r>
              <a:rPr lang="it-IT" dirty="0" err="1">
                <a:solidFill>
                  <a:schemeClr val="bg2">
                    <a:lumMod val="50000"/>
                  </a:schemeClr>
                </a:solidFill>
                <a:latin typeface="+mj-lt"/>
              </a:rPr>
              <a:t>Phys</a:t>
            </a:r>
            <a:r>
              <a:rPr lang="it-IT" dirty="0">
                <a:solidFill>
                  <a:schemeClr val="bg2">
                    <a:lumMod val="50000"/>
                  </a:schemeClr>
                </a:solidFill>
                <a:latin typeface="+mj-lt"/>
              </a:rPr>
              <a:t>.</a:t>
            </a:r>
            <a:r>
              <a:rPr lang="it-IT" b="1" dirty="0">
                <a:solidFill>
                  <a:schemeClr val="bg2">
                    <a:lumMod val="50000"/>
                  </a:schemeClr>
                </a:solidFill>
                <a:latin typeface="+mj-lt"/>
              </a:rPr>
              <a:t> 8</a:t>
            </a:r>
            <a:r>
              <a:rPr lang="it-IT" dirty="0">
                <a:solidFill>
                  <a:schemeClr val="bg2">
                    <a:lumMod val="50000"/>
                  </a:schemeClr>
                </a:solidFill>
                <a:latin typeface="+mj-lt"/>
              </a:rPr>
              <a:t>, 345 (2020) </a:t>
            </a:r>
          </a:p>
        </p:txBody>
      </p:sp>
    </p:spTree>
    <p:extLst>
      <p:ext uri="{BB962C8B-B14F-4D97-AF65-F5344CB8AC3E}">
        <p14:creationId xmlns:p14="http://schemas.microsoft.com/office/powerpoint/2010/main" val="143443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asellaDiTesto 27">
            <a:extLst>
              <a:ext uri="{FF2B5EF4-FFF2-40B4-BE49-F238E27FC236}">
                <a16:creationId xmlns:a16="http://schemas.microsoft.com/office/drawing/2014/main" id="{EA51D282-63BD-06C7-2EB3-9296DCFB02FE}"/>
              </a:ext>
            </a:extLst>
          </p:cNvPr>
          <p:cNvSpPr txBox="1"/>
          <p:nvPr/>
        </p:nvSpPr>
        <p:spPr>
          <a:xfrm>
            <a:off x="-65" y="122584"/>
            <a:ext cx="10920234" cy="646331"/>
          </a:xfrm>
          <a:prstGeom prst="rect">
            <a:avLst/>
          </a:prstGeom>
          <a:noFill/>
        </p:spPr>
        <p:txBody>
          <a:bodyPr wrap="none" rtlCol="0">
            <a:spAutoFit/>
          </a:bodyPr>
          <a:lstStyle/>
          <a:p>
            <a:r>
              <a:rPr lang="en-US" sz="3600" dirty="0">
                <a:solidFill>
                  <a:schemeClr val="bg1"/>
                </a:solidFill>
                <a:latin typeface="+mj-lt"/>
              </a:rPr>
              <a:t>Folded-diagram expansion of the shell-model Hamiltonian</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B72AF782-6CD6-7A89-FBF1-EEE8808552E2}"/>
                  </a:ext>
                </a:extLst>
              </p:cNvPr>
              <p:cNvSpPr txBox="1"/>
              <p:nvPr/>
            </p:nvSpPr>
            <p:spPr>
              <a:xfrm>
                <a:off x="0" y="935418"/>
                <a:ext cx="3918058" cy="1435073"/>
              </a:xfrm>
              <a:prstGeom prst="rect">
                <a:avLst/>
              </a:prstGeom>
              <a:solidFill>
                <a:schemeClr val="bg1"/>
              </a:solidFill>
              <a:ln>
                <a:solidFill>
                  <a:schemeClr val="accent1">
                    <a:lumMod val="7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sz="3200" i="1" smtClean="0">
                              <a:solidFill>
                                <a:schemeClr val="bg2">
                                  <a:lumMod val="50000"/>
                                </a:schemeClr>
                              </a:solidFill>
                              <a:latin typeface="Cambria Math" panose="02040503050406030204" pitchFamily="18" charset="0"/>
                            </a:rPr>
                          </m:ctrlPr>
                        </m:sSubSupPr>
                        <m:e>
                          <m:r>
                            <a:rPr lang="it-IT" sz="3200" i="1">
                              <a:solidFill>
                                <a:schemeClr val="bg2">
                                  <a:lumMod val="50000"/>
                                </a:schemeClr>
                              </a:solidFill>
                              <a:latin typeface="Cambria Math" charset="0"/>
                            </a:rPr>
                            <m:t>𝐻</m:t>
                          </m:r>
                        </m:e>
                        <m:sub>
                          <m:r>
                            <a:rPr lang="it-IT" sz="3200" i="1">
                              <a:solidFill>
                                <a:schemeClr val="bg2">
                                  <a:lumMod val="50000"/>
                                </a:schemeClr>
                              </a:solidFill>
                              <a:latin typeface="Cambria Math" charset="0"/>
                            </a:rPr>
                            <m:t>1</m:t>
                          </m:r>
                        </m:sub>
                        <m:sup>
                          <m:r>
                            <m:rPr>
                              <m:sty m:val="p"/>
                            </m:rPr>
                            <a:rPr lang="it-IT" sz="3200" i="0">
                              <a:solidFill>
                                <a:schemeClr val="bg2">
                                  <a:lumMod val="50000"/>
                                </a:schemeClr>
                              </a:solidFill>
                              <a:latin typeface="Cambria Math" charset="0"/>
                            </a:rPr>
                            <m:t>eff</m:t>
                          </m:r>
                        </m:sup>
                      </m:sSubSup>
                      <m:r>
                        <a:rPr lang="it-IT" sz="3200" i="1">
                          <a:solidFill>
                            <a:schemeClr val="bg2">
                              <a:lumMod val="50000"/>
                            </a:schemeClr>
                          </a:solidFill>
                          <a:latin typeface="Cambria Math" charset="0"/>
                        </a:rPr>
                        <m:t>=</m:t>
                      </m:r>
                      <m:acc>
                        <m:accPr>
                          <m:chr m:val="̂"/>
                          <m:ctrlPr>
                            <a:rPr lang="it-IT" sz="3200" i="1">
                              <a:solidFill>
                                <a:schemeClr val="bg2">
                                  <a:lumMod val="50000"/>
                                </a:schemeClr>
                              </a:solidFill>
                              <a:latin typeface="Cambria Math" panose="02040503050406030204" pitchFamily="18" charset="0"/>
                            </a:rPr>
                          </m:ctrlPr>
                        </m:accPr>
                        <m:e>
                          <m:r>
                            <a:rPr lang="it-IT" sz="3200" i="1">
                              <a:solidFill>
                                <a:schemeClr val="bg2">
                                  <a:lumMod val="50000"/>
                                </a:schemeClr>
                              </a:solidFill>
                              <a:latin typeface="Cambria Math" charset="0"/>
                            </a:rPr>
                            <m:t>𝑄</m:t>
                          </m:r>
                        </m:e>
                      </m:acc>
                      <m:sSub>
                        <m:sSubPr>
                          <m:ctrlPr>
                            <a:rPr lang="it-IT" sz="3200" i="1" smtClean="0">
                              <a:solidFill>
                                <a:schemeClr val="bg2">
                                  <a:lumMod val="50000"/>
                                </a:schemeClr>
                              </a:solidFill>
                              <a:latin typeface="Cambria Math" panose="02040503050406030204" pitchFamily="18" charset="0"/>
                            </a:rPr>
                          </m:ctrlPr>
                        </m:sSubPr>
                        <m:e>
                          <m:r>
                            <a:rPr lang="it-IT" sz="3200" b="0" i="1" smtClean="0">
                              <a:solidFill>
                                <a:schemeClr val="bg2">
                                  <a:lumMod val="50000"/>
                                </a:schemeClr>
                              </a:solidFill>
                              <a:latin typeface="Cambria Math" panose="02040503050406030204" pitchFamily="18" charset="0"/>
                            </a:rPr>
                            <m:t>(</m:t>
                          </m:r>
                          <m:r>
                            <a:rPr lang="it-IT" sz="3200" i="1">
                              <a:solidFill>
                                <a:schemeClr val="bg2">
                                  <a:lumMod val="50000"/>
                                </a:schemeClr>
                              </a:solidFill>
                              <a:latin typeface="Cambria Math" panose="02040503050406030204" pitchFamily="18" charset="0"/>
                              <a:ea typeface="Cambria Math" panose="02040503050406030204" pitchFamily="18" charset="0"/>
                            </a:rPr>
                            <m:t>𝜀</m:t>
                          </m:r>
                        </m:e>
                        <m:sub>
                          <m:r>
                            <a:rPr lang="it-IT" sz="3200">
                              <a:solidFill>
                                <a:schemeClr val="bg2">
                                  <a:lumMod val="50000"/>
                                </a:schemeClr>
                              </a:solidFill>
                              <a:latin typeface="Cambria Math" charset="0"/>
                            </a:rPr>
                            <m:t>0</m:t>
                          </m:r>
                        </m:sub>
                      </m:sSub>
                      <m:r>
                        <a:rPr lang="it-IT" sz="3200" b="0" i="1" smtClean="0">
                          <a:solidFill>
                            <a:schemeClr val="bg2">
                              <a:lumMod val="50000"/>
                            </a:schemeClr>
                          </a:solidFill>
                          <a:latin typeface="Cambria Math" panose="02040503050406030204" pitchFamily="18" charset="0"/>
                        </a:rPr>
                        <m:t>)</m:t>
                      </m:r>
                      <m:r>
                        <a:rPr lang="en-US" sz="3200" b="0" i="1" smtClean="0">
                          <a:solidFill>
                            <a:schemeClr val="bg2">
                              <a:lumMod val="50000"/>
                            </a:schemeClr>
                          </a:solidFill>
                          <a:latin typeface="Cambria Math" panose="02040503050406030204" pitchFamily="18" charset="0"/>
                        </a:rPr>
                        <m:t>+</m:t>
                      </m:r>
                      <m:nary>
                        <m:naryPr>
                          <m:chr m:val="∑"/>
                          <m:ctrlPr>
                            <a:rPr lang="en-US" sz="3200" i="1">
                              <a:solidFill>
                                <a:schemeClr val="bg2">
                                  <a:lumMod val="50000"/>
                                </a:schemeClr>
                              </a:solidFill>
                              <a:latin typeface="Cambria Math" panose="02040503050406030204" pitchFamily="18" charset="0"/>
                            </a:rPr>
                          </m:ctrlPr>
                        </m:naryPr>
                        <m:sub>
                          <m:r>
                            <m:rPr>
                              <m:brk m:alnAt="23"/>
                            </m:rPr>
                            <a:rPr lang="en-US" sz="3200" i="1">
                              <a:solidFill>
                                <a:schemeClr val="bg2">
                                  <a:lumMod val="50000"/>
                                </a:schemeClr>
                              </a:solidFill>
                              <a:latin typeface="Cambria Math" panose="02040503050406030204" pitchFamily="18" charset="0"/>
                            </a:rPr>
                            <m:t>𝑖</m:t>
                          </m:r>
                          <m:r>
                            <a:rPr lang="en-US" sz="3200" i="1">
                              <a:solidFill>
                                <a:schemeClr val="bg2">
                                  <a:lumMod val="50000"/>
                                </a:schemeClr>
                              </a:solidFill>
                              <a:latin typeface="Cambria Math" panose="02040503050406030204" pitchFamily="18" charset="0"/>
                            </a:rPr>
                            <m:t>=1</m:t>
                          </m:r>
                        </m:sub>
                        <m:sup>
                          <m:r>
                            <a:rPr lang="en-US" sz="3200" i="1">
                              <a:solidFill>
                                <a:schemeClr val="bg2">
                                  <a:lumMod val="50000"/>
                                </a:schemeClr>
                              </a:solidFill>
                              <a:latin typeface="Cambria Math" panose="02040503050406030204" pitchFamily="18" charset="0"/>
                              <a:ea typeface="Cambria Math" panose="02040503050406030204" pitchFamily="18" charset="0"/>
                            </a:rPr>
                            <m:t>∞</m:t>
                          </m:r>
                        </m:sup>
                        <m:e>
                          <m:sSub>
                            <m:sSubPr>
                              <m:ctrlPr>
                                <a:rPr lang="en-US" sz="3200" i="1">
                                  <a:solidFill>
                                    <a:schemeClr val="bg2">
                                      <a:lumMod val="50000"/>
                                    </a:schemeClr>
                                  </a:solidFill>
                                  <a:latin typeface="Cambria Math" panose="02040503050406030204" pitchFamily="18" charset="0"/>
                                </a:rPr>
                              </m:ctrlPr>
                            </m:sSubPr>
                            <m:e>
                              <m:r>
                                <a:rPr lang="en-US" sz="3200" i="1">
                                  <a:solidFill>
                                    <a:schemeClr val="bg2">
                                      <a:lumMod val="50000"/>
                                    </a:schemeClr>
                                  </a:solidFill>
                                  <a:latin typeface="Cambria Math" panose="02040503050406030204" pitchFamily="18" charset="0"/>
                                </a:rPr>
                                <m:t>𝐹</m:t>
                              </m:r>
                            </m:e>
                            <m:sub>
                              <m:r>
                                <a:rPr lang="en-US" sz="3200" i="1">
                                  <a:solidFill>
                                    <a:schemeClr val="bg2">
                                      <a:lumMod val="50000"/>
                                    </a:schemeClr>
                                  </a:solidFill>
                                  <a:latin typeface="Cambria Math" panose="02040503050406030204" pitchFamily="18" charset="0"/>
                                </a:rPr>
                                <m:t>𝑖</m:t>
                              </m:r>
                            </m:sub>
                          </m:sSub>
                        </m:e>
                      </m:nary>
                    </m:oMath>
                  </m:oMathPara>
                </a14:m>
                <a:endParaRPr lang="it-IT" sz="3200" dirty="0"/>
              </a:p>
            </p:txBody>
          </p:sp>
        </mc:Choice>
        <mc:Fallback xmlns="">
          <p:sp>
            <p:nvSpPr>
              <p:cNvPr id="2" name="CasellaDiTesto 1">
                <a:extLst>
                  <a:ext uri="{FF2B5EF4-FFF2-40B4-BE49-F238E27FC236}">
                    <a16:creationId xmlns:a16="http://schemas.microsoft.com/office/drawing/2014/main" id="{B72AF782-6CD6-7A89-FBF1-EEE8808552E2}"/>
                  </a:ext>
                </a:extLst>
              </p:cNvPr>
              <p:cNvSpPr txBox="1">
                <a:spLocks noRot="1" noChangeAspect="1" noMove="1" noResize="1" noEditPoints="1" noAdjustHandles="1" noChangeArrowheads="1" noChangeShapeType="1" noTextEdit="1"/>
              </p:cNvSpPr>
              <p:nvPr/>
            </p:nvSpPr>
            <p:spPr>
              <a:xfrm>
                <a:off x="0" y="935418"/>
                <a:ext cx="3918058" cy="1435073"/>
              </a:xfrm>
              <a:prstGeom prst="rect">
                <a:avLst/>
              </a:prstGeom>
              <a:blipFill>
                <a:blip r:embed="rId3"/>
                <a:stretch>
                  <a:fillRect t="-106034" r="-11897" b="-162931"/>
                </a:stretch>
              </a:blipFill>
              <a:ln>
                <a:solidFill>
                  <a:schemeClr val="accent1">
                    <a:lumMod val="75000"/>
                  </a:schemeClr>
                </a:solid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B1573B51-2BBD-6ABB-48FA-8C00D4913D90}"/>
                  </a:ext>
                </a:extLst>
              </p:cNvPr>
              <p:cNvSpPr txBox="1"/>
              <p:nvPr/>
            </p:nvSpPr>
            <p:spPr>
              <a:xfrm>
                <a:off x="3918058" y="932472"/>
                <a:ext cx="6877717" cy="1090811"/>
              </a:xfrm>
              <a:prstGeom prst="rect">
                <a:avLst/>
              </a:prstGeom>
              <a:solidFill>
                <a:schemeClr val="bg1"/>
              </a:solidFill>
              <a:ln>
                <a:solidFill>
                  <a:schemeClr val="accent1">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it-IT" sz="3200" i="1" smtClean="0">
                              <a:solidFill>
                                <a:schemeClr val="bg2">
                                  <a:lumMod val="50000"/>
                                </a:schemeClr>
                              </a:solidFill>
                              <a:latin typeface="Cambria Math" panose="02040503050406030204" pitchFamily="18" charset="0"/>
                            </a:rPr>
                          </m:ctrlPr>
                        </m:accPr>
                        <m:e>
                          <m:r>
                            <a:rPr lang="it-IT" sz="3200" i="1">
                              <a:solidFill>
                                <a:schemeClr val="bg2">
                                  <a:lumMod val="50000"/>
                                </a:schemeClr>
                              </a:solidFill>
                              <a:latin typeface="Cambria Math" charset="0"/>
                            </a:rPr>
                            <m:t>𝑄</m:t>
                          </m:r>
                        </m:e>
                      </m:acc>
                      <m:r>
                        <a:rPr lang="it-IT" sz="3200" b="0" i="0" smtClean="0">
                          <a:solidFill>
                            <a:schemeClr val="bg2">
                              <a:lumMod val="50000"/>
                            </a:schemeClr>
                          </a:solidFill>
                          <a:latin typeface="Cambria Math" panose="02040503050406030204" pitchFamily="18" charset="0"/>
                        </a:rPr>
                        <m:t>(</m:t>
                      </m:r>
                      <m:r>
                        <m:rPr>
                          <m:sty m:val="p"/>
                        </m:rPr>
                        <a:rPr lang="el-GR" sz="3200" b="0" i="1" smtClean="0">
                          <a:solidFill>
                            <a:schemeClr val="bg2">
                              <a:lumMod val="50000"/>
                            </a:schemeClr>
                          </a:solidFill>
                          <a:latin typeface="Cambria Math" panose="02040503050406030204" pitchFamily="18" charset="0"/>
                          <a:ea typeface="Cambria Math" panose="02040503050406030204" pitchFamily="18" charset="0"/>
                        </a:rPr>
                        <m:t>ε</m:t>
                      </m:r>
                      <m:r>
                        <a:rPr lang="it-IT" sz="3200" b="0" i="1" smtClean="0">
                          <a:solidFill>
                            <a:schemeClr val="bg2">
                              <a:lumMod val="50000"/>
                            </a:schemeClr>
                          </a:solidFill>
                          <a:latin typeface="Cambria Math" panose="02040503050406030204" pitchFamily="18" charset="0"/>
                          <a:ea typeface="Cambria Math" panose="02040503050406030204" pitchFamily="18" charset="0"/>
                        </a:rPr>
                        <m:t>)</m:t>
                      </m:r>
                      <m:r>
                        <a:rPr lang="it-IT" sz="3200">
                          <a:solidFill>
                            <a:schemeClr val="bg2">
                              <a:lumMod val="50000"/>
                            </a:schemeClr>
                          </a:solidFill>
                          <a:latin typeface="Cambria Math" charset="0"/>
                        </a:rPr>
                        <m:t>=</m:t>
                      </m:r>
                      <m:r>
                        <a:rPr lang="it-IT" sz="3200" i="1">
                          <a:solidFill>
                            <a:schemeClr val="bg2">
                              <a:lumMod val="50000"/>
                            </a:schemeClr>
                          </a:solidFill>
                          <a:latin typeface="Cambria Math" charset="0"/>
                        </a:rPr>
                        <m:t>𝑃</m:t>
                      </m:r>
                      <m:sSub>
                        <m:sSubPr>
                          <m:ctrlPr>
                            <a:rPr lang="it-IT" sz="3200" i="1">
                              <a:solidFill>
                                <a:schemeClr val="bg2">
                                  <a:lumMod val="50000"/>
                                </a:schemeClr>
                              </a:solidFill>
                              <a:latin typeface="Cambria Math" panose="02040503050406030204" pitchFamily="18" charset="0"/>
                            </a:rPr>
                          </m:ctrlPr>
                        </m:sSubPr>
                        <m:e>
                          <m:r>
                            <a:rPr lang="it-IT" sz="3200" i="1">
                              <a:solidFill>
                                <a:schemeClr val="bg2">
                                  <a:lumMod val="50000"/>
                                </a:schemeClr>
                              </a:solidFill>
                              <a:latin typeface="Cambria Math" charset="0"/>
                            </a:rPr>
                            <m:t>𝐻</m:t>
                          </m:r>
                        </m:e>
                        <m:sub>
                          <m:r>
                            <a:rPr lang="it-IT" sz="3200" i="0">
                              <a:solidFill>
                                <a:schemeClr val="bg2">
                                  <a:lumMod val="50000"/>
                                </a:schemeClr>
                              </a:solidFill>
                              <a:latin typeface="Cambria Math" charset="0"/>
                            </a:rPr>
                            <m:t>1</m:t>
                          </m:r>
                        </m:sub>
                      </m:sSub>
                      <m:r>
                        <a:rPr lang="it-IT" sz="3200" i="1">
                          <a:solidFill>
                            <a:schemeClr val="bg2">
                              <a:lumMod val="50000"/>
                            </a:schemeClr>
                          </a:solidFill>
                          <a:latin typeface="Cambria Math" charset="0"/>
                        </a:rPr>
                        <m:t>𝑃</m:t>
                      </m:r>
                      <m:r>
                        <a:rPr lang="it-IT" sz="3200" i="0">
                          <a:solidFill>
                            <a:schemeClr val="bg2">
                              <a:lumMod val="50000"/>
                            </a:schemeClr>
                          </a:solidFill>
                          <a:latin typeface="Cambria Math" charset="0"/>
                        </a:rPr>
                        <m:t>+ </m:t>
                      </m:r>
                      <m:r>
                        <a:rPr lang="it-IT" sz="3200" i="1">
                          <a:solidFill>
                            <a:schemeClr val="bg2">
                              <a:lumMod val="50000"/>
                            </a:schemeClr>
                          </a:solidFill>
                          <a:latin typeface="Cambria Math" charset="0"/>
                        </a:rPr>
                        <m:t>𝑃</m:t>
                      </m:r>
                      <m:sSub>
                        <m:sSubPr>
                          <m:ctrlPr>
                            <a:rPr lang="it-IT" sz="3200" i="1">
                              <a:solidFill>
                                <a:schemeClr val="bg2">
                                  <a:lumMod val="50000"/>
                                </a:schemeClr>
                              </a:solidFill>
                              <a:latin typeface="Cambria Math" panose="02040503050406030204" pitchFamily="18" charset="0"/>
                            </a:rPr>
                          </m:ctrlPr>
                        </m:sSubPr>
                        <m:e>
                          <m:r>
                            <a:rPr lang="it-IT" sz="3200" i="1">
                              <a:solidFill>
                                <a:schemeClr val="bg2">
                                  <a:lumMod val="50000"/>
                                </a:schemeClr>
                              </a:solidFill>
                              <a:latin typeface="Cambria Math" charset="0"/>
                            </a:rPr>
                            <m:t>𝐻</m:t>
                          </m:r>
                        </m:e>
                        <m:sub>
                          <m:r>
                            <a:rPr lang="it-IT" sz="3200" i="0">
                              <a:solidFill>
                                <a:schemeClr val="bg2">
                                  <a:lumMod val="50000"/>
                                </a:schemeClr>
                              </a:solidFill>
                              <a:latin typeface="Cambria Math" charset="0"/>
                            </a:rPr>
                            <m:t>1</m:t>
                          </m:r>
                        </m:sub>
                      </m:sSub>
                      <m:r>
                        <a:rPr lang="it-IT" sz="3200" i="1">
                          <a:solidFill>
                            <a:schemeClr val="bg2">
                              <a:lumMod val="50000"/>
                            </a:schemeClr>
                          </a:solidFill>
                          <a:latin typeface="Cambria Math" charset="0"/>
                        </a:rPr>
                        <m:t>𝑄</m:t>
                      </m:r>
                      <m:f>
                        <m:fPr>
                          <m:ctrlPr>
                            <a:rPr lang="it-IT" sz="3200" i="1">
                              <a:solidFill>
                                <a:schemeClr val="bg2">
                                  <a:lumMod val="50000"/>
                                </a:schemeClr>
                              </a:solidFill>
                              <a:latin typeface="Cambria Math" panose="02040503050406030204" pitchFamily="18" charset="0"/>
                            </a:rPr>
                          </m:ctrlPr>
                        </m:fPr>
                        <m:num>
                          <m:r>
                            <a:rPr lang="it-IT" sz="3200" i="0">
                              <a:solidFill>
                                <a:schemeClr val="bg2">
                                  <a:lumMod val="50000"/>
                                </a:schemeClr>
                              </a:solidFill>
                              <a:latin typeface="Cambria Math" charset="0"/>
                            </a:rPr>
                            <m:t>1</m:t>
                          </m:r>
                        </m:num>
                        <m:den>
                          <m:r>
                            <m:rPr>
                              <m:sty m:val="p"/>
                            </m:rPr>
                            <a:rPr lang="el-GR" sz="3200" i="1" smtClean="0">
                              <a:solidFill>
                                <a:schemeClr val="bg2">
                                  <a:lumMod val="50000"/>
                                </a:schemeClr>
                              </a:solidFill>
                              <a:latin typeface="Cambria Math" panose="02040503050406030204" pitchFamily="18" charset="0"/>
                              <a:ea typeface="Cambria Math" panose="02040503050406030204" pitchFamily="18" charset="0"/>
                            </a:rPr>
                            <m:t>ε</m:t>
                          </m:r>
                          <m:r>
                            <a:rPr lang="it-IT" sz="3200" i="0">
                              <a:solidFill>
                                <a:schemeClr val="bg2">
                                  <a:lumMod val="50000"/>
                                </a:schemeClr>
                              </a:solidFill>
                              <a:latin typeface="Cambria Math" charset="0"/>
                            </a:rPr>
                            <m:t>−</m:t>
                          </m:r>
                          <m:r>
                            <a:rPr lang="it-IT" sz="3200" i="1">
                              <a:solidFill>
                                <a:schemeClr val="bg2">
                                  <a:lumMod val="50000"/>
                                </a:schemeClr>
                              </a:solidFill>
                              <a:latin typeface="Cambria Math" charset="0"/>
                            </a:rPr>
                            <m:t>𝑄𝐻𝑄</m:t>
                          </m:r>
                        </m:den>
                      </m:f>
                      <m:r>
                        <a:rPr lang="it-IT" sz="3200" i="1">
                          <a:solidFill>
                            <a:schemeClr val="bg2">
                              <a:lumMod val="50000"/>
                            </a:schemeClr>
                          </a:solidFill>
                          <a:latin typeface="Cambria Math" charset="0"/>
                        </a:rPr>
                        <m:t>𝑄</m:t>
                      </m:r>
                      <m:sSub>
                        <m:sSubPr>
                          <m:ctrlPr>
                            <a:rPr lang="it-IT" sz="3200" i="1">
                              <a:solidFill>
                                <a:schemeClr val="bg2">
                                  <a:lumMod val="50000"/>
                                </a:schemeClr>
                              </a:solidFill>
                              <a:latin typeface="Cambria Math" panose="02040503050406030204" pitchFamily="18" charset="0"/>
                            </a:rPr>
                          </m:ctrlPr>
                        </m:sSubPr>
                        <m:e>
                          <m:r>
                            <a:rPr lang="it-IT" sz="3200" i="1">
                              <a:solidFill>
                                <a:schemeClr val="bg2">
                                  <a:lumMod val="50000"/>
                                </a:schemeClr>
                              </a:solidFill>
                              <a:latin typeface="Cambria Math" charset="0"/>
                            </a:rPr>
                            <m:t>𝐻</m:t>
                          </m:r>
                        </m:e>
                        <m:sub>
                          <m:r>
                            <a:rPr lang="it-IT" sz="3200" i="0">
                              <a:solidFill>
                                <a:schemeClr val="bg2">
                                  <a:lumMod val="50000"/>
                                </a:schemeClr>
                              </a:solidFill>
                              <a:latin typeface="Cambria Math" charset="0"/>
                            </a:rPr>
                            <m:t>1</m:t>
                          </m:r>
                        </m:sub>
                      </m:sSub>
                      <m:r>
                        <a:rPr lang="it-IT" sz="3200" i="1">
                          <a:solidFill>
                            <a:schemeClr val="bg2">
                              <a:lumMod val="50000"/>
                            </a:schemeClr>
                          </a:solidFill>
                          <a:latin typeface="Cambria Math" charset="0"/>
                        </a:rPr>
                        <m:t>𝑃</m:t>
                      </m:r>
                    </m:oMath>
                  </m:oMathPara>
                </a14:m>
                <a:endParaRPr lang="it-IT" sz="3200" dirty="0"/>
              </a:p>
            </p:txBody>
          </p:sp>
        </mc:Choice>
        <mc:Fallback xmlns="">
          <p:sp>
            <p:nvSpPr>
              <p:cNvPr id="3" name="CasellaDiTesto 2">
                <a:extLst>
                  <a:ext uri="{FF2B5EF4-FFF2-40B4-BE49-F238E27FC236}">
                    <a16:creationId xmlns:a16="http://schemas.microsoft.com/office/drawing/2014/main" id="{B1573B51-2BBD-6ABB-48FA-8C00D4913D90}"/>
                  </a:ext>
                </a:extLst>
              </p:cNvPr>
              <p:cNvSpPr txBox="1">
                <a:spLocks noRot="1" noChangeAspect="1" noMove="1" noResize="1" noEditPoints="1" noAdjustHandles="1" noChangeArrowheads="1" noChangeShapeType="1" noTextEdit="1"/>
              </p:cNvSpPr>
              <p:nvPr/>
            </p:nvSpPr>
            <p:spPr>
              <a:xfrm>
                <a:off x="3918058" y="932472"/>
                <a:ext cx="6877717" cy="1090811"/>
              </a:xfrm>
              <a:prstGeom prst="rect">
                <a:avLst/>
              </a:prstGeom>
              <a:blipFill>
                <a:blip r:embed="rId4"/>
                <a:stretch>
                  <a:fillRect l="-184" b="-10227"/>
                </a:stretch>
              </a:blipFill>
              <a:ln>
                <a:solidFill>
                  <a:schemeClr val="accent1">
                    <a:lumMod val="75000"/>
                  </a:schemeClr>
                </a:solid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74E2BB4A-4FEF-B706-4D47-1CB842886E64}"/>
                  </a:ext>
                </a:extLst>
              </p:cNvPr>
              <p:cNvSpPr txBox="1"/>
              <p:nvPr/>
            </p:nvSpPr>
            <p:spPr>
              <a:xfrm>
                <a:off x="9675282" y="2580927"/>
                <a:ext cx="2580970" cy="1107996"/>
              </a:xfrm>
              <a:prstGeom prst="rect">
                <a:avLst/>
              </a:prstGeom>
              <a:solidFill>
                <a:schemeClr val="bg2"/>
              </a:solidFill>
            </p:spPr>
            <p:txBody>
              <a:bodyPr wrap="square" rtlCol="0">
                <a:spAutoFit/>
              </a:bodyPr>
              <a:lstStyle/>
              <a:p>
                <a14:m>
                  <m:oMath xmlns:m="http://schemas.openxmlformats.org/officeDocument/2006/math">
                    <m:r>
                      <a:rPr lang="en-US" sz="2200" i="1" smtClean="0">
                        <a:solidFill>
                          <a:schemeClr val="bg2">
                            <a:lumMod val="50000"/>
                          </a:schemeClr>
                        </a:solidFill>
                        <a:latin typeface="Cambria Math" panose="02040503050406030204" pitchFamily="18" charset="0"/>
                      </a:rPr>
                      <m:t> </m:t>
                    </m:r>
                    <m:r>
                      <a:rPr lang="en-US" sz="2200" i="1" smtClean="0">
                        <a:solidFill>
                          <a:schemeClr val="bg2">
                            <a:lumMod val="50000"/>
                          </a:schemeClr>
                        </a:solidFill>
                        <a:latin typeface="Cambria Math" panose="02040503050406030204" pitchFamily="18" charset="0"/>
                      </a:rPr>
                      <m:t>𝑃</m:t>
                    </m:r>
                  </m:oMath>
                </a14:m>
                <a:r>
                  <a:rPr lang="en-US" sz="2200" dirty="0">
                    <a:solidFill>
                      <a:schemeClr val="bg2">
                        <a:lumMod val="50000"/>
                      </a:schemeClr>
                    </a:solidFill>
                  </a:rPr>
                  <a:t> </a:t>
                </a:r>
                <a14:m>
                  <m:oMath xmlns:m="http://schemas.openxmlformats.org/officeDocument/2006/math">
                    <m:r>
                      <a:rPr lang="en-US" sz="2200" i="1" dirty="0" smtClean="0">
                        <a:solidFill>
                          <a:schemeClr val="bg2">
                            <a:lumMod val="50000"/>
                          </a:schemeClr>
                        </a:solidFill>
                        <a:latin typeface="Cambria Math" panose="02040503050406030204" pitchFamily="18" charset="0"/>
                        <a:ea typeface="Cambria Math" panose="02040503050406030204" pitchFamily="18" charset="0"/>
                      </a:rPr>
                      <m:t>≡</m:t>
                    </m:r>
                  </m:oMath>
                </a14:m>
                <a:r>
                  <a:rPr lang="en-US" sz="2200" dirty="0">
                    <a:solidFill>
                      <a:schemeClr val="bg2">
                        <a:lumMod val="50000"/>
                      </a:schemeClr>
                    </a:solidFill>
                  </a:rPr>
                  <a:t> model space</a:t>
                </a:r>
              </a:p>
              <a:p>
                <a:pPr/>
                <a14:m>
                  <m:oMathPara xmlns:m="http://schemas.openxmlformats.org/officeDocument/2006/math">
                    <m:oMathParaPr>
                      <m:jc m:val="left"/>
                    </m:oMathParaPr>
                    <m:oMath xmlns:m="http://schemas.openxmlformats.org/officeDocument/2006/math">
                      <m:r>
                        <a:rPr lang="en-US" sz="2200" i="1">
                          <a:solidFill>
                            <a:schemeClr val="bg2">
                              <a:lumMod val="50000"/>
                            </a:schemeClr>
                          </a:solidFill>
                          <a:latin typeface="Cambria Math" panose="02040503050406030204" pitchFamily="18" charset="0"/>
                        </a:rPr>
                        <m:t> </m:t>
                      </m:r>
                      <m:r>
                        <a:rPr lang="en-US" sz="2200" i="1">
                          <a:solidFill>
                            <a:schemeClr val="bg2">
                              <a:lumMod val="50000"/>
                            </a:schemeClr>
                          </a:solidFill>
                          <a:latin typeface="Cambria Math" panose="02040503050406030204" pitchFamily="18" charset="0"/>
                        </a:rPr>
                        <m:t>𝑄</m:t>
                      </m:r>
                      <m:r>
                        <a:rPr lang="en-US" sz="2200" i="1">
                          <a:solidFill>
                            <a:schemeClr val="bg2">
                              <a:lumMod val="50000"/>
                            </a:schemeClr>
                          </a:solidFill>
                          <a:latin typeface="Cambria Math" panose="02040503050406030204" pitchFamily="18" charset="0"/>
                        </a:rPr>
                        <m:t>=1−</m:t>
                      </m:r>
                      <m:r>
                        <a:rPr lang="en-US" sz="2200" i="1">
                          <a:solidFill>
                            <a:schemeClr val="bg2">
                              <a:lumMod val="50000"/>
                            </a:schemeClr>
                          </a:solidFill>
                          <a:latin typeface="Cambria Math" panose="02040503050406030204" pitchFamily="18" charset="0"/>
                        </a:rPr>
                        <m:t>𝑃</m:t>
                      </m:r>
                    </m:oMath>
                  </m:oMathPara>
                </a14:m>
                <a:endParaRPr lang="en-US" sz="2200" dirty="0">
                  <a:solidFill>
                    <a:schemeClr val="bg2">
                      <a:lumMod val="50000"/>
                    </a:schemeClr>
                  </a:solidFill>
                </a:endParaRPr>
              </a:p>
              <a:p>
                <a14:m>
                  <m:oMath xmlns:m="http://schemas.openxmlformats.org/officeDocument/2006/math">
                    <m:r>
                      <a:rPr lang="en-US" sz="2200" b="0" i="1" smtClean="0">
                        <a:solidFill>
                          <a:schemeClr val="bg2">
                            <a:lumMod val="50000"/>
                          </a:schemeClr>
                        </a:solidFill>
                        <a:latin typeface="Cambria Math" panose="02040503050406030204" pitchFamily="18" charset="0"/>
                        <a:ea typeface="Cambria Math" panose="02040503050406030204" pitchFamily="18" charset="0"/>
                      </a:rPr>
                      <m:t>𝑃</m:t>
                    </m:r>
                    <m:sSub>
                      <m:sSubPr>
                        <m:ctrlPr>
                          <a:rPr lang="en-US" sz="2200" b="0" i="1" smtClean="0">
                            <a:solidFill>
                              <a:schemeClr val="bg2">
                                <a:lumMod val="50000"/>
                              </a:schemeClr>
                            </a:solidFill>
                            <a:latin typeface="Cambria Math" panose="02040503050406030204" pitchFamily="18" charset="0"/>
                            <a:ea typeface="Cambria Math" panose="02040503050406030204" pitchFamily="18" charset="0"/>
                          </a:rPr>
                        </m:ctrlPr>
                      </m:sSubPr>
                      <m:e>
                        <m:r>
                          <a:rPr lang="en-US" sz="2200" b="0" i="1" smtClean="0">
                            <a:solidFill>
                              <a:schemeClr val="bg2">
                                <a:lumMod val="50000"/>
                              </a:schemeClr>
                            </a:solidFill>
                            <a:latin typeface="Cambria Math" panose="02040503050406030204" pitchFamily="18" charset="0"/>
                            <a:ea typeface="Cambria Math" panose="02040503050406030204" pitchFamily="18" charset="0"/>
                          </a:rPr>
                          <m:t>𝐻</m:t>
                        </m:r>
                      </m:e>
                      <m:sub>
                        <m:r>
                          <a:rPr lang="en-US" sz="2200" b="0" i="1" smtClean="0">
                            <a:solidFill>
                              <a:schemeClr val="bg2">
                                <a:lumMod val="50000"/>
                              </a:schemeClr>
                            </a:solidFill>
                            <a:latin typeface="Cambria Math" panose="02040503050406030204" pitchFamily="18" charset="0"/>
                            <a:ea typeface="Cambria Math" panose="02040503050406030204" pitchFamily="18" charset="0"/>
                          </a:rPr>
                          <m:t>0</m:t>
                        </m:r>
                      </m:sub>
                    </m:sSub>
                    <m:r>
                      <a:rPr lang="en-US" sz="2200" i="1">
                        <a:solidFill>
                          <a:schemeClr val="bg2">
                            <a:lumMod val="50000"/>
                          </a:schemeClr>
                        </a:solidFill>
                        <a:latin typeface="Cambria Math" panose="02040503050406030204" pitchFamily="18" charset="0"/>
                        <a:ea typeface="Cambria Math" panose="02040503050406030204" pitchFamily="18" charset="0"/>
                      </a:rPr>
                      <m:t> </m:t>
                    </m:r>
                    <m:r>
                      <a:rPr lang="en-US" sz="2200" b="0" i="1" smtClean="0">
                        <a:solidFill>
                          <a:schemeClr val="bg2">
                            <a:lumMod val="50000"/>
                          </a:schemeClr>
                        </a:solidFill>
                        <a:latin typeface="Cambria Math" panose="02040503050406030204" pitchFamily="18" charset="0"/>
                        <a:ea typeface="Cambria Math" panose="02040503050406030204" pitchFamily="18" charset="0"/>
                      </a:rPr>
                      <m:t>𝑃</m:t>
                    </m:r>
                    <m:r>
                      <a:rPr lang="en-US" sz="2200" b="0" i="1" smtClean="0">
                        <a:solidFill>
                          <a:schemeClr val="bg2">
                            <a:lumMod val="50000"/>
                          </a:schemeClr>
                        </a:solidFill>
                        <a:latin typeface="Cambria Math" panose="02040503050406030204" pitchFamily="18" charset="0"/>
                        <a:ea typeface="Cambria Math" panose="02040503050406030204" pitchFamily="18" charset="0"/>
                      </a:rPr>
                      <m:t>=</m:t>
                    </m:r>
                    <m:sSub>
                      <m:sSubPr>
                        <m:ctrlPr>
                          <a:rPr lang="en-US" sz="2200" b="0" i="1" smtClean="0">
                            <a:solidFill>
                              <a:schemeClr val="bg2">
                                <a:lumMod val="50000"/>
                              </a:schemeClr>
                            </a:solidFill>
                            <a:latin typeface="Cambria Math" panose="02040503050406030204" pitchFamily="18" charset="0"/>
                            <a:ea typeface="Cambria Math" panose="02040503050406030204" pitchFamily="18" charset="0"/>
                          </a:rPr>
                        </m:ctrlPr>
                      </m:sSubPr>
                      <m:e>
                        <m:r>
                          <a:rPr lang="en-US" sz="2200" b="0" i="1" smtClean="0">
                            <a:solidFill>
                              <a:schemeClr val="bg2">
                                <a:lumMod val="50000"/>
                              </a:schemeClr>
                            </a:solidFill>
                            <a:latin typeface="Cambria Math" panose="02040503050406030204" pitchFamily="18" charset="0"/>
                            <a:ea typeface="Cambria Math" panose="02040503050406030204" pitchFamily="18" charset="0"/>
                          </a:rPr>
                          <m:t>𝜀</m:t>
                        </m:r>
                      </m:e>
                      <m:sub>
                        <m:r>
                          <a:rPr lang="it-IT" sz="2200" b="0" i="1" smtClean="0">
                            <a:solidFill>
                              <a:schemeClr val="bg2">
                                <a:lumMod val="50000"/>
                              </a:schemeClr>
                            </a:solidFill>
                            <a:latin typeface="Cambria Math" panose="02040503050406030204" pitchFamily="18" charset="0"/>
                            <a:ea typeface="Cambria Math" panose="02040503050406030204" pitchFamily="18" charset="0"/>
                          </a:rPr>
                          <m:t>0</m:t>
                        </m:r>
                      </m:sub>
                    </m:sSub>
                  </m:oMath>
                </a14:m>
                <a:r>
                  <a:rPr lang="en-US" sz="2200" dirty="0">
                    <a:solidFill>
                      <a:schemeClr val="bg2">
                        <a:lumMod val="50000"/>
                      </a:schemeClr>
                    </a:solidFill>
                  </a:rPr>
                  <a:t>P</a:t>
                </a:r>
              </a:p>
            </p:txBody>
          </p:sp>
        </mc:Choice>
        <mc:Fallback xmlns="">
          <p:sp>
            <p:nvSpPr>
              <p:cNvPr id="5" name="CasellaDiTesto 4">
                <a:extLst>
                  <a:ext uri="{FF2B5EF4-FFF2-40B4-BE49-F238E27FC236}">
                    <a16:creationId xmlns:a16="http://schemas.microsoft.com/office/drawing/2014/main" id="{74E2BB4A-4FEF-B706-4D47-1CB842886E64}"/>
                  </a:ext>
                </a:extLst>
              </p:cNvPr>
              <p:cNvSpPr txBox="1">
                <a:spLocks noRot="1" noChangeAspect="1" noMove="1" noResize="1" noEditPoints="1" noAdjustHandles="1" noChangeArrowheads="1" noChangeShapeType="1" noTextEdit="1"/>
              </p:cNvSpPr>
              <p:nvPr/>
            </p:nvSpPr>
            <p:spPr>
              <a:xfrm>
                <a:off x="9675282" y="2580927"/>
                <a:ext cx="2580970" cy="1107996"/>
              </a:xfrm>
              <a:prstGeom prst="rect">
                <a:avLst/>
              </a:prstGeom>
              <a:blipFill>
                <a:blip r:embed="rId5"/>
                <a:stretch>
                  <a:fillRect l="-1951" t="-3409" b="-1022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a:extLst>
                  <a:ext uri="{FF2B5EF4-FFF2-40B4-BE49-F238E27FC236}">
                    <a16:creationId xmlns:a16="http://schemas.microsoft.com/office/drawing/2014/main" id="{C09FB946-5F6F-0DF1-9501-2A37E1E06D42}"/>
                  </a:ext>
                </a:extLst>
              </p:cNvPr>
              <p:cNvSpPr/>
              <p:nvPr/>
            </p:nvSpPr>
            <p:spPr>
              <a:xfrm>
                <a:off x="3918056" y="2144471"/>
                <a:ext cx="4606828" cy="1474634"/>
              </a:xfrm>
              <a:prstGeom prst="rect">
                <a:avLst/>
              </a:prstGeom>
              <a:solidFill>
                <a:schemeClr val="bg1"/>
              </a:solidFill>
              <a:ln>
                <a:solidFill>
                  <a:schemeClr val="accent1">
                    <a:lumMod val="75000"/>
                  </a:schemeClr>
                </a:solidFill>
              </a:ln>
            </p:spPr>
            <p:txBody>
              <a:bodyPr wrap="square">
                <a:spAutoFit/>
              </a:bodyPr>
              <a:lstStyle/>
              <a:p>
                <a:pPr algn="ctr"/>
                <a14:m>
                  <m:oMath xmlns:m="http://schemas.openxmlformats.org/officeDocument/2006/math">
                    <m:m>
                      <m:mPr>
                        <m:mcs>
                          <m:mc>
                            <m:mcPr>
                              <m:count m:val="1"/>
                              <m:mcJc m:val="center"/>
                            </m:mcPr>
                          </m:mc>
                        </m:mcs>
                        <m:ctrlPr>
                          <a:rPr lang="it-IT" sz="3000" i="1" smtClean="0">
                            <a:solidFill>
                              <a:schemeClr val="bg2">
                                <a:lumMod val="50000"/>
                              </a:schemeClr>
                            </a:solidFill>
                            <a:latin typeface="Cambria Math" panose="02040503050406030204" pitchFamily="18" charset="0"/>
                          </a:rPr>
                        </m:ctrlPr>
                      </m:mPr>
                      <m:mr>
                        <m:e>
                          <m:sSub>
                            <m:sSubPr>
                              <m:ctrlPr>
                                <a:rPr lang="it-IT" sz="3000" i="1" smtClean="0">
                                  <a:solidFill>
                                    <a:schemeClr val="bg2">
                                      <a:lumMod val="50000"/>
                                    </a:schemeClr>
                                  </a:solidFill>
                                  <a:latin typeface="Cambria Math" panose="02040503050406030204" pitchFamily="18" charset="0"/>
                                </a:rPr>
                              </m:ctrlPr>
                            </m:sSubPr>
                            <m:e>
                              <m:r>
                                <a:rPr lang="en-US" sz="3000" b="0" i="1" smtClean="0">
                                  <a:solidFill>
                                    <a:schemeClr val="bg2">
                                      <a:lumMod val="50000"/>
                                    </a:schemeClr>
                                  </a:solidFill>
                                  <a:latin typeface="Cambria Math" panose="02040503050406030204" pitchFamily="18" charset="0"/>
                                </a:rPr>
                                <m:t>𝐹</m:t>
                              </m:r>
                            </m:e>
                            <m:sub>
                              <m:r>
                                <a:rPr lang="en-US" sz="3000" b="0" i="1" smtClean="0">
                                  <a:solidFill>
                                    <a:schemeClr val="bg2">
                                      <a:lumMod val="50000"/>
                                    </a:schemeClr>
                                  </a:solidFill>
                                  <a:latin typeface="Cambria Math" panose="02040503050406030204" pitchFamily="18" charset="0"/>
                                </a:rPr>
                                <m:t>1</m:t>
                              </m:r>
                            </m:sub>
                          </m:sSub>
                          <m:r>
                            <m:rPr>
                              <m:brk m:alnAt="7"/>
                            </m:rPr>
                            <a:rPr lang="en-US" sz="3000" b="0" i="1" smtClean="0">
                              <a:solidFill>
                                <a:schemeClr val="bg2">
                                  <a:lumMod val="50000"/>
                                </a:schemeClr>
                              </a:solidFill>
                              <a:latin typeface="Cambria Math" panose="02040503050406030204" pitchFamily="18" charset="0"/>
                            </a:rPr>
                            <m:t>=</m:t>
                          </m:r>
                          <m:sSub>
                            <m:sSubPr>
                              <m:ctrlPr>
                                <a:rPr lang="en-US" sz="3000" b="0" i="1" smtClean="0">
                                  <a:solidFill>
                                    <a:schemeClr val="bg2">
                                      <a:lumMod val="50000"/>
                                    </a:schemeClr>
                                  </a:solidFill>
                                  <a:latin typeface="Cambria Math" panose="02040503050406030204" pitchFamily="18" charset="0"/>
                                </a:rPr>
                              </m:ctrlPr>
                            </m:sSubPr>
                            <m:e>
                              <m:acc>
                                <m:accPr>
                                  <m:chr m:val="̂"/>
                                  <m:ctrlPr>
                                    <a:rPr lang="en-US" sz="3000" b="0" i="1" smtClean="0">
                                      <a:solidFill>
                                        <a:schemeClr val="bg2">
                                          <a:lumMod val="50000"/>
                                        </a:schemeClr>
                                      </a:solidFill>
                                      <a:latin typeface="Cambria Math" panose="02040503050406030204" pitchFamily="18" charset="0"/>
                                    </a:rPr>
                                  </m:ctrlPr>
                                </m:accPr>
                                <m:e>
                                  <m:r>
                                    <a:rPr lang="en-US" sz="3000" b="0" i="1" smtClean="0">
                                      <a:solidFill>
                                        <a:schemeClr val="bg2">
                                          <a:lumMod val="50000"/>
                                        </a:schemeClr>
                                      </a:solidFill>
                                      <a:latin typeface="Cambria Math" panose="02040503050406030204" pitchFamily="18" charset="0"/>
                                    </a:rPr>
                                    <m:t>𝑄</m:t>
                                  </m:r>
                                </m:e>
                              </m:acc>
                            </m:e>
                            <m:sub>
                              <m:r>
                                <a:rPr lang="en-US" sz="3000" b="0" i="1" smtClean="0">
                                  <a:solidFill>
                                    <a:schemeClr val="bg2">
                                      <a:lumMod val="50000"/>
                                    </a:schemeClr>
                                  </a:solidFill>
                                  <a:latin typeface="Cambria Math" panose="02040503050406030204" pitchFamily="18" charset="0"/>
                                </a:rPr>
                                <m:t>1</m:t>
                              </m:r>
                            </m:sub>
                          </m:sSub>
                          <m:acc>
                            <m:accPr>
                              <m:chr m:val="̂"/>
                              <m:ctrlPr>
                                <a:rPr lang="en-US" sz="3000" b="0" i="1" smtClean="0">
                                  <a:solidFill>
                                    <a:schemeClr val="bg2">
                                      <a:lumMod val="50000"/>
                                    </a:schemeClr>
                                  </a:solidFill>
                                  <a:latin typeface="Cambria Math" panose="02040503050406030204" pitchFamily="18" charset="0"/>
                                </a:rPr>
                              </m:ctrlPr>
                            </m:accPr>
                            <m:e>
                              <m:r>
                                <a:rPr lang="en-US" sz="3000" b="0" i="1" smtClean="0">
                                  <a:solidFill>
                                    <a:schemeClr val="bg2">
                                      <a:lumMod val="50000"/>
                                    </a:schemeClr>
                                  </a:solidFill>
                                  <a:latin typeface="Cambria Math" panose="02040503050406030204" pitchFamily="18" charset="0"/>
                                </a:rPr>
                                <m:t>𝑄</m:t>
                              </m:r>
                            </m:e>
                          </m:acc>
                          <m:r>
                            <a:rPr lang="it-IT" sz="3000" b="0" i="1" smtClean="0">
                              <a:solidFill>
                                <a:schemeClr val="bg2">
                                  <a:lumMod val="50000"/>
                                </a:schemeClr>
                              </a:solidFill>
                              <a:latin typeface="Cambria Math" panose="02040503050406030204" pitchFamily="18" charset="0"/>
                            </a:rPr>
                            <m:t>.                                  </m:t>
                          </m:r>
                        </m:e>
                      </m:mr>
                      <m:mr>
                        <m:e>
                          <m:sSub>
                            <m:sSubPr>
                              <m:ctrlPr>
                                <a:rPr lang="it-IT" sz="3000" i="1" smtClean="0">
                                  <a:solidFill>
                                    <a:schemeClr val="bg2">
                                      <a:lumMod val="50000"/>
                                    </a:schemeClr>
                                  </a:solidFill>
                                  <a:latin typeface="Cambria Math" panose="02040503050406030204" pitchFamily="18" charset="0"/>
                                </a:rPr>
                              </m:ctrlPr>
                            </m:sSubPr>
                            <m:e>
                              <m:r>
                                <a:rPr lang="en-US" sz="3000" b="0" i="1" smtClean="0">
                                  <a:solidFill>
                                    <a:schemeClr val="bg2">
                                      <a:lumMod val="50000"/>
                                    </a:schemeClr>
                                  </a:solidFill>
                                  <a:latin typeface="Cambria Math" panose="02040503050406030204" pitchFamily="18" charset="0"/>
                                </a:rPr>
                                <m:t>                 </m:t>
                              </m:r>
                              <m:r>
                                <a:rPr lang="en-US" sz="3000" i="1">
                                  <a:solidFill>
                                    <a:schemeClr val="bg2">
                                      <a:lumMod val="50000"/>
                                    </a:schemeClr>
                                  </a:solidFill>
                                  <a:latin typeface="Cambria Math" panose="02040503050406030204" pitchFamily="18" charset="0"/>
                                </a:rPr>
                                <m:t>𝐹</m:t>
                              </m:r>
                            </m:e>
                            <m:sub>
                              <m:r>
                                <a:rPr lang="en-US" sz="3000" b="0" i="1" smtClean="0">
                                  <a:solidFill>
                                    <a:schemeClr val="bg2">
                                      <a:lumMod val="50000"/>
                                    </a:schemeClr>
                                  </a:solidFill>
                                  <a:latin typeface="Cambria Math" panose="02040503050406030204" pitchFamily="18" charset="0"/>
                                </a:rPr>
                                <m:t>2</m:t>
                              </m:r>
                            </m:sub>
                          </m:sSub>
                          <m:r>
                            <a:rPr lang="en-US" sz="3000" b="0" i="1" smtClean="0">
                              <a:solidFill>
                                <a:schemeClr val="bg2">
                                  <a:lumMod val="50000"/>
                                </a:schemeClr>
                              </a:solidFill>
                              <a:latin typeface="Cambria Math" panose="02040503050406030204" pitchFamily="18" charset="0"/>
                            </a:rPr>
                            <m:t>=</m:t>
                          </m:r>
                          <m:sSub>
                            <m:sSubPr>
                              <m:ctrlPr>
                                <a:rPr lang="en-US" sz="3000" i="1">
                                  <a:solidFill>
                                    <a:schemeClr val="bg2">
                                      <a:lumMod val="50000"/>
                                    </a:schemeClr>
                                  </a:solidFill>
                                  <a:latin typeface="Cambria Math" panose="02040503050406030204" pitchFamily="18" charset="0"/>
                                </a:rPr>
                              </m:ctrlPr>
                            </m:sSubPr>
                            <m:e>
                              <m:acc>
                                <m:accPr>
                                  <m:chr m:val="̂"/>
                                  <m:ctrlPr>
                                    <a:rPr lang="en-US" sz="3000" i="1">
                                      <a:solidFill>
                                        <a:schemeClr val="bg2">
                                          <a:lumMod val="50000"/>
                                        </a:schemeClr>
                                      </a:solidFill>
                                      <a:latin typeface="Cambria Math" panose="02040503050406030204" pitchFamily="18" charset="0"/>
                                    </a:rPr>
                                  </m:ctrlPr>
                                </m:accPr>
                                <m:e>
                                  <m:r>
                                    <a:rPr lang="en-US" sz="3000" i="1">
                                      <a:solidFill>
                                        <a:schemeClr val="bg2">
                                          <a:lumMod val="50000"/>
                                        </a:schemeClr>
                                      </a:solidFill>
                                      <a:latin typeface="Cambria Math" panose="02040503050406030204" pitchFamily="18" charset="0"/>
                                    </a:rPr>
                                    <m:t>𝑄</m:t>
                                  </m:r>
                                </m:e>
                              </m:acc>
                            </m:e>
                            <m:sub>
                              <m:r>
                                <a:rPr lang="en-US" sz="3000" b="0" i="1" smtClean="0">
                                  <a:solidFill>
                                    <a:schemeClr val="bg2">
                                      <a:lumMod val="50000"/>
                                    </a:schemeClr>
                                  </a:solidFill>
                                  <a:latin typeface="Cambria Math" panose="02040503050406030204" pitchFamily="18" charset="0"/>
                                </a:rPr>
                                <m:t>2</m:t>
                              </m:r>
                            </m:sub>
                          </m:sSub>
                          <m:acc>
                            <m:accPr>
                              <m:chr m:val="̂"/>
                              <m:ctrlPr>
                                <a:rPr lang="en-US" sz="3000" i="1">
                                  <a:solidFill>
                                    <a:schemeClr val="bg2">
                                      <a:lumMod val="50000"/>
                                    </a:schemeClr>
                                  </a:solidFill>
                                  <a:latin typeface="Cambria Math" panose="02040503050406030204" pitchFamily="18" charset="0"/>
                                </a:rPr>
                              </m:ctrlPr>
                            </m:accPr>
                            <m:e>
                              <m:r>
                                <a:rPr lang="en-US" sz="3000" i="1">
                                  <a:solidFill>
                                    <a:schemeClr val="bg2">
                                      <a:lumMod val="50000"/>
                                    </a:schemeClr>
                                  </a:solidFill>
                                  <a:latin typeface="Cambria Math" panose="02040503050406030204" pitchFamily="18" charset="0"/>
                                </a:rPr>
                                <m:t>𝑄</m:t>
                              </m:r>
                            </m:e>
                          </m:acc>
                          <m:r>
                            <a:rPr lang="en-US" sz="3000" b="0" i="1" smtClean="0">
                              <a:solidFill>
                                <a:schemeClr val="bg2">
                                  <a:lumMod val="50000"/>
                                </a:schemeClr>
                              </a:solidFill>
                              <a:latin typeface="Cambria Math" panose="02040503050406030204" pitchFamily="18" charset="0"/>
                            </a:rPr>
                            <m:t>+</m:t>
                          </m:r>
                          <m:sSub>
                            <m:sSubPr>
                              <m:ctrlPr>
                                <a:rPr lang="en-US" sz="3000" i="1">
                                  <a:solidFill>
                                    <a:schemeClr val="bg2">
                                      <a:lumMod val="50000"/>
                                    </a:schemeClr>
                                  </a:solidFill>
                                  <a:latin typeface="Cambria Math" panose="02040503050406030204" pitchFamily="18" charset="0"/>
                                </a:rPr>
                              </m:ctrlPr>
                            </m:sSubPr>
                            <m:e>
                              <m:acc>
                                <m:accPr>
                                  <m:chr m:val="̂"/>
                                  <m:ctrlPr>
                                    <a:rPr lang="en-US" sz="3000" i="1">
                                      <a:solidFill>
                                        <a:schemeClr val="bg2">
                                          <a:lumMod val="50000"/>
                                        </a:schemeClr>
                                      </a:solidFill>
                                      <a:latin typeface="Cambria Math" panose="02040503050406030204" pitchFamily="18" charset="0"/>
                                    </a:rPr>
                                  </m:ctrlPr>
                                </m:accPr>
                                <m:e>
                                  <m:r>
                                    <a:rPr lang="en-US" sz="3000" i="1">
                                      <a:solidFill>
                                        <a:schemeClr val="bg2">
                                          <a:lumMod val="50000"/>
                                        </a:schemeClr>
                                      </a:solidFill>
                                      <a:latin typeface="Cambria Math" panose="02040503050406030204" pitchFamily="18" charset="0"/>
                                    </a:rPr>
                                    <m:t>𝑄</m:t>
                                  </m:r>
                                </m:e>
                              </m:acc>
                            </m:e>
                            <m:sub>
                              <m:r>
                                <a:rPr lang="en-US" sz="3000" i="1">
                                  <a:solidFill>
                                    <a:schemeClr val="bg2">
                                      <a:lumMod val="50000"/>
                                    </a:schemeClr>
                                  </a:solidFill>
                                  <a:latin typeface="Cambria Math" panose="02040503050406030204" pitchFamily="18" charset="0"/>
                                </a:rPr>
                                <m:t>1</m:t>
                              </m:r>
                            </m:sub>
                          </m:sSub>
                          <m:sSub>
                            <m:sSubPr>
                              <m:ctrlPr>
                                <a:rPr lang="en-US" sz="3000" i="1">
                                  <a:solidFill>
                                    <a:schemeClr val="bg2">
                                      <a:lumMod val="50000"/>
                                    </a:schemeClr>
                                  </a:solidFill>
                                  <a:latin typeface="Cambria Math" panose="02040503050406030204" pitchFamily="18" charset="0"/>
                                </a:rPr>
                              </m:ctrlPr>
                            </m:sSubPr>
                            <m:e>
                              <m:acc>
                                <m:accPr>
                                  <m:chr m:val="̂"/>
                                  <m:ctrlPr>
                                    <a:rPr lang="en-US" sz="3000" i="1" smtClean="0">
                                      <a:solidFill>
                                        <a:schemeClr val="bg2">
                                          <a:lumMod val="50000"/>
                                        </a:schemeClr>
                                      </a:solidFill>
                                      <a:latin typeface="Cambria Math" panose="02040503050406030204" pitchFamily="18" charset="0"/>
                                    </a:rPr>
                                  </m:ctrlPr>
                                </m:accPr>
                                <m:e>
                                  <m:r>
                                    <a:rPr lang="en-US" sz="3000" i="1">
                                      <a:solidFill>
                                        <a:schemeClr val="bg2">
                                          <a:lumMod val="50000"/>
                                        </a:schemeClr>
                                      </a:solidFill>
                                      <a:latin typeface="Cambria Math" panose="02040503050406030204" pitchFamily="18" charset="0"/>
                                    </a:rPr>
                                    <m:t>𝑄</m:t>
                                  </m:r>
                                </m:e>
                              </m:acc>
                            </m:e>
                            <m:sub>
                              <m:r>
                                <a:rPr lang="en-US" sz="3000" i="1">
                                  <a:solidFill>
                                    <a:schemeClr val="bg2">
                                      <a:lumMod val="50000"/>
                                    </a:schemeClr>
                                  </a:solidFill>
                                  <a:latin typeface="Cambria Math" panose="02040503050406030204" pitchFamily="18" charset="0"/>
                                </a:rPr>
                                <m:t>1</m:t>
                              </m:r>
                            </m:sub>
                          </m:sSub>
                          <m:acc>
                            <m:accPr>
                              <m:chr m:val="̂"/>
                              <m:ctrlPr>
                                <a:rPr lang="en-US" sz="3000" i="1">
                                  <a:solidFill>
                                    <a:schemeClr val="bg2">
                                      <a:lumMod val="50000"/>
                                    </a:schemeClr>
                                  </a:solidFill>
                                  <a:latin typeface="Cambria Math" panose="02040503050406030204" pitchFamily="18" charset="0"/>
                                </a:rPr>
                              </m:ctrlPr>
                            </m:accPr>
                            <m:e>
                              <m:r>
                                <a:rPr lang="en-US" sz="3000" i="1">
                                  <a:solidFill>
                                    <a:schemeClr val="bg2">
                                      <a:lumMod val="50000"/>
                                    </a:schemeClr>
                                  </a:solidFill>
                                  <a:latin typeface="Cambria Math" panose="02040503050406030204" pitchFamily="18" charset="0"/>
                                </a:rPr>
                                <m:t>𝑄</m:t>
                              </m:r>
                            </m:e>
                          </m:acc>
                          <m:r>
                            <a:rPr lang="it-IT" sz="3000" b="0" i="1" smtClean="0">
                              <a:solidFill>
                                <a:schemeClr val="bg2">
                                  <a:lumMod val="50000"/>
                                </a:schemeClr>
                              </a:solidFill>
                              <a:latin typeface="Cambria Math" panose="02040503050406030204" pitchFamily="18" charset="0"/>
                            </a:rPr>
                            <m:t>                                 </m:t>
                          </m:r>
                        </m:e>
                      </m:mr>
                      <m:mr>
                        <m:e>
                          <m:r>
                            <a:rPr lang="it-IT" sz="3000" i="1" smtClean="0">
                              <a:solidFill>
                                <a:schemeClr val="bg2">
                                  <a:lumMod val="50000"/>
                                </a:schemeClr>
                              </a:solidFill>
                              <a:latin typeface="Cambria Math" panose="02040503050406030204" pitchFamily="18" charset="0"/>
                              <a:ea typeface="Cambria Math" panose="02040503050406030204" pitchFamily="18" charset="0"/>
                            </a:rPr>
                            <m:t>⋮</m:t>
                          </m:r>
                        </m:e>
                      </m:mr>
                    </m:m>
                  </m:oMath>
                </a14:m>
                <a:r>
                  <a:rPr lang="it-IT" sz="3000" dirty="0"/>
                  <a:t>    </a:t>
                </a:r>
              </a:p>
            </p:txBody>
          </p:sp>
        </mc:Choice>
        <mc:Fallback xmlns="">
          <p:sp>
            <p:nvSpPr>
              <p:cNvPr id="7" name="Rettangolo 6">
                <a:extLst>
                  <a:ext uri="{FF2B5EF4-FFF2-40B4-BE49-F238E27FC236}">
                    <a16:creationId xmlns:a16="http://schemas.microsoft.com/office/drawing/2014/main" id="{C09FB946-5F6F-0DF1-9501-2A37E1E06D42}"/>
                  </a:ext>
                </a:extLst>
              </p:cNvPr>
              <p:cNvSpPr>
                <a:spLocks noRot="1" noChangeAspect="1" noMove="1" noResize="1" noEditPoints="1" noAdjustHandles="1" noChangeArrowheads="1" noChangeShapeType="1" noTextEdit="1"/>
              </p:cNvSpPr>
              <p:nvPr/>
            </p:nvSpPr>
            <p:spPr>
              <a:xfrm>
                <a:off x="3918056" y="2144471"/>
                <a:ext cx="4606828" cy="1474634"/>
              </a:xfrm>
              <a:prstGeom prst="rect">
                <a:avLst/>
              </a:prstGeom>
              <a:blipFill>
                <a:blip r:embed="rId6"/>
                <a:stretch>
                  <a:fillRect l="-32143" t="-2542" r="-32143" b="-3390"/>
                </a:stretch>
              </a:blipFill>
              <a:ln>
                <a:solidFill>
                  <a:schemeClr val="accent1">
                    <a:lumMod val="75000"/>
                  </a:schemeClr>
                </a:solid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5EF32BEB-C89A-5985-C490-C88EE847869C}"/>
                  </a:ext>
                </a:extLst>
              </p:cNvPr>
              <p:cNvSpPr txBox="1"/>
              <p:nvPr/>
            </p:nvSpPr>
            <p:spPr>
              <a:xfrm>
                <a:off x="3918054" y="3681702"/>
                <a:ext cx="4127171" cy="991938"/>
              </a:xfrm>
              <a:prstGeom prst="rect">
                <a:avLst/>
              </a:prstGeom>
              <a:solidFill>
                <a:schemeClr val="bg1"/>
              </a:solidFill>
              <a:ln>
                <a:solidFill>
                  <a:schemeClr val="accent1">
                    <a:lumMod val="75000"/>
                  </a:schemeClr>
                </a:solidFill>
              </a:ln>
            </p:spPr>
            <p:txBody>
              <a:bodyPr wrap="square" rtlCol="0">
                <a:spAutoFit/>
              </a:bodyPr>
              <a:lstStyle/>
              <a:p>
                <a:r>
                  <a:rPr lang="en-US" sz="3200" dirty="0">
                    <a:solidFill>
                      <a:schemeClr val="bg1"/>
                    </a:solidFill>
                  </a:rPr>
                  <a:t>      </a:t>
                </a:r>
                <a14:m>
                  <m:oMath xmlns:m="http://schemas.openxmlformats.org/officeDocument/2006/math">
                    <m:sSub>
                      <m:sSubPr>
                        <m:ctrlPr>
                          <a:rPr lang="en-US" sz="3200" i="1" smtClean="0">
                            <a:solidFill>
                              <a:schemeClr val="bg2">
                                <a:lumMod val="50000"/>
                              </a:schemeClr>
                            </a:solidFill>
                            <a:latin typeface="Cambria Math" panose="02040503050406030204" pitchFamily="18" charset="0"/>
                          </a:rPr>
                        </m:ctrlPr>
                      </m:sSubPr>
                      <m:e>
                        <m:acc>
                          <m:accPr>
                            <m:chr m:val="̂"/>
                            <m:ctrlPr>
                              <a:rPr lang="en-US" sz="3200" i="1">
                                <a:solidFill>
                                  <a:schemeClr val="bg2">
                                    <a:lumMod val="50000"/>
                                  </a:schemeClr>
                                </a:solidFill>
                                <a:latin typeface="Cambria Math" panose="02040503050406030204" pitchFamily="18" charset="0"/>
                              </a:rPr>
                            </m:ctrlPr>
                          </m:accPr>
                          <m:e>
                            <m:r>
                              <a:rPr lang="en-US" sz="3200" i="1">
                                <a:solidFill>
                                  <a:schemeClr val="bg2">
                                    <a:lumMod val="50000"/>
                                  </a:schemeClr>
                                </a:solidFill>
                                <a:latin typeface="Cambria Math" panose="02040503050406030204" pitchFamily="18" charset="0"/>
                              </a:rPr>
                              <m:t>𝑄</m:t>
                            </m:r>
                          </m:e>
                        </m:acc>
                      </m:e>
                      <m:sub>
                        <m:r>
                          <a:rPr lang="en-US" sz="3200" b="0" i="1" smtClean="0">
                            <a:solidFill>
                              <a:schemeClr val="bg2">
                                <a:lumMod val="50000"/>
                              </a:schemeClr>
                            </a:solidFill>
                            <a:latin typeface="Cambria Math" panose="02040503050406030204" pitchFamily="18" charset="0"/>
                          </a:rPr>
                          <m:t>𝑛</m:t>
                        </m:r>
                      </m:sub>
                    </m:sSub>
                    <m:r>
                      <a:rPr lang="en-US" sz="3200" b="0" i="1" smtClean="0">
                        <a:solidFill>
                          <a:schemeClr val="bg2">
                            <a:lumMod val="50000"/>
                          </a:schemeClr>
                        </a:solidFill>
                        <a:latin typeface="Cambria Math" panose="02040503050406030204" pitchFamily="18" charset="0"/>
                      </a:rPr>
                      <m:t>=</m:t>
                    </m:r>
                    <m:sSub>
                      <m:sSubPr>
                        <m:ctrlPr>
                          <a:rPr lang="en-US" sz="3200" b="0" i="1" smtClean="0">
                            <a:solidFill>
                              <a:schemeClr val="bg2">
                                <a:lumMod val="50000"/>
                              </a:schemeClr>
                            </a:solidFill>
                            <a:latin typeface="Cambria Math" panose="02040503050406030204" pitchFamily="18" charset="0"/>
                          </a:rPr>
                        </m:ctrlPr>
                      </m:sSubPr>
                      <m:e>
                        <m:d>
                          <m:dPr>
                            <m:begChr m:val=""/>
                            <m:endChr m:val="|"/>
                            <m:ctrlPr>
                              <a:rPr lang="en-US" sz="3200" i="1">
                                <a:solidFill>
                                  <a:schemeClr val="bg2">
                                    <a:lumMod val="50000"/>
                                  </a:schemeClr>
                                </a:solidFill>
                                <a:latin typeface="Cambria Math" panose="02040503050406030204" pitchFamily="18" charset="0"/>
                              </a:rPr>
                            </m:ctrlPr>
                          </m:dPr>
                          <m:e>
                            <m:f>
                              <m:fPr>
                                <m:ctrlPr>
                                  <a:rPr lang="en-US" sz="3200" i="1">
                                    <a:solidFill>
                                      <a:schemeClr val="bg2">
                                        <a:lumMod val="50000"/>
                                      </a:schemeClr>
                                    </a:solidFill>
                                    <a:latin typeface="Cambria Math" panose="02040503050406030204" pitchFamily="18" charset="0"/>
                                  </a:rPr>
                                </m:ctrlPr>
                              </m:fPr>
                              <m:num>
                                <m:r>
                                  <a:rPr lang="en-US" sz="3200" i="1">
                                    <a:solidFill>
                                      <a:schemeClr val="bg2">
                                        <a:lumMod val="50000"/>
                                      </a:schemeClr>
                                    </a:solidFill>
                                    <a:latin typeface="Cambria Math" panose="02040503050406030204" pitchFamily="18" charset="0"/>
                                  </a:rPr>
                                  <m:t>1</m:t>
                                </m:r>
                              </m:num>
                              <m:den>
                                <m:r>
                                  <a:rPr lang="en-US" sz="3200" i="1">
                                    <a:solidFill>
                                      <a:schemeClr val="bg2">
                                        <a:lumMod val="50000"/>
                                      </a:schemeClr>
                                    </a:solidFill>
                                    <a:latin typeface="Cambria Math" panose="02040503050406030204" pitchFamily="18" charset="0"/>
                                  </a:rPr>
                                  <m:t>𝑛</m:t>
                                </m:r>
                                <m:r>
                                  <a:rPr lang="en-US" sz="3200" i="1">
                                    <a:solidFill>
                                      <a:schemeClr val="bg2">
                                        <a:lumMod val="50000"/>
                                      </a:schemeClr>
                                    </a:solidFill>
                                    <a:latin typeface="Cambria Math" panose="02040503050406030204" pitchFamily="18" charset="0"/>
                                  </a:rPr>
                                  <m:t>!</m:t>
                                </m:r>
                              </m:den>
                            </m:f>
                            <m:r>
                              <m:rPr>
                                <m:brk m:alnAt="7"/>
                              </m:rPr>
                              <a:rPr lang="en-US" sz="3200" i="1">
                                <a:solidFill>
                                  <a:schemeClr val="bg2">
                                    <a:lumMod val="50000"/>
                                  </a:schemeClr>
                                </a:solidFill>
                                <a:latin typeface="Cambria Math" panose="02040503050406030204" pitchFamily="18" charset="0"/>
                              </a:rPr>
                              <m:t> </m:t>
                            </m:r>
                            <m:f>
                              <m:fPr>
                                <m:ctrlPr>
                                  <a:rPr lang="en-US" sz="3200" i="1">
                                    <a:solidFill>
                                      <a:schemeClr val="bg2">
                                        <a:lumMod val="50000"/>
                                      </a:schemeClr>
                                    </a:solidFill>
                                    <a:latin typeface="Cambria Math" panose="02040503050406030204" pitchFamily="18" charset="0"/>
                                  </a:rPr>
                                </m:ctrlPr>
                              </m:fPr>
                              <m:num>
                                <m:sSup>
                                  <m:sSupPr>
                                    <m:ctrlPr>
                                      <a:rPr lang="en-US" sz="3200" i="1">
                                        <a:solidFill>
                                          <a:schemeClr val="bg2">
                                            <a:lumMod val="50000"/>
                                          </a:schemeClr>
                                        </a:solidFill>
                                        <a:latin typeface="Cambria Math" panose="02040503050406030204" pitchFamily="18" charset="0"/>
                                      </a:rPr>
                                    </m:ctrlPr>
                                  </m:sSupPr>
                                  <m:e>
                                    <m:r>
                                      <a:rPr lang="en-US" sz="3200" i="1">
                                        <a:solidFill>
                                          <a:schemeClr val="bg2">
                                            <a:lumMod val="50000"/>
                                          </a:schemeClr>
                                        </a:solidFill>
                                        <a:latin typeface="Cambria Math" panose="02040503050406030204" pitchFamily="18" charset="0"/>
                                      </a:rPr>
                                      <m:t>𝑑</m:t>
                                    </m:r>
                                  </m:e>
                                  <m:sup>
                                    <m:r>
                                      <a:rPr lang="en-US" sz="3200" i="1">
                                        <a:solidFill>
                                          <a:schemeClr val="bg2">
                                            <a:lumMod val="50000"/>
                                          </a:schemeClr>
                                        </a:solidFill>
                                        <a:latin typeface="Cambria Math" panose="02040503050406030204" pitchFamily="18" charset="0"/>
                                      </a:rPr>
                                      <m:t>𝑛</m:t>
                                    </m:r>
                                  </m:sup>
                                </m:sSup>
                                <m:acc>
                                  <m:accPr>
                                    <m:chr m:val="̂"/>
                                    <m:ctrlPr>
                                      <a:rPr lang="it-IT" sz="3200" i="1">
                                        <a:solidFill>
                                          <a:schemeClr val="bg2">
                                            <a:lumMod val="50000"/>
                                          </a:schemeClr>
                                        </a:solidFill>
                                        <a:latin typeface="Cambria Math" panose="02040503050406030204" pitchFamily="18" charset="0"/>
                                      </a:rPr>
                                    </m:ctrlPr>
                                  </m:accPr>
                                  <m:e>
                                    <m:r>
                                      <a:rPr lang="it-IT" sz="3200" i="1">
                                        <a:solidFill>
                                          <a:schemeClr val="bg2">
                                            <a:lumMod val="50000"/>
                                          </a:schemeClr>
                                        </a:solidFill>
                                        <a:latin typeface="Cambria Math" charset="0"/>
                                      </a:rPr>
                                      <m:t>𝑄</m:t>
                                    </m:r>
                                  </m:e>
                                </m:acc>
                                <m:r>
                                  <a:rPr lang="en-US" sz="3200" i="1">
                                    <a:solidFill>
                                      <a:schemeClr val="bg2">
                                        <a:lumMod val="50000"/>
                                      </a:schemeClr>
                                    </a:solidFill>
                                    <a:latin typeface="Cambria Math" panose="02040503050406030204" pitchFamily="18" charset="0"/>
                                  </a:rPr>
                                  <m:t>(</m:t>
                                </m:r>
                                <m:r>
                                  <a:rPr lang="en-US" sz="3200" i="1">
                                    <a:solidFill>
                                      <a:schemeClr val="bg2">
                                        <a:lumMod val="50000"/>
                                      </a:schemeClr>
                                    </a:solidFill>
                                    <a:latin typeface="Cambria Math" panose="02040503050406030204" pitchFamily="18" charset="0"/>
                                    <a:ea typeface="Cambria Math" panose="02040503050406030204" pitchFamily="18" charset="0"/>
                                  </a:rPr>
                                  <m:t>𝜀</m:t>
                                </m:r>
                                <m:r>
                                  <a:rPr lang="en-US" sz="3200" i="1">
                                    <a:solidFill>
                                      <a:schemeClr val="bg2">
                                        <a:lumMod val="50000"/>
                                      </a:schemeClr>
                                    </a:solidFill>
                                    <a:latin typeface="Cambria Math" panose="02040503050406030204" pitchFamily="18" charset="0"/>
                                    <a:ea typeface="Cambria Math" panose="02040503050406030204" pitchFamily="18" charset="0"/>
                                  </a:rPr>
                                  <m:t>)</m:t>
                                </m:r>
                              </m:num>
                              <m:den>
                                <m:sSup>
                                  <m:sSupPr>
                                    <m:ctrlPr>
                                      <a:rPr lang="en-US" sz="3200" i="1">
                                        <a:solidFill>
                                          <a:schemeClr val="bg2">
                                            <a:lumMod val="50000"/>
                                          </a:schemeClr>
                                        </a:solidFill>
                                        <a:latin typeface="Cambria Math" panose="02040503050406030204" pitchFamily="18" charset="0"/>
                                      </a:rPr>
                                    </m:ctrlPr>
                                  </m:sSupPr>
                                  <m:e>
                                    <m:r>
                                      <a:rPr lang="en-US" sz="3200" i="1">
                                        <a:solidFill>
                                          <a:schemeClr val="bg2">
                                            <a:lumMod val="50000"/>
                                          </a:schemeClr>
                                        </a:solidFill>
                                        <a:latin typeface="Cambria Math" panose="02040503050406030204" pitchFamily="18" charset="0"/>
                                      </a:rPr>
                                      <m:t>𝑑</m:t>
                                    </m:r>
                                    <m:r>
                                      <a:rPr lang="en-US" sz="3200" i="1">
                                        <a:solidFill>
                                          <a:schemeClr val="bg2">
                                            <a:lumMod val="50000"/>
                                          </a:schemeClr>
                                        </a:solidFill>
                                        <a:latin typeface="Cambria Math" panose="02040503050406030204" pitchFamily="18" charset="0"/>
                                        <a:ea typeface="Cambria Math" panose="02040503050406030204" pitchFamily="18" charset="0"/>
                                      </a:rPr>
                                      <m:t>𝜀</m:t>
                                    </m:r>
                                  </m:e>
                                  <m:sup>
                                    <m:r>
                                      <a:rPr lang="en-US" sz="3200" i="1">
                                        <a:solidFill>
                                          <a:schemeClr val="bg2">
                                            <a:lumMod val="50000"/>
                                          </a:schemeClr>
                                        </a:solidFill>
                                        <a:latin typeface="Cambria Math" panose="02040503050406030204" pitchFamily="18" charset="0"/>
                                      </a:rPr>
                                      <m:t>𝑛</m:t>
                                    </m:r>
                                  </m:sup>
                                </m:sSup>
                              </m:den>
                            </m:f>
                          </m:e>
                        </m:d>
                      </m:e>
                      <m:sub>
                        <m:r>
                          <a:rPr lang="en-US" sz="3200" b="0" i="1" smtClean="0">
                            <a:solidFill>
                              <a:schemeClr val="bg2">
                                <a:lumMod val="50000"/>
                              </a:schemeClr>
                            </a:solidFill>
                            <a:latin typeface="Cambria Math" panose="02040503050406030204" pitchFamily="18" charset="0"/>
                            <a:ea typeface="Cambria Math" panose="02040503050406030204" pitchFamily="18" charset="0"/>
                          </a:rPr>
                          <m:t>𝜀</m:t>
                        </m:r>
                        <m:r>
                          <a:rPr lang="en-US" sz="3200" b="0" i="1" smtClean="0">
                            <a:solidFill>
                              <a:schemeClr val="bg2">
                                <a:lumMod val="50000"/>
                              </a:schemeClr>
                            </a:solidFill>
                            <a:latin typeface="Cambria Math" panose="02040503050406030204" pitchFamily="18" charset="0"/>
                            <a:ea typeface="Cambria Math" panose="02040503050406030204" pitchFamily="18" charset="0"/>
                          </a:rPr>
                          <m:t>=</m:t>
                        </m:r>
                        <m:sSub>
                          <m:sSubPr>
                            <m:ctrlPr>
                              <a:rPr lang="en-US" sz="3200" b="0" i="1" smtClean="0">
                                <a:solidFill>
                                  <a:schemeClr val="bg2">
                                    <a:lumMod val="50000"/>
                                  </a:schemeClr>
                                </a:solidFill>
                                <a:latin typeface="Cambria Math" panose="02040503050406030204" pitchFamily="18" charset="0"/>
                                <a:ea typeface="Cambria Math" panose="02040503050406030204" pitchFamily="18" charset="0"/>
                              </a:rPr>
                            </m:ctrlPr>
                          </m:sSubPr>
                          <m:e>
                            <m:r>
                              <a:rPr lang="en-US" sz="3200" b="0" i="1" smtClean="0">
                                <a:solidFill>
                                  <a:schemeClr val="bg2">
                                    <a:lumMod val="50000"/>
                                  </a:schemeClr>
                                </a:solidFill>
                                <a:latin typeface="Cambria Math" panose="02040503050406030204" pitchFamily="18" charset="0"/>
                                <a:ea typeface="Cambria Math" panose="02040503050406030204" pitchFamily="18" charset="0"/>
                              </a:rPr>
                              <m:t>𝜀</m:t>
                            </m:r>
                          </m:e>
                          <m:sub>
                            <m:r>
                              <a:rPr lang="en-US" sz="3200" b="0" i="1" smtClean="0">
                                <a:solidFill>
                                  <a:schemeClr val="bg2">
                                    <a:lumMod val="50000"/>
                                  </a:schemeClr>
                                </a:solidFill>
                                <a:latin typeface="Cambria Math" panose="02040503050406030204" pitchFamily="18" charset="0"/>
                                <a:ea typeface="Cambria Math" panose="02040503050406030204" pitchFamily="18" charset="0"/>
                              </a:rPr>
                              <m:t>0</m:t>
                            </m:r>
                          </m:sub>
                        </m:sSub>
                      </m:sub>
                    </m:sSub>
                  </m:oMath>
                </a14:m>
                <a:endParaRPr lang="it-IT" sz="3200" dirty="0">
                  <a:solidFill>
                    <a:schemeClr val="bg2">
                      <a:lumMod val="50000"/>
                    </a:schemeClr>
                  </a:solidFill>
                </a:endParaRPr>
              </a:p>
            </p:txBody>
          </p:sp>
        </mc:Choice>
        <mc:Fallback xmlns="">
          <p:sp>
            <p:nvSpPr>
              <p:cNvPr id="8" name="CasellaDiTesto 7">
                <a:extLst>
                  <a:ext uri="{FF2B5EF4-FFF2-40B4-BE49-F238E27FC236}">
                    <a16:creationId xmlns:a16="http://schemas.microsoft.com/office/drawing/2014/main" id="{5EF32BEB-C89A-5985-C490-C88EE847869C}"/>
                  </a:ext>
                </a:extLst>
              </p:cNvPr>
              <p:cNvSpPr txBox="1">
                <a:spLocks noRot="1" noChangeAspect="1" noMove="1" noResize="1" noEditPoints="1" noAdjustHandles="1" noChangeArrowheads="1" noChangeShapeType="1" noTextEdit="1"/>
              </p:cNvSpPr>
              <p:nvPr/>
            </p:nvSpPr>
            <p:spPr>
              <a:xfrm>
                <a:off x="3918054" y="3681702"/>
                <a:ext cx="4127171" cy="991938"/>
              </a:xfrm>
              <a:prstGeom prst="rect">
                <a:avLst/>
              </a:prstGeom>
              <a:blipFill>
                <a:blip r:embed="rId7"/>
                <a:stretch>
                  <a:fillRect t="-150000" r="-7339" b="-215000"/>
                </a:stretch>
              </a:blipFill>
              <a:ln>
                <a:solidFill>
                  <a:schemeClr val="accent1">
                    <a:lumMod val="75000"/>
                  </a:schemeClr>
                </a:solid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Rettangolo con angoli arrotondati 12">
                <a:extLst>
                  <a:ext uri="{FF2B5EF4-FFF2-40B4-BE49-F238E27FC236}">
                    <a16:creationId xmlns:a16="http://schemas.microsoft.com/office/drawing/2014/main" id="{A03109F6-C97E-D124-A4C5-12E7EE75CD8A}"/>
                  </a:ext>
                </a:extLst>
              </p:cNvPr>
              <p:cNvSpPr/>
              <p:nvPr/>
            </p:nvSpPr>
            <p:spPr>
              <a:xfrm>
                <a:off x="1" y="5092256"/>
                <a:ext cx="12191999" cy="1770111"/>
              </a:xfrm>
              <a:prstGeom prst="roundRect">
                <a:avLst/>
              </a:prstGeom>
              <a:solidFill>
                <a:srgbClr val="70AD47"/>
              </a:solidFill>
              <a:ln>
                <a:solidFill>
                  <a:srgbClr val="70AD47"/>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14:m>
                  <m:oMath xmlns:m="http://schemas.openxmlformats.org/officeDocument/2006/math">
                    <m:acc>
                      <m:accPr>
                        <m:chr m:val="̂"/>
                        <m:ctrlPr>
                          <a:rPr lang="it-IT" sz="2800" i="1" smtClean="0">
                            <a:solidFill>
                              <a:schemeClr val="bg1"/>
                            </a:solidFill>
                            <a:latin typeface="Cambria Math" panose="02040503050406030204" pitchFamily="18" charset="0"/>
                          </a:rPr>
                        </m:ctrlPr>
                      </m:accPr>
                      <m:e>
                        <m:r>
                          <a:rPr lang="it-IT" sz="2800" b="0" i="1">
                            <a:solidFill>
                              <a:schemeClr val="bg1"/>
                            </a:solidFill>
                            <a:latin typeface="Cambria Math" charset="0"/>
                          </a:rPr>
                          <m:t>𝑄</m:t>
                        </m:r>
                      </m:e>
                    </m:acc>
                  </m:oMath>
                </a14:m>
                <a:r>
                  <a:rPr lang="it-IT" sz="2800" dirty="0">
                    <a:solidFill>
                      <a:schemeClr val="bg1"/>
                    </a:solidFill>
                  </a:rPr>
                  <a:t> - </a:t>
                </a:r>
                <a14:m>
                  <m:oMath xmlns:m="http://schemas.openxmlformats.org/officeDocument/2006/math">
                    <m:r>
                      <m:rPr>
                        <m:sty m:val="p"/>
                      </m:rPr>
                      <a:rPr lang="it-IT" sz="2800" b="0" i="0" smtClean="0">
                        <a:solidFill>
                          <a:schemeClr val="bg1"/>
                        </a:solidFill>
                        <a:latin typeface="Cambria Math" panose="02040503050406030204" pitchFamily="18" charset="0"/>
                      </a:rPr>
                      <m:t>box</m:t>
                    </m:r>
                    <m:r>
                      <a:rPr lang="it-IT" sz="2800" b="0" i="0" smtClean="0">
                        <a:solidFill>
                          <a:schemeClr val="bg1"/>
                        </a:solidFill>
                        <a:latin typeface="Cambria Math" panose="02040503050406030204" pitchFamily="18" charset="0"/>
                      </a:rPr>
                      <m:t> </m:t>
                    </m:r>
                    <m:r>
                      <m:rPr>
                        <m:sty m:val="p"/>
                      </m:rPr>
                      <a:rPr lang="it-IT" sz="2800" b="0" i="0" smtClean="0">
                        <a:solidFill>
                          <a:schemeClr val="bg1"/>
                        </a:solidFill>
                        <a:latin typeface="Cambria Math" panose="02040503050406030204" pitchFamily="18" charset="0"/>
                      </a:rPr>
                      <m:t>by</m:t>
                    </m:r>
                    <m:r>
                      <a:rPr lang="it-IT" sz="2800" b="0" i="0" smtClean="0">
                        <a:solidFill>
                          <a:schemeClr val="bg1"/>
                        </a:solidFill>
                        <a:latin typeface="Cambria Math" panose="02040503050406030204" pitchFamily="18" charset="0"/>
                      </a:rPr>
                      <m:t> </m:t>
                    </m:r>
                    <m:r>
                      <m:rPr>
                        <m:sty m:val="p"/>
                      </m:rPr>
                      <a:rPr lang="it-IT" sz="2800" b="0" i="0" smtClean="0">
                        <a:solidFill>
                          <a:schemeClr val="bg1"/>
                        </a:solidFill>
                        <a:latin typeface="Cambria Math" panose="02040503050406030204" pitchFamily="18" charset="0"/>
                      </a:rPr>
                      <m:t>way</m:t>
                    </m:r>
                    <m:r>
                      <a:rPr lang="it-IT" sz="2800" b="0" i="0" smtClean="0">
                        <a:solidFill>
                          <a:schemeClr val="bg1"/>
                        </a:solidFill>
                        <a:latin typeface="Cambria Math" panose="02040503050406030204" pitchFamily="18" charset="0"/>
                      </a:rPr>
                      <m:t> </m:t>
                    </m:r>
                    <m:r>
                      <m:rPr>
                        <m:sty m:val="p"/>
                      </m:rPr>
                      <a:rPr lang="it-IT" sz="2800" b="0" i="0" smtClean="0">
                        <a:solidFill>
                          <a:schemeClr val="bg1"/>
                        </a:solidFill>
                        <a:latin typeface="Cambria Math" panose="02040503050406030204" pitchFamily="18" charset="0"/>
                      </a:rPr>
                      <m:t>of</m:t>
                    </m:r>
                    <m:r>
                      <a:rPr lang="it-IT" sz="2800" b="0" i="0" smtClean="0">
                        <a:solidFill>
                          <a:schemeClr val="bg1"/>
                        </a:solidFill>
                        <a:latin typeface="Cambria Math" panose="02040503050406030204" pitchFamily="18" charset="0"/>
                      </a:rPr>
                      <m:t> </m:t>
                    </m:r>
                    <m:r>
                      <m:rPr>
                        <m:sty m:val="p"/>
                      </m:rPr>
                      <a:rPr lang="it-IT" sz="2800" b="0" i="0" smtClean="0">
                        <a:solidFill>
                          <a:schemeClr val="bg1"/>
                        </a:solidFill>
                        <a:latin typeface="Cambria Math" panose="02040503050406030204" pitchFamily="18" charset="0"/>
                      </a:rPr>
                      <m:t>perturbative</m:t>
                    </m:r>
                    <m:r>
                      <a:rPr lang="it-IT" sz="2800" b="0" i="0" smtClean="0">
                        <a:solidFill>
                          <a:schemeClr val="bg1"/>
                        </a:solidFill>
                        <a:latin typeface="Cambria Math" panose="02040503050406030204" pitchFamily="18" charset="0"/>
                      </a:rPr>
                      <m:t> </m:t>
                    </m:r>
                    <m:r>
                      <m:rPr>
                        <m:sty m:val="p"/>
                      </m:rPr>
                      <a:rPr lang="it-IT" sz="2800" b="0" i="0" smtClean="0">
                        <a:solidFill>
                          <a:schemeClr val="bg1"/>
                        </a:solidFill>
                        <a:latin typeface="Cambria Math" panose="02040503050406030204" pitchFamily="18" charset="0"/>
                      </a:rPr>
                      <m:t>diagrammatic</m:t>
                    </m:r>
                    <m:r>
                      <a:rPr lang="it-IT" sz="2800" b="0" i="0" smtClean="0">
                        <a:solidFill>
                          <a:schemeClr val="bg1"/>
                        </a:solidFill>
                        <a:latin typeface="Cambria Math" panose="02040503050406030204" pitchFamily="18" charset="0"/>
                      </a:rPr>
                      <m:t>  </m:t>
                    </m:r>
                    <m:r>
                      <m:rPr>
                        <m:sty m:val="p"/>
                      </m:rPr>
                      <a:rPr lang="it-IT" sz="2800" b="0" i="0" smtClean="0">
                        <a:solidFill>
                          <a:schemeClr val="bg1"/>
                        </a:solidFill>
                        <a:latin typeface="Cambria Math" panose="02040503050406030204" pitchFamily="18" charset="0"/>
                      </a:rPr>
                      <m:t>expansion</m:t>
                    </m:r>
                    <m:r>
                      <a:rPr lang="it-IT" sz="2800" b="0" i="0" smtClean="0">
                        <a:solidFill>
                          <a:schemeClr val="bg1"/>
                        </a:solidFill>
                        <a:latin typeface="Cambria Math" panose="02040503050406030204" pitchFamily="18" charset="0"/>
                      </a:rPr>
                      <m:t>: </m:t>
                    </m:r>
                  </m:oMath>
                </a14:m>
                <a:endParaRPr lang="it-IT" sz="2800" b="0" i="0"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1</m:t>
                          </m:r>
                        </m:num>
                        <m:den>
                          <m:r>
                            <a:rPr lang="en-US" sz="2800" i="1" smtClean="0">
                              <a:solidFill>
                                <a:schemeClr val="bg1"/>
                              </a:solidFill>
                              <a:latin typeface="Cambria Math" panose="02040503050406030204" pitchFamily="18" charset="0"/>
                              <a:ea typeface="Cambria Math" panose="02040503050406030204" pitchFamily="18" charset="0"/>
                            </a:rPr>
                            <m:t>𝜀</m:t>
                          </m:r>
                          <m:r>
                            <a:rPr lang="en-US" sz="2800" i="1">
                              <a:solidFill>
                                <a:schemeClr val="bg1"/>
                              </a:solidFill>
                              <a:latin typeface="Cambria Math" panose="02040503050406030204" pitchFamily="18" charset="0"/>
                              <a:ea typeface="Cambria Math" panose="02040503050406030204" pitchFamily="18" charset="0"/>
                            </a:rPr>
                            <m:t>−</m:t>
                          </m:r>
                          <m:r>
                            <a:rPr lang="en-US" sz="2800" i="1">
                              <a:solidFill>
                                <a:schemeClr val="bg1"/>
                              </a:solidFill>
                              <a:latin typeface="Cambria Math" panose="02040503050406030204" pitchFamily="18" charset="0"/>
                              <a:ea typeface="Cambria Math" panose="02040503050406030204" pitchFamily="18" charset="0"/>
                            </a:rPr>
                            <m:t>𝑄𝐻𝑄</m:t>
                          </m:r>
                        </m:den>
                      </m:f>
                      <m:r>
                        <a:rPr lang="en-US" sz="2800" i="1">
                          <a:solidFill>
                            <a:schemeClr val="bg1"/>
                          </a:solidFill>
                          <a:latin typeface="Cambria Math" panose="02040503050406030204" pitchFamily="18" charset="0"/>
                        </a:rPr>
                        <m:t>=</m:t>
                      </m:r>
                      <m:nary>
                        <m:naryPr>
                          <m:chr m:val="∑"/>
                          <m:ctrlPr>
                            <a:rPr lang="en-US" sz="2800" i="1">
                              <a:solidFill>
                                <a:schemeClr val="bg1"/>
                              </a:solidFill>
                              <a:latin typeface="Cambria Math" panose="02040503050406030204" pitchFamily="18" charset="0"/>
                            </a:rPr>
                          </m:ctrlPr>
                        </m:naryPr>
                        <m:sub>
                          <m:r>
                            <m:rPr>
                              <m:brk m:alnAt="23"/>
                            </m:rPr>
                            <a:rPr lang="en-US" sz="2800" i="1">
                              <a:solidFill>
                                <a:schemeClr val="bg1"/>
                              </a:solidFill>
                              <a:latin typeface="Cambria Math" panose="02040503050406030204" pitchFamily="18" charset="0"/>
                            </a:rPr>
                            <m:t>𝑛</m:t>
                          </m:r>
                          <m:r>
                            <a:rPr lang="en-US" sz="2800" i="1">
                              <a:solidFill>
                                <a:schemeClr val="bg1"/>
                              </a:solidFill>
                              <a:latin typeface="Cambria Math" panose="02040503050406030204" pitchFamily="18" charset="0"/>
                            </a:rPr>
                            <m:t>=0</m:t>
                          </m:r>
                        </m:sub>
                        <m:sup>
                          <m:r>
                            <a:rPr lang="en-US" sz="2800" i="1">
                              <a:solidFill>
                                <a:schemeClr val="bg1"/>
                              </a:solidFill>
                              <a:latin typeface="Cambria Math" panose="02040503050406030204" pitchFamily="18" charset="0"/>
                              <a:ea typeface="Cambria Math" panose="02040503050406030204" pitchFamily="18" charset="0"/>
                            </a:rPr>
                            <m:t>∞</m:t>
                          </m:r>
                        </m:sup>
                        <m:e>
                          <m:f>
                            <m:fPr>
                              <m:ctrlPr>
                                <a:rPr lang="en-US" sz="2800" i="1">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1</m:t>
                              </m:r>
                            </m:num>
                            <m:den>
                              <m:r>
                                <a:rPr lang="en-US" sz="2800" i="1" smtClean="0">
                                  <a:solidFill>
                                    <a:schemeClr val="bg1"/>
                                  </a:solidFill>
                                  <a:latin typeface="Cambria Math" panose="02040503050406030204" pitchFamily="18" charset="0"/>
                                  <a:ea typeface="Cambria Math" panose="02040503050406030204" pitchFamily="18" charset="0"/>
                                </a:rPr>
                                <m:t>𝜀</m:t>
                              </m:r>
                              <m:r>
                                <a:rPr lang="en-US" sz="2800" i="1">
                                  <a:solidFill>
                                    <a:schemeClr val="bg1"/>
                                  </a:solidFill>
                                  <a:latin typeface="Cambria Math" panose="02040503050406030204" pitchFamily="18" charset="0"/>
                                  <a:ea typeface="Cambria Math" panose="02040503050406030204" pitchFamily="18" charset="0"/>
                                </a:rPr>
                                <m:t>−</m:t>
                              </m:r>
                              <m:r>
                                <a:rPr lang="en-US" sz="2800" i="1">
                                  <a:solidFill>
                                    <a:schemeClr val="bg1"/>
                                  </a:solidFill>
                                  <a:latin typeface="Cambria Math" panose="02040503050406030204" pitchFamily="18" charset="0"/>
                                  <a:ea typeface="Cambria Math" panose="02040503050406030204" pitchFamily="18" charset="0"/>
                                </a:rPr>
                                <m:t>𝑄</m:t>
                              </m:r>
                              <m:sSub>
                                <m:sSubPr>
                                  <m:ctrlPr>
                                    <a:rPr lang="en-US" sz="2800" i="1">
                                      <a:solidFill>
                                        <a:schemeClr val="bg1"/>
                                      </a:solidFill>
                                      <a:latin typeface="Cambria Math" panose="02040503050406030204" pitchFamily="18" charset="0"/>
                                      <a:ea typeface="Cambria Math" panose="02040503050406030204" pitchFamily="18" charset="0"/>
                                    </a:rPr>
                                  </m:ctrlPr>
                                </m:sSubPr>
                                <m:e>
                                  <m:r>
                                    <a:rPr lang="en-US" sz="2800" i="1">
                                      <a:solidFill>
                                        <a:schemeClr val="bg1"/>
                                      </a:solidFill>
                                      <a:latin typeface="Cambria Math" panose="02040503050406030204" pitchFamily="18" charset="0"/>
                                      <a:ea typeface="Cambria Math" panose="02040503050406030204" pitchFamily="18" charset="0"/>
                                    </a:rPr>
                                    <m:t>𝐻</m:t>
                                  </m:r>
                                </m:e>
                                <m:sub>
                                  <m:r>
                                    <a:rPr lang="en-US" sz="2800" i="1">
                                      <a:solidFill>
                                        <a:schemeClr val="bg1"/>
                                      </a:solidFill>
                                      <a:latin typeface="Cambria Math" panose="02040503050406030204" pitchFamily="18" charset="0"/>
                                      <a:ea typeface="Cambria Math" panose="02040503050406030204" pitchFamily="18" charset="0"/>
                                    </a:rPr>
                                    <m:t>0</m:t>
                                  </m:r>
                                </m:sub>
                              </m:sSub>
                              <m:r>
                                <a:rPr lang="en-US" sz="2800" i="1">
                                  <a:solidFill>
                                    <a:schemeClr val="bg1"/>
                                  </a:solidFill>
                                  <a:latin typeface="Cambria Math" panose="02040503050406030204" pitchFamily="18" charset="0"/>
                                  <a:ea typeface="Cambria Math" panose="02040503050406030204" pitchFamily="18" charset="0"/>
                                </a:rPr>
                                <m:t>𝑄</m:t>
                              </m:r>
                            </m:den>
                          </m:f>
                          <m:sSup>
                            <m:sSupPr>
                              <m:ctrlPr>
                                <a:rPr lang="en-US" sz="2800" i="1">
                                  <a:solidFill>
                                    <a:schemeClr val="bg1"/>
                                  </a:solidFill>
                                  <a:latin typeface="Cambria Math" panose="02040503050406030204" pitchFamily="18" charset="0"/>
                                  <a:ea typeface="Cambria Math" panose="02040503050406030204" pitchFamily="18" charset="0"/>
                                </a:rPr>
                              </m:ctrlPr>
                            </m:sSupPr>
                            <m:e>
                              <m:d>
                                <m:dPr>
                                  <m:ctrlPr>
                                    <a:rPr lang="en-US" sz="2800" i="1">
                                      <a:solidFill>
                                        <a:schemeClr val="bg1"/>
                                      </a:solidFill>
                                      <a:latin typeface="Cambria Math" panose="02040503050406030204" pitchFamily="18" charset="0"/>
                                      <a:ea typeface="Cambria Math" panose="02040503050406030204" pitchFamily="18" charset="0"/>
                                    </a:rPr>
                                  </m:ctrlPr>
                                </m:dPr>
                                <m:e>
                                  <m:f>
                                    <m:fPr>
                                      <m:ctrlPr>
                                        <a:rPr lang="en-US" sz="2800" i="1">
                                          <a:solidFill>
                                            <a:schemeClr val="bg1"/>
                                          </a:solidFill>
                                          <a:latin typeface="Cambria Math" panose="02040503050406030204" pitchFamily="18" charset="0"/>
                                          <a:ea typeface="Cambria Math" panose="02040503050406030204" pitchFamily="18" charset="0"/>
                                        </a:rPr>
                                      </m:ctrlPr>
                                    </m:fPr>
                                    <m:num>
                                      <m:r>
                                        <a:rPr lang="en-US" sz="2800" i="1">
                                          <a:solidFill>
                                            <a:schemeClr val="bg1"/>
                                          </a:solidFill>
                                          <a:latin typeface="Cambria Math" panose="02040503050406030204" pitchFamily="18" charset="0"/>
                                          <a:ea typeface="Cambria Math" panose="02040503050406030204" pitchFamily="18" charset="0"/>
                                        </a:rPr>
                                        <m:t>𝑄</m:t>
                                      </m:r>
                                      <m:sSub>
                                        <m:sSubPr>
                                          <m:ctrlPr>
                                            <a:rPr lang="en-US" sz="2800" i="1">
                                              <a:solidFill>
                                                <a:schemeClr val="bg1"/>
                                              </a:solidFill>
                                              <a:latin typeface="Cambria Math" panose="02040503050406030204" pitchFamily="18" charset="0"/>
                                              <a:ea typeface="Cambria Math" panose="02040503050406030204" pitchFamily="18" charset="0"/>
                                            </a:rPr>
                                          </m:ctrlPr>
                                        </m:sSubPr>
                                        <m:e>
                                          <m:r>
                                            <a:rPr lang="en-US" sz="2800" i="1">
                                              <a:solidFill>
                                                <a:schemeClr val="bg1"/>
                                              </a:solidFill>
                                              <a:latin typeface="Cambria Math" panose="02040503050406030204" pitchFamily="18" charset="0"/>
                                              <a:ea typeface="Cambria Math" panose="02040503050406030204" pitchFamily="18" charset="0"/>
                                            </a:rPr>
                                            <m:t>𝐻</m:t>
                                          </m:r>
                                        </m:e>
                                        <m:sub>
                                          <m:r>
                                            <a:rPr lang="en-US" sz="2800" i="1">
                                              <a:solidFill>
                                                <a:schemeClr val="bg1"/>
                                              </a:solidFill>
                                              <a:latin typeface="Cambria Math" panose="02040503050406030204" pitchFamily="18" charset="0"/>
                                              <a:ea typeface="Cambria Math" panose="02040503050406030204" pitchFamily="18" charset="0"/>
                                            </a:rPr>
                                            <m:t>1</m:t>
                                          </m:r>
                                        </m:sub>
                                      </m:sSub>
                                      <m:r>
                                        <a:rPr lang="en-US" sz="2800" i="1">
                                          <a:solidFill>
                                            <a:schemeClr val="bg1"/>
                                          </a:solidFill>
                                          <a:latin typeface="Cambria Math" panose="02040503050406030204" pitchFamily="18" charset="0"/>
                                          <a:ea typeface="Cambria Math" panose="02040503050406030204" pitchFamily="18" charset="0"/>
                                        </a:rPr>
                                        <m:t>𝑄</m:t>
                                      </m:r>
                                    </m:num>
                                    <m:den>
                                      <m:r>
                                        <a:rPr lang="en-US" sz="2800" i="1" smtClean="0">
                                          <a:solidFill>
                                            <a:schemeClr val="bg1"/>
                                          </a:solidFill>
                                          <a:latin typeface="Cambria Math" panose="02040503050406030204" pitchFamily="18" charset="0"/>
                                          <a:ea typeface="Cambria Math" panose="02040503050406030204" pitchFamily="18" charset="0"/>
                                        </a:rPr>
                                        <m:t>𝜀</m:t>
                                      </m:r>
                                      <m:r>
                                        <a:rPr lang="en-US" sz="2800" i="1">
                                          <a:solidFill>
                                            <a:schemeClr val="bg1"/>
                                          </a:solidFill>
                                          <a:latin typeface="Cambria Math" panose="02040503050406030204" pitchFamily="18" charset="0"/>
                                          <a:ea typeface="Cambria Math" panose="02040503050406030204" pitchFamily="18" charset="0"/>
                                        </a:rPr>
                                        <m:t>−</m:t>
                                      </m:r>
                                      <m:r>
                                        <a:rPr lang="en-US" sz="2800" i="1">
                                          <a:solidFill>
                                            <a:schemeClr val="bg1"/>
                                          </a:solidFill>
                                          <a:latin typeface="Cambria Math" panose="02040503050406030204" pitchFamily="18" charset="0"/>
                                          <a:ea typeface="Cambria Math" panose="02040503050406030204" pitchFamily="18" charset="0"/>
                                        </a:rPr>
                                        <m:t>𝑄</m:t>
                                      </m:r>
                                      <m:sSub>
                                        <m:sSubPr>
                                          <m:ctrlPr>
                                            <a:rPr lang="en-US" sz="2800" i="1">
                                              <a:solidFill>
                                                <a:schemeClr val="bg1"/>
                                              </a:solidFill>
                                              <a:latin typeface="Cambria Math" panose="02040503050406030204" pitchFamily="18" charset="0"/>
                                              <a:ea typeface="Cambria Math" panose="02040503050406030204" pitchFamily="18" charset="0"/>
                                            </a:rPr>
                                          </m:ctrlPr>
                                        </m:sSubPr>
                                        <m:e>
                                          <m:r>
                                            <a:rPr lang="en-US" sz="2800" i="1">
                                              <a:solidFill>
                                                <a:schemeClr val="bg1"/>
                                              </a:solidFill>
                                              <a:latin typeface="Cambria Math" panose="02040503050406030204" pitchFamily="18" charset="0"/>
                                              <a:ea typeface="Cambria Math" panose="02040503050406030204" pitchFamily="18" charset="0"/>
                                            </a:rPr>
                                            <m:t>𝐻</m:t>
                                          </m:r>
                                        </m:e>
                                        <m:sub>
                                          <m:r>
                                            <a:rPr lang="en-US" sz="2800" i="1">
                                              <a:solidFill>
                                                <a:schemeClr val="bg1"/>
                                              </a:solidFill>
                                              <a:latin typeface="Cambria Math" panose="02040503050406030204" pitchFamily="18" charset="0"/>
                                              <a:ea typeface="Cambria Math" panose="02040503050406030204" pitchFamily="18" charset="0"/>
                                            </a:rPr>
                                            <m:t>0</m:t>
                                          </m:r>
                                        </m:sub>
                                      </m:sSub>
                                      <m:r>
                                        <a:rPr lang="en-US" sz="2800" i="1">
                                          <a:solidFill>
                                            <a:schemeClr val="bg1"/>
                                          </a:solidFill>
                                          <a:latin typeface="Cambria Math" panose="02040503050406030204" pitchFamily="18" charset="0"/>
                                          <a:ea typeface="Cambria Math" panose="02040503050406030204" pitchFamily="18" charset="0"/>
                                        </a:rPr>
                                        <m:t>𝑄</m:t>
                                      </m:r>
                                    </m:den>
                                  </m:f>
                                </m:e>
                              </m:d>
                            </m:e>
                            <m:sup>
                              <m:r>
                                <a:rPr lang="en-US" sz="2800" i="1">
                                  <a:solidFill>
                                    <a:schemeClr val="bg1"/>
                                  </a:solidFill>
                                  <a:latin typeface="Cambria Math" panose="02040503050406030204" pitchFamily="18" charset="0"/>
                                  <a:ea typeface="Cambria Math" panose="02040503050406030204" pitchFamily="18" charset="0"/>
                                </a:rPr>
                                <m:t>𝑛</m:t>
                              </m:r>
                            </m:sup>
                          </m:sSup>
                        </m:e>
                      </m:nary>
                    </m:oMath>
                  </m:oMathPara>
                </a14:m>
                <a:endParaRPr lang="en-US" sz="2800" dirty="0">
                  <a:solidFill>
                    <a:schemeClr val="bg1"/>
                  </a:solidFill>
                </a:endParaRPr>
              </a:p>
              <a:p>
                <a:endParaRPr lang="it-IT" dirty="0"/>
              </a:p>
            </p:txBody>
          </p:sp>
        </mc:Choice>
        <mc:Fallback xmlns="">
          <p:sp>
            <p:nvSpPr>
              <p:cNvPr id="13" name="Rettangolo con angoli arrotondati 12">
                <a:extLst>
                  <a:ext uri="{FF2B5EF4-FFF2-40B4-BE49-F238E27FC236}">
                    <a16:creationId xmlns:a16="http://schemas.microsoft.com/office/drawing/2014/main" id="{A03109F6-C97E-D124-A4C5-12E7EE75CD8A}"/>
                  </a:ext>
                </a:extLst>
              </p:cNvPr>
              <p:cNvSpPr>
                <a:spLocks noRot="1" noChangeAspect="1" noMove="1" noResize="1" noEditPoints="1" noAdjustHandles="1" noChangeArrowheads="1" noChangeShapeType="1" noTextEdit="1"/>
              </p:cNvSpPr>
              <p:nvPr/>
            </p:nvSpPr>
            <p:spPr>
              <a:xfrm>
                <a:off x="1" y="5092256"/>
                <a:ext cx="12191999" cy="1770111"/>
              </a:xfrm>
              <a:prstGeom prst="roundRect">
                <a:avLst/>
              </a:prstGeom>
              <a:blipFill>
                <a:blip r:embed="rId8"/>
                <a:stretch>
                  <a:fillRect t="-46809" b="-117021"/>
                </a:stretch>
              </a:blipFill>
              <a:ln>
                <a:solidFill>
                  <a:srgbClr val="70AD47"/>
                </a:solidFill>
              </a:ln>
            </p:spPr>
            <p:txBody>
              <a:bodyPr/>
              <a:lstStyle/>
              <a:p>
                <a:r>
                  <a:rPr lang="it-IT">
                    <a:noFill/>
                  </a:rPr>
                  <a:t> </a:t>
                </a:r>
              </a:p>
            </p:txBody>
          </p:sp>
        </mc:Fallback>
      </mc:AlternateContent>
      <p:sp>
        <p:nvSpPr>
          <p:cNvPr id="14" name="Anello 13">
            <a:extLst>
              <a:ext uri="{FF2B5EF4-FFF2-40B4-BE49-F238E27FC236}">
                <a16:creationId xmlns:a16="http://schemas.microsoft.com/office/drawing/2014/main" id="{EAEDA785-4AA4-52F4-3B7B-67F509BB787D}"/>
              </a:ext>
            </a:extLst>
          </p:cNvPr>
          <p:cNvSpPr/>
          <p:nvPr/>
        </p:nvSpPr>
        <p:spPr>
          <a:xfrm>
            <a:off x="7885670" y="852720"/>
            <a:ext cx="1806970" cy="1350292"/>
          </a:xfrm>
          <a:prstGeom prst="donut">
            <a:avLst>
              <a:gd name="adj" fmla="val 2914"/>
            </a:avLst>
          </a:prstGeom>
          <a:solidFill>
            <a:srgbClr val="70AD47"/>
          </a:solidFill>
          <a:ln w="3175">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Arco 15">
            <a:extLst>
              <a:ext uri="{FF2B5EF4-FFF2-40B4-BE49-F238E27FC236}">
                <a16:creationId xmlns:a16="http://schemas.microsoft.com/office/drawing/2014/main" id="{0A86D666-8C28-B82E-D540-F7259DEF5D5F}"/>
              </a:ext>
            </a:extLst>
          </p:cNvPr>
          <p:cNvSpPr/>
          <p:nvPr/>
        </p:nvSpPr>
        <p:spPr>
          <a:xfrm>
            <a:off x="7743943" y="2225150"/>
            <a:ext cx="1641574" cy="3453689"/>
          </a:xfrm>
          <a:prstGeom prst="arc">
            <a:avLst>
              <a:gd name="adj1" fmla="val 16275812"/>
              <a:gd name="adj2" fmla="val 3592189"/>
            </a:avLst>
          </a:prstGeom>
          <a:ln w="38100">
            <a:solidFill>
              <a:srgbClr val="70AD4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Rettangolo 3">
            <a:extLst>
              <a:ext uri="{FF2B5EF4-FFF2-40B4-BE49-F238E27FC236}">
                <a16:creationId xmlns:a16="http://schemas.microsoft.com/office/drawing/2014/main" id="{D12B2553-3E5D-8F21-ABB4-5F932433526E}"/>
              </a:ext>
            </a:extLst>
          </p:cNvPr>
          <p:cNvSpPr/>
          <p:nvPr/>
        </p:nvSpPr>
        <p:spPr>
          <a:xfrm>
            <a:off x="5568287" y="2383554"/>
            <a:ext cx="136477" cy="16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442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EA51D282-63BD-06C7-2EB3-9296DCFB02FE}"/>
                  </a:ext>
                </a:extLst>
              </p:cNvPr>
              <p:cNvSpPr txBox="1"/>
              <p:nvPr/>
            </p:nvSpPr>
            <p:spPr>
              <a:xfrm>
                <a:off x="-65" y="84484"/>
                <a:ext cx="7802649" cy="664990"/>
              </a:xfrm>
              <a:prstGeom prst="rect">
                <a:avLst/>
              </a:prstGeom>
              <a:noFill/>
            </p:spPr>
            <p:txBody>
              <a:bodyPr wrap="none" rtlCol="0">
                <a:spAutoFit/>
              </a:bodyPr>
              <a:lstStyle/>
              <a:p>
                <a14:m>
                  <m:oMath xmlns:m="http://schemas.openxmlformats.org/officeDocument/2006/math">
                    <m:acc>
                      <m:accPr>
                        <m:chr m:val="̂"/>
                        <m:ctrlPr>
                          <a:rPr lang="it-IT" sz="3600" b="1" i="1" smtClean="0">
                            <a:solidFill>
                              <a:schemeClr val="bg1"/>
                            </a:solidFill>
                            <a:latin typeface="Cambria Math" panose="02040503050406030204" pitchFamily="18" charset="0"/>
                          </a:rPr>
                        </m:ctrlPr>
                      </m:accPr>
                      <m:e>
                        <m:r>
                          <a:rPr lang="it-IT" sz="3600" b="1" i="1">
                            <a:solidFill>
                              <a:schemeClr val="bg1"/>
                            </a:solidFill>
                            <a:latin typeface="Cambria Math" charset="0"/>
                          </a:rPr>
                          <m:t>𝑸</m:t>
                        </m:r>
                      </m:e>
                    </m:acc>
                  </m:oMath>
                </a14:m>
                <a:r>
                  <a:rPr lang="it-IT" sz="3600" dirty="0">
                    <a:solidFill>
                      <a:schemeClr val="bg1"/>
                    </a:solidFill>
                  </a:rPr>
                  <a:t> - box </a:t>
                </a:r>
                <a:r>
                  <a:rPr lang="it-IT" sz="3600" dirty="0" err="1">
                    <a:solidFill>
                      <a:schemeClr val="bg1"/>
                    </a:solidFill>
                  </a:rPr>
                  <a:t>diagram</a:t>
                </a:r>
                <a:r>
                  <a:rPr lang="it-IT" sz="3600" dirty="0">
                    <a:solidFill>
                      <a:schemeClr val="bg1"/>
                    </a:solidFill>
                  </a:rPr>
                  <a:t> </a:t>
                </a:r>
                <a:r>
                  <a:rPr lang="it-IT" sz="3600" dirty="0" err="1">
                    <a:solidFill>
                      <a:schemeClr val="bg1"/>
                    </a:solidFill>
                  </a:rPr>
                  <a:t>expansion</a:t>
                </a:r>
                <a:r>
                  <a:rPr lang="it-IT" sz="3600" dirty="0">
                    <a:solidFill>
                      <a:schemeClr val="bg1"/>
                    </a:solidFill>
                  </a:rPr>
                  <a:t>: </a:t>
                </a:r>
                <a:r>
                  <a:rPr lang="it-IT" sz="3600" i="1" dirty="0">
                    <a:solidFill>
                      <a:schemeClr val="bg1"/>
                    </a:solidFill>
                  </a:rPr>
                  <a:t>NN</a:t>
                </a:r>
                <a:r>
                  <a:rPr lang="it-IT" sz="3600" dirty="0">
                    <a:solidFill>
                      <a:schemeClr val="bg1"/>
                    </a:solidFill>
                  </a:rPr>
                  <a:t> </a:t>
                </a:r>
                <a:r>
                  <a:rPr lang="it-IT" sz="3600" dirty="0" err="1">
                    <a:solidFill>
                      <a:schemeClr val="bg1"/>
                    </a:solidFill>
                  </a:rPr>
                  <a:t>potential</a:t>
                </a:r>
                <a:endParaRPr lang="en-US" sz="3600" dirty="0">
                  <a:solidFill>
                    <a:schemeClr val="bg1"/>
                  </a:solidFill>
                  <a:latin typeface="+mj-lt"/>
                </a:endParaRPr>
              </a:p>
            </p:txBody>
          </p:sp>
        </mc:Choice>
        <mc:Fallback xmlns="">
          <p:sp>
            <p:nvSpPr>
              <p:cNvPr id="28" name="CasellaDiTesto 27">
                <a:extLst>
                  <a:ext uri="{FF2B5EF4-FFF2-40B4-BE49-F238E27FC236}">
                    <a16:creationId xmlns:a16="http://schemas.microsoft.com/office/drawing/2014/main" id="{EA51D282-63BD-06C7-2EB3-9296DCFB02FE}"/>
                  </a:ext>
                </a:extLst>
              </p:cNvPr>
              <p:cNvSpPr txBox="1">
                <a:spLocks noRot="1" noChangeAspect="1" noMove="1" noResize="1" noEditPoints="1" noAdjustHandles="1" noChangeArrowheads="1" noChangeShapeType="1" noTextEdit="1"/>
              </p:cNvSpPr>
              <p:nvPr/>
            </p:nvSpPr>
            <p:spPr>
              <a:xfrm>
                <a:off x="-65" y="84484"/>
                <a:ext cx="7802649" cy="664990"/>
              </a:xfrm>
              <a:prstGeom prst="rect">
                <a:avLst/>
              </a:prstGeom>
              <a:blipFill>
                <a:blip r:embed="rId3"/>
                <a:stretch>
                  <a:fillRect l="-1463" t="-11111" r="-1463" b="-31481"/>
                </a:stretch>
              </a:blipFill>
            </p:spPr>
            <p:txBody>
              <a:bodyPr/>
              <a:lstStyle/>
              <a:p>
                <a:r>
                  <a:rPr lang="it-IT">
                    <a:noFill/>
                  </a:rPr>
                  <a:t> </a:t>
                </a:r>
              </a:p>
            </p:txBody>
          </p:sp>
        </mc:Fallback>
      </mc:AlternateContent>
      <p:pic>
        <p:nvPicPr>
          <p:cNvPr id="13" name="Immagine 12" descr="Immagine che contiene diagramma, schematico&#10;&#10;Descrizione generata automaticamente">
            <a:extLst>
              <a:ext uri="{FF2B5EF4-FFF2-40B4-BE49-F238E27FC236}">
                <a16:creationId xmlns:a16="http://schemas.microsoft.com/office/drawing/2014/main" id="{203FE664-098C-928A-5223-40C64BE87C73}"/>
              </a:ext>
            </a:extLst>
          </p:cNvPr>
          <p:cNvPicPr>
            <a:picLocks noChangeAspect="1"/>
          </p:cNvPicPr>
          <p:nvPr/>
        </p:nvPicPr>
        <p:blipFill>
          <a:blip r:embed="rId4"/>
          <a:stretch>
            <a:fillRect/>
          </a:stretch>
        </p:blipFill>
        <p:spPr>
          <a:xfrm>
            <a:off x="3947147" y="1022446"/>
            <a:ext cx="3181147" cy="2647196"/>
          </a:xfrm>
          <a:prstGeom prst="rect">
            <a:avLst/>
          </a:prstGeom>
        </p:spPr>
      </p:pic>
      <p:pic>
        <p:nvPicPr>
          <p:cNvPr id="15" name="Immagine 14" descr="Immagine che contiene diagramma&#10;&#10;Descrizione generata automaticamente">
            <a:extLst>
              <a:ext uri="{FF2B5EF4-FFF2-40B4-BE49-F238E27FC236}">
                <a16:creationId xmlns:a16="http://schemas.microsoft.com/office/drawing/2014/main" id="{B938E4EC-91FC-EDE8-5959-BF49CF139C8D}"/>
              </a:ext>
            </a:extLst>
          </p:cNvPr>
          <p:cNvPicPr>
            <a:picLocks noChangeAspect="1"/>
          </p:cNvPicPr>
          <p:nvPr/>
        </p:nvPicPr>
        <p:blipFill>
          <a:blip r:embed="rId5"/>
          <a:stretch>
            <a:fillRect/>
          </a:stretch>
        </p:blipFill>
        <p:spPr>
          <a:xfrm>
            <a:off x="6983328" y="1172733"/>
            <a:ext cx="3771900" cy="2413000"/>
          </a:xfrm>
          <a:prstGeom prst="rect">
            <a:avLst/>
          </a:prstGeom>
        </p:spPr>
      </p:pic>
      <p:sp>
        <p:nvSpPr>
          <p:cNvPr id="16" name="CasellaDiTesto 15">
            <a:extLst>
              <a:ext uri="{FF2B5EF4-FFF2-40B4-BE49-F238E27FC236}">
                <a16:creationId xmlns:a16="http://schemas.microsoft.com/office/drawing/2014/main" id="{F90E9243-243E-9590-3CB8-19D8D17A3694}"/>
              </a:ext>
            </a:extLst>
          </p:cNvPr>
          <p:cNvSpPr txBox="1"/>
          <p:nvPr/>
        </p:nvSpPr>
        <p:spPr>
          <a:xfrm>
            <a:off x="10731556" y="2185743"/>
            <a:ext cx="1514659" cy="861774"/>
          </a:xfrm>
          <a:prstGeom prst="rect">
            <a:avLst/>
          </a:prstGeom>
          <a:noFill/>
        </p:spPr>
        <p:txBody>
          <a:bodyPr wrap="square" rtlCol="0">
            <a:spAutoFit/>
          </a:bodyPr>
          <a:lstStyle/>
          <a:p>
            <a:pPr>
              <a:lnSpc>
                <a:spcPts val="2000"/>
              </a:lnSpc>
            </a:pPr>
            <a:r>
              <a:rPr lang="it-IT" dirty="0"/>
              <a:t>     </a:t>
            </a:r>
            <a:r>
              <a:rPr lang="it-IT" dirty="0" err="1"/>
              <a:t>other</a:t>
            </a:r>
            <a:r>
              <a:rPr lang="it-IT" dirty="0"/>
              <a:t> 41 </a:t>
            </a:r>
          </a:p>
          <a:p>
            <a:pPr>
              <a:lnSpc>
                <a:spcPts val="2000"/>
              </a:lnSpc>
            </a:pPr>
            <a:r>
              <a:rPr lang="it-IT" sz="2800" dirty="0"/>
              <a:t>+</a:t>
            </a:r>
            <a:r>
              <a:rPr lang="it-IT" dirty="0"/>
              <a:t>  3rd  order    </a:t>
            </a:r>
          </a:p>
          <a:p>
            <a:pPr>
              <a:lnSpc>
                <a:spcPts val="2000"/>
              </a:lnSpc>
            </a:pPr>
            <a:r>
              <a:rPr lang="it-IT" dirty="0"/>
              <a:t>     </a:t>
            </a:r>
            <a:r>
              <a:rPr lang="it-IT" dirty="0" err="1"/>
              <a:t>diagrams</a:t>
            </a:r>
            <a:endParaRPr lang="it-IT" dirty="0"/>
          </a:p>
        </p:txBody>
      </p:sp>
      <p:pic>
        <p:nvPicPr>
          <p:cNvPr id="18" name="Immagine 17" descr="Immagine che contiene grafico&#10;&#10;Descrizione generata automaticamente">
            <a:extLst>
              <a:ext uri="{FF2B5EF4-FFF2-40B4-BE49-F238E27FC236}">
                <a16:creationId xmlns:a16="http://schemas.microsoft.com/office/drawing/2014/main" id="{A501D0DC-BB49-662C-A6D2-7EF554D5B772}"/>
              </a:ext>
            </a:extLst>
          </p:cNvPr>
          <p:cNvPicPr>
            <a:picLocks noChangeAspect="1"/>
          </p:cNvPicPr>
          <p:nvPr/>
        </p:nvPicPr>
        <p:blipFill>
          <a:blip r:embed="rId6"/>
          <a:stretch>
            <a:fillRect/>
          </a:stretch>
        </p:blipFill>
        <p:spPr>
          <a:xfrm>
            <a:off x="-18783" y="1291269"/>
            <a:ext cx="4005853" cy="1427924"/>
          </a:xfrm>
          <a:prstGeom prst="rect">
            <a:avLst/>
          </a:prstGeom>
        </p:spPr>
      </p:pic>
      <p:sp>
        <p:nvSpPr>
          <p:cNvPr id="24" name="CasellaDiTesto 23">
            <a:extLst>
              <a:ext uri="{FF2B5EF4-FFF2-40B4-BE49-F238E27FC236}">
                <a16:creationId xmlns:a16="http://schemas.microsoft.com/office/drawing/2014/main" id="{842C69FE-0267-DDED-886D-C58AF68A4E58}"/>
              </a:ext>
            </a:extLst>
          </p:cNvPr>
          <p:cNvSpPr txBox="1"/>
          <p:nvPr/>
        </p:nvSpPr>
        <p:spPr>
          <a:xfrm>
            <a:off x="-54215" y="883768"/>
            <a:ext cx="12229566" cy="430887"/>
          </a:xfrm>
          <a:prstGeom prst="rect">
            <a:avLst/>
          </a:prstGeom>
          <a:solidFill>
            <a:schemeClr val="bg1">
              <a:lumMod val="85000"/>
            </a:schemeClr>
          </a:solidFill>
        </p:spPr>
        <p:txBody>
          <a:bodyPr wrap="square" rtlCol="0">
            <a:spAutoFit/>
          </a:bodyPr>
          <a:lstStyle/>
          <a:p>
            <a:pPr algn="just"/>
            <a:r>
              <a:rPr lang="en-US" sz="2200" dirty="0">
                <a:solidFill>
                  <a:schemeClr val="bg2">
                    <a:lumMod val="50000"/>
                  </a:schemeClr>
                </a:solidFill>
                <a:latin typeface="+mj-lt"/>
              </a:rPr>
              <a:t>1-body diagrams up to 3rd order</a:t>
            </a:r>
            <a:endParaRPr lang="en-US" sz="2200" dirty="0">
              <a:solidFill>
                <a:schemeClr val="bg2">
                  <a:lumMod val="50000"/>
                </a:schemeClr>
              </a:solidFill>
              <a:effectLst/>
              <a:latin typeface="+mj-lt"/>
            </a:endParaRPr>
          </a:p>
        </p:txBody>
      </p:sp>
      <p:sp>
        <p:nvSpPr>
          <p:cNvPr id="29" name="Rettangolo 28">
            <a:extLst>
              <a:ext uri="{FF2B5EF4-FFF2-40B4-BE49-F238E27FC236}">
                <a16:creationId xmlns:a16="http://schemas.microsoft.com/office/drawing/2014/main" id="{0E6576C1-04D4-BDBA-1D3E-A367D7FA98A7}"/>
              </a:ext>
            </a:extLst>
          </p:cNvPr>
          <p:cNvSpPr/>
          <p:nvPr/>
        </p:nvSpPr>
        <p:spPr>
          <a:xfrm>
            <a:off x="10731556" y="1314655"/>
            <a:ext cx="1460442" cy="690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a:extLst>
              <a:ext uri="{FF2B5EF4-FFF2-40B4-BE49-F238E27FC236}">
                <a16:creationId xmlns:a16="http://schemas.microsoft.com/office/drawing/2014/main" id="{30E9F113-A71D-6D83-94D3-AB8CC1112168}"/>
              </a:ext>
            </a:extLst>
          </p:cNvPr>
          <p:cNvGrpSpPr/>
          <p:nvPr/>
        </p:nvGrpSpPr>
        <p:grpSpPr>
          <a:xfrm>
            <a:off x="-18783" y="3620724"/>
            <a:ext cx="12315042" cy="3272267"/>
            <a:chOff x="-18783" y="3620724"/>
            <a:chExt cx="12315042" cy="3272267"/>
          </a:xfrm>
        </p:grpSpPr>
        <p:pic>
          <p:nvPicPr>
            <p:cNvPr id="7" name="Immagine 6" descr="Immagine che contiene diagramma&#10;&#10;Descrizione generata automaticamente">
              <a:extLst>
                <a:ext uri="{FF2B5EF4-FFF2-40B4-BE49-F238E27FC236}">
                  <a16:creationId xmlns:a16="http://schemas.microsoft.com/office/drawing/2014/main" id="{60EDEFBF-873D-1273-31BA-A1F17DA1C49A}"/>
                </a:ext>
              </a:extLst>
            </p:cNvPr>
            <p:cNvPicPr>
              <a:picLocks noChangeAspect="1"/>
            </p:cNvPicPr>
            <p:nvPr/>
          </p:nvPicPr>
          <p:blipFill rotWithShape="1">
            <a:blip r:embed="rId7"/>
            <a:srcRect r="77774" b="46319"/>
            <a:stretch/>
          </p:blipFill>
          <p:spPr>
            <a:xfrm>
              <a:off x="-18783" y="4679635"/>
              <a:ext cx="1171583" cy="1480622"/>
            </a:xfrm>
            <a:prstGeom prst="rect">
              <a:avLst/>
            </a:prstGeom>
          </p:spPr>
        </p:pic>
        <p:pic>
          <p:nvPicPr>
            <p:cNvPr id="21" name="Immagine 20" descr="Immagine che contiene diagramma&#10;&#10;Descrizione generata automaticamente">
              <a:extLst>
                <a:ext uri="{FF2B5EF4-FFF2-40B4-BE49-F238E27FC236}">
                  <a16:creationId xmlns:a16="http://schemas.microsoft.com/office/drawing/2014/main" id="{158468C9-ADE8-B145-2FA3-F1DBE1EB2C1A}"/>
                </a:ext>
              </a:extLst>
            </p:cNvPr>
            <p:cNvPicPr>
              <a:picLocks noChangeAspect="1"/>
            </p:cNvPicPr>
            <p:nvPr/>
          </p:nvPicPr>
          <p:blipFill>
            <a:blip r:embed="rId8"/>
            <a:stretch>
              <a:fillRect/>
            </a:stretch>
          </p:blipFill>
          <p:spPr>
            <a:xfrm>
              <a:off x="6859958" y="4419830"/>
              <a:ext cx="4025900" cy="1828800"/>
            </a:xfrm>
            <a:prstGeom prst="rect">
              <a:avLst/>
            </a:prstGeom>
          </p:spPr>
        </p:pic>
        <p:sp>
          <p:nvSpPr>
            <p:cNvPr id="25" name="CasellaDiTesto 24">
              <a:extLst>
                <a:ext uri="{FF2B5EF4-FFF2-40B4-BE49-F238E27FC236}">
                  <a16:creationId xmlns:a16="http://schemas.microsoft.com/office/drawing/2014/main" id="{37F08733-1BEC-2A9B-0CDE-E398462FCBBD}"/>
                </a:ext>
              </a:extLst>
            </p:cNvPr>
            <p:cNvSpPr txBox="1"/>
            <p:nvPr/>
          </p:nvSpPr>
          <p:spPr>
            <a:xfrm>
              <a:off x="0" y="3620724"/>
              <a:ext cx="12229566" cy="430887"/>
            </a:xfrm>
            <a:prstGeom prst="rect">
              <a:avLst/>
            </a:prstGeom>
            <a:solidFill>
              <a:schemeClr val="bg1">
                <a:lumMod val="85000"/>
              </a:schemeClr>
            </a:solidFill>
          </p:spPr>
          <p:txBody>
            <a:bodyPr wrap="square" rtlCol="0">
              <a:spAutoFit/>
            </a:bodyPr>
            <a:lstStyle/>
            <a:p>
              <a:pPr algn="just"/>
              <a:r>
                <a:rPr lang="en-US" sz="2200" dirty="0">
                  <a:solidFill>
                    <a:schemeClr val="bg2">
                      <a:lumMod val="50000"/>
                    </a:schemeClr>
                  </a:solidFill>
                  <a:latin typeface="+mj-lt"/>
                </a:rPr>
                <a:t>2-body diagrams </a:t>
              </a:r>
              <a:r>
                <a:rPr lang="en-US" sz="2200" dirty="0">
                  <a:solidFill>
                    <a:schemeClr val="bg2">
                      <a:lumMod val="50000"/>
                    </a:schemeClr>
                  </a:solidFill>
                </a:rPr>
                <a:t>up to 3rd order</a:t>
              </a:r>
              <a:r>
                <a:rPr lang="en-US" sz="2200" dirty="0">
                  <a:solidFill>
                    <a:schemeClr val="bg2">
                      <a:lumMod val="50000"/>
                    </a:schemeClr>
                  </a:solidFill>
                  <a:latin typeface="+mj-lt"/>
                </a:rPr>
                <a:t> </a:t>
              </a:r>
              <a:endParaRPr lang="en-US" sz="2200" dirty="0">
                <a:solidFill>
                  <a:schemeClr val="bg2">
                    <a:lumMod val="50000"/>
                  </a:schemeClr>
                </a:solidFill>
                <a:effectLst/>
                <a:latin typeface="+mj-lt"/>
              </a:endParaRPr>
            </a:p>
          </p:txBody>
        </p:sp>
        <p:pic>
          <p:nvPicPr>
            <p:cNvPr id="2" name="Immagine 1" descr="Immagine che contiene diagramma&#10;&#10;Descrizione generata automaticamente">
              <a:extLst>
                <a:ext uri="{FF2B5EF4-FFF2-40B4-BE49-F238E27FC236}">
                  <a16:creationId xmlns:a16="http://schemas.microsoft.com/office/drawing/2014/main" id="{059B5E98-0719-9FE4-675F-B70578ECFEAC}"/>
                </a:ext>
              </a:extLst>
            </p:cNvPr>
            <p:cNvPicPr>
              <a:picLocks noChangeAspect="1"/>
            </p:cNvPicPr>
            <p:nvPr/>
          </p:nvPicPr>
          <p:blipFill rotWithShape="1">
            <a:blip r:embed="rId7"/>
            <a:srcRect t="49010"/>
            <a:stretch/>
          </p:blipFill>
          <p:spPr>
            <a:xfrm>
              <a:off x="1743570" y="5486592"/>
              <a:ext cx="5271215" cy="1406399"/>
            </a:xfrm>
            <a:prstGeom prst="rect">
              <a:avLst/>
            </a:prstGeom>
          </p:spPr>
        </p:pic>
        <p:pic>
          <p:nvPicPr>
            <p:cNvPr id="3" name="Immagine 2" descr="Immagine che contiene diagramma&#10;&#10;Descrizione generata automaticamente">
              <a:extLst>
                <a:ext uri="{FF2B5EF4-FFF2-40B4-BE49-F238E27FC236}">
                  <a16:creationId xmlns:a16="http://schemas.microsoft.com/office/drawing/2014/main" id="{70172455-190D-F943-CD7A-87232553A1F2}"/>
                </a:ext>
              </a:extLst>
            </p:cNvPr>
            <p:cNvPicPr>
              <a:picLocks noChangeAspect="1"/>
            </p:cNvPicPr>
            <p:nvPr/>
          </p:nvPicPr>
          <p:blipFill rotWithShape="1">
            <a:blip r:embed="rId7"/>
            <a:srcRect l="19010" b="47585"/>
            <a:stretch/>
          </p:blipFill>
          <p:spPr>
            <a:xfrm>
              <a:off x="2108403" y="4067212"/>
              <a:ext cx="4269156" cy="1445710"/>
            </a:xfrm>
            <a:prstGeom prst="rect">
              <a:avLst/>
            </a:prstGeom>
          </p:spPr>
        </p:pic>
        <p:sp>
          <p:nvSpPr>
            <p:cNvPr id="5" name="CasellaDiTesto 4">
              <a:extLst>
                <a:ext uri="{FF2B5EF4-FFF2-40B4-BE49-F238E27FC236}">
                  <a16:creationId xmlns:a16="http://schemas.microsoft.com/office/drawing/2014/main" id="{EBAD8972-44B6-A7A0-98ED-C9ABB13DDF0F}"/>
                </a:ext>
              </a:extLst>
            </p:cNvPr>
            <p:cNvSpPr txBox="1"/>
            <p:nvPr/>
          </p:nvSpPr>
          <p:spPr>
            <a:xfrm>
              <a:off x="10781600" y="5023918"/>
              <a:ext cx="1514659" cy="861774"/>
            </a:xfrm>
            <a:prstGeom prst="rect">
              <a:avLst/>
            </a:prstGeom>
            <a:noFill/>
          </p:spPr>
          <p:txBody>
            <a:bodyPr wrap="square" rtlCol="0">
              <a:spAutoFit/>
            </a:bodyPr>
            <a:lstStyle/>
            <a:p>
              <a:pPr>
                <a:lnSpc>
                  <a:spcPts val="2000"/>
                </a:lnSpc>
              </a:pPr>
              <a:r>
                <a:rPr lang="it-IT" dirty="0"/>
                <a:t>     </a:t>
              </a:r>
              <a:r>
                <a:rPr lang="it-IT" dirty="0" err="1"/>
                <a:t>other</a:t>
              </a:r>
              <a:r>
                <a:rPr lang="it-IT" dirty="0"/>
                <a:t> 133 </a:t>
              </a:r>
            </a:p>
            <a:p>
              <a:pPr>
                <a:lnSpc>
                  <a:spcPts val="2000"/>
                </a:lnSpc>
              </a:pPr>
              <a:r>
                <a:rPr lang="it-IT" sz="2800" dirty="0"/>
                <a:t>+</a:t>
              </a:r>
              <a:r>
                <a:rPr lang="it-IT" dirty="0"/>
                <a:t>  3rd  order    </a:t>
              </a:r>
            </a:p>
            <a:p>
              <a:pPr>
                <a:lnSpc>
                  <a:spcPts val="2000"/>
                </a:lnSpc>
              </a:pPr>
              <a:r>
                <a:rPr lang="it-IT" dirty="0"/>
                <a:t>     </a:t>
              </a:r>
              <a:r>
                <a:rPr lang="it-IT" dirty="0" err="1"/>
                <a:t>diagrams</a:t>
              </a:r>
              <a:endParaRPr lang="it-IT" dirty="0"/>
            </a:p>
          </p:txBody>
        </p:sp>
      </p:grpSp>
    </p:spTree>
    <p:extLst>
      <p:ext uri="{BB962C8B-B14F-4D97-AF65-F5344CB8AC3E}">
        <p14:creationId xmlns:p14="http://schemas.microsoft.com/office/powerpoint/2010/main" val="11191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asellaDiTesto 27">
            <a:extLst>
              <a:ext uri="{FF2B5EF4-FFF2-40B4-BE49-F238E27FC236}">
                <a16:creationId xmlns:a16="http://schemas.microsoft.com/office/drawing/2014/main" id="{EA51D282-63BD-06C7-2EB3-9296DCFB02FE}"/>
              </a:ext>
            </a:extLst>
          </p:cNvPr>
          <p:cNvSpPr txBox="1"/>
          <p:nvPr/>
        </p:nvSpPr>
        <p:spPr>
          <a:xfrm>
            <a:off x="9391" y="170663"/>
            <a:ext cx="12192000" cy="646331"/>
          </a:xfrm>
          <a:prstGeom prst="rect">
            <a:avLst/>
          </a:prstGeom>
          <a:noFill/>
        </p:spPr>
        <p:txBody>
          <a:bodyPr wrap="square" rtlCol="0">
            <a:spAutoFit/>
          </a:bodyPr>
          <a:lstStyle/>
          <a:p>
            <a:r>
              <a:rPr lang="en-US" sz="3600" dirty="0">
                <a:solidFill>
                  <a:schemeClr val="bg1"/>
                </a:solidFill>
                <a:latin typeface="+mj-lt"/>
              </a:rPr>
              <a:t>N</a:t>
            </a:r>
            <a:r>
              <a:rPr lang="en-US" sz="3600" dirty="0">
                <a:solidFill>
                  <a:schemeClr val="bg1"/>
                </a:solidFill>
                <a:effectLst/>
                <a:latin typeface="+mj-lt"/>
              </a:rPr>
              <a:t>ormal-ordered decomposition of the 3N component of H</a:t>
            </a:r>
          </a:p>
        </p:txBody>
      </p:sp>
      <p:pic>
        <p:nvPicPr>
          <p:cNvPr id="3" name="Immagine 2" descr="Immagine che contiene diagramma, schematico&#10;&#10;Descrizione generata automaticamente">
            <a:extLst>
              <a:ext uri="{FF2B5EF4-FFF2-40B4-BE49-F238E27FC236}">
                <a16:creationId xmlns:a16="http://schemas.microsoft.com/office/drawing/2014/main" id="{89F5C069-2EF5-5C20-8553-DA8BEEA141E3}"/>
              </a:ext>
            </a:extLst>
          </p:cNvPr>
          <p:cNvPicPr>
            <a:picLocks noChangeAspect="1"/>
          </p:cNvPicPr>
          <p:nvPr/>
        </p:nvPicPr>
        <p:blipFill rotWithShape="1">
          <a:blip r:embed="rId3"/>
          <a:srcRect l="12656" t="7854" r="54735" b="-7854"/>
          <a:stretch/>
        </p:blipFill>
        <p:spPr>
          <a:xfrm>
            <a:off x="584614" y="2916720"/>
            <a:ext cx="1683813" cy="3109333"/>
          </a:xfrm>
          <a:prstGeom prst="rect">
            <a:avLst/>
          </a:prstGeom>
        </p:spPr>
      </p:pic>
      <p:pic>
        <p:nvPicPr>
          <p:cNvPr id="6" name="Immagine 5" descr="Immagine che contiene testo, lettera&#10;&#10;Descrizione generata automaticamente">
            <a:extLst>
              <a:ext uri="{FF2B5EF4-FFF2-40B4-BE49-F238E27FC236}">
                <a16:creationId xmlns:a16="http://schemas.microsoft.com/office/drawing/2014/main" id="{E9CC08CA-83F7-567B-D11F-895B5F63DF64}"/>
              </a:ext>
            </a:extLst>
          </p:cNvPr>
          <p:cNvPicPr>
            <a:picLocks noChangeAspect="1"/>
          </p:cNvPicPr>
          <p:nvPr/>
        </p:nvPicPr>
        <p:blipFill rotWithShape="1">
          <a:blip r:embed="rId4"/>
          <a:srcRect t="-1" r="5708" b="54675"/>
          <a:stretch/>
        </p:blipFill>
        <p:spPr>
          <a:xfrm>
            <a:off x="70524" y="5767274"/>
            <a:ext cx="5847134" cy="1027879"/>
          </a:xfrm>
          <a:prstGeom prst="rect">
            <a:avLst/>
          </a:prstGeom>
          <a:solidFill>
            <a:schemeClr val="accent1">
              <a:lumMod val="75000"/>
            </a:schemeClr>
          </a:solidFill>
          <a:ln>
            <a:solidFill>
              <a:schemeClr val="accent1">
                <a:lumMod val="75000"/>
              </a:schemeClr>
            </a:solidFill>
          </a:ln>
        </p:spPr>
      </p:pic>
      <p:pic>
        <p:nvPicPr>
          <p:cNvPr id="7" name="Immagine 6" descr="Immagine che contiene diagramma, schematico&#10;&#10;Descrizione generata automaticamente">
            <a:extLst>
              <a:ext uri="{FF2B5EF4-FFF2-40B4-BE49-F238E27FC236}">
                <a16:creationId xmlns:a16="http://schemas.microsoft.com/office/drawing/2014/main" id="{EB042B86-647C-3F7A-FA4A-BF50535A94CB}"/>
              </a:ext>
            </a:extLst>
          </p:cNvPr>
          <p:cNvPicPr>
            <a:picLocks noChangeAspect="1"/>
          </p:cNvPicPr>
          <p:nvPr/>
        </p:nvPicPr>
        <p:blipFill rotWithShape="1">
          <a:blip r:embed="rId3"/>
          <a:srcRect l="43124" t="6305" r="29206" b="7225"/>
          <a:stretch/>
        </p:blipFill>
        <p:spPr>
          <a:xfrm>
            <a:off x="7411831" y="2739323"/>
            <a:ext cx="1434050" cy="2698610"/>
          </a:xfrm>
          <a:prstGeom prst="rect">
            <a:avLst/>
          </a:prstGeom>
        </p:spPr>
      </p:pic>
      <p:pic>
        <p:nvPicPr>
          <p:cNvPr id="8" name="Immagine 7" descr="Immagine che contiene testo, lettera&#10;&#10;Descrizione generata automaticamente">
            <a:extLst>
              <a:ext uri="{FF2B5EF4-FFF2-40B4-BE49-F238E27FC236}">
                <a16:creationId xmlns:a16="http://schemas.microsoft.com/office/drawing/2014/main" id="{13FAD1E3-089E-CDE0-7C37-CAFF02E9D5E9}"/>
              </a:ext>
            </a:extLst>
          </p:cNvPr>
          <p:cNvPicPr>
            <a:picLocks noChangeAspect="1"/>
          </p:cNvPicPr>
          <p:nvPr/>
        </p:nvPicPr>
        <p:blipFill rotWithShape="1">
          <a:blip r:embed="rId4"/>
          <a:srcRect l="5870" t="60019" r="10436" b="559"/>
          <a:stretch/>
        </p:blipFill>
        <p:spPr>
          <a:xfrm>
            <a:off x="6128870" y="5774149"/>
            <a:ext cx="6029213" cy="1044000"/>
          </a:xfrm>
          <a:prstGeom prst="rect">
            <a:avLst/>
          </a:prstGeom>
          <a:solidFill>
            <a:schemeClr val="accent1">
              <a:lumMod val="75000"/>
            </a:schemeClr>
          </a:solidFill>
          <a:ln>
            <a:solidFill>
              <a:schemeClr val="accent1">
                <a:lumMod val="75000"/>
              </a:schemeClr>
            </a:solidFill>
          </a:ln>
        </p:spPr>
      </p:pic>
      <p:sp>
        <p:nvSpPr>
          <p:cNvPr id="13" name="CasellaDiTesto 12">
            <a:extLst>
              <a:ext uri="{FF2B5EF4-FFF2-40B4-BE49-F238E27FC236}">
                <a16:creationId xmlns:a16="http://schemas.microsoft.com/office/drawing/2014/main" id="{9DCC0358-7C61-D4A8-B8BB-5D12DF80D22C}"/>
              </a:ext>
            </a:extLst>
          </p:cNvPr>
          <p:cNvSpPr txBox="1"/>
          <p:nvPr/>
        </p:nvSpPr>
        <p:spPr>
          <a:xfrm>
            <a:off x="1031375" y="2404456"/>
            <a:ext cx="4956806" cy="400110"/>
          </a:xfrm>
          <a:prstGeom prst="rect">
            <a:avLst/>
          </a:prstGeom>
          <a:noFill/>
        </p:spPr>
        <p:txBody>
          <a:bodyPr wrap="none" rtlCol="0">
            <a:spAutoFit/>
          </a:bodyPr>
          <a:lstStyle/>
          <a:p>
            <a:r>
              <a:rPr lang="en-US" sz="2000" b="1" dirty="0">
                <a:solidFill>
                  <a:schemeClr val="accent1">
                    <a:lumMod val="75000"/>
                  </a:schemeClr>
                </a:solidFill>
                <a:effectLst/>
                <a:latin typeface="+mj-lt"/>
              </a:rPr>
              <a:t>normal-ordered one-body part of the 3N force</a:t>
            </a:r>
            <a:endParaRPr lang="it-IT" sz="2000" b="1" dirty="0">
              <a:solidFill>
                <a:schemeClr val="accent1">
                  <a:lumMod val="75000"/>
                </a:schemeClr>
              </a:solidFill>
            </a:endParaRPr>
          </a:p>
        </p:txBody>
      </p:sp>
      <p:sp>
        <p:nvSpPr>
          <p:cNvPr id="17" name="CasellaDiTesto 16">
            <a:extLst>
              <a:ext uri="{FF2B5EF4-FFF2-40B4-BE49-F238E27FC236}">
                <a16:creationId xmlns:a16="http://schemas.microsoft.com/office/drawing/2014/main" id="{5D92ED39-8F5C-A895-C5CB-03574647D3A2}"/>
              </a:ext>
            </a:extLst>
          </p:cNvPr>
          <p:cNvSpPr txBox="1"/>
          <p:nvPr/>
        </p:nvSpPr>
        <p:spPr>
          <a:xfrm>
            <a:off x="7232887" y="2403106"/>
            <a:ext cx="4959114" cy="400110"/>
          </a:xfrm>
          <a:prstGeom prst="rect">
            <a:avLst/>
          </a:prstGeom>
          <a:noFill/>
        </p:spPr>
        <p:txBody>
          <a:bodyPr wrap="none" rtlCol="0">
            <a:spAutoFit/>
          </a:bodyPr>
          <a:lstStyle/>
          <a:p>
            <a:r>
              <a:rPr lang="en-US" sz="2000" b="1" dirty="0">
                <a:solidFill>
                  <a:schemeClr val="accent1">
                    <a:lumMod val="75000"/>
                  </a:schemeClr>
                </a:solidFill>
                <a:effectLst/>
                <a:latin typeface="+mj-lt"/>
              </a:rPr>
              <a:t>normal-ordered two-body part of the 3N force</a:t>
            </a:r>
            <a:endParaRPr lang="it-IT" sz="2000" b="1" dirty="0">
              <a:solidFill>
                <a:schemeClr val="accent1">
                  <a:lumMod val="75000"/>
                </a:schemeClr>
              </a:solidFill>
            </a:endParaRPr>
          </a:p>
        </p:txBody>
      </p:sp>
      <p:cxnSp>
        <p:nvCxnSpPr>
          <p:cNvPr id="21" name="Connettore 1 20">
            <a:extLst>
              <a:ext uri="{FF2B5EF4-FFF2-40B4-BE49-F238E27FC236}">
                <a16:creationId xmlns:a16="http://schemas.microsoft.com/office/drawing/2014/main" id="{3FAB30F2-5AA9-E667-2DE1-054EE7103B9C}"/>
              </a:ext>
            </a:extLst>
          </p:cNvPr>
          <p:cNvCxnSpPr>
            <a:cxnSpLocks/>
          </p:cNvCxnSpPr>
          <p:nvPr/>
        </p:nvCxnSpPr>
        <p:spPr>
          <a:xfrm>
            <a:off x="6018161" y="2699725"/>
            <a:ext cx="0" cy="3780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F94BD36E-4049-5D9E-3104-5FF1DDEEA3B9}"/>
              </a:ext>
            </a:extLst>
          </p:cNvPr>
          <p:cNvSpPr txBox="1"/>
          <p:nvPr/>
        </p:nvSpPr>
        <p:spPr>
          <a:xfrm>
            <a:off x="-18783" y="921868"/>
            <a:ext cx="12229566" cy="1107996"/>
          </a:xfrm>
          <a:prstGeom prst="rect">
            <a:avLst/>
          </a:prstGeom>
          <a:solidFill>
            <a:schemeClr val="bg1">
              <a:lumMod val="85000"/>
            </a:schemeClr>
          </a:solidFill>
        </p:spPr>
        <p:txBody>
          <a:bodyPr wrap="square" rtlCol="0">
            <a:spAutoFit/>
          </a:bodyPr>
          <a:lstStyle/>
          <a:p>
            <a:pPr algn="just"/>
            <a:r>
              <a:rPr lang="en-US" sz="2200" dirty="0">
                <a:solidFill>
                  <a:schemeClr val="bg2">
                    <a:lumMod val="50000"/>
                  </a:schemeClr>
                </a:solidFill>
                <a:latin typeface="+mj-lt"/>
              </a:rPr>
              <a:t>Starting from a reference state and using the Wick theorem, the three-body component of the nuclear Hamiltonian can be </a:t>
            </a:r>
            <a:r>
              <a:rPr lang="en-US" sz="2200" dirty="0">
                <a:solidFill>
                  <a:schemeClr val="bg2">
                    <a:lumMod val="50000"/>
                  </a:schemeClr>
                </a:solidFill>
                <a:effectLst/>
                <a:latin typeface="+mj-lt"/>
              </a:rPr>
              <a:t>re-arranged</a:t>
            </a:r>
            <a:r>
              <a:rPr lang="en-US" sz="2200" dirty="0">
                <a:solidFill>
                  <a:schemeClr val="bg2">
                    <a:lumMod val="50000"/>
                  </a:schemeClr>
                </a:solidFill>
                <a:latin typeface="+mj-lt"/>
              </a:rPr>
              <a:t> </a:t>
            </a:r>
            <a:r>
              <a:rPr lang="en-US" sz="2200" dirty="0">
                <a:solidFill>
                  <a:schemeClr val="bg2">
                    <a:lumMod val="50000"/>
                  </a:schemeClr>
                </a:solidFill>
                <a:effectLst/>
                <a:latin typeface="+mj-lt"/>
              </a:rPr>
              <a:t> into a sum of zero-, one-, two-, and three-body terms </a:t>
            </a:r>
            <a:r>
              <a:rPr lang="en-US" sz="2200" dirty="0">
                <a:solidFill>
                  <a:schemeClr val="bg2">
                    <a:lumMod val="50000"/>
                  </a:schemeClr>
                </a:solidFill>
                <a:effectLst/>
                <a:latin typeface="+mj-lt"/>
                <a:sym typeface="Wingdings" pitchFamily="2" charset="2"/>
              </a:rPr>
              <a:t> </a:t>
            </a:r>
            <a:r>
              <a:rPr lang="en-US" sz="2200" dirty="0">
                <a:solidFill>
                  <a:schemeClr val="bg2">
                    <a:lumMod val="50000"/>
                  </a:schemeClr>
                </a:solidFill>
                <a:effectLst/>
                <a:latin typeface="+mj-lt"/>
              </a:rPr>
              <a:t> only normal-ordered one- and two-body parts of 3N forces</a:t>
            </a:r>
            <a:r>
              <a:rPr lang="en-US" sz="2200" dirty="0">
                <a:solidFill>
                  <a:schemeClr val="bg2">
                    <a:lumMod val="50000"/>
                  </a:schemeClr>
                </a:solidFill>
                <a:latin typeface="+mj-lt"/>
              </a:rPr>
              <a:t> are included</a:t>
            </a:r>
            <a:endParaRPr lang="en-US" sz="2200" dirty="0">
              <a:solidFill>
                <a:schemeClr val="bg2">
                  <a:lumMod val="50000"/>
                </a:schemeClr>
              </a:solidFill>
              <a:effectLst/>
              <a:latin typeface="+mj-lt"/>
            </a:endParaRPr>
          </a:p>
        </p:txBody>
      </p:sp>
    </p:spTree>
    <p:extLst>
      <p:ext uri="{BB962C8B-B14F-4D97-AF65-F5344CB8AC3E}">
        <p14:creationId xmlns:p14="http://schemas.microsoft.com/office/powerpoint/2010/main" val="222319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left)">
                                      <p:cBhvr>
                                        <p:cTn id="18" dur="500"/>
                                        <p:tgtEl>
                                          <p:spTgt spid="7"/>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ppt_x</p:attrName>
                                        </p:attrNameLst>
                                      </p:cBhvr>
                                      <p:tavLst>
                                        <p:tav tm="0">
                                          <p:val>
                                            <p:strVal val="#ppt_x+#ppt_w*1.125000"/>
                                          </p:val>
                                        </p:tav>
                                        <p:tav tm="100000">
                                          <p:val>
                                            <p:strVal val="#ppt_x"/>
                                          </p:val>
                                        </p:tav>
                                      </p:tavLst>
                                    </p:anim>
                                    <p:animEffect transition="in" filter="wipe(left)">
                                      <p:cBhvr>
                                        <p:cTn id="22" dur="500"/>
                                        <p:tgtEl>
                                          <p:spTgt spid="17"/>
                                        </p:tgtEl>
                                      </p:cBhvr>
                                    </p:animEffect>
                                  </p:childTnLst>
                                </p:cTn>
                              </p:par>
                              <p:par>
                                <p:cTn id="23" presetID="1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asellaDiTesto 27">
            <a:extLst>
              <a:ext uri="{FF2B5EF4-FFF2-40B4-BE49-F238E27FC236}">
                <a16:creationId xmlns:a16="http://schemas.microsoft.com/office/drawing/2014/main" id="{EA51D282-63BD-06C7-2EB3-9296DCFB02FE}"/>
              </a:ext>
            </a:extLst>
          </p:cNvPr>
          <p:cNvSpPr txBox="1"/>
          <p:nvPr/>
        </p:nvSpPr>
        <p:spPr>
          <a:xfrm>
            <a:off x="0" y="182238"/>
            <a:ext cx="12192000" cy="646331"/>
          </a:xfrm>
          <a:prstGeom prst="rect">
            <a:avLst/>
          </a:prstGeom>
          <a:noFill/>
        </p:spPr>
        <p:txBody>
          <a:bodyPr wrap="square" rtlCol="0">
            <a:spAutoFit/>
          </a:bodyPr>
          <a:lstStyle/>
          <a:p>
            <a:r>
              <a:rPr lang="it-IT" sz="3600" dirty="0" err="1">
                <a:solidFill>
                  <a:schemeClr val="bg1"/>
                </a:solidFill>
                <a:effectLst/>
                <a:latin typeface="+mj-lt"/>
              </a:rPr>
              <a:t>Induced</a:t>
            </a:r>
            <a:r>
              <a:rPr lang="it-IT" sz="3600" dirty="0">
                <a:solidFill>
                  <a:schemeClr val="bg1"/>
                </a:solidFill>
                <a:effectLst/>
                <a:latin typeface="+mj-lt"/>
              </a:rPr>
              <a:t> 3N </a:t>
            </a:r>
            <a:r>
              <a:rPr lang="it-IT" sz="3600" dirty="0" err="1">
                <a:solidFill>
                  <a:schemeClr val="bg1"/>
                </a:solidFill>
                <a:effectLst/>
                <a:latin typeface="+mj-lt"/>
              </a:rPr>
              <a:t>forces</a:t>
            </a:r>
            <a:endParaRPr lang="it-IT" sz="3600" dirty="0">
              <a:solidFill>
                <a:schemeClr val="bg1"/>
              </a:solidFill>
              <a:effectLst/>
              <a:latin typeface="+mj-lt"/>
            </a:endParaRPr>
          </a:p>
        </p:txBody>
      </p:sp>
      <p:grpSp>
        <p:nvGrpSpPr>
          <p:cNvPr id="4" name="Gruppo 3">
            <a:extLst>
              <a:ext uri="{FF2B5EF4-FFF2-40B4-BE49-F238E27FC236}">
                <a16:creationId xmlns:a16="http://schemas.microsoft.com/office/drawing/2014/main" id="{B989C1F0-1F57-386A-554D-D7F5EF77DD63}"/>
              </a:ext>
            </a:extLst>
          </p:cNvPr>
          <p:cNvGrpSpPr>
            <a:grpSpLocks noChangeAspect="1"/>
          </p:cNvGrpSpPr>
          <p:nvPr/>
        </p:nvGrpSpPr>
        <p:grpSpPr>
          <a:xfrm>
            <a:off x="207984" y="2332967"/>
            <a:ext cx="3910040" cy="2715521"/>
            <a:chOff x="223377" y="1812167"/>
            <a:chExt cx="3886210" cy="2479799"/>
          </a:xfrm>
        </p:grpSpPr>
        <p:pic>
          <p:nvPicPr>
            <p:cNvPr id="5" name="Immagine 4">
              <a:extLst>
                <a:ext uri="{FF2B5EF4-FFF2-40B4-BE49-F238E27FC236}">
                  <a16:creationId xmlns:a16="http://schemas.microsoft.com/office/drawing/2014/main" id="{82D22818-2E56-4F16-A9EF-E7A9023570CC}"/>
                </a:ext>
              </a:extLst>
            </p:cNvPr>
            <p:cNvPicPr>
              <a:picLocks noChangeAspect="1"/>
            </p:cNvPicPr>
            <p:nvPr/>
          </p:nvPicPr>
          <p:blipFill>
            <a:blip r:embed="rId3"/>
            <a:stretch>
              <a:fillRect/>
            </a:stretch>
          </p:blipFill>
          <p:spPr>
            <a:xfrm>
              <a:off x="223377" y="1812167"/>
              <a:ext cx="3886210" cy="2104000"/>
            </a:xfrm>
            <a:prstGeom prst="rect">
              <a:avLst/>
            </a:prstGeom>
          </p:spPr>
        </p:pic>
        <p:sp>
          <p:nvSpPr>
            <p:cNvPr id="9" name="Rettangolo 8">
              <a:extLst>
                <a:ext uri="{FF2B5EF4-FFF2-40B4-BE49-F238E27FC236}">
                  <a16:creationId xmlns:a16="http://schemas.microsoft.com/office/drawing/2014/main" id="{663871F1-A4C0-C501-8CCF-8A8D462EC762}"/>
                </a:ext>
              </a:extLst>
            </p:cNvPr>
            <p:cNvSpPr/>
            <p:nvPr/>
          </p:nvSpPr>
          <p:spPr>
            <a:xfrm>
              <a:off x="330482" y="3926588"/>
              <a:ext cx="3672000" cy="365378"/>
            </a:xfrm>
            <a:prstGeom prst="rect">
              <a:avLst/>
            </a:prstGeom>
            <a:noFill/>
          </p:spPr>
          <p:txBody>
            <a:bodyPr wrap="square">
              <a:spAutoFit/>
            </a:bodyPr>
            <a:lstStyle/>
            <a:p>
              <a:r>
                <a:rPr lang="it-IT" sz="2000" dirty="0"/>
                <a:t>Second order 3-body </a:t>
              </a:r>
              <a:r>
                <a:rPr lang="it-IT" sz="2000" dirty="0" err="1"/>
                <a:t>diagrams</a:t>
              </a:r>
              <a:endParaRPr lang="it-IT" sz="2000" dirty="0"/>
            </a:p>
          </p:txBody>
        </p:sp>
      </p:grpSp>
      <p:grpSp>
        <p:nvGrpSpPr>
          <p:cNvPr id="32" name="Gruppo 31">
            <a:extLst>
              <a:ext uri="{FF2B5EF4-FFF2-40B4-BE49-F238E27FC236}">
                <a16:creationId xmlns:a16="http://schemas.microsoft.com/office/drawing/2014/main" id="{5194E2AA-67DF-B826-3B72-6E8D9E843FD8}"/>
              </a:ext>
            </a:extLst>
          </p:cNvPr>
          <p:cNvGrpSpPr/>
          <p:nvPr/>
        </p:nvGrpSpPr>
        <p:grpSpPr>
          <a:xfrm>
            <a:off x="4734206" y="2312707"/>
            <a:ext cx="5261273" cy="2268000"/>
            <a:chOff x="3159297" y="2520775"/>
            <a:chExt cx="5261273" cy="2268000"/>
          </a:xfrm>
        </p:grpSpPr>
        <p:sp>
          <p:nvSpPr>
            <p:cNvPr id="10" name="Freccia giù 9">
              <a:extLst>
                <a:ext uri="{FF2B5EF4-FFF2-40B4-BE49-F238E27FC236}">
                  <a16:creationId xmlns:a16="http://schemas.microsoft.com/office/drawing/2014/main" id="{AF57AEF0-9AA4-0638-93D0-9ECA4017ED9C}"/>
                </a:ext>
              </a:extLst>
            </p:cNvPr>
            <p:cNvSpPr>
              <a:spLocks noChangeAspect="1"/>
            </p:cNvSpPr>
            <p:nvPr/>
          </p:nvSpPr>
          <p:spPr>
            <a:xfrm rot="16200000">
              <a:off x="3321297" y="3231000"/>
              <a:ext cx="324000" cy="648000"/>
            </a:xfrm>
            <a:prstGeom prst="downArrow">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magine 10">
              <a:extLst>
                <a:ext uri="{FF2B5EF4-FFF2-40B4-BE49-F238E27FC236}">
                  <a16:creationId xmlns:a16="http://schemas.microsoft.com/office/drawing/2014/main" id="{EE74804B-4192-273A-9C5E-D01A93E296D0}"/>
                </a:ext>
              </a:extLst>
            </p:cNvPr>
            <p:cNvPicPr>
              <a:picLocks noChangeAspect="1"/>
            </p:cNvPicPr>
            <p:nvPr/>
          </p:nvPicPr>
          <p:blipFill rotWithShape="1">
            <a:blip r:embed="rId4"/>
            <a:srcRect l="1" r="18161"/>
            <a:stretch/>
          </p:blipFill>
          <p:spPr>
            <a:xfrm>
              <a:off x="4254897" y="2520775"/>
              <a:ext cx="4165673" cy="2268000"/>
            </a:xfrm>
            <a:prstGeom prst="rect">
              <a:avLst/>
            </a:prstGeom>
          </p:spPr>
        </p:pic>
        <p:sp>
          <p:nvSpPr>
            <p:cNvPr id="25" name="Freccia giù 24">
              <a:extLst>
                <a:ext uri="{FF2B5EF4-FFF2-40B4-BE49-F238E27FC236}">
                  <a16:creationId xmlns:a16="http://schemas.microsoft.com/office/drawing/2014/main" id="{D1526B5F-2F3D-C276-46C0-472B93DB2136}"/>
                </a:ext>
              </a:extLst>
            </p:cNvPr>
            <p:cNvSpPr/>
            <p:nvPr/>
          </p:nvSpPr>
          <p:spPr>
            <a:xfrm rot="16200000">
              <a:off x="6214567" y="3282801"/>
              <a:ext cx="288000" cy="648000"/>
            </a:xfrm>
            <a:prstGeom prst="downArrow">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ccia circolare in giù 28">
            <a:extLst>
              <a:ext uri="{FF2B5EF4-FFF2-40B4-BE49-F238E27FC236}">
                <a16:creationId xmlns:a16="http://schemas.microsoft.com/office/drawing/2014/main" id="{1E853EFB-684F-6E45-CF96-4259AC38D11E}"/>
              </a:ext>
            </a:extLst>
          </p:cNvPr>
          <p:cNvSpPr/>
          <p:nvPr/>
        </p:nvSpPr>
        <p:spPr>
          <a:xfrm rot="2645754">
            <a:off x="10141345" y="3450271"/>
            <a:ext cx="1735165" cy="7235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33250933-F8EA-1C6D-BA18-BEE2E9733735}"/>
                  </a:ext>
                </a:extLst>
              </p:cNvPr>
              <p:cNvSpPr txBox="1"/>
              <p:nvPr/>
            </p:nvSpPr>
            <p:spPr>
              <a:xfrm>
                <a:off x="-37568" y="1021868"/>
                <a:ext cx="12229566" cy="1072601"/>
              </a:xfrm>
              <a:prstGeom prst="rect">
                <a:avLst/>
              </a:prstGeom>
              <a:solidFill>
                <a:schemeClr val="bg1">
                  <a:lumMod val="85000"/>
                </a:schemeClr>
              </a:solidFill>
            </p:spPr>
            <p:txBody>
              <a:bodyPr wrap="square" rtlCol="0">
                <a:spAutoFit/>
              </a:bodyPr>
              <a:lstStyle/>
              <a:p>
                <a:pPr algn="just"/>
                <a:r>
                  <a:rPr lang="en-US" sz="2100" dirty="0">
                    <a:solidFill>
                      <a:schemeClr val="bg2">
                        <a:lumMod val="25000"/>
                      </a:schemeClr>
                    </a:solidFill>
                  </a:rPr>
                  <a:t>For systems with more than 2-valence nucleons </a:t>
                </a:r>
                <a:r>
                  <a:rPr lang="it-IT" sz="2100" i="1" dirty="0" err="1"/>
                  <a:t>H</a:t>
                </a:r>
                <a:r>
                  <a:rPr lang="it-IT" sz="2100" baseline="-25000" dirty="0" err="1"/>
                  <a:t>eff</a:t>
                </a:r>
                <a:r>
                  <a:rPr lang="it-IT" sz="2100" dirty="0"/>
                  <a:t> </a:t>
                </a:r>
                <a:r>
                  <a:rPr lang="en-US" sz="2100" dirty="0">
                    <a:solidFill>
                      <a:schemeClr val="bg2">
                        <a:lumMod val="25000"/>
                      </a:schemeClr>
                    </a:solidFill>
                  </a:rPr>
                  <a:t>needs to account for the progressive filling of the valence space orbitals </a:t>
                </a:r>
                <a:r>
                  <a:rPr lang="en-US" sz="2100" dirty="0">
                    <a:solidFill>
                      <a:schemeClr val="bg2">
                        <a:lumMod val="25000"/>
                      </a:schemeClr>
                    </a:solidFill>
                    <a:sym typeface="Wingdings" pitchFamily="2" charset="2"/>
                  </a:rPr>
                  <a:t> </a:t>
                </a:r>
                <a:r>
                  <a:rPr lang="en-US" sz="2100" dirty="0">
                    <a:solidFill>
                      <a:schemeClr val="bg2">
                        <a:lumMod val="25000"/>
                      </a:schemeClr>
                    </a:solidFill>
                  </a:rPr>
                  <a:t>the </a:t>
                </a:r>
                <a14:m>
                  <m:oMath xmlns:m="http://schemas.openxmlformats.org/officeDocument/2006/math">
                    <m:acc>
                      <m:accPr>
                        <m:chr m:val="̂"/>
                        <m:ctrlPr>
                          <a:rPr lang="en-US" sz="2100" i="1">
                            <a:solidFill>
                              <a:schemeClr val="bg2">
                                <a:lumMod val="25000"/>
                              </a:schemeClr>
                            </a:solidFill>
                            <a:latin typeface="Cambria Math" panose="02040503050406030204" pitchFamily="18" charset="0"/>
                          </a:rPr>
                        </m:ctrlPr>
                      </m:accPr>
                      <m:e>
                        <m:r>
                          <a:rPr lang="en-US" sz="2100" i="1">
                            <a:solidFill>
                              <a:schemeClr val="bg2">
                                <a:lumMod val="25000"/>
                              </a:schemeClr>
                            </a:solidFill>
                            <a:latin typeface="Cambria Math" charset="0"/>
                          </a:rPr>
                          <m:t>𝑄</m:t>
                        </m:r>
                      </m:e>
                    </m:acc>
                  </m:oMath>
                </a14:m>
                <a:r>
                  <a:rPr lang="en-US" sz="2100" dirty="0">
                    <a:solidFill>
                      <a:schemeClr val="bg2">
                        <a:lumMod val="25000"/>
                      </a:schemeClr>
                    </a:solidFill>
                  </a:rPr>
                  <a:t>-box should include many-body diagrams arising from the interaction - via the 2NF -  of the valence nucleons with  virtual excitations outside the model space</a:t>
                </a:r>
              </a:p>
            </p:txBody>
          </p:sp>
        </mc:Choice>
        <mc:Fallback xmlns="">
          <p:sp>
            <p:nvSpPr>
              <p:cNvPr id="7" name="CasellaDiTesto 6">
                <a:extLst>
                  <a:ext uri="{FF2B5EF4-FFF2-40B4-BE49-F238E27FC236}">
                    <a16:creationId xmlns:a16="http://schemas.microsoft.com/office/drawing/2014/main" id="{33250933-F8EA-1C6D-BA18-BEE2E9733735}"/>
                  </a:ext>
                </a:extLst>
              </p:cNvPr>
              <p:cNvSpPr txBox="1">
                <a:spLocks noRot="1" noChangeAspect="1" noMove="1" noResize="1" noEditPoints="1" noAdjustHandles="1" noChangeArrowheads="1" noChangeShapeType="1" noTextEdit="1"/>
              </p:cNvSpPr>
              <p:nvPr/>
            </p:nvSpPr>
            <p:spPr>
              <a:xfrm>
                <a:off x="-37568" y="1021868"/>
                <a:ext cx="12229566" cy="1072601"/>
              </a:xfrm>
              <a:prstGeom prst="rect">
                <a:avLst/>
              </a:prstGeom>
              <a:blipFill>
                <a:blip r:embed="rId5"/>
                <a:stretch>
                  <a:fillRect l="-622" t="-3488" r="-519" b="-9302"/>
                </a:stretch>
              </a:blipFill>
            </p:spPr>
            <p:txBody>
              <a:bodyPr/>
              <a:lstStyle/>
              <a:p>
                <a:r>
                  <a:rPr lang="it-IT">
                    <a:noFill/>
                  </a:rPr>
                  <a:t> </a:t>
                </a:r>
              </a:p>
            </p:txBody>
          </p:sp>
        </mc:Fallback>
      </mc:AlternateContent>
      <p:grpSp>
        <p:nvGrpSpPr>
          <p:cNvPr id="6" name="Gruppo 5">
            <a:extLst>
              <a:ext uri="{FF2B5EF4-FFF2-40B4-BE49-F238E27FC236}">
                <a16:creationId xmlns:a16="http://schemas.microsoft.com/office/drawing/2014/main" id="{79A982A6-9285-0549-C987-7D0C8759C589}"/>
              </a:ext>
            </a:extLst>
          </p:cNvPr>
          <p:cNvGrpSpPr/>
          <p:nvPr/>
        </p:nvGrpSpPr>
        <p:grpSpPr>
          <a:xfrm>
            <a:off x="3045525" y="4646723"/>
            <a:ext cx="9212155" cy="2201364"/>
            <a:chOff x="3045525" y="4646723"/>
            <a:chExt cx="9212155" cy="2201364"/>
          </a:xfrm>
        </p:grpSpPr>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18A39E13-E2BC-6B1F-7872-E70A897E33E1}"/>
                    </a:ext>
                  </a:extLst>
                </p:cNvPr>
                <p:cNvSpPr txBox="1"/>
                <p:nvPr/>
              </p:nvSpPr>
              <p:spPr>
                <a:xfrm>
                  <a:off x="5016636" y="6140201"/>
                  <a:ext cx="7175362" cy="707886"/>
                </a:xfrm>
                <a:prstGeom prst="rect">
                  <a:avLst/>
                </a:prstGeom>
                <a:solidFill>
                  <a:schemeClr val="bg1">
                    <a:lumMod val="75000"/>
                  </a:schemeClr>
                </a:solidFill>
                <a:ln>
                  <a:noFill/>
                </a:ln>
              </p:spPr>
              <p:txBody>
                <a:bodyPr wrap="none" rtlCol="0">
                  <a:spAutoFit/>
                </a:bodyPr>
                <a:lstStyle/>
                <a:p>
                  <a:r>
                    <a:rPr lang="en-US" sz="2000" i="1" dirty="0">
                      <a:solidFill>
                        <a:schemeClr val="bg2">
                          <a:lumMod val="50000"/>
                        </a:schemeClr>
                      </a:solidFill>
                    </a:rPr>
                    <a:t>m </a:t>
                  </a:r>
                  <a:r>
                    <a:rPr lang="en-US" sz="2000" dirty="0">
                      <a:solidFill>
                        <a:schemeClr val="bg2">
                          <a:lumMod val="50000"/>
                        </a:schemeClr>
                      </a:solidFill>
                    </a:rPr>
                    <a:t>runs in the valence space, </a:t>
                  </a:r>
                  <a14:m>
                    <m:oMath xmlns:m="http://schemas.openxmlformats.org/officeDocument/2006/math">
                      <m:sSub>
                        <m:sSubPr>
                          <m:ctrlPr>
                            <a:rPr lang="en-US" sz="2000" i="1" smtClean="0">
                              <a:solidFill>
                                <a:schemeClr val="bg2">
                                  <a:lumMod val="50000"/>
                                </a:schemeClr>
                              </a:solidFill>
                              <a:latin typeface="Cambria Math" panose="02040503050406030204" pitchFamily="18" charset="0"/>
                            </a:rPr>
                          </m:ctrlPr>
                        </m:sSubPr>
                        <m:e>
                          <m:r>
                            <a:rPr lang="en-US" sz="2000" i="1" smtClean="0">
                              <a:solidFill>
                                <a:schemeClr val="bg2">
                                  <a:lumMod val="50000"/>
                                </a:schemeClr>
                              </a:solidFill>
                              <a:latin typeface="Cambria Math" panose="02040503050406030204" pitchFamily="18" charset="0"/>
                              <a:ea typeface="Cambria Math" panose="02040503050406030204" pitchFamily="18" charset="0"/>
                            </a:rPr>
                            <m:t>𝜌</m:t>
                          </m:r>
                        </m:e>
                        <m:sub>
                          <m:r>
                            <a:rPr lang="en-US" sz="2000" b="0" i="1" smtClean="0">
                              <a:solidFill>
                                <a:schemeClr val="bg2">
                                  <a:lumMod val="50000"/>
                                </a:schemeClr>
                              </a:solidFill>
                              <a:latin typeface="Cambria Math" panose="02040503050406030204" pitchFamily="18" charset="0"/>
                            </a:rPr>
                            <m:t>𝑚</m:t>
                          </m:r>
                        </m:sub>
                      </m:sSub>
                      <m:r>
                        <a:rPr lang="en-US" sz="2000" b="0" i="1" smtClean="0">
                          <a:solidFill>
                            <a:schemeClr val="bg2">
                              <a:lumMod val="50000"/>
                            </a:schemeClr>
                          </a:solidFill>
                          <a:latin typeface="Cambria Math" panose="02040503050406030204" pitchFamily="18" charset="0"/>
                          <a:ea typeface="Cambria Math" panose="02040503050406030204" pitchFamily="18" charset="0"/>
                        </a:rPr>
                        <m:t>≡</m:t>
                      </m:r>
                      <m:r>
                        <a:rPr lang="en-US" sz="2000" b="0" i="1" smtClean="0">
                          <a:solidFill>
                            <a:schemeClr val="bg2">
                              <a:lumMod val="50000"/>
                            </a:schemeClr>
                          </a:solidFill>
                          <a:latin typeface="Cambria Math" panose="02040503050406030204" pitchFamily="18" charset="0"/>
                        </a:rPr>
                        <m:t> </m:t>
                      </m:r>
                    </m:oMath>
                  </a14:m>
                  <a:r>
                    <a:rPr lang="en-US" sz="2000" dirty="0">
                      <a:solidFill>
                        <a:schemeClr val="bg2">
                          <a:lumMod val="50000"/>
                        </a:schemeClr>
                      </a:solidFill>
                    </a:rPr>
                    <a:t> unperturbed occupation of the </a:t>
                  </a:r>
                </a:p>
                <a:p>
                  <a:r>
                    <a:rPr lang="en-US" sz="2000" dirty="0">
                      <a:solidFill>
                        <a:schemeClr val="bg2">
                          <a:lumMod val="50000"/>
                        </a:schemeClr>
                      </a:solidFill>
                    </a:rPr>
                    <a:t>orbital m according to the number of valence nucleons</a:t>
                  </a:r>
                </a:p>
              </p:txBody>
            </p:sp>
          </mc:Choice>
          <mc:Fallback xmlns="">
            <p:sp>
              <p:nvSpPr>
                <p:cNvPr id="16" name="CasellaDiTesto 15">
                  <a:extLst>
                    <a:ext uri="{FF2B5EF4-FFF2-40B4-BE49-F238E27FC236}">
                      <a16:creationId xmlns:a16="http://schemas.microsoft.com/office/drawing/2014/main" id="{18A39E13-E2BC-6B1F-7872-E70A897E33E1}"/>
                    </a:ext>
                  </a:extLst>
                </p:cNvPr>
                <p:cNvSpPr txBox="1">
                  <a:spLocks noRot="1" noChangeAspect="1" noMove="1" noResize="1" noEditPoints="1" noAdjustHandles="1" noChangeArrowheads="1" noChangeShapeType="1" noTextEdit="1"/>
                </p:cNvSpPr>
                <p:nvPr/>
              </p:nvSpPr>
              <p:spPr>
                <a:xfrm>
                  <a:off x="5016636" y="6140201"/>
                  <a:ext cx="7175362" cy="707886"/>
                </a:xfrm>
                <a:prstGeom prst="rect">
                  <a:avLst/>
                </a:prstGeom>
                <a:blipFill>
                  <a:blip r:embed="rId6"/>
                  <a:stretch>
                    <a:fillRect l="-1060" t="-5263" b="-14035"/>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C4CA3AC9-87A2-9B73-7ED6-36F037EF2928}"/>
                    </a:ext>
                  </a:extLst>
                </p:cNvPr>
                <p:cNvSpPr txBox="1"/>
                <p:nvPr/>
              </p:nvSpPr>
              <p:spPr>
                <a:xfrm>
                  <a:off x="3045525" y="5016471"/>
                  <a:ext cx="9212155" cy="1098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sz="2400" i="1" smtClean="0">
                                <a:latin typeface="Cambria Math" panose="02040503050406030204" pitchFamily="18" charset="0"/>
                              </a:rPr>
                            </m:ctrlPr>
                          </m:dPr>
                          <m:e>
                            <m:sSub>
                              <m:sSubPr>
                                <m:ctrlPr>
                                  <a:rPr lang="it-IT" sz="2400" i="1" smtClean="0">
                                    <a:latin typeface="Cambria Math" panose="02040503050406030204" pitchFamily="18" charset="0"/>
                                  </a:rPr>
                                </m:ctrlPr>
                              </m:sSubPr>
                              <m:e>
                                <m:d>
                                  <m:dPr>
                                    <m:ctrlPr>
                                      <a:rPr lang="it-IT" sz="2400" i="1" smtClean="0">
                                        <a:latin typeface="Cambria Math" panose="02040503050406030204" pitchFamily="18" charset="0"/>
                                      </a:rPr>
                                    </m:ctrlPr>
                                  </m:dPr>
                                  <m:e>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𝑗</m:t>
                                        </m:r>
                                      </m:e>
                                      <m:sub>
                                        <m:r>
                                          <a:rPr lang="it-IT" sz="2400" b="0" i="1" smtClean="0">
                                            <a:latin typeface="Cambria Math" panose="02040503050406030204" pitchFamily="18" charset="0"/>
                                          </a:rPr>
                                          <m:t>𝑎</m:t>
                                        </m:r>
                                      </m:sub>
                                    </m:sSub>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𝑗</m:t>
                                        </m:r>
                                      </m:e>
                                      <m:sub>
                                        <m:r>
                                          <a:rPr lang="it-IT" sz="2400" b="0" i="1" smtClean="0">
                                            <a:latin typeface="Cambria Math" panose="02040503050406030204" pitchFamily="18" charset="0"/>
                                          </a:rPr>
                                          <m:t>𝑏</m:t>
                                        </m:r>
                                      </m:sub>
                                    </m:sSub>
                                  </m:e>
                                </m:d>
                              </m:e>
                              <m:sub>
                                <m:r>
                                  <a:rPr lang="it-IT" sz="2400" b="0" i="1" smtClean="0">
                                    <a:latin typeface="Cambria Math" panose="02040503050406030204" pitchFamily="18" charset="0"/>
                                  </a:rPr>
                                  <m:t>𝐽</m:t>
                                </m:r>
                              </m:sub>
                            </m:sSub>
                          </m:e>
                          <m:e>
                            <m:sSup>
                              <m:sSupPr>
                                <m:ctrlPr>
                                  <a:rPr lang="it-IT" sz="2400" i="1" smtClean="0">
                                    <a:latin typeface="Cambria Math" panose="02040503050406030204" pitchFamily="18" charset="0"/>
                                  </a:rPr>
                                </m:ctrlPr>
                              </m:sSupPr>
                              <m:e>
                                <m:r>
                                  <a:rPr lang="it-IT" sz="2400" b="0" i="1" smtClean="0">
                                    <a:latin typeface="Cambria Math" panose="02040503050406030204" pitchFamily="18" charset="0"/>
                                  </a:rPr>
                                  <m:t>𝑉</m:t>
                                </m:r>
                              </m:e>
                              <m:sup>
                                <m:r>
                                  <a:rPr lang="it-IT" sz="2400" i="1" smtClean="0">
                                    <a:latin typeface="Cambria Math" panose="02040503050406030204" pitchFamily="18" charset="0"/>
                                    <a:ea typeface="Cambria Math" panose="02040503050406030204" pitchFamily="18" charset="0"/>
                                  </a:rPr>
                                  <m:t>𝛼</m:t>
                                </m:r>
                              </m:sup>
                            </m:sSup>
                          </m:e>
                          <m:e>
                            <m:sSub>
                              <m:sSubPr>
                                <m:ctrlPr>
                                  <a:rPr lang="it-IT" sz="2400" i="1">
                                    <a:latin typeface="Cambria Math" panose="02040503050406030204" pitchFamily="18" charset="0"/>
                                  </a:rPr>
                                </m:ctrlPr>
                              </m:sSubPr>
                              <m:e>
                                <m:d>
                                  <m:dPr>
                                    <m:ctrlPr>
                                      <a:rPr lang="it-IT" sz="2400" i="1">
                                        <a:latin typeface="Cambria Math" panose="02040503050406030204" pitchFamily="18" charset="0"/>
                                      </a:rPr>
                                    </m:ctrlPr>
                                  </m:dPr>
                                  <m:e>
                                    <m:sSub>
                                      <m:sSubPr>
                                        <m:ctrlPr>
                                          <a:rPr lang="it-IT" sz="2400" i="1">
                                            <a:latin typeface="Cambria Math" panose="02040503050406030204" pitchFamily="18" charset="0"/>
                                          </a:rPr>
                                        </m:ctrlPr>
                                      </m:sSubPr>
                                      <m:e>
                                        <m:r>
                                          <a:rPr lang="it-IT" sz="2400" i="1">
                                            <a:latin typeface="Cambria Math" panose="02040503050406030204" pitchFamily="18" charset="0"/>
                                          </a:rPr>
                                          <m:t>𝑗</m:t>
                                        </m:r>
                                      </m:e>
                                      <m:sub>
                                        <m:r>
                                          <a:rPr lang="it-IT" sz="2400" b="0" i="1" smtClean="0">
                                            <a:latin typeface="Cambria Math" panose="02040503050406030204" pitchFamily="18" charset="0"/>
                                          </a:rPr>
                                          <m:t>𝑐</m:t>
                                        </m:r>
                                      </m:sub>
                                    </m:sSub>
                                    <m:sSub>
                                      <m:sSubPr>
                                        <m:ctrlPr>
                                          <a:rPr lang="it-IT" sz="2400" i="1">
                                            <a:latin typeface="Cambria Math" panose="02040503050406030204" pitchFamily="18" charset="0"/>
                                          </a:rPr>
                                        </m:ctrlPr>
                                      </m:sSubPr>
                                      <m:e>
                                        <m:r>
                                          <a:rPr lang="it-IT" sz="2400" i="1">
                                            <a:latin typeface="Cambria Math" panose="02040503050406030204" pitchFamily="18" charset="0"/>
                                          </a:rPr>
                                          <m:t>𝑗</m:t>
                                        </m:r>
                                      </m:e>
                                      <m:sub>
                                        <m:r>
                                          <a:rPr lang="it-IT" sz="2400" b="0" i="1" smtClean="0">
                                            <a:latin typeface="Cambria Math" panose="02040503050406030204" pitchFamily="18" charset="0"/>
                                          </a:rPr>
                                          <m:t>𝑑</m:t>
                                        </m:r>
                                      </m:sub>
                                    </m:sSub>
                                  </m:e>
                                </m:d>
                              </m:e>
                              <m:sub>
                                <m:r>
                                  <a:rPr lang="it-IT" sz="2400" i="1">
                                    <a:latin typeface="Cambria Math" panose="02040503050406030204" pitchFamily="18" charset="0"/>
                                  </a:rPr>
                                  <m:t>𝐽</m:t>
                                </m:r>
                              </m:sub>
                            </m:sSub>
                          </m:e>
                        </m:d>
                        <m:r>
                          <a:rPr lang="it-IT" sz="2400" b="0" i="1" smtClean="0">
                            <a:latin typeface="Cambria Math" panose="02040503050406030204" pitchFamily="18" charset="0"/>
                          </a:rPr>
                          <m:t>=</m:t>
                        </m:r>
                        <m:nary>
                          <m:naryPr>
                            <m:chr m:val="∑"/>
                            <m:supHide m:val="on"/>
                            <m:ctrlPr>
                              <a:rPr lang="it-IT" sz="2400" b="0" i="1" smtClean="0">
                                <a:latin typeface="Cambria Math" panose="02040503050406030204" pitchFamily="18" charset="0"/>
                              </a:rPr>
                            </m:ctrlPr>
                          </m:naryPr>
                          <m:sub>
                            <m:r>
                              <m:rPr>
                                <m:brk m:alnAt="7"/>
                              </m:rPr>
                              <a:rPr lang="it-IT" sz="2400" b="0" i="1" smtClean="0">
                                <a:latin typeface="Cambria Math" panose="02040503050406030204" pitchFamily="18" charset="0"/>
                              </a:rPr>
                              <m:t>𝑚</m:t>
                            </m:r>
                            <m:r>
                              <a:rPr lang="it-IT" sz="2400" b="0" i="1" smtClean="0">
                                <a:latin typeface="Cambria Math" panose="02040503050406030204" pitchFamily="18" charset="0"/>
                              </a:rPr>
                              <m:t> </m:t>
                            </m:r>
                            <m:r>
                              <a:rPr lang="it-IT" sz="2400" b="0" i="1" smtClean="0">
                                <a:latin typeface="Cambria Math" panose="02040503050406030204" pitchFamily="18" charset="0"/>
                              </a:rPr>
                              <m:t>𝐽</m:t>
                            </m:r>
                            <m:r>
                              <a:rPr lang="it-IT" sz="2400" b="0" i="1" smtClean="0">
                                <a:latin typeface="Cambria Math" panose="02040503050406030204" pitchFamily="18" charset="0"/>
                              </a:rPr>
                              <m:t>′</m:t>
                            </m:r>
                          </m:sub>
                          <m:sup/>
                          <m:e>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𝜌</m:t>
                                </m:r>
                              </m:e>
                              <m:sub>
                                <m:r>
                                  <a:rPr lang="it-IT" sz="2400" b="0" i="1" smtClean="0">
                                    <a:latin typeface="Cambria Math" panose="02040503050406030204" pitchFamily="18" charset="0"/>
                                  </a:rPr>
                                  <m:t>𝑚</m:t>
                                </m:r>
                              </m:sub>
                            </m:sSub>
                            <m:f>
                              <m:fPr>
                                <m:ctrlPr>
                                  <a:rPr lang="it-IT" sz="2400" b="0" i="1" smtClean="0">
                                    <a:latin typeface="Cambria Math" panose="02040503050406030204" pitchFamily="18" charset="0"/>
                                  </a:rPr>
                                </m:ctrlPr>
                              </m:fPr>
                              <m:num>
                                <m:sSup>
                                  <m:sSupPr>
                                    <m:ctrlPr>
                                      <a:rPr lang="it-IT" sz="2400" b="0" i="1" smtClean="0">
                                        <a:latin typeface="Cambria Math" panose="02040503050406030204" pitchFamily="18" charset="0"/>
                                      </a:rPr>
                                    </m:ctrlPr>
                                  </m:sSupPr>
                                  <m:e>
                                    <m:acc>
                                      <m:accPr>
                                        <m:chr m:val="̂"/>
                                        <m:ctrlPr>
                                          <a:rPr lang="it-IT" sz="2400" b="0" i="1" smtClean="0">
                                            <a:latin typeface="Cambria Math" panose="02040503050406030204" pitchFamily="18" charset="0"/>
                                          </a:rPr>
                                        </m:ctrlPr>
                                      </m:accPr>
                                      <m:e>
                                        <m:r>
                                          <a:rPr lang="it-IT" sz="2400" b="0" i="1" smtClean="0">
                                            <a:latin typeface="Cambria Math" panose="02040503050406030204" pitchFamily="18" charset="0"/>
                                          </a:rPr>
                                          <m:t>𝐽</m:t>
                                        </m:r>
                                        <m:r>
                                          <a:rPr lang="it-IT" sz="2400" b="0" i="1" smtClean="0">
                                            <a:latin typeface="Cambria Math" panose="02040503050406030204" pitchFamily="18" charset="0"/>
                                          </a:rPr>
                                          <m:t>′</m:t>
                                        </m:r>
                                      </m:e>
                                    </m:acc>
                                  </m:e>
                                  <m:sup>
                                    <m:r>
                                      <a:rPr lang="it-IT" sz="2400" b="0" i="1" smtClean="0">
                                        <a:latin typeface="Cambria Math" panose="02040503050406030204" pitchFamily="18" charset="0"/>
                                      </a:rPr>
                                      <m:t>2</m:t>
                                    </m:r>
                                  </m:sup>
                                </m:sSup>
                              </m:num>
                              <m:den>
                                <m:sSup>
                                  <m:sSupPr>
                                    <m:ctrlPr>
                                      <a:rPr lang="it-IT" sz="2400" b="0" i="1" smtClean="0">
                                        <a:latin typeface="Cambria Math" panose="02040503050406030204" pitchFamily="18" charset="0"/>
                                      </a:rPr>
                                    </m:ctrlPr>
                                  </m:sSupPr>
                                  <m:e>
                                    <m:acc>
                                      <m:accPr>
                                        <m:chr m:val="̂"/>
                                        <m:ctrlPr>
                                          <a:rPr lang="it-IT" sz="2400" b="0" i="1" smtClean="0">
                                            <a:latin typeface="Cambria Math" panose="02040503050406030204" pitchFamily="18" charset="0"/>
                                          </a:rPr>
                                        </m:ctrlPr>
                                      </m:accPr>
                                      <m:e>
                                        <m:r>
                                          <a:rPr lang="it-IT" sz="2400" b="0" i="1" smtClean="0">
                                            <a:latin typeface="Cambria Math" panose="02040503050406030204" pitchFamily="18" charset="0"/>
                                          </a:rPr>
                                          <m:t>𝐽</m:t>
                                        </m:r>
                                      </m:e>
                                    </m:acc>
                                  </m:e>
                                  <m:sup>
                                    <m:r>
                                      <a:rPr lang="it-IT" sz="2400" b="0" i="1" smtClean="0">
                                        <a:latin typeface="Cambria Math" panose="02040503050406030204" pitchFamily="18" charset="0"/>
                                      </a:rPr>
                                      <m:t>2</m:t>
                                    </m:r>
                                  </m:sup>
                                </m:sSup>
                              </m:den>
                            </m:f>
                            <m:d>
                              <m:dPr>
                                <m:begChr m:val="⟨"/>
                                <m:endChr m:val="⟩"/>
                                <m:ctrlPr>
                                  <a:rPr lang="it-IT" sz="2400" i="1">
                                    <a:latin typeface="Cambria Math" panose="02040503050406030204" pitchFamily="18" charset="0"/>
                                  </a:rPr>
                                </m:ctrlPr>
                              </m:dPr>
                              <m:e>
                                <m:sSub>
                                  <m:sSubPr>
                                    <m:ctrlPr>
                                      <a:rPr lang="it-IT" sz="2400" i="1">
                                        <a:latin typeface="Cambria Math" panose="02040503050406030204" pitchFamily="18" charset="0"/>
                                      </a:rPr>
                                    </m:ctrlPr>
                                  </m:sSubPr>
                                  <m:e>
                                    <m:d>
                                      <m:dPr>
                                        <m:begChr m:val="["/>
                                        <m:endChr m:val="]"/>
                                        <m:ctrlPr>
                                          <a:rPr lang="it-IT" sz="2400" i="1">
                                            <a:latin typeface="Cambria Math" panose="02040503050406030204" pitchFamily="18" charset="0"/>
                                          </a:rPr>
                                        </m:ctrlPr>
                                      </m:dPr>
                                      <m:e>
                                        <m:sSub>
                                          <m:sSubPr>
                                            <m:ctrlPr>
                                              <a:rPr lang="it-IT" sz="2400" i="1">
                                                <a:latin typeface="Cambria Math" panose="02040503050406030204" pitchFamily="18" charset="0"/>
                                              </a:rPr>
                                            </m:ctrlPr>
                                          </m:sSubPr>
                                          <m:e>
                                            <m:d>
                                              <m:dPr>
                                                <m:ctrlPr>
                                                  <a:rPr lang="it-IT" sz="2400" i="1">
                                                    <a:latin typeface="Cambria Math" panose="02040503050406030204" pitchFamily="18" charset="0"/>
                                                  </a:rPr>
                                                </m:ctrlPr>
                                              </m:dPr>
                                              <m:e>
                                                <m:sSub>
                                                  <m:sSubPr>
                                                    <m:ctrlPr>
                                                      <a:rPr lang="it-IT" sz="2400" i="1">
                                                        <a:latin typeface="Cambria Math" panose="02040503050406030204" pitchFamily="18" charset="0"/>
                                                      </a:rPr>
                                                    </m:ctrlPr>
                                                  </m:sSubPr>
                                                  <m:e>
                                                    <m:r>
                                                      <a:rPr lang="it-IT" sz="2400" i="1">
                                                        <a:latin typeface="Cambria Math" panose="02040503050406030204" pitchFamily="18" charset="0"/>
                                                      </a:rPr>
                                                      <m:t>𝑗</m:t>
                                                    </m:r>
                                                  </m:e>
                                                  <m:sub>
                                                    <m:r>
                                                      <a:rPr lang="it-IT" sz="2400" b="0" i="1" smtClean="0">
                                                        <a:latin typeface="Cambria Math" panose="02040503050406030204" pitchFamily="18" charset="0"/>
                                                      </a:rPr>
                                                      <m:t>𝑎</m:t>
                                                    </m:r>
                                                  </m:sub>
                                                </m:sSub>
                                                <m:sSub>
                                                  <m:sSubPr>
                                                    <m:ctrlPr>
                                                      <a:rPr lang="it-IT" sz="2400" i="1">
                                                        <a:latin typeface="Cambria Math" panose="02040503050406030204" pitchFamily="18" charset="0"/>
                                                      </a:rPr>
                                                    </m:ctrlPr>
                                                  </m:sSubPr>
                                                  <m:e>
                                                    <m:r>
                                                      <a:rPr lang="it-IT" sz="2400" i="1">
                                                        <a:latin typeface="Cambria Math" panose="02040503050406030204" pitchFamily="18" charset="0"/>
                                                      </a:rPr>
                                                      <m:t>𝑗</m:t>
                                                    </m:r>
                                                  </m:e>
                                                  <m:sub>
                                                    <m:r>
                                                      <a:rPr lang="it-IT" sz="2400" b="0" i="1" smtClean="0">
                                                        <a:latin typeface="Cambria Math" panose="02040503050406030204" pitchFamily="18" charset="0"/>
                                                      </a:rPr>
                                                      <m:t>𝑏</m:t>
                                                    </m:r>
                                                  </m:sub>
                                                </m:sSub>
                                              </m:e>
                                            </m:d>
                                          </m:e>
                                          <m:sub>
                                            <m:r>
                                              <a:rPr lang="it-IT" sz="2400" i="1">
                                                <a:latin typeface="Cambria Math" panose="02040503050406030204" pitchFamily="18" charset="0"/>
                                              </a:rPr>
                                              <m:t>𝐽</m:t>
                                            </m:r>
                                          </m:sub>
                                        </m:sSub>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𝑗</m:t>
                                            </m:r>
                                          </m:e>
                                          <m:sub>
                                            <m:r>
                                              <a:rPr lang="it-IT" sz="2400" i="1">
                                                <a:latin typeface="Cambria Math" panose="02040503050406030204" pitchFamily="18" charset="0"/>
                                              </a:rPr>
                                              <m:t>𝑚</m:t>
                                            </m:r>
                                          </m:sub>
                                        </m:sSub>
                                      </m:e>
                                    </m:d>
                                  </m:e>
                                  <m:sub>
                                    <m:r>
                                      <a:rPr lang="it-IT" sz="2400" i="1">
                                        <a:latin typeface="Cambria Math" panose="02040503050406030204" pitchFamily="18" charset="0"/>
                                      </a:rPr>
                                      <m:t>𝐽</m:t>
                                    </m:r>
                                    <m:r>
                                      <a:rPr lang="it-IT" sz="2400" i="1">
                                        <a:latin typeface="Cambria Math" panose="02040503050406030204" pitchFamily="18" charset="0"/>
                                      </a:rPr>
                                      <m:t>′</m:t>
                                    </m:r>
                                  </m:sub>
                                </m:sSub>
                              </m:e>
                              <m:e>
                                <m:sSup>
                                  <m:sSupPr>
                                    <m:ctrlPr>
                                      <a:rPr lang="it-IT" sz="2400" i="1">
                                        <a:latin typeface="Cambria Math" panose="02040503050406030204" pitchFamily="18" charset="0"/>
                                      </a:rPr>
                                    </m:ctrlPr>
                                  </m:sSupPr>
                                  <m:e>
                                    <m:r>
                                      <a:rPr lang="it-IT" sz="2400" i="1">
                                        <a:latin typeface="Cambria Math" panose="02040503050406030204" pitchFamily="18" charset="0"/>
                                      </a:rPr>
                                      <m:t>𝑉</m:t>
                                    </m:r>
                                  </m:e>
                                  <m:sup>
                                    <m:r>
                                      <a:rPr lang="it-IT" sz="2400" b="0" i="1" smtClean="0">
                                        <a:latin typeface="Cambria Math" panose="02040503050406030204" pitchFamily="18" charset="0"/>
                                      </a:rPr>
                                      <m:t>𝐴</m:t>
                                    </m:r>
                                    <m:r>
                                      <a:rPr lang="it-IT" sz="2400" b="0" i="1" smtClean="0">
                                        <a:latin typeface="Cambria Math" panose="02040503050406030204" pitchFamily="18" charset="0"/>
                                      </a:rPr>
                                      <m:t>,</m:t>
                                    </m:r>
                                    <m:r>
                                      <a:rPr lang="it-IT" sz="2400" b="0" i="1" smtClean="0">
                                        <a:latin typeface="Cambria Math" panose="02040503050406030204" pitchFamily="18" charset="0"/>
                                      </a:rPr>
                                      <m:t>𝐵</m:t>
                                    </m:r>
                                  </m:sup>
                                </m:sSup>
                              </m:e>
                              <m:e>
                                <m:sSub>
                                  <m:sSubPr>
                                    <m:ctrlPr>
                                      <a:rPr lang="it-IT" sz="2400" i="1">
                                        <a:latin typeface="Cambria Math" panose="02040503050406030204" pitchFamily="18" charset="0"/>
                                      </a:rPr>
                                    </m:ctrlPr>
                                  </m:sSubPr>
                                  <m:e>
                                    <m:d>
                                      <m:dPr>
                                        <m:begChr m:val="["/>
                                        <m:endChr m:val="]"/>
                                        <m:ctrlPr>
                                          <a:rPr lang="it-IT" sz="2400" i="1">
                                            <a:latin typeface="Cambria Math" panose="02040503050406030204" pitchFamily="18" charset="0"/>
                                          </a:rPr>
                                        </m:ctrlPr>
                                      </m:dPr>
                                      <m:e>
                                        <m:sSub>
                                          <m:sSubPr>
                                            <m:ctrlPr>
                                              <a:rPr lang="it-IT" sz="2400" i="1">
                                                <a:latin typeface="Cambria Math" panose="02040503050406030204" pitchFamily="18" charset="0"/>
                                              </a:rPr>
                                            </m:ctrlPr>
                                          </m:sSubPr>
                                          <m:e>
                                            <m:d>
                                              <m:dPr>
                                                <m:ctrlPr>
                                                  <a:rPr lang="it-IT" sz="2400" i="1">
                                                    <a:latin typeface="Cambria Math" panose="02040503050406030204" pitchFamily="18" charset="0"/>
                                                  </a:rPr>
                                                </m:ctrlPr>
                                              </m:dPr>
                                              <m:e>
                                                <m:sSub>
                                                  <m:sSubPr>
                                                    <m:ctrlPr>
                                                      <a:rPr lang="it-IT" sz="2400" i="1">
                                                        <a:latin typeface="Cambria Math" panose="02040503050406030204" pitchFamily="18" charset="0"/>
                                                      </a:rPr>
                                                    </m:ctrlPr>
                                                  </m:sSubPr>
                                                  <m:e>
                                                    <m:r>
                                                      <a:rPr lang="it-IT" sz="2400" i="1">
                                                        <a:latin typeface="Cambria Math" panose="02040503050406030204" pitchFamily="18" charset="0"/>
                                                      </a:rPr>
                                                      <m:t>𝑗</m:t>
                                                    </m:r>
                                                  </m:e>
                                                  <m:sub>
                                                    <m:r>
                                                      <a:rPr lang="it-IT" sz="2400" b="0" i="1" smtClean="0">
                                                        <a:latin typeface="Cambria Math" panose="02040503050406030204" pitchFamily="18" charset="0"/>
                                                      </a:rPr>
                                                      <m:t>𝑐</m:t>
                                                    </m:r>
                                                  </m:sub>
                                                </m:sSub>
                                                <m:sSub>
                                                  <m:sSubPr>
                                                    <m:ctrlPr>
                                                      <a:rPr lang="it-IT" sz="2400" i="1">
                                                        <a:latin typeface="Cambria Math" panose="02040503050406030204" pitchFamily="18" charset="0"/>
                                                      </a:rPr>
                                                    </m:ctrlPr>
                                                  </m:sSubPr>
                                                  <m:e>
                                                    <m:r>
                                                      <a:rPr lang="it-IT" sz="2400" i="1">
                                                        <a:latin typeface="Cambria Math" panose="02040503050406030204" pitchFamily="18" charset="0"/>
                                                      </a:rPr>
                                                      <m:t>𝑗</m:t>
                                                    </m:r>
                                                  </m:e>
                                                  <m:sub>
                                                    <m:r>
                                                      <a:rPr lang="it-IT" sz="2400" b="0" i="1" smtClean="0">
                                                        <a:latin typeface="Cambria Math" panose="02040503050406030204" pitchFamily="18" charset="0"/>
                                                      </a:rPr>
                                                      <m:t>𝑑</m:t>
                                                    </m:r>
                                                  </m:sub>
                                                </m:sSub>
                                              </m:e>
                                            </m:d>
                                          </m:e>
                                          <m:sub>
                                            <m:r>
                                              <a:rPr lang="it-IT" sz="2400" i="1">
                                                <a:latin typeface="Cambria Math" panose="02040503050406030204" pitchFamily="18" charset="0"/>
                                              </a:rPr>
                                              <m:t>𝐽</m:t>
                                            </m:r>
                                          </m:sub>
                                        </m:sSub>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𝑗</m:t>
                                            </m:r>
                                          </m:e>
                                          <m:sub>
                                            <m:r>
                                              <a:rPr lang="it-IT" sz="2400" i="1">
                                                <a:latin typeface="Cambria Math" panose="02040503050406030204" pitchFamily="18" charset="0"/>
                                              </a:rPr>
                                              <m:t>𝑚</m:t>
                                            </m:r>
                                          </m:sub>
                                        </m:sSub>
                                      </m:e>
                                    </m:d>
                                  </m:e>
                                  <m:sub>
                                    <m:r>
                                      <a:rPr lang="it-IT" sz="2400" i="1">
                                        <a:latin typeface="Cambria Math" panose="02040503050406030204" pitchFamily="18" charset="0"/>
                                      </a:rPr>
                                      <m:t>𝐽</m:t>
                                    </m:r>
                                    <m:r>
                                      <a:rPr lang="it-IT" sz="2400" i="1">
                                        <a:latin typeface="Cambria Math" panose="02040503050406030204" pitchFamily="18" charset="0"/>
                                      </a:rPr>
                                      <m:t>′</m:t>
                                    </m:r>
                                  </m:sub>
                                </m:sSub>
                              </m:e>
                            </m:d>
                          </m:e>
                        </m:nary>
                      </m:oMath>
                    </m:oMathPara>
                  </a14:m>
                  <a:endParaRPr lang="it-IT" sz="2400" dirty="0"/>
                </a:p>
              </p:txBody>
            </p:sp>
          </mc:Choice>
          <mc:Fallback xmlns="">
            <p:sp>
              <p:nvSpPr>
                <p:cNvPr id="2" name="CasellaDiTesto 1">
                  <a:extLst>
                    <a:ext uri="{FF2B5EF4-FFF2-40B4-BE49-F238E27FC236}">
                      <a16:creationId xmlns:a16="http://schemas.microsoft.com/office/drawing/2014/main" id="{C4CA3AC9-87A2-9B73-7ED6-36F037EF2928}"/>
                    </a:ext>
                  </a:extLst>
                </p:cNvPr>
                <p:cNvSpPr txBox="1">
                  <a:spLocks noRot="1" noChangeAspect="1" noMove="1" noResize="1" noEditPoints="1" noAdjustHandles="1" noChangeArrowheads="1" noChangeShapeType="1" noTextEdit="1"/>
                </p:cNvSpPr>
                <p:nvPr/>
              </p:nvSpPr>
              <p:spPr>
                <a:xfrm>
                  <a:off x="3045525" y="5016471"/>
                  <a:ext cx="9212155" cy="1098827"/>
                </a:xfrm>
                <a:prstGeom prst="rect">
                  <a:avLst/>
                </a:prstGeom>
                <a:blipFill>
                  <a:blip r:embed="rId7"/>
                  <a:stretch>
                    <a:fillRect t="-111494" b="-159770"/>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004AC973-AD4E-B619-DDA0-5DABAE7FA8EA}"/>
                </a:ext>
              </a:extLst>
            </p:cNvPr>
            <p:cNvSpPr txBox="1"/>
            <p:nvPr/>
          </p:nvSpPr>
          <p:spPr>
            <a:xfrm>
              <a:off x="7293122" y="4646723"/>
              <a:ext cx="4528547" cy="400110"/>
            </a:xfrm>
            <a:prstGeom prst="rect">
              <a:avLst/>
            </a:prstGeom>
            <a:noFill/>
          </p:spPr>
          <p:txBody>
            <a:bodyPr wrap="none" rtlCol="0">
              <a:spAutoFit/>
            </a:bodyPr>
            <a:lstStyle/>
            <a:p>
              <a:r>
                <a:rPr lang="it-IT" sz="2000" b="1" dirty="0" err="1">
                  <a:solidFill>
                    <a:schemeClr val="accent1">
                      <a:lumMod val="75000"/>
                    </a:schemeClr>
                  </a:solidFill>
                  <a:effectLst/>
                  <a:latin typeface="+mj-lt"/>
                </a:rPr>
                <a:t>Density-dependent</a:t>
              </a:r>
              <a:r>
                <a:rPr lang="it-IT" sz="2000" b="1" dirty="0">
                  <a:solidFill>
                    <a:schemeClr val="accent1">
                      <a:lumMod val="75000"/>
                    </a:schemeClr>
                  </a:solidFill>
                  <a:effectLst/>
                  <a:latin typeface="+mj-lt"/>
                </a:rPr>
                <a:t> </a:t>
              </a:r>
              <a:r>
                <a:rPr lang="it-IT" sz="2000" b="1" dirty="0" err="1">
                  <a:solidFill>
                    <a:schemeClr val="accent1">
                      <a:lumMod val="75000"/>
                    </a:schemeClr>
                  </a:solidFill>
                  <a:effectLst/>
                  <a:latin typeface="+mj-lt"/>
                </a:rPr>
                <a:t>two</a:t>
              </a:r>
              <a:r>
                <a:rPr lang="it-IT" sz="2000" b="1" dirty="0">
                  <a:solidFill>
                    <a:schemeClr val="accent1">
                      <a:lumMod val="75000"/>
                    </a:schemeClr>
                  </a:solidFill>
                  <a:effectLst/>
                  <a:latin typeface="+mj-lt"/>
                </a:rPr>
                <a:t>-body </a:t>
              </a:r>
              <a:r>
                <a:rPr lang="it-IT" sz="2000" b="1" dirty="0" err="1">
                  <a:solidFill>
                    <a:schemeClr val="accent1">
                      <a:lumMod val="75000"/>
                    </a:schemeClr>
                  </a:solidFill>
                  <a:effectLst/>
                  <a:latin typeface="+mj-lt"/>
                </a:rPr>
                <a:t>contribution</a:t>
              </a:r>
              <a:endParaRPr lang="it-IT" sz="2000" b="1" dirty="0">
                <a:solidFill>
                  <a:schemeClr val="accent1">
                    <a:lumMod val="75000"/>
                  </a:schemeClr>
                </a:solidFill>
                <a:latin typeface="+mj-lt"/>
              </a:endParaRPr>
            </a:p>
          </p:txBody>
        </p:sp>
      </p:grpSp>
    </p:spTree>
    <p:extLst>
      <p:ext uri="{BB962C8B-B14F-4D97-AF65-F5344CB8AC3E}">
        <p14:creationId xmlns:p14="http://schemas.microsoft.com/office/powerpoint/2010/main" val="11913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Horizontal)">
                                      <p:cBhvr>
                                        <p:cTn id="17" dur="500"/>
                                        <p:tgtEl>
                                          <p:spTgt spid="29"/>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03A45AE-EDA1-A351-4EB6-EF8D4B357659}"/>
              </a:ext>
            </a:extLst>
          </p:cNvPr>
          <p:cNvSpPr>
            <a:spLocks noGrp="1"/>
          </p:cNvSpPr>
          <p:nvPr>
            <p:ph type="title"/>
          </p:nvPr>
        </p:nvSpPr>
        <p:spPr>
          <a:xfrm>
            <a:off x="47398" y="71550"/>
            <a:ext cx="7860230" cy="1033669"/>
          </a:xfrm>
        </p:spPr>
        <p:txBody>
          <a:bodyPr>
            <a:normAutofit/>
          </a:bodyPr>
          <a:lstStyle/>
          <a:p>
            <a:r>
              <a:rPr lang="it-IT" sz="3600" dirty="0" err="1">
                <a:solidFill>
                  <a:schemeClr val="bg1"/>
                </a:solidFill>
              </a:rPr>
              <a:t>Effective</a:t>
            </a:r>
            <a:r>
              <a:rPr lang="it-IT" sz="3600" dirty="0">
                <a:solidFill>
                  <a:schemeClr val="bg1"/>
                </a:solidFill>
              </a:rPr>
              <a:t> </a:t>
            </a:r>
            <a:r>
              <a:rPr lang="it-IT" sz="3600" dirty="0" err="1">
                <a:solidFill>
                  <a:schemeClr val="bg1"/>
                </a:solidFill>
              </a:rPr>
              <a:t>operators</a:t>
            </a:r>
            <a:endParaRPr lang="it-IT" sz="3200" dirty="0">
              <a:solidFill>
                <a:schemeClr val="bg1"/>
              </a:solidFill>
            </a:endParaRPr>
          </a:p>
        </p:txBody>
      </p:sp>
      <p:sp>
        <p:nvSpPr>
          <p:cNvPr id="16" name="CasellaDiTesto 15">
            <a:extLst>
              <a:ext uri="{FF2B5EF4-FFF2-40B4-BE49-F238E27FC236}">
                <a16:creationId xmlns:a16="http://schemas.microsoft.com/office/drawing/2014/main" id="{FE98FE78-096B-415E-4FDB-1367C314ADC4}"/>
              </a:ext>
            </a:extLst>
          </p:cNvPr>
          <p:cNvSpPr txBox="1"/>
          <p:nvPr/>
        </p:nvSpPr>
        <p:spPr>
          <a:xfrm>
            <a:off x="-37570" y="1115634"/>
            <a:ext cx="12229566" cy="523220"/>
          </a:xfrm>
          <a:prstGeom prst="rect">
            <a:avLst/>
          </a:prstGeom>
          <a:solidFill>
            <a:schemeClr val="bg1">
              <a:lumMod val="85000"/>
            </a:schemeClr>
          </a:solidFill>
        </p:spPr>
        <p:txBody>
          <a:bodyPr wrap="square" rtlCol="0">
            <a:spAutoFit/>
          </a:bodyPr>
          <a:lstStyle/>
          <a:p>
            <a:endParaRPr lang="it-IT" sz="2800" dirty="0">
              <a:solidFill>
                <a:schemeClr val="bg2">
                  <a:lumMod val="25000"/>
                </a:schemeClr>
              </a:solidFill>
              <a:latin typeface="+mj-lt"/>
            </a:endParaRPr>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7C706622-AFAE-BAE1-742A-C9BAD8A68064}"/>
                  </a:ext>
                </a:extLst>
              </p:cNvPr>
              <p:cNvSpPr txBox="1"/>
              <p:nvPr/>
            </p:nvSpPr>
            <p:spPr>
              <a:xfrm>
                <a:off x="83737" y="1056246"/>
                <a:ext cx="12049992" cy="592470"/>
              </a:xfrm>
              <a:prstGeom prst="rect">
                <a:avLst/>
              </a:prstGeom>
              <a:noFill/>
            </p:spPr>
            <p:txBody>
              <a:bodyPr wrap="square" rtlCol="0">
                <a:spAutoFit/>
              </a:bodyPr>
              <a:lstStyle/>
              <a:p>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𝜙</m:t>
                            </m:r>
                          </m:e>
                          <m:sub>
                            <m:r>
                              <a:rPr lang="en-US" sz="2800" i="1">
                                <a:latin typeface="Cambria Math" panose="02040503050406030204" pitchFamily="18" charset="0"/>
                                <a:ea typeface="Cambria Math" panose="02040503050406030204" pitchFamily="18" charset="0"/>
                              </a:rPr>
                              <m:t>𝛼</m:t>
                            </m:r>
                          </m:sub>
                        </m:sSub>
                      </m:e>
                      <m:e>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m:rPr>
                                <m:sty m:val="p"/>
                              </m:rPr>
                              <a:rPr lang="en-US" sz="2800">
                                <a:latin typeface="Cambria Math" panose="02040503050406030204" pitchFamily="18" charset="0"/>
                              </a:rPr>
                              <m:t>eff</m:t>
                            </m:r>
                          </m:sub>
                        </m:sSub>
                      </m:e>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𝜙</m:t>
                            </m:r>
                          </m:e>
                          <m:sub>
                            <m:r>
                              <a:rPr lang="en-US" sz="2800" i="1" smtClean="0">
                                <a:latin typeface="Cambria Math" panose="02040503050406030204" pitchFamily="18" charset="0"/>
                                <a:ea typeface="Cambria Math" panose="02040503050406030204" pitchFamily="18" charset="0"/>
                              </a:rPr>
                              <m:t>𝛽</m:t>
                            </m:r>
                          </m:sub>
                        </m:sSub>
                      </m:e>
                    </m:d>
                    <m:r>
                      <a:rPr lang="en-US" sz="2800" i="1">
                        <a:latin typeface="Cambria Math" panose="02040503050406030204" pitchFamily="18" charset="0"/>
                        <a:ea typeface="Cambria Math" panose="02040503050406030204" pitchFamily="18" charset="0"/>
                      </a:rPr>
                      <m:t>=</m:t>
                    </m:r>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𝜓</m:t>
                            </m:r>
                          </m:e>
                          <m:sub>
                            <m:r>
                              <a:rPr lang="en-US" sz="2800" i="1">
                                <a:latin typeface="Cambria Math" panose="02040503050406030204" pitchFamily="18" charset="0"/>
                                <a:ea typeface="Cambria Math" panose="02040503050406030204" pitchFamily="18" charset="0"/>
                              </a:rPr>
                              <m:t>𝛼</m:t>
                            </m:r>
                          </m:sub>
                        </m:sSub>
                      </m:e>
                      <m:e>
                        <m:r>
                          <a:rPr lang="en-US" sz="2800" i="1">
                            <a:latin typeface="Cambria Math" panose="02040503050406030204" pitchFamily="18" charset="0"/>
                          </a:rPr>
                          <m:t>𝑇</m:t>
                        </m:r>
                      </m:e>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𝜓</m:t>
                            </m:r>
                          </m:e>
                          <m:sub>
                            <m:r>
                              <a:rPr lang="en-US" sz="2800" i="1">
                                <a:latin typeface="Cambria Math" panose="02040503050406030204" pitchFamily="18" charset="0"/>
                                <a:ea typeface="Cambria Math" panose="02040503050406030204" pitchFamily="18" charset="0"/>
                              </a:rPr>
                              <m:t>𝛽</m:t>
                            </m:r>
                          </m:sub>
                        </m:sSub>
                      </m:e>
                    </m:d>
                  </m:oMath>
                </a14:m>
                <a:r>
                  <a:rPr lang="en-US" sz="2800" dirty="0"/>
                  <a:t> with </a:t>
                </a:r>
                <a14:m>
                  <m:oMath xmlns:m="http://schemas.openxmlformats.org/officeDocument/2006/math">
                    <m:d>
                      <m:dPr>
                        <m:begChr m:val=""/>
                        <m:endChr m:val="⟩"/>
                        <m:ctrlPr>
                          <a:rPr lang="en-US" sz="2800" i="1" smtClean="0">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rPr>
                            </m:ctrlPr>
                          </m:sSubPr>
                          <m:e>
                            <m:r>
                              <a:rPr lang="it-IT" sz="2800" i="1">
                                <a:latin typeface="Cambria Math" panose="02040503050406030204" pitchFamily="18" charset="0"/>
                              </a:rPr>
                              <m:t>𝐻</m:t>
                            </m:r>
                          </m:e>
                          <m:sub>
                            <m:r>
                              <m:rPr>
                                <m:sty m:val="p"/>
                              </m:rPr>
                              <a:rPr lang="it-IT" sz="2800">
                                <a:latin typeface="Cambria Math" panose="02040503050406030204" pitchFamily="18" charset="0"/>
                              </a:rPr>
                              <m:t>eff</m:t>
                            </m:r>
                          </m:sub>
                        </m:sSub>
                        <m:r>
                          <a:rPr lang="it-IT" sz="2800" b="0" i="1" smtClean="0">
                            <a:latin typeface="Cambria Math" panose="02040503050406030204" pitchFamily="18" charset="0"/>
                          </a:rPr>
                          <m:t> </m:t>
                        </m:r>
                        <m:r>
                          <a:rPr lang="it-IT"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𝜙</m:t>
                            </m:r>
                          </m:e>
                          <m:sub>
                            <m:r>
                              <a:rPr lang="en-US" sz="2800" i="1">
                                <a:latin typeface="Cambria Math" panose="02040503050406030204" pitchFamily="18" charset="0"/>
                                <a:ea typeface="Cambria Math" panose="02040503050406030204" pitchFamily="18" charset="0"/>
                              </a:rPr>
                              <m:t>𝛼</m:t>
                            </m:r>
                          </m:sub>
                        </m:sSub>
                      </m:e>
                    </m:d>
                    <m:r>
                      <a:rPr lang="it-IT" sz="2800" b="0" i="0"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𝛼</m:t>
                        </m:r>
                      </m:sub>
                    </m:sSub>
                    <m:r>
                      <a:rPr lang="it-IT" sz="2800" i="1">
                        <a:latin typeface="Cambria Math" panose="02040503050406030204" pitchFamily="18" charset="0"/>
                        <a:ea typeface="Cambria Math" panose="02040503050406030204" pitchFamily="18" charset="0"/>
                      </a:rPr>
                      <m:t>|</m:t>
                    </m:r>
                    <m:d>
                      <m:dPr>
                        <m:begChr m:val=""/>
                        <m:endChr m:val="⟩"/>
                        <m:ctrlPr>
                          <a:rPr lang="en-US" sz="2800" i="1" smtClean="0">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𝜙</m:t>
                            </m:r>
                          </m:e>
                          <m:sub>
                            <m:r>
                              <a:rPr lang="en-US" sz="2800" i="1">
                                <a:latin typeface="Cambria Math" panose="02040503050406030204" pitchFamily="18" charset="0"/>
                                <a:ea typeface="Cambria Math" panose="02040503050406030204" pitchFamily="18" charset="0"/>
                              </a:rPr>
                              <m:t>𝛼</m:t>
                            </m:r>
                          </m:sub>
                        </m:sSub>
                      </m:e>
                    </m:d>
                    <m:r>
                      <a:rPr lang="en-US" sz="2800" i="1">
                        <a:latin typeface="Cambria Math" panose="02040503050406030204" pitchFamily="18" charset="0"/>
                        <a:ea typeface="Cambria Math" panose="02040503050406030204" pitchFamily="18" charset="0"/>
                      </a:rPr>
                      <m:t> </m:t>
                    </m:r>
                  </m:oMath>
                </a14:m>
                <a:r>
                  <a:rPr lang="en-US" sz="2800" dirty="0"/>
                  <a:t>and  </a:t>
                </a:r>
                <a14:m>
                  <m:oMath xmlns:m="http://schemas.openxmlformats.org/officeDocument/2006/math">
                    <m:r>
                      <a:rPr lang="it-IT" sz="2800" b="0" i="1" smtClean="0">
                        <a:latin typeface="Cambria Math" panose="02040503050406030204" pitchFamily="18" charset="0"/>
                        <a:ea typeface="Cambria Math" panose="02040503050406030204" pitchFamily="18" charset="0"/>
                      </a:rPr>
                      <m:t>𝐻</m:t>
                    </m:r>
                    <m:d>
                      <m:dPr>
                        <m:begChr m:val=""/>
                        <m:endChr m:val="⟩"/>
                        <m:ctrlPr>
                          <a:rPr lang="it-IT" sz="2800" b="0" i="1" smtClean="0">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rPr>
                            </m:ctrlPr>
                          </m:sSubPr>
                          <m:e>
                            <m:r>
                              <a:rPr lang="it-IT" sz="2800" i="1">
                                <a:latin typeface="Cambria Math" panose="02040503050406030204" pitchFamily="18" charset="0"/>
                              </a:rPr>
                              <m:t> </m:t>
                            </m:r>
                            <m:r>
                              <a:rPr lang="it-IT"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𝜓</m:t>
                            </m:r>
                          </m:e>
                          <m:sub>
                            <m:r>
                              <a:rPr lang="en-US" sz="2800" i="1">
                                <a:latin typeface="Cambria Math" panose="02040503050406030204" pitchFamily="18" charset="0"/>
                                <a:ea typeface="Cambria Math" panose="02040503050406030204" pitchFamily="18" charset="0"/>
                              </a:rPr>
                              <m:t>𝛼</m:t>
                            </m:r>
                          </m:sub>
                        </m:sSub>
                      </m:e>
                    </m:d>
                    <m:r>
                      <a:rPr lang="it-IT" sz="280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𝛼</m:t>
                        </m:r>
                      </m:sub>
                    </m:sSub>
                  </m:oMath>
                </a14:m>
                <a:r>
                  <a:rPr lang="it-IT" sz="2800" dirty="0">
                    <a:ea typeface="Cambria Math" panose="02040503050406030204" pitchFamily="18" charset="0"/>
                  </a:rPr>
                  <a:t> </a:t>
                </a:r>
                <a14:m>
                  <m:oMath xmlns:m="http://schemas.openxmlformats.org/officeDocument/2006/math">
                    <m:d>
                      <m:dPr>
                        <m:begChr m:val=""/>
                        <m:endChr m:val="⟩"/>
                        <m:ctrlPr>
                          <a:rPr lang="it-IT"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rPr>
                            </m:ctrlPr>
                          </m:sSubPr>
                          <m:e>
                            <m:r>
                              <a:rPr lang="it-IT" sz="2800" i="1">
                                <a:latin typeface="Cambria Math" panose="02040503050406030204" pitchFamily="18" charset="0"/>
                              </a:rPr>
                              <m:t> |</m:t>
                            </m:r>
                            <m:r>
                              <a:rPr lang="en-US" sz="2800" i="1">
                                <a:latin typeface="Cambria Math" panose="02040503050406030204" pitchFamily="18" charset="0"/>
                                <a:ea typeface="Cambria Math" panose="02040503050406030204" pitchFamily="18" charset="0"/>
                              </a:rPr>
                              <m:t>𝜓</m:t>
                            </m:r>
                          </m:e>
                          <m:sub>
                            <m:r>
                              <a:rPr lang="en-US" sz="2800" i="1">
                                <a:latin typeface="Cambria Math" panose="02040503050406030204" pitchFamily="18" charset="0"/>
                                <a:ea typeface="Cambria Math" panose="02040503050406030204" pitchFamily="18" charset="0"/>
                              </a:rPr>
                              <m:t>𝛼</m:t>
                            </m:r>
                          </m:sub>
                        </m:sSub>
                      </m:e>
                    </m:d>
                  </m:oMath>
                </a14:m>
                <a:endParaRPr lang="en-US" sz="2800" dirty="0"/>
              </a:p>
            </p:txBody>
          </p:sp>
        </mc:Choice>
        <mc:Fallback xmlns="">
          <p:sp>
            <p:nvSpPr>
              <p:cNvPr id="3" name="CasellaDiTesto 2">
                <a:extLst>
                  <a:ext uri="{FF2B5EF4-FFF2-40B4-BE49-F238E27FC236}">
                    <a16:creationId xmlns:a16="http://schemas.microsoft.com/office/drawing/2014/main" id="{7C706622-AFAE-BAE1-742A-C9BAD8A68064}"/>
                  </a:ext>
                </a:extLst>
              </p:cNvPr>
              <p:cNvSpPr txBox="1">
                <a:spLocks noRot="1" noChangeAspect="1" noMove="1" noResize="1" noEditPoints="1" noAdjustHandles="1" noChangeArrowheads="1" noChangeShapeType="1" noTextEdit="1"/>
              </p:cNvSpPr>
              <p:nvPr/>
            </p:nvSpPr>
            <p:spPr>
              <a:xfrm>
                <a:off x="83737" y="1056246"/>
                <a:ext cx="12049992" cy="592470"/>
              </a:xfrm>
              <a:prstGeom prst="rect">
                <a:avLst/>
              </a:prstGeom>
              <a:blipFill>
                <a:blip r:embed="rId3"/>
                <a:stretch>
                  <a:fillRect t="-114894" b="-174468"/>
                </a:stretch>
              </a:blipFill>
            </p:spPr>
            <p:txBody>
              <a:bodyPr/>
              <a:lstStyle/>
              <a:p>
                <a:r>
                  <a:rPr lang="it-IT">
                    <a:noFill/>
                  </a:rPr>
                  <a:t> </a:t>
                </a:r>
              </a:p>
            </p:txBody>
          </p:sp>
        </mc:Fallback>
      </mc:AlternateContent>
      <p:sp>
        <p:nvSpPr>
          <p:cNvPr id="7" name="CasellaDiTesto 6">
            <a:extLst>
              <a:ext uri="{FF2B5EF4-FFF2-40B4-BE49-F238E27FC236}">
                <a16:creationId xmlns:a16="http://schemas.microsoft.com/office/drawing/2014/main" id="{78D62AF6-C5DB-A4DD-793B-3501F8DFCFD1}"/>
              </a:ext>
            </a:extLst>
          </p:cNvPr>
          <p:cNvSpPr txBox="1"/>
          <p:nvPr/>
        </p:nvSpPr>
        <p:spPr>
          <a:xfrm>
            <a:off x="3780117" y="3281112"/>
            <a:ext cx="6937733" cy="369332"/>
          </a:xfrm>
          <a:prstGeom prst="rect">
            <a:avLst/>
          </a:prstGeom>
          <a:noFill/>
        </p:spPr>
        <p:txBody>
          <a:bodyPr wrap="none" rtlCol="0">
            <a:spAutoFit/>
          </a:bodyPr>
          <a:lstStyle/>
          <a:p>
            <a:r>
              <a:rPr lang="it-IT" dirty="0">
                <a:solidFill>
                  <a:schemeClr val="bg2">
                    <a:lumMod val="50000"/>
                  </a:schemeClr>
                </a:solidFill>
                <a:latin typeface="+mj-lt"/>
              </a:rPr>
              <a:t>K. Suzuki and </a:t>
            </a:r>
            <a:r>
              <a:rPr lang="it-IT" dirty="0" err="1">
                <a:solidFill>
                  <a:schemeClr val="bg2">
                    <a:lumMod val="50000"/>
                  </a:schemeClr>
                </a:solidFill>
                <a:latin typeface="+mj-lt"/>
              </a:rPr>
              <a:t>R</a:t>
            </a:r>
            <a:r>
              <a:rPr lang="it-IT" dirty="0">
                <a:solidFill>
                  <a:schemeClr val="bg2">
                    <a:lumMod val="50000"/>
                  </a:schemeClr>
                </a:solidFill>
                <a:latin typeface="+mj-lt"/>
              </a:rPr>
              <a:t>. Okamoto, Progress of </a:t>
            </a:r>
            <a:r>
              <a:rPr lang="it-IT" dirty="0" err="1">
                <a:solidFill>
                  <a:schemeClr val="bg2">
                    <a:lumMod val="50000"/>
                  </a:schemeClr>
                </a:solidFill>
                <a:latin typeface="+mj-lt"/>
              </a:rPr>
              <a:t>Theoretical</a:t>
            </a:r>
            <a:r>
              <a:rPr lang="it-IT" dirty="0">
                <a:solidFill>
                  <a:schemeClr val="bg2">
                    <a:lumMod val="50000"/>
                  </a:schemeClr>
                </a:solidFill>
                <a:latin typeface="+mj-lt"/>
              </a:rPr>
              <a:t> </a:t>
            </a:r>
            <a:r>
              <a:rPr lang="it-IT" dirty="0" err="1">
                <a:solidFill>
                  <a:schemeClr val="bg2">
                    <a:lumMod val="50000"/>
                  </a:schemeClr>
                </a:solidFill>
                <a:latin typeface="+mj-lt"/>
              </a:rPr>
              <a:t>Physics</a:t>
            </a:r>
            <a:r>
              <a:rPr lang="it-IT" dirty="0">
                <a:solidFill>
                  <a:schemeClr val="bg2">
                    <a:lumMod val="50000"/>
                  </a:schemeClr>
                </a:solidFill>
                <a:latin typeface="+mj-lt"/>
              </a:rPr>
              <a:t>, 93, 905 (1995)</a:t>
            </a:r>
          </a:p>
        </p:txBody>
      </p:sp>
      <p:pic>
        <p:nvPicPr>
          <p:cNvPr id="8" name="Immagine 7">
            <a:extLst>
              <a:ext uri="{FF2B5EF4-FFF2-40B4-BE49-F238E27FC236}">
                <a16:creationId xmlns:a16="http://schemas.microsoft.com/office/drawing/2014/main" id="{7891C49B-3CF8-270A-6457-E36418BD938D}"/>
              </a:ext>
            </a:extLst>
          </p:cNvPr>
          <p:cNvPicPr>
            <a:picLocks noChangeAspect="1"/>
          </p:cNvPicPr>
          <p:nvPr/>
        </p:nvPicPr>
        <p:blipFill rotWithShape="1">
          <a:blip r:embed="rId4"/>
          <a:srcRect l="2503" t="3432" r="15501" b="43147"/>
          <a:stretch/>
        </p:blipFill>
        <p:spPr>
          <a:xfrm>
            <a:off x="5698198" y="4212453"/>
            <a:ext cx="6435531" cy="1573967"/>
          </a:xfrm>
          <a:prstGeom prst="rect">
            <a:avLst/>
          </a:prstGeom>
        </p:spPr>
      </p:pic>
      <p:pic>
        <p:nvPicPr>
          <p:cNvPr id="10" name="Immagine 9">
            <a:extLst>
              <a:ext uri="{FF2B5EF4-FFF2-40B4-BE49-F238E27FC236}">
                <a16:creationId xmlns:a16="http://schemas.microsoft.com/office/drawing/2014/main" id="{FE537F5F-20C0-99C6-1A92-EA5881594D25}"/>
              </a:ext>
            </a:extLst>
          </p:cNvPr>
          <p:cNvPicPr>
            <a:picLocks noChangeAspect="1"/>
          </p:cNvPicPr>
          <p:nvPr/>
        </p:nvPicPr>
        <p:blipFill rotWithShape="1">
          <a:blip r:embed="rId5"/>
          <a:srcRect l="5430" t="7880" r="12892" b="12725"/>
          <a:stretch/>
        </p:blipFill>
        <p:spPr>
          <a:xfrm>
            <a:off x="-5" y="4212453"/>
            <a:ext cx="5639933" cy="1573200"/>
          </a:xfrm>
          <a:prstGeom prst="rect">
            <a:avLst/>
          </a:prstGeom>
        </p:spPr>
      </p:pic>
      <p:sp>
        <p:nvSpPr>
          <p:cNvPr id="11" name="CasellaDiTesto 10">
            <a:extLst>
              <a:ext uri="{FF2B5EF4-FFF2-40B4-BE49-F238E27FC236}">
                <a16:creationId xmlns:a16="http://schemas.microsoft.com/office/drawing/2014/main" id="{C4DBDFC9-7CC5-EA49-7933-A7993DC60259}"/>
              </a:ext>
            </a:extLst>
          </p:cNvPr>
          <p:cNvSpPr txBox="1"/>
          <p:nvPr/>
        </p:nvSpPr>
        <p:spPr>
          <a:xfrm>
            <a:off x="8677468" y="6273225"/>
            <a:ext cx="3579570" cy="584775"/>
          </a:xfrm>
          <a:prstGeom prst="rect">
            <a:avLst/>
          </a:prstGeom>
          <a:noFill/>
        </p:spPr>
        <p:txBody>
          <a:bodyPr wrap="none" rtlCol="0">
            <a:spAutoFit/>
          </a:bodyPr>
          <a:lstStyle/>
          <a:p>
            <a:r>
              <a:rPr lang="it-IT" sz="1600" dirty="0" err="1">
                <a:solidFill>
                  <a:schemeClr val="bg2">
                    <a:lumMod val="50000"/>
                  </a:schemeClr>
                </a:solidFill>
                <a:latin typeface="+mj-lt"/>
              </a:rPr>
              <a:t>L.Coraggio</a:t>
            </a:r>
            <a:r>
              <a:rPr lang="it-IT" sz="1600" dirty="0">
                <a:solidFill>
                  <a:schemeClr val="bg2">
                    <a:lumMod val="50000"/>
                  </a:schemeClr>
                </a:solidFill>
                <a:latin typeface="+mj-lt"/>
              </a:rPr>
              <a:t> et al, PRC 95 , 064324 (2017)</a:t>
            </a:r>
          </a:p>
          <a:p>
            <a:r>
              <a:rPr lang="it-IT" sz="1600" dirty="0">
                <a:solidFill>
                  <a:schemeClr val="bg2">
                    <a:lumMod val="50000"/>
                  </a:schemeClr>
                </a:solidFill>
                <a:latin typeface="+mj-lt"/>
              </a:rPr>
              <a:t>L. Coraggio et al, PRC 100, 014316 (2019)</a:t>
            </a:r>
          </a:p>
        </p:txBody>
      </p:sp>
      <p:sp>
        <p:nvSpPr>
          <p:cNvPr id="12" name="CasellaDiTesto 11">
            <a:extLst>
              <a:ext uri="{FF2B5EF4-FFF2-40B4-BE49-F238E27FC236}">
                <a16:creationId xmlns:a16="http://schemas.microsoft.com/office/drawing/2014/main" id="{59015856-7A53-3A91-1B3B-8DC3F7C033F7}"/>
              </a:ext>
            </a:extLst>
          </p:cNvPr>
          <p:cNvSpPr txBox="1"/>
          <p:nvPr/>
        </p:nvSpPr>
        <p:spPr>
          <a:xfrm>
            <a:off x="-37570" y="3735069"/>
            <a:ext cx="5226111" cy="461665"/>
          </a:xfrm>
          <a:prstGeom prst="rect">
            <a:avLst/>
          </a:prstGeom>
          <a:noFill/>
          <a:ln>
            <a:noFill/>
          </a:ln>
        </p:spPr>
        <p:txBody>
          <a:bodyPr wrap="none" rtlCol="0">
            <a:spAutoFit/>
          </a:bodyPr>
          <a:lstStyle/>
          <a:p>
            <a:r>
              <a:rPr lang="en-US" sz="2400" dirty="0">
                <a:latin typeface="+mj-lt"/>
              </a:rPr>
              <a:t>Diagrammatic expansion at second order</a:t>
            </a:r>
          </a:p>
        </p:txBody>
      </p:sp>
      <p:grpSp>
        <p:nvGrpSpPr>
          <p:cNvPr id="13" name="Gruppo 12">
            <a:extLst>
              <a:ext uri="{FF2B5EF4-FFF2-40B4-BE49-F238E27FC236}">
                <a16:creationId xmlns:a16="http://schemas.microsoft.com/office/drawing/2014/main" id="{96E8C319-F25B-19A4-F64B-09D68CF94D1C}"/>
              </a:ext>
            </a:extLst>
          </p:cNvPr>
          <p:cNvGrpSpPr/>
          <p:nvPr/>
        </p:nvGrpSpPr>
        <p:grpSpPr>
          <a:xfrm>
            <a:off x="-12664" y="5824224"/>
            <a:ext cx="2425056" cy="584775"/>
            <a:chOff x="7585656" y="5423196"/>
            <a:chExt cx="3105487" cy="584775"/>
          </a:xfrm>
        </p:grpSpPr>
        <mc:AlternateContent xmlns:mc="http://schemas.openxmlformats.org/markup-compatibility/2006" xmlns:a14="http://schemas.microsoft.com/office/drawing/2010/main">
          <mc:Choice Requires="a14">
            <p:sp>
              <p:nvSpPr>
                <p:cNvPr id="14" name="Rettangolo 13">
                  <a:extLst>
                    <a:ext uri="{FF2B5EF4-FFF2-40B4-BE49-F238E27FC236}">
                      <a16:creationId xmlns:a16="http://schemas.microsoft.com/office/drawing/2014/main" id="{301C4811-4F87-DCEB-43C0-8AC506C94C7C}"/>
                    </a:ext>
                  </a:extLst>
                </p:cNvPr>
                <p:cNvSpPr/>
                <p:nvPr/>
              </p:nvSpPr>
              <p:spPr>
                <a:xfrm>
                  <a:off x="7632191" y="5423196"/>
                  <a:ext cx="3058952" cy="584775"/>
                </a:xfrm>
                <a:prstGeom prst="rect">
                  <a:avLst/>
                </a:prstGeom>
                <a:noFill/>
              </p:spPr>
              <p:txBody>
                <a:bodyPr wrap="square">
                  <a:spAutoFit/>
                </a:bodyPr>
                <a:lstStyle/>
                <a:p>
                  <a:r>
                    <a:rPr lang="it-IT" sz="1600" dirty="0">
                      <a:solidFill>
                        <a:schemeClr val="tx1"/>
                      </a:solidFill>
                    </a:rPr>
                    <a:t>*     </a:t>
                  </a:r>
                  <a14:m>
                    <m:oMath xmlns:m="http://schemas.openxmlformats.org/officeDocument/2006/math">
                      <m:r>
                        <a:rPr lang="it-IT" sz="1600" i="1">
                          <a:solidFill>
                            <a:schemeClr val="tx1"/>
                          </a:solidFill>
                          <a:latin typeface="Cambria Math" charset="0"/>
                        </a:rPr>
                        <m:t>≡</m:t>
                      </m:r>
                    </m:oMath>
                  </a14:m>
                  <a:r>
                    <a:rPr lang="it-IT" sz="1600" dirty="0">
                      <a:solidFill>
                        <a:schemeClr val="tx1"/>
                      </a:solidFill>
                    </a:rPr>
                    <a:t> bare operator</a:t>
                  </a:r>
                </a:p>
                <a:p>
                  <a:r>
                    <a:rPr lang="it-IT" sz="1600" dirty="0">
                      <a:solidFill>
                        <a:schemeClr val="tx1"/>
                      </a:solidFill>
                    </a:rPr>
                    <a:t>      </a:t>
                  </a:r>
                  <a14:m>
                    <m:oMath xmlns:m="http://schemas.openxmlformats.org/officeDocument/2006/math">
                      <m:r>
                        <a:rPr lang="en-US" sz="1600" b="0" i="0" smtClean="0">
                          <a:solidFill>
                            <a:schemeClr val="tx1"/>
                          </a:solidFill>
                          <a:latin typeface="Cambria Math" panose="02040503050406030204" pitchFamily="18" charset="0"/>
                        </a:rPr>
                        <m:t> </m:t>
                      </m:r>
                      <m:r>
                        <a:rPr lang="it-IT" sz="1600" i="1">
                          <a:solidFill>
                            <a:schemeClr val="tx1"/>
                          </a:solidFill>
                          <a:latin typeface="Cambria Math" charset="0"/>
                        </a:rPr>
                        <m:t>≡</m:t>
                      </m:r>
                    </m:oMath>
                  </a14:m>
                  <a:r>
                    <a:rPr lang="it-IT" sz="1600" dirty="0">
                      <a:solidFill>
                        <a:schemeClr val="tx1"/>
                      </a:solidFill>
                    </a:rPr>
                    <a:t>  </a:t>
                  </a:r>
                  <a:r>
                    <a:rPr lang="it-IT" sz="1600" dirty="0" err="1">
                      <a:solidFill>
                        <a:schemeClr val="tx1"/>
                      </a:solidFill>
                    </a:rPr>
                    <a:t>two</a:t>
                  </a:r>
                  <a:r>
                    <a:rPr lang="it-IT" sz="1600" dirty="0">
                      <a:solidFill>
                        <a:schemeClr val="tx1"/>
                      </a:solidFill>
                    </a:rPr>
                    <a:t>-body </a:t>
                  </a:r>
                  <a:r>
                    <a:rPr lang="it-IT" sz="1600" dirty="0" err="1">
                      <a:solidFill>
                        <a:schemeClr val="tx1"/>
                      </a:solidFill>
                    </a:rPr>
                    <a:t>potential</a:t>
                  </a:r>
                  <a:r>
                    <a:rPr lang="it-IT" sz="1600" dirty="0">
                      <a:solidFill>
                        <a:schemeClr val="tx1"/>
                      </a:solidFill>
                    </a:rPr>
                    <a:t> </a:t>
                  </a:r>
                  <a:endParaRPr lang="en-US" sz="1600" dirty="0">
                    <a:solidFill>
                      <a:schemeClr val="bg1">
                        <a:lumMod val="65000"/>
                        <a:lumOff val="35000"/>
                      </a:schemeClr>
                    </a:solidFill>
                  </a:endParaRPr>
                </a:p>
              </p:txBody>
            </p:sp>
          </mc:Choice>
          <mc:Fallback xmlns="">
            <p:sp>
              <p:nvSpPr>
                <p:cNvPr id="14" name="Rettangolo 13">
                  <a:extLst>
                    <a:ext uri="{FF2B5EF4-FFF2-40B4-BE49-F238E27FC236}">
                      <a16:creationId xmlns:a16="http://schemas.microsoft.com/office/drawing/2014/main" id="{301C4811-4F87-DCEB-43C0-8AC506C94C7C}"/>
                    </a:ext>
                  </a:extLst>
                </p:cNvPr>
                <p:cNvSpPr>
                  <a:spLocks noRot="1" noChangeAspect="1" noMove="1" noResize="1" noEditPoints="1" noAdjustHandles="1" noChangeArrowheads="1" noChangeShapeType="1" noTextEdit="1"/>
                </p:cNvSpPr>
                <p:nvPr/>
              </p:nvSpPr>
              <p:spPr>
                <a:xfrm>
                  <a:off x="7632191" y="5423196"/>
                  <a:ext cx="3058952" cy="584775"/>
                </a:xfrm>
                <a:prstGeom prst="rect">
                  <a:avLst/>
                </a:prstGeom>
                <a:blipFill>
                  <a:blip r:embed="rId6"/>
                  <a:stretch>
                    <a:fillRect l="-1053" t="-2128" b="-10638"/>
                  </a:stretch>
                </a:blipFill>
              </p:spPr>
              <p:txBody>
                <a:bodyPr/>
                <a:lstStyle/>
                <a:p>
                  <a:r>
                    <a:rPr lang="it-IT">
                      <a:noFill/>
                    </a:rPr>
                    <a:t> </a:t>
                  </a:r>
                </a:p>
              </p:txBody>
            </p:sp>
          </mc:Fallback>
        </mc:AlternateContent>
        <p:pic>
          <p:nvPicPr>
            <p:cNvPr id="15" name="Immagine 14">
              <a:extLst>
                <a:ext uri="{FF2B5EF4-FFF2-40B4-BE49-F238E27FC236}">
                  <a16:creationId xmlns:a16="http://schemas.microsoft.com/office/drawing/2014/main" id="{97720106-0B24-6C36-0515-1B455F954477}"/>
                </a:ext>
              </a:extLst>
            </p:cNvPr>
            <p:cNvPicPr>
              <a:picLocks noChangeAspect="1"/>
            </p:cNvPicPr>
            <p:nvPr/>
          </p:nvPicPr>
          <p:blipFill rotWithShape="1">
            <a:blip r:embed="rId7">
              <a:extLst>
                <a:ext uri="{BEBA8EAE-BF5A-486C-A8C5-ECC9F3942E4B}">
                  <a14:imgProps xmlns:a14="http://schemas.microsoft.com/office/drawing/2010/main">
                    <a14:imgLayer>
                      <a14:imgEffect>
                        <a14:colorTemperature colorTemp="4700"/>
                      </a14:imgEffect>
                      <a14:imgEffect>
                        <a14:saturation sat="0"/>
                      </a14:imgEffect>
                    </a14:imgLayer>
                  </a14:imgProps>
                </a:ext>
              </a:extLst>
            </a:blip>
            <a:srcRect l="79655" t="60682" r="13593" b="24571"/>
            <a:stretch/>
          </p:blipFill>
          <p:spPr>
            <a:xfrm>
              <a:off x="7585656" y="5715584"/>
              <a:ext cx="412883" cy="282447"/>
            </a:xfrm>
            <a:prstGeom prst="rect">
              <a:avLst/>
            </a:prstGeom>
          </p:spPr>
        </p:pic>
      </p:gr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4E176401-ED4F-3EDE-D995-FA1940D6536D}"/>
                  </a:ext>
                </a:extLst>
              </p:cNvPr>
              <p:cNvSpPr txBox="1"/>
              <p:nvPr/>
            </p:nvSpPr>
            <p:spPr>
              <a:xfrm>
                <a:off x="2819961" y="2233550"/>
                <a:ext cx="6203429" cy="601383"/>
              </a:xfrm>
              <a:prstGeom prst="rect">
                <a:avLst/>
              </a:prstGeom>
              <a:noFill/>
              <a:ln>
                <a:noFill/>
              </a:ln>
            </p:spPr>
            <p:txBody>
              <a:bodyPr wrap="none" rtlCol="0">
                <a:spAutoFit/>
              </a:bodyPr>
              <a:lstStyle/>
              <a:p>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𝑇</m:t>
                        </m:r>
                      </m:e>
                      <m:sub>
                        <m:r>
                          <m:rPr>
                            <m:sty m:val="p"/>
                          </m:rPr>
                          <a:rPr lang="en-US" sz="3200" b="0" i="0" smtClean="0">
                            <a:solidFill>
                              <a:schemeClr val="tx1"/>
                            </a:solidFill>
                            <a:latin typeface="Cambria Math" panose="02040503050406030204" pitchFamily="18" charset="0"/>
                          </a:rPr>
                          <m:t>eff</m:t>
                        </m:r>
                      </m:sub>
                    </m:sSub>
                    <m:r>
                      <a:rPr lang="en-US" sz="3200" b="0" i="0"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𝐻</m:t>
                        </m:r>
                      </m:e>
                      <m:sub>
                        <m:r>
                          <m:rPr>
                            <m:sty m:val="p"/>
                          </m:rPr>
                          <a:rPr lang="en-US" sz="3200" b="0" i="0" smtClean="0">
                            <a:solidFill>
                              <a:schemeClr val="tx1"/>
                            </a:solidFill>
                            <a:latin typeface="Cambria Math" panose="02040503050406030204" pitchFamily="18" charset="0"/>
                          </a:rPr>
                          <m:t>eff</m:t>
                        </m:r>
                      </m:sub>
                    </m:sSub>
                    <m:sSup>
                      <m:sSupPr>
                        <m:ctrlPr>
                          <a:rPr lang="en-US" sz="3200" b="0" i="1" smtClean="0">
                            <a:solidFill>
                              <a:schemeClr val="tx1"/>
                            </a:solidFill>
                            <a:latin typeface="Cambria Math" panose="02040503050406030204" pitchFamily="18" charset="0"/>
                          </a:rPr>
                        </m:ctrlPr>
                      </m:sSupPr>
                      <m:e>
                        <m:acc>
                          <m:accPr>
                            <m:chr m:val="̂"/>
                            <m:ctrlPr>
                              <a:rPr lang="en-US" sz="3200" b="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𝑄</m:t>
                            </m:r>
                          </m:e>
                        </m:acc>
                      </m:e>
                      <m:sup>
                        <m:r>
                          <a:rPr lang="en-US" sz="3200" b="0" i="1" smtClean="0">
                            <a:solidFill>
                              <a:schemeClr val="tx1"/>
                            </a:solidFill>
                            <a:latin typeface="Cambria Math" panose="02040503050406030204" pitchFamily="18" charset="0"/>
                          </a:rPr>
                          <m:t>−1</m:t>
                        </m:r>
                      </m:sup>
                    </m:sSup>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𝑋</m:t>
                        </m:r>
                      </m:e>
                      <m:sub>
                        <m:r>
                          <a:rPr lang="en-US" sz="3200" b="0" i="1" smtClean="0">
                            <a:solidFill>
                              <a:schemeClr val="tx1"/>
                            </a:solidFill>
                            <a:latin typeface="Cambria Math" panose="02040503050406030204" pitchFamily="18" charset="0"/>
                          </a:rPr>
                          <m:t>0</m:t>
                        </m:r>
                      </m:sub>
                    </m:sSub>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𝑋</m:t>
                        </m:r>
                      </m:e>
                      <m:sub>
                        <m:r>
                          <a:rPr lang="en-US" sz="3200" b="0" i="1" smtClean="0">
                            <a:solidFill>
                              <a:schemeClr val="tx1"/>
                            </a:solidFill>
                            <a:latin typeface="Cambria Math" panose="02040503050406030204" pitchFamily="18" charset="0"/>
                          </a:rPr>
                          <m:t>1</m:t>
                        </m:r>
                      </m:sub>
                    </m:sSub>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𝑋</m:t>
                        </m:r>
                      </m:e>
                      <m:sub>
                        <m:r>
                          <a:rPr lang="en-US" sz="3200" b="0" i="1" smtClean="0">
                            <a:solidFill>
                              <a:schemeClr val="tx1"/>
                            </a:solidFill>
                            <a:latin typeface="Cambria Math" panose="02040503050406030204" pitchFamily="18" charset="0"/>
                          </a:rPr>
                          <m:t>2</m:t>
                        </m:r>
                      </m:sub>
                    </m:sSub>
                    <m:r>
                      <a:rPr lang="en-US" sz="3200" b="0" i="1" smtClean="0">
                        <a:solidFill>
                          <a:schemeClr val="tx1"/>
                        </a:solidFill>
                        <a:latin typeface="Cambria Math" panose="02040503050406030204" pitchFamily="18" charset="0"/>
                      </a:rPr>
                      <m:t> +…)</m:t>
                    </m:r>
                  </m:oMath>
                </a14:m>
                <a:r>
                  <a:rPr lang="en-US" sz="3200" dirty="0">
                    <a:solidFill>
                      <a:schemeClr val="tx1"/>
                    </a:solidFill>
                  </a:rPr>
                  <a:t> </a:t>
                </a:r>
                <a:endParaRPr lang="en-US" sz="3200" dirty="0"/>
              </a:p>
            </p:txBody>
          </p:sp>
        </mc:Choice>
        <mc:Fallback xmlns="">
          <p:sp>
            <p:nvSpPr>
              <p:cNvPr id="20" name="CasellaDiTesto 19">
                <a:extLst>
                  <a:ext uri="{FF2B5EF4-FFF2-40B4-BE49-F238E27FC236}">
                    <a16:creationId xmlns:a16="http://schemas.microsoft.com/office/drawing/2014/main" id="{4E176401-ED4F-3EDE-D995-FA1940D6536D}"/>
                  </a:ext>
                </a:extLst>
              </p:cNvPr>
              <p:cNvSpPr txBox="1">
                <a:spLocks noRot="1" noChangeAspect="1" noMove="1" noResize="1" noEditPoints="1" noAdjustHandles="1" noChangeArrowheads="1" noChangeShapeType="1" noTextEdit="1"/>
              </p:cNvSpPr>
              <p:nvPr/>
            </p:nvSpPr>
            <p:spPr>
              <a:xfrm>
                <a:off x="2819961" y="2233550"/>
                <a:ext cx="6203429" cy="601383"/>
              </a:xfrm>
              <a:prstGeom prst="rect">
                <a:avLst/>
              </a:prstGeom>
              <a:blipFill>
                <a:blip r:embed="rId8"/>
                <a:stretch>
                  <a:fillRect l="-818" t="-10204" b="-22449"/>
                </a:stretch>
              </a:blipFill>
              <a:ln>
                <a:noFill/>
              </a:ln>
            </p:spPr>
            <p:txBody>
              <a:bodyPr/>
              <a:lstStyle/>
              <a:p>
                <a:r>
                  <a:rPr lang="it-IT">
                    <a:noFill/>
                  </a:rPr>
                  <a:t> </a:t>
                </a:r>
              </a:p>
            </p:txBody>
          </p:sp>
        </mc:Fallback>
      </mc:AlternateContent>
      <p:sp>
        <p:nvSpPr>
          <p:cNvPr id="22" name="Rettangolo 21">
            <a:extLst>
              <a:ext uri="{FF2B5EF4-FFF2-40B4-BE49-F238E27FC236}">
                <a16:creationId xmlns:a16="http://schemas.microsoft.com/office/drawing/2014/main" id="{B4543A8C-F81A-B1CA-49E2-124267AA3757}"/>
              </a:ext>
            </a:extLst>
          </p:cNvPr>
          <p:cNvSpPr/>
          <p:nvPr/>
        </p:nvSpPr>
        <p:spPr>
          <a:xfrm>
            <a:off x="1218033" y="2057852"/>
            <a:ext cx="9462247" cy="1573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4799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20" grpId="0"/>
      <p:bldP spid="22"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5709</TotalTime>
  <Words>2594</Words>
  <Application>Microsoft Macintosh PowerPoint</Application>
  <PresentationFormat>Widescreen</PresentationFormat>
  <Paragraphs>299</Paragraphs>
  <Slides>26</Slides>
  <Notes>25</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26</vt:i4>
      </vt:variant>
    </vt:vector>
  </HeadingPairs>
  <TitlesOfParts>
    <vt:vector size="37" baseType="lpstr">
      <vt:lpstr>Font di sistema regolare</vt:lpstr>
      <vt:lpstr>Arial</vt:lpstr>
      <vt:lpstr>Calibri</vt:lpstr>
      <vt:lpstr>Calibri Light</vt:lpstr>
      <vt:lpstr>Cambria Math</vt:lpstr>
      <vt:lpstr>Garamond</vt:lpstr>
      <vt:lpstr>Helvetica</vt:lpstr>
      <vt:lpstr>Symbol</vt:lpstr>
      <vt:lpstr>Times New Roman</vt:lpstr>
      <vt:lpstr>Wingdings</vt:lpstr>
      <vt:lpstr>Tema di Office</vt:lpstr>
      <vt:lpstr>Present status of the realistic  shell-model approach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Effective operators</vt:lpstr>
      <vt:lpstr>Presentazione standard di PowerPoint</vt:lpstr>
      <vt:lpstr>Presentazione standard di PowerPoint</vt:lpstr>
      <vt:lpstr>Presentazione standard di PowerPoint</vt:lpstr>
      <vt:lpstr>p-shell nuclei:B isotopes</vt:lpstr>
      <vt:lpstr>Presentazione standard di PowerPoint</vt:lpstr>
      <vt:lpstr>Two-neutron separation energies for Ca isotopes  </vt:lpstr>
      <vt:lpstr>Presentazione standard di PowerPoint</vt:lpstr>
      <vt:lpstr>Neutron and proton ESPE for nickel isotopes with and without 3N force </vt:lpstr>
      <vt:lpstr>Monopole matrix elements V ̅_(f_(7/2b))^ττ′ of the effective interactions with and without 3N force </vt:lpstr>
      <vt:lpstr>Shell-model calculations for b  decay  studies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three-nucleon potentials within the shell model </dc:title>
  <dc:creator>Angelina Gargano</dc:creator>
  <cp:lastModifiedBy>Angelina Gargano</cp:lastModifiedBy>
  <cp:revision>111</cp:revision>
  <dcterms:created xsi:type="dcterms:W3CDTF">2023-04-01T20:22:49Z</dcterms:created>
  <dcterms:modified xsi:type="dcterms:W3CDTF">2023-05-12T06:12:38Z</dcterms:modified>
</cp:coreProperties>
</file>