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4" r:id="rId2"/>
    <p:sldId id="267" r:id="rId3"/>
    <p:sldId id="272" r:id="rId4"/>
    <p:sldId id="270" r:id="rId5"/>
    <p:sldId id="273" r:id="rId6"/>
    <p:sldId id="276" r:id="rId7"/>
    <p:sldId id="277" r:id="rId8"/>
    <p:sldId id="268" r:id="rId9"/>
    <p:sldId id="279" r:id="rId10"/>
    <p:sldId id="321" r:id="rId11"/>
    <p:sldId id="295" r:id="rId12"/>
    <p:sldId id="298" r:id="rId13"/>
    <p:sldId id="299" r:id="rId14"/>
    <p:sldId id="320" r:id="rId15"/>
    <p:sldId id="303" r:id="rId16"/>
    <p:sldId id="300" r:id="rId17"/>
    <p:sldId id="292" r:id="rId18"/>
    <p:sldId id="258" r:id="rId19"/>
    <p:sldId id="265" r:id="rId20"/>
    <p:sldId id="304" r:id="rId21"/>
    <p:sldId id="286" r:id="rId22"/>
    <p:sldId id="315" r:id="rId23"/>
    <p:sldId id="271" r:id="rId24"/>
    <p:sldId id="278" r:id="rId25"/>
    <p:sldId id="274" r:id="rId26"/>
    <p:sldId id="323" r:id="rId27"/>
    <p:sldId id="327" r:id="rId28"/>
    <p:sldId id="324" r:id="rId29"/>
    <p:sldId id="301" r:id="rId30"/>
    <p:sldId id="322" r:id="rId31"/>
    <p:sldId id="302" r:id="rId32"/>
    <p:sldId id="293" r:id="rId33"/>
    <p:sldId id="294" r:id="rId34"/>
    <p:sldId id="326" r:id="rId35"/>
    <p:sldId id="306" r:id="rId36"/>
    <p:sldId id="308" r:id="rId37"/>
    <p:sldId id="307" r:id="rId38"/>
    <p:sldId id="309" r:id="rId39"/>
    <p:sldId id="310" r:id="rId40"/>
    <p:sldId id="311" r:id="rId41"/>
    <p:sldId id="312" r:id="rId42"/>
    <p:sldId id="325" r:id="rId43"/>
    <p:sldId id="313" r:id="rId44"/>
    <p:sldId id="316" r:id="rId45"/>
    <p:sldId id="317" r:id="rId46"/>
    <p:sldId id="318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82C4D"/>
    <a:srgbClr val="00FF99"/>
    <a:srgbClr val="00FF00"/>
    <a:srgbClr val="6D314A"/>
    <a:srgbClr val="8B3341"/>
    <a:srgbClr val="FFFFFF"/>
    <a:srgbClr val="202C4D"/>
    <a:srgbClr val="70525F"/>
    <a:srgbClr val="4E9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>
        <p:scale>
          <a:sx n="90" d="100"/>
          <a:sy n="90" d="100"/>
        </p:scale>
        <p:origin x="37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12872-F260-414E-AF7D-704DCC0B78C0}" type="datetimeFigureOut">
              <a:rPr lang="it-IT" smtClean="0"/>
              <a:t>31/05/2023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F0ACC-68AC-498D-8A12-0554CDF4A3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62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03124-02BF-4F63-8889-C2E7325C73DD}" type="datetimeFigureOut">
              <a:rPr lang="it-IT" smtClean="0"/>
              <a:t>31/05/2023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C3C6A-9D58-4A18-BA9B-57F6C153C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757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60358-FD28-408F-9F34-7E08AB063E08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1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C9E2-D05B-41B5-881D-88742D549E01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17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EB21-1411-4A69-989D-8EE3ACE2705E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64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E7C5F-3FEC-49E1-9053-53D5DB972A99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79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E467D-817F-487A-BE4C-4EAAA7E10FD5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00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291E-BB7B-4BE9-A651-10F6061A8419}" type="datetime1">
              <a:rPr lang="it-IT" smtClean="0"/>
              <a:t>31/05/2023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68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DC25-CC31-48F1-85DB-14FB8EFBD13E}" type="datetime1">
              <a:rPr lang="it-IT" smtClean="0"/>
              <a:t>31/05/2023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98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A8E7-00E1-4D70-B8C6-5C574C594CAD}" type="datetime1">
              <a:rPr lang="it-IT" smtClean="0"/>
              <a:t>31/05/2023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79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D4C21-0AD3-43B4-A22C-5716F98C0054}" type="datetime1">
              <a:rPr lang="it-IT" smtClean="0"/>
              <a:t>31/05/2023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55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3F0E-4FA0-4C85-9931-026098E61F21}" type="datetime1">
              <a:rPr lang="it-IT" smtClean="0"/>
              <a:t>31/05/2023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43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0087-E0E2-439D-B38E-5E7231ECBCB4}" type="datetime1">
              <a:rPr lang="it-IT" smtClean="0"/>
              <a:t>31/05/2023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58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939B-FAC3-4367-84C9-180DF5409CB6}" type="datetime1">
              <a:rPr lang="it-IT" smtClean="0"/>
              <a:t>31/05/2023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365BD-6BB4-4E7D-A651-C76939F8B6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3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arxiv.org/abs/1403.58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sciencedirect.com/journal/physics-reports/vol/815/suppl/C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hyperlink" Target="https://www.sciencedirect.com/journal/physics-repor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5.jpeg"/><Relationship Id="rId10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.jpe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jpe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4337892"/>
            <a:ext cx="12192000" cy="2520108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6836" y="1926615"/>
            <a:ext cx="10125198" cy="1046163"/>
          </a:xfrm>
        </p:spPr>
        <p:txBody>
          <a:bodyPr>
            <a:noAutofit/>
          </a:bodyPr>
          <a:lstStyle/>
          <a:p>
            <a:r>
              <a:rPr lang="it-IT" sz="4800" b="1" dirty="0" err="1" smtClean="0">
                <a:solidFill>
                  <a:srgbClr val="8B3341"/>
                </a:solidFill>
              </a:rPr>
              <a:t>Bent</a:t>
            </a:r>
            <a:r>
              <a:rPr lang="it-IT" sz="4800" b="1" dirty="0" smtClean="0">
                <a:solidFill>
                  <a:srgbClr val="8B3341"/>
                </a:solidFill>
              </a:rPr>
              <a:t> </a:t>
            </a:r>
            <a:r>
              <a:rPr lang="it-IT" sz="4800" b="1" dirty="0" err="1" smtClean="0">
                <a:solidFill>
                  <a:srgbClr val="6D314A"/>
                </a:solidFill>
              </a:rPr>
              <a:t>crystal</a:t>
            </a:r>
            <a:r>
              <a:rPr lang="it-IT" sz="4800" b="1" dirty="0" err="1">
                <a:solidFill>
                  <a:srgbClr val="6D314A"/>
                </a:solidFill>
              </a:rPr>
              <a:t>-</a:t>
            </a:r>
            <a:r>
              <a:rPr lang="it-IT" sz="4800" b="1" dirty="0" err="1" smtClean="0">
                <a:solidFill>
                  <a:srgbClr val="6D314A"/>
                </a:solidFill>
              </a:rPr>
              <a:t>assisted</a:t>
            </a:r>
            <a:r>
              <a:rPr lang="it-IT" sz="4800" b="1" dirty="0" smtClean="0">
                <a:solidFill>
                  <a:srgbClr val="8B3341"/>
                </a:solidFill>
              </a:rPr>
              <a:t> </a:t>
            </a:r>
            <a:r>
              <a:rPr lang="it-IT" sz="4800" b="1" dirty="0" err="1" smtClean="0">
                <a:solidFill>
                  <a:srgbClr val="182C4D"/>
                </a:solidFill>
              </a:rPr>
              <a:t>Beam</a:t>
            </a:r>
            <a:r>
              <a:rPr lang="it-IT" sz="4800" b="1" dirty="0" smtClean="0">
                <a:solidFill>
                  <a:srgbClr val="182C4D"/>
                </a:solidFill>
              </a:rPr>
              <a:t> </a:t>
            </a:r>
            <a:r>
              <a:rPr lang="it-IT" sz="4800" b="1" dirty="0" err="1" smtClean="0">
                <a:solidFill>
                  <a:srgbClr val="182C4D"/>
                </a:solidFill>
              </a:rPr>
              <a:t>manipulations</a:t>
            </a:r>
            <a:endParaRPr lang="it-IT" sz="4800" b="1" dirty="0">
              <a:solidFill>
                <a:srgbClr val="182C4D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56104" y="3322877"/>
            <a:ext cx="9020902" cy="783454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>
                <a:solidFill>
                  <a:srgbClr val="8B3341"/>
                </a:solidFill>
              </a:rPr>
              <a:t>A wide </a:t>
            </a:r>
            <a:r>
              <a:rPr lang="it-IT" sz="3200" dirty="0" smtClean="0">
                <a:solidFill>
                  <a:srgbClr val="6D314A"/>
                </a:solidFill>
              </a:rPr>
              <a:t>panorama: SHERPA </a:t>
            </a:r>
            <a:r>
              <a:rPr lang="it-IT" sz="3200" dirty="0" smtClean="0">
                <a:solidFill>
                  <a:srgbClr val="182C4D"/>
                </a:solidFill>
              </a:rPr>
              <a:t>and UA9</a:t>
            </a:r>
            <a:endParaRPr lang="it-IT" sz="3200" b="1" dirty="0">
              <a:solidFill>
                <a:srgbClr val="182C4D"/>
              </a:solidFill>
            </a:endParaRPr>
          </a:p>
        </p:txBody>
      </p:sp>
      <p:pic>
        <p:nvPicPr>
          <p:cNvPr id="1026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6105" cy="10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05" y="118618"/>
            <a:ext cx="2684320" cy="8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96836" y="4661781"/>
            <a:ext cx="39212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Davide </a:t>
            </a:r>
            <a:r>
              <a:rPr lang="it-IT" sz="2800" b="1" dirty="0" err="1" smtClean="0">
                <a:solidFill>
                  <a:srgbClr val="FFFF00"/>
                </a:solidFill>
              </a:rPr>
              <a:t>Annucci</a:t>
            </a:r>
            <a:endParaRPr lang="it-IT" sz="2800" b="1" dirty="0" smtClean="0">
              <a:solidFill>
                <a:srgbClr val="FFFF00"/>
              </a:solidFill>
            </a:endParaRPr>
          </a:p>
          <a:p>
            <a:r>
              <a:rPr lang="it-IT" sz="2000" dirty="0" err="1" smtClean="0">
                <a:solidFill>
                  <a:srgbClr val="FFFFFF"/>
                </a:solidFill>
              </a:rPr>
              <a:t>Ph.D</a:t>
            </a:r>
            <a:r>
              <a:rPr lang="it-IT" sz="2000" dirty="0" smtClean="0">
                <a:solidFill>
                  <a:srgbClr val="FFFFFF"/>
                </a:solidFill>
              </a:rPr>
              <a:t>. </a:t>
            </a:r>
            <a:r>
              <a:rPr lang="it-IT" sz="2000" dirty="0" err="1" smtClean="0">
                <a:solidFill>
                  <a:srgbClr val="FFFFFF"/>
                </a:solidFill>
              </a:rPr>
              <a:t>Student</a:t>
            </a:r>
            <a:r>
              <a:rPr lang="it-IT" sz="2000" dirty="0" smtClean="0">
                <a:solidFill>
                  <a:srgbClr val="FFFFFF"/>
                </a:solidFill>
              </a:rPr>
              <a:t> in Accelerator </a:t>
            </a:r>
            <a:r>
              <a:rPr lang="it-IT" sz="2000" dirty="0" err="1" smtClean="0">
                <a:solidFill>
                  <a:srgbClr val="FFFFFF"/>
                </a:solidFill>
              </a:rPr>
              <a:t>Physics</a:t>
            </a:r>
            <a:endParaRPr lang="it-IT" sz="2000" dirty="0" smtClean="0">
              <a:solidFill>
                <a:srgbClr val="FFFFFF"/>
              </a:solidFill>
            </a:endParaRPr>
          </a:p>
          <a:p>
            <a:r>
              <a:rPr lang="it-IT" sz="2000" dirty="0" smtClean="0">
                <a:solidFill>
                  <a:srgbClr val="FFFFFF"/>
                </a:solidFill>
              </a:rPr>
              <a:t>Sapienza Università di Roma</a:t>
            </a:r>
          </a:p>
          <a:p>
            <a:r>
              <a:rPr lang="it-IT" sz="2000" dirty="0" smtClean="0">
                <a:solidFill>
                  <a:srgbClr val="FFFFFF"/>
                </a:solidFill>
              </a:rPr>
              <a:t>INFN Roma</a:t>
            </a:r>
          </a:p>
          <a:p>
            <a:endParaRPr lang="it-IT" sz="2000" dirty="0" smtClean="0">
              <a:solidFill>
                <a:srgbClr val="FFFFFF"/>
              </a:solidFill>
            </a:endParaRPr>
          </a:p>
          <a:p>
            <a:r>
              <a:rPr lang="it-IT" sz="2000" dirty="0" smtClean="0">
                <a:solidFill>
                  <a:srgbClr val="FFFFFF"/>
                </a:solidFill>
              </a:rPr>
              <a:t>davide.annucci@uniroma1.it</a:t>
            </a:r>
            <a:endParaRPr lang="it-IT" sz="20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634" y="80279"/>
            <a:ext cx="2740698" cy="1588721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500145" y="5926589"/>
            <a:ext cx="3078215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i="1" dirty="0" err="1" smtClean="0">
                <a:solidFill>
                  <a:srgbClr val="FFFFFF"/>
                </a:solidFill>
              </a:rPr>
              <a:t>Ph.D</a:t>
            </a:r>
            <a:r>
              <a:rPr lang="it-IT" sz="2000" i="1" dirty="0" smtClean="0">
                <a:solidFill>
                  <a:srgbClr val="FFFFFF"/>
                </a:solidFill>
              </a:rPr>
              <a:t>. </a:t>
            </a:r>
            <a:r>
              <a:rPr lang="it-IT" sz="2000" i="1" dirty="0" err="1" smtClean="0">
                <a:solidFill>
                  <a:srgbClr val="FFFFFF"/>
                </a:solidFill>
              </a:rPr>
              <a:t>Seminars</a:t>
            </a:r>
            <a:r>
              <a:rPr lang="it-IT" sz="2000" i="1" dirty="0" smtClean="0">
                <a:solidFill>
                  <a:srgbClr val="FFFFFF"/>
                </a:solidFill>
              </a:rPr>
              <a:t> </a:t>
            </a:r>
            <a:r>
              <a:rPr lang="it-IT" sz="2000" i="1" dirty="0" err="1" smtClean="0">
                <a:solidFill>
                  <a:srgbClr val="FFFFFF"/>
                </a:solidFill>
              </a:rPr>
              <a:t>series</a:t>
            </a:r>
            <a:endParaRPr lang="it-IT" sz="2000" i="1" dirty="0" smtClean="0">
              <a:solidFill>
                <a:srgbClr val="FFFFFF"/>
              </a:solidFill>
            </a:endParaRPr>
          </a:p>
          <a:p>
            <a:pPr algn="ctr"/>
            <a:r>
              <a:rPr lang="it-IT" sz="2000" i="1" dirty="0" smtClean="0">
                <a:solidFill>
                  <a:srgbClr val="FFFFFF"/>
                </a:solidFill>
              </a:rPr>
              <a:t>31/05/2023 – Aula Conversi</a:t>
            </a:r>
            <a:endParaRPr lang="it-IT" sz="2000" i="1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0403" y="4661780"/>
            <a:ext cx="1561631" cy="19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Resonant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Extraction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disadvantages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9559" y="1547835"/>
            <a:ext cx="11510555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Operating an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r>
              <a:rPr lang="it-IT" dirty="0" err="1"/>
              <a:t>near</a:t>
            </a:r>
            <a:r>
              <a:rPr lang="it-IT" dirty="0"/>
              <a:t> </a:t>
            </a:r>
            <a:r>
              <a:rPr lang="it-IT" dirty="0" err="1" smtClean="0"/>
              <a:t>resonance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risk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</a:t>
            </a:r>
            <a:r>
              <a:rPr lang="it-IT" dirty="0" err="1" smtClean="0"/>
              <a:t>properly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Resonances</a:t>
            </a:r>
            <a:r>
              <a:rPr lang="it-IT" dirty="0" smtClean="0"/>
              <a:t> can </a:t>
            </a:r>
            <a:r>
              <a:rPr lang="it-IT" dirty="0" err="1"/>
              <a:t>lead</a:t>
            </a:r>
            <a:r>
              <a:rPr lang="it-IT" dirty="0"/>
              <a:t> to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instability</a:t>
            </a:r>
            <a:r>
              <a:rPr lang="it-IT" dirty="0" smtClean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 smtClean="0"/>
              <a:t>correctly</a:t>
            </a:r>
            <a:r>
              <a:rPr lang="it-IT" dirty="0" smtClean="0"/>
              <a:t> </a:t>
            </a:r>
            <a:r>
              <a:rPr lang="it-IT" dirty="0" err="1" smtClean="0"/>
              <a:t>compensated</a:t>
            </a:r>
            <a:r>
              <a:rPr lang="it-IT" dirty="0" smtClean="0"/>
              <a:t> </a:t>
            </a:r>
            <a:r>
              <a:rPr lang="it-IT" dirty="0" err="1" smtClean="0"/>
              <a:t>afterward</a:t>
            </a:r>
            <a:endParaRPr lang="it-IT" dirty="0" smtClean="0"/>
          </a:p>
          <a:p>
            <a:pPr marL="457200" lvl="1" indent="0">
              <a:buNone/>
            </a:pP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Risks</a:t>
            </a:r>
            <a:r>
              <a:rPr lang="it-IT" dirty="0" smtClean="0"/>
              <a:t>: The </a:t>
            </a:r>
            <a:r>
              <a:rPr lang="it-IT" dirty="0" err="1" smtClean="0">
                <a:solidFill>
                  <a:srgbClr val="0000FF"/>
                </a:solidFill>
              </a:rPr>
              <a:t>septum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182C4D"/>
                </a:solidFill>
              </a:rPr>
              <a:t>very</a:t>
            </a:r>
            <a:r>
              <a:rPr lang="it-IT" dirty="0" smtClean="0">
                <a:solidFill>
                  <a:srgbClr val="182C4D"/>
                </a:solidFill>
              </a:rPr>
              <a:t> </a:t>
            </a:r>
            <a:r>
              <a:rPr lang="it-IT" dirty="0" err="1" smtClean="0">
                <a:solidFill>
                  <a:srgbClr val="182C4D"/>
                </a:solidFill>
              </a:rPr>
              <a:t>close</a:t>
            </a:r>
            <a:r>
              <a:rPr lang="it-IT" dirty="0" smtClean="0">
                <a:solidFill>
                  <a:srgbClr val="182C4D"/>
                </a:solidFill>
              </a:rPr>
              <a:t> to the </a:t>
            </a:r>
            <a:r>
              <a:rPr lang="it-IT" dirty="0" err="1" smtClean="0">
                <a:solidFill>
                  <a:srgbClr val="182C4D"/>
                </a:solidFill>
              </a:rPr>
              <a:t>circulating</a:t>
            </a:r>
            <a:r>
              <a:rPr lang="it-IT" dirty="0" smtClean="0">
                <a:solidFill>
                  <a:srgbClr val="182C4D"/>
                </a:solidFill>
              </a:rPr>
              <a:t> </a:t>
            </a:r>
            <a:r>
              <a:rPr lang="it-IT" dirty="0" err="1" smtClean="0">
                <a:solidFill>
                  <a:srgbClr val="182C4D"/>
                </a:solidFill>
              </a:rPr>
              <a:t>beam</a:t>
            </a:r>
            <a:r>
              <a:rPr lang="it-IT" dirty="0" smtClean="0">
                <a:solidFill>
                  <a:srgbClr val="182C4D"/>
                </a:solidFill>
              </a:rPr>
              <a:t> design </a:t>
            </a:r>
            <a:r>
              <a:rPr lang="it-IT" dirty="0" err="1" smtClean="0">
                <a:solidFill>
                  <a:srgbClr val="182C4D"/>
                </a:solidFill>
              </a:rPr>
              <a:t>orbit</a:t>
            </a:r>
            <a:endParaRPr lang="it-IT" dirty="0" smtClean="0">
              <a:solidFill>
                <a:srgbClr val="182C4D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If</a:t>
            </a:r>
            <a:r>
              <a:rPr lang="it-IT" dirty="0" smtClean="0"/>
              <a:t> a </a:t>
            </a:r>
            <a:r>
              <a:rPr lang="it-IT" dirty="0" err="1" smtClean="0"/>
              <a:t>powerful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(i.e. MW of </a:t>
            </a:r>
            <a:r>
              <a:rPr lang="it-IT" dirty="0" err="1" smtClean="0"/>
              <a:t>power</a:t>
            </a:r>
            <a:r>
              <a:rPr lang="it-IT" dirty="0" smtClean="0"/>
              <a:t>) </a:t>
            </a:r>
            <a:r>
              <a:rPr lang="it-IT" dirty="0" err="1" smtClean="0"/>
              <a:t>impacts</a:t>
            </a:r>
            <a:r>
              <a:rPr lang="it-IT" dirty="0" smtClean="0"/>
              <a:t> on the </a:t>
            </a:r>
            <a:r>
              <a:rPr lang="it-IT" dirty="0" err="1" smtClean="0"/>
              <a:t>septum</a:t>
            </a:r>
            <a:r>
              <a:rPr lang="it-IT" dirty="0" smtClean="0"/>
              <a:t>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septum</a:t>
            </a:r>
            <a:r>
              <a:rPr lang="it-IT" dirty="0" smtClean="0"/>
              <a:t> </a:t>
            </a:r>
            <a:r>
              <a:rPr lang="it-IT" dirty="0" err="1" smtClean="0"/>
              <a:t>itself</a:t>
            </a:r>
            <a:r>
              <a:rPr lang="it-IT" dirty="0" smtClean="0"/>
              <a:t> can </a:t>
            </a:r>
            <a:r>
              <a:rPr lang="it-IT" dirty="0" err="1" smtClean="0"/>
              <a:t>overheat</a:t>
            </a:r>
            <a:r>
              <a:rPr lang="it-IT" dirty="0" smtClean="0"/>
              <a:t> </a:t>
            </a:r>
            <a:r>
              <a:rPr lang="it-IT" dirty="0"/>
              <a:t>and/or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 smtClean="0"/>
              <a:t>melt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malfunction</a:t>
            </a:r>
            <a:r>
              <a:rPr lang="it-IT" dirty="0" smtClean="0"/>
              <a:t> on the </a:t>
            </a:r>
            <a:r>
              <a:rPr lang="it-IT" dirty="0" err="1" smtClean="0"/>
              <a:t>magnets</a:t>
            </a:r>
            <a:r>
              <a:rPr lang="it-IT" dirty="0" smtClean="0"/>
              <a:t> just</a:t>
            </a:r>
          </a:p>
          <a:p>
            <a:pPr marL="457200" lvl="1" indent="0">
              <a:buNone/>
            </a:pPr>
            <a:r>
              <a:rPr lang="it-IT" dirty="0" err="1" smtClean="0"/>
              <a:t>before</a:t>
            </a:r>
            <a:r>
              <a:rPr lang="it-IT" dirty="0" smtClean="0"/>
              <a:t> the </a:t>
            </a:r>
            <a:r>
              <a:rPr lang="it-IT" dirty="0" err="1" smtClean="0"/>
              <a:t>septum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loss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Require</a:t>
            </a:r>
            <a:r>
              <a:rPr lang="it-IT" dirty="0" smtClean="0"/>
              <a:t> strong </a:t>
            </a:r>
            <a:r>
              <a:rPr lang="it-IT" dirty="0" err="1" smtClean="0"/>
              <a:t>pulsed</a:t>
            </a:r>
            <a:r>
              <a:rPr lang="it-IT" dirty="0" smtClean="0"/>
              <a:t> </a:t>
            </a:r>
            <a:r>
              <a:rPr lang="it-IT" dirty="0" err="1" smtClean="0"/>
              <a:t>Kicker</a:t>
            </a:r>
            <a:r>
              <a:rPr lang="it-IT" dirty="0" smtClean="0"/>
              <a:t> </a:t>
            </a:r>
            <a:r>
              <a:rPr lang="it-IT" dirty="0" err="1" smtClean="0"/>
              <a:t>magnets</a:t>
            </a:r>
            <a:r>
              <a:rPr lang="it-IT" dirty="0" smtClean="0"/>
              <a:t> </a:t>
            </a:r>
            <a:r>
              <a:rPr lang="it-IT" dirty="0" err="1" smtClean="0"/>
              <a:t>several</a:t>
            </a:r>
            <a:endParaRPr lang="it-IT" dirty="0"/>
          </a:p>
          <a:p>
            <a:pPr marL="457200" lvl="1" indent="0">
              <a:buNone/>
            </a:pPr>
            <a:r>
              <a:rPr lang="it-IT" dirty="0" err="1" smtClean="0"/>
              <a:t>meters</a:t>
            </a:r>
            <a:r>
              <a:rPr lang="it-IT" dirty="0" smtClean="0"/>
              <a:t> </a:t>
            </a:r>
            <a:r>
              <a:rPr lang="it-IT" dirty="0" err="1" smtClean="0"/>
              <a:t>before</a:t>
            </a:r>
            <a:r>
              <a:rPr lang="it-IT" dirty="0" smtClean="0"/>
              <a:t> the </a:t>
            </a:r>
            <a:r>
              <a:rPr lang="it-IT" dirty="0" err="1" smtClean="0"/>
              <a:t>septum</a:t>
            </a:r>
            <a:endParaRPr lang="it-IT" dirty="0" smtClean="0"/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10</a:t>
            </a:fld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9170126" y="4295549"/>
            <a:ext cx="2183673" cy="198930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6" name="Freccia a destra 15"/>
          <p:cNvSpPr/>
          <p:nvPr/>
        </p:nvSpPr>
        <p:spPr>
          <a:xfrm>
            <a:off x="7354318" y="4295549"/>
            <a:ext cx="2059351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8" name="Freccia a destra 17"/>
          <p:cNvSpPr/>
          <p:nvPr/>
        </p:nvSpPr>
        <p:spPr>
          <a:xfrm rot="2573726">
            <a:off x="9300925" y="5154957"/>
            <a:ext cx="1647672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610600" y="4804235"/>
            <a:ext cx="132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Septum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4" name="Arco a tutto sesto 13"/>
          <p:cNvSpPr/>
          <p:nvPr/>
        </p:nvSpPr>
        <p:spPr>
          <a:xfrm>
            <a:off x="8373942" y="4441135"/>
            <a:ext cx="1512298" cy="1819775"/>
          </a:xfrm>
          <a:prstGeom prst="blockArc">
            <a:avLst>
              <a:gd name="adj1" fmla="val 16353802"/>
              <a:gd name="adj2" fmla="val 18918820"/>
              <a:gd name="adj3" fmla="val 1930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o a tutto sesto 12"/>
          <p:cNvSpPr/>
          <p:nvPr/>
        </p:nvSpPr>
        <p:spPr>
          <a:xfrm>
            <a:off x="4395798" y="4940592"/>
            <a:ext cx="2037806" cy="1819775"/>
          </a:xfrm>
          <a:prstGeom prst="blockArc">
            <a:avLst>
              <a:gd name="adj1" fmla="val 16894079"/>
              <a:gd name="adj2" fmla="val 18918820"/>
              <a:gd name="adj3" fmla="val 1930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3199"/>
                <a:ext cx="10515600" cy="4632325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Also Non Resonant beam extraction techniques relies on septa magnets but does not require Kicker magnets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T</a:t>
                </a:r>
                <a:r>
                  <a:rPr lang="en-US" dirty="0" smtClean="0"/>
                  <a:t>he beam separation is not induced by a resonance but by an element of the accelerator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Crystal-Assisted beam extraction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Slow non-resonant methodology 						        currently under study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Single-turn or multi-turn </a:t>
                </a:r>
                <a:r>
                  <a:rPr lang="it-IT" dirty="0" err="1" smtClean="0"/>
                  <a:t>extraction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3199"/>
                <a:ext cx="10515600" cy="4632325"/>
              </a:xfrm>
              <a:blipFill>
                <a:blip r:embed="rId2"/>
                <a:stretch>
                  <a:fillRect l="-1043" t="-2237" r="-1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11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a destra 10"/>
          <p:cNvSpPr/>
          <p:nvPr/>
        </p:nvSpPr>
        <p:spPr>
          <a:xfrm>
            <a:off x="3945600" y="4474228"/>
            <a:ext cx="2646627" cy="21748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>
            <a:off x="1460064" y="4474228"/>
            <a:ext cx="2774955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9" name="Arco a tutto sesto 8"/>
          <p:cNvSpPr/>
          <p:nvPr/>
        </p:nvSpPr>
        <p:spPr>
          <a:xfrm flipH="1">
            <a:off x="3076744" y="4691717"/>
            <a:ext cx="1828426" cy="783157"/>
          </a:xfrm>
          <a:prstGeom prst="blockArc">
            <a:avLst>
              <a:gd name="adj1" fmla="val 13393693"/>
              <a:gd name="adj2" fmla="val 16319031"/>
              <a:gd name="adj3" fmla="val 382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 rot="709166">
            <a:off x="4151878" y="4817520"/>
            <a:ext cx="1516094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Ch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921" y="3805717"/>
            <a:ext cx="2761558" cy="2499333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>
          <a:xfrm rot="1960865">
            <a:off x="5781076" y="5481410"/>
            <a:ext cx="1503116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155908" y="4940592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14719" y="5382008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Septum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225799" y="2988635"/>
            <a:ext cx="1966201" cy="99495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8B3341"/>
                </a:solidFill>
              </a:rPr>
              <a:t>D.Annucci</a:t>
            </a:r>
            <a:r>
              <a:rPr lang="it-IT" b="1" dirty="0" smtClean="0">
                <a:solidFill>
                  <a:srgbClr val="8B3341"/>
                </a:solidFill>
              </a:rPr>
              <a:t> et al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Phys. Rev. </a:t>
            </a:r>
            <a:r>
              <a:rPr lang="en-US" dirty="0" err="1">
                <a:solidFill>
                  <a:srgbClr val="C00000"/>
                </a:solidFill>
              </a:rPr>
              <a:t>Accel</a:t>
            </a:r>
            <a:r>
              <a:rPr lang="en-US" dirty="0">
                <a:solidFill>
                  <a:srgbClr val="C00000"/>
                </a:solidFill>
              </a:rPr>
              <a:t>. Beams </a:t>
            </a:r>
            <a:r>
              <a:rPr lang="en-US" b="1" dirty="0">
                <a:solidFill>
                  <a:srgbClr val="C00000"/>
                </a:solidFill>
              </a:rPr>
              <a:t>25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033501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7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at</a:t>
            </a:r>
            <a:r>
              <a:rPr lang="it-IT" dirty="0" smtClean="0">
                <a:solidFill>
                  <a:srgbClr val="8B3341"/>
                </a:solidFill>
              </a:rPr>
              <a:t> INFN LNF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243490" y="1435364"/>
                <a:ext cx="9044442" cy="4631268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~60 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400" dirty="0"/>
                  <a:t> long S-Band 2856 MHz LINAC </a:t>
                </a:r>
                <a:r>
                  <a:rPr lang="it-IT" sz="2400" dirty="0" err="1"/>
                  <a:t>providing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it-IT" sz="2400" dirty="0"/>
                  <a:t>/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MeV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400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It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provides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only</a:t>
                </a:r>
                <a:r>
                  <a:rPr lang="it-IT" sz="1600" dirty="0"/>
                  <a:t> 50 Hz </a:t>
                </a:r>
                <a:r>
                  <a:rPr lang="it-IT" sz="1600" dirty="0" err="1"/>
                  <a:t>bunches</a:t>
                </a:r>
                <a:r>
                  <a:rPr lang="it-IT" sz="1600" dirty="0"/>
                  <a:t> of 300 ns maximum </a:t>
                </a:r>
                <a:r>
                  <a:rPr lang="it-IT" sz="1600" dirty="0" err="1"/>
                  <a:t>length</a:t>
                </a:r>
                <a:r>
                  <a:rPr lang="it-IT" sz="1600" dirty="0"/>
                  <a:t> (Duty </a:t>
                </a:r>
                <a:r>
                  <a:rPr lang="it-IT" sz="1600" dirty="0" err="1"/>
                  <a:t>Cycle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it-IT" sz="1600" dirty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DA</a:t>
                </a:r>
                <a:r>
                  <a:rPr lang="el-GR" sz="2000" dirty="0"/>
                  <a:t>Φ</a:t>
                </a:r>
                <a:r>
                  <a:rPr lang="it-IT" sz="2000" dirty="0"/>
                  <a:t>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/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 collider </a:t>
                </a:r>
                <a:r>
                  <a:rPr lang="it-IT" sz="2000" dirty="0" err="1"/>
                  <a:t>length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~100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it-IT" sz="2000" dirty="0"/>
                  <a:t> (</a:t>
                </a:r>
                <a:r>
                  <a:rPr lang="el-GR" sz="2000" dirty="0"/>
                  <a:t>Φ</a:t>
                </a:r>
                <a:r>
                  <a:rPr lang="it-IT" sz="2000" dirty="0"/>
                  <a:t>-</a:t>
                </a:r>
                <a:r>
                  <a:rPr lang="it-IT" sz="2000" dirty="0" err="1"/>
                  <a:t>Factory</a:t>
                </a:r>
                <a:r>
                  <a:rPr lang="it-IT" sz="2000" dirty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/>
                  <a:t>Poseydon</a:t>
                </a:r>
                <a:r>
                  <a:rPr lang="it-IT" sz="2000" dirty="0"/>
                  <a:t> Project – </a:t>
                </a:r>
                <a:r>
                  <a:rPr lang="it-IT" sz="2000" dirty="0" err="1"/>
                  <a:t>Continuous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extracted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beam</a:t>
                </a:r>
                <a:r>
                  <a:rPr lang="it-IT" sz="2000" dirty="0"/>
                  <a:t> – </a:t>
                </a:r>
                <a:r>
                  <a:rPr lang="it-IT" sz="1600" dirty="0">
                    <a:solidFill>
                      <a:srgbClr val="033FFF"/>
                    </a:solidFill>
                  </a:rPr>
                  <a:t>ArXiv:1711.06877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Converting</a:t>
                </a:r>
                <a:r>
                  <a:rPr lang="it-IT" sz="1600" dirty="0"/>
                  <a:t> DA</a:t>
                </a:r>
                <a:r>
                  <a:rPr lang="el-GR" sz="1600" dirty="0"/>
                  <a:t>Φ</a:t>
                </a:r>
                <a:r>
                  <a:rPr lang="it-IT" sz="1600" dirty="0"/>
                  <a:t>NE </a:t>
                </a:r>
                <a:r>
                  <a:rPr lang="it-IT" sz="1600" dirty="0" err="1"/>
                  <a:t>into</a:t>
                </a:r>
                <a:r>
                  <a:rPr lang="it-IT" sz="1600" dirty="0"/>
                  <a:t> a </a:t>
                </a:r>
                <a:r>
                  <a:rPr lang="it-IT" sz="1600" dirty="0" err="1"/>
                  <a:t>pulse-stretcher</a:t>
                </a:r>
                <a:r>
                  <a:rPr lang="it-IT" sz="1600" dirty="0"/>
                  <a:t> and a Storage Ring </a:t>
                </a:r>
                <a:r>
                  <a:rPr lang="it-IT" sz="1600" dirty="0" err="1"/>
                  <a:t>Facility</a:t>
                </a:r>
                <a:r>
                  <a:rPr lang="it-IT" sz="1600" dirty="0"/>
                  <a:t> to </a:t>
                </a:r>
                <a:r>
                  <a:rPr lang="it-IT" sz="1600" u="sng" dirty="0" err="1"/>
                  <a:t>obtain</a:t>
                </a:r>
                <a:r>
                  <a:rPr lang="it-IT" sz="1600" u="sng" dirty="0"/>
                  <a:t> an </a:t>
                </a:r>
                <a:r>
                  <a:rPr lang="it-IT" sz="1600" u="sng" dirty="0" err="1"/>
                  <a:t>almost</a:t>
                </a:r>
                <a:r>
                  <a:rPr lang="it-IT" sz="1600" u="sng" dirty="0"/>
                  <a:t> </a:t>
                </a:r>
                <a:r>
                  <a:rPr lang="it-IT" sz="1600" u="sng" dirty="0" err="1"/>
                  <a:t>continuous</a:t>
                </a:r>
                <a:r>
                  <a:rPr lang="it-IT" sz="1600" u="sng" dirty="0"/>
                  <a:t> </a:t>
                </a:r>
                <a:r>
                  <a:rPr lang="it-IT" sz="1600" u="sng" dirty="0" err="1"/>
                  <a:t>extracted</a:t>
                </a:r>
                <a:r>
                  <a:rPr lang="it-IT" sz="1600" u="sng" dirty="0"/>
                  <a:t> </a:t>
                </a:r>
                <a:r>
                  <a:rPr lang="it-IT" sz="1600" u="sng" dirty="0" err="1"/>
                  <a:t>beam</a:t>
                </a:r>
                <a:r>
                  <a:rPr lang="it-IT" sz="1600" dirty="0"/>
                  <a:t> for </a:t>
                </a:r>
                <a:r>
                  <a:rPr lang="it-IT" sz="1600" dirty="0" err="1"/>
                  <a:t>users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Resonant</a:t>
                </a:r>
                <a:r>
                  <a:rPr lang="it-IT" sz="1600" dirty="0"/>
                  <a:t> or Crystal-</a:t>
                </a:r>
                <a:r>
                  <a:rPr lang="it-IT" sz="1600" dirty="0" err="1"/>
                  <a:t>Assisted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extraction</a:t>
                </a:r>
                <a:r>
                  <a:rPr lang="it-IT" sz="1600" dirty="0"/>
                  <a:t>? Can </a:t>
                </a:r>
                <a:r>
                  <a:rPr lang="it-IT" sz="1600" dirty="0" err="1"/>
                  <a:t>we</a:t>
                </a:r>
                <a:r>
                  <a:rPr lang="it-IT" sz="1600" dirty="0"/>
                  <a:t> use </a:t>
                </a:r>
                <a:r>
                  <a:rPr lang="it-IT" sz="1600" dirty="0" err="1"/>
                  <a:t>crystals</a:t>
                </a:r>
                <a:r>
                  <a:rPr lang="it-IT" sz="1600" dirty="0"/>
                  <a:t>?</a:t>
                </a: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/>
                  <a:t>Sherpa Project </a:t>
                </a:r>
                <a:r>
                  <a:rPr lang="it-IT" sz="2000" dirty="0"/>
                  <a:t>(</a:t>
                </a:r>
                <a:r>
                  <a:rPr lang="it-IT" altLang="it-IT" sz="1800" dirty="0">
                    <a:solidFill>
                      <a:srgbClr val="FF0000"/>
                    </a:solidFill>
                  </a:rPr>
                  <a:t>S</a:t>
                </a:r>
                <a:r>
                  <a:rPr lang="it-IT" altLang="it-IT" sz="1800" dirty="0"/>
                  <a:t>low </a:t>
                </a:r>
                <a:r>
                  <a:rPr lang="it-IT" altLang="it-IT" sz="1800" dirty="0">
                    <a:solidFill>
                      <a:srgbClr val="FF0000"/>
                    </a:solidFill>
                  </a:rPr>
                  <a:t>H</a:t>
                </a:r>
                <a:r>
                  <a:rPr lang="it-IT" altLang="it-IT" sz="1800" dirty="0"/>
                  <a:t>igh-</a:t>
                </a:r>
                <a:r>
                  <a:rPr lang="it-IT" altLang="it-IT" sz="1800" dirty="0" err="1">
                    <a:solidFill>
                      <a:srgbClr val="FF0000"/>
                    </a:solidFill>
                  </a:rPr>
                  <a:t>E</a:t>
                </a:r>
                <a:r>
                  <a:rPr lang="it-IT" altLang="it-IT" sz="1800" dirty="0" err="1"/>
                  <a:t>fficiency</a:t>
                </a:r>
                <a:r>
                  <a:rPr lang="it-IT" altLang="it-IT" sz="1800" dirty="0"/>
                  <a:t> </a:t>
                </a:r>
                <a:r>
                  <a:rPr lang="it-IT" altLang="it-IT" sz="1800" dirty="0" err="1"/>
                  <a:t>Extraction</a:t>
                </a:r>
                <a:r>
                  <a:rPr lang="it-IT" altLang="it-IT" sz="1800" dirty="0"/>
                  <a:t> From </a:t>
                </a:r>
                <a:r>
                  <a:rPr lang="it-IT" altLang="it-IT" sz="1800" dirty="0">
                    <a:solidFill>
                      <a:srgbClr val="FF0000"/>
                    </a:solidFill>
                  </a:rPr>
                  <a:t>R</a:t>
                </a:r>
                <a:r>
                  <a:rPr lang="it-IT" altLang="it-IT" sz="1800" dirty="0"/>
                  <a:t>ing </a:t>
                </a:r>
                <a:r>
                  <a:rPr lang="it-IT" altLang="it-IT" sz="1800" dirty="0" err="1">
                    <a:solidFill>
                      <a:srgbClr val="FF0000"/>
                    </a:solidFill>
                  </a:rPr>
                  <a:t>P</a:t>
                </a:r>
                <a:r>
                  <a:rPr lang="it-IT" altLang="it-IT" sz="1800" dirty="0" err="1"/>
                  <a:t>ositron</a:t>
                </a:r>
                <a:r>
                  <a:rPr lang="it-IT" altLang="it-IT" sz="1800" dirty="0"/>
                  <a:t> </a:t>
                </a:r>
                <a:r>
                  <a:rPr lang="it-IT" altLang="it-IT" sz="1800" dirty="0">
                    <a:solidFill>
                      <a:srgbClr val="FF0000"/>
                    </a:solidFill>
                  </a:rPr>
                  <a:t>A</a:t>
                </a:r>
                <a:r>
                  <a:rPr lang="it-IT" altLang="it-IT" sz="1800" dirty="0"/>
                  <a:t>ccelerator</a:t>
                </a:r>
                <a:r>
                  <a:rPr lang="it-IT" altLang="it-IT" sz="2000" dirty="0"/>
                  <a:t>)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Prove the </a:t>
                </a:r>
                <a:r>
                  <a:rPr lang="it-IT" sz="2000" dirty="0" err="1"/>
                  <a:t>feasibility</a:t>
                </a:r>
                <a:r>
                  <a:rPr lang="it-IT" sz="2000" dirty="0"/>
                  <a:t> of 1 </a:t>
                </a:r>
                <a:r>
                  <a:rPr lang="it-IT" sz="2000" dirty="0" err="1"/>
                  <a:t>mrad</a:t>
                </a:r>
                <a:r>
                  <a:rPr lang="it-IT" sz="2000" dirty="0"/>
                  <a:t> </a:t>
                </a:r>
                <a:r>
                  <a:rPr lang="it-IT" sz="2000" dirty="0" err="1" smtClean="0"/>
                  <a:t>deflection</a:t>
                </a:r>
                <a:endParaRPr lang="it-IT" sz="2000" dirty="0"/>
              </a:p>
              <a:p>
                <a:pPr marL="457200" lvl="1" indent="0">
                  <a:buNone/>
                </a:pPr>
                <a:r>
                  <a:rPr lang="it-IT" sz="2000" dirty="0" smtClean="0"/>
                  <a:t>With </a:t>
                </a:r>
                <a:r>
                  <a:rPr lang="it-IT" sz="2000" dirty="0" err="1"/>
                  <a:t>bent</a:t>
                </a:r>
                <a:r>
                  <a:rPr lang="it-IT" sz="2000" dirty="0"/>
                  <a:t> </a:t>
                </a:r>
                <a:r>
                  <a:rPr lang="it-IT" sz="2000" dirty="0" err="1" smtClean="0"/>
                  <a:t>crystals</a:t>
                </a:r>
                <a:endParaRPr lang="it-IT" sz="2000" dirty="0" smtClean="0"/>
              </a:p>
              <a:p>
                <a:pPr marL="457200" lvl="1" indent="0">
                  <a:buNone/>
                </a:pPr>
                <a:endParaRPr lang="it-IT" sz="1600" dirty="0"/>
              </a:p>
              <a:p>
                <a:pPr marL="457200" lvl="1" indent="0">
                  <a:buNone/>
                </a:pPr>
                <a:endParaRPr lang="it-IT" sz="1600" dirty="0" smtClean="0"/>
              </a:p>
              <a:p>
                <a:pPr marL="457200" lvl="1" indent="0">
                  <a:buNone/>
                </a:pPr>
                <a:endParaRPr lang="it-IT" sz="1600" dirty="0"/>
              </a:p>
              <a:p>
                <a:pPr marL="457200" lvl="1" indent="0">
                  <a:buNone/>
                </a:pPr>
                <a:endParaRPr lang="it-IT" sz="1600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altLang="it-IT" sz="1600" dirty="0" err="1" smtClean="0">
                    <a:solidFill>
                      <a:srgbClr val="00B050"/>
                    </a:solidFill>
                  </a:rPr>
                  <a:t>Damping</a:t>
                </a:r>
                <a:r>
                  <a:rPr lang="it-IT" altLang="it-IT" sz="1600" dirty="0" smtClean="0">
                    <a:solidFill>
                      <a:srgbClr val="00B050"/>
                    </a:solidFill>
                  </a:rPr>
                  <a:t> </a:t>
                </a:r>
                <a:r>
                  <a:rPr lang="it-IT" altLang="it-IT" sz="1600" dirty="0">
                    <a:solidFill>
                      <a:srgbClr val="00B050"/>
                    </a:solidFill>
                  </a:rPr>
                  <a:t>Ring </a:t>
                </a:r>
                <a:r>
                  <a:rPr lang="it-IT" altLang="it-IT" sz="1600" dirty="0"/>
                  <a:t>/ </a:t>
                </a:r>
                <a:r>
                  <a:rPr lang="it-IT" altLang="it-IT" sz="1600" dirty="0">
                    <a:solidFill>
                      <a:srgbClr val="FF0000"/>
                    </a:solidFill>
                  </a:rPr>
                  <a:t>DA</a:t>
                </a:r>
                <a:r>
                  <a:rPr lang="el-GR" altLang="it-IT" sz="1600" dirty="0">
                    <a:solidFill>
                      <a:srgbClr val="FF0000"/>
                    </a:solidFill>
                  </a:rPr>
                  <a:t>Φ</a:t>
                </a:r>
                <a:r>
                  <a:rPr lang="it-IT" altLang="it-IT" sz="1600" dirty="0">
                    <a:solidFill>
                      <a:srgbClr val="FF0000"/>
                    </a:solidFill>
                  </a:rPr>
                  <a:t>NE </a:t>
                </a:r>
                <a:r>
                  <a:rPr lang="it-IT" altLang="it-IT" sz="1600" dirty="0" err="1"/>
                  <a:t>extraction</a:t>
                </a:r>
                <a:r>
                  <a:rPr lang="it-IT" altLang="it-IT" sz="1600" dirty="0"/>
                  <a:t> under </a:t>
                </a:r>
                <a:r>
                  <a:rPr lang="it-IT" altLang="it-IT" sz="1600" dirty="0" err="1"/>
                  <a:t>study</a:t>
                </a:r>
                <a:endParaRPr lang="it-IT" alt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490" y="1435364"/>
                <a:ext cx="9044442" cy="4631268"/>
              </a:xfrm>
              <a:blipFill>
                <a:blip r:embed="rId2"/>
                <a:stretch>
                  <a:fillRect l="-943" t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12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2355262" y="4544692"/>
            <a:ext cx="1966201" cy="99495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rgbClr val="8B3341"/>
                </a:solidFill>
              </a:rPr>
              <a:t>D.Annucci</a:t>
            </a:r>
            <a:r>
              <a:rPr lang="it-IT" b="1" dirty="0" smtClean="0">
                <a:solidFill>
                  <a:srgbClr val="8B3341"/>
                </a:solidFill>
              </a:rPr>
              <a:t> </a:t>
            </a:r>
            <a:r>
              <a:rPr lang="it-IT" i="1" dirty="0" smtClean="0">
                <a:solidFill>
                  <a:srgbClr val="8B3341"/>
                </a:solidFill>
              </a:rPr>
              <a:t>et al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Phys. Rev. </a:t>
            </a:r>
            <a:r>
              <a:rPr lang="en-US" dirty="0" err="1">
                <a:solidFill>
                  <a:srgbClr val="C00000"/>
                </a:solidFill>
              </a:rPr>
              <a:t>Accel</a:t>
            </a:r>
            <a:r>
              <a:rPr lang="en-US" dirty="0">
                <a:solidFill>
                  <a:srgbClr val="C00000"/>
                </a:solidFill>
              </a:rPr>
              <a:t>. Beams </a:t>
            </a:r>
            <a:r>
              <a:rPr lang="en-US" b="1" dirty="0">
                <a:solidFill>
                  <a:srgbClr val="C00000"/>
                </a:solidFill>
              </a:rPr>
              <a:t>25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smtClean="0">
                <a:solidFill>
                  <a:srgbClr val="C00000"/>
                </a:solidFill>
              </a:rPr>
              <a:t>033501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616" y="4089400"/>
            <a:ext cx="2635384" cy="2266950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490" y="2270124"/>
            <a:ext cx="3678752" cy="408622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2" name="Gallone 11"/>
          <p:cNvSpPr/>
          <p:nvPr/>
        </p:nvSpPr>
        <p:spPr>
          <a:xfrm>
            <a:off x="4821620" y="4797359"/>
            <a:ext cx="424838" cy="489619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The SHERPA Project: </a:t>
            </a:r>
            <a:r>
              <a:rPr lang="it-IT" dirty="0" err="1" smtClean="0">
                <a:solidFill>
                  <a:srgbClr val="8B3341"/>
                </a:solidFill>
              </a:rPr>
              <a:t>Bent</a:t>
            </a:r>
            <a:r>
              <a:rPr lang="it-IT" dirty="0" smtClean="0">
                <a:solidFill>
                  <a:srgbClr val="8B3341"/>
                </a:solidFill>
              </a:rPr>
              <a:t> Crystal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3199"/>
                <a:ext cx="8915400" cy="4813301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smtClean="0"/>
                  <a:t>In </a:t>
                </a:r>
                <a:r>
                  <a:rPr lang="it-IT" sz="2400" dirty="0" err="1"/>
                  <a:t>order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bend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crystal</a:t>
                </a:r>
                <a:r>
                  <a:rPr lang="it-IT" sz="2400" dirty="0"/>
                  <a:t> an </a:t>
                </a:r>
                <a:r>
                  <a:rPr lang="it-IT" sz="2400" dirty="0" err="1"/>
                  <a:t>holder</a:t>
                </a:r>
                <a:r>
                  <a:rPr lang="it-IT" sz="2400" dirty="0"/>
                  <a:t> must be </a:t>
                </a:r>
                <a:r>
                  <a:rPr lang="it-IT" sz="2400" dirty="0" err="1" smtClean="0"/>
                  <a:t>used</a:t>
                </a: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err="1">
                    <a:solidFill>
                      <a:srgbClr val="FF0000"/>
                    </a:solidFill>
                  </a:rPr>
                  <a:t>Anticlastic</a:t>
                </a:r>
                <a:r>
                  <a:rPr lang="it-IT" sz="2400" dirty="0"/>
                  <a:t> and </a:t>
                </a:r>
                <a:r>
                  <a:rPr lang="it-IT" sz="2400" dirty="0">
                    <a:solidFill>
                      <a:srgbClr val="FFCA01"/>
                    </a:solidFill>
                  </a:rPr>
                  <a:t>Quasi-</a:t>
                </a:r>
                <a:r>
                  <a:rPr lang="it-IT" sz="2400" dirty="0" err="1">
                    <a:solidFill>
                      <a:srgbClr val="FFCA01"/>
                    </a:solidFill>
                  </a:rPr>
                  <a:t>Mosaic</a:t>
                </a:r>
                <a:r>
                  <a:rPr lang="it-IT" sz="2400" dirty="0">
                    <a:solidFill>
                      <a:srgbClr val="FFCA01"/>
                    </a:solidFill>
                  </a:rPr>
                  <a:t> </a:t>
                </a:r>
                <a:r>
                  <a:rPr lang="it-IT" sz="2400" dirty="0" err="1"/>
                  <a:t>deformation</a:t>
                </a:r>
                <a:endParaRPr lang="it-IT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(110) </a:t>
                </a:r>
                <a:r>
                  <a:rPr lang="it-IT" sz="2000" dirty="0" err="1"/>
                  <a:t>plane</a:t>
                </a:r>
                <a:r>
                  <a:rPr lang="it-IT" sz="2000" dirty="0"/>
                  <a:t>: </a:t>
                </a:r>
                <a:r>
                  <a:rPr lang="it-IT" sz="2000" dirty="0" err="1"/>
                  <a:t>Anticlastic</a:t>
                </a:r>
                <a:r>
                  <a:rPr lang="it-IT" sz="2000" dirty="0"/>
                  <a:t> bending (</a:t>
                </a:r>
                <a:r>
                  <a:rPr lang="it-IT" sz="2000" dirty="0" err="1"/>
                  <a:t>induced</a:t>
                </a:r>
                <a:r>
                  <a:rPr lang="it-IT" sz="2000" dirty="0"/>
                  <a:t> by </a:t>
                </a:r>
                <a:r>
                  <a:rPr lang="it-IT" sz="2000" dirty="0" err="1"/>
                  <a:t>Anticlastic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deformation</a:t>
                </a:r>
                <a:r>
                  <a:rPr lang="it-IT" sz="2000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(111) </a:t>
                </a:r>
                <a:r>
                  <a:rPr lang="it-IT" sz="2000" dirty="0" err="1"/>
                  <a:t>plane</a:t>
                </a:r>
                <a:r>
                  <a:rPr lang="it-IT" sz="2000" dirty="0"/>
                  <a:t>: Quasi-</a:t>
                </a:r>
                <a:r>
                  <a:rPr lang="it-IT" sz="2000" dirty="0" err="1"/>
                  <a:t>Mosaic</a:t>
                </a:r>
                <a:r>
                  <a:rPr lang="it-IT" sz="2000" dirty="0"/>
                  <a:t> bending (</a:t>
                </a:r>
                <a:r>
                  <a:rPr lang="it-IT" sz="2000" dirty="0" err="1"/>
                  <a:t>induced</a:t>
                </a:r>
                <a:r>
                  <a:rPr lang="it-IT" sz="2000" dirty="0"/>
                  <a:t> by </a:t>
                </a:r>
                <a:r>
                  <a:rPr lang="it-IT" sz="2000" dirty="0" smtClean="0"/>
                  <a:t>Quasi-</a:t>
                </a:r>
                <a:r>
                  <a:rPr lang="it-IT" sz="2000" dirty="0" err="1" smtClean="0"/>
                  <a:t>Mosaic</a:t>
                </a:r>
                <a:r>
                  <a:rPr lang="it-IT" sz="2000" dirty="0" smtClean="0"/>
                  <a:t> </a:t>
                </a:r>
                <a:r>
                  <a:rPr lang="it-IT" sz="2000" dirty="0" err="1"/>
                  <a:t>deformation</a:t>
                </a:r>
                <a:r>
                  <a:rPr lang="it-IT" sz="2000" dirty="0" smtClean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err="1"/>
                  <a:t>Specifically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designed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order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achieve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24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it-IT" sz="24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r>
                  <a:rPr lang="it-IT" sz="2400" dirty="0">
                    <a:solidFill>
                      <a:srgbClr val="033FFF"/>
                    </a:solidFill>
                  </a:rPr>
                  <a:t> channeling angle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~15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/>
                  <a:t>	Thickness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~1.5 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it-IT" sz="2000" dirty="0"/>
                  <a:t>	Bending </a:t>
                </a:r>
                <a:r>
                  <a:rPr lang="it-IT" sz="2000" dirty="0" err="1"/>
                  <a:t>Radius</a:t>
                </a: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/>
                  <a:t>Crystal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to the </a:t>
                </a:r>
                <a:r>
                  <a:rPr lang="it-IT" sz="2400" dirty="0" err="1"/>
                  <a:t>one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used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at</a:t>
                </a:r>
                <a:r>
                  <a:rPr lang="it-IT" sz="2400" dirty="0"/>
                  <a:t> </a:t>
                </a:r>
                <a:r>
                  <a:rPr lang="it-IT" sz="2400" dirty="0" smtClean="0"/>
                  <a:t>MAMI by</a:t>
                </a:r>
              </a:p>
              <a:p>
                <a:pPr marL="0" indent="0">
                  <a:buNone/>
                </a:pPr>
                <a:r>
                  <a:rPr lang="it-IT" sz="2400" dirty="0" smtClean="0"/>
                  <a:t>INFN-Fe </a:t>
                </a:r>
                <a:r>
                  <a:rPr lang="it-IT" sz="2400" dirty="0" err="1"/>
                  <a:t>group</a:t>
                </a:r>
                <a:r>
                  <a:rPr lang="it-IT" sz="2400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>
                    <a:solidFill>
                      <a:srgbClr val="033FFF"/>
                    </a:solidFill>
                  </a:rPr>
                  <a:t>PhysRevLett.112.135503 </a:t>
                </a:r>
                <a:r>
                  <a:rPr lang="it-IT" sz="2000" dirty="0"/>
                  <a:t>(</a:t>
                </a:r>
                <a:r>
                  <a:rPr lang="it-IT" sz="2000" dirty="0" err="1"/>
                  <a:t>Mazzolari</a:t>
                </a:r>
                <a:r>
                  <a:rPr lang="it-IT" sz="2000" dirty="0"/>
                  <a:t> et al)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3199"/>
                <a:ext cx="8915400" cy="4813301"/>
              </a:xfrm>
              <a:blipFill>
                <a:blip r:embed="rId2"/>
                <a:stretch>
                  <a:fillRect l="-1094" t="-17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13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54" y="298456"/>
            <a:ext cx="1323461" cy="18448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054" y="2284849"/>
            <a:ext cx="1335241" cy="151557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7587" y="4055246"/>
            <a:ext cx="3923928" cy="226617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3805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Crystal </a:t>
            </a:r>
            <a:r>
              <a:rPr lang="it-IT" dirty="0" err="1" smtClean="0">
                <a:solidFill>
                  <a:srgbClr val="8B3341"/>
                </a:solidFill>
              </a:rPr>
              <a:t>Alignment</a:t>
            </a:r>
            <a:r>
              <a:rPr lang="it-IT" dirty="0" smtClean="0">
                <a:solidFill>
                  <a:srgbClr val="8B3341"/>
                </a:solidFill>
              </a:rPr>
              <a:t> and </a:t>
            </a:r>
            <a:r>
              <a:rPr lang="it-IT" dirty="0" err="1" smtClean="0">
                <a:solidFill>
                  <a:srgbClr val="8B3341"/>
                </a:solidFill>
              </a:rPr>
              <a:t>Angular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Scan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730431" y="1463795"/>
                <a:ext cx="6616338" cy="481330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smtClean="0"/>
                  <a:t>Several </a:t>
                </a:r>
                <a:r>
                  <a:rPr lang="it-IT" sz="2400" dirty="0" err="1" smtClean="0"/>
                  <a:t>simulations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performed</a:t>
                </a:r>
                <a:r>
                  <a:rPr lang="it-IT" sz="2400" dirty="0" smtClean="0"/>
                  <a:t> to </a:t>
                </a:r>
                <a:r>
                  <a:rPr lang="it-IT" sz="2400" dirty="0" err="1"/>
                  <a:t>study</a:t>
                </a:r>
                <a:r>
                  <a:rPr lang="it-IT" sz="2400" dirty="0"/>
                  <a:t> the reliability of the Geant4 </a:t>
                </a:r>
                <a:r>
                  <a:rPr lang="it-IT" sz="2400" dirty="0" err="1"/>
                  <a:t>Channeling</a:t>
                </a:r>
                <a:r>
                  <a:rPr lang="it-IT" sz="2400" dirty="0"/>
                  <a:t> </a:t>
                </a:r>
                <a:r>
                  <a:rPr lang="it-IT" sz="2400" dirty="0" smtClean="0"/>
                  <a:t>Routine</a:t>
                </a:r>
                <a:endParaRPr lang="it-IT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>
                    <a:solidFill>
                      <a:srgbClr val="FF0000"/>
                    </a:solidFill>
                  </a:rPr>
                  <a:t>400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GeV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protons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at</a:t>
                </a:r>
                <a:r>
                  <a:rPr lang="it-IT" sz="2000" dirty="0">
                    <a:solidFill>
                      <a:srgbClr val="FF0000"/>
                    </a:solidFill>
                  </a:rPr>
                  <a:t> H8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>
                    <a:solidFill>
                      <a:srgbClr val="FF0000"/>
                    </a:solidFill>
                  </a:rPr>
                  <a:t>MAMI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855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MeV</a:t>
                </a:r>
                <a:endParaRPr lang="it-IT" sz="2000" dirty="0">
                  <a:solidFill>
                    <a:srgbClr val="FF000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>
                    <a:solidFill>
                      <a:srgbClr val="FF0000"/>
                    </a:solidFill>
                  </a:rPr>
                  <a:t>SHERPA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511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MeV</a:t>
                </a:r>
                <a:endParaRPr lang="it-IT" sz="2000" dirty="0">
                  <a:solidFill>
                    <a:srgbClr val="FF000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it-IT" sz="1600" dirty="0">
                  <a:solidFill>
                    <a:srgbClr val="FF0000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/>
                  <a:t>T</a:t>
                </a:r>
                <a:r>
                  <a:rPr lang="it-IT" sz="2400" dirty="0" smtClean="0"/>
                  <a:t>he </a:t>
                </a:r>
                <a:r>
                  <a:rPr lang="it-IT" sz="2400" dirty="0" err="1" smtClean="0"/>
                  <a:t>beam</a:t>
                </a:r>
                <a:r>
                  <a:rPr lang="it-IT" sz="2400" dirty="0" smtClean="0"/>
                  <a:t> spot </a:t>
                </a:r>
                <a:r>
                  <a:rPr lang="it-IT" sz="2400" dirty="0" err="1"/>
                  <a:t>distribution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Si TPX3 </a:t>
                </a:r>
                <a:r>
                  <a:rPr lang="it-IT" sz="2400" dirty="0" smtClean="0"/>
                  <a:t>detector </a:t>
                </a:r>
                <a:r>
                  <a:rPr lang="it-IT" sz="2400" dirty="0" err="1" smtClean="0"/>
                  <a:t>has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been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simulated</a:t>
                </a:r>
                <a:endParaRPr lang="it-IT" sz="24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The spot </a:t>
                </a:r>
                <a:r>
                  <a:rPr lang="it-IT" sz="2000" dirty="0" err="1"/>
                  <a:t>should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be</a:t>
                </a:r>
              </a:p>
              <a:p>
                <a:pPr marL="457200" lvl="1" indent="0">
                  <a:buNone/>
                </a:pPr>
                <a:r>
                  <a:rPr lang="it-IT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0.5×0.5</m:t>
                        </m:r>
                      </m:e>
                    </m:d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000" dirty="0" smtClean="0"/>
                  <a:t> 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The </a:t>
                </a:r>
                <a:r>
                  <a:rPr lang="it-IT" sz="2000" dirty="0" err="1"/>
                  <a:t>divergence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should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be</a:t>
                </a:r>
              </a:p>
              <a:p>
                <a:pPr marL="457200" lvl="1" indent="0">
                  <a:buNone/>
                </a:pPr>
                <a:r>
                  <a:rPr lang="it-IT" sz="2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it-IT" sz="2000" dirty="0" smtClean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2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2000" dirty="0" smtClean="0"/>
              </a:p>
              <a:p>
                <a:pPr marL="0" lvl="1" indent="0">
                  <a:buClr>
                    <a:srgbClr val="822433"/>
                  </a:buClr>
                  <a:buNone/>
                </a:pPr>
                <a:endParaRPr lang="it-IT" dirty="0">
                  <a:solidFill>
                    <a:srgbClr val="000000"/>
                  </a:solidFill>
                </a:endParaRPr>
              </a:p>
              <a:p>
                <a:pPr marL="342900" lvl="1" indent="-342900">
                  <a:buClr>
                    <a:srgbClr val="822433"/>
                  </a:buCl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Preliminary </a:t>
                </a:r>
                <a:r>
                  <a:rPr lang="it-IT" dirty="0" err="1" smtClean="0"/>
                  <a:t>tests</a:t>
                </a:r>
                <a:r>
                  <a:rPr lang="it-IT" dirty="0" smtClean="0"/>
                  <a:t> </a:t>
                </a:r>
                <a:r>
                  <a:rPr lang="it-IT" dirty="0"/>
                  <a:t>of the SHERPA </a:t>
                </a:r>
                <a:r>
                  <a:rPr lang="it-IT" dirty="0" smtClean="0"/>
                  <a:t>TPX3 detector </a:t>
                </a:r>
                <a:r>
                  <a:rPr lang="it-IT" dirty="0" err="1"/>
                  <a:t>imaging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LNF </a:t>
                </a:r>
                <a:r>
                  <a:rPr lang="it-IT" dirty="0" smtClean="0"/>
                  <a:t>BTF </a:t>
                </a:r>
                <a:r>
                  <a:rPr lang="it-IT" dirty="0" err="1" smtClean="0"/>
                  <a:t>have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been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carried</a:t>
                </a:r>
                <a:r>
                  <a:rPr lang="it-IT" dirty="0" smtClean="0"/>
                  <a:t> out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0431" y="1463795"/>
                <a:ext cx="6616338" cy="4813301"/>
              </a:xfrm>
              <a:blipFill>
                <a:blip r:embed="rId2"/>
                <a:stretch>
                  <a:fillRect l="-1014" t="-2152" r="-6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14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915" y="1634763"/>
            <a:ext cx="4598125" cy="459812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199765" y="858629"/>
            <a:ext cx="1656800" cy="338554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FF00"/>
                </a:solidFill>
              </a:rPr>
              <a:t>See</a:t>
            </a:r>
            <a:r>
              <a:rPr lang="it-IT" sz="1600" dirty="0" smtClean="0">
                <a:solidFill>
                  <a:srgbClr val="FFFF00"/>
                </a:solidFill>
              </a:rPr>
              <a:t> Backup </a:t>
            </a:r>
            <a:r>
              <a:rPr lang="it-IT" sz="1600" dirty="0" err="1" smtClean="0">
                <a:solidFill>
                  <a:srgbClr val="FFFF00"/>
                </a:solidFill>
              </a:rPr>
              <a:t>Slides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>
                <a:solidFill>
                  <a:srgbClr val="8B3341"/>
                </a:solidFill>
              </a:rPr>
              <a:t>3</a:t>
            </a:r>
            <a:r>
              <a:rPr lang="it-IT" b="1" dirty="0" smtClean="0">
                <a:solidFill>
                  <a:srgbClr val="8B3341"/>
                </a:solidFill>
              </a:rPr>
              <a:t>             </a:t>
            </a:r>
            <a:r>
              <a:rPr lang="it-IT" b="1" dirty="0" err="1" smtClean="0">
                <a:solidFill>
                  <a:srgbClr val="6D314A"/>
                </a:solidFill>
              </a:rPr>
              <a:t>Beam</a:t>
            </a:r>
            <a:r>
              <a:rPr lang="it-IT" b="1" dirty="0" smtClean="0">
                <a:solidFill>
                  <a:srgbClr val="6D314A"/>
                </a:solidFill>
              </a:rPr>
              <a:t> </a:t>
            </a:r>
            <a:r>
              <a:rPr lang="it-IT" b="1" dirty="0" err="1" smtClean="0">
                <a:solidFill>
                  <a:srgbClr val="6D314A"/>
                </a:solidFill>
              </a:rPr>
              <a:t>Collimation</a:t>
            </a:r>
            <a:r>
              <a:rPr lang="it-IT" b="1" dirty="0" smtClean="0">
                <a:solidFill>
                  <a:srgbClr val="6D314A"/>
                </a:solidFill>
              </a:rPr>
              <a:t> </a:t>
            </a:r>
            <a:r>
              <a:rPr lang="it-IT" b="1" dirty="0" smtClean="0">
                <a:solidFill>
                  <a:srgbClr val="182C4D"/>
                </a:solidFill>
              </a:rPr>
              <a:t>and </a:t>
            </a:r>
            <a:r>
              <a:rPr lang="it-IT" b="1" dirty="0" err="1" smtClean="0">
                <a:solidFill>
                  <a:srgbClr val="182C4D"/>
                </a:solidFill>
              </a:rPr>
              <a:t>Coalescence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15</a:t>
            </a:fld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6243442" y="4501741"/>
            <a:ext cx="2043441" cy="426720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o a tutto sesto 10"/>
          <p:cNvSpPr/>
          <p:nvPr/>
        </p:nvSpPr>
        <p:spPr>
          <a:xfrm flipH="1">
            <a:off x="5457703" y="4626586"/>
            <a:ext cx="1571478" cy="705395"/>
          </a:xfrm>
          <a:prstGeom prst="blockArc">
            <a:avLst>
              <a:gd name="adj1" fmla="val 15661637"/>
              <a:gd name="adj2" fmla="val 20196892"/>
              <a:gd name="adj3" fmla="val 26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 rot="20538058">
            <a:off x="3262051" y="5081211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3305269" y="4555050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20538058">
            <a:off x="5887106" y="4313311"/>
            <a:ext cx="2711152" cy="81931"/>
          </a:xfrm>
          <a:prstGeom prst="rightArrow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9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Crystal </a:t>
            </a:r>
            <a:r>
              <a:rPr lang="it-IT" dirty="0" err="1" smtClean="0">
                <a:solidFill>
                  <a:srgbClr val="8B3341"/>
                </a:solidFill>
              </a:rPr>
              <a:t>Assisted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Collimation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16</a:t>
            </a:fld>
            <a:endParaRPr lang="it-IT" dirty="0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22715"/>
                <a:ext cx="10515600" cy="4632325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Crystal-</a:t>
                </a:r>
                <a:r>
                  <a:rPr lang="it-IT" dirty="0" err="1" smtClean="0"/>
                  <a:t>Assisted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collimation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conceptually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similar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extraction</a:t>
                </a:r>
                <a:r>
                  <a:rPr lang="it-IT" dirty="0" smtClean="0"/>
                  <a:t>, </a:t>
                </a:r>
                <a:r>
                  <a:rPr lang="it-IT" dirty="0" err="1" smtClean="0"/>
                  <a:t>but</a:t>
                </a:r>
                <a:r>
                  <a:rPr lang="it-IT" dirty="0" smtClean="0"/>
                  <a:t> the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beam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is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deflected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toward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a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Heavy</a:t>
                </a:r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Metal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Absorber</a:t>
                </a:r>
                <a:r>
                  <a:rPr lang="it-IT" dirty="0" smtClean="0"/>
                  <a:t> (High-Z </a:t>
                </a:r>
                <a:r>
                  <a:rPr lang="it-IT" dirty="0" err="1" smtClean="0"/>
                  <a:t>material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like</a:t>
                </a:r>
                <a:r>
                  <a:rPr lang="it-IT" dirty="0" smtClean="0"/>
                  <a:t> W)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using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a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crystal</a:t>
                </a:r>
                <a:endParaRPr lang="it-IT" dirty="0" smtClean="0">
                  <a:solidFill>
                    <a:srgbClr val="0000FF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If</a:t>
                </a:r>
                <a:r>
                  <a:rPr lang="it-IT" dirty="0" smtClean="0"/>
                  <a:t> a </a:t>
                </a:r>
                <a:r>
                  <a:rPr lang="it-IT" dirty="0" err="1" smtClean="0"/>
                  <a:t>collimator</a:t>
                </a:r>
                <a:r>
                  <a:rPr lang="it-IT" dirty="0" smtClean="0"/>
                  <a:t> (SC)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placed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directly</a:t>
                </a:r>
                <a:r>
                  <a:rPr lang="it-IT" dirty="0" smtClean="0"/>
                  <a:t> on the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halo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the </a:t>
                </a:r>
                <a:r>
                  <a:rPr lang="it-IT" dirty="0" err="1"/>
                  <a:t>S</a:t>
                </a:r>
                <a:r>
                  <a:rPr lang="it-IT" dirty="0" err="1" smtClean="0"/>
                  <a:t>econdaries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produced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after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Hadronic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Shower</a:t>
                </a:r>
                <a:r>
                  <a:rPr lang="it-IT" dirty="0" smtClean="0"/>
                  <a:t> can </a:t>
                </a:r>
                <a:r>
                  <a:rPr lang="it-IT" dirty="0" err="1" smtClean="0"/>
                  <a:t>interact</a:t>
                </a:r>
                <a:r>
                  <a:rPr lang="it-IT" dirty="0" smtClean="0"/>
                  <a:t> with the </a:t>
                </a:r>
                <a:r>
                  <a:rPr lang="it-IT" dirty="0" err="1" smtClean="0"/>
                  <a:t>circulating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beam</a:t>
                </a:r>
                <a:endParaRPr lang="it-IT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With Crystal-</a:t>
                </a:r>
                <a:r>
                  <a:rPr lang="it-IT" dirty="0" err="1" smtClean="0"/>
                  <a:t>Assisted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collimation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possible</a:t>
                </a:r>
                <a:r>
                  <a:rPr lang="it-IT" dirty="0" smtClean="0"/>
                  <a:t> to </a:t>
                </a:r>
                <a:r>
                  <a:rPr lang="it-IT" dirty="0" err="1" smtClean="0"/>
                  <a:t>avoid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most</a:t>
                </a:r>
                <a:r>
                  <a:rPr lang="it-IT" dirty="0" smtClean="0"/>
                  <a:t> of the On-</a:t>
                </a:r>
                <a:r>
                  <a:rPr lang="it-IT" dirty="0" err="1" smtClean="0"/>
                  <a:t>Axis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Secondaries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30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22715"/>
                <a:ext cx="10515600" cy="4632325"/>
              </a:xfrm>
              <a:blipFill>
                <a:blip r:embed="rId4"/>
                <a:stretch>
                  <a:fillRect l="-1043" t="-2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481" y="4126089"/>
            <a:ext cx="7285038" cy="20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Coalescence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17</a:t>
            </a:fld>
            <a:endParaRPr lang="it-IT" dirty="0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838200" y="1825624"/>
            <a:ext cx="10597301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to use the </a:t>
            </a:r>
            <a:r>
              <a:rPr lang="it-IT" dirty="0" err="1" smtClean="0"/>
              <a:t>Channeling</a:t>
            </a:r>
            <a:r>
              <a:rPr lang="it-IT" dirty="0" smtClean="0"/>
              <a:t> </a:t>
            </a:r>
            <a:r>
              <a:rPr lang="it-IT" dirty="0" err="1" smtClean="0"/>
              <a:t>effect</a:t>
            </a:r>
            <a:r>
              <a:rPr lang="it-IT" dirty="0" smtClean="0"/>
              <a:t> to merge </a:t>
            </a:r>
            <a:r>
              <a:rPr lang="it-IT" dirty="0" err="1" smtClean="0"/>
              <a:t>beams</a:t>
            </a:r>
            <a:r>
              <a:rPr lang="it-IT" dirty="0" smtClean="0"/>
              <a:t> </a:t>
            </a:r>
            <a:r>
              <a:rPr lang="it-IT" dirty="0" err="1" smtClean="0"/>
              <a:t>coming</a:t>
            </a:r>
            <a:r>
              <a:rPr lang="it-IT" dirty="0" smtClean="0"/>
              <a:t> from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directions</a:t>
            </a: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process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/>
              <a:t> </a:t>
            </a:r>
            <a:r>
              <a:rPr lang="it-IT" dirty="0" smtClean="0"/>
              <a:t>the «</a:t>
            </a:r>
            <a:r>
              <a:rPr lang="it-IT" dirty="0" err="1" smtClean="0"/>
              <a:t>dual</a:t>
            </a:r>
            <a:r>
              <a:rPr lang="it-IT" dirty="0" smtClean="0"/>
              <a:t>» of the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: A </a:t>
            </a:r>
            <a:r>
              <a:rPr lang="it-IT" dirty="0" err="1" smtClean="0"/>
              <a:t>beamlet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extracted</a:t>
            </a:r>
            <a:r>
              <a:rPr lang="it-IT" dirty="0" smtClean="0"/>
              <a:t> from the </a:t>
            </a:r>
            <a:r>
              <a:rPr lang="it-IT" dirty="0" err="1" smtClean="0"/>
              <a:t>halo</a:t>
            </a:r>
            <a:r>
              <a:rPr lang="it-IT" dirty="0" smtClean="0"/>
              <a:t> of the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Coalescence</a:t>
            </a:r>
            <a:r>
              <a:rPr lang="it-IT" dirty="0" smtClean="0"/>
              <a:t>: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beams</a:t>
            </a:r>
            <a:r>
              <a:rPr lang="it-IT" dirty="0" smtClean="0"/>
              <a:t> are </a:t>
            </a:r>
            <a:r>
              <a:rPr lang="it-IT" dirty="0" err="1" smtClean="0"/>
              <a:t>merged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coherent</a:t>
            </a:r>
            <a:r>
              <a:rPr lang="it-IT" dirty="0" smtClean="0"/>
              <a:t> </a:t>
            </a:r>
            <a:r>
              <a:rPr lang="it-IT" dirty="0" err="1" smtClean="0"/>
              <a:t>processes</a:t>
            </a:r>
            <a:r>
              <a:rPr lang="it-IT" dirty="0" smtClean="0"/>
              <a:t> in a </a:t>
            </a:r>
            <a:r>
              <a:rPr lang="it-IT" dirty="0" err="1" smtClean="0"/>
              <a:t>bent</a:t>
            </a:r>
            <a:r>
              <a:rPr lang="it-IT" dirty="0" smtClean="0"/>
              <a:t> </a:t>
            </a:r>
            <a:r>
              <a:rPr lang="it-IT" dirty="0" err="1" smtClean="0"/>
              <a:t>crystal</a:t>
            </a:r>
            <a:r>
              <a:rPr lang="it-IT" dirty="0" smtClean="0"/>
              <a:t>, i.e. </a:t>
            </a:r>
            <a:r>
              <a:rPr lang="it-IT" dirty="0" err="1" smtClean="0"/>
              <a:t>Channeling</a:t>
            </a:r>
            <a:r>
              <a:rPr lang="it-IT" dirty="0" smtClean="0"/>
              <a:t> and Volume </a:t>
            </a:r>
            <a:r>
              <a:rPr lang="it-IT" dirty="0" err="1" smtClean="0"/>
              <a:t>Capture</a:t>
            </a:r>
            <a:endParaRPr lang="it-IT" dirty="0" smtClean="0"/>
          </a:p>
        </p:txBody>
      </p:sp>
      <p:sp>
        <p:nvSpPr>
          <p:cNvPr id="12" name="Freccia a destra 11"/>
          <p:cNvSpPr/>
          <p:nvPr/>
        </p:nvSpPr>
        <p:spPr>
          <a:xfrm>
            <a:off x="508879" y="4750618"/>
            <a:ext cx="1884650" cy="426720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co a tutto sesto 12"/>
          <p:cNvSpPr/>
          <p:nvPr/>
        </p:nvSpPr>
        <p:spPr>
          <a:xfrm>
            <a:off x="1468823" y="4892274"/>
            <a:ext cx="1637212" cy="705395"/>
          </a:xfrm>
          <a:prstGeom prst="blockArc">
            <a:avLst>
              <a:gd name="adj1" fmla="val 15661637"/>
              <a:gd name="adj2" fmla="val 20196892"/>
              <a:gd name="adj3" fmla="val 26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a destra 13"/>
          <p:cNvSpPr/>
          <p:nvPr/>
        </p:nvSpPr>
        <p:spPr>
          <a:xfrm rot="1277826">
            <a:off x="2469676" y="5384944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>
            <a:off x="9483031" y="4797833"/>
            <a:ext cx="2043441" cy="426720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co a tutto sesto 15"/>
          <p:cNvSpPr/>
          <p:nvPr/>
        </p:nvSpPr>
        <p:spPr>
          <a:xfrm flipH="1">
            <a:off x="8697292" y="4922678"/>
            <a:ext cx="1571478" cy="705395"/>
          </a:xfrm>
          <a:prstGeom prst="blockArc">
            <a:avLst>
              <a:gd name="adj1" fmla="val 15661637"/>
              <a:gd name="adj2" fmla="val 20196892"/>
              <a:gd name="adj3" fmla="val 26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a destra 16"/>
          <p:cNvSpPr/>
          <p:nvPr/>
        </p:nvSpPr>
        <p:spPr>
          <a:xfrm rot="20538058">
            <a:off x="6501640" y="5377303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2332820" y="4797833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>
            <a:off x="6544858" y="4851142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Gallone 20"/>
          <p:cNvSpPr/>
          <p:nvPr/>
        </p:nvSpPr>
        <p:spPr>
          <a:xfrm>
            <a:off x="5655526" y="5138454"/>
            <a:ext cx="424838" cy="489619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 rot="1294453">
            <a:off x="2532958" y="5488625"/>
            <a:ext cx="22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Ch</a:t>
            </a:r>
            <a:r>
              <a:rPr lang="it-IT" dirty="0" smtClean="0">
                <a:solidFill>
                  <a:srgbClr val="8B3341"/>
                </a:solidFill>
              </a:rPr>
              <a:t>.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75778" y="4526446"/>
            <a:ext cx="2935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8B3341"/>
                </a:solidFill>
              </a:rPr>
              <a:t>Non-</a:t>
            </a:r>
            <a:r>
              <a:rPr lang="it-IT" dirty="0" err="1" smtClean="0">
                <a:solidFill>
                  <a:srgbClr val="8B3341"/>
                </a:solidFill>
              </a:rPr>
              <a:t>Channeled</a:t>
            </a:r>
            <a:r>
              <a:rPr lang="it-IT" dirty="0" smtClean="0">
                <a:solidFill>
                  <a:srgbClr val="8B3341"/>
                </a:solidFill>
              </a:rPr>
              <a:t> 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22222" y="4517922"/>
            <a:ext cx="1767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182C4D"/>
                </a:solidFill>
              </a:rPr>
              <a:t>Circulating</a:t>
            </a:r>
            <a:r>
              <a:rPr lang="it-IT" dirty="0" smtClean="0">
                <a:solidFill>
                  <a:srgbClr val="182C4D"/>
                </a:solidFill>
              </a:rPr>
              <a:t> </a:t>
            </a:r>
            <a:r>
              <a:rPr lang="it-IT" dirty="0" err="1" smtClean="0">
                <a:solidFill>
                  <a:srgbClr val="182C4D"/>
                </a:solidFill>
              </a:rPr>
              <a:t>Beam</a:t>
            </a:r>
            <a:endParaRPr lang="it-IT" b="1" dirty="0">
              <a:solidFill>
                <a:srgbClr val="182C4D"/>
              </a:solidFill>
            </a:endParaRPr>
          </a:p>
        </p:txBody>
      </p:sp>
      <p:sp>
        <p:nvSpPr>
          <p:cNvPr id="26" name="Freccia a destra 25"/>
          <p:cNvSpPr/>
          <p:nvPr/>
        </p:nvSpPr>
        <p:spPr>
          <a:xfrm rot="20538058">
            <a:off x="9126695" y="4609403"/>
            <a:ext cx="2711152" cy="81931"/>
          </a:xfrm>
          <a:prstGeom prst="rightArrow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483252" y="4541149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r>
              <a:rPr lang="it-IT" dirty="0" smtClean="0">
                <a:solidFill>
                  <a:srgbClr val="8B3341"/>
                </a:solidFill>
              </a:rPr>
              <a:t> #1  (</a:t>
            </a:r>
            <a:r>
              <a:rPr lang="it-IT" dirty="0" err="1" smtClean="0">
                <a:solidFill>
                  <a:srgbClr val="8B3341"/>
                </a:solidFill>
              </a:rPr>
              <a:t>Vol.Capture</a:t>
            </a:r>
            <a:r>
              <a:rPr lang="it-IT" dirty="0" smtClean="0">
                <a:solidFill>
                  <a:srgbClr val="8B3341"/>
                </a:solidFill>
              </a:rPr>
              <a:t>)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 rot="20568213">
            <a:off x="6571057" y="5539810"/>
            <a:ext cx="2608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r>
              <a:rPr lang="it-IT" dirty="0" smtClean="0">
                <a:solidFill>
                  <a:srgbClr val="8B3341"/>
                </a:solidFill>
              </a:rPr>
              <a:t> #2   (</a:t>
            </a:r>
            <a:r>
              <a:rPr lang="it-IT" dirty="0" err="1" smtClean="0">
                <a:solidFill>
                  <a:srgbClr val="8B3341"/>
                </a:solidFill>
              </a:rPr>
              <a:t>Channeling</a:t>
            </a:r>
            <a:r>
              <a:rPr lang="it-IT" dirty="0" smtClean="0">
                <a:solidFill>
                  <a:srgbClr val="8B3341"/>
                </a:solidFill>
              </a:rPr>
              <a:t>)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742347" y="5076585"/>
            <a:ext cx="1506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182C4D"/>
                </a:solidFill>
              </a:rPr>
              <a:t>Merged</a:t>
            </a:r>
            <a:r>
              <a:rPr lang="it-IT" dirty="0" smtClean="0">
                <a:solidFill>
                  <a:srgbClr val="182C4D"/>
                </a:solidFill>
              </a:rPr>
              <a:t> </a:t>
            </a:r>
            <a:r>
              <a:rPr lang="it-IT" dirty="0" err="1" smtClean="0">
                <a:solidFill>
                  <a:srgbClr val="182C4D"/>
                </a:solidFill>
              </a:rPr>
              <a:t>Beam</a:t>
            </a:r>
            <a:endParaRPr lang="it-IT" b="1" dirty="0">
              <a:solidFill>
                <a:srgbClr val="182C4D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 rot="20469933">
            <a:off x="9402533" y="4275571"/>
            <a:ext cx="2101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Amor. of </a:t>
            </a:r>
            <a:r>
              <a:rPr lang="it-IT" dirty="0" err="1" smtClean="0">
                <a:solidFill>
                  <a:srgbClr val="0000FF"/>
                </a:solidFill>
              </a:rPr>
              <a:t>Beamlet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>
                <a:solidFill>
                  <a:srgbClr val="0000FF"/>
                </a:solidFill>
              </a:rPr>
              <a:t>#</a:t>
            </a:r>
            <a:r>
              <a:rPr lang="it-IT" dirty="0" smtClean="0">
                <a:solidFill>
                  <a:srgbClr val="0000FF"/>
                </a:solidFill>
              </a:rPr>
              <a:t>2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29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267" y="198737"/>
            <a:ext cx="2038697" cy="14622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10225799" y="-19266"/>
            <a:ext cx="1966201" cy="418546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rgbClr val="8B3341"/>
                </a:solidFill>
              </a:rPr>
              <a:t>Reminder</a:t>
            </a:r>
            <a:r>
              <a:rPr lang="it-IT" dirty="0" smtClean="0">
                <a:solidFill>
                  <a:srgbClr val="8B3341"/>
                </a:solidFill>
              </a:rPr>
              <a:t> on VC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37724" y="5517983"/>
            <a:ext cx="1719510" cy="36933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FF00"/>
                </a:solidFill>
              </a:rPr>
              <a:t>Beam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Extraction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9544849" y="5792722"/>
            <a:ext cx="1935145" cy="369332"/>
          </a:xfrm>
          <a:prstGeom prst="rect">
            <a:avLst/>
          </a:prstGeom>
          <a:ln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00FF00"/>
                </a:solidFill>
              </a:rPr>
              <a:t>Beam</a:t>
            </a:r>
            <a:r>
              <a:rPr lang="it-IT" dirty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Coalescence</a:t>
            </a:r>
            <a:endParaRPr lang="it-IT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Coalescence</a:t>
            </a:r>
            <a:r>
              <a:rPr lang="it-IT" dirty="0" smtClean="0">
                <a:solidFill>
                  <a:srgbClr val="8B3341"/>
                </a:solidFill>
              </a:rPr>
              <a:t> – UA9/</a:t>
            </a:r>
            <a:r>
              <a:rPr lang="it-IT" dirty="0" err="1" smtClean="0">
                <a:solidFill>
                  <a:srgbClr val="8B3341"/>
                </a:solidFill>
              </a:rPr>
              <a:t>Config</a:t>
            </a:r>
            <a:r>
              <a:rPr lang="it-IT" dirty="0" smtClean="0">
                <a:solidFill>
                  <a:srgbClr val="8B3341"/>
                </a:solidFill>
              </a:rPr>
              <a:t> 1 </a:t>
            </a:r>
            <a:r>
              <a:rPr lang="it-IT" dirty="0" err="1" smtClean="0">
                <a:solidFill>
                  <a:srgbClr val="8B3341"/>
                </a:solidFill>
              </a:rPr>
              <a:t>at</a:t>
            </a:r>
            <a:r>
              <a:rPr lang="it-IT" dirty="0" smtClean="0">
                <a:solidFill>
                  <a:srgbClr val="8B3341"/>
                </a:solidFill>
              </a:rPr>
              <a:t> CERN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04037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UA9 Setup under test </a:t>
            </a:r>
            <a:r>
              <a:rPr lang="it-IT" dirty="0" err="1" smtClean="0"/>
              <a:t>at</a:t>
            </a:r>
            <a:r>
              <a:rPr lang="it-IT" dirty="0" smtClean="0"/>
              <a:t> CERN – </a:t>
            </a:r>
            <a:r>
              <a:rPr lang="it-IT" dirty="0" err="1" smtClean="0">
                <a:solidFill>
                  <a:srgbClr val="00FF00"/>
                </a:solidFill>
              </a:rPr>
              <a:t>June</a:t>
            </a:r>
            <a:r>
              <a:rPr lang="it-IT" dirty="0" smtClean="0">
                <a:solidFill>
                  <a:srgbClr val="00FF00"/>
                </a:solidFill>
              </a:rPr>
              <a:t> 2023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A </a:t>
            </a:r>
            <a:r>
              <a:rPr lang="it-IT" dirty="0" err="1" smtClean="0"/>
              <a:t>Beamlet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extracted</a:t>
            </a:r>
            <a:r>
              <a:rPr lang="it-IT" dirty="0" smtClean="0"/>
              <a:t> from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a </a:t>
            </a:r>
            <a:r>
              <a:rPr lang="it-IT" dirty="0" err="1" smtClean="0"/>
              <a:t>crystal</a:t>
            </a:r>
            <a:r>
              <a:rPr lang="it-IT" dirty="0" smtClean="0"/>
              <a:t> XTAL1 </a:t>
            </a:r>
            <a:r>
              <a:rPr lang="it-IT" dirty="0" err="1" smtClean="0"/>
              <a:t>oriented</a:t>
            </a:r>
            <a:r>
              <a:rPr lang="it-IT" dirty="0" smtClean="0"/>
              <a:t> in </a:t>
            </a:r>
            <a:r>
              <a:rPr lang="it-IT" dirty="0" err="1" smtClean="0"/>
              <a:t>Channeling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The </a:t>
            </a:r>
            <a:r>
              <a:rPr lang="it-IT" dirty="0" err="1" smtClean="0"/>
              <a:t>beamlet</a:t>
            </a:r>
            <a:r>
              <a:rPr lang="it-IT" dirty="0" smtClean="0"/>
              <a:t> </a:t>
            </a:r>
            <a:r>
              <a:rPr lang="it-IT" dirty="0" err="1" smtClean="0"/>
              <a:t>passes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XTAL2 </a:t>
            </a:r>
            <a:r>
              <a:rPr lang="it-IT" dirty="0" err="1" smtClean="0"/>
              <a:t>oriented</a:t>
            </a:r>
            <a:r>
              <a:rPr lang="it-IT" dirty="0" smtClean="0"/>
              <a:t> in </a:t>
            </a:r>
            <a:r>
              <a:rPr lang="it-IT" dirty="0" err="1" smtClean="0"/>
              <a:t>Channeling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Subsequently</a:t>
            </a:r>
            <a:r>
              <a:rPr lang="it-IT" dirty="0" smtClean="0"/>
              <a:t>, the </a:t>
            </a:r>
            <a:r>
              <a:rPr lang="it-IT" dirty="0" err="1" smtClean="0"/>
              <a:t>beamlet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Volume-</a:t>
            </a:r>
            <a:r>
              <a:rPr lang="it-IT" dirty="0" err="1" smtClean="0"/>
              <a:t>Captured</a:t>
            </a:r>
            <a:r>
              <a:rPr lang="it-IT" dirty="0" smtClean="0"/>
              <a:t> by XTAL3 and </a:t>
            </a:r>
            <a:r>
              <a:rPr lang="it-IT" dirty="0" err="1" smtClean="0"/>
              <a:t>thus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recombined</a:t>
            </a:r>
            <a:r>
              <a:rPr lang="it-IT" dirty="0" smtClean="0"/>
              <a:t> to the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 smtClean="0"/>
          </a:p>
        </p:txBody>
      </p:sp>
      <p:pic>
        <p:nvPicPr>
          <p:cNvPr id="5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a destra 6"/>
          <p:cNvSpPr/>
          <p:nvPr/>
        </p:nvSpPr>
        <p:spPr>
          <a:xfrm>
            <a:off x="1112610" y="4332237"/>
            <a:ext cx="10346596" cy="520852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8" name="Arco a tutto sesto 7"/>
          <p:cNvSpPr/>
          <p:nvPr/>
        </p:nvSpPr>
        <p:spPr>
          <a:xfrm>
            <a:off x="1319438" y="4659050"/>
            <a:ext cx="1637212" cy="705395"/>
          </a:xfrm>
          <a:prstGeom prst="blockArc">
            <a:avLst>
              <a:gd name="adj1" fmla="val 15661637"/>
              <a:gd name="adj2" fmla="val 20196892"/>
              <a:gd name="adj3" fmla="val 26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Arco a tutto sesto 8"/>
          <p:cNvSpPr/>
          <p:nvPr/>
        </p:nvSpPr>
        <p:spPr>
          <a:xfrm flipH="1">
            <a:off x="7426730" y="4659050"/>
            <a:ext cx="1608501" cy="705395"/>
          </a:xfrm>
          <a:prstGeom prst="blockArc">
            <a:avLst>
              <a:gd name="adj1" fmla="val 15661637"/>
              <a:gd name="adj2" fmla="val 20196892"/>
              <a:gd name="adj3" fmla="val 268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Arco a tutto sesto 9"/>
          <p:cNvSpPr/>
          <p:nvPr/>
        </p:nvSpPr>
        <p:spPr>
          <a:xfrm flipV="1">
            <a:off x="4307770" y="5013291"/>
            <a:ext cx="1637212" cy="837246"/>
          </a:xfrm>
          <a:prstGeom prst="blockArc">
            <a:avLst>
              <a:gd name="adj1" fmla="val 13214683"/>
              <a:gd name="adj2" fmla="val 19112836"/>
              <a:gd name="adj3" fmla="val 32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a destra 10"/>
          <p:cNvSpPr/>
          <p:nvPr/>
        </p:nvSpPr>
        <p:spPr>
          <a:xfrm rot="1277826">
            <a:off x="2339443" y="5168985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20435247">
            <a:off x="5264967" y="5168984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894540" y="406150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 smtClean="0">
                <a:solidFill>
                  <a:srgbClr val="FF0000"/>
                </a:solidFill>
              </a:rPr>
              <a:t>1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429708" y="3959685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624475" y="5976488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 smtClean="0">
                <a:solidFill>
                  <a:srgbClr val="FF0000"/>
                </a:solidFill>
              </a:rPr>
              <a:t>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827376" y="5247248"/>
            <a:ext cx="190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454502" y="5345153"/>
            <a:ext cx="257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Pre-Recombined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21" name="Freccia a destra 20"/>
          <p:cNvSpPr/>
          <p:nvPr/>
        </p:nvSpPr>
        <p:spPr>
          <a:xfrm>
            <a:off x="8153400" y="4667400"/>
            <a:ext cx="2999084" cy="185689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8722252" y="4746268"/>
            <a:ext cx="2189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Recombined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Beamlet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18</a:t>
            </a:fld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9595095" y="5297024"/>
            <a:ext cx="2144937" cy="67946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rgbClr val="8B3341"/>
                </a:solidFill>
              </a:rPr>
              <a:t>Ongoing</a:t>
            </a:r>
            <a:r>
              <a:rPr lang="it-IT" dirty="0" smtClean="0">
                <a:solidFill>
                  <a:srgbClr val="8B3341"/>
                </a:solidFill>
              </a:rPr>
              <a:t> Activity</a:t>
            </a:r>
          </a:p>
          <a:p>
            <a:pPr algn="ctr"/>
            <a:r>
              <a:rPr lang="it-IT" dirty="0" smtClean="0">
                <a:solidFill>
                  <a:srgbClr val="8B3341"/>
                </a:solidFill>
              </a:rPr>
              <a:t>My </a:t>
            </a:r>
            <a:r>
              <a:rPr lang="it-IT" dirty="0" err="1" smtClean="0">
                <a:solidFill>
                  <a:srgbClr val="8B3341"/>
                </a:solidFill>
              </a:rPr>
              <a:t>Ph.D</a:t>
            </a:r>
            <a:r>
              <a:rPr lang="it-IT" dirty="0" smtClean="0">
                <a:solidFill>
                  <a:srgbClr val="8B3341"/>
                </a:solidFill>
              </a:rPr>
              <a:t>. </a:t>
            </a:r>
            <a:r>
              <a:rPr lang="it-IT" dirty="0" err="1" smtClean="0">
                <a:solidFill>
                  <a:srgbClr val="8B3341"/>
                </a:solidFill>
              </a:rPr>
              <a:t>thesis</a:t>
            </a:r>
            <a:r>
              <a:rPr lang="it-IT" dirty="0" smtClean="0">
                <a:solidFill>
                  <a:srgbClr val="8B3341"/>
                </a:solidFill>
              </a:rPr>
              <a:t> work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2" name="Picture 2" descr="CERN logo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783" y="5395176"/>
            <a:ext cx="483159" cy="4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ccia a destra 25"/>
          <p:cNvSpPr/>
          <p:nvPr/>
        </p:nvSpPr>
        <p:spPr>
          <a:xfrm>
            <a:off x="1084136" y="4252113"/>
            <a:ext cx="10346596" cy="520852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Coalescence</a:t>
            </a:r>
            <a:r>
              <a:rPr lang="it-IT" dirty="0">
                <a:solidFill>
                  <a:srgbClr val="8B3341"/>
                </a:solidFill>
              </a:rPr>
              <a:t> – UA9/</a:t>
            </a:r>
            <a:r>
              <a:rPr lang="it-IT" dirty="0" err="1">
                <a:solidFill>
                  <a:srgbClr val="8B3341"/>
                </a:solidFill>
              </a:rPr>
              <a:t>Config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smtClean="0">
                <a:solidFill>
                  <a:srgbClr val="8B3341"/>
                </a:solidFill>
              </a:rPr>
              <a:t>2 </a:t>
            </a:r>
            <a:r>
              <a:rPr lang="it-IT" dirty="0" err="1">
                <a:solidFill>
                  <a:srgbClr val="8B3341"/>
                </a:solidFill>
              </a:rPr>
              <a:t>at</a:t>
            </a:r>
            <a:r>
              <a:rPr lang="it-IT" dirty="0">
                <a:solidFill>
                  <a:srgbClr val="8B3341"/>
                </a:solidFill>
              </a:rPr>
              <a:t> CERN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690688"/>
            <a:ext cx="10734675" cy="44862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UA9 Setup under test </a:t>
            </a:r>
            <a:r>
              <a:rPr lang="it-IT" dirty="0" err="1"/>
              <a:t>at</a:t>
            </a:r>
            <a:r>
              <a:rPr lang="it-IT" dirty="0"/>
              <a:t> CERN </a:t>
            </a:r>
            <a:r>
              <a:rPr lang="it-IT" dirty="0" smtClean="0"/>
              <a:t>– </a:t>
            </a:r>
            <a:r>
              <a:rPr lang="it-IT" dirty="0" err="1" smtClean="0">
                <a:solidFill>
                  <a:srgbClr val="00FF00"/>
                </a:solidFill>
              </a:rPr>
              <a:t>September</a:t>
            </a:r>
            <a:r>
              <a:rPr lang="it-IT" dirty="0" smtClean="0">
                <a:solidFill>
                  <a:srgbClr val="00FF00"/>
                </a:solidFill>
              </a:rPr>
              <a:t> 2023</a:t>
            </a:r>
            <a:endParaRPr lang="it-IT" dirty="0">
              <a:solidFill>
                <a:srgbClr val="00FF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/>
              <a:t>A </a:t>
            </a:r>
            <a:r>
              <a:rPr lang="it-IT" dirty="0" err="1" smtClean="0"/>
              <a:t>Beamlet</a:t>
            </a:r>
            <a:r>
              <a:rPr lang="it-IT" dirty="0" smtClean="0"/>
              <a:t> (1)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extracted</a:t>
            </a:r>
            <a:r>
              <a:rPr lang="it-IT" dirty="0"/>
              <a:t> from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circulating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a </a:t>
            </a:r>
            <a:r>
              <a:rPr lang="it-IT" dirty="0" err="1"/>
              <a:t>crystal</a:t>
            </a:r>
            <a:r>
              <a:rPr lang="it-IT" dirty="0"/>
              <a:t> XTAL1 </a:t>
            </a:r>
            <a:r>
              <a:rPr lang="it-IT" dirty="0" err="1"/>
              <a:t>oriented</a:t>
            </a:r>
            <a:r>
              <a:rPr lang="it-IT" dirty="0"/>
              <a:t> in </a:t>
            </a:r>
            <a:r>
              <a:rPr lang="it-IT" dirty="0" err="1"/>
              <a:t>Channeling</a:t>
            </a: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Another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r>
              <a:rPr lang="it-IT" dirty="0" smtClean="0"/>
              <a:t> (2)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/>
              <a:t>XTAL2 </a:t>
            </a:r>
            <a:r>
              <a:rPr lang="it-IT" dirty="0" err="1"/>
              <a:t>oriented</a:t>
            </a:r>
            <a:r>
              <a:rPr lang="it-IT" dirty="0"/>
              <a:t> in </a:t>
            </a:r>
            <a:r>
              <a:rPr lang="it-IT" dirty="0" err="1"/>
              <a:t>Channeling</a:t>
            </a: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/>
              <a:t>Subsequently</a:t>
            </a:r>
            <a:r>
              <a:rPr lang="it-IT" dirty="0"/>
              <a:t>, the </a:t>
            </a:r>
            <a:r>
              <a:rPr lang="it-IT" dirty="0" err="1" smtClean="0"/>
              <a:t>beamlet</a:t>
            </a:r>
            <a:r>
              <a:rPr lang="it-IT" dirty="0" smtClean="0"/>
              <a:t> (2) </a:t>
            </a:r>
            <a:r>
              <a:rPr lang="it-IT" dirty="0" err="1"/>
              <a:t>is</a:t>
            </a:r>
            <a:r>
              <a:rPr lang="it-IT" dirty="0"/>
              <a:t> Volume-</a:t>
            </a:r>
            <a:r>
              <a:rPr lang="it-IT" dirty="0" err="1"/>
              <a:t>Captured</a:t>
            </a:r>
            <a:r>
              <a:rPr lang="it-IT" dirty="0"/>
              <a:t> by XTAL3 and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recombined</a:t>
            </a:r>
            <a:r>
              <a:rPr lang="it-IT" dirty="0"/>
              <a:t> to the </a:t>
            </a:r>
            <a:r>
              <a:rPr lang="it-IT" dirty="0" err="1" smtClean="0"/>
              <a:t>beamlet</a:t>
            </a:r>
            <a:r>
              <a:rPr lang="it-IT" dirty="0" smtClean="0"/>
              <a:t> (1). The </a:t>
            </a:r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exits</a:t>
            </a:r>
            <a:r>
              <a:rPr lang="it-IT" dirty="0" smtClean="0"/>
              <a:t> in the </a:t>
            </a:r>
            <a:r>
              <a:rPr lang="it-IT" dirty="0" err="1" smtClean="0"/>
              <a:t>direction</a:t>
            </a:r>
            <a:r>
              <a:rPr lang="it-IT" dirty="0" smtClean="0"/>
              <a:t> of B1</a:t>
            </a:r>
            <a:endParaRPr lang="it-IT" dirty="0"/>
          </a:p>
        </p:txBody>
      </p:sp>
      <p:pic>
        <p:nvPicPr>
          <p:cNvPr id="5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co a tutto sesto 7"/>
          <p:cNvSpPr/>
          <p:nvPr/>
        </p:nvSpPr>
        <p:spPr>
          <a:xfrm>
            <a:off x="1110396" y="4568324"/>
            <a:ext cx="1637212" cy="705395"/>
          </a:xfrm>
          <a:prstGeom prst="blockArc">
            <a:avLst>
              <a:gd name="adj1" fmla="val 15661637"/>
              <a:gd name="adj2" fmla="val 19179131"/>
              <a:gd name="adj3" fmla="val 30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Arco a tutto sesto 8"/>
          <p:cNvSpPr/>
          <p:nvPr/>
        </p:nvSpPr>
        <p:spPr>
          <a:xfrm flipH="1" flipV="1">
            <a:off x="7052212" y="5109686"/>
            <a:ext cx="1608501" cy="741564"/>
          </a:xfrm>
          <a:prstGeom prst="blockArc">
            <a:avLst>
              <a:gd name="adj1" fmla="val 15976051"/>
              <a:gd name="adj2" fmla="val 20091269"/>
              <a:gd name="adj3" fmla="val 287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Arco a tutto sesto 9"/>
          <p:cNvSpPr/>
          <p:nvPr/>
        </p:nvSpPr>
        <p:spPr>
          <a:xfrm>
            <a:off x="4279707" y="4592595"/>
            <a:ext cx="1139527" cy="623226"/>
          </a:xfrm>
          <a:prstGeom prst="blockArc">
            <a:avLst>
              <a:gd name="adj1" fmla="val 15708997"/>
              <a:gd name="adj2" fmla="val 20253865"/>
              <a:gd name="adj3" fmla="val 35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a destra 10"/>
          <p:cNvSpPr/>
          <p:nvPr/>
        </p:nvSpPr>
        <p:spPr>
          <a:xfrm rot="657916">
            <a:off x="2035873" y="5099480"/>
            <a:ext cx="5647162" cy="23268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283400">
            <a:off x="4901858" y="5080649"/>
            <a:ext cx="2711152" cy="19589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685498" y="3970782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 smtClean="0">
                <a:solidFill>
                  <a:srgbClr val="FF0000"/>
                </a:solidFill>
              </a:rPr>
              <a:t>1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151713" y="5957756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415433" y="3969873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XTAL </a:t>
            </a:r>
            <a:r>
              <a:rPr lang="it-IT" sz="2400" b="1" dirty="0" smtClean="0">
                <a:solidFill>
                  <a:srgbClr val="FF0000"/>
                </a:solidFill>
              </a:rPr>
              <a:t>2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 rot="591054">
            <a:off x="8246622" y="5597573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Merged</a:t>
            </a:r>
            <a:r>
              <a:rPr lang="it-IT" dirty="0" smtClean="0">
                <a:solidFill>
                  <a:srgbClr val="8B3341"/>
                </a:solidFill>
              </a:rPr>
              <a:t> 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656624">
            <a:off x="3109169" y="5089053"/>
            <a:ext cx="207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r>
              <a:rPr lang="it-IT" dirty="0" smtClean="0">
                <a:solidFill>
                  <a:srgbClr val="8B3341"/>
                </a:solidFill>
              </a:rPr>
              <a:t> 1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 rot="1285029">
            <a:off x="5520369" y="4920000"/>
            <a:ext cx="207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r>
              <a:rPr lang="it-IT" dirty="0" smtClean="0">
                <a:solidFill>
                  <a:srgbClr val="8B3341"/>
                </a:solidFill>
              </a:rPr>
              <a:t> 2</a:t>
            </a:r>
            <a:endParaRPr lang="it-IT" b="1" dirty="0">
              <a:solidFill>
                <a:srgbClr val="8B3341"/>
              </a:solidFill>
            </a:endParaRPr>
          </a:p>
        </p:txBody>
      </p:sp>
      <p:sp>
        <p:nvSpPr>
          <p:cNvPr id="22" name="Freccia a destra 21"/>
          <p:cNvSpPr/>
          <p:nvPr/>
        </p:nvSpPr>
        <p:spPr>
          <a:xfrm rot="578566">
            <a:off x="7696208" y="5844127"/>
            <a:ext cx="3434172" cy="334919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19</a:t>
            </a:fld>
            <a:endParaRPr lang="it-IT" dirty="0"/>
          </a:p>
        </p:txBody>
      </p:sp>
      <p:sp>
        <p:nvSpPr>
          <p:cNvPr id="25" name="Freccia a destra 24"/>
          <p:cNvSpPr/>
          <p:nvPr/>
        </p:nvSpPr>
        <p:spPr>
          <a:xfrm rot="657916">
            <a:off x="2035873" y="5094461"/>
            <a:ext cx="5647162" cy="232680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9942061" y="4838862"/>
            <a:ext cx="2144937" cy="67946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rgbClr val="8B3341"/>
                </a:solidFill>
              </a:rPr>
              <a:t>Ongoing</a:t>
            </a:r>
            <a:r>
              <a:rPr lang="it-IT" dirty="0" smtClean="0">
                <a:solidFill>
                  <a:srgbClr val="8B3341"/>
                </a:solidFill>
              </a:rPr>
              <a:t> Activity</a:t>
            </a:r>
          </a:p>
          <a:p>
            <a:pPr algn="ctr"/>
            <a:r>
              <a:rPr lang="it-IT" dirty="0" smtClean="0">
                <a:solidFill>
                  <a:srgbClr val="8B3341"/>
                </a:solidFill>
              </a:rPr>
              <a:t>My </a:t>
            </a:r>
            <a:r>
              <a:rPr lang="it-IT" dirty="0" err="1" smtClean="0">
                <a:solidFill>
                  <a:srgbClr val="8B3341"/>
                </a:solidFill>
              </a:rPr>
              <a:t>Ph.D</a:t>
            </a:r>
            <a:r>
              <a:rPr lang="it-IT" dirty="0" smtClean="0">
                <a:solidFill>
                  <a:srgbClr val="8B3341"/>
                </a:solidFill>
              </a:rPr>
              <a:t>. </a:t>
            </a:r>
            <a:r>
              <a:rPr lang="it-IT" dirty="0" err="1" smtClean="0">
                <a:solidFill>
                  <a:srgbClr val="8B3341"/>
                </a:solidFill>
              </a:rPr>
              <a:t>thesis</a:t>
            </a:r>
            <a:r>
              <a:rPr lang="it-IT" dirty="0" smtClean="0">
                <a:solidFill>
                  <a:srgbClr val="8B3341"/>
                </a:solidFill>
              </a:rPr>
              <a:t> work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4" name="Picture 2" descr="CERN logo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74" y="4952352"/>
            <a:ext cx="483159" cy="4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8B3341"/>
                </a:solidFill>
              </a:rPr>
              <a:t>1             </a:t>
            </a:r>
            <a:r>
              <a:rPr lang="it-IT" b="1" dirty="0" err="1" smtClean="0">
                <a:solidFill>
                  <a:srgbClr val="6D314A"/>
                </a:solidFill>
              </a:rPr>
              <a:t>Introduction</a:t>
            </a:r>
            <a:r>
              <a:rPr lang="it-IT" b="1" dirty="0" smtClean="0">
                <a:solidFill>
                  <a:srgbClr val="6D314A"/>
                </a:solidFill>
              </a:rPr>
              <a:t> to </a:t>
            </a:r>
            <a:r>
              <a:rPr lang="it-IT" b="1" dirty="0" smtClean="0">
                <a:solidFill>
                  <a:srgbClr val="182C4D"/>
                </a:solidFill>
              </a:rPr>
              <a:t>Crystal </a:t>
            </a:r>
            <a:r>
              <a:rPr lang="it-IT" b="1" dirty="0" err="1" smtClean="0">
                <a:solidFill>
                  <a:srgbClr val="182C4D"/>
                </a:solidFill>
              </a:rPr>
              <a:t>Channeling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</a:t>
            </a:fld>
            <a:endParaRPr lang="it-IT" dirty="0"/>
          </a:p>
        </p:txBody>
      </p:sp>
      <p:pic>
        <p:nvPicPr>
          <p:cNvPr id="8" name="Picture 2" descr="Crystals | Free Full-Text | Bent Crystal Design and Characterization for  High-Energy Physics Experim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41" y="3974188"/>
            <a:ext cx="3112435" cy="18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>
                <a:solidFill>
                  <a:srgbClr val="8B3341"/>
                </a:solidFill>
              </a:rPr>
              <a:t>4</a:t>
            </a:r>
            <a:r>
              <a:rPr lang="it-IT" b="1" dirty="0" smtClean="0">
                <a:solidFill>
                  <a:srgbClr val="8B3341"/>
                </a:solidFill>
              </a:rPr>
              <a:t>             </a:t>
            </a:r>
            <a:r>
              <a:rPr lang="it-IT" b="1" dirty="0" err="1" smtClean="0">
                <a:solidFill>
                  <a:srgbClr val="6D314A"/>
                </a:solidFill>
              </a:rPr>
              <a:t>Conclusions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20</a:t>
            </a:fld>
            <a:endParaRPr lang="it-IT"/>
          </a:p>
        </p:txBody>
      </p:sp>
      <p:pic>
        <p:nvPicPr>
          <p:cNvPr id="1026" name="Picture 2" descr="History makers in the Rolex Fastnet Race 20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00" y="3703109"/>
            <a:ext cx="2939875" cy="196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6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Take-Home </a:t>
            </a:r>
            <a:r>
              <a:rPr lang="it-IT" dirty="0" err="1" smtClean="0">
                <a:solidFill>
                  <a:srgbClr val="8B3341"/>
                </a:solidFill>
              </a:rPr>
              <a:t>messages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35019"/>
            <a:ext cx="10515600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Bent</a:t>
            </a:r>
            <a:r>
              <a:rPr lang="it-IT" dirty="0" smtClean="0"/>
              <a:t> </a:t>
            </a:r>
            <a:r>
              <a:rPr lang="it-IT" dirty="0" err="1" smtClean="0"/>
              <a:t>Crystsal-Assisted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 and </a:t>
            </a:r>
            <a:r>
              <a:rPr lang="it-IT" dirty="0" err="1" smtClean="0"/>
              <a:t>coalescence</a:t>
            </a:r>
            <a:r>
              <a:rPr lang="it-IT" dirty="0" smtClean="0"/>
              <a:t> are </a:t>
            </a:r>
            <a:r>
              <a:rPr lang="it-IT" dirty="0" err="1" smtClean="0"/>
              <a:t>novel</a:t>
            </a:r>
            <a:r>
              <a:rPr lang="it-IT" dirty="0" smtClean="0"/>
              <a:t> </a:t>
            </a:r>
            <a:r>
              <a:rPr lang="it-IT" dirty="0" err="1" smtClean="0"/>
              <a:t>techniques</a:t>
            </a:r>
            <a:r>
              <a:rPr lang="it-IT" dirty="0" smtClean="0"/>
              <a:t> </a:t>
            </a:r>
            <a:r>
              <a:rPr lang="it-IT" dirty="0" err="1" smtClean="0"/>
              <a:t>currently</a:t>
            </a:r>
            <a:r>
              <a:rPr lang="it-IT" dirty="0" smtClean="0"/>
              <a:t> under </a:t>
            </a:r>
            <a:r>
              <a:rPr lang="it-IT" dirty="0" err="1" smtClean="0"/>
              <a:t>study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Merging</a:t>
            </a:r>
            <a:r>
              <a:rPr lang="it-IT" dirty="0"/>
              <a:t> with </a:t>
            </a:r>
            <a:r>
              <a:rPr lang="it-IT" dirty="0" err="1"/>
              <a:t>crystals</a:t>
            </a:r>
            <a:r>
              <a:rPr lang="it-IT" dirty="0"/>
              <a:t> must be </a:t>
            </a:r>
            <a:r>
              <a:rPr lang="it-IT" dirty="0" err="1"/>
              <a:t>performed</a:t>
            </a:r>
            <a:r>
              <a:rPr lang="it-IT" dirty="0"/>
              <a:t> in an appropriate way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/>
              <a:t>The </a:t>
            </a:r>
            <a:r>
              <a:rPr lang="it-IT" dirty="0" err="1">
                <a:solidFill>
                  <a:srgbClr val="0000FF"/>
                </a:solidFill>
              </a:rPr>
              <a:t>Phasespace</a:t>
            </a:r>
            <a:r>
              <a:rPr lang="it-IT" dirty="0"/>
              <a:t> </a:t>
            </a:r>
            <a:r>
              <a:rPr lang="it-IT" dirty="0" smtClean="0"/>
              <a:t>of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impinging</a:t>
            </a:r>
            <a:r>
              <a:rPr lang="it-IT" dirty="0"/>
              <a:t> </a:t>
            </a:r>
            <a:r>
              <a:rPr lang="it-IT" dirty="0" err="1"/>
              <a:t>beamlets</a:t>
            </a:r>
            <a:r>
              <a:rPr lang="it-IT" dirty="0"/>
              <a:t> </a:t>
            </a:r>
            <a:r>
              <a:rPr lang="it-IT" dirty="0">
                <a:solidFill>
                  <a:srgbClr val="0000FF"/>
                </a:solidFill>
              </a:rPr>
              <a:t>must be </a:t>
            </a:r>
            <a:r>
              <a:rPr lang="it-IT" dirty="0" err="1">
                <a:solidFill>
                  <a:srgbClr val="0000FF"/>
                </a:solidFill>
              </a:rPr>
              <a:t>matched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0000FF"/>
                </a:solidFill>
              </a:rPr>
              <a:t>otherwise</a:t>
            </a:r>
            <a:r>
              <a:rPr lang="it-IT" dirty="0" smtClean="0">
                <a:solidFill>
                  <a:srgbClr val="0000FF"/>
                </a:solidFill>
              </a:rPr>
              <a:t> the </a:t>
            </a:r>
            <a:r>
              <a:rPr lang="it-IT" dirty="0" err="1" smtClean="0">
                <a:solidFill>
                  <a:srgbClr val="0000FF"/>
                </a:solidFill>
              </a:rPr>
              <a:t>beam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err="1" smtClean="0">
                <a:solidFill>
                  <a:srgbClr val="0000FF"/>
                </a:solidFill>
              </a:rPr>
              <a:t>will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err="1" smtClean="0">
                <a:solidFill>
                  <a:srgbClr val="0000FF"/>
                </a:solidFill>
              </a:rPr>
              <a:t>degrade</a:t>
            </a:r>
            <a:r>
              <a:rPr lang="it-IT" dirty="0" smtClean="0">
                <a:solidFill>
                  <a:srgbClr val="0000FF"/>
                </a:solidFill>
              </a:rPr>
              <a:t> due to </a:t>
            </a:r>
            <a:r>
              <a:rPr lang="it-IT" dirty="0" err="1" smtClean="0">
                <a:solidFill>
                  <a:srgbClr val="0000FF"/>
                </a:solidFill>
              </a:rPr>
              <a:t>filamentation</a:t>
            </a:r>
            <a:endParaRPr lang="it-IT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Bent</a:t>
            </a:r>
            <a:r>
              <a:rPr lang="it-IT" dirty="0"/>
              <a:t> </a:t>
            </a:r>
            <a:r>
              <a:rPr lang="it-IT" dirty="0" err="1"/>
              <a:t>Crystsal-Assisted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 smtClean="0"/>
              <a:t>collimation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nowadays</a:t>
            </a:r>
            <a:r>
              <a:rPr lang="it-IT" dirty="0" smtClean="0"/>
              <a:t> </a:t>
            </a:r>
            <a:r>
              <a:rPr lang="it-IT" dirty="0" err="1" smtClean="0"/>
              <a:t>widely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possible</a:t>
            </a:r>
            <a:r>
              <a:rPr lang="it-IT" dirty="0" smtClean="0"/>
              <a:t> to </a:t>
            </a:r>
            <a:r>
              <a:rPr lang="it-IT" dirty="0" err="1" smtClean="0"/>
              <a:t>implement</a:t>
            </a:r>
            <a:r>
              <a:rPr lang="it-IT" dirty="0" smtClean="0"/>
              <a:t> </a:t>
            </a:r>
            <a:r>
              <a:rPr lang="it-IT" dirty="0" err="1" smtClean="0"/>
              <a:t>those</a:t>
            </a:r>
            <a:r>
              <a:rPr lang="it-IT" dirty="0" smtClean="0"/>
              <a:t> </a:t>
            </a:r>
            <a:r>
              <a:rPr lang="it-IT" dirty="0" err="1" smtClean="0"/>
              <a:t>setups</a:t>
            </a:r>
            <a:r>
              <a:rPr lang="it-IT" dirty="0" smtClean="0"/>
              <a:t> in </a:t>
            </a:r>
            <a:r>
              <a:rPr lang="it-IT" dirty="0" err="1" smtClean="0"/>
              <a:t>accelerators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FCC or </a:t>
            </a:r>
            <a:r>
              <a:rPr lang="it-IT" dirty="0" err="1" smtClean="0"/>
              <a:t>Muon</a:t>
            </a:r>
            <a:r>
              <a:rPr lang="it-IT" dirty="0" smtClean="0"/>
              <a:t>  Collider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i="1" dirty="0" smtClean="0"/>
              <a:t>Stay </a:t>
            </a:r>
            <a:r>
              <a:rPr lang="it-IT" i="1" dirty="0" err="1" smtClean="0"/>
              <a:t>tuned</a:t>
            </a:r>
            <a:r>
              <a:rPr lang="it-IT" i="1" dirty="0" smtClean="0"/>
              <a:t>! I </a:t>
            </a:r>
            <a:r>
              <a:rPr lang="it-IT" i="1" dirty="0" err="1" smtClean="0"/>
              <a:t>will</a:t>
            </a:r>
            <a:r>
              <a:rPr lang="it-IT" i="1" dirty="0" smtClean="0"/>
              <a:t> </a:t>
            </a:r>
            <a:r>
              <a:rPr lang="it-IT" i="1" dirty="0" err="1" smtClean="0"/>
              <a:t>present</a:t>
            </a:r>
            <a:r>
              <a:rPr lang="it-IT" i="1" dirty="0" smtClean="0"/>
              <a:t> </a:t>
            </a:r>
            <a:r>
              <a:rPr lang="it-IT" i="1" dirty="0" err="1" smtClean="0"/>
              <a:t>my</a:t>
            </a:r>
            <a:r>
              <a:rPr lang="it-IT" i="1" dirty="0" smtClean="0"/>
              <a:t> </a:t>
            </a:r>
            <a:r>
              <a:rPr lang="it-IT" i="1" dirty="0" err="1" smtClean="0"/>
              <a:t>further</a:t>
            </a:r>
            <a:r>
              <a:rPr lang="it-IT" i="1" dirty="0" smtClean="0"/>
              <a:t> </a:t>
            </a:r>
            <a:r>
              <a:rPr lang="it-IT" i="1" dirty="0" err="1" smtClean="0"/>
              <a:t>results</a:t>
            </a:r>
            <a:r>
              <a:rPr lang="it-IT" i="1" dirty="0" smtClean="0"/>
              <a:t> time by time ;)</a:t>
            </a: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1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4337892"/>
            <a:ext cx="12192000" cy="2520108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432903"/>
            <a:ext cx="10515600" cy="4914218"/>
          </a:xfrm>
        </p:spPr>
        <p:txBody>
          <a:bodyPr>
            <a:normAutofit/>
          </a:bodyPr>
          <a:lstStyle/>
          <a:p>
            <a:r>
              <a:rPr lang="it-IT" dirty="0" smtClean="0"/>
              <a:t>I </a:t>
            </a:r>
            <a:r>
              <a:rPr lang="it-IT" dirty="0" err="1" smtClean="0"/>
              <a:t>sincerely</a:t>
            </a:r>
            <a:r>
              <a:rPr lang="it-IT" dirty="0" smtClean="0"/>
              <a:t> </a:t>
            </a:r>
            <a:r>
              <a:rPr lang="it-IT" dirty="0" err="1" smtClean="0"/>
              <a:t>Acknoweledge</a:t>
            </a:r>
            <a:r>
              <a:rPr lang="it-IT" dirty="0" smtClean="0"/>
              <a:t> the INFN Roma &amp; INFN LNF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allowed</a:t>
            </a:r>
            <a:r>
              <a:rPr lang="it-IT" dirty="0" smtClean="0"/>
              <a:t> me to </a:t>
            </a:r>
            <a:r>
              <a:rPr lang="it-IT" dirty="0" err="1" smtClean="0"/>
              <a:t>perform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necessary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 to </a:t>
            </a:r>
            <a:r>
              <a:rPr lang="it-IT" dirty="0" err="1" smtClean="0"/>
              <a:t>develop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presentation</a:t>
            </a:r>
            <a:endParaRPr lang="it-IT" dirty="0" smtClean="0"/>
          </a:p>
          <a:p>
            <a:pPr lvl="1"/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Thanks</a:t>
            </a:r>
            <a:r>
              <a:rPr lang="it-IT" dirty="0" smtClean="0"/>
              <a:t> to Paolo Valente, Mauro Raggi, Marco </a:t>
            </a:r>
            <a:r>
              <a:rPr lang="it-IT" dirty="0" err="1" smtClean="0"/>
              <a:t>Garattini</a:t>
            </a:r>
            <a:r>
              <a:rPr lang="it-IT" dirty="0" smtClean="0"/>
              <a:t>, Alessandro Variola, Paola </a:t>
            </a:r>
            <a:r>
              <a:rPr lang="it-IT" dirty="0" err="1" smtClean="0"/>
              <a:t>Gianotti</a:t>
            </a:r>
            <a:r>
              <a:rPr lang="it-IT" dirty="0" smtClean="0"/>
              <a:t>, Luca </a:t>
            </a:r>
            <a:r>
              <a:rPr lang="it-IT" dirty="0" err="1" smtClean="0"/>
              <a:t>Foggetta</a:t>
            </a:r>
            <a:r>
              <a:rPr lang="it-IT" dirty="0" smtClean="0"/>
              <a:t> and the BTF Staff</a:t>
            </a:r>
          </a:p>
          <a:p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 err="1" smtClean="0"/>
              <a:t>will</a:t>
            </a:r>
            <a:r>
              <a:rPr lang="it-IT" dirty="0" smtClean="0"/>
              <a:t> be </a:t>
            </a:r>
            <a:r>
              <a:rPr lang="it-IT" dirty="0" err="1" smtClean="0"/>
              <a:t>involved</a:t>
            </a:r>
            <a:r>
              <a:rPr lang="it-IT" dirty="0" smtClean="0"/>
              <a:t> in Some </a:t>
            </a:r>
            <a:r>
              <a:rPr lang="it-IT" dirty="0" err="1" smtClean="0"/>
              <a:t>important</a:t>
            </a:r>
            <a:r>
              <a:rPr lang="it-IT" dirty="0" smtClean="0"/>
              <a:t> Test-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dirty="0" err="1" smtClean="0"/>
              <a:t>within</a:t>
            </a:r>
            <a:r>
              <a:rPr lang="it-IT" dirty="0" smtClean="0"/>
              <a:t> the UA9 Collaboration</a:t>
            </a:r>
          </a:p>
          <a:p>
            <a:pPr lvl="1"/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Thanks</a:t>
            </a:r>
            <a:r>
              <a:rPr lang="it-IT" dirty="0"/>
              <a:t> to </a:t>
            </a:r>
            <a:r>
              <a:rPr lang="it-IT" dirty="0" smtClean="0"/>
              <a:t>Walter Scandale, the UA9 Collaboration and the CERN Staff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838200" y="4644704"/>
            <a:ext cx="111273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Now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this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not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the end</a:t>
            </a:r>
          </a:p>
          <a:p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It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not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even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the </a:t>
            </a:r>
            <a:r>
              <a:rPr lang="it-IT" sz="4000" dirty="0" err="1">
                <a:solidFill>
                  <a:schemeClr val="bg1"/>
                </a:solidFill>
                <a:latin typeface="Vladimir Script" panose="03050402040407070305" pitchFamily="66" charset="0"/>
              </a:rPr>
              <a:t>B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eginning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of the End</a:t>
            </a:r>
          </a:p>
          <a:p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But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it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is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,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perhaps</a:t>
            </a:r>
            <a:r>
              <a:rPr lang="it-IT" sz="40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, the End of the </a:t>
            </a:r>
            <a:r>
              <a:rPr lang="it-IT" sz="40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Beginning</a:t>
            </a:r>
            <a:endParaRPr lang="it-IT" sz="4000" dirty="0" smtClean="0">
              <a:solidFill>
                <a:schemeClr val="bg1"/>
              </a:solidFill>
              <a:latin typeface="Vladimir Script" panose="03050402040407070305" pitchFamily="66" charset="0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									- </a:t>
            </a:r>
            <a:r>
              <a:rPr lang="it-IT" sz="14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W.Churchill</a:t>
            </a:r>
            <a:r>
              <a:rPr lang="it-IT" sz="1400" dirty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     10 </a:t>
            </a:r>
            <a:r>
              <a:rPr lang="it-IT" sz="1400" dirty="0" err="1" smtClean="0">
                <a:solidFill>
                  <a:schemeClr val="bg1"/>
                </a:solidFill>
                <a:latin typeface="Vladimir Script" panose="03050402040407070305" pitchFamily="66" charset="0"/>
              </a:rPr>
              <a:t>Nov</a:t>
            </a:r>
            <a:r>
              <a:rPr lang="it-IT" sz="14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 </a:t>
            </a:r>
            <a:r>
              <a:rPr lang="it-IT" sz="1400" dirty="0" smtClean="0">
                <a:solidFill>
                  <a:schemeClr val="bg1"/>
                </a:solidFill>
                <a:latin typeface="Vladimir Script" panose="03050402040407070305" pitchFamily="66" charset="0"/>
              </a:rPr>
              <a:t>1942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49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4341" y="957308"/>
            <a:ext cx="8169453" cy="1325563"/>
          </a:xfrm>
        </p:spPr>
        <p:txBody>
          <a:bodyPr/>
          <a:lstStyle/>
          <a:p>
            <a:r>
              <a:rPr lang="it-IT" b="1" dirty="0" err="1" smtClean="0">
                <a:solidFill>
                  <a:srgbClr val="8B3341"/>
                </a:solidFill>
              </a:rPr>
              <a:t>Many</a:t>
            </a:r>
            <a:r>
              <a:rPr lang="it-IT" b="1" dirty="0" smtClean="0">
                <a:solidFill>
                  <a:srgbClr val="8B3341"/>
                </a:solidFill>
              </a:rPr>
              <a:t> </a:t>
            </a:r>
            <a:r>
              <a:rPr lang="it-IT" b="1" dirty="0" err="1" smtClean="0">
                <a:solidFill>
                  <a:srgbClr val="8B3341"/>
                </a:solidFill>
              </a:rPr>
              <a:t>Thanks</a:t>
            </a:r>
            <a:r>
              <a:rPr lang="it-IT" b="1" dirty="0" smtClean="0">
                <a:solidFill>
                  <a:srgbClr val="8B3341"/>
                </a:solidFill>
              </a:rPr>
              <a:t> </a:t>
            </a:r>
            <a:r>
              <a:rPr lang="it-IT" b="1" dirty="0" smtClean="0">
                <a:solidFill>
                  <a:srgbClr val="6D314A"/>
                </a:solidFill>
              </a:rPr>
              <a:t>for Your </a:t>
            </a:r>
            <a:r>
              <a:rPr lang="it-IT" b="1" dirty="0" err="1" smtClean="0">
                <a:solidFill>
                  <a:srgbClr val="182C4D"/>
                </a:solidFill>
              </a:rPr>
              <a:t>Attention</a:t>
            </a:r>
            <a:r>
              <a:rPr lang="it-IT" b="1" dirty="0" smtClean="0">
                <a:solidFill>
                  <a:srgbClr val="182C4D"/>
                </a:solidFill>
              </a:rPr>
              <a:t>!</a:t>
            </a:r>
            <a:br>
              <a:rPr lang="it-IT" b="1" dirty="0" smtClean="0">
                <a:solidFill>
                  <a:srgbClr val="182C4D"/>
                </a:solidFill>
              </a:rPr>
            </a:br>
            <a:r>
              <a:rPr lang="it-IT" b="1" dirty="0" err="1" smtClean="0">
                <a:solidFill>
                  <a:srgbClr val="8B3341"/>
                </a:solidFill>
              </a:rPr>
              <a:t>Questions</a:t>
            </a:r>
            <a:r>
              <a:rPr lang="it-IT" b="1" dirty="0" smtClean="0">
                <a:solidFill>
                  <a:srgbClr val="8B3341"/>
                </a:solidFill>
              </a:rPr>
              <a:t>? </a:t>
            </a:r>
            <a:r>
              <a:rPr lang="it-IT" b="1" dirty="0" err="1" smtClean="0">
                <a:solidFill>
                  <a:srgbClr val="6D314A"/>
                </a:solidFill>
              </a:rPr>
              <a:t>Comments</a:t>
            </a:r>
            <a:r>
              <a:rPr lang="it-IT" b="1" dirty="0" smtClean="0">
                <a:solidFill>
                  <a:srgbClr val="6D314A"/>
                </a:solidFill>
              </a:rPr>
              <a:t>?</a:t>
            </a:r>
            <a:r>
              <a:rPr lang="it-IT" b="1" dirty="0" smtClean="0">
                <a:solidFill>
                  <a:srgbClr val="182C4D"/>
                </a:solidFill>
              </a:rPr>
              <a:t> </a:t>
            </a:r>
            <a:r>
              <a:rPr lang="it-IT" b="1" dirty="0" err="1" smtClean="0">
                <a:solidFill>
                  <a:srgbClr val="182C4D"/>
                </a:solidFill>
              </a:rPr>
              <a:t>Remarks</a:t>
            </a:r>
            <a:r>
              <a:rPr lang="it-IT" b="1" dirty="0" smtClean="0">
                <a:solidFill>
                  <a:srgbClr val="182C4D"/>
                </a:solidFill>
              </a:rPr>
              <a:t>?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227095" y="1244495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23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341" y="2776281"/>
            <a:ext cx="4723191" cy="273792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87" y="2776281"/>
            <a:ext cx="2673611" cy="2737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3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8B3341"/>
                </a:solidFill>
              </a:rPr>
              <a:t>A             </a:t>
            </a:r>
            <a:r>
              <a:rPr lang="it-IT" b="1" dirty="0" smtClean="0">
                <a:solidFill>
                  <a:srgbClr val="6D314A"/>
                </a:solidFill>
              </a:rPr>
              <a:t>Backup</a:t>
            </a:r>
            <a:r>
              <a:rPr lang="it-IT" b="1" dirty="0" smtClean="0">
                <a:solidFill>
                  <a:srgbClr val="8B3341"/>
                </a:solidFill>
              </a:rPr>
              <a:t> </a:t>
            </a:r>
            <a:r>
              <a:rPr lang="it-IT" b="1" dirty="0" err="1" smtClean="0">
                <a:solidFill>
                  <a:srgbClr val="182C4D"/>
                </a:solidFill>
              </a:rPr>
              <a:t>Slides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24</a:t>
            </a:fld>
            <a:endParaRPr lang="it-IT"/>
          </a:p>
        </p:txBody>
      </p:sp>
      <p:pic>
        <p:nvPicPr>
          <p:cNvPr id="2050" name="Picture 2" descr="KEEP CALM AND CHECK BACKUP SLIDES Poster | Réka | Keep Calm-o-Ma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07" y="3780746"/>
            <a:ext cx="1366001" cy="159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Crystal </a:t>
            </a:r>
            <a:r>
              <a:rPr lang="it-IT" dirty="0" err="1" smtClean="0">
                <a:solidFill>
                  <a:srgbClr val="8B3341"/>
                </a:solidFill>
              </a:rPr>
              <a:t>Imperfection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89390"/>
            <a:ext cx="10515600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Assumption</a:t>
            </a:r>
            <a:r>
              <a:rPr lang="it-IT" dirty="0" smtClean="0"/>
              <a:t>: </a:t>
            </a:r>
            <a:r>
              <a:rPr lang="it-IT" b="1" dirty="0" err="1">
                <a:solidFill>
                  <a:srgbClr val="6D314A"/>
                </a:solidFill>
              </a:rPr>
              <a:t>C</a:t>
            </a:r>
            <a:r>
              <a:rPr lang="it-IT" b="1" dirty="0" err="1" smtClean="0">
                <a:solidFill>
                  <a:srgbClr val="6D314A"/>
                </a:solidFill>
              </a:rPr>
              <a:t>rystals</a:t>
            </a:r>
            <a:r>
              <a:rPr lang="it-IT" b="1" dirty="0" smtClean="0">
                <a:solidFill>
                  <a:srgbClr val="6D314A"/>
                </a:solidFill>
              </a:rPr>
              <a:t> are </a:t>
            </a:r>
            <a:r>
              <a:rPr lang="it-IT" b="1" dirty="0" err="1" smtClean="0">
                <a:solidFill>
                  <a:srgbClr val="6D314A"/>
                </a:solidFill>
              </a:rPr>
              <a:t>perfect</a:t>
            </a:r>
            <a:endParaRPr lang="it-IT" b="1" dirty="0">
              <a:solidFill>
                <a:srgbClr val="6D314A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No </a:t>
            </a:r>
            <a:r>
              <a:rPr lang="it-IT" dirty="0" err="1" smtClean="0"/>
              <a:t>Dislocations</a:t>
            </a:r>
            <a:r>
              <a:rPr lang="it-IT" dirty="0" smtClean="0"/>
              <a:t>/</a:t>
            </a:r>
            <a:r>
              <a:rPr lang="it-IT" dirty="0" err="1" smtClean="0"/>
              <a:t>Vacancies</a:t>
            </a:r>
            <a:r>
              <a:rPr lang="it-IT" dirty="0" smtClean="0"/>
              <a:t>/</a:t>
            </a:r>
            <a:r>
              <a:rPr lang="it-IT" dirty="0" err="1" smtClean="0"/>
              <a:t>Irregularity</a:t>
            </a: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But</a:t>
            </a:r>
            <a:r>
              <a:rPr lang="it-IT" dirty="0" smtClean="0"/>
              <a:t> the reality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Crystal production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perfect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Stress </a:t>
            </a:r>
            <a:r>
              <a:rPr lang="it-IT" dirty="0" err="1" smtClean="0"/>
              <a:t>induced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crystal</a:t>
            </a:r>
            <a:r>
              <a:rPr lang="it-IT" dirty="0" smtClean="0"/>
              <a:t> </a:t>
            </a:r>
            <a:r>
              <a:rPr lang="it-IT" dirty="0" err="1" smtClean="0"/>
              <a:t>cooldown</a:t>
            </a:r>
            <a:r>
              <a:rPr lang="it-IT" dirty="0"/>
              <a:t> </a:t>
            </a:r>
            <a:r>
              <a:rPr lang="it-IT" dirty="0" smtClean="0"/>
              <a:t>and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manipulation</a:t>
            </a:r>
            <a:r>
              <a:rPr lang="it-IT" dirty="0" smtClean="0"/>
              <a:t> (</a:t>
            </a:r>
            <a:r>
              <a:rPr lang="it-IT" dirty="0" err="1" smtClean="0"/>
              <a:t>cut</a:t>
            </a:r>
            <a:r>
              <a:rPr lang="it-IT" dirty="0" smtClean="0"/>
              <a:t>, </a:t>
            </a:r>
            <a:r>
              <a:rPr lang="it-IT" dirty="0" err="1" smtClean="0"/>
              <a:t>maching</a:t>
            </a:r>
            <a:r>
              <a:rPr lang="it-IT" dirty="0" smtClean="0"/>
              <a:t>, …) can </a:t>
            </a:r>
            <a:r>
              <a:rPr lang="it-IT" dirty="0" err="1" smtClean="0"/>
              <a:t>lead</a:t>
            </a:r>
            <a:r>
              <a:rPr lang="it-IT" dirty="0" smtClean="0"/>
              <a:t> to lattice </a:t>
            </a:r>
            <a:r>
              <a:rPr lang="it-IT" dirty="0" err="1" smtClean="0"/>
              <a:t>irregularities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Irregularities</a:t>
            </a:r>
            <a:r>
              <a:rPr lang="it-IT" dirty="0" smtClean="0"/>
              <a:t> and </a:t>
            </a:r>
            <a:r>
              <a:rPr lang="it-IT" dirty="0" err="1" smtClean="0"/>
              <a:t>imperfections</a:t>
            </a:r>
            <a:r>
              <a:rPr lang="it-IT" dirty="0" smtClean="0"/>
              <a:t> </a:t>
            </a:r>
            <a:r>
              <a:rPr lang="it-IT" dirty="0" err="1" smtClean="0"/>
              <a:t>lead</a:t>
            </a:r>
            <a:r>
              <a:rPr lang="it-IT" dirty="0" smtClean="0"/>
              <a:t> to an </a:t>
            </a:r>
            <a:r>
              <a:rPr lang="it-IT" dirty="0" err="1" smtClean="0"/>
              <a:t>uncontrolled</a:t>
            </a:r>
            <a:r>
              <a:rPr lang="it-IT" dirty="0" smtClean="0"/>
              <a:t> </a:t>
            </a:r>
            <a:r>
              <a:rPr lang="it-IT" dirty="0" err="1" smtClean="0"/>
              <a:t>potential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perturbation</a:t>
            </a:r>
            <a:r>
              <a:rPr lang="it-IT" dirty="0" smtClean="0"/>
              <a:t> so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lose</a:t>
            </a:r>
            <a:r>
              <a:rPr lang="it-IT" dirty="0" smtClean="0"/>
              <a:t> </a:t>
            </a:r>
            <a:r>
              <a:rPr lang="it-IT" dirty="0" err="1" smtClean="0"/>
              <a:t>channeling</a:t>
            </a:r>
            <a:r>
              <a:rPr lang="it-IT" dirty="0" smtClean="0"/>
              <a:t> </a:t>
            </a:r>
            <a:r>
              <a:rPr lang="it-IT" dirty="0" err="1" smtClean="0"/>
              <a:t>conditions</a:t>
            </a:r>
            <a:r>
              <a:rPr lang="it-IT" dirty="0" smtClean="0"/>
              <a:t>, i.e. by </a:t>
            </a:r>
            <a:r>
              <a:rPr lang="it-IT" dirty="0" err="1" smtClean="0"/>
              <a:t>inelastic</a:t>
            </a:r>
            <a:r>
              <a:rPr lang="it-IT" dirty="0" smtClean="0"/>
              <a:t> </a:t>
            </a:r>
            <a:r>
              <a:rPr lang="it-IT" dirty="0" err="1" smtClean="0"/>
              <a:t>collision</a:t>
            </a:r>
            <a:r>
              <a:rPr lang="it-IT" dirty="0" smtClean="0"/>
              <a:t> on «extra </a:t>
            </a:r>
            <a:r>
              <a:rPr lang="it-IT" dirty="0" err="1" smtClean="0"/>
              <a:t>atoms</a:t>
            </a:r>
            <a:r>
              <a:rPr lang="it-IT" dirty="0" smtClean="0"/>
              <a:t>»</a:t>
            </a:r>
          </a:p>
          <a:p>
            <a:endParaRPr lang="it-IT" dirty="0"/>
          </a:p>
          <a:p>
            <a:endParaRPr lang="it-IT" dirty="0" smtClean="0"/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25</a:t>
            </a:fld>
            <a:endParaRPr lang="it-IT"/>
          </a:p>
        </p:txBody>
      </p:sp>
      <p:pic>
        <p:nvPicPr>
          <p:cNvPr id="3076" name="Picture 4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01" y="1027906"/>
            <a:ext cx="3427413" cy="20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1888"/>
            <a:ext cx="10515600" cy="1325563"/>
          </a:xfrm>
        </p:spPr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Resonance</a:t>
            </a:r>
            <a:r>
              <a:rPr lang="it-IT" dirty="0" smtClean="0">
                <a:solidFill>
                  <a:srgbClr val="8B3341"/>
                </a:solidFill>
              </a:rPr>
              <a:t> in </a:t>
            </a:r>
            <a:r>
              <a:rPr lang="it-IT" dirty="0" err="1" smtClean="0">
                <a:solidFill>
                  <a:srgbClr val="8B3341"/>
                </a:solidFill>
              </a:rPr>
              <a:t>Circular</a:t>
            </a:r>
            <a:r>
              <a:rPr lang="it-IT" dirty="0" smtClean="0">
                <a:solidFill>
                  <a:srgbClr val="8B3341"/>
                </a:solidFill>
              </a:rPr>
              <a:t> Accelerators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9571"/>
                <a:ext cx="10632140" cy="474933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Resonance </a:t>
                </a:r>
                <a:r>
                  <a:rPr lang="it-IT" dirty="0" err="1" smtClean="0"/>
                  <a:t>Condition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integer</a:t>
                </a:r>
                <a:r>
                  <a:rPr lang="it-IT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+|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resonance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order</a:t>
                </a: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Introduce the machine TUNE (</a:t>
                </a:r>
                <a:r>
                  <a:rPr lang="it-IT" dirty="0" err="1" smtClean="0"/>
                  <a:t>horizontal</a:t>
                </a:r>
                <a:r>
                  <a:rPr lang="it-IT" dirty="0" smtClean="0"/>
                  <a:t> &amp; </a:t>
                </a:r>
                <a:r>
                  <a:rPr lang="it-IT" dirty="0" err="1" smtClean="0"/>
                  <a:t>vertical</a:t>
                </a:r>
                <a:r>
                  <a:rPr lang="it-IT" dirty="0" smtClean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>
                    <a:solidFill>
                      <a:srgbClr val="0000FF"/>
                    </a:solidFill>
                  </a:rPr>
                  <a:t>Tune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=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Number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of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Betatron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Oscillations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/>
                  <a:t>performed</a:t>
                </a:r>
                <a:r>
                  <a:rPr lang="it-IT" dirty="0" smtClean="0"/>
                  <a:t> by a </a:t>
                </a:r>
                <a:r>
                  <a:rPr lang="it-IT" dirty="0" err="1" smtClean="0"/>
                  <a:t>particle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in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one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turn</a:t>
                </a:r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9571"/>
                <a:ext cx="10632140" cy="4749332"/>
              </a:xfrm>
              <a:blipFill>
                <a:blip r:embed="rId2"/>
                <a:stretch>
                  <a:fillRect l="-1032" t="-17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125" y="3471461"/>
            <a:ext cx="4857750" cy="28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 Particle Accelerator School Design of Electron Storage and Damping Rings  Part 3: Nonlinear 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35" y="2518552"/>
            <a:ext cx="3374065" cy="327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51888"/>
            <a:ext cx="10515600" cy="1325563"/>
          </a:xfrm>
        </p:spPr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Resonance</a:t>
            </a:r>
            <a:r>
              <a:rPr lang="it-IT" dirty="0" smtClean="0">
                <a:solidFill>
                  <a:srgbClr val="8B3341"/>
                </a:solidFill>
              </a:rPr>
              <a:t> in </a:t>
            </a:r>
            <a:r>
              <a:rPr lang="it-IT" dirty="0" err="1" smtClean="0">
                <a:solidFill>
                  <a:srgbClr val="8B3341"/>
                </a:solidFill>
              </a:rPr>
              <a:t>Circular</a:t>
            </a:r>
            <a:r>
              <a:rPr lang="it-IT" dirty="0" smtClean="0">
                <a:solidFill>
                  <a:srgbClr val="8B3341"/>
                </a:solidFill>
              </a:rPr>
              <a:t> Accelerators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94733" y="1469571"/>
                <a:ext cx="8859382" cy="4749332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Resonance </a:t>
                </a:r>
                <a:r>
                  <a:rPr lang="it-IT" dirty="0" err="1" smtClean="0"/>
                  <a:t>Condition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integer</a:t>
                </a:r>
                <a:r>
                  <a:rPr lang="it-IT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+|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resonance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order</a:t>
                </a: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Introduce the machine TUNE (</a:t>
                </a:r>
                <a:r>
                  <a:rPr lang="it-IT" dirty="0" err="1" smtClean="0"/>
                  <a:t>horizontal</a:t>
                </a:r>
                <a:r>
                  <a:rPr lang="it-IT" dirty="0" smtClean="0"/>
                  <a:t> &amp; </a:t>
                </a:r>
                <a:r>
                  <a:rPr lang="it-IT" dirty="0" err="1" smtClean="0"/>
                  <a:t>vertical</a:t>
                </a:r>
                <a:r>
                  <a:rPr lang="it-IT" dirty="0" smtClean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>
                    <a:solidFill>
                      <a:srgbClr val="0000FF"/>
                    </a:solidFill>
                  </a:rPr>
                  <a:t>Tune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=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Number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of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Betatron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Oscillations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dirty="0" err="1" smtClean="0"/>
                  <a:t>performed</a:t>
                </a:r>
                <a:r>
                  <a:rPr lang="it-IT" dirty="0" smtClean="0"/>
                  <a:t> by a </a:t>
                </a:r>
                <a:r>
                  <a:rPr lang="it-IT" dirty="0" err="1" smtClean="0"/>
                  <a:t>particle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in </a:t>
                </a:r>
                <a:r>
                  <a:rPr lang="it-IT" dirty="0" err="1" smtClean="0">
                    <a:solidFill>
                      <a:srgbClr val="0000FF"/>
                    </a:solidFill>
                  </a:rPr>
                  <a:t>one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 turn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smtClean="0">
                    <a:solidFill>
                      <a:schemeClr val="tx1"/>
                    </a:solidFill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8B3341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8B3341"/>
                        </a:solidFill>
                        <a:latin typeface="Cambria Math" panose="02040503050406030204" pitchFamily="18" charset="0"/>
                      </a:rPr>
                      <m:t>59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means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that</a:t>
                </a:r>
                <a:r>
                  <a:rPr lang="it-IT" dirty="0"/>
                  <a:t> </a:t>
                </a:r>
                <a:r>
                  <a:rPr lang="it-IT" i="1" dirty="0" smtClean="0"/>
                  <a:t>in </a:t>
                </a:r>
                <a:r>
                  <a:rPr lang="it-IT" i="1" dirty="0" err="1" smtClean="0"/>
                  <a:t>one</a:t>
                </a:r>
                <a:r>
                  <a:rPr lang="it-IT" i="1" dirty="0" smtClean="0"/>
                  <a:t> turn </a:t>
                </a:r>
                <a:r>
                  <a:rPr lang="it-IT" dirty="0" smtClean="0"/>
                  <a:t>the </a:t>
                </a:r>
                <a:r>
                  <a:rPr lang="it-IT" dirty="0" err="1" smtClean="0"/>
                  <a:t>particle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performs</a:t>
                </a:r>
                <a:r>
                  <a:rPr lang="it-IT" dirty="0" smtClean="0"/>
                  <a:t>:</a:t>
                </a:r>
                <a:endParaRPr lang="it-IT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it-IT" dirty="0" smtClean="0">
                    <a:solidFill>
                      <a:srgbClr val="8B3341"/>
                    </a:solidFill>
                  </a:rPr>
                  <a:t>35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total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oscillation</a:t>
                </a:r>
                <a:r>
                  <a:rPr lang="it-IT" dirty="0" smtClean="0"/>
                  <a:t> + a </a:t>
                </a:r>
                <a:r>
                  <a:rPr lang="it-IT" dirty="0" err="1" smtClean="0"/>
                  <a:t>fraction</a:t>
                </a:r>
                <a:r>
                  <a:rPr lang="it-IT" dirty="0" smtClean="0"/>
                  <a:t> of </a:t>
                </a:r>
                <a:r>
                  <a:rPr lang="it-IT" dirty="0" err="1" smtClean="0"/>
                  <a:t>oscillation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equal</a:t>
                </a:r>
                <a:r>
                  <a:rPr lang="it-IT" dirty="0" smtClean="0"/>
                  <a:t> to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0.2</a:t>
                </a:r>
                <a:r>
                  <a:rPr lang="it-IT" dirty="0" smtClean="0"/>
                  <a:t> in the X </a:t>
                </a:r>
                <a:r>
                  <a:rPr lang="it-IT" dirty="0" err="1" smtClean="0"/>
                  <a:t>plane</a:t>
                </a:r>
                <a:endParaRPr lang="it-IT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it-IT" dirty="0" smtClean="0">
                    <a:solidFill>
                      <a:srgbClr val="8B3341"/>
                    </a:solidFill>
                  </a:rPr>
                  <a:t>59</a:t>
                </a:r>
                <a:r>
                  <a:rPr lang="it-IT" dirty="0" smtClean="0"/>
                  <a:t> </a:t>
                </a:r>
                <a:r>
                  <a:rPr lang="it-IT" dirty="0" err="1"/>
                  <a:t>total</a:t>
                </a:r>
                <a:r>
                  <a:rPr lang="it-IT" dirty="0"/>
                  <a:t> </a:t>
                </a:r>
                <a:r>
                  <a:rPr lang="it-IT" dirty="0" err="1"/>
                  <a:t>oscillation</a:t>
                </a:r>
                <a:r>
                  <a:rPr lang="it-IT" dirty="0"/>
                  <a:t> + a </a:t>
                </a:r>
                <a:r>
                  <a:rPr lang="it-IT" dirty="0" err="1"/>
                  <a:t>fraction</a:t>
                </a:r>
                <a:r>
                  <a:rPr lang="it-IT" dirty="0"/>
                  <a:t> of </a:t>
                </a:r>
                <a:r>
                  <a:rPr lang="it-IT" dirty="0" err="1"/>
                  <a:t>oscillation</a:t>
                </a:r>
                <a:r>
                  <a:rPr lang="it-IT" dirty="0"/>
                  <a:t> </a:t>
                </a:r>
                <a:r>
                  <a:rPr lang="it-IT" dirty="0" err="1"/>
                  <a:t>equal</a:t>
                </a:r>
                <a:r>
                  <a:rPr lang="it-IT" dirty="0"/>
                  <a:t> to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0.6</a:t>
                </a:r>
                <a:r>
                  <a:rPr lang="it-IT" dirty="0" smtClean="0"/>
                  <a:t> </a:t>
                </a:r>
                <a:r>
                  <a:rPr lang="it-IT" dirty="0"/>
                  <a:t>in the </a:t>
                </a:r>
                <a:r>
                  <a:rPr lang="it-IT" dirty="0" smtClean="0"/>
                  <a:t>Y </a:t>
                </a:r>
                <a:r>
                  <a:rPr lang="it-IT" dirty="0" err="1" smtClean="0"/>
                  <a:t>plane</a:t>
                </a:r>
                <a:endParaRPr lang="it-IT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Let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2∗</m:t>
                    </m:r>
                    <m:r>
                      <a:rPr lang="it-IT" i="1">
                        <a:solidFill>
                          <a:srgbClr val="8B3341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+1∗</m:t>
                    </m:r>
                    <m:r>
                      <a:rPr lang="it-IT" i="1">
                        <a:solidFill>
                          <a:srgbClr val="8B3341"/>
                        </a:solidFill>
                        <a:latin typeface="Cambria Math" panose="02040503050406030204" pitchFamily="18" charset="0"/>
                      </a:rPr>
                      <m:t>59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=130</m:t>
                    </m:r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Considering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tune</a:t>
                </a:r>
                <a:r>
                  <a:rPr lang="it-IT" dirty="0" smtClean="0"/>
                  <a:t> non-</a:t>
                </a:r>
                <a:r>
                  <a:rPr lang="it-IT" dirty="0" err="1" smtClean="0"/>
                  <a:t>integer</a:t>
                </a:r>
                <a:r>
                  <a:rPr lang="it-IT" dirty="0" smtClean="0"/>
                  <a:t> part </a:t>
                </a:r>
                <a:r>
                  <a:rPr lang="it-IT" dirty="0" err="1" smtClean="0"/>
                  <a:t>only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k</m:t>
                    </m:r>
                    <m:r>
                      <a:rPr lang="it-IT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2∗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+1∗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/>
                  <a:t> </a:t>
                </a:r>
                <a:r>
                  <a:rPr lang="it-IT" b="1" dirty="0" smtClean="0">
                    <a:solidFill>
                      <a:srgbClr val="C00000"/>
                    </a:solidFill>
                  </a:rPr>
                  <a:t>Third </a:t>
                </a:r>
                <a:r>
                  <a:rPr lang="it-IT" b="1" dirty="0" err="1" smtClean="0">
                    <a:solidFill>
                      <a:srgbClr val="C00000"/>
                    </a:solidFill>
                  </a:rPr>
                  <a:t>order</a:t>
                </a:r>
                <a:r>
                  <a:rPr lang="it-IT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it-IT" b="1" dirty="0" err="1" smtClean="0">
                    <a:solidFill>
                      <a:srgbClr val="C00000"/>
                    </a:solidFill>
                  </a:rPr>
                  <a:t>Resonance</a:t>
                </a:r>
                <a:endParaRPr lang="it-IT" b="1" dirty="0">
                  <a:solidFill>
                    <a:srgbClr val="C00000"/>
                  </a:solidFill>
                </a:endParaRPr>
              </a:p>
              <a:p>
                <a:pPr marL="914400" lvl="2" indent="0">
                  <a:buNone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733" y="1469571"/>
                <a:ext cx="8859382" cy="4749332"/>
              </a:xfrm>
              <a:blipFill>
                <a:blip r:embed="rId3"/>
                <a:stretch>
                  <a:fillRect l="-1239" t="-25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27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7" name="Stella a 5 punte 6"/>
          <p:cNvSpPr/>
          <p:nvPr/>
        </p:nvSpPr>
        <p:spPr>
          <a:xfrm>
            <a:off x="9715500" y="3654425"/>
            <a:ext cx="142875" cy="160338"/>
          </a:xfrm>
          <a:prstGeom prst="star5">
            <a:avLst/>
          </a:prstGeom>
          <a:solidFill>
            <a:srgbClr val="182C4D"/>
          </a:solidFill>
          <a:ln>
            <a:solidFill>
              <a:srgbClr val="182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/>
          <p:cNvCxnSpPr/>
          <p:nvPr/>
        </p:nvCxnSpPr>
        <p:spPr>
          <a:xfrm flipV="1">
            <a:off x="9205501" y="3730097"/>
            <a:ext cx="596900" cy="8994"/>
          </a:xfrm>
          <a:prstGeom prst="line">
            <a:avLst/>
          </a:prstGeom>
          <a:ln w="19050">
            <a:solidFill>
              <a:srgbClr val="182C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9795933" y="3744452"/>
            <a:ext cx="12936" cy="1695450"/>
          </a:xfrm>
          <a:prstGeom prst="line">
            <a:avLst/>
          </a:prstGeom>
          <a:ln w="19050">
            <a:solidFill>
              <a:srgbClr val="182C4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Joint Universities Accelerator School - ESI Archam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713" y="1372054"/>
            <a:ext cx="1659506" cy="68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allone 19"/>
          <p:cNvSpPr/>
          <p:nvPr/>
        </p:nvSpPr>
        <p:spPr>
          <a:xfrm rot="5400000">
            <a:off x="10486047" y="2023614"/>
            <a:ext cx="424838" cy="489619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7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Resonance</a:t>
            </a:r>
            <a:r>
              <a:rPr lang="it-IT" dirty="0">
                <a:solidFill>
                  <a:srgbClr val="8B3341"/>
                </a:solidFill>
              </a:rPr>
              <a:t> in </a:t>
            </a:r>
            <a:r>
              <a:rPr lang="it-IT" dirty="0" err="1">
                <a:solidFill>
                  <a:srgbClr val="8B3341"/>
                </a:solidFill>
              </a:rPr>
              <a:t>Circular</a:t>
            </a:r>
            <a:r>
              <a:rPr lang="it-IT" dirty="0">
                <a:solidFill>
                  <a:srgbClr val="8B3341"/>
                </a:solidFill>
              </a:rPr>
              <a:t> Accelerators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89390"/>
            <a:ext cx="10515600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Operating the </a:t>
            </a:r>
            <a:r>
              <a:rPr lang="it-IT" dirty="0" err="1" smtClean="0"/>
              <a:t>accelerator</a:t>
            </a:r>
            <a:r>
              <a:rPr lang="it-IT" dirty="0" smtClean="0"/>
              <a:t> </a:t>
            </a:r>
            <a:r>
              <a:rPr lang="it-IT" dirty="0" err="1" smtClean="0"/>
              <a:t>near</a:t>
            </a:r>
            <a:r>
              <a:rPr lang="it-IT" dirty="0" smtClean="0"/>
              <a:t> </a:t>
            </a:r>
            <a:r>
              <a:rPr lang="it-IT" dirty="0" err="1" smtClean="0"/>
              <a:t>resonances</a:t>
            </a:r>
            <a:r>
              <a:rPr lang="it-IT" dirty="0" smtClean="0"/>
              <a:t> can </a:t>
            </a:r>
            <a:r>
              <a:rPr lang="it-IT" dirty="0" err="1" smtClean="0"/>
              <a:t>lead</a:t>
            </a:r>
            <a:r>
              <a:rPr lang="it-IT" dirty="0" smtClean="0"/>
              <a:t> to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loss</a:t>
            </a:r>
            <a:r>
              <a:rPr lang="it-IT" dirty="0" smtClean="0"/>
              <a:t> due to </a:t>
            </a:r>
            <a:r>
              <a:rPr lang="it-IT" dirty="0" err="1" smtClean="0"/>
              <a:t>uncontrolled</a:t>
            </a:r>
            <a:r>
              <a:rPr lang="it-IT" dirty="0" smtClean="0"/>
              <a:t> and </a:t>
            </a:r>
            <a:r>
              <a:rPr lang="it-IT" dirty="0" err="1" smtClean="0"/>
              <a:t>unbalanced</a:t>
            </a:r>
            <a:r>
              <a:rPr lang="it-IT" dirty="0" smtClean="0"/>
              <a:t> </a:t>
            </a:r>
            <a:r>
              <a:rPr lang="it-IT" dirty="0" err="1" smtClean="0"/>
              <a:t>amplitude</a:t>
            </a:r>
            <a:r>
              <a:rPr lang="it-IT" dirty="0" smtClean="0"/>
              <a:t> </a:t>
            </a:r>
            <a:r>
              <a:rPr lang="it-IT" dirty="0" err="1" smtClean="0"/>
              <a:t>increase</a:t>
            </a: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Have</a:t>
            </a:r>
            <a:r>
              <a:rPr lang="it-IT" dirty="0" smtClean="0"/>
              <a:t> a look to some CERN </a:t>
            </a:r>
            <a:r>
              <a:rPr lang="it-IT" dirty="0" err="1" smtClean="0"/>
              <a:t>machines</a:t>
            </a:r>
            <a:r>
              <a:rPr lang="it-IT" dirty="0" smtClean="0"/>
              <a:t> </a:t>
            </a:r>
            <a:r>
              <a:rPr lang="it-IT" dirty="0" err="1" smtClean="0"/>
              <a:t>operational</a:t>
            </a:r>
            <a:r>
              <a:rPr lang="it-IT" dirty="0" smtClean="0"/>
              <a:t> </a:t>
            </a:r>
            <a:r>
              <a:rPr lang="it-IT" dirty="0" err="1" smtClean="0"/>
              <a:t>ranges</a:t>
            </a:r>
            <a:endParaRPr lang="it-IT" dirty="0"/>
          </a:p>
          <a:p>
            <a:endParaRPr lang="it-IT" dirty="0" smtClean="0"/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28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24" y="3016752"/>
            <a:ext cx="4284133" cy="31232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7980" y="3063228"/>
            <a:ext cx="3078238" cy="33395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692" y="3513954"/>
            <a:ext cx="1928910" cy="8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5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o a tutto sesto 12"/>
          <p:cNvSpPr/>
          <p:nvPr/>
        </p:nvSpPr>
        <p:spPr>
          <a:xfrm>
            <a:off x="7578919" y="2522095"/>
            <a:ext cx="2037806" cy="1819775"/>
          </a:xfrm>
          <a:prstGeom prst="blockArc">
            <a:avLst>
              <a:gd name="adj1" fmla="val 16894079"/>
              <a:gd name="adj2" fmla="val 18918820"/>
              <a:gd name="adj3" fmla="val 1930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C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73199"/>
            <a:ext cx="10515600" cy="46323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Direct </a:t>
            </a:r>
            <a:r>
              <a:rPr lang="it-IT" dirty="0" err="1"/>
              <a:t>E</a:t>
            </a:r>
            <a:r>
              <a:rPr lang="it-IT" dirty="0" err="1" smtClean="0"/>
              <a:t>xtraction</a:t>
            </a:r>
            <a:r>
              <a:rPr lang="it-IT" dirty="0" smtClean="0"/>
              <a:t> or </a:t>
            </a:r>
            <a:r>
              <a:rPr lang="it-IT" dirty="0" err="1" smtClean="0"/>
              <a:t>Closed-Orbit</a:t>
            </a:r>
            <a:r>
              <a:rPr lang="it-IT" dirty="0" smtClean="0"/>
              <a:t> </a:t>
            </a:r>
            <a:r>
              <a:rPr lang="it-IT" dirty="0" err="1" smtClean="0"/>
              <a:t>Bump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Direct </a:t>
            </a:r>
            <a:r>
              <a:rPr lang="it-IT" dirty="0" err="1" smtClean="0"/>
              <a:t>extraction</a:t>
            </a:r>
            <a:r>
              <a:rPr lang="it-IT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Closed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r>
              <a:rPr lang="it-IT" dirty="0" smtClean="0"/>
              <a:t> </a:t>
            </a:r>
            <a:r>
              <a:rPr lang="it-IT" dirty="0" err="1" smtClean="0"/>
              <a:t>Bump</a:t>
            </a:r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29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a destra 10"/>
          <p:cNvSpPr/>
          <p:nvPr/>
        </p:nvSpPr>
        <p:spPr>
          <a:xfrm>
            <a:off x="7125213" y="2030129"/>
            <a:ext cx="2646627" cy="21748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>
            <a:off x="4639677" y="2030129"/>
            <a:ext cx="2774955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9" name="Arco a tutto sesto 8"/>
          <p:cNvSpPr/>
          <p:nvPr/>
        </p:nvSpPr>
        <p:spPr>
          <a:xfrm flipH="1">
            <a:off x="6256357" y="2247618"/>
            <a:ext cx="1828426" cy="783157"/>
          </a:xfrm>
          <a:prstGeom prst="blockArc">
            <a:avLst>
              <a:gd name="adj1" fmla="val 13393693"/>
              <a:gd name="adj2" fmla="val 16319031"/>
              <a:gd name="adj3" fmla="val 382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 rot="709166">
            <a:off x="7331491" y="2373421"/>
            <a:ext cx="1516094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Ch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4" name="Freccia a destra 13"/>
          <p:cNvSpPr/>
          <p:nvPr/>
        </p:nvSpPr>
        <p:spPr>
          <a:xfrm rot="1960865">
            <a:off x="8960689" y="3037311"/>
            <a:ext cx="1503116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35521" y="2496493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194332" y="2937909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8" name="Arco a tutto sesto 17"/>
          <p:cNvSpPr/>
          <p:nvPr/>
        </p:nvSpPr>
        <p:spPr>
          <a:xfrm>
            <a:off x="5008252" y="3572146"/>
            <a:ext cx="2037806" cy="2314938"/>
          </a:xfrm>
          <a:prstGeom prst="blockArc">
            <a:avLst>
              <a:gd name="adj1" fmla="val 4252333"/>
              <a:gd name="adj2" fmla="val 6559489"/>
              <a:gd name="adj3" fmla="val 26414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Segnaposto piè di pagina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20" name="Segnaposto numero diapositiva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B365BD-6BB4-4E7D-A651-C76939F8B6F2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21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co a tutto sesto 24"/>
          <p:cNvSpPr/>
          <p:nvPr/>
        </p:nvSpPr>
        <p:spPr>
          <a:xfrm>
            <a:off x="1336359" y="415967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Arco a tutto sesto 25"/>
          <p:cNvSpPr/>
          <p:nvPr/>
        </p:nvSpPr>
        <p:spPr>
          <a:xfrm flipH="1">
            <a:off x="8610600" y="4159673"/>
            <a:ext cx="2057400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reccia a destra 26"/>
          <p:cNvSpPr/>
          <p:nvPr/>
        </p:nvSpPr>
        <p:spPr>
          <a:xfrm>
            <a:off x="451437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8" name="Freccia a destra 27"/>
          <p:cNvSpPr/>
          <p:nvPr/>
        </p:nvSpPr>
        <p:spPr>
          <a:xfrm>
            <a:off x="9528215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9" name="Freccia a destra 28"/>
          <p:cNvSpPr/>
          <p:nvPr/>
        </p:nvSpPr>
        <p:spPr>
          <a:xfrm rot="1144824">
            <a:off x="2554017" y="4752988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0" name="Freccia a destra 29"/>
          <p:cNvSpPr/>
          <p:nvPr/>
        </p:nvSpPr>
        <p:spPr>
          <a:xfrm rot="20412996">
            <a:off x="6032233" y="4771359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1" name="Arco a tutto sesto 30"/>
          <p:cNvSpPr/>
          <p:nvPr/>
        </p:nvSpPr>
        <p:spPr>
          <a:xfrm rot="20786485">
            <a:off x="5966727" y="5505613"/>
            <a:ext cx="1637212" cy="705395"/>
          </a:xfrm>
          <a:prstGeom prst="blockArc">
            <a:avLst>
              <a:gd name="adj1" fmla="val 15661637"/>
              <a:gd name="adj2" fmla="val 18373817"/>
              <a:gd name="adj3" fmla="val 388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Freccia a destra 31"/>
          <p:cNvSpPr/>
          <p:nvPr/>
        </p:nvSpPr>
        <p:spPr>
          <a:xfrm rot="220302">
            <a:off x="6793719" y="5538567"/>
            <a:ext cx="2301883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33" name="Arco a tutto sesto 32"/>
          <p:cNvSpPr/>
          <p:nvPr/>
        </p:nvSpPr>
        <p:spPr>
          <a:xfrm>
            <a:off x="8081285" y="552050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rot="1717832">
            <a:off x="9402951" y="6024728"/>
            <a:ext cx="1353297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330450" y="5698094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9611404" y="5397702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979135" y="4729615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452259" y="585352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9402034" y="4694681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Crystalline</a:t>
            </a:r>
            <a:r>
              <a:rPr lang="it-IT" dirty="0" smtClean="0">
                <a:solidFill>
                  <a:srgbClr val="8B3341"/>
                </a:solidFill>
              </a:rPr>
              <a:t> vs </a:t>
            </a:r>
            <a:r>
              <a:rPr lang="it-IT" dirty="0" err="1" smtClean="0">
                <a:solidFill>
                  <a:srgbClr val="8B3341"/>
                </a:solidFill>
              </a:rPr>
              <a:t>Amorphous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matter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altLang="it-IT" dirty="0" err="1" smtClean="0"/>
              <a:t>Crystalline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solids</a:t>
            </a:r>
            <a:r>
              <a:rPr lang="it-IT" altLang="it-IT" dirty="0" smtClean="0"/>
              <a:t>:		</a:t>
            </a:r>
            <a:r>
              <a:rPr lang="it-IT" altLang="it-IT" dirty="0" err="1" smtClean="0"/>
              <a:t>Ordered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atomic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structure</a:t>
            </a:r>
            <a:endParaRPr lang="it-IT" alt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Amorphous</a:t>
            </a:r>
            <a:r>
              <a:rPr lang="it-IT" dirty="0" smtClean="0"/>
              <a:t> </a:t>
            </a:r>
            <a:r>
              <a:rPr lang="it-IT" dirty="0" err="1" smtClean="0"/>
              <a:t>solids</a:t>
            </a:r>
            <a:r>
              <a:rPr lang="it-IT" dirty="0" smtClean="0"/>
              <a:t>:		</a:t>
            </a:r>
            <a:r>
              <a:rPr lang="it-IT" dirty="0" err="1" smtClean="0"/>
              <a:t>Not-ordered</a:t>
            </a:r>
            <a:r>
              <a:rPr lang="it-IT" dirty="0" smtClean="0"/>
              <a:t> </a:t>
            </a:r>
            <a:r>
              <a:rPr lang="it-IT" dirty="0" err="1" smtClean="0"/>
              <a:t>atomic</a:t>
            </a:r>
            <a:r>
              <a:rPr lang="it-IT" dirty="0" smtClean="0"/>
              <a:t> </a:t>
            </a:r>
            <a:r>
              <a:rPr lang="it-IT" dirty="0" err="1" smtClean="0"/>
              <a:t>structure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983" y="2845047"/>
            <a:ext cx="7414683" cy="3247242"/>
          </a:xfrm>
          <a:prstGeom prst="rect">
            <a:avLst/>
          </a:prstGeom>
        </p:spPr>
      </p:pic>
      <p:pic>
        <p:nvPicPr>
          <p:cNvPr id="7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o a tutto sesto 12"/>
          <p:cNvSpPr/>
          <p:nvPr/>
        </p:nvSpPr>
        <p:spPr>
          <a:xfrm>
            <a:off x="7578919" y="2522095"/>
            <a:ext cx="2037806" cy="1819775"/>
          </a:xfrm>
          <a:prstGeom prst="blockArc">
            <a:avLst>
              <a:gd name="adj1" fmla="val 16894079"/>
              <a:gd name="adj2" fmla="val 18918820"/>
              <a:gd name="adj3" fmla="val 1930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73199"/>
            <a:ext cx="10515600" cy="46323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Direct </a:t>
            </a:r>
            <a:r>
              <a:rPr lang="it-IT" dirty="0" err="1"/>
              <a:t>E</a:t>
            </a:r>
            <a:r>
              <a:rPr lang="it-IT" dirty="0" err="1" smtClean="0"/>
              <a:t>xtraction</a:t>
            </a:r>
            <a:r>
              <a:rPr lang="it-IT" dirty="0" smtClean="0"/>
              <a:t> or </a:t>
            </a:r>
            <a:r>
              <a:rPr lang="it-IT" dirty="0" err="1" smtClean="0"/>
              <a:t>Closed-Orbit</a:t>
            </a:r>
            <a:r>
              <a:rPr lang="it-IT" dirty="0" smtClean="0"/>
              <a:t> </a:t>
            </a:r>
            <a:r>
              <a:rPr lang="it-IT" dirty="0" err="1" smtClean="0"/>
              <a:t>Bump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endParaRPr lang="it-IT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/>
              <a:t>Direct </a:t>
            </a:r>
            <a:r>
              <a:rPr lang="it-IT" dirty="0" err="1" smtClean="0"/>
              <a:t>extraction</a:t>
            </a:r>
            <a:r>
              <a:rPr lang="it-IT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err="1" smtClean="0"/>
              <a:t>Closed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r>
              <a:rPr lang="it-IT" dirty="0" smtClean="0"/>
              <a:t> </a:t>
            </a:r>
            <a:r>
              <a:rPr lang="it-IT" dirty="0" err="1" smtClean="0"/>
              <a:t>Bump</a:t>
            </a:r>
            <a:endParaRPr lang="it-IT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30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ccia a destra 10"/>
          <p:cNvSpPr/>
          <p:nvPr/>
        </p:nvSpPr>
        <p:spPr>
          <a:xfrm>
            <a:off x="7125213" y="2030129"/>
            <a:ext cx="2646627" cy="21748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2" name="Freccia a destra 11"/>
          <p:cNvSpPr/>
          <p:nvPr/>
        </p:nvSpPr>
        <p:spPr>
          <a:xfrm>
            <a:off x="4639677" y="2030129"/>
            <a:ext cx="2774955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9" name="Arco a tutto sesto 8"/>
          <p:cNvSpPr/>
          <p:nvPr/>
        </p:nvSpPr>
        <p:spPr>
          <a:xfrm flipH="1">
            <a:off x="6256357" y="2247618"/>
            <a:ext cx="1828426" cy="783157"/>
          </a:xfrm>
          <a:prstGeom prst="blockArc">
            <a:avLst>
              <a:gd name="adj1" fmla="val 13393693"/>
              <a:gd name="adj2" fmla="val 16319031"/>
              <a:gd name="adj3" fmla="val 382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a destra 9"/>
          <p:cNvSpPr/>
          <p:nvPr/>
        </p:nvSpPr>
        <p:spPr>
          <a:xfrm rot="709166">
            <a:off x="7331491" y="2373421"/>
            <a:ext cx="1516094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Ch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4" name="Freccia a destra 13"/>
          <p:cNvSpPr/>
          <p:nvPr/>
        </p:nvSpPr>
        <p:spPr>
          <a:xfrm rot="1960865">
            <a:off x="8960689" y="3037311"/>
            <a:ext cx="1503116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35521" y="2496493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194332" y="2937909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8" name="Arco a tutto sesto 17"/>
          <p:cNvSpPr/>
          <p:nvPr/>
        </p:nvSpPr>
        <p:spPr>
          <a:xfrm>
            <a:off x="4972370" y="3596409"/>
            <a:ext cx="2037806" cy="2317603"/>
          </a:xfrm>
          <a:prstGeom prst="blockArc">
            <a:avLst>
              <a:gd name="adj1" fmla="val 4252333"/>
              <a:gd name="adj2" fmla="val 6867735"/>
              <a:gd name="adj3" fmla="val 33858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Segnaposto piè di pagina 3"/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20" name="Segnaposto numero diapositiva 4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B365BD-6BB4-4E7D-A651-C76939F8B6F2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21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co a tutto sesto 24"/>
          <p:cNvSpPr/>
          <p:nvPr/>
        </p:nvSpPr>
        <p:spPr>
          <a:xfrm>
            <a:off x="1367383" y="3864534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Arco a tutto sesto 25"/>
          <p:cNvSpPr/>
          <p:nvPr/>
        </p:nvSpPr>
        <p:spPr>
          <a:xfrm flipH="1">
            <a:off x="8577357" y="3805573"/>
            <a:ext cx="2057400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reccia a destra 26"/>
          <p:cNvSpPr/>
          <p:nvPr/>
        </p:nvSpPr>
        <p:spPr>
          <a:xfrm>
            <a:off x="468854" y="3775954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8" name="Freccia a destra 27"/>
          <p:cNvSpPr/>
          <p:nvPr/>
        </p:nvSpPr>
        <p:spPr>
          <a:xfrm>
            <a:off x="9545632" y="3775954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9" name="Freccia a destra 28"/>
          <p:cNvSpPr/>
          <p:nvPr/>
        </p:nvSpPr>
        <p:spPr>
          <a:xfrm rot="1144824">
            <a:off x="2571434" y="4444186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0" name="Freccia a destra 29"/>
          <p:cNvSpPr/>
          <p:nvPr/>
        </p:nvSpPr>
        <p:spPr>
          <a:xfrm rot="20412996">
            <a:off x="6049650" y="4462557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1" name="Arco a tutto sesto 30"/>
          <p:cNvSpPr/>
          <p:nvPr/>
        </p:nvSpPr>
        <p:spPr>
          <a:xfrm rot="2043745">
            <a:off x="2045473" y="4325600"/>
            <a:ext cx="1637212" cy="705395"/>
          </a:xfrm>
          <a:prstGeom prst="blockArc">
            <a:avLst>
              <a:gd name="adj1" fmla="val 15661637"/>
              <a:gd name="adj2" fmla="val 18373817"/>
              <a:gd name="adj3" fmla="val 388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2" name="Freccia a destra 31"/>
          <p:cNvSpPr/>
          <p:nvPr/>
        </p:nvSpPr>
        <p:spPr>
          <a:xfrm rot="20918477">
            <a:off x="6256443" y="5378541"/>
            <a:ext cx="2301883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33" name="Arco a tutto sesto 32"/>
          <p:cNvSpPr/>
          <p:nvPr/>
        </p:nvSpPr>
        <p:spPr>
          <a:xfrm>
            <a:off x="7500475" y="505502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rot="1717832">
            <a:off x="8808989" y="5796354"/>
            <a:ext cx="2059070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5" name="Freccia a destra 34"/>
          <p:cNvSpPr/>
          <p:nvPr/>
        </p:nvSpPr>
        <p:spPr>
          <a:xfrm rot="1534266">
            <a:off x="2938503" y="5013213"/>
            <a:ext cx="2844544" cy="286329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Channeled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900008" y="4620028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2732219" y="3607188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5452259" y="585352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9381315" y="4310774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8167266" y="5543513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An alternative to the </a:t>
            </a:r>
            <a:r>
              <a:rPr lang="it-IT" dirty="0"/>
              <a:t>D</a:t>
            </a:r>
            <a:r>
              <a:rPr lang="it-IT" dirty="0" smtClean="0"/>
              <a:t>irect </a:t>
            </a:r>
            <a:r>
              <a:rPr lang="it-IT" dirty="0" err="1"/>
              <a:t>E</a:t>
            </a:r>
            <a:r>
              <a:rPr lang="it-IT" dirty="0" err="1" smtClean="0"/>
              <a:t>xtraction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so </a:t>
            </a:r>
            <a:r>
              <a:rPr lang="it-IT" dirty="0" err="1" smtClean="0"/>
              <a:t>called</a:t>
            </a:r>
            <a:r>
              <a:rPr lang="it-IT" dirty="0" smtClean="0"/>
              <a:t> </a:t>
            </a:r>
            <a:r>
              <a:rPr lang="it-IT" dirty="0" err="1" smtClean="0"/>
              <a:t>Closed-Orbit</a:t>
            </a:r>
            <a:r>
              <a:rPr lang="it-IT" dirty="0" smtClean="0"/>
              <a:t> </a:t>
            </a:r>
            <a:r>
              <a:rPr lang="it-IT" dirty="0" err="1" smtClean="0"/>
              <a:t>bump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endParaRPr 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Let’s</a:t>
            </a:r>
            <a:r>
              <a:rPr lang="it-IT" dirty="0" smtClean="0"/>
              <a:t> </a:t>
            </a:r>
            <a:r>
              <a:rPr lang="it-IT" dirty="0" err="1" smtClean="0"/>
              <a:t>learn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to </a:t>
            </a:r>
            <a:r>
              <a:rPr lang="it-IT" dirty="0" err="1" smtClean="0"/>
              <a:t>build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extraction</a:t>
            </a:r>
            <a:r>
              <a:rPr lang="it-IT" dirty="0" smtClean="0"/>
              <a:t> setup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starts</a:t>
            </a:r>
            <a:r>
              <a:rPr lang="it-IT" dirty="0" smtClean="0"/>
              <a:t> with the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on </a:t>
            </a:r>
            <a:r>
              <a:rPr lang="it-IT" dirty="0" err="1" smtClean="0"/>
              <a:t>its</a:t>
            </a:r>
            <a:r>
              <a:rPr lang="it-IT" dirty="0" smtClean="0"/>
              <a:t> </a:t>
            </a:r>
            <a:r>
              <a:rPr lang="it-IT" dirty="0" err="1" smtClean="0"/>
              <a:t>unperturbed</a:t>
            </a:r>
            <a:r>
              <a:rPr lang="it-IT" dirty="0" smtClean="0"/>
              <a:t> design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31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a destra 7"/>
          <p:cNvSpPr/>
          <p:nvPr/>
        </p:nvSpPr>
        <p:spPr>
          <a:xfrm>
            <a:off x="451437" y="4084756"/>
            <a:ext cx="11521488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91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co a tutto sesto 37"/>
          <p:cNvSpPr/>
          <p:nvPr/>
        </p:nvSpPr>
        <p:spPr>
          <a:xfrm>
            <a:off x="5008252" y="3572146"/>
            <a:ext cx="2037806" cy="2314938"/>
          </a:xfrm>
          <a:prstGeom prst="blockArc">
            <a:avLst>
              <a:gd name="adj1" fmla="val 4252333"/>
              <a:gd name="adj2" fmla="val 6559489"/>
              <a:gd name="adj3" fmla="val 26414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3200"/>
                <a:ext cx="10515600" cy="435133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altLang="it-IT" dirty="0" smtClean="0"/>
                  <a:t>Add some </a:t>
                </a:r>
                <a:r>
                  <a:rPr lang="it-IT" altLang="it-IT" dirty="0" err="1" smtClean="0"/>
                  <a:t>magnets</a:t>
                </a:r>
                <a:r>
                  <a:rPr lang="it-IT" altLang="it-IT" dirty="0" smtClean="0"/>
                  <a:t> to induce a zig-zag </a:t>
                </a:r>
                <a:r>
                  <a:rPr lang="it-IT" altLang="it-IT" dirty="0" err="1" smtClean="0"/>
                  <a:t>beam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trajectory</a:t>
                </a:r>
                <a:endParaRPr lang="it-IT" alt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altLang="it-IT" dirty="0" err="1" smtClean="0"/>
                  <a:t>This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called</a:t>
                </a:r>
                <a:r>
                  <a:rPr lang="it-IT" altLang="it-IT" dirty="0" smtClean="0"/>
                  <a:t> a </a:t>
                </a:r>
                <a:r>
                  <a:rPr lang="it-IT" altLang="it-IT" dirty="0" smtClean="0">
                    <a:solidFill>
                      <a:srgbClr val="0000FF"/>
                    </a:solidFill>
                  </a:rPr>
                  <a:t>3-Magnets </a:t>
                </a:r>
                <a:r>
                  <a:rPr lang="it-IT" altLang="it-IT" dirty="0" err="1" smtClean="0">
                    <a:solidFill>
                      <a:srgbClr val="0000FF"/>
                    </a:solidFill>
                  </a:rPr>
                  <a:t>closed-orbit</a:t>
                </a:r>
                <a:r>
                  <a:rPr lang="it-IT" altLang="it-IT" dirty="0" smtClean="0">
                    <a:solidFill>
                      <a:srgbClr val="0000FF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00FF"/>
                    </a:solidFill>
                  </a:rPr>
                  <a:t>bump</a:t>
                </a:r>
                <a:endParaRPr lang="it-IT" altLang="it-IT" dirty="0" smtClean="0">
                  <a:solidFill>
                    <a:srgbClr val="0000FF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The </a:t>
                </a:r>
                <a:r>
                  <a:rPr lang="it-IT" dirty="0" err="1" smtClean="0"/>
                  <a:t>beam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travels</a:t>
                </a:r>
                <a:r>
                  <a:rPr lang="it-IT" dirty="0" smtClean="0"/>
                  <a:t> for </a:t>
                </a:r>
                <a:r>
                  <a:rPr lang="it-IT" dirty="0" err="1" smtClean="0"/>
                  <a:t>longer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path</a:t>
                </a:r>
                <a:r>
                  <a:rPr lang="it-IT" dirty="0" smtClean="0"/>
                  <a:t> and the </a:t>
                </a:r>
                <a:r>
                  <a:rPr lang="it-IT" dirty="0" err="1" smtClean="0"/>
                  <a:t>Dispersions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increases</a:t>
                </a:r>
                <a:r>
                  <a:rPr lang="it-IT" dirty="0" smtClean="0"/>
                  <a:t>. </a:t>
                </a:r>
                <a:r>
                  <a:rPr lang="it-IT" dirty="0" err="1" smtClean="0"/>
                  <a:t>This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due to the </a:t>
                </a:r>
                <a:r>
                  <a:rPr lang="it-IT" dirty="0" err="1" smtClean="0"/>
                  <a:t>dipole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magnets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action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that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enhance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3200"/>
                <a:ext cx="10515600" cy="4351338"/>
              </a:xfrm>
              <a:blipFill>
                <a:blip r:embed="rId2"/>
                <a:stretch>
                  <a:fillRect l="-1043" t="-23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32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co a tutto sesto 32"/>
          <p:cNvSpPr/>
          <p:nvPr/>
        </p:nvSpPr>
        <p:spPr>
          <a:xfrm>
            <a:off x="1336359" y="415967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Arco a tutto sesto 33"/>
          <p:cNvSpPr/>
          <p:nvPr/>
        </p:nvSpPr>
        <p:spPr>
          <a:xfrm flipH="1">
            <a:off x="8610600" y="4159673"/>
            <a:ext cx="2057400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451437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5" name="Freccia a destra 34"/>
          <p:cNvSpPr/>
          <p:nvPr/>
        </p:nvSpPr>
        <p:spPr>
          <a:xfrm>
            <a:off x="9528215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6" name="Freccia a destra 35"/>
          <p:cNvSpPr/>
          <p:nvPr/>
        </p:nvSpPr>
        <p:spPr>
          <a:xfrm rot="1144824">
            <a:off x="2554017" y="4752988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7" name="Freccia a destra 36"/>
          <p:cNvSpPr/>
          <p:nvPr/>
        </p:nvSpPr>
        <p:spPr>
          <a:xfrm rot="20412996">
            <a:off x="6032233" y="4771359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979135" y="4729615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452259" y="585352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402034" y="4694681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co a tutto sesto 37"/>
          <p:cNvSpPr/>
          <p:nvPr/>
        </p:nvSpPr>
        <p:spPr>
          <a:xfrm>
            <a:off x="5008252" y="3572146"/>
            <a:ext cx="2037806" cy="2314938"/>
          </a:xfrm>
          <a:prstGeom prst="blockArc">
            <a:avLst>
              <a:gd name="adj1" fmla="val 4252333"/>
              <a:gd name="adj2" fmla="val 6559489"/>
              <a:gd name="adj3" fmla="val 26414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Non-</a:t>
            </a:r>
            <a:r>
              <a:rPr lang="it-IT" dirty="0" err="1">
                <a:solidFill>
                  <a:srgbClr val="8B3341"/>
                </a:solidFill>
              </a:rPr>
              <a:t>Resonant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Extraction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33</a:t>
            </a:fld>
            <a:endParaRPr lang="it-IT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rco a tutto sesto 32"/>
          <p:cNvSpPr/>
          <p:nvPr/>
        </p:nvSpPr>
        <p:spPr>
          <a:xfrm>
            <a:off x="1336359" y="415967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Arco a tutto sesto 33"/>
          <p:cNvSpPr/>
          <p:nvPr/>
        </p:nvSpPr>
        <p:spPr>
          <a:xfrm flipH="1">
            <a:off x="8610600" y="4159673"/>
            <a:ext cx="2057400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451437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5" name="Freccia a destra 34"/>
          <p:cNvSpPr/>
          <p:nvPr/>
        </p:nvSpPr>
        <p:spPr>
          <a:xfrm>
            <a:off x="9528215" y="4084756"/>
            <a:ext cx="1984907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6" name="Freccia a destra 35"/>
          <p:cNvSpPr/>
          <p:nvPr/>
        </p:nvSpPr>
        <p:spPr>
          <a:xfrm rot="1144824">
            <a:off x="2554017" y="4752988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37" name="Freccia a destra 36"/>
          <p:cNvSpPr/>
          <p:nvPr/>
        </p:nvSpPr>
        <p:spPr>
          <a:xfrm rot="20412996">
            <a:off x="6032233" y="4771359"/>
            <a:ext cx="3395183" cy="622051"/>
          </a:xfrm>
          <a:prstGeom prst="rightArrow">
            <a:avLst/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5" name="Arco a tutto sesto 14"/>
          <p:cNvSpPr/>
          <p:nvPr/>
        </p:nvSpPr>
        <p:spPr>
          <a:xfrm rot="20786485">
            <a:off x="5966727" y="5505613"/>
            <a:ext cx="1637212" cy="705395"/>
          </a:xfrm>
          <a:prstGeom prst="blockArc">
            <a:avLst>
              <a:gd name="adj1" fmla="val 15661637"/>
              <a:gd name="adj2" fmla="val 18373817"/>
              <a:gd name="adj3" fmla="val 388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a destra 15"/>
          <p:cNvSpPr/>
          <p:nvPr/>
        </p:nvSpPr>
        <p:spPr>
          <a:xfrm rot="220302">
            <a:off x="6793719" y="5538567"/>
            <a:ext cx="2301883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Extracted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8" name="Arco a tutto sesto 17"/>
          <p:cNvSpPr/>
          <p:nvPr/>
        </p:nvSpPr>
        <p:spPr>
          <a:xfrm>
            <a:off x="8081285" y="5520503"/>
            <a:ext cx="2037806" cy="2314938"/>
          </a:xfrm>
          <a:prstGeom prst="blockArc">
            <a:avLst>
              <a:gd name="adj1" fmla="val 16162904"/>
              <a:gd name="adj2" fmla="val 17965917"/>
              <a:gd name="adj3" fmla="val 251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 destra 18"/>
          <p:cNvSpPr/>
          <p:nvPr/>
        </p:nvSpPr>
        <p:spPr>
          <a:xfrm rot="1717832">
            <a:off x="9402951" y="6024728"/>
            <a:ext cx="1353297" cy="309487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Add</a:t>
            </a:r>
            <a:r>
              <a:rPr lang="it-IT" dirty="0" smtClean="0"/>
              <a:t> a </a:t>
            </a:r>
            <a:r>
              <a:rPr lang="it-IT" dirty="0" err="1" smtClean="0"/>
              <a:t>Bent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Crystal</a:t>
            </a:r>
            <a:r>
              <a:rPr lang="it-IT" dirty="0" smtClean="0"/>
              <a:t> just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magnet</a:t>
            </a: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If</a:t>
            </a:r>
            <a:r>
              <a:rPr lang="it-IT" dirty="0" smtClean="0"/>
              <a:t> the </a:t>
            </a:r>
            <a:r>
              <a:rPr lang="it-IT" dirty="0" err="1" smtClean="0"/>
              <a:t>crystal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placed</a:t>
            </a:r>
            <a:r>
              <a:rPr lang="it-IT" dirty="0" smtClean="0"/>
              <a:t> </a:t>
            </a:r>
            <a:r>
              <a:rPr lang="it-IT" dirty="0" err="1" smtClean="0"/>
              <a:t>correctly</a:t>
            </a:r>
            <a:r>
              <a:rPr lang="it-IT" dirty="0" smtClean="0"/>
              <a:t>, the </a:t>
            </a:r>
            <a:r>
              <a:rPr lang="it-IT" i="1" dirty="0" smtClean="0"/>
              <a:t>Halo of the </a:t>
            </a:r>
            <a:r>
              <a:rPr lang="it-IT" i="1" dirty="0" err="1" smtClean="0"/>
              <a:t>circulating</a:t>
            </a:r>
            <a:r>
              <a:rPr lang="it-IT" i="1" dirty="0" smtClean="0"/>
              <a:t> </a:t>
            </a:r>
            <a:r>
              <a:rPr lang="it-IT" i="1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will</a:t>
            </a:r>
            <a:r>
              <a:rPr lang="it-IT" dirty="0" smtClean="0"/>
              <a:t> </a:t>
            </a:r>
            <a:r>
              <a:rPr lang="it-IT" dirty="0" err="1" smtClean="0"/>
              <a:t>undergo</a:t>
            </a:r>
            <a:r>
              <a:rPr lang="it-IT" dirty="0" smtClean="0"/>
              <a:t> </a:t>
            </a:r>
            <a:r>
              <a:rPr lang="it-IT" dirty="0" err="1" smtClean="0"/>
              <a:t>Channeling</a:t>
            </a:r>
            <a:r>
              <a:rPr lang="it-IT" dirty="0" smtClean="0"/>
              <a:t> and </a:t>
            </a:r>
            <a:r>
              <a:rPr lang="it-IT" dirty="0" err="1" smtClean="0"/>
              <a:t>thus</a:t>
            </a:r>
            <a:r>
              <a:rPr lang="it-IT" dirty="0" smtClean="0"/>
              <a:t> the </a:t>
            </a:r>
            <a:r>
              <a:rPr lang="it-IT" dirty="0" err="1" smtClean="0">
                <a:solidFill>
                  <a:srgbClr val="8B3341"/>
                </a:solidFill>
              </a:rPr>
              <a:t>extracted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beamlet</a:t>
            </a:r>
            <a:r>
              <a:rPr lang="it-IT" dirty="0" smtClean="0"/>
              <a:t> can be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separated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the </a:t>
            </a:r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err="1" smtClean="0">
                <a:solidFill>
                  <a:srgbClr val="FFC000"/>
                </a:solidFill>
              </a:rPr>
              <a:t>Magnet</a:t>
            </a:r>
            <a:endParaRPr lang="it-IT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 smtClean="0"/>
              <a:t>The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core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untouched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979135" y="4729615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452259" y="5853529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9402034" y="4694681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Magnet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606369" y="5362220"/>
            <a:ext cx="90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</a:rPr>
              <a:t>Septum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ccia a destra 42"/>
          <p:cNvSpPr/>
          <p:nvPr/>
        </p:nvSpPr>
        <p:spPr>
          <a:xfrm>
            <a:off x="3912993" y="5117168"/>
            <a:ext cx="7061732" cy="228747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9" name="Freccia a destra 8"/>
          <p:cNvSpPr/>
          <p:nvPr/>
        </p:nvSpPr>
        <p:spPr>
          <a:xfrm>
            <a:off x="3923768" y="2337128"/>
            <a:ext cx="7061732" cy="228747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Crystal </a:t>
            </a:r>
            <a:r>
              <a:rPr lang="it-IT" dirty="0" err="1" smtClean="0">
                <a:solidFill>
                  <a:srgbClr val="8B3341"/>
                </a:solidFill>
              </a:rPr>
              <a:t>Assisted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Collimation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34</a:t>
            </a:fld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>
            <a:off x="1390117" y="2328154"/>
            <a:ext cx="2774955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pic>
        <p:nvPicPr>
          <p:cNvPr id="22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511284" y="2550393"/>
            <a:ext cx="1032407" cy="6307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Heavy</a:t>
            </a:r>
            <a:r>
              <a:rPr lang="it-IT" dirty="0" smtClean="0"/>
              <a:t> Metal</a:t>
            </a:r>
            <a:endParaRPr lang="it-IT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4536020" y="2720469"/>
            <a:ext cx="4439705" cy="50335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567503" y="2727935"/>
            <a:ext cx="4852461" cy="373534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569358" y="2727935"/>
            <a:ext cx="4479132" cy="13784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4567503" y="2639067"/>
            <a:ext cx="4642652" cy="13801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4543691" y="2695524"/>
            <a:ext cx="4876273" cy="3747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4543691" y="2487292"/>
            <a:ext cx="4504799" cy="142361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4543691" y="2188571"/>
            <a:ext cx="4876273" cy="403848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ccia a destra 40"/>
          <p:cNvSpPr/>
          <p:nvPr/>
        </p:nvSpPr>
        <p:spPr>
          <a:xfrm>
            <a:off x="1386410" y="4910006"/>
            <a:ext cx="2774955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42" name="Arco a tutto sesto 41"/>
          <p:cNvSpPr/>
          <p:nvPr/>
        </p:nvSpPr>
        <p:spPr>
          <a:xfrm>
            <a:off x="3038546" y="4216626"/>
            <a:ext cx="1637212" cy="943683"/>
          </a:xfrm>
          <a:prstGeom prst="blockArc">
            <a:avLst>
              <a:gd name="adj1" fmla="val 2155334"/>
              <a:gd name="adj2" fmla="val 5886142"/>
              <a:gd name="adj3" fmla="val 3970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5819983" y="4217671"/>
            <a:ext cx="1032407" cy="63077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Heavy</a:t>
            </a:r>
            <a:r>
              <a:rPr lang="it-IT" dirty="0" smtClean="0"/>
              <a:t> Metal</a:t>
            </a:r>
            <a:endParaRPr lang="it-IT" dirty="0"/>
          </a:p>
        </p:txBody>
      </p:sp>
      <p:sp>
        <p:nvSpPr>
          <p:cNvPr id="49" name="Freccia a destra 48"/>
          <p:cNvSpPr/>
          <p:nvPr/>
        </p:nvSpPr>
        <p:spPr>
          <a:xfrm rot="20953832">
            <a:off x="4090144" y="4694035"/>
            <a:ext cx="1745235" cy="23617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D314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Ch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3146102" y="4467779"/>
            <a:ext cx="130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Bent</a:t>
            </a:r>
            <a:r>
              <a:rPr lang="it-IT" dirty="0" smtClean="0">
                <a:solidFill>
                  <a:srgbClr val="FF0000"/>
                </a:solidFill>
              </a:rPr>
              <a:t> Crystal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63" name="Connettore 2 62"/>
          <p:cNvCxnSpPr/>
          <p:nvPr/>
        </p:nvCxnSpPr>
        <p:spPr>
          <a:xfrm flipV="1">
            <a:off x="6886977" y="3976672"/>
            <a:ext cx="4109298" cy="469663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flipV="1">
            <a:off x="6846428" y="3994495"/>
            <a:ext cx="3150131" cy="418417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>
            <a:off x="6888832" y="4606244"/>
            <a:ext cx="4280552" cy="2580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 flipV="1">
            <a:off x="6886977" y="4349948"/>
            <a:ext cx="3891882" cy="181230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V="1">
            <a:off x="6863165" y="4461095"/>
            <a:ext cx="4258594" cy="112738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flipV="1">
            <a:off x="6863165" y="4230425"/>
            <a:ext cx="4122335" cy="277538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 flipV="1">
            <a:off x="6863165" y="4108412"/>
            <a:ext cx="3887119" cy="36231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>
                <a:solidFill>
                  <a:srgbClr val="8B3341"/>
                </a:solidFill>
              </a:rPr>
              <a:t>B</a:t>
            </a:r>
            <a:r>
              <a:rPr lang="it-IT" b="1" dirty="0" smtClean="0">
                <a:solidFill>
                  <a:srgbClr val="8B3341"/>
                </a:solidFill>
              </a:rPr>
              <a:t>             </a:t>
            </a:r>
            <a:r>
              <a:rPr lang="it-IT" b="1" dirty="0" smtClean="0">
                <a:solidFill>
                  <a:srgbClr val="6D314A"/>
                </a:solidFill>
              </a:rPr>
              <a:t>SHERPA </a:t>
            </a:r>
            <a:r>
              <a:rPr lang="it-IT" b="1" dirty="0" err="1" smtClean="0">
                <a:solidFill>
                  <a:srgbClr val="6D314A"/>
                </a:solidFill>
              </a:rPr>
              <a:t>Simulations</a:t>
            </a:r>
            <a:r>
              <a:rPr lang="it-IT" b="1" dirty="0" smtClean="0">
                <a:solidFill>
                  <a:srgbClr val="6D314A"/>
                </a:solidFill>
              </a:rPr>
              <a:t> </a:t>
            </a:r>
            <a:r>
              <a:rPr lang="it-IT" b="1" dirty="0" smtClean="0">
                <a:solidFill>
                  <a:srgbClr val="182C4D"/>
                </a:solidFill>
              </a:rPr>
              <a:t>/ </a:t>
            </a:r>
            <a:r>
              <a:rPr lang="it-IT" b="1" dirty="0" err="1" smtClean="0">
                <a:solidFill>
                  <a:srgbClr val="182C4D"/>
                </a:solidFill>
              </a:rPr>
              <a:t>Profiles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35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180564" y="3983900"/>
            <a:ext cx="1966201" cy="44005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8B3341"/>
                </a:solidFill>
              </a:rPr>
              <a:t>My Master </a:t>
            </a:r>
            <a:r>
              <a:rPr lang="it-IT" b="1" dirty="0" err="1" smtClean="0">
                <a:solidFill>
                  <a:srgbClr val="8B3341"/>
                </a:solidFill>
              </a:rPr>
              <a:t>Thesis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Geant4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structure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390"/>
                <a:ext cx="10515600" cy="4592592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/>
                  <a:t>AngXin, </a:t>
                </a:r>
                <a:r>
                  <a:rPr lang="it-IT" sz="2400" dirty="0" err="1"/>
                  <a:t>AngYin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PosXin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PosYin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AngXout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AngYout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AngCry</a:t>
                </a: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>
                    <a:solidFill>
                      <a:srgbClr val="FF0000"/>
                    </a:solidFill>
                  </a:rPr>
                  <a:t>T1</a:t>
                </a:r>
                <a:r>
                  <a:rPr lang="it-IT" sz="2400" dirty="0"/>
                  <a:t> and </a:t>
                </a:r>
                <a:r>
                  <a:rPr lang="it-IT" sz="2400" dirty="0">
                    <a:solidFill>
                      <a:srgbClr val="FF0000"/>
                    </a:solidFill>
                  </a:rPr>
                  <a:t>T2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used</a:t>
                </a:r>
                <a:r>
                  <a:rPr lang="it-IT" sz="2400" dirty="0"/>
                  <a:t> to compute </a:t>
                </a:r>
                <a:r>
                  <a:rPr lang="it-IT" sz="2400" dirty="0" err="1"/>
                  <a:t>AngXin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AngYin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because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00BD3B"/>
                    </a:solidFill>
                  </a:rPr>
                  <a:t>GPS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has</a:t>
                </a:r>
                <a:r>
                  <a:rPr lang="it-IT" sz="2400" dirty="0"/>
                  <a:t> spot and </a:t>
                </a:r>
                <a:r>
                  <a:rPr lang="it-IT" sz="2400" dirty="0" err="1"/>
                  <a:t>divergence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′(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)≠0</m:t>
                    </m:r>
                  </m:oMath>
                </a14:m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err="1">
                    <a:solidFill>
                      <a:srgbClr val="09F72D"/>
                    </a:solidFill>
                  </a:rPr>
                  <a:t>Track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impinges</a:t>
                </a:r>
                <a:r>
                  <a:rPr lang="it-IT" sz="2400" dirty="0"/>
                  <a:t> on </a:t>
                </a:r>
                <a:r>
                  <a:rPr lang="it-IT" sz="2400" dirty="0">
                    <a:solidFill>
                      <a:srgbClr val="033FFF"/>
                    </a:solidFill>
                  </a:rPr>
                  <a:t>XTAL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giving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PosXin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PosYin</a:t>
                </a: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/>
                  <a:t>Bending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simulated</a:t>
                </a: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err="1"/>
                  <a:t>Particle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outgo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033FFF"/>
                    </a:solidFill>
                  </a:rPr>
                  <a:t>XTAL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known</a:t>
                </a:r>
                <a:r>
                  <a:rPr lang="it-IT" sz="2400" dirty="0"/>
                  <a:t> position and with</a:t>
                </a:r>
              </a:p>
              <a:p>
                <a:pPr marL="0" indent="0">
                  <a:buNone/>
                </a:pPr>
                <a:r>
                  <a:rPr lang="it-IT" sz="2400" dirty="0"/>
                  <a:t>     </a:t>
                </a:r>
                <a:r>
                  <a:rPr lang="it-IT" sz="2400" dirty="0" err="1"/>
                  <a:t>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direction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then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proceede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straigth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until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T3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>
                    <a:solidFill>
                      <a:srgbClr val="FF0000"/>
                    </a:solidFill>
                  </a:rPr>
                  <a:t>T3</a:t>
                </a:r>
                <a:r>
                  <a:rPr lang="it-IT" sz="2400" dirty="0"/>
                  <a:t> and </a:t>
                </a:r>
                <a:r>
                  <a:rPr lang="it-IT" sz="2400" dirty="0">
                    <a:solidFill>
                      <a:srgbClr val="033FFF"/>
                    </a:solidFill>
                  </a:rPr>
                  <a:t>XTAL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used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evaluate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AngXout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AngYout</a:t>
                </a:r>
                <a:endParaRPr lang="it-IT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400" dirty="0" err="1"/>
                  <a:t>AngCry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describes</a:t>
                </a:r>
                <a:r>
                  <a:rPr lang="it-IT" sz="2400" dirty="0"/>
                  <a:t> XTAL </a:t>
                </a:r>
                <a:r>
                  <a:rPr lang="it-IT" sz="2400" dirty="0" err="1">
                    <a:solidFill>
                      <a:srgbClr val="FFCA01"/>
                    </a:solidFill>
                  </a:rPr>
                  <a:t>orientation</a:t>
                </a:r>
                <a:endParaRPr lang="it-IT" sz="2400" dirty="0">
                  <a:solidFill>
                    <a:srgbClr val="FFCA0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390"/>
                <a:ext cx="10515600" cy="4592592"/>
              </a:xfrm>
              <a:blipFill>
                <a:blip r:embed="rId2"/>
                <a:stretch>
                  <a:fillRect l="-638" t="-2789" b="-18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643" y="2063467"/>
            <a:ext cx="7863991" cy="117139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554" y="4256907"/>
            <a:ext cx="1637232" cy="2099443"/>
          </a:xfrm>
          <a:prstGeom prst="rect">
            <a:avLst/>
          </a:prstGeom>
          <a:ln w="19050">
            <a:solidFill>
              <a:srgbClr val="FFCA01"/>
            </a:solidFill>
          </a:ln>
        </p:spPr>
      </p:pic>
    </p:spTree>
    <p:extLst>
      <p:ext uri="{BB962C8B-B14F-4D97-AF65-F5344CB8AC3E}">
        <p14:creationId xmlns:p14="http://schemas.microsoft.com/office/powerpoint/2010/main" val="16162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Geant4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589390"/>
            <a:ext cx="10515600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 dirty="0"/>
              <a:t>G4 </a:t>
            </a:r>
            <a:r>
              <a:rPr lang="it-IT" sz="2400" dirty="0" err="1"/>
              <a:t>Cannelling</a:t>
            </a:r>
            <a:r>
              <a:rPr lang="it-IT" sz="2400" dirty="0"/>
              <a:t> </a:t>
            </a:r>
            <a:r>
              <a:rPr lang="en-GB" sz="2400" dirty="0"/>
              <a:t>Example</a:t>
            </a:r>
            <a:r>
              <a:rPr lang="it-IT" sz="2400" dirty="0"/>
              <a:t> </a:t>
            </a:r>
            <a:r>
              <a:rPr lang="it-IT" sz="2400" dirty="0" err="1"/>
              <a:t>implemented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in </a:t>
            </a:r>
            <a:r>
              <a:rPr lang="it-IT" sz="2400" dirty="0" err="1"/>
              <a:t>version</a:t>
            </a:r>
            <a:r>
              <a:rPr lang="it-IT" sz="2400" dirty="0"/>
              <a:t> 10.05.p01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/>
              <a:t>G4 Routine </a:t>
            </a:r>
            <a:r>
              <a:rPr lang="it-IT" sz="1600" dirty="0" err="1"/>
              <a:t>described</a:t>
            </a:r>
            <a:r>
              <a:rPr lang="it-IT" sz="1600" dirty="0"/>
              <a:t> in </a:t>
            </a:r>
            <a:r>
              <a:rPr lang="it-IT" sz="1600" u="sng" dirty="0">
                <a:hlinkClick r:id="rId2"/>
              </a:rPr>
              <a:t>http://</a:t>
            </a:r>
            <a:r>
              <a:rPr lang="it-IT" sz="1600" dirty="0">
                <a:hlinkClick r:id="rId2"/>
              </a:rPr>
              <a:t>arxiv.org/abs/1403.5819</a:t>
            </a:r>
            <a:r>
              <a:rPr lang="it-IT" sz="1600" dirty="0"/>
              <a:t> by Enrico Bagli et 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/>
              <a:t>No </a:t>
            </a:r>
            <a:r>
              <a:rPr lang="it-IT" sz="1600" dirty="0" err="1"/>
              <a:t>Rechanneling</a:t>
            </a:r>
            <a:r>
              <a:rPr lang="it-IT" sz="1600" dirty="0"/>
              <a:t> </a:t>
            </a:r>
            <a:r>
              <a:rPr lang="it-IT" sz="1600" dirty="0" err="1"/>
              <a:t>implemented</a:t>
            </a:r>
            <a:r>
              <a:rPr lang="it-IT" sz="1600" dirty="0"/>
              <a:t>, </a:t>
            </a:r>
            <a:r>
              <a:rPr lang="it-IT" sz="1600" dirty="0" err="1"/>
              <a:t>but</a:t>
            </a:r>
            <a:r>
              <a:rPr lang="it-IT" sz="1600" dirty="0"/>
              <a:t> </a:t>
            </a:r>
            <a:r>
              <a:rPr lang="it-IT" sz="1600" dirty="0" err="1"/>
              <a:t>considered</a:t>
            </a:r>
            <a:r>
              <a:rPr lang="it-IT" sz="1600" dirty="0"/>
              <a:t> </a:t>
            </a:r>
            <a:r>
              <a:rPr lang="it-IT" sz="1600" i="1" dirty="0"/>
              <a:t>«a posteriori»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err="1"/>
              <a:t>Channeling</a:t>
            </a:r>
            <a:r>
              <a:rPr lang="it-IT" sz="1600" dirty="0"/>
              <a:t>, </a:t>
            </a:r>
            <a:r>
              <a:rPr lang="it-IT" sz="1600" dirty="0" err="1"/>
              <a:t>Dechanneling</a:t>
            </a:r>
            <a:r>
              <a:rPr lang="it-IT" sz="1600" dirty="0"/>
              <a:t>, Volume </a:t>
            </a:r>
            <a:r>
              <a:rPr lang="it-IT" sz="1600" dirty="0" err="1"/>
              <a:t>Capture</a:t>
            </a:r>
            <a:r>
              <a:rPr lang="it-IT" sz="1600" dirty="0"/>
              <a:t> and Volume </a:t>
            </a:r>
            <a:r>
              <a:rPr lang="it-IT" sz="1600" dirty="0" err="1"/>
              <a:t>Reflection</a:t>
            </a:r>
            <a:r>
              <a:rPr lang="it-IT" sz="1600" dirty="0"/>
              <a:t> </a:t>
            </a:r>
            <a:r>
              <a:rPr lang="it-IT" sz="1600" dirty="0" err="1"/>
              <a:t>implemented</a:t>
            </a:r>
            <a:endParaRPr lang="it-IT" sz="1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/>
              <a:t>The </a:t>
            </a:r>
            <a:r>
              <a:rPr lang="it-IT" sz="1600" dirty="0" err="1"/>
              <a:t>only</a:t>
            </a:r>
            <a:r>
              <a:rPr lang="it-IT" sz="1600" dirty="0"/>
              <a:t> lattice </a:t>
            </a:r>
            <a:r>
              <a:rPr lang="it-IT" sz="1600" dirty="0" err="1"/>
              <a:t>plane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the (110)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err="1"/>
              <a:t>Beam</a:t>
            </a:r>
            <a:r>
              <a:rPr lang="it-IT" sz="1600" dirty="0"/>
              <a:t> and </a:t>
            </a:r>
            <a:r>
              <a:rPr lang="it-IT" sz="1600" dirty="0" err="1"/>
              <a:t>crystal</a:t>
            </a:r>
            <a:r>
              <a:rPr lang="it-IT" sz="1600" dirty="0"/>
              <a:t> </a:t>
            </a:r>
            <a:r>
              <a:rPr lang="it-IT" sz="1600" dirty="0" err="1"/>
              <a:t>parameter</a:t>
            </a:r>
            <a:r>
              <a:rPr lang="it-IT" sz="1600" dirty="0"/>
              <a:t> and </a:t>
            </a:r>
            <a:r>
              <a:rPr lang="it-IT" sz="1600" dirty="0" err="1"/>
              <a:t>orientation</a:t>
            </a:r>
            <a:r>
              <a:rPr lang="it-IT" sz="1600" dirty="0"/>
              <a:t> </a:t>
            </a:r>
            <a:r>
              <a:rPr lang="it-IT" sz="1600" dirty="0" err="1"/>
              <a:t>modified</a:t>
            </a:r>
            <a:r>
              <a:rPr lang="it-IT" sz="1600" dirty="0"/>
              <a:t> by Data </a:t>
            </a:r>
            <a:r>
              <a:rPr lang="it-IT" sz="1600" dirty="0" err="1"/>
              <a:t>Cards</a:t>
            </a: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FFC000"/>
                </a:solidFill>
              </a:rPr>
              <a:t>G4 output </a:t>
            </a:r>
            <a:r>
              <a:rPr lang="it-IT" sz="2000" dirty="0" err="1">
                <a:solidFill>
                  <a:srgbClr val="FFC000"/>
                </a:solidFill>
              </a:rPr>
              <a:t>variables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distributions</a:t>
            </a:r>
            <a:r>
              <a:rPr lang="it-IT" sz="2000" dirty="0">
                <a:solidFill>
                  <a:srgbClr val="FFC000"/>
                </a:solidFill>
              </a:rPr>
              <a:t> are the TRUE </a:t>
            </a:r>
            <a:r>
              <a:rPr lang="it-IT" sz="2000" dirty="0" err="1">
                <a:solidFill>
                  <a:srgbClr val="FFC000"/>
                </a:solidFill>
              </a:rPr>
              <a:t>variable</a:t>
            </a:r>
            <a:r>
              <a:rPr lang="it-IT" sz="2000" dirty="0">
                <a:solidFill>
                  <a:srgbClr val="FFC000"/>
                </a:solidFill>
              </a:rPr>
              <a:t> </a:t>
            </a:r>
            <a:r>
              <a:rPr lang="it-IT" sz="2000" dirty="0" err="1">
                <a:solidFill>
                  <a:srgbClr val="FFC000"/>
                </a:solidFill>
              </a:rPr>
              <a:t>distributions</a:t>
            </a:r>
            <a:endParaRPr lang="it-IT" sz="2000" dirty="0">
              <a:solidFill>
                <a:srgbClr val="FFC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err="1"/>
              <a:t>Impinging</a:t>
            </a:r>
            <a:r>
              <a:rPr lang="it-IT" sz="1600" dirty="0"/>
              <a:t>/</a:t>
            </a:r>
            <a:r>
              <a:rPr lang="it-IT" sz="1600" dirty="0" err="1"/>
              <a:t>outgoing</a:t>
            </a:r>
            <a:r>
              <a:rPr lang="it-IT" sz="1600" dirty="0"/>
              <a:t> X/Y-angle and </a:t>
            </a:r>
            <a:r>
              <a:rPr lang="it-IT" sz="1600" dirty="0" err="1"/>
              <a:t>impinging</a:t>
            </a:r>
            <a:r>
              <a:rPr lang="it-IT" sz="1600" dirty="0"/>
              <a:t>/</a:t>
            </a:r>
            <a:r>
              <a:rPr lang="it-IT" sz="1600" dirty="0" err="1"/>
              <a:t>outgoing</a:t>
            </a:r>
            <a:r>
              <a:rPr lang="it-IT" sz="1600" dirty="0"/>
              <a:t> X-position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/>
              <a:t>An intense work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done</a:t>
            </a:r>
            <a:r>
              <a:rPr lang="it-IT" sz="2000" dirty="0"/>
              <a:t> in </a:t>
            </a:r>
            <a:r>
              <a:rPr lang="it-IT" sz="2000" dirty="0" err="1"/>
              <a:t>order</a:t>
            </a:r>
            <a:r>
              <a:rPr lang="it-IT" sz="2000" dirty="0"/>
              <a:t> to validate and cross-</a:t>
            </a:r>
            <a:r>
              <a:rPr lang="it-IT" sz="2000" dirty="0" err="1"/>
              <a:t>check</a:t>
            </a:r>
            <a:r>
              <a:rPr lang="it-IT" sz="2000" dirty="0"/>
              <a:t> the G4 routine. (</a:t>
            </a:r>
            <a:r>
              <a:rPr lang="it-IT" sz="1600" dirty="0" err="1"/>
              <a:t>reported</a:t>
            </a:r>
            <a:r>
              <a:rPr lang="it-IT" sz="1600" dirty="0"/>
              <a:t> SPS 400 </a:t>
            </a:r>
            <a:r>
              <a:rPr lang="it-IT" sz="1600" dirty="0" err="1"/>
              <a:t>GeV</a:t>
            </a:r>
            <a:r>
              <a:rPr lang="it-IT" sz="1600" dirty="0"/>
              <a:t> </a:t>
            </a:r>
            <a:r>
              <a:rPr lang="it-IT" sz="1600" dirty="0" err="1"/>
              <a:t>proton</a:t>
            </a:r>
            <a:r>
              <a:rPr lang="it-IT" sz="1600" dirty="0"/>
              <a:t> H8 UA9, by </a:t>
            </a:r>
            <a:r>
              <a:rPr lang="fr-FR" sz="1600" dirty="0"/>
              <a:t>Scandale/</a:t>
            </a:r>
            <a:r>
              <a:rPr lang="fr-FR" sz="1600" dirty="0" err="1"/>
              <a:t>Taratin</a:t>
            </a:r>
            <a:r>
              <a:rPr lang="fr-FR" sz="2000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600" dirty="0" err="1"/>
              <a:t>Also</a:t>
            </a:r>
            <a:r>
              <a:rPr lang="fr-FR" sz="1600" dirty="0"/>
              <a:t> MAMI setup </a:t>
            </a:r>
            <a:r>
              <a:rPr lang="fr-FR" sz="1600" dirty="0" err="1" smtClean="0"/>
              <a:t>with</a:t>
            </a:r>
            <a:r>
              <a:rPr lang="fr-FR" sz="1600" dirty="0" smtClean="0"/>
              <a:t> e- </a:t>
            </a:r>
            <a:r>
              <a:rPr lang="fr-FR" sz="1600" dirty="0" err="1"/>
              <a:t>gives</a:t>
            </a:r>
            <a:r>
              <a:rPr lang="fr-FR" sz="1600" dirty="0"/>
              <a:t> </a:t>
            </a:r>
            <a:r>
              <a:rPr lang="fr-FR" sz="1600" dirty="0" smtClean="0"/>
              <a:t>compatible</a:t>
            </a:r>
          </a:p>
          <a:p>
            <a:pPr marL="457200" lvl="1" indent="0">
              <a:buNone/>
            </a:pPr>
            <a:r>
              <a:rPr lang="fr-FR" sz="1600" dirty="0" err="1" smtClean="0"/>
              <a:t>results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Geant4 simulations</a:t>
            </a:r>
            <a:endParaRPr lang="it-IT" dirty="0" smtClean="0"/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37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259" y="4805175"/>
            <a:ext cx="2777540" cy="1551175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775" y="4716164"/>
            <a:ext cx="3153908" cy="1640186"/>
          </a:xfrm>
          <a:prstGeom prst="rect">
            <a:avLst/>
          </a:prstGeom>
          <a:ln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6461043" y="4830765"/>
            <a:ext cx="1049990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UA9 SPS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117295" y="4814290"/>
            <a:ext cx="1291434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</a:rPr>
              <a:t>Annucci</a:t>
            </a:r>
            <a:r>
              <a:rPr lang="it-IT" sz="1600" dirty="0" smtClean="0">
                <a:solidFill>
                  <a:srgbClr val="FF0000"/>
                </a:solidFill>
              </a:rPr>
              <a:t> G4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Geant4 </a:t>
            </a:r>
            <a:r>
              <a:rPr lang="it-IT" dirty="0" smtClean="0">
                <a:solidFill>
                  <a:srgbClr val="8B3341"/>
                </a:solidFill>
              </a:rPr>
              <a:t>H8 SPS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390"/>
                <a:ext cx="105156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smtClean="0"/>
                  <a:t>SPS 400 </a:t>
                </a:r>
                <a:r>
                  <a:rPr lang="it-IT" sz="2000" dirty="0" err="1"/>
                  <a:t>GeV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proton</a:t>
                </a:r>
                <a:r>
                  <a:rPr lang="it-IT" sz="2000" dirty="0"/>
                  <a:t> H8 UA9 setup </a:t>
                </a:r>
                <a:r>
                  <a:rPr lang="it-IT" sz="2000" dirty="0" err="1"/>
                  <a:t>described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in </a:t>
                </a:r>
                <a:r>
                  <a:rPr lang="fr-FR" sz="2000" dirty="0" err="1" smtClean="0">
                    <a:solidFill>
                      <a:srgbClr val="033FFF"/>
                    </a:solidFill>
                    <a:hlinkClick r:id="rId2" tooltip="Go to Physics Reports on ScienceDirect"/>
                  </a:rPr>
                  <a:t>Physics</a:t>
                </a:r>
                <a:r>
                  <a:rPr lang="fr-FR" sz="2000" dirty="0" smtClean="0">
                    <a:solidFill>
                      <a:srgbClr val="033FFF"/>
                    </a:solidFill>
                    <a:hlinkClick r:id="rId2" tooltip="Go to Physics Reports on ScienceDirect"/>
                  </a:rPr>
                  <a:t> </a:t>
                </a:r>
                <a:r>
                  <a:rPr lang="fr-FR" sz="2000" dirty="0">
                    <a:solidFill>
                      <a:srgbClr val="033FFF"/>
                    </a:solidFill>
                    <a:hlinkClick r:id="rId2" tooltip="Go to Physics Reports on ScienceDirect"/>
                  </a:rPr>
                  <a:t>Reports</a:t>
                </a:r>
                <a:r>
                  <a:rPr lang="fr-FR" sz="2000" dirty="0">
                    <a:solidFill>
                      <a:srgbClr val="033FFF"/>
                    </a:solidFill>
                  </a:rPr>
                  <a:t>, </a:t>
                </a:r>
                <a:r>
                  <a:rPr lang="fr-FR" sz="2000" dirty="0">
                    <a:solidFill>
                      <a:srgbClr val="033FFF"/>
                    </a:solidFill>
                    <a:hlinkClick r:id="rId3" tooltip="Go to table of contents for this volume/issue"/>
                  </a:rPr>
                  <a:t>Volume 815</a:t>
                </a:r>
                <a:r>
                  <a:rPr lang="fr-FR" sz="2000" dirty="0">
                    <a:solidFill>
                      <a:srgbClr val="033FFF"/>
                    </a:solidFill>
                  </a:rPr>
                  <a:t>, 25 </a:t>
                </a:r>
                <a:r>
                  <a:rPr lang="fr-FR" sz="2000" dirty="0" err="1">
                    <a:solidFill>
                      <a:srgbClr val="033FFF"/>
                    </a:solidFill>
                  </a:rPr>
                  <a:t>June</a:t>
                </a:r>
                <a:r>
                  <a:rPr lang="fr-FR" sz="2000" dirty="0">
                    <a:solidFill>
                      <a:srgbClr val="033FFF"/>
                    </a:solidFill>
                  </a:rPr>
                  <a:t> 2019, Pages 1-107</a:t>
                </a:r>
                <a:r>
                  <a:rPr lang="fr-FR" sz="2000" dirty="0"/>
                  <a:t> (Scandale/</a:t>
                </a:r>
                <a:r>
                  <a:rPr lang="fr-FR" sz="2000" dirty="0" err="1"/>
                  <a:t>Taratin</a:t>
                </a:r>
                <a:r>
                  <a:rPr lang="fr-FR" sz="2000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>
                    <a:solidFill>
                      <a:srgbClr val="000000"/>
                    </a:solidFill>
                  </a:rPr>
                  <a:t>Angular </a:t>
                </a:r>
                <a:r>
                  <a:rPr lang="fr-FR" sz="1600" dirty="0" err="1">
                    <a:solidFill>
                      <a:srgbClr val="000000"/>
                    </a:solidFill>
                  </a:rPr>
                  <a:t>cut</a:t>
                </a:r>
                <a:r>
                  <a:rPr lang="fr-FR" sz="1600" dirty="0">
                    <a:solidFill>
                      <a:srgbClr val="000000"/>
                    </a:solidFill>
                  </a:rPr>
                  <a:t> (SPS)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it-IT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|"/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it-IT" sz="1600" i="1" dirty="0">
                        <a:latin typeface="Cambria Math" panose="02040503050406030204" pitchFamily="18" charset="0"/>
                      </a:rPr>
                      <m:t>&lt;5</m:t>
                    </m:r>
                    <m:r>
                      <a:rPr lang="it-IT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fr-FR" sz="1600" dirty="0">
                    <a:solidFill>
                      <a:srgbClr val="000000"/>
                    </a:solidFill>
                  </a:rPr>
                  <a:t>. In G4,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</m:t>
                    </m:r>
                    <m:r>
                      <a:rPr lang="it-IT" sz="1600" i="1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390"/>
                <a:ext cx="10515600" cy="4592592"/>
              </a:xfrm>
              <a:blipFill>
                <a:blip r:embed="rId4"/>
                <a:stretch>
                  <a:fillRect l="-522" t="-1461" r="-6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38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111" y="2406399"/>
            <a:ext cx="4431264" cy="1318106"/>
          </a:xfrm>
          <a:prstGeom prst="rect">
            <a:avLst/>
          </a:prstGeom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10" y="2504937"/>
            <a:ext cx="3836949" cy="1407084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1222" y="4130710"/>
            <a:ext cx="3836949" cy="2142824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2537" y="3921216"/>
            <a:ext cx="4356872" cy="2265786"/>
          </a:xfrm>
          <a:prstGeom prst="rect">
            <a:avLst/>
          </a:prstGeom>
          <a:ln>
            <a:noFill/>
          </a:ln>
        </p:spPr>
      </p:pic>
      <p:sp>
        <p:nvSpPr>
          <p:cNvPr id="16" name="CasellaDiTesto 15"/>
          <p:cNvSpPr txBox="1"/>
          <p:nvPr/>
        </p:nvSpPr>
        <p:spPr>
          <a:xfrm>
            <a:off x="3184273" y="4460139"/>
            <a:ext cx="1641308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SPS </a:t>
            </a:r>
            <a:r>
              <a:rPr lang="it-IT" sz="2000" dirty="0" err="1" smtClean="0">
                <a:solidFill>
                  <a:srgbClr val="FF0000"/>
                </a:solidFill>
              </a:rPr>
              <a:t>protons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      Data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065483" y="4517784"/>
            <a:ext cx="1545117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G4 </a:t>
            </a:r>
            <a:r>
              <a:rPr lang="it-IT" sz="2000" dirty="0" err="1" smtClean="0">
                <a:solidFill>
                  <a:srgbClr val="FF0000"/>
                </a:solidFill>
              </a:rPr>
              <a:t>protons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 err="1" smtClean="0">
                <a:solidFill>
                  <a:srgbClr val="FF0000"/>
                </a:solidFill>
              </a:rPr>
              <a:t>Simulation</a:t>
            </a:r>
            <a:endParaRPr lang="it-IT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/>
              <p:cNvSpPr/>
              <p:nvPr/>
            </p:nvSpPr>
            <p:spPr>
              <a:xfrm>
                <a:off x="3154225" y="4140621"/>
                <a:ext cx="13188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76</m:t>
                      </m:r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Rettango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225" y="4140621"/>
                <a:ext cx="131882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/>
              <p:cNvSpPr/>
              <p:nvPr/>
            </p:nvSpPr>
            <p:spPr>
              <a:xfrm>
                <a:off x="7035070" y="4130710"/>
                <a:ext cx="22804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75.3±0.7</m:t>
                      </m:r>
                      <m:r>
                        <a:rPr lang="it-IT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Rettango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070" y="4130710"/>
                <a:ext cx="228049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9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Geant4 </a:t>
            </a:r>
            <a:r>
              <a:rPr lang="it-IT" dirty="0" smtClean="0">
                <a:solidFill>
                  <a:srgbClr val="8B3341"/>
                </a:solidFill>
              </a:rPr>
              <a:t>MAMI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3976"/>
                <a:ext cx="7689347" cy="169643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MAMI setup </a:t>
                </a:r>
                <a:r>
                  <a:rPr lang="it-IT" sz="2000" dirty="0" err="1"/>
                  <a:t>described</a:t>
                </a:r>
                <a:r>
                  <a:rPr lang="it-IT" sz="2000" dirty="0"/>
                  <a:t> in </a:t>
                </a:r>
                <a:r>
                  <a:rPr lang="it-IT" sz="1600" dirty="0">
                    <a:solidFill>
                      <a:srgbClr val="033FFF"/>
                    </a:solidFill>
                  </a:rPr>
                  <a:t>PhysRevLett.112.135503</a:t>
                </a:r>
                <a:r>
                  <a:rPr lang="it-IT" sz="1600" dirty="0"/>
                  <a:t> (</a:t>
                </a:r>
                <a:r>
                  <a:rPr lang="it-IT" sz="1600" dirty="0" err="1"/>
                  <a:t>Mazzolari</a:t>
                </a:r>
                <a:r>
                  <a:rPr lang="it-IT" sz="1600" dirty="0"/>
                  <a:t> et al)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 smtClean="0"/>
                  <a:t>Angular</a:t>
                </a:r>
                <a:r>
                  <a:rPr lang="it-IT" sz="2000" dirty="0" smtClean="0"/>
                  <a:t> </a:t>
                </a:r>
                <a:r>
                  <a:rPr lang="it-IT" sz="2000" dirty="0" err="1"/>
                  <a:t>Scan</a:t>
                </a:r>
                <a:r>
                  <a:rPr lang="it-IT" sz="2000" dirty="0"/>
                  <a:t>: the </a:t>
                </a:r>
                <a:r>
                  <a:rPr lang="it-IT" sz="2000" dirty="0" err="1"/>
                  <a:t>crystal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rotated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impinging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beam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MAMI data </a:t>
                </a:r>
                <a:r>
                  <a:rPr lang="it-IT" sz="1600" dirty="0" err="1"/>
                  <a:t>collected</a:t>
                </a:r>
                <a:r>
                  <a:rPr lang="it-IT" sz="1600" dirty="0"/>
                  <a:t> with (111) </a:t>
                </a:r>
                <a:r>
                  <a:rPr lang="it-IT" sz="1600" dirty="0" err="1"/>
                  <a:t>plane</a:t>
                </a:r>
                <a:r>
                  <a:rPr lang="it-IT" sz="1600" dirty="0"/>
                  <a:t>; G4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carried</a:t>
                </a:r>
                <a:r>
                  <a:rPr lang="it-IT" sz="1600" dirty="0"/>
                  <a:t> on (110) </a:t>
                </a:r>
                <a:r>
                  <a:rPr lang="it-IT" sz="1600" dirty="0" err="1" smtClean="0"/>
                  <a:t>plane</a:t>
                </a:r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>
                            <a:latin typeface="Cambria Math" panose="02040503050406030204" pitchFamily="18" charset="0"/>
                          </a:rPr>
                          <m:t>14.6±1.3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1600" dirty="0"/>
                  <a:t>; </a:t>
                </a:r>
                <a:r>
                  <a:rPr lang="it-IT" sz="1600" dirty="0" err="1"/>
                  <a:t>without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Rech</a:t>
                </a:r>
                <a:r>
                  <a:rPr lang="it-IT" sz="1600" dirty="0"/>
                  <a:t>; </a:t>
                </a:r>
                <a:r>
                  <a:rPr lang="it-IT" sz="1600" dirty="0" err="1">
                    <a:solidFill>
                      <a:srgbClr val="611961"/>
                    </a:solidFill>
                  </a:rPr>
                  <a:t>but</a:t>
                </a:r>
                <a:r>
                  <a:rPr lang="it-IT" sz="1600" dirty="0">
                    <a:solidFill>
                      <a:srgbClr val="611961"/>
                    </a:solidFill>
                  </a:rPr>
                  <a:t>  </a:t>
                </a:r>
                <a:r>
                  <a:rPr lang="it-IT" sz="1600" dirty="0"/>
                  <a:t>50%particles </a:t>
                </a:r>
                <a:r>
                  <a:rPr lang="it-IT" sz="1600" dirty="0" err="1"/>
                  <a:t>recycled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through</a:t>
                </a:r>
                <a:r>
                  <a:rPr lang="it-IT" sz="1600" dirty="0"/>
                  <a:t> </a:t>
                </a:r>
                <a:r>
                  <a:rPr lang="it-IT" sz="1600" dirty="0" err="1"/>
                  <a:t>Rechanneling</a:t>
                </a:r>
                <a:endParaRPr lang="it-IT" sz="16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1600" i="1">
                        <a:solidFill>
                          <a:srgbClr val="B342E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1.5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>
                            <a:latin typeface="Cambria Math" panose="02040503050406030204" pitchFamily="18" charset="0"/>
                          </a:rPr>
                          <m:t>14.6±1.3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%=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>
                            <a:latin typeface="Cambria Math" panose="02040503050406030204" pitchFamily="18" charset="0"/>
                          </a:rPr>
                          <m:t>21.9±1.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considering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Rechanneling</a:t>
                </a:r>
                <a:r>
                  <a:rPr lang="it-IT" sz="1600" dirty="0"/>
                  <a:t> «by </a:t>
                </a:r>
                <a:r>
                  <a:rPr lang="it-IT" sz="1600" dirty="0" err="1"/>
                  <a:t>hand</a:t>
                </a:r>
                <a:r>
                  <a:rPr lang="it-IT" sz="1600" dirty="0"/>
                  <a:t>»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600" dirty="0"/>
                  <a:t>Rechanneling is not negligible, if not decisive, only for the negative charges</a:t>
                </a:r>
                <a:r>
                  <a:rPr lang="en-US" sz="1600" dirty="0" smtClean="0"/>
                  <a:t>.</a:t>
                </a:r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3976"/>
                <a:ext cx="7689347" cy="1696438"/>
              </a:xfrm>
              <a:blipFill>
                <a:blip r:embed="rId2"/>
                <a:stretch>
                  <a:fillRect l="-634" t="-4676" b="-25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39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5" y="3090413"/>
            <a:ext cx="5762625" cy="3190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/>
              <p:cNvSpPr txBox="1"/>
              <p:nvPr/>
            </p:nvSpPr>
            <p:spPr>
              <a:xfrm>
                <a:off x="9081570" y="1446377"/>
                <a:ext cx="2736304" cy="1168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𝑀𝑎𝑚𝑖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𝐸𝑥𝑝</m:t>
                        </m:r>
                      </m:sub>
                    </m:sSub>
                    <m:r>
                      <a:rPr lang="it-IT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it-IT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20.1±1.2</m:t>
                    </m:r>
                    <m:r>
                      <a:rPr lang="it-IT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𝑀𝑎𝑚𝑖</m:t>
                        </m:r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𝑀𝐶</m:t>
                        </m:r>
                      </m:sub>
                    </m:sSub>
                    <m:r>
                      <a:rPr lang="it-IT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21.</m:t>
                    </m:r>
                    <m:r>
                      <a:rPr lang="it-IT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2%</m:t>
                    </m:r>
                  </m:oMath>
                </a14:m>
                <a:endParaRPr lang="it-IT" sz="1600" dirty="0" smtClean="0">
                  <a:solidFill>
                    <a:srgbClr val="FF0000"/>
                  </a:solidFill>
                </a:endParaRPr>
              </a:p>
              <a:p>
                <a:pPr marL="0" lvl="1"/>
                <a:r>
                  <a:rPr lang="it-IT" sz="1600" dirty="0" smtClean="0">
                    <a:solidFill>
                      <a:srgbClr val="FF0000"/>
                    </a:solidFill>
                  </a:rPr>
                  <a:t>(with </a:t>
                </a:r>
                <a:r>
                  <a:rPr lang="it-IT" sz="1600" dirty="0" err="1" smtClean="0">
                    <a:solidFill>
                      <a:srgbClr val="FF0000"/>
                    </a:solidFill>
                  </a:rPr>
                  <a:t>Rechanneling</a:t>
                </a:r>
                <a:r>
                  <a:rPr lang="it-IT" sz="1600" dirty="0" smtClean="0">
                    <a:solidFill>
                      <a:srgbClr val="FF0000"/>
                    </a:solidFill>
                  </a:rPr>
                  <a:t>)</a:t>
                </a:r>
                <a:endParaRPr lang="it-IT" dirty="0" smtClean="0"/>
              </a:p>
              <a:p>
                <a:r>
                  <a:rPr lang="it-IT" sz="1600" dirty="0" smtClean="0">
                    <a:solidFill>
                      <a:srgbClr val="033FFF"/>
                    </a:solidFill>
                  </a:rPr>
                  <a:t>Fair Agreement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it-IT" sz="20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sz="20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it-IT" sz="20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sz="2000" dirty="0" smtClean="0">
                    <a:solidFill>
                      <a:srgbClr val="033FFF"/>
                    </a:solidFill>
                  </a:rPr>
                  <a:t> </a:t>
                </a:r>
                <a:endParaRPr lang="it-IT" sz="2000" dirty="0">
                  <a:solidFill>
                    <a:srgbClr val="033FFF"/>
                  </a:solidFill>
                </a:endParaRPr>
              </a:p>
            </p:txBody>
          </p:sp>
        </mc:Choice>
        <mc:Fallback xmlns="">
          <p:sp>
            <p:nvSpPr>
              <p:cNvPr id="12" name="CasellaDiTes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570" y="1446377"/>
                <a:ext cx="2736304" cy="1168525"/>
              </a:xfrm>
              <a:prstGeom prst="rect">
                <a:avLst/>
              </a:prstGeom>
              <a:blipFill>
                <a:blip r:embed="rId6"/>
                <a:stretch>
                  <a:fillRect l="-1336" t="-1042" r="-1559" b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/>
          <p:cNvSpPr txBox="1"/>
          <p:nvPr/>
        </p:nvSpPr>
        <p:spPr>
          <a:xfrm>
            <a:off x="9453711" y="4604312"/>
            <a:ext cx="230425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Our</a:t>
            </a:r>
            <a:r>
              <a:rPr lang="it-IT" sz="2000" dirty="0" smtClean="0">
                <a:solidFill>
                  <a:srgbClr val="FF0000"/>
                </a:solidFill>
              </a:rPr>
              <a:t> G4 </a:t>
            </a:r>
            <a:r>
              <a:rPr lang="it-IT" sz="2000" dirty="0" err="1" smtClean="0">
                <a:solidFill>
                  <a:srgbClr val="FF0000"/>
                </a:solidFill>
              </a:rPr>
              <a:t>Simulation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17407" y="4600512"/>
            <a:ext cx="2016224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MAMI PRL Data</a:t>
            </a:r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8609" y="3786027"/>
            <a:ext cx="2599252" cy="1957623"/>
          </a:xfrm>
          <a:prstGeom prst="rect">
            <a:avLst/>
          </a:prstGeom>
          <a:ln w="19050">
            <a:solidFill>
              <a:srgbClr val="B342E6"/>
            </a:solidFill>
          </a:ln>
        </p:spPr>
      </p:pic>
    </p:spTree>
    <p:extLst>
      <p:ext uri="{BB962C8B-B14F-4D97-AF65-F5344CB8AC3E}">
        <p14:creationId xmlns:p14="http://schemas.microsoft.com/office/powerpoint/2010/main" val="8397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Crystals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characterization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5019"/>
                <a:ext cx="105156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altLang="it-IT" dirty="0"/>
                  <a:t>Ordered </a:t>
                </a:r>
                <a:r>
                  <a:rPr lang="it-IT" altLang="it-IT" dirty="0" err="1"/>
                  <a:t>disposition</a:t>
                </a:r>
                <a:r>
                  <a:rPr lang="it-IT" altLang="it-IT" dirty="0"/>
                  <a:t> of </a:t>
                </a:r>
                <a:r>
                  <a:rPr lang="it-IT" altLang="it-IT" dirty="0" err="1" smtClean="0"/>
                  <a:t>atoms</a:t>
                </a:r>
                <a:r>
                  <a:rPr lang="it-IT" altLang="it-IT" dirty="0" smtClean="0"/>
                  <a:t> </a:t>
                </a:r>
                <a:r>
                  <a:rPr lang="it-IT" altLang="it-IT" dirty="0"/>
                  <a:t>in a </a:t>
                </a:r>
                <a:r>
                  <a:rPr lang="it-IT" altLang="it-IT" dirty="0" err="1"/>
                  <a:t>crystalline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lattice (</a:t>
                </a:r>
                <a:r>
                  <a:rPr lang="it-IT" altLang="it-IT" dirty="0" err="1" smtClean="0"/>
                  <a:t>called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also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Bravais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Lattices</a:t>
                </a:r>
                <a:r>
                  <a:rPr lang="it-IT" altLang="it-IT" dirty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altLang="it-IT" dirty="0"/>
                  <a:t>Miller </a:t>
                </a:r>
                <a:r>
                  <a:rPr lang="it-IT" altLang="it-IT" dirty="0" err="1"/>
                  <a:t>Indices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r>
                      <a:rPr lang="it-IT" altLang="it-IT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define</a:t>
                </a:r>
                <a:r>
                  <a:rPr lang="it-IT" altLang="it-IT" dirty="0"/>
                  <a:t> a </a:t>
                </a:r>
                <a:r>
                  <a:rPr lang="it-IT" altLang="it-IT" dirty="0" err="1"/>
                  <a:t>plane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family</a:t>
                </a:r>
                <a:endParaRPr lang="it-IT" altLang="it-IT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altLang="it-IT" dirty="0"/>
                  <a:t>In </a:t>
                </a:r>
                <a:r>
                  <a:rPr lang="it-IT" altLang="it-IT" dirty="0" err="1"/>
                  <a:t>Silicon</a:t>
                </a:r>
                <a:r>
                  <a:rPr lang="it-IT" altLang="it-IT" dirty="0"/>
                  <a:t>, the lattice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a Face </a:t>
                </a:r>
                <a:r>
                  <a:rPr lang="it-IT" altLang="it-IT" dirty="0" err="1"/>
                  <a:t>Centered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Cubic</a:t>
                </a:r>
                <a:r>
                  <a:rPr lang="it-IT" altLang="it-IT" dirty="0"/>
                  <a:t> with </a:t>
                </a:r>
                <a:r>
                  <a:rPr lang="it-IT" altLang="it-IT" dirty="0" err="1" smtClean="0"/>
                  <a:t>Basis</a:t>
                </a:r>
                <a:endParaRPr lang="it-IT" altLang="it-IT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altLang="it-IT" dirty="0" err="1" smtClean="0"/>
                  <a:t>Basis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atoms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shifted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inward</a:t>
                </a:r>
                <a:r>
                  <a:rPr lang="it-IT" altLang="it-IT" dirty="0"/>
                  <a:t> by ¼ </a:t>
                </a:r>
                <a:r>
                  <a:rPr lang="it-IT" altLang="it-IT" dirty="0" err="1" smtClean="0"/>
                  <a:t>along</a:t>
                </a:r>
                <a:r>
                  <a:rPr lang="it-IT" altLang="it-IT" dirty="0" smtClean="0"/>
                  <a:t> </a:t>
                </a:r>
                <a:r>
                  <a:rPr lang="it-IT" altLang="it-IT" dirty="0"/>
                  <a:t>the </a:t>
                </a:r>
                <a:r>
                  <a:rPr lang="it-IT" altLang="it-IT" dirty="0" err="1"/>
                  <a:t>length</a:t>
                </a:r>
                <a:r>
                  <a:rPr lang="it-IT" altLang="it-IT" dirty="0"/>
                  <a:t> of the bulk </a:t>
                </a:r>
                <a:r>
                  <a:rPr lang="it-IT" altLang="it-IT" dirty="0" err="1" smtClean="0"/>
                  <a:t>diagonal</a:t>
                </a:r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5019"/>
                <a:ext cx="10515600" cy="4592592"/>
              </a:xfrm>
              <a:blipFill>
                <a:blip r:embed="rId2"/>
                <a:stretch>
                  <a:fillRect l="-1043" t="-2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</a:t>
            </a:fld>
            <a:endParaRPr lang="it-IT"/>
          </a:p>
        </p:txBody>
      </p:sp>
      <p:pic>
        <p:nvPicPr>
          <p:cNvPr id="8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20" y="3993211"/>
            <a:ext cx="6051777" cy="218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Geant4 INFN LNF BTF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8464"/>
                <a:ext cx="105156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smtClean="0"/>
                  <a:t>511 </a:t>
                </a:r>
                <a:r>
                  <a:rPr lang="it-IT" sz="2000" dirty="0" err="1" smtClean="0"/>
                  <a:t>MeV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simulations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in the INFN LNF BTF setup</a:t>
                </a: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/>
                  <a:t>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necessary</a:t>
                </a:r>
                <a:r>
                  <a:rPr lang="it-IT" sz="2000" dirty="0"/>
                  <a:t> to </a:t>
                </a:r>
                <a:r>
                  <a:rPr lang="it-IT" sz="2000" dirty="0" err="1"/>
                  <a:t>disentangle</a:t>
                </a:r>
                <a:r>
                  <a:rPr lang="it-IT" sz="2000" dirty="0"/>
                  <a:t> the </a:t>
                </a:r>
                <a:r>
                  <a:rPr lang="it-IT" sz="2000" dirty="0">
                    <a:solidFill>
                      <a:srgbClr val="FF0000"/>
                    </a:solidFill>
                  </a:rPr>
                  <a:t>CH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peak</a:t>
                </a:r>
                <a:r>
                  <a:rPr lang="it-IT" sz="2000" dirty="0"/>
                  <a:t> from the </a:t>
                </a:r>
                <a:r>
                  <a:rPr lang="it-IT" sz="2000" dirty="0">
                    <a:solidFill>
                      <a:srgbClr val="FF0000"/>
                    </a:solidFill>
                  </a:rPr>
                  <a:t>Background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Studies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performed</a:t>
                </a:r>
                <a:r>
                  <a:rPr lang="it-IT" sz="1600" dirty="0"/>
                  <a:t> </a:t>
                </a:r>
                <a:r>
                  <a:rPr lang="it-IT" sz="1600" dirty="0">
                    <a:solidFill>
                      <a:srgbClr val="033FFF"/>
                    </a:solidFill>
                  </a:rPr>
                  <a:t>changing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mantaining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fixed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Angular </a:t>
                </a:r>
                <a:r>
                  <a:rPr lang="it-IT" sz="1600" dirty="0" err="1"/>
                  <a:t>Scan</a:t>
                </a:r>
                <a:r>
                  <a:rPr lang="it-IT" sz="1600" dirty="0"/>
                  <a:t>: MAMI-</a:t>
                </a:r>
                <a:r>
                  <a:rPr lang="it-IT" sz="1600" dirty="0" err="1"/>
                  <a:t>like</a:t>
                </a:r>
                <a:r>
                  <a:rPr lang="it-IT" sz="1600" dirty="0"/>
                  <a:t> procedure. G4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carried</a:t>
                </a:r>
                <a:r>
                  <a:rPr lang="it-IT" sz="1600" dirty="0"/>
                  <a:t> on (110) </a:t>
                </a:r>
                <a:r>
                  <a:rPr lang="it-IT" sz="1600" dirty="0" err="1" smtClean="0"/>
                  <a:t>plane</a:t>
                </a:r>
                <a:endParaRPr lang="it-IT" sz="1600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smtClean="0"/>
                  <a:t>Divergence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=200,500,1000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in </a:t>
                </a:r>
                <a:r>
                  <a:rPr lang="it-IT" sz="1600" dirty="0" err="1"/>
                  <a:t>this</a:t>
                </a:r>
                <a:r>
                  <a:rPr lang="it-IT" sz="1600" dirty="0"/>
                  <a:t> slide</a:t>
                </a: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8464"/>
                <a:ext cx="10515600" cy="4592592"/>
              </a:xfrm>
              <a:blipFill>
                <a:blip r:embed="rId2"/>
                <a:stretch>
                  <a:fillRect l="-522" t="-13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29" y="2845009"/>
            <a:ext cx="8020496" cy="34241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5046198" y="4660783"/>
                <a:ext cx="1129517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198" y="4660783"/>
                <a:ext cx="1129517" cy="707886"/>
              </a:xfrm>
              <a:prstGeom prst="rect">
                <a:avLst/>
              </a:prstGeom>
              <a:blipFill>
                <a:blip r:embed="rId6"/>
                <a:stretch>
                  <a:fillRect r="-1604"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7693898" y="4660783"/>
                <a:ext cx="1145922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898" y="4660783"/>
                <a:ext cx="1145922" cy="707886"/>
              </a:xfrm>
              <a:prstGeom prst="rect">
                <a:avLst/>
              </a:prstGeom>
              <a:blipFill>
                <a:blip r:embed="rId7"/>
                <a:stretch>
                  <a:fillRect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10573658" y="4660783"/>
                <a:ext cx="1287885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658" y="4660783"/>
                <a:ext cx="1287885" cy="707886"/>
              </a:xfrm>
              <a:prstGeom prst="rect">
                <a:avLst/>
              </a:prstGeom>
              <a:blipFill>
                <a:blip r:embed="rId8"/>
                <a:stretch>
                  <a:fillRect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2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Geant4 INFN LNF BTF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8464"/>
                <a:ext cx="105156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smtClean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hard to </a:t>
                </a:r>
                <a:r>
                  <a:rPr lang="it-IT" sz="2000" dirty="0" err="1"/>
                  <a:t>observe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Channeling</a:t>
                </a:r>
                <a:r>
                  <a:rPr lang="it-IT" sz="2000" dirty="0"/>
                  <a:t>, so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decided</a:t>
                </a:r>
                <a:r>
                  <a:rPr lang="it-IT" sz="2000" dirty="0"/>
                  <a:t> to do </a:t>
                </a:r>
                <a:r>
                  <a:rPr lang="it-IT" sz="2000" dirty="0" err="1"/>
                  <a:t>also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511 </a:t>
                </a:r>
                <a:r>
                  <a:rPr lang="it-IT" sz="2000" dirty="0" err="1" smtClean="0"/>
                  <a:t>MeV</a:t>
                </a: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simulations</a:t>
                </a:r>
                <a:r>
                  <a:rPr lang="it-IT" sz="2000" dirty="0"/>
                  <a:t> in the </a:t>
                </a:r>
                <a:r>
                  <a:rPr lang="it-IT" sz="2000" dirty="0" err="1"/>
                  <a:t>same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configuration</a:t>
                </a:r>
                <a:r>
                  <a:rPr lang="it-IT" sz="2000" dirty="0"/>
                  <a:t>. SHERPA </a:t>
                </a:r>
                <a:r>
                  <a:rPr lang="it-IT" sz="2000" dirty="0" err="1"/>
                  <a:t>needs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/>
                  <a:t> extraction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Studies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performed</a:t>
                </a:r>
                <a:r>
                  <a:rPr lang="it-IT" sz="1600" dirty="0"/>
                  <a:t> </a:t>
                </a:r>
                <a:r>
                  <a:rPr lang="it-IT" sz="1600" dirty="0">
                    <a:solidFill>
                      <a:srgbClr val="033FFF"/>
                    </a:solidFill>
                  </a:rPr>
                  <a:t>changing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solidFill>
                              <a:srgbClr val="033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mantaining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fixed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Angular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Scan</a:t>
                </a:r>
                <a:r>
                  <a:rPr lang="it-IT" sz="1600" dirty="0"/>
                  <a:t>: MAMI-</a:t>
                </a:r>
                <a:r>
                  <a:rPr lang="it-IT" sz="1600" dirty="0" err="1"/>
                  <a:t>like</a:t>
                </a:r>
                <a:r>
                  <a:rPr lang="it-IT" sz="1600" dirty="0"/>
                  <a:t> procedure. G4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carried</a:t>
                </a:r>
                <a:r>
                  <a:rPr lang="it-IT" sz="1600" dirty="0"/>
                  <a:t> on (110) </a:t>
                </a:r>
                <a:r>
                  <a:rPr lang="it-IT" sz="1600" dirty="0" err="1"/>
                  <a:t>plane</a:t>
                </a:r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Divergence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=200,500,1000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8464"/>
                <a:ext cx="10515600" cy="4592592"/>
              </a:xfrm>
              <a:blipFill>
                <a:blip r:embed="rId2"/>
                <a:stretch>
                  <a:fillRect l="-522" t="-13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41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583" y="2770217"/>
            <a:ext cx="7888337" cy="3333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/>
              <p:cNvSpPr txBox="1"/>
              <p:nvPr/>
            </p:nvSpPr>
            <p:spPr>
              <a:xfrm>
                <a:off x="9170456" y="4316378"/>
                <a:ext cx="1287885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CasellaDiTes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456" y="4316378"/>
                <a:ext cx="1287885" cy="707886"/>
              </a:xfrm>
              <a:prstGeom prst="rect">
                <a:avLst/>
              </a:prstGeom>
              <a:blipFill>
                <a:blip r:embed="rId6"/>
                <a:stretch>
                  <a:fillRect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3658898" y="4316378"/>
                <a:ext cx="1129517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898" y="4316378"/>
                <a:ext cx="1129517" cy="707886"/>
              </a:xfrm>
              <a:prstGeom prst="rect">
                <a:avLst/>
              </a:prstGeom>
              <a:blipFill>
                <a:blip r:embed="rId7"/>
                <a:stretch>
                  <a:fillRect r="-1064"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6306598" y="4316378"/>
                <a:ext cx="1145922" cy="7078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500</m:t>
                      </m:r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598" y="4316378"/>
                <a:ext cx="1145922" cy="707886"/>
              </a:xfrm>
              <a:prstGeom prst="rect">
                <a:avLst/>
              </a:prstGeom>
              <a:blipFill>
                <a:blip r:embed="rId8"/>
                <a:stretch>
                  <a:fillRect b="-1695"/>
                </a:stretch>
              </a:blipFill>
              <a:ln>
                <a:solidFill>
                  <a:srgbClr val="FFFF00"/>
                </a:solidFill>
              </a:ln>
              <a:effectLst>
                <a:softEdge rad="12700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469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47708"/>
                <a:ext cx="10515600" cy="1325563"/>
              </a:xfrm>
            </p:spPr>
            <p:txBody>
              <a:bodyPr/>
              <a:lstStyle/>
              <a:p>
                <a:r>
                  <a:rPr lang="it-IT" dirty="0" smtClean="0">
                    <a:solidFill>
                      <a:srgbClr val="8B3341"/>
                    </a:solidFill>
                  </a:rPr>
                  <a:t>INFN LNF BTF 511 </a:t>
                </a:r>
                <a:r>
                  <a:rPr lang="it-IT" dirty="0" err="1" smtClean="0">
                    <a:solidFill>
                      <a:srgbClr val="8B3341"/>
                    </a:solidFill>
                  </a:rPr>
                  <a:t>MeV</a:t>
                </a:r>
                <a:r>
                  <a:rPr lang="it-IT" dirty="0" smtClean="0">
                    <a:solidFill>
                      <a:srgbClr val="8B334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solidFill>
                          <a:srgbClr val="8B334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8B334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8B3341"/>
                    </a:solidFill>
                  </a:rPr>
                  <a:t> Simulations</a:t>
                </a:r>
                <a:endParaRPr lang="it-IT" dirty="0">
                  <a:solidFill>
                    <a:srgbClr val="8B3341"/>
                  </a:solidFill>
                </a:endParaRPr>
              </a:p>
            </p:txBody>
          </p:sp>
        </mc:Choice>
        <mc:Fallback xmlns="">
          <p:sp>
            <p:nvSpPr>
              <p:cNvPr id="2" name="Tito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47708"/>
                <a:ext cx="10515600" cy="1325563"/>
              </a:xfrm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42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" y="3227420"/>
            <a:ext cx="5982790" cy="2796954"/>
          </a:xfrm>
          <a:prstGeom prst="rect">
            <a:avLst/>
          </a:prstGeom>
          <a:ln>
            <a:noFill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84" y="3227420"/>
            <a:ext cx="5982786" cy="279695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838200" y="1455845"/>
                <a:ext cx="8795657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BTF SHERPA </a:t>
                </a:r>
                <a:r>
                  <a:rPr lang="it-IT" sz="2000" dirty="0" err="1"/>
                  <a:t>Geometry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Angular </a:t>
                </a:r>
                <a:r>
                  <a:rPr lang="it-IT" sz="1600" dirty="0" err="1"/>
                  <a:t>Scan</a:t>
                </a:r>
                <a:r>
                  <a:rPr lang="it-IT" sz="1600" dirty="0"/>
                  <a:t>: MAMI-</a:t>
                </a:r>
                <a:r>
                  <a:rPr lang="it-IT" sz="1600" dirty="0" err="1"/>
                  <a:t>like</a:t>
                </a:r>
                <a:r>
                  <a:rPr lang="it-IT" sz="1600" dirty="0"/>
                  <a:t> procedure. G4 </a:t>
                </a:r>
                <a:r>
                  <a:rPr lang="it-IT" sz="1600" dirty="0" err="1"/>
                  <a:t>Simulations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carried</a:t>
                </a:r>
                <a:r>
                  <a:rPr lang="it-IT" sz="1600" dirty="0"/>
                  <a:t> on (110) </a:t>
                </a:r>
                <a:r>
                  <a:rPr lang="it-IT" sz="1600" dirty="0" err="1"/>
                  <a:t>plane</a:t>
                </a:r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Spot </a:t>
                </a:r>
                <a:r>
                  <a:rPr lang="it-IT" sz="1600" dirty="0" smtClean="0">
                    <a:solidFill>
                      <a:srgbClr val="FF0000"/>
                    </a:solidFill>
                  </a:rPr>
                  <a:t>RMS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1600" dirty="0">
                  <a:ea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Divergence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=0→1000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>
                    <a:solidFill>
                      <a:srgbClr val="033FFF"/>
                    </a:solidFill>
                  </a:rPr>
                  <a:t>Positrons</a:t>
                </a:r>
                <a:r>
                  <a:rPr lang="it-IT" sz="2000" dirty="0">
                    <a:solidFill>
                      <a:srgbClr val="033FFF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33FFF"/>
                    </a:solidFill>
                  </a:rPr>
                  <a:t>simulations</a:t>
                </a:r>
                <a:r>
                  <a:rPr lang="it-IT" sz="2000" dirty="0">
                    <a:solidFill>
                      <a:srgbClr val="033FFF"/>
                    </a:solidFill>
                  </a:rPr>
                  <a:t>		</a:t>
                </a:r>
                <a:r>
                  <a:rPr lang="it-IT" sz="2000" dirty="0" smtClean="0">
                    <a:solidFill>
                      <a:srgbClr val="033FFF"/>
                    </a:solidFill>
                  </a:rPr>
                  <a:t>                                    </a:t>
                </a:r>
                <a:r>
                  <a:rPr lang="it-IT" sz="2000" dirty="0" err="1">
                    <a:solidFill>
                      <a:srgbClr val="033FFF"/>
                    </a:solidFill>
                  </a:rPr>
                  <a:t>Electrons</a:t>
                </a:r>
                <a:r>
                  <a:rPr lang="it-IT" sz="2000" dirty="0">
                    <a:solidFill>
                      <a:srgbClr val="033FFF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033FFF"/>
                    </a:solidFill>
                  </a:rPr>
                  <a:t>simulations</a:t>
                </a:r>
                <a:endParaRPr lang="it-IT" sz="2000" dirty="0">
                  <a:solidFill>
                    <a:srgbClr val="033FFF"/>
                  </a:solidFill>
                </a:endParaRPr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55845"/>
                <a:ext cx="8795657" cy="1692771"/>
              </a:xfrm>
              <a:prstGeom prst="rect">
                <a:avLst/>
              </a:prstGeom>
              <a:blipFill>
                <a:blip r:embed="rId7"/>
                <a:stretch>
                  <a:fillRect l="-624" t="-2158" b="-53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>
                <a:solidFill>
                  <a:srgbClr val="8B3341"/>
                </a:solidFill>
              </a:rPr>
              <a:t>C</a:t>
            </a:r>
            <a:r>
              <a:rPr lang="it-IT" b="1" dirty="0" smtClean="0">
                <a:solidFill>
                  <a:srgbClr val="8B3341"/>
                </a:solidFill>
              </a:rPr>
              <a:t>             </a:t>
            </a:r>
            <a:r>
              <a:rPr lang="it-IT" b="1" dirty="0" smtClean="0">
                <a:solidFill>
                  <a:srgbClr val="6D314A"/>
                </a:solidFill>
              </a:rPr>
              <a:t>SHERPA </a:t>
            </a:r>
            <a:r>
              <a:rPr lang="it-IT" b="1" dirty="0" err="1" smtClean="0">
                <a:solidFill>
                  <a:srgbClr val="6D314A"/>
                </a:solidFill>
              </a:rPr>
              <a:t>Simulations</a:t>
            </a:r>
            <a:r>
              <a:rPr lang="it-IT" b="1" dirty="0" smtClean="0">
                <a:solidFill>
                  <a:srgbClr val="6D314A"/>
                </a:solidFill>
              </a:rPr>
              <a:t> </a:t>
            </a:r>
            <a:r>
              <a:rPr lang="it-IT" b="1" dirty="0" smtClean="0">
                <a:solidFill>
                  <a:srgbClr val="182C4D"/>
                </a:solidFill>
              </a:rPr>
              <a:t>/ </a:t>
            </a:r>
            <a:r>
              <a:rPr lang="it-IT" b="1" dirty="0" err="1" smtClean="0">
                <a:solidFill>
                  <a:srgbClr val="182C4D"/>
                </a:solidFill>
              </a:rPr>
              <a:t>Beam</a:t>
            </a:r>
            <a:r>
              <a:rPr lang="it-IT" b="1" dirty="0" smtClean="0">
                <a:solidFill>
                  <a:srgbClr val="182C4D"/>
                </a:solidFill>
              </a:rPr>
              <a:t> Spot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43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180564" y="3983900"/>
            <a:ext cx="1966201" cy="440054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8B3341"/>
                </a:solidFill>
              </a:rPr>
              <a:t>My Master </a:t>
            </a:r>
            <a:r>
              <a:rPr lang="it-IT" b="1" dirty="0" err="1" smtClean="0">
                <a:solidFill>
                  <a:srgbClr val="8B3341"/>
                </a:solidFill>
              </a:rPr>
              <a:t>Thesis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TimePix3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Imaging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3548" y="1539127"/>
                <a:ext cx="6983557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SHERPA Pixel Si detector </a:t>
                </a:r>
                <a:r>
                  <a:rPr lang="it-IT" sz="2000" dirty="0" err="1"/>
                  <a:t>measuring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outgoing</a:t>
                </a:r>
                <a:r>
                  <a:rPr lang="it-IT" sz="2000" dirty="0"/>
                  <a:t>  positions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Active </a:t>
                </a:r>
                <a:r>
                  <a:rPr lang="it-IT" sz="1600" dirty="0" err="1"/>
                  <a:t>surface</a:t>
                </a:r>
                <a:r>
                  <a:rPr lang="it-IT" sz="1600" dirty="0"/>
                  <a:t> of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14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×14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/>
                  <a:t>;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256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×256</m:t>
                    </m:r>
                  </m:oMath>
                </a14:m>
                <a:r>
                  <a:rPr lang="it-IT" sz="1600" dirty="0"/>
                  <a:t> pixel </a:t>
                </a:r>
                <a:r>
                  <a:rPr lang="it-IT" sz="1600" dirty="0" err="1"/>
                  <a:t>matrix</a:t>
                </a:r>
                <a:r>
                  <a:rPr lang="it-IT" sz="1600" dirty="0"/>
                  <a:t>.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55 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1600" dirty="0"/>
                  <a:t> pixel </a:t>
                </a:r>
                <a:r>
                  <a:rPr lang="it-IT" sz="1600" dirty="0" err="1" smtClean="0"/>
                  <a:t>pitch</a:t>
                </a:r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Thickness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 dirty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2000" dirty="0">
                  <a:solidFill>
                    <a:srgbClr val="FF0000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>
                    <a:solidFill>
                      <a:srgbClr val="FF0000"/>
                    </a:solidFill>
                  </a:rPr>
                  <a:t>Only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>
                    <a:solidFill>
                      <a:srgbClr val="FF0000"/>
                    </a:solidFill>
                  </a:rPr>
                  <a:t> impact position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available</a:t>
                </a:r>
                <a:r>
                  <a:rPr lang="it-IT" sz="2000" dirty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</a:rPr>
                  <a:t>at</a:t>
                </a:r>
                <a:r>
                  <a:rPr lang="it-IT" sz="2000" dirty="0">
                    <a:solidFill>
                      <a:srgbClr val="FF0000"/>
                    </a:solidFill>
                  </a:rPr>
                  <a:t> SHERPA TPX3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>
                    <a:solidFill>
                      <a:srgbClr val="000000"/>
                    </a:solidFill>
                  </a:rPr>
                  <a:t>No information </a:t>
                </a:r>
                <a:r>
                  <a:rPr lang="it-IT" sz="1600" dirty="0" err="1">
                    <a:solidFill>
                      <a:srgbClr val="000000"/>
                    </a:solidFill>
                  </a:rPr>
                  <a:t>about</a:t>
                </a: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</a:rPr>
                  <a:t>incoming</a:t>
                </a: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</a:rPr>
                  <a:t>direction</a:t>
                </a: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600" dirty="0">
                    <a:solidFill>
                      <a:srgbClr val="000000"/>
                    </a:solidFill>
                  </a:rPr>
                  <a:t> No </a:t>
                </a:r>
                <a:r>
                  <a:rPr lang="it-IT" sz="1600" dirty="0" err="1">
                    <a:solidFill>
                      <a:srgbClr val="000000"/>
                    </a:solidFill>
                  </a:rPr>
                  <a:t>Anglular</a:t>
                </a:r>
                <a:r>
                  <a:rPr lang="it-IT" sz="1600" dirty="0">
                    <a:solidFill>
                      <a:srgbClr val="00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00000"/>
                    </a:solidFill>
                  </a:rPr>
                  <a:t>distribution</a:t>
                </a:r>
                <a:endParaRPr lang="it-IT" sz="1600" dirty="0">
                  <a:solidFill>
                    <a:srgbClr val="00000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>
                    <a:solidFill>
                      <a:srgbClr val="033FFF"/>
                    </a:solidFill>
                  </a:rPr>
                  <a:t>We</a:t>
                </a:r>
                <a:r>
                  <a:rPr lang="it-IT" sz="1600" dirty="0">
                    <a:solidFill>
                      <a:srgbClr val="033FFF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33FFF"/>
                    </a:solidFill>
                  </a:rPr>
                  <a:t>evaluate</a:t>
                </a:r>
                <a:r>
                  <a:rPr lang="it-IT" sz="1600" dirty="0">
                    <a:solidFill>
                      <a:srgbClr val="033FFF"/>
                    </a:solidFill>
                  </a:rPr>
                  <a:t> positions, </a:t>
                </a:r>
                <a:r>
                  <a:rPr lang="it-IT" sz="1600" dirty="0" err="1">
                    <a:solidFill>
                      <a:srgbClr val="033FFF"/>
                    </a:solidFill>
                  </a:rPr>
                  <a:t>not</a:t>
                </a:r>
                <a:r>
                  <a:rPr lang="it-IT" sz="1600" dirty="0">
                    <a:solidFill>
                      <a:srgbClr val="033FFF"/>
                    </a:solidFill>
                  </a:rPr>
                  <a:t> </a:t>
                </a:r>
                <a:r>
                  <a:rPr lang="it-IT" sz="1600" dirty="0" err="1" smtClean="0">
                    <a:solidFill>
                      <a:srgbClr val="033FFF"/>
                    </a:solidFill>
                  </a:rPr>
                  <a:t>angles</a:t>
                </a:r>
                <a:endParaRPr lang="it-IT" sz="1600" dirty="0">
                  <a:solidFill>
                    <a:srgbClr val="033FFF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Monte Carlo </a:t>
                </a:r>
                <a:r>
                  <a:rPr lang="it-IT" sz="2000" dirty="0" err="1"/>
                  <a:t>tailored</a:t>
                </a:r>
                <a:r>
                  <a:rPr lang="it-IT" sz="2000" dirty="0"/>
                  <a:t> to </a:t>
                </a:r>
                <a:r>
                  <a:rPr lang="it-IT" sz="2000" dirty="0" err="1"/>
                  <a:t>reproduce</a:t>
                </a:r>
                <a:r>
                  <a:rPr lang="it-IT" sz="2000" dirty="0"/>
                  <a:t> </a:t>
                </a:r>
                <a:r>
                  <a:rPr lang="it-IT" sz="2000" dirty="0" smtClean="0"/>
                  <a:t>the </a:t>
                </a:r>
                <a:r>
                  <a:rPr lang="it-IT" sz="2000" dirty="0" err="1" smtClean="0"/>
                  <a:t>Beam</a:t>
                </a:r>
                <a:r>
                  <a:rPr lang="it-IT" sz="2000" dirty="0" smtClean="0"/>
                  <a:t> </a:t>
                </a:r>
                <a:r>
                  <a:rPr lang="it-IT" sz="2000" dirty="0" err="1"/>
                  <a:t>imaging</a:t>
                </a:r>
                <a:r>
                  <a:rPr lang="it-IT" sz="2000" dirty="0"/>
                  <a:t> in BTF-II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BTF-II free </a:t>
                </a:r>
                <a:r>
                  <a:rPr lang="it-IT" sz="1600" dirty="0" err="1"/>
                  <a:t>space</a:t>
                </a:r>
                <a:r>
                  <a:rPr lang="it-IT" sz="1600" dirty="0"/>
                  <a:t> of 3 m </a:t>
                </a:r>
                <a:r>
                  <a:rPr lang="it-IT" sz="1600" dirty="0" err="1"/>
                  <a:t>limits</a:t>
                </a:r>
                <a:r>
                  <a:rPr lang="it-IT" sz="1600" dirty="0"/>
                  <a:t> the </a:t>
                </a:r>
                <a:r>
                  <a:rPr lang="it-IT" sz="1600" dirty="0" smtClean="0"/>
                  <a:t>SHERPA </a:t>
                </a:r>
                <a:r>
                  <a:rPr lang="it-IT" sz="1600" dirty="0" err="1" smtClean="0"/>
                  <a:t>experimental</a:t>
                </a:r>
                <a:r>
                  <a:rPr lang="it-IT" sz="1600" dirty="0" smtClean="0"/>
                  <a:t> </a:t>
                </a:r>
                <a:r>
                  <a:rPr lang="it-IT" sz="1600" dirty="0"/>
                  <a:t>setup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TPX3 </a:t>
                </a:r>
                <a:r>
                  <a:rPr lang="it-IT" sz="1600" dirty="0" err="1"/>
                  <a:t>placed</a:t>
                </a:r>
                <a:r>
                  <a:rPr lang="it-IT" sz="1600" dirty="0"/>
                  <a:t> </a:t>
                </a:r>
                <a:r>
                  <a:rPr lang="it-IT" sz="1600" dirty="0">
                    <a:solidFill>
                      <a:srgbClr val="033FFF"/>
                    </a:solidFill>
                  </a:rPr>
                  <a:t>2/3 m</a:t>
                </a:r>
                <a:r>
                  <a:rPr lang="it-IT" sz="1600" dirty="0"/>
                  <a:t> downstream the </a:t>
                </a:r>
                <a:r>
                  <a:rPr lang="it-IT" sz="1600" dirty="0" err="1" smtClean="0"/>
                  <a:t>crystal</a:t>
                </a:r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548" y="1539127"/>
                <a:ext cx="6983557" cy="4592592"/>
              </a:xfrm>
              <a:blipFill>
                <a:blip r:embed="rId2"/>
                <a:stretch>
                  <a:fillRect l="-786" t="-13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44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16" y="860574"/>
            <a:ext cx="1284267" cy="128426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65" y="4909698"/>
            <a:ext cx="4638721" cy="1050277"/>
          </a:xfrm>
          <a:prstGeom prst="rect">
            <a:avLst/>
          </a:prstGeom>
          <a:ln>
            <a:noFill/>
          </a:ln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82" y="2318237"/>
            <a:ext cx="4236811" cy="369132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9605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TimePix3 </a:t>
            </a:r>
            <a:r>
              <a:rPr lang="it-IT" dirty="0" err="1">
                <a:solidFill>
                  <a:srgbClr val="8B3341"/>
                </a:solidFill>
              </a:rPr>
              <a:t>Beam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Imaging</a:t>
            </a:r>
            <a:r>
              <a:rPr lang="it-IT" dirty="0">
                <a:solidFill>
                  <a:srgbClr val="8B3341"/>
                </a:solidFill>
              </a:rPr>
              <a:t> </a:t>
            </a:r>
            <a:r>
              <a:rPr lang="it-IT" dirty="0" err="1">
                <a:solidFill>
                  <a:srgbClr val="8B3341"/>
                </a:solidFill>
              </a:rPr>
              <a:t>Simulations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613548" y="1539127"/>
                <a:ext cx="6983557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Spot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it-IT" sz="16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0×0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/>
                  <a:t> or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it-IT" sz="16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1×1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/>
                  <a:t> RMS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1600" i="1">
                        <a:solidFill>
                          <a:srgbClr val="033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0/500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(variable)	 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(</a:t>
                </a:r>
                <a:r>
                  <a:rPr lang="it-IT" sz="1600" dirty="0" err="1"/>
                  <a:t>fixed</a:t>
                </a:r>
                <a:r>
                  <a:rPr lang="it-IT" sz="1600" dirty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Detector </a:t>
                </a:r>
                <a:r>
                  <a:rPr lang="it-IT" sz="1600" dirty="0" err="1"/>
                  <a:t>distance</a:t>
                </a:r>
                <a:r>
                  <a:rPr lang="it-IT" sz="1600" dirty="0"/>
                  <a:t>: </a:t>
                </a:r>
                <a:r>
                  <a:rPr lang="it-IT" sz="1600" dirty="0">
                    <a:solidFill>
                      <a:srgbClr val="FF0000"/>
                    </a:solidFill>
                  </a:rPr>
                  <a:t>2/3 m</a:t>
                </a:r>
                <a:r>
                  <a:rPr lang="it-IT" sz="1600" dirty="0"/>
                  <a:t> from </a:t>
                </a:r>
                <a:r>
                  <a:rPr lang="it-IT" sz="1600" dirty="0" err="1"/>
                  <a:t>crystal</a:t>
                </a:r>
                <a:r>
                  <a:rPr lang="it-IT" sz="1600" dirty="0"/>
                  <a:t>:		</a:t>
                </a:r>
                <a:r>
                  <a:rPr lang="it-IT" sz="1600" dirty="0">
                    <a:solidFill>
                      <a:srgbClr val="033FFF"/>
                    </a:solidFill>
                  </a:rPr>
                  <a:t>Spot </a:t>
                </a:r>
                <a:r>
                  <a:rPr lang="it-IT" sz="1600" dirty="0" err="1">
                    <a:solidFill>
                      <a:srgbClr val="033FFF"/>
                    </a:solidFill>
                  </a:rPr>
                  <a:t>imaging</a:t>
                </a:r>
                <a:r>
                  <a:rPr lang="it-IT" sz="1600" dirty="0">
                    <a:solidFill>
                      <a:srgbClr val="033FFF"/>
                    </a:solidFill>
                  </a:rPr>
                  <a:t> (2D)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1600" dirty="0" err="1">
                    <a:solidFill>
                      <a:srgbClr val="FF0000"/>
                    </a:solidFill>
                  </a:rPr>
                  <a:t>Histo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binning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is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chosen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as</a:t>
                </a:r>
                <a:r>
                  <a:rPr lang="it-IT" sz="1600" dirty="0">
                    <a:solidFill>
                      <a:srgbClr val="FF0000"/>
                    </a:solidFill>
                  </a:rPr>
                  <a:t> the pixel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pitch</a:t>
                </a:r>
                <a:endParaRPr lang="it-IT" sz="16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548" y="1539127"/>
                <a:ext cx="6983557" cy="4592592"/>
              </a:xfrm>
              <a:blipFill>
                <a:blip r:embed="rId2"/>
                <a:stretch>
                  <a:fillRect l="-349" t="-9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45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246" y="2851495"/>
            <a:ext cx="9084333" cy="350485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873298" y="4403867"/>
            <a:ext cx="55943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2m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9481810" y="4403867"/>
            <a:ext cx="55943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3</a:t>
            </a:r>
            <a:r>
              <a:rPr lang="it-IT" sz="2000" dirty="0" smtClean="0">
                <a:solidFill>
                  <a:srgbClr val="FF0000"/>
                </a:solidFill>
              </a:rPr>
              <a:t>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333179" y="2975118"/>
            <a:ext cx="69224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spot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958166" y="4749942"/>
            <a:ext cx="55943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div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333178" y="4749942"/>
            <a:ext cx="142526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s</a:t>
            </a:r>
            <a:r>
              <a:rPr lang="it-IT" sz="2000" dirty="0" smtClean="0">
                <a:solidFill>
                  <a:srgbClr val="FF0000"/>
                </a:solidFill>
              </a:rPr>
              <a:t>pot &amp; div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958166" y="2979366"/>
            <a:ext cx="191513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no spot, no div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971676" y="2970870"/>
            <a:ext cx="69224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spot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596663" y="4745694"/>
            <a:ext cx="559433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div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566678" y="2970870"/>
            <a:ext cx="191513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no spot, no div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9951289" y="4745694"/>
            <a:ext cx="1425267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s</a:t>
            </a:r>
            <a:r>
              <a:rPr lang="it-IT" sz="2000" dirty="0" smtClean="0">
                <a:solidFill>
                  <a:srgbClr val="FF0000"/>
                </a:solidFill>
              </a:rPr>
              <a:t>pot &amp; div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8B3341"/>
                </a:solidFill>
              </a:rPr>
              <a:t>TimePix3 </a:t>
            </a:r>
            <a:r>
              <a:rPr lang="it-IT" dirty="0" smtClean="0">
                <a:solidFill>
                  <a:srgbClr val="8B3341"/>
                </a:solidFill>
              </a:rPr>
              <a:t>Preliminary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Indication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1247920" y="1584370"/>
                <a:ext cx="10213325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/>
                  <a:t>Simulations </a:t>
                </a:r>
                <a:r>
                  <a:rPr lang="it-IT" sz="2000" dirty="0" err="1"/>
                  <a:t>performed</a:t>
                </a:r>
                <a:r>
                  <a:rPr lang="it-IT" sz="2000" dirty="0"/>
                  <a:t> with </a:t>
                </a:r>
                <a:r>
                  <a:rPr lang="it-IT" sz="2000" dirty="0" err="1"/>
                  <a:t>variable</a:t>
                </a:r>
                <a:r>
                  <a:rPr lang="it-IT" sz="2000" dirty="0"/>
                  <a:t> spot and </a:t>
                </a:r>
                <a:r>
                  <a:rPr lang="it-IT" sz="2000" dirty="0" err="1"/>
                  <a:t>divergence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=(1×1)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it-IT" sz="1600" dirty="0"/>
                  <a:t> - the </a:t>
                </a:r>
                <a:r>
                  <a:rPr lang="it-IT" sz="1600" dirty="0" err="1"/>
                  <a:t>Channeling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 smtClean="0"/>
                  <a:t>visible</a:t>
                </a:r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PROBLEM: </a:t>
                </a:r>
                <a:r>
                  <a:rPr lang="it-IT" sz="1600" dirty="0" err="1"/>
                  <a:t>it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isn’t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guaranteed</a:t>
                </a:r>
                <a:r>
                  <a:rPr lang="it-IT" sz="1600" dirty="0"/>
                  <a:t> BTF can </a:t>
                </a:r>
                <a:r>
                  <a:rPr lang="it-IT" sz="1600" dirty="0" err="1"/>
                  <a:t>reach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it-IT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/>
                  <a:t>At 2 m the </a:t>
                </a:r>
                <a:r>
                  <a:rPr lang="it-IT" sz="1600" dirty="0" err="1"/>
                  <a:t>Channeling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not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well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separated</a:t>
                </a:r>
                <a:r>
                  <a:rPr lang="it-IT" sz="1600" dirty="0"/>
                  <a:t>. At 3 m </a:t>
                </a:r>
                <a:r>
                  <a:rPr lang="it-IT" sz="1600" dirty="0" err="1"/>
                  <a:t>it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better</a:t>
                </a:r>
                <a:r>
                  <a:rPr lang="it-IT" sz="1600" dirty="0"/>
                  <a:t> </a:t>
                </a:r>
                <a:r>
                  <a:rPr lang="it-IT" sz="1600" dirty="0" err="1" smtClean="0"/>
                  <a:t>resolved</a:t>
                </a:r>
                <a:endParaRPr lang="it-IT" sz="16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0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000" dirty="0" err="1"/>
                  <a:t>As</a:t>
                </a:r>
                <a:r>
                  <a:rPr lang="it-IT" sz="2000" dirty="0"/>
                  <a:t> a first </a:t>
                </a:r>
                <a:r>
                  <a:rPr lang="it-IT" sz="2000" dirty="0" err="1"/>
                  <a:t>result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proved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that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spos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should</a:t>
                </a:r>
                <a:r>
                  <a:rPr lang="it-IT" sz="2000" dirty="0"/>
                  <a:t> be sub-mm RMS </a:t>
                </a:r>
                <a:r>
                  <a:rPr lang="it-IT" sz="2000" dirty="0" err="1"/>
                  <a:t>radius</a:t>
                </a:r>
                <a:endParaRPr lang="it-IT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We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think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that</a:t>
                </a:r>
                <a:r>
                  <a:rPr lang="it-IT" sz="1600" dirty="0"/>
                  <a:t> the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=(0.5×0.5) </m:t>
                    </m:r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configuration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still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achievable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at</a:t>
                </a:r>
                <a:r>
                  <a:rPr lang="it-IT" sz="1600" dirty="0"/>
                  <a:t> BTF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1600" dirty="0" err="1"/>
                  <a:t>Relaxing</a:t>
                </a:r>
                <a:r>
                  <a:rPr lang="it-IT" sz="1600" dirty="0"/>
                  <a:t> a </a:t>
                </a:r>
                <a:r>
                  <a:rPr lang="it-IT" sz="1600" dirty="0" err="1"/>
                  <a:t>little</a:t>
                </a:r>
                <a:r>
                  <a:rPr lang="it-IT" sz="1600" dirty="0"/>
                  <a:t> bit </a:t>
                </a:r>
                <a:r>
                  <a:rPr lang="it-IT" sz="1600" dirty="0" err="1"/>
                  <a:t>requirements</a:t>
                </a:r>
                <a:r>
                  <a:rPr lang="it-IT" sz="1600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7920" y="1584370"/>
                <a:ext cx="10213325" cy="4592592"/>
              </a:xfrm>
              <a:blipFill>
                <a:blip r:embed="rId2"/>
                <a:stretch>
                  <a:fillRect l="-537" t="-14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46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826873" y="90278"/>
            <a:ext cx="1268745" cy="523220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</a:rPr>
              <a:t>Backup</a:t>
            </a:r>
            <a:endParaRPr lang="it-IT" sz="2800" dirty="0">
              <a:solidFill>
                <a:srgbClr val="FFFF00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374" y="2786313"/>
            <a:ext cx="4912798" cy="1933277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2953382" y="2976425"/>
            <a:ext cx="595035" cy="410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2m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5518725" y="2976425"/>
            <a:ext cx="595035" cy="4103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3</a:t>
            </a:r>
            <a:r>
              <a:rPr lang="it-IT" sz="2000" dirty="0" smtClean="0">
                <a:solidFill>
                  <a:srgbClr val="FF0000"/>
                </a:solidFill>
              </a:rPr>
              <a:t>m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Interplanar</a:t>
            </a:r>
            <a:r>
              <a:rPr lang="it-IT" dirty="0" smtClean="0">
                <a:solidFill>
                  <a:srgbClr val="8B3341"/>
                </a:solidFill>
              </a:rPr>
              <a:t> Crystal </a:t>
            </a:r>
            <a:r>
              <a:rPr lang="it-IT" dirty="0" err="1" smtClean="0">
                <a:solidFill>
                  <a:srgbClr val="8B3341"/>
                </a:solidFill>
              </a:rPr>
              <a:t>Potential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5019"/>
                <a:ext cx="77724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Periodicity</a:t>
                </a:r>
                <a:r>
                  <a:rPr lang="it-IT" dirty="0" smtClean="0"/>
                  <a:t> of the </a:t>
                </a:r>
                <a:r>
                  <a:rPr lang="it-IT" dirty="0" err="1" smtClean="0"/>
                  <a:t>structure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 err="1" smtClean="0"/>
                  <a:t>Periodicity</a:t>
                </a:r>
                <a:r>
                  <a:rPr lang="it-IT" dirty="0" smtClean="0"/>
                  <a:t> of the  </a:t>
                </a:r>
                <a:r>
                  <a:rPr lang="it-IT" dirty="0" err="1" smtClean="0"/>
                  <a:t>potential</a:t>
                </a: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If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crystal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straigth</a:t>
                </a:r>
                <a:endParaRPr lang="it-IT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Periodic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potential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without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perturbations</a:t>
                </a: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err="1" smtClean="0"/>
                  <a:t>If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crystal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bent</a:t>
                </a:r>
                <a:endParaRPr lang="it-IT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Stress-</a:t>
                </a:r>
                <a:r>
                  <a:rPr lang="it-IT" dirty="0" err="1" smtClean="0"/>
                  <a:t>Induced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deformation</a:t>
                </a:r>
                <a:r>
                  <a:rPr lang="it-IT" dirty="0" smtClean="0"/>
                  <a:t> in a </a:t>
                </a:r>
                <a:r>
                  <a:rPr lang="it-IT" dirty="0" err="1" smtClean="0"/>
                  <a:t>controlled</a:t>
                </a:r>
                <a:r>
                  <a:rPr lang="it-IT" dirty="0" smtClean="0"/>
                  <a:t> way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 err="1" smtClean="0">
                    <a:solidFill>
                      <a:srgbClr val="FF0000"/>
                    </a:solidFill>
                  </a:rPr>
                  <a:t>Centrifugal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Repulsion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 smtClean="0"/>
                  <a:t>effect</a:t>
                </a:r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5019"/>
                <a:ext cx="7772400" cy="4592592"/>
              </a:xfrm>
              <a:blipFill>
                <a:blip r:embed="rId2"/>
                <a:stretch>
                  <a:fillRect l="-1412" t="-21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5</a:t>
            </a:fld>
            <a:endParaRPr lang="it-IT"/>
          </a:p>
        </p:txBody>
      </p:sp>
      <p:pic>
        <p:nvPicPr>
          <p:cNvPr id="2050" name="Picture 2" descr="Interplanar potential for Si (110) crystal as a function of the thermal...  | Download Scientific Dia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06" y="77587"/>
            <a:ext cx="3114864" cy="311486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planar potential for Si (110) crystal as a function of the bending...  | Download Scientific Diagr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06" y="3228563"/>
            <a:ext cx="3114864" cy="311486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4817434" y="2816171"/>
            <a:ext cx="211766" cy="603694"/>
          </a:xfrm>
          <a:prstGeom prst="rect">
            <a:avLst/>
          </a:prstGeom>
          <a:gradFill>
            <a:gsLst>
              <a:gs pos="0">
                <a:srgbClr val="6D314A"/>
              </a:gs>
              <a:gs pos="100000">
                <a:srgbClr val="182C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o a tutto sesto 10"/>
          <p:cNvSpPr/>
          <p:nvPr/>
        </p:nvSpPr>
        <p:spPr>
          <a:xfrm flipH="1">
            <a:off x="4138464" y="4143278"/>
            <a:ext cx="890736" cy="914400"/>
          </a:xfrm>
          <a:prstGeom prst="blockArc">
            <a:avLst>
              <a:gd name="adj1" fmla="val 7999584"/>
              <a:gd name="adj2" fmla="val 13367865"/>
              <a:gd name="adj3" fmla="val 22124"/>
            </a:avLst>
          </a:prstGeom>
          <a:gradFill>
            <a:gsLst>
              <a:gs pos="0">
                <a:srgbClr val="6D314A"/>
              </a:gs>
              <a:gs pos="100000">
                <a:srgbClr val="182C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777" y="2737822"/>
            <a:ext cx="550119" cy="70015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84735">
            <a:off x="5479142" y="4110924"/>
            <a:ext cx="757601" cy="799690"/>
          </a:xfrm>
          <a:prstGeom prst="rect">
            <a:avLst/>
          </a:prstGeom>
        </p:spPr>
      </p:pic>
      <p:sp>
        <p:nvSpPr>
          <p:cNvPr id="14" name="Freccia a destra 13"/>
          <p:cNvSpPr/>
          <p:nvPr/>
        </p:nvSpPr>
        <p:spPr>
          <a:xfrm rot="10800000">
            <a:off x="9265919" y="3576680"/>
            <a:ext cx="557349" cy="139337"/>
          </a:xfrm>
          <a:prstGeom prst="rightArrow">
            <a:avLst/>
          </a:prstGeom>
          <a:solidFill>
            <a:srgbClr val="FF0000"/>
          </a:solidFill>
          <a:ln>
            <a:solidFill>
              <a:srgbClr val="182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11003279" y="5057678"/>
            <a:ext cx="557349" cy="139337"/>
          </a:xfrm>
          <a:prstGeom prst="rightArrow">
            <a:avLst/>
          </a:prstGeom>
          <a:solidFill>
            <a:srgbClr val="FF0000"/>
          </a:solidFill>
          <a:ln>
            <a:solidFill>
              <a:srgbClr val="182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651" y="473422"/>
            <a:ext cx="3143925" cy="36494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8B3341"/>
                </a:solidFill>
              </a:rPr>
              <a:t>Crystal </a:t>
            </a:r>
            <a:r>
              <a:rPr lang="it-IT" dirty="0" err="1" smtClean="0">
                <a:solidFill>
                  <a:srgbClr val="8B3341"/>
                </a:solidFill>
              </a:rPr>
              <a:t>Channeling</a:t>
            </a:r>
            <a:endParaRPr lang="it-IT" dirty="0">
              <a:solidFill>
                <a:srgbClr val="8B334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499034"/>
            <a:ext cx="8323218" cy="45925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altLang="it-IT" sz="2400" dirty="0"/>
              <a:t>A </a:t>
            </a:r>
            <a:r>
              <a:rPr lang="it-IT" altLang="it-IT" sz="2400" dirty="0" err="1"/>
              <a:t>particle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impinging</a:t>
            </a:r>
            <a:r>
              <a:rPr lang="it-IT" altLang="it-IT" sz="2400" dirty="0"/>
              <a:t> on a </a:t>
            </a:r>
            <a:r>
              <a:rPr lang="it-IT" altLang="it-IT" sz="2400" dirty="0" err="1"/>
              <a:t>crystal</a:t>
            </a:r>
            <a:r>
              <a:rPr lang="it-IT" altLang="it-IT" sz="2400" dirty="0"/>
              <a:t> can </a:t>
            </a:r>
            <a:r>
              <a:rPr lang="it-IT" altLang="it-IT" sz="2400" dirty="0" err="1"/>
              <a:t>behave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differently</a:t>
            </a:r>
            <a:r>
              <a:rPr lang="it-IT" altLang="it-IT" sz="2400" dirty="0"/>
              <a:t> </a:t>
            </a:r>
            <a:r>
              <a:rPr lang="it-IT" altLang="it-IT" sz="2400" dirty="0" err="1"/>
              <a:t>depending</a:t>
            </a:r>
            <a:r>
              <a:rPr lang="it-IT" altLang="it-IT" sz="2400" dirty="0"/>
              <a:t> on </a:t>
            </a:r>
            <a:r>
              <a:rPr lang="it-IT" altLang="it-IT" sz="2400" dirty="0" err="1"/>
              <a:t>its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alignement</a:t>
            </a:r>
            <a:r>
              <a:rPr lang="it-IT" altLang="it-IT" sz="2400" dirty="0"/>
              <a:t> with the </a:t>
            </a:r>
            <a:r>
              <a:rPr lang="it-IT" altLang="it-IT" sz="2400" dirty="0" err="1" smtClean="0"/>
              <a:t>crystal</a:t>
            </a:r>
            <a:r>
              <a:rPr lang="it-IT" altLang="it-IT" sz="240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altLang="it-IT" sz="2000" dirty="0" err="1" smtClean="0">
                <a:solidFill>
                  <a:srgbClr val="6D314A"/>
                </a:solidFill>
              </a:rPr>
              <a:t>Amorphous</a:t>
            </a:r>
            <a:r>
              <a:rPr lang="it-IT" altLang="it-IT" sz="2000" dirty="0" smtClean="0"/>
              <a:t>/</a:t>
            </a:r>
            <a:r>
              <a:rPr lang="it-IT" altLang="it-IT" sz="2000" dirty="0" err="1" smtClean="0">
                <a:solidFill>
                  <a:srgbClr val="66FF33"/>
                </a:solidFill>
              </a:rPr>
              <a:t>Coherent</a:t>
            </a:r>
            <a:r>
              <a:rPr lang="it-IT" altLang="it-IT" sz="2000" dirty="0" smtClean="0"/>
              <a:t> </a:t>
            </a:r>
            <a:r>
              <a:rPr lang="it-IT" altLang="it-IT" sz="2000" dirty="0" err="1"/>
              <a:t>Behaviour</a:t>
            </a:r>
            <a:endParaRPr lang="it-IT" alt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altLang="it-IT" sz="2400" dirty="0" err="1"/>
              <a:t>If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aligned</a:t>
            </a:r>
            <a:r>
              <a:rPr lang="it-IT" altLang="it-IT" sz="2400" dirty="0"/>
              <a:t> with the </a:t>
            </a:r>
            <a:r>
              <a:rPr lang="it-IT" altLang="it-IT" sz="2400" dirty="0" err="1"/>
              <a:t>crystal</a:t>
            </a:r>
            <a:r>
              <a:rPr lang="it-IT" altLang="it-IT" sz="2400" dirty="0"/>
              <a:t> </a:t>
            </a:r>
            <a:r>
              <a:rPr lang="it-IT" altLang="it-IT" sz="2400" dirty="0" err="1"/>
              <a:t>planes</a:t>
            </a:r>
            <a:r>
              <a:rPr lang="it-IT" altLang="it-IT" sz="2400" dirty="0"/>
              <a:t>, the </a:t>
            </a:r>
            <a:r>
              <a:rPr lang="it-IT" altLang="it-IT" sz="2400" dirty="0" err="1"/>
              <a:t>particle</a:t>
            </a:r>
            <a:r>
              <a:rPr lang="it-IT" altLang="it-IT" sz="2400" dirty="0"/>
              <a:t> can be </a:t>
            </a:r>
            <a:r>
              <a:rPr lang="it-IT" altLang="it-IT" sz="2400" dirty="0" err="1"/>
              <a:t>trapped</a:t>
            </a:r>
            <a:r>
              <a:rPr lang="it-IT" altLang="it-IT" sz="2400" dirty="0"/>
              <a:t> by the </a:t>
            </a:r>
            <a:r>
              <a:rPr lang="it-IT" altLang="it-IT" sz="2400" dirty="0" err="1"/>
              <a:t>interplanar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potential</a:t>
            </a:r>
            <a:r>
              <a:rPr lang="it-IT" altLang="it-IT" sz="2400" dirty="0"/>
              <a:t>, </a:t>
            </a:r>
            <a:r>
              <a:rPr lang="it-IT" altLang="it-IT" sz="2400" dirty="0" err="1"/>
              <a:t>following</a:t>
            </a:r>
            <a:r>
              <a:rPr lang="it-IT" altLang="it-IT" sz="2400" dirty="0"/>
              <a:t> a </a:t>
            </a:r>
            <a:r>
              <a:rPr lang="it-IT" altLang="it-IT" sz="2400" dirty="0" err="1"/>
              <a:t>path</a:t>
            </a:r>
            <a:r>
              <a:rPr lang="it-IT" altLang="it-IT" sz="2400" dirty="0"/>
              <a:t> </a:t>
            </a:r>
            <a:r>
              <a:rPr lang="it-IT" altLang="it-IT" sz="2400" dirty="0" err="1"/>
              <a:t>constrained</a:t>
            </a:r>
            <a:r>
              <a:rPr lang="it-IT" altLang="it-IT" sz="2400" dirty="0"/>
              <a:t> by the minima of </a:t>
            </a:r>
            <a:r>
              <a:rPr lang="it-IT" altLang="it-IT" sz="2400" dirty="0" err="1"/>
              <a:t>this</a:t>
            </a:r>
            <a:r>
              <a:rPr lang="it-IT" altLang="it-IT" sz="2400" dirty="0"/>
              <a:t> </a:t>
            </a:r>
            <a:r>
              <a:rPr lang="it-IT" altLang="it-IT" sz="2400" dirty="0" err="1" smtClean="0"/>
              <a:t>potential</a:t>
            </a:r>
            <a:endParaRPr lang="it-IT" altLang="it-IT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altLang="it-IT" sz="2400" dirty="0" err="1" smtClean="0"/>
              <a:t>This</a:t>
            </a:r>
            <a:r>
              <a:rPr lang="it-IT" altLang="it-IT" sz="2400" dirty="0" smtClean="0"/>
              <a:t> </a:t>
            </a:r>
            <a:r>
              <a:rPr lang="it-IT" altLang="it-IT" sz="2400" dirty="0" err="1"/>
              <a:t>effect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known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as</a:t>
            </a:r>
            <a:r>
              <a:rPr lang="it-IT" altLang="it-IT" sz="2400" dirty="0"/>
              <a:t> </a:t>
            </a:r>
            <a:r>
              <a:rPr lang="it-IT" altLang="it-IT" sz="2400" dirty="0" err="1" smtClean="0">
                <a:solidFill>
                  <a:srgbClr val="66FF33"/>
                </a:solidFill>
              </a:rPr>
              <a:t>Channeling</a:t>
            </a:r>
            <a:endParaRPr lang="it-IT" altLang="it-IT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it-IT" altLang="it-IT" sz="2400" dirty="0" err="1"/>
              <a:t>If</a:t>
            </a:r>
            <a:r>
              <a:rPr lang="it-IT" altLang="it-IT" sz="2400" dirty="0"/>
              <a:t> the </a:t>
            </a:r>
            <a:r>
              <a:rPr lang="it-IT" altLang="it-IT" sz="2400" dirty="0" err="1"/>
              <a:t>crystal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bent</a:t>
            </a:r>
            <a:r>
              <a:rPr lang="it-IT" altLang="it-IT" sz="2400" dirty="0"/>
              <a:t>, the </a:t>
            </a:r>
            <a:r>
              <a:rPr lang="it-IT" altLang="it-IT" sz="2400" dirty="0" err="1"/>
              <a:t>particle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will</a:t>
            </a:r>
            <a:r>
              <a:rPr lang="it-IT" altLang="it-IT" sz="2400" dirty="0"/>
              <a:t> </a:t>
            </a:r>
            <a:r>
              <a:rPr lang="it-IT" altLang="it-IT" sz="2400" dirty="0" err="1"/>
              <a:t>follow</a:t>
            </a:r>
            <a:r>
              <a:rPr lang="it-IT" altLang="it-IT" sz="2400" dirty="0"/>
              <a:t> the </a:t>
            </a:r>
            <a:r>
              <a:rPr lang="it-IT" altLang="it-IT" sz="2400" dirty="0" err="1"/>
              <a:t>crystal</a:t>
            </a:r>
            <a:r>
              <a:rPr lang="it-IT" altLang="it-IT" sz="2400" dirty="0"/>
              <a:t> </a:t>
            </a:r>
            <a:r>
              <a:rPr lang="it-IT" altLang="it-IT" sz="2400" dirty="0" err="1"/>
              <a:t>plane</a:t>
            </a:r>
            <a:r>
              <a:rPr lang="it-IT" altLang="it-IT" sz="2400" dirty="0"/>
              <a:t> </a:t>
            </a:r>
            <a:r>
              <a:rPr lang="it-IT" altLang="it-IT" sz="2400" dirty="0" smtClean="0"/>
              <a:t>bending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altLang="it-IT" sz="2000" dirty="0" err="1" smtClean="0">
                <a:solidFill>
                  <a:srgbClr val="0000FF"/>
                </a:solidFill>
              </a:rPr>
              <a:t>This</a:t>
            </a:r>
            <a:r>
              <a:rPr lang="it-IT" altLang="it-IT" sz="2000" dirty="0" smtClean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effect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has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been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used</a:t>
            </a:r>
            <a:r>
              <a:rPr lang="it-IT" altLang="it-IT" sz="2000" dirty="0">
                <a:solidFill>
                  <a:srgbClr val="0000FF"/>
                </a:solidFill>
              </a:rPr>
              <a:t> to </a:t>
            </a:r>
            <a:r>
              <a:rPr lang="it-IT" altLang="it-IT" sz="2000" dirty="0" err="1">
                <a:solidFill>
                  <a:srgbClr val="0000FF"/>
                </a:solidFill>
              </a:rPr>
              <a:t>bend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particle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beams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using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>
                <a:solidFill>
                  <a:srgbClr val="0000FF"/>
                </a:solidFill>
              </a:rPr>
              <a:t>bent</a:t>
            </a:r>
            <a:r>
              <a:rPr lang="it-IT" altLang="it-IT" sz="2000" dirty="0">
                <a:solidFill>
                  <a:srgbClr val="0000FF"/>
                </a:solidFill>
              </a:rPr>
              <a:t> </a:t>
            </a:r>
            <a:r>
              <a:rPr lang="it-IT" altLang="it-IT" sz="2000" dirty="0" err="1" smtClean="0">
                <a:solidFill>
                  <a:srgbClr val="0000FF"/>
                </a:solidFill>
              </a:rPr>
              <a:t>crystals</a:t>
            </a:r>
            <a:endParaRPr lang="it-IT" altLang="it-IT" sz="2000" dirty="0">
              <a:solidFill>
                <a:srgbClr val="0000FF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altLang="it-IT" sz="2400" dirty="0" err="1"/>
              <a:t>If</a:t>
            </a:r>
            <a:r>
              <a:rPr lang="it-IT" altLang="it-IT" sz="2400" dirty="0"/>
              <a:t> the </a:t>
            </a:r>
            <a:r>
              <a:rPr lang="it-IT" altLang="it-IT" sz="2400" dirty="0" err="1"/>
              <a:t>particle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leaves</a:t>
            </a:r>
            <a:r>
              <a:rPr lang="it-IT" altLang="it-IT" sz="2400" dirty="0"/>
              <a:t> the </a:t>
            </a:r>
            <a:r>
              <a:rPr lang="it-IT" altLang="it-IT" sz="2400" dirty="0" err="1"/>
              <a:t>Channeling</a:t>
            </a:r>
            <a:r>
              <a:rPr lang="it-IT" altLang="it-IT" sz="2400" dirty="0"/>
              <a:t> </a:t>
            </a:r>
            <a:r>
              <a:rPr lang="it-IT" altLang="it-IT" sz="2400" dirty="0" err="1"/>
              <a:t>condition</a:t>
            </a:r>
            <a:r>
              <a:rPr lang="it-IT" altLang="it-IT" sz="2400" dirty="0"/>
              <a:t>, the </a:t>
            </a:r>
            <a:r>
              <a:rPr lang="it-IT" altLang="it-IT" sz="2400" dirty="0" err="1"/>
              <a:t>effect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known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as</a:t>
            </a:r>
            <a:r>
              <a:rPr lang="it-IT" altLang="it-IT" sz="2400" dirty="0"/>
              <a:t> </a:t>
            </a:r>
            <a:r>
              <a:rPr lang="it-IT" altLang="it-IT" sz="2400" dirty="0" err="1">
                <a:solidFill>
                  <a:srgbClr val="FD852D"/>
                </a:solidFill>
              </a:rPr>
              <a:t>Dechanneling</a:t>
            </a:r>
            <a:endParaRPr lang="it-IT" altLang="it-IT" sz="2400" dirty="0">
              <a:solidFill>
                <a:srgbClr val="FD852D"/>
              </a:solidFill>
            </a:endParaRPr>
          </a:p>
          <a:p>
            <a:endParaRPr lang="it-IT" dirty="0"/>
          </a:p>
          <a:p>
            <a:endParaRPr lang="it-IT" dirty="0" smtClean="0"/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6</a:t>
            </a:fld>
            <a:endParaRPr lang="it-IT"/>
          </a:p>
        </p:txBody>
      </p:sp>
      <p:pic>
        <p:nvPicPr>
          <p:cNvPr id="11" name="Picture 2" descr="Crystals | Free Full-Text | Bent Crystal Design and Characterization for  High-Energy Physics Experime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80" y="4251642"/>
            <a:ext cx="3112435" cy="18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Coherent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Processes</a:t>
            </a:r>
            <a:r>
              <a:rPr lang="it-IT" dirty="0" smtClean="0">
                <a:solidFill>
                  <a:srgbClr val="8B3341"/>
                </a:solidFill>
              </a:rPr>
              <a:t> in </a:t>
            </a:r>
            <a:r>
              <a:rPr lang="it-IT" dirty="0" err="1" smtClean="0">
                <a:solidFill>
                  <a:srgbClr val="8B3341"/>
                </a:solidFill>
              </a:rPr>
              <a:t>Bent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Crystals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35019"/>
                <a:ext cx="8314267" cy="4592592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600" dirty="0" smtClean="0">
                    <a:solidFill>
                      <a:srgbClr val="FF6600"/>
                    </a:solidFill>
                  </a:rPr>
                  <a:t>Channeling (CH)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600" dirty="0" smtClean="0"/>
                  <a:t>Critical </a:t>
                </a:r>
                <a:r>
                  <a:rPr lang="it-IT" sz="2600" dirty="0"/>
                  <a:t>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2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it-IT" sz="2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600" dirty="0" err="1"/>
                  <a:t>Charghed</a:t>
                </a:r>
                <a:r>
                  <a:rPr lang="it-IT" sz="2600" dirty="0"/>
                  <a:t> </a:t>
                </a:r>
                <a:r>
                  <a:rPr lang="it-IT" sz="2600" dirty="0" err="1"/>
                  <a:t>particles</a:t>
                </a:r>
                <a:r>
                  <a:rPr lang="it-IT" sz="2600" dirty="0"/>
                  <a:t> </a:t>
                </a:r>
                <a:r>
                  <a:rPr lang="it-IT" sz="2600" dirty="0" err="1"/>
                  <a:t>entering</a:t>
                </a:r>
                <a:r>
                  <a:rPr lang="it-IT" sz="26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it-IT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sz="2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it-IT" sz="2600" dirty="0" smtClean="0"/>
              </a:p>
              <a:p>
                <a:pPr marL="457200" lvl="1" indent="0">
                  <a:buNone/>
                </a:pPr>
                <a:r>
                  <a:rPr lang="it-IT" sz="2600" dirty="0" smtClean="0"/>
                  <a:t>    can undergo </a:t>
                </a:r>
                <a:r>
                  <a:rPr lang="it-IT" sz="2600" dirty="0" err="1" smtClean="0"/>
                  <a:t>Channeling</a:t>
                </a:r>
                <a:endParaRPr lang="it-IT" sz="26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6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600" dirty="0" err="1" smtClean="0">
                    <a:solidFill>
                      <a:srgbClr val="FFCA01"/>
                    </a:solidFill>
                  </a:rPr>
                  <a:t>Dechanneling</a:t>
                </a:r>
                <a:r>
                  <a:rPr lang="it-IT" sz="2600" dirty="0" smtClean="0">
                    <a:solidFill>
                      <a:srgbClr val="FFCA01"/>
                    </a:solidFill>
                  </a:rPr>
                  <a:t> </a:t>
                </a:r>
                <a:r>
                  <a:rPr lang="it-IT" sz="2600" dirty="0">
                    <a:solidFill>
                      <a:srgbClr val="FFCA01"/>
                    </a:solidFill>
                  </a:rPr>
                  <a:t>(DCH)</a:t>
                </a:r>
                <a:r>
                  <a:rPr lang="it-IT" sz="2600" dirty="0"/>
                  <a:t> – </a:t>
                </a:r>
                <a:r>
                  <a:rPr lang="it-IT" sz="2600" dirty="0">
                    <a:solidFill>
                      <a:srgbClr val="033FFF"/>
                    </a:solidFill>
                  </a:rPr>
                  <a:t>Volume </a:t>
                </a:r>
                <a:r>
                  <a:rPr lang="it-IT" sz="2600" dirty="0" err="1">
                    <a:solidFill>
                      <a:srgbClr val="033FFF"/>
                    </a:solidFill>
                  </a:rPr>
                  <a:t>Capture</a:t>
                </a:r>
                <a:r>
                  <a:rPr lang="it-IT" sz="2600" dirty="0">
                    <a:solidFill>
                      <a:srgbClr val="033FFF"/>
                    </a:solidFill>
                  </a:rPr>
                  <a:t> (VC) </a:t>
                </a:r>
                <a:r>
                  <a:rPr lang="it-IT" sz="2600" dirty="0"/>
                  <a:t>– </a:t>
                </a:r>
                <a:r>
                  <a:rPr lang="it-IT" sz="2600" dirty="0" err="1">
                    <a:solidFill>
                      <a:srgbClr val="FF6600"/>
                    </a:solidFill>
                  </a:rPr>
                  <a:t>Rechanneling</a:t>
                </a:r>
                <a:r>
                  <a:rPr lang="it-IT" sz="2600" dirty="0">
                    <a:solidFill>
                      <a:srgbClr val="FF6600"/>
                    </a:solidFill>
                  </a:rPr>
                  <a:t> (</a:t>
                </a:r>
                <a:r>
                  <a:rPr lang="it-IT" sz="2600" dirty="0" smtClean="0">
                    <a:solidFill>
                      <a:srgbClr val="FF6600"/>
                    </a:solidFill>
                  </a:rPr>
                  <a:t>RCH)</a:t>
                </a:r>
                <a:endParaRPr lang="it-IT" sz="2600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600" dirty="0" smtClean="0"/>
                  <a:t>No </a:t>
                </a:r>
                <a:r>
                  <a:rPr lang="it-IT" sz="2600" dirty="0"/>
                  <a:t>more </a:t>
                </a:r>
                <a:r>
                  <a:rPr lang="it-IT" sz="2600" dirty="0">
                    <a:solidFill>
                      <a:srgbClr val="FD852D"/>
                    </a:solidFill>
                  </a:rPr>
                  <a:t>CH</a:t>
                </a:r>
                <a:r>
                  <a:rPr lang="it-IT" sz="2600" dirty="0"/>
                  <a:t> </a:t>
                </a:r>
                <a:r>
                  <a:rPr lang="it-IT" sz="2600" dirty="0" err="1"/>
                  <a:t>condition</a:t>
                </a:r>
                <a:r>
                  <a:rPr lang="it-IT" sz="2600" dirty="0"/>
                  <a:t>: </a:t>
                </a:r>
                <a:r>
                  <a:rPr lang="it-IT" sz="2600" dirty="0">
                    <a:solidFill>
                      <a:srgbClr val="FFCA01"/>
                    </a:solidFill>
                  </a:rPr>
                  <a:t>DCH</a:t>
                </a:r>
                <a:r>
                  <a:rPr lang="it-IT" sz="2600" dirty="0"/>
                  <a:t> can </a:t>
                </a:r>
                <a:r>
                  <a:rPr lang="it-IT" sz="2600" dirty="0" err="1" smtClean="0"/>
                  <a:t>happen</a:t>
                </a:r>
                <a:endParaRPr lang="it-IT" sz="2600" dirty="0"/>
              </a:p>
              <a:p>
                <a:pPr marL="457200" lvl="1" indent="0">
                  <a:buNone/>
                </a:pPr>
                <a:r>
                  <a:rPr lang="it-IT" sz="2600" dirty="0" smtClean="0"/>
                  <a:t>    (</a:t>
                </a:r>
                <a:r>
                  <a:rPr lang="it-IT" sz="2600" dirty="0" err="1" smtClean="0"/>
                  <a:t>sometimes</a:t>
                </a:r>
                <a:r>
                  <a:rPr lang="it-IT" sz="2600" dirty="0" smtClean="0"/>
                  <a:t> </a:t>
                </a:r>
                <a:r>
                  <a:rPr lang="it-IT" sz="2600" dirty="0" err="1"/>
                  <a:t>followed</a:t>
                </a:r>
                <a:r>
                  <a:rPr lang="it-IT" sz="2600" dirty="0"/>
                  <a:t> by </a:t>
                </a:r>
                <a:r>
                  <a:rPr lang="it-IT" sz="2600" dirty="0">
                    <a:solidFill>
                      <a:srgbClr val="FD852D"/>
                    </a:solidFill>
                  </a:rPr>
                  <a:t>RCH</a:t>
                </a:r>
                <a:r>
                  <a:rPr lang="it-IT" sz="2600" dirty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600" dirty="0"/>
                  <a:t> </a:t>
                </a:r>
                <a:r>
                  <a:rPr lang="it-IT" sz="2600" dirty="0">
                    <a:solidFill>
                      <a:srgbClr val="FD852D"/>
                    </a:solidFill>
                  </a:rPr>
                  <a:t>RCH </a:t>
                </a:r>
                <a:r>
                  <a:rPr lang="it-IT" sz="2600" dirty="0" err="1"/>
                  <a:t>is</a:t>
                </a:r>
                <a:r>
                  <a:rPr lang="it-IT" sz="2600" dirty="0"/>
                  <a:t> </a:t>
                </a:r>
                <a:r>
                  <a:rPr lang="it-IT" sz="2600" dirty="0" err="1"/>
                  <a:t>observed</a:t>
                </a:r>
                <a:r>
                  <a:rPr lang="it-IT" sz="2600" dirty="0"/>
                  <a:t> </a:t>
                </a:r>
                <a:r>
                  <a:rPr lang="it-IT" sz="2600" dirty="0" err="1"/>
                  <a:t>only</a:t>
                </a:r>
                <a:r>
                  <a:rPr lang="it-IT" sz="2600" dirty="0"/>
                  <a:t> with negative </a:t>
                </a:r>
                <a:r>
                  <a:rPr lang="it-IT" sz="2600" dirty="0" err="1"/>
                  <a:t>particles</a:t>
                </a:r>
                <a:r>
                  <a:rPr lang="it-IT" sz="2600" dirty="0"/>
                  <a:t> </a:t>
                </a:r>
                <a:endParaRPr lang="it-IT" sz="2600" dirty="0" smtClean="0">
                  <a:solidFill>
                    <a:srgbClr val="FD852D"/>
                  </a:solidFill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it-IT" sz="26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sz="2600" dirty="0" smtClean="0">
                    <a:solidFill>
                      <a:srgbClr val="00BD3B"/>
                    </a:solidFill>
                  </a:rPr>
                  <a:t>Volume </a:t>
                </a:r>
                <a:r>
                  <a:rPr lang="it-IT" sz="2600" dirty="0" err="1">
                    <a:solidFill>
                      <a:srgbClr val="00BD3B"/>
                    </a:solidFill>
                  </a:rPr>
                  <a:t>Reflection</a:t>
                </a:r>
                <a:r>
                  <a:rPr lang="it-IT" sz="2600" dirty="0">
                    <a:solidFill>
                      <a:srgbClr val="00BD3B"/>
                    </a:solidFill>
                  </a:rPr>
                  <a:t> (VR)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sz="2600" dirty="0" err="1"/>
                  <a:t>Charghed</a:t>
                </a:r>
                <a:r>
                  <a:rPr lang="it-IT" sz="2600" dirty="0"/>
                  <a:t> </a:t>
                </a:r>
                <a:r>
                  <a:rPr lang="it-IT" sz="2600" dirty="0" err="1"/>
                  <a:t>particles</a:t>
                </a:r>
                <a:r>
                  <a:rPr lang="it-IT" sz="2600" dirty="0"/>
                  <a:t> </a:t>
                </a:r>
                <a:r>
                  <a:rPr lang="it-IT" sz="2600" dirty="0" err="1"/>
                  <a:t>reflected</a:t>
                </a:r>
                <a:r>
                  <a:rPr lang="it-IT" sz="2600" dirty="0"/>
                  <a:t> by </a:t>
                </a:r>
                <a:r>
                  <a:rPr lang="it-IT" sz="2600" dirty="0" smtClean="0"/>
                  <a:t>the</a:t>
                </a:r>
              </a:p>
              <a:p>
                <a:pPr marL="457200" lvl="1" indent="0">
                  <a:buNone/>
                </a:pPr>
                <a:r>
                  <a:rPr lang="it-IT" sz="2600" dirty="0" smtClean="0"/>
                  <a:t>    </a:t>
                </a:r>
                <a:r>
                  <a:rPr lang="it-IT" sz="2600" dirty="0" err="1" smtClean="0"/>
                  <a:t>crystal</a:t>
                </a:r>
                <a:r>
                  <a:rPr lang="it-IT" sz="2600" dirty="0" smtClean="0"/>
                  <a:t> </a:t>
                </a:r>
                <a:r>
                  <a:rPr lang="it-IT" sz="2600" dirty="0" err="1"/>
                  <a:t>potential</a:t>
                </a:r>
                <a:r>
                  <a:rPr lang="it-IT" sz="2600" dirty="0"/>
                  <a:t> </a:t>
                </a:r>
                <a:r>
                  <a:rPr lang="it-IT" sz="2600" dirty="0" err="1"/>
                  <a:t>barrier</a:t>
                </a:r>
                <a:endParaRPr lang="it-IT" sz="2600" dirty="0"/>
              </a:p>
              <a:p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35019"/>
                <a:ext cx="8314267" cy="4592592"/>
              </a:xfrm>
              <a:blipFill>
                <a:blip r:embed="rId2"/>
                <a:stretch>
                  <a:fillRect l="-807" t="-2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Davide </a:t>
            </a:r>
            <a:r>
              <a:rPr lang="it-IT" dirty="0" err="1" smtClean="0"/>
              <a:t>Annucci</a:t>
            </a:r>
            <a:r>
              <a:rPr lang="it-IT" dirty="0" smtClean="0"/>
              <a:t> - </a:t>
            </a:r>
            <a:r>
              <a:rPr lang="it-IT" dirty="0" err="1" smtClean="0"/>
              <a:t>Phd</a:t>
            </a:r>
            <a:r>
              <a:rPr lang="it-IT" dirty="0" smtClean="0"/>
              <a:t> </a:t>
            </a:r>
            <a:r>
              <a:rPr lang="it-IT" dirty="0" err="1" smtClean="0"/>
              <a:t>Seminars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7</a:t>
            </a:fld>
            <a:endParaRPr lang="it-IT"/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94" y="1390741"/>
            <a:ext cx="9350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657" y="1390741"/>
            <a:ext cx="12842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86" y="3632382"/>
            <a:ext cx="1881187" cy="1319213"/>
          </a:xfrm>
          <a:prstGeom prst="rect">
            <a:avLst/>
          </a:prstGeom>
          <a:noFill/>
          <a:ln w="19050">
            <a:solidFill>
              <a:srgbClr val="FFCA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311" y="5053013"/>
            <a:ext cx="1871662" cy="1347787"/>
          </a:xfrm>
          <a:prstGeom prst="rect">
            <a:avLst/>
          </a:prstGeom>
          <a:noFill/>
          <a:ln w="19050">
            <a:solidFill>
              <a:srgbClr val="FD852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48" y="5053013"/>
            <a:ext cx="1900238" cy="1306513"/>
          </a:xfrm>
          <a:prstGeom prst="rect">
            <a:avLst/>
          </a:prstGeom>
          <a:noFill/>
          <a:ln w="19050">
            <a:solidFill>
              <a:srgbClr val="00BD3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17" y="3676832"/>
            <a:ext cx="1841500" cy="1320800"/>
          </a:xfrm>
          <a:prstGeom prst="rect">
            <a:avLst/>
          </a:prstGeom>
          <a:noFill/>
          <a:ln w="19050">
            <a:solidFill>
              <a:srgbClr val="033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27095" y="2455183"/>
            <a:ext cx="10006962" cy="1325563"/>
          </a:xfrm>
        </p:spPr>
        <p:txBody>
          <a:bodyPr/>
          <a:lstStyle/>
          <a:p>
            <a:r>
              <a:rPr lang="it-IT" b="1" dirty="0">
                <a:solidFill>
                  <a:srgbClr val="8B3341"/>
                </a:solidFill>
              </a:rPr>
              <a:t>2</a:t>
            </a:r>
            <a:r>
              <a:rPr lang="it-IT" b="1" dirty="0" smtClean="0">
                <a:solidFill>
                  <a:srgbClr val="8B3341"/>
                </a:solidFill>
              </a:rPr>
              <a:t>             </a:t>
            </a:r>
            <a:r>
              <a:rPr lang="it-IT" b="1" dirty="0" err="1" smtClean="0">
                <a:solidFill>
                  <a:srgbClr val="6D314A"/>
                </a:solidFill>
              </a:rPr>
              <a:t>Beam</a:t>
            </a:r>
            <a:r>
              <a:rPr lang="it-IT" b="1" dirty="0" smtClean="0">
                <a:solidFill>
                  <a:srgbClr val="8B3341"/>
                </a:solidFill>
              </a:rPr>
              <a:t> </a:t>
            </a:r>
            <a:r>
              <a:rPr lang="it-IT" b="1" dirty="0" err="1" smtClean="0">
                <a:solidFill>
                  <a:srgbClr val="182C4D"/>
                </a:solidFill>
              </a:rPr>
              <a:t>Extraction</a:t>
            </a:r>
            <a:endParaRPr lang="it-IT" b="1" dirty="0">
              <a:solidFill>
                <a:srgbClr val="182C4D"/>
              </a:solidFill>
            </a:endParaRPr>
          </a:p>
        </p:txBody>
      </p:sp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allone 5"/>
          <p:cNvSpPr/>
          <p:nvPr/>
        </p:nvSpPr>
        <p:spPr>
          <a:xfrm>
            <a:off x="1860644" y="2742369"/>
            <a:ext cx="818606" cy="751190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8</a:t>
            </a:fld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228" y="3780746"/>
            <a:ext cx="2025420" cy="207414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98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8B3341"/>
                </a:solidFill>
              </a:rPr>
              <a:t>Resonant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Beam</a:t>
            </a:r>
            <a:r>
              <a:rPr lang="it-IT" dirty="0" smtClean="0">
                <a:solidFill>
                  <a:srgbClr val="8B3341"/>
                </a:solidFill>
              </a:rPr>
              <a:t> </a:t>
            </a:r>
            <a:r>
              <a:rPr lang="it-IT" dirty="0" err="1" smtClean="0">
                <a:solidFill>
                  <a:srgbClr val="8B3341"/>
                </a:solidFill>
              </a:rPr>
              <a:t>Extraction</a:t>
            </a:r>
            <a:endParaRPr lang="it-IT" dirty="0">
              <a:solidFill>
                <a:srgbClr val="8B334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390"/>
                <a:ext cx="8618900" cy="4592592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it-IT" dirty="0" smtClean="0"/>
                  <a:t>Standard </a:t>
                </a:r>
                <a:r>
                  <a:rPr lang="it-IT" dirty="0" err="1" smtClean="0"/>
                  <a:t>technique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consists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Resonant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extraction</a:t>
                </a:r>
                <a:endParaRPr lang="it-IT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:r>
                  <a:rPr lang="it-IT" dirty="0"/>
                  <a:t>(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it-IT" dirty="0"/>
                  <a:t> integer)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 smtClean="0"/>
                  <a:t> Resonance </a:t>
                </a:r>
                <a:r>
                  <a:rPr lang="it-IT" dirty="0" err="1" smtClean="0"/>
                  <a:t>condition</a:t>
                </a:r>
                <a:endParaRPr lang="it-IT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/>
                  <a:t>The </a:t>
                </a:r>
                <a:r>
                  <a:rPr lang="it-IT" dirty="0" err="1"/>
                  <a:t>Beam</a:t>
                </a:r>
                <a:r>
                  <a:rPr lang="it-IT" dirty="0"/>
                  <a:t> core (</a:t>
                </a:r>
                <a:r>
                  <a:rPr lang="it-IT" dirty="0" err="1"/>
                  <a:t>particles</a:t>
                </a:r>
                <a:r>
                  <a:rPr lang="it-IT" dirty="0"/>
                  <a:t> </a:t>
                </a:r>
                <a:r>
                  <a:rPr lang="it-IT" dirty="0" err="1" smtClean="0"/>
                  <a:t>circulating</a:t>
                </a:r>
                <a:r>
                  <a:rPr lang="it-IT" dirty="0" smtClean="0"/>
                  <a:t> </a:t>
                </a:r>
                <a:r>
                  <a:rPr lang="it-IT" dirty="0"/>
                  <a:t>on the </a:t>
                </a:r>
                <a:r>
                  <a:rPr lang="it-IT" dirty="0" err="1"/>
                  <a:t>nominal</a:t>
                </a:r>
                <a:r>
                  <a:rPr lang="it-IT" dirty="0"/>
                  <a:t> </a:t>
                </a:r>
                <a:r>
                  <a:rPr lang="it-IT" dirty="0" err="1"/>
                  <a:t>beam</a:t>
                </a:r>
                <a:r>
                  <a:rPr lang="it-IT" dirty="0"/>
                  <a:t> </a:t>
                </a:r>
                <a:r>
                  <a:rPr lang="it-IT" dirty="0" err="1"/>
                  <a:t>trajectory</a:t>
                </a:r>
                <a:r>
                  <a:rPr lang="it-IT" dirty="0"/>
                  <a:t>)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</a:t>
                </a:r>
                <a:r>
                  <a:rPr lang="it-IT" dirty="0" err="1" smtClean="0"/>
                  <a:t>perturbed</a:t>
                </a:r>
                <a:r>
                  <a:rPr lang="it-IT" dirty="0" smtClean="0"/>
                  <a:t> and </a:t>
                </a:r>
                <a:r>
                  <a:rPr lang="it-IT" dirty="0" err="1" smtClean="0"/>
                  <a:t>particles</a:t>
                </a:r>
                <a:r>
                  <a:rPr lang="it-IT" dirty="0"/>
                  <a:t> </a:t>
                </a:r>
                <a:r>
                  <a:rPr lang="it-IT" dirty="0" err="1" smtClean="0"/>
                  <a:t>remain</a:t>
                </a:r>
                <a:r>
                  <a:rPr lang="it-IT" dirty="0" smtClean="0"/>
                  <a:t> on </a:t>
                </a:r>
                <a:r>
                  <a:rPr lang="it-IT" dirty="0" err="1" smtClean="0"/>
                  <a:t>trajectory</a:t>
                </a:r>
                <a:endParaRPr lang="it-IT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it-IT" dirty="0"/>
                  <a:t>Part of the </a:t>
                </a:r>
                <a:r>
                  <a:rPr lang="it-IT" dirty="0" err="1"/>
                  <a:t>beam</a:t>
                </a:r>
                <a:r>
                  <a:rPr lang="it-IT" dirty="0"/>
                  <a:t> </a:t>
                </a:r>
                <a:r>
                  <a:rPr lang="it-IT" dirty="0" err="1"/>
                  <a:t>halo</a:t>
                </a:r>
                <a:r>
                  <a:rPr lang="it-IT" dirty="0"/>
                  <a:t> </a:t>
                </a:r>
                <a:r>
                  <a:rPr lang="it-IT" dirty="0" err="1"/>
                  <a:t>that</a:t>
                </a:r>
                <a:r>
                  <a:rPr lang="it-IT" dirty="0"/>
                  <a:t> </a:t>
                </a:r>
                <a:r>
                  <a:rPr lang="it-IT" dirty="0" err="1"/>
                  <a:t>enters</a:t>
                </a:r>
                <a:r>
                  <a:rPr lang="it-IT" dirty="0"/>
                  <a:t> the </a:t>
                </a:r>
                <a:r>
                  <a:rPr lang="it-IT" dirty="0" err="1"/>
                  <a:t>region</a:t>
                </a:r>
                <a:r>
                  <a:rPr lang="it-IT" dirty="0"/>
                  <a:t> </a:t>
                </a:r>
                <a:r>
                  <a:rPr lang="it-IT" dirty="0" err="1"/>
                  <a:t>where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it-IT" dirty="0"/>
                  <a:t> (</a:t>
                </a:r>
                <a:r>
                  <a:rPr lang="it-IT" dirty="0" err="1"/>
                  <a:t>electrostatic</a:t>
                </a:r>
                <a:r>
                  <a:rPr lang="it-IT" dirty="0"/>
                  <a:t> </a:t>
                </a:r>
                <a:r>
                  <a:rPr lang="it-IT" dirty="0" err="1"/>
                  <a:t>septum</a:t>
                </a:r>
                <a:r>
                  <a:rPr lang="it-IT" dirty="0"/>
                  <a:t>)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it-IT" dirty="0"/>
                  <a:t> (</a:t>
                </a:r>
                <a:r>
                  <a:rPr lang="it-IT" dirty="0" err="1"/>
                  <a:t>magnetic</a:t>
                </a:r>
                <a:r>
                  <a:rPr lang="it-IT" dirty="0"/>
                  <a:t> </a:t>
                </a:r>
                <a:r>
                  <a:rPr lang="it-IT" dirty="0" err="1"/>
                  <a:t>septum</a:t>
                </a:r>
                <a:r>
                  <a:rPr lang="it-IT" dirty="0"/>
                  <a:t>)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deflected</a:t>
                </a:r>
                <a:r>
                  <a:rPr lang="it-IT" dirty="0"/>
                  <a:t> </a:t>
                </a:r>
                <a:r>
                  <a:rPr lang="it-IT" dirty="0" err="1"/>
                  <a:t>away</a:t>
                </a:r>
                <a:r>
                  <a:rPr lang="it-IT" dirty="0"/>
                  <a:t> and </a:t>
                </a:r>
                <a:r>
                  <a:rPr lang="it-IT" dirty="0" err="1"/>
                  <a:t>thus</a:t>
                </a:r>
                <a:r>
                  <a:rPr lang="it-IT" dirty="0"/>
                  <a:t> can be </a:t>
                </a:r>
                <a:r>
                  <a:rPr lang="it-IT" dirty="0" err="1" smtClean="0"/>
                  <a:t>extracted</a:t>
                </a:r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390"/>
                <a:ext cx="8618900" cy="4592592"/>
              </a:xfrm>
              <a:blipFill>
                <a:blip r:embed="rId2"/>
                <a:stretch>
                  <a:fillRect l="-1274" t="-22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L'INFN CAMBI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76962"/>
            <a:ext cx="1227094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Uniroma1.svg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95" y="6181982"/>
            <a:ext cx="2256334" cy="67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Davide Annucci - Phd Seminars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65BD-6BB4-4E7D-A651-C76939F8B6F2}" type="slidenum">
              <a:rPr lang="it-IT" smtClean="0"/>
              <a:t>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402" y="4349611"/>
            <a:ext cx="2910742" cy="191955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297" y="4309655"/>
            <a:ext cx="1998550" cy="205053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96" y="1778280"/>
            <a:ext cx="2025420" cy="207414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CasellaDiTesto 11"/>
          <p:cNvSpPr txBox="1"/>
          <p:nvPr/>
        </p:nvSpPr>
        <p:spPr>
          <a:xfrm>
            <a:off x="9938508" y="4452444"/>
            <a:ext cx="1656800" cy="338554"/>
          </a:xfrm>
          <a:prstGeom prst="rect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rgbClr val="FFFF00"/>
                </a:solidFill>
              </a:rPr>
              <a:t>See</a:t>
            </a:r>
            <a:r>
              <a:rPr lang="it-IT" sz="1600" dirty="0" smtClean="0">
                <a:solidFill>
                  <a:srgbClr val="FFFF00"/>
                </a:solidFill>
              </a:rPr>
              <a:t> Backup </a:t>
            </a:r>
            <a:r>
              <a:rPr lang="it-IT" sz="1600" dirty="0" err="1" smtClean="0">
                <a:solidFill>
                  <a:srgbClr val="FFFF00"/>
                </a:solidFill>
              </a:rPr>
              <a:t>Slides</a:t>
            </a: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13" name="Gallone 12"/>
          <p:cNvSpPr/>
          <p:nvPr/>
        </p:nvSpPr>
        <p:spPr>
          <a:xfrm rot="5400000">
            <a:off x="10553585" y="3907623"/>
            <a:ext cx="424838" cy="489619"/>
          </a:xfrm>
          <a:prstGeom prst="chevron">
            <a:avLst/>
          </a:prstGeom>
          <a:gradFill flip="none" rotWithShape="1">
            <a:gsLst>
              <a:gs pos="0">
                <a:srgbClr val="8B3341"/>
              </a:gs>
              <a:gs pos="100000">
                <a:srgbClr val="182C4D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792339" y="5025041"/>
            <a:ext cx="211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it-IT" b="1" dirty="0" err="1">
                <a:solidFill>
                  <a:srgbClr val="0000FF"/>
                </a:solidFill>
              </a:rPr>
              <a:t>Tune</a:t>
            </a:r>
            <a:r>
              <a:rPr lang="it-IT" dirty="0">
                <a:solidFill>
                  <a:srgbClr val="0000FF"/>
                </a:solidFill>
              </a:rPr>
              <a:t> = </a:t>
            </a:r>
            <a:r>
              <a:rPr lang="it-IT" dirty="0" err="1">
                <a:solidFill>
                  <a:srgbClr val="0000FF"/>
                </a:solidFill>
              </a:rPr>
              <a:t>Number</a:t>
            </a:r>
            <a:r>
              <a:rPr lang="it-IT" dirty="0">
                <a:solidFill>
                  <a:srgbClr val="0000FF"/>
                </a:solidFill>
              </a:rPr>
              <a:t> of </a:t>
            </a:r>
            <a:r>
              <a:rPr lang="it-IT" dirty="0" err="1">
                <a:solidFill>
                  <a:srgbClr val="0000FF"/>
                </a:solidFill>
              </a:rPr>
              <a:t>Betatron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Oscillations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/>
              <a:t>performed</a:t>
            </a:r>
            <a:r>
              <a:rPr lang="it-IT" dirty="0"/>
              <a:t> by a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>
                <a:solidFill>
                  <a:srgbClr val="0000FF"/>
                </a:solidFill>
              </a:rPr>
              <a:t>in </a:t>
            </a:r>
            <a:r>
              <a:rPr lang="it-IT" dirty="0" err="1">
                <a:solidFill>
                  <a:srgbClr val="0000FF"/>
                </a:solidFill>
              </a:rPr>
              <a:t>one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smtClean="0">
                <a:solidFill>
                  <a:srgbClr val="0000FF"/>
                </a:solidFill>
              </a:rPr>
              <a:t>turn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5" name="Freccia a destra 14"/>
          <p:cNvSpPr/>
          <p:nvPr/>
        </p:nvSpPr>
        <p:spPr>
          <a:xfrm>
            <a:off x="2133600" y="4548098"/>
            <a:ext cx="2198549" cy="189084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6" name="Freccia a destra 15"/>
          <p:cNvSpPr/>
          <p:nvPr/>
        </p:nvSpPr>
        <p:spPr>
          <a:xfrm>
            <a:off x="356792" y="4548098"/>
            <a:ext cx="2059351" cy="439896"/>
          </a:xfrm>
          <a:prstGeom prst="rightArrow">
            <a:avLst>
              <a:gd name="adj1" fmla="val 100000"/>
              <a:gd name="adj2" fmla="val 59187"/>
            </a:avLst>
          </a:prstGeom>
          <a:solidFill>
            <a:srgbClr val="182C4D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sp>
        <p:nvSpPr>
          <p:cNvPr id="18" name="Freccia a destra 17"/>
          <p:cNvSpPr/>
          <p:nvPr/>
        </p:nvSpPr>
        <p:spPr>
          <a:xfrm rot="2573726">
            <a:off x="2303399" y="5407506"/>
            <a:ext cx="1647672" cy="372201"/>
          </a:xfrm>
          <a:prstGeom prst="rightArrow">
            <a:avLst/>
          </a:prstGeom>
          <a:solidFill>
            <a:srgbClr val="8B334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Ext</a:t>
            </a:r>
            <a:r>
              <a:rPr lang="it-IT" dirty="0" smtClean="0"/>
              <a:t> </a:t>
            </a:r>
            <a:r>
              <a:rPr lang="it-IT" dirty="0" err="1" smtClean="0"/>
              <a:t>Beamlet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1613074" y="5056784"/>
            <a:ext cx="132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Septum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4" name="Arco a tutto sesto 13"/>
          <p:cNvSpPr/>
          <p:nvPr/>
        </p:nvSpPr>
        <p:spPr>
          <a:xfrm>
            <a:off x="1377451" y="4700215"/>
            <a:ext cx="1512298" cy="1819775"/>
          </a:xfrm>
          <a:prstGeom prst="blockArc">
            <a:avLst>
              <a:gd name="adj1" fmla="val 16353802"/>
              <a:gd name="adj2" fmla="val 18918820"/>
              <a:gd name="adj3" fmla="val 1930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2109</Words>
  <Application>Microsoft Office PowerPoint</Application>
  <PresentationFormat>Widescreen</PresentationFormat>
  <Paragraphs>545</Paragraphs>
  <Slides>46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Vladimir Script</vt:lpstr>
      <vt:lpstr>Wingdings</vt:lpstr>
      <vt:lpstr>Tema di Office</vt:lpstr>
      <vt:lpstr>Bent crystal-assisted Beam manipulations</vt:lpstr>
      <vt:lpstr>1             Introduction to Crystal Channeling</vt:lpstr>
      <vt:lpstr>Crystalline vs Amorphous matter</vt:lpstr>
      <vt:lpstr>Crystals characterization</vt:lpstr>
      <vt:lpstr>Interplanar Crystal Potential</vt:lpstr>
      <vt:lpstr>Crystal Channeling</vt:lpstr>
      <vt:lpstr>Coherent Processes in Bent Crystals</vt:lpstr>
      <vt:lpstr>2             Beam Extraction</vt:lpstr>
      <vt:lpstr>Resonant Beam Extraction</vt:lpstr>
      <vt:lpstr>Resonant Beam Extraction disadvantages</vt:lpstr>
      <vt:lpstr>Non-Resonant Beam Extraction</vt:lpstr>
      <vt:lpstr>Extracted beam at INFN LNF</vt:lpstr>
      <vt:lpstr>The SHERPA Project: Bent Crystal</vt:lpstr>
      <vt:lpstr>Crystal Alignment and Angular Scan</vt:lpstr>
      <vt:lpstr>3             Beam Collimation and Coalescence</vt:lpstr>
      <vt:lpstr>Crystal Assisted Beam Collimation</vt:lpstr>
      <vt:lpstr>Beam Coalescence</vt:lpstr>
      <vt:lpstr>Beam Coalescence – UA9/Config 1 at CERN</vt:lpstr>
      <vt:lpstr>Beam Coalescence – UA9/Config 2 at CERN</vt:lpstr>
      <vt:lpstr>4             Conclusions</vt:lpstr>
      <vt:lpstr>Take-Home messages</vt:lpstr>
      <vt:lpstr>Presentazione standard di PowerPoint</vt:lpstr>
      <vt:lpstr>Many Thanks for Your Attention! Questions? Comments? Remarks?</vt:lpstr>
      <vt:lpstr>A             Backup Slides</vt:lpstr>
      <vt:lpstr>Crystal Imperfection</vt:lpstr>
      <vt:lpstr>Resonance in Circular Accelerators</vt:lpstr>
      <vt:lpstr>Resonance in Circular Accelerators</vt:lpstr>
      <vt:lpstr>Resonance in Circular Accelerators</vt:lpstr>
      <vt:lpstr>Non-Resonant Beam Extraction</vt:lpstr>
      <vt:lpstr>Non-Resonant Beam Extraction</vt:lpstr>
      <vt:lpstr>Non-Resonant Beam Extraction</vt:lpstr>
      <vt:lpstr>Non-Resonant Beam Extraction</vt:lpstr>
      <vt:lpstr>Non-Resonant Beam Extraction</vt:lpstr>
      <vt:lpstr>Crystal Assisted Beam Collimation</vt:lpstr>
      <vt:lpstr>B             SHERPA Simulations / Profiles</vt:lpstr>
      <vt:lpstr>Geant4 Simulations structure</vt:lpstr>
      <vt:lpstr>Geant4 Simulations</vt:lpstr>
      <vt:lpstr>Geant4 H8 SPS Simulations</vt:lpstr>
      <vt:lpstr>Geant4 MAMI Simulations</vt:lpstr>
      <vt:lpstr>Geant4 INFN LNF BTF Simulations</vt:lpstr>
      <vt:lpstr>Geant4 INFN LNF BTF Simulations</vt:lpstr>
      <vt:lpstr>INFN LNF BTF 511 MeV e^+/e^- Simulations</vt:lpstr>
      <vt:lpstr>C             SHERPA Simulations / Beam Spot</vt:lpstr>
      <vt:lpstr>TimePix3 Beam Imaging Simulations</vt:lpstr>
      <vt:lpstr>TimePix3 Beam Imaging Simulations</vt:lpstr>
      <vt:lpstr>TimePix3 Preliminary Beam Indication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Geant4 Simulation</dc:title>
  <dc:creator>Davide</dc:creator>
  <cp:lastModifiedBy>Davide</cp:lastModifiedBy>
  <cp:revision>141</cp:revision>
  <dcterms:created xsi:type="dcterms:W3CDTF">2023-04-11T13:33:08Z</dcterms:created>
  <dcterms:modified xsi:type="dcterms:W3CDTF">2023-05-31T14:33:37Z</dcterms:modified>
</cp:coreProperties>
</file>