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59" r:id="rId4"/>
    <p:sldId id="261" r:id="rId5"/>
    <p:sldId id="262" r:id="rId6"/>
    <p:sldId id="267" r:id="rId7"/>
    <p:sldId id="268" r:id="rId8"/>
    <p:sldId id="301" r:id="rId9"/>
    <p:sldId id="304" r:id="rId10"/>
    <p:sldId id="271" r:id="rId11"/>
    <p:sldId id="274" r:id="rId12"/>
    <p:sldId id="280" r:id="rId13"/>
    <p:sldId id="277" r:id="rId14"/>
    <p:sldId id="282" r:id="rId15"/>
    <p:sldId id="283" r:id="rId16"/>
    <p:sldId id="286" r:id="rId17"/>
    <p:sldId id="289" r:id="rId18"/>
    <p:sldId id="290" r:id="rId19"/>
    <p:sldId id="314" r:id="rId20"/>
    <p:sldId id="272" r:id="rId21"/>
    <p:sldId id="302" r:id="rId22"/>
    <p:sldId id="308" r:id="rId23"/>
    <p:sldId id="305" r:id="rId24"/>
    <p:sldId id="306" r:id="rId25"/>
    <p:sldId id="307" r:id="rId26"/>
    <p:sldId id="312" r:id="rId27"/>
    <p:sldId id="316" r:id="rId28"/>
    <p:sldId id="311" r:id="rId29"/>
    <p:sldId id="318" r:id="rId30"/>
    <p:sldId id="319" r:id="rId31"/>
    <p:sldId id="322" r:id="rId32"/>
    <p:sldId id="313" r:id="rId33"/>
    <p:sldId id="309" r:id="rId34"/>
    <p:sldId id="315" r:id="rId35"/>
    <p:sldId id="317" r:id="rId3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94660"/>
  </p:normalViewPr>
  <p:slideViewPr>
    <p:cSldViewPr>
      <p:cViewPr varScale="1">
        <p:scale>
          <a:sx n="68" d="100"/>
          <a:sy n="68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B7F18-C3CD-430E-9B05-5D64DC67C743}" type="datetimeFigureOut">
              <a:rPr lang="it-IT" smtClean="0"/>
              <a:pPr/>
              <a:t>09/06/2011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Francesco Noto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EE18D-99F3-442C-8638-427B45949F9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EAA38-C75F-4351-A3C4-5F9E3C117D3B}" type="datetimeFigureOut">
              <a:rPr lang="it-IT" smtClean="0"/>
              <a:pPr/>
              <a:t>09/06/2011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Francesco Noto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5A1B6-5292-4D5D-B5AD-D839B2024EF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5A1B6-5292-4D5D-B5AD-D839B2024EFF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Francesco Noto</a:t>
            </a:r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5A1B6-5292-4D5D-B5AD-D839B2024EFF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5A1B6-5292-4D5D-B5AD-D839B2024EFF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5A1B6-5292-4D5D-B5AD-D839B2024EFF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0C0B-1AEE-44E2-9D1F-69693A63D099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Francesco Noto</a:t>
            </a:r>
            <a:endParaRPr lang="fr-FR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AC3C2-ADB5-4035-A45A-F8032DFCBFE5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Francesco Noto</a:t>
            </a:r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5DFBE-D967-4124-A415-CA85CFE88298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Francesco Noto</a:t>
            </a:r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92225-E224-4FF5-9531-E6A0B555E818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Francesco Noto</a:t>
            </a:r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6550DE-238A-424A-8186-6F8FBA220C1C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Francesco Noto</a:t>
            </a:r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ABFC1-B13C-43F6-AFE2-E17EE1D8EDAB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Francesco Noto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4A059D-FF24-4041-A320-6B031E482567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Francesco Noto</a:t>
            </a:r>
            <a:endParaRPr lang="fr-FR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830C2F-F0A9-499A-94A2-6E0FCA803E64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Francesco Noto</a:t>
            </a:r>
            <a:endParaRPr lang="fr-FR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3DCB6-7C30-4BAA-ADC5-5BF974A8AA4B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Francesco Noto</a:t>
            </a:r>
            <a:endParaRPr lang="fr-FR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D4FD7-3E80-42A0-9B43-75A25A1BE27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Francesco Noto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1AC0A-E786-4055-9C51-0FA58E5A4CB9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it-IT" smtClean="0"/>
              <a:t>Francesco Noto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DB07F23-DA36-4779-9882-8D931C993784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it-IT" smtClean="0"/>
              <a:t>Francesco Noto</a:t>
            </a:r>
            <a:endParaRPr lang="fr-FR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105916-9F82-4D5E-B62D-C8CBB9FF4E00}" type="slidenum">
              <a:rPr lang="fr-FR" smtClean="0"/>
              <a:pPr/>
              <a:t>‹N›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27584" y="548680"/>
            <a:ext cx="705678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BE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Jlab12 – Group GEM</a:t>
            </a:r>
            <a:r>
              <a:rPr lang="fr-BE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BE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4409784" y="235902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fr-FR" sz="2000" b="0" dirty="0">
              <a:latin typeface="Candara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51520" y="1844824"/>
            <a:ext cx="88924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MECCANICA TRACKER</a:t>
            </a:r>
          </a:p>
          <a:p>
            <a:pPr algn="ctr"/>
            <a:endParaRPr lang="it-IT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F. Noto</a:t>
            </a:r>
          </a:p>
          <a:p>
            <a:pPr algn="ct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V. De </a:t>
            </a:r>
            <a:r>
              <a:rPr lang="it-IT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smet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30722" name="Picture 2" descr="http://www.issnaf.org/_old/images/stories/inf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-27384"/>
            <a:ext cx="1311651" cy="1152127"/>
          </a:xfrm>
          <a:prstGeom prst="rect">
            <a:avLst/>
          </a:prstGeom>
          <a:noFill/>
        </p:spPr>
      </p:pic>
      <p:pic>
        <p:nvPicPr>
          <p:cNvPr id="30724" name="Picture 4" descr="http://3.bp.blogspot.com/-9Z8L1tPy654/Tdjzh0AEg6I/AAAAAAAAAF8/2Lw2vhCWh74/s1600/Stemma+Siculorum+Gymnas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4816" y="-27384"/>
            <a:ext cx="1835696" cy="1798423"/>
          </a:xfrm>
          <a:prstGeom prst="rect">
            <a:avLst/>
          </a:prstGeom>
          <a:noFill/>
        </p:spPr>
      </p:pic>
      <p:pic>
        <p:nvPicPr>
          <p:cNvPr id="30726" name="Picture 6" descr="http://sicilyweb.com/foto/2382/2382-06-33-45-7225.jpg"/>
          <p:cNvPicPr>
            <a:picLocks noChangeAspect="1" noChangeArrowheads="1"/>
          </p:cNvPicPr>
          <p:nvPr/>
        </p:nvPicPr>
        <p:blipFill>
          <a:blip r:embed="rId6" cstate="print"/>
          <a:srcRect b="12096"/>
          <a:stretch>
            <a:fillRect/>
          </a:stretch>
        </p:blipFill>
        <p:spPr bwMode="auto">
          <a:xfrm>
            <a:off x="-36512" y="3933056"/>
            <a:ext cx="1872208" cy="2952328"/>
          </a:xfrm>
          <a:prstGeom prst="rect">
            <a:avLst/>
          </a:prstGeom>
          <a:noFill/>
        </p:spPr>
      </p:pic>
      <p:pic>
        <p:nvPicPr>
          <p:cNvPr id="30730" name="Picture 10" descr="http://www.physics.rutgers.edu/np/JLab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5" y="5908286"/>
            <a:ext cx="3312368" cy="923769"/>
          </a:xfrm>
          <a:prstGeom prst="rect">
            <a:avLst/>
          </a:prstGeom>
          <a:noFill/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900113" y="6583363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0">
                <a:solidFill>
                  <a:srgbClr val="5B5BC9"/>
                </a:solidFill>
                <a:latin typeface="Candara" pitchFamily="34" charset="0"/>
              </a:rPr>
              <a:t>Valérie De Smet</a:t>
            </a:r>
            <a:endParaRPr lang="fr-FR" sz="1200" b="0">
              <a:solidFill>
                <a:srgbClr val="5B5BC9"/>
              </a:solidFill>
              <a:latin typeface="Candara" pitchFamily="34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23528" y="1124744"/>
            <a:ext cx="21602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b="0" dirty="0" smtClean="0">
                <a:latin typeface="Comic Sans MS" pitchFamily="66" charset="0"/>
              </a:rPr>
              <a:t>- </a:t>
            </a:r>
            <a:r>
              <a:rPr lang="fr-BE" sz="2000" b="0" dirty="0">
                <a:latin typeface="Comic Sans MS" pitchFamily="66" charset="0"/>
              </a:rPr>
              <a:t>2 </a:t>
            </a:r>
            <a:r>
              <a:rPr lang="fr-BE" sz="2000" b="0" dirty="0" smtClean="0">
                <a:latin typeface="Comic Sans MS" pitchFamily="66" charset="0"/>
              </a:rPr>
              <a:t>aperture </a:t>
            </a:r>
            <a:r>
              <a:rPr lang="fr-BE" sz="2000" b="0" dirty="0" err="1" smtClean="0">
                <a:latin typeface="Comic Sans MS" pitchFamily="66" charset="0"/>
              </a:rPr>
              <a:t>verticali</a:t>
            </a:r>
            <a:r>
              <a:rPr lang="fr-BE" sz="2000" b="0" dirty="0" smtClean="0">
                <a:latin typeface="Comic Sans MS" pitchFamily="66" charset="0"/>
              </a:rPr>
              <a:t> di 20 mm </a:t>
            </a:r>
            <a:r>
              <a:rPr lang="fr-BE" sz="2000" b="0" dirty="0">
                <a:latin typeface="Comic Sans MS" pitchFamily="66" charset="0"/>
              </a:rPr>
              <a:t/>
            </a:r>
            <a:br>
              <a:rPr lang="fr-BE" sz="2000" b="0" dirty="0">
                <a:latin typeface="Comic Sans MS" pitchFamily="66" charset="0"/>
              </a:rPr>
            </a:br>
            <a:r>
              <a:rPr lang="fr-BE" sz="2000" b="0" dirty="0" smtClean="0">
                <a:latin typeface="Comic Sans MS" pitchFamily="66" charset="0"/>
              </a:rPr>
              <a:t>(prima 15 mm</a:t>
            </a:r>
            <a:r>
              <a:rPr lang="fr-BE" sz="2000" b="0" dirty="0">
                <a:latin typeface="Comic Sans MS" pitchFamily="66" charset="0"/>
              </a:rPr>
              <a:t>)</a:t>
            </a:r>
            <a:br>
              <a:rPr lang="fr-BE" sz="2000" b="0" dirty="0">
                <a:latin typeface="Comic Sans MS" pitchFamily="66" charset="0"/>
              </a:rPr>
            </a:br>
            <a:r>
              <a:rPr lang="fr-BE" sz="2000" b="0" dirty="0">
                <a:latin typeface="Comic Sans MS" pitchFamily="66" charset="0"/>
              </a:rPr>
              <a:t> - 1 </a:t>
            </a:r>
            <a:r>
              <a:rPr lang="fr-BE" sz="2000" b="0" dirty="0" err="1" smtClean="0">
                <a:latin typeface="Comic Sans MS" pitchFamily="66" charset="0"/>
              </a:rPr>
              <a:t>apertura</a:t>
            </a:r>
            <a:r>
              <a:rPr lang="fr-BE" sz="2000" b="0" dirty="0" smtClean="0">
                <a:latin typeface="Comic Sans MS" pitchFamily="66" charset="0"/>
              </a:rPr>
              <a:t> </a:t>
            </a:r>
            <a:r>
              <a:rPr lang="fr-BE" sz="2000" b="0" dirty="0" err="1" smtClean="0">
                <a:latin typeface="Comic Sans MS" pitchFamily="66" charset="0"/>
              </a:rPr>
              <a:t>orizzontale</a:t>
            </a:r>
            <a:r>
              <a:rPr lang="fr-BE" sz="2000" b="0" dirty="0" smtClean="0">
                <a:latin typeface="Comic Sans MS" pitchFamily="66" charset="0"/>
              </a:rPr>
              <a:t> di 20 mm </a:t>
            </a:r>
            <a:r>
              <a:rPr lang="fr-BE" sz="2000" b="0" dirty="0">
                <a:latin typeface="Comic Sans MS" pitchFamily="66" charset="0"/>
              </a:rPr>
              <a:t/>
            </a:r>
            <a:br>
              <a:rPr lang="fr-BE" sz="2000" b="0" dirty="0">
                <a:latin typeface="Comic Sans MS" pitchFamily="66" charset="0"/>
              </a:rPr>
            </a:br>
            <a:r>
              <a:rPr lang="fr-BE" sz="2000" b="0" dirty="0" smtClean="0">
                <a:latin typeface="Comic Sans MS" pitchFamily="66" charset="0"/>
              </a:rPr>
              <a:t>(prima </a:t>
            </a:r>
            <a:r>
              <a:rPr lang="fr-BE" sz="2000" b="0" dirty="0">
                <a:latin typeface="Comic Sans MS" pitchFamily="66" charset="0"/>
              </a:rPr>
              <a:t>15mm)</a:t>
            </a:r>
            <a:endParaRPr lang="fr-FR" sz="2000" b="0" dirty="0">
              <a:latin typeface="Comic Sans MS" pitchFamily="66" charset="0"/>
            </a:endParaRPr>
          </a:p>
        </p:txBody>
      </p:sp>
      <p:pic>
        <p:nvPicPr>
          <p:cNvPr id="22539" name="Picture 11" descr="ex5_FullFrameLargerOpenings_lin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927" y="620688"/>
            <a:ext cx="6709022" cy="5112568"/>
          </a:xfrm>
          <a:prstGeom prst="rect">
            <a:avLst/>
          </a:prstGeom>
          <a:noFill/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331913" y="6021388"/>
            <a:ext cx="6408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b="0" u="sng" dirty="0" smtClean="0">
                <a:latin typeface="Comic Sans MS" pitchFamily="66" charset="0"/>
              </a:rPr>
              <a:t>NESSUN SIGNIFICATIVO CAMBIAMENTO</a:t>
            </a:r>
            <a:endParaRPr lang="fr-FR" sz="2000" b="0" u="sng" dirty="0">
              <a:latin typeface="Comic Sans MS" pitchFamily="66" charset="0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059113" y="1124744"/>
            <a:ext cx="217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dirty="0">
                <a:solidFill>
                  <a:srgbClr val="FF0000"/>
                </a:solidFill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2842344" y="4797152"/>
            <a:ext cx="217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dirty="0">
                <a:solidFill>
                  <a:srgbClr val="FF0000"/>
                </a:solidFill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7091511" y="5006504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dirty="0">
                <a:solidFill>
                  <a:srgbClr val="FF0000"/>
                </a:solidFill>
              </a:rPr>
              <a:t>O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7307535" y="1196752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dirty="0">
                <a:solidFill>
                  <a:srgbClr val="FF0000"/>
                </a:solidFill>
              </a:rPr>
              <a:t>O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 dirty="0"/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4" name="Rettangolo 13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OTTIMIZZAZIONE DEL FLUSSAGGIO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00113" y="6583363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0">
                <a:solidFill>
                  <a:srgbClr val="5B5BC9"/>
                </a:solidFill>
                <a:latin typeface="Candara" pitchFamily="34" charset="0"/>
              </a:rPr>
              <a:t>Valérie De Smet</a:t>
            </a:r>
            <a:endParaRPr lang="fr-FR" sz="1200" b="0">
              <a:solidFill>
                <a:srgbClr val="5B5BC9"/>
              </a:solidFill>
              <a:latin typeface="Candara" pitchFamily="34" charset="0"/>
            </a:endParaRPr>
          </a:p>
        </p:txBody>
      </p:sp>
      <p:pic>
        <p:nvPicPr>
          <p:cNvPr id="25611" name="Picture 11" descr="ex8_symmetric_3inlets_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159" y="1124744"/>
            <a:ext cx="7712345" cy="5455372"/>
          </a:xfrm>
          <a:prstGeom prst="rect">
            <a:avLst/>
          </a:prstGeom>
          <a:noFill/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8244333" y="2276872"/>
            <a:ext cx="79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dirty="0">
                <a:solidFill>
                  <a:srgbClr val="FF0000"/>
                </a:solidFill>
              </a:rPr>
              <a:t>Log</a:t>
            </a:r>
            <a:br>
              <a:rPr lang="fr-BE" dirty="0">
                <a:solidFill>
                  <a:srgbClr val="FF0000"/>
                </a:solidFill>
              </a:rPr>
            </a:br>
            <a:r>
              <a:rPr lang="fr-BE" dirty="0" err="1">
                <a:solidFill>
                  <a:srgbClr val="FF0000"/>
                </a:solidFill>
              </a:rPr>
              <a:t>scale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7" name="Rettangolo 16"/>
          <p:cNvSpPr/>
          <p:nvPr/>
        </p:nvSpPr>
        <p:spPr>
          <a:xfrm>
            <a:off x="323528" y="404664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dirty="0" err="1" smtClean="0">
                <a:latin typeface="Candara" pitchFamily="34" charset="0"/>
              </a:rPr>
              <a:t>Uguale</a:t>
            </a:r>
            <a:r>
              <a:rPr lang="fr-BE" sz="2000" dirty="0" smtClean="0">
                <a:latin typeface="Candara" pitchFamily="34" charset="0"/>
              </a:rPr>
              <a:t> </a:t>
            </a:r>
            <a:r>
              <a:rPr lang="fr-BE" sz="2000" dirty="0" err="1" smtClean="0">
                <a:latin typeface="Candara" pitchFamily="34" charset="0"/>
              </a:rPr>
              <a:t>situazione</a:t>
            </a:r>
            <a:r>
              <a:rPr lang="fr-BE" sz="2000" dirty="0" smtClean="0">
                <a:latin typeface="Candara" pitchFamily="34" charset="0"/>
              </a:rPr>
              <a:t> con 1 extra </a:t>
            </a:r>
            <a:r>
              <a:rPr lang="fr-BE" sz="2000" dirty="0" err="1" smtClean="0">
                <a:latin typeface="Candara" pitchFamily="34" charset="0"/>
              </a:rPr>
              <a:t>inlet</a:t>
            </a:r>
            <a:r>
              <a:rPr lang="fr-BE" sz="2000" dirty="0" smtClean="0">
                <a:latin typeface="Candara" pitchFamily="34" charset="0"/>
              </a:rPr>
              <a:t> e 1 extra </a:t>
            </a:r>
            <a:r>
              <a:rPr lang="fr-BE" sz="2000" dirty="0" err="1" smtClean="0">
                <a:latin typeface="Candara" pitchFamily="34" charset="0"/>
              </a:rPr>
              <a:t>outlet</a:t>
            </a:r>
            <a:r>
              <a:rPr lang="fr-BE" sz="2000" dirty="0" smtClean="0">
                <a:latin typeface="Candara" pitchFamily="34" charset="0"/>
              </a:rPr>
              <a:t> e </a:t>
            </a:r>
            <a:r>
              <a:rPr lang="fr-BE" sz="2000" dirty="0" err="1" smtClean="0">
                <a:latin typeface="Candara" pitchFamily="34" charset="0"/>
              </a:rPr>
              <a:t>raccordo</a:t>
            </a:r>
            <a:r>
              <a:rPr lang="fr-BE" sz="2000" dirty="0" smtClean="0">
                <a:latin typeface="Candara" pitchFamily="34" charset="0"/>
              </a:rPr>
              <a:t> di 1.5mm in </a:t>
            </a:r>
            <a:r>
              <a:rPr lang="fr-BE" sz="2000" dirty="0" err="1" smtClean="0">
                <a:latin typeface="Candara" pitchFamily="34" charset="0"/>
              </a:rPr>
              <a:t>ingresso</a:t>
            </a:r>
            <a:endParaRPr lang="fr-FR" sz="2000" dirty="0">
              <a:latin typeface="Candara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OTTIMIZZAZIONE DEL FLUSSAGGIO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00113" y="6583363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0">
                <a:solidFill>
                  <a:srgbClr val="5B5BC9"/>
                </a:solidFill>
                <a:latin typeface="Candara" pitchFamily="34" charset="0"/>
              </a:rPr>
              <a:t>Valérie De Smet</a:t>
            </a:r>
            <a:endParaRPr lang="fr-FR" sz="1200" b="0">
              <a:solidFill>
                <a:srgbClr val="5B5BC9"/>
              </a:solidFill>
              <a:latin typeface="Candara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96180" y="476672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b="0" dirty="0" err="1" smtClean="0">
                <a:latin typeface="Comic Sans MS" pitchFamily="66" charset="0"/>
              </a:rPr>
              <a:t>Verticalmente</a:t>
            </a:r>
            <a:r>
              <a:rPr lang="fr-BE" b="0" dirty="0" smtClean="0">
                <a:latin typeface="Comic Sans MS" pitchFamily="66" charset="0"/>
              </a:rPr>
              <a:t> </a:t>
            </a:r>
            <a:r>
              <a:rPr lang="fr-BE" b="0" dirty="0">
                <a:latin typeface="Comic Sans MS" pitchFamily="66" charset="0"/>
              </a:rPr>
              <a:t>: 9 </a:t>
            </a:r>
            <a:r>
              <a:rPr lang="fr-BE" b="0" dirty="0" err="1" smtClean="0">
                <a:latin typeface="Comic Sans MS" pitchFamily="66" charset="0"/>
              </a:rPr>
              <a:t>fessure</a:t>
            </a:r>
            <a:r>
              <a:rPr lang="fr-BE" b="0" dirty="0" smtClean="0">
                <a:latin typeface="Comic Sans MS" pitchFamily="66" charset="0"/>
              </a:rPr>
              <a:t> da 10 mm </a:t>
            </a:r>
            <a:r>
              <a:rPr lang="fr-BE" b="0" dirty="0" err="1" smtClean="0">
                <a:latin typeface="Comic Sans MS" pitchFamily="66" charset="0"/>
              </a:rPr>
              <a:t>iinvece</a:t>
            </a:r>
            <a:r>
              <a:rPr lang="fr-BE" b="0" dirty="0" smtClean="0">
                <a:latin typeface="Comic Sans MS" pitchFamily="66" charset="0"/>
              </a:rPr>
              <a:t> di  </a:t>
            </a:r>
            <a:r>
              <a:rPr lang="fr-BE" b="0" dirty="0">
                <a:latin typeface="Comic Sans MS" pitchFamily="66" charset="0"/>
              </a:rPr>
              <a:t>6 </a:t>
            </a:r>
            <a:r>
              <a:rPr lang="fr-BE" b="0" dirty="0" smtClean="0">
                <a:latin typeface="Comic Sans MS" pitchFamily="66" charset="0"/>
              </a:rPr>
              <a:t>da 15 mm</a:t>
            </a:r>
            <a:endParaRPr lang="fr-FR" b="0" dirty="0">
              <a:latin typeface="Comic Sans MS" pitchFamily="66" charset="0"/>
            </a:endParaRPr>
          </a:p>
        </p:txBody>
      </p:sp>
      <p:pic>
        <p:nvPicPr>
          <p:cNvPr id="32781" name="Picture 13" descr="ex9_3VerticalOpenings_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97678"/>
            <a:ext cx="9108504" cy="5747585"/>
          </a:xfrm>
          <a:prstGeom prst="rect">
            <a:avLst/>
          </a:prstGeom>
          <a:noFill/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8388424" y="2204864"/>
            <a:ext cx="755576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dirty="0">
                <a:solidFill>
                  <a:srgbClr val="FF0000"/>
                </a:solidFill>
                <a:latin typeface="Candara" pitchFamily="34" charset="0"/>
              </a:rPr>
              <a:t>Log</a:t>
            </a:r>
            <a:br>
              <a:rPr lang="fr-BE" sz="2000" dirty="0">
                <a:solidFill>
                  <a:srgbClr val="FF0000"/>
                </a:solidFill>
                <a:latin typeface="Candara" pitchFamily="34" charset="0"/>
              </a:rPr>
            </a:br>
            <a:r>
              <a:rPr lang="fr-BE" sz="2000" dirty="0" err="1">
                <a:solidFill>
                  <a:srgbClr val="FF0000"/>
                </a:solidFill>
                <a:latin typeface="Candara" pitchFamily="34" charset="0"/>
              </a:rPr>
              <a:t>scale</a:t>
            </a:r>
            <a:endParaRPr lang="fr-FR" sz="20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OTTIMIZZAZIONE DEL FLUSSAGGIO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900113" y="6583363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0">
                <a:solidFill>
                  <a:srgbClr val="5B5BC9"/>
                </a:solidFill>
                <a:latin typeface="Candara" pitchFamily="34" charset="0"/>
              </a:rPr>
              <a:t>Valérie De Smet</a:t>
            </a:r>
            <a:endParaRPr lang="fr-FR" sz="1200" b="0">
              <a:solidFill>
                <a:srgbClr val="5B5BC9"/>
              </a:solidFill>
              <a:latin typeface="Candara" pitchFamily="34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96006" y="836712"/>
            <a:ext cx="87479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L’idea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(Patrick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Spindel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) è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di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ridurre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il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numero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di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elementi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della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griglia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verticalmenteper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minimizzare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gli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 «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angoli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morti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» (la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velocità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/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ricambio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è molto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bassa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in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queste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zone)</a:t>
            </a:r>
            <a:endParaRPr lang="en-US" b="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23529" y="1700213"/>
            <a:ext cx="8856984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 smtClean="0">
                <a:latin typeface="Comic Sans MS" pitchFamily="66" charset="0"/>
                <a:cs typeface="Arial" pitchFamily="34" charset="0"/>
              </a:rPr>
              <a:t>u_max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dirty="0">
                <a:latin typeface="Comic Sans MS" pitchFamily="66" charset="0"/>
                <a:cs typeface="Arial" pitchFamily="34" charset="0"/>
              </a:rPr>
              <a:t>= k P S / T          (1)</a:t>
            </a:r>
          </a:p>
          <a:p>
            <a:pPr>
              <a:spcBef>
                <a:spcPct val="50000"/>
              </a:spcBef>
            </a:pPr>
            <a:r>
              <a:rPr lang="fr-FR" b="0" dirty="0" err="1">
                <a:latin typeface="Comic Sans MS" pitchFamily="66" charset="0"/>
                <a:cs typeface="Arial" pitchFamily="34" charset="0"/>
              </a:rPr>
              <a:t>u_max</a:t>
            </a:r>
            <a:r>
              <a:rPr lang="fr-FR" b="0" dirty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: </a:t>
            </a:r>
            <a:r>
              <a:rPr lang="fr-FR" b="0" dirty="0" err="1" smtClean="0">
                <a:latin typeface="Comic Sans MS" pitchFamily="66" charset="0"/>
                <a:cs typeface="Arial" pitchFamily="34" charset="0"/>
              </a:rPr>
              <a:t>deformazione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 err="1" smtClean="0">
                <a:latin typeface="Comic Sans MS" pitchFamily="66" charset="0"/>
                <a:cs typeface="Arial" pitchFamily="34" charset="0"/>
              </a:rPr>
              <a:t>del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 err="1" smtClean="0">
                <a:latin typeface="Comic Sans MS" pitchFamily="66" charset="0"/>
                <a:cs typeface="Arial" pitchFamily="34" charset="0"/>
              </a:rPr>
              <a:t>foglio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 smtClean="0">
                <a:solidFill>
                  <a:srgbClr val="660066"/>
                </a:solidFill>
                <a:latin typeface="Comic Sans MS" pitchFamily="66" charset="0"/>
                <a:cs typeface="Arial" pitchFamily="34" charset="0"/>
              </a:rPr>
              <a:t>=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>
                <a:solidFill>
                  <a:srgbClr val="660066"/>
                </a:solidFill>
                <a:latin typeface="Comic Sans MS" pitchFamily="66" charset="0"/>
                <a:cs typeface="Arial" pitchFamily="34" charset="0"/>
              </a:rPr>
              <a:t>1% di 2 mm = 20 µm</a:t>
            </a:r>
            <a:r>
              <a:rPr lang="fr-FR" dirty="0">
                <a:latin typeface="Comic Sans MS" pitchFamily="66" charset="0"/>
                <a:cs typeface="Arial" pitchFamily="34" charset="0"/>
              </a:rPr>
              <a:t> </a:t>
            </a:r>
            <a:endParaRPr lang="fr-FR" dirty="0" smtClean="0">
              <a:latin typeface="Comic Sans MS" pitchFamily="66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fr-FR" b="0" dirty="0" smtClean="0">
                <a:latin typeface="Comic Sans MS" pitchFamily="66" charset="0"/>
                <a:cs typeface="Arial" pitchFamily="34" charset="0"/>
              </a:rPr>
              <a:t>P </a:t>
            </a:r>
            <a:r>
              <a:rPr lang="fr-FR" b="0" dirty="0">
                <a:latin typeface="Comic Sans MS" pitchFamily="66" charset="0"/>
                <a:cs typeface="Arial" pitchFamily="34" charset="0"/>
              </a:rPr>
              <a:t>: </a:t>
            </a:r>
            <a:r>
              <a:rPr lang="fr-FR" b="0" dirty="0" err="1" smtClean="0">
                <a:latin typeface="Comic Sans MS" pitchFamily="66" charset="0"/>
                <a:cs typeface="Arial" pitchFamily="34" charset="0"/>
              </a:rPr>
              <a:t>pressione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 err="1" smtClean="0">
                <a:latin typeface="Comic Sans MS" pitchFamily="66" charset="0"/>
                <a:cs typeface="Arial" pitchFamily="34" charset="0"/>
              </a:rPr>
              <a:t>sul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 err="1" smtClean="0">
                <a:latin typeface="Comic Sans MS" pitchFamily="66" charset="0"/>
                <a:cs typeface="Arial" pitchFamily="34" charset="0"/>
              </a:rPr>
              <a:t>foglio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>
                <a:solidFill>
                  <a:srgbClr val="660066"/>
                </a:solidFill>
                <a:latin typeface="Comic Sans MS" pitchFamily="66" charset="0"/>
                <a:cs typeface="Arial" pitchFamily="34" charset="0"/>
              </a:rPr>
              <a:t>=</a:t>
            </a:r>
            <a:r>
              <a:rPr lang="fr-FR" b="0" dirty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>
                <a:solidFill>
                  <a:srgbClr val="660066"/>
                </a:solidFill>
                <a:latin typeface="Comic Sans MS" pitchFamily="66" charset="0"/>
                <a:cs typeface="Arial" pitchFamily="34" charset="0"/>
              </a:rPr>
              <a:t>10 N/m</a:t>
            </a:r>
            <a:r>
              <a:rPr lang="fr-FR" b="0" baseline="30000" dirty="0">
                <a:solidFill>
                  <a:srgbClr val="660066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fr-FR" b="0" dirty="0">
                <a:latin typeface="Comic Sans MS" pitchFamily="66" charset="0"/>
                <a:cs typeface="Arial" pitchFamily="34" charset="0"/>
              </a:rPr>
              <a:t> </a:t>
            </a:r>
            <a:r>
              <a:rPr lang="fr-FR" dirty="0">
                <a:latin typeface="Comic Sans MS" pitchFamily="66" charset="0"/>
                <a:cs typeface="Arial" pitchFamily="34" charset="0"/>
              </a:rPr>
              <a:t> </a:t>
            </a:r>
            <a:endParaRPr lang="fr-FR" dirty="0" smtClean="0">
              <a:latin typeface="Comic Sans MS" pitchFamily="66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fr-FR" b="0" dirty="0" smtClean="0">
                <a:latin typeface="Comic Sans MS" pitchFamily="66" charset="0"/>
                <a:cs typeface="Arial" pitchFamily="34" charset="0"/>
              </a:rPr>
              <a:t>S </a:t>
            </a:r>
            <a:r>
              <a:rPr lang="fr-FR" b="0" dirty="0">
                <a:latin typeface="Comic Sans MS" pitchFamily="66" charset="0"/>
                <a:cs typeface="Arial" pitchFamily="34" charset="0"/>
              </a:rPr>
              <a:t>: 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area</a:t>
            </a:r>
          </a:p>
          <a:p>
            <a:pPr algn="just">
              <a:spcBef>
                <a:spcPct val="50000"/>
              </a:spcBef>
            </a:pPr>
            <a:r>
              <a:rPr lang="fr-FR" b="0" dirty="0" smtClean="0">
                <a:latin typeface="Comic Sans MS" pitchFamily="66" charset="0"/>
                <a:cs typeface="Arial" pitchFamily="34" charset="0"/>
              </a:rPr>
              <a:t>T </a:t>
            </a:r>
            <a:r>
              <a:rPr lang="fr-FR" b="0" dirty="0">
                <a:latin typeface="Comic Sans MS" pitchFamily="66" charset="0"/>
                <a:cs typeface="Arial" pitchFamily="34" charset="0"/>
              </a:rPr>
              <a:t>: </a:t>
            </a:r>
            <a:r>
              <a:rPr lang="fr-FR" b="0" dirty="0" err="1" smtClean="0">
                <a:latin typeface="Comic Sans MS" pitchFamily="66" charset="0"/>
                <a:cs typeface="Arial" pitchFamily="34" charset="0"/>
              </a:rPr>
              <a:t>Tensione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lineare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lungo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I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bordi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del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foglio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>
                <a:solidFill>
                  <a:srgbClr val="660066"/>
                </a:solidFill>
                <a:latin typeface="Comic Sans MS" pitchFamily="66" charset="0"/>
                <a:cs typeface="Arial" pitchFamily="34" charset="0"/>
              </a:rPr>
              <a:t>= 1 kg/cm</a:t>
            </a:r>
            <a:r>
              <a:rPr lang="fr-FR" dirty="0">
                <a:latin typeface="Comic Sans MS" pitchFamily="66" charset="0"/>
                <a:cs typeface="Arial" pitchFamily="34" charset="0"/>
              </a:rPr>
              <a:t> </a:t>
            </a:r>
            <a:endParaRPr lang="fr-FR" dirty="0" smtClean="0">
              <a:latin typeface="Comic Sans MS" pitchFamily="66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fr-FR" b="0" dirty="0" smtClean="0">
                <a:latin typeface="Comic Sans MS" pitchFamily="66" charset="0"/>
                <a:cs typeface="Arial" pitchFamily="34" charset="0"/>
              </a:rPr>
              <a:t>k </a:t>
            </a:r>
            <a:r>
              <a:rPr lang="fr-FR" b="0" dirty="0">
                <a:latin typeface="Comic Sans MS" pitchFamily="66" charset="0"/>
                <a:cs typeface="Arial" pitchFamily="34" charset="0"/>
              </a:rPr>
              <a:t>: </a:t>
            </a:r>
            <a:r>
              <a:rPr lang="fr-FR" b="0" dirty="0" err="1" smtClean="0">
                <a:latin typeface="Comic Sans MS" pitchFamily="66" charset="0"/>
                <a:cs typeface="Arial" pitchFamily="34" charset="0"/>
              </a:rPr>
              <a:t>funzione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 err="1" smtClean="0">
                <a:latin typeface="Comic Sans MS" pitchFamily="66" charset="0"/>
                <a:cs typeface="Arial" pitchFamily="34" charset="0"/>
              </a:rPr>
              <a:t>del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 err="1" smtClean="0">
                <a:latin typeface="Comic Sans MS" pitchFamily="66" charset="0"/>
                <a:cs typeface="Arial" pitchFamily="34" charset="0"/>
              </a:rPr>
              <a:t>rapporto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a/b dei </a:t>
            </a:r>
            <a:r>
              <a:rPr lang="fr-FR" b="0" dirty="0" err="1" smtClean="0">
                <a:latin typeface="Comic Sans MS" pitchFamily="66" charset="0"/>
                <a:cs typeface="Arial" pitchFamily="34" charset="0"/>
              </a:rPr>
              <a:t>lati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 err="1" smtClean="0">
                <a:latin typeface="Comic Sans MS" pitchFamily="66" charset="0"/>
                <a:cs typeface="Arial" pitchFamily="34" charset="0"/>
              </a:rPr>
              <a:t>del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 err="1" smtClean="0">
                <a:latin typeface="Comic Sans MS" pitchFamily="66" charset="0"/>
                <a:cs typeface="Arial" pitchFamily="34" charset="0"/>
              </a:rPr>
              <a:t>foglio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 err="1" smtClean="0">
                <a:latin typeface="Comic Sans MS" pitchFamily="66" charset="0"/>
                <a:cs typeface="Arial" pitchFamily="34" charset="0"/>
              </a:rPr>
              <a:t>rettangolare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 err="1" smtClean="0">
                <a:latin typeface="Comic Sans MS" pitchFamily="66" charset="0"/>
                <a:cs typeface="Arial" pitchFamily="34" charset="0"/>
              </a:rPr>
              <a:t>circa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 smtClean="0">
                <a:solidFill>
                  <a:srgbClr val="660066"/>
                </a:solidFill>
                <a:latin typeface="Comic Sans MS" pitchFamily="66" charset="0"/>
                <a:cs typeface="Arial" pitchFamily="34" charset="0"/>
              </a:rPr>
              <a:t>0.74</a:t>
            </a:r>
            <a:r>
              <a:rPr lang="fr-FR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0" dirty="0">
                <a:latin typeface="Comic Sans MS" pitchFamily="66" charset="0"/>
                <a:cs typeface="Arial" pitchFamily="34" charset="0"/>
              </a:rPr>
              <a:t>(per a/b=1)</a:t>
            </a:r>
            <a:r>
              <a:rPr lang="fr-FR" dirty="0">
                <a:latin typeface="Comic Sans MS" pitchFamily="66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BE" b="0" dirty="0" smtClean="0">
                <a:solidFill>
                  <a:srgbClr val="660066"/>
                </a:solidFill>
                <a:latin typeface="Comic Sans MS" pitchFamily="66" charset="0"/>
                <a:cs typeface="Arial" pitchFamily="34" charset="0"/>
              </a:rPr>
              <a:t>S </a:t>
            </a:r>
            <a:r>
              <a:rPr lang="fr-BE" b="0" dirty="0">
                <a:solidFill>
                  <a:srgbClr val="660066"/>
                </a:solidFill>
                <a:latin typeface="Comic Sans MS" pitchFamily="66" charset="0"/>
                <a:cs typeface="Arial" pitchFamily="34" charset="0"/>
              </a:rPr>
              <a:t>= </a:t>
            </a:r>
            <a:r>
              <a:rPr lang="fr-FR" b="0" dirty="0">
                <a:solidFill>
                  <a:srgbClr val="660066"/>
                </a:solidFill>
                <a:latin typeface="Comic Sans MS" pitchFamily="66" charset="0"/>
                <a:cs typeface="Arial" pitchFamily="34" charset="0"/>
              </a:rPr>
              <a:t>266 </a:t>
            </a:r>
            <a:r>
              <a:rPr lang="fr-FR" b="0" dirty="0" smtClean="0">
                <a:solidFill>
                  <a:srgbClr val="660066"/>
                </a:solidFill>
                <a:latin typeface="Comic Sans MS" pitchFamily="66" charset="0"/>
                <a:cs typeface="Arial" pitchFamily="34" charset="0"/>
              </a:rPr>
              <a:t>cm²</a:t>
            </a:r>
          </a:p>
          <a:p>
            <a:pPr algn="just">
              <a:spcBef>
                <a:spcPct val="50000"/>
              </a:spcBef>
            </a:pP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Nel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prototipo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noi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avevamo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18</a:t>
            </a:r>
            <a:r>
              <a:rPr lang="en-US" b="0" dirty="0">
                <a:latin typeface="Comic Sans MS" pitchFamily="66" charset="0"/>
                <a:cs typeface="Arial" pitchFamily="34" charset="0"/>
              </a:rPr>
              <a:t> 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setors</a:t>
            </a:r>
            <a:r>
              <a:rPr lang="en-US" b="0" dirty="0">
                <a:latin typeface="Comic Sans MS" pitchFamily="66" charset="0"/>
                <a:cs typeface="Arial" pitchFamily="34" charset="0"/>
              </a:rPr>
              <a:t>, 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con un </a:t>
            </a:r>
            <a:r>
              <a:rPr lang="en-US" b="0" dirty="0">
                <a:latin typeface="Comic Sans MS" pitchFamily="66" charset="0"/>
                <a:cs typeface="Arial" pitchFamily="34" charset="0"/>
              </a:rPr>
              <a:t>area </a:t>
            </a:r>
            <a:r>
              <a:rPr lang="en-US" b="0" dirty="0" err="1" smtClean="0">
                <a:latin typeface="Comic Sans MS" pitchFamily="66" charset="0"/>
                <a:cs typeface="Arial" pitchFamily="34" charset="0"/>
              </a:rPr>
              <a:t>di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 40x50/18</a:t>
            </a:r>
            <a:r>
              <a:rPr lang="en-US" b="0" dirty="0">
                <a:latin typeface="Comic Sans MS" pitchFamily="66" charset="0"/>
                <a:cs typeface="Arial" pitchFamily="34" charset="0"/>
              </a:rPr>
              <a:t> = 111 cm</a:t>
            </a:r>
            <a:r>
              <a:rPr lang="en-US" b="0" baseline="30000" dirty="0">
                <a:latin typeface="Comic Sans MS" pitchFamily="66" charset="0"/>
                <a:cs typeface="Arial" pitchFamily="34" charset="0"/>
              </a:rPr>
              <a:t>2</a:t>
            </a:r>
            <a:r>
              <a:rPr lang="en-US" b="0" dirty="0">
                <a:latin typeface="Comic Sans MS" pitchFamily="66" charset="0"/>
                <a:cs typeface="Arial" pitchFamily="34" charset="0"/>
              </a:rPr>
              <a:t> </a:t>
            </a:r>
            <a:r>
              <a:rPr lang="en-US" b="0" dirty="0" smtClean="0">
                <a:latin typeface="Comic Sans MS" pitchFamily="66" charset="0"/>
                <a:cs typeface="Arial" pitchFamily="34" charset="0"/>
              </a:rPr>
              <a:t>(</a:t>
            </a:r>
            <a:r>
              <a:rPr lang="en-US" b="0" dirty="0" smtClean="0">
                <a:latin typeface="Comic Sans MS" pitchFamily="66" charset="0"/>
              </a:rPr>
              <a:t>k</a:t>
            </a:r>
            <a:r>
              <a:rPr lang="en-US" b="0" dirty="0">
                <a:latin typeface="Comic Sans MS" pitchFamily="66" charset="0"/>
              </a:rPr>
              <a:t> &lt;0.74</a:t>
            </a:r>
            <a:r>
              <a:rPr lang="en-US" b="0" dirty="0" smtClean="0">
                <a:latin typeface="Comic Sans MS" pitchFamily="66" charset="0"/>
              </a:rPr>
              <a:t>).</a:t>
            </a:r>
            <a:r>
              <a:rPr lang="en-US" b="0" dirty="0">
                <a:latin typeface="Comic Sans MS" pitchFamily="66" charset="0"/>
              </a:rPr>
              <a:t> </a:t>
            </a:r>
            <a:r>
              <a:rPr lang="en-US" b="0" dirty="0" err="1" smtClean="0">
                <a:latin typeface="Comic Sans MS" pitchFamily="66" charset="0"/>
              </a:rPr>
              <a:t>Possibile</a:t>
            </a:r>
            <a:r>
              <a:rPr lang="en-US" b="0" dirty="0" smtClean="0">
                <a:latin typeface="Comic Sans MS" pitchFamily="66" charset="0"/>
              </a:rPr>
              <a:t> </a:t>
            </a:r>
            <a:r>
              <a:rPr lang="en-US" b="0" dirty="0" err="1" smtClean="0">
                <a:latin typeface="Comic Sans MS" pitchFamily="66" charset="0"/>
              </a:rPr>
              <a:t>ridurre</a:t>
            </a:r>
            <a:r>
              <a:rPr lang="en-US" b="0" dirty="0" smtClean="0">
                <a:latin typeface="Comic Sans MS" pitchFamily="66" charset="0"/>
              </a:rPr>
              <a:t> </a:t>
            </a:r>
            <a:r>
              <a:rPr lang="en-US" b="0" dirty="0" err="1" smtClean="0">
                <a:latin typeface="Comic Sans MS" pitchFamily="66" charset="0"/>
              </a:rPr>
              <a:t>fino</a:t>
            </a:r>
            <a:r>
              <a:rPr lang="en-US" b="0" dirty="0" smtClean="0">
                <a:latin typeface="Comic Sans MS" pitchFamily="66" charset="0"/>
              </a:rPr>
              <a:t> a 9 </a:t>
            </a:r>
            <a:r>
              <a:rPr lang="en-US" b="0" dirty="0" err="1" smtClean="0">
                <a:latin typeface="Comic Sans MS" pitchFamily="66" charset="0"/>
              </a:rPr>
              <a:t>settori</a:t>
            </a:r>
            <a:r>
              <a:rPr lang="en-US" b="0" dirty="0" smtClean="0">
                <a:latin typeface="Comic Sans MS" pitchFamily="66" charset="0"/>
              </a:rPr>
              <a:t> e con </a:t>
            </a:r>
            <a:r>
              <a:rPr lang="en-US" b="0" dirty="0" err="1" smtClean="0">
                <a:latin typeface="Comic Sans MS" pitchFamily="66" charset="0"/>
              </a:rPr>
              <a:t>un’area</a:t>
            </a:r>
            <a:r>
              <a:rPr lang="en-US" b="0" dirty="0" smtClean="0">
                <a:latin typeface="Comic Sans MS" pitchFamily="66" charset="0"/>
              </a:rPr>
              <a:t> </a:t>
            </a:r>
            <a:r>
              <a:rPr lang="en-US" b="0" dirty="0" err="1" smtClean="0">
                <a:latin typeface="Comic Sans MS" pitchFamily="66" charset="0"/>
              </a:rPr>
              <a:t>di</a:t>
            </a:r>
            <a:r>
              <a:rPr lang="en-US" b="0" dirty="0" smtClean="0">
                <a:latin typeface="Comic Sans MS" pitchFamily="66" charset="0"/>
              </a:rPr>
              <a:t> 40x50</a:t>
            </a:r>
            <a:r>
              <a:rPr lang="en-US" b="0" dirty="0">
                <a:latin typeface="Comic Sans MS" pitchFamily="66" charset="0"/>
              </a:rPr>
              <a:t> / 9 = 222 </a:t>
            </a:r>
            <a:r>
              <a:rPr lang="en-US" b="0" dirty="0" smtClean="0">
                <a:latin typeface="Comic Sans MS" pitchFamily="66" charset="0"/>
              </a:rPr>
              <a:t>cm</a:t>
            </a:r>
            <a:r>
              <a:rPr lang="en-US" b="0" baseline="30000" dirty="0" smtClean="0">
                <a:latin typeface="Comic Sans MS" pitchFamily="66" charset="0"/>
              </a:rPr>
              <a:t>2</a:t>
            </a:r>
            <a:endParaRPr lang="fr-FR" b="0" baseline="3000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8" name="Rettangolo 7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OTTIMIZZAZIONE DEL FLUSSAGGIO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900113" y="6583363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0">
                <a:solidFill>
                  <a:srgbClr val="5B5BC9"/>
                </a:solidFill>
                <a:latin typeface="Candara" pitchFamily="34" charset="0"/>
              </a:rPr>
              <a:t>Valérie De Smet</a:t>
            </a:r>
            <a:endParaRPr lang="fr-FR" sz="1200" b="0">
              <a:solidFill>
                <a:srgbClr val="5B5BC9"/>
              </a:solidFill>
              <a:latin typeface="Candara" pitchFamily="34" charset="0"/>
            </a:endParaRPr>
          </a:p>
        </p:txBody>
      </p:sp>
      <p:pic>
        <p:nvPicPr>
          <p:cNvPr id="34829" name="Picture 13" descr="ex10_9segments_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7956376" cy="5583340"/>
          </a:xfrm>
          <a:prstGeom prst="rect">
            <a:avLst/>
          </a:prstGeom>
          <a:noFill/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7092280" y="2348880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dirty="0">
                <a:solidFill>
                  <a:srgbClr val="FF0000"/>
                </a:solidFill>
                <a:latin typeface="Candara" pitchFamily="34" charset="0"/>
              </a:rPr>
              <a:t>Log</a:t>
            </a:r>
            <a:br>
              <a:rPr lang="fr-BE" sz="2000" dirty="0">
                <a:solidFill>
                  <a:srgbClr val="FF0000"/>
                </a:solidFill>
                <a:latin typeface="Candara" pitchFamily="34" charset="0"/>
              </a:rPr>
            </a:br>
            <a:r>
              <a:rPr lang="fr-BE" sz="2000" dirty="0" err="1">
                <a:solidFill>
                  <a:srgbClr val="FF0000"/>
                </a:solidFill>
                <a:latin typeface="Candara" pitchFamily="34" charset="0"/>
              </a:rPr>
              <a:t>scale</a:t>
            </a:r>
            <a:endParaRPr lang="fr-FR" sz="20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OTTIMIZZAZIONE DEL FLUSSAGGIO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900113" y="6583363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0">
                <a:solidFill>
                  <a:srgbClr val="5B5BC9"/>
                </a:solidFill>
                <a:latin typeface="Candara" pitchFamily="34" charset="0"/>
              </a:rPr>
              <a:t>Valérie De Smet</a:t>
            </a:r>
            <a:endParaRPr lang="fr-FR" sz="1200" b="0">
              <a:solidFill>
                <a:srgbClr val="5B5BC9"/>
              </a:solidFill>
              <a:latin typeface="Candara" pitchFamily="34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8172450" y="3284538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>
                <a:latin typeface="Candara" pitchFamily="34" charset="0"/>
              </a:rPr>
              <a:t>Log</a:t>
            </a:r>
            <a:br>
              <a:rPr lang="fr-BE" sz="2000">
                <a:latin typeface="Candara" pitchFamily="34" charset="0"/>
              </a:rPr>
            </a:br>
            <a:r>
              <a:rPr lang="fr-BE" sz="2000">
                <a:latin typeface="Candara" pitchFamily="34" charset="0"/>
              </a:rPr>
              <a:t>scale</a:t>
            </a:r>
            <a:endParaRPr lang="fr-FR" sz="2000">
              <a:latin typeface="Candara" pitchFamily="34" charset="0"/>
            </a:endParaRPr>
          </a:p>
        </p:txBody>
      </p:sp>
      <p:pic>
        <p:nvPicPr>
          <p:cNvPr id="35853" name="Picture 13" descr="ex11_9segm_opV2H2_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49548"/>
            <a:ext cx="7827449" cy="5415756"/>
          </a:xfrm>
          <a:prstGeom prst="rect">
            <a:avLst/>
          </a:prstGeom>
          <a:noFill/>
        </p:spPr>
      </p:pic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877797" y="1917452"/>
            <a:ext cx="1008062" cy="1008063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5630772" y="3933577"/>
            <a:ext cx="1152525" cy="1008063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7524750" y="1916832"/>
            <a:ext cx="161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b="0" dirty="0" err="1">
                <a:solidFill>
                  <a:srgbClr val="FF0000"/>
                </a:solidFill>
                <a:latin typeface="Candara" pitchFamily="34" charset="0"/>
              </a:rPr>
              <a:t>Slight</a:t>
            </a:r>
            <a:r>
              <a:rPr lang="fr-BE" b="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fr-BE" b="0" dirty="0" err="1">
                <a:solidFill>
                  <a:srgbClr val="FF0000"/>
                </a:solidFill>
                <a:latin typeface="Candara" pitchFamily="34" charset="0"/>
              </a:rPr>
              <a:t>improvement</a:t>
            </a:r>
            <a:endParaRPr lang="fr-FR" b="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1" name="Rettangolo 20"/>
          <p:cNvSpPr/>
          <p:nvPr/>
        </p:nvSpPr>
        <p:spPr>
          <a:xfrm>
            <a:off x="467544" y="364594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dirty="0" smtClean="0">
                <a:latin typeface="Comic Sans MS" pitchFamily="66" charset="0"/>
              </a:rPr>
              <a:t>9 </a:t>
            </a:r>
            <a:r>
              <a:rPr lang="fr-BE" sz="2000" dirty="0" err="1" smtClean="0">
                <a:latin typeface="Comic Sans MS" pitchFamily="66" charset="0"/>
              </a:rPr>
              <a:t>settori</a:t>
            </a:r>
            <a:r>
              <a:rPr lang="fr-BE" sz="2000" dirty="0" smtClean="0">
                <a:latin typeface="Comic Sans MS" pitchFamily="66" charset="0"/>
              </a:rPr>
              <a:t> </a:t>
            </a:r>
            <a:r>
              <a:rPr lang="fr-BE" sz="2000" dirty="0" err="1" smtClean="0">
                <a:latin typeface="Comic Sans MS" pitchFamily="66" charset="0"/>
              </a:rPr>
              <a:t>totali</a:t>
            </a:r>
            <a:r>
              <a:rPr lang="fr-BE" sz="2000" dirty="0" smtClean="0">
                <a:latin typeface="Comic Sans MS" pitchFamily="66" charset="0"/>
              </a:rPr>
              <a:t>  con 6 aperture </a:t>
            </a:r>
            <a:r>
              <a:rPr lang="fr-BE" sz="2000" dirty="0" err="1" smtClean="0">
                <a:latin typeface="Comic Sans MS" pitchFamily="66" charset="0"/>
              </a:rPr>
              <a:t>orizzontalmente</a:t>
            </a:r>
            <a:r>
              <a:rPr lang="fr-BE" sz="2000" dirty="0" smtClean="0">
                <a:latin typeface="Comic Sans MS" pitchFamily="66" charset="0"/>
              </a:rPr>
              <a:t> e </a:t>
            </a:r>
            <a:r>
              <a:rPr lang="fr-BE" sz="2000" dirty="0" err="1" smtClean="0">
                <a:latin typeface="Comic Sans MS" pitchFamily="66" charset="0"/>
              </a:rPr>
              <a:t>verticalmente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67544" y="6095037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ndara" pitchFamily="34" charset="0"/>
              </a:rPr>
              <a:t>Only a very slight improvement of uniformity. Maybe it is not worth to double the openings in the horizontal spacers </a:t>
            </a:r>
            <a:endParaRPr lang="en-US" b="0" dirty="0">
              <a:latin typeface="Candara" pitchFamily="34" charset="0"/>
            </a:endParaRPr>
          </a:p>
        </p:txBody>
      </p:sp>
      <p:cxnSp>
        <p:nvCxnSpPr>
          <p:cNvPr id="24" name="Connettore 2 23"/>
          <p:cNvCxnSpPr/>
          <p:nvPr/>
        </p:nvCxnSpPr>
        <p:spPr>
          <a:xfrm rot="5400000">
            <a:off x="6300192" y="2708920"/>
            <a:ext cx="136815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rot="10800000">
            <a:off x="1835696" y="2132856"/>
            <a:ext cx="56886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OTTIMIZZAZIONE DEL FLUSSAGGIO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8172450" y="3284538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>
                <a:latin typeface="Candara" pitchFamily="34" charset="0"/>
              </a:rPr>
              <a:t>Log</a:t>
            </a:r>
            <a:br>
              <a:rPr lang="fr-BE" sz="2000">
                <a:latin typeface="Candara" pitchFamily="34" charset="0"/>
              </a:rPr>
            </a:br>
            <a:r>
              <a:rPr lang="fr-BE" sz="2000">
                <a:latin typeface="Candara" pitchFamily="34" charset="0"/>
              </a:rPr>
              <a:t>scale</a:t>
            </a:r>
            <a:endParaRPr lang="fr-FR" sz="2000">
              <a:latin typeface="Candara" pitchFamily="34" charset="0"/>
            </a:endParaRPr>
          </a:p>
        </p:txBody>
      </p:sp>
      <p:pic>
        <p:nvPicPr>
          <p:cNvPr id="39948" name="Picture 12" descr="ex12_9segm_opV3H2_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476672"/>
            <a:ext cx="7452320" cy="5400980"/>
          </a:xfrm>
          <a:prstGeom prst="rect">
            <a:avLst/>
          </a:prstGeom>
          <a:noFill/>
        </p:spPr>
      </p:pic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8" name="Rettangolo 17"/>
          <p:cNvSpPr/>
          <p:nvPr/>
        </p:nvSpPr>
        <p:spPr>
          <a:xfrm>
            <a:off x="395536" y="5877272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b="0" dirty="0" err="1" smtClean="0">
                <a:latin typeface="Comic Sans MS" pitchFamily="66" charset="0"/>
              </a:rPr>
              <a:t>Stessa</a:t>
            </a:r>
            <a:r>
              <a:rPr lang="fr-BE" b="0" dirty="0" smtClean="0">
                <a:latin typeface="Comic Sans MS" pitchFamily="66" charset="0"/>
              </a:rPr>
              <a:t> </a:t>
            </a:r>
            <a:r>
              <a:rPr lang="fr-BE" b="0" dirty="0" err="1" smtClean="0">
                <a:latin typeface="Comic Sans MS" pitchFamily="66" charset="0"/>
              </a:rPr>
              <a:t>configurazione</a:t>
            </a:r>
            <a:r>
              <a:rPr lang="fr-BE" b="0" dirty="0" smtClean="0">
                <a:latin typeface="Comic Sans MS" pitchFamily="66" charset="0"/>
              </a:rPr>
              <a:t> ma con 9 aperture </a:t>
            </a:r>
            <a:r>
              <a:rPr lang="fr-BE" b="0" dirty="0" err="1" smtClean="0">
                <a:latin typeface="Comic Sans MS" pitchFamily="66" charset="0"/>
              </a:rPr>
              <a:t>verticalmente</a:t>
            </a:r>
            <a:r>
              <a:rPr lang="fr-BE" b="0" dirty="0" smtClean="0">
                <a:latin typeface="Comic Sans MS" pitchFamily="66" charset="0"/>
              </a:rPr>
              <a:t> di 10mm </a:t>
            </a:r>
            <a:r>
              <a:rPr lang="fr-BE" b="0" dirty="0" err="1" smtClean="0">
                <a:latin typeface="Comic Sans MS" pitchFamily="66" charset="0"/>
              </a:rPr>
              <a:t>invece</a:t>
            </a:r>
            <a:r>
              <a:rPr lang="fr-BE" b="0" dirty="0" smtClean="0">
                <a:latin typeface="Comic Sans MS" pitchFamily="66" charset="0"/>
              </a:rPr>
              <a:t> di 6 da 15mm</a:t>
            </a:r>
            <a:endParaRPr lang="fr-FR" b="0" dirty="0">
              <a:latin typeface="Comic Sans MS" pitchFamily="66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9" name="Rettangolo 8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OTTIMIZZAZIONE DEL FLUSSAGGIO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900113" y="6583363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0">
                <a:solidFill>
                  <a:srgbClr val="5B5BC9"/>
                </a:solidFill>
                <a:latin typeface="Candara" pitchFamily="34" charset="0"/>
              </a:rPr>
              <a:t>Valérie De Smet</a:t>
            </a:r>
            <a:endParaRPr lang="fr-FR" sz="1200" b="0">
              <a:solidFill>
                <a:srgbClr val="5B5BC9"/>
              </a:solidFill>
              <a:latin typeface="Candara" pitchFamily="34" charset="0"/>
            </a:endParaRP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432246" y="836712"/>
            <a:ext cx="86042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2400" b="0" dirty="0" smtClean="0">
                <a:latin typeface="Comic Sans MS" pitchFamily="66" charset="0"/>
              </a:rPr>
              <a:t/>
            </a:r>
            <a:br>
              <a:rPr lang="it-IT" sz="2400" b="0" dirty="0" smtClean="0">
                <a:latin typeface="Comic Sans MS" pitchFamily="66" charset="0"/>
              </a:rPr>
            </a:br>
            <a:r>
              <a:rPr lang="it-IT" sz="2400" b="0" dirty="0" smtClean="0">
                <a:latin typeface="Comic Sans MS" pitchFamily="66" charset="0"/>
              </a:rPr>
              <a:t>Anche se la formula (1) ci avrebbe permesso di avere un frame con 9 segmenti, si è preferito avere una sorta di margine di sicurezza, lavorando con 12 segmenti.</a:t>
            </a:r>
          </a:p>
          <a:p>
            <a:pPr algn="just">
              <a:spcBef>
                <a:spcPct val="50000"/>
              </a:spcBef>
            </a:pPr>
            <a:r>
              <a:rPr lang="it-IT" sz="2400" b="0" dirty="0" smtClean="0">
                <a:latin typeface="Comic Sans MS" pitchFamily="66" charset="0"/>
              </a:rPr>
              <a:t>La larghezza (8mm) del bordo del telaio è stato selezionato in base alla simulazione meccanica con un telaio   da 18 segmenti (e senza molti scassi aggiunti). </a:t>
            </a:r>
          </a:p>
          <a:p>
            <a:pPr algn="just">
              <a:spcBef>
                <a:spcPct val="50000"/>
              </a:spcBef>
            </a:pPr>
            <a:r>
              <a:rPr lang="it-IT" sz="2400" b="0" dirty="0" smtClean="0">
                <a:latin typeface="Comic Sans MS" pitchFamily="66" charset="0"/>
              </a:rPr>
              <a:t>Di conseguenza ridurre della metà il numero di elementi sembra un’operazione drastica, la configurazione con 15 segmenti non sarà scelta perché richiederebbe larghezza diversa per i segmenti del telaio, al fine di evitare sovrapposizioni.</a:t>
            </a:r>
            <a:endParaRPr lang="en-US" sz="2000" b="0" dirty="0">
              <a:latin typeface="Comic Sans MS" pitchFamily="66" charset="0"/>
            </a:endParaRP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Rettangolo 6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OTTIMIZZAZIONE DEL FLUSSAGGIO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900113" y="6583363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0">
                <a:solidFill>
                  <a:srgbClr val="5B5BC9"/>
                </a:solidFill>
                <a:latin typeface="Candara" pitchFamily="34" charset="0"/>
              </a:rPr>
              <a:t>Valérie De Smet</a:t>
            </a:r>
            <a:endParaRPr lang="fr-FR" sz="1200" b="0">
              <a:solidFill>
                <a:srgbClr val="5B5BC9"/>
              </a:solidFill>
              <a:latin typeface="Candara" pitchFamily="34" charset="0"/>
            </a:endParaRPr>
          </a:p>
        </p:txBody>
      </p:sp>
      <p:pic>
        <p:nvPicPr>
          <p:cNvPr id="44049" name="Picture 17" descr="ex14_12segm_opV3H1_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05" y="692697"/>
            <a:ext cx="8334567" cy="5722392"/>
          </a:xfrm>
          <a:prstGeom prst="rect">
            <a:avLst/>
          </a:prstGeom>
          <a:noFill/>
        </p:spPr>
      </p:pic>
      <p:sp>
        <p:nvSpPr>
          <p:cNvPr id="44050" name="WordArt 18"/>
          <p:cNvSpPr>
            <a:spLocks noChangeArrowheads="1" noChangeShapeType="1" noTextEdit="1"/>
          </p:cNvSpPr>
          <p:nvPr/>
        </p:nvSpPr>
        <p:spPr bwMode="auto">
          <a:xfrm>
            <a:off x="576486" y="692944"/>
            <a:ext cx="1619250" cy="43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The </a:t>
            </a:r>
            <a:r>
              <a:rPr lang="it-IT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Chosen</a:t>
            </a:r>
            <a:r>
              <a:rPr lang="it-IT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it-IT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One</a:t>
            </a:r>
            <a:endParaRPr lang="it-IT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7884368" y="2132856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dirty="0">
                <a:solidFill>
                  <a:srgbClr val="FF0000"/>
                </a:solidFill>
                <a:latin typeface="Candara" pitchFamily="34" charset="0"/>
              </a:rPr>
              <a:t>Log</a:t>
            </a:r>
            <a:br>
              <a:rPr lang="fr-BE" sz="2000" dirty="0">
                <a:solidFill>
                  <a:srgbClr val="FF0000"/>
                </a:solidFill>
                <a:latin typeface="Candara" pitchFamily="34" charset="0"/>
              </a:rPr>
            </a:br>
            <a:r>
              <a:rPr lang="fr-BE" sz="2000" dirty="0" err="1">
                <a:solidFill>
                  <a:srgbClr val="FF0000"/>
                </a:solidFill>
                <a:latin typeface="Candara" pitchFamily="34" charset="0"/>
              </a:rPr>
              <a:t>scale</a:t>
            </a:r>
            <a:endParaRPr lang="fr-FR" sz="20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OTTIMIZZAZIONE DEL FLUSSAGGIO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50DE-238A-424A-8186-6F8FBA220C1C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026" name="Picture 2" descr="H:\complessivo_cer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9519"/>
            <a:ext cx="6022986" cy="3063497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OTTIMIZZAZIONE DEL FLUSSAGGIO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 descr="H:\nuova_cern2.JPG"/>
          <p:cNvPicPr>
            <a:picLocks noChangeAspect="1" noChangeArrowheads="1"/>
          </p:cNvPicPr>
          <p:nvPr/>
        </p:nvPicPr>
        <p:blipFill>
          <a:blip r:embed="rId3" cstate="print"/>
          <a:srcRect r="13288"/>
          <a:stretch>
            <a:fillRect/>
          </a:stretch>
        </p:blipFill>
        <p:spPr bwMode="auto">
          <a:xfrm>
            <a:off x="3707904" y="3356992"/>
            <a:ext cx="5400600" cy="3185145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323528" y="378904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Simulazione meccanica:</a:t>
            </a:r>
          </a:p>
          <a:p>
            <a:r>
              <a:rPr lang="it-IT" sz="2000" dirty="0" smtClean="0">
                <a:latin typeface="Comic Sans MS" pitchFamily="66" charset="0"/>
              </a:rPr>
              <a:t>Premessa per </a:t>
            </a:r>
            <a:r>
              <a:rPr lang="it-IT" sz="2000" dirty="0" err="1" smtClean="0">
                <a:latin typeface="Comic Sans MS" pitchFamily="66" charset="0"/>
              </a:rPr>
              <a:t>dopo……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23528" y="120402"/>
            <a:ext cx="8748321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fr-B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SOMMARIO</a:t>
            </a:r>
          </a:p>
          <a:p>
            <a:pPr marL="342900" indent="-342900">
              <a:spcBef>
                <a:spcPct val="50000"/>
              </a:spcBef>
            </a:pPr>
            <a:endParaRPr lang="fr-B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fr-BE" sz="2400" dirty="0" smtClean="0">
                <a:latin typeface="Comic Sans MS" pitchFamily="66" charset="0"/>
              </a:rPr>
              <a:t>DISEGNO FRAME GEM</a:t>
            </a:r>
          </a:p>
          <a:p>
            <a:pPr marL="800100" lvl="1" indent="-342900">
              <a:spcBef>
                <a:spcPct val="50000"/>
              </a:spcBef>
              <a:buFont typeface="+mj-lt"/>
              <a:buAutoNum type="arabicPeriod"/>
            </a:pPr>
            <a:r>
              <a:rPr lang="fr-BE" sz="2400" dirty="0" smtClean="0">
                <a:latin typeface="Comic Sans MS" pitchFamily="66" charset="0"/>
              </a:rPr>
              <a:t>OTTIMIZZAZIONE FLUSSO CON COMSOL</a:t>
            </a:r>
          </a:p>
          <a:p>
            <a:pPr marL="800100" lvl="1" indent="-342900">
              <a:spcBef>
                <a:spcPct val="50000"/>
              </a:spcBef>
              <a:buFont typeface="+mj-lt"/>
              <a:buAutoNum type="arabicPeriod"/>
            </a:pPr>
            <a:r>
              <a:rPr lang="fr-BE" sz="2400" dirty="0" smtClean="0">
                <a:latin typeface="Comic Sans MS" pitchFamily="66" charset="0"/>
              </a:rPr>
              <a:t>NUOVO DESIGN FRAME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fr-BE" sz="2400" dirty="0" smtClean="0">
                <a:latin typeface="Comic Sans MS" pitchFamily="66" charset="0"/>
              </a:rPr>
              <a:t>TENDIGEM</a:t>
            </a:r>
          </a:p>
          <a:p>
            <a:pPr marL="800100" lvl="1" indent="-342900">
              <a:spcBef>
                <a:spcPct val="50000"/>
              </a:spcBef>
              <a:buFont typeface="+mj-lt"/>
              <a:buAutoNum type="arabicPeriod"/>
            </a:pPr>
            <a:r>
              <a:rPr lang="fr-BE" sz="2400" dirty="0" smtClean="0">
                <a:latin typeface="Comic Sans MS" pitchFamily="66" charset="0"/>
              </a:rPr>
              <a:t>ASSEMBLAGGIO VECCHIO TENDIGEM</a:t>
            </a:r>
          </a:p>
          <a:p>
            <a:pPr marL="800100" lvl="1" indent="-342900">
              <a:spcBef>
                <a:spcPct val="50000"/>
              </a:spcBef>
              <a:buFont typeface="+mj-lt"/>
              <a:buAutoNum type="arabicPeriod"/>
            </a:pPr>
            <a:r>
              <a:rPr lang="fr-BE" sz="2400" dirty="0" smtClean="0">
                <a:latin typeface="Comic Sans MS" pitchFamily="66" charset="0"/>
              </a:rPr>
              <a:t>PROGETTAZIONE NUOVO TENDIGEM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fr-BE" sz="2400" dirty="0" smtClean="0">
                <a:latin typeface="Comic Sans MS" pitchFamily="66" charset="0"/>
              </a:rPr>
              <a:t>SERVIZI GEM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fr-BE" sz="2400" dirty="0" smtClean="0">
                <a:latin typeface="Comic Sans MS" pitchFamily="66" charset="0"/>
              </a:rPr>
              <a:t>SUPPORTO MECCANICO PER LA CAMERA PULITA</a:t>
            </a:r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RIUNIONE JLAB12</a:t>
            </a:r>
            <a:endParaRPr lang="fr-FR" dirty="0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3" name="Segnaposto data 13"/>
          <p:cNvSpPr txBox="1">
            <a:spLocks/>
          </p:cNvSpPr>
          <p:nvPr/>
        </p:nvSpPr>
        <p:spPr>
          <a:xfrm>
            <a:off x="457200" y="6409134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Francesco Noto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4" descr="http://3.bp.blogspot.com/-9Z8L1tPy654/Tdjzh0AEg6I/AAAAAAAAAF8/2Lw2vhCWh74/s1600/Stemma+Siculorum+Gymnas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-27384"/>
            <a:ext cx="936104" cy="917097"/>
          </a:xfrm>
          <a:prstGeom prst="rect">
            <a:avLst/>
          </a:prstGeom>
          <a:noFill/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00113" y="6583363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0">
                <a:solidFill>
                  <a:srgbClr val="5B5BC9"/>
                </a:solidFill>
                <a:latin typeface="Candara" pitchFamily="34" charset="0"/>
              </a:rPr>
              <a:t>Valérie De Smet</a:t>
            </a:r>
            <a:endParaRPr lang="fr-FR" sz="1200" b="0">
              <a:solidFill>
                <a:srgbClr val="5B5BC9"/>
              </a:solidFill>
              <a:latin typeface="Candara" pitchFamily="34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23528" y="765175"/>
            <a:ext cx="882047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fr-BE" b="0" dirty="0" err="1" smtClean="0">
                <a:latin typeface="Comic Sans MS" pitchFamily="66" charset="0"/>
              </a:rPr>
              <a:t>Posizione</a:t>
            </a:r>
            <a:r>
              <a:rPr lang="fr-BE" b="0" dirty="0" smtClean="0">
                <a:latin typeface="Comic Sans MS" pitchFamily="66" charset="0"/>
              </a:rPr>
              <a:t>  </a:t>
            </a:r>
            <a:r>
              <a:rPr lang="fr-BE" b="0" dirty="0" err="1" smtClean="0">
                <a:latin typeface="Comic Sans MS" pitchFamily="66" charset="0"/>
              </a:rPr>
              <a:t>inlets</a:t>
            </a:r>
            <a:r>
              <a:rPr lang="fr-BE" b="0" dirty="0" smtClean="0">
                <a:latin typeface="Comic Sans MS" pitchFamily="66" charset="0"/>
              </a:rPr>
              <a:t> e </a:t>
            </a:r>
            <a:r>
              <a:rPr lang="fr-BE" b="0" dirty="0" err="1" smtClean="0">
                <a:latin typeface="Comic Sans MS" pitchFamily="66" charset="0"/>
              </a:rPr>
              <a:t>outlets</a:t>
            </a:r>
            <a:r>
              <a:rPr lang="fr-BE" b="0" dirty="0" smtClean="0">
                <a:latin typeface="Comic Sans MS" pitchFamily="66" charset="0"/>
              </a:rPr>
              <a:t>: </a:t>
            </a:r>
            <a:r>
              <a:rPr lang="it-IT" b="0" dirty="0" smtClean="0">
                <a:latin typeface="Comic Sans MS" pitchFamily="66" charset="0"/>
              </a:rPr>
              <a:t>il flusso principale dovrebbe essere lungo </a:t>
            </a:r>
            <a:r>
              <a:rPr lang="it-IT" b="0" dirty="0" err="1" smtClean="0">
                <a:latin typeface="Comic Sans MS" pitchFamily="66" charset="0"/>
              </a:rPr>
              <a:t>illato</a:t>
            </a:r>
            <a:r>
              <a:rPr lang="it-IT" b="0" dirty="0" smtClean="0">
                <a:latin typeface="Comic Sans MS" pitchFamily="66" charset="0"/>
              </a:rPr>
              <a:t> più lungo del telaio</a:t>
            </a:r>
            <a:endParaRPr lang="fr-BE" b="0" dirty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it-IT" b="0" dirty="0" smtClean="0">
                <a:latin typeface="Comic Sans MS" pitchFamily="66" charset="0"/>
              </a:rPr>
              <a:t>Un migliore uniformità del flusso di gas è realizzato con 3 ingressi e 3 uscite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it-IT" b="0" dirty="0" smtClean="0">
                <a:latin typeface="Comic Sans MS" pitchFamily="66" charset="0"/>
              </a:rPr>
              <a:t>Spaziatori verticali: 9 aperture da 10 mm permettono una migliore uniformità del flusso di gas invece di 6 aperture da 15 mm</a:t>
            </a:r>
            <a:endParaRPr lang="fr-BE" b="0" dirty="0" smtClean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it-IT" b="0" dirty="0" smtClean="0">
                <a:latin typeface="Comic Sans MS" pitchFamily="66" charset="0"/>
              </a:rPr>
              <a:t>Sembra che non abbiamo problemi con la turbolenza (simulazione con portata 10 volte superiore a quello reale ... non crea diversi tipi di distribuzioni di velocità)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it-IT" b="0" dirty="0" smtClean="0">
                <a:latin typeface="Comic Sans MS" pitchFamily="66" charset="0"/>
              </a:rPr>
              <a:t>Ridurre il numero di segmenti sembra migliorare l'uniformità del flusso di gas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it-IT" b="0" dirty="0" smtClean="0">
                <a:latin typeface="Comic Sans MS" pitchFamily="66" charset="0"/>
              </a:rPr>
              <a:t>La configurazione di 12 segmenti: 9 aperture verticalmente e 4 aperture </a:t>
            </a:r>
            <a:r>
              <a:rPr lang="it-IT" b="0" dirty="0" err="1" smtClean="0">
                <a:latin typeface="Comic Sans MS" pitchFamily="66" charset="0"/>
              </a:rPr>
              <a:t>orizzontalemnte</a:t>
            </a:r>
            <a:r>
              <a:rPr lang="it-IT" b="0" dirty="0" smtClean="0">
                <a:latin typeface="Comic Sans MS" pitchFamily="66" charset="0"/>
              </a:rPr>
              <a:t> è probabilmente un buon compromesso tra l’</a:t>
            </a:r>
            <a:r>
              <a:rPr lang="it-IT" b="0" dirty="0" err="1" smtClean="0">
                <a:latin typeface="Comic Sans MS" pitchFamily="66" charset="0"/>
              </a:rPr>
              <a:t>univofrmità</a:t>
            </a:r>
            <a:r>
              <a:rPr lang="it-IT" b="0" dirty="0" smtClean="0">
                <a:latin typeface="Comic Sans MS" pitchFamily="66" charset="0"/>
              </a:rPr>
              <a:t> del flusso di gas e la deformazione del foglio GEM.</a:t>
            </a:r>
          </a:p>
          <a:p>
            <a:pPr marL="342900" indent="-342900">
              <a:spcBef>
                <a:spcPct val="50000"/>
              </a:spcBef>
            </a:pPr>
            <a:r>
              <a:rPr lang="fr-BE" b="0" dirty="0">
                <a:latin typeface="Comic Sans MS" pitchFamily="66" charset="0"/>
              </a:rPr>
              <a:t>	</a:t>
            </a:r>
            <a:r>
              <a:rPr lang="fr-BE" b="0" dirty="0" err="1" smtClean="0">
                <a:latin typeface="Comic Sans MS" pitchFamily="66" charset="0"/>
              </a:rPr>
              <a:t>Decision</a:t>
            </a:r>
            <a:r>
              <a:rPr lang="fr-BE" b="0" dirty="0" smtClean="0">
                <a:latin typeface="Comic Sans MS" pitchFamily="66" charset="0"/>
              </a:rPr>
              <a:t> </a:t>
            </a:r>
            <a:r>
              <a:rPr lang="fr-BE" b="0" dirty="0" err="1" smtClean="0">
                <a:latin typeface="Comic Sans MS" pitchFamily="66" charset="0"/>
              </a:rPr>
              <a:t>taken</a:t>
            </a:r>
            <a:r>
              <a:rPr lang="fr-BE" b="0" dirty="0" smtClean="0">
                <a:latin typeface="Comic Sans MS" pitchFamily="66" charset="0"/>
              </a:rPr>
              <a:t> :  </a:t>
            </a:r>
            <a:r>
              <a:rPr lang="fr-BE" b="0" dirty="0">
                <a:latin typeface="Comic Sans MS" pitchFamily="66" charset="0"/>
              </a:rPr>
              <a:t>final design of the frame :</a:t>
            </a:r>
            <a:br>
              <a:rPr lang="fr-BE" b="0" dirty="0">
                <a:latin typeface="Comic Sans MS" pitchFamily="66" charset="0"/>
              </a:rPr>
            </a:br>
            <a:r>
              <a:rPr lang="fr-BE" b="0" dirty="0" smtClean="0">
                <a:latin typeface="Comic Sans MS" pitchFamily="66" charset="0"/>
              </a:rPr>
              <a:t>- </a:t>
            </a:r>
            <a:r>
              <a:rPr lang="fr-BE" b="0" dirty="0">
                <a:latin typeface="Comic Sans MS" pitchFamily="66" charset="0"/>
              </a:rPr>
              <a:t>12 segments </a:t>
            </a:r>
            <a:br>
              <a:rPr lang="fr-BE" b="0" dirty="0">
                <a:latin typeface="Comic Sans MS" pitchFamily="66" charset="0"/>
              </a:rPr>
            </a:br>
            <a:r>
              <a:rPr lang="fr-BE" b="0" dirty="0" smtClean="0">
                <a:latin typeface="Comic Sans MS" pitchFamily="66" charset="0"/>
              </a:rPr>
              <a:t>- </a:t>
            </a:r>
            <a:r>
              <a:rPr lang="fr-BE" b="0" dirty="0">
                <a:latin typeface="Comic Sans MS" pitchFamily="66" charset="0"/>
              </a:rPr>
              <a:t>3 </a:t>
            </a:r>
            <a:r>
              <a:rPr lang="fr-BE" b="0" dirty="0" err="1">
                <a:latin typeface="Comic Sans MS" pitchFamily="66" charset="0"/>
              </a:rPr>
              <a:t>inlets</a:t>
            </a:r>
            <a:r>
              <a:rPr lang="fr-BE" b="0" dirty="0">
                <a:latin typeface="Comic Sans MS" pitchFamily="66" charset="0"/>
              </a:rPr>
              <a:t> and 3 </a:t>
            </a:r>
            <a:r>
              <a:rPr lang="fr-BE" b="0" dirty="0" err="1">
                <a:latin typeface="Comic Sans MS" pitchFamily="66" charset="0"/>
              </a:rPr>
              <a:t>outlets</a:t>
            </a:r>
            <a:r>
              <a:rPr lang="fr-BE" b="0" dirty="0">
                <a:latin typeface="Comic Sans MS" pitchFamily="66" charset="0"/>
              </a:rPr>
              <a:t/>
            </a:r>
            <a:br>
              <a:rPr lang="fr-BE" b="0" dirty="0">
                <a:latin typeface="Comic Sans MS" pitchFamily="66" charset="0"/>
              </a:rPr>
            </a:br>
            <a:r>
              <a:rPr lang="fr-BE" b="0" dirty="0" smtClean="0">
                <a:latin typeface="Comic Sans MS" pitchFamily="66" charset="0"/>
              </a:rPr>
              <a:t>- </a:t>
            </a:r>
            <a:r>
              <a:rPr lang="fr-BE" b="0" dirty="0">
                <a:latin typeface="Comic Sans MS" pitchFamily="66" charset="0"/>
              </a:rPr>
              <a:t>vertical </a:t>
            </a:r>
            <a:r>
              <a:rPr lang="fr-BE" b="0" dirty="0" err="1">
                <a:latin typeface="Comic Sans MS" pitchFamily="66" charset="0"/>
              </a:rPr>
              <a:t>spacers</a:t>
            </a:r>
            <a:r>
              <a:rPr lang="fr-BE" b="0" dirty="0">
                <a:latin typeface="Comic Sans MS" pitchFamily="66" charset="0"/>
              </a:rPr>
              <a:t> </a:t>
            </a:r>
            <a:r>
              <a:rPr lang="fr-BE" b="0" dirty="0" err="1">
                <a:latin typeface="Comic Sans MS" pitchFamily="66" charset="0"/>
              </a:rPr>
              <a:t>with</a:t>
            </a:r>
            <a:r>
              <a:rPr lang="fr-BE" b="0" dirty="0">
                <a:latin typeface="Comic Sans MS" pitchFamily="66" charset="0"/>
              </a:rPr>
              <a:t> 9 </a:t>
            </a:r>
            <a:r>
              <a:rPr lang="fr-BE" b="0" dirty="0" err="1">
                <a:latin typeface="Comic Sans MS" pitchFamily="66" charset="0"/>
              </a:rPr>
              <a:t>openings</a:t>
            </a:r>
            <a:r>
              <a:rPr lang="fr-BE" b="0" dirty="0">
                <a:latin typeface="Comic Sans MS" pitchFamily="66" charset="0"/>
              </a:rPr>
              <a:t> of 10mm</a:t>
            </a:r>
            <a:br>
              <a:rPr lang="fr-BE" b="0" dirty="0">
                <a:latin typeface="Comic Sans MS" pitchFamily="66" charset="0"/>
              </a:rPr>
            </a:br>
            <a:r>
              <a:rPr lang="fr-BE" b="0" dirty="0" smtClean="0">
                <a:latin typeface="Comic Sans MS" pitchFamily="66" charset="0"/>
              </a:rPr>
              <a:t>- </a:t>
            </a:r>
            <a:r>
              <a:rPr lang="fr-BE" b="0" dirty="0">
                <a:latin typeface="Comic Sans MS" pitchFamily="66" charset="0"/>
              </a:rPr>
              <a:t>horizontal </a:t>
            </a:r>
            <a:r>
              <a:rPr lang="fr-BE" b="0" dirty="0" err="1">
                <a:latin typeface="Comic Sans MS" pitchFamily="66" charset="0"/>
              </a:rPr>
              <a:t>spacers</a:t>
            </a:r>
            <a:r>
              <a:rPr lang="fr-BE" b="0" dirty="0">
                <a:latin typeface="Comic Sans MS" pitchFamily="66" charset="0"/>
              </a:rPr>
              <a:t> </a:t>
            </a:r>
            <a:r>
              <a:rPr lang="fr-BE" b="0" dirty="0" err="1">
                <a:latin typeface="Comic Sans MS" pitchFamily="66" charset="0"/>
              </a:rPr>
              <a:t>with</a:t>
            </a:r>
            <a:r>
              <a:rPr lang="fr-BE" b="0" dirty="0">
                <a:latin typeface="Comic Sans MS" pitchFamily="66" charset="0"/>
              </a:rPr>
              <a:t> 4 </a:t>
            </a:r>
            <a:r>
              <a:rPr lang="fr-BE" b="0" dirty="0" err="1">
                <a:latin typeface="Comic Sans MS" pitchFamily="66" charset="0"/>
              </a:rPr>
              <a:t>openings</a:t>
            </a:r>
            <a:r>
              <a:rPr lang="fr-BE" b="0" dirty="0">
                <a:latin typeface="Comic Sans MS" pitchFamily="66" charset="0"/>
              </a:rPr>
              <a:t> of 15mm </a:t>
            </a:r>
            <a:br>
              <a:rPr lang="fr-BE" b="0" dirty="0">
                <a:latin typeface="Comic Sans MS" pitchFamily="66" charset="0"/>
              </a:rPr>
            </a:br>
            <a:r>
              <a:rPr lang="fr-BE" b="0" dirty="0">
                <a:latin typeface="Comic Sans MS" pitchFamily="66" charset="0"/>
              </a:rPr>
              <a:t>		</a:t>
            </a:r>
            <a:endParaRPr lang="fr-FR" b="0" dirty="0">
              <a:latin typeface="Comic Sans MS" pitchFamily="66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611361" y="4868440"/>
            <a:ext cx="5184775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8" name="Rettangolo 7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MIGLIORAMENTI EFFETTUATI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5" y="404664"/>
            <a:ext cx="4896543" cy="6137147"/>
          </a:xfr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50DE-238A-424A-8186-6F8FBA220C1C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9" name="CasellaDiTesto 8"/>
          <p:cNvSpPr txBox="1"/>
          <p:nvPr/>
        </p:nvSpPr>
        <p:spPr>
          <a:xfrm>
            <a:off x="5508104" y="1988840"/>
            <a:ext cx="3635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The </a:t>
            </a:r>
            <a:r>
              <a:rPr lang="it-IT" sz="2000" dirty="0" err="1" smtClean="0"/>
              <a:t>drawing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GEM </a:t>
            </a:r>
            <a:r>
              <a:rPr lang="it-IT" sz="2000" dirty="0" err="1" smtClean="0"/>
              <a:t>chamber</a:t>
            </a:r>
            <a:r>
              <a:rPr lang="it-IT" sz="2000" dirty="0" smtClean="0"/>
              <a:t> </a:t>
            </a:r>
            <a:r>
              <a:rPr lang="it-IT" sz="2000" dirty="0" err="1" smtClean="0"/>
              <a:t>with</a:t>
            </a:r>
            <a:r>
              <a:rPr lang="it-IT" sz="2000" dirty="0" smtClean="0"/>
              <a:t> the </a:t>
            </a:r>
            <a:r>
              <a:rPr lang="it-IT" sz="2000" dirty="0" err="1" smtClean="0"/>
              <a:t>new</a:t>
            </a:r>
            <a:r>
              <a:rPr lang="it-IT" sz="2000" dirty="0" smtClean="0"/>
              <a:t> </a:t>
            </a:r>
            <a:r>
              <a:rPr lang="it-IT" sz="2000" dirty="0" err="1" smtClean="0"/>
              <a:t>configuration</a:t>
            </a:r>
            <a:endParaRPr lang="it-IT" sz="2000" dirty="0"/>
          </a:p>
        </p:txBody>
      </p:sp>
      <p:sp>
        <p:nvSpPr>
          <p:cNvPr id="10" name="Rettangolo 9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FRAME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4" descr="http://3.bp.blogspot.com/-9Z8L1tPy654/Tdjzh0AEg6I/AAAAAAAAAF8/2Lw2vhCWh74/s1600/Stemma+Siculorum+Gymnas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4506" y="-27383"/>
            <a:ext cx="1176006" cy="1152128"/>
          </a:xfrm>
          <a:prstGeom prst="rect">
            <a:avLst/>
          </a:prstGeom>
          <a:noFill/>
        </p:spPr>
      </p:pic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4572000"/>
          </a:xfrm>
        </p:spPr>
        <p:txBody>
          <a:bodyPr/>
          <a:lstStyle/>
          <a:p>
            <a:r>
              <a:rPr lang="it-IT" dirty="0" smtClean="0"/>
              <a:t>Oltre alle modifiche apportate grazie alla simulazione di fluidodinamica si sono modificate:</a:t>
            </a:r>
          </a:p>
          <a:p>
            <a:pPr lvl="1"/>
            <a:r>
              <a:rPr lang="it-IT" dirty="0" smtClean="0"/>
              <a:t>Posizione delle resistenze </a:t>
            </a:r>
          </a:p>
          <a:p>
            <a:pPr lvl="1"/>
            <a:r>
              <a:rPr lang="it-IT" dirty="0" smtClean="0"/>
              <a:t>Posizione delle aperture per il gas</a:t>
            </a:r>
          </a:p>
          <a:p>
            <a:pPr lvl="1"/>
            <a:r>
              <a:rPr lang="it-IT" dirty="0" smtClean="0"/>
              <a:t>Sono stati aggiunti dei fori di riferimento per l’assemblaggio</a:t>
            </a:r>
          </a:p>
          <a:p>
            <a:endParaRPr lang="it-IT" dirty="0" smtClean="0"/>
          </a:p>
          <a:p>
            <a:pPr lvl="1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50DE-238A-424A-8186-6F8FBA220C1C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Rettangolo 5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ULTERIORI MODIFICHE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50DE-238A-424A-8186-6F8FBA220C1C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6" name="Rettangolo 5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FRAME – </a:t>
            </a:r>
            <a:r>
              <a:rPr lang="fr-B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Assemblato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412" t="3706" r="17735" b="3648"/>
          <a:stretch>
            <a:fillRect/>
          </a:stretch>
        </p:blipFill>
        <p:spPr bwMode="auto">
          <a:xfrm>
            <a:off x="539552" y="579541"/>
            <a:ext cx="8424936" cy="60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50DE-238A-424A-8186-6F8FBA220C1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6" name="Rettangolo 5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FRAME – </a:t>
            </a:r>
            <a:r>
              <a:rPr lang="fr-B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Alcuni</a:t>
            </a: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B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dettagli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4" t="9796" r="1707" b="6939"/>
          <a:stretch>
            <a:fillRect/>
          </a:stretch>
        </p:blipFill>
        <p:spPr bwMode="auto">
          <a:xfrm>
            <a:off x="467544" y="548680"/>
            <a:ext cx="84207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50DE-238A-424A-8186-6F8FBA220C1C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6" name="Rettangolo 5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FRAME – </a:t>
            </a:r>
            <a:r>
              <a:rPr lang="fr-B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Alcuni</a:t>
            </a: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B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dettagli</a:t>
            </a: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(2)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89" t="10606" r="2912" b="7002"/>
          <a:stretch>
            <a:fillRect/>
          </a:stretch>
        </p:blipFill>
        <p:spPr bwMode="auto">
          <a:xfrm>
            <a:off x="441621" y="692696"/>
            <a:ext cx="866688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22520"/>
            <a:ext cx="8676456" cy="4006680"/>
          </a:xfrm>
        </p:spPr>
        <p:txBody>
          <a:bodyPr/>
          <a:lstStyle/>
          <a:p>
            <a:pPr algn="just"/>
            <a:r>
              <a:rPr lang="it-IT" dirty="0" smtClean="0"/>
              <a:t>Effettuata la progettazione meccanica del </a:t>
            </a:r>
            <a:r>
              <a:rPr lang="it-IT" dirty="0" err="1" smtClean="0"/>
              <a:t>tendigem</a:t>
            </a:r>
            <a:r>
              <a:rPr lang="it-IT" dirty="0" smtClean="0"/>
              <a:t> ma si sono riscontrati dei problemi durante l’assemblaggio della camera presso ISS:</a:t>
            </a:r>
          </a:p>
          <a:p>
            <a:pPr lvl="1" algn="just"/>
            <a:r>
              <a:rPr lang="it-IT" dirty="0" smtClean="0"/>
              <a:t>La ditta produttrice ha commesso degli errori</a:t>
            </a:r>
          </a:p>
          <a:p>
            <a:pPr lvl="1" algn="just"/>
            <a:r>
              <a:rPr lang="it-IT" dirty="0" smtClean="0"/>
              <a:t>Nel passaggio pezzo finito-pezzo realizzato ci si è accorti che erano necessarie delle migliorie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50DE-238A-424A-8186-6F8FBA220C1C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6" name="Rettangolo 5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TENDIGEM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4" descr="http://3.bp.blogspot.com/-9Z8L1tPy654/Tdjzh0AEg6I/AAAAAAAAAF8/2Lw2vhCWh74/s1600/Stemma+Siculorum+Gymnas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4506" y="-27383"/>
            <a:ext cx="1176006" cy="1152128"/>
          </a:xfrm>
          <a:prstGeom prst="rect">
            <a:avLst/>
          </a:prstGeom>
          <a:noFill/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50DE-238A-424A-8186-6F8FBA220C1C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249" t="11155" r="15411" b="5354"/>
          <a:stretch>
            <a:fillRect/>
          </a:stretch>
        </p:blipFill>
        <p:spPr bwMode="auto">
          <a:xfrm>
            <a:off x="971600" y="1196752"/>
            <a:ext cx="7776864" cy="534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TENDIGEM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560874"/>
            <a:ext cx="872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Vecchia versione del TENDIGEM ma nonostante dei problemi a ISS </a:t>
            </a:r>
          </a:p>
          <a:p>
            <a:r>
              <a:rPr lang="it-IT" sz="2000" dirty="0" smtClean="0">
                <a:latin typeface="Comic Sans MS" pitchFamily="66" charset="0"/>
              </a:rPr>
              <a:t>si è assemblato il primo prototipo di GEM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E98540-01FE-487A-ADDA-888D4352DB3A}" type="slidenum">
              <a:rPr lang="en-US">
                <a:solidFill>
                  <a:schemeClr val="bg1"/>
                </a:solidFill>
              </a:rPr>
              <a:pPr/>
              <a:t>28</a:t>
            </a:fld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0244" name="Picture 2" descr="C:\Documents and Settings\colilli\Documenti\Immagini\gem_40x50_p0\gem_40x50_p0 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81075"/>
            <a:ext cx="34623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Documents and Settings\colilli\Documenti\Immagini\gem_40x50_p0\gem_40x50_p0 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981075"/>
            <a:ext cx="34623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C:\Documents and Settings\colilli\Documenti\Immagini\gem_40x50_p0\gem_40x50_p0 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7657" y="3860800"/>
            <a:ext cx="346233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ccia a destra 9"/>
          <p:cNvSpPr/>
          <p:nvPr/>
        </p:nvSpPr>
        <p:spPr>
          <a:xfrm>
            <a:off x="4067175" y="1989138"/>
            <a:ext cx="936625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248" name="CasellaDiTesto 10"/>
          <p:cNvSpPr txBox="1">
            <a:spLocks noChangeArrowheads="1"/>
          </p:cNvSpPr>
          <p:nvPr/>
        </p:nvSpPr>
        <p:spPr bwMode="auto">
          <a:xfrm>
            <a:off x="3924300" y="1557338"/>
            <a:ext cx="1223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Stretching</a:t>
            </a:r>
          </a:p>
        </p:txBody>
      </p:sp>
      <p:sp>
        <p:nvSpPr>
          <p:cNvPr id="12" name="Freccia angolare in su 11"/>
          <p:cNvSpPr/>
          <p:nvPr/>
        </p:nvSpPr>
        <p:spPr>
          <a:xfrm rot="16200000" flipH="1">
            <a:off x="7407945" y="4256881"/>
            <a:ext cx="865188" cy="9366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250" name="CasellaDiTesto 12"/>
          <p:cNvSpPr txBox="1">
            <a:spLocks noChangeArrowheads="1"/>
          </p:cNvSpPr>
          <p:nvPr/>
        </p:nvSpPr>
        <p:spPr bwMode="auto">
          <a:xfrm>
            <a:off x="7227763" y="5373688"/>
            <a:ext cx="17367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Gluing the next</a:t>
            </a:r>
          </a:p>
          <a:p>
            <a:r>
              <a:rPr lang="it-IT"/>
              <a:t>frame with </a:t>
            </a:r>
          </a:p>
          <a:p>
            <a:r>
              <a:rPr lang="it-IT"/>
              <a:t>spacers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4005064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Tendigem</a:t>
            </a:r>
            <a:r>
              <a:rPr lang="it-IT" dirty="0" smtClean="0"/>
              <a:t> realizzato a Catania</a:t>
            </a:r>
          </a:p>
          <a:p>
            <a:r>
              <a:rPr lang="it-IT" dirty="0" smtClean="0"/>
              <a:t>Assemblaggio effettuato a ISS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TENDIGEM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50DE-238A-424A-8186-6F8FBA220C1C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6" name="Rettangolo 5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TENDIGEM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072" t="14850" r="52941" b="16889"/>
          <a:stretch>
            <a:fillRect/>
          </a:stretch>
        </p:blipFill>
        <p:spPr bwMode="auto">
          <a:xfrm>
            <a:off x="534657" y="908720"/>
            <a:ext cx="407586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716016" y="1052736"/>
            <a:ext cx="4283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Problemi riscontrati: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latin typeface="Comic Sans MS" pitchFamily="66" charset="0"/>
              </a:rPr>
              <a:t> Diversa planarità tra piano di appoggio frame GEM  e l’aggancio del foglio GEM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latin typeface="Comic Sans MS" pitchFamily="66" charset="0"/>
              </a:rPr>
              <a:t> Finitura scadente dei Piani di appoggio</a:t>
            </a:r>
            <a:endParaRPr lang="it-IT" sz="2000" dirty="0">
              <a:latin typeface="Comic Sans MS" pitchFamily="66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 rot="10800000" flipV="1">
            <a:off x="3923928" y="1556792"/>
            <a:ext cx="864096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rot="10800000">
            <a:off x="2267744" y="1556792"/>
            <a:ext cx="252028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10800000" flipV="1">
            <a:off x="2843808" y="2636912"/>
            <a:ext cx="1872208" cy="7920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16200000" flipV="1">
            <a:off x="3887924" y="1808820"/>
            <a:ext cx="864096" cy="7920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http://3.bp.blogspot.com/-9Z8L1tPy654/Tdjzh0AEg6I/AAAAAAAAAF8/2Lw2vhCWh74/s1600/Stemma+Siculorum+Gymnas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506" y="-27383"/>
            <a:ext cx="1176006" cy="1152128"/>
          </a:xfrm>
          <a:prstGeom prst="rect">
            <a:avLst/>
          </a:prstGeom>
          <a:noFill/>
        </p:spPr>
      </p:pic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23528" y="188640"/>
            <a:ext cx="864235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3200" dirty="0" smtClean="0">
                <a:latin typeface="Comic Sans MS" pitchFamily="66" charset="0"/>
              </a:rPr>
              <a:t>OTTIMIZZAZIONE FLUSSAGGIO</a:t>
            </a:r>
            <a:endParaRPr lang="it-IT" sz="2800" dirty="0" smtClean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endParaRPr lang="it-IT" sz="2000" dirty="0" smtClean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endParaRPr lang="it-IT" sz="2000" dirty="0" smtClean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endParaRPr lang="it-IT" sz="2000" dirty="0" smtClean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it-IT" sz="2000" dirty="0" smtClean="0">
                <a:latin typeface="Comic Sans MS" pitchFamily="66" charset="0"/>
              </a:rPr>
              <a:t>UNIFORMITA’ DELLA PRESENZA DEL GAS NELLA GEM</a:t>
            </a:r>
          </a:p>
          <a:p>
            <a:pPr marL="800100" lvl="1" indent="-342900">
              <a:spcBef>
                <a:spcPct val="50000"/>
              </a:spcBef>
              <a:buFontTx/>
              <a:buAutoNum type="arabicParenR"/>
            </a:pPr>
            <a:r>
              <a:rPr lang="it-IT" sz="2000" b="0" dirty="0" smtClean="0">
                <a:latin typeface="Comic Sans MS" pitchFamily="66" charset="0"/>
              </a:rPr>
              <a:t>Ottimizzazione del disegno attraverso COMSOL</a:t>
            </a:r>
          </a:p>
          <a:p>
            <a:pPr marL="342900" indent="-342900">
              <a:spcBef>
                <a:spcPct val="50000"/>
              </a:spcBef>
              <a:buFont typeface="Symbol" pitchFamily="18" charset="2"/>
              <a:buAutoNum type="arabicParenR" startAt="2"/>
            </a:pPr>
            <a:r>
              <a:rPr lang="it-IT" sz="2000" dirty="0" smtClean="0">
                <a:latin typeface="Comic Sans MS" pitchFamily="66" charset="0"/>
              </a:rPr>
              <a:t>TURBOLENZA</a:t>
            </a:r>
          </a:p>
          <a:p>
            <a:pPr marL="800100" lvl="1" indent="-342900">
              <a:spcBef>
                <a:spcPct val="50000"/>
              </a:spcBef>
              <a:buFont typeface="Symbol" pitchFamily="18" charset="2"/>
              <a:buAutoNum type="arabicParenR" startAt="2"/>
            </a:pPr>
            <a:r>
              <a:rPr lang="it-IT" sz="2000" b="0" dirty="0" smtClean="0">
                <a:latin typeface="Comic Sans MS" pitchFamily="66" charset="0"/>
              </a:rPr>
              <a:t>Ottimizzazione del diametro di ingresso e uscita del gas</a:t>
            </a:r>
          </a:p>
          <a:p>
            <a:pPr marL="800100" lvl="1" indent="-342900">
              <a:spcBef>
                <a:spcPct val="50000"/>
              </a:spcBef>
              <a:buFont typeface="Symbol" pitchFamily="18" charset="2"/>
              <a:buAutoNum type="arabicParenR" startAt="2"/>
            </a:pPr>
            <a:r>
              <a:rPr lang="it-IT" sz="2000" b="0" dirty="0" smtClean="0">
                <a:latin typeface="Comic Sans MS" pitchFamily="66" charset="0"/>
              </a:rPr>
              <a:t>Ottimizzazione della griglia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3124200" y="6409134"/>
            <a:ext cx="2895600" cy="476250"/>
          </a:xfrm>
        </p:spPr>
        <p:txBody>
          <a:bodyPr/>
          <a:lstStyle/>
          <a:p>
            <a:r>
              <a:rPr lang="fr-FR" smtClean="0"/>
              <a:t>RIUNIONE JLAB12</a:t>
            </a:r>
            <a:endParaRPr lang="fr-FR" dirty="0"/>
          </a:p>
        </p:txBody>
      </p:sp>
      <p:pic>
        <p:nvPicPr>
          <p:cNvPr id="5" name="Picture 4" descr="http://3.bp.blogspot.com/-9Z8L1tPy654/Tdjzh0AEg6I/AAAAAAAAAF8/2Lw2vhCWh74/s1600/Stemma+Siculorum+Gymnas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1004" y="-27383"/>
            <a:ext cx="1249507" cy="1224136"/>
          </a:xfrm>
          <a:prstGeom prst="rect">
            <a:avLst/>
          </a:prstGeom>
          <a:noFill/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r>
              <a:rPr lang="it-IT" dirty="0" smtClean="0"/>
              <a:t>Francesco Noto</a:t>
            </a:r>
            <a:endParaRPr lang="fr-F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548680"/>
            <a:ext cx="8676456" cy="5832648"/>
          </a:xfrm>
        </p:spPr>
        <p:txBody>
          <a:bodyPr/>
          <a:lstStyle/>
          <a:p>
            <a:r>
              <a:rPr lang="it-IT" sz="3200" dirty="0" smtClean="0"/>
              <a:t>Modifiche apportate nel </a:t>
            </a:r>
            <a:r>
              <a:rPr lang="it-IT" sz="3200" dirty="0" err="1" smtClean="0"/>
              <a:t>Tendigem</a:t>
            </a:r>
            <a:r>
              <a:rPr lang="it-IT" sz="3200" dirty="0" smtClean="0"/>
              <a:t> 2.0</a:t>
            </a:r>
          </a:p>
          <a:p>
            <a:pPr lvl="1"/>
            <a:r>
              <a:rPr lang="it-IT" sz="2800" dirty="0" smtClean="0"/>
              <a:t>Piano di lavoro in </a:t>
            </a:r>
            <a:r>
              <a:rPr lang="it-IT" sz="2800" dirty="0" err="1" smtClean="0"/>
              <a:t>Fibral</a:t>
            </a:r>
            <a:r>
              <a:rPr lang="it-IT" sz="2800" dirty="0" smtClean="0"/>
              <a:t> (materiale lappato fornito già a misura precisione di planarità 0.05 mm)</a:t>
            </a:r>
          </a:p>
          <a:p>
            <a:pPr lvl="1"/>
            <a:r>
              <a:rPr lang="it-IT" sz="2800" dirty="0" smtClean="0"/>
              <a:t>Piano di appoggio in </a:t>
            </a:r>
            <a:r>
              <a:rPr lang="it-IT" sz="2800" dirty="0" err="1" smtClean="0"/>
              <a:t>Fibral</a:t>
            </a:r>
            <a:r>
              <a:rPr lang="it-IT" sz="2800" dirty="0" smtClean="0"/>
              <a:t> (vedi sopra)</a:t>
            </a:r>
          </a:p>
          <a:p>
            <a:pPr lvl="1"/>
            <a:r>
              <a:rPr lang="it-IT" sz="2800" dirty="0" smtClean="0"/>
              <a:t>Modifiche nel sistema di aggancio </a:t>
            </a:r>
          </a:p>
          <a:p>
            <a:pPr lvl="1"/>
            <a:r>
              <a:rPr lang="it-IT" sz="2800" dirty="0" smtClean="0"/>
              <a:t>Modifiche nel sistema di rotazione</a:t>
            </a:r>
          </a:p>
          <a:p>
            <a:pPr lvl="1"/>
            <a:r>
              <a:rPr lang="it-IT" sz="2800" dirty="0" smtClean="0"/>
              <a:t>Utilizzo del sacco da vuoto per gli incollaggi (in via di definizione!)</a:t>
            </a:r>
          </a:p>
          <a:p>
            <a:pPr lvl="1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50DE-238A-424A-8186-6F8FBA220C1C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6" name="Rettangolo 5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TENDIGEM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4" descr="http://3.bp.blogspot.com/-9Z8L1tPy654/Tdjzh0AEg6I/AAAAAAAAAF8/2Lw2vhCWh74/s1600/Stemma+Siculorum+Gymnas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4506" y="-27383"/>
            <a:ext cx="1176006" cy="1152128"/>
          </a:xfrm>
          <a:prstGeom prst="rect">
            <a:avLst/>
          </a:prstGeom>
          <a:noFill/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646456"/>
            <a:ext cx="8424936" cy="587888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Vantaggi del sacco da vuoto:</a:t>
            </a:r>
          </a:p>
          <a:p>
            <a:pPr lvl="1" algn="just"/>
            <a:r>
              <a:rPr lang="it-IT" dirty="0" smtClean="0"/>
              <a:t>Incollaggio più preciso con eliminazioni di </a:t>
            </a:r>
            <a:r>
              <a:rPr lang="it-IT" dirty="0" err="1" smtClean="0"/>
              <a:t>microbolle</a:t>
            </a:r>
            <a:r>
              <a:rPr lang="it-IT" dirty="0" smtClean="0"/>
              <a:t> nello strato di colla</a:t>
            </a:r>
          </a:p>
          <a:p>
            <a:pPr algn="just"/>
            <a:r>
              <a:rPr lang="it-IT" dirty="0" smtClean="0"/>
              <a:t>Svantaggi del sacco da vuoto</a:t>
            </a:r>
          </a:p>
          <a:p>
            <a:pPr lvl="1" algn="just"/>
            <a:r>
              <a:rPr lang="it-IT" dirty="0" smtClean="0"/>
              <a:t>Lavorazioni meccaniche in più (qualche foratura in più sulla piastra)</a:t>
            </a:r>
          </a:p>
          <a:p>
            <a:pPr lvl="1" algn="just"/>
            <a:r>
              <a:rPr lang="it-IT" dirty="0" smtClean="0"/>
              <a:t>Acquisto di materiale specifico (circa 300 euro)</a:t>
            </a:r>
          </a:p>
          <a:p>
            <a:pPr lvl="1" algn="just"/>
            <a:endParaRPr lang="it-IT" dirty="0" smtClean="0"/>
          </a:p>
          <a:p>
            <a:pPr algn="just"/>
            <a:r>
              <a:rPr lang="it-IT" dirty="0" smtClean="0"/>
              <a:t>OPINIONE PERSONALE:</a:t>
            </a:r>
          </a:p>
          <a:p>
            <a:pPr lvl="1" algn="just"/>
            <a:r>
              <a:rPr lang="it-IT" dirty="0" smtClean="0"/>
              <a:t>Conviene farlo visto che i costi non sono elevatissimi e  ci garantiamo un incollaggio migliore. Procederei, se i tempi si fanno stretti, con il </a:t>
            </a:r>
            <a:r>
              <a:rPr lang="it-IT" dirty="0" err="1" smtClean="0"/>
              <a:t>tendigem</a:t>
            </a:r>
            <a:r>
              <a:rPr lang="it-IT" dirty="0" smtClean="0"/>
              <a:t> classico lasciandoci aperta la possibilità di </a:t>
            </a:r>
            <a:r>
              <a:rPr lang="it-IT" dirty="0" err="1" smtClean="0"/>
              <a:t>atterzzarlo</a:t>
            </a:r>
            <a:r>
              <a:rPr lang="it-IT" dirty="0" smtClean="0"/>
              <a:t> con questo ulteriore “optional”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50DE-238A-424A-8186-6F8FBA220C1C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6" name="Rettangolo 5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TENDIGEM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4" descr="http://3.bp.blogspot.com/-9Z8L1tPy654/Tdjzh0AEg6I/AAAAAAAAAF8/2Lw2vhCWh74/s1600/Stemma+Siculorum+Gymnas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4506" y="-27383"/>
            <a:ext cx="1176006" cy="1152128"/>
          </a:xfrm>
          <a:prstGeom prst="rect">
            <a:avLst/>
          </a:prstGeom>
          <a:noFill/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50DE-238A-424A-8186-6F8FBA220C1C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6" name="Rettangolo 5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SERVIZI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406" t="10606" r="10729" b="5354"/>
          <a:stretch>
            <a:fillRect/>
          </a:stretch>
        </p:blipFill>
        <p:spPr bwMode="auto">
          <a:xfrm>
            <a:off x="467544" y="548680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590856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Situazione:</a:t>
            </a:r>
          </a:p>
          <a:p>
            <a:pPr lvl="1" algn="just"/>
            <a:r>
              <a:rPr lang="it-IT" dirty="0" smtClean="0"/>
              <a:t>Effettuato l’ordine per la realizzazione dei frame di supporto</a:t>
            </a:r>
          </a:p>
          <a:p>
            <a:pPr lvl="1" algn="just"/>
            <a:r>
              <a:rPr lang="it-IT" dirty="0" smtClean="0"/>
              <a:t>Entro settembre verranno rilasciati i disegni definitivi</a:t>
            </a:r>
          </a:p>
          <a:p>
            <a:pPr lvl="1" algn="just"/>
            <a:endParaRPr lang="it-IT" dirty="0" smtClean="0"/>
          </a:p>
          <a:p>
            <a:pPr algn="just">
              <a:buNone/>
            </a:pPr>
            <a:r>
              <a:rPr lang="it-IT" b="1" u="sng" dirty="0" smtClean="0"/>
              <a:t>IMPORTANTE</a:t>
            </a:r>
          </a:p>
          <a:p>
            <a:pPr algn="just">
              <a:buNone/>
            </a:pPr>
            <a:r>
              <a:rPr lang="it-IT" dirty="0" smtClean="0"/>
              <a:t>	La ditta ci ha informato che il materiale ha una scadenza e che quindi la realizzazione deve essere fatta entro la fine di settembre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50DE-238A-424A-8186-6F8FBA220C1C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6" name="Rettangolo 5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SERVIZI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50DE-238A-424A-8186-6F8FBA220C1C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686" t="15549" r="18092" b="39325"/>
          <a:stretch>
            <a:fillRect/>
          </a:stretch>
        </p:blipFill>
        <p:spPr bwMode="auto">
          <a:xfrm>
            <a:off x="4355976" y="1660804"/>
            <a:ext cx="4049439" cy="364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69045" t="11610" r="18454" b="8657"/>
          <a:stretch>
            <a:fillRect/>
          </a:stretch>
        </p:blipFill>
        <p:spPr bwMode="auto">
          <a:xfrm>
            <a:off x="1043608" y="472171"/>
            <a:ext cx="1728192" cy="619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SERVIZI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75835" y="5517232"/>
            <a:ext cx="6160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DUE PARTICOLARI CHE FORMANO LA CORNICE </a:t>
            </a:r>
          </a:p>
          <a:p>
            <a:pPr algn="just"/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SUPPORTO DEI SERVIZI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Picture 4" descr="http://3.bp.blogspot.com/-9Z8L1tPy654/Tdjzh0AEg6I/AAAAAAAAAF8/2Lw2vhCWh74/s1600/Stemma+Siculorum+Gymnas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4506" y="-27383"/>
            <a:ext cx="1176006" cy="1152128"/>
          </a:xfrm>
          <a:prstGeom prst="rect">
            <a:avLst/>
          </a:prstGeom>
          <a:noFill/>
        </p:spPr>
      </p:pic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718464"/>
            <a:ext cx="8676456" cy="5518848"/>
          </a:xfrm>
        </p:spPr>
        <p:txBody>
          <a:bodyPr>
            <a:noAutofit/>
          </a:bodyPr>
          <a:lstStyle/>
          <a:p>
            <a:pPr algn="just"/>
            <a:r>
              <a:rPr lang="it-IT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 GEM</a:t>
            </a:r>
          </a:p>
          <a:p>
            <a:pPr lvl="1" algn="just"/>
            <a:r>
              <a:rPr lang="it-IT" sz="2100" dirty="0" smtClean="0"/>
              <a:t>Ultima versione dei disegni </a:t>
            </a:r>
            <a:r>
              <a:rPr lang="it-IT" sz="2100" smtClean="0"/>
              <a:t>rilasciata martedì: </a:t>
            </a:r>
            <a:r>
              <a:rPr lang="it-IT" sz="2100" dirty="0" smtClean="0"/>
              <a:t>e</a:t>
            </a:r>
            <a:r>
              <a:rPr lang="it-IT" sz="2100" smtClean="0"/>
              <a:t>ntro </a:t>
            </a:r>
            <a:r>
              <a:rPr lang="it-IT" sz="2100" dirty="0" smtClean="0"/>
              <a:t>2 </a:t>
            </a:r>
            <a:r>
              <a:rPr lang="it-IT" sz="2100" dirty="0" err="1" smtClean="0"/>
              <a:t>gg</a:t>
            </a:r>
            <a:r>
              <a:rPr lang="it-IT" sz="2100" dirty="0" smtClean="0"/>
              <a:t> saranno pronti i disegni esecutivi e procedere alla realizzazione</a:t>
            </a:r>
          </a:p>
          <a:p>
            <a:pPr algn="just"/>
            <a:r>
              <a:rPr lang="it-IT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TENDIGEM</a:t>
            </a:r>
          </a:p>
          <a:p>
            <a:pPr lvl="1" algn="just"/>
            <a:r>
              <a:rPr lang="it-IT" sz="2100" dirty="0" smtClean="0"/>
              <a:t>Modificato il </a:t>
            </a:r>
            <a:r>
              <a:rPr lang="it-IT" sz="2100" dirty="0" err="1" smtClean="0"/>
              <a:t>tendigem</a:t>
            </a:r>
            <a:r>
              <a:rPr lang="it-IT" sz="2100" dirty="0" smtClean="0"/>
              <a:t> e migliorato in 15 giorni saranno pronti i disegni</a:t>
            </a:r>
          </a:p>
          <a:p>
            <a:pPr lvl="1" algn="just"/>
            <a:r>
              <a:rPr lang="it-IT" sz="2100" dirty="0" smtClean="0"/>
              <a:t>Nei prossimi giorni con Francesco </a:t>
            </a:r>
            <a:r>
              <a:rPr lang="it-IT" sz="2100" dirty="0" err="1" smtClean="0"/>
              <a:t>Librizzi</a:t>
            </a:r>
            <a:r>
              <a:rPr lang="it-IT" sz="2100" dirty="0" smtClean="0"/>
              <a:t> (responsabile servizio alte tecnologie) andremo ai LNF per discutere il sistema del sacco da vuoto per gli incollaggi</a:t>
            </a:r>
          </a:p>
          <a:p>
            <a:pPr lvl="1" algn="just"/>
            <a:r>
              <a:rPr lang="it-IT" sz="2100" dirty="0" smtClean="0"/>
              <a:t>Contattate le ditte per il materiale e l’officina di CT per alcune lavorazioni</a:t>
            </a:r>
          </a:p>
          <a:p>
            <a:pPr algn="just"/>
            <a:r>
              <a:rPr lang="it-IT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</a:t>
            </a:r>
          </a:p>
          <a:p>
            <a:pPr lvl="1" algn="just"/>
            <a:r>
              <a:rPr lang="it-IT" sz="2100" dirty="0" smtClean="0"/>
              <a:t>Entro settembre bisogna rilasciare i disegni definitivi per la realizzazione</a:t>
            </a:r>
          </a:p>
          <a:p>
            <a:pPr algn="just"/>
            <a:r>
              <a:rPr lang="it-IT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SUPPORTO CAMERA PULITA</a:t>
            </a:r>
          </a:p>
          <a:p>
            <a:pPr lvl="1" algn="just"/>
            <a:r>
              <a:rPr lang="it-IT" sz="2100" dirty="0" smtClean="0"/>
              <a:t>Sono state realizzate diverse attrezzature di supporto per la camera pulita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RIUNIONE JLAB12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50DE-238A-424A-8186-6F8FBA220C1C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7" name="Rettangolo 6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CONCLUSIONI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4" descr="http://3.bp.blogspot.com/-9Z8L1tPy654/Tdjzh0AEg6I/AAAAAAAAAF8/2Lw2vhCWh74/s1600/Stemma+Siculorum+Gymnas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4506" y="-27383"/>
            <a:ext cx="1176006" cy="1152128"/>
          </a:xfrm>
          <a:prstGeom prst="rect">
            <a:avLst/>
          </a:prstGeom>
          <a:noFill/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ex1_thin_film_f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756" y="764704"/>
            <a:ext cx="5780420" cy="5184575"/>
          </a:xfrm>
          <a:prstGeom prst="rect">
            <a:avLst/>
          </a:prstGeom>
          <a:noFill/>
        </p:spPr>
      </p:pic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0" name="Rettangolo 19"/>
          <p:cNvSpPr/>
          <p:nvPr/>
        </p:nvSpPr>
        <p:spPr>
          <a:xfrm>
            <a:off x="216024" y="116632"/>
            <a:ext cx="7092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OTTIMIZZAZIONE DEL FLUSSAGGIO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24750" y="6093296"/>
            <a:ext cx="548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PRIMA SIMULAZIONE CON SOLO 2 SETTORI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157192" y="1757422"/>
            <a:ext cx="298680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0" dirty="0" smtClean="0">
                <a:latin typeface="Candara" pitchFamily="34" charset="0"/>
              </a:rPr>
              <a:t>A frame </a:t>
            </a:r>
            <a:r>
              <a:rPr lang="fr-BE" b="0" dirty="0" err="1" smtClean="0">
                <a:latin typeface="Candara" pitchFamily="34" charset="0"/>
              </a:rPr>
              <a:t>with</a:t>
            </a:r>
            <a:r>
              <a:rPr lang="fr-BE" b="0" dirty="0" smtClean="0">
                <a:latin typeface="Candara" pitchFamily="34" charset="0"/>
              </a:rPr>
              <a:t> : </a:t>
            </a:r>
            <a:br>
              <a:rPr lang="fr-BE" b="0" dirty="0" smtClean="0">
                <a:latin typeface="Candara" pitchFamily="34" charset="0"/>
              </a:rPr>
            </a:br>
            <a:r>
              <a:rPr lang="fr-BE" b="0" dirty="0" smtClean="0">
                <a:latin typeface="Candara" pitchFamily="34" charset="0"/>
              </a:rPr>
              <a:t>- 2 segments</a:t>
            </a:r>
            <a:br>
              <a:rPr lang="fr-BE" b="0" dirty="0" smtClean="0">
                <a:latin typeface="Candara" pitchFamily="34" charset="0"/>
              </a:rPr>
            </a:br>
            <a:r>
              <a:rPr lang="fr-BE" b="0" dirty="0" smtClean="0">
                <a:latin typeface="Candara" pitchFamily="34" charset="0"/>
              </a:rPr>
              <a:t>- 1 </a:t>
            </a:r>
            <a:r>
              <a:rPr lang="fr-BE" b="0" dirty="0" err="1" smtClean="0">
                <a:latin typeface="Candara" pitchFamily="34" charset="0"/>
              </a:rPr>
              <a:t>inlet</a:t>
            </a:r>
            <a:r>
              <a:rPr lang="fr-BE" b="0" dirty="0" smtClean="0">
                <a:latin typeface="Candara" pitchFamily="34" charset="0"/>
              </a:rPr>
              <a:t> and 1 </a:t>
            </a:r>
            <a:r>
              <a:rPr lang="fr-BE" b="0" dirty="0" err="1" smtClean="0">
                <a:latin typeface="Candara" pitchFamily="34" charset="0"/>
              </a:rPr>
              <a:t>outlet</a:t>
            </a:r>
            <a:r>
              <a:rPr lang="fr-BE" b="0" dirty="0" smtClean="0">
                <a:latin typeface="Candara" pitchFamily="34" charset="0"/>
              </a:rPr>
              <a:t/>
            </a:r>
            <a:br>
              <a:rPr lang="fr-BE" b="0" dirty="0" smtClean="0">
                <a:latin typeface="Candara" pitchFamily="34" charset="0"/>
              </a:rPr>
            </a:br>
            <a:r>
              <a:rPr lang="fr-BE" b="0" dirty="0" smtClean="0">
                <a:latin typeface="Candara" pitchFamily="34" charset="0"/>
              </a:rPr>
              <a:t>- 1 </a:t>
            </a:r>
            <a:r>
              <a:rPr lang="fr-BE" b="0" dirty="0" err="1" smtClean="0">
                <a:latin typeface="Candara" pitchFamily="34" charset="0"/>
              </a:rPr>
              <a:t>opening</a:t>
            </a:r>
            <a:r>
              <a:rPr lang="fr-BE" b="0" dirty="0" smtClean="0">
                <a:latin typeface="Candara" pitchFamily="34" charset="0"/>
              </a:rPr>
              <a:t> </a:t>
            </a:r>
            <a:r>
              <a:rPr lang="fr-BE" b="0" dirty="0" err="1" smtClean="0">
                <a:latin typeface="Candara" pitchFamily="34" charset="0"/>
              </a:rPr>
              <a:t>between</a:t>
            </a:r>
            <a:r>
              <a:rPr lang="fr-BE" b="0" dirty="0" smtClean="0">
                <a:latin typeface="Candara" pitchFamily="34" charset="0"/>
              </a:rPr>
              <a:t> the 2 segments </a:t>
            </a:r>
          </a:p>
          <a:p>
            <a:endParaRPr lang="fr-BE" b="0" dirty="0" smtClean="0">
              <a:latin typeface="Candara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fr-BE" b="0" dirty="0" err="1" smtClean="0">
                <a:latin typeface="Candara" pitchFamily="34" charset="0"/>
              </a:rPr>
              <a:t>Simulated</a:t>
            </a:r>
            <a:r>
              <a:rPr lang="fr-BE" b="0" dirty="0" smtClean="0">
                <a:latin typeface="Candara" pitchFamily="34" charset="0"/>
              </a:rPr>
              <a:t> </a:t>
            </a:r>
            <a:r>
              <a:rPr lang="fr-BE" b="0" dirty="0" err="1" smtClean="0">
                <a:latin typeface="Candara" pitchFamily="34" charset="0"/>
              </a:rPr>
              <a:t>gas</a:t>
            </a:r>
            <a:r>
              <a:rPr lang="fr-BE" b="0" dirty="0" smtClean="0">
                <a:latin typeface="Candara" pitchFamily="34" charset="0"/>
              </a:rPr>
              <a:t> : CO2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fr-BE" b="0" dirty="0" err="1" smtClean="0">
                <a:latin typeface="Candara" pitchFamily="34" charset="0"/>
              </a:rPr>
              <a:t>At</a:t>
            </a:r>
            <a:r>
              <a:rPr lang="fr-BE" b="0" dirty="0" smtClean="0">
                <a:latin typeface="Candara" pitchFamily="34" charset="0"/>
              </a:rPr>
              <a:t> the </a:t>
            </a:r>
            <a:r>
              <a:rPr lang="fr-BE" b="0" dirty="0" err="1" smtClean="0">
                <a:latin typeface="Candara" pitchFamily="34" charset="0"/>
              </a:rPr>
              <a:t>inlet</a:t>
            </a:r>
            <a:r>
              <a:rPr lang="fr-BE" b="0" dirty="0" smtClean="0">
                <a:latin typeface="Candara" pitchFamily="34" charset="0"/>
              </a:rPr>
              <a:t> : </a:t>
            </a:r>
            <a:r>
              <a:rPr lang="fr-BE" b="0" dirty="0" err="1" smtClean="0">
                <a:latin typeface="Candara" pitchFamily="34" charset="0"/>
              </a:rPr>
              <a:t>uniform</a:t>
            </a:r>
            <a:r>
              <a:rPr lang="fr-BE" b="0" dirty="0" smtClean="0">
                <a:latin typeface="Candara" pitchFamily="34" charset="0"/>
              </a:rPr>
              <a:t> </a:t>
            </a:r>
            <a:r>
              <a:rPr lang="fr-BE" b="0" dirty="0" err="1" smtClean="0">
                <a:latin typeface="Candara" pitchFamily="34" charset="0"/>
              </a:rPr>
              <a:t>velocity</a:t>
            </a:r>
            <a:r>
              <a:rPr lang="fr-BE" b="0" dirty="0" smtClean="0">
                <a:latin typeface="Candara" pitchFamily="34" charset="0"/>
              </a:rPr>
              <a:t> </a:t>
            </a:r>
            <a:r>
              <a:rPr lang="fr-BE" b="0" dirty="0" err="1" smtClean="0">
                <a:latin typeface="Candara" pitchFamily="34" charset="0"/>
              </a:rPr>
              <a:t>imposed</a:t>
            </a:r>
            <a:r>
              <a:rPr lang="fr-BE" b="0" dirty="0" smtClean="0">
                <a:latin typeface="Candara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fr-BE" b="0" dirty="0" err="1" smtClean="0">
                <a:latin typeface="Candara" pitchFamily="34" charset="0"/>
              </a:rPr>
              <a:t>At</a:t>
            </a:r>
            <a:r>
              <a:rPr lang="fr-BE" b="0" dirty="0" smtClean="0">
                <a:latin typeface="Candara" pitchFamily="34" charset="0"/>
              </a:rPr>
              <a:t> the </a:t>
            </a:r>
            <a:r>
              <a:rPr lang="fr-BE" b="0" dirty="0" err="1" smtClean="0">
                <a:latin typeface="Candara" pitchFamily="34" charset="0"/>
              </a:rPr>
              <a:t>outlet</a:t>
            </a:r>
            <a:r>
              <a:rPr lang="fr-BE" b="0" dirty="0" smtClean="0">
                <a:latin typeface="Candara" pitchFamily="34" charset="0"/>
              </a:rPr>
              <a:t> : ambiant pressure </a:t>
            </a:r>
            <a:r>
              <a:rPr lang="fr-BE" b="0" dirty="0" err="1" smtClean="0">
                <a:latin typeface="Candara" pitchFamily="34" charset="0"/>
              </a:rPr>
              <a:t>imposed</a:t>
            </a:r>
            <a:endParaRPr lang="fr-FR" b="0" dirty="0" smtClean="0">
              <a:latin typeface="Candara" pitchFamily="34" charset="0"/>
            </a:endParaRPr>
          </a:p>
          <a:p>
            <a:endParaRPr lang="it-IT" dirty="0"/>
          </a:p>
        </p:txBody>
      </p:sp>
      <p:pic>
        <p:nvPicPr>
          <p:cNvPr id="9" name="Picture 4" descr="http://3.bp.blogspot.com/-9Z8L1tPy654/Tdjzh0AEg6I/AAAAAAAAAF8/2Lw2vhCWh74/s1600/Stemma+Siculorum+Gymnas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506" y="-27383"/>
            <a:ext cx="1176006" cy="1152128"/>
          </a:xfrm>
          <a:prstGeom prst="rect">
            <a:avLst/>
          </a:prstGeom>
          <a:noFill/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00113" y="6583363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0">
                <a:solidFill>
                  <a:srgbClr val="5B5BC9"/>
                </a:solidFill>
                <a:latin typeface="Candara" pitchFamily="34" charset="0"/>
              </a:rPr>
              <a:t>Valérie De Smet</a:t>
            </a:r>
            <a:endParaRPr lang="fr-FR" sz="1200" b="0">
              <a:solidFill>
                <a:srgbClr val="5B5BC9"/>
              </a:solidFill>
              <a:latin typeface="Candara" pitchFamily="34" charset="0"/>
            </a:endParaRPr>
          </a:p>
        </p:txBody>
      </p:sp>
      <p:pic>
        <p:nvPicPr>
          <p:cNvPr id="10250" name="Picture 10" descr="ex2_NormalMe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162511"/>
            <a:ext cx="9072562" cy="4173537"/>
          </a:xfrm>
          <a:prstGeom prst="rect">
            <a:avLst/>
          </a:prstGeom>
          <a:noFill/>
        </p:spPr>
      </p:pic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9" name="Rettangolo 8"/>
          <p:cNvSpPr/>
          <p:nvPr/>
        </p:nvSpPr>
        <p:spPr>
          <a:xfrm>
            <a:off x="4680520" y="53598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0" dirty="0" smtClean="0">
                <a:latin typeface="Candara" pitchFamily="34" charset="0"/>
              </a:rPr>
              <a:t>Simulated gas : CO2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0" dirty="0" smtClean="0">
                <a:latin typeface="Candara" pitchFamily="34" charset="0"/>
              </a:rPr>
              <a:t>At the inlet : uniform velocity imposed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0" dirty="0" smtClean="0">
                <a:latin typeface="Candara" pitchFamily="34" charset="0"/>
              </a:rPr>
              <a:t>At the outlet : </a:t>
            </a:r>
            <a:r>
              <a:rPr lang="en-US" b="0" dirty="0" err="1" smtClean="0">
                <a:latin typeface="Candara" pitchFamily="34" charset="0"/>
              </a:rPr>
              <a:t>ambiant</a:t>
            </a:r>
            <a:r>
              <a:rPr lang="en-US" b="0" dirty="0" smtClean="0">
                <a:latin typeface="Candara" pitchFamily="34" charset="0"/>
              </a:rPr>
              <a:t> pressure imposed</a:t>
            </a:r>
            <a:endParaRPr lang="en-US" b="0" dirty="0">
              <a:latin typeface="Candara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60040" y="53360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 smtClean="0">
                <a:latin typeface="Candara" pitchFamily="34" charset="0"/>
              </a:rPr>
              <a:t>A frame with :</a:t>
            </a:r>
            <a:br>
              <a:rPr lang="en-US" b="0" dirty="0" smtClean="0">
                <a:latin typeface="Candara" pitchFamily="34" charset="0"/>
              </a:rPr>
            </a:br>
            <a:r>
              <a:rPr lang="en-US" b="0" dirty="0" smtClean="0">
                <a:latin typeface="Candara" pitchFamily="34" charset="0"/>
              </a:rPr>
              <a:t>- 6 segments in one row</a:t>
            </a:r>
            <a:br>
              <a:rPr lang="en-US" b="0" dirty="0" smtClean="0">
                <a:latin typeface="Candara" pitchFamily="34" charset="0"/>
              </a:rPr>
            </a:br>
            <a:r>
              <a:rPr lang="en-US" b="0" dirty="0" smtClean="0">
                <a:latin typeface="Candara" pitchFamily="34" charset="0"/>
              </a:rPr>
              <a:t>- 1 inlet and 1 outlet</a:t>
            </a:r>
            <a:br>
              <a:rPr lang="en-US" b="0" dirty="0" smtClean="0">
                <a:latin typeface="Candara" pitchFamily="34" charset="0"/>
              </a:rPr>
            </a:br>
            <a:r>
              <a:rPr lang="en-US" b="0" dirty="0" smtClean="0">
                <a:latin typeface="Candara" pitchFamily="34" charset="0"/>
              </a:rPr>
              <a:t>- 2 openings in between adjacent segments</a:t>
            </a:r>
            <a:br>
              <a:rPr lang="en-US" b="0" dirty="0" smtClean="0">
                <a:latin typeface="Candara" pitchFamily="34" charset="0"/>
              </a:rPr>
            </a:br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251520" y="116632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OTTIMIZZAZIONE DEL FLUSSAGGIO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Picture 4" descr="http://3.bp.blogspot.com/-9Z8L1tPy654/Tdjzh0AEg6I/AAAAAAAAAF8/2Lw2vhCWh74/s1600/Stemma+Siculorum+Gymnas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5006" y="-27383"/>
            <a:ext cx="955505" cy="936104"/>
          </a:xfrm>
          <a:prstGeom prst="rect">
            <a:avLst/>
          </a:prstGeom>
          <a:noFill/>
        </p:spPr>
      </p:pic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currentFullFrame_lin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7087"/>
            <a:ext cx="7704856" cy="5883526"/>
          </a:xfrm>
          <a:prstGeom prst="rect">
            <a:avLst/>
          </a:prstGeom>
          <a:noFill/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187127" y="1334096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dirty="0" err="1">
                <a:solidFill>
                  <a:srgbClr val="FF0000"/>
                </a:solidFill>
                <a:latin typeface="Candara" pitchFamily="34" charset="0"/>
              </a:rPr>
              <a:t>inlet</a:t>
            </a:r>
            <a:endParaRPr lang="fr-FR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116013" y="1125538"/>
            <a:ext cx="64611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575264" y="5363924"/>
            <a:ext cx="756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BE" dirty="0" err="1">
                <a:solidFill>
                  <a:srgbClr val="FF0000"/>
                </a:solidFill>
                <a:latin typeface="Candara" pitchFamily="34" charset="0"/>
              </a:rPr>
              <a:t>inlet</a:t>
            </a:r>
            <a:endParaRPr lang="fr-FR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796062" y="134076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dirty="0" err="1">
                <a:solidFill>
                  <a:srgbClr val="FF0000"/>
                </a:solidFill>
                <a:latin typeface="Candara" pitchFamily="34" charset="0"/>
              </a:rPr>
              <a:t>outlet</a:t>
            </a:r>
            <a:endParaRPr lang="fr-FR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5496488" y="5579948"/>
            <a:ext cx="875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dirty="0" err="1">
                <a:solidFill>
                  <a:srgbClr val="FF0000"/>
                </a:solidFill>
                <a:latin typeface="Candara" pitchFamily="34" charset="0"/>
              </a:rPr>
              <a:t>outlet</a:t>
            </a:r>
            <a:endParaRPr lang="fr-FR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13" name="Rettangolo 12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OTTIMIZZAZIONE DEL FLUSSAGGIO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4" descr="http://3.bp.blogspot.com/-9Z8L1tPy654/Tdjzh0AEg6I/AAAAAAAAAF8/2Lw2vhCWh74/s1600/Stemma+Siculorum+Gymnas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506" y="-27383"/>
            <a:ext cx="1176006" cy="1152128"/>
          </a:xfrm>
          <a:prstGeom prst="rect">
            <a:avLst/>
          </a:prstGeom>
          <a:noFill/>
        </p:spPr>
      </p:pic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900113" y="6583363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0">
                <a:solidFill>
                  <a:srgbClr val="5B5BC9"/>
                </a:solidFill>
                <a:latin typeface="Candara" pitchFamily="34" charset="0"/>
              </a:rPr>
              <a:t>Valérie De Smet</a:t>
            </a:r>
            <a:endParaRPr lang="fr-FR" sz="1200" b="0">
              <a:solidFill>
                <a:srgbClr val="5B5BC9"/>
              </a:solidFill>
              <a:latin typeface="Candara" pitchFamily="34" charset="0"/>
            </a:endParaRPr>
          </a:p>
        </p:txBody>
      </p:sp>
      <p:pic>
        <p:nvPicPr>
          <p:cNvPr id="18443" name="Picture 11" descr="FullFrameChangedInlets_lin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7"/>
            <a:ext cx="7560840" cy="5590621"/>
          </a:xfrm>
          <a:prstGeom prst="rect">
            <a:avLst/>
          </a:prstGeom>
          <a:noFill/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48072" y="6228020"/>
            <a:ext cx="8964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INVERTENDO INGRESSI E USCITE SI HA QUESTO RISULTATO!!!!!</a:t>
            </a:r>
            <a:endParaRPr lang="fr-FR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964345" y="1257263"/>
            <a:ext cx="871351" cy="3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dirty="0" err="1">
                <a:solidFill>
                  <a:srgbClr val="FF0000"/>
                </a:solidFill>
                <a:latin typeface="Candara" pitchFamily="34" charset="0"/>
              </a:rPr>
              <a:t>inlet</a:t>
            </a:r>
            <a:endParaRPr lang="fr-FR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644865" y="1334095"/>
            <a:ext cx="871351" cy="3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dirty="0" err="1">
                <a:solidFill>
                  <a:srgbClr val="FF0000"/>
                </a:solidFill>
                <a:latin typeface="Candara" pitchFamily="34" charset="0"/>
              </a:rPr>
              <a:t>inlet</a:t>
            </a:r>
            <a:endParaRPr lang="fr-FR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6011863" y="5229225"/>
            <a:ext cx="2889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95536" y="5073687"/>
            <a:ext cx="909768" cy="3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dirty="0" err="1">
                <a:solidFill>
                  <a:srgbClr val="FF0000"/>
                </a:solidFill>
                <a:latin typeface="Candara" pitchFamily="34" charset="0"/>
              </a:rPr>
              <a:t>outlet</a:t>
            </a:r>
            <a:endParaRPr lang="fr-FR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2275755" y="1287540"/>
            <a:ext cx="2296245" cy="415768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3384746" y="5445125"/>
            <a:ext cx="1433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6" name="Segnaposto numero diapos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174400" y="5359064"/>
            <a:ext cx="909768" cy="37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dirty="0" err="1" smtClean="0">
                <a:solidFill>
                  <a:srgbClr val="FF0000"/>
                </a:solidFill>
                <a:latin typeface="Candara" pitchFamily="34" charset="0"/>
              </a:rPr>
              <a:t>outlet</a:t>
            </a:r>
            <a:endParaRPr lang="fr-FR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 dirty="0"/>
          </a:p>
        </p:txBody>
      </p:sp>
      <p:sp>
        <p:nvSpPr>
          <p:cNvPr id="17" name="Rettangolo 16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OTTIMIZZAZIONE DEL FLUSSAGGIO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Picture 4" descr="http://3.bp.blogspot.com/-9Z8L1tPy654/Tdjzh0AEg6I/AAAAAAAAAF8/2Lw2vhCWh74/s1600/Stemma+Siculorum+Gymnas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506" y="-27383"/>
            <a:ext cx="1176006" cy="1152128"/>
          </a:xfrm>
          <a:prstGeom prst="rect">
            <a:avLst/>
          </a:prstGeom>
          <a:noFill/>
        </p:spPr>
      </p:pic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900113" y="6583363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0">
                <a:solidFill>
                  <a:srgbClr val="5B5BC9"/>
                </a:solidFill>
                <a:latin typeface="Candara" pitchFamily="34" charset="0"/>
              </a:rPr>
              <a:t>Valérie De Smet</a:t>
            </a:r>
            <a:endParaRPr lang="fr-FR" sz="1200" b="0">
              <a:solidFill>
                <a:srgbClr val="5B5BC9"/>
              </a:solidFill>
              <a:latin typeface="Candara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131840" y="652626"/>
            <a:ext cx="3455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b="0" dirty="0" err="1" smtClean="0">
                <a:latin typeface="Comic Sans MS" pitchFamily="66" charset="0"/>
              </a:rPr>
              <a:t>Qualità</a:t>
            </a:r>
            <a:r>
              <a:rPr lang="fr-BE" sz="2000" b="0" dirty="0" smtClean="0">
                <a:latin typeface="Comic Sans MS" pitchFamily="66" charset="0"/>
              </a:rPr>
              <a:t> </a:t>
            </a:r>
            <a:r>
              <a:rPr lang="fr-BE" sz="2000" b="0" dirty="0" err="1" smtClean="0">
                <a:latin typeface="Comic Sans MS" pitchFamily="66" charset="0"/>
              </a:rPr>
              <a:t>della</a:t>
            </a:r>
            <a:r>
              <a:rPr lang="fr-BE" sz="2000" b="0" dirty="0" smtClean="0">
                <a:latin typeface="Comic Sans MS" pitchFamily="66" charset="0"/>
              </a:rPr>
              <a:t> </a:t>
            </a:r>
            <a:r>
              <a:rPr lang="fr-BE" sz="2000" b="0" dirty="0" err="1" smtClean="0">
                <a:latin typeface="Comic Sans MS" pitchFamily="66" charset="0"/>
              </a:rPr>
              <a:t>simulazione</a:t>
            </a:r>
            <a:endParaRPr lang="fr-BE" sz="2000" b="0" dirty="0" smtClean="0">
              <a:latin typeface="Comic Sans MS" pitchFamily="66" charset="0"/>
            </a:endParaRPr>
          </a:p>
        </p:txBody>
      </p:sp>
      <p:pic>
        <p:nvPicPr>
          <p:cNvPr id="56336" name="Picture 16" descr="ex7_statist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03742"/>
            <a:ext cx="8424936" cy="5441085"/>
          </a:xfrm>
          <a:prstGeom prst="rect">
            <a:avLst/>
          </a:prstGeom>
          <a:noFill/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0" name="Rettangolo 9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OTTIMIZZAZIONE DEL FLUSSAGGIO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4" descr="http://3.bp.blogspot.com/-9Z8L1tPy654/Tdjzh0AEg6I/AAAAAAAAAF8/2Lw2vhCWh74/s1600/Stemma+Siculorum+Gymnas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506" y="-27383"/>
            <a:ext cx="1176006" cy="1152128"/>
          </a:xfrm>
          <a:prstGeom prst="rect">
            <a:avLst/>
          </a:prstGeom>
          <a:noFill/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00113" y="6583363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0">
                <a:solidFill>
                  <a:srgbClr val="5B5BC9"/>
                </a:solidFill>
                <a:latin typeface="Candara" pitchFamily="34" charset="0"/>
              </a:rPr>
              <a:t>Valérie De Smet</a:t>
            </a:r>
            <a:endParaRPr lang="fr-FR" sz="1200" b="0">
              <a:solidFill>
                <a:srgbClr val="5B5BC9"/>
              </a:solidFill>
              <a:latin typeface="Candara" pitchFamily="34" charset="0"/>
            </a:endParaRPr>
          </a:p>
        </p:txBody>
      </p:sp>
      <p:pic>
        <p:nvPicPr>
          <p:cNvPr id="11274" name="Picture 10" descr="ex2_NormalMesh_in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07693"/>
            <a:ext cx="8964612" cy="4149725"/>
          </a:xfrm>
          <a:prstGeom prst="rect">
            <a:avLst/>
          </a:prstGeom>
          <a:noFill/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68064" y="5385410"/>
            <a:ext cx="828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u="sng" dirty="0" smtClean="0">
                <a:latin typeface="Comic Sans MS" pitchFamily="66" charset="0"/>
              </a:rPr>
              <a:t>PRIMO RISULTATO OTTENUTO</a:t>
            </a:r>
            <a:r>
              <a:rPr lang="fr-BE" sz="2000" b="0" dirty="0" smtClean="0">
                <a:latin typeface="Comic Sans MS" pitchFamily="66" charset="0"/>
              </a:rPr>
              <a:t>: </a:t>
            </a:r>
            <a:r>
              <a:rPr lang="fr-BE" sz="2000" b="0" dirty="0" err="1" smtClean="0">
                <a:latin typeface="Comic Sans MS" pitchFamily="66" charset="0"/>
              </a:rPr>
              <a:t>modifica</a:t>
            </a:r>
            <a:r>
              <a:rPr lang="fr-BE" sz="2000" b="0" dirty="0" smtClean="0">
                <a:latin typeface="Comic Sans MS" pitchFamily="66" charset="0"/>
              </a:rPr>
              <a:t> </a:t>
            </a:r>
            <a:r>
              <a:rPr lang="fr-BE" sz="2000" b="0" dirty="0" err="1" smtClean="0">
                <a:latin typeface="Comic Sans MS" pitchFamily="66" charset="0"/>
              </a:rPr>
              <a:t>della</a:t>
            </a:r>
            <a:r>
              <a:rPr lang="fr-BE" sz="2000" b="0" dirty="0" smtClean="0">
                <a:latin typeface="Comic Sans MS" pitchFamily="66" charset="0"/>
              </a:rPr>
              <a:t> </a:t>
            </a:r>
            <a:r>
              <a:rPr lang="fr-BE" sz="2000" b="0" dirty="0" err="1" smtClean="0">
                <a:latin typeface="Comic Sans MS" pitchFamily="66" charset="0"/>
              </a:rPr>
              <a:t>geometria</a:t>
            </a:r>
            <a:r>
              <a:rPr lang="fr-BE" sz="2000" b="0" dirty="0" smtClean="0">
                <a:latin typeface="Comic Sans MS" pitchFamily="66" charset="0"/>
              </a:rPr>
              <a:t> </a:t>
            </a:r>
            <a:r>
              <a:rPr lang="fr-BE" sz="2000" b="0" dirty="0" err="1" smtClean="0">
                <a:latin typeface="Comic Sans MS" pitchFamily="66" charset="0"/>
              </a:rPr>
              <a:t>dello</a:t>
            </a:r>
            <a:r>
              <a:rPr lang="fr-BE" sz="2000" b="0" dirty="0" smtClean="0">
                <a:latin typeface="Comic Sans MS" pitchFamily="66" charset="0"/>
              </a:rPr>
              <a:t> </a:t>
            </a:r>
            <a:r>
              <a:rPr lang="fr-BE" sz="2000" b="0" dirty="0" err="1" smtClean="0">
                <a:latin typeface="Comic Sans MS" pitchFamily="66" charset="0"/>
              </a:rPr>
              <a:t>scasso</a:t>
            </a:r>
            <a:r>
              <a:rPr lang="fr-BE" sz="2000" b="0" dirty="0" smtClean="0">
                <a:latin typeface="Comic Sans MS" pitchFamily="66" charset="0"/>
              </a:rPr>
              <a:t> per il </a:t>
            </a:r>
            <a:r>
              <a:rPr lang="fr-BE" sz="2000" b="0" dirty="0" err="1" smtClean="0">
                <a:latin typeface="Comic Sans MS" pitchFamily="66" charset="0"/>
              </a:rPr>
              <a:t>gas</a:t>
            </a:r>
            <a:r>
              <a:rPr lang="fr-BE" sz="2000" b="0" dirty="0" smtClean="0">
                <a:latin typeface="Comic Sans MS" pitchFamily="66" charset="0"/>
              </a:rPr>
              <a:t>!!!</a:t>
            </a:r>
            <a:endParaRPr lang="fr-FR" sz="2000" b="0" dirty="0">
              <a:latin typeface="Comic Sans MS" pitchFamily="66" charset="0"/>
            </a:endParaRPr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C3C2-ADB5-4035-A45A-F8032DFCBFE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RIUNIONE JLAB12</a:t>
            </a:r>
            <a:endParaRPr lang="fr-FR"/>
          </a:p>
        </p:txBody>
      </p:sp>
      <p:sp>
        <p:nvSpPr>
          <p:cNvPr id="11" name="Rettangolo 10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OTTIMIZZAZIONE DEL FLUSSAGGIO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4" descr="http://3.bp.blogspot.com/-9Z8L1tPy654/Tdjzh0AEg6I/AAAAAAAAAF8/2Lw2vhCWh74/s1600/Stemma+Siculorum+Gymnas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506" y="-27383"/>
            <a:ext cx="1176006" cy="1152128"/>
          </a:xfrm>
          <a:prstGeom prst="rect">
            <a:avLst/>
          </a:prstGeom>
          <a:noFill/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Francesco Noto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1022</Words>
  <Application>Microsoft Office PowerPoint</Application>
  <PresentationFormat>Presentazione su schermo (4:3)</PresentationFormat>
  <Paragraphs>294</Paragraphs>
  <Slides>35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Metro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Valerie</dc:creator>
  <cp:lastModifiedBy>Francesco</cp:lastModifiedBy>
  <cp:revision>202</cp:revision>
  <dcterms:created xsi:type="dcterms:W3CDTF">2011-05-11T14:03:14Z</dcterms:created>
  <dcterms:modified xsi:type="dcterms:W3CDTF">2011-06-09T12:58:38Z</dcterms:modified>
</cp:coreProperties>
</file>