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2" r:id="rId3"/>
    <p:sldId id="269" r:id="rId4"/>
    <p:sldId id="270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00" autoAdjust="0"/>
    <p:restoredTop sz="94617" autoAdjust="0"/>
  </p:normalViewPr>
  <p:slideViewPr>
    <p:cSldViewPr>
      <p:cViewPr varScale="1">
        <p:scale>
          <a:sx n="75" d="100"/>
          <a:sy n="75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63D2E2-028B-486F-915A-4D18113E0B0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199DA-2BFD-4405-B8F4-E8CAE6A5807F}" type="slidenum">
              <a:rPr lang="it-IT"/>
              <a:pPr/>
              <a:t>1</a:t>
            </a:fld>
            <a:endParaRPr lang="it-IT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DB96E-F923-4B05-9598-E03092882345}" type="slidenum">
              <a:rPr lang="it-IT"/>
              <a:pPr/>
              <a:t>3</a:t>
            </a:fld>
            <a:endParaRPr lang="it-IT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57EC0-0E37-4C47-9916-0E2E7B933E03}" type="slidenum">
              <a:rPr lang="it-IT"/>
              <a:pPr/>
              <a:t>4</a:t>
            </a:fld>
            <a:endParaRPr lang="it-IT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D2E2-028B-486F-915A-4D18113E0B06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D1432-1E90-42FE-83D2-43DA7519FEE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42D3-8BF6-4373-9BEC-AA7C8CDC14B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95103-EC08-4308-A0A2-E8D24FB8E1E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74EA19-76CD-4532-BD41-95433AF1B04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57A1C-AF95-426C-8DAD-10A13F7A431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433563-3199-48CC-B372-E58FF959232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67E889-DF2E-4DE4-965A-988C97FBE73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5B40C8-C5D1-41F8-A3BE-87A377231F1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091C6A-085E-478F-B964-EA60A118D9D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24483-1324-4E1C-9ECF-CC3CD067CCD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648A0-5E4E-4940-A615-DA6648567F0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EEE2E-C812-4BAE-AD34-8FE56036480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83187-E0F1-434A-B7F5-38422F58EFB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6C948-8022-42C1-84D0-F5460679D42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58915-0C69-42CE-A0EE-7DD37D110B7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1FF8C-69A2-4AA8-ABD7-305797C68B5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60E7B-3082-424B-B630-8D6E7916640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C7A795-799E-40BC-BA17-C1C33B7827A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SOMMARIO (</a:t>
            </a:r>
            <a:r>
              <a:rPr lang="it-IT" sz="3200" dirty="0" err="1" smtClean="0"/>
              <a:t>Engineering</a:t>
            </a:r>
            <a:r>
              <a:rPr lang="it-IT" sz="3200" dirty="0" smtClean="0"/>
              <a:t> ed altro) INFN/CT</a:t>
            </a:r>
            <a:endParaRPr lang="it-IT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856662" cy="4525963"/>
          </a:xfrm>
        </p:spPr>
        <p:txBody>
          <a:bodyPr/>
          <a:lstStyle/>
          <a:p>
            <a:r>
              <a:rPr lang="it-IT" sz="2800" dirty="0" smtClean="0"/>
              <a:t>Anagrafica INFN/CT</a:t>
            </a:r>
          </a:p>
          <a:p>
            <a:r>
              <a:rPr lang="it-IT" sz="2800" dirty="0" smtClean="0"/>
              <a:t>Foto  assemblaggio in camera pulita (</a:t>
            </a:r>
            <a:r>
              <a:rPr lang="it-IT" sz="2800" dirty="0" err="1" smtClean="0"/>
              <a:t>V.Bellini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Simulazioni </a:t>
            </a:r>
            <a:r>
              <a:rPr lang="it-IT" sz="2800" dirty="0"/>
              <a:t>Finite </a:t>
            </a:r>
            <a:r>
              <a:rPr lang="it-IT" sz="2800" dirty="0" err="1"/>
              <a:t>Element</a:t>
            </a:r>
            <a:r>
              <a:rPr lang="it-IT" sz="2800" dirty="0"/>
              <a:t> </a:t>
            </a:r>
            <a:r>
              <a:rPr lang="it-IT" sz="2800" dirty="0" err="1" smtClean="0"/>
              <a:t>Method</a:t>
            </a:r>
            <a:r>
              <a:rPr lang="it-IT" sz="2800" dirty="0" smtClean="0"/>
              <a:t> (F. Noto)</a:t>
            </a:r>
          </a:p>
          <a:p>
            <a:r>
              <a:rPr lang="it-IT" sz="2800" dirty="0" smtClean="0"/>
              <a:t>Regime flussaggio gas (</a:t>
            </a:r>
            <a:r>
              <a:rPr lang="it-IT" sz="2800" dirty="0" err="1" smtClean="0"/>
              <a:t>F.Noto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Controlli di qualità GEM (V. De </a:t>
            </a:r>
            <a:r>
              <a:rPr lang="it-IT" sz="2800" dirty="0" err="1" smtClean="0"/>
              <a:t>Smet</a:t>
            </a:r>
            <a:r>
              <a:rPr lang="it-IT" sz="2800" dirty="0" smtClean="0"/>
              <a:t>)</a:t>
            </a:r>
            <a:endParaRPr lang="it-IT" sz="2800" dirty="0"/>
          </a:p>
          <a:p>
            <a:r>
              <a:rPr lang="it-IT" sz="2800" dirty="0" smtClean="0"/>
              <a:t>Analisi dati Test </a:t>
            </a:r>
            <a:r>
              <a:rPr lang="it-IT" sz="2800" dirty="0" err="1" smtClean="0"/>
              <a:t>Beam</a:t>
            </a:r>
            <a:r>
              <a:rPr lang="it-IT" sz="2800" dirty="0" smtClean="0"/>
              <a:t> </a:t>
            </a:r>
            <a:r>
              <a:rPr lang="it-IT" sz="2800" dirty="0" err="1" smtClean="0"/>
              <a:t>ISS@DESY</a:t>
            </a:r>
            <a:r>
              <a:rPr lang="it-IT" sz="2800" dirty="0" smtClean="0"/>
              <a:t> (F. </a:t>
            </a:r>
            <a:r>
              <a:rPr lang="it-IT" sz="2800" dirty="0" err="1" smtClean="0"/>
              <a:t>Mammoliti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Progetti di Fisica (V. Bellini)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r>
              <a:rPr lang="it-IT" sz="2800" dirty="0" smtClean="0"/>
              <a:t>Anagrafica Jlab12 INFN/CT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352928" cy="6480720"/>
          </a:xfrm>
        </p:spPr>
        <p:txBody>
          <a:bodyPr/>
          <a:lstStyle/>
          <a:p>
            <a:pPr algn="ctr">
              <a:buNone/>
            </a:pPr>
            <a:r>
              <a:rPr lang="it-IT" sz="1800" b="1" dirty="0" smtClean="0"/>
              <a:t>Ricercatori</a:t>
            </a:r>
          </a:p>
          <a:p>
            <a:pPr>
              <a:buNone/>
            </a:pPr>
            <a:r>
              <a:rPr lang="it-IT" sz="1800" b="1" dirty="0" smtClean="0"/>
              <a:t>Bellini Vincenzo</a:t>
            </a:r>
            <a:r>
              <a:rPr lang="it-IT" sz="1800" dirty="0" smtClean="0"/>
              <a:t> </a:t>
            </a:r>
            <a:r>
              <a:rPr lang="it-IT" sz="1800" b="1" dirty="0" smtClean="0"/>
              <a:t>Prof. Ordinario</a:t>
            </a:r>
            <a:r>
              <a:rPr lang="it-IT" sz="1800" dirty="0" smtClean="0"/>
              <a:t> CSN III</a:t>
            </a:r>
          </a:p>
          <a:p>
            <a:pPr>
              <a:buNone/>
            </a:pPr>
            <a:r>
              <a:rPr lang="it-IT" sz="1800" b="1" dirty="0" err="1" smtClean="0"/>
              <a:t>Giusa</a:t>
            </a:r>
            <a:r>
              <a:rPr lang="it-IT" sz="1800" b="1" dirty="0" smtClean="0"/>
              <a:t> Antonio</a:t>
            </a:r>
            <a:r>
              <a:rPr lang="it-IT" sz="1800" dirty="0" smtClean="0"/>
              <a:t> </a:t>
            </a:r>
            <a:r>
              <a:rPr lang="it-IT" sz="1800" b="1" dirty="0" smtClean="0"/>
              <a:t>Docente</a:t>
            </a:r>
            <a:r>
              <a:rPr lang="it-IT" sz="1800" dirty="0" smtClean="0"/>
              <a:t> CSN III</a:t>
            </a:r>
          </a:p>
          <a:p>
            <a:pPr>
              <a:buNone/>
            </a:pPr>
            <a:r>
              <a:rPr lang="it-IT" sz="1800" b="1" dirty="0" err="1" smtClean="0"/>
              <a:t>Mammoliti</a:t>
            </a:r>
            <a:r>
              <a:rPr lang="it-IT" sz="1800" b="1" dirty="0" smtClean="0"/>
              <a:t> Francesco</a:t>
            </a:r>
            <a:r>
              <a:rPr lang="it-IT" sz="1800" dirty="0" smtClean="0"/>
              <a:t> </a:t>
            </a:r>
            <a:r>
              <a:rPr lang="it-IT" sz="1800" b="1" dirty="0" smtClean="0"/>
              <a:t>Assegnista</a:t>
            </a:r>
            <a:r>
              <a:rPr lang="it-IT" sz="1800" dirty="0" smtClean="0"/>
              <a:t> CSN III</a:t>
            </a:r>
          </a:p>
          <a:p>
            <a:pPr>
              <a:buNone/>
            </a:pPr>
            <a:r>
              <a:rPr lang="it-IT" sz="1800" b="1" dirty="0" smtClean="0"/>
              <a:t>Potenza Renato</a:t>
            </a:r>
            <a:r>
              <a:rPr lang="it-IT" sz="1800" dirty="0" smtClean="0"/>
              <a:t> </a:t>
            </a:r>
            <a:r>
              <a:rPr lang="it-IT" sz="1800" b="1" dirty="0" smtClean="0"/>
              <a:t>Associato Senior</a:t>
            </a:r>
            <a:r>
              <a:rPr lang="it-IT" sz="1800" dirty="0" smtClean="0"/>
              <a:t> CSN I</a:t>
            </a:r>
          </a:p>
          <a:p>
            <a:pPr>
              <a:buNone/>
            </a:pPr>
            <a:r>
              <a:rPr lang="it-IT" sz="1800" b="1" dirty="0" smtClean="0"/>
              <a:t>Russo Giuseppe</a:t>
            </a:r>
            <a:r>
              <a:rPr lang="it-IT" sz="1800" dirty="0" smtClean="0"/>
              <a:t> </a:t>
            </a:r>
            <a:r>
              <a:rPr lang="it-IT" sz="1800" b="1" dirty="0" smtClean="0"/>
              <a:t>Prof. Ordinario</a:t>
            </a:r>
            <a:r>
              <a:rPr lang="it-IT" sz="1800" dirty="0" smtClean="0"/>
              <a:t> CSN III</a:t>
            </a:r>
          </a:p>
          <a:p>
            <a:pPr>
              <a:buNone/>
            </a:pPr>
            <a:r>
              <a:rPr lang="it-IT" sz="1800" b="1" dirty="0" smtClean="0"/>
              <a:t>Sperduto Maria Leda</a:t>
            </a:r>
            <a:r>
              <a:rPr lang="it-IT" sz="1800" dirty="0" smtClean="0"/>
              <a:t> </a:t>
            </a:r>
            <a:r>
              <a:rPr lang="it-IT" sz="1800" b="1" dirty="0" smtClean="0"/>
              <a:t>Prof. Associato</a:t>
            </a:r>
            <a:r>
              <a:rPr lang="it-IT" sz="1800" dirty="0" smtClean="0"/>
              <a:t> CSN III</a:t>
            </a:r>
          </a:p>
          <a:p>
            <a:pPr>
              <a:buNone/>
            </a:pPr>
            <a:r>
              <a:rPr lang="it-IT" sz="1800" b="1" dirty="0" err="1" smtClean="0"/>
              <a:t>Sutera</a:t>
            </a:r>
            <a:r>
              <a:rPr lang="it-IT" sz="1800" b="1" dirty="0" smtClean="0"/>
              <a:t> Concetta Maria</a:t>
            </a:r>
            <a:r>
              <a:rPr lang="it-IT" sz="1800" dirty="0" smtClean="0"/>
              <a:t> </a:t>
            </a:r>
            <a:r>
              <a:rPr lang="it-IT" sz="1800" b="1" dirty="0" smtClean="0"/>
              <a:t>Ricercatore</a:t>
            </a:r>
            <a:r>
              <a:rPr lang="it-IT" sz="1800" dirty="0" smtClean="0"/>
              <a:t> </a:t>
            </a:r>
            <a:r>
              <a:rPr lang="it-IT" sz="1800" b="1" dirty="0" smtClean="0"/>
              <a:t>INFN</a:t>
            </a:r>
            <a:r>
              <a:rPr lang="it-IT" sz="1800" dirty="0" smtClean="0"/>
              <a:t> CSN III</a:t>
            </a:r>
          </a:p>
          <a:p>
            <a:pPr algn="ctr">
              <a:buNone/>
            </a:pPr>
            <a:r>
              <a:rPr lang="it-IT" sz="1800" b="1" dirty="0" smtClean="0"/>
              <a:t>Tecnologi</a:t>
            </a:r>
          </a:p>
          <a:p>
            <a:pPr>
              <a:buNone/>
            </a:pPr>
            <a:r>
              <a:rPr lang="it-IT" sz="1800" b="1" dirty="0" smtClean="0"/>
              <a:t>Noto Francesco Assegnista </a:t>
            </a:r>
            <a:r>
              <a:rPr lang="it-IT" sz="1800" dirty="0" smtClean="0"/>
              <a:t>CSNIII</a:t>
            </a:r>
          </a:p>
          <a:p>
            <a:pPr>
              <a:buNone/>
            </a:pPr>
            <a:r>
              <a:rPr lang="it-IT" sz="1800" b="1" dirty="0" smtClean="0"/>
              <a:t>Mangiameli Michele Dottorando </a:t>
            </a:r>
            <a:r>
              <a:rPr lang="it-IT" sz="1800" dirty="0" smtClean="0"/>
              <a:t>CSNIII</a:t>
            </a:r>
          </a:p>
          <a:p>
            <a:pPr>
              <a:buNone/>
            </a:pPr>
            <a:r>
              <a:rPr lang="it-IT" sz="1800" b="1" dirty="0" smtClean="0"/>
              <a:t>Numero Totale Ricercatori e Tecnologi </a:t>
            </a:r>
            <a:r>
              <a:rPr lang="it-IT" sz="1800" dirty="0"/>
              <a:t>9</a:t>
            </a:r>
            <a:r>
              <a:rPr lang="it-IT" sz="1800" dirty="0" smtClean="0"/>
              <a:t> FTE: &gt;7.0</a:t>
            </a:r>
          </a:p>
          <a:p>
            <a:pPr algn="ctr">
              <a:buNone/>
            </a:pPr>
            <a:r>
              <a:rPr lang="it-IT" sz="1800" b="1" dirty="0" smtClean="0"/>
              <a:t>Tecnici</a:t>
            </a:r>
          </a:p>
          <a:p>
            <a:pPr>
              <a:buNone/>
            </a:pPr>
            <a:r>
              <a:rPr lang="it-IT" sz="1800" b="1" dirty="0" err="1" smtClean="0"/>
              <a:t>Librizzi</a:t>
            </a:r>
            <a:r>
              <a:rPr lang="it-IT" sz="1800" b="1" dirty="0" smtClean="0"/>
              <a:t> Francesco</a:t>
            </a:r>
            <a:r>
              <a:rPr lang="it-IT" sz="1800" dirty="0" smtClean="0"/>
              <a:t> </a:t>
            </a:r>
            <a:r>
              <a:rPr lang="it-IT" sz="1800" dirty="0" err="1" smtClean="0"/>
              <a:t>Dip</a:t>
            </a:r>
            <a:r>
              <a:rPr lang="it-IT" sz="1800" dirty="0" smtClean="0"/>
              <a:t>. t. i. </a:t>
            </a:r>
            <a:r>
              <a:rPr lang="it-IT" sz="1800" b="1" dirty="0" smtClean="0"/>
              <a:t>Collaboratore Tecnico </a:t>
            </a:r>
            <a:r>
              <a:rPr lang="it-IT" sz="1800" b="1" dirty="0" err="1" smtClean="0"/>
              <a:t>E.R.</a:t>
            </a:r>
            <a:r>
              <a:rPr lang="it-IT" sz="1800" dirty="0" smtClean="0"/>
              <a:t> CSN III</a:t>
            </a:r>
          </a:p>
          <a:p>
            <a:pPr>
              <a:buNone/>
            </a:pPr>
            <a:r>
              <a:rPr lang="it-IT" sz="1800" b="1" dirty="0" err="1" smtClean="0"/>
              <a:t>Rapicavoli</a:t>
            </a:r>
            <a:r>
              <a:rPr lang="it-IT" sz="1800" b="1" dirty="0" smtClean="0"/>
              <a:t> Carmelo</a:t>
            </a:r>
            <a:r>
              <a:rPr lang="it-IT" sz="1800" dirty="0" smtClean="0"/>
              <a:t> </a:t>
            </a:r>
            <a:r>
              <a:rPr lang="it-IT" sz="1800" dirty="0" err="1" smtClean="0"/>
              <a:t>Dip</a:t>
            </a:r>
            <a:r>
              <a:rPr lang="it-IT" sz="1800" dirty="0" smtClean="0"/>
              <a:t>. t. i. </a:t>
            </a:r>
            <a:r>
              <a:rPr lang="it-IT" sz="1800" b="1" dirty="0" smtClean="0"/>
              <a:t>Collaboratore Tecnico </a:t>
            </a:r>
            <a:r>
              <a:rPr lang="it-IT" sz="1800" b="1" dirty="0" err="1" smtClean="0"/>
              <a:t>E.R.</a:t>
            </a:r>
            <a:r>
              <a:rPr lang="it-IT" sz="1800" dirty="0" smtClean="0"/>
              <a:t> CSN III</a:t>
            </a:r>
          </a:p>
          <a:p>
            <a:pPr>
              <a:buNone/>
            </a:pPr>
            <a:r>
              <a:rPr lang="it-IT" sz="1800" b="1" dirty="0" err="1" smtClean="0"/>
              <a:t>Salemi</a:t>
            </a:r>
            <a:r>
              <a:rPr lang="it-IT" sz="1800" b="1" dirty="0" smtClean="0"/>
              <a:t> Giuseppe</a:t>
            </a:r>
            <a:r>
              <a:rPr lang="it-IT" sz="1800" dirty="0" smtClean="0"/>
              <a:t> </a:t>
            </a:r>
            <a:r>
              <a:rPr lang="it-IT" sz="1800" dirty="0" err="1" smtClean="0"/>
              <a:t>Dip</a:t>
            </a:r>
            <a:r>
              <a:rPr lang="it-IT" sz="1800" dirty="0" smtClean="0"/>
              <a:t>. t. i. </a:t>
            </a:r>
            <a:r>
              <a:rPr lang="it-IT" sz="1800" b="1" dirty="0" smtClean="0"/>
              <a:t>Collaboratore Tecnico </a:t>
            </a:r>
            <a:r>
              <a:rPr lang="it-IT" sz="1800" b="1" dirty="0" err="1" smtClean="0"/>
              <a:t>E.R.</a:t>
            </a:r>
            <a:r>
              <a:rPr lang="it-IT" sz="1800" dirty="0" smtClean="0"/>
              <a:t> CSN III</a:t>
            </a:r>
          </a:p>
          <a:p>
            <a:pPr>
              <a:buNone/>
            </a:pPr>
            <a:r>
              <a:rPr lang="it-IT" sz="1800" b="1" dirty="0" err="1" smtClean="0"/>
              <a:t>Sciliberto</a:t>
            </a:r>
            <a:r>
              <a:rPr lang="it-IT" sz="1800" b="1" dirty="0" smtClean="0"/>
              <a:t> Domenico</a:t>
            </a:r>
            <a:r>
              <a:rPr lang="it-IT" sz="1800" dirty="0" smtClean="0"/>
              <a:t> </a:t>
            </a:r>
            <a:r>
              <a:rPr lang="it-IT" sz="1800" dirty="0" err="1" smtClean="0"/>
              <a:t>Dip</a:t>
            </a:r>
            <a:r>
              <a:rPr lang="it-IT" sz="1800" dirty="0" smtClean="0"/>
              <a:t>. t. d. </a:t>
            </a:r>
            <a:r>
              <a:rPr lang="it-IT" sz="1800" b="1" dirty="0" smtClean="0"/>
              <a:t>Collaboratore Tecnico </a:t>
            </a:r>
            <a:r>
              <a:rPr lang="it-IT" sz="1800" b="1" dirty="0" err="1" smtClean="0"/>
              <a:t>E.R</a:t>
            </a:r>
            <a:r>
              <a:rPr lang="it-IT" sz="1800" b="1" dirty="0" smtClean="0"/>
              <a:t>.10</a:t>
            </a:r>
          </a:p>
          <a:p>
            <a:pPr>
              <a:buNone/>
            </a:pPr>
            <a:r>
              <a:rPr lang="it-IT" sz="1600" b="1" dirty="0" err="1" smtClean="0"/>
              <a:t>……</a:t>
            </a:r>
            <a:r>
              <a:rPr lang="it-IT" sz="1600" b="1" dirty="0" smtClean="0"/>
              <a:t>..</a:t>
            </a:r>
          </a:p>
          <a:p>
            <a:pPr>
              <a:buNone/>
            </a:pPr>
            <a:r>
              <a:rPr lang="it-IT" sz="1800" b="1" dirty="0" smtClean="0"/>
              <a:t>Numero Totale Tecnici </a:t>
            </a:r>
            <a:r>
              <a:rPr lang="it-IT" sz="1800" dirty="0" smtClean="0"/>
              <a:t>4+ FTE:  circa 2.0</a:t>
            </a:r>
            <a:endParaRPr lang="it-IT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/>
          <a:lstStyle/>
          <a:p>
            <a:r>
              <a:rPr lang="it-I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STRUTTURA ASSEMBLAGGIO GEM</a:t>
            </a:r>
          </a:p>
        </p:txBody>
      </p:sp>
      <p:pic>
        <p:nvPicPr>
          <p:cNvPr id="47111" name="Picture 7" descr="DSCN134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" y="1125538"/>
            <a:ext cx="4465638" cy="3351212"/>
          </a:xfrm>
          <a:noFill/>
          <a:ln/>
        </p:spPr>
      </p:pic>
      <p:pic>
        <p:nvPicPr>
          <p:cNvPr id="47109" name="Picture 5" descr="DSCN133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46600" y="1125538"/>
            <a:ext cx="4489450" cy="3367087"/>
          </a:xfrm>
          <a:noFill/>
          <a:ln/>
        </p:spPr>
      </p:pic>
      <p:sp>
        <p:nvSpPr>
          <p:cNvPr id="471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797425"/>
            <a:ext cx="8229600" cy="968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/>
              <a:t>In camera pulita a Catania verrà riprodotto un sistema per la realizzazione delle GEM, simile a quello adoperato attualmente a Frascati.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STRUTTURA ASSEMBLAGGIO GEM</a:t>
            </a:r>
          </a:p>
        </p:txBody>
      </p:sp>
      <p:pic>
        <p:nvPicPr>
          <p:cNvPr id="52233" name="Picture 9" descr="DSCN133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  <a:ln/>
        </p:spPr>
      </p:pic>
      <p:pic>
        <p:nvPicPr>
          <p:cNvPr id="52236" name="Picture 12" descr="DSCN1334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52237" name="Picture 13" descr="DSCN1344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52238" name="Picture 14" descr="DSCN1387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Nucleon Form Factor Studies at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JLab</a:t>
            </a:r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Giusa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Bellini,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Mammoliti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Russo,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L.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Sperduto,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M.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Sutera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Cisbani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Garibaldi,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 M.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Urciuoli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Capogni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D.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Cates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 de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Jager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it-IT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Wojtsekhowski</a:t>
            </a:r>
            <a:endParaRPr lang="it-IT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Dipartimento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Fisica ed Astronomia,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</a:t>
            </a:r>
            <a:r>
              <a:rPr lang="it-IT" sz="1800" dirty="0"/>
              <a:t>à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Catania, via Santa Sofia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64, I-95123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Catania, Italy</a:t>
            </a:r>
          </a:p>
          <a:p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INFN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Sezione di Catania, via Santa Sofia 64, I-95123 Catania, Italy</a:t>
            </a:r>
          </a:p>
          <a:p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INFN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Sezione di Roma e gruppo collegato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Sanit</a:t>
            </a:r>
            <a:r>
              <a:rPr lang="it-IT" sz="1800" dirty="0"/>
              <a:t>à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P.le Aldo Moro, 2 I-00185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Roma, Italy</a:t>
            </a:r>
            <a:endParaRPr lang="it-IT" sz="1800" dirty="0" smtClean="0"/>
          </a:p>
          <a:p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Istituto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Superiore di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Sanit</a:t>
            </a:r>
            <a:r>
              <a:rPr lang="it-IT" sz="1800" dirty="0"/>
              <a:t>à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,viale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Regina Elena 299, I-00161 Roma, Italy</a:t>
            </a:r>
          </a:p>
          <a:p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Enea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Istituto Nazionale di Metrologia delle Radiazioni Ionizzanti (INMRI-ENEA) </a:t>
            </a:r>
            <a:r>
              <a:rPr lang="it-IT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C.R.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Casaccia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C.P. 2400 I-00100 Roma, Italy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Jefferson National Accelerator Facility, Newport News, VA 23606 U.S.A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r>
              <a:rPr lang="it-IT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Abstract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ratio of the electromagnetic proton elastic form factors has been measured at Jefferson Lab up to Q</a:t>
            </a:r>
            <a:r>
              <a:rPr lang="en-US" sz="24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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GeV</a:t>
            </a:r>
            <a:r>
              <a:rPr lang="en-US" sz="24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by using the CEBAF 6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 beam, and revealing an unexpected and challenging physical behavior. The 2014-scheduled 12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upgrade will allow the measurement of 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24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/G</a:t>
            </a:r>
            <a:r>
              <a:rPr lang="en-US" sz="24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 to Q</a:t>
            </a:r>
            <a:r>
              <a:rPr lang="en-US" sz="24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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GeV</a:t>
            </a:r>
            <a:r>
              <a:rPr lang="en-US" sz="24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by taking advantage of a new large-acceptance forward spectrometer (Super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BigBite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SBS) in Hall A. Measurements of neutron form factors in the kinematical region around 10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 quark confinement plays an important role, are expected to show the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already observed in the proton case.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Keywords: Electromagnetic form factors, 13.40.Gp, Charged-p</a:t>
            </a:r>
            <a:endParaRPr lang="it-IT" sz="2400" dirty="0" smtClean="0"/>
          </a:p>
          <a:p>
            <a:endParaRPr lang="it-IT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0070C0"/>
                </a:solidFill>
              </a:rPr>
              <a:t>Turni sperimentali in Hall A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48272"/>
          </a:xfrm>
        </p:spPr>
        <p:txBody>
          <a:bodyPr/>
          <a:lstStyle/>
          <a:p>
            <a:r>
              <a:rPr lang="it-IT" sz="2000" dirty="0" smtClean="0">
                <a:solidFill>
                  <a:srgbClr val="002060"/>
                </a:solidFill>
              </a:rPr>
              <a:t>HAPPEXIII (2009)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PVDIS (2009)</a:t>
            </a:r>
          </a:p>
          <a:p>
            <a:r>
              <a:rPr lang="it-IT" sz="2000" dirty="0" err="1" smtClean="0">
                <a:solidFill>
                  <a:srgbClr val="002060"/>
                </a:solidFill>
              </a:rPr>
              <a:t>PReX</a:t>
            </a:r>
            <a:r>
              <a:rPr lang="it-IT" sz="2000" dirty="0" smtClean="0">
                <a:solidFill>
                  <a:srgbClr val="002060"/>
                </a:solidFill>
              </a:rPr>
              <a:t> (2010)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DVCS (2010)</a:t>
            </a:r>
          </a:p>
          <a:p>
            <a:r>
              <a:rPr lang="it-IT" sz="2000" dirty="0" err="1" smtClean="0">
                <a:solidFill>
                  <a:srgbClr val="002060"/>
                </a:solidFill>
              </a:rPr>
              <a:t>GeP</a:t>
            </a:r>
            <a:r>
              <a:rPr lang="it-IT" sz="2000" dirty="0" smtClean="0">
                <a:solidFill>
                  <a:srgbClr val="002060"/>
                </a:solidFill>
              </a:rPr>
              <a:t> (esperimento g2p a fine 2011- inizio 2012)</a:t>
            </a:r>
          </a:p>
          <a:p>
            <a:r>
              <a:rPr lang="it-IT" sz="2000" dirty="0" err="1" smtClean="0">
                <a:solidFill>
                  <a:srgbClr val="002060"/>
                </a:solidFill>
              </a:rPr>
              <a:t>Commissioning</a:t>
            </a:r>
            <a:r>
              <a:rPr lang="it-IT" sz="2000" dirty="0" smtClean="0">
                <a:solidFill>
                  <a:srgbClr val="002060"/>
                </a:solidFill>
              </a:rPr>
              <a:t> GEM per </a:t>
            </a:r>
            <a:r>
              <a:rPr lang="it-IT" sz="2000" dirty="0" err="1" smtClean="0">
                <a:solidFill>
                  <a:srgbClr val="002060"/>
                </a:solidFill>
              </a:rPr>
              <a:t>upgrading</a:t>
            </a:r>
            <a:r>
              <a:rPr lang="it-IT" sz="2000" dirty="0" smtClean="0">
                <a:solidFill>
                  <a:srgbClr val="002060"/>
                </a:solidFill>
              </a:rPr>
              <a:t> SBS (2° semestre 2012)</a:t>
            </a:r>
          </a:p>
        </p:txBody>
      </p:sp>
      <p:sp>
        <p:nvSpPr>
          <p:cNvPr id="5" name="Rettangolo 4"/>
          <p:cNvSpPr/>
          <p:nvPr/>
        </p:nvSpPr>
        <p:spPr>
          <a:xfrm>
            <a:off x="611560" y="40050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Tematiche fisiche d’interesse in Hall A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552" y="4797152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Transversity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 (E. </a:t>
            </a:r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Cisbani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)</a:t>
            </a:r>
            <a:endParaRPr lang="it-IT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Parity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Violation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 (G. </a:t>
            </a:r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Urciuoli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Nucleon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Form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+mn-lt"/>
              </a:rPr>
              <a:t>Factors</a:t>
            </a:r>
            <a:r>
              <a:rPr lang="it-IT" sz="2000" dirty="0" smtClean="0">
                <a:solidFill>
                  <a:srgbClr val="002060"/>
                </a:solidFill>
                <a:latin typeface="+mn-lt"/>
              </a:rPr>
              <a:t> (V. Bellini) </a:t>
            </a:r>
            <a:endParaRPr lang="it-IT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585</Words>
  <Application>Microsoft Office PowerPoint</Application>
  <PresentationFormat>Presentazione su schermo (4:3)</PresentationFormat>
  <Paragraphs>57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Struttura predefinita</vt:lpstr>
      <vt:lpstr>SOMMARIO (Engineering ed altro) INFN/CT</vt:lpstr>
      <vt:lpstr>Anagrafica Jlab12 INFN/CT</vt:lpstr>
      <vt:lpstr>STRUTTURA ASSEMBLAGGIO GEM</vt:lpstr>
      <vt:lpstr>STRUTTURA ASSEMBLAGGIO GEM</vt:lpstr>
      <vt:lpstr>Nucleon Form Factor Studies at JLab </vt:lpstr>
      <vt:lpstr>Abstract</vt:lpstr>
      <vt:lpstr>Turni sperimentali in Hall A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MECCANICA JLAB12</dc:title>
  <dc:creator>Francesco</dc:creator>
  <cp:lastModifiedBy>Bellini</cp:lastModifiedBy>
  <cp:revision>41</cp:revision>
  <dcterms:created xsi:type="dcterms:W3CDTF">2009-06-04T05:28:49Z</dcterms:created>
  <dcterms:modified xsi:type="dcterms:W3CDTF">2011-06-09T14:10:27Z</dcterms:modified>
</cp:coreProperties>
</file>