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399" r:id="rId2"/>
    <p:sldId id="400" r:id="rId3"/>
    <p:sldId id="415" r:id="rId4"/>
    <p:sldId id="416" r:id="rId5"/>
    <p:sldId id="410" r:id="rId6"/>
    <p:sldId id="401" r:id="rId7"/>
    <p:sldId id="402" r:id="rId8"/>
    <p:sldId id="403" r:id="rId9"/>
    <p:sldId id="404" r:id="rId10"/>
    <p:sldId id="405" r:id="rId11"/>
    <p:sldId id="411" r:id="rId12"/>
    <p:sldId id="412" r:id="rId13"/>
    <p:sldId id="413" r:id="rId14"/>
    <p:sldId id="414" r:id="rId15"/>
    <p:sldId id="406" r:id="rId16"/>
    <p:sldId id="407" r:id="rId17"/>
    <p:sldId id="408" r:id="rId18"/>
    <p:sldId id="409" r:id="rId19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FF"/>
    <a:srgbClr val="FF5050"/>
    <a:srgbClr val="CC6600"/>
    <a:srgbClr val="CC00FF"/>
    <a:srgbClr val="00FF00"/>
    <a:srgbClr val="FF00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46" autoAdjust="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D4F716-F787-4CEB-A2D9-F9C2237EC2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731318-E038-4672-B43A-8B9218C312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53661-B286-41A6-AC37-D5773B8D8FAE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EBC0C0-7CB2-4CE1-B286-03092885505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FE9E9-39D0-D04F-BD91-76DAD1E3A7EF}" type="slidenum">
              <a:rPr lang="en-US"/>
              <a:pPr/>
              <a:t>6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FB71E-B748-3D40-B05D-B109BA6C2639}" type="slidenum">
              <a:rPr lang="en-US"/>
              <a:pPr/>
              <a:t>7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FFAB0-2BC3-6D42-8DF0-D5A42FCE1C2A}" type="slidenum">
              <a:rPr lang="en-US"/>
              <a:pPr/>
              <a:t>8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D2EC-8A08-EC41-A2DB-636349769B0D}" type="slidenum">
              <a:rPr lang="en-US"/>
              <a:pPr/>
              <a:t>9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AA11D-7007-8D4B-B136-EC1694C5A7FB}" type="slidenum">
              <a:rPr lang="en-US"/>
              <a:pPr/>
              <a:t>10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DA4EC1-1751-4F03-A596-EA0CB7E9BA7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CF8DA5-DE6B-43C0-842D-EA7DFDFE74A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3011EB-6ABA-4576-81E7-DC0486EBF97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68578-587B-4D30-A903-E26B4A8F43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0873D-25E9-4B52-96AA-06697C6062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AD737-E644-42AC-B60A-8EB6171E42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0" y="36576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2BEB0-5D71-4DD9-9EA8-D951F6BB2D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E8C24-31C6-4558-9BA6-CBE1C669D7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AACB1-DD15-40C0-B0EA-E7E21A27FA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8805-0680-4C10-B543-BFDDBF8C8C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4F3C3-9690-4758-9CFC-72B30F18E0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80FF0-5472-4525-A462-B4FC377AD0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02FF2-4E14-4351-9DD7-0D8F51E8F1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51F96-964C-4678-B7E6-FEA9CCAA26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30CF-E6F0-4D9A-9F79-21AE6B281C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67138-3430-4396-A07A-250F0D718B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36403-6EE7-4466-970B-79ADAF45F1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Franklin Gothic Heavy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00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Haettenschweiler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400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Franklin Gothic Heavy" pitchFamily="34" charset="0"/>
              </a:defRPr>
            </a:lvl1pPr>
          </a:lstStyle>
          <a:p>
            <a:pPr>
              <a:defRPr/>
            </a:pPr>
            <a:fld id="{9EC6DF29-5B15-46F1-AAC1-6EC30FB695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Rockwell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Palatino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entury Gothic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Verdana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4937" y="370950"/>
            <a:ext cx="8586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Comic Sans MS" pitchFamily="66" charset="0"/>
              </a:rPr>
              <a:t>Analisi</a:t>
            </a:r>
            <a:r>
              <a:rPr lang="en-US" sz="4400" dirty="0" smtClean="0">
                <a:latin typeface="Comic Sans MS" pitchFamily="66" charset="0"/>
              </a:rPr>
              <a:t> e </a:t>
            </a:r>
            <a:r>
              <a:rPr lang="en-US" sz="4400" dirty="0" err="1" smtClean="0">
                <a:latin typeface="Comic Sans MS" pitchFamily="66" charset="0"/>
              </a:rPr>
              <a:t>studi</a:t>
            </a:r>
            <a:r>
              <a:rPr lang="en-US" sz="4400" dirty="0" smtClean="0">
                <a:latin typeface="Comic Sans MS" pitchFamily="66" charset="0"/>
              </a:rPr>
              <a:t> in </a:t>
            </a:r>
            <a:r>
              <a:rPr lang="en-US" sz="4400" dirty="0" err="1" smtClean="0">
                <a:latin typeface="Comic Sans MS" pitchFamily="66" charset="0"/>
              </a:rPr>
              <a:t>corso</a:t>
            </a:r>
            <a:r>
              <a:rPr lang="en-US" sz="4400" dirty="0" smtClean="0">
                <a:latin typeface="Comic Sans MS" pitchFamily="66" charset="0"/>
              </a:rPr>
              <a:t> a </a:t>
            </a:r>
            <a:r>
              <a:rPr lang="en-US" sz="4400" dirty="0" err="1" smtClean="0">
                <a:latin typeface="Comic Sans MS" pitchFamily="66" charset="0"/>
              </a:rPr>
              <a:t>Genova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57600" y="2438400"/>
            <a:ext cx="1776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Marco </a:t>
            </a:r>
            <a:r>
              <a:rPr lang="en-US" sz="2000" b="1" dirty="0" err="1" smtClean="0">
                <a:latin typeface="Comic Sans MS" pitchFamily="66" charset="0"/>
              </a:rPr>
              <a:t>Ripani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15094" y="6550223"/>
            <a:ext cx="3728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latin typeface="Comic Sans MS" pitchFamily="66" charset="0"/>
              </a:rPr>
              <a:t>Riunione</a:t>
            </a:r>
            <a:r>
              <a:rPr lang="en-US" sz="1400" b="1" dirty="0" smtClean="0">
                <a:latin typeface="Comic Sans MS" pitchFamily="66" charset="0"/>
              </a:rPr>
              <a:t> JLAB12 – Roma, 9 </a:t>
            </a:r>
            <a:r>
              <a:rPr lang="en-US" sz="1400" b="1" dirty="0" err="1" smtClean="0">
                <a:latin typeface="Comic Sans MS" pitchFamily="66" charset="0"/>
              </a:rPr>
              <a:t>Giugno</a:t>
            </a:r>
            <a:r>
              <a:rPr lang="en-US" sz="1400" b="1" dirty="0" smtClean="0">
                <a:latin typeface="Comic Sans MS" pitchFamily="66" charset="0"/>
              </a:rPr>
              <a:t> 2011</a:t>
            </a:r>
            <a:endParaRPr lang="en-US" sz="1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*(1520) Production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490538" y="1374775"/>
            <a:ext cx="3490912" cy="501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ymbol" charset="0"/>
              </a:rPr>
              <a:t>L</a:t>
            </a: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* differential cross section and decay angular distributions have been measured at CLAS in </a:t>
            </a:r>
            <a:r>
              <a:rPr lang="en-US" sz="1600" dirty="0" smtClean="0">
                <a:solidFill>
                  <a:srgbClr val="000000"/>
                </a:solidFill>
                <a:latin typeface="Verdana" charset="0"/>
              </a:rPr>
              <a:t>photo-production </a:t>
            </a: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on the proton</a:t>
            </a:r>
          </a:p>
          <a:p>
            <a:endParaRPr lang="en-US" sz="1600" dirty="0">
              <a:solidFill>
                <a:srgbClr val="000000"/>
              </a:solidFill>
              <a:latin typeface="Verdana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The differential cross section is forward peaked suggesting the dominance of t-channel processes</a:t>
            </a:r>
          </a:p>
          <a:p>
            <a:endParaRPr lang="en-US" sz="1600" dirty="0">
              <a:solidFill>
                <a:srgbClr val="000000"/>
              </a:solidFill>
              <a:latin typeface="Verdana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The dependence of the t-slope from the photon energy shows a strong change at E~2.1-2.2 </a:t>
            </a:r>
            <a:r>
              <a:rPr lang="en-US" sz="1600" dirty="0" err="1">
                <a:solidFill>
                  <a:srgbClr val="000000"/>
                </a:solidFill>
                <a:latin typeface="Verdana" charset="0"/>
              </a:rPr>
              <a:t>GeV</a:t>
            </a: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, suggestive of different mechanisms contributing to the low–high energy </a:t>
            </a:r>
            <a:r>
              <a:rPr lang="en-US" sz="1600" dirty="0" smtClean="0">
                <a:solidFill>
                  <a:srgbClr val="000000"/>
                </a:solidFill>
                <a:latin typeface="Verdana" charset="0"/>
              </a:rPr>
              <a:t>region</a:t>
            </a:r>
          </a:p>
          <a:p>
            <a:endParaRPr lang="en-US" sz="1600" dirty="0">
              <a:solidFill>
                <a:srgbClr val="000000"/>
              </a:solidFill>
              <a:latin typeface="Verdana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Verdana" charset="0"/>
              </a:rPr>
              <a:t>Analysis completed and note in preparation for submission to Physics Working Group</a:t>
            </a:r>
            <a:endParaRPr lang="en-US" sz="1600" dirty="0">
              <a:solidFill>
                <a:srgbClr val="FF0000"/>
              </a:solidFill>
              <a:latin typeface="Verdana" charset="0"/>
            </a:endParaRPr>
          </a:p>
        </p:txBody>
      </p:sp>
      <p:pic>
        <p:nvPicPr>
          <p:cNvPr id="17101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657350"/>
            <a:ext cx="4105275" cy="45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1018" name="Text Box 10"/>
          <p:cNvSpPr txBox="1">
            <a:spLocks noChangeArrowheads="1"/>
          </p:cNvSpPr>
          <p:nvPr/>
        </p:nvSpPr>
        <p:spPr bwMode="auto">
          <a:xfrm rot="-2070512">
            <a:off x="5895975" y="3733800"/>
            <a:ext cx="2747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B2B2B2"/>
                </a:solidFill>
                <a:latin typeface="Verdana" charset="0"/>
              </a:rPr>
              <a:t>CLAS PRELIMINARY</a:t>
            </a: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6596063" y="1697038"/>
            <a:ext cx="2185987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>
                <a:solidFill>
                  <a:srgbClr val="0066CC"/>
                </a:solidFill>
                <a:latin typeface="Adobe Garamond Pro Bold" charset="0"/>
                <a:sym typeface="Symbol" charset="0"/>
              </a:rPr>
              <a:t>NINA-Daresbury  </a:t>
            </a:r>
          </a:p>
          <a:p>
            <a:pPr>
              <a:spcBef>
                <a:spcPct val="20000"/>
              </a:spcBef>
            </a:pPr>
            <a:r>
              <a:rPr lang="en-US" sz="1600" b="1">
                <a:solidFill>
                  <a:srgbClr val="00CC66"/>
                </a:solidFill>
                <a:latin typeface="Adobe Garamond Pro Bold" charset="0"/>
                <a:sym typeface="Symbol" charset="0"/>
              </a:rPr>
              <a:t>SAPHIR (unpublished)</a:t>
            </a:r>
          </a:p>
          <a:p>
            <a:pPr>
              <a:spcBef>
                <a:spcPct val="20000"/>
              </a:spcBef>
            </a:pPr>
            <a:r>
              <a:rPr lang="en-US" sz="1600" b="1">
                <a:solidFill>
                  <a:srgbClr val="FF3399"/>
                </a:solidFill>
                <a:latin typeface="Adobe Garamond Pro Bold" charset="0"/>
                <a:sym typeface="Symbol" charset="0"/>
              </a:rPr>
              <a:t>CLAS – g11</a:t>
            </a:r>
            <a:endParaRPr lang="en-US" sz="1600" b="1" baseline="30000">
              <a:solidFill>
                <a:srgbClr val="FF3399"/>
              </a:solidFill>
              <a:latin typeface="Adobe Garamond Pro Bold" charset="0"/>
              <a:sym typeface="Symbol" charset="0"/>
            </a:endParaRPr>
          </a:p>
          <a:p>
            <a:pPr>
              <a:spcBef>
                <a:spcPct val="20000"/>
              </a:spcBef>
            </a:pPr>
            <a:endParaRPr lang="en-US" sz="1600" b="1" baseline="30000">
              <a:latin typeface="Adobe Garamond Pro Bold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1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0" y="3048000"/>
            <a:ext cx="91440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GDH a basso </a:t>
            </a:r>
            <a:r>
              <a:rPr lang="en-US" b="1" dirty="0" err="1" smtClean="0">
                <a:solidFill>
                  <a:schemeClr val="tx1"/>
                </a:solidFill>
              </a:rPr>
              <a:t>impulso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trasferito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762000"/>
            <a:ext cx="89154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Goal: To measure the 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Generalized Gerasimov-Drell-Hearn (GDH) sum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proton &amp; deuteron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 low Q</a:t>
            </a:r>
            <a:r>
              <a:rPr kumimoji="0" lang="en-GB" sz="2000" b="1" i="0" u="none" strike="noStrike" kern="0" cap="none" spc="0" normalizeH="0" baseline="3000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(0.01 – 0.5 GeV</a:t>
            </a:r>
            <a:r>
              <a:rPr kumimoji="0" lang="en-GB" sz="2000" b="1" i="0" u="none" strike="noStrike" kern="0" cap="none" spc="0" normalizeH="0" baseline="3000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region. (by measuring 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g1 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then its 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 moment 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</a:t>
            </a:r>
            <a:r>
              <a:rPr kumimoji="0" lang="en-GB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716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1752600"/>
            <a:ext cx="49530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125"/>
              </a:spcBef>
              <a:buClr>
                <a:srgbClr val="8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chemeClr val="tx1"/>
                </a:solidFill>
                <a:latin typeface="Arial" pitchFamily="34" charset="0"/>
              </a:rPr>
              <a:t>     Method of the experiment :</a:t>
            </a:r>
          </a:p>
          <a:p>
            <a:pPr lvl="1" eaLnBrk="1" hangingPunct="1">
              <a:spcBef>
                <a:spcPts val="1125"/>
              </a:spcBef>
              <a:buClr>
                <a:srgbClr val="8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chemeClr val="tx1"/>
                </a:solidFill>
                <a:latin typeface="Arial" pitchFamily="34" charset="0"/>
              </a:rPr>
              <a:t> measure the scattering of </a:t>
            </a:r>
            <a:r>
              <a:rPr lang="en-GB" sz="1800" b="1">
                <a:solidFill>
                  <a:srgbClr val="C00000"/>
                </a:solidFill>
                <a:latin typeface="Arial" pitchFamily="34" charset="0"/>
              </a:rPr>
              <a:t>polarized electrons off polarized targets </a:t>
            </a:r>
            <a:r>
              <a:rPr lang="en-GB" sz="1800" b="1">
                <a:solidFill>
                  <a:schemeClr val="tx1"/>
                </a:solidFill>
                <a:latin typeface="Arial" pitchFamily="34" charset="0"/>
              </a:rPr>
              <a:t>down to 6° scattering angles (to achieve the needed low </a:t>
            </a:r>
            <a:r>
              <a:rPr lang="en-GB" sz="2000" b="1">
                <a:solidFill>
                  <a:schemeClr val="tx1"/>
                </a:solidFill>
              </a:rPr>
              <a:t>Q</a:t>
            </a:r>
            <a:r>
              <a:rPr lang="en-GB" sz="2000" b="1" baseline="30000">
                <a:solidFill>
                  <a:schemeClr val="tx1"/>
                </a:solidFill>
              </a:rPr>
              <a:t>2 </a:t>
            </a:r>
            <a:r>
              <a:rPr lang="en-GB" sz="2000" b="1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spcBef>
                <a:spcPts val="1125"/>
              </a:spcBef>
              <a:buClr>
                <a:srgbClr val="8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800000"/>
                </a:solidFill>
              </a:rPr>
              <a:t> g1 to be extracted from the </a:t>
            </a:r>
            <a:r>
              <a:rPr lang="en-GB" sz="2000" b="1">
                <a:solidFill>
                  <a:srgbClr val="0033CC"/>
                </a:solidFill>
              </a:rPr>
              <a:t>helicity dependent absolute inclusive cross-section difference .</a:t>
            </a:r>
            <a:endParaRPr lang="en-GB" sz="2000" b="1">
              <a:solidFill>
                <a:schemeClr val="tx1"/>
              </a:solidFill>
            </a:endParaRPr>
          </a:p>
          <a:p>
            <a:pPr eaLnBrk="1" hangingPunct="1">
              <a:spcBef>
                <a:spcPts val="1125"/>
              </a:spcBef>
              <a:buClr>
                <a:srgbClr val="0033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chemeClr val="tx1"/>
                </a:solidFill>
              </a:rPr>
              <a:t>    </a:t>
            </a:r>
            <a:r>
              <a:rPr lang="en-GB" sz="2000" b="1">
                <a:solidFill>
                  <a:srgbClr val="0033CC"/>
                </a:solidFill>
              </a:rPr>
              <a:t>Data taken from February to May, 2006.</a:t>
            </a:r>
            <a:endParaRPr lang="en-GB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ults_Xspbpt_2260mev_Xs_mcexcmp_allq2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47"/>
            <a:ext cx="9144000" cy="676110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293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Differenza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sezioni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d’urto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polarizzate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ults_Xspbpt_2999mev_Xs_mcexcmp_allq2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47"/>
            <a:ext cx="9144000" cy="67611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95513" y="4246563"/>
          <a:ext cx="4864100" cy="576262"/>
        </p:xfrm>
        <a:graphic>
          <a:graphicData uri="http://schemas.openxmlformats.org/presentationml/2006/ole">
            <p:oleObj spid="_x0000_s1026" name="Equazione" r:id="rId4" imgW="1930320" imgH="228600" progId="Equation.3">
              <p:embed/>
            </p:oleObj>
          </a:graphicData>
        </a:graphic>
      </p:graphicFrame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Misura del Fattore di Forma di Transizione della </a:t>
            </a:r>
            <a:r>
              <a:rPr lang="it-IT" dirty="0" smtClean="0">
                <a:sym typeface="Symbol"/>
              </a:rPr>
              <a:t></a:t>
            </a:r>
            <a:r>
              <a:rPr lang="it-IT" baseline="30000" dirty="0" smtClean="0">
                <a:sym typeface="Symbol"/>
              </a:rPr>
              <a:t>0</a:t>
            </a:r>
            <a:endParaRPr lang="it-IT" baseline="30000" dirty="0" smtClean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Interazione </a:t>
            </a:r>
            <a:r>
              <a:rPr lang="it-IT" dirty="0" smtClean="0"/>
              <a:t>debole di corrente carica (scambio di W)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Unica possibilità per misurare il vertice elettromagnetico p</a:t>
            </a:r>
            <a:r>
              <a:rPr lang="it-IT" dirty="0" smtClean="0">
                <a:sym typeface="Symbol"/>
              </a:rPr>
              <a:t></a:t>
            </a:r>
            <a:r>
              <a:rPr lang="it-IT" baseline="30000" dirty="0" smtClean="0">
                <a:sym typeface="Symbol"/>
              </a:rPr>
              <a:t>0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it-IT" dirty="0" smtClean="0">
              <a:sym typeface="Symbo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ym typeface="Symbol"/>
              </a:rPr>
              <a:t>Sfrutta la dipendenza dall’elicità dell’interazione debole (avviene solo se l’elettrone ha elicità </a:t>
            </a:r>
            <a:r>
              <a:rPr lang="it-IT" dirty="0" err="1" smtClean="0">
                <a:sym typeface="Symbol"/>
              </a:rPr>
              <a:t>left</a:t>
            </a:r>
            <a:r>
              <a:rPr lang="it-IT" dirty="0" smtClean="0">
                <a:sym typeface="Symbol"/>
              </a:rPr>
              <a:t>)</a:t>
            </a:r>
            <a:endParaRPr lang="it-IT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Studio di fattibilità con CLAS12 (tesi  di B.Caiffi)</a:t>
            </a:r>
          </a:p>
          <a:p>
            <a:r>
              <a:rPr lang="it-IT" smtClean="0"/>
              <a:t>Sezione d’urto PICCOLISSIMA</a:t>
            </a:r>
          </a:p>
          <a:p>
            <a:r>
              <a:rPr lang="it-IT" smtClean="0"/>
              <a:t>Necessaria alta luminosità</a:t>
            </a:r>
          </a:p>
          <a:p>
            <a:endParaRPr lang="it-IT" smtClean="0"/>
          </a:p>
          <a:p>
            <a:r>
              <a:rPr lang="it-IT" smtClean="0"/>
              <a:t>Si pensa di usare solo il central detector:</a:t>
            </a:r>
          </a:p>
          <a:p>
            <a:pPr lvl="1"/>
            <a:r>
              <a:rPr lang="it-IT" smtClean="0"/>
              <a:t>BST, CTOF e CND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Simulati i possibili fondi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Necessario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it-IT" dirty="0" err="1" smtClean="0"/>
              <a:t>Particle</a:t>
            </a:r>
            <a:r>
              <a:rPr lang="it-IT" dirty="0" smtClean="0"/>
              <a:t> ID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it-IT" dirty="0" err="1" smtClean="0"/>
              <a:t>Invariant</a:t>
            </a:r>
            <a:r>
              <a:rPr lang="it-IT" dirty="0" smtClean="0"/>
              <a:t> mass = M</a:t>
            </a:r>
            <a:r>
              <a:rPr lang="it-IT" baseline="-25000" dirty="0" smtClean="0">
                <a:sym typeface="Symbol"/>
              </a:rPr>
              <a:t></a:t>
            </a:r>
            <a:endParaRPr lang="it-IT" baseline="-250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it-IT" dirty="0" err="1" smtClean="0"/>
              <a:t>Missing</a:t>
            </a:r>
            <a:r>
              <a:rPr lang="it-IT" dirty="0" smtClean="0"/>
              <a:t> mass = 0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it-IT" dirty="0" smtClean="0"/>
              <a:t>Altri </a:t>
            </a:r>
            <a:r>
              <a:rPr lang="it-IT" dirty="0" err="1" smtClean="0"/>
              <a:t>constraints</a:t>
            </a:r>
            <a:r>
              <a:rPr lang="it-IT" dirty="0" smtClean="0"/>
              <a:t> cinematici in via di studio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00563" y="2205038"/>
          <a:ext cx="3582987" cy="1760537"/>
        </p:xfrm>
        <a:graphic>
          <a:graphicData uri="http://schemas.openxmlformats.org/presentationml/2006/ole">
            <p:oleObj spid="_x0000_s2050" name="Equazione" r:id="rId4" imgW="1422360" imgH="698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Protoni nel BST</a:t>
            </a:r>
          </a:p>
        </p:txBody>
      </p:sp>
      <p:pic>
        <p:nvPicPr>
          <p:cNvPr id="5123" name="Segnaposto contenuto 3" descr="bstproton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00163" y="1600200"/>
            <a:ext cx="654367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3657600" y="3505200"/>
            <a:ext cx="3810000" cy="3155120"/>
            <a:chOff x="103" y="2304"/>
            <a:chExt cx="1693" cy="1402"/>
          </a:xfrm>
        </p:grpSpPr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103" y="2347"/>
              <a:ext cx="1693" cy="1359"/>
              <a:chOff x="96" y="2347"/>
              <a:chExt cx="1693" cy="1359"/>
            </a:xfrm>
          </p:grpSpPr>
          <p:pic>
            <p:nvPicPr>
              <p:cNvPr id="13" name="Picture 71" descr="semi_inc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874" t="1677" r="710" b="504"/>
              <a:stretch>
                <a:fillRect/>
              </a:stretch>
            </p:blipFill>
            <p:spPr bwMode="auto">
              <a:xfrm>
                <a:off x="192" y="2400"/>
                <a:ext cx="1597" cy="1306"/>
              </a:xfrm>
              <a:prstGeom prst="rect">
                <a:avLst/>
              </a:prstGeom>
              <a:noFill/>
            </p:spPr>
          </p:pic>
          <p:sp>
            <p:nvSpPr>
              <p:cNvPr id="14" name="Rectangle 72"/>
              <p:cNvSpPr>
                <a:spLocks noChangeArrowheads="1"/>
              </p:cNvSpPr>
              <p:nvPr/>
            </p:nvSpPr>
            <p:spPr bwMode="auto">
              <a:xfrm>
                <a:off x="96" y="2518"/>
                <a:ext cx="480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solidFill>
                      <a:srgbClr val="2813C8"/>
                    </a:solidFill>
                  </a:rPr>
                  <a:t>(E, k)</a:t>
                </a:r>
                <a:endParaRPr lang="en-US" sz="1200"/>
              </a:p>
            </p:txBody>
          </p:sp>
          <p:sp>
            <p:nvSpPr>
              <p:cNvPr id="15" name="Rectangle 73"/>
              <p:cNvSpPr>
                <a:spLocks noChangeArrowheads="1"/>
              </p:cNvSpPr>
              <p:nvPr/>
            </p:nvSpPr>
            <p:spPr bwMode="auto">
              <a:xfrm>
                <a:off x="970" y="2347"/>
                <a:ext cx="470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solidFill>
                      <a:srgbClr val="2813C8"/>
                    </a:solidFill>
                  </a:rPr>
                  <a:t>(E’, k’)</a:t>
                </a:r>
                <a:endParaRPr lang="en-US" sz="1200"/>
              </a:p>
            </p:txBody>
          </p:sp>
        </p:grpSp>
        <p:sp>
          <p:nvSpPr>
            <p:cNvPr id="10" name="Rectangle 70"/>
            <p:cNvSpPr>
              <a:spLocks noChangeArrowheads="1"/>
            </p:cNvSpPr>
            <p:nvPr/>
          </p:nvSpPr>
          <p:spPr bwMode="auto">
            <a:xfrm>
              <a:off x="757" y="2304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ahoma" pitchFamily="34" charset="0"/>
                </a:rPr>
                <a:t>e’</a:t>
              </a:r>
            </a:p>
          </p:txBody>
        </p:sp>
        <p:sp>
          <p:nvSpPr>
            <p:cNvPr id="11" name="Rectangle 74"/>
            <p:cNvSpPr>
              <a:spLocks noChangeArrowheads="1"/>
            </p:cNvSpPr>
            <p:nvPr/>
          </p:nvSpPr>
          <p:spPr bwMode="auto">
            <a:xfrm>
              <a:off x="137" y="3031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ahoma" pitchFamily="34" charset="0"/>
                </a:rPr>
                <a:t>N</a:t>
              </a:r>
            </a:p>
          </p:txBody>
        </p:sp>
        <p:sp>
          <p:nvSpPr>
            <p:cNvPr id="12" name="Rectangle 75"/>
            <p:cNvSpPr>
              <a:spLocks noChangeArrowheads="1"/>
            </p:cNvSpPr>
            <p:nvPr/>
          </p:nvSpPr>
          <p:spPr bwMode="auto">
            <a:xfrm>
              <a:off x="144" y="2689"/>
              <a:ext cx="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ahoma" pitchFamily="34" charset="0"/>
                </a:rPr>
                <a:t>e</a:t>
              </a:r>
            </a:p>
          </p:txBody>
        </p:sp>
      </p:grpSp>
      <p:pic>
        <p:nvPicPr>
          <p:cNvPr id="5" name="Picture 2" descr="azimuthal_angles_u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597084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h2_x_bins_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1114425"/>
            <a:ext cx="4762500" cy="5743575"/>
          </a:xfrm>
          <a:prstGeom prst="rect">
            <a:avLst/>
          </a:prstGeom>
        </p:spPr>
      </p:pic>
      <p:pic>
        <p:nvPicPr>
          <p:cNvPr id="8" name="Immagine 7" descr="h2_z_bins_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14425"/>
            <a:ext cx="4762500" cy="5743575"/>
          </a:xfrm>
          <a:prstGeom prst="rect">
            <a:avLst/>
          </a:prstGeom>
        </p:spPr>
      </p:pic>
      <p:sp>
        <p:nvSpPr>
          <p:cNvPr id="25604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411B1-EAC4-4635-8906-838DA7D6D47C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Data vs. </a:t>
            </a:r>
            <a:r>
              <a:rPr lang="en-US" dirty="0" err="1" smtClean="0">
                <a:latin typeface="Comic Sans MS" pitchFamily="66" charset="0"/>
              </a:rPr>
              <a:t>pQCD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5606" name="Text Box 34"/>
          <p:cNvSpPr txBox="1">
            <a:spLocks noChangeArrowheads="1"/>
          </p:cNvSpPr>
          <p:nvPr/>
        </p:nvSpPr>
        <p:spPr bwMode="auto">
          <a:xfrm>
            <a:off x="3886200" y="1066800"/>
            <a:ext cx="1509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preliminary</a:t>
            </a:r>
          </a:p>
        </p:txBody>
      </p:sp>
      <p:sp>
        <p:nvSpPr>
          <p:cNvPr id="25607" name="CasellaDiTesto 16"/>
          <p:cNvSpPr txBox="1">
            <a:spLocks noChangeArrowheads="1"/>
          </p:cNvSpPr>
          <p:nvPr/>
        </p:nvSpPr>
        <p:spPr bwMode="auto">
          <a:xfrm>
            <a:off x="7748588" y="0"/>
            <a:ext cx="1395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Comic Sans MS" pitchFamily="66" charset="0"/>
              </a:rPr>
              <a:t>Sys.err. 15%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0"/>
            <a:ext cx="2767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Comic Sans MS" pitchFamily="66" charset="0"/>
              </a:rPr>
              <a:t>Solid – LO DSS</a:t>
            </a:r>
          </a:p>
          <a:p>
            <a:pPr algn="l"/>
            <a:r>
              <a:rPr lang="en-US" sz="1600" dirty="0" smtClean="0">
                <a:latin typeface="Comic Sans MS" pitchFamily="66" charset="0"/>
              </a:rPr>
              <a:t>Dashed – NLO DSS</a:t>
            </a:r>
          </a:p>
          <a:p>
            <a:pPr algn="l"/>
            <a:r>
              <a:rPr lang="en-US" sz="1600" dirty="0" smtClean="0">
                <a:latin typeface="Comic Sans MS" pitchFamily="66" charset="0"/>
              </a:rPr>
              <a:t>Dotted – LO </a:t>
            </a:r>
            <a:r>
              <a:rPr lang="en-US" sz="1600" dirty="0" err="1" smtClean="0">
                <a:latin typeface="Comic Sans MS" pitchFamily="66" charset="0"/>
              </a:rPr>
              <a:t>Kretzer</a:t>
            </a:r>
            <a:endParaRPr lang="en-US" sz="1600" dirty="0" smtClean="0">
              <a:latin typeface="Comic Sans MS" pitchFamily="66" charset="0"/>
            </a:endParaRPr>
          </a:p>
          <a:p>
            <a:pPr algn="l"/>
            <a:r>
              <a:rPr lang="en-US" sz="1600" dirty="0" smtClean="0">
                <a:latin typeface="Comic Sans MS" pitchFamily="66" charset="0"/>
              </a:rPr>
              <a:t>Dot-dashed – NLO </a:t>
            </a:r>
            <a:r>
              <a:rPr lang="en-US" sz="1600" dirty="0" err="1" smtClean="0">
                <a:latin typeface="Comic Sans MS" pitchFamily="66" charset="0"/>
              </a:rPr>
              <a:t>Kretzer</a:t>
            </a:r>
            <a:endParaRPr lang="it-IT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cos2_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819150"/>
            <a:ext cx="4724400" cy="6038850"/>
          </a:xfrm>
          <a:prstGeom prst="rect">
            <a:avLst/>
          </a:prstGeom>
        </p:spPr>
      </p:pic>
      <p:pic>
        <p:nvPicPr>
          <p:cNvPr id="9" name="Immagine 8" descr="cos2_p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819150"/>
            <a:ext cx="4648200" cy="6038850"/>
          </a:xfrm>
          <a:prstGeom prst="rect">
            <a:avLst/>
          </a:prstGeom>
        </p:spPr>
      </p:pic>
      <p:sp>
        <p:nvSpPr>
          <p:cNvPr id="2867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D00C62-C293-4BCB-BBE0-E4225CE5F883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&lt;cos2</a:t>
            </a:r>
            <a:r>
              <a:rPr lang="en-US" sz="4000" smtClean="0">
                <a:latin typeface="Symbol" pitchFamily="18" charset="2"/>
              </a:rPr>
              <a:t>f</a:t>
            </a:r>
            <a:r>
              <a:rPr lang="en-US" sz="4000" smtClean="0">
                <a:latin typeface="Comic Sans MS" pitchFamily="66" charset="0"/>
              </a:rPr>
              <a:t>&gt;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791200" y="0"/>
            <a:ext cx="169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&lt;Q</a:t>
            </a:r>
            <a:r>
              <a:rPr lang="en-US" sz="1800" baseline="30000">
                <a:latin typeface="Comic Sans MS" pitchFamily="66" charset="0"/>
              </a:rPr>
              <a:t>2</a:t>
            </a:r>
            <a:r>
              <a:rPr lang="en-US" sz="1800">
                <a:latin typeface="Comic Sans MS" pitchFamily="66" charset="0"/>
              </a:rPr>
              <a:t>&gt;=2.2 GeV</a:t>
            </a:r>
            <a:r>
              <a:rPr lang="en-US" sz="1800" baseline="30000">
                <a:latin typeface="Comic Sans MS" pitchFamily="66" charset="0"/>
              </a:rPr>
              <a:t>2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dirty="0">
                <a:latin typeface="Comic Sans MS" pitchFamily="66" charset="0"/>
              </a:rPr>
              <a:t>Cahn - </a:t>
            </a:r>
            <a:r>
              <a:rPr lang="en-US" sz="1400" dirty="0" err="1">
                <a:latin typeface="Comic Sans MS" pitchFamily="66" charset="0"/>
              </a:rPr>
              <a:t>M.Anselmino</a:t>
            </a:r>
            <a:r>
              <a:rPr lang="en-US" sz="1400" dirty="0">
                <a:latin typeface="Comic Sans MS" pitchFamily="66" charset="0"/>
              </a:rPr>
              <a:t> et al., PRD71, </a:t>
            </a:r>
          </a:p>
          <a:p>
            <a:pPr algn="l"/>
            <a:r>
              <a:rPr lang="en-US" sz="1400" dirty="0">
                <a:latin typeface="Comic Sans MS" pitchFamily="66" charset="0"/>
              </a:rPr>
              <a:t>Berger – </a:t>
            </a:r>
            <a:r>
              <a:rPr lang="en-US" sz="1400" dirty="0" err="1">
                <a:latin typeface="Comic Sans MS" pitchFamily="66" charset="0"/>
              </a:rPr>
              <a:t>A.Brandenburg</a:t>
            </a:r>
            <a:r>
              <a:rPr lang="en-US" sz="1400" dirty="0">
                <a:latin typeface="Comic Sans MS" pitchFamily="66" charset="0"/>
              </a:rPr>
              <a:t> et al., PLB347</a:t>
            </a:r>
          </a:p>
        </p:txBody>
      </p:sp>
      <p:sp>
        <p:nvSpPr>
          <p:cNvPr id="28680" name="CasellaDiTesto 11"/>
          <p:cNvSpPr txBox="1">
            <a:spLocks noChangeArrowheads="1"/>
          </p:cNvSpPr>
          <p:nvPr/>
        </p:nvSpPr>
        <p:spPr bwMode="auto">
          <a:xfrm>
            <a:off x="7796213" y="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Comic Sans MS" pitchFamily="66" charset="0"/>
              </a:rPr>
              <a:t>Sys.err. 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762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Spettroscopia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*(1520) Production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344488" y="1554163"/>
            <a:ext cx="4360862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57188" indent="-165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en-US" sz="1600" dirty="0">
                <a:latin typeface="Verdana" charset="0"/>
              </a:rPr>
              <a:t>Most prominent excited </a:t>
            </a:r>
            <a:r>
              <a:rPr lang="en-US" sz="1600" dirty="0">
                <a:latin typeface="Symbol" charset="0"/>
              </a:rPr>
              <a:t>L</a:t>
            </a:r>
            <a:r>
              <a:rPr lang="en-US" sz="1600" dirty="0">
                <a:latin typeface="Verdana" charset="0"/>
              </a:rPr>
              <a:t> seen in photo- and electro-production but production mechanism is still poorly understood because of the lack/disagreement of experimental data</a:t>
            </a:r>
          </a:p>
          <a:p>
            <a:pPr>
              <a:spcBef>
                <a:spcPct val="40000"/>
              </a:spcBef>
            </a:pPr>
            <a:endParaRPr lang="en-US" sz="1600" dirty="0">
              <a:latin typeface="Verdana" charset="0"/>
            </a:endParaRPr>
          </a:p>
          <a:p>
            <a:pPr>
              <a:spcBef>
                <a:spcPct val="40000"/>
              </a:spcBef>
            </a:pPr>
            <a:r>
              <a:rPr lang="en-US" sz="1600" dirty="0">
                <a:latin typeface="Verdana" charset="0"/>
              </a:rPr>
              <a:t>Discrepancies between measured observables in different energy and angular range may point to different production mechanisms</a:t>
            </a:r>
          </a:p>
        </p:txBody>
      </p:sp>
      <p:pic>
        <p:nvPicPr>
          <p:cNvPr id="154631" name="Picture 7" descr="mmk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554163"/>
            <a:ext cx="3522663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6116638" y="1539875"/>
            <a:ext cx="81756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109000"/>
              </a:lnSpc>
              <a:spcBef>
                <a:spcPts val="250"/>
              </a:spcBef>
              <a:spcAft>
                <a:spcPts val="25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it-IT" sz="1400" b="1">
                <a:solidFill>
                  <a:srgbClr val="000000"/>
                </a:solidFill>
                <a:latin typeface="Symbol" charset="0"/>
              </a:rPr>
              <a:t>L</a:t>
            </a:r>
            <a:r>
              <a:rPr lang="it-IT" sz="1400" b="1" baseline="3000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it-IT" sz="1400" b="1">
                <a:solidFill>
                  <a:srgbClr val="000000"/>
                </a:solidFill>
                <a:latin typeface="Times New Roman" charset="0"/>
              </a:rPr>
              <a:t>(1116)</a:t>
            </a:r>
            <a:endParaRPr lang="en-US" sz="1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7129463" y="3208338"/>
            <a:ext cx="1008062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109000"/>
              </a:lnSpc>
              <a:spcBef>
                <a:spcPts val="250"/>
              </a:spcBef>
              <a:spcAft>
                <a:spcPts val="25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it-IT" b="1">
                <a:solidFill>
                  <a:srgbClr val="CC3399"/>
                </a:solidFill>
                <a:latin typeface="Symbol" charset="0"/>
              </a:rPr>
              <a:t>L</a:t>
            </a:r>
            <a:r>
              <a:rPr lang="it-IT" b="1" baseline="30000">
                <a:solidFill>
                  <a:srgbClr val="CC3399"/>
                </a:solidFill>
                <a:latin typeface="Times New Roman" charset="0"/>
              </a:rPr>
              <a:t>*</a:t>
            </a:r>
            <a:r>
              <a:rPr lang="it-IT" b="1">
                <a:solidFill>
                  <a:srgbClr val="CC3399"/>
                </a:solidFill>
                <a:latin typeface="Times New Roman" charset="0"/>
              </a:rPr>
              <a:t>(1520)</a:t>
            </a:r>
            <a:endParaRPr lang="en-US" b="1">
              <a:solidFill>
                <a:srgbClr val="CC3399"/>
              </a:solidFill>
              <a:latin typeface="Times New Roman" charset="0"/>
            </a:endParaRP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6462713" y="1995488"/>
            <a:ext cx="8001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109000"/>
              </a:lnSpc>
              <a:spcBef>
                <a:spcPts val="250"/>
              </a:spcBef>
              <a:spcAft>
                <a:spcPts val="25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it-IT" sz="1400" b="1">
                <a:solidFill>
                  <a:srgbClr val="000000"/>
                </a:solidFill>
                <a:latin typeface="Symbol" charset="0"/>
              </a:rPr>
              <a:t>S</a:t>
            </a:r>
            <a:r>
              <a:rPr lang="it-IT" sz="1400" b="1" baseline="3000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it-IT" sz="1400" b="1">
                <a:solidFill>
                  <a:srgbClr val="000000"/>
                </a:solidFill>
                <a:latin typeface="Times New Roman" charset="0"/>
              </a:rPr>
              <a:t>(1192)</a:t>
            </a:r>
            <a:endParaRPr lang="en-US" sz="1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6394450" y="3005138"/>
            <a:ext cx="8001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it-IT" sz="1400" b="1">
                <a:solidFill>
                  <a:srgbClr val="000000"/>
                </a:solidFill>
                <a:latin typeface="Symbol" charset="0"/>
              </a:rPr>
              <a:t>S</a:t>
            </a:r>
            <a:r>
              <a:rPr lang="it-IT" sz="1400" b="1" baseline="30000">
                <a:solidFill>
                  <a:srgbClr val="000000"/>
                </a:solidFill>
                <a:latin typeface="Times New Roman" charset="0"/>
              </a:rPr>
              <a:t>*</a:t>
            </a:r>
            <a:r>
              <a:rPr lang="it-IT" sz="1400" b="1">
                <a:solidFill>
                  <a:srgbClr val="000000"/>
                </a:solidFill>
                <a:latin typeface="Times New Roman" charset="0"/>
              </a:rPr>
              <a:t>(1385)</a:t>
            </a:r>
          </a:p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it-IT" sz="1400" b="1">
                <a:solidFill>
                  <a:srgbClr val="000000"/>
                </a:solidFill>
                <a:latin typeface="Symbol" charset="0"/>
              </a:rPr>
              <a:t>L</a:t>
            </a:r>
            <a:r>
              <a:rPr lang="it-IT" sz="1400" b="1">
                <a:solidFill>
                  <a:srgbClr val="000000"/>
                </a:solidFill>
                <a:latin typeface="Times New Roman" charset="0"/>
              </a:rPr>
              <a:t>(1405)</a:t>
            </a:r>
            <a:endParaRPr lang="en-US" sz="1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4636" name="Rectangle 12"/>
          <p:cNvSpPr>
            <a:spLocks noChangeArrowheads="1"/>
          </p:cNvSpPr>
          <p:nvPr/>
        </p:nvSpPr>
        <p:spPr bwMode="auto">
          <a:xfrm rot="-5400000">
            <a:off x="4497323" y="1675021"/>
            <a:ext cx="979618" cy="39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hangingPunct="0">
              <a:lnSpc>
                <a:spcPct val="109000"/>
              </a:lnSpc>
              <a:spcBef>
                <a:spcPts val="275"/>
              </a:spcBef>
              <a:spcAft>
                <a:spcPts val="275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it-IT" b="1">
                <a:latin typeface="New Century Schoolbook" charset="0"/>
              </a:rPr>
              <a:t>Counts</a:t>
            </a:r>
            <a:endParaRPr lang="en-US" b="1">
              <a:latin typeface="New Century Schoolbook" charset="0"/>
            </a:endParaRP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6507163" y="4468813"/>
            <a:ext cx="22860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0738">
              <a:tabLst>
                <a:tab pos="649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09575" defTabSz="820738">
              <a:tabLst>
                <a:tab pos="649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tabLst>
                <a:tab pos="649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tabLst>
                <a:tab pos="649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tabLst>
                <a:tab pos="649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>
                <a:latin typeface="Times New Roman" charset="0"/>
              </a:rPr>
              <a:t>M</a:t>
            </a:r>
            <a:r>
              <a:rPr lang="en-GB" b="1" baseline="-25000">
                <a:latin typeface="Times New Roman" charset="0"/>
              </a:rPr>
              <a:t>x</a:t>
            </a:r>
            <a:r>
              <a:rPr lang="en-GB" b="1">
                <a:latin typeface="Times" charset="0"/>
              </a:rPr>
              <a:t>(</a:t>
            </a:r>
            <a:r>
              <a:rPr lang="en-GB" b="1">
                <a:latin typeface="Symbol" charset="0"/>
              </a:rPr>
              <a:t>g</a:t>
            </a:r>
            <a:r>
              <a:rPr lang="en-GB" b="1">
                <a:latin typeface="Times" charset="0"/>
              </a:rPr>
              <a:t>p</a:t>
            </a:r>
            <a:r>
              <a:rPr lang="en-GB" b="1">
                <a:latin typeface="Times" charset="0"/>
                <a:sym typeface="Symbol" charset="0"/>
              </a:rPr>
              <a:t></a:t>
            </a:r>
            <a:r>
              <a:rPr lang="en-GB" b="1">
                <a:latin typeface="Times" charset="0"/>
              </a:rPr>
              <a:t>K</a:t>
            </a:r>
            <a:r>
              <a:rPr lang="en-GB" b="1" baseline="30000">
                <a:latin typeface="Times" charset="0"/>
              </a:rPr>
              <a:t>+</a:t>
            </a:r>
            <a:r>
              <a:rPr lang="en-GB" b="1">
                <a:latin typeface="Times" charset="0"/>
              </a:rPr>
              <a:t>X</a:t>
            </a:r>
            <a:r>
              <a:rPr lang="en-GB" b="1">
                <a:latin typeface="Times New Roman" charset="0"/>
              </a:rPr>
              <a:t> </a:t>
            </a:r>
            <a:r>
              <a:rPr lang="en-GB" b="1">
                <a:latin typeface="Times" charset="0"/>
              </a:rPr>
              <a:t>) </a:t>
            </a:r>
            <a:r>
              <a:rPr lang="en-GB" b="1">
                <a:latin typeface="Times New Roman" charset="0"/>
              </a:rPr>
              <a:t>(GeV)</a:t>
            </a:r>
          </a:p>
        </p:txBody>
      </p:sp>
      <p:sp>
        <p:nvSpPr>
          <p:cNvPr id="154638" name="Line 14"/>
          <p:cNvSpPr>
            <a:spLocks noChangeShapeType="1"/>
          </p:cNvSpPr>
          <p:nvPr/>
        </p:nvSpPr>
        <p:spPr bwMode="auto">
          <a:xfrm flipV="1">
            <a:off x="6261100" y="3973513"/>
            <a:ext cx="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9" name="Line 15"/>
          <p:cNvSpPr>
            <a:spLocks noChangeShapeType="1"/>
          </p:cNvSpPr>
          <p:nvPr/>
        </p:nvSpPr>
        <p:spPr bwMode="auto">
          <a:xfrm flipV="1">
            <a:off x="6426200" y="3963988"/>
            <a:ext cx="0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0" name="Line 16"/>
          <p:cNvSpPr>
            <a:spLocks noChangeShapeType="1"/>
          </p:cNvSpPr>
          <p:nvPr/>
        </p:nvSpPr>
        <p:spPr bwMode="auto">
          <a:xfrm flipV="1">
            <a:off x="6846888" y="3981450"/>
            <a:ext cx="0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1" name="Line 17"/>
          <p:cNvSpPr>
            <a:spLocks noChangeShapeType="1"/>
          </p:cNvSpPr>
          <p:nvPr/>
        </p:nvSpPr>
        <p:spPr bwMode="auto">
          <a:xfrm flipV="1">
            <a:off x="7107238" y="3981450"/>
            <a:ext cx="0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00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*(1520) Production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344488" y="1323975"/>
            <a:ext cx="4360862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57188" indent="-165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en-US" sz="1600" dirty="0">
                <a:latin typeface="Verdana" charset="0"/>
              </a:rPr>
              <a:t>Most prominent excited </a:t>
            </a:r>
            <a:r>
              <a:rPr lang="en-US" sz="1600" dirty="0">
                <a:latin typeface="Symbol" charset="0"/>
              </a:rPr>
              <a:t>L</a:t>
            </a:r>
            <a:r>
              <a:rPr lang="en-US" sz="1600" dirty="0">
                <a:latin typeface="Verdana" charset="0"/>
              </a:rPr>
              <a:t> seen in photo- and electro-production but production mechanism is still poorly understood because of the lack/disagreement of experimental data</a:t>
            </a:r>
          </a:p>
          <a:p>
            <a:pPr>
              <a:spcBef>
                <a:spcPct val="40000"/>
              </a:spcBef>
            </a:pPr>
            <a:endParaRPr lang="en-US" sz="1600" dirty="0">
              <a:latin typeface="Verdana" charset="0"/>
            </a:endParaRPr>
          </a:p>
          <a:p>
            <a:pPr>
              <a:spcBef>
                <a:spcPct val="40000"/>
              </a:spcBef>
            </a:pPr>
            <a:r>
              <a:rPr lang="en-US" sz="1600" dirty="0">
                <a:latin typeface="Verdana" charset="0"/>
              </a:rPr>
              <a:t>Discrepancies between measured observables in different energy and angular range may point to different production mechanisms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1600" dirty="0">
                <a:latin typeface="Verdana" charset="0"/>
              </a:rPr>
              <a:t>first measurement at </a:t>
            </a:r>
            <a:r>
              <a:rPr lang="en-US" sz="1600" dirty="0" err="1">
                <a:latin typeface="Verdana" charset="0"/>
              </a:rPr>
              <a:t>Daresbury</a:t>
            </a:r>
            <a:r>
              <a:rPr lang="en-US" sz="1600" dirty="0">
                <a:latin typeface="Verdana" charset="0"/>
              </a:rPr>
              <a:t> and SLAC indicated dominance of t-channel K* exchange processes</a:t>
            </a:r>
          </a:p>
        </p:txBody>
      </p:sp>
      <p:pic>
        <p:nvPicPr>
          <p:cNvPr id="166929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639888"/>
            <a:ext cx="4048125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6930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575" y="4187825"/>
            <a:ext cx="315595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58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*(1520) Production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344488" y="1323975"/>
            <a:ext cx="4360862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57188" indent="-165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Most prominent excited </a:t>
            </a:r>
            <a:r>
              <a:rPr lang="en-US" sz="1600" dirty="0">
                <a:solidFill>
                  <a:srgbClr val="000000"/>
                </a:solidFill>
                <a:latin typeface="Symbol" charset="0"/>
              </a:rPr>
              <a:t>L</a:t>
            </a: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 seen in photo- and electro-production but production mechanism is still poorly understood because of the lack/disagreement of experimental data</a:t>
            </a:r>
          </a:p>
          <a:p>
            <a:pPr>
              <a:spcBef>
                <a:spcPct val="40000"/>
              </a:spcBef>
            </a:pPr>
            <a:endParaRPr lang="en-US" sz="1600" dirty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40000"/>
              </a:spcBef>
            </a:pP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Discrepancies between measured observables in different energy and angular range may point to different production mechanisms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first measurement at </a:t>
            </a:r>
            <a:r>
              <a:rPr lang="en-US" sz="1600" dirty="0" err="1">
                <a:solidFill>
                  <a:srgbClr val="000000"/>
                </a:solidFill>
                <a:latin typeface="Verdana" charset="0"/>
              </a:rPr>
              <a:t>Daresbury</a:t>
            </a: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 and SLAC indicated dominance of t-channel K* exchange processes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Most recent data from LEPS suggest possible contribution from s-channel processes (nucleon resonances)</a:t>
            </a:r>
          </a:p>
        </p:txBody>
      </p:sp>
      <p:pic>
        <p:nvPicPr>
          <p:cNvPr id="168967" name="Picture 7" descr="lep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0488" y="1312863"/>
            <a:ext cx="3138487" cy="53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0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*(1520) Production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490538" y="1374775"/>
            <a:ext cx="3490912" cy="280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ymbol" charset="0"/>
              </a:rPr>
              <a:t>L</a:t>
            </a: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* differential cross section and decay angular distributions have been measured at CLAS in </a:t>
            </a:r>
            <a:r>
              <a:rPr lang="en-US" sz="1600" dirty="0" smtClean="0">
                <a:solidFill>
                  <a:srgbClr val="000000"/>
                </a:solidFill>
                <a:latin typeface="Verdana" charset="0"/>
              </a:rPr>
              <a:t>photo-production </a:t>
            </a: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on the </a:t>
            </a:r>
            <a:r>
              <a:rPr lang="en-US" sz="1600" dirty="0" smtClean="0">
                <a:solidFill>
                  <a:srgbClr val="000000"/>
                </a:solidFill>
                <a:latin typeface="Verdana" charset="0"/>
              </a:rPr>
              <a:t>proton</a:t>
            </a:r>
            <a:endParaRPr lang="en-US" sz="1600" dirty="0">
              <a:solidFill>
                <a:srgbClr val="000000"/>
              </a:solidFill>
              <a:latin typeface="Verdana" charset="0"/>
            </a:endParaRPr>
          </a:p>
          <a:p>
            <a:endParaRPr lang="en-US" sz="1600" dirty="0">
              <a:solidFill>
                <a:srgbClr val="000000"/>
              </a:solidFill>
              <a:latin typeface="Verdana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The differential cross section is forward peaked suggesting the dominance of t-channel processes</a:t>
            </a:r>
          </a:p>
          <a:p>
            <a:endParaRPr lang="en-US" sz="1600" dirty="0">
              <a:solidFill>
                <a:srgbClr val="000000"/>
              </a:solidFill>
              <a:latin typeface="Verdana" charset="0"/>
            </a:endParaRPr>
          </a:p>
          <a:p>
            <a:endParaRPr lang="en-US" sz="1600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465263"/>
            <a:ext cx="4619625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4870" name="Text Box 6"/>
          <p:cNvSpPr txBox="1">
            <a:spLocks noChangeArrowheads="1"/>
          </p:cNvSpPr>
          <p:nvPr/>
        </p:nvSpPr>
        <p:spPr bwMode="auto">
          <a:xfrm rot="-2070512">
            <a:off x="4975225" y="3532188"/>
            <a:ext cx="4168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B2B2B2"/>
                </a:solidFill>
                <a:latin typeface="Verdana" charset="0"/>
              </a:rPr>
              <a:t>CLAS PRELIMINARY</a:t>
            </a:r>
          </a:p>
        </p:txBody>
      </p:sp>
    </p:spTree>
    <p:extLst>
      <p:ext uri="{BB962C8B-B14F-4D97-AF65-F5344CB8AC3E}">
        <p14:creationId xmlns:p14="http://schemas.microsoft.com/office/powerpoint/2010/main" xmlns="" val="12524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ervative_style">
  <a:themeElements>
    <a:clrScheme name="conservative_styl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nservative_style">
      <a:majorFont>
        <a:latin typeface="Helios"/>
        <a:ea typeface=""/>
        <a:cs typeface=""/>
      </a:majorFont>
      <a:minorFont>
        <a:latin typeface="Tw Cen MT Condensed Extra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servative_styl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ervative_styl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ervative_styl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ervative_styl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ervative_sty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ervative_sty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ervative_sty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Data\Microsoft\Templates\conservative_style.pot</Template>
  <TotalTime>49420</TotalTime>
  <Words>620</Words>
  <Application>Microsoft Office PowerPoint</Application>
  <PresentationFormat>Presentazione su schermo (4:3)</PresentationFormat>
  <Paragraphs>101</Paragraphs>
  <Slides>18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conservative_style</vt:lpstr>
      <vt:lpstr>Microsoft Equation 3.0</vt:lpstr>
      <vt:lpstr>Diapositiva 1</vt:lpstr>
      <vt:lpstr>Diapositiva 2</vt:lpstr>
      <vt:lpstr>Data vs. pQCD</vt:lpstr>
      <vt:lpstr>&lt;cos2f&gt;</vt:lpstr>
      <vt:lpstr>Spettroscopia</vt:lpstr>
      <vt:lpstr>L*(1520) Production</vt:lpstr>
      <vt:lpstr>L*(1520) Production</vt:lpstr>
      <vt:lpstr>L*(1520) Production</vt:lpstr>
      <vt:lpstr>L*(1520) Production</vt:lpstr>
      <vt:lpstr>L*(1520) Production</vt:lpstr>
      <vt:lpstr>GDH a basso impulso trasferito</vt:lpstr>
      <vt:lpstr>Diapositiva 12</vt:lpstr>
      <vt:lpstr>Diapositiva 13</vt:lpstr>
      <vt:lpstr>Diapositiva 14</vt:lpstr>
      <vt:lpstr>Misura del Fattore di Forma di Transizione della 0</vt:lpstr>
      <vt:lpstr>Diapositiva 16</vt:lpstr>
      <vt:lpstr>Diapositiva 17</vt:lpstr>
      <vt:lpstr>Protoni nel BST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 of proton structure function g1 at low Q2</dc:title>
  <dc:creator>aiace</dc:creator>
  <cp:lastModifiedBy>Marco Ripani</cp:lastModifiedBy>
  <cp:revision>1971</cp:revision>
  <dcterms:created xsi:type="dcterms:W3CDTF">2003-10-23T08:57:03Z</dcterms:created>
  <dcterms:modified xsi:type="dcterms:W3CDTF">2011-06-08T16:01:45Z</dcterms:modified>
</cp:coreProperties>
</file>