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97" autoAdjust="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22D8-D429-3B42-9F0E-0E0526C28237}" type="datetimeFigureOut">
              <a:rPr lang="en-US" smtClean="0"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DF74-9C82-B648-8AA9-8E4F838B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3957" y="1558925"/>
            <a:ext cx="6350000" cy="24542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The Forward Tagger for CLAS12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4000" b="1" i="1" dirty="0" smtClean="0">
                <a:solidFill>
                  <a:srgbClr val="000090"/>
                </a:solidFill>
              </a:rPr>
              <a:t>a status update</a:t>
            </a:r>
            <a:endParaRPr lang="en-US" sz="5400" b="1" i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475" y="431165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R. De Vita, INFN- </a:t>
            </a:r>
            <a:r>
              <a:rPr lang="en-US" sz="2400" i="1" dirty="0" err="1" smtClean="0"/>
              <a:t>Genova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JLab12 Collaboration Meeting</a:t>
            </a:r>
          </a:p>
          <a:p>
            <a:r>
              <a:rPr lang="en-US" sz="2400" i="1" dirty="0" smtClean="0"/>
              <a:t>Roma, June 9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2011</a:t>
            </a:r>
            <a:endParaRPr lang="en-US" sz="2400" i="1" dirty="0"/>
          </a:p>
        </p:txBody>
      </p:sp>
      <p:pic>
        <p:nvPicPr>
          <p:cNvPr id="9" name="Picture 8" descr="gemc_ft_geo_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3817" r="792" b="789"/>
          <a:stretch/>
        </p:blipFill>
        <p:spPr>
          <a:xfrm>
            <a:off x="1" y="1"/>
            <a:ext cx="2353956" cy="2365374"/>
          </a:xfrm>
          <a:prstGeom prst="rect">
            <a:avLst/>
          </a:prstGeom>
        </p:spPr>
      </p:pic>
      <p:pic>
        <p:nvPicPr>
          <p:cNvPr id="10" name="Picture 9" descr="gemc_ft_geo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4092" r="12" b="-3399"/>
          <a:stretch/>
        </p:blipFill>
        <p:spPr>
          <a:xfrm>
            <a:off x="1" y="2365375"/>
            <a:ext cx="2372442" cy="246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587" t="6212" r="-18" b="7718"/>
          <a:stretch/>
        </p:blipFill>
        <p:spPr>
          <a:xfrm>
            <a:off x="-2162" y="4730750"/>
            <a:ext cx="2374605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9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Simulations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180" y="1259136"/>
            <a:ext cx="4536013" cy="538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Detailed simulations of the calorimeter response with GEANT4 CLAS12 package </a:t>
            </a:r>
            <a:r>
              <a:rPr lang="en-US" sz="2000" b="1" dirty="0" err="1" smtClean="0">
                <a:solidFill>
                  <a:srgbClr val="FF6600"/>
                </a:solidFill>
              </a:rPr>
              <a:t>gemc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rgbClr val="000090"/>
                </a:solidFill>
              </a:rPr>
              <a:t>Optimization of crystal geometry:</a:t>
            </a:r>
          </a:p>
          <a:p>
            <a:pPr marL="173038" indent="-173038">
              <a:buFont typeface="Arial"/>
              <a:buChar char="•"/>
            </a:pPr>
            <a:r>
              <a:rPr lang="en-US" sz="1600" dirty="0" smtClean="0"/>
              <a:t>Acceptance and resolution for different crystal shapes (squared, hexagonal, trapezoidal crystals) and arrangements around the </a:t>
            </a:r>
            <a:r>
              <a:rPr lang="en-US" sz="1600" dirty="0" err="1" smtClean="0"/>
              <a:t>beamline</a:t>
            </a:r>
            <a:endParaRPr lang="en-US" sz="1600" dirty="0" smtClean="0"/>
          </a:p>
          <a:p>
            <a:pPr marL="173038" indent="-173038">
              <a:buFont typeface="Arial"/>
              <a:buChar char="•"/>
            </a:pPr>
            <a:r>
              <a:rPr lang="en-US" sz="1600" dirty="0" smtClean="0"/>
              <a:t>Crystal length</a:t>
            </a:r>
          </a:p>
          <a:p>
            <a:endParaRPr lang="en-US" sz="1000" dirty="0"/>
          </a:p>
          <a:p>
            <a:r>
              <a:rPr lang="en-US" b="1" dirty="0" smtClean="0">
                <a:solidFill>
                  <a:srgbClr val="000090"/>
                </a:solidFill>
              </a:rPr>
              <a:t>Comparison of different readout options: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Regular 5x5 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APDs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Large area 10x10 APDs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SIPM matrices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r>
              <a:rPr lang="en-US" b="1" dirty="0" smtClean="0">
                <a:solidFill>
                  <a:srgbClr val="000090"/>
                </a:solidFill>
              </a:rPr>
              <a:t>Study of background and shielding: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Crystal rates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Radiation dose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DC occupancies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Optimization of Moller shield and calorimeter support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36" y="1306928"/>
            <a:ext cx="3984151" cy="2742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38" y="4018818"/>
            <a:ext cx="4132587" cy="28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PbWO4 Crystals</a:t>
            </a:r>
            <a:endParaRPr lang="en-US" sz="4800" b="1" dirty="0">
              <a:solidFill>
                <a:srgbClr val="000090"/>
              </a:solidFill>
            </a:endParaRPr>
          </a:p>
        </p:txBody>
      </p:sp>
      <p:pic>
        <p:nvPicPr>
          <p:cNvPr id="3" name="Picture 2" descr="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32" y="4657986"/>
            <a:ext cx="4392468" cy="2200014"/>
          </a:xfrm>
          <a:prstGeom prst="rect">
            <a:avLst/>
          </a:prstGeom>
        </p:spPr>
      </p:pic>
      <p:pic>
        <p:nvPicPr>
          <p:cNvPr id="4" name="Picture 3" descr="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2" y="2372978"/>
            <a:ext cx="4339168" cy="2173357"/>
          </a:xfrm>
          <a:prstGeom prst="rect">
            <a:avLst/>
          </a:prstGeom>
        </p:spPr>
      </p:pic>
      <p:pic>
        <p:nvPicPr>
          <p:cNvPr id="5" name="Picture 4" descr="p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" y="4642354"/>
            <a:ext cx="4249117" cy="2103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561" y="1226034"/>
            <a:ext cx="4116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PBW04-II Crystal from BTCP (Russia)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Characterization of dimension, light transmission, light yield and decay time with the</a:t>
            </a:r>
            <a:r>
              <a:rPr lang="en-US" b="1" dirty="0" smtClean="0"/>
              <a:t> ACCOS</a:t>
            </a:r>
            <a:r>
              <a:rPr lang="en-US" dirty="0" smtClean="0"/>
              <a:t> system at CERN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Detailed measurement of light absorption at U. </a:t>
            </a:r>
            <a:r>
              <a:rPr lang="en-US" b="1" dirty="0" smtClean="0"/>
              <a:t>Edinburgh</a:t>
            </a:r>
            <a:r>
              <a:rPr lang="en-US" dirty="0" smtClean="0"/>
              <a:t> with dedicated </a:t>
            </a:r>
            <a:r>
              <a:rPr lang="en-US" b="1" dirty="0" smtClean="0"/>
              <a:t>spectrophotometer</a:t>
            </a:r>
            <a:r>
              <a:rPr lang="en-US" dirty="0" smtClean="0"/>
              <a:t> (D. Watts)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 of </a:t>
            </a:r>
            <a:r>
              <a:rPr lang="en-US" b="1" dirty="0" smtClean="0"/>
              <a:t>light yield</a:t>
            </a:r>
            <a:r>
              <a:rPr lang="en-US" dirty="0" smtClean="0"/>
              <a:t> and decay time with radioactive sources and cosmic rays (</a:t>
            </a:r>
            <a:r>
              <a:rPr lang="en-US" dirty="0" err="1" smtClean="0"/>
              <a:t>Genova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8166" y="4452205"/>
            <a:ext cx="1186174" cy="219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6320" y="2181154"/>
            <a:ext cx="1186174" cy="219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8720" y="4546335"/>
            <a:ext cx="1186174" cy="139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8360" y="2546561"/>
            <a:ext cx="105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T=+20°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1918" y="4834345"/>
            <a:ext cx="99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T=-23°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5972731" y="1334360"/>
            <a:ext cx="1589763" cy="351079"/>
          </a:xfrm>
          <a:prstGeom prst="cube">
            <a:avLst>
              <a:gd name="adj" fmla="val 2897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3678176">
            <a:off x="4949298" y="1426161"/>
            <a:ext cx="424313" cy="72521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836432">
            <a:off x="4863297" y="1598008"/>
            <a:ext cx="51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NaI</a:t>
            </a:r>
            <a:endParaRPr lang="en-US" b="1" dirty="0"/>
          </a:p>
        </p:txBody>
      </p:sp>
      <p:sp>
        <p:nvSpPr>
          <p:cNvPr id="17" name="Can 16"/>
          <p:cNvSpPr/>
          <p:nvPr/>
        </p:nvSpPr>
        <p:spPr>
          <a:xfrm rot="5400000">
            <a:off x="7601306" y="1139228"/>
            <a:ext cx="424313" cy="725217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77217" y="1324301"/>
            <a:ext cx="62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PMT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5440" y="1354621"/>
            <a:ext cx="91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PbWO4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8116" y="1715115"/>
            <a:ext cx="66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Co60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83619" y="1546558"/>
            <a:ext cx="298410" cy="4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28116" y="1546558"/>
            <a:ext cx="255503" cy="119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15128" y="1468479"/>
            <a:ext cx="183353" cy="154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645" y="4207611"/>
            <a:ext cx="2600960" cy="257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Light Sensors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2575" y="1131620"/>
            <a:ext cx="92678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marL="173038" indent="-173038">
              <a:buSzPct val="93000"/>
            </a:pPr>
            <a:r>
              <a:rPr lang="en-GB" sz="2000" b="1" dirty="0">
                <a:solidFill>
                  <a:srgbClr val="FF0000"/>
                </a:solidFill>
                <a:latin typeface="+mn-lt"/>
              </a:rPr>
              <a:t> APD and </a:t>
            </a:r>
            <a:r>
              <a:rPr lang="en-GB" sz="2000" b="1" dirty="0" err="1">
                <a:solidFill>
                  <a:srgbClr val="FF0000"/>
                </a:solidFill>
                <a:latin typeface="+mn-lt"/>
              </a:rPr>
              <a:t>SiPM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 tested with Co60, YAP and  laser</a:t>
            </a:r>
          </a:p>
          <a:p>
            <a:pPr>
              <a:buSzPct val="93000"/>
              <a:buFont typeface="Times New Roman" charset="0"/>
              <a:buBlip>
                <a:blip r:embed="rId3"/>
              </a:buBlip>
            </a:pPr>
            <a:r>
              <a:rPr lang="en-GB" dirty="0">
                <a:latin typeface="+mn-lt"/>
              </a:rPr>
              <a:t> APD gain and T dependence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82575" y="3699005"/>
            <a:ext cx="49387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SzPct val="93000"/>
              <a:buFont typeface="Times New Roman" charset="0"/>
              <a:buBlip>
                <a:blip r:embed="rId3"/>
              </a:buBlip>
            </a:pP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SiPM</a:t>
            </a:r>
            <a:r>
              <a:rPr lang="en-GB" dirty="0">
                <a:latin typeface="+mn-lt"/>
              </a:rPr>
              <a:t> linearity (up to 2k </a:t>
            </a:r>
            <a:r>
              <a:rPr lang="en-GB" dirty="0" smtClean="0">
                <a:latin typeface="+mn-lt"/>
              </a:rPr>
              <a:t>incident optical </a:t>
            </a:r>
            <a:r>
              <a:rPr lang="en-GB" dirty="0">
                <a:latin typeface="Symbol" charset="2"/>
                <a:cs typeface="Symbol" charset="2"/>
              </a:rPr>
              <a:t>g</a:t>
            </a:r>
            <a:r>
              <a:rPr lang="en-GB" dirty="0">
                <a:latin typeface="+mn-lt"/>
              </a:rPr>
              <a:t>)</a:t>
            </a:r>
          </a:p>
        </p:txBody>
      </p:sp>
      <p:pic>
        <p:nvPicPr>
          <p:cNvPr id="8" name="Picture 7" descr="LeCroy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0" y="4220407"/>
            <a:ext cx="3054607" cy="2290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0465" y="4559974"/>
            <a:ext cx="27107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Single </a:t>
            </a:r>
            <a:r>
              <a:rPr lang="en-US" sz="1200" b="1" dirty="0" err="1" smtClean="0">
                <a:solidFill>
                  <a:srgbClr val="FF0000"/>
                </a:solidFill>
              </a:rPr>
              <a:t>p.e.</a:t>
            </a:r>
            <a:r>
              <a:rPr lang="en-US" sz="1200" b="1" dirty="0" smtClean="0">
                <a:solidFill>
                  <a:srgbClr val="FF0000"/>
                </a:solidFill>
              </a:rPr>
              <a:t> normalization</a:t>
            </a:r>
          </a:p>
          <a:p>
            <a:r>
              <a:rPr lang="en-US" sz="1200" dirty="0" smtClean="0">
                <a:solidFill>
                  <a:srgbClr val="FF0BF4"/>
                </a:solidFill>
              </a:rPr>
              <a:t>N </a:t>
            </a:r>
            <a:r>
              <a:rPr lang="en-US" sz="1200" dirty="0" err="1" smtClean="0">
                <a:solidFill>
                  <a:srgbClr val="FF0BF4"/>
                </a:solidFill>
              </a:rPr>
              <a:t>p.e.</a:t>
            </a:r>
            <a:r>
              <a:rPr lang="en-US" sz="1200" dirty="0" smtClean="0">
                <a:solidFill>
                  <a:srgbClr val="FF0BF4"/>
                </a:solidFill>
              </a:rPr>
              <a:t> estimated from distribution width</a:t>
            </a:r>
            <a:endParaRPr lang="en-US" sz="1200" dirty="0">
              <a:solidFill>
                <a:srgbClr val="FF0BF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7337" y="4652307"/>
            <a:ext cx="127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S10985-25c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210965" y="753795"/>
            <a:ext cx="16906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852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Hamamatsu </a:t>
            </a:r>
            <a:r>
              <a:rPr lang="en-GB" sz="1400" dirty="0">
                <a:latin typeface="+mn-lt"/>
              </a:rPr>
              <a:t>LAAPD</a:t>
            </a:r>
          </a:p>
          <a:p>
            <a:pPr algn="ctr"/>
            <a:r>
              <a:rPr lang="en-GB" sz="1400" dirty="0">
                <a:latin typeface="+mn-lt"/>
              </a:rPr>
              <a:t>10x10 mm</a:t>
            </a:r>
            <a:r>
              <a:rPr lang="en-GB" sz="1400" baseline="30000" dirty="0">
                <a:latin typeface="+mn-lt"/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06917" y="2292281"/>
            <a:ext cx="169068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852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Hamamatsu </a:t>
            </a:r>
            <a:r>
              <a:rPr lang="en-GB" sz="1400" dirty="0" err="1">
                <a:latin typeface="+mn-lt"/>
              </a:rPr>
              <a:t>SiPM</a:t>
            </a:r>
            <a:endParaRPr lang="en-GB" sz="1400" dirty="0">
              <a:latin typeface="+mn-lt"/>
            </a:endParaRPr>
          </a:p>
          <a:p>
            <a:pPr algn="ctr"/>
            <a:r>
              <a:rPr lang="en-GB" sz="1400" dirty="0">
                <a:latin typeface="+mn-lt"/>
              </a:rPr>
              <a:t>2x2 </a:t>
            </a:r>
            <a:r>
              <a:rPr lang="en-GB" sz="1400" dirty="0" err="1">
                <a:latin typeface="+mn-lt"/>
              </a:rPr>
              <a:t>ch</a:t>
            </a:r>
            <a:r>
              <a:rPr lang="en-GB" sz="1400" dirty="0">
                <a:latin typeface="+mn-lt"/>
              </a:rPr>
              <a:t> 3x3mm</a:t>
            </a:r>
            <a:r>
              <a:rPr lang="en-GB" sz="1400" baseline="30000" dirty="0">
                <a:latin typeface="+mn-lt"/>
              </a:rPr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35763" y="160338"/>
            <a:ext cx="2165889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852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just"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1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+mn-lt"/>
              </a:rPr>
              <a:t>A.Casale</a:t>
            </a:r>
            <a:r>
              <a:rPr lang="en-GB" sz="1600" i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1600" i="1" dirty="0" err="1" smtClean="0">
                <a:solidFill>
                  <a:srgbClr val="FF0000"/>
                </a:solidFill>
                <a:latin typeface="+mn-lt"/>
              </a:rPr>
              <a:t>A.Celentano</a:t>
            </a:r>
            <a:endParaRPr lang="en-GB" sz="16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00" y="1790433"/>
            <a:ext cx="3498002" cy="19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7" y="1265996"/>
            <a:ext cx="742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6012" b="14721"/>
          <a:stretch/>
        </p:blipFill>
        <p:spPr bwMode="auto">
          <a:xfrm>
            <a:off x="8077617" y="1543481"/>
            <a:ext cx="893763" cy="7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68" t="6012" b="108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34276" y="6031282"/>
            <a:ext cx="127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S10985-50c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882" y="4187291"/>
            <a:ext cx="2641600" cy="2590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824" y="1790434"/>
            <a:ext cx="2957176" cy="19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FT-Cal Prototype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8775" y="1005549"/>
            <a:ext cx="9752012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9 </a:t>
            </a:r>
            <a:r>
              <a:rPr lang="en-GB" dirty="0" err="1">
                <a:latin typeface="+mn-lt"/>
              </a:rPr>
              <a:t>PbWO</a:t>
            </a:r>
            <a:r>
              <a:rPr lang="en-GB" dirty="0">
                <a:latin typeface="+mn-lt"/>
              </a:rPr>
              <a:t>-II 15x15x200 mm3 crystals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Test scheduled at BTF-LNF in July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Electron beam up  25-750 MeV, 1 to 10</a:t>
            </a:r>
            <a:r>
              <a:rPr lang="en-GB" baseline="33000" dirty="0">
                <a:latin typeface="+mn-lt"/>
              </a:rPr>
              <a:t>10</a:t>
            </a:r>
            <a:r>
              <a:rPr lang="en-GB" dirty="0">
                <a:latin typeface="+mn-lt"/>
              </a:rPr>
              <a:t> electrons per pulse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4" y="1975512"/>
            <a:ext cx="7162873" cy="30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775" y="4976813"/>
            <a:ext cx="8125853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GB" dirty="0">
                <a:latin typeface="+mn-lt"/>
              </a:rPr>
              <a:t>Testing different FT-Cal components: 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Cryogenics (from -25</a:t>
            </a:r>
            <a:r>
              <a:rPr lang="en-GB" baseline="33000" dirty="0">
                <a:latin typeface="+mn-lt"/>
              </a:rPr>
              <a:t>O</a:t>
            </a:r>
            <a:r>
              <a:rPr lang="en-GB" dirty="0">
                <a:latin typeface="+mn-lt"/>
              </a:rPr>
              <a:t>C to +20</a:t>
            </a:r>
            <a:r>
              <a:rPr lang="en-GB" baseline="33000" dirty="0">
                <a:latin typeface="+mn-lt"/>
              </a:rPr>
              <a:t>O</a:t>
            </a:r>
            <a:r>
              <a:rPr lang="en-GB" dirty="0">
                <a:latin typeface="+mn-lt"/>
              </a:rPr>
              <a:t>C)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FE/RO electronics and light readout (APD/</a:t>
            </a:r>
            <a:r>
              <a:rPr lang="en-GB" dirty="0" err="1">
                <a:latin typeface="+mn-lt"/>
              </a:rPr>
              <a:t>SiPM</a:t>
            </a:r>
            <a:r>
              <a:rPr lang="en-GB" dirty="0">
                <a:latin typeface="+mn-lt"/>
              </a:rPr>
              <a:t>)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Clusters reconstruction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Linearity</a:t>
            </a:r>
          </a:p>
          <a:p>
            <a:pPr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Radiation damage with high energy electrons (up to 0.2 rad/h)</a:t>
            </a:r>
          </a:p>
        </p:txBody>
      </p:sp>
    </p:spTree>
    <p:extLst>
      <p:ext uri="{BB962C8B-B14F-4D97-AF65-F5344CB8AC3E}">
        <p14:creationId xmlns:p14="http://schemas.microsoft.com/office/powerpoint/2010/main" val="166936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Data Acquisition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828798" y="4525544"/>
            <a:ext cx="3600450" cy="2249205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72698" y="4872572"/>
            <a:ext cx="1457129" cy="54211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72698" y="4783619"/>
            <a:ext cx="1656657" cy="5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b="1" dirty="0" smtClean="0">
                <a:latin typeface="+mn-lt"/>
              </a:rPr>
              <a:t>FT-Prototype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9 </a:t>
            </a:r>
            <a:r>
              <a:rPr lang="en-US" b="1" dirty="0" err="1">
                <a:latin typeface="+mn-lt"/>
              </a:rPr>
              <a:t>ch</a:t>
            </a:r>
            <a:endParaRPr lang="en-US" b="1" dirty="0">
              <a:latin typeface="+mn-lt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929827" y="5125589"/>
            <a:ext cx="1243055" cy="140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3172881" y="4855671"/>
            <a:ext cx="977755" cy="54211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140655" y="4795823"/>
            <a:ext cx="1053274" cy="53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dirty="0">
                <a:latin typeface="+mn-lt"/>
              </a:rPr>
              <a:t>Amplifier +</a:t>
            </a:r>
          </a:p>
          <a:p>
            <a:r>
              <a:rPr lang="en-US" sz="1600" dirty="0">
                <a:latin typeface="+mn-lt"/>
              </a:rPr>
              <a:t>Splitter x2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295522" y="4648619"/>
            <a:ext cx="1200151" cy="51376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332034" y="5943121"/>
            <a:ext cx="1200151" cy="50936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220409" y="4649902"/>
            <a:ext cx="1034264" cy="51248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cxnSp>
        <p:nvCxnSpPr>
          <p:cNvPr id="46" name="AutoShape 11"/>
          <p:cNvCxnSpPr>
            <a:cxnSpLocks noChangeShapeType="1"/>
            <a:stCxn id="41" idx="3"/>
            <a:endCxn id="43" idx="1"/>
          </p:cNvCxnSpPr>
          <p:nvPr/>
        </p:nvCxnSpPr>
        <p:spPr bwMode="auto">
          <a:xfrm flipV="1">
            <a:off x="4150636" y="4905502"/>
            <a:ext cx="1144886" cy="221224"/>
          </a:xfrm>
          <a:prstGeom prst="bentConnector3">
            <a:avLst>
              <a:gd name="adj1" fmla="val 33613"/>
            </a:avLst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2"/>
          <p:cNvCxnSpPr>
            <a:cxnSpLocks noChangeShapeType="1"/>
            <a:endCxn id="44" idx="1"/>
          </p:cNvCxnSpPr>
          <p:nvPr/>
        </p:nvCxnSpPr>
        <p:spPr bwMode="auto">
          <a:xfrm rot="16200000" flipH="1">
            <a:off x="4421228" y="5286998"/>
            <a:ext cx="1035420" cy="786191"/>
          </a:xfrm>
          <a:prstGeom prst="bentConnector2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8" name="AutoShape 13"/>
          <p:cNvCxnSpPr>
            <a:cxnSpLocks noChangeShapeType="1"/>
            <a:stCxn id="43" idx="3"/>
            <a:endCxn id="45" idx="1"/>
          </p:cNvCxnSpPr>
          <p:nvPr/>
        </p:nvCxnSpPr>
        <p:spPr bwMode="auto">
          <a:xfrm>
            <a:off x="6495673" y="4905502"/>
            <a:ext cx="724736" cy="641"/>
          </a:xfrm>
          <a:prstGeom prst="bentConnector3">
            <a:avLst>
              <a:gd name="adj1" fmla="val 50000"/>
            </a:avLst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" name="AutoShape 14"/>
          <p:cNvCxnSpPr>
            <a:cxnSpLocks noChangeShapeType="1"/>
            <a:stCxn id="45" idx="2"/>
            <a:endCxn id="45" idx="2"/>
          </p:cNvCxnSpPr>
          <p:nvPr/>
        </p:nvCxnSpPr>
        <p:spPr bwMode="auto">
          <a:xfrm rot="5400000">
            <a:off x="7737541" y="5162384"/>
            <a:ext cx="12700" cy="127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91722" y="5796069"/>
            <a:ext cx="2641124" cy="8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n-lt"/>
              </a:rPr>
              <a:t>Red: Data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Blue: Trigger </a:t>
            </a:r>
          </a:p>
          <a:p>
            <a:r>
              <a:rPr lang="en-US" dirty="0">
                <a:solidFill>
                  <a:srgbClr val="008000"/>
                </a:solidFill>
                <a:latin typeface="+mn-lt"/>
              </a:rPr>
              <a:t>Green: Read-out handling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 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244952" y="4702226"/>
            <a:ext cx="1258371" cy="30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dirty="0">
                <a:latin typeface="+mn-lt"/>
              </a:rPr>
              <a:t>Discriminator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7466944" y="4753060"/>
            <a:ext cx="541193" cy="30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1600" dirty="0">
                <a:solidFill>
                  <a:srgbClr val="000000"/>
                </a:solidFill>
              </a:rPr>
              <a:t>TDC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5393947" y="5858416"/>
            <a:ext cx="1058567" cy="5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dirty="0">
                <a:latin typeface="+mn-lt"/>
              </a:rPr>
              <a:t>Flash ADC</a:t>
            </a:r>
          </a:p>
          <a:p>
            <a:r>
              <a:rPr lang="en-US" sz="900" dirty="0">
                <a:latin typeface="+mn-lt"/>
              </a:rPr>
              <a:t>(2 boards,</a:t>
            </a:r>
          </a:p>
          <a:p>
            <a:r>
              <a:rPr lang="en-US" sz="900" dirty="0">
                <a:latin typeface="+mn-lt"/>
              </a:rPr>
              <a:t> 8 channels each)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7779960" y="5980532"/>
            <a:ext cx="150846" cy="53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5505960" y="6448566"/>
            <a:ext cx="2911059" cy="30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/>
            <a:r>
              <a:rPr lang="en-US" sz="1600" dirty="0">
                <a:latin typeface="+mn-lt"/>
              </a:rPr>
              <a:t>VME 64x with VXS extension </a:t>
            </a: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5921906" y="5606408"/>
            <a:ext cx="1324" cy="349703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7172919" y="5878999"/>
            <a:ext cx="1148234" cy="63761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7297216" y="5987004"/>
            <a:ext cx="955357" cy="30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dirty="0">
                <a:latin typeface="+mn-lt"/>
              </a:rPr>
              <a:t>ROC + TI</a:t>
            </a:r>
          </a:p>
        </p:txBody>
      </p:sp>
      <p:cxnSp>
        <p:nvCxnSpPr>
          <p:cNvPr id="59" name="AutoShape 24"/>
          <p:cNvCxnSpPr>
            <a:cxnSpLocks noChangeShapeType="1"/>
            <a:endCxn id="57" idx="0"/>
          </p:cNvCxnSpPr>
          <p:nvPr/>
        </p:nvCxnSpPr>
        <p:spPr bwMode="auto">
          <a:xfrm>
            <a:off x="5923230" y="5590456"/>
            <a:ext cx="1823806" cy="288543"/>
          </a:xfrm>
          <a:prstGeom prst="bentConnector2">
            <a:avLst/>
          </a:pr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25"/>
          <p:cNvCxnSpPr>
            <a:cxnSpLocks noChangeShapeType="1"/>
            <a:stCxn id="57" idx="1"/>
            <a:endCxn id="44" idx="3"/>
          </p:cNvCxnSpPr>
          <p:nvPr/>
        </p:nvCxnSpPr>
        <p:spPr bwMode="auto">
          <a:xfrm rot="10800000">
            <a:off x="6532185" y="6197805"/>
            <a:ext cx="640734" cy="1"/>
          </a:xfrm>
          <a:prstGeom prst="bentConnector3">
            <a:avLst>
              <a:gd name="adj1" fmla="val 50000"/>
            </a:avLst>
          </a:prstGeom>
          <a:noFill/>
          <a:ln w="360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" name="Line 26"/>
          <p:cNvSpPr>
            <a:spLocks noChangeShapeType="1"/>
          </p:cNvSpPr>
          <p:nvPr/>
        </p:nvSpPr>
        <p:spPr bwMode="auto">
          <a:xfrm flipV="1">
            <a:off x="7962258" y="5139543"/>
            <a:ext cx="0" cy="739456"/>
          </a:xfrm>
          <a:prstGeom prst="line">
            <a:avLst/>
          </a:prstGeom>
          <a:noFill/>
          <a:ln w="360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pic>
        <p:nvPicPr>
          <p:cNvPr id="62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1" y="1086309"/>
            <a:ext cx="2575445" cy="34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" name="Line 28"/>
          <p:cNvSpPr>
            <a:spLocks noChangeShapeType="1"/>
          </p:cNvSpPr>
          <p:nvPr/>
        </p:nvSpPr>
        <p:spPr bwMode="auto">
          <a:xfrm flipV="1">
            <a:off x="7745712" y="5150294"/>
            <a:ext cx="1324" cy="463462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4" name="AutoShape 29"/>
          <p:cNvSpPr>
            <a:spLocks noChangeArrowheads="1"/>
          </p:cNvSpPr>
          <p:nvPr/>
        </p:nvSpPr>
        <p:spPr bwMode="auto">
          <a:xfrm>
            <a:off x="3172881" y="5618561"/>
            <a:ext cx="977755" cy="5626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3172882" y="5590456"/>
            <a:ext cx="899782" cy="53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 sz="1600" dirty="0">
                <a:latin typeface="+mn-lt"/>
              </a:rPr>
              <a:t>External </a:t>
            </a:r>
          </a:p>
          <a:p>
            <a:pPr algn="just"/>
            <a:r>
              <a:rPr lang="en-US" sz="1600" dirty="0">
                <a:latin typeface="+mn-lt"/>
              </a:rPr>
              <a:t>trigger </a:t>
            </a:r>
          </a:p>
        </p:txBody>
      </p:sp>
      <p:cxnSp>
        <p:nvCxnSpPr>
          <p:cNvPr id="66" name="AutoShape 31"/>
          <p:cNvCxnSpPr>
            <a:cxnSpLocks noChangeShapeType="1"/>
            <a:endCxn id="64" idx="3"/>
          </p:cNvCxnSpPr>
          <p:nvPr/>
        </p:nvCxnSpPr>
        <p:spPr bwMode="auto">
          <a:xfrm rot="10800000" flipV="1">
            <a:off x="4150636" y="5590456"/>
            <a:ext cx="1772598" cy="309430"/>
          </a:xfrm>
          <a:prstGeom prst="bentConnector3">
            <a:avLst>
              <a:gd name="adj1" fmla="val 43487"/>
            </a:avLst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2932846" y="1008458"/>
            <a:ext cx="607301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646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82550" indent="-82550"/>
            <a:r>
              <a:rPr lang="en-US" b="1" dirty="0" smtClean="0">
                <a:solidFill>
                  <a:srgbClr val="000090"/>
                </a:solidFill>
                <a:latin typeface="+mn-lt"/>
              </a:rPr>
              <a:t>DAQ scheme for the FT-prototype similar to final CLAS12 scheme</a:t>
            </a:r>
            <a:r>
              <a:rPr lang="en-US" b="1" dirty="0" smtClean="0">
                <a:solidFill>
                  <a:srgbClr val="000090"/>
                </a:solidFill>
                <a:latin typeface="+mn-lt"/>
              </a:rPr>
              <a:t>:</a:t>
            </a:r>
            <a:endParaRPr lang="en-US" sz="1600" dirty="0">
              <a:latin typeface="+mn-lt"/>
            </a:endParaRPr>
          </a:p>
          <a:p>
            <a:pPr marL="82550" indent="-82550">
              <a:buSzPct val="45000"/>
              <a:buFont typeface="Wingdings" charset="0"/>
              <a:buChar char=""/>
            </a:pPr>
            <a:r>
              <a:rPr lang="en-US" sz="1600" dirty="0" smtClean="0">
                <a:latin typeface="+mn-lt"/>
              </a:rPr>
              <a:t>DAQ based on </a:t>
            </a:r>
            <a:r>
              <a:rPr lang="en-US" sz="1600" b="1" dirty="0">
                <a:latin typeface="+mn-lt"/>
              </a:rPr>
              <a:t>CODA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software, using </a:t>
            </a:r>
            <a:r>
              <a:rPr lang="en-US" sz="1600" dirty="0">
                <a:latin typeface="+mn-lt"/>
              </a:rPr>
              <a:t>ROC board running VXWORKS as VME controller: the output data format can be BOS or EVIO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82550" indent="-82550">
              <a:buSzPct val="45000"/>
              <a:buFont typeface="Wingdings" charset="0"/>
              <a:buChar char=""/>
            </a:pPr>
            <a:r>
              <a:rPr lang="en-US" sz="1600" dirty="0" smtClean="0">
                <a:latin typeface="+mn-lt"/>
              </a:rPr>
              <a:t>For </a:t>
            </a:r>
            <a:r>
              <a:rPr lang="en-US" sz="1600" dirty="0">
                <a:latin typeface="+mn-lt"/>
              </a:rPr>
              <a:t>each detector channel</a:t>
            </a:r>
            <a:r>
              <a:rPr lang="en-US" sz="1600" dirty="0" smtClean="0">
                <a:latin typeface="+mn-lt"/>
              </a:rPr>
              <a:t>, one </a:t>
            </a:r>
            <a:r>
              <a:rPr lang="en-US" sz="1600" dirty="0">
                <a:latin typeface="+mn-lt"/>
              </a:rPr>
              <a:t>FADC and one TDC to get both timing and energy information; </a:t>
            </a:r>
            <a:r>
              <a:rPr lang="en-US" sz="1600" dirty="0" smtClean="0">
                <a:latin typeface="+mn-lt"/>
              </a:rPr>
              <a:t>FADCs with </a:t>
            </a:r>
            <a:r>
              <a:rPr lang="en-US" sz="1600" dirty="0">
                <a:latin typeface="+mn-lt"/>
              </a:rPr>
              <a:t>the same characteristics as the </a:t>
            </a:r>
            <a:r>
              <a:rPr lang="en-US" sz="1600" dirty="0" err="1" smtClean="0">
                <a:latin typeface="+mn-lt"/>
              </a:rPr>
              <a:t>JLab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ones: 250 </a:t>
            </a:r>
            <a:r>
              <a:rPr lang="en-US" sz="1600" dirty="0" err="1">
                <a:latin typeface="+mn-lt"/>
              </a:rPr>
              <a:t>Msamples</a:t>
            </a:r>
            <a:r>
              <a:rPr lang="en-US" sz="1600" dirty="0">
                <a:latin typeface="+mn-lt"/>
              </a:rPr>
              <a:t>/s, 12 bit resolution, 2 V max input signal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82550" indent="-82550">
              <a:buSzPct val="45000"/>
              <a:buFont typeface="Wingdings" charset="0"/>
              <a:buChar char=""/>
            </a:pPr>
            <a:r>
              <a:rPr lang="en-US" sz="1600" dirty="0" smtClean="0">
                <a:latin typeface="+mn-lt"/>
              </a:rPr>
              <a:t>External trigger </a:t>
            </a:r>
            <a:r>
              <a:rPr lang="en-US" sz="1600" dirty="0" smtClean="0">
                <a:latin typeface="+mn-lt"/>
              </a:rPr>
              <a:t>distributed </a:t>
            </a:r>
            <a:r>
              <a:rPr lang="en-US" sz="1600" dirty="0">
                <a:latin typeface="+mn-lt"/>
              </a:rPr>
              <a:t>to the system by a Trigger Interface Board (TI): </a:t>
            </a:r>
            <a:r>
              <a:rPr lang="en-US" sz="1600" dirty="0" smtClean="0">
                <a:latin typeface="+mn-lt"/>
              </a:rPr>
              <a:t>for on-beam prototype tests, trigger provided by fast scintillator placed in from of the detector. Self-triggering option, </a:t>
            </a:r>
            <a:r>
              <a:rPr lang="en-US" sz="1600" dirty="0">
                <a:latin typeface="+mn-lt"/>
              </a:rPr>
              <a:t>using the discriminator OR or MAJORITY output,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for calibration runs.</a:t>
            </a:r>
          </a:p>
          <a:p>
            <a:pPr marL="82550" indent="-82550">
              <a:buSzPct val="45000"/>
              <a:buFont typeface="Wingdings" charset="0"/>
              <a:buNone/>
            </a:pPr>
            <a:endParaRPr lang="en-US" sz="1600" dirty="0">
              <a:latin typeface="+mn-lt"/>
            </a:endParaRPr>
          </a:p>
          <a:p>
            <a:pPr marL="82550" indent="-82550">
              <a:buSzPct val="45000"/>
              <a:buFont typeface="Wingdings" charset="0"/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2932846" y="3848496"/>
            <a:ext cx="630078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Same </a:t>
            </a:r>
            <a:r>
              <a:rPr lang="en-US" b="1" dirty="0">
                <a:solidFill>
                  <a:srgbClr val="FF6600"/>
                </a:solidFill>
                <a:latin typeface="Calibri"/>
                <a:cs typeface="Calibri"/>
              </a:rPr>
              <a:t>base architecture as the real DAQ for the FT in </a:t>
            </a:r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CLAS12</a:t>
            </a:r>
            <a:endParaRPr lang="en-US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78758" y="132378"/>
            <a:ext cx="2026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6600"/>
                </a:solidFill>
              </a:rPr>
              <a:t>S. </a:t>
            </a:r>
            <a:r>
              <a:rPr lang="en-US" sz="1600" i="1" dirty="0" err="1" smtClean="0">
                <a:solidFill>
                  <a:srgbClr val="FF6600"/>
                </a:solidFill>
              </a:rPr>
              <a:t>Boiarinov</a:t>
            </a:r>
            <a:r>
              <a:rPr lang="en-US" sz="1600" i="1" dirty="0" smtClean="0">
                <a:solidFill>
                  <a:srgbClr val="FF6600"/>
                </a:solidFill>
              </a:rPr>
              <a:t>, </a:t>
            </a:r>
            <a:r>
              <a:rPr lang="en-US" sz="1600" i="1" dirty="0" err="1" smtClean="0">
                <a:solidFill>
                  <a:srgbClr val="FF6600"/>
                </a:solidFill>
              </a:rPr>
              <a:t>JLab</a:t>
            </a:r>
            <a:endParaRPr lang="en-US" sz="1600" i="1" dirty="0" smtClean="0">
              <a:solidFill>
                <a:srgbClr val="FF6600"/>
              </a:solidFill>
            </a:endParaRPr>
          </a:p>
          <a:p>
            <a:r>
              <a:rPr lang="en-US" sz="1600" i="1" dirty="0" smtClean="0">
                <a:solidFill>
                  <a:srgbClr val="FF6600"/>
                </a:solidFill>
              </a:rPr>
              <a:t>A</a:t>
            </a:r>
            <a:r>
              <a:rPr lang="en-US" sz="1600" i="1" dirty="0" smtClean="0">
                <a:solidFill>
                  <a:srgbClr val="FF6600"/>
                </a:solidFill>
              </a:rPr>
              <a:t>. </a:t>
            </a:r>
            <a:r>
              <a:rPr lang="en-US" sz="1600" i="1" dirty="0" err="1" smtClean="0">
                <a:solidFill>
                  <a:srgbClr val="FF6600"/>
                </a:solidFill>
              </a:rPr>
              <a:t>Celentano</a:t>
            </a:r>
            <a:r>
              <a:rPr lang="en-US" sz="1600" i="1" dirty="0" smtClean="0">
                <a:solidFill>
                  <a:srgbClr val="FF6600"/>
                </a:solidFill>
              </a:rPr>
              <a:t>, </a:t>
            </a:r>
            <a:r>
              <a:rPr lang="en-US" sz="1600" i="1" dirty="0" err="1" smtClean="0">
                <a:solidFill>
                  <a:srgbClr val="FF6600"/>
                </a:solidFill>
              </a:rPr>
              <a:t>Genova</a:t>
            </a:r>
            <a:endParaRPr lang="en-US" sz="16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2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Summary and Plans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7588"/>
            <a:ext cx="82295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2000" dirty="0" smtClean="0"/>
              <a:t>R&amp;D of different FT components is in progress </a:t>
            </a:r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2000" dirty="0" smtClean="0"/>
              <a:t>Test of calorimeter prototype planned for the summer </a:t>
            </a:r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2000" dirty="0" smtClean="0"/>
              <a:t>Mechanical design of full FT is in progress (INFN-</a:t>
            </a:r>
            <a:r>
              <a:rPr lang="en-US" sz="2000" dirty="0" err="1" smtClean="0"/>
              <a:t>Genova</a:t>
            </a:r>
            <a:r>
              <a:rPr lang="en-US" sz="2000" dirty="0"/>
              <a:t> </a:t>
            </a:r>
            <a:r>
              <a:rPr lang="en-US" sz="2000" dirty="0" smtClean="0"/>
              <a:t>mechanical design group); second meeting for integration in CLAS12 in May 2011</a:t>
            </a:r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2000" dirty="0" smtClean="0"/>
              <a:t>Collaboration with IHEP-</a:t>
            </a:r>
            <a:r>
              <a:rPr lang="en-US" sz="2000" dirty="0" err="1" smtClean="0"/>
              <a:t>Protvino</a:t>
            </a:r>
            <a:r>
              <a:rPr lang="en-US" sz="2000" dirty="0" smtClean="0"/>
              <a:t> for the implementation of a LED based monitoring system for the calorimeter (designed based on ALICE-PHOS detector)</a:t>
            </a:r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2000" dirty="0" smtClean="0"/>
              <a:t>Collaboration with IPN-</a:t>
            </a:r>
            <a:r>
              <a:rPr lang="en-US" sz="2000" dirty="0" err="1" smtClean="0"/>
              <a:t>Orsay</a:t>
            </a:r>
            <a:r>
              <a:rPr lang="en-US" sz="2000" dirty="0" smtClean="0"/>
              <a:t> for the optimization of the light sensor preamplifiers</a:t>
            </a:r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en-US" sz="2000" dirty="0" smtClean="0"/>
              <a:t>Completion of  detector TDR by fall 2011</a:t>
            </a:r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endParaRPr lang="en-US" sz="2000" dirty="0" smtClean="0"/>
          </a:p>
          <a:p>
            <a:pPr marL="173038" indent="-173038">
              <a:spcAft>
                <a:spcPts val="1200"/>
              </a:spcAft>
              <a:buClr>
                <a:srgbClr val="FF6600"/>
              </a:buClr>
              <a:buSzPct val="100000"/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742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Meson Spectroscopy with CLAS12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417637"/>
            <a:ext cx="4820961" cy="266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study of the light-quark meson spectrum and the search for exotic quark-gluon </a:t>
            </a:r>
            <a:r>
              <a:rPr lang="en-US" dirty="0" smtClean="0"/>
              <a:t>configurations </a:t>
            </a:r>
            <a:r>
              <a:rPr lang="en-US" dirty="0" smtClean="0"/>
              <a:t>is crucial to reach a deep understanding of QCD:</a:t>
            </a:r>
          </a:p>
          <a:p>
            <a:pPr indent="-180975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dentify relevant degrees of freedom</a:t>
            </a:r>
          </a:p>
          <a:p>
            <a:pPr marL="180975" indent="-180975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the role of gluons and the origin of confinement</a:t>
            </a:r>
          </a:p>
          <a:p>
            <a:endParaRPr lang="en-US" sz="500" dirty="0" smtClean="0"/>
          </a:p>
          <a:p>
            <a:r>
              <a:rPr lang="en-US" dirty="0" smtClean="0"/>
              <a:t>Photo-production </a:t>
            </a:r>
            <a:r>
              <a:rPr lang="en-US" dirty="0" smtClean="0"/>
              <a:t>is the ideal tool:</a:t>
            </a:r>
          </a:p>
          <a:p>
            <a:pPr indent="-285750">
              <a:buFont typeface="Arial"/>
              <a:buChar char="•"/>
            </a:pPr>
            <a:r>
              <a:rPr lang="en-US" dirty="0" smtClean="0"/>
              <a:t>linearly polarized photon beam (NEW!)</a:t>
            </a:r>
          </a:p>
          <a:p>
            <a:pPr indent="-285750">
              <a:buFont typeface="Arial"/>
              <a:buChar char="•"/>
            </a:pPr>
            <a:r>
              <a:rPr lang="en-US" dirty="0" smtClean="0"/>
              <a:t>large acceptance detector (CLAS12)</a:t>
            </a:r>
            <a:endParaRPr lang="en-US" dirty="0"/>
          </a:p>
        </p:txBody>
      </p:sp>
      <p:pic>
        <p:nvPicPr>
          <p:cNvPr id="5" name="Picture 4" descr="FluxTubeAni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4" y="1417638"/>
            <a:ext cx="3276686" cy="2457515"/>
          </a:xfrm>
          <a:prstGeom prst="rect">
            <a:avLst/>
          </a:prstGeom>
        </p:spPr>
      </p:pic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163450"/>
              </p:ext>
            </p:extLst>
          </p:nvPr>
        </p:nvGraphicFramePr>
        <p:xfrm>
          <a:off x="5262562" y="4443621"/>
          <a:ext cx="3424238" cy="2173605"/>
        </p:xfrm>
        <a:graphic>
          <a:graphicData uri="http://schemas.openxmlformats.org/drawingml/2006/table">
            <a:tbl>
              <a:tblPr/>
              <a:tblGrid>
                <a:gridCol w="1290638"/>
                <a:gridCol w="2133600"/>
              </a:tblGrid>
              <a:tr h="1698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Forward Tagger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</a:t>
                      </a:r>
                      <a:r>
                        <a:rPr kumimoji="0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’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0.5-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4.5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7-10.5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2.5-4.55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0.007 – 0.3 GeV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W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3.6-4.5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Photon 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5 x 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7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/s @ L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=10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0188" y="4172092"/>
            <a:ext cx="4709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Quasi-real </a:t>
            </a:r>
            <a:r>
              <a:rPr lang="en-US" sz="2000" b="1" dirty="0" err="1">
                <a:solidFill>
                  <a:srgbClr val="008000"/>
                </a:solidFill>
              </a:rPr>
              <a:t>photoproduction</a:t>
            </a:r>
            <a:r>
              <a:rPr lang="en-US" sz="2000" b="1" dirty="0">
                <a:solidFill>
                  <a:srgbClr val="008000"/>
                </a:solidFill>
              </a:rPr>
              <a:t> with CLAS12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(Low Q</a:t>
            </a:r>
            <a:r>
              <a:rPr lang="en-US" sz="2000" b="1" baseline="30000" dirty="0">
                <a:solidFill>
                  <a:srgbClr val="008000"/>
                </a:solidFill>
              </a:rPr>
              <a:t>2</a:t>
            </a:r>
            <a:r>
              <a:rPr lang="en-US" sz="2000" b="1" dirty="0">
                <a:solidFill>
                  <a:srgbClr val="008000"/>
                </a:solidFill>
              </a:rPr>
              <a:t> electron scattering)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356">
            <a:off x="2009436" y="5650109"/>
            <a:ext cx="689923" cy="651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964342" y="5284982"/>
            <a:ext cx="165693" cy="559075"/>
          </a:xfrm>
          <a:prstGeom prst="line">
            <a:avLst/>
          </a:prstGeom>
          <a:ln w="28575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0644" y="5887161"/>
            <a:ext cx="342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e</a:t>
            </a:r>
            <a:r>
              <a:rPr lang="en-US" sz="2000" baseline="30000" dirty="0" smtClean="0">
                <a:latin typeface="Bradley Hand ITC TT-Bold"/>
                <a:cs typeface="Bradley Hand ITC TT-Bold"/>
              </a:rPr>
              <a:t>-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94113" y="5521158"/>
            <a:ext cx="316273" cy="627075"/>
          </a:xfrm>
          <a:prstGeom prst="line">
            <a:avLst/>
          </a:prstGeom>
          <a:ln w="28575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1943" y="6173705"/>
            <a:ext cx="132169" cy="587274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7683" y="5564550"/>
            <a:ext cx="582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Bradley Hand ITC TT-Bold"/>
                <a:cs typeface="Bradley Hand ITC TT-Bold"/>
              </a:rPr>
              <a:t>γ</a:t>
            </a:r>
            <a:r>
              <a:rPr lang="en-US" sz="2000" dirty="0" smtClean="0">
                <a:latin typeface="Bradley Hand ITC TT-Bold"/>
                <a:cs typeface="Bradley Hand ITC TT-Bold"/>
              </a:rPr>
              <a:t>*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05250" y="495661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Bradley Hand ITC TT-Bold"/>
                <a:cs typeface="Bradley Hand ITC TT-Bold"/>
              </a:rPr>
              <a:t>CLAS12</a:t>
            </a:r>
            <a:endParaRPr lang="en-US" baseline="-25000" dirty="0">
              <a:solidFill>
                <a:srgbClr val="FF6600"/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9172" y="638744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radley Hand ITC TT-Bold"/>
                <a:cs typeface="Bradley Hand ITC TT-Bold"/>
              </a:rPr>
              <a:t>p</a:t>
            </a:r>
            <a:endParaRPr lang="en-US" baseline="-25000" dirty="0">
              <a:latin typeface="Bradley Hand ITC TT-Bold"/>
              <a:cs typeface="Bradley Hand ITC TT-Bold"/>
            </a:endParaRPr>
          </a:p>
        </p:txBody>
      </p:sp>
      <p:sp>
        <p:nvSpPr>
          <p:cNvPr id="44" name="Can 43"/>
          <p:cNvSpPr/>
          <p:nvPr/>
        </p:nvSpPr>
        <p:spPr>
          <a:xfrm rot="11844082">
            <a:off x="1951583" y="4928118"/>
            <a:ext cx="468968" cy="329909"/>
          </a:xfrm>
          <a:prstGeom prst="can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794112" y="5596912"/>
            <a:ext cx="498976" cy="576793"/>
          </a:xfrm>
          <a:prstGeom prst="line">
            <a:avLst/>
          </a:prstGeom>
          <a:ln w="28575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794114" y="5773517"/>
            <a:ext cx="654864" cy="400188"/>
          </a:xfrm>
          <a:prstGeom prst="line">
            <a:avLst/>
          </a:prstGeom>
          <a:ln w="28575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89393" y="6031411"/>
            <a:ext cx="231714" cy="210990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 rot="13116748">
            <a:off x="3101470" y="5241493"/>
            <a:ext cx="672685" cy="361662"/>
          </a:xfrm>
          <a:prstGeom prst="can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577474" y="5806351"/>
            <a:ext cx="386868" cy="481263"/>
          </a:xfrm>
          <a:prstGeom prst="line">
            <a:avLst/>
          </a:prstGeom>
          <a:ln w="28575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83346" y="5284982"/>
            <a:ext cx="342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e</a:t>
            </a:r>
            <a:r>
              <a:rPr lang="en-US" sz="2000" baseline="30000" dirty="0" smtClean="0">
                <a:latin typeface="Bradley Hand ITC TT-Bold"/>
                <a:cs typeface="Bradley Hand ITC TT-Bold"/>
              </a:rPr>
              <a:t>-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84351" y="4853802"/>
            <a:ext cx="1000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Bradley Hand ITC TT-Bold"/>
                <a:cs typeface="Bradley Hand ITC TT-Bold"/>
              </a:rPr>
              <a:t>Forward</a:t>
            </a:r>
          </a:p>
          <a:p>
            <a:r>
              <a:rPr lang="en-US" dirty="0" smtClean="0">
                <a:solidFill>
                  <a:srgbClr val="3366FF"/>
                </a:solidFill>
                <a:latin typeface="Bradley Hand ITC TT-Bold"/>
                <a:cs typeface="Bradley Hand ITC TT-Bold"/>
              </a:rPr>
              <a:t>Tagger</a:t>
            </a:r>
            <a:endParaRPr lang="en-US" dirty="0">
              <a:solidFill>
                <a:srgbClr val="3366FF"/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2567716" y="5024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115" y="3304541"/>
            <a:ext cx="2483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Bradley Hand ITC TT-Bold"/>
                <a:cs typeface="Bradley Hand ITC TT-Bold"/>
              </a:rPr>
              <a:t>D. </a:t>
            </a:r>
            <a:r>
              <a:rPr lang="en-US" sz="1100" dirty="0" err="1" smtClean="0">
                <a:solidFill>
                  <a:schemeClr val="bg1"/>
                </a:solidFill>
                <a:latin typeface="Bradley Hand ITC TT-Bold"/>
                <a:cs typeface="Bradley Hand ITC TT-Bold"/>
              </a:rPr>
              <a:t>Leinweber</a:t>
            </a:r>
            <a:endParaRPr lang="en-US" sz="1100" dirty="0" smtClean="0">
              <a:solidFill>
                <a:schemeClr val="bg1"/>
              </a:solidFill>
              <a:latin typeface="Bradley Hand ITC TT-Bold"/>
              <a:cs typeface="Bradley Hand ITC TT-Bold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Bradley Hand ITC TT-Bold"/>
                <a:cs typeface="Bradley Hand ITC TT-Bold"/>
              </a:rPr>
              <a:t>Visualization of the interaction between a quark and antiquark</a:t>
            </a:r>
            <a:endParaRPr lang="en-US" sz="1100" dirty="0">
              <a:solidFill>
                <a:schemeClr val="bg1"/>
              </a:solidFill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9957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Meson Spectroscopy with CLAS12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1450629"/>
            <a:ext cx="85321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/>
            <a:r>
              <a:rPr lang="en-US" sz="2200" b="1" dirty="0" smtClean="0">
                <a:solidFill>
                  <a:srgbClr val="FF6600"/>
                </a:solidFill>
              </a:rPr>
              <a:t>E11-005</a:t>
            </a:r>
            <a:r>
              <a:rPr lang="en-US" sz="2200" dirty="0" smtClean="0">
                <a:solidFill>
                  <a:srgbClr val="FF6600"/>
                </a:solidFill>
              </a:rPr>
              <a:t>: </a:t>
            </a:r>
            <a:r>
              <a:rPr lang="en-US" sz="2200" b="1" dirty="0" smtClean="0">
                <a:solidFill>
                  <a:srgbClr val="FF6600"/>
                </a:solidFill>
              </a:rPr>
              <a:t>Meson Spectroscopy with low Q</a:t>
            </a:r>
            <a:r>
              <a:rPr lang="en-US" sz="2200" b="1" baseline="30000" dirty="0" smtClean="0">
                <a:solidFill>
                  <a:srgbClr val="FF6600"/>
                </a:solidFill>
              </a:rPr>
              <a:t>2</a:t>
            </a:r>
            <a:r>
              <a:rPr lang="en-US" sz="2200" b="1" dirty="0" smtClean="0">
                <a:solidFill>
                  <a:srgbClr val="FF6600"/>
                </a:solidFill>
              </a:rPr>
              <a:t> electron scattering in CLAS12</a:t>
            </a:r>
            <a:endParaRPr lang="en-US" sz="2200" dirty="0" smtClean="0">
              <a:solidFill>
                <a:srgbClr val="FF6600"/>
              </a:solidFill>
            </a:endParaRPr>
          </a:p>
          <a:p>
            <a:pPr marL="989013"/>
            <a:r>
              <a:rPr lang="en-US" i="1" dirty="0" err="1"/>
              <a:t>M.Battaglieri</a:t>
            </a:r>
            <a:r>
              <a:rPr lang="en-US" i="1" dirty="0"/>
              <a:t>, </a:t>
            </a:r>
            <a:r>
              <a:rPr lang="en-US" i="1" dirty="0" err="1"/>
              <a:t>R.De</a:t>
            </a:r>
            <a:r>
              <a:rPr lang="en-US" i="1" dirty="0"/>
              <a:t> Vita, </a:t>
            </a:r>
            <a:r>
              <a:rPr lang="en-US" i="1" dirty="0" err="1"/>
              <a:t>D.Glazier</a:t>
            </a:r>
            <a:r>
              <a:rPr lang="en-US" i="1" dirty="0"/>
              <a:t>, </a:t>
            </a:r>
            <a:r>
              <a:rPr lang="en-US" i="1" dirty="0" err="1"/>
              <a:t>C.Salgado</a:t>
            </a:r>
            <a:r>
              <a:rPr lang="en-US" i="1" dirty="0"/>
              <a:t>, </a:t>
            </a:r>
            <a:r>
              <a:rPr lang="en-US" i="1" dirty="0" err="1"/>
              <a:t>S.Stepanyan</a:t>
            </a:r>
            <a:r>
              <a:rPr lang="en-US" i="1" dirty="0"/>
              <a:t>, </a:t>
            </a:r>
            <a:r>
              <a:rPr lang="en-US" i="1" dirty="0" err="1" smtClean="0"/>
              <a:t>D.Weygand</a:t>
            </a:r>
            <a:r>
              <a:rPr lang="en-US" i="1" dirty="0" smtClean="0"/>
              <a:t> and </a:t>
            </a:r>
            <a:r>
              <a:rPr lang="en-US" i="1" dirty="0"/>
              <a:t>the CLAS </a:t>
            </a:r>
            <a:r>
              <a:rPr lang="en-US" i="1" dirty="0" smtClean="0"/>
              <a:t>Collaboration</a:t>
            </a:r>
            <a:endParaRPr lang="en-US" i="1" dirty="0"/>
          </a:p>
          <a:p>
            <a:pPr marL="989013"/>
            <a:r>
              <a:rPr lang="en-US" dirty="0"/>
              <a:t>Study meson spectrum in the 1-3 </a:t>
            </a:r>
            <a:r>
              <a:rPr lang="en-US" dirty="0" err="1"/>
              <a:t>GeV</a:t>
            </a:r>
            <a:r>
              <a:rPr lang="en-US" dirty="0"/>
              <a:t> mass range to identify gluonic</a:t>
            </a:r>
          </a:p>
          <a:p>
            <a:pPr marL="989013"/>
            <a:r>
              <a:rPr lang="en-US" dirty="0"/>
              <a:t>excitation of mesons (hybrids) and other quark </a:t>
            </a:r>
            <a:r>
              <a:rPr lang="en-US" dirty="0" smtClean="0"/>
              <a:t>configuration </a:t>
            </a:r>
            <a:r>
              <a:rPr lang="en-US" dirty="0"/>
              <a:t>beyond </a:t>
            </a:r>
            <a:r>
              <a:rPr lang="en-US" dirty="0" smtClean="0"/>
              <a:t>the CQM</a:t>
            </a:r>
            <a:endParaRPr lang="en-US" dirty="0"/>
          </a:p>
          <a:p>
            <a:pPr marL="989013"/>
            <a:r>
              <a:rPr lang="en-US" b="1" dirty="0"/>
              <a:t>Approved by </a:t>
            </a:r>
            <a:r>
              <a:rPr lang="en-US" b="1" dirty="0" err="1"/>
              <a:t>JLab</a:t>
            </a:r>
            <a:r>
              <a:rPr lang="en-US" b="1" dirty="0"/>
              <a:t> PAC37 with rate A-</a:t>
            </a:r>
          </a:p>
          <a:p>
            <a:pPr marL="989013"/>
            <a:r>
              <a:rPr lang="en-US" b="1" dirty="0"/>
              <a:t>80+39 PAC days </a:t>
            </a:r>
            <a:r>
              <a:rPr lang="en-US" b="1" dirty="0" smtClean="0"/>
              <a:t>allocated</a:t>
            </a:r>
          </a:p>
          <a:p>
            <a:pPr marL="989013"/>
            <a:endParaRPr lang="en-US" b="1" dirty="0" smtClean="0"/>
          </a:p>
          <a:p>
            <a:pPr marL="989013"/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Additional Proposals and LOIs using the FT:</a:t>
            </a:r>
          </a:p>
          <a:p>
            <a:endParaRPr lang="en-US" b="1" dirty="0"/>
          </a:p>
          <a:p>
            <a:pPr marL="1071563" indent="-1071563"/>
            <a:r>
              <a:rPr lang="en-US" b="1" dirty="0" smtClean="0">
                <a:solidFill>
                  <a:srgbClr val="0000FF"/>
                </a:solidFill>
              </a:rPr>
              <a:t>LOI11-001: </a:t>
            </a:r>
            <a:r>
              <a:rPr lang="en-US" b="1" dirty="0">
                <a:solidFill>
                  <a:srgbClr val="0000FF"/>
                </a:solidFill>
              </a:rPr>
              <a:t>Search for Scalar Mesons at low </a:t>
            </a:r>
            <a:r>
              <a:rPr lang="en-US" b="1" dirty="0" smtClean="0">
                <a:solidFill>
                  <a:srgbClr val="0000FF"/>
                </a:solidFill>
              </a:rPr>
              <a:t>Q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using </a:t>
            </a:r>
            <a:r>
              <a:rPr lang="en-US" b="1" dirty="0" smtClean="0">
                <a:solidFill>
                  <a:srgbClr val="0000FF"/>
                </a:solidFill>
              </a:rPr>
              <a:t>CLAS12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1071563" indent="-1071563"/>
            <a:r>
              <a:rPr lang="en-US" dirty="0"/>
              <a:t>	</a:t>
            </a:r>
            <a:r>
              <a:rPr lang="en-US" i="1" dirty="0" smtClean="0"/>
              <a:t>K. Hicks and the CLAS Collaboration</a:t>
            </a:r>
          </a:p>
          <a:p>
            <a:pPr marL="1071563" indent="-1071563"/>
            <a:r>
              <a:rPr lang="en-US" b="1" dirty="0"/>
              <a:t>	</a:t>
            </a:r>
            <a:r>
              <a:rPr lang="en-US" b="1" dirty="0" smtClean="0"/>
              <a:t>Presented to JLAB PAC37</a:t>
            </a:r>
            <a:endParaRPr lang="en-US" b="1" dirty="0"/>
          </a:p>
          <a:p>
            <a:r>
              <a:rPr lang="en-US" b="1" dirty="0" smtClean="0">
                <a:solidFill>
                  <a:srgbClr val="0000FF"/>
                </a:solidFill>
              </a:rPr>
              <a:t>New Proposal on the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Production of the Strangest Baryon with CLAS12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1082675"/>
            <a:r>
              <a:rPr lang="en-US" b="1" dirty="0" smtClean="0"/>
              <a:t>In preparation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582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Experiment Layout</a:t>
            </a:r>
            <a:endParaRPr lang="en-US" sz="48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gemc_ft_geo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536"/>
            <a:ext cx="4525050" cy="4690968"/>
          </a:xfrm>
          <a:prstGeom prst="rect">
            <a:avLst/>
          </a:prstGeom>
        </p:spPr>
      </p:pic>
      <p:pic>
        <p:nvPicPr>
          <p:cNvPr id="5" name="Picture 4" descr="gemc_ft_geo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15" y="1588340"/>
            <a:ext cx="5073922" cy="5259966"/>
          </a:xfrm>
          <a:prstGeom prst="rect">
            <a:avLst/>
          </a:prstGeom>
        </p:spPr>
      </p:pic>
      <p:sp>
        <p:nvSpPr>
          <p:cNvPr id="6" name="CasellaDiTesto 4"/>
          <p:cNvSpPr txBox="1"/>
          <p:nvPr/>
        </p:nvSpPr>
        <p:spPr>
          <a:xfrm>
            <a:off x="5477690" y="5958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9900"/>
                </a:solidFill>
              </a:rPr>
              <a:t>Moller</a:t>
            </a:r>
            <a:r>
              <a:rPr lang="it-IT" b="1" dirty="0" smtClean="0">
                <a:solidFill>
                  <a:srgbClr val="FF9900"/>
                </a:solidFill>
              </a:rPr>
              <a:t> </a:t>
            </a:r>
            <a:r>
              <a:rPr lang="it-IT" b="1" dirty="0" err="1" smtClean="0">
                <a:solidFill>
                  <a:srgbClr val="FF9900"/>
                </a:solidFill>
              </a:rPr>
              <a:t>Shield</a:t>
            </a:r>
            <a:endParaRPr lang="en-US" b="1" dirty="0">
              <a:solidFill>
                <a:srgbClr val="FF9900"/>
              </a:solidFill>
            </a:endParaRPr>
          </a:p>
        </p:txBody>
      </p:sp>
      <p:cxnSp>
        <p:nvCxnSpPr>
          <p:cNvPr id="7" name="Connettore 2 5"/>
          <p:cNvCxnSpPr>
            <a:stCxn id="6" idx="0"/>
          </p:cNvCxnSpPr>
          <p:nvPr/>
        </p:nvCxnSpPr>
        <p:spPr>
          <a:xfrm flipV="1">
            <a:off x="6233774" y="4733912"/>
            <a:ext cx="55282" cy="1224136"/>
          </a:xfrm>
          <a:prstGeom prst="straightConnector1">
            <a:avLst/>
          </a:prstGeom>
          <a:ln w="25400">
            <a:solidFill>
              <a:srgbClr val="FF99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12"/>
          <p:cNvSpPr txBox="1"/>
          <p:nvPr/>
        </p:nvSpPr>
        <p:spPr>
          <a:xfrm>
            <a:off x="4541586" y="27176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933FF"/>
                </a:solidFill>
              </a:rPr>
              <a:t>      </a:t>
            </a:r>
            <a:r>
              <a:rPr lang="it-IT" b="1" dirty="0" err="1" smtClean="0">
                <a:solidFill>
                  <a:srgbClr val="9933FF"/>
                </a:solidFill>
              </a:rPr>
              <a:t>Calorimeter</a:t>
            </a:r>
            <a:endParaRPr lang="en-US" b="1" dirty="0">
              <a:solidFill>
                <a:srgbClr val="9933FF"/>
              </a:solidFill>
            </a:endParaRPr>
          </a:p>
        </p:txBody>
      </p:sp>
      <p:cxnSp>
        <p:nvCxnSpPr>
          <p:cNvPr id="9" name="Connettore 2 13"/>
          <p:cNvCxnSpPr>
            <a:stCxn id="8" idx="2"/>
          </p:cNvCxnSpPr>
          <p:nvPr/>
        </p:nvCxnSpPr>
        <p:spPr>
          <a:xfrm rot="5400000">
            <a:off x="4901626" y="3231036"/>
            <a:ext cx="648072" cy="360040"/>
          </a:xfrm>
          <a:prstGeom prst="straightConnector1">
            <a:avLst/>
          </a:prstGeom>
          <a:ln w="25400">
            <a:solidFill>
              <a:srgbClr val="9933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19"/>
          <p:cNvSpPr txBox="1"/>
          <p:nvPr/>
        </p:nvSpPr>
        <p:spPr>
          <a:xfrm>
            <a:off x="5621706" y="32310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C0066"/>
                </a:solidFill>
              </a:rPr>
              <a:t>          </a:t>
            </a:r>
            <a:r>
              <a:rPr lang="it-IT" b="1" dirty="0" err="1" smtClean="0">
                <a:solidFill>
                  <a:srgbClr val="FF0000"/>
                </a:solidFill>
              </a:rPr>
              <a:t>Tracker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Connettore 2 21"/>
          <p:cNvCxnSpPr/>
          <p:nvPr/>
        </p:nvCxnSpPr>
        <p:spPr>
          <a:xfrm rot="5400000">
            <a:off x="5686280" y="3393168"/>
            <a:ext cx="413464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28"/>
          <p:cNvSpPr txBox="1"/>
          <p:nvPr/>
        </p:nvSpPr>
        <p:spPr>
          <a:xfrm>
            <a:off x="4469578" y="50939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B0F0"/>
                </a:solidFill>
              </a:rPr>
              <a:t>Scintillation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Hodoscope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3" name="Connettore 2 29"/>
          <p:cNvCxnSpPr>
            <a:stCxn id="12" idx="0"/>
          </p:cNvCxnSpPr>
          <p:nvPr/>
        </p:nvCxnSpPr>
        <p:spPr>
          <a:xfrm rot="5400000" flipH="1" flipV="1">
            <a:off x="5063644" y="4895930"/>
            <a:ext cx="360040" cy="3600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9"/>
          <p:cNvSpPr txBox="1"/>
          <p:nvPr/>
        </p:nvSpPr>
        <p:spPr>
          <a:xfrm>
            <a:off x="6733654" y="3735420"/>
            <a:ext cx="19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HTCC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Moller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cup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Connettore 2 21"/>
          <p:cNvCxnSpPr/>
          <p:nvPr/>
        </p:nvCxnSpPr>
        <p:spPr>
          <a:xfrm flipH="1">
            <a:off x="6637530" y="4104752"/>
            <a:ext cx="352328" cy="30465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1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The Forward Tagger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58776" y="1023827"/>
            <a:ext cx="7353836" cy="4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04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800" b="1" dirty="0">
                <a:solidFill>
                  <a:srgbClr val="FF6600"/>
                </a:solidFill>
                <a:latin typeface="+mn-lt"/>
              </a:rPr>
              <a:t>Calorimeter + </a:t>
            </a:r>
            <a:r>
              <a:rPr lang="en-GB" sz="2800" b="1" dirty="0" smtClean="0">
                <a:solidFill>
                  <a:srgbClr val="FF6600"/>
                </a:solidFill>
                <a:latin typeface="+mn-lt"/>
              </a:rPr>
              <a:t>Scintillation </a:t>
            </a:r>
            <a:r>
              <a:rPr lang="en-GB" sz="2800" b="1" dirty="0" err="1">
                <a:solidFill>
                  <a:srgbClr val="FF6600"/>
                </a:solidFill>
                <a:latin typeface="+mn-lt"/>
              </a:rPr>
              <a:t>H</a:t>
            </a:r>
            <a:r>
              <a:rPr lang="en-GB" sz="2800" b="1" dirty="0" err="1" smtClean="0">
                <a:solidFill>
                  <a:srgbClr val="FF6600"/>
                </a:solidFill>
                <a:latin typeface="+mn-lt"/>
              </a:rPr>
              <a:t>odoscope</a:t>
            </a:r>
            <a:r>
              <a:rPr lang="en-GB" sz="2800" b="1" dirty="0" smtClean="0">
                <a:solidFill>
                  <a:srgbClr val="FF6600"/>
                </a:solidFill>
                <a:latin typeface="+mn-lt"/>
              </a:rPr>
              <a:t> + Tracker</a:t>
            </a:r>
            <a:endParaRPr lang="en-GB" sz="28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199" y="1882628"/>
            <a:ext cx="3286995" cy="12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000" b="1" dirty="0">
                <a:solidFill>
                  <a:srgbClr val="0000FF"/>
                </a:solidFill>
                <a:latin typeface="+mn-lt"/>
              </a:rPr>
              <a:t>Electron energy/momentum</a:t>
            </a:r>
          </a:p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 Photon energy </a:t>
            </a:r>
            <a:r>
              <a:rPr lang="en-GB" dirty="0" smtClean="0">
                <a:latin typeface="+mn-lt"/>
              </a:rPr>
              <a:t>(</a:t>
            </a:r>
            <a:r>
              <a:rPr lang="en-GB" dirty="0" err="1" smtClean="0">
                <a:latin typeface="+mn-lt"/>
              </a:rPr>
              <a:t>ν</a:t>
            </a:r>
            <a:r>
              <a:rPr lang="en-GB" dirty="0" smtClean="0">
                <a:latin typeface="+mn-lt"/>
              </a:rPr>
              <a:t>=</a:t>
            </a:r>
            <a:r>
              <a:rPr lang="en-GB" dirty="0">
                <a:latin typeface="+mn-lt"/>
              </a:rPr>
              <a:t>E-E')</a:t>
            </a:r>
          </a:p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 Polarization ε</a:t>
            </a:r>
            <a:r>
              <a:rPr lang="en-GB" baseline="33000" dirty="0" smtClean="0">
                <a:latin typeface="+mn-lt"/>
              </a:rPr>
              <a:t>-1 </a:t>
            </a:r>
            <a:r>
              <a:rPr lang="en-GB" dirty="0" smtClean="0">
                <a:latin typeface="+mn-lt"/>
              </a:rPr>
              <a:t>≈1 </a:t>
            </a:r>
            <a:r>
              <a:rPr lang="en-GB" dirty="0">
                <a:latin typeface="+mn-lt"/>
              </a:rPr>
              <a:t>+ </a:t>
            </a:r>
            <a:r>
              <a:rPr lang="en-GB" dirty="0" smtClean="0">
                <a:latin typeface="+mn-lt"/>
              </a:rPr>
              <a:t>ν</a:t>
            </a:r>
            <a:r>
              <a:rPr lang="en-GB" baseline="33000" dirty="0" smtClean="0">
                <a:latin typeface="+mn-lt"/>
              </a:rPr>
              <a:t>2</a:t>
            </a:r>
            <a:r>
              <a:rPr lang="en-GB" dirty="0">
                <a:latin typeface="+mn-lt"/>
              </a:rPr>
              <a:t>/2EE'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2909" y="4782050"/>
            <a:ext cx="2749964" cy="10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000" b="1" dirty="0">
                <a:solidFill>
                  <a:srgbClr val="0000FF"/>
                </a:solidFill>
                <a:latin typeface="+mn-lt"/>
              </a:rPr>
              <a:t>Electron angles</a:t>
            </a:r>
          </a:p>
          <a:p>
            <a:pPr>
              <a:lnSpc>
                <a:spcPct val="98000"/>
              </a:lnSpc>
            </a:pPr>
            <a:r>
              <a:rPr lang="en-GB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Q</a:t>
            </a:r>
            <a:r>
              <a:rPr lang="en-GB" baseline="33000" dirty="0">
                <a:latin typeface="+mn-lt"/>
              </a:rPr>
              <a:t>2</a:t>
            </a:r>
            <a:r>
              <a:rPr lang="en-GB" dirty="0">
                <a:latin typeface="+mn-lt"/>
              </a:rPr>
              <a:t>= 4 E E' sin</a:t>
            </a:r>
            <a:r>
              <a:rPr lang="en-GB" baseline="33000" dirty="0">
                <a:latin typeface="+mn-lt"/>
              </a:rPr>
              <a:t>2</a:t>
            </a:r>
            <a:r>
              <a:rPr lang="en-GB" dirty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ϑ</a:t>
            </a:r>
            <a:r>
              <a:rPr lang="en-GB" dirty="0" smtClean="0">
                <a:latin typeface="+mn-lt"/>
              </a:rPr>
              <a:t>/</a:t>
            </a:r>
            <a:r>
              <a:rPr lang="en-GB" dirty="0">
                <a:latin typeface="+mn-lt"/>
              </a:rPr>
              <a:t>2</a:t>
            </a:r>
          </a:p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 Scattering plane</a:t>
            </a:r>
          </a:p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endParaRPr lang="en-GB" b="1" dirty="0"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57200" y="3695275"/>
            <a:ext cx="2330777" cy="31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000" b="1" dirty="0">
                <a:solidFill>
                  <a:srgbClr val="0000FF"/>
                </a:solidFill>
                <a:latin typeface="+mn-lt"/>
              </a:rPr>
              <a:t>Veto for photons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2"/>
          <a:stretch>
            <a:fillRect/>
          </a:stretch>
        </p:blipFill>
        <p:spPr bwMode="auto">
          <a:xfrm>
            <a:off x="3944668" y="1540479"/>
            <a:ext cx="5215276" cy="49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13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46175" y="2801388"/>
            <a:ext cx="1768386" cy="62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04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800" b="1" dirty="0">
                <a:solidFill>
                  <a:srgbClr val="FF6600"/>
                </a:solidFill>
                <a:latin typeface="+mn-lt"/>
              </a:rPr>
              <a:t>FT - Cal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146175" y="4014783"/>
            <a:ext cx="2317617" cy="3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04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800" b="1" dirty="0">
                <a:solidFill>
                  <a:srgbClr val="FF6600"/>
                </a:solidFill>
                <a:latin typeface="+mn-lt"/>
              </a:rPr>
              <a:t>FT - Hodo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46175" y="5703338"/>
            <a:ext cx="1938249" cy="3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104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2800" b="1" dirty="0">
                <a:solidFill>
                  <a:srgbClr val="FF6600"/>
                </a:solidFill>
                <a:latin typeface="+mn-lt"/>
              </a:rPr>
              <a:t>FT - </a:t>
            </a:r>
            <a:r>
              <a:rPr lang="en-GB" sz="2800" b="1" dirty="0" err="1" smtClean="0">
                <a:solidFill>
                  <a:srgbClr val="FF6600"/>
                </a:solidFill>
                <a:latin typeface="+mn-lt"/>
              </a:rPr>
              <a:t>Trk</a:t>
            </a:r>
            <a:endParaRPr lang="en-GB" sz="28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668" y="5829645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CAD implementation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A. </a:t>
            </a:r>
            <a:r>
              <a:rPr lang="en-US" dirty="0" err="1" smtClean="0">
                <a:solidFill>
                  <a:schemeClr val="bg1"/>
                </a:solidFill>
              </a:rPr>
              <a:t>Bersani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Technical Design Report</a:t>
            </a:r>
            <a:endParaRPr lang="en-US" sz="4800" b="1" dirty="0">
              <a:solidFill>
                <a:srgbClr val="00009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r="12561" b="209"/>
          <a:stretch>
            <a:fillRect/>
          </a:stretch>
        </p:blipFill>
        <p:spPr bwMode="auto">
          <a:xfrm>
            <a:off x="173353" y="1022299"/>
            <a:ext cx="2559751" cy="32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40" r="12561" b="2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8" y="4267499"/>
            <a:ext cx="2559751" cy="244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997" r="7428" b="2077"/>
          <a:stretch>
            <a:fillRect/>
          </a:stretch>
        </p:blipFill>
        <p:spPr bwMode="auto">
          <a:xfrm>
            <a:off x="3264216" y="1035139"/>
            <a:ext cx="3514922" cy="447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89" t="1997" r="7428" b="20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4" y="2618273"/>
            <a:ext cx="3352570" cy="40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94365" y="5958849"/>
            <a:ext cx="2067283" cy="76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031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104000"/>
            </a:pPr>
            <a:r>
              <a:rPr lang="en-GB" b="1" dirty="0" smtClean="0">
                <a:solidFill>
                  <a:srgbClr val="FF6600"/>
                </a:solidFill>
                <a:latin typeface="Bradley Hand ITC TT-Bold"/>
                <a:cs typeface="Bradley Hand ITC TT-Bold"/>
              </a:rPr>
              <a:t>Ready by the </a:t>
            </a:r>
            <a:r>
              <a:rPr lang="en-GB" b="1" dirty="0">
                <a:solidFill>
                  <a:srgbClr val="FF6600"/>
                </a:solidFill>
                <a:latin typeface="Bradley Hand ITC TT-Bold"/>
                <a:cs typeface="Bradley Hand ITC TT-Bold"/>
              </a:rPr>
              <a:t>end of the summer</a:t>
            </a:r>
          </a:p>
        </p:txBody>
      </p:sp>
    </p:spTree>
    <p:extLst>
      <p:ext uri="{BB962C8B-B14F-4D97-AF65-F5344CB8AC3E}">
        <p14:creationId xmlns:p14="http://schemas.microsoft.com/office/powerpoint/2010/main" val="232335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Scintillation </a:t>
            </a:r>
            <a:r>
              <a:rPr lang="en-US" sz="4800" b="1" dirty="0" err="1" smtClean="0">
                <a:solidFill>
                  <a:srgbClr val="000090"/>
                </a:solidFill>
              </a:rPr>
              <a:t>Hodoscope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3796" y="1112263"/>
            <a:ext cx="810962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buSzPct val="93000"/>
              <a:buFont typeface="Times New Roman" charset="0"/>
              <a:buBlip>
                <a:blip r:embed="rId2"/>
              </a:buBlip>
            </a:pPr>
            <a:r>
              <a:rPr lang="en-GB" sz="2000" dirty="0">
                <a:latin typeface="+mn-lt"/>
              </a:rPr>
              <a:t> Similar to CLAS-</a:t>
            </a:r>
            <a:r>
              <a:rPr lang="en-GB" sz="2000" dirty="0" err="1">
                <a:latin typeface="+mn-lt"/>
              </a:rPr>
              <a:t>Hodoscope</a:t>
            </a:r>
            <a:r>
              <a:rPr lang="en-GB" sz="2000" dirty="0">
                <a:latin typeface="+mn-lt"/>
              </a:rPr>
              <a:t>: scintillator </a:t>
            </a:r>
            <a:r>
              <a:rPr lang="en-GB" sz="2000" dirty="0" err="1">
                <a:latin typeface="+mn-lt"/>
              </a:rPr>
              <a:t>tiles+WLS</a:t>
            </a:r>
            <a:r>
              <a:rPr lang="en-GB" sz="2000" dirty="0">
                <a:latin typeface="+mn-lt"/>
              </a:rPr>
              <a:t> fibres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57332" y="1161048"/>
            <a:ext cx="21828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8528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GB" sz="1600" i="1" dirty="0" err="1">
                <a:solidFill>
                  <a:srgbClr val="FF6600"/>
                </a:solidFill>
                <a:latin typeface="+mn-lt"/>
              </a:rPr>
              <a:t>D.Watts</a:t>
            </a:r>
            <a:r>
              <a:rPr lang="en-GB" sz="1600" i="1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GB" sz="1600" i="1" dirty="0" err="1" smtClean="0">
                <a:solidFill>
                  <a:srgbClr val="FF6600"/>
                </a:solidFill>
                <a:latin typeface="+mn-lt"/>
              </a:rPr>
              <a:t>D.Glazier</a:t>
            </a:r>
            <a:endParaRPr lang="en-GB" sz="1600" i="1" dirty="0" smtClean="0">
              <a:solidFill>
                <a:srgbClr val="FF6600"/>
              </a:solidFill>
              <a:latin typeface="+mn-lt"/>
            </a:endParaRPr>
          </a:p>
          <a:p>
            <a:pPr>
              <a:lnSpc>
                <a:spcPct val="98000"/>
              </a:lnSpc>
            </a:pPr>
            <a:r>
              <a:rPr lang="en-GB" sz="1600" i="1" dirty="0" smtClean="0">
                <a:solidFill>
                  <a:srgbClr val="FF6600"/>
                </a:solidFill>
                <a:latin typeface="+mn-lt"/>
              </a:rPr>
              <a:t>U. Edinburgh</a:t>
            </a:r>
            <a:endParaRPr lang="en-GB" sz="1600" i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2788"/>
            <a:ext cx="4813523" cy="279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32695" y="1806172"/>
            <a:ext cx="2982912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marL="173038" indent="-173038">
              <a:lnSpc>
                <a:spcPct val="98000"/>
              </a:lnSpc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Tiles+WLS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fibers</a:t>
            </a:r>
            <a:r>
              <a:rPr lang="en-GB" dirty="0">
                <a:latin typeface="+mn-lt"/>
              </a:rPr>
              <a:t> in Edinburgh ready for tests </a:t>
            </a:r>
          </a:p>
          <a:p>
            <a:pPr marL="173038" indent="-173038">
              <a:lnSpc>
                <a:spcPct val="98000"/>
              </a:lnSpc>
              <a:buSzPct val="93000"/>
              <a:buFont typeface="Times New Roman" charset="0"/>
              <a:buBlip>
                <a:blip r:embed="rId2"/>
              </a:buBlip>
              <a:tabLst>
                <a:tab pos="274638" algn="l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latin typeface="+mn-lt"/>
              </a:rPr>
              <a:t> Time resolution</a:t>
            </a:r>
          </a:p>
          <a:p>
            <a:pPr marL="173038" indent="-173038">
              <a:lnSpc>
                <a:spcPct val="98000"/>
              </a:lnSpc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FT-Hodo in GEMC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3796" y="4561660"/>
            <a:ext cx="9267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Other options are under study (G4 simulations and lab tests)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8" y="5156973"/>
            <a:ext cx="32353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24" y="4925198"/>
            <a:ext cx="182086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42764" y="5003698"/>
            <a:ext cx="37084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GB">
                <a:latin typeface="+mn-lt"/>
              </a:rPr>
              <a:t>Scintillator fibres design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03468" y="5003698"/>
            <a:ext cx="1515269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Embedded WLS design</a:t>
            </a:r>
          </a:p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(T2K 1.7ns)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157332" y="5009335"/>
            <a:ext cx="23368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Diamond detector array</a:t>
            </a:r>
          </a:p>
          <a:p>
            <a:pPr>
              <a:lnSpc>
                <a:spcPct val="98000"/>
              </a:lnSpc>
            </a:pPr>
            <a:r>
              <a:rPr lang="en-GB" dirty="0">
                <a:latin typeface="+mn-lt"/>
              </a:rPr>
              <a:t>(100ps, </a:t>
            </a:r>
            <a:r>
              <a:rPr lang="en-GB" dirty="0">
                <a:latin typeface="+mn-lt"/>
                <a:cs typeface="Lucida Grande" charset="0"/>
              </a:rPr>
              <a:t>£</a:t>
            </a:r>
            <a:r>
              <a:rPr lang="en-GB" dirty="0">
                <a:latin typeface="+mn-lt"/>
              </a:rPr>
              <a:t>100k) </a:t>
            </a:r>
          </a:p>
        </p:txBody>
      </p:sp>
    </p:spTree>
    <p:extLst>
      <p:ext uri="{BB962C8B-B14F-4D97-AF65-F5344CB8AC3E}">
        <p14:creationId xmlns:p14="http://schemas.microsoft.com/office/powerpoint/2010/main" val="420265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Tracker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04813" y="965200"/>
            <a:ext cx="9267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>
                <a:latin typeface="+mn-lt"/>
              </a:rPr>
              <a:t> Two layers of MicroMegas in GEMC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35318" y="823246"/>
            <a:ext cx="293815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852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GB" sz="1600" i="1" dirty="0" err="1">
                <a:solidFill>
                  <a:srgbClr val="FF6600"/>
                </a:solidFill>
                <a:latin typeface="+mn-lt"/>
              </a:rPr>
              <a:t>G.Charles</a:t>
            </a:r>
            <a:r>
              <a:rPr lang="en-GB" sz="1600" i="1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GB" sz="1600" i="1" dirty="0" err="1">
                <a:solidFill>
                  <a:srgbClr val="FF6600"/>
                </a:solidFill>
                <a:latin typeface="+mn-lt"/>
              </a:rPr>
              <a:t>S.Procurer</a:t>
            </a:r>
            <a:r>
              <a:rPr lang="en-GB" sz="1600" i="1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GB" sz="1600" i="1" dirty="0" err="1" smtClean="0">
                <a:solidFill>
                  <a:srgbClr val="FF6600"/>
                </a:solidFill>
                <a:latin typeface="+mn-lt"/>
              </a:rPr>
              <a:t>F.Sabatie</a:t>
            </a:r>
            <a:endParaRPr lang="en-GB" sz="1600" i="1" dirty="0" smtClean="0">
              <a:solidFill>
                <a:srgbClr val="FF6600"/>
              </a:solidFill>
              <a:latin typeface="+mn-lt"/>
            </a:endParaRPr>
          </a:p>
          <a:p>
            <a:r>
              <a:rPr lang="en-GB" sz="1600" i="1" dirty="0" smtClean="0">
                <a:solidFill>
                  <a:srgbClr val="FF6600"/>
                </a:solidFill>
                <a:latin typeface="+mn-lt"/>
              </a:rPr>
              <a:t>CEA-</a:t>
            </a:r>
            <a:r>
              <a:rPr lang="en-GB" sz="1600" i="1" dirty="0" err="1" smtClean="0">
                <a:solidFill>
                  <a:srgbClr val="FF6600"/>
                </a:solidFill>
                <a:latin typeface="+mn-lt"/>
              </a:rPr>
              <a:t>Saclay</a:t>
            </a:r>
            <a:endParaRPr lang="en-GB" sz="1600" i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1" y="3961423"/>
            <a:ext cx="8533468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Full tracking using </a:t>
            </a:r>
            <a:r>
              <a:rPr lang="en-GB" dirty="0" smtClean="0">
                <a:latin typeface="+mn-lt"/>
              </a:rPr>
              <a:t>two MM-layers and FT-Cal</a:t>
            </a:r>
            <a:endParaRPr lang="en-GB" dirty="0">
              <a:latin typeface="+mn-lt"/>
            </a:endParaRPr>
          </a:p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Matching with FT-Cal cluster information to reduce </a:t>
            </a:r>
            <a:r>
              <a:rPr lang="en-GB" dirty="0" smtClean="0">
                <a:latin typeface="+mn-lt"/>
              </a:rPr>
              <a:t>noise and evaluate e</a:t>
            </a:r>
            <a:r>
              <a:rPr lang="en-GB" baseline="30000" dirty="0" smtClean="0">
                <a:latin typeface="+mn-lt"/>
              </a:rPr>
              <a:t>-</a:t>
            </a:r>
            <a:r>
              <a:rPr lang="en-GB" dirty="0" smtClean="0">
                <a:latin typeface="+mn-lt"/>
              </a:rPr>
              <a:t> energy</a:t>
            </a:r>
            <a:endParaRPr lang="en-GB" dirty="0">
              <a:latin typeface="+mn-lt"/>
            </a:endParaRPr>
          </a:p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Preliminary results indicate a resolution of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>
                <a:latin typeface="+mn-lt"/>
              </a:rPr>
              <a:t>θ~</a:t>
            </a:r>
            <a:r>
              <a:rPr lang="en-GB" dirty="0">
                <a:latin typeface="+mn-lt"/>
              </a:rPr>
              <a:t>0.5</a:t>
            </a:r>
            <a:r>
              <a:rPr lang="en-GB" baseline="33000" dirty="0">
                <a:latin typeface="+mn-lt"/>
              </a:rPr>
              <a:t>O</a:t>
            </a:r>
            <a:r>
              <a:rPr lang="en-GB" dirty="0">
                <a:latin typeface="+mn-lt"/>
              </a:rPr>
              <a:t> and </a:t>
            </a:r>
            <a:r>
              <a:rPr lang="en-GB" dirty="0" err="1">
                <a:latin typeface="Symbol" charset="2"/>
                <a:cs typeface="Symbol" charset="2"/>
              </a:rPr>
              <a:t>Dj</a:t>
            </a:r>
            <a:r>
              <a:rPr lang="en-GB" dirty="0">
                <a:latin typeface="+mn-lt"/>
              </a:rPr>
              <a:t>&lt;1</a:t>
            </a:r>
            <a:r>
              <a:rPr lang="en-GB" baseline="33000" dirty="0">
                <a:latin typeface="+mn-lt"/>
              </a:rPr>
              <a:t>O</a:t>
            </a:r>
          </a:p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Full simulation with </a:t>
            </a:r>
            <a:r>
              <a:rPr lang="en-GB" dirty="0" smtClean="0">
                <a:latin typeface="+mn-lt"/>
              </a:rPr>
              <a:t>background </a:t>
            </a:r>
            <a:r>
              <a:rPr lang="en-GB" dirty="0">
                <a:latin typeface="+mn-lt"/>
              </a:rPr>
              <a:t>are in progress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6" y="1387618"/>
            <a:ext cx="41386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 r="27840" b="2223"/>
          <a:stretch>
            <a:fillRect/>
          </a:stretch>
        </p:blipFill>
        <p:spPr bwMode="auto">
          <a:xfrm>
            <a:off x="5262859" y="1411430"/>
            <a:ext cx="3265487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1571" r="27840" b="22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57202" y="5534128"/>
            <a:ext cx="8533468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Detector construction quite simple (compared to the </a:t>
            </a:r>
            <a:r>
              <a:rPr lang="en-GB" dirty="0" smtClean="0">
                <a:latin typeface="+mn-lt"/>
              </a:rPr>
              <a:t>CLAS12 Forward-tracker)</a:t>
            </a:r>
            <a:endParaRPr lang="en-GB" dirty="0">
              <a:latin typeface="+mn-lt"/>
            </a:endParaRPr>
          </a:p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200 mm strips </a:t>
            </a:r>
          </a:p>
          <a:p>
            <a:pPr>
              <a:lnSpc>
                <a:spcPct val="98000"/>
              </a:lnSpc>
              <a:spcBef>
                <a:spcPts val="288"/>
              </a:spcBef>
              <a:spcAft>
                <a:spcPts val="288"/>
              </a:spcAft>
              <a:buSzPct val="93000"/>
              <a:buFont typeface="Times New Roman" charset="0"/>
              <a:buBlip>
                <a:blip r:embed="rId2"/>
              </a:buBlip>
            </a:pPr>
            <a:r>
              <a:rPr lang="en-GB" dirty="0">
                <a:latin typeface="+mn-lt"/>
              </a:rPr>
              <a:t> 2k r</a:t>
            </a:r>
            <a:r>
              <a:rPr lang="en-GB" dirty="0" smtClean="0">
                <a:latin typeface="+mn-lt"/>
              </a:rPr>
              <a:t>eadout </a:t>
            </a:r>
            <a:r>
              <a:rPr lang="en-GB" dirty="0">
                <a:latin typeface="+mn-lt"/>
              </a:rPr>
              <a:t>channels</a:t>
            </a:r>
          </a:p>
        </p:txBody>
      </p:sp>
    </p:spTree>
    <p:extLst>
      <p:ext uri="{BB962C8B-B14F-4D97-AF65-F5344CB8AC3E}">
        <p14:creationId xmlns:p14="http://schemas.microsoft.com/office/powerpoint/2010/main" val="53224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8"/>
            <a:ext cx="8229600" cy="946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0090"/>
                </a:solidFill>
              </a:rPr>
              <a:t>Calorimeter</a:t>
            </a:r>
            <a:endParaRPr lang="en-US" sz="4800" b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581" y="1121696"/>
            <a:ext cx="3009900" cy="237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498" y="1162273"/>
            <a:ext cx="8753501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Specifications:</a:t>
            </a:r>
          </a:p>
          <a:p>
            <a:pPr marL="173038" indent="-173038">
              <a:buFont typeface="Arial"/>
              <a:buChar char="•"/>
            </a:pPr>
            <a:r>
              <a:rPr lang="en-US" dirty="0" smtClean="0"/>
              <a:t>High light yield</a:t>
            </a:r>
          </a:p>
          <a:p>
            <a:pPr marL="173038" indent="-173038">
              <a:buFont typeface="Arial"/>
              <a:buChar char="•"/>
            </a:pPr>
            <a:r>
              <a:rPr lang="en-US" dirty="0" smtClean="0"/>
              <a:t>Good energy resolution (~2-3% @ 1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marL="173038" indent="-173038">
              <a:buFont typeface="Arial"/>
              <a:buChar char="•"/>
            </a:pPr>
            <a:r>
              <a:rPr lang="en-US" dirty="0" smtClean="0"/>
              <a:t>Good time resolutions</a:t>
            </a:r>
          </a:p>
          <a:p>
            <a:pPr marL="173038" indent="-173038">
              <a:buFont typeface="Arial"/>
              <a:buChar char="•"/>
            </a:pPr>
            <a:r>
              <a:rPr lang="en-US" dirty="0" smtClean="0"/>
              <a:t>Magnetic-field insensitive readout</a:t>
            </a:r>
          </a:p>
          <a:p>
            <a:pPr marL="173038" indent="-173038">
              <a:buFont typeface="Arial"/>
              <a:buChar char="•"/>
            </a:pPr>
            <a:r>
              <a:rPr lang="en-US" dirty="0" smtClean="0"/>
              <a:t>Radiation hardness</a:t>
            </a:r>
          </a:p>
          <a:p>
            <a:endParaRPr lang="en-US" sz="2000" b="1" dirty="0">
              <a:solidFill>
                <a:srgbClr val="FF6600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PbWO</a:t>
            </a:r>
            <a:r>
              <a:rPr lang="en-US" sz="2000" b="1" baseline="-25000" dirty="0" smtClean="0">
                <a:solidFill>
                  <a:srgbClr val="FF6600"/>
                </a:solidFill>
              </a:rPr>
              <a:t>4</a:t>
            </a:r>
            <a:r>
              <a:rPr lang="en-US" sz="2000" b="1" dirty="0" smtClean="0">
                <a:solidFill>
                  <a:srgbClr val="FF6600"/>
                </a:solidFill>
              </a:rPr>
              <a:t> crystals with APD/</a:t>
            </a:r>
            <a:r>
              <a:rPr lang="en-US" sz="2000" b="1" dirty="0" err="1" smtClean="0">
                <a:solidFill>
                  <a:srgbClr val="FF6600"/>
                </a:solidFill>
              </a:rPr>
              <a:t>SiPM</a:t>
            </a:r>
            <a:r>
              <a:rPr lang="en-US" sz="2000" b="1" dirty="0" smtClean="0">
                <a:solidFill>
                  <a:srgbClr val="FF6600"/>
                </a:solidFill>
              </a:rPr>
              <a:t> based readout: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~400 PbWO</a:t>
            </a:r>
            <a:r>
              <a:rPr lang="en-US" baseline="-25000" dirty="0" smtClean="0"/>
              <a:t>4</a:t>
            </a:r>
            <a:r>
              <a:rPr lang="en-US" dirty="0" smtClean="0"/>
              <a:t>-II crystals (15x15x200mm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10x10 mm2 Large-Area-APDs or 4-channel </a:t>
            </a:r>
            <a:r>
              <a:rPr lang="en-US" dirty="0" err="1" smtClean="0"/>
              <a:t>SiPM</a:t>
            </a:r>
            <a:r>
              <a:rPr lang="en-US" dirty="0" smtClean="0"/>
              <a:t> matrices by Hamamatsu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Custom preamplifier (IPN-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Cooling at -25° to increase light yield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000" b="1" dirty="0" smtClean="0">
                <a:solidFill>
                  <a:srgbClr val="000090"/>
                </a:solidFill>
              </a:rPr>
              <a:t>Exploit experience of 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CMS-</a:t>
            </a:r>
            <a:r>
              <a:rPr lang="en-US" sz="2000" b="1" dirty="0" smtClean="0">
                <a:solidFill>
                  <a:srgbClr val="000090"/>
                </a:solidFill>
              </a:rPr>
              <a:t>EC, </a:t>
            </a:r>
            <a:r>
              <a:rPr lang="en-US" sz="2000" b="1" dirty="0" smtClean="0">
                <a:solidFill>
                  <a:srgbClr val="000090"/>
                </a:solidFill>
              </a:rPr>
              <a:t>CLAS-IC and 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PANDA-EMC</a:t>
            </a:r>
          </a:p>
          <a:p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17" y="4733138"/>
            <a:ext cx="2713602" cy="20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61" y="4907498"/>
            <a:ext cx="2095598" cy="173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1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1192</Words>
  <Application>Microsoft Macintosh PowerPoint</Application>
  <PresentationFormat>On-screen Show (4:3)</PresentationFormat>
  <Paragraphs>198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Forward Tagger for CLAS12 a status update</vt:lpstr>
      <vt:lpstr>Meson Spectroscopy with CLAS12</vt:lpstr>
      <vt:lpstr>Meson Spectroscopy with CLAS12</vt:lpstr>
      <vt:lpstr>Experiment Layout</vt:lpstr>
      <vt:lpstr>The Forward Tagger</vt:lpstr>
      <vt:lpstr>Technical Design Report</vt:lpstr>
      <vt:lpstr>Scintillation Hodoscope</vt:lpstr>
      <vt:lpstr>Tracker</vt:lpstr>
      <vt:lpstr>Calorimeter</vt:lpstr>
      <vt:lpstr>Simulations</vt:lpstr>
      <vt:lpstr>PbWO4 Crystals</vt:lpstr>
      <vt:lpstr>Light Sensors</vt:lpstr>
      <vt:lpstr>FT-Cal Prototype</vt:lpstr>
      <vt:lpstr>Data Acquisition</vt:lpstr>
      <vt:lpstr>Summary and Plans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Forward Tagger for CLAS12 a status update</dc:title>
  <dc:creator>Raffaella De Vita</dc:creator>
  <cp:lastModifiedBy>Raffaella De Vita</cp:lastModifiedBy>
  <cp:revision>85</cp:revision>
  <dcterms:created xsi:type="dcterms:W3CDTF">2011-06-08T09:14:53Z</dcterms:created>
  <dcterms:modified xsi:type="dcterms:W3CDTF">2011-06-08T19:41:41Z</dcterms:modified>
</cp:coreProperties>
</file>