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12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949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65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215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02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408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56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396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028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032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350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3F94-F343-3C43-864A-5509BED9E8FB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AE52C-5DAD-F94E-994D-2B023694F2D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867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274"/>
            <a:ext cx="3312000" cy="2178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93" y="823472"/>
            <a:ext cx="3312000" cy="217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242" y="3263439"/>
            <a:ext cx="5465414" cy="3594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6546"/>
            <a:ext cx="2511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SETUP COSMICI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7493" y="94778"/>
            <a:ext cx="2999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Cameretta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tripla</a:t>
            </a:r>
            <a:r>
              <a:rPr lang="en-US" sz="2400" b="1" dirty="0" smtClean="0">
                <a:solidFill>
                  <a:srgbClr val="0000FF"/>
                </a:solidFill>
              </a:rPr>
              <a:t>-gem</a:t>
            </a:r>
          </a:p>
          <a:p>
            <a:endParaRPr lang="en-US" sz="2400" dirty="0"/>
          </a:p>
          <a:p>
            <a:r>
              <a:rPr lang="en-US" sz="2400" b="1" dirty="0" smtClean="0">
                <a:solidFill>
                  <a:srgbClr val="FF6600"/>
                </a:solidFill>
              </a:rPr>
              <a:t>Star detectors </a:t>
            </a:r>
          </a:p>
          <a:p>
            <a:r>
              <a:rPr lang="en-US" sz="2400" dirty="0" smtClean="0"/>
              <a:t>(Pad </a:t>
            </a:r>
            <a:r>
              <a:rPr lang="en-US" sz="2400" dirty="0" err="1" smtClean="0"/>
              <a:t>scintillatore</a:t>
            </a:r>
            <a:r>
              <a:rPr lang="en-US" sz="2400" dirty="0" smtClean="0"/>
              <a:t> </a:t>
            </a:r>
            <a:r>
              <a:rPr lang="en-US" sz="2400" dirty="0" err="1" smtClean="0"/>
              <a:t>plastico</a:t>
            </a:r>
            <a:r>
              <a:rPr lang="en-US" sz="2400" dirty="0" smtClean="0"/>
              <a:t> </a:t>
            </a:r>
            <a:r>
              <a:rPr lang="en-US" sz="2400" dirty="0" err="1" smtClean="0"/>
              <a:t>letto</a:t>
            </a:r>
            <a:r>
              <a:rPr lang="en-US" sz="2400" dirty="0" smtClean="0"/>
              <a:t> da </a:t>
            </a:r>
            <a:r>
              <a:rPr lang="en-US" sz="2400" dirty="0" err="1" smtClean="0"/>
              <a:t>fibre</a:t>
            </a:r>
            <a:r>
              <a:rPr lang="en-US" sz="2400" dirty="0" smtClean="0"/>
              <a:t> e </a:t>
            </a:r>
            <a:r>
              <a:rPr lang="en-US" sz="2400" dirty="0" err="1" smtClean="0"/>
              <a:t>SiPM</a:t>
            </a:r>
            <a:r>
              <a:rPr lang="en-US" sz="2400" dirty="0"/>
              <a:t> </a:t>
            </a:r>
            <a:r>
              <a:rPr lang="en-US" sz="2400" dirty="0" smtClean="0"/>
              <a:t>+ F.E. </a:t>
            </a:r>
          </a:p>
          <a:p>
            <a:r>
              <a:rPr lang="en-US" sz="2400" dirty="0" err="1" smtClean="0"/>
              <a:t>Segnale</a:t>
            </a:r>
            <a:r>
              <a:rPr lang="en-US" sz="2400" dirty="0" smtClean="0"/>
              <a:t> </a:t>
            </a:r>
            <a:r>
              <a:rPr lang="en-US" sz="2400" dirty="0" err="1" smtClean="0"/>
              <a:t>lineare+discr</a:t>
            </a:r>
            <a:r>
              <a:rPr lang="en-US" sz="2400" dirty="0" smtClean="0"/>
              <a:t>. LVDS)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99556" y="109788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Star detector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9289" y="820716"/>
            <a:ext cx="126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Tripla</a:t>
            </a:r>
            <a:r>
              <a:rPr lang="en-US" b="1" dirty="0" smtClean="0">
                <a:solidFill>
                  <a:srgbClr val="FFFF00"/>
                </a:solidFill>
              </a:rPr>
              <a:t>-GEM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650" y="3304387"/>
            <a:ext cx="36853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Programma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Prima </a:t>
            </a:r>
            <a:r>
              <a:rPr lang="en-US" dirty="0" err="1" smtClean="0"/>
              <a:t>fase</a:t>
            </a:r>
            <a:r>
              <a:rPr lang="en-US" dirty="0" smtClean="0"/>
              <a:t> (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integrali</a:t>
            </a:r>
            <a:r>
              <a:rPr lang="en-US" dirty="0" smtClean="0"/>
              <a:t> (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tracciamento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Correnti</a:t>
            </a:r>
            <a:r>
              <a:rPr lang="en-US" dirty="0" smtClean="0"/>
              <a:t> in </a:t>
            </a:r>
            <a:r>
              <a:rPr lang="en-US" dirty="0" err="1" smtClean="0"/>
              <a:t>funzione</a:t>
            </a:r>
            <a:r>
              <a:rPr lang="en-US" dirty="0" smtClean="0"/>
              <a:t> di </a:t>
            </a:r>
          </a:p>
          <a:p>
            <a:r>
              <a:rPr lang="en-US" dirty="0"/>
              <a:t> </a:t>
            </a:r>
            <a:r>
              <a:rPr lang="en-US" dirty="0" smtClean="0"/>
              <a:t>            HV, gas mix, </a:t>
            </a:r>
            <a:r>
              <a:rPr lang="en-US" dirty="0" err="1" smtClean="0"/>
              <a:t>flusso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Seconda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 (con </a:t>
            </a:r>
            <a:r>
              <a:rPr lang="en-US" dirty="0" err="1" smtClean="0"/>
              <a:t>elettronica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r>
              <a:rPr lang="en-US" dirty="0" smtClean="0"/>
              <a:t>+ </a:t>
            </a:r>
            <a:r>
              <a:rPr lang="en-US" dirty="0" err="1" smtClean="0"/>
              <a:t>Rumore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63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10" y="3239543"/>
            <a:ext cx="9026690" cy="36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8358" y="2821919"/>
            <a:ext cx="1433817" cy="8784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717" y="2821918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 CHAN.</a:t>
            </a:r>
          </a:p>
          <a:p>
            <a:pPr algn="ctr"/>
            <a:r>
              <a:rPr lang="en-US" dirty="0" smtClean="0"/>
              <a:t>MASSFLOW</a:t>
            </a:r>
          </a:p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3805" y="0"/>
            <a:ext cx="5944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SISTEMA DI FLUSSAGGIO DEL GAS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310" y="585252"/>
            <a:ext cx="88860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Basato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flussimetri</a:t>
            </a:r>
            <a:r>
              <a:rPr lang="en-US" dirty="0" smtClean="0"/>
              <a:t> di </a:t>
            </a:r>
            <a:r>
              <a:rPr lang="en-US" dirty="0" err="1" smtClean="0"/>
              <a:t>massa</a:t>
            </a:r>
            <a:r>
              <a:rPr lang="en-US" dirty="0" smtClean="0"/>
              <a:t> (MFC) e </a:t>
            </a:r>
            <a:r>
              <a:rPr lang="en-US" dirty="0" err="1" smtClean="0"/>
              <a:t>controllore</a:t>
            </a:r>
            <a:r>
              <a:rPr lang="en-US" dirty="0" smtClean="0"/>
              <a:t> MKS</a:t>
            </a:r>
          </a:p>
          <a:p>
            <a:endParaRPr lang="en-US" dirty="0" smtClean="0"/>
          </a:p>
          <a:p>
            <a:r>
              <a:rPr lang="en-US" dirty="0" smtClean="0"/>
              <a:t>Con </a:t>
            </a:r>
            <a:r>
              <a:rPr lang="en-US" dirty="0" err="1" smtClean="0"/>
              <a:t>fondi</a:t>
            </a:r>
            <a:r>
              <a:rPr lang="en-US" dirty="0" smtClean="0"/>
              <a:t> 2010 </a:t>
            </a:r>
            <a:r>
              <a:rPr lang="en-US" dirty="0" err="1" smtClean="0"/>
              <a:t>acquistato</a:t>
            </a:r>
            <a:r>
              <a:rPr lang="en-US" dirty="0" smtClean="0"/>
              <a:t> </a:t>
            </a:r>
            <a:r>
              <a:rPr lang="en-US" dirty="0" err="1" smtClean="0"/>
              <a:t>controllore</a:t>
            </a:r>
            <a:r>
              <a:rPr lang="en-US" dirty="0" smtClean="0"/>
              <a:t> + 2 MFC; </a:t>
            </a:r>
            <a:r>
              <a:rPr lang="en-US" dirty="0" err="1" smtClean="0"/>
              <a:t>previsto</a:t>
            </a:r>
            <a:r>
              <a:rPr lang="en-US" dirty="0" smtClean="0"/>
              <a:t> </a:t>
            </a:r>
            <a:r>
              <a:rPr lang="en-US" dirty="0" err="1" smtClean="0"/>
              <a:t>completamento</a:t>
            </a:r>
            <a:r>
              <a:rPr lang="en-US" dirty="0" smtClean="0"/>
              <a:t> con +4 MFC in 2011</a:t>
            </a:r>
          </a:p>
          <a:p>
            <a:endParaRPr lang="en-US" dirty="0"/>
          </a:p>
          <a:p>
            <a:r>
              <a:rPr lang="en-US" dirty="0" err="1" smtClean="0"/>
              <a:t>Acquisti</a:t>
            </a:r>
            <a:r>
              <a:rPr lang="en-US" dirty="0" smtClean="0"/>
              <a:t> di </a:t>
            </a:r>
            <a:r>
              <a:rPr lang="en-US" dirty="0" err="1" smtClean="0"/>
              <a:t>materiale</a:t>
            </a:r>
            <a:r>
              <a:rPr lang="en-US" dirty="0" smtClean="0"/>
              <a:t> per </a:t>
            </a:r>
            <a:r>
              <a:rPr lang="en-US" dirty="0" err="1" smtClean="0"/>
              <a:t>pannelli</a:t>
            </a:r>
            <a:r>
              <a:rPr lang="en-US" dirty="0" smtClean="0"/>
              <a:t>, </a:t>
            </a:r>
            <a:r>
              <a:rPr lang="en-US" dirty="0" err="1" smtClean="0"/>
              <a:t>manometri</a:t>
            </a:r>
            <a:r>
              <a:rPr lang="en-US" dirty="0" smtClean="0"/>
              <a:t>, </a:t>
            </a:r>
            <a:r>
              <a:rPr lang="en-US" dirty="0" err="1" smtClean="0"/>
              <a:t>valvole</a:t>
            </a:r>
            <a:r>
              <a:rPr lang="en-US" dirty="0" smtClean="0"/>
              <a:t> e </a:t>
            </a:r>
            <a:r>
              <a:rPr lang="en-US" dirty="0" err="1" smtClean="0"/>
              <a:t>condutture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Disegno</a:t>
            </a:r>
            <a:r>
              <a:rPr lang="en-US" dirty="0" smtClean="0"/>
              <a:t> </a:t>
            </a:r>
            <a:r>
              <a:rPr lang="en-US" dirty="0" err="1" smtClean="0"/>
              <a:t>modulare</a:t>
            </a:r>
            <a:r>
              <a:rPr lang="en-US" dirty="0" smtClean="0"/>
              <a:t>: modulo base per test locale; </a:t>
            </a:r>
            <a:r>
              <a:rPr lang="en-US" dirty="0" err="1" smtClean="0"/>
              <a:t>sistema</a:t>
            </a:r>
            <a:r>
              <a:rPr lang="en-US" dirty="0" smtClean="0"/>
              <a:t> finale con </a:t>
            </a:r>
            <a:r>
              <a:rPr lang="en-US" dirty="0" err="1" smtClean="0"/>
              <a:t>repliche</a:t>
            </a:r>
            <a:r>
              <a:rPr lang="en-US" dirty="0" smtClean="0"/>
              <a:t> del mod. base</a:t>
            </a:r>
            <a:endParaRPr lang="en-US" dirty="0"/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703294" y="3912002"/>
            <a:ext cx="1297183" cy="873946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6200000" flipH="1">
            <a:off x="1147075" y="3714018"/>
            <a:ext cx="655419" cy="62815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kd188256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1080" y="2813320"/>
            <a:ext cx="1560825" cy="1337665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212175" y="3399984"/>
            <a:ext cx="901257" cy="409637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58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40" y="0"/>
            <a:ext cx="8985160" cy="673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3805" y="0"/>
            <a:ext cx="6495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Stato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delle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simulazioni</a:t>
            </a:r>
            <a:r>
              <a:rPr lang="en-US" sz="3200" b="1" dirty="0" smtClean="0">
                <a:solidFill>
                  <a:srgbClr val="0000FF"/>
                </a:solidFill>
              </a:rPr>
              <a:t> con G4 (cont.)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981" y="1086612"/>
            <a:ext cx="84544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Programma</a:t>
            </a:r>
            <a:r>
              <a:rPr lang="en-US" sz="2400" dirty="0" smtClean="0">
                <a:latin typeface="Comic Sans MS"/>
                <a:cs typeface="Comic Sans MS"/>
              </a:rPr>
              <a:t> a </a:t>
            </a:r>
            <a:r>
              <a:rPr lang="en-US" sz="2400" dirty="0" err="1" smtClean="0">
                <a:latin typeface="Comic Sans MS"/>
                <a:cs typeface="Comic Sans MS"/>
              </a:rPr>
              <a:t>breve-medio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termine</a:t>
            </a:r>
            <a:endParaRPr lang="en-US" sz="2400" dirty="0" smtClean="0">
              <a:latin typeface="Comic Sans MS"/>
              <a:cs typeface="Comic Sans MS"/>
            </a:endParaRP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pPr marL="184150" indent="-184150">
              <a:buFont typeface="Arial"/>
              <a:buChar char="•"/>
              <a:tabLst>
                <a:tab pos="266700" algn="l"/>
              </a:tabLst>
            </a:pP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Run di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simulazione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per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il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controllo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generale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del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codice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confronto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con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gli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eventuali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dati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sperimentali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disposizione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184150" indent="-184150"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Implementazione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della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parte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geometrica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riguarda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l’aerogel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nel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RICH  con la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eventuale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riconversione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formato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G4 del file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dati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della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disposizione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panetti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;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Run di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simulazione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tutto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l’apparato</a:t>
            </a:r>
            <a:r>
              <a:rPr lang="en-US" sz="2400" dirty="0" smtClean="0">
                <a:latin typeface="Comic Sans MS"/>
                <a:cs typeface="Comic Sans MS"/>
              </a:rPr>
              <a:t>;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Trasporto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del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codice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completo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sulla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grid di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bari</a:t>
            </a:r>
            <a:endParaRPr lang="en-US" sz="2400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0258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200</Words>
  <Application>Microsoft Office PowerPoint</Application>
  <PresentationFormat>Presentazione su schermo (4:3)</PresentationFormat>
  <Paragraphs>41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Office Theme</vt:lpstr>
      <vt:lpstr>Diapositiva 1</vt:lpstr>
      <vt:lpstr>Diapositiva 2</vt:lpstr>
      <vt:lpstr>Diapositiva 3</vt:lpstr>
      <vt:lpstr>Diapositiva 4</vt:lpstr>
    </vt:vector>
  </TitlesOfParts>
  <Company>INFN Lecce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Perrino</dc:creator>
  <cp:lastModifiedBy> </cp:lastModifiedBy>
  <cp:revision>27</cp:revision>
  <dcterms:created xsi:type="dcterms:W3CDTF">2011-06-06T11:14:41Z</dcterms:created>
  <dcterms:modified xsi:type="dcterms:W3CDTF">2011-06-09T10:21:53Z</dcterms:modified>
</cp:coreProperties>
</file>