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Oswald"/>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Oswald-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swald-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8d522a4d3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8d522a4d3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8d522a4d37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8d522a4d37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7d62d1732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7d62d1732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8d522a4d3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8d522a4d3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80a6dd6e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80a6dd6e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86f5489ca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86f5489ca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80a6dd6e3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80a6dd6e3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82f1c2ef14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82f1c2ef14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82f1c2ef14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282f1c2ef14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82f1c2ef1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82f1c2ef1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82f1c2ef14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82f1c2ef14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809eb4949a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809eb4949a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282f1c2ef14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282f1c2ef14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282f1c2ef14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282f1c2ef14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282f1c2ef14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282f1c2ef14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8d522a4d3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8d522a4d3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280fee00fd3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280fee00fd3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8d522a4d37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8d522a4d37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803ce990b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2803ce990b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8034a524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8034a524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80a6dd6e31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80a6dd6e31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80a6dd6e31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80a6dd6e31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23.png"/><Relationship Id="rId5" Type="http://schemas.openxmlformats.org/officeDocument/2006/relationships/image" Target="../media/image10.png"/><Relationship Id="rId6"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5.png"/><Relationship Id="rId8"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0.png"/><Relationship Id="rId4" Type="http://schemas.openxmlformats.org/officeDocument/2006/relationships/image" Target="../media/image26.png"/><Relationship Id="rId5" Type="http://schemas.openxmlformats.org/officeDocument/2006/relationships/image" Target="../media/image29.png"/><Relationship Id="rId6" Type="http://schemas.openxmlformats.org/officeDocument/2006/relationships/image" Target="../media/image27.png"/><Relationship Id="rId7"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4.png"/><Relationship Id="rId4" Type="http://schemas.openxmlformats.org/officeDocument/2006/relationships/image" Target="../media/image48.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3.png"/><Relationship Id="rId8"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3.png"/><Relationship Id="rId4" Type="http://schemas.openxmlformats.org/officeDocument/2006/relationships/image" Target="../media/image40.png"/><Relationship Id="rId5"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2.png"/><Relationship Id="rId4" Type="http://schemas.openxmlformats.org/officeDocument/2006/relationships/image" Target="../media/image39.png"/><Relationship Id="rId5" Type="http://schemas.openxmlformats.org/officeDocument/2006/relationships/image" Target="../media/image41.png"/><Relationship Id="rId6" Type="http://schemas.openxmlformats.org/officeDocument/2006/relationships/image" Target="../media/image44.png"/><Relationship Id="rId7" Type="http://schemas.openxmlformats.org/officeDocument/2006/relationships/image" Target="../media/image46.png"/><Relationship Id="rId8"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50.png"/><Relationship Id="rId4" Type="http://schemas.openxmlformats.org/officeDocument/2006/relationships/image" Target="../media/image49.png"/><Relationship Id="rId5"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gif"/><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8.png"/><Relationship Id="rId4" Type="http://schemas.openxmlformats.org/officeDocument/2006/relationships/image" Target="../media/image17.png"/><Relationship Id="rId5"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13.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896975"/>
            <a:ext cx="8520600" cy="24369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Clr>
                <a:schemeClr val="dk1"/>
              </a:buClr>
              <a:buSzPct val="28947"/>
              <a:buFont typeface="Arial"/>
              <a:buNone/>
            </a:pPr>
            <a:r>
              <a:t/>
            </a:r>
            <a:endParaRPr sz="3800">
              <a:latin typeface="Times New Roman"/>
              <a:ea typeface="Times New Roman"/>
              <a:cs typeface="Times New Roman"/>
              <a:sym typeface="Times New Roman"/>
            </a:endParaRPr>
          </a:p>
          <a:p>
            <a:pPr indent="0" lvl="0" marL="0" rtl="0" algn="ctr">
              <a:spcBef>
                <a:spcPts val="0"/>
              </a:spcBef>
              <a:spcAft>
                <a:spcPts val="0"/>
              </a:spcAft>
              <a:buClr>
                <a:schemeClr val="dk1"/>
              </a:buClr>
              <a:buSzPct val="28947"/>
              <a:buFont typeface="Arial"/>
              <a:buNone/>
            </a:pPr>
            <a:r>
              <a:t/>
            </a:r>
            <a:endParaRPr sz="3800">
              <a:latin typeface="Times New Roman"/>
              <a:ea typeface="Times New Roman"/>
              <a:cs typeface="Times New Roman"/>
              <a:sym typeface="Times New Roman"/>
            </a:endParaRPr>
          </a:p>
          <a:p>
            <a:pPr indent="0" lvl="0" marL="0" rtl="0" algn="ctr">
              <a:spcBef>
                <a:spcPts val="0"/>
              </a:spcBef>
              <a:spcAft>
                <a:spcPts val="0"/>
              </a:spcAft>
              <a:buClr>
                <a:schemeClr val="dk1"/>
              </a:buClr>
              <a:buSzPct val="33904"/>
              <a:buFont typeface="Arial"/>
              <a:buNone/>
            </a:pPr>
            <a:r>
              <a:rPr lang="it" sz="3244">
                <a:solidFill>
                  <a:srgbClr val="800020"/>
                </a:solidFill>
                <a:latin typeface="Times New Roman"/>
                <a:ea typeface="Times New Roman"/>
                <a:cs typeface="Times New Roman"/>
                <a:sym typeface="Times New Roman"/>
              </a:rPr>
              <a:t>Speed of Gravity and Cosmology Constraints from Binary Neutron Stars using Time Delays between Gravitational Waves and Short Gamma-ray Bursts.</a:t>
            </a:r>
            <a:endParaRPr sz="3244">
              <a:solidFill>
                <a:srgbClr val="800020"/>
              </a:solidFill>
              <a:latin typeface="Times New Roman"/>
              <a:ea typeface="Times New Roman"/>
              <a:cs typeface="Times New Roman"/>
              <a:sym typeface="Times New Roman"/>
            </a:endParaRPr>
          </a:p>
          <a:p>
            <a:pPr indent="0" lvl="0" marL="0" rtl="0" algn="ctr">
              <a:spcBef>
                <a:spcPts val="0"/>
              </a:spcBef>
              <a:spcAft>
                <a:spcPts val="0"/>
              </a:spcAft>
              <a:buClr>
                <a:schemeClr val="dk1"/>
              </a:buClr>
              <a:buSzPct val="29819"/>
              <a:buFont typeface="Arial"/>
              <a:buNone/>
            </a:pPr>
            <a:r>
              <a:t/>
            </a:r>
            <a:endParaRPr sz="3688">
              <a:latin typeface="Times New Roman"/>
              <a:ea typeface="Times New Roman"/>
              <a:cs typeface="Times New Roman"/>
              <a:sym typeface="Times New Roman"/>
            </a:endParaRPr>
          </a:p>
          <a:p>
            <a:pPr indent="0" lvl="0" marL="0" rtl="0" algn="ctr">
              <a:spcBef>
                <a:spcPts val="0"/>
              </a:spcBef>
              <a:spcAft>
                <a:spcPts val="0"/>
              </a:spcAft>
              <a:buClr>
                <a:schemeClr val="dk1"/>
              </a:buClr>
              <a:buSzPct val="49009"/>
              <a:buFont typeface="Arial"/>
              <a:buNone/>
            </a:pPr>
            <a:r>
              <a:rPr lang="it" sz="2244">
                <a:solidFill>
                  <a:srgbClr val="008070"/>
                </a:solidFill>
                <a:latin typeface="Times New Roman"/>
                <a:ea typeface="Times New Roman"/>
                <a:cs typeface="Times New Roman"/>
                <a:sym typeface="Times New Roman"/>
              </a:rPr>
              <a:t>Leonardo Iampieri</a:t>
            </a:r>
            <a:endParaRPr sz="2244">
              <a:solidFill>
                <a:srgbClr val="008070"/>
              </a:solidFill>
              <a:latin typeface="Times New Roman"/>
              <a:ea typeface="Times New Roman"/>
              <a:cs typeface="Times New Roman"/>
              <a:sym typeface="Times New Roman"/>
            </a:endParaRPr>
          </a:p>
          <a:p>
            <a:pPr indent="0" lvl="0" marL="0" rtl="0" algn="ctr">
              <a:spcBef>
                <a:spcPts val="0"/>
              </a:spcBef>
              <a:spcAft>
                <a:spcPts val="0"/>
              </a:spcAft>
              <a:buClr>
                <a:schemeClr val="dk1"/>
              </a:buClr>
              <a:buSzPct val="49009"/>
              <a:buFont typeface="Arial"/>
              <a:buNone/>
            </a:pPr>
            <a:r>
              <a:rPr lang="it" sz="2244">
                <a:solidFill>
                  <a:srgbClr val="008070"/>
                </a:solidFill>
                <a:latin typeface="Times New Roman"/>
                <a:ea typeface="Times New Roman"/>
                <a:cs typeface="Times New Roman"/>
                <a:sym typeface="Times New Roman"/>
              </a:rPr>
              <a:t>with Dr. Simone Mastrogiovanni, Prof. Francesco Pannarale</a:t>
            </a:r>
            <a:endParaRPr sz="2244">
              <a:solidFill>
                <a:srgbClr val="008070"/>
              </a:solidFill>
              <a:latin typeface="Times New Roman"/>
              <a:ea typeface="Times New Roman"/>
              <a:cs typeface="Times New Roman"/>
              <a:sym typeface="Times New Roman"/>
            </a:endParaRPr>
          </a:p>
          <a:p>
            <a:pPr indent="0" lvl="0" marL="0" rtl="0" algn="ctr">
              <a:spcBef>
                <a:spcPts val="0"/>
              </a:spcBef>
              <a:spcAft>
                <a:spcPts val="0"/>
              </a:spcAft>
              <a:buClr>
                <a:schemeClr val="dk1"/>
              </a:buClr>
              <a:buSzPct val="49009"/>
              <a:buFont typeface="Arial"/>
              <a:buNone/>
            </a:pPr>
            <a:r>
              <a:t/>
            </a:r>
            <a:endParaRPr sz="2244">
              <a:solidFill>
                <a:srgbClr val="008070"/>
              </a:solidFill>
              <a:latin typeface="Times New Roman"/>
              <a:ea typeface="Times New Roman"/>
              <a:cs typeface="Times New Roman"/>
              <a:sym typeface="Times New Roman"/>
            </a:endParaRPr>
          </a:p>
          <a:p>
            <a:pPr indent="0" lvl="0" marL="0" rtl="0" algn="ctr">
              <a:spcBef>
                <a:spcPts val="0"/>
              </a:spcBef>
              <a:spcAft>
                <a:spcPts val="0"/>
              </a:spcAft>
              <a:buClr>
                <a:schemeClr val="dk1"/>
              </a:buClr>
              <a:buSzPct val="49009"/>
              <a:buFont typeface="Arial"/>
              <a:buNone/>
            </a:pPr>
            <a:r>
              <a:rPr lang="it" sz="2244">
                <a:latin typeface="Times New Roman"/>
                <a:ea typeface="Times New Roman"/>
                <a:cs typeface="Times New Roman"/>
                <a:sym typeface="Times New Roman"/>
              </a:rPr>
              <a:t>IV Gravi-Gamma-Nu Workshop - 05/10/2023</a:t>
            </a:r>
            <a:endParaRPr sz="2244">
              <a:latin typeface="Times New Roman"/>
              <a:ea typeface="Times New Roman"/>
              <a:cs typeface="Times New Roman"/>
              <a:sym typeface="Times New Roman"/>
            </a:endParaRPr>
          </a:p>
        </p:txBody>
      </p:sp>
      <p:pic>
        <p:nvPicPr>
          <p:cNvPr id="55" name="Google Shape;55;p13"/>
          <p:cNvPicPr preferRelativeResize="0"/>
          <p:nvPr/>
        </p:nvPicPr>
        <p:blipFill>
          <a:blip r:embed="rId3">
            <a:alphaModFix/>
          </a:blip>
          <a:stretch>
            <a:fillRect/>
          </a:stretch>
        </p:blipFill>
        <p:spPr>
          <a:xfrm>
            <a:off x="656850" y="3738608"/>
            <a:ext cx="1789950" cy="993401"/>
          </a:xfrm>
          <a:prstGeom prst="rect">
            <a:avLst/>
          </a:prstGeom>
          <a:noFill/>
          <a:ln>
            <a:noFill/>
          </a:ln>
        </p:spPr>
      </p:pic>
      <p:pic>
        <p:nvPicPr>
          <p:cNvPr id="56" name="Google Shape;56;p13"/>
          <p:cNvPicPr preferRelativeResize="0"/>
          <p:nvPr/>
        </p:nvPicPr>
        <p:blipFill>
          <a:blip r:embed="rId4">
            <a:alphaModFix/>
          </a:blip>
          <a:stretch>
            <a:fillRect/>
          </a:stretch>
        </p:blipFill>
        <p:spPr>
          <a:xfrm>
            <a:off x="5838427" y="3796568"/>
            <a:ext cx="2926848" cy="877475"/>
          </a:xfrm>
          <a:prstGeom prst="rect">
            <a:avLst/>
          </a:prstGeom>
          <a:noFill/>
          <a:ln>
            <a:noFill/>
          </a:ln>
        </p:spPr>
      </p:pic>
      <p:sp>
        <p:nvSpPr>
          <p:cNvPr id="57" name="Google Shape;57;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2"/>
          <p:cNvSpPr txBox="1"/>
          <p:nvPr>
            <p:ph type="title"/>
          </p:nvPr>
        </p:nvSpPr>
        <p:spPr>
          <a:xfrm>
            <a:off x="311700" y="71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solidFill>
                  <a:srgbClr val="800020"/>
                </a:solidFill>
                <a:latin typeface="Times New Roman"/>
                <a:ea typeface="Times New Roman"/>
                <a:cs typeface="Times New Roman"/>
                <a:sym typeface="Times New Roman"/>
              </a:rPr>
              <a:t>Conclusions</a:t>
            </a:r>
            <a:endParaRPr>
              <a:solidFill>
                <a:srgbClr val="800020"/>
              </a:solidFill>
              <a:latin typeface="Times New Roman"/>
              <a:ea typeface="Times New Roman"/>
              <a:cs typeface="Times New Roman"/>
              <a:sym typeface="Times New Roman"/>
            </a:endParaRPr>
          </a:p>
        </p:txBody>
      </p:sp>
      <p:sp>
        <p:nvSpPr>
          <p:cNvPr id="175" name="Google Shape;175;p22"/>
          <p:cNvSpPr txBox="1"/>
          <p:nvPr>
            <p:ph idx="1" type="body"/>
          </p:nvPr>
        </p:nvSpPr>
        <p:spPr>
          <a:xfrm>
            <a:off x="311700" y="643925"/>
            <a:ext cx="8520600" cy="39249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rgbClr val="800020"/>
              </a:buClr>
              <a:buSzPts val="1800"/>
              <a:buFont typeface="Times New Roman"/>
              <a:buChar char="●"/>
            </a:pPr>
            <a:r>
              <a:rPr lang="it">
                <a:solidFill>
                  <a:srgbClr val="000000"/>
                </a:solidFill>
                <a:latin typeface="Times New Roman"/>
                <a:ea typeface="Times New Roman"/>
                <a:cs typeface="Times New Roman"/>
                <a:sym typeface="Times New Roman"/>
              </a:rPr>
              <a:t>I performed 108 Hierarchical Bayesian Inference Analyses for each detector network, prompt time delay model and number of joint GW-sGRB detections.</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chemeClr val="lt1"/>
              </a:buClr>
              <a:buSzPts val="1800"/>
              <a:buFont typeface="Times New Roman"/>
              <a:buChar char="●"/>
            </a:pPr>
            <a:r>
              <a:t/>
            </a: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800020"/>
              </a:buClr>
              <a:buSzPts val="1800"/>
              <a:buFont typeface="Times New Roman"/>
              <a:buChar char="●"/>
            </a:pPr>
            <a:r>
              <a:rPr lang="it">
                <a:solidFill>
                  <a:srgbClr val="000000"/>
                </a:solidFill>
                <a:latin typeface="Times New Roman"/>
                <a:ea typeface="Times New Roman"/>
                <a:cs typeface="Times New Roman"/>
                <a:sym typeface="Times New Roman"/>
              </a:rPr>
              <a:t>Speed of gravity and prompt time delay distribution can be jointly constrained with 10 observations for all detectors sensitivities.</a:t>
            </a:r>
            <a:br>
              <a:rPr lang="it">
                <a:solidFill>
                  <a:srgbClr val="000000"/>
                </a:solidFill>
                <a:latin typeface="Times New Roman"/>
                <a:ea typeface="Times New Roman"/>
                <a:cs typeface="Times New Roman"/>
                <a:sym typeface="Times New Roman"/>
              </a:rPr>
            </a:b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800020"/>
              </a:buClr>
              <a:buSzPts val="1800"/>
              <a:buFont typeface="Times New Roman"/>
              <a:buChar char="●"/>
            </a:pPr>
            <a:r>
              <a:rPr lang="it">
                <a:solidFill>
                  <a:srgbClr val="000000"/>
                </a:solidFill>
                <a:latin typeface="Times New Roman"/>
                <a:ea typeface="Times New Roman"/>
                <a:cs typeface="Times New Roman"/>
                <a:sym typeface="Times New Roman"/>
              </a:rPr>
              <a:t>For a joint constraint on H0 and the prompt time delay distribution we need at least a 100 event and the sensitivity of the Einstein Telescope.</a:t>
            </a:r>
            <a:br>
              <a:rPr lang="it">
                <a:solidFill>
                  <a:srgbClr val="000000"/>
                </a:solidFill>
                <a:latin typeface="Times New Roman"/>
                <a:ea typeface="Times New Roman"/>
                <a:cs typeface="Times New Roman"/>
                <a:sym typeface="Times New Roman"/>
              </a:rPr>
            </a:br>
            <a:endParaRPr>
              <a:solidFill>
                <a:srgbClr val="000000"/>
              </a:solidFill>
              <a:latin typeface="Times New Roman"/>
              <a:ea typeface="Times New Roman"/>
              <a:cs typeface="Times New Roman"/>
              <a:sym typeface="Times New Roman"/>
            </a:endParaRPr>
          </a:p>
          <a:p>
            <a:pPr indent="-342900" lvl="0" marL="457200" rtl="0" algn="l">
              <a:spcBef>
                <a:spcPts val="0"/>
              </a:spcBef>
              <a:spcAft>
                <a:spcPts val="0"/>
              </a:spcAft>
              <a:buClr>
                <a:srgbClr val="800020"/>
              </a:buClr>
              <a:buSzPts val="1800"/>
              <a:buFont typeface="Times New Roman"/>
              <a:buChar char="●"/>
            </a:pPr>
            <a:r>
              <a:rPr lang="it">
                <a:solidFill>
                  <a:srgbClr val="000000"/>
                </a:solidFill>
                <a:latin typeface="Times New Roman"/>
                <a:ea typeface="Times New Roman"/>
                <a:cs typeface="Times New Roman"/>
                <a:sym typeface="Times New Roman"/>
              </a:rPr>
              <a:t>This method of measuring the Hubble constant has different systematics with respect to both the Galaxy catalog method and the mass method and can thus be used to give an independent measure of H0.</a:t>
            </a:r>
            <a:endParaRPr>
              <a:solidFill>
                <a:srgbClr val="000000"/>
              </a:solidFill>
              <a:latin typeface="Times New Roman"/>
              <a:ea typeface="Times New Roman"/>
              <a:cs typeface="Times New Roman"/>
              <a:sym typeface="Times New Roman"/>
            </a:endParaRPr>
          </a:p>
        </p:txBody>
      </p:sp>
      <p:cxnSp>
        <p:nvCxnSpPr>
          <p:cNvPr id="176" name="Google Shape;176;p22"/>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177" name="Google Shape;177;p22"/>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2"/>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179" name="Google Shape;179;p22"/>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3"/>
          <p:cNvSpPr txBox="1"/>
          <p:nvPr>
            <p:ph type="title"/>
          </p:nvPr>
        </p:nvSpPr>
        <p:spPr>
          <a:xfrm>
            <a:off x="311700" y="71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solidFill>
                  <a:srgbClr val="800020"/>
                </a:solidFill>
                <a:latin typeface="Times New Roman"/>
                <a:ea typeface="Times New Roman"/>
                <a:cs typeface="Times New Roman"/>
                <a:sym typeface="Times New Roman"/>
              </a:rPr>
              <a:t>Conclusions</a:t>
            </a:r>
            <a:endParaRPr>
              <a:solidFill>
                <a:srgbClr val="800020"/>
              </a:solidFill>
              <a:latin typeface="Times New Roman"/>
              <a:ea typeface="Times New Roman"/>
              <a:cs typeface="Times New Roman"/>
              <a:sym typeface="Times New Roman"/>
            </a:endParaRPr>
          </a:p>
        </p:txBody>
      </p:sp>
      <p:sp>
        <p:nvSpPr>
          <p:cNvPr id="185" name="Google Shape;18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ctr">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ctr">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ctr">
              <a:spcBef>
                <a:spcPts val="1200"/>
              </a:spcBef>
              <a:spcAft>
                <a:spcPts val="1200"/>
              </a:spcAft>
              <a:buNone/>
            </a:pPr>
            <a:r>
              <a:rPr lang="it" sz="2800">
                <a:solidFill>
                  <a:srgbClr val="800020"/>
                </a:solidFill>
                <a:latin typeface="Times New Roman"/>
                <a:ea typeface="Times New Roman"/>
                <a:cs typeface="Times New Roman"/>
                <a:sym typeface="Times New Roman"/>
              </a:rPr>
              <a:t>Thanks for the attention</a:t>
            </a:r>
            <a:endParaRPr sz="2800">
              <a:solidFill>
                <a:srgbClr val="800020"/>
              </a:solidFill>
              <a:latin typeface="Times New Roman"/>
              <a:ea typeface="Times New Roman"/>
              <a:cs typeface="Times New Roman"/>
              <a:sym typeface="Times New Roman"/>
            </a:endParaRPr>
          </a:p>
        </p:txBody>
      </p:sp>
      <p:cxnSp>
        <p:nvCxnSpPr>
          <p:cNvPr id="186" name="Google Shape;186;p23"/>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187" name="Google Shape;187;p23"/>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3"/>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189" name="Google Shape;189;p23"/>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pic>
        <p:nvPicPr>
          <p:cNvPr id="194" name="Google Shape;194;p24"/>
          <p:cNvPicPr preferRelativeResize="0"/>
          <p:nvPr/>
        </p:nvPicPr>
        <p:blipFill>
          <a:blip r:embed="rId3">
            <a:alphaModFix/>
          </a:blip>
          <a:stretch>
            <a:fillRect/>
          </a:stretch>
        </p:blipFill>
        <p:spPr>
          <a:xfrm>
            <a:off x="4149725" y="1008615"/>
            <a:ext cx="4634750" cy="3126275"/>
          </a:xfrm>
          <a:prstGeom prst="rect">
            <a:avLst/>
          </a:prstGeom>
          <a:noFill/>
          <a:ln>
            <a:noFill/>
          </a:ln>
        </p:spPr>
      </p:pic>
      <p:sp>
        <p:nvSpPr>
          <p:cNvPr id="195" name="Google Shape;195;p24"/>
          <p:cNvSpPr txBox="1"/>
          <p:nvPr>
            <p:ph idx="1" type="body"/>
          </p:nvPr>
        </p:nvSpPr>
        <p:spPr>
          <a:xfrm>
            <a:off x="159300" y="689450"/>
            <a:ext cx="3937500" cy="4054500"/>
          </a:xfrm>
          <a:prstGeom prst="rect">
            <a:avLst/>
          </a:prstGeom>
          <a:ln cap="flat" cmpd="sng" w="28575">
            <a:solidFill>
              <a:schemeClr val="lt1"/>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it" sz="1600">
                <a:solidFill>
                  <a:schemeClr val="dk1"/>
                </a:solidFill>
                <a:latin typeface="Times New Roman"/>
                <a:ea typeface="Times New Roman"/>
                <a:cs typeface="Times New Roman"/>
                <a:sym typeface="Times New Roman"/>
              </a:rPr>
              <a:t>Discrepancy in the measured values of the </a:t>
            </a:r>
            <a:r>
              <a:rPr b="1" lang="it" sz="1600" u="sng">
                <a:solidFill>
                  <a:srgbClr val="800020"/>
                </a:solidFill>
                <a:latin typeface="Times New Roman"/>
                <a:ea typeface="Times New Roman"/>
                <a:cs typeface="Times New Roman"/>
                <a:sym typeface="Times New Roman"/>
              </a:rPr>
              <a:t>Hubble Constant (H0)</a:t>
            </a:r>
            <a:r>
              <a:rPr lang="it" sz="1600">
                <a:solidFill>
                  <a:schemeClr val="dk1"/>
                </a:solidFill>
                <a:latin typeface="Times New Roman"/>
                <a:ea typeface="Times New Roman"/>
                <a:cs typeface="Times New Roman"/>
                <a:sym typeface="Times New Roman"/>
              </a:rPr>
              <a:t>:</a:t>
            </a:r>
            <a:endParaRPr sz="1600">
              <a:solidFill>
                <a:schemeClr val="dk1"/>
              </a:solidFill>
              <a:latin typeface="Times New Roman"/>
              <a:ea typeface="Times New Roman"/>
              <a:cs typeface="Times New Roman"/>
              <a:sym typeface="Times New Roman"/>
            </a:endParaRPr>
          </a:p>
          <a:p>
            <a:pPr indent="-330200" lvl="0" marL="457200" rtl="0" algn="l">
              <a:spcBef>
                <a:spcPts val="120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Cosmic Microwave Background (early universe) - Planck experiment.</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Standard candles (late universe) - SH0ES experiment.</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it" sz="1600">
                <a:solidFill>
                  <a:schemeClr val="dk1"/>
                </a:solidFill>
                <a:latin typeface="Times New Roman"/>
                <a:ea typeface="Times New Roman"/>
                <a:cs typeface="Times New Roman"/>
                <a:sym typeface="Times New Roman"/>
              </a:rPr>
              <a:t>Proposed solutions to the Hubble tension:</a:t>
            </a:r>
            <a:endParaRPr sz="1600">
              <a:solidFill>
                <a:schemeClr val="dk1"/>
              </a:solidFill>
              <a:latin typeface="Times New Roman"/>
              <a:ea typeface="Times New Roman"/>
              <a:cs typeface="Times New Roman"/>
              <a:sym typeface="Times New Roman"/>
            </a:endParaRPr>
          </a:p>
          <a:p>
            <a:pPr indent="-330200" lvl="0" marL="457200" rtl="0" algn="l">
              <a:spcBef>
                <a:spcPts val="120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Unmodeled systematics in one of the experiments.</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New physics such as modified gravity: Can introduce a speed of gravity different from light.</a:t>
            </a:r>
            <a:endParaRPr sz="1600">
              <a:solidFill>
                <a:schemeClr val="dk1"/>
              </a:solidFill>
              <a:latin typeface="Times New Roman"/>
              <a:ea typeface="Times New Roman"/>
              <a:cs typeface="Times New Roman"/>
              <a:sym typeface="Times New Roman"/>
            </a:endParaRPr>
          </a:p>
        </p:txBody>
      </p:sp>
      <p:sp>
        <p:nvSpPr>
          <p:cNvPr id="196" name="Google Shape;196;p24"/>
          <p:cNvSpPr txBox="1"/>
          <p:nvPr>
            <p:ph type="title"/>
          </p:nvPr>
        </p:nvSpPr>
        <p:spPr>
          <a:xfrm>
            <a:off x="1593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solidFill>
                  <a:srgbClr val="800020"/>
                </a:solidFill>
              </a:rPr>
              <a:t>The Hubble tension</a:t>
            </a:r>
            <a:endParaRPr>
              <a:solidFill>
                <a:srgbClr val="800020"/>
              </a:solidFill>
            </a:endParaRPr>
          </a:p>
        </p:txBody>
      </p:sp>
      <p:sp>
        <p:nvSpPr>
          <p:cNvPr id="197" name="Google Shape;197;p24"/>
          <p:cNvSpPr txBox="1"/>
          <p:nvPr/>
        </p:nvSpPr>
        <p:spPr>
          <a:xfrm>
            <a:off x="4977775" y="4082613"/>
            <a:ext cx="38067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100">
                <a:latin typeface="Times New Roman"/>
                <a:ea typeface="Times New Roman"/>
                <a:cs typeface="Times New Roman"/>
                <a:sym typeface="Times New Roman"/>
              </a:rPr>
              <a:t>[</a:t>
            </a:r>
            <a:r>
              <a:rPr lang="it" sz="1100">
                <a:latin typeface="Times New Roman"/>
                <a:ea typeface="Times New Roman"/>
                <a:cs typeface="Times New Roman"/>
                <a:sym typeface="Times New Roman"/>
              </a:rPr>
              <a:t>J. Ezq</a:t>
            </a:r>
            <a:r>
              <a:rPr lang="it" sz="1100">
                <a:latin typeface="Times New Roman"/>
                <a:ea typeface="Times New Roman"/>
                <a:cs typeface="Times New Roman"/>
                <a:sym typeface="Times New Roman"/>
              </a:rPr>
              <a:t>u</a:t>
            </a:r>
            <a:r>
              <a:rPr lang="it" sz="1100">
                <a:latin typeface="Times New Roman"/>
                <a:ea typeface="Times New Roman"/>
                <a:cs typeface="Times New Roman"/>
                <a:sym typeface="Times New Roman"/>
              </a:rPr>
              <a:t>iaga+ Front. Astron. Space Sci., 21 December 2018]</a:t>
            </a:r>
            <a:endParaRPr sz="1100">
              <a:latin typeface="Times New Roman"/>
              <a:ea typeface="Times New Roman"/>
              <a:cs typeface="Times New Roman"/>
              <a:sym typeface="Times New Roman"/>
            </a:endParaRPr>
          </a:p>
        </p:txBody>
      </p:sp>
      <p:cxnSp>
        <p:nvCxnSpPr>
          <p:cNvPr id="198" name="Google Shape;198;p24"/>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199" name="Google Shape;199;p24"/>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4"/>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201" name="Google Shape;201;p24"/>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sp>
        <p:nvSpPr>
          <p:cNvPr id="202" name="Google Shape;202;p24"/>
          <p:cNvSpPr txBox="1"/>
          <p:nvPr/>
        </p:nvSpPr>
        <p:spPr>
          <a:xfrm>
            <a:off x="6742625" y="3405925"/>
            <a:ext cx="443100" cy="1662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4"/>
          <p:cNvSpPr txBox="1"/>
          <p:nvPr/>
        </p:nvSpPr>
        <p:spPr>
          <a:xfrm>
            <a:off x="6606775" y="3327475"/>
            <a:ext cx="548700" cy="32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100">
                <a:solidFill>
                  <a:srgbClr val="242424"/>
                </a:solidFill>
              </a:rPr>
              <a:t>CMB</a:t>
            </a:r>
            <a:endParaRPr sz="900">
              <a:solidFill>
                <a:srgbClr val="242424"/>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5"/>
          <p:cNvSpPr txBox="1"/>
          <p:nvPr>
            <p:ph idx="1" type="body"/>
          </p:nvPr>
        </p:nvSpPr>
        <p:spPr>
          <a:xfrm>
            <a:off x="311700" y="636725"/>
            <a:ext cx="8520600" cy="41121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My objective is</a:t>
            </a:r>
            <a:r>
              <a:rPr lang="it" sz="1600">
                <a:solidFill>
                  <a:schemeClr val="dk1"/>
                </a:solidFill>
                <a:latin typeface="Times New Roman"/>
                <a:ea typeface="Times New Roman"/>
                <a:cs typeface="Times New Roman"/>
                <a:sym typeface="Times New Roman"/>
              </a:rPr>
              <a:t> to reconstruct population properties from a set of noisy observation with selection biases.</a:t>
            </a:r>
            <a:endParaRPr sz="1600">
              <a:solidFill>
                <a:schemeClr val="dk1"/>
              </a:solidFill>
              <a:latin typeface="Times New Roman"/>
              <a:ea typeface="Times New Roman"/>
              <a:cs typeface="Times New Roman"/>
              <a:sym typeface="Times New Roman"/>
            </a:endParaRPr>
          </a:p>
          <a:p>
            <a:pPr indent="-330200" lvl="0" marL="457200" rtl="0" algn="l">
              <a:lnSpc>
                <a:spcPct val="105000"/>
              </a:lnSpc>
              <a:spcBef>
                <a:spcPts val="0"/>
              </a:spcBef>
              <a:spcAft>
                <a:spcPts val="0"/>
              </a:spcAft>
              <a:buClr>
                <a:schemeClr val="lt1"/>
              </a:buClr>
              <a:buSzPts val="1600"/>
              <a:buFont typeface="Times New Roman"/>
              <a:buChar char="●"/>
            </a:pPr>
            <a:r>
              <a:t/>
            </a:r>
            <a:endParaRPr sz="1600">
              <a:solidFill>
                <a:schemeClr val="dk1"/>
              </a:solidFill>
              <a:latin typeface="Times New Roman"/>
              <a:ea typeface="Times New Roman"/>
              <a:cs typeface="Times New Roman"/>
              <a:sym typeface="Times New Roman"/>
            </a:endParaRPr>
          </a:p>
          <a:p>
            <a:pPr indent="-330200" lvl="0" marL="457200" rtl="0" algn="l">
              <a:lnSpc>
                <a:spcPct val="105000"/>
              </a:lnSpc>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I use </a:t>
            </a:r>
            <a:r>
              <a:rPr b="1" lang="it" sz="1600" u="sng">
                <a:solidFill>
                  <a:srgbClr val="800020"/>
                </a:solidFill>
                <a:latin typeface="Times New Roman"/>
                <a:ea typeface="Times New Roman"/>
                <a:cs typeface="Times New Roman"/>
                <a:sym typeface="Times New Roman"/>
              </a:rPr>
              <a:t>Hierarchical Bayesian Inference</a:t>
            </a:r>
            <a:r>
              <a:rPr lang="it" sz="1600">
                <a:solidFill>
                  <a:srgbClr val="980000"/>
                </a:solidFill>
                <a:latin typeface="Times New Roman"/>
                <a:ea typeface="Times New Roman"/>
                <a:cs typeface="Times New Roman"/>
                <a:sym typeface="Times New Roman"/>
              </a:rPr>
              <a:t> </a:t>
            </a:r>
            <a:r>
              <a:rPr lang="it" sz="1600">
                <a:solidFill>
                  <a:schemeClr val="dk1"/>
                </a:solidFill>
                <a:latin typeface="Times New Roman"/>
                <a:ea typeface="Times New Roman"/>
                <a:cs typeface="Times New Roman"/>
                <a:sym typeface="Times New Roman"/>
              </a:rPr>
              <a:t>(HBI)</a:t>
            </a:r>
            <a:r>
              <a:rPr lang="it" sz="1600">
                <a:solidFill>
                  <a:schemeClr val="dk1"/>
                </a:solidFill>
                <a:latin typeface="Times New Roman"/>
                <a:ea typeface="Times New Roman"/>
                <a:cs typeface="Times New Roman"/>
                <a:sym typeface="Times New Roman"/>
              </a:rPr>
              <a:t> to reconstruct posterior distribution for the population paramet</a:t>
            </a:r>
            <a:r>
              <a:rPr lang="it" sz="1600">
                <a:solidFill>
                  <a:schemeClr val="dk1"/>
                </a:solidFill>
                <a:latin typeface="Times New Roman"/>
                <a:ea typeface="Times New Roman"/>
                <a:cs typeface="Times New Roman"/>
                <a:sym typeface="Times New Roman"/>
              </a:rPr>
              <a:t>er</a:t>
            </a:r>
            <a:r>
              <a:rPr lang="it" sz="1600">
                <a:solidFill>
                  <a:schemeClr val="dk1"/>
                </a:solidFill>
                <a:latin typeface="Times New Roman"/>
                <a:ea typeface="Times New Roman"/>
                <a:cs typeface="Times New Roman"/>
                <a:sym typeface="Times New Roman"/>
              </a:rPr>
              <a:t>s.</a:t>
            </a:r>
            <a:endParaRPr sz="1600">
              <a:solidFill>
                <a:schemeClr val="dk1"/>
              </a:solidFill>
              <a:latin typeface="Times New Roman"/>
              <a:ea typeface="Times New Roman"/>
              <a:cs typeface="Times New Roman"/>
              <a:sym typeface="Times New Roman"/>
            </a:endParaRPr>
          </a:p>
          <a:p>
            <a:pPr indent="-330200" lvl="0" marL="457200" rtl="0" algn="l">
              <a:lnSpc>
                <a:spcPct val="105000"/>
              </a:lnSpc>
              <a:spcBef>
                <a:spcPts val="0"/>
              </a:spcBef>
              <a:spcAft>
                <a:spcPts val="0"/>
              </a:spcAft>
              <a:buClr>
                <a:schemeClr val="lt1"/>
              </a:buClr>
              <a:buSzPts val="1600"/>
              <a:buFont typeface="Times New Roman"/>
              <a:buChar char="●"/>
            </a:pPr>
            <a:r>
              <a:t/>
            </a:r>
            <a:endParaRPr sz="1600">
              <a:solidFill>
                <a:schemeClr val="dk1"/>
              </a:solidFill>
              <a:latin typeface="Times New Roman"/>
              <a:ea typeface="Times New Roman"/>
              <a:cs typeface="Times New Roman"/>
              <a:sym typeface="Times New Roman"/>
            </a:endParaRPr>
          </a:p>
          <a:p>
            <a:pPr indent="-330200" lvl="0" marL="457200" rtl="0" algn="l">
              <a:lnSpc>
                <a:spcPct val="105000"/>
              </a:lnSpc>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I implemented </a:t>
            </a:r>
            <a:r>
              <a:rPr lang="it" sz="1600">
                <a:solidFill>
                  <a:schemeClr val="dk1"/>
                </a:solidFill>
                <a:latin typeface="Times New Roman"/>
                <a:ea typeface="Times New Roman"/>
                <a:cs typeface="Times New Roman"/>
                <a:sym typeface="Times New Roman"/>
              </a:rPr>
              <a:t>prompt</a:t>
            </a:r>
            <a:r>
              <a:rPr lang="it" sz="1600">
                <a:solidFill>
                  <a:schemeClr val="dk1"/>
                </a:solidFill>
                <a:latin typeface="Times New Roman"/>
                <a:ea typeface="Times New Roman"/>
                <a:cs typeface="Times New Roman"/>
                <a:sym typeface="Times New Roman"/>
              </a:rPr>
              <a:t> time delay and merger rate models in </a:t>
            </a:r>
            <a:r>
              <a:rPr b="1" lang="it" sz="1600" u="sng">
                <a:solidFill>
                  <a:srgbClr val="800020"/>
                </a:solidFill>
                <a:latin typeface="Times New Roman"/>
                <a:ea typeface="Times New Roman"/>
                <a:cs typeface="Times New Roman"/>
                <a:sym typeface="Times New Roman"/>
              </a:rPr>
              <a:t>IcaroGW</a:t>
            </a:r>
            <a:r>
              <a:rPr lang="it" sz="1600">
                <a:solidFill>
                  <a:schemeClr val="dk1"/>
                </a:solidFill>
                <a:latin typeface="Times New Roman"/>
                <a:ea typeface="Times New Roman"/>
                <a:cs typeface="Times New Roman"/>
                <a:sym typeface="Times New Roman"/>
              </a:rPr>
              <a:t> (a package </a:t>
            </a:r>
            <a:r>
              <a:rPr lang="it" sz="1600">
                <a:solidFill>
                  <a:schemeClr val="dk1"/>
                </a:solidFill>
                <a:latin typeface="Times New Roman"/>
                <a:ea typeface="Times New Roman"/>
                <a:cs typeface="Times New Roman"/>
                <a:sym typeface="Times New Roman"/>
              </a:rPr>
              <a:t>for</a:t>
            </a:r>
            <a:r>
              <a:rPr lang="it" sz="1600">
                <a:solidFill>
                  <a:schemeClr val="dk1"/>
                </a:solidFill>
                <a:latin typeface="Times New Roman"/>
                <a:ea typeface="Times New Roman"/>
                <a:cs typeface="Times New Roman"/>
                <a:sym typeface="Times New Roman"/>
              </a:rPr>
              <a:t> HBI) to </a:t>
            </a:r>
            <a:r>
              <a:rPr lang="it" sz="1600">
                <a:solidFill>
                  <a:schemeClr val="dk1"/>
                </a:solidFill>
                <a:latin typeface="Times New Roman"/>
                <a:ea typeface="Times New Roman"/>
                <a:cs typeface="Times New Roman"/>
                <a:sym typeface="Times New Roman"/>
              </a:rPr>
              <a:t>infer</a:t>
            </a:r>
            <a:r>
              <a:rPr lang="it" sz="1600">
                <a:solidFill>
                  <a:schemeClr val="dk1"/>
                </a:solidFill>
                <a:latin typeface="Times New Roman"/>
                <a:ea typeface="Times New Roman"/>
                <a:cs typeface="Times New Roman"/>
                <a:sym typeface="Times New Roman"/>
              </a:rPr>
              <a:t> speed of gravity and Hubble constant.</a:t>
            </a:r>
            <a:endParaRPr sz="1600">
              <a:solidFill>
                <a:schemeClr val="dk1"/>
              </a:solidFill>
              <a:latin typeface="Times New Roman"/>
              <a:ea typeface="Times New Roman"/>
              <a:cs typeface="Times New Roman"/>
              <a:sym typeface="Times New Roman"/>
            </a:endParaRPr>
          </a:p>
          <a:p>
            <a:pPr indent="-330200" lvl="0" marL="457200" rtl="0" algn="l">
              <a:lnSpc>
                <a:spcPct val="105000"/>
              </a:lnSpc>
              <a:spcBef>
                <a:spcPts val="0"/>
              </a:spcBef>
              <a:spcAft>
                <a:spcPts val="0"/>
              </a:spcAft>
              <a:buClr>
                <a:schemeClr val="lt1"/>
              </a:buClr>
              <a:buSzPts val="1600"/>
              <a:buFont typeface="Times New Roman"/>
              <a:buChar char="●"/>
            </a:pPr>
            <a:r>
              <a:t/>
            </a:r>
            <a:endParaRPr sz="1600">
              <a:solidFill>
                <a:schemeClr val="dk1"/>
              </a:solidFill>
              <a:latin typeface="Times New Roman"/>
              <a:ea typeface="Times New Roman"/>
              <a:cs typeface="Times New Roman"/>
              <a:sym typeface="Times New Roman"/>
            </a:endParaRPr>
          </a:p>
          <a:p>
            <a:pPr indent="-330200" lvl="0" marL="457200" rtl="0" algn="l">
              <a:lnSpc>
                <a:spcPct val="105000"/>
              </a:lnSpc>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I performed 108 HBI Analyses.</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None/>
            </a:pPr>
            <a:r>
              <a:t/>
            </a:r>
            <a:endParaRPr>
              <a:solidFill>
                <a:schemeClr val="dk1"/>
              </a:solidFill>
              <a:latin typeface="Times New Roman"/>
              <a:ea typeface="Times New Roman"/>
              <a:cs typeface="Times New Roman"/>
              <a:sym typeface="Times New Roman"/>
            </a:endParaRPr>
          </a:p>
        </p:txBody>
      </p:sp>
      <p:sp>
        <p:nvSpPr>
          <p:cNvPr id="209" name="Google Shape;209;p25"/>
          <p:cNvSpPr txBox="1"/>
          <p:nvPr>
            <p:ph type="title"/>
          </p:nvPr>
        </p:nvSpPr>
        <p:spPr>
          <a:xfrm>
            <a:off x="1593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solidFill>
                  <a:srgbClr val="800020"/>
                </a:solidFill>
              </a:rPr>
              <a:t>Bayesian Hierarchical Inference and IcaroGW</a:t>
            </a:r>
            <a:endParaRPr>
              <a:solidFill>
                <a:srgbClr val="800020"/>
              </a:solidFill>
            </a:endParaRPr>
          </a:p>
          <a:p>
            <a:pPr indent="0" lvl="0" marL="457200" rtl="0" algn="l">
              <a:spcBef>
                <a:spcPts val="0"/>
              </a:spcBef>
              <a:spcAft>
                <a:spcPts val="0"/>
              </a:spcAft>
              <a:buNone/>
            </a:pPr>
            <a:r>
              <a:t/>
            </a:r>
            <a:endParaRPr/>
          </a:p>
        </p:txBody>
      </p:sp>
      <p:cxnSp>
        <p:nvCxnSpPr>
          <p:cNvPr id="210" name="Google Shape;210;p25"/>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211" name="Google Shape;211;p25"/>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213" name="Google Shape;213;p25"/>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pic>
        <p:nvPicPr>
          <p:cNvPr id="214" name="Google Shape;214;p25"/>
          <p:cNvPicPr preferRelativeResize="0"/>
          <p:nvPr/>
        </p:nvPicPr>
        <p:blipFill>
          <a:blip r:embed="rId3">
            <a:alphaModFix/>
          </a:blip>
          <a:stretch>
            <a:fillRect/>
          </a:stretch>
        </p:blipFill>
        <p:spPr>
          <a:xfrm>
            <a:off x="1290000" y="3313400"/>
            <a:ext cx="5701824" cy="1136825"/>
          </a:xfrm>
          <a:prstGeom prst="rect">
            <a:avLst/>
          </a:prstGeom>
          <a:noFill/>
          <a:ln>
            <a:noFill/>
          </a:ln>
        </p:spPr>
      </p:pic>
      <p:sp>
        <p:nvSpPr>
          <p:cNvPr id="215" name="Google Shape;215;p25"/>
          <p:cNvSpPr txBox="1"/>
          <p:nvPr/>
        </p:nvSpPr>
        <p:spPr>
          <a:xfrm>
            <a:off x="1467800" y="4040675"/>
            <a:ext cx="1121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200">
                <a:solidFill>
                  <a:srgbClr val="008070"/>
                </a:solidFill>
                <a:latin typeface="Times New Roman"/>
                <a:ea typeface="Times New Roman"/>
                <a:cs typeface="Times New Roman"/>
                <a:sym typeface="Times New Roman"/>
              </a:rPr>
              <a:t>Hierarchical Likelihood</a:t>
            </a:r>
            <a:endParaRPr b="1" sz="1200">
              <a:solidFill>
                <a:srgbClr val="008070"/>
              </a:solidFill>
              <a:latin typeface="Times New Roman"/>
              <a:ea typeface="Times New Roman"/>
              <a:cs typeface="Times New Roman"/>
              <a:sym typeface="Times New Roman"/>
            </a:endParaRPr>
          </a:p>
        </p:txBody>
      </p:sp>
      <p:sp>
        <p:nvSpPr>
          <p:cNvPr id="216" name="Google Shape;216;p25"/>
          <p:cNvSpPr txBox="1"/>
          <p:nvPr/>
        </p:nvSpPr>
        <p:spPr>
          <a:xfrm>
            <a:off x="3312928" y="4298825"/>
            <a:ext cx="17592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200">
                <a:solidFill>
                  <a:srgbClr val="345B48"/>
                </a:solidFill>
                <a:latin typeface="Times New Roman"/>
                <a:ea typeface="Times New Roman"/>
                <a:cs typeface="Times New Roman"/>
                <a:sym typeface="Times New Roman"/>
              </a:rPr>
              <a:t>Detection Probability</a:t>
            </a:r>
            <a:endParaRPr b="1" sz="1200">
              <a:solidFill>
                <a:srgbClr val="345B48"/>
              </a:solidFill>
              <a:latin typeface="Times New Roman"/>
              <a:ea typeface="Times New Roman"/>
              <a:cs typeface="Times New Roman"/>
              <a:sym typeface="Times New Roman"/>
            </a:endParaRPr>
          </a:p>
        </p:txBody>
      </p:sp>
      <p:sp>
        <p:nvSpPr>
          <p:cNvPr id="217" name="Google Shape;217;p25"/>
          <p:cNvSpPr txBox="1"/>
          <p:nvPr/>
        </p:nvSpPr>
        <p:spPr>
          <a:xfrm>
            <a:off x="4624300" y="2999500"/>
            <a:ext cx="27063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200">
                <a:solidFill>
                  <a:srgbClr val="683720"/>
                </a:solidFill>
                <a:latin typeface="Times New Roman"/>
                <a:ea typeface="Times New Roman"/>
                <a:cs typeface="Times New Roman"/>
                <a:sym typeface="Times New Roman"/>
              </a:rPr>
              <a:t>GW Likelihood (errors measurement)</a:t>
            </a:r>
            <a:endParaRPr b="1" sz="1200">
              <a:solidFill>
                <a:srgbClr val="683720"/>
              </a:solidFill>
              <a:latin typeface="Times New Roman"/>
              <a:ea typeface="Times New Roman"/>
              <a:cs typeface="Times New Roman"/>
              <a:sym typeface="Times New Roman"/>
            </a:endParaRPr>
          </a:p>
        </p:txBody>
      </p:sp>
      <p:cxnSp>
        <p:nvCxnSpPr>
          <p:cNvPr id="218" name="Google Shape;218;p25"/>
          <p:cNvCxnSpPr/>
          <p:nvPr/>
        </p:nvCxnSpPr>
        <p:spPr>
          <a:xfrm flipH="1">
            <a:off x="4319712" y="3177500"/>
            <a:ext cx="353100" cy="173100"/>
          </a:xfrm>
          <a:prstGeom prst="bentConnector3">
            <a:avLst>
              <a:gd fmla="val 98042" name="adj1"/>
            </a:avLst>
          </a:prstGeom>
          <a:noFill/>
          <a:ln cap="flat" cmpd="sng" w="19050">
            <a:solidFill>
              <a:srgbClr val="683720"/>
            </a:solidFill>
            <a:prstDash val="solid"/>
            <a:round/>
            <a:headEnd len="med" w="med" type="diamond"/>
            <a:tailEnd len="med" w="med" type="triangle"/>
          </a:ln>
        </p:spPr>
      </p:cxnSp>
      <p:sp>
        <p:nvSpPr>
          <p:cNvPr id="219" name="Google Shape;219;p25"/>
          <p:cNvSpPr txBox="1"/>
          <p:nvPr/>
        </p:nvSpPr>
        <p:spPr>
          <a:xfrm>
            <a:off x="6278803" y="4287125"/>
            <a:ext cx="17592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200">
                <a:solidFill>
                  <a:srgbClr val="800020"/>
                </a:solidFill>
                <a:latin typeface="Times New Roman"/>
                <a:ea typeface="Times New Roman"/>
                <a:cs typeface="Times New Roman"/>
                <a:sym typeface="Times New Roman"/>
              </a:rPr>
              <a:t>Prompt Time Delay and Merger Rate Model</a:t>
            </a:r>
            <a:endParaRPr b="1" sz="1200">
              <a:solidFill>
                <a:srgbClr val="800020"/>
              </a:solidFill>
              <a:latin typeface="Times New Roman"/>
              <a:ea typeface="Times New Roman"/>
              <a:cs typeface="Times New Roman"/>
              <a:sym typeface="Times New Roman"/>
            </a:endParaRPr>
          </a:p>
        </p:txBody>
      </p:sp>
      <p:cxnSp>
        <p:nvCxnSpPr>
          <p:cNvPr id="220" name="Google Shape;220;p25"/>
          <p:cNvCxnSpPr>
            <a:stCxn id="219" idx="1"/>
          </p:cNvCxnSpPr>
          <p:nvPr/>
        </p:nvCxnSpPr>
        <p:spPr>
          <a:xfrm rot="10800000">
            <a:off x="5212603" y="4402775"/>
            <a:ext cx="1066200" cy="161400"/>
          </a:xfrm>
          <a:prstGeom prst="bentConnector3">
            <a:avLst>
              <a:gd fmla="val 99989" name="adj1"/>
            </a:avLst>
          </a:prstGeom>
          <a:noFill/>
          <a:ln cap="flat" cmpd="sng" w="19050">
            <a:solidFill>
              <a:srgbClr val="800020"/>
            </a:solidFill>
            <a:prstDash val="solid"/>
            <a:round/>
            <a:headEnd len="med" w="med" type="diamond"/>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6"/>
          <p:cNvSpPr txBox="1"/>
          <p:nvPr>
            <p:ph type="title"/>
          </p:nvPr>
        </p:nvSpPr>
        <p:spPr>
          <a:xfrm>
            <a:off x="311700" y="78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solidFill>
                  <a:srgbClr val="800020"/>
                </a:solidFill>
                <a:latin typeface="Times New Roman"/>
                <a:ea typeface="Times New Roman"/>
                <a:cs typeface="Times New Roman"/>
                <a:sym typeface="Times New Roman"/>
              </a:rPr>
              <a:t>Catalog of Simulated GW-sGRB Detections</a:t>
            </a:r>
            <a:endParaRPr>
              <a:solidFill>
                <a:srgbClr val="800020"/>
              </a:solidFill>
              <a:latin typeface="Times New Roman"/>
              <a:ea typeface="Times New Roman"/>
              <a:cs typeface="Times New Roman"/>
              <a:sym typeface="Times New Roman"/>
            </a:endParaRPr>
          </a:p>
        </p:txBody>
      </p:sp>
      <p:sp>
        <p:nvSpPr>
          <p:cNvPr id="226" name="Google Shape;226;p26"/>
          <p:cNvSpPr txBox="1"/>
          <p:nvPr>
            <p:ph idx="1" type="body"/>
          </p:nvPr>
        </p:nvSpPr>
        <p:spPr>
          <a:xfrm>
            <a:off x="419850" y="650850"/>
            <a:ext cx="8304300" cy="970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               </a:t>
            </a:r>
            <a:r>
              <a:rPr lang="it" sz="1500">
                <a:solidFill>
                  <a:schemeClr val="dk1"/>
                </a:solidFill>
                <a:latin typeface="Times New Roman"/>
                <a:ea typeface="Times New Roman"/>
                <a:cs typeface="Times New Roman"/>
                <a:sym typeface="Times New Roman"/>
              </a:rPr>
              <a:t>simulated BNS mergers.</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rgbClr val="800020"/>
              </a:buClr>
              <a:buSzPts val="1500"/>
              <a:buFont typeface="Times New Roman"/>
              <a:buChar char="●"/>
            </a:pPr>
            <a:r>
              <a:rPr lang="it" sz="1500">
                <a:solidFill>
                  <a:schemeClr val="dk1"/>
                </a:solidFill>
                <a:latin typeface="Times New Roman"/>
                <a:ea typeface="Times New Roman"/>
                <a:cs typeface="Times New Roman"/>
                <a:sym typeface="Times New Roman"/>
              </a:rPr>
              <a:t>Prompt time delay model is a gaussian centered around 1.7 s.</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rgbClr val="800020"/>
              </a:buClr>
              <a:buSzPts val="1500"/>
              <a:buFont typeface="Times New Roman"/>
              <a:buChar char="●"/>
            </a:pPr>
            <a:r>
              <a:rPr lang="it" sz="1500">
                <a:solidFill>
                  <a:schemeClr val="dk1"/>
                </a:solidFill>
                <a:latin typeface="Times New Roman"/>
                <a:ea typeface="Times New Roman"/>
                <a:cs typeface="Times New Roman"/>
                <a:sym typeface="Times New Roman"/>
              </a:rPr>
              <a:t>Detection Threshold: SNR &gt; 12 for GW and Flux &gt; 5          for sGRB.</a:t>
            </a:r>
            <a:endParaRPr sz="1500">
              <a:solidFill>
                <a:schemeClr val="dk1"/>
              </a:solidFill>
              <a:latin typeface="Times New Roman"/>
              <a:ea typeface="Times New Roman"/>
              <a:cs typeface="Times New Roman"/>
              <a:sym typeface="Times New Roman"/>
            </a:endParaRPr>
          </a:p>
        </p:txBody>
      </p:sp>
      <p:cxnSp>
        <p:nvCxnSpPr>
          <p:cNvPr id="227" name="Google Shape;227;p26"/>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228" name="Google Shape;228;p26"/>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6"/>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230" name="Google Shape;230;p26"/>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pic>
        <p:nvPicPr>
          <p:cNvPr id="231" name="Google Shape;231;p26" title="[0,0,0,&quot;https://www.codecogs.com/eqnedit.php?latex=N%20%3D%2010%5E%7B6%7D#0&quot;]"/>
          <p:cNvPicPr preferRelativeResize="0"/>
          <p:nvPr/>
        </p:nvPicPr>
        <p:blipFill>
          <a:blip r:embed="rId3">
            <a:alphaModFix/>
          </a:blip>
          <a:stretch>
            <a:fillRect/>
          </a:stretch>
        </p:blipFill>
        <p:spPr>
          <a:xfrm>
            <a:off x="976750" y="763800"/>
            <a:ext cx="669577" cy="169333"/>
          </a:xfrm>
          <a:prstGeom prst="rect">
            <a:avLst/>
          </a:prstGeom>
          <a:noFill/>
          <a:ln>
            <a:noFill/>
          </a:ln>
        </p:spPr>
      </p:pic>
      <p:pic>
        <p:nvPicPr>
          <p:cNvPr id="232" name="Google Shape;232;p26"/>
          <p:cNvPicPr preferRelativeResize="0"/>
          <p:nvPr/>
        </p:nvPicPr>
        <p:blipFill>
          <a:blip r:embed="rId4">
            <a:alphaModFix/>
          </a:blip>
          <a:stretch>
            <a:fillRect/>
          </a:stretch>
        </p:blipFill>
        <p:spPr>
          <a:xfrm>
            <a:off x="865325" y="1495950"/>
            <a:ext cx="3318375" cy="3318375"/>
          </a:xfrm>
          <a:prstGeom prst="rect">
            <a:avLst/>
          </a:prstGeom>
          <a:noFill/>
          <a:ln>
            <a:noFill/>
          </a:ln>
        </p:spPr>
      </p:pic>
      <p:pic>
        <p:nvPicPr>
          <p:cNvPr id="233" name="Google Shape;233;p26" title="[0,0,0,&quot;https://www.codecogs.com/eqnedit.php?latex=%5Cfrac%7B%5Ctext%7Bph%7D%7D%7Bs%20%5C%3B%20%5Ctext%7Bcm%7D%5E2%7D#0&quot;]"/>
          <p:cNvPicPr preferRelativeResize="0"/>
          <p:nvPr/>
        </p:nvPicPr>
        <p:blipFill rotWithShape="1">
          <a:blip r:embed="rId5">
            <a:alphaModFix/>
          </a:blip>
          <a:srcRect b="-9865" l="-9397" r="0" t="0"/>
          <a:stretch/>
        </p:blipFill>
        <p:spPr>
          <a:xfrm>
            <a:off x="5058225" y="1266375"/>
            <a:ext cx="408325" cy="354975"/>
          </a:xfrm>
          <a:prstGeom prst="rect">
            <a:avLst/>
          </a:prstGeom>
          <a:noFill/>
          <a:ln>
            <a:noFill/>
          </a:ln>
        </p:spPr>
      </p:pic>
      <p:pic>
        <p:nvPicPr>
          <p:cNvPr id="234" name="Google Shape;234;p26"/>
          <p:cNvPicPr preferRelativeResize="0"/>
          <p:nvPr/>
        </p:nvPicPr>
        <p:blipFill>
          <a:blip r:embed="rId6">
            <a:alphaModFix/>
          </a:blip>
          <a:stretch>
            <a:fillRect/>
          </a:stretch>
        </p:blipFill>
        <p:spPr>
          <a:xfrm>
            <a:off x="5513925" y="1495950"/>
            <a:ext cx="3318375" cy="3318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7"/>
          <p:cNvSpPr txBox="1"/>
          <p:nvPr>
            <p:ph idx="1" type="body"/>
          </p:nvPr>
        </p:nvSpPr>
        <p:spPr>
          <a:xfrm>
            <a:off x="311700" y="636725"/>
            <a:ext cx="8520600" cy="41121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5000"/>
              </a:lnSpc>
              <a:spcBef>
                <a:spcPts val="0"/>
              </a:spcBef>
              <a:spcAft>
                <a:spcPts val="0"/>
              </a:spcAft>
              <a:buNone/>
            </a:pPr>
            <a:r>
              <a:rPr lang="it">
                <a:solidFill>
                  <a:schemeClr val="dk1"/>
                </a:solidFill>
                <a:latin typeface="Times New Roman"/>
                <a:ea typeface="Times New Roman"/>
                <a:cs typeface="Times New Roman"/>
                <a:sym typeface="Times New Roman"/>
              </a:rPr>
              <a:t>To understand how to constrain H0 in the absence of a direct redshift measurement, consider the following </a:t>
            </a:r>
            <a:r>
              <a:rPr b="1" lang="it" u="sng">
                <a:solidFill>
                  <a:srgbClr val="821F0C"/>
                </a:solidFill>
                <a:latin typeface="Times New Roman"/>
                <a:ea typeface="Times New Roman"/>
                <a:cs typeface="Times New Roman"/>
                <a:sym typeface="Times New Roman"/>
              </a:rPr>
              <a:t>qualitative</a:t>
            </a:r>
            <a:r>
              <a:rPr lang="it">
                <a:solidFill>
                  <a:schemeClr val="dk1"/>
                </a:solidFill>
                <a:latin typeface="Times New Roman"/>
                <a:ea typeface="Times New Roman"/>
                <a:cs typeface="Times New Roman"/>
                <a:sym typeface="Times New Roman"/>
              </a:rPr>
              <a:t> discussion:</a:t>
            </a:r>
            <a:endParaRPr>
              <a:solidFill>
                <a:schemeClr val="dk1"/>
              </a:solidFill>
              <a:latin typeface="Times New Roman"/>
              <a:ea typeface="Times New Roman"/>
              <a:cs typeface="Times New Roman"/>
              <a:sym typeface="Times New Roman"/>
            </a:endParaRPr>
          </a:p>
          <a:p>
            <a:pPr indent="-330200" lvl="0" marL="457200" rtl="0" algn="l">
              <a:lnSpc>
                <a:spcPct val="105000"/>
              </a:lnSpc>
              <a:spcBef>
                <a:spcPts val="1200"/>
              </a:spcBef>
              <a:spcAft>
                <a:spcPts val="0"/>
              </a:spcAft>
              <a:buClr>
                <a:srgbClr val="821F0C"/>
              </a:buClr>
              <a:buSzPts val="1600"/>
              <a:buFont typeface="Times New Roman"/>
              <a:buChar char="●"/>
            </a:pPr>
            <a:r>
              <a:rPr lang="it">
                <a:solidFill>
                  <a:schemeClr val="dk1"/>
                </a:solidFill>
                <a:latin typeface="Times New Roman"/>
                <a:ea typeface="Times New Roman"/>
                <a:cs typeface="Times New Roman"/>
                <a:sym typeface="Times New Roman"/>
              </a:rPr>
              <a:t>At low redshift, the </a:t>
            </a:r>
            <a:r>
              <a:rPr b="1" lang="it" u="sng">
                <a:solidFill>
                  <a:srgbClr val="008070"/>
                </a:solidFill>
                <a:latin typeface="Times New Roman"/>
                <a:ea typeface="Times New Roman"/>
                <a:cs typeface="Times New Roman"/>
                <a:sym typeface="Times New Roman"/>
              </a:rPr>
              <a:t>observed GW-sGRB time delay</a:t>
            </a:r>
            <a:r>
              <a:rPr lang="it">
                <a:solidFill>
                  <a:srgbClr val="821F0C"/>
                </a:solidFill>
                <a:latin typeface="Times New Roman"/>
                <a:ea typeface="Times New Roman"/>
                <a:cs typeface="Times New Roman"/>
                <a:sym typeface="Times New Roman"/>
              </a:rPr>
              <a:t> </a:t>
            </a:r>
            <a:r>
              <a:rPr lang="it">
                <a:solidFill>
                  <a:schemeClr val="dk1"/>
                </a:solidFill>
                <a:latin typeface="Times New Roman"/>
                <a:ea typeface="Times New Roman"/>
                <a:cs typeface="Times New Roman"/>
                <a:sym typeface="Times New Roman"/>
              </a:rPr>
              <a:t>                   is given by:</a:t>
            </a:r>
            <a:endParaRPr>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342900" lvl="0" marL="457200" rtl="0" algn="l">
              <a:lnSpc>
                <a:spcPct val="105000"/>
              </a:lnSpc>
              <a:spcBef>
                <a:spcPts val="1200"/>
              </a:spcBef>
              <a:spcAft>
                <a:spcPts val="0"/>
              </a:spcAft>
              <a:buClr>
                <a:srgbClr val="821F0C"/>
              </a:buClr>
              <a:buSzPts val="1800"/>
              <a:buFont typeface="Times New Roman"/>
              <a:buChar char="●"/>
            </a:pPr>
            <a:r>
              <a:rPr lang="it">
                <a:solidFill>
                  <a:schemeClr val="dk1"/>
                </a:solidFill>
                <a:latin typeface="Times New Roman"/>
                <a:ea typeface="Times New Roman"/>
                <a:cs typeface="Times New Roman"/>
                <a:sym typeface="Times New Roman"/>
              </a:rPr>
              <a:t>From a joint GW-sGRB detection we can measure both the </a:t>
            </a:r>
            <a:r>
              <a:rPr b="1" lang="it" u="sng">
                <a:solidFill>
                  <a:srgbClr val="008070"/>
                </a:solidFill>
                <a:latin typeface="Times New Roman"/>
                <a:ea typeface="Times New Roman"/>
                <a:cs typeface="Times New Roman"/>
                <a:sym typeface="Times New Roman"/>
              </a:rPr>
              <a:t>luminosity distance</a:t>
            </a:r>
            <a:r>
              <a:rPr lang="it">
                <a:solidFill>
                  <a:schemeClr val="dk1"/>
                </a:solidFill>
                <a:latin typeface="Times New Roman"/>
                <a:ea typeface="Times New Roman"/>
                <a:cs typeface="Times New Roman"/>
                <a:sym typeface="Times New Roman"/>
              </a:rPr>
              <a:t>      and the </a:t>
            </a:r>
            <a:r>
              <a:rPr b="1" lang="it" u="sng">
                <a:solidFill>
                  <a:srgbClr val="008070"/>
                </a:solidFill>
                <a:latin typeface="Times New Roman"/>
                <a:ea typeface="Times New Roman"/>
                <a:cs typeface="Times New Roman"/>
                <a:sym typeface="Times New Roman"/>
              </a:rPr>
              <a:t>observed time delay</a:t>
            </a:r>
            <a:r>
              <a:rPr lang="it">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342900" lvl="0" marL="457200" rtl="0" algn="l">
              <a:lnSpc>
                <a:spcPct val="105000"/>
              </a:lnSpc>
              <a:spcBef>
                <a:spcPts val="0"/>
              </a:spcBef>
              <a:spcAft>
                <a:spcPts val="0"/>
              </a:spcAft>
              <a:buClr>
                <a:schemeClr val="lt1"/>
              </a:buClr>
              <a:buSzPts val="1800"/>
              <a:buFont typeface="Times New Roman"/>
              <a:buChar char="●"/>
            </a:pPr>
            <a:r>
              <a:t/>
            </a:r>
            <a:endParaRPr>
              <a:solidFill>
                <a:schemeClr val="dk1"/>
              </a:solidFill>
              <a:latin typeface="Times New Roman"/>
              <a:ea typeface="Times New Roman"/>
              <a:cs typeface="Times New Roman"/>
              <a:sym typeface="Times New Roman"/>
            </a:endParaRPr>
          </a:p>
          <a:p>
            <a:pPr indent="-342900" lvl="0" marL="457200" rtl="0" algn="l">
              <a:lnSpc>
                <a:spcPct val="105000"/>
              </a:lnSpc>
              <a:spcBef>
                <a:spcPts val="0"/>
              </a:spcBef>
              <a:spcAft>
                <a:spcPts val="0"/>
              </a:spcAft>
              <a:buClr>
                <a:srgbClr val="821F0C"/>
              </a:buClr>
              <a:buSzPts val="1800"/>
              <a:buFont typeface="Times New Roman"/>
              <a:buChar char="●"/>
            </a:pPr>
            <a:r>
              <a:rPr lang="it">
                <a:solidFill>
                  <a:schemeClr val="dk1"/>
                </a:solidFill>
                <a:latin typeface="Times New Roman"/>
                <a:ea typeface="Times New Roman"/>
                <a:cs typeface="Times New Roman"/>
                <a:sym typeface="Times New Roman"/>
              </a:rPr>
              <a:t>If the values of the </a:t>
            </a:r>
            <a:r>
              <a:rPr b="1" lang="it" u="sng">
                <a:solidFill>
                  <a:srgbClr val="008070"/>
                </a:solidFill>
                <a:latin typeface="Times New Roman"/>
                <a:ea typeface="Times New Roman"/>
                <a:cs typeface="Times New Roman"/>
                <a:sym typeface="Times New Roman"/>
              </a:rPr>
              <a:t>prompt time delay</a:t>
            </a:r>
            <a:r>
              <a:rPr lang="it">
                <a:solidFill>
                  <a:schemeClr val="dk1"/>
                </a:solidFill>
                <a:latin typeface="Times New Roman"/>
                <a:ea typeface="Times New Roman"/>
                <a:cs typeface="Times New Roman"/>
                <a:sym typeface="Times New Roman"/>
              </a:rPr>
              <a:t>                  and the </a:t>
            </a:r>
            <a:r>
              <a:rPr b="1" lang="it" u="sng">
                <a:solidFill>
                  <a:srgbClr val="008070"/>
                </a:solidFill>
                <a:latin typeface="Times New Roman"/>
                <a:ea typeface="Times New Roman"/>
                <a:cs typeface="Times New Roman"/>
                <a:sym typeface="Times New Roman"/>
              </a:rPr>
              <a:t>speed of gravity</a:t>
            </a:r>
            <a:r>
              <a:rPr lang="it">
                <a:solidFill>
                  <a:schemeClr val="dk1"/>
                </a:solidFill>
                <a:latin typeface="Times New Roman"/>
                <a:ea typeface="Times New Roman"/>
                <a:cs typeface="Times New Roman"/>
                <a:sym typeface="Times New Roman"/>
              </a:rPr>
              <a:t>      are known, we can obtain an implicit </a:t>
            </a:r>
            <a:r>
              <a:rPr b="1" lang="it" u="sng">
                <a:solidFill>
                  <a:srgbClr val="800020"/>
                </a:solidFill>
                <a:latin typeface="Times New Roman"/>
                <a:ea typeface="Times New Roman"/>
                <a:cs typeface="Times New Roman"/>
                <a:sym typeface="Times New Roman"/>
              </a:rPr>
              <a:t>redshift</a:t>
            </a:r>
            <a:r>
              <a:rPr lang="it">
                <a:solidFill>
                  <a:schemeClr val="dk1"/>
                </a:solidFill>
                <a:latin typeface="Times New Roman"/>
                <a:ea typeface="Times New Roman"/>
                <a:cs typeface="Times New Roman"/>
                <a:sym typeface="Times New Roman"/>
              </a:rPr>
              <a:t>       evaluation to use for cosmology.</a:t>
            </a:r>
            <a:endParaRPr>
              <a:solidFill>
                <a:schemeClr val="dk1"/>
              </a:solidFill>
              <a:latin typeface="Times New Roman"/>
              <a:ea typeface="Times New Roman"/>
              <a:cs typeface="Times New Roman"/>
              <a:sym typeface="Times New Roman"/>
            </a:endParaRPr>
          </a:p>
          <a:p>
            <a:pPr indent="-342900" lvl="0" marL="457200" rtl="0" algn="l">
              <a:lnSpc>
                <a:spcPct val="105000"/>
              </a:lnSpc>
              <a:spcBef>
                <a:spcPts val="0"/>
              </a:spcBef>
              <a:spcAft>
                <a:spcPts val="0"/>
              </a:spcAft>
              <a:buClr>
                <a:schemeClr val="lt1"/>
              </a:buClr>
              <a:buSzPts val="1800"/>
              <a:buFont typeface="Times New Roman"/>
              <a:buChar char="●"/>
            </a:pPr>
            <a:r>
              <a:t/>
            </a:r>
            <a:endParaRPr>
              <a:solidFill>
                <a:schemeClr val="dk1"/>
              </a:solidFill>
              <a:latin typeface="Times New Roman"/>
              <a:ea typeface="Times New Roman"/>
              <a:cs typeface="Times New Roman"/>
              <a:sym typeface="Times New Roman"/>
            </a:endParaRPr>
          </a:p>
          <a:p>
            <a:pPr indent="-342900" lvl="0" marL="457200" rtl="0" algn="l">
              <a:lnSpc>
                <a:spcPct val="105000"/>
              </a:lnSpc>
              <a:spcBef>
                <a:spcPts val="0"/>
              </a:spcBef>
              <a:spcAft>
                <a:spcPts val="0"/>
              </a:spcAft>
              <a:buClr>
                <a:srgbClr val="821F0C"/>
              </a:buClr>
              <a:buSzPts val="1800"/>
              <a:buFont typeface="Times New Roman"/>
              <a:buChar char="●"/>
            </a:pPr>
            <a:r>
              <a:rPr lang="it">
                <a:solidFill>
                  <a:schemeClr val="dk1"/>
                </a:solidFill>
                <a:latin typeface="Times New Roman"/>
                <a:ea typeface="Times New Roman"/>
                <a:cs typeface="Times New Roman"/>
                <a:sym typeface="Times New Roman"/>
              </a:rPr>
              <a:t>Since we do not know the distribution of                  and the value of      we must fit for them.</a:t>
            </a:r>
            <a:endParaRPr>
              <a:solidFill>
                <a:schemeClr val="dk1"/>
              </a:solidFill>
              <a:latin typeface="Times New Roman"/>
              <a:ea typeface="Times New Roman"/>
              <a:cs typeface="Times New Roman"/>
              <a:sym typeface="Times New Roman"/>
            </a:endParaRPr>
          </a:p>
        </p:txBody>
      </p:sp>
      <p:pic>
        <p:nvPicPr>
          <p:cNvPr id="240" name="Google Shape;240;p27"/>
          <p:cNvPicPr preferRelativeResize="0"/>
          <p:nvPr/>
        </p:nvPicPr>
        <p:blipFill>
          <a:blip r:embed="rId3">
            <a:alphaModFix/>
          </a:blip>
          <a:stretch>
            <a:fillRect/>
          </a:stretch>
        </p:blipFill>
        <p:spPr>
          <a:xfrm>
            <a:off x="1514763" y="1739350"/>
            <a:ext cx="5590925" cy="652350"/>
          </a:xfrm>
          <a:prstGeom prst="rect">
            <a:avLst/>
          </a:prstGeom>
          <a:noFill/>
          <a:ln>
            <a:noFill/>
          </a:ln>
        </p:spPr>
      </p:pic>
      <p:sp>
        <p:nvSpPr>
          <p:cNvPr id="241" name="Google Shape;241;p27"/>
          <p:cNvSpPr txBox="1"/>
          <p:nvPr>
            <p:ph type="title"/>
          </p:nvPr>
        </p:nvSpPr>
        <p:spPr>
          <a:xfrm>
            <a:off x="1593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solidFill>
                  <a:srgbClr val="800020"/>
                </a:solidFill>
              </a:rPr>
              <a:t>Summary and Goal - 2</a:t>
            </a:r>
            <a:endParaRPr>
              <a:solidFill>
                <a:srgbClr val="800020"/>
              </a:solidFill>
            </a:endParaRPr>
          </a:p>
          <a:p>
            <a:pPr indent="0" lvl="0" marL="0" rtl="0" algn="l">
              <a:spcBef>
                <a:spcPts val="0"/>
              </a:spcBef>
              <a:spcAft>
                <a:spcPts val="0"/>
              </a:spcAft>
              <a:buNone/>
            </a:pPr>
            <a:r>
              <a:t/>
            </a:r>
            <a:endParaRPr/>
          </a:p>
        </p:txBody>
      </p:sp>
      <p:cxnSp>
        <p:nvCxnSpPr>
          <p:cNvPr id="242" name="Google Shape;242;p27"/>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243" name="Google Shape;243;p27"/>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7"/>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245" name="Google Shape;245;p27"/>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pic>
        <p:nvPicPr>
          <p:cNvPr id="246" name="Google Shape;246;p27" title="[0,0,0,&quot;https://www.codecogs.com/eqnedit.php?latex=%5CDelta%20t_d%5E%7B%5Ctext%7BGW-GRB%7D%7D#0&quot;]"/>
          <p:cNvPicPr preferRelativeResize="0"/>
          <p:nvPr/>
        </p:nvPicPr>
        <p:blipFill>
          <a:blip r:embed="rId4">
            <a:alphaModFix/>
          </a:blip>
          <a:stretch>
            <a:fillRect/>
          </a:stretch>
        </p:blipFill>
        <p:spPr>
          <a:xfrm>
            <a:off x="5901675" y="1498250"/>
            <a:ext cx="887767" cy="241100"/>
          </a:xfrm>
          <a:prstGeom prst="rect">
            <a:avLst/>
          </a:prstGeom>
          <a:noFill/>
          <a:ln>
            <a:noFill/>
          </a:ln>
        </p:spPr>
      </p:pic>
      <p:pic>
        <p:nvPicPr>
          <p:cNvPr id="247" name="Google Shape;247;p27" title="[0,0,0,&quot;https://www.codecogs.com/eqnedit.php?latex=D_L#0&quot;]"/>
          <p:cNvPicPr preferRelativeResize="0"/>
          <p:nvPr/>
        </p:nvPicPr>
        <p:blipFill>
          <a:blip r:embed="rId5">
            <a:alphaModFix/>
          </a:blip>
          <a:stretch>
            <a:fillRect/>
          </a:stretch>
        </p:blipFill>
        <p:spPr>
          <a:xfrm>
            <a:off x="8245350" y="2391700"/>
            <a:ext cx="279605" cy="190500"/>
          </a:xfrm>
          <a:prstGeom prst="rect">
            <a:avLst/>
          </a:prstGeom>
          <a:noFill/>
          <a:ln>
            <a:noFill/>
          </a:ln>
        </p:spPr>
      </p:pic>
      <p:pic>
        <p:nvPicPr>
          <p:cNvPr id="248" name="Google Shape;248;p27" title="[0,0,0,&quot;https://www.codecogs.com/eqnedit.php?latex=%5CDelta%20t_d%5E%7B%5Ctext%7BGW-GRB%7D%7D#0&quot;]"/>
          <p:cNvPicPr preferRelativeResize="0"/>
          <p:nvPr/>
        </p:nvPicPr>
        <p:blipFill>
          <a:blip r:embed="rId4">
            <a:alphaModFix/>
          </a:blip>
          <a:stretch>
            <a:fillRect/>
          </a:stretch>
        </p:blipFill>
        <p:spPr>
          <a:xfrm>
            <a:off x="3605375" y="2653925"/>
            <a:ext cx="887767" cy="241100"/>
          </a:xfrm>
          <a:prstGeom prst="rect">
            <a:avLst/>
          </a:prstGeom>
          <a:noFill/>
          <a:ln>
            <a:noFill/>
          </a:ln>
        </p:spPr>
      </p:pic>
      <p:pic>
        <p:nvPicPr>
          <p:cNvPr id="249" name="Google Shape;249;p27" title="[0,0,0,&quot;https://www.codecogs.com/eqnedit.php?latex=%5CDelta%20t_s%5E%7B%5Ctext%7BGW-GRB%7D%7D#0&quot;]"/>
          <p:cNvPicPr preferRelativeResize="0"/>
          <p:nvPr/>
        </p:nvPicPr>
        <p:blipFill>
          <a:blip r:embed="rId6">
            <a:alphaModFix/>
          </a:blip>
          <a:stretch>
            <a:fillRect/>
          </a:stretch>
        </p:blipFill>
        <p:spPr>
          <a:xfrm>
            <a:off x="4530000" y="3245900"/>
            <a:ext cx="887831" cy="241100"/>
          </a:xfrm>
          <a:prstGeom prst="rect">
            <a:avLst/>
          </a:prstGeom>
          <a:noFill/>
          <a:ln>
            <a:noFill/>
          </a:ln>
        </p:spPr>
      </p:pic>
      <p:pic>
        <p:nvPicPr>
          <p:cNvPr id="250" name="Google Shape;250;p27" title="[0,0,0,&quot;https://www.codecogs.com/eqnedit.php?latex=v_g#0&quot;]"/>
          <p:cNvPicPr preferRelativeResize="0"/>
          <p:nvPr/>
        </p:nvPicPr>
        <p:blipFill>
          <a:blip r:embed="rId7">
            <a:alphaModFix/>
          </a:blip>
          <a:stretch>
            <a:fillRect/>
          </a:stretch>
        </p:blipFill>
        <p:spPr>
          <a:xfrm>
            <a:off x="7804625" y="3271200"/>
            <a:ext cx="206375" cy="190500"/>
          </a:xfrm>
          <a:prstGeom prst="rect">
            <a:avLst/>
          </a:prstGeom>
          <a:noFill/>
          <a:ln>
            <a:noFill/>
          </a:ln>
        </p:spPr>
      </p:pic>
      <p:pic>
        <p:nvPicPr>
          <p:cNvPr id="251" name="Google Shape;251;p27" title="[0,0,0,&quot;https://www.codecogs.com/eqnedit.php?latex=%5CDelta%20t_s%5E%7B%5Ctext%7BGW-GRB%7D%7D#0&quot;]"/>
          <p:cNvPicPr preferRelativeResize="0"/>
          <p:nvPr/>
        </p:nvPicPr>
        <p:blipFill>
          <a:blip r:embed="rId6">
            <a:alphaModFix/>
          </a:blip>
          <a:stretch>
            <a:fillRect/>
          </a:stretch>
        </p:blipFill>
        <p:spPr>
          <a:xfrm>
            <a:off x="4703375" y="4085613"/>
            <a:ext cx="887831" cy="241100"/>
          </a:xfrm>
          <a:prstGeom prst="rect">
            <a:avLst/>
          </a:prstGeom>
          <a:noFill/>
          <a:ln>
            <a:noFill/>
          </a:ln>
        </p:spPr>
      </p:pic>
      <p:pic>
        <p:nvPicPr>
          <p:cNvPr id="252" name="Google Shape;252;p27" title="[0,0,0,&quot;https://www.codecogs.com/eqnedit.php?latex=v_g#0&quot;]"/>
          <p:cNvPicPr preferRelativeResize="0"/>
          <p:nvPr/>
        </p:nvPicPr>
        <p:blipFill>
          <a:blip r:embed="rId7">
            <a:alphaModFix/>
          </a:blip>
          <a:stretch>
            <a:fillRect/>
          </a:stretch>
        </p:blipFill>
        <p:spPr>
          <a:xfrm>
            <a:off x="7154650" y="4136200"/>
            <a:ext cx="206375" cy="190500"/>
          </a:xfrm>
          <a:prstGeom prst="rect">
            <a:avLst/>
          </a:prstGeom>
          <a:noFill/>
          <a:ln>
            <a:noFill/>
          </a:ln>
        </p:spPr>
      </p:pic>
      <p:pic>
        <p:nvPicPr>
          <p:cNvPr id="253" name="Google Shape;253;p27" title="[0,0,0,&quot;https://www.codecogs.com/eqnedit.php?latex=z_s#0&quot;]"/>
          <p:cNvPicPr preferRelativeResize="0"/>
          <p:nvPr/>
        </p:nvPicPr>
        <p:blipFill>
          <a:blip r:embed="rId8">
            <a:alphaModFix/>
          </a:blip>
          <a:stretch>
            <a:fillRect/>
          </a:stretch>
        </p:blipFill>
        <p:spPr>
          <a:xfrm>
            <a:off x="4824225" y="3547650"/>
            <a:ext cx="226888" cy="190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8"/>
          <p:cNvSpPr txBox="1"/>
          <p:nvPr>
            <p:ph idx="1" type="body"/>
          </p:nvPr>
        </p:nvSpPr>
        <p:spPr>
          <a:xfrm>
            <a:off x="269700" y="636767"/>
            <a:ext cx="8604600" cy="369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I used the 0-th post-Newtonian order approximation of the SNR:</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sz="1600">
              <a:solidFill>
                <a:schemeClr val="dk1"/>
              </a:solidFill>
              <a:latin typeface="Times New Roman"/>
              <a:ea typeface="Times New Roman"/>
              <a:cs typeface="Times New Roman"/>
              <a:sym typeface="Times New Roman"/>
            </a:endParaRPr>
          </a:p>
        </p:txBody>
      </p:sp>
      <p:sp>
        <p:nvSpPr>
          <p:cNvPr id="259" name="Google Shape;259;p28"/>
          <p:cNvSpPr txBox="1"/>
          <p:nvPr>
            <p:ph idx="1" type="body"/>
          </p:nvPr>
        </p:nvSpPr>
        <p:spPr>
          <a:xfrm>
            <a:off x="4520675" y="2622975"/>
            <a:ext cx="4196400" cy="6294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W</a:t>
            </a:r>
            <a:r>
              <a:rPr lang="it" sz="1600">
                <a:solidFill>
                  <a:schemeClr val="dk1"/>
                </a:solidFill>
                <a:latin typeface="Times New Roman"/>
                <a:ea typeface="Times New Roman"/>
                <a:cs typeface="Times New Roman"/>
                <a:sym typeface="Times New Roman"/>
              </a:rPr>
              <a:t>hile    , which encapsulates the noise curve of the detectors, is given by:</a:t>
            </a:r>
            <a:endParaRPr sz="1600">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sz="1600">
              <a:solidFill>
                <a:schemeClr val="dk1"/>
              </a:solidFill>
              <a:latin typeface="Times New Roman"/>
              <a:ea typeface="Times New Roman"/>
              <a:cs typeface="Times New Roman"/>
              <a:sym typeface="Times New Roman"/>
            </a:endParaRPr>
          </a:p>
        </p:txBody>
      </p:sp>
      <p:sp>
        <p:nvSpPr>
          <p:cNvPr id="260" name="Google Shape;260;p28"/>
          <p:cNvSpPr txBox="1"/>
          <p:nvPr>
            <p:ph idx="1" type="body"/>
          </p:nvPr>
        </p:nvSpPr>
        <p:spPr>
          <a:xfrm>
            <a:off x="324275" y="2622975"/>
            <a:ext cx="4196400" cy="3693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W</a:t>
            </a:r>
            <a:r>
              <a:rPr lang="it" sz="1600">
                <a:solidFill>
                  <a:schemeClr val="dk1"/>
                </a:solidFill>
                <a:latin typeface="Times New Roman"/>
                <a:ea typeface="Times New Roman"/>
                <a:cs typeface="Times New Roman"/>
                <a:sym typeface="Times New Roman"/>
              </a:rPr>
              <a:t>here       is given by: </a:t>
            </a:r>
            <a:endParaRPr sz="1600">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sz="1600">
              <a:solidFill>
                <a:schemeClr val="dk1"/>
              </a:solidFill>
              <a:latin typeface="Times New Roman"/>
              <a:ea typeface="Times New Roman"/>
              <a:cs typeface="Times New Roman"/>
              <a:sym typeface="Times New Roman"/>
            </a:endParaRPr>
          </a:p>
        </p:txBody>
      </p:sp>
      <p:sp>
        <p:nvSpPr>
          <p:cNvPr id="261" name="Google Shape;261;p28"/>
          <p:cNvSpPr txBox="1"/>
          <p:nvPr/>
        </p:nvSpPr>
        <p:spPr>
          <a:xfrm>
            <a:off x="1344450" y="1978638"/>
            <a:ext cx="1260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200">
                <a:solidFill>
                  <a:srgbClr val="4E4934"/>
                </a:solidFill>
                <a:latin typeface="Times New Roman"/>
                <a:ea typeface="Times New Roman"/>
                <a:cs typeface="Times New Roman"/>
                <a:sym typeface="Times New Roman"/>
              </a:rPr>
              <a:t>Luminosity Distance</a:t>
            </a:r>
            <a:endParaRPr b="1" sz="1200">
              <a:solidFill>
                <a:srgbClr val="4E4934"/>
              </a:solidFill>
              <a:latin typeface="Times New Roman"/>
              <a:ea typeface="Times New Roman"/>
              <a:cs typeface="Times New Roman"/>
              <a:sym typeface="Times New Roman"/>
            </a:endParaRPr>
          </a:p>
        </p:txBody>
      </p:sp>
      <p:sp>
        <p:nvSpPr>
          <p:cNvPr id="262" name="Google Shape;262;p28"/>
          <p:cNvSpPr txBox="1"/>
          <p:nvPr/>
        </p:nvSpPr>
        <p:spPr>
          <a:xfrm>
            <a:off x="6041700" y="4096725"/>
            <a:ext cx="14652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300">
                <a:solidFill>
                  <a:srgbClr val="683720"/>
                </a:solidFill>
                <a:latin typeface="Times New Roman"/>
                <a:ea typeface="Times New Roman"/>
                <a:cs typeface="Times New Roman"/>
                <a:sym typeface="Times New Roman"/>
              </a:rPr>
              <a:t>Power Spectral Density</a:t>
            </a:r>
            <a:endParaRPr b="1" sz="1300">
              <a:solidFill>
                <a:srgbClr val="683720"/>
              </a:solidFill>
              <a:latin typeface="Times New Roman"/>
              <a:ea typeface="Times New Roman"/>
              <a:cs typeface="Times New Roman"/>
              <a:sym typeface="Times New Roman"/>
            </a:endParaRPr>
          </a:p>
        </p:txBody>
      </p:sp>
      <p:sp>
        <p:nvSpPr>
          <p:cNvPr id="263" name="Google Shape;263;p28"/>
          <p:cNvSpPr txBox="1"/>
          <p:nvPr>
            <p:ph type="title"/>
          </p:nvPr>
        </p:nvSpPr>
        <p:spPr>
          <a:xfrm>
            <a:off x="1593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solidFill>
                  <a:srgbClr val="800020"/>
                </a:solidFill>
              </a:rPr>
              <a:t>Signal-to-Noise Ratio</a:t>
            </a:r>
            <a:endParaRPr>
              <a:solidFill>
                <a:srgbClr val="800020"/>
              </a:solidFill>
            </a:endParaRPr>
          </a:p>
          <a:p>
            <a:pPr indent="0" lvl="0" marL="0" rtl="0" algn="l">
              <a:spcBef>
                <a:spcPts val="0"/>
              </a:spcBef>
              <a:spcAft>
                <a:spcPts val="0"/>
              </a:spcAft>
              <a:buClr>
                <a:schemeClr val="dk1"/>
              </a:buClr>
              <a:buSzPct val="39285"/>
              <a:buFont typeface="Arial"/>
              <a:buNone/>
            </a:pPr>
            <a:r>
              <a:t/>
            </a:r>
            <a:endParaRPr>
              <a:solidFill>
                <a:srgbClr val="800020"/>
              </a:solidFill>
            </a:endParaRPr>
          </a:p>
          <a:p>
            <a:pPr indent="0" lvl="0" marL="0" rtl="0" algn="l">
              <a:spcBef>
                <a:spcPts val="0"/>
              </a:spcBef>
              <a:spcAft>
                <a:spcPts val="0"/>
              </a:spcAft>
              <a:buNone/>
            </a:pPr>
            <a:r>
              <a:t/>
            </a:r>
            <a:endParaRPr/>
          </a:p>
        </p:txBody>
      </p:sp>
      <p:cxnSp>
        <p:nvCxnSpPr>
          <p:cNvPr id="264" name="Google Shape;264;p28"/>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265" name="Google Shape;265;p28"/>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8"/>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267" name="Google Shape;267;p28"/>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sp>
        <p:nvSpPr>
          <p:cNvPr id="268" name="Google Shape;268;p28"/>
          <p:cNvSpPr txBox="1"/>
          <p:nvPr/>
        </p:nvSpPr>
        <p:spPr>
          <a:xfrm>
            <a:off x="1729350" y="3020313"/>
            <a:ext cx="1260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200">
                <a:solidFill>
                  <a:srgbClr val="1A6D5C"/>
                </a:solidFill>
                <a:latin typeface="Times New Roman"/>
                <a:ea typeface="Times New Roman"/>
                <a:cs typeface="Times New Roman"/>
                <a:sym typeface="Times New Roman"/>
              </a:rPr>
              <a:t>Detected</a:t>
            </a:r>
            <a:endParaRPr b="1" sz="1200">
              <a:solidFill>
                <a:srgbClr val="1A6D5C"/>
              </a:solidFill>
              <a:latin typeface="Times New Roman"/>
              <a:ea typeface="Times New Roman"/>
              <a:cs typeface="Times New Roman"/>
              <a:sym typeface="Times New Roman"/>
            </a:endParaRPr>
          </a:p>
          <a:p>
            <a:pPr indent="0" lvl="0" marL="0" rtl="0" algn="ctr">
              <a:spcBef>
                <a:spcPts val="0"/>
              </a:spcBef>
              <a:spcAft>
                <a:spcPts val="0"/>
              </a:spcAft>
              <a:buNone/>
            </a:pPr>
            <a:r>
              <a:rPr b="1" lang="it" sz="1200">
                <a:solidFill>
                  <a:srgbClr val="1A6D5C"/>
                </a:solidFill>
                <a:latin typeface="Times New Roman"/>
                <a:ea typeface="Times New Roman"/>
                <a:cs typeface="Times New Roman"/>
                <a:sym typeface="Times New Roman"/>
              </a:rPr>
              <a:t>Chirp Mass</a:t>
            </a:r>
            <a:endParaRPr b="1" sz="1200">
              <a:solidFill>
                <a:srgbClr val="1A6D5C"/>
              </a:solidFill>
              <a:latin typeface="Times New Roman"/>
              <a:ea typeface="Times New Roman"/>
              <a:cs typeface="Times New Roman"/>
              <a:sym typeface="Times New Roman"/>
            </a:endParaRPr>
          </a:p>
        </p:txBody>
      </p:sp>
      <p:pic>
        <p:nvPicPr>
          <p:cNvPr id="269" name="Google Shape;269;p28"/>
          <p:cNvPicPr preferRelativeResize="0"/>
          <p:nvPr/>
        </p:nvPicPr>
        <p:blipFill>
          <a:blip r:embed="rId3">
            <a:alphaModFix/>
          </a:blip>
          <a:stretch>
            <a:fillRect/>
          </a:stretch>
        </p:blipFill>
        <p:spPr>
          <a:xfrm>
            <a:off x="924437" y="1386349"/>
            <a:ext cx="6771580" cy="723638"/>
          </a:xfrm>
          <a:prstGeom prst="rect">
            <a:avLst/>
          </a:prstGeom>
          <a:noFill/>
          <a:ln>
            <a:noFill/>
          </a:ln>
        </p:spPr>
      </p:pic>
      <p:sp>
        <p:nvSpPr>
          <p:cNvPr id="270" name="Google Shape;270;p28"/>
          <p:cNvSpPr txBox="1"/>
          <p:nvPr/>
        </p:nvSpPr>
        <p:spPr>
          <a:xfrm>
            <a:off x="5160338" y="1061200"/>
            <a:ext cx="1376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200">
                <a:solidFill>
                  <a:srgbClr val="345B48"/>
                </a:solidFill>
                <a:latin typeface="Times New Roman"/>
                <a:ea typeface="Times New Roman"/>
                <a:cs typeface="Times New Roman"/>
                <a:sym typeface="Times New Roman"/>
              </a:rPr>
              <a:t>Inclination Angle</a:t>
            </a:r>
            <a:endParaRPr b="1" sz="1200">
              <a:solidFill>
                <a:srgbClr val="345B48"/>
              </a:solidFill>
              <a:latin typeface="Times New Roman"/>
              <a:ea typeface="Times New Roman"/>
              <a:cs typeface="Times New Roman"/>
              <a:sym typeface="Times New Roman"/>
            </a:endParaRPr>
          </a:p>
        </p:txBody>
      </p:sp>
      <p:cxnSp>
        <p:nvCxnSpPr>
          <p:cNvPr id="271" name="Google Shape;271;p28"/>
          <p:cNvCxnSpPr/>
          <p:nvPr/>
        </p:nvCxnSpPr>
        <p:spPr>
          <a:xfrm flipH="1">
            <a:off x="4780413" y="1277163"/>
            <a:ext cx="363900" cy="286800"/>
          </a:xfrm>
          <a:prstGeom prst="bentConnector3">
            <a:avLst>
              <a:gd fmla="val 99973" name="adj1"/>
            </a:avLst>
          </a:prstGeom>
          <a:noFill/>
          <a:ln cap="flat" cmpd="sng" w="19050">
            <a:solidFill>
              <a:srgbClr val="345B48"/>
            </a:solidFill>
            <a:prstDash val="solid"/>
            <a:round/>
            <a:headEnd len="med" w="med" type="diamond"/>
            <a:tailEnd len="med" w="med" type="triangle"/>
          </a:ln>
        </p:spPr>
      </p:cxnSp>
      <p:cxnSp>
        <p:nvCxnSpPr>
          <p:cNvPr id="272" name="Google Shape;272;p28"/>
          <p:cNvCxnSpPr>
            <a:stCxn id="270" idx="3"/>
          </p:cNvCxnSpPr>
          <p:nvPr/>
        </p:nvCxnSpPr>
        <p:spPr>
          <a:xfrm>
            <a:off x="6536438" y="1245850"/>
            <a:ext cx="741600" cy="269100"/>
          </a:xfrm>
          <a:prstGeom prst="bentConnector3">
            <a:avLst>
              <a:gd fmla="val 99073" name="adj1"/>
            </a:avLst>
          </a:prstGeom>
          <a:noFill/>
          <a:ln cap="flat" cmpd="sng" w="19050">
            <a:solidFill>
              <a:srgbClr val="345B48"/>
            </a:solidFill>
            <a:prstDash val="solid"/>
            <a:round/>
            <a:headEnd len="med" w="med" type="diamond"/>
            <a:tailEnd len="med" w="med" type="triangle"/>
          </a:ln>
        </p:spPr>
      </p:cxnSp>
      <p:sp>
        <p:nvSpPr>
          <p:cNvPr id="273" name="Google Shape;273;p28"/>
          <p:cNvSpPr txBox="1"/>
          <p:nvPr/>
        </p:nvSpPr>
        <p:spPr>
          <a:xfrm>
            <a:off x="3652288" y="1990975"/>
            <a:ext cx="13761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200">
                <a:solidFill>
                  <a:srgbClr val="008070"/>
                </a:solidFill>
                <a:latin typeface="Times New Roman"/>
                <a:ea typeface="Times New Roman"/>
                <a:cs typeface="Times New Roman"/>
                <a:sym typeface="Times New Roman"/>
              </a:rPr>
              <a:t>Antenna Patterns</a:t>
            </a:r>
            <a:endParaRPr b="1" sz="1200">
              <a:solidFill>
                <a:srgbClr val="008070"/>
              </a:solidFill>
              <a:latin typeface="Times New Roman"/>
              <a:ea typeface="Times New Roman"/>
              <a:cs typeface="Times New Roman"/>
              <a:sym typeface="Times New Roman"/>
            </a:endParaRPr>
          </a:p>
        </p:txBody>
      </p:sp>
      <p:cxnSp>
        <p:nvCxnSpPr>
          <p:cNvPr id="274" name="Google Shape;274;p28"/>
          <p:cNvCxnSpPr/>
          <p:nvPr/>
        </p:nvCxnSpPr>
        <p:spPr>
          <a:xfrm rot="10800000">
            <a:off x="2450788" y="1871750"/>
            <a:ext cx="1201500" cy="282900"/>
          </a:xfrm>
          <a:prstGeom prst="bentConnector3">
            <a:avLst>
              <a:gd fmla="val 99417" name="adj1"/>
            </a:avLst>
          </a:prstGeom>
          <a:noFill/>
          <a:ln cap="flat" cmpd="sng" w="19050">
            <a:solidFill>
              <a:srgbClr val="008070"/>
            </a:solidFill>
            <a:prstDash val="solid"/>
            <a:round/>
            <a:headEnd len="med" w="med" type="diamond"/>
            <a:tailEnd len="med" w="med" type="triangle"/>
          </a:ln>
        </p:spPr>
      </p:cxnSp>
      <p:cxnSp>
        <p:nvCxnSpPr>
          <p:cNvPr id="275" name="Google Shape;275;p28"/>
          <p:cNvCxnSpPr>
            <a:stCxn id="273" idx="3"/>
          </p:cNvCxnSpPr>
          <p:nvPr/>
        </p:nvCxnSpPr>
        <p:spPr>
          <a:xfrm flipH="1" rot="10800000">
            <a:off x="5028388" y="1892725"/>
            <a:ext cx="402900" cy="282900"/>
          </a:xfrm>
          <a:prstGeom prst="bentConnector3">
            <a:avLst>
              <a:gd fmla="val 101706" name="adj1"/>
            </a:avLst>
          </a:prstGeom>
          <a:noFill/>
          <a:ln cap="flat" cmpd="sng" w="19050">
            <a:solidFill>
              <a:srgbClr val="008070"/>
            </a:solidFill>
            <a:prstDash val="solid"/>
            <a:round/>
            <a:headEnd len="med" w="med" type="diamond"/>
            <a:tailEnd len="med" w="med" type="triangle"/>
          </a:ln>
        </p:spPr>
      </p:cxnSp>
      <p:pic>
        <p:nvPicPr>
          <p:cNvPr id="276" name="Google Shape;276;p28"/>
          <p:cNvPicPr preferRelativeResize="0"/>
          <p:nvPr/>
        </p:nvPicPr>
        <p:blipFill>
          <a:blip r:embed="rId4">
            <a:alphaModFix/>
          </a:blip>
          <a:stretch>
            <a:fillRect/>
          </a:stretch>
        </p:blipFill>
        <p:spPr>
          <a:xfrm>
            <a:off x="642125" y="3505300"/>
            <a:ext cx="3282608" cy="659375"/>
          </a:xfrm>
          <a:prstGeom prst="rect">
            <a:avLst/>
          </a:prstGeom>
          <a:noFill/>
          <a:ln>
            <a:noFill/>
          </a:ln>
        </p:spPr>
      </p:pic>
      <p:pic>
        <p:nvPicPr>
          <p:cNvPr id="277" name="Google Shape;277;p28"/>
          <p:cNvPicPr preferRelativeResize="0"/>
          <p:nvPr/>
        </p:nvPicPr>
        <p:blipFill>
          <a:blip r:embed="rId5">
            <a:alphaModFix/>
          </a:blip>
          <a:stretch>
            <a:fillRect/>
          </a:stretch>
        </p:blipFill>
        <p:spPr>
          <a:xfrm>
            <a:off x="5098375" y="3394250"/>
            <a:ext cx="2289575" cy="770425"/>
          </a:xfrm>
          <a:prstGeom prst="rect">
            <a:avLst/>
          </a:prstGeom>
          <a:noFill/>
          <a:ln>
            <a:noFill/>
          </a:ln>
        </p:spPr>
      </p:pic>
      <p:pic>
        <p:nvPicPr>
          <p:cNvPr id="278" name="Google Shape;278;p28" title="[0,0,0,&quot;https://www.codecogs.com/eqnedit.php?latex=I#0&quot;]"/>
          <p:cNvPicPr preferRelativeResize="0"/>
          <p:nvPr/>
        </p:nvPicPr>
        <p:blipFill>
          <a:blip r:embed="rId6">
            <a:alphaModFix/>
          </a:blip>
          <a:stretch>
            <a:fillRect/>
          </a:stretch>
        </p:blipFill>
        <p:spPr>
          <a:xfrm>
            <a:off x="5647075" y="2755900"/>
            <a:ext cx="111229" cy="169333"/>
          </a:xfrm>
          <a:prstGeom prst="rect">
            <a:avLst/>
          </a:prstGeom>
          <a:noFill/>
          <a:ln>
            <a:noFill/>
          </a:ln>
        </p:spPr>
      </p:pic>
      <p:pic>
        <p:nvPicPr>
          <p:cNvPr id="279" name="Google Shape;279;p28" title="[0,0,0,&quot;https://www.codecogs.com/eqnedit.php?latex=A#0&quot;]"/>
          <p:cNvPicPr preferRelativeResize="0"/>
          <p:nvPr/>
        </p:nvPicPr>
        <p:blipFill>
          <a:blip r:embed="rId7">
            <a:alphaModFix/>
          </a:blip>
          <a:stretch>
            <a:fillRect/>
          </a:stretch>
        </p:blipFill>
        <p:spPr>
          <a:xfrm>
            <a:off x="1506625" y="2755900"/>
            <a:ext cx="159838" cy="16933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9"/>
          <p:cNvSpPr txBox="1"/>
          <p:nvPr>
            <p:ph type="title"/>
          </p:nvPr>
        </p:nvSpPr>
        <p:spPr>
          <a:xfrm>
            <a:off x="311700" y="78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solidFill>
                  <a:srgbClr val="800020"/>
                </a:solidFill>
                <a:latin typeface="Times New Roman"/>
                <a:ea typeface="Times New Roman"/>
                <a:cs typeface="Times New Roman"/>
                <a:sym typeface="Times New Roman"/>
              </a:rPr>
              <a:t>Power Spectral Density</a:t>
            </a:r>
            <a:endParaRPr>
              <a:solidFill>
                <a:srgbClr val="800020"/>
              </a:solidFill>
              <a:latin typeface="Times New Roman"/>
              <a:ea typeface="Times New Roman"/>
              <a:cs typeface="Times New Roman"/>
              <a:sym typeface="Times New Roman"/>
            </a:endParaRPr>
          </a:p>
        </p:txBody>
      </p:sp>
      <p:sp>
        <p:nvSpPr>
          <p:cNvPr id="285" name="Google Shape;285;p29"/>
          <p:cNvSpPr txBox="1"/>
          <p:nvPr>
            <p:ph idx="1" type="body"/>
          </p:nvPr>
        </p:nvSpPr>
        <p:spPr>
          <a:xfrm>
            <a:off x="419850" y="650850"/>
            <a:ext cx="8304300" cy="6435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800020"/>
              </a:buClr>
              <a:buSzPts val="1500"/>
              <a:buFont typeface="Times New Roman"/>
              <a:buChar char="●"/>
            </a:pPr>
            <a:r>
              <a:rPr b="1" lang="it" sz="1500" u="sng">
                <a:solidFill>
                  <a:srgbClr val="800020"/>
                </a:solidFill>
                <a:latin typeface="Times New Roman"/>
                <a:ea typeface="Times New Roman"/>
                <a:cs typeface="Times New Roman"/>
                <a:sym typeface="Times New Roman"/>
              </a:rPr>
              <a:t>Power Spectral Density</a:t>
            </a:r>
            <a:r>
              <a:rPr lang="it" sz="1500">
                <a:solidFill>
                  <a:schemeClr val="dk1"/>
                </a:solidFill>
                <a:latin typeface="Times New Roman"/>
                <a:ea typeface="Times New Roman"/>
                <a:cs typeface="Times New Roman"/>
                <a:sym typeface="Times New Roman"/>
              </a:rPr>
              <a:t> as a function of frequency for current (O4) and future observational runs (O5, ET).</a:t>
            </a:r>
            <a:endParaRPr sz="1500">
              <a:solidFill>
                <a:schemeClr val="dk1"/>
              </a:solidFill>
              <a:latin typeface="Times New Roman"/>
              <a:ea typeface="Times New Roman"/>
              <a:cs typeface="Times New Roman"/>
              <a:sym typeface="Times New Roman"/>
            </a:endParaRPr>
          </a:p>
        </p:txBody>
      </p:sp>
      <p:cxnSp>
        <p:nvCxnSpPr>
          <p:cNvPr id="286" name="Google Shape;286;p29"/>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287" name="Google Shape;287;p29"/>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9"/>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289" name="Google Shape;289;p29"/>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pic>
        <p:nvPicPr>
          <p:cNvPr id="290" name="Google Shape;290;p29"/>
          <p:cNvPicPr preferRelativeResize="0"/>
          <p:nvPr/>
        </p:nvPicPr>
        <p:blipFill>
          <a:blip r:embed="rId3">
            <a:alphaModFix/>
          </a:blip>
          <a:stretch>
            <a:fillRect/>
          </a:stretch>
        </p:blipFill>
        <p:spPr>
          <a:xfrm>
            <a:off x="1554881" y="1294350"/>
            <a:ext cx="6034233" cy="35199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30"/>
          <p:cNvPicPr preferRelativeResize="0"/>
          <p:nvPr/>
        </p:nvPicPr>
        <p:blipFill>
          <a:blip r:embed="rId3">
            <a:alphaModFix/>
          </a:blip>
          <a:stretch>
            <a:fillRect/>
          </a:stretch>
        </p:blipFill>
        <p:spPr>
          <a:xfrm>
            <a:off x="159300" y="1370300"/>
            <a:ext cx="3461224" cy="648100"/>
          </a:xfrm>
          <a:prstGeom prst="rect">
            <a:avLst/>
          </a:prstGeom>
          <a:noFill/>
          <a:ln>
            <a:noFill/>
          </a:ln>
        </p:spPr>
      </p:pic>
      <p:pic>
        <p:nvPicPr>
          <p:cNvPr id="296" name="Google Shape;296;p30"/>
          <p:cNvPicPr preferRelativeResize="0"/>
          <p:nvPr/>
        </p:nvPicPr>
        <p:blipFill>
          <a:blip r:embed="rId4">
            <a:alphaModFix/>
          </a:blip>
          <a:stretch>
            <a:fillRect/>
          </a:stretch>
        </p:blipFill>
        <p:spPr>
          <a:xfrm>
            <a:off x="3668975" y="932825"/>
            <a:ext cx="5887475" cy="3532500"/>
          </a:xfrm>
          <a:prstGeom prst="rect">
            <a:avLst/>
          </a:prstGeom>
          <a:noFill/>
          <a:ln>
            <a:noFill/>
          </a:ln>
        </p:spPr>
      </p:pic>
      <p:sp>
        <p:nvSpPr>
          <p:cNvPr id="297" name="Google Shape;297;p30"/>
          <p:cNvSpPr txBox="1"/>
          <p:nvPr>
            <p:ph idx="1" type="body"/>
          </p:nvPr>
        </p:nvSpPr>
        <p:spPr>
          <a:xfrm>
            <a:off x="159300" y="689450"/>
            <a:ext cx="3937500" cy="40545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sz="1600">
                <a:solidFill>
                  <a:schemeClr val="dk1"/>
                </a:solidFill>
                <a:latin typeface="Times New Roman"/>
                <a:ea typeface="Times New Roman"/>
                <a:cs typeface="Times New Roman"/>
                <a:sym typeface="Times New Roman"/>
              </a:rPr>
              <a:t>I chose the following simplified model to describe the </a:t>
            </a:r>
            <a:r>
              <a:rPr b="1" lang="it" sz="1600">
                <a:solidFill>
                  <a:srgbClr val="800020"/>
                </a:solidFill>
                <a:latin typeface="Times New Roman"/>
                <a:ea typeface="Times New Roman"/>
                <a:cs typeface="Times New Roman"/>
                <a:sym typeface="Times New Roman"/>
              </a:rPr>
              <a:t>sGRB intrinsic luminosity</a:t>
            </a:r>
            <a:r>
              <a:rPr lang="it" sz="1600">
                <a:solidFill>
                  <a:schemeClr val="dk1"/>
                </a:solidFill>
                <a:latin typeface="Times New Roman"/>
                <a:ea typeface="Times New Roman"/>
                <a:cs typeface="Times New Roman"/>
                <a:sym typeface="Times New Roman"/>
              </a:rPr>
              <a:t>:</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rPr lang="it" sz="1600">
                <a:solidFill>
                  <a:schemeClr val="dk1"/>
                </a:solidFill>
                <a:latin typeface="Times New Roman"/>
                <a:ea typeface="Times New Roman"/>
                <a:cs typeface="Times New Roman"/>
                <a:sym typeface="Times New Roman"/>
              </a:rPr>
              <a:t>Where:</a:t>
            </a:r>
            <a:endParaRPr sz="1600">
              <a:solidFill>
                <a:schemeClr val="dk1"/>
              </a:solidFill>
              <a:latin typeface="Times New Roman"/>
              <a:ea typeface="Times New Roman"/>
              <a:cs typeface="Times New Roman"/>
              <a:sym typeface="Times New Roman"/>
            </a:endParaRPr>
          </a:p>
          <a:p>
            <a:pPr indent="-330200" lvl="0" marL="457200" rtl="0" algn="l">
              <a:spcBef>
                <a:spcPts val="1200"/>
              </a:spcBef>
              <a:spcAft>
                <a:spcPts val="0"/>
              </a:spcAft>
              <a:buClr>
                <a:schemeClr val="dk1"/>
              </a:buClr>
              <a:buSzPts val="1600"/>
              <a:buFont typeface="Times New Roman"/>
              <a:buChar char="●"/>
            </a:pPr>
            <a:r>
              <a:rPr lang="it" sz="1600">
                <a:solidFill>
                  <a:schemeClr val="dk1"/>
                </a:solidFill>
                <a:latin typeface="Times New Roman"/>
                <a:ea typeface="Times New Roman"/>
                <a:cs typeface="Times New Roman"/>
                <a:sym typeface="Times New Roman"/>
              </a:rPr>
              <a:t> ɩ is the viewing angle.</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it" sz="1600">
                <a:solidFill>
                  <a:schemeClr val="dk1"/>
                </a:solidFill>
                <a:latin typeface="Times New Roman"/>
                <a:ea typeface="Times New Roman"/>
                <a:cs typeface="Times New Roman"/>
                <a:sym typeface="Times New Roman"/>
              </a:rPr>
              <a:t>                 is the width of the jet.</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dk1"/>
              </a:buClr>
              <a:buSzPts val="1600"/>
              <a:buFont typeface="Times New Roman"/>
              <a:buChar char="●"/>
            </a:pPr>
            <a:r>
              <a:rPr lang="it" sz="1600">
                <a:solidFill>
                  <a:schemeClr val="dk1"/>
                </a:solidFill>
                <a:latin typeface="Times New Roman"/>
                <a:ea typeface="Times New Roman"/>
                <a:cs typeface="Times New Roman"/>
                <a:sym typeface="Times New Roman"/>
              </a:rPr>
              <a:t>         is the luminosity at the center of the jet.          is drawn from a log-normal distribution with a mean of       </a:t>
            </a:r>
            <a:r>
              <a:rPr lang="it" sz="1600">
                <a:solidFill>
                  <a:schemeClr val="lt1"/>
                </a:solidFill>
                <a:latin typeface="Times New Roman"/>
                <a:ea typeface="Times New Roman"/>
                <a:cs typeface="Times New Roman"/>
                <a:sym typeface="Times New Roman"/>
              </a:rPr>
              <a:t>_______</a:t>
            </a:r>
            <a:r>
              <a:rPr lang="it" sz="1600">
                <a:solidFill>
                  <a:schemeClr val="dk1"/>
                </a:solidFill>
                <a:latin typeface="Times New Roman"/>
                <a:ea typeface="Times New Roman"/>
                <a:cs typeface="Times New Roman"/>
                <a:sym typeface="Times New Roman"/>
              </a:rPr>
              <a:t>erg s    and width of 0.56 dex.</a:t>
            </a:r>
            <a:endParaRPr sz="1600">
              <a:solidFill>
                <a:schemeClr val="dk1"/>
              </a:solidFill>
              <a:latin typeface="Times New Roman"/>
              <a:ea typeface="Times New Roman"/>
              <a:cs typeface="Times New Roman"/>
              <a:sym typeface="Times New Roman"/>
            </a:endParaRPr>
          </a:p>
        </p:txBody>
      </p:sp>
      <p:sp>
        <p:nvSpPr>
          <p:cNvPr id="298" name="Google Shape;298;p30"/>
          <p:cNvSpPr txBox="1"/>
          <p:nvPr>
            <p:ph type="title"/>
          </p:nvPr>
        </p:nvSpPr>
        <p:spPr>
          <a:xfrm>
            <a:off x="1593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solidFill>
                  <a:srgbClr val="800020"/>
                </a:solidFill>
              </a:rPr>
              <a:t>sGRBs Simulation</a:t>
            </a:r>
            <a:endParaRPr>
              <a:solidFill>
                <a:srgbClr val="800020"/>
              </a:solidFill>
            </a:endParaRPr>
          </a:p>
        </p:txBody>
      </p:sp>
      <p:cxnSp>
        <p:nvCxnSpPr>
          <p:cNvPr id="299" name="Google Shape;299;p30"/>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300" name="Google Shape;300;p30"/>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0"/>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302" name="Google Shape;302;p30"/>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pic>
        <p:nvPicPr>
          <p:cNvPr id="303" name="Google Shape;303;p30" title="[0,0,0,&quot;https://www.codecogs.com/eqnedit.php?latex=L_%7B%5Ctext%7Bmax%7D%7D#0&quot;]"/>
          <p:cNvPicPr preferRelativeResize="0"/>
          <p:nvPr/>
        </p:nvPicPr>
        <p:blipFill>
          <a:blip r:embed="rId5">
            <a:alphaModFix/>
          </a:blip>
          <a:stretch>
            <a:fillRect/>
          </a:stretch>
        </p:blipFill>
        <p:spPr>
          <a:xfrm>
            <a:off x="1299650" y="3690750"/>
            <a:ext cx="421848" cy="169333"/>
          </a:xfrm>
          <a:prstGeom prst="rect">
            <a:avLst/>
          </a:prstGeom>
          <a:noFill/>
          <a:ln>
            <a:noFill/>
          </a:ln>
        </p:spPr>
      </p:pic>
      <p:pic>
        <p:nvPicPr>
          <p:cNvPr id="304" name="Google Shape;304;p30" title="[0,0,0,&quot;https://www.codecogs.com/eqnedit.php?latex=L_%7B%5Ctext%7Bmax%7D%7D#0&quot;]"/>
          <p:cNvPicPr preferRelativeResize="0"/>
          <p:nvPr/>
        </p:nvPicPr>
        <p:blipFill>
          <a:blip r:embed="rId5">
            <a:alphaModFix/>
          </a:blip>
          <a:stretch>
            <a:fillRect/>
          </a:stretch>
        </p:blipFill>
        <p:spPr>
          <a:xfrm>
            <a:off x="698025" y="3416813"/>
            <a:ext cx="421848" cy="169333"/>
          </a:xfrm>
          <a:prstGeom prst="rect">
            <a:avLst/>
          </a:prstGeom>
          <a:noFill/>
          <a:ln>
            <a:noFill/>
          </a:ln>
        </p:spPr>
      </p:pic>
      <p:pic>
        <p:nvPicPr>
          <p:cNvPr id="305" name="Google Shape;305;p30" title="[0,0,0,&quot;https://www.codecogs.com/eqnedit.php?latex=5%20%5Ctimes%2010%5E%7B51%7D#0&quot;]"/>
          <p:cNvPicPr preferRelativeResize="0"/>
          <p:nvPr/>
        </p:nvPicPr>
        <p:blipFill>
          <a:blip r:embed="rId6">
            <a:alphaModFix/>
          </a:blip>
          <a:stretch>
            <a:fillRect/>
          </a:stretch>
        </p:blipFill>
        <p:spPr>
          <a:xfrm>
            <a:off x="727975" y="4229850"/>
            <a:ext cx="664418" cy="169333"/>
          </a:xfrm>
          <a:prstGeom prst="rect">
            <a:avLst/>
          </a:prstGeom>
          <a:noFill/>
          <a:ln>
            <a:noFill/>
          </a:ln>
        </p:spPr>
      </p:pic>
      <p:pic>
        <p:nvPicPr>
          <p:cNvPr id="306" name="Google Shape;306;p30" title="[0,0,0,&quot;https://www.codecogs.com/eqnedit.php?latex=%5E%7B-1%7D#0&quot;]"/>
          <p:cNvPicPr preferRelativeResize="0"/>
          <p:nvPr/>
        </p:nvPicPr>
        <p:blipFill>
          <a:blip r:embed="rId7">
            <a:alphaModFix/>
          </a:blip>
          <a:stretch>
            <a:fillRect/>
          </a:stretch>
        </p:blipFill>
        <p:spPr>
          <a:xfrm>
            <a:off x="1798025" y="4229850"/>
            <a:ext cx="187000" cy="103700"/>
          </a:xfrm>
          <a:prstGeom prst="rect">
            <a:avLst/>
          </a:prstGeom>
          <a:noFill/>
          <a:ln>
            <a:noFill/>
          </a:ln>
        </p:spPr>
      </p:pic>
      <p:pic>
        <p:nvPicPr>
          <p:cNvPr id="307" name="Google Shape;307;p30" title="[0,0,0,&quot;https://www.codecogs.com/eqnedit.php?latex=%5Ctheta_B%20%3D%204.5%20%5E%7B%5Ccirc%7D#0&quot;]"/>
          <p:cNvPicPr preferRelativeResize="0"/>
          <p:nvPr/>
        </p:nvPicPr>
        <p:blipFill>
          <a:blip r:embed="rId8">
            <a:alphaModFix/>
          </a:blip>
          <a:stretch>
            <a:fillRect/>
          </a:stretch>
        </p:blipFill>
        <p:spPr>
          <a:xfrm>
            <a:off x="727975" y="3123650"/>
            <a:ext cx="800380" cy="169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1"/>
          <p:cNvSpPr txBox="1"/>
          <p:nvPr>
            <p:ph idx="1" type="body"/>
          </p:nvPr>
        </p:nvSpPr>
        <p:spPr>
          <a:xfrm>
            <a:off x="311700" y="636725"/>
            <a:ext cx="8520600" cy="4338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I generated the noisy value of luminosity distances by using the following likelihood:</a:t>
            </a:r>
            <a:endParaRPr>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None/>
            </a:pPr>
            <a:r>
              <a:t/>
            </a:r>
            <a:endParaRPr>
              <a:solidFill>
                <a:schemeClr val="dk1"/>
              </a:solidFill>
              <a:latin typeface="Times New Roman"/>
              <a:ea typeface="Times New Roman"/>
              <a:cs typeface="Times New Roman"/>
              <a:sym typeface="Times New Roman"/>
            </a:endParaRPr>
          </a:p>
        </p:txBody>
      </p:sp>
      <p:sp>
        <p:nvSpPr>
          <p:cNvPr id="313" name="Google Shape;313;p31"/>
          <p:cNvSpPr txBox="1"/>
          <p:nvPr>
            <p:ph type="title"/>
          </p:nvPr>
        </p:nvSpPr>
        <p:spPr>
          <a:xfrm>
            <a:off x="1593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solidFill>
                  <a:srgbClr val="800020"/>
                </a:solidFill>
              </a:rPr>
              <a:t>Errors Generation</a:t>
            </a:r>
            <a:endParaRPr>
              <a:solidFill>
                <a:srgbClr val="800020"/>
              </a:solidFill>
            </a:endParaRPr>
          </a:p>
          <a:p>
            <a:pPr indent="0" lvl="0" marL="457200" rtl="0" algn="l">
              <a:spcBef>
                <a:spcPts val="0"/>
              </a:spcBef>
              <a:spcAft>
                <a:spcPts val="0"/>
              </a:spcAft>
              <a:buNone/>
            </a:pPr>
            <a:r>
              <a:t/>
            </a:r>
            <a:endParaRPr/>
          </a:p>
        </p:txBody>
      </p:sp>
      <p:cxnSp>
        <p:nvCxnSpPr>
          <p:cNvPr id="314" name="Google Shape;314;p31"/>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315" name="Google Shape;315;p31"/>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1"/>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317" name="Google Shape;317;p31"/>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sp>
        <p:nvSpPr>
          <p:cNvPr id="318" name="Google Shape;318;p31"/>
          <p:cNvSpPr txBox="1"/>
          <p:nvPr/>
        </p:nvSpPr>
        <p:spPr>
          <a:xfrm>
            <a:off x="2496225" y="1882350"/>
            <a:ext cx="1479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200">
                <a:solidFill>
                  <a:srgbClr val="008070"/>
                </a:solidFill>
                <a:latin typeface="Times New Roman"/>
                <a:ea typeface="Times New Roman"/>
                <a:cs typeface="Times New Roman"/>
                <a:sym typeface="Times New Roman"/>
              </a:rPr>
              <a:t>Noisy Counterpart</a:t>
            </a:r>
            <a:endParaRPr b="1" sz="1200">
              <a:solidFill>
                <a:srgbClr val="008070"/>
              </a:solidFill>
              <a:latin typeface="Times New Roman"/>
              <a:ea typeface="Times New Roman"/>
              <a:cs typeface="Times New Roman"/>
              <a:sym typeface="Times New Roman"/>
            </a:endParaRPr>
          </a:p>
        </p:txBody>
      </p:sp>
      <p:sp>
        <p:nvSpPr>
          <p:cNvPr id="319" name="Google Shape;319;p31"/>
          <p:cNvSpPr txBox="1"/>
          <p:nvPr/>
        </p:nvSpPr>
        <p:spPr>
          <a:xfrm>
            <a:off x="4523025" y="1173725"/>
            <a:ext cx="1479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200">
                <a:solidFill>
                  <a:srgbClr val="683720"/>
                </a:solidFill>
                <a:latin typeface="Times New Roman"/>
                <a:ea typeface="Times New Roman"/>
                <a:cs typeface="Times New Roman"/>
                <a:sym typeface="Times New Roman"/>
              </a:rPr>
              <a:t>True Physical Value</a:t>
            </a:r>
            <a:endParaRPr b="1" sz="1200">
              <a:solidFill>
                <a:srgbClr val="683720"/>
              </a:solidFill>
              <a:latin typeface="Times New Roman"/>
              <a:ea typeface="Times New Roman"/>
              <a:cs typeface="Times New Roman"/>
              <a:sym typeface="Times New Roman"/>
            </a:endParaRPr>
          </a:p>
        </p:txBody>
      </p:sp>
      <p:pic>
        <p:nvPicPr>
          <p:cNvPr id="320" name="Google Shape;320;p31"/>
          <p:cNvPicPr preferRelativeResize="0"/>
          <p:nvPr/>
        </p:nvPicPr>
        <p:blipFill>
          <a:blip r:embed="rId3">
            <a:alphaModFix/>
          </a:blip>
          <a:stretch>
            <a:fillRect/>
          </a:stretch>
        </p:blipFill>
        <p:spPr>
          <a:xfrm>
            <a:off x="1540438" y="1508050"/>
            <a:ext cx="5758319" cy="323100"/>
          </a:xfrm>
          <a:prstGeom prst="rect">
            <a:avLst/>
          </a:prstGeom>
          <a:noFill/>
          <a:ln>
            <a:noFill/>
          </a:ln>
        </p:spPr>
      </p:pic>
      <p:cxnSp>
        <p:nvCxnSpPr>
          <p:cNvPr id="321" name="Google Shape;321;p31"/>
          <p:cNvCxnSpPr>
            <a:stCxn id="319" idx="3"/>
          </p:cNvCxnSpPr>
          <p:nvPr/>
        </p:nvCxnSpPr>
        <p:spPr>
          <a:xfrm>
            <a:off x="6002925" y="1358375"/>
            <a:ext cx="783300" cy="200100"/>
          </a:xfrm>
          <a:prstGeom prst="bentConnector3">
            <a:avLst>
              <a:gd fmla="val 99116" name="adj1"/>
            </a:avLst>
          </a:prstGeom>
          <a:noFill/>
          <a:ln cap="flat" cmpd="sng" w="19050">
            <a:solidFill>
              <a:srgbClr val="683720"/>
            </a:solidFill>
            <a:prstDash val="solid"/>
            <a:round/>
            <a:headEnd len="med" w="med" type="diamond"/>
            <a:tailEnd len="med" w="med" type="triangle"/>
          </a:ln>
        </p:spPr>
      </p:cxnSp>
      <p:cxnSp>
        <p:nvCxnSpPr>
          <p:cNvPr id="322" name="Google Shape;322;p31"/>
          <p:cNvCxnSpPr/>
          <p:nvPr/>
        </p:nvCxnSpPr>
        <p:spPr>
          <a:xfrm flipH="1">
            <a:off x="2917425" y="1358375"/>
            <a:ext cx="1605600" cy="193200"/>
          </a:xfrm>
          <a:prstGeom prst="bentConnector3">
            <a:avLst>
              <a:gd fmla="val 99566" name="adj1"/>
            </a:avLst>
          </a:prstGeom>
          <a:noFill/>
          <a:ln cap="flat" cmpd="sng" w="19050">
            <a:solidFill>
              <a:srgbClr val="683720"/>
            </a:solidFill>
            <a:prstDash val="solid"/>
            <a:round/>
            <a:headEnd len="med" w="med" type="diamond"/>
            <a:tailEnd len="med" w="med" type="triangle"/>
          </a:ln>
        </p:spPr>
      </p:cxnSp>
      <p:cxnSp>
        <p:nvCxnSpPr>
          <p:cNvPr id="323" name="Google Shape;323;p31"/>
          <p:cNvCxnSpPr>
            <a:stCxn id="318" idx="3"/>
          </p:cNvCxnSpPr>
          <p:nvPr/>
        </p:nvCxnSpPr>
        <p:spPr>
          <a:xfrm flipH="1" rot="10800000">
            <a:off x="3976125" y="1810500"/>
            <a:ext cx="186600" cy="256500"/>
          </a:xfrm>
          <a:prstGeom prst="bentConnector2">
            <a:avLst/>
          </a:prstGeom>
          <a:noFill/>
          <a:ln cap="flat" cmpd="sng" w="19050">
            <a:solidFill>
              <a:srgbClr val="008070"/>
            </a:solidFill>
            <a:prstDash val="solid"/>
            <a:round/>
            <a:headEnd len="med" w="med" type="diamond"/>
            <a:tailEnd len="med" w="med" type="triangle"/>
          </a:ln>
        </p:spPr>
      </p:cxnSp>
      <p:cxnSp>
        <p:nvCxnSpPr>
          <p:cNvPr id="324" name="Google Shape;324;p31"/>
          <p:cNvCxnSpPr>
            <a:stCxn id="318" idx="1"/>
          </p:cNvCxnSpPr>
          <p:nvPr/>
        </p:nvCxnSpPr>
        <p:spPr>
          <a:xfrm rot="10800000">
            <a:off x="2315625" y="1838400"/>
            <a:ext cx="180600" cy="228600"/>
          </a:xfrm>
          <a:prstGeom prst="bentConnector2">
            <a:avLst/>
          </a:prstGeom>
          <a:noFill/>
          <a:ln cap="flat" cmpd="sng" w="19050">
            <a:solidFill>
              <a:srgbClr val="008070"/>
            </a:solidFill>
            <a:prstDash val="solid"/>
            <a:round/>
            <a:headEnd len="med" w="med" type="diamond"/>
            <a:tailEnd len="med" w="med" type="triangle"/>
          </a:ln>
        </p:spPr>
      </p:cxnSp>
      <p:sp>
        <p:nvSpPr>
          <p:cNvPr id="325" name="Google Shape;325;p31"/>
          <p:cNvSpPr txBox="1"/>
          <p:nvPr>
            <p:ph idx="1" type="body"/>
          </p:nvPr>
        </p:nvSpPr>
        <p:spPr>
          <a:xfrm>
            <a:off x="311700" y="2354850"/>
            <a:ext cx="8520600" cy="4338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I sampled the noise of the detected time delays and the observed SNR from a Gaussian distribution:</a:t>
            </a:r>
            <a:endParaRPr>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None/>
            </a:pPr>
            <a:r>
              <a:t/>
            </a:r>
            <a:endParaRPr>
              <a:solidFill>
                <a:schemeClr val="dk1"/>
              </a:solidFill>
              <a:latin typeface="Times New Roman"/>
              <a:ea typeface="Times New Roman"/>
              <a:cs typeface="Times New Roman"/>
              <a:sym typeface="Times New Roman"/>
            </a:endParaRPr>
          </a:p>
        </p:txBody>
      </p:sp>
      <p:pic>
        <p:nvPicPr>
          <p:cNvPr id="326" name="Google Shape;326;p31"/>
          <p:cNvPicPr preferRelativeResize="0"/>
          <p:nvPr/>
        </p:nvPicPr>
        <p:blipFill>
          <a:blip r:embed="rId4">
            <a:alphaModFix/>
          </a:blip>
          <a:stretch>
            <a:fillRect/>
          </a:stretch>
        </p:blipFill>
        <p:spPr>
          <a:xfrm>
            <a:off x="1543226" y="3279112"/>
            <a:ext cx="5752736" cy="323100"/>
          </a:xfrm>
          <a:prstGeom prst="rect">
            <a:avLst/>
          </a:prstGeom>
          <a:noFill/>
          <a:ln>
            <a:noFill/>
          </a:ln>
        </p:spPr>
      </p:pic>
      <p:pic>
        <p:nvPicPr>
          <p:cNvPr id="327" name="Google Shape;327;p31"/>
          <p:cNvPicPr preferRelativeResize="0"/>
          <p:nvPr/>
        </p:nvPicPr>
        <p:blipFill>
          <a:blip r:embed="rId5">
            <a:alphaModFix/>
          </a:blip>
          <a:stretch>
            <a:fillRect/>
          </a:stretch>
        </p:blipFill>
        <p:spPr>
          <a:xfrm>
            <a:off x="1960063" y="3902337"/>
            <a:ext cx="4919045" cy="3040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4903050" y="612175"/>
            <a:ext cx="3888011" cy="4209051"/>
          </a:xfrm>
          <a:prstGeom prst="rect">
            <a:avLst/>
          </a:prstGeom>
          <a:noFill/>
          <a:ln>
            <a:noFill/>
          </a:ln>
        </p:spPr>
      </p:pic>
      <p:sp>
        <p:nvSpPr>
          <p:cNvPr id="63" name="Google Shape;63;p14"/>
          <p:cNvSpPr txBox="1"/>
          <p:nvPr>
            <p:ph idx="1" type="body"/>
          </p:nvPr>
        </p:nvSpPr>
        <p:spPr>
          <a:xfrm>
            <a:off x="159300" y="689450"/>
            <a:ext cx="4521300" cy="4054500"/>
          </a:xfrm>
          <a:prstGeom prst="rect">
            <a:avLst/>
          </a:prstGeom>
          <a:ln cap="flat" cmpd="sng" w="28575">
            <a:solidFill>
              <a:schemeClr val="lt1"/>
            </a:solidFill>
            <a:prstDash val="lgDash"/>
            <a:round/>
            <a:headEnd len="sm" w="sm" type="none"/>
            <a:tailEnd len="sm" w="sm" type="none"/>
          </a:ln>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1"/>
              </a:buClr>
              <a:buSzPts val="1018"/>
              <a:buFont typeface="Arial"/>
              <a:buNone/>
            </a:pPr>
            <a:r>
              <a:rPr lang="it" sz="1500">
                <a:solidFill>
                  <a:schemeClr val="dk1"/>
                </a:solidFill>
                <a:latin typeface="Times New Roman"/>
                <a:ea typeface="Times New Roman"/>
                <a:cs typeface="Times New Roman"/>
                <a:sym typeface="Times New Roman"/>
              </a:rPr>
              <a:t>17 August 2017: Joint detection of </a:t>
            </a:r>
            <a:r>
              <a:rPr b="1" lang="it" sz="1500" u="sng">
                <a:solidFill>
                  <a:srgbClr val="821F0C"/>
                </a:solidFill>
                <a:latin typeface="Times New Roman"/>
                <a:ea typeface="Times New Roman"/>
                <a:cs typeface="Times New Roman"/>
                <a:sym typeface="Times New Roman"/>
              </a:rPr>
              <a:t>gravitational waves </a:t>
            </a:r>
            <a:r>
              <a:rPr lang="it" sz="1500">
                <a:solidFill>
                  <a:schemeClr val="dk1"/>
                </a:solidFill>
                <a:latin typeface="Times New Roman"/>
                <a:ea typeface="Times New Roman"/>
                <a:cs typeface="Times New Roman"/>
                <a:sym typeface="Times New Roman"/>
              </a:rPr>
              <a:t>(GWs) and electromagnetic counterpart from coalescing binary neutron stars (BNS):</a:t>
            </a:r>
            <a:endParaRPr sz="1500">
              <a:solidFill>
                <a:schemeClr val="dk1"/>
              </a:solidFill>
              <a:latin typeface="Times New Roman"/>
              <a:ea typeface="Times New Roman"/>
              <a:cs typeface="Times New Roman"/>
              <a:sym typeface="Times New Roman"/>
            </a:endParaRPr>
          </a:p>
          <a:p>
            <a:pPr indent="-323850" lvl="0" marL="457200" rtl="0" algn="l">
              <a:lnSpc>
                <a:spcPct val="95000"/>
              </a:lnSpc>
              <a:spcBef>
                <a:spcPts val="1200"/>
              </a:spcBef>
              <a:spcAft>
                <a:spcPts val="0"/>
              </a:spcAft>
              <a:buClr>
                <a:srgbClr val="821F0C"/>
              </a:buClr>
              <a:buSzPts val="1500"/>
              <a:buChar char="●"/>
            </a:pPr>
            <a:r>
              <a:rPr b="1" lang="it" sz="1500" u="sng">
                <a:solidFill>
                  <a:srgbClr val="008070"/>
                </a:solidFill>
                <a:latin typeface="Times New Roman"/>
                <a:ea typeface="Times New Roman"/>
                <a:cs typeface="Times New Roman"/>
                <a:sym typeface="Times New Roman"/>
              </a:rPr>
              <a:t>GW170817:</a:t>
            </a:r>
            <a:r>
              <a:rPr lang="it" sz="1500">
                <a:solidFill>
                  <a:schemeClr val="dk1"/>
                </a:solidFill>
                <a:latin typeface="Times New Roman"/>
                <a:ea typeface="Times New Roman"/>
                <a:cs typeface="Times New Roman"/>
                <a:sym typeface="Times New Roman"/>
              </a:rPr>
              <a:t> Consistent with the merger of a BNS at ~40 Mpc.</a:t>
            </a:r>
            <a:br>
              <a:rPr lang="it" sz="1500">
                <a:solidFill>
                  <a:schemeClr val="dk1"/>
                </a:solidFill>
                <a:latin typeface="Times New Roman"/>
                <a:ea typeface="Times New Roman"/>
                <a:cs typeface="Times New Roman"/>
                <a:sym typeface="Times New Roman"/>
              </a:rPr>
            </a:br>
            <a:endParaRPr sz="1500">
              <a:solidFill>
                <a:schemeClr val="dk1"/>
              </a:solidFill>
              <a:latin typeface="Times New Roman"/>
              <a:ea typeface="Times New Roman"/>
              <a:cs typeface="Times New Roman"/>
              <a:sym typeface="Times New Roman"/>
            </a:endParaRPr>
          </a:p>
          <a:p>
            <a:pPr indent="-323850" lvl="0" marL="457200" rtl="0" algn="l">
              <a:lnSpc>
                <a:spcPct val="95000"/>
              </a:lnSpc>
              <a:spcBef>
                <a:spcPts val="0"/>
              </a:spcBef>
              <a:spcAft>
                <a:spcPts val="0"/>
              </a:spcAft>
              <a:buClr>
                <a:srgbClr val="821F0C"/>
              </a:buClr>
              <a:buSzPts val="1500"/>
              <a:buChar char="●"/>
            </a:pPr>
            <a:r>
              <a:rPr b="1" lang="it" sz="1500" u="sng">
                <a:solidFill>
                  <a:srgbClr val="008070"/>
                </a:solidFill>
                <a:latin typeface="Times New Roman"/>
                <a:ea typeface="Times New Roman"/>
                <a:cs typeface="Times New Roman"/>
                <a:sym typeface="Times New Roman"/>
              </a:rPr>
              <a:t>GRB170817A:</a:t>
            </a:r>
            <a:r>
              <a:rPr lang="it" sz="1500">
                <a:solidFill>
                  <a:schemeClr val="dk1"/>
                </a:solidFill>
                <a:latin typeface="Times New Roman"/>
                <a:ea typeface="Times New Roman"/>
                <a:cs typeface="Times New Roman"/>
                <a:sym typeface="Times New Roman"/>
              </a:rPr>
              <a:t>  Detected by Fermi-GBM, </a:t>
            </a:r>
            <a:r>
              <a:rPr b="1" lang="it" sz="1500" u="sng">
                <a:solidFill>
                  <a:srgbClr val="821F0C"/>
                </a:solidFill>
                <a:latin typeface="Times New Roman"/>
                <a:ea typeface="Times New Roman"/>
                <a:cs typeface="Times New Roman"/>
                <a:sym typeface="Times New Roman"/>
              </a:rPr>
              <a:t>short Gamma-ray burst</a:t>
            </a:r>
            <a:r>
              <a:rPr lang="it" sz="1500">
                <a:solidFill>
                  <a:schemeClr val="dk1"/>
                </a:solidFill>
                <a:latin typeface="Times New Roman"/>
                <a:ea typeface="Times New Roman"/>
                <a:cs typeface="Times New Roman"/>
                <a:sym typeface="Times New Roman"/>
              </a:rPr>
              <a:t> (sGRB) arrived 1.74 s after the GW luminosity peak (merger). Luminosity of 10</a:t>
            </a:r>
            <a:r>
              <a:rPr baseline="30000" lang="it" sz="1500">
                <a:solidFill>
                  <a:schemeClr val="dk1"/>
                </a:solidFill>
                <a:latin typeface="Times New Roman"/>
                <a:ea typeface="Times New Roman"/>
                <a:cs typeface="Times New Roman"/>
                <a:sym typeface="Times New Roman"/>
              </a:rPr>
              <a:t>47</a:t>
            </a:r>
            <a:r>
              <a:rPr lang="it" sz="1500">
                <a:solidFill>
                  <a:schemeClr val="dk1"/>
                </a:solidFill>
                <a:latin typeface="Times New Roman"/>
                <a:ea typeface="Times New Roman"/>
                <a:cs typeface="Times New Roman"/>
                <a:sym typeface="Times New Roman"/>
              </a:rPr>
              <a:t> erg/s.</a:t>
            </a:r>
            <a:endParaRPr sz="1500">
              <a:solidFill>
                <a:schemeClr val="dk1"/>
              </a:solidFill>
              <a:latin typeface="Times New Roman"/>
              <a:ea typeface="Times New Roman"/>
              <a:cs typeface="Times New Roman"/>
              <a:sym typeface="Times New Roman"/>
            </a:endParaRPr>
          </a:p>
          <a:p>
            <a:pPr indent="-323850" lvl="0" marL="457200" rtl="0" algn="l">
              <a:lnSpc>
                <a:spcPct val="95000"/>
              </a:lnSpc>
              <a:spcBef>
                <a:spcPts val="0"/>
              </a:spcBef>
              <a:spcAft>
                <a:spcPts val="0"/>
              </a:spcAft>
              <a:buClr>
                <a:schemeClr val="lt1"/>
              </a:buClr>
              <a:buSzPts val="1500"/>
              <a:buFont typeface="Times New Roman"/>
              <a:buChar char="●"/>
            </a:pPr>
            <a:r>
              <a:t/>
            </a:r>
            <a:endParaRPr sz="1500">
              <a:solidFill>
                <a:schemeClr val="dk1"/>
              </a:solidFill>
              <a:latin typeface="Times New Roman"/>
              <a:ea typeface="Times New Roman"/>
              <a:cs typeface="Times New Roman"/>
              <a:sym typeface="Times New Roman"/>
            </a:endParaRPr>
          </a:p>
          <a:p>
            <a:pPr indent="-323850" lvl="0" marL="457200" rtl="0" algn="l">
              <a:lnSpc>
                <a:spcPct val="95000"/>
              </a:lnSpc>
              <a:spcBef>
                <a:spcPts val="0"/>
              </a:spcBef>
              <a:spcAft>
                <a:spcPts val="0"/>
              </a:spcAft>
              <a:buClr>
                <a:srgbClr val="821F0C"/>
              </a:buClr>
              <a:buSzPts val="1500"/>
              <a:buChar char="●"/>
            </a:pPr>
            <a:r>
              <a:rPr b="1" lang="it" sz="1500" u="sng">
                <a:solidFill>
                  <a:srgbClr val="008070"/>
                </a:solidFill>
                <a:latin typeface="Times New Roman"/>
                <a:ea typeface="Times New Roman"/>
                <a:cs typeface="Times New Roman"/>
                <a:sym typeface="Times New Roman"/>
              </a:rPr>
              <a:t>AT2017gfo</a:t>
            </a:r>
            <a:r>
              <a:rPr b="1" lang="it" sz="1500">
                <a:solidFill>
                  <a:srgbClr val="38761D"/>
                </a:solidFill>
                <a:latin typeface="Times New Roman"/>
                <a:ea typeface="Times New Roman"/>
                <a:cs typeface="Times New Roman"/>
                <a:sym typeface="Times New Roman"/>
              </a:rPr>
              <a:t>:</a:t>
            </a:r>
            <a:r>
              <a:rPr lang="it" sz="1500">
                <a:solidFill>
                  <a:schemeClr val="dk1"/>
                </a:solidFill>
                <a:latin typeface="Times New Roman"/>
                <a:ea typeface="Times New Roman"/>
                <a:cs typeface="Times New Roman"/>
                <a:sym typeface="Times New Roman"/>
              </a:rPr>
              <a:t> </a:t>
            </a:r>
            <a:r>
              <a:rPr b="1" lang="it" sz="1500" u="sng">
                <a:solidFill>
                  <a:srgbClr val="821F0C"/>
                </a:solidFill>
                <a:latin typeface="Times New Roman"/>
                <a:ea typeface="Times New Roman"/>
                <a:cs typeface="Times New Roman"/>
                <a:sym typeface="Times New Roman"/>
              </a:rPr>
              <a:t>Kilonova</a:t>
            </a:r>
            <a:r>
              <a:rPr lang="it" sz="1500">
                <a:solidFill>
                  <a:schemeClr val="dk1"/>
                </a:solidFill>
                <a:latin typeface="Times New Roman"/>
                <a:ea typeface="Times New Roman"/>
                <a:cs typeface="Times New Roman"/>
                <a:sym typeface="Times New Roman"/>
              </a:rPr>
              <a:t>, observed from the X-ray to the radio for several days.</a:t>
            </a:r>
            <a:endParaRPr sz="1500">
              <a:solidFill>
                <a:schemeClr val="dk1"/>
              </a:solidFill>
              <a:latin typeface="Times New Roman"/>
              <a:ea typeface="Times New Roman"/>
              <a:cs typeface="Times New Roman"/>
              <a:sym typeface="Times New Roman"/>
            </a:endParaRPr>
          </a:p>
          <a:p>
            <a:pPr indent="0" lvl="0" marL="457200" rtl="0" algn="l">
              <a:lnSpc>
                <a:spcPct val="95000"/>
              </a:lnSpc>
              <a:spcBef>
                <a:spcPts val="1200"/>
              </a:spcBef>
              <a:spcAft>
                <a:spcPts val="1200"/>
              </a:spcAft>
              <a:buNone/>
            </a:pPr>
            <a:br>
              <a:rPr lang="it" sz="1500">
                <a:solidFill>
                  <a:schemeClr val="dk1"/>
                </a:solidFill>
                <a:latin typeface="Times New Roman"/>
                <a:ea typeface="Times New Roman"/>
                <a:cs typeface="Times New Roman"/>
                <a:sym typeface="Times New Roman"/>
              </a:rPr>
            </a:br>
            <a:endParaRPr sz="1600">
              <a:solidFill>
                <a:schemeClr val="dk1"/>
              </a:solidFill>
              <a:latin typeface="Times New Roman"/>
              <a:ea typeface="Times New Roman"/>
              <a:cs typeface="Times New Roman"/>
              <a:sym typeface="Times New Roman"/>
            </a:endParaRPr>
          </a:p>
        </p:txBody>
      </p:sp>
      <p:sp>
        <p:nvSpPr>
          <p:cNvPr id="64" name="Google Shape;64;p14"/>
          <p:cNvSpPr txBox="1"/>
          <p:nvPr>
            <p:ph type="title"/>
          </p:nvPr>
        </p:nvSpPr>
        <p:spPr>
          <a:xfrm>
            <a:off x="1593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solidFill>
                  <a:srgbClr val="800020"/>
                </a:solidFill>
              </a:rPr>
              <a:t>Multimessenger observations</a:t>
            </a:r>
            <a:endParaRPr>
              <a:solidFill>
                <a:srgbClr val="800020"/>
              </a:solidFill>
            </a:endParaRPr>
          </a:p>
          <a:p>
            <a:pPr indent="0" lvl="0" marL="0" rtl="0" algn="l">
              <a:spcBef>
                <a:spcPts val="0"/>
              </a:spcBef>
              <a:spcAft>
                <a:spcPts val="0"/>
              </a:spcAft>
              <a:buNone/>
            </a:pPr>
            <a:r>
              <a:t/>
            </a:r>
            <a:endParaRPr>
              <a:solidFill>
                <a:srgbClr val="800020"/>
              </a:solidFill>
            </a:endParaRPr>
          </a:p>
        </p:txBody>
      </p:sp>
      <p:cxnSp>
        <p:nvCxnSpPr>
          <p:cNvPr id="65" name="Google Shape;65;p14"/>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66" name="Google Shape;66;p14"/>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68" name="Google Shape;68;p14"/>
          <p:cNvSpPr txBox="1"/>
          <p:nvPr/>
        </p:nvSpPr>
        <p:spPr>
          <a:xfrm>
            <a:off x="19050" y="4814325"/>
            <a:ext cx="8695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a:t>
            </a:r>
            <a:r>
              <a:rPr lang="it" sz="900">
                <a:solidFill>
                  <a:schemeClr val="lt1"/>
                </a:solidFill>
                <a:latin typeface="Times New Roman"/>
                <a:ea typeface="Times New Roman"/>
                <a:cs typeface="Times New Roman"/>
                <a:sym typeface="Times New Roman"/>
              </a:rPr>
              <a:t> 05/10/2023</a:t>
            </a:r>
            <a:endParaRPr sz="900">
              <a:solidFill>
                <a:schemeClr val="lt1"/>
              </a:solidFill>
              <a:latin typeface="Times New Roman"/>
              <a:ea typeface="Times New Roman"/>
              <a:cs typeface="Times New Roman"/>
              <a:sym typeface="Times New Roman"/>
            </a:endParaRPr>
          </a:p>
        </p:txBody>
      </p:sp>
      <p:sp>
        <p:nvSpPr>
          <p:cNvPr id="69" name="Google Shape;69;p14"/>
          <p:cNvSpPr txBox="1"/>
          <p:nvPr/>
        </p:nvSpPr>
        <p:spPr>
          <a:xfrm>
            <a:off x="2862400" y="4475625"/>
            <a:ext cx="3843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000">
                <a:latin typeface="Times New Roman"/>
                <a:ea typeface="Times New Roman"/>
                <a:cs typeface="Times New Roman"/>
                <a:sym typeface="Times New Roman"/>
              </a:rPr>
              <a:t> [B. P. Abbott et al 2017 ApJL 848 L12]</a:t>
            </a:r>
            <a:endParaRPr sz="1000">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32"/>
          <p:cNvSpPr txBox="1"/>
          <p:nvPr>
            <p:ph idx="1" type="body"/>
          </p:nvPr>
        </p:nvSpPr>
        <p:spPr>
          <a:xfrm>
            <a:off x="311700" y="636725"/>
            <a:ext cx="8520600" cy="426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The overall Gravitational Wave Likelihood is given by:</a:t>
            </a:r>
            <a:endParaRPr sz="1600">
              <a:solidFill>
                <a:schemeClr val="dk1"/>
              </a:solidFill>
              <a:latin typeface="Times New Roman"/>
              <a:ea typeface="Times New Roman"/>
              <a:cs typeface="Times New Roman"/>
              <a:sym typeface="Times New Roman"/>
            </a:endParaRPr>
          </a:p>
          <a:p>
            <a:pPr indent="0" lvl="0" marL="45720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None/>
            </a:pPr>
            <a:r>
              <a:t/>
            </a:r>
            <a:endParaRPr>
              <a:solidFill>
                <a:schemeClr val="dk1"/>
              </a:solidFill>
              <a:latin typeface="Times New Roman"/>
              <a:ea typeface="Times New Roman"/>
              <a:cs typeface="Times New Roman"/>
              <a:sym typeface="Times New Roman"/>
            </a:endParaRPr>
          </a:p>
        </p:txBody>
      </p:sp>
      <p:sp>
        <p:nvSpPr>
          <p:cNvPr id="333" name="Google Shape;333;p32"/>
          <p:cNvSpPr txBox="1"/>
          <p:nvPr>
            <p:ph type="title"/>
          </p:nvPr>
        </p:nvSpPr>
        <p:spPr>
          <a:xfrm>
            <a:off x="1593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solidFill>
                  <a:srgbClr val="800020"/>
                </a:solidFill>
              </a:rPr>
              <a:t>GW Likelihood</a:t>
            </a:r>
            <a:endParaRPr>
              <a:solidFill>
                <a:srgbClr val="800020"/>
              </a:solidFill>
            </a:endParaRPr>
          </a:p>
          <a:p>
            <a:pPr indent="0" lvl="0" marL="457200" rtl="0" algn="l">
              <a:spcBef>
                <a:spcPts val="0"/>
              </a:spcBef>
              <a:spcAft>
                <a:spcPts val="0"/>
              </a:spcAft>
              <a:buNone/>
            </a:pPr>
            <a:r>
              <a:t/>
            </a:r>
            <a:endParaRPr/>
          </a:p>
        </p:txBody>
      </p:sp>
      <p:cxnSp>
        <p:nvCxnSpPr>
          <p:cNvPr id="334" name="Google Shape;334;p32"/>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335" name="Google Shape;335;p32"/>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2"/>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337" name="Google Shape;337;p32"/>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pic>
        <p:nvPicPr>
          <p:cNvPr id="338" name="Google Shape;338;p32"/>
          <p:cNvPicPr preferRelativeResize="0"/>
          <p:nvPr/>
        </p:nvPicPr>
        <p:blipFill>
          <a:blip r:embed="rId3">
            <a:alphaModFix/>
          </a:blip>
          <a:stretch>
            <a:fillRect/>
          </a:stretch>
        </p:blipFill>
        <p:spPr>
          <a:xfrm>
            <a:off x="364675" y="1386050"/>
            <a:ext cx="8459899" cy="294050"/>
          </a:xfrm>
          <a:prstGeom prst="rect">
            <a:avLst/>
          </a:prstGeom>
          <a:noFill/>
          <a:ln>
            <a:noFill/>
          </a:ln>
        </p:spPr>
      </p:pic>
      <p:sp>
        <p:nvSpPr>
          <p:cNvPr id="339" name="Google Shape;339;p32"/>
          <p:cNvSpPr txBox="1"/>
          <p:nvPr>
            <p:ph idx="1" type="body"/>
          </p:nvPr>
        </p:nvSpPr>
        <p:spPr>
          <a:xfrm>
            <a:off x="311700" y="2002850"/>
            <a:ext cx="8520600" cy="6660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 For each GW detection, I generated </a:t>
            </a:r>
            <a:r>
              <a:rPr b="1" lang="it" sz="1600" u="sng">
                <a:solidFill>
                  <a:srgbClr val="800020"/>
                </a:solidFill>
                <a:latin typeface="Times New Roman"/>
                <a:ea typeface="Times New Roman"/>
                <a:cs typeface="Times New Roman"/>
                <a:sym typeface="Times New Roman"/>
              </a:rPr>
              <a:t>Posterior Samples</a:t>
            </a:r>
            <a:r>
              <a:rPr lang="it" sz="1600">
                <a:solidFill>
                  <a:schemeClr val="dk1"/>
                </a:solidFill>
                <a:latin typeface="Times New Roman"/>
                <a:ea typeface="Times New Roman"/>
                <a:cs typeface="Times New Roman"/>
                <a:sym typeface="Times New Roman"/>
              </a:rPr>
              <a:t> (PEs), i.e. the possible values of              (         ,           ) from which the observed </a:t>
            </a:r>
            <a:r>
              <a:rPr lang="it" sz="1600">
                <a:solidFill>
                  <a:schemeClr val="dk1"/>
                </a:solidFill>
                <a:latin typeface="Times New Roman"/>
                <a:ea typeface="Times New Roman"/>
                <a:cs typeface="Times New Roman"/>
                <a:sym typeface="Times New Roman"/>
              </a:rPr>
              <a:t>(         ,          )</a:t>
            </a:r>
            <a:r>
              <a:rPr lang="it" sz="1600">
                <a:solidFill>
                  <a:schemeClr val="dk1"/>
                </a:solidFill>
                <a:latin typeface="Times New Roman"/>
                <a:ea typeface="Times New Roman"/>
                <a:cs typeface="Times New Roman"/>
                <a:sym typeface="Times New Roman"/>
              </a:rPr>
              <a:t> were generated.</a:t>
            </a:r>
            <a:endParaRPr sz="1600">
              <a:solidFill>
                <a:schemeClr val="dk1"/>
              </a:solidFill>
              <a:latin typeface="Times New Roman"/>
              <a:ea typeface="Times New Roman"/>
              <a:cs typeface="Times New Roman"/>
              <a:sym typeface="Times New Roman"/>
            </a:endParaRPr>
          </a:p>
          <a:p>
            <a:pPr indent="0" lvl="0" marL="45720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None/>
            </a:pPr>
            <a:r>
              <a:t/>
            </a:r>
            <a:endParaRPr>
              <a:solidFill>
                <a:schemeClr val="dk1"/>
              </a:solidFill>
              <a:latin typeface="Times New Roman"/>
              <a:ea typeface="Times New Roman"/>
              <a:cs typeface="Times New Roman"/>
              <a:sym typeface="Times New Roman"/>
            </a:endParaRPr>
          </a:p>
        </p:txBody>
      </p:sp>
      <p:pic>
        <p:nvPicPr>
          <p:cNvPr id="340" name="Google Shape;340;p32" title="[0,0,0,&quot;https://www.codecogs.com/eqnedit.php?latex=%5CDelta%20t_d%5E%7B%5Ctext%7Btrue%7D%7D#0&quot;]"/>
          <p:cNvPicPr preferRelativeResize="0"/>
          <p:nvPr/>
        </p:nvPicPr>
        <p:blipFill>
          <a:blip r:embed="rId4">
            <a:alphaModFix/>
          </a:blip>
          <a:stretch>
            <a:fillRect/>
          </a:stretch>
        </p:blipFill>
        <p:spPr>
          <a:xfrm>
            <a:off x="1494100" y="2382876"/>
            <a:ext cx="474793" cy="215925"/>
          </a:xfrm>
          <a:prstGeom prst="rect">
            <a:avLst/>
          </a:prstGeom>
          <a:noFill/>
          <a:ln>
            <a:noFill/>
          </a:ln>
        </p:spPr>
      </p:pic>
      <p:pic>
        <p:nvPicPr>
          <p:cNvPr id="341" name="Google Shape;341;p32" title="[0,0,0,&quot;https://www.codecogs.com/eqnedit.php?latex=D_L%5E%7B%5Ctext%7Btrue%7D%7D#0&quot;]"/>
          <p:cNvPicPr preferRelativeResize="0"/>
          <p:nvPr/>
        </p:nvPicPr>
        <p:blipFill>
          <a:blip r:embed="rId5">
            <a:alphaModFix/>
          </a:blip>
          <a:stretch>
            <a:fillRect/>
          </a:stretch>
        </p:blipFill>
        <p:spPr>
          <a:xfrm>
            <a:off x="948350" y="2389876"/>
            <a:ext cx="408900" cy="215925"/>
          </a:xfrm>
          <a:prstGeom prst="rect">
            <a:avLst/>
          </a:prstGeom>
          <a:noFill/>
          <a:ln>
            <a:noFill/>
          </a:ln>
        </p:spPr>
      </p:pic>
      <p:pic>
        <p:nvPicPr>
          <p:cNvPr id="342" name="Google Shape;342;p32" title="[0,0,0,&quot;https://www.codecogs.com/eqnedit.php?latex=%5CDelta%20t_d%5E%7B%5Ctext%7Bobs%7D%7D#0&quot;]"/>
          <p:cNvPicPr preferRelativeResize="0"/>
          <p:nvPr/>
        </p:nvPicPr>
        <p:blipFill>
          <a:blip r:embed="rId6">
            <a:alphaModFix/>
          </a:blip>
          <a:stretch>
            <a:fillRect/>
          </a:stretch>
        </p:blipFill>
        <p:spPr>
          <a:xfrm>
            <a:off x="4817300" y="2382867"/>
            <a:ext cx="408900" cy="215944"/>
          </a:xfrm>
          <a:prstGeom prst="rect">
            <a:avLst/>
          </a:prstGeom>
          <a:noFill/>
          <a:ln>
            <a:noFill/>
          </a:ln>
        </p:spPr>
      </p:pic>
      <p:pic>
        <p:nvPicPr>
          <p:cNvPr id="343" name="Google Shape;343;p32" title="[0,0,0,&quot;https://www.codecogs.com/eqnedit.php?latex=D_L%5E%7B%5Ctext%7Bobs%7D%7D#0&quot;]"/>
          <p:cNvPicPr preferRelativeResize="0"/>
          <p:nvPr/>
        </p:nvPicPr>
        <p:blipFill>
          <a:blip r:embed="rId7">
            <a:alphaModFix/>
          </a:blip>
          <a:stretch>
            <a:fillRect/>
          </a:stretch>
        </p:blipFill>
        <p:spPr>
          <a:xfrm>
            <a:off x="4287378" y="2382873"/>
            <a:ext cx="345742" cy="215925"/>
          </a:xfrm>
          <a:prstGeom prst="rect">
            <a:avLst/>
          </a:prstGeom>
          <a:noFill/>
          <a:ln>
            <a:noFill/>
          </a:ln>
        </p:spPr>
      </p:pic>
      <p:sp>
        <p:nvSpPr>
          <p:cNvPr id="344" name="Google Shape;344;p32"/>
          <p:cNvSpPr txBox="1"/>
          <p:nvPr>
            <p:ph idx="1" type="body"/>
          </p:nvPr>
        </p:nvSpPr>
        <p:spPr>
          <a:xfrm>
            <a:off x="334325" y="2811163"/>
            <a:ext cx="8520600" cy="426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PEs are sampled from the posterior:</a:t>
            </a:r>
            <a:endParaRPr sz="1600">
              <a:solidFill>
                <a:schemeClr val="dk1"/>
              </a:solidFill>
              <a:latin typeface="Times New Roman"/>
              <a:ea typeface="Times New Roman"/>
              <a:cs typeface="Times New Roman"/>
              <a:sym typeface="Times New Roman"/>
            </a:endParaRPr>
          </a:p>
          <a:p>
            <a:pPr indent="0" lvl="0" marL="45720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None/>
            </a:pPr>
            <a:r>
              <a:t/>
            </a:r>
            <a:endParaRPr>
              <a:solidFill>
                <a:schemeClr val="dk1"/>
              </a:solidFill>
              <a:latin typeface="Times New Roman"/>
              <a:ea typeface="Times New Roman"/>
              <a:cs typeface="Times New Roman"/>
              <a:sym typeface="Times New Roman"/>
            </a:endParaRPr>
          </a:p>
        </p:txBody>
      </p:sp>
      <p:pic>
        <p:nvPicPr>
          <p:cNvPr id="345" name="Google Shape;345;p32"/>
          <p:cNvPicPr preferRelativeResize="0"/>
          <p:nvPr/>
        </p:nvPicPr>
        <p:blipFill>
          <a:blip r:embed="rId8">
            <a:alphaModFix/>
          </a:blip>
          <a:stretch>
            <a:fillRect/>
          </a:stretch>
        </p:blipFill>
        <p:spPr>
          <a:xfrm>
            <a:off x="175025" y="3506025"/>
            <a:ext cx="8839200" cy="318269"/>
          </a:xfrm>
          <a:prstGeom prst="rect">
            <a:avLst/>
          </a:prstGeom>
          <a:noFill/>
          <a:ln>
            <a:noFill/>
          </a:ln>
        </p:spPr>
      </p:pic>
      <p:sp>
        <p:nvSpPr>
          <p:cNvPr id="346" name="Google Shape;346;p32"/>
          <p:cNvSpPr txBox="1"/>
          <p:nvPr/>
        </p:nvSpPr>
        <p:spPr>
          <a:xfrm>
            <a:off x="6819350" y="3824288"/>
            <a:ext cx="14799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200">
                <a:solidFill>
                  <a:srgbClr val="008070"/>
                </a:solidFill>
                <a:latin typeface="Times New Roman"/>
                <a:ea typeface="Times New Roman"/>
                <a:cs typeface="Times New Roman"/>
                <a:sym typeface="Times New Roman"/>
              </a:rPr>
              <a:t>PE Prior</a:t>
            </a:r>
            <a:endParaRPr b="1" sz="1200">
              <a:solidFill>
                <a:srgbClr val="008070"/>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33"/>
          <p:cNvSpPr txBox="1"/>
          <p:nvPr>
            <p:ph idx="1" type="body"/>
          </p:nvPr>
        </p:nvSpPr>
        <p:spPr>
          <a:xfrm>
            <a:off x="311700" y="636725"/>
            <a:ext cx="8520600" cy="426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Posterior samples of luminosity distance and detected time delay for a signal with SNR = 13 and one with SNR = 102. Both events have been detected by ET.</a:t>
            </a:r>
            <a:endParaRPr sz="1600">
              <a:solidFill>
                <a:schemeClr val="dk1"/>
              </a:solidFill>
              <a:latin typeface="Times New Roman"/>
              <a:ea typeface="Times New Roman"/>
              <a:cs typeface="Times New Roman"/>
              <a:sym typeface="Times New Roman"/>
            </a:endParaRPr>
          </a:p>
          <a:p>
            <a:pPr indent="0" lvl="0" marL="45720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None/>
            </a:pPr>
            <a:r>
              <a:t/>
            </a:r>
            <a:endParaRPr>
              <a:solidFill>
                <a:schemeClr val="dk1"/>
              </a:solidFill>
              <a:latin typeface="Times New Roman"/>
              <a:ea typeface="Times New Roman"/>
              <a:cs typeface="Times New Roman"/>
              <a:sym typeface="Times New Roman"/>
            </a:endParaRPr>
          </a:p>
        </p:txBody>
      </p:sp>
      <p:sp>
        <p:nvSpPr>
          <p:cNvPr id="352" name="Google Shape;352;p33"/>
          <p:cNvSpPr txBox="1"/>
          <p:nvPr>
            <p:ph type="title"/>
          </p:nvPr>
        </p:nvSpPr>
        <p:spPr>
          <a:xfrm>
            <a:off x="1593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solidFill>
                  <a:srgbClr val="800020"/>
                </a:solidFill>
              </a:rPr>
              <a:t>Posterior Samples</a:t>
            </a:r>
            <a:endParaRPr>
              <a:solidFill>
                <a:srgbClr val="800020"/>
              </a:solidFill>
            </a:endParaRPr>
          </a:p>
          <a:p>
            <a:pPr indent="0" lvl="0" marL="457200" rtl="0" algn="l">
              <a:spcBef>
                <a:spcPts val="0"/>
              </a:spcBef>
              <a:spcAft>
                <a:spcPts val="0"/>
              </a:spcAft>
              <a:buNone/>
            </a:pPr>
            <a:r>
              <a:t/>
            </a:r>
            <a:endParaRPr/>
          </a:p>
        </p:txBody>
      </p:sp>
      <p:cxnSp>
        <p:nvCxnSpPr>
          <p:cNvPr id="353" name="Google Shape;353;p33"/>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354" name="Google Shape;354;p33"/>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3"/>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356" name="Google Shape;356;p33"/>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pic>
        <p:nvPicPr>
          <p:cNvPr id="357" name="Google Shape;357;p33"/>
          <p:cNvPicPr preferRelativeResize="0"/>
          <p:nvPr/>
        </p:nvPicPr>
        <p:blipFill>
          <a:blip r:embed="rId3">
            <a:alphaModFix/>
          </a:blip>
          <a:stretch>
            <a:fillRect/>
          </a:stretch>
        </p:blipFill>
        <p:spPr>
          <a:xfrm>
            <a:off x="920750" y="1271700"/>
            <a:ext cx="6892400" cy="3446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34"/>
          <p:cNvSpPr txBox="1"/>
          <p:nvPr>
            <p:ph idx="1" type="body"/>
          </p:nvPr>
        </p:nvSpPr>
        <p:spPr>
          <a:xfrm>
            <a:off x="311700" y="2019075"/>
            <a:ext cx="8520600" cy="16890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Clr>
                <a:srgbClr val="821F0C"/>
              </a:buClr>
              <a:buSzPts val="1600"/>
              <a:buFont typeface="Times New Roman"/>
              <a:buChar char="●"/>
            </a:pPr>
            <a:r>
              <a:rPr lang="it" sz="1600">
                <a:solidFill>
                  <a:schemeClr val="dk1"/>
                </a:solidFill>
                <a:latin typeface="Times New Roman"/>
                <a:ea typeface="Times New Roman"/>
                <a:cs typeface="Times New Roman"/>
                <a:sym typeface="Times New Roman"/>
              </a:rPr>
              <a:t>The second central quantity is the </a:t>
            </a:r>
            <a:r>
              <a:rPr b="1" lang="it" sz="1600" u="sng">
                <a:solidFill>
                  <a:srgbClr val="008070"/>
                </a:solidFill>
                <a:latin typeface="Times New Roman"/>
                <a:ea typeface="Times New Roman"/>
                <a:cs typeface="Times New Roman"/>
                <a:sym typeface="Times New Roman"/>
              </a:rPr>
              <a:t>denominator </a:t>
            </a:r>
            <a:r>
              <a:rPr lang="it" sz="1600">
                <a:solidFill>
                  <a:schemeClr val="dk1"/>
                </a:solidFill>
                <a:latin typeface="Times New Roman"/>
                <a:ea typeface="Times New Roman"/>
                <a:cs typeface="Times New Roman"/>
                <a:sym typeface="Times New Roman"/>
              </a:rPr>
              <a:t>of the HL Expression           , which accounts for selection biases.</a:t>
            </a:r>
            <a:endParaRPr sz="1600">
              <a:solidFill>
                <a:schemeClr val="dk1"/>
              </a:solidFill>
              <a:latin typeface="Times New Roman"/>
              <a:ea typeface="Times New Roman"/>
              <a:cs typeface="Times New Roman"/>
              <a:sym typeface="Times New Roman"/>
            </a:endParaRPr>
          </a:p>
          <a:p>
            <a:pPr indent="-330200" lvl="0" marL="457200" rtl="0" algn="l">
              <a:lnSpc>
                <a:spcPct val="105000"/>
              </a:lnSpc>
              <a:spcBef>
                <a:spcPts val="0"/>
              </a:spcBef>
              <a:spcAft>
                <a:spcPts val="0"/>
              </a:spcAft>
              <a:buClr>
                <a:srgbClr val="821F0C"/>
              </a:buClr>
              <a:buSzPts val="1600"/>
              <a:buFont typeface="Times New Roman"/>
              <a:buChar char="●"/>
            </a:pPr>
            <a:r>
              <a:rPr lang="it" sz="1600">
                <a:solidFill>
                  <a:schemeClr val="dk1"/>
                </a:solidFill>
                <a:latin typeface="Times New Roman"/>
                <a:ea typeface="Times New Roman"/>
                <a:cs typeface="Times New Roman"/>
                <a:sym typeface="Times New Roman"/>
              </a:rPr>
              <a:t>In order to assess selection biases I used </a:t>
            </a:r>
            <a:r>
              <a:rPr b="1" lang="it" sz="1600" u="sng">
                <a:solidFill>
                  <a:srgbClr val="800020"/>
                </a:solidFill>
                <a:latin typeface="Times New Roman"/>
                <a:ea typeface="Times New Roman"/>
                <a:cs typeface="Times New Roman"/>
                <a:sym typeface="Times New Roman"/>
              </a:rPr>
              <a:t>“injections”</a:t>
            </a:r>
            <a:r>
              <a:rPr lang="it" sz="1600">
                <a:solidFill>
                  <a:schemeClr val="dk1"/>
                </a:solidFill>
                <a:latin typeface="Times New Roman"/>
                <a:ea typeface="Times New Roman"/>
                <a:cs typeface="Times New Roman"/>
                <a:sym typeface="Times New Roman"/>
              </a:rPr>
              <a:t>, i.e. Monte Carlo simulations of injected and detected events.</a:t>
            </a:r>
            <a:endParaRPr sz="1600">
              <a:solidFill>
                <a:schemeClr val="dk1"/>
              </a:solidFill>
              <a:latin typeface="Times New Roman"/>
              <a:ea typeface="Times New Roman"/>
              <a:cs typeface="Times New Roman"/>
              <a:sym typeface="Times New Roman"/>
            </a:endParaRPr>
          </a:p>
          <a:p>
            <a:pPr indent="-330200" lvl="0" marL="457200" rtl="0" algn="l">
              <a:lnSpc>
                <a:spcPct val="105000"/>
              </a:lnSpc>
              <a:spcBef>
                <a:spcPts val="0"/>
              </a:spcBef>
              <a:spcAft>
                <a:spcPts val="0"/>
              </a:spcAft>
              <a:buClr>
                <a:srgbClr val="821F0C"/>
              </a:buClr>
              <a:buSzPts val="1600"/>
              <a:buFont typeface="Times New Roman"/>
              <a:buChar char="●"/>
            </a:pPr>
            <a:r>
              <a:rPr lang="it" sz="1600">
                <a:solidFill>
                  <a:schemeClr val="dk1"/>
                </a:solidFill>
                <a:latin typeface="Times New Roman"/>
                <a:ea typeface="Times New Roman"/>
                <a:cs typeface="Times New Roman"/>
                <a:sym typeface="Times New Roman"/>
              </a:rPr>
              <a:t>I computed the integral in            through Monte Carlo integration over detected injections:</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None/>
            </a:pPr>
            <a:r>
              <a:t/>
            </a:r>
            <a:endParaRPr>
              <a:solidFill>
                <a:schemeClr val="dk1"/>
              </a:solidFill>
              <a:latin typeface="Times New Roman"/>
              <a:ea typeface="Times New Roman"/>
              <a:cs typeface="Times New Roman"/>
              <a:sym typeface="Times New Roman"/>
            </a:endParaRPr>
          </a:p>
        </p:txBody>
      </p:sp>
      <p:pic>
        <p:nvPicPr>
          <p:cNvPr id="363" name="Google Shape;363;p34"/>
          <p:cNvPicPr preferRelativeResize="0"/>
          <p:nvPr/>
        </p:nvPicPr>
        <p:blipFill>
          <a:blip r:embed="rId3">
            <a:alphaModFix/>
          </a:blip>
          <a:stretch>
            <a:fillRect/>
          </a:stretch>
        </p:blipFill>
        <p:spPr>
          <a:xfrm>
            <a:off x="1261063" y="1124125"/>
            <a:ext cx="6621874" cy="888650"/>
          </a:xfrm>
          <a:prstGeom prst="rect">
            <a:avLst/>
          </a:prstGeom>
          <a:noFill/>
          <a:ln>
            <a:noFill/>
          </a:ln>
        </p:spPr>
      </p:pic>
      <p:sp>
        <p:nvSpPr>
          <p:cNvPr id="364" name="Google Shape;364;p34"/>
          <p:cNvSpPr txBox="1"/>
          <p:nvPr>
            <p:ph idx="1" type="body"/>
          </p:nvPr>
        </p:nvSpPr>
        <p:spPr>
          <a:xfrm>
            <a:off x="311700" y="636725"/>
            <a:ext cx="8520600" cy="426600"/>
          </a:xfrm>
          <a:prstGeom prst="rect">
            <a:avLst/>
          </a:prstGeom>
          <a:solidFill>
            <a:schemeClr val="lt1"/>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To evaluate the </a:t>
            </a:r>
            <a:r>
              <a:rPr b="1" lang="it" sz="1600" u="sng">
                <a:solidFill>
                  <a:srgbClr val="008070"/>
                </a:solidFill>
                <a:latin typeface="Times New Roman"/>
                <a:ea typeface="Times New Roman"/>
                <a:cs typeface="Times New Roman"/>
                <a:sym typeface="Times New Roman"/>
              </a:rPr>
              <a:t>numerator</a:t>
            </a:r>
            <a:r>
              <a:rPr lang="it" sz="1600">
                <a:solidFill>
                  <a:schemeClr val="dk1"/>
                </a:solidFill>
                <a:latin typeface="Times New Roman"/>
                <a:ea typeface="Times New Roman"/>
                <a:cs typeface="Times New Roman"/>
                <a:sym typeface="Times New Roman"/>
              </a:rPr>
              <a:t> in the </a:t>
            </a:r>
            <a:r>
              <a:rPr b="1" lang="it" sz="1600" u="sng">
                <a:solidFill>
                  <a:srgbClr val="800020"/>
                </a:solidFill>
                <a:latin typeface="Times New Roman"/>
                <a:ea typeface="Times New Roman"/>
                <a:cs typeface="Times New Roman"/>
                <a:sym typeface="Times New Roman"/>
              </a:rPr>
              <a:t>Hierarchical Likelihood</a:t>
            </a:r>
            <a:r>
              <a:rPr lang="it" sz="1600">
                <a:solidFill>
                  <a:schemeClr val="dk1"/>
                </a:solidFill>
                <a:latin typeface="Times New Roman"/>
                <a:ea typeface="Times New Roman"/>
                <a:cs typeface="Times New Roman"/>
                <a:sym typeface="Times New Roman"/>
              </a:rPr>
              <a:t> (HL) Expression I summed over the PE samples:</a:t>
            </a:r>
            <a:endParaRPr sz="1600">
              <a:solidFill>
                <a:schemeClr val="dk1"/>
              </a:solidFill>
              <a:latin typeface="Times New Roman"/>
              <a:ea typeface="Times New Roman"/>
              <a:cs typeface="Times New Roman"/>
              <a:sym typeface="Times New Roman"/>
            </a:endParaRPr>
          </a:p>
          <a:p>
            <a:pPr indent="0" lvl="0" marL="45720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None/>
            </a:pPr>
            <a:r>
              <a:t/>
            </a:r>
            <a:endParaRPr>
              <a:solidFill>
                <a:schemeClr val="dk1"/>
              </a:solidFill>
              <a:latin typeface="Times New Roman"/>
              <a:ea typeface="Times New Roman"/>
              <a:cs typeface="Times New Roman"/>
              <a:sym typeface="Times New Roman"/>
            </a:endParaRPr>
          </a:p>
        </p:txBody>
      </p:sp>
      <p:sp>
        <p:nvSpPr>
          <p:cNvPr id="365" name="Google Shape;365;p34"/>
          <p:cNvSpPr txBox="1"/>
          <p:nvPr>
            <p:ph type="title"/>
          </p:nvPr>
        </p:nvSpPr>
        <p:spPr>
          <a:xfrm>
            <a:off x="1593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solidFill>
                  <a:srgbClr val="800020"/>
                </a:solidFill>
              </a:rPr>
              <a:t>Hierarchical Likelihood Evaluation</a:t>
            </a:r>
            <a:endParaRPr>
              <a:solidFill>
                <a:srgbClr val="800020"/>
              </a:solidFill>
            </a:endParaRPr>
          </a:p>
          <a:p>
            <a:pPr indent="0" lvl="0" marL="457200" rtl="0" algn="l">
              <a:spcBef>
                <a:spcPts val="0"/>
              </a:spcBef>
              <a:spcAft>
                <a:spcPts val="0"/>
              </a:spcAft>
              <a:buNone/>
            </a:pPr>
            <a:r>
              <a:t/>
            </a:r>
            <a:endParaRPr/>
          </a:p>
        </p:txBody>
      </p:sp>
      <p:cxnSp>
        <p:nvCxnSpPr>
          <p:cNvPr id="366" name="Google Shape;366;p34"/>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367" name="Google Shape;367;p34"/>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4"/>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369" name="Google Shape;369;p34"/>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pic>
        <p:nvPicPr>
          <p:cNvPr id="370" name="Google Shape;370;p34"/>
          <p:cNvPicPr preferRelativeResize="0"/>
          <p:nvPr/>
        </p:nvPicPr>
        <p:blipFill>
          <a:blip r:embed="rId4">
            <a:alphaModFix/>
          </a:blip>
          <a:stretch>
            <a:fillRect/>
          </a:stretch>
        </p:blipFill>
        <p:spPr>
          <a:xfrm>
            <a:off x="2177174" y="3511500"/>
            <a:ext cx="4789647" cy="888650"/>
          </a:xfrm>
          <a:prstGeom prst="rect">
            <a:avLst/>
          </a:prstGeom>
          <a:noFill/>
          <a:ln>
            <a:noFill/>
          </a:ln>
        </p:spPr>
      </p:pic>
      <p:pic>
        <p:nvPicPr>
          <p:cNvPr id="371" name="Google Shape;371;p34" title="[0,0,0,&quot;https://www.codecogs.com/eqnedit.php?latex=%5Ctext%7BI%7D_%7B%5Ctext%7Bnorm%7D%7D#0&quot;]"/>
          <p:cNvPicPr preferRelativeResize="0"/>
          <p:nvPr/>
        </p:nvPicPr>
        <p:blipFill>
          <a:blip r:embed="rId5">
            <a:alphaModFix/>
          </a:blip>
          <a:stretch>
            <a:fillRect/>
          </a:stretch>
        </p:blipFill>
        <p:spPr>
          <a:xfrm>
            <a:off x="3019225" y="3160810"/>
            <a:ext cx="465925" cy="202913"/>
          </a:xfrm>
          <a:prstGeom prst="rect">
            <a:avLst/>
          </a:prstGeom>
          <a:noFill/>
          <a:ln>
            <a:noFill/>
          </a:ln>
        </p:spPr>
      </p:pic>
      <p:pic>
        <p:nvPicPr>
          <p:cNvPr id="372" name="Google Shape;372;p34" title="[0,0,0,&quot;https://www.codecogs.com/eqnedit.php?latex=%5Ctext%7BI%7D_%7B%5Ctext%7Bnorm%7D%7D#0&quot;]"/>
          <p:cNvPicPr preferRelativeResize="0"/>
          <p:nvPr/>
        </p:nvPicPr>
        <p:blipFill>
          <a:blip r:embed="rId5">
            <a:alphaModFix/>
          </a:blip>
          <a:stretch>
            <a:fillRect/>
          </a:stretch>
        </p:blipFill>
        <p:spPr>
          <a:xfrm>
            <a:off x="6636250" y="2133800"/>
            <a:ext cx="465925" cy="2029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5"/>
          <p:cNvPicPr preferRelativeResize="0"/>
          <p:nvPr/>
        </p:nvPicPr>
        <p:blipFill>
          <a:blip r:embed="rId3">
            <a:alphaModFix/>
          </a:blip>
          <a:stretch>
            <a:fillRect/>
          </a:stretch>
        </p:blipFill>
        <p:spPr>
          <a:xfrm>
            <a:off x="2063075" y="2352425"/>
            <a:ext cx="4516876" cy="446025"/>
          </a:xfrm>
          <a:prstGeom prst="rect">
            <a:avLst/>
          </a:prstGeom>
          <a:noFill/>
          <a:ln>
            <a:noFill/>
          </a:ln>
        </p:spPr>
      </p:pic>
      <p:sp>
        <p:nvSpPr>
          <p:cNvPr id="75" name="Google Shape;75;p15"/>
          <p:cNvSpPr txBox="1"/>
          <p:nvPr/>
        </p:nvSpPr>
        <p:spPr>
          <a:xfrm>
            <a:off x="1943450" y="2637763"/>
            <a:ext cx="1376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200">
                <a:solidFill>
                  <a:srgbClr val="008070"/>
                </a:solidFill>
                <a:latin typeface="Times New Roman"/>
                <a:ea typeface="Times New Roman"/>
                <a:cs typeface="Times New Roman"/>
                <a:sym typeface="Times New Roman"/>
              </a:rPr>
              <a:t>Observed Time Delay</a:t>
            </a:r>
            <a:endParaRPr b="1" sz="1200">
              <a:solidFill>
                <a:srgbClr val="008070"/>
              </a:solidFill>
              <a:latin typeface="Times New Roman"/>
              <a:ea typeface="Times New Roman"/>
              <a:cs typeface="Times New Roman"/>
              <a:sym typeface="Times New Roman"/>
            </a:endParaRPr>
          </a:p>
        </p:txBody>
      </p:sp>
      <p:sp>
        <p:nvSpPr>
          <p:cNvPr id="76" name="Google Shape;76;p15"/>
          <p:cNvSpPr txBox="1"/>
          <p:nvPr/>
        </p:nvSpPr>
        <p:spPr>
          <a:xfrm>
            <a:off x="4295300" y="1889225"/>
            <a:ext cx="1260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200">
                <a:solidFill>
                  <a:srgbClr val="345B48"/>
                </a:solidFill>
                <a:latin typeface="Times New Roman"/>
                <a:ea typeface="Times New Roman"/>
                <a:cs typeface="Times New Roman"/>
                <a:sym typeface="Times New Roman"/>
              </a:rPr>
              <a:t>Prompt Time Delay</a:t>
            </a:r>
            <a:endParaRPr b="1" sz="1200">
              <a:solidFill>
                <a:srgbClr val="345B48"/>
              </a:solidFill>
              <a:latin typeface="Times New Roman"/>
              <a:ea typeface="Times New Roman"/>
              <a:cs typeface="Times New Roman"/>
              <a:sym typeface="Times New Roman"/>
            </a:endParaRPr>
          </a:p>
        </p:txBody>
      </p:sp>
      <p:sp>
        <p:nvSpPr>
          <p:cNvPr id="77" name="Google Shape;77;p15"/>
          <p:cNvSpPr txBox="1"/>
          <p:nvPr/>
        </p:nvSpPr>
        <p:spPr>
          <a:xfrm>
            <a:off x="5472300" y="1889238"/>
            <a:ext cx="1260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200">
                <a:solidFill>
                  <a:srgbClr val="4E4934"/>
                </a:solidFill>
                <a:latin typeface="Times New Roman"/>
                <a:ea typeface="Times New Roman"/>
                <a:cs typeface="Times New Roman"/>
                <a:sym typeface="Times New Roman"/>
              </a:rPr>
              <a:t>Speed of Gravity</a:t>
            </a:r>
            <a:endParaRPr b="1" sz="1200">
              <a:solidFill>
                <a:srgbClr val="4E4934"/>
              </a:solidFill>
              <a:latin typeface="Times New Roman"/>
              <a:ea typeface="Times New Roman"/>
              <a:cs typeface="Times New Roman"/>
              <a:sym typeface="Times New Roman"/>
            </a:endParaRPr>
          </a:p>
        </p:txBody>
      </p:sp>
      <p:sp>
        <p:nvSpPr>
          <p:cNvPr id="78" name="Google Shape;78;p15"/>
          <p:cNvSpPr txBox="1"/>
          <p:nvPr/>
        </p:nvSpPr>
        <p:spPr>
          <a:xfrm>
            <a:off x="6128025" y="2592513"/>
            <a:ext cx="10725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300">
                <a:solidFill>
                  <a:srgbClr val="683720"/>
                </a:solidFill>
                <a:latin typeface="Times New Roman"/>
                <a:ea typeface="Times New Roman"/>
                <a:cs typeface="Times New Roman"/>
                <a:sym typeface="Times New Roman"/>
              </a:rPr>
              <a:t>L</a:t>
            </a:r>
            <a:r>
              <a:rPr b="1" lang="it" sz="1300">
                <a:solidFill>
                  <a:srgbClr val="683720"/>
                </a:solidFill>
                <a:latin typeface="Times New Roman"/>
                <a:ea typeface="Times New Roman"/>
                <a:cs typeface="Times New Roman"/>
                <a:sym typeface="Times New Roman"/>
              </a:rPr>
              <a:t>ookback Time</a:t>
            </a:r>
            <a:endParaRPr b="1" sz="1300">
              <a:solidFill>
                <a:srgbClr val="683720"/>
              </a:solidFill>
              <a:latin typeface="Times New Roman"/>
              <a:ea typeface="Times New Roman"/>
              <a:cs typeface="Times New Roman"/>
              <a:sym typeface="Times New Roman"/>
            </a:endParaRPr>
          </a:p>
        </p:txBody>
      </p:sp>
      <p:sp>
        <p:nvSpPr>
          <p:cNvPr id="79" name="Google Shape;79;p15"/>
          <p:cNvSpPr txBox="1"/>
          <p:nvPr>
            <p:ph type="title"/>
          </p:nvPr>
        </p:nvSpPr>
        <p:spPr>
          <a:xfrm>
            <a:off x="1593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solidFill>
                  <a:srgbClr val="800020"/>
                </a:solidFill>
              </a:rPr>
              <a:t>Speed of Gravity</a:t>
            </a:r>
            <a:endParaRPr>
              <a:solidFill>
                <a:srgbClr val="800020"/>
              </a:solidFill>
            </a:endParaRPr>
          </a:p>
          <a:p>
            <a:pPr indent="0" lvl="0" marL="0" rtl="0" algn="l">
              <a:spcBef>
                <a:spcPts val="0"/>
              </a:spcBef>
              <a:spcAft>
                <a:spcPts val="0"/>
              </a:spcAft>
              <a:buNone/>
            </a:pPr>
            <a:r>
              <a:t/>
            </a:r>
            <a:endParaRPr/>
          </a:p>
        </p:txBody>
      </p:sp>
      <p:sp>
        <p:nvSpPr>
          <p:cNvPr id="80" name="Google Shape;80;p15"/>
          <p:cNvSpPr txBox="1"/>
          <p:nvPr>
            <p:ph idx="1" type="body"/>
          </p:nvPr>
        </p:nvSpPr>
        <p:spPr>
          <a:xfrm>
            <a:off x="269700" y="636713"/>
            <a:ext cx="8604600" cy="928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Multi-messenger observations of BNS mergers can be used to constrain both the speed of gravity and the Hubble constant. </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chemeClr val="lt1"/>
              </a:buClr>
              <a:buSzPts val="1600"/>
              <a:buFont typeface="Times New Roman"/>
              <a:buChar char="●"/>
            </a:pPr>
            <a:r>
              <a:t/>
            </a:r>
            <a:endParaRPr sz="1600">
              <a:solidFill>
                <a:schemeClr val="dk1"/>
              </a:solidFill>
              <a:latin typeface="Times New Roman"/>
              <a:ea typeface="Times New Roman"/>
              <a:cs typeface="Times New Roman"/>
              <a:sym typeface="Times New Roman"/>
            </a:endParaRPr>
          </a:p>
          <a:p>
            <a:pPr indent="-330200" lvl="0" marL="457200" rtl="0" algn="l">
              <a:spcBef>
                <a:spcPts val="0"/>
              </a:spcBef>
              <a:spcAft>
                <a:spcPts val="0"/>
              </a:spcAft>
              <a:buClr>
                <a:srgbClr val="800020"/>
              </a:buClr>
              <a:buSzPts val="1600"/>
              <a:buFont typeface="Times New Roman"/>
              <a:buChar char="●"/>
            </a:pPr>
            <a:r>
              <a:rPr b="1" lang="it" sz="1600" u="sng">
                <a:solidFill>
                  <a:srgbClr val="800020"/>
                </a:solidFill>
                <a:latin typeface="Times New Roman"/>
                <a:ea typeface="Times New Roman"/>
                <a:cs typeface="Times New Roman"/>
                <a:sym typeface="Times New Roman"/>
              </a:rPr>
              <a:t>T</a:t>
            </a:r>
            <a:r>
              <a:rPr b="1" lang="it" sz="1600" u="sng">
                <a:solidFill>
                  <a:srgbClr val="800020"/>
                </a:solidFill>
                <a:latin typeface="Times New Roman"/>
                <a:ea typeface="Times New Roman"/>
                <a:cs typeface="Times New Roman"/>
                <a:sym typeface="Times New Roman"/>
              </a:rPr>
              <a:t>he observed time delay</a:t>
            </a:r>
            <a:r>
              <a:rPr lang="it" sz="1600">
                <a:solidFill>
                  <a:schemeClr val="dk1"/>
                </a:solidFill>
                <a:latin typeface="Times New Roman"/>
                <a:ea typeface="Times New Roman"/>
                <a:cs typeface="Times New Roman"/>
                <a:sym typeface="Times New Roman"/>
              </a:rPr>
              <a:t> between GW and sGRB is given by:</a:t>
            </a:r>
            <a:endParaRPr sz="1600">
              <a:solidFill>
                <a:schemeClr val="dk1"/>
              </a:solidFill>
              <a:latin typeface="Times New Roman"/>
              <a:ea typeface="Times New Roman"/>
              <a:cs typeface="Times New Roman"/>
              <a:sym typeface="Times New Roman"/>
            </a:endParaRPr>
          </a:p>
        </p:txBody>
      </p:sp>
      <p:sp>
        <p:nvSpPr>
          <p:cNvPr id="81" name="Google Shape;81;p15"/>
          <p:cNvSpPr txBox="1"/>
          <p:nvPr>
            <p:ph idx="1" type="body"/>
          </p:nvPr>
        </p:nvSpPr>
        <p:spPr>
          <a:xfrm>
            <a:off x="269713" y="3177525"/>
            <a:ext cx="8604600" cy="7206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From GW170817, using the time delay measure, t</a:t>
            </a:r>
            <a:r>
              <a:rPr lang="it" sz="1600">
                <a:solidFill>
                  <a:schemeClr val="dk1"/>
                </a:solidFill>
                <a:latin typeface="Times New Roman"/>
                <a:ea typeface="Times New Roman"/>
                <a:cs typeface="Times New Roman"/>
                <a:sym typeface="Times New Roman"/>
              </a:rPr>
              <a:t>he following constraint was set on the </a:t>
            </a:r>
            <a:r>
              <a:rPr b="1" lang="it" sz="1600" u="sng">
                <a:solidFill>
                  <a:srgbClr val="800020"/>
                </a:solidFill>
                <a:latin typeface="Times New Roman"/>
                <a:ea typeface="Times New Roman"/>
                <a:cs typeface="Times New Roman"/>
                <a:sym typeface="Times New Roman"/>
              </a:rPr>
              <a:t>speed</a:t>
            </a:r>
            <a:r>
              <a:rPr b="1" lang="it" sz="1600" u="sng">
                <a:solidFill>
                  <a:srgbClr val="800020"/>
                </a:solidFill>
                <a:latin typeface="Times New Roman"/>
                <a:ea typeface="Times New Roman"/>
                <a:cs typeface="Times New Roman"/>
                <a:sym typeface="Times New Roman"/>
              </a:rPr>
              <a:t> of gravity</a:t>
            </a:r>
            <a:r>
              <a:rPr lang="it" sz="1600">
                <a:solidFill>
                  <a:schemeClr val="dk1"/>
                </a:solidFill>
                <a:latin typeface="Times New Roman"/>
                <a:ea typeface="Times New Roman"/>
                <a:cs typeface="Times New Roman"/>
                <a:sym typeface="Times New Roman"/>
              </a:rPr>
              <a:t>:</a:t>
            </a:r>
            <a:endParaRPr sz="1600">
              <a:solidFill>
                <a:schemeClr val="dk1"/>
              </a:solidFill>
              <a:latin typeface="Times New Roman"/>
              <a:ea typeface="Times New Roman"/>
              <a:cs typeface="Times New Roman"/>
              <a:sym typeface="Times New Roman"/>
            </a:endParaRPr>
          </a:p>
        </p:txBody>
      </p:sp>
      <p:pic>
        <p:nvPicPr>
          <p:cNvPr id="82" name="Google Shape;82;p15"/>
          <p:cNvPicPr preferRelativeResize="0"/>
          <p:nvPr/>
        </p:nvPicPr>
        <p:blipFill>
          <a:blip r:embed="rId4">
            <a:alphaModFix/>
          </a:blip>
          <a:stretch>
            <a:fillRect/>
          </a:stretch>
        </p:blipFill>
        <p:spPr>
          <a:xfrm>
            <a:off x="2770937" y="3898113"/>
            <a:ext cx="3602163" cy="505888"/>
          </a:xfrm>
          <a:prstGeom prst="rect">
            <a:avLst/>
          </a:prstGeom>
          <a:noFill/>
          <a:ln>
            <a:noFill/>
          </a:ln>
        </p:spPr>
      </p:pic>
      <p:sp>
        <p:nvSpPr>
          <p:cNvPr id="83" name="Google Shape;83;p15"/>
          <p:cNvSpPr txBox="1"/>
          <p:nvPr/>
        </p:nvSpPr>
        <p:spPr>
          <a:xfrm>
            <a:off x="3319550" y="4404000"/>
            <a:ext cx="25959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it" sz="1100">
                <a:solidFill>
                  <a:schemeClr val="dk1"/>
                </a:solidFill>
                <a:latin typeface="Times New Roman"/>
                <a:ea typeface="Times New Roman"/>
                <a:cs typeface="Times New Roman"/>
                <a:sym typeface="Times New Roman"/>
              </a:rPr>
              <a:t>[</a:t>
            </a:r>
            <a:r>
              <a:rPr lang="it" sz="1100">
                <a:solidFill>
                  <a:schemeClr val="dk1"/>
                </a:solidFill>
                <a:latin typeface="Times New Roman"/>
                <a:ea typeface="Times New Roman"/>
                <a:cs typeface="Times New Roman"/>
                <a:sym typeface="Times New Roman"/>
              </a:rPr>
              <a:t>B. P. Abbott </a:t>
            </a:r>
            <a:r>
              <a:rPr i="1" lang="it" sz="1100">
                <a:solidFill>
                  <a:schemeClr val="dk1"/>
                </a:solidFill>
                <a:latin typeface="Times New Roman"/>
                <a:ea typeface="Times New Roman"/>
                <a:cs typeface="Times New Roman"/>
                <a:sym typeface="Times New Roman"/>
              </a:rPr>
              <a:t>et al</a:t>
            </a:r>
            <a:r>
              <a:rPr lang="it" sz="1100">
                <a:solidFill>
                  <a:schemeClr val="dk1"/>
                </a:solidFill>
                <a:latin typeface="Times New Roman"/>
                <a:ea typeface="Times New Roman"/>
                <a:cs typeface="Times New Roman"/>
                <a:sym typeface="Times New Roman"/>
              </a:rPr>
              <a:t> 2017 </a:t>
            </a:r>
            <a:r>
              <a:rPr i="1" lang="it" sz="1100">
                <a:solidFill>
                  <a:schemeClr val="dk1"/>
                </a:solidFill>
                <a:latin typeface="Times New Roman"/>
                <a:ea typeface="Times New Roman"/>
                <a:cs typeface="Times New Roman"/>
                <a:sym typeface="Times New Roman"/>
              </a:rPr>
              <a:t>ApJL</a:t>
            </a:r>
            <a:r>
              <a:rPr lang="it" sz="1100">
                <a:solidFill>
                  <a:schemeClr val="dk1"/>
                </a:solidFill>
                <a:latin typeface="Times New Roman"/>
                <a:ea typeface="Times New Roman"/>
                <a:cs typeface="Times New Roman"/>
                <a:sym typeface="Times New Roman"/>
              </a:rPr>
              <a:t> </a:t>
            </a:r>
            <a:r>
              <a:rPr b="1" lang="it" sz="1100">
                <a:solidFill>
                  <a:schemeClr val="dk1"/>
                </a:solidFill>
                <a:latin typeface="Times New Roman"/>
                <a:ea typeface="Times New Roman"/>
                <a:cs typeface="Times New Roman"/>
                <a:sym typeface="Times New Roman"/>
              </a:rPr>
              <a:t>848</a:t>
            </a:r>
            <a:r>
              <a:rPr lang="it" sz="1100">
                <a:solidFill>
                  <a:schemeClr val="dk1"/>
                </a:solidFill>
                <a:latin typeface="Times New Roman"/>
                <a:ea typeface="Times New Roman"/>
                <a:cs typeface="Times New Roman"/>
                <a:sym typeface="Times New Roman"/>
              </a:rPr>
              <a:t> L13]</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p>
        </p:txBody>
      </p:sp>
      <p:cxnSp>
        <p:nvCxnSpPr>
          <p:cNvPr id="84" name="Google Shape;84;p15"/>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85" name="Google Shape;85;p15"/>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87" name="Google Shape;87;p15"/>
          <p:cNvSpPr txBox="1"/>
          <p:nvPr/>
        </p:nvSpPr>
        <p:spPr>
          <a:xfrm>
            <a:off x="19050" y="4814325"/>
            <a:ext cx="8695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p:txBody>
      </p:sp>
      <p:sp>
        <p:nvSpPr>
          <p:cNvPr id="88" name="Google Shape;88;p15"/>
          <p:cNvSpPr txBox="1"/>
          <p:nvPr/>
        </p:nvSpPr>
        <p:spPr>
          <a:xfrm>
            <a:off x="3260375" y="2637763"/>
            <a:ext cx="12603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200">
                <a:solidFill>
                  <a:srgbClr val="1A6D5C"/>
                </a:solidFill>
                <a:latin typeface="Times New Roman"/>
                <a:ea typeface="Times New Roman"/>
                <a:cs typeface="Times New Roman"/>
                <a:sym typeface="Times New Roman"/>
              </a:rPr>
              <a:t>Cosmological Redshift</a:t>
            </a:r>
            <a:endParaRPr b="1" sz="1200">
              <a:solidFill>
                <a:srgbClr val="1A6D5C"/>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ph idx="1" type="body"/>
          </p:nvPr>
        </p:nvSpPr>
        <p:spPr>
          <a:xfrm>
            <a:off x="159300" y="689450"/>
            <a:ext cx="4998000" cy="4054500"/>
          </a:xfrm>
          <a:prstGeom prst="rect">
            <a:avLst/>
          </a:prstGeom>
          <a:ln>
            <a:noFill/>
          </a:ln>
        </p:spPr>
        <p:txBody>
          <a:bodyPr anchorCtr="0" anchor="t" bIns="91425" lIns="91425" spcFirstLastPara="1" rIns="91425" wrap="square" tIns="91425">
            <a:noAutofit/>
          </a:bodyPr>
          <a:lstStyle/>
          <a:p>
            <a:pPr indent="-323850" lvl="0" marL="457200" rtl="0" algn="l">
              <a:spcBef>
                <a:spcPts val="0"/>
              </a:spcBef>
              <a:spcAft>
                <a:spcPts val="0"/>
              </a:spcAft>
              <a:buClr>
                <a:srgbClr val="800020"/>
              </a:buClr>
              <a:buSzPts val="1500"/>
              <a:buFont typeface="Times New Roman"/>
              <a:buChar char="●"/>
            </a:pPr>
            <a:r>
              <a:rPr lang="it" sz="1500">
                <a:solidFill>
                  <a:schemeClr val="dk1"/>
                </a:solidFill>
                <a:latin typeface="Times New Roman"/>
                <a:ea typeface="Times New Roman"/>
                <a:cs typeface="Times New Roman"/>
                <a:sym typeface="Times New Roman"/>
              </a:rPr>
              <a:t>GW sources are standard sirens: we can derive the luminosity distance </a:t>
            </a:r>
            <a:r>
              <a:rPr lang="it" sz="1500">
                <a:solidFill>
                  <a:schemeClr val="dk1"/>
                </a:solidFill>
                <a:latin typeface="Times New Roman"/>
                <a:ea typeface="Times New Roman"/>
                <a:cs typeface="Times New Roman"/>
                <a:sym typeface="Times New Roman"/>
              </a:rPr>
              <a:t>directly from the GW signal.</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lt1"/>
              </a:buClr>
              <a:buSzPts val="1500"/>
              <a:buFont typeface="Times New Roman"/>
              <a:buChar char="●"/>
            </a:pPr>
            <a:r>
              <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rgbClr val="800020"/>
              </a:buClr>
              <a:buSzPts val="1500"/>
              <a:buFont typeface="Times New Roman"/>
              <a:buChar char="●"/>
            </a:pPr>
            <a:r>
              <a:rPr b="1" lang="it" sz="1500" u="sng">
                <a:solidFill>
                  <a:srgbClr val="800020"/>
                </a:solidFill>
                <a:latin typeface="Times New Roman"/>
                <a:ea typeface="Times New Roman"/>
                <a:cs typeface="Times New Roman"/>
                <a:sym typeface="Times New Roman"/>
              </a:rPr>
              <a:t>The luminosity distance </a:t>
            </a:r>
            <a:r>
              <a:rPr lang="it" sz="1500">
                <a:solidFill>
                  <a:schemeClr val="dk1"/>
                </a:solidFill>
                <a:latin typeface="Times New Roman"/>
                <a:ea typeface="Times New Roman"/>
                <a:cs typeface="Times New Roman"/>
                <a:sym typeface="Times New Roman"/>
              </a:rPr>
              <a:t>is given by:</a:t>
            </a:r>
            <a:endParaRPr sz="15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5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500">
              <a:solidFill>
                <a:schemeClr val="dk1"/>
              </a:solidFill>
              <a:latin typeface="Times New Roman"/>
              <a:ea typeface="Times New Roman"/>
              <a:cs typeface="Times New Roman"/>
              <a:sym typeface="Times New Roman"/>
            </a:endParaRPr>
          </a:p>
          <a:p>
            <a:pPr indent="-323850" lvl="0" marL="457200" rtl="0" algn="l">
              <a:spcBef>
                <a:spcPts val="1200"/>
              </a:spcBef>
              <a:spcAft>
                <a:spcPts val="0"/>
              </a:spcAft>
              <a:buClr>
                <a:srgbClr val="800020"/>
              </a:buClr>
              <a:buSzPts val="1500"/>
              <a:buFont typeface="Times New Roman"/>
              <a:buChar char="●"/>
            </a:pPr>
            <a:r>
              <a:rPr lang="it" sz="1500">
                <a:solidFill>
                  <a:schemeClr val="dk1"/>
                </a:solidFill>
                <a:latin typeface="Times New Roman"/>
                <a:ea typeface="Times New Roman"/>
                <a:cs typeface="Times New Roman"/>
                <a:sym typeface="Times New Roman"/>
              </a:rPr>
              <a:t>For GW170817,  </a:t>
            </a:r>
            <a:r>
              <a:rPr b="1" lang="it" sz="1500" u="sng">
                <a:solidFill>
                  <a:srgbClr val="800020"/>
                </a:solidFill>
                <a:latin typeface="Times New Roman"/>
                <a:ea typeface="Times New Roman"/>
                <a:cs typeface="Times New Roman"/>
                <a:sym typeface="Times New Roman"/>
              </a:rPr>
              <a:t>the redshift</a:t>
            </a:r>
            <a:r>
              <a:rPr lang="it" sz="1500">
                <a:solidFill>
                  <a:schemeClr val="dk1"/>
                </a:solidFill>
                <a:latin typeface="Times New Roman"/>
                <a:ea typeface="Times New Roman"/>
                <a:cs typeface="Times New Roman"/>
                <a:sym typeface="Times New Roman"/>
              </a:rPr>
              <a:t> is obtained from the host galaxy identification (NGC4993).</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chemeClr val="lt1"/>
              </a:buClr>
              <a:buSzPts val="1500"/>
              <a:buFont typeface="Times New Roman"/>
              <a:buChar char="●"/>
            </a:pPr>
            <a:r>
              <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rgbClr val="800020"/>
              </a:buClr>
              <a:buSzPts val="1500"/>
              <a:buFont typeface="Times New Roman"/>
              <a:buChar char="●"/>
            </a:pPr>
            <a:r>
              <a:rPr lang="it" sz="1500">
                <a:solidFill>
                  <a:schemeClr val="dk1"/>
                </a:solidFill>
                <a:latin typeface="Times New Roman"/>
                <a:ea typeface="Times New Roman"/>
                <a:cs typeface="Times New Roman"/>
                <a:sym typeface="Times New Roman"/>
              </a:rPr>
              <a:t>These two observables were used to constrain the </a:t>
            </a:r>
            <a:r>
              <a:rPr b="1" lang="it" sz="1500" u="sng">
                <a:solidFill>
                  <a:srgbClr val="800020"/>
                </a:solidFill>
                <a:latin typeface="Times New Roman"/>
                <a:ea typeface="Times New Roman"/>
                <a:cs typeface="Times New Roman"/>
                <a:sym typeface="Times New Roman"/>
              </a:rPr>
              <a:t>Hubble Constant (H0)</a:t>
            </a:r>
            <a:r>
              <a:rPr lang="it" sz="1500">
                <a:solidFill>
                  <a:schemeClr val="dk1"/>
                </a:solidFill>
                <a:latin typeface="Times New Roman"/>
                <a:ea typeface="Times New Roman"/>
                <a:cs typeface="Times New Roman"/>
                <a:sym typeface="Times New Roman"/>
              </a:rPr>
              <a:t>:</a:t>
            </a:r>
            <a:endParaRPr sz="1500">
              <a:solidFill>
                <a:schemeClr val="dk1"/>
              </a:solidFill>
              <a:latin typeface="Times New Roman"/>
              <a:ea typeface="Times New Roman"/>
              <a:cs typeface="Times New Roman"/>
              <a:sym typeface="Times New Roman"/>
            </a:endParaRPr>
          </a:p>
          <a:p>
            <a:pPr indent="0" lvl="0" marL="0" rtl="0" algn="l">
              <a:spcBef>
                <a:spcPts val="1200"/>
              </a:spcBef>
              <a:spcAft>
                <a:spcPts val="0"/>
              </a:spcAft>
              <a:buNone/>
            </a:pPr>
            <a:r>
              <a:t/>
            </a:r>
            <a:endParaRPr sz="1600">
              <a:solidFill>
                <a:schemeClr val="dk1"/>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sz="1600">
              <a:solidFill>
                <a:schemeClr val="dk1"/>
              </a:solidFill>
              <a:latin typeface="Times New Roman"/>
              <a:ea typeface="Times New Roman"/>
              <a:cs typeface="Times New Roman"/>
              <a:sym typeface="Times New Roman"/>
            </a:endParaRPr>
          </a:p>
        </p:txBody>
      </p:sp>
      <p:sp>
        <p:nvSpPr>
          <p:cNvPr id="94" name="Google Shape;94;p16"/>
          <p:cNvSpPr txBox="1"/>
          <p:nvPr>
            <p:ph type="title"/>
          </p:nvPr>
        </p:nvSpPr>
        <p:spPr>
          <a:xfrm>
            <a:off x="1593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solidFill>
                  <a:srgbClr val="800020"/>
                </a:solidFill>
              </a:rPr>
              <a:t>Hubble Constant</a:t>
            </a:r>
            <a:endParaRPr>
              <a:solidFill>
                <a:srgbClr val="800020"/>
              </a:solidFill>
            </a:endParaRPr>
          </a:p>
        </p:txBody>
      </p:sp>
      <p:cxnSp>
        <p:nvCxnSpPr>
          <p:cNvPr id="95" name="Google Shape;95;p16"/>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96" name="Google Shape;96;p16"/>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98" name="Google Shape;98;p16"/>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pic>
        <p:nvPicPr>
          <p:cNvPr id="99" name="Google Shape;99;p16"/>
          <p:cNvPicPr preferRelativeResize="0"/>
          <p:nvPr/>
        </p:nvPicPr>
        <p:blipFill>
          <a:blip r:embed="rId3">
            <a:alphaModFix/>
          </a:blip>
          <a:stretch>
            <a:fillRect/>
          </a:stretch>
        </p:blipFill>
        <p:spPr>
          <a:xfrm>
            <a:off x="1454963" y="1999038"/>
            <a:ext cx="2720358" cy="572700"/>
          </a:xfrm>
          <a:prstGeom prst="rect">
            <a:avLst/>
          </a:prstGeom>
          <a:noFill/>
          <a:ln>
            <a:noFill/>
          </a:ln>
        </p:spPr>
      </p:pic>
      <p:sp>
        <p:nvSpPr>
          <p:cNvPr id="100" name="Google Shape;100;p16"/>
          <p:cNvSpPr txBox="1"/>
          <p:nvPr/>
        </p:nvSpPr>
        <p:spPr>
          <a:xfrm>
            <a:off x="351013" y="2008350"/>
            <a:ext cx="13761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200">
                <a:solidFill>
                  <a:srgbClr val="008070"/>
                </a:solidFill>
                <a:latin typeface="Times New Roman"/>
                <a:ea typeface="Times New Roman"/>
                <a:cs typeface="Times New Roman"/>
                <a:sym typeface="Times New Roman"/>
              </a:rPr>
              <a:t>Luminosity distance</a:t>
            </a:r>
            <a:endParaRPr b="1" sz="1200">
              <a:solidFill>
                <a:srgbClr val="008070"/>
              </a:solidFill>
              <a:latin typeface="Times New Roman"/>
              <a:ea typeface="Times New Roman"/>
              <a:cs typeface="Times New Roman"/>
              <a:sym typeface="Times New Roman"/>
            </a:endParaRPr>
          </a:p>
        </p:txBody>
      </p:sp>
      <p:sp>
        <p:nvSpPr>
          <p:cNvPr id="101" name="Google Shape;101;p16"/>
          <p:cNvSpPr txBox="1"/>
          <p:nvPr/>
        </p:nvSpPr>
        <p:spPr>
          <a:xfrm>
            <a:off x="1526363" y="2403888"/>
            <a:ext cx="11136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it" sz="1200">
                <a:solidFill>
                  <a:srgbClr val="1A6D5C"/>
                </a:solidFill>
                <a:latin typeface="Times New Roman"/>
                <a:ea typeface="Times New Roman"/>
                <a:cs typeface="Times New Roman"/>
                <a:sym typeface="Times New Roman"/>
              </a:rPr>
              <a:t>Hubble constant</a:t>
            </a:r>
            <a:endParaRPr b="1" sz="1200">
              <a:solidFill>
                <a:srgbClr val="1A6D5C"/>
              </a:solidFill>
              <a:latin typeface="Times New Roman"/>
              <a:ea typeface="Times New Roman"/>
              <a:cs typeface="Times New Roman"/>
              <a:sym typeface="Times New Roman"/>
            </a:endParaRPr>
          </a:p>
        </p:txBody>
      </p:sp>
      <p:pic>
        <p:nvPicPr>
          <p:cNvPr id="102" name="Google Shape;102;p16"/>
          <p:cNvPicPr preferRelativeResize="0"/>
          <p:nvPr/>
        </p:nvPicPr>
        <p:blipFill>
          <a:blip r:embed="rId4">
            <a:alphaModFix/>
          </a:blip>
          <a:stretch>
            <a:fillRect/>
          </a:stretch>
        </p:blipFill>
        <p:spPr>
          <a:xfrm>
            <a:off x="5191950" y="883725"/>
            <a:ext cx="3449075" cy="3683600"/>
          </a:xfrm>
          <a:prstGeom prst="rect">
            <a:avLst/>
          </a:prstGeom>
          <a:noFill/>
          <a:ln>
            <a:noFill/>
          </a:ln>
        </p:spPr>
      </p:pic>
      <p:pic>
        <p:nvPicPr>
          <p:cNvPr id="103" name="Google Shape;103;p16"/>
          <p:cNvPicPr preferRelativeResize="0"/>
          <p:nvPr/>
        </p:nvPicPr>
        <p:blipFill>
          <a:blip r:embed="rId5">
            <a:alphaModFix/>
          </a:blip>
          <a:stretch>
            <a:fillRect/>
          </a:stretch>
        </p:blipFill>
        <p:spPr>
          <a:xfrm>
            <a:off x="683838" y="4284300"/>
            <a:ext cx="3348875" cy="362050"/>
          </a:xfrm>
          <a:prstGeom prst="rect">
            <a:avLst/>
          </a:prstGeom>
          <a:noFill/>
          <a:ln>
            <a:noFill/>
          </a:ln>
        </p:spPr>
      </p:pic>
      <p:sp>
        <p:nvSpPr>
          <p:cNvPr id="104" name="Google Shape;104;p16"/>
          <p:cNvSpPr txBox="1"/>
          <p:nvPr/>
        </p:nvSpPr>
        <p:spPr>
          <a:xfrm>
            <a:off x="5265750" y="4518850"/>
            <a:ext cx="34491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it" sz="1100">
                <a:solidFill>
                  <a:schemeClr val="dk1"/>
                </a:solidFill>
              </a:rPr>
              <a:t>[B. P. Abbott </a:t>
            </a:r>
            <a:r>
              <a:rPr i="1" lang="it" sz="1100">
                <a:solidFill>
                  <a:schemeClr val="dk1"/>
                </a:solidFill>
              </a:rPr>
              <a:t>et al</a:t>
            </a:r>
            <a:r>
              <a:rPr lang="it" sz="1100">
                <a:solidFill>
                  <a:schemeClr val="dk1"/>
                </a:solidFill>
              </a:rPr>
              <a:t> Nature volume 551 (2017)]</a:t>
            </a:r>
            <a:endParaRPr sz="1100">
              <a:solidFill>
                <a:schemeClr val="dk1"/>
              </a:solidFill>
            </a:endParaRPr>
          </a:p>
          <a:p>
            <a:pPr indent="0" lvl="0" marL="0" rtl="0" algn="l">
              <a:spcBef>
                <a:spcPts val="0"/>
              </a:spcBef>
              <a:spcAft>
                <a:spcPts val="0"/>
              </a:spcAft>
              <a:buNone/>
            </a:pPr>
            <a:r>
              <a:t/>
            </a:r>
            <a:endParaRPr/>
          </a:p>
        </p:txBody>
      </p:sp>
      <p:sp>
        <p:nvSpPr>
          <p:cNvPr id="105" name="Google Shape;105;p16"/>
          <p:cNvSpPr txBox="1"/>
          <p:nvPr/>
        </p:nvSpPr>
        <p:spPr>
          <a:xfrm>
            <a:off x="5247350" y="983000"/>
            <a:ext cx="1633800" cy="38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it">
                <a:solidFill>
                  <a:schemeClr val="lt1"/>
                </a:solidFill>
              </a:rPr>
              <a:t>NGC4993</a:t>
            </a:r>
            <a:endParaRPr>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7"/>
          <p:cNvSpPr txBox="1"/>
          <p:nvPr>
            <p:ph idx="1" type="body"/>
          </p:nvPr>
        </p:nvSpPr>
        <p:spPr>
          <a:xfrm>
            <a:off x="311700" y="636725"/>
            <a:ext cx="8520600" cy="37035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Clr>
                <a:srgbClr val="800020"/>
              </a:buClr>
              <a:buSzPts val="1600"/>
              <a:buFont typeface="Times New Roman"/>
              <a:buChar char="●"/>
            </a:pPr>
            <a:r>
              <a:rPr lang="it">
                <a:solidFill>
                  <a:schemeClr val="dk1"/>
                </a:solidFill>
                <a:latin typeface="Times New Roman"/>
                <a:ea typeface="Times New Roman"/>
                <a:cs typeface="Times New Roman"/>
                <a:sym typeface="Times New Roman"/>
              </a:rPr>
              <a:t>During the two next observing runs of Ligo and Virgo, </a:t>
            </a:r>
            <a:r>
              <a:rPr b="1" lang="it" u="sng">
                <a:solidFill>
                  <a:srgbClr val="800020"/>
                </a:solidFill>
                <a:latin typeface="Times New Roman"/>
                <a:ea typeface="Times New Roman"/>
                <a:cs typeface="Times New Roman"/>
                <a:sym typeface="Times New Roman"/>
              </a:rPr>
              <a:t>O4 and O5</a:t>
            </a:r>
            <a:r>
              <a:rPr lang="it">
                <a:solidFill>
                  <a:schemeClr val="dk1"/>
                </a:solidFill>
                <a:latin typeface="Times New Roman"/>
                <a:ea typeface="Times New Roman"/>
                <a:cs typeface="Times New Roman"/>
                <a:sym typeface="Times New Roman"/>
              </a:rPr>
              <a:t>, we expect ~0-10 joint GW-sGRB detections per year </a:t>
            </a:r>
            <a:r>
              <a:rPr lang="it" sz="1400">
                <a:solidFill>
                  <a:schemeClr val="dk1"/>
                </a:solidFill>
                <a:latin typeface="Times New Roman"/>
                <a:ea typeface="Times New Roman"/>
                <a:cs typeface="Times New Roman"/>
                <a:sym typeface="Times New Roman"/>
              </a:rPr>
              <a:t>[Patricelli+, MNRAS, Volume 513, Issue 3 2022]</a:t>
            </a:r>
            <a:r>
              <a:rPr lang="it">
                <a:solidFill>
                  <a:schemeClr val="dk1"/>
                </a:solidFill>
                <a:latin typeface="Times New Roman"/>
                <a:ea typeface="Times New Roman"/>
                <a:cs typeface="Times New Roman"/>
                <a:sym typeface="Times New Roman"/>
              </a:rPr>
              <a:t>.</a:t>
            </a:r>
            <a:br>
              <a:rPr lang="it">
                <a:solidFill>
                  <a:schemeClr val="dk1"/>
                </a:solidFill>
                <a:latin typeface="Times New Roman"/>
                <a:ea typeface="Times New Roman"/>
                <a:cs typeface="Times New Roman"/>
                <a:sym typeface="Times New Roman"/>
              </a:rPr>
            </a:br>
            <a:endParaRPr>
              <a:solidFill>
                <a:schemeClr val="dk1"/>
              </a:solidFill>
              <a:latin typeface="Times New Roman"/>
              <a:ea typeface="Times New Roman"/>
              <a:cs typeface="Times New Roman"/>
              <a:sym typeface="Times New Roman"/>
            </a:endParaRPr>
          </a:p>
          <a:p>
            <a:pPr indent="-330200" lvl="0" marL="457200" rtl="0" algn="l">
              <a:lnSpc>
                <a:spcPct val="105000"/>
              </a:lnSpc>
              <a:spcBef>
                <a:spcPts val="0"/>
              </a:spcBef>
              <a:spcAft>
                <a:spcPts val="0"/>
              </a:spcAft>
              <a:buClr>
                <a:srgbClr val="800020"/>
              </a:buClr>
              <a:buSzPts val="1600"/>
              <a:buFont typeface="Times New Roman"/>
              <a:buChar char="●"/>
            </a:pPr>
            <a:r>
              <a:rPr lang="it">
                <a:solidFill>
                  <a:schemeClr val="dk1"/>
                </a:solidFill>
                <a:latin typeface="Times New Roman"/>
                <a:ea typeface="Times New Roman"/>
                <a:cs typeface="Times New Roman"/>
                <a:sym typeface="Times New Roman"/>
              </a:rPr>
              <a:t>With </a:t>
            </a:r>
            <a:r>
              <a:rPr lang="it">
                <a:solidFill>
                  <a:schemeClr val="dk1"/>
                </a:solidFill>
                <a:latin typeface="Times New Roman"/>
                <a:ea typeface="Times New Roman"/>
                <a:cs typeface="Times New Roman"/>
                <a:sym typeface="Times New Roman"/>
              </a:rPr>
              <a:t>Einstein Telescope</a:t>
            </a:r>
            <a:r>
              <a:rPr lang="it">
                <a:solidFill>
                  <a:srgbClr val="800020"/>
                </a:solidFill>
                <a:latin typeface="Times New Roman"/>
                <a:ea typeface="Times New Roman"/>
                <a:cs typeface="Times New Roman"/>
                <a:sym typeface="Times New Roman"/>
              </a:rPr>
              <a:t> </a:t>
            </a:r>
            <a:r>
              <a:rPr lang="it">
                <a:solidFill>
                  <a:schemeClr val="dk1"/>
                </a:solidFill>
                <a:latin typeface="Times New Roman"/>
                <a:ea typeface="Times New Roman"/>
                <a:cs typeface="Times New Roman"/>
                <a:sym typeface="Times New Roman"/>
              </a:rPr>
              <a:t>(</a:t>
            </a:r>
            <a:r>
              <a:rPr b="1" lang="it" u="sng">
                <a:solidFill>
                  <a:srgbClr val="800020"/>
                </a:solidFill>
                <a:latin typeface="Times New Roman"/>
                <a:ea typeface="Times New Roman"/>
                <a:cs typeface="Times New Roman"/>
                <a:sym typeface="Times New Roman"/>
              </a:rPr>
              <a:t>ET</a:t>
            </a:r>
            <a:r>
              <a:rPr lang="it">
                <a:solidFill>
                  <a:schemeClr val="dk1"/>
                </a:solidFill>
                <a:latin typeface="Times New Roman"/>
                <a:ea typeface="Times New Roman"/>
                <a:cs typeface="Times New Roman"/>
                <a:sym typeface="Times New Roman"/>
              </a:rPr>
              <a:t>)</a:t>
            </a:r>
            <a:r>
              <a:rPr lang="it">
                <a:solidFill>
                  <a:schemeClr val="dk1"/>
                </a:solidFill>
                <a:latin typeface="Times New Roman"/>
                <a:ea typeface="Times New Roman"/>
                <a:cs typeface="Times New Roman"/>
                <a:sym typeface="Times New Roman"/>
              </a:rPr>
              <a:t>, we might expect ~100 joint GW-sGRB detections per year </a:t>
            </a:r>
            <a:r>
              <a:rPr lang="it" sz="1400">
                <a:solidFill>
                  <a:schemeClr val="dk1"/>
                </a:solidFill>
                <a:latin typeface="Times New Roman"/>
                <a:ea typeface="Times New Roman"/>
                <a:cs typeface="Times New Roman"/>
                <a:sym typeface="Times New Roman"/>
              </a:rPr>
              <a:t>[Ronchini+, A&amp;A 665, A97 (2022)]</a:t>
            </a:r>
            <a:r>
              <a:rPr lang="it" sz="1600">
                <a:solidFill>
                  <a:schemeClr val="dk1"/>
                </a:solidFill>
                <a:latin typeface="Times New Roman"/>
                <a:ea typeface="Times New Roman"/>
                <a:cs typeface="Times New Roman"/>
                <a:sym typeface="Times New Roman"/>
              </a:rPr>
              <a:t>.</a:t>
            </a:r>
            <a:endParaRPr sz="1600">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0"/>
              </a:spcAft>
              <a:buNone/>
            </a:pPr>
            <a:r>
              <a:rPr b="1" lang="it">
                <a:solidFill>
                  <a:srgbClr val="800020"/>
                </a:solidFill>
                <a:latin typeface="Times New Roman"/>
                <a:ea typeface="Times New Roman"/>
                <a:cs typeface="Times New Roman"/>
                <a:sym typeface="Times New Roman"/>
              </a:rPr>
              <a:t>        O</a:t>
            </a:r>
            <a:r>
              <a:rPr b="1" lang="it">
                <a:solidFill>
                  <a:srgbClr val="800020"/>
                </a:solidFill>
                <a:latin typeface="Times New Roman"/>
                <a:ea typeface="Times New Roman"/>
                <a:cs typeface="Times New Roman"/>
                <a:sym typeface="Times New Roman"/>
              </a:rPr>
              <a:t>bjectives:</a:t>
            </a:r>
            <a:r>
              <a:rPr lang="it">
                <a:solidFill>
                  <a:schemeClr val="dk1"/>
                </a:solidFill>
                <a:latin typeface="Times New Roman"/>
                <a:ea typeface="Times New Roman"/>
                <a:cs typeface="Times New Roman"/>
                <a:sym typeface="Times New Roman"/>
              </a:rPr>
              <a:t> Exploit the hosteless (no single host identified) joint detections of           </a:t>
            </a:r>
            <a:r>
              <a:rPr lang="it">
                <a:solidFill>
                  <a:schemeClr val="lt1"/>
                </a:solidFill>
                <a:latin typeface="Times New Roman"/>
                <a:ea typeface="Times New Roman"/>
                <a:cs typeface="Times New Roman"/>
                <a:sym typeface="Times New Roman"/>
              </a:rPr>
              <a:t>____</a:t>
            </a:r>
            <a:r>
              <a:rPr lang="it">
                <a:solidFill>
                  <a:schemeClr val="dk1"/>
                </a:solidFill>
                <a:latin typeface="Times New Roman"/>
                <a:ea typeface="Times New Roman"/>
                <a:cs typeface="Times New Roman"/>
                <a:sym typeface="Times New Roman"/>
              </a:rPr>
              <a:t>GW-sGRB to:</a:t>
            </a:r>
            <a:endParaRPr>
              <a:solidFill>
                <a:schemeClr val="dk1"/>
              </a:solidFill>
              <a:latin typeface="Times New Roman"/>
              <a:ea typeface="Times New Roman"/>
              <a:cs typeface="Times New Roman"/>
              <a:sym typeface="Times New Roman"/>
            </a:endParaRPr>
          </a:p>
          <a:p>
            <a:pPr indent="-330200" lvl="0" marL="457200" rtl="0" algn="l">
              <a:lnSpc>
                <a:spcPct val="105000"/>
              </a:lnSpc>
              <a:spcBef>
                <a:spcPts val="1200"/>
              </a:spcBef>
              <a:spcAft>
                <a:spcPts val="0"/>
              </a:spcAft>
              <a:buClr>
                <a:srgbClr val="800020"/>
              </a:buClr>
              <a:buSzPts val="1600"/>
              <a:buFont typeface="Times New Roman"/>
              <a:buChar char="●"/>
            </a:pPr>
            <a:r>
              <a:rPr lang="it">
                <a:solidFill>
                  <a:schemeClr val="dk1"/>
                </a:solidFill>
                <a:latin typeface="Times New Roman"/>
                <a:ea typeface="Times New Roman"/>
                <a:cs typeface="Times New Roman"/>
                <a:sym typeface="Times New Roman"/>
              </a:rPr>
              <a:t>Constrain speed of gravity and prompt time delay distribution. </a:t>
            </a:r>
            <a:r>
              <a:rPr b="1" lang="it" sz="1600" u="sng">
                <a:solidFill>
                  <a:srgbClr val="800020"/>
                </a:solidFill>
                <a:latin typeface="Oswald"/>
                <a:ea typeface="Oswald"/>
                <a:cs typeface="Oswald"/>
                <a:sym typeface="Oswald"/>
              </a:rPr>
              <a:t>! Never studied before !</a:t>
            </a:r>
            <a:br>
              <a:rPr b="1" lang="it" sz="1600" u="sng">
                <a:solidFill>
                  <a:srgbClr val="800020"/>
                </a:solidFill>
                <a:latin typeface="Oswald"/>
                <a:ea typeface="Oswald"/>
                <a:cs typeface="Oswald"/>
                <a:sym typeface="Oswald"/>
              </a:rPr>
            </a:br>
            <a:endParaRPr u="sng">
              <a:solidFill>
                <a:schemeClr val="dk1"/>
              </a:solidFill>
              <a:latin typeface="Times New Roman"/>
              <a:ea typeface="Times New Roman"/>
              <a:cs typeface="Times New Roman"/>
              <a:sym typeface="Times New Roman"/>
            </a:endParaRPr>
          </a:p>
          <a:p>
            <a:pPr indent="-330200" lvl="0" marL="457200" rtl="0" algn="l">
              <a:lnSpc>
                <a:spcPct val="105000"/>
              </a:lnSpc>
              <a:spcBef>
                <a:spcPts val="0"/>
              </a:spcBef>
              <a:spcAft>
                <a:spcPts val="0"/>
              </a:spcAft>
              <a:buClr>
                <a:srgbClr val="800020"/>
              </a:buClr>
              <a:buSzPts val="1600"/>
              <a:buFont typeface="Times New Roman"/>
              <a:buChar char="●"/>
            </a:pPr>
            <a:r>
              <a:rPr lang="it">
                <a:solidFill>
                  <a:schemeClr val="dk1"/>
                </a:solidFill>
                <a:latin typeface="Times New Roman"/>
                <a:ea typeface="Times New Roman"/>
                <a:cs typeface="Times New Roman"/>
                <a:sym typeface="Times New Roman"/>
              </a:rPr>
              <a:t>Constrain H0 even in absence of redshift measure. </a:t>
            </a:r>
            <a:r>
              <a:rPr b="1" lang="it" sz="1600" u="sng">
                <a:solidFill>
                  <a:srgbClr val="800020"/>
                </a:solidFill>
                <a:latin typeface="Oswald"/>
                <a:ea typeface="Oswald"/>
                <a:cs typeface="Oswald"/>
                <a:sym typeface="Oswald"/>
              </a:rPr>
              <a:t>! New technique !</a:t>
            </a:r>
            <a:endParaRPr u="sng">
              <a:solidFill>
                <a:schemeClr val="dk1"/>
              </a:solidFill>
              <a:latin typeface="Times New Roman"/>
              <a:ea typeface="Times New Roman"/>
              <a:cs typeface="Times New Roman"/>
              <a:sym typeface="Times New Roman"/>
            </a:endParaRPr>
          </a:p>
        </p:txBody>
      </p:sp>
      <p:sp>
        <p:nvSpPr>
          <p:cNvPr id="111" name="Google Shape;111;p17"/>
          <p:cNvSpPr txBox="1"/>
          <p:nvPr>
            <p:ph type="title"/>
          </p:nvPr>
        </p:nvSpPr>
        <p:spPr>
          <a:xfrm>
            <a:off x="1593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solidFill>
                  <a:srgbClr val="800020"/>
                </a:solidFill>
              </a:rPr>
              <a:t>Summary and Goal </a:t>
            </a:r>
            <a:endParaRPr>
              <a:solidFill>
                <a:srgbClr val="800020"/>
              </a:solidFill>
            </a:endParaRPr>
          </a:p>
          <a:p>
            <a:pPr indent="0" lvl="0" marL="0" rtl="0" algn="l">
              <a:spcBef>
                <a:spcPts val="0"/>
              </a:spcBef>
              <a:spcAft>
                <a:spcPts val="0"/>
              </a:spcAft>
              <a:buNone/>
            </a:pPr>
            <a:r>
              <a:t/>
            </a:r>
            <a:endParaRPr/>
          </a:p>
        </p:txBody>
      </p:sp>
      <p:cxnSp>
        <p:nvCxnSpPr>
          <p:cNvPr id="112" name="Google Shape;112;p17"/>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113" name="Google Shape;113;p17"/>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115" name="Google Shape;115;p17"/>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8"/>
          <p:cNvPicPr preferRelativeResize="0"/>
          <p:nvPr/>
        </p:nvPicPr>
        <p:blipFill>
          <a:blip r:embed="rId3">
            <a:alphaModFix/>
          </a:blip>
          <a:stretch>
            <a:fillRect/>
          </a:stretch>
        </p:blipFill>
        <p:spPr>
          <a:xfrm>
            <a:off x="66225" y="2250918"/>
            <a:ext cx="9011548" cy="2237119"/>
          </a:xfrm>
          <a:prstGeom prst="rect">
            <a:avLst/>
          </a:prstGeom>
          <a:noFill/>
          <a:ln>
            <a:noFill/>
          </a:ln>
        </p:spPr>
      </p:pic>
      <p:sp>
        <p:nvSpPr>
          <p:cNvPr id="121" name="Google Shape;121;p18"/>
          <p:cNvSpPr txBox="1"/>
          <p:nvPr>
            <p:ph type="title"/>
          </p:nvPr>
        </p:nvSpPr>
        <p:spPr>
          <a:xfrm>
            <a:off x="311700" y="573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solidFill>
                  <a:srgbClr val="800020"/>
                </a:solidFill>
                <a:latin typeface="Times New Roman"/>
                <a:ea typeface="Times New Roman"/>
                <a:cs typeface="Times New Roman"/>
                <a:sym typeface="Times New Roman"/>
              </a:rPr>
              <a:t>Generation of</a:t>
            </a:r>
            <a:r>
              <a:rPr lang="it">
                <a:solidFill>
                  <a:srgbClr val="800020"/>
                </a:solidFill>
                <a:latin typeface="Times New Roman"/>
                <a:ea typeface="Times New Roman"/>
                <a:cs typeface="Times New Roman"/>
                <a:sym typeface="Times New Roman"/>
              </a:rPr>
              <a:t> the GW-sGRB Mock Catalog</a:t>
            </a:r>
            <a:endParaRPr>
              <a:solidFill>
                <a:srgbClr val="800020"/>
              </a:solidFill>
              <a:latin typeface="Times New Roman"/>
              <a:ea typeface="Times New Roman"/>
              <a:cs typeface="Times New Roman"/>
              <a:sym typeface="Times New Roman"/>
            </a:endParaRPr>
          </a:p>
        </p:txBody>
      </p:sp>
      <p:sp>
        <p:nvSpPr>
          <p:cNvPr id="122" name="Google Shape;122;p18"/>
          <p:cNvSpPr txBox="1"/>
          <p:nvPr>
            <p:ph idx="1" type="body"/>
          </p:nvPr>
        </p:nvSpPr>
        <p:spPr>
          <a:xfrm>
            <a:off x="278950" y="693425"/>
            <a:ext cx="8520600" cy="13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it" sz="1600">
                <a:solidFill>
                  <a:schemeClr val="dk1"/>
                </a:solidFill>
                <a:latin typeface="Times New Roman"/>
                <a:ea typeface="Times New Roman"/>
                <a:cs typeface="Times New Roman"/>
                <a:sym typeface="Times New Roman"/>
              </a:rPr>
              <a:t>I performed an end-to-end simulation of GW and sGRB detections from BNS mergers. I assumed several scenarios for the GW detector network and for the prompt time delay distribution.</a:t>
            </a:r>
            <a:endParaRPr sz="1600">
              <a:solidFill>
                <a:schemeClr val="dk1"/>
              </a:solidFill>
              <a:latin typeface="Times New Roman"/>
              <a:ea typeface="Times New Roman"/>
              <a:cs typeface="Times New Roman"/>
              <a:sym typeface="Times New Roman"/>
            </a:endParaRPr>
          </a:p>
          <a:p>
            <a:pPr indent="-330200" lvl="0" marL="457200" rtl="0" algn="l">
              <a:spcBef>
                <a:spcPts val="1200"/>
              </a:spcBef>
              <a:spcAft>
                <a:spcPts val="0"/>
              </a:spcAft>
              <a:buClr>
                <a:srgbClr val="821F0C"/>
              </a:buClr>
              <a:buSzPts val="1600"/>
              <a:buFont typeface="Times New Roman"/>
              <a:buChar char="●"/>
            </a:pPr>
            <a:r>
              <a:rPr lang="it" sz="1600">
                <a:solidFill>
                  <a:schemeClr val="dk1"/>
                </a:solidFill>
                <a:latin typeface="Times New Roman"/>
                <a:ea typeface="Times New Roman"/>
                <a:cs typeface="Times New Roman"/>
                <a:sym typeface="Times New Roman"/>
              </a:rPr>
              <a:t>I generated 9 GW-sGRB Mock Catalogs for each detector network and prompt time delay model.</a:t>
            </a:r>
            <a:endParaRPr sz="1600">
              <a:solidFill>
                <a:schemeClr val="dk1"/>
              </a:solidFill>
              <a:latin typeface="Times New Roman"/>
              <a:ea typeface="Times New Roman"/>
              <a:cs typeface="Times New Roman"/>
              <a:sym typeface="Times New Roman"/>
            </a:endParaRPr>
          </a:p>
        </p:txBody>
      </p:sp>
      <p:sp>
        <p:nvSpPr>
          <p:cNvPr id="123" name="Google Shape;123;p18"/>
          <p:cNvSpPr txBox="1"/>
          <p:nvPr/>
        </p:nvSpPr>
        <p:spPr>
          <a:xfrm>
            <a:off x="6477875" y="1960450"/>
            <a:ext cx="20301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it" sz="800">
                <a:solidFill>
                  <a:schemeClr val="dk1"/>
                </a:solidFill>
                <a:latin typeface="Times New Roman"/>
                <a:ea typeface="Times New Roman"/>
                <a:cs typeface="Times New Roman"/>
                <a:sym typeface="Times New Roman"/>
              </a:rPr>
              <a:t>Ghirlanda+, A&amp;A 594 (2016) A84</a:t>
            </a:r>
            <a:endParaRPr sz="800">
              <a:latin typeface="Times New Roman"/>
              <a:ea typeface="Times New Roman"/>
              <a:cs typeface="Times New Roman"/>
              <a:sym typeface="Times New Roman"/>
            </a:endParaRPr>
          </a:p>
        </p:txBody>
      </p:sp>
      <p:sp>
        <p:nvSpPr>
          <p:cNvPr id="124" name="Google Shape;124;p18"/>
          <p:cNvSpPr txBox="1"/>
          <p:nvPr/>
        </p:nvSpPr>
        <p:spPr>
          <a:xfrm>
            <a:off x="2992475" y="3073975"/>
            <a:ext cx="2281500" cy="591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it" sz="800">
                <a:solidFill>
                  <a:schemeClr val="dk1"/>
                </a:solidFill>
                <a:latin typeface="Times New Roman"/>
                <a:ea typeface="Times New Roman"/>
                <a:cs typeface="Times New Roman"/>
                <a:sym typeface="Times New Roman"/>
              </a:rPr>
              <a:t>B.P. Abbot+, Living Reviews in Relativity volume 23 (2020)</a:t>
            </a:r>
            <a:br>
              <a:rPr lang="it" sz="800">
                <a:solidFill>
                  <a:schemeClr val="dk1"/>
                </a:solidFill>
                <a:latin typeface="Times New Roman"/>
                <a:ea typeface="Times New Roman"/>
                <a:cs typeface="Times New Roman"/>
                <a:sym typeface="Times New Roman"/>
              </a:rPr>
            </a:br>
            <a:r>
              <a:rPr lang="it" sz="800">
                <a:solidFill>
                  <a:schemeClr val="dk1"/>
                </a:solidFill>
                <a:latin typeface="Times New Roman"/>
                <a:ea typeface="Times New Roman"/>
                <a:cs typeface="Times New Roman"/>
                <a:sym typeface="Times New Roman"/>
              </a:rPr>
              <a:t>Michele Maggiore et al JCAP03(2020)050</a:t>
            </a:r>
            <a:endParaRPr sz="800">
              <a:latin typeface="Times New Roman"/>
              <a:ea typeface="Times New Roman"/>
              <a:cs typeface="Times New Roman"/>
              <a:sym typeface="Times New Roman"/>
            </a:endParaRPr>
          </a:p>
        </p:txBody>
      </p:sp>
      <p:sp>
        <p:nvSpPr>
          <p:cNvPr id="125" name="Google Shape;125;p18"/>
          <p:cNvSpPr txBox="1"/>
          <p:nvPr/>
        </p:nvSpPr>
        <p:spPr>
          <a:xfrm>
            <a:off x="3269675" y="4470700"/>
            <a:ext cx="22815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it" sz="800">
                <a:solidFill>
                  <a:schemeClr val="dk1"/>
                </a:solidFill>
                <a:latin typeface="Times New Roman"/>
                <a:ea typeface="Times New Roman"/>
                <a:cs typeface="Times New Roman"/>
                <a:sym typeface="Times New Roman"/>
              </a:rPr>
              <a:t>J. Gair+ The Astronomical Journal  166 (2023)</a:t>
            </a:r>
            <a:endParaRPr sz="800">
              <a:latin typeface="Times New Roman"/>
              <a:ea typeface="Times New Roman"/>
              <a:cs typeface="Times New Roman"/>
              <a:sym typeface="Times New Roman"/>
            </a:endParaRPr>
          </a:p>
        </p:txBody>
      </p:sp>
      <p:cxnSp>
        <p:nvCxnSpPr>
          <p:cNvPr id="126" name="Google Shape;126;p18"/>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127" name="Google Shape;127;p18"/>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8"/>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129" name="Google Shape;129;p18"/>
          <p:cNvSpPr txBox="1"/>
          <p:nvPr/>
        </p:nvSpPr>
        <p:spPr>
          <a:xfrm>
            <a:off x="952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sp>
        <p:nvSpPr>
          <p:cNvPr id="130" name="Google Shape;130;p18"/>
          <p:cNvSpPr txBox="1"/>
          <p:nvPr/>
        </p:nvSpPr>
        <p:spPr>
          <a:xfrm>
            <a:off x="6610925" y="4470700"/>
            <a:ext cx="2030100" cy="307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lang="it" sz="800">
                <a:solidFill>
                  <a:schemeClr val="dk1"/>
                </a:solidFill>
                <a:latin typeface="Times New Roman"/>
                <a:ea typeface="Times New Roman"/>
                <a:cs typeface="Times New Roman"/>
                <a:sym typeface="Times New Roman"/>
              </a:rPr>
              <a:t>A. Farah+, ApJ 895 (2020) 108</a:t>
            </a:r>
            <a:endParaRPr sz="800">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311700" y="781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it">
                <a:solidFill>
                  <a:srgbClr val="800020"/>
                </a:solidFill>
                <a:latin typeface="Times New Roman"/>
                <a:ea typeface="Times New Roman"/>
                <a:cs typeface="Times New Roman"/>
                <a:sym typeface="Times New Roman"/>
              </a:rPr>
              <a:t>Catalog of Simulated GW-sGRB Detections</a:t>
            </a:r>
            <a:endParaRPr>
              <a:solidFill>
                <a:srgbClr val="800020"/>
              </a:solidFill>
              <a:latin typeface="Times New Roman"/>
              <a:ea typeface="Times New Roman"/>
              <a:cs typeface="Times New Roman"/>
              <a:sym typeface="Times New Roman"/>
            </a:endParaRPr>
          </a:p>
        </p:txBody>
      </p:sp>
      <p:sp>
        <p:nvSpPr>
          <p:cNvPr id="136" name="Google Shape;136;p19"/>
          <p:cNvSpPr txBox="1"/>
          <p:nvPr>
            <p:ph idx="1" type="body"/>
          </p:nvPr>
        </p:nvSpPr>
        <p:spPr>
          <a:xfrm>
            <a:off x="419850" y="650850"/>
            <a:ext cx="3927600" cy="1862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800020"/>
              </a:buClr>
              <a:buSzPts val="1600"/>
              <a:buFont typeface="Times New Roman"/>
              <a:buChar char="●"/>
            </a:pPr>
            <a:r>
              <a:rPr lang="it" sz="1600">
                <a:solidFill>
                  <a:schemeClr val="dk1"/>
                </a:solidFill>
                <a:latin typeface="Times New Roman"/>
                <a:ea typeface="Times New Roman"/>
                <a:cs typeface="Times New Roman"/>
                <a:sym typeface="Times New Roman"/>
              </a:rPr>
              <a:t>               </a:t>
            </a:r>
            <a:r>
              <a:rPr lang="it" sz="1500">
                <a:solidFill>
                  <a:schemeClr val="dk1"/>
                </a:solidFill>
                <a:latin typeface="Times New Roman"/>
                <a:ea typeface="Times New Roman"/>
                <a:cs typeface="Times New Roman"/>
                <a:sym typeface="Times New Roman"/>
              </a:rPr>
              <a:t>simulated BNS mergers.</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rgbClr val="800020"/>
              </a:buClr>
              <a:buSzPts val="1500"/>
              <a:buFont typeface="Times New Roman"/>
              <a:buChar char="●"/>
            </a:pPr>
            <a:r>
              <a:rPr lang="it" sz="1500">
                <a:solidFill>
                  <a:schemeClr val="dk1"/>
                </a:solidFill>
                <a:latin typeface="Times New Roman"/>
                <a:ea typeface="Times New Roman"/>
                <a:cs typeface="Times New Roman"/>
                <a:sym typeface="Times New Roman"/>
              </a:rPr>
              <a:t>Prompt time delay model is a gaussian centered around 1.7 s.</a:t>
            </a:r>
            <a:endParaRPr sz="1500">
              <a:solidFill>
                <a:schemeClr val="dk1"/>
              </a:solidFill>
              <a:latin typeface="Times New Roman"/>
              <a:ea typeface="Times New Roman"/>
              <a:cs typeface="Times New Roman"/>
              <a:sym typeface="Times New Roman"/>
            </a:endParaRPr>
          </a:p>
          <a:p>
            <a:pPr indent="-323850" lvl="0" marL="457200" rtl="0" algn="l">
              <a:spcBef>
                <a:spcPts val="0"/>
              </a:spcBef>
              <a:spcAft>
                <a:spcPts val="0"/>
              </a:spcAft>
              <a:buClr>
                <a:srgbClr val="800020"/>
              </a:buClr>
              <a:buSzPts val="1500"/>
              <a:buFont typeface="Times New Roman"/>
              <a:buChar char="●"/>
            </a:pPr>
            <a:r>
              <a:rPr lang="it" sz="1500">
                <a:solidFill>
                  <a:schemeClr val="dk1"/>
                </a:solidFill>
                <a:latin typeface="Times New Roman"/>
                <a:ea typeface="Times New Roman"/>
                <a:cs typeface="Times New Roman"/>
                <a:sym typeface="Times New Roman"/>
              </a:rPr>
              <a:t>Detection Threshold: SNR &gt; 12 for GW and Flux &gt; 5          for sGRB.</a:t>
            </a:r>
            <a:endParaRPr sz="1500">
              <a:solidFill>
                <a:schemeClr val="dk1"/>
              </a:solidFill>
              <a:latin typeface="Times New Roman"/>
              <a:ea typeface="Times New Roman"/>
              <a:cs typeface="Times New Roman"/>
              <a:sym typeface="Times New Roman"/>
            </a:endParaRPr>
          </a:p>
        </p:txBody>
      </p:sp>
      <p:cxnSp>
        <p:nvCxnSpPr>
          <p:cNvPr id="137" name="Google Shape;137;p19"/>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138" name="Google Shape;138;p19"/>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9"/>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140" name="Google Shape;140;p19"/>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pic>
        <p:nvPicPr>
          <p:cNvPr id="141" name="Google Shape;141;p19" title="[0,0,0,&quot;https://www.codecogs.com/eqnedit.php?latex=N%20%3D%2010%5E%7B6%7D#0&quot;]"/>
          <p:cNvPicPr preferRelativeResize="0"/>
          <p:nvPr/>
        </p:nvPicPr>
        <p:blipFill>
          <a:blip r:embed="rId3">
            <a:alphaModFix/>
          </a:blip>
          <a:stretch>
            <a:fillRect/>
          </a:stretch>
        </p:blipFill>
        <p:spPr>
          <a:xfrm>
            <a:off x="976750" y="763800"/>
            <a:ext cx="669577" cy="169333"/>
          </a:xfrm>
          <a:prstGeom prst="rect">
            <a:avLst/>
          </a:prstGeom>
          <a:noFill/>
          <a:ln>
            <a:noFill/>
          </a:ln>
        </p:spPr>
      </p:pic>
      <p:pic>
        <p:nvPicPr>
          <p:cNvPr id="142" name="Google Shape;142;p19" title="[0,0,0,&quot;https://www.codecogs.com/eqnedit.php?latex=%5Cfrac%7B%5Ctext%7Bph%7D%7D%7Bs%20%5C%3B%20%5Ctext%7Bcm%7D%5E2%7D#0&quot;]"/>
          <p:cNvPicPr preferRelativeResize="0"/>
          <p:nvPr/>
        </p:nvPicPr>
        <p:blipFill rotWithShape="1">
          <a:blip r:embed="rId4">
            <a:alphaModFix/>
          </a:blip>
          <a:srcRect b="-9865" l="-9397" r="0" t="0"/>
          <a:stretch/>
        </p:blipFill>
        <p:spPr>
          <a:xfrm>
            <a:off x="1950950" y="1778675"/>
            <a:ext cx="408325" cy="354975"/>
          </a:xfrm>
          <a:prstGeom prst="rect">
            <a:avLst/>
          </a:prstGeom>
          <a:noFill/>
          <a:ln>
            <a:noFill/>
          </a:ln>
        </p:spPr>
      </p:pic>
      <p:pic>
        <p:nvPicPr>
          <p:cNvPr id="143" name="Google Shape;143;p19"/>
          <p:cNvPicPr preferRelativeResize="0"/>
          <p:nvPr/>
        </p:nvPicPr>
        <p:blipFill>
          <a:blip r:embed="rId5">
            <a:alphaModFix/>
          </a:blip>
          <a:stretch>
            <a:fillRect/>
          </a:stretch>
        </p:blipFill>
        <p:spPr>
          <a:xfrm>
            <a:off x="4637050" y="619075"/>
            <a:ext cx="4195249" cy="4195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0"/>
          <p:cNvSpPr txBox="1"/>
          <p:nvPr>
            <p:ph type="title"/>
          </p:nvPr>
        </p:nvSpPr>
        <p:spPr>
          <a:xfrm>
            <a:off x="1593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solidFill>
                  <a:srgbClr val="800020"/>
                </a:solidFill>
              </a:rPr>
              <a:t>Forecast - 1</a:t>
            </a:r>
            <a:endParaRPr>
              <a:solidFill>
                <a:srgbClr val="800020"/>
              </a:solidFill>
            </a:endParaRPr>
          </a:p>
          <a:p>
            <a:pPr indent="0" lvl="0" marL="457200" rtl="0" algn="l">
              <a:spcBef>
                <a:spcPts val="0"/>
              </a:spcBef>
              <a:spcAft>
                <a:spcPts val="0"/>
              </a:spcAft>
              <a:buNone/>
            </a:pPr>
            <a:r>
              <a:t/>
            </a:r>
            <a:endParaRPr/>
          </a:p>
        </p:txBody>
      </p:sp>
      <p:cxnSp>
        <p:nvCxnSpPr>
          <p:cNvPr id="149" name="Google Shape;149;p20"/>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150" name="Google Shape;150;p20"/>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0"/>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152" name="Google Shape;152;p20"/>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pic>
        <p:nvPicPr>
          <p:cNvPr id="153" name="Google Shape;153;p20"/>
          <p:cNvPicPr preferRelativeResize="0"/>
          <p:nvPr/>
        </p:nvPicPr>
        <p:blipFill>
          <a:blip r:embed="rId3">
            <a:alphaModFix/>
          </a:blip>
          <a:stretch>
            <a:fillRect/>
          </a:stretch>
        </p:blipFill>
        <p:spPr>
          <a:xfrm>
            <a:off x="862225" y="1190700"/>
            <a:ext cx="3588374" cy="3588374"/>
          </a:xfrm>
          <a:prstGeom prst="rect">
            <a:avLst/>
          </a:prstGeom>
          <a:noFill/>
          <a:ln>
            <a:noFill/>
          </a:ln>
        </p:spPr>
      </p:pic>
      <p:pic>
        <p:nvPicPr>
          <p:cNvPr id="154" name="Google Shape;154;p20"/>
          <p:cNvPicPr preferRelativeResize="0"/>
          <p:nvPr/>
        </p:nvPicPr>
        <p:blipFill>
          <a:blip r:embed="rId4">
            <a:alphaModFix/>
          </a:blip>
          <a:stretch>
            <a:fillRect/>
          </a:stretch>
        </p:blipFill>
        <p:spPr>
          <a:xfrm>
            <a:off x="5243925" y="1184875"/>
            <a:ext cx="3588374" cy="3588374"/>
          </a:xfrm>
          <a:prstGeom prst="rect">
            <a:avLst/>
          </a:prstGeom>
          <a:noFill/>
          <a:ln>
            <a:noFill/>
          </a:ln>
        </p:spPr>
      </p:pic>
      <p:pic>
        <p:nvPicPr>
          <p:cNvPr id="155" name="Google Shape;155;p20" title="[0,0,0,&quot;https://www.codecogs.com/eqnedit.php?latex=%5Csigma_%7B%5CDelta%20t%7D%20%3D%200.17#0&quot;]"/>
          <p:cNvPicPr preferRelativeResize="0"/>
          <p:nvPr/>
        </p:nvPicPr>
        <p:blipFill>
          <a:blip r:embed="rId5">
            <a:alphaModFix/>
          </a:blip>
          <a:stretch>
            <a:fillRect/>
          </a:stretch>
        </p:blipFill>
        <p:spPr>
          <a:xfrm>
            <a:off x="2824075" y="1077500"/>
            <a:ext cx="1023169" cy="190500"/>
          </a:xfrm>
          <a:prstGeom prst="rect">
            <a:avLst/>
          </a:prstGeom>
          <a:noFill/>
          <a:ln>
            <a:noFill/>
          </a:ln>
        </p:spPr>
      </p:pic>
      <p:sp>
        <p:nvSpPr>
          <p:cNvPr id="156" name="Google Shape;156;p20"/>
          <p:cNvSpPr txBox="1"/>
          <p:nvPr>
            <p:ph idx="1" type="body"/>
          </p:nvPr>
        </p:nvSpPr>
        <p:spPr>
          <a:xfrm>
            <a:off x="311700" y="636725"/>
            <a:ext cx="8520600" cy="4112100"/>
          </a:xfrm>
          <a:prstGeom prst="rect">
            <a:avLst/>
          </a:prstGeom>
          <a:noFill/>
          <a:ln>
            <a:noFill/>
          </a:ln>
        </p:spPr>
        <p:txBody>
          <a:bodyPr anchorCtr="0" anchor="t" bIns="91425" lIns="91425" spcFirstLastPara="1" rIns="91425" wrap="square" tIns="91425">
            <a:noAutofit/>
          </a:bodyPr>
          <a:lstStyle/>
          <a:p>
            <a:pPr indent="-342900" lvl="0" marL="457200" rtl="0" algn="l">
              <a:lnSpc>
                <a:spcPct val="105000"/>
              </a:lnSpc>
              <a:spcBef>
                <a:spcPts val="0"/>
              </a:spcBef>
              <a:spcAft>
                <a:spcPts val="0"/>
              </a:spcAft>
              <a:buClr>
                <a:srgbClr val="800020"/>
              </a:buClr>
              <a:buSzPts val="1800"/>
              <a:buFont typeface="Times New Roman"/>
              <a:buChar char="●"/>
            </a:pPr>
            <a:r>
              <a:rPr lang="it">
                <a:solidFill>
                  <a:schemeClr val="dk1"/>
                </a:solidFill>
                <a:latin typeface="Times New Roman"/>
                <a:ea typeface="Times New Roman"/>
                <a:cs typeface="Times New Roman"/>
                <a:sym typeface="Times New Roman"/>
              </a:rPr>
              <a:t>Joint and marginalized posterior distributions in the case of 100 events detected by ET and true value of</a:t>
            </a:r>
            <a:r>
              <a:rPr lang="it">
                <a:solidFill>
                  <a:schemeClr val="dk1"/>
                </a:solidFill>
                <a:latin typeface="Times New Roman"/>
                <a:ea typeface="Times New Roman"/>
                <a:cs typeface="Times New Roman"/>
                <a:sym typeface="Times New Roman"/>
              </a:rPr>
              <a:t>                     </a:t>
            </a:r>
            <a:r>
              <a:rPr lang="it">
                <a:solidFill>
                  <a:schemeClr val="dk1"/>
                </a:solidFill>
                <a:latin typeface="Times New Roman"/>
                <a:ea typeface="Times New Roman"/>
                <a:cs typeface="Times New Roman"/>
                <a:sym typeface="Times New Roman"/>
              </a:rPr>
              <a:t>s.</a:t>
            </a:r>
            <a:endParaRPr>
              <a:solidFill>
                <a:schemeClr val="dk1"/>
              </a:solidFill>
              <a:latin typeface="Times New Roman"/>
              <a:ea typeface="Times New Roman"/>
              <a:cs typeface="Times New Roman"/>
              <a:sym typeface="Times New Roman"/>
            </a:endParaRPr>
          </a:p>
          <a:p>
            <a:pPr indent="-342900" lvl="0" marL="457200" rtl="0" algn="l">
              <a:lnSpc>
                <a:spcPct val="105000"/>
              </a:lnSpc>
              <a:spcBef>
                <a:spcPts val="0"/>
              </a:spcBef>
              <a:spcAft>
                <a:spcPts val="0"/>
              </a:spcAft>
              <a:buClr>
                <a:schemeClr val="lt1"/>
              </a:buClr>
              <a:buSzPts val="1800"/>
              <a:buFont typeface="Times New Roman"/>
              <a:buChar char="●"/>
            </a:pPr>
            <a:r>
              <a:t/>
            </a:r>
            <a:endParaRPr>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None/>
            </a:pPr>
            <a:r>
              <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1"/>
          <p:cNvSpPr txBox="1"/>
          <p:nvPr>
            <p:ph idx="1" type="body"/>
          </p:nvPr>
        </p:nvSpPr>
        <p:spPr>
          <a:xfrm>
            <a:off x="311700" y="636725"/>
            <a:ext cx="8520600" cy="4112100"/>
          </a:xfrm>
          <a:prstGeom prst="rect">
            <a:avLst/>
          </a:prstGeom>
          <a:noFill/>
          <a:ln>
            <a:noFill/>
          </a:ln>
        </p:spPr>
        <p:txBody>
          <a:bodyPr anchorCtr="0" anchor="t" bIns="91425" lIns="91425" spcFirstLastPara="1" rIns="91425" wrap="square" tIns="91425">
            <a:noAutofit/>
          </a:bodyPr>
          <a:lstStyle/>
          <a:p>
            <a:pPr indent="-342900" lvl="0" marL="457200" rtl="0" algn="l">
              <a:lnSpc>
                <a:spcPct val="105000"/>
              </a:lnSpc>
              <a:spcBef>
                <a:spcPts val="0"/>
              </a:spcBef>
              <a:spcAft>
                <a:spcPts val="0"/>
              </a:spcAft>
              <a:buClr>
                <a:srgbClr val="800020"/>
              </a:buClr>
              <a:buSzPts val="1800"/>
              <a:buFont typeface="Times New Roman"/>
              <a:buChar char="●"/>
            </a:pPr>
            <a:r>
              <a:rPr lang="it">
                <a:solidFill>
                  <a:schemeClr val="dk1"/>
                </a:solidFill>
                <a:latin typeface="Times New Roman"/>
                <a:ea typeface="Times New Roman"/>
                <a:cs typeface="Times New Roman"/>
                <a:sym typeface="Times New Roman"/>
              </a:rPr>
              <a:t>Precision on the population parameters as we combine more and more joint GW-sGRB detections.</a:t>
            </a:r>
            <a:endParaRPr>
              <a:solidFill>
                <a:schemeClr val="dk1"/>
              </a:solidFill>
              <a:latin typeface="Times New Roman"/>
              <a:ea typeface="Times New Roman"/>
              <a:cs typeface="Times New Roman"/>
              <a:sym typeface="Times New Roman"/>
            </a:endParaRPr>
          </a:p>
          <a:p>
            <a:pPr indent="-342900" lvl="0" marL="457200" rtl="0" algn="l">
              <a:lnSpc>
                <a:spcPct val="105000"/>
              </a:lnSpc>
              <a:spcBef>
                <a:spcPts val="0"/>
              </a:spcBef>
              <a:spcAft>
                <a:spcPts val="0"/>
              </a:spcAft>
              <a:buClr>
                <a:schemeClr val="lt1"/>
              </a:buClr>
              <a:buSzPts val="1800"/>
              <a:buFont typeface="Times New Roman"/>
              <a:buChar char="●"/>
            </a:pPr>
            <a:r>
              <a:t/>
            </a:r>
            <a:endParaRPr>
              <a:solidFill>
                <a:schemeClr val="dk1"/>
              </a:solidFill>
              <a:latin typeface="Times New Roman"/>
              <a:ea typeface="Times New Roman"/>
              <a:cs typeface="Times New Roman"/>
              <a:sym typeface="Times New Roman"/>
            </a:endParaRPr>
          </a:p>
          <a:p>
            <a:pPr indent="0" lvl="0" marL="0" rtl="0" algn="l">
              <a:lnSpc>
                <a:spcPct val="105000"/>
              </a:lnSpc>
              <a:spcBef>
                <a:spcPts val="1200"/>
              </a:spcBef>
              <a:spcAft>
                <a:spcPts val="1200"/>
              </a:spcAft>
              <a:buNone/>
            </a:pPr>
            <a:r>
              <a:t/>
            </a:r>
            <a:endParaRPr>
              <a:solidFill>
                <a:schemeClr val="dk1"/>
              </a:solidFill>
              <a:latin typeface="Times New Roman"/>
              <a:ea typeface="Times New Roman"/>
              <a:cs typeface="Times New Roman"/>
              <a:sym typeface="Times New Roman"/>
            </a:endParaRPr>
          </a:p>
        </p:txBody>
      </p:sp>
      <p:sp>
        <p:nvSpPr>
          <p:cNvPr id="162" name="Google Shape;162;p21"/>
          <p:cNvSpPr txBox="1"/>
          <p:nvPr>
            <p:ph type="title"/>
          </p:nvPr>
        </p:nvSpPr>
        <p:spPr>
          <a:xfrm>
            <a:off x="1593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it">
                <a:solidFill>
                  <a:srgbClr val="800020"/>
                </a:solidFill>
              </a:rPr>
              <a:t>Forecast - 2</a:t>
            </a:r>
            <a:endParaRPr>
              <a:solidFill>
                <a:srgbClr val="800020"/>
              </a:solidFill>
            </a:endParaRPr>
          </a:p>
          <a:p>
            <a:pPr indent="0" lvl="0" marL="457200" rtl="0" algn="l">
              <a:spcBef>
                <a:spcPts val="0"/>
              </a:spcBef>
              <a:spcAft>
                <a:spcPts val="0"/>
              </a:spcAft>
              <a:buNone/>
            </a:pPr>
            <a:r>
              <a:t/>
            </a:r>
            <a:endParaRPr/>
          </a:p>
        </p:txBody>
      </p:sp>
      <p:cxnSp>
        <p:nvCxnSpPr>
          <p:cNvPr id="163" name="Google Shape;163;p21"/>
          <p:cNvCxnSpPr/>
          <p:nvPr/>
        </p:nvCxnSpPr>
        <p:spPr>
          <a:xfrm flipH="1" rot="10800000">
            <a:off x="-20584" y="605266"/>
            <a:ext cx="8661600" cy="13800"/>
          </a:xfrm>
          <a:prstGeom prst="straightConnector1">
            <a:avLst/>
          </a:prstGeom>
          <a:noFill/>
          <a:ln cap="flat" cmpd="sng" w="9525">
            <a:solidFill>
              <a:srgbClr val="800020"/>
            </a:solidFill>
            <a:prstDash val="solid"/>
            <a:round/>
            <a:headEnd len="med" w="med" type="none"/>
            <a:tailEnd len="med" w="med" type="oval"/>
          </a:ln>
        </p:spPr>
      </p:cxnSp>
      <p:sp>
        <p:nvSpPr>
          <p:cNvPr id="164" name="Google Shape;164;p21"/>
          <p:cNvSpPr/>
          <p:nvPr/>
        </p:nvSpPr>
        <p:spPr>
          <a:xfrm>
            <a:off x="0" y="4814325"/>
            <a:ext cx="9144000" cy="393600"/>
          </a:xfrm>
          <a:prstGeom prst="round2SameRect">
            <a:avLst>
              <a:gd fmla="val 16667" name="adj1"/>
              <a:gd fmla="val 0" name="adj2"/>
            </a:avLst>
          </a:prstGeom>
          <a:gradFill>
            <a:gsLst>
              <a:gs pos="0">
                <a:srgbClr val="008070"/>
              </a:gs>
              <a:gs pos="100000">
                <a:srgbClr val="800020"/>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1"/>
          <p:cNvSpPr txBox="1"/>
          <p:nvPr>
            <p:ph idx="12" type="sldNum"/>
          </p:nvPr>
        </p:nvSpPr>
        <p:spPr>
          <a:xfrm>
            <a:off x="8465533" y="47790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it">
                <a:solidFill>
                  <a:schemeClr val="lt1"/>
                </a:solidFill>
              </a:rPr>
              <a:t>‹#›</a:t>
            </a:fld>
            <a:endParaRPr>
              <a:solidFill>
                <a:schemeClr val="lt1"/>
              </a:solidFill>
            </a:endParaRPr>
          </a:p>
        </p:txBody>
      </p:sp>
      <p:sp>
        <p:nvSpPr>
          <p:cNvPr id="166" name="Google Shape;166;p21"/>
          <p:cNvSpPr txBox="1"/>
          <p:nvPr/>
        </p:nvSpPr>
        <p:spPr>
          <a:xfrm>
            <a:off x="19050" y="4814325"/>
            <a:ext cx="86958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900">
                <a:solidFill>
                  <a:schemeClr val="lt1"/>
                </a:solidFill>
                <a:latin typeface="Times New Roman"/>
                <a:ea typeface="Times New Roman"/>
                <a:cs typeface="Times New Roman"/>
                <a:sym typeface="Times New Roman"/>
              </a:rPr>
              <a:t>L. Iampieri						</a:t>
            </a:r>
            <a:r>
              <a:rPr lang="it" sz="900">
                <a:solidFill>
                  <a:schemeClr val="lt1"/>
                </a:solidFill>
                <a:latin typeface="Times New Roman"/>
                <a:ea typeface="Times New Roman"/>
                <a:cs typeface="Times New Roman"/>
                <a:sym typeface="Times New Roman"/>
              </a:rPr>
              <a:t>IV Gravi-Gamma-Nu Workshop 05/10/2023</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t/>
            </a:r>
            <a:endParaRPr sz="900">
              <a:solidFill>
                <a:schemeClr val="lt1"/>
              </a:solidFill>
              <a:latin typeface="Times New Roman"/>
              <a:ea typeface="Times New Roman"/>
              <a:cs typeface="Times New Roman"/>
              <a:sym typeface="Times New Roman"/>
            </a:endParaRPr>
          </a:p>
        </p:txBody>
      </p:sp>
      <p:pic>
        <p:nvPicPr>
          <p:cNvPr id="167" name="Google Shape;167;p21"/>
          <p:cNvPicPr preferRelativeResize="0"/>
          <p:nvPr/>
        </p:nvPicPr>
        <p:blipFill>
          <a:blip r:embed="rId3">
            <a:alphaModFix/>
          </a:blip>
          <a:stretch>
            <a:fillRect/>
          </a:stretch>
        </p:blipFill>
        <p:spPr>
          <a:xfrm>
            <a:off x="183525" y="1613650"/>
            <a:ext cx="2882925" cy="2882925"/>
          </a:xfrm>
          <a:prstGeom prst="rect">
            <a:avLst/>
          </a:prstGeom>
          <a:noFill/>
          <a:ln>
            <a:noFill/>
          </a:ln>
        </p:spPr>
      </p:pic>
      <p:pic>
        <p:nvPicPr>
          <p:cNvPr id="168" name="Google Shape;168;p21"/>
          <p:cNvPicPr preferRelativeResize="0"/>
          <p:nvPr/>
        </p:nvPicPr>
        <p:blipFill>
          <a:blip r:embed="rId4">
            <a:alphaModFix/>
          </a:blip>
          <a:stretch>
            <a:fillRect/>
          </a:stretch>
        </p:blipFill>
        <p:spPr>
          <a:xfrm>
            <a:off x="3066450" y="1613650"/>
            <a:ext cx="2882925" cy="2882925"/>
          </a:xfrm>
          <a:prstGeom prst="rect">
            <a:avLst/>
          </a:prstGeom>
          <a:noFill/>
          <a:ln>
            <a:noFill/>
          </a:ln>
        </p:spPr>
      </p:pic>
      <p:pic>
        <p:nvPicPr>
          <p:cNvPr id="169" name="Google Shape;169;p21"/>
          <p:cNvPicPr preferRelativeResize="0"/>
          <p:nvPr/>
        </p:nvPicPr>
        <p:blipFill>
          <a:blip r:embed="rId5">
            <a:alphaModFix/>
          </a:blip>
          <a:stretch>
            <a:fillRect/>
          </a:stretch>
        </p:blipFill>
        <p:spPr>
          <a:xfrm>
            <a:off x="5949375" y="1613650"/>
            <a:ext cx="2882925" cy="28829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