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5" r:id="rId4"/>
    <p:sldId id="266" r:id="rId5"/>
    <p:sldId id="263" r:id="rId6"/>
    <p:sldId id="264" r:id="rId7"/>
    <p:sldId id="321" r:id="rId8"/>
    <p:sldId id="322" r:id="rId9"/>
    <p:sldId id="261" r:id="rId10"/>
    <p:sldId id="271" r:id="rId11"/>
    <p:sldId id="323" r:id="rId12"/>
    <p:sldId id="324" r:id="rId13"/>
    <p:sldId id="269" r:id="rId14"/>
    <p:sldId id="262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0" autoAdjust="0"/>
    <p:restoredTop sz="93324"/>
  </p:normalViewPr>
  <p:slideViewPr>
    <p:cSldViewPr snapToGrid="0" snapToObjects="1">
      <p:cViewPr>
        <p:scale>
          <a:sx n="110" d="100"/>
          <a:sy n="110" d="100"/>
        </p:scale>
        <p:origin x="144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1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3901 2103 24575,'0'-28'0,"0"15"0,0-49 0,0 6 0,0-1 0,0-3 0,0-19 0,0 27 0,0 3 0,0-2 0,0 4 0,0 15 0,0 17 0,0 5 0,-7 6 0,-8-2 0,-16-5 0,4 0 0,3-1 0,-23-18 0,29 20 0,-31-26 0,32 23 0,-11-8 0,2 3 0,-8-1 0,9 5 0,-5-5 0,8 4 0,-16-6 0,13 7 0,-13-2 0,17 6-6784,-11-2 6784,15 6-2464,-10-5 2464,15 6 0,-20-3 0,12 2 0,-7 5 0,8-3 0,3 3 0,4 1 5563,-8 0-5563,16 0 3685,-16 0-3685,9 0 0,-18 0 0,7 0 0,-4 0 0,4 5 0,3 0 0,-2 7 0,3-2 0,-12 9 0,-3 5 0,8-2 0,-13 9 0,8-5 0,-7 7 0,-4 5 0,16-13 0,1 3 0,15-18 0,-13 21 0,-1-5 0,1 1 0,-11 13 0,9-14 0,2 2 0,-18 7 0,30-27 0,-29 25 0,17-12 0,2-1 0,-20 16 0,27-25 0,-21 19 0,19-15 0,-7 10 0,5-4 0,-6 6 0,6-8 0,-5 3 0,8-8 0,-4 7 0,8-9 0,-6 12 0,3-9 0,-5 8 0,3-11 0,4-3 0,-1 0 0,8-6 0,-15 12 0,13-11 0,-13 7 0,15-8 0,-15 8 0,14-7-6784,-38 16 6784,34-16 0,-46 27 0,17 0-4537,-3 2 4537,1-1-609,24-18 609,-5-2 3993,3-2-3993,-6 3 0,8-4 0,-2 3 0,6-4 0,-8 2 6213,9-5-6213,-10 2 1335,11-3-1335,-6 2 389,9-3-389,-10 3 0,10-3 0,-10 1 0,-1-3 0,7-1 0,-5 0 0,13 0 0,-6 0 0,6 0 0,-11 0 0,11 0 0,-7 0 0,9 0 0,-9 0 0,5 0 0,-7 0 0,4 0 0,-1 0 0,2 0 0,-1 0 0,-1-5 0,2 1 0,-4-10 0,4 4 0,-8-7 0,1-4 0,1-5 0,1 3 0,4-5 0,5 16 0,-1-20 0,-1 12 0,4-7 0,-3 4 0,3 16 0,1-18 0,0 19 0,0-14 0,0 10 0,0 0 0,0-16 0,0 19 0,0-16 0,0 16 0,0-6 0,0 2 0,0-6 0,0-1 0,0 4 0,3-10-6784,0 10 6784,4-11 0,0 5 0,4-3-4537,-2 6 4537,2-1-63,-7 11 63,1-5 4506,0 5-4506,-1-3 0,2 2 0,-4 4 6737,0-1-6737,-2 1 141,0-1-141,0-12 0,5-2 0,1-12 0,18-17 0,-2 4 0,5-1 0,27-19 0,-16 18 0,12-8 0,8-9 0,-38 41 0,36-29 0,-41 39 0,32-30 0,-23 19 0,6-7 0,1-2 0,-19 20 0,10-10 0,-10 10 0,-6 6 0,1-1 0,-2 2 0,0 0 0,-2 0 0,-2 2 0,-1-1 0,3-8 0,-1-12 0,2 3 0,1-10 0,-3 18 0,6-22 0,-4 18 0,6-34 0,-6 32 0,6-33-6784,-6 34 6784,6-35-4537,-7 36 4537,8-38 0,-3 21 0,0-1 0,1-2-3034,-7 31 3034,8-27 3034,-9 26-3034,9-37 0,-9 33 0,4-20 0,-5 19 4537,0-11-4537,-3 0 0,0-2 0,-17-6 0,3 7 6784,-7 0-6784,2-2-6784,5 11 6784,2-3 0,-2 5 0,10 8 0,-5-7 0,7 7 0,-8-5 0,3 4 0,0 1 0,-9-2 6784,14 5-6784,-21-6 0,21 6 0,-21-3 0,21 5 0,-29-5 0,-8-2 0,-3-2 0,-1 1 0,18 5 0,9 1 0,-4 2 0,-2 0 0,8 0 0,-2 0 0,10 0 0,-6 0 0,-17 0 0,-5 12 0,1-5 0,-5 21 0,27-17 0,-18 12 0,22-16 0,-29 17 0,4 0 0,-1-1 0,-14 14 0,26-21 0,-16 13 0,21-16 0,-8 12 0,20-16 0,-13 17 0,12-14 0,0 1 0,2-3 0,-2 4 0,1-4 0,-2 8 0,3-6 0,3 8 0,1-9 0,-1 9 0,1-9 0,-5 9 0,3-10 0,-4 15 0,2-8 0,0 2 0,-2 0 0,6-12 0,-1 1 0,-1 2 0,3-8 0,-5 8 0,5-9 0,-2 5 0,-6 8 0,5-4 0,-8 8 0,5-6 0,0 0 0,-4 4 0,-4 6 0,4-5 0,-5 6 0,3-5 0,-4 5 0,-1-3 0,5-6 0,1-1 0,8-9 0,-5 5 0,5-6 0,-4 3 0,5-2 0,1-1 0,-1 3 0,2-5 0,-4 4 0,-3 0 0,1 1 0,-3 1 0,1 0 0,2 0 0,-6 3 0,2-2 0,-6 6 0,-6 8 0,6-6 0,-3 4 0,7-8 0,4-5 0,-2 2 0,-2 1 0,6-4 0,-7 5 0,8-7 0,-7 3 0,9-6 0,-16 3 0,8-4 0,-10 0 0,12 0 0,-4 0 0,8 0 0,-6 0 0,3 0 0,1 0 0,2 0 0,-1 0 0,3 0 0,-1 0 0,2 0 0,-1 0 0,0 0 0,-2 0 0,1 0 0,-1 0 0,0 0 0,-5 0 0,1 0 0,-1 0 0,-6 0 0,10 0 0,-16 0 0,15 0 0,-18 0 0,14-3 0,-11 2 0,14-3 0,-5 0 0,8 2 0,-6-4 0,5 3 0,2 1 0,3 1 0,0-1 0,2 0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2:15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7206 333 24575,'-32'0'0,"17"0"0,-40 0 0,33 0 0,-20 0 0,-2 0 0,8 0 0,-9 0 0,20 0 0,-2 0 0,11 0 0,-13 0 0,12 0 0,-13 0 0,6 0 0,-9 18 0,11-7 0,-13 23 0,19-19 0,-15 7 0,-1 2 0,-5 11-6784,6-8 6784,-12 15-1204,32-32 1204,-35 24 0,13-9 0,-18 8 0,5-5 0,3-8 0,12-6 0,1-1 0,-1 4 0,3-1 0,-5 2 0,7-3 0,-2-2 0,7-2 0,-14 4 0,11-4 0,-27 12 0,19-8 0,-25 19 0,11-2 0,5 0 0,-22 13 0,33-23 0,-45 27 0,43-27 0,-45 35 5574,47-34-5574,-10 10 0,0 1 0,13-12 0,-36 29 0,47-38 0,-38 28 0,39-29 0,-45 26 0,-6 2 0,25-19 0,-27 16 0,-4 0 0,7-13 1742,-10 4-1742,7-10 0,17-9 0,-12-2 0,-1-2 0,7-2 672,3-3-672,3 0 0,-1 0 0,-9 0-6784,24 0 6784,-2-8-4537,23 3 4537,-18-8 0,3 4 0,-31-9 0,-14 0 0,20 2 0,-8 8 0,23 1 4537,-26-1-4537,22 0 0,-13-2 0,2 0 0,15 2 6784,-51-9-6784,54 9 0,6 2 0,-8-6 0,10 3 0,-6-4 0,13 6 0,-13-1 0,13 3 0,-16-4 0,19 5 0,-7-7 0,15 5 0,-15-5 0,14 6 0,-16-3 0,19 5 0,-9-5 0,0 2 0,1-3 0,-5-4 0,7 4 0,-12-13 0,6 7 0,-5-5 0,7 3 0,4 3 0,-9-7 0,-6-7 0,5 7 0,-6-9-6784,17 15 6784,-3-6-3807,8 9 3807,-3-8 0,-1-1 0,-1-6 0,0-4 0,-2-7 0,8 15 0,-2-17 4898,5 10-4898,4 3 5693,-3-15-5693,-1 12-6784,5 4 6784,-5-17-85,6 32 85,0-14 0,0 12 0,0 1 0,0-1 0,0 2 6741,0 4-6741,0 2 128,0-1-128,0 1 0,0-3 0,0 2 0,0 2 0,0-1 0,0 3 0,0-5 0,0 2 0,0-8 0,6 3 0,-3 0 0,11-8 0,-9 11 0,16-18 0,-14 17 0,20-15 0,-20 18 0,28-20 0,-26 18 0,36-21 0,-17 18 0,10-8 0,4 6 0,-9 6 0,11 0 0,-11 6 0,0 0 0,-17 0 0,3 0 0,2 0 0,11 0 0,-7 0 0,5 0 0,-17 0 0,14 8 0,-14-3 0,24 19 0,-4-6 0,17 18 0,-17-16 0,15 15 0,-37-26 0,36 25 0,-38-27 0,28 20 0,-32-24 0,33 28 0,-26-22 0,19 21 0,-21-19 0,0 2 0,-2-2 0,6 7 0,-6-3 0,4 6 0,-2 2 0,-3-6 0,5 13 0,-6-12-6784,2 14 6784,-4-16 0,0 23 0,1-18 0,-3 6 0,2-5 0,-3-13 0,-1 16 0,0-11 0,0 3 0,0-8 6784,0-4-6784,0-4 0,0 4 0,0-4 0,0 5 0,0-4 0,0 4 0,0 2 0,0-1 0,0 4 0,0-4 0,0 3 0,0-3 0,0 7 0,0-4 0,0 5 0,0-7 0,0 8 0,0-8 0,-4 13 0,2-12 0,-5 8 0,5-11 0,-4 3 0,1 0 0,2-4 0,-4 4 0,6-7 0,-9 4 0,8-4 0,-21 16 0,18-13 0,-33 21 0,27-19 0,-26 14 0,17-7 0,-4 7 0,2-3 0,-2 7 0,2-4 0,-10 7 0,8-7 0,-5 7 0,9-7 0,-12 22 0,9-17 0,-3 6 0,0-2 0,12-13 0,-12 15 0,13-18 0,-9 12 0,5-11 0,3 2 0,-12 4 0,18-13 0,-18 14 0,18-17 0,-25 9 0,13-3 0,-6-3 0,0 5 0,21-11 0,-29 13 0,17-10 0,-17 9 0,13-8 0,2-1 0,-2 4 0,-11 2 0,6 0 0,-7 0 0,17-7 0,-8 7 0,-7-1 0,5 1 0,-13 4 0,22-8 0,-15 5 0,16-6 0,-12 2 0,-1-1 0,-9 3 0,9-2 0,-12 2 0,18-7 0,-21 2-6784,22-5 6784,-20 0 0,34 0 0,-43 0 0,37 0 0,-29 0 0,26 0 0,-9 0 0,3 0-4537,-3 0 4537,4 0-1471,-6 0 1471,7 0 3809,-3-3-3809,9 1 0,-9-11 0,7 6 5694,-3-4-5694,-1 1 3289,11 5-3289,-8-6 0,-1 3 0,0-5 0,1 4 0,10 1 0,-1 2 0,6 4 0,-7-4 0,9 5 0,-5-5 0,5 3 0,-3-2 0,2 0 0,0-1 0,1-4 0,1-7 0,0-8 0,0 5 0,0-4 0,0 12 0,7-13 0,-2 10 0,10-11 0,0-3 0,-3 9 0,6-12 0,-11 21 0,4-12 0,-4 9 0,-2-1 0,2 0 0,-5 11 0,5-15 0,0-6 0,4-15 0,-4 12 0,2-22 0,-6 35 0,4-32 0,-1 22 0,-2-8 0,-2 7 0,2-8 0,0 8 0,3-9 0,-1 11 0,0 0 0,-1 9 0,-2-10 0,-2 10 0,3-12 0,-2 15-6784,5-9 6784,-4 11-4537,5-18 4537,-5 16-45,5-17 45,-5 19 0,5-13 0,-6 15 4514,6-16-4514,-6 17 6750,6-17-6750,-6 18 0,7-20 0,-8 21 102,6-11-102,-6 15 0,8-11 0,-7 8 0,6-5 0,-6 8 0,0-1 0,-1 0 0,-1-2 0,0 0 0,0-1 0,0-5 0,0 5 0,0-8 0,0-3 0,0 4 0,0-7 0,-3 7 0,-7-10 0,4 10 0,-6-8 0,10 17 0,-19-21 0,3 15 0,-7-13 0,7 13 0,-1-5 0,8 4 0,-6-3 0,-2 3 0,7 1 0,-5 1 0,2-4 0,6 5 0,-9-7 0,-4-7 0,3-1 0,0 0 0,-1 3 0,14 13 0,-16-16 0,2 1 0,0-3 0,2 5 0,-3 4 0,13 8 0,-10-7 0,10 6 0,-8-6 0,3 4 0,-7-2 0,-2 0 0,-4 1 0,-10-3 0,9 4 0,-8 1 0,7 1 0,-11-2 0,2-1 0,10 3 0,-1-1 0,14 3 0,-13 1 0,7-3 0,-3 7 0,5-6 0,8 5 0,-18-5 0,18 4 0,-15-3 0,12 1 0,2 1 0,-3-2 0,4 2 0,-2-2 0,2 3 0,-1 0 0,3 3 0,4 0 0,-3-3 0,3 1 0,-5-1 0,6 2 0,-1 1 0,2 0 0,-7 0 0,6 0 0,-10 0 0,9 0 0,-9 0 0,9 0 0,-6 0 0,-5 0 0,6 0 0,-9 0 0,11 0 0,-2 0 0,-3 0 0,1 0 0,1 0 0,0-2 0,0 0 0,-4-3 0,-7 2 0,6 0 0,-4-1 0,12 2 0,-4-1 0,5 2 0,-6 1 0,1-3 0,-4 2 0,-2-6 0,4 5 0,-3-1 0,7 2 0,-6 1 0,6 0 0,-3 0 0,3 0 0,1 0 0,-1 0 0,1 0 0,-1 0 0,1 0 0,-2 0 0,4 0 0,-5 0 0,5 0 0,-7 0 0,6 0 0,-3 0 0,5 0 0,1 0 0,2 0 0,-3 0 0,1 0 0,1 0 0,-3 0 0,2 0 0,1 0 0,-3 0 0,5 0 0,-11 0 0,9 0 0,-9 0 0,8 0 0,-1 0 0,-2 0 0,2 0 0,0 0 0,1 0 0,-2 0 0,2 0 0,-1 0 0,0 0 0,0 0 0,-2 0 0,3 0 0,-2 0 0,3-2 0,-3 1 0,1-1 0,0 2 0,0 0 0,-1 0 0,1-2 0,0 1 0,0-1 0,0 2 0,0 0 0,1 0 0,0 0 0,2 0 0,-2 0 0,1 0 0,-1 0 0,2 0 0,-3 0 0,3 0 0,0-3 0,-1 2 0,2-2 0,-4 3 0,2 0 0,-3 0 0,1 0 0,3-2 0,-1 1 0,3-1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2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1257 24575,'0'-22'0,"0"2"0,0-14 0,0 19 0,0-48 0,0 40 0,0-35 0,0 26 0,0 1 0,0 2 0,0 8-6784,0-2 6784,0 6 0,0-20 0,3 9 0,0-4-4537,14-6 4537,-7 16 0,14-15 0,-2 5 0,-5 8 4537,17-22-4537,-9 18 0,6-14 0,-5 19 6784,-8 4-6784,-2 11 0,-6 3 0,18-3 0,-19 4 0,29-6 0,-13 1 0,1 1 0,11-5 0,-1-2 0,6-3 0,-7 3 0,-2 4 0,-18 7 0,11-3 0,-13 3 0,3 0 0,-3 0 0,1 2 0,-3-1 0,0 2 0,-9 1 0,7 0 0,-6 0 0,10 0 0,-9 0 0,9 0 0,-7 0 0,2 0 0,13 0 0,-13 0 0,14 0 0,-15 0 0,2 0 0,-1 0 0,1 0 0,-1 0 0,4 0 0,-2 0 0,1 0 0,-1 0 0,-4 0 0,5 0 0,-5 0 0,5 3 0,-6-1 0,9 4 0,-5-1 0,2 0 0,7 2 0,-12-4 0,12 7 0,-13-7 0,8 7 0,-10-8 0,11 9 0,-4-5 0,12 14 0,-9-11 0,4 6 0,-11-10 0,3 2 0,-1-2 0,5 3 0,-3-2 0,9 2 0,-7-1 0,7 6 0,2 1 0,11 4-6784,-7-3 6784,8 8-1023,-20-13 1023,11 11 0,-4-10 0,14 7 0,1 0 0,-3 2 0,-13-8 0,2 0 6277,-16-10-6277,21 7-5254,-22-8 5254,17 11-3293,-12-8 3293,6 6 0,1-4 0,-1-1 0,2 0 0,-3 0 5153,4 1-5153,-6-2 4924,12 3-4924,-8-3 0,15 0 0,-14-2 0,16-2 0,-17 0-6784,24 0 6784,-21 0-4537,23 0 4537,-25 0-198,26 0 198,-26 0 0,27 0 0,-30 0 0,24 0 0,-28 0 0,29 0 0,-30 0 4439,24 0-4439,-27 0 296,20 0-296,-15 0 0,11 0 0,-10 0 0,0 0 0,0 0 0,-1 0 0,3 0 6784,0 0-6784,-5 0 0,4 0 0,-1 0 0,-3 0 0,4 0 0,-2 0 0,4 0 0,-4 0 0,3 0 0,-9 0 0,3-3 0,-5 2 0,5-4 0,-4 3 0,9-5 0,-10 5 0,10-8 0,3 3 0,8-5 0,-6 5 0,18-9 0,-25 11 0,17-10 0,-19 12 0,-1-2 0,0 1 0,2-1 0,-3 2 0,0 0 0,-3 2 0,0-1 0,-2 0 0,2-2 0,-1 2 0,1 0 0,-2 1 0,2-2 0,-2 2 0,4-7 0,-4 4 0,7-8 0,-6 8 0,10-9 0,-9 9 0,5-5 0,0-1 0,0-2 0,2 0 0,-7 4 0,3 1 0,-3 3 0,2-3 0,-1 2 0,-2 2 0,6-9 0,-2 4 0,9-11-6784,-7 10 6784,4-2 0,-7 7 0,5-5 0,-3 3 0,1-4 0,-4 5 0,5-1 6784,-7 3-6784,6 0 0,-5 0 0,0 2 0,1-4 0,-1 1 0,0 0 0,11-5 0,-9 6 0,10-5 0,-9 4 0,2-2 0,-1 0 0,-1-1 0,-3 2 0,3-2 0,-2 2 0,5-3 0,-4 4 0,7-3 0,-3 0 0,1 0 0,-4-1 0,-3 4 0,9-5 0,-7 4 0,11-5 0,-11 6 0,7-2 0,-9 4 0,9-8 0,-10 7 0,6-6 0,-7 7 0,8-1 0,-5 0 0,8 2 0,-8-2 0,0 2 0,-4-1 0,0 0 0,1 1 0,2-2 0,0 1 0,0-2 0,3-1 0,0 0 0,2-1 0,-4 1 0,1 2 0,-4 2 0,2-1 0,-2 1 0,3-4 0,-1 3 0,6-3 0,-5 3 0,5-2 0,-8 4 0,7-4 0,-6 3 0,13-6 0,-13 6 0,8-4 0,-8 3 0,0 0 0,0 1 0,1 1 0,-1 0 0,0-2 0,0 0 0,2 0 0,-1 1 0,-1-1 0,1-1 0,-1-2 0,8-1 0,1-1 0,4 1 0,1 0 0,-5 3 0,-1-2 0,-5 2 0,0 1 0,-4 1 0,2-1 0,-2 1 0,3-2 0,-4 3 0,2-3 0,0 2 0,-2-1 0,3-1 0,-2 2 0,2-4 0,1 2 0,0-1 0,0 1 0,-1 1 0,-2 1 0,2-3 0,-2 1 0,3 1 0,-1 1 0,2-1 0,-2 1 0,0-4 0,-2 3 0,1-3 0,0 3 0,-3 0 0,6 2 0,-5 0 0,1-3 0,1 2 0,-2-2 0,2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2:4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24575,'33'0'0,"8"0"0,14 0 0,-3 0 0,5 0 0,9 0 0,-11 0 0,28 0 0,-34 0 0,-4 0 0,-30 0 0,23 0 0,-24 0 0,49 0 0,-43 0-6784,37 0 6784,-44 0-1716,35 0 1716,-36 0-527,38 0 527,-42 0 0,34 0 0,-35 0 5673,42 0-5673,-35 0 2454,39 0-2454,-36 0 0,15 0 0,-21 0 0,7 0 900,0 0-900,-5 0 0,7 3 0,-11-1 0,7 4 0,-3 0 0,-4-2 0,9 4 0,-10-6 0,9 8 0,-5 0 0,9 7 0,-2 0 0,-4-5 0,1 3 0,-13-12 0,12 17 0,-11-16 0,17 21 0,-15-18 0,15 14 0,-9-9 0,1 3 0,-4-4 0,1 2 0,1-5 0,3 6 0,-3-7 0,-4 0 0,-3-3 0,0 0 0,-2-2 0,3 4 0,0-2 0,1 2 0,-2-2 0,-2 1 0,-2-4 0,0 4 0,0-2 0,3 0 0,-3 2 0,2-2 0,-2 2 0,0-2 0,3 5 0,-2-6 0,5 6 0,-4-2 0,3 1 0,0 2 0,-2-2 0,0 0 0,-2-2 0,2 1 0,-1-1 0,0 3 0,0-5 0,0 5 0,0-4 0,1 4 0,-2-5 0,2 2 0,0-1 0,0 0 0,0 1 0,-3-4 0,3 4 0,-2-3 0,1 7 0,-1-6 0,3 16 0,-3-14 0,4 15 0,-5-17 0,4 17 0,-3-9 0,4 18 0,-3-5 0,1 4 0,2-4 0,-1-7 0,-1-6 0,-2-2 0,-1-5 0,2 1 0,0-3 0,0 3 0,-1-3 0,-1 3 0,2-4 0,-2 4 0,3-2 0,-3 4 0,0 4 0,0-2 0,0 2 0,0 2 0,0 0 0,0 2 0,4 8 0,-3 1 0,4-1 0,-1 8 0,-3-17 0,4 3 0,-2 0 0,-1-10 0,5 11 0,-5-13 0,1 4 0,-2-4 0,-1-1 0,3 1 0,-2-4 0,1 5 0,0-1 0,1 2 0,1-1 0,0-1 0,-1-2 0,2 3 0,2 4 0,6 8 0,-2-3 0,8 4 0,-10-10 0,14 9 0,-12-8 0,14 15 0,-7-3 0,12 10 0,-12-10 0,9 2 0,-8-10 0,10 5 0,10-2 0,-5 3 0,-9-11 0,25 8 0,-33-12 0,33 7 0,-31-7 0,8-1 0,-6-2 0,3 1 0,-8-1 0,15 1 0,-12 2 0,9-3 0,-4 2 0,-6-3 0,1-1 0,3 4 0,-13-2 0,16 1 0,-12-2 0,14-1 0,-15 0 0,7 0 0,-15 0 0,10 0 0,-11 0 0,17 0 0,-9 0 0,11 0 0,-6 0 0,0-2 0,-1-1 0,2-5 0,-3 1 0,3-2 0,9-4 0,3 1 0,-1 0 0,-2-1 0,-9 4 0,-1-1 0,1-1 0,-7 4 0,0 0 0,-5-4 0,3-14 0,-6 11 0,8-27 0,-8 32 0,8-31 0,-8 32 0,11-35 0,-9 31 0,6-19 0,-6 18 0,6-13 0,-1 2 0,6-10 0,-4 9 0,-1 1 0,-3 8-6784,2-2 6784,-3 6 0,5-6 0,-5 6 0,0 1 0,-1 0 0,-2 6 0,17-35 0,-11 21 6784,19-38-6784,-5 22 0,-5 4 0,7-9 0,-18 28 0,20-30 0,-20 32-6784,15-26 6784,-20 30-4537,12-21 4537,-8 19-443,7-10 443,-6 9 0,1 1 0,-4 3 4318,1 0-4318,-1 4 6456,0-1-6456,1-2 990,-3 3-990,10-7 0,5-4 0,14-3 0,-6 2 0,14-7 0,-21 10 0,18-9 0,-10 4 0,-2 7 0,3-5 0,-13 7 0,1 0 0,0-1 0,-5 5 0,2-1 0,-2 2 0,-5 1 0,-2 0 0,1 0 0,-1 0 0,0 0 0,0 0 0,0 0 0,1 0 0,-1 0 0,0 0 0,0 0 0,1 0 0,-2 0 0,3 0 0,-3 0 0,2 0 0,-2 0 0,3 0 0,-3 0 0,2 0 0,-2 3 0,3 0 0,-4 0 0,1 3 0,-2-3 0,0 7 0,0 3 0,0 2 0,0 2 0,3 1 0,-1-6 0,0 1 0,0-7 0,1 9 0,-1-6 0,1 7 0,-1-9 0,1 10 0,2-4 0,4 12 0,-3-10 0,-2 4 0,1-2 0,-3-6 0,5 14 0,0-5 0,-2 8 0,0-9 0,4 30 0,-5-31 0,8 27 0,-8-30 0,3 6 0,-2-3 0,-2 10 0,-1-7 0,4 15 0,-5-13 0,4 5-6784,-5-13 6784,0-7-643,0 8 643,0-8 0,0 9 0,0-11 0,0 3 0,0-7 0,0 3 0,0-3 6465,0 3-6465,0-4 962,0 4-962,0-3 0,0 3 0,0-2 0,0 7 0,0 5 0,0 0 0,0 6 0,0-8 0,0 6 0,0-7 0,0 7 0,0 2 0,0-4 0,4 13 0,6-6 0,6 16 0,11-1 0,3 1 0,-8-16 0,6 1-6784,-20-20 6784,19 19 0,-8-10 0,0 4 0,7 1 0,-19-14 0,10 7 0,-10-9 0,-1 1 0,-1-1 6784,1 1-6784,0 0 0,3 1 0,-2-2 0,3 0 0,-3-2 0,3-1 0,-4 0 0,10 3 0,-8-1 0,8 4 0,-9-3 0,5 0 0,-7-2 0,7 2 0,-7-1 0,7 1 0,-8-3 0,10 4 0,-8 0 0,2 0 0,-3-1 0,-4-3 0,4 0 0,-2 1 0,3 2 0,-3 1 0,2 1 0,2 0 0,4 1 0,8 5 0,-4-2 0,7 5 0,-10-6 0,7 5 0,-8-5 0,15 6 0,-2 1 0,9 4 0,-10-5 0,-2-1 0,-15-10 0,6 3 0,-8-4 0,9 5 0,-3-2 0,2 2 0,-4-2 0,3 1 0,-9-4 0,32 6 0,-19-5 0,20 4 0,-14-1 0,-3-1 0,5 2 0,-6-3 0,6 0 0,-7-3 0,13 4 0,-8-4 0,-1 4 0,-4-3 0,-9 0 0,5 1 0,-7-2 0,12-1 0,-10 0 0,15 0 0,-14 0 0,22 0 0,-19 0 0,35 0 0,-32 0 0,26-9 0,-32 7 0,34-19 0,-32 17 0,44-27 0,-22 8 0,7-5 0,2-5 0,-18 13 0,-1 0 0,-8 4 0,-9 8 0,1-10 0,-2 3 0,4-21 0,-3 13 0,0-22-6784,-3 20 6784,-2-31-939,0 28 939,0-22 0,0-3 0,0-7 0,0 7 0,0-9 0,0 44 0,-5-28 0,3 34 0,-2-20-4226,3 25 4226,1-12 4226,-3 9-4226,1 0 939,-3-2-939,3 9 0,0-4 0,-1 5 6784,2-3-6784,-4 1 0,2 1 0,-3-3 0,0 3 0,-5-8 0,-1-1 0,-5-1 0,0-3 0,1 3 0,-2-2 0,5 4 0,1 2 0,6 4 0,1 2 0,3 1 0,-2 2 0,1 0 0,-2 0 0,1 0 0,1-2 0,1-1 0,2-2 0,0 0 0,0-3 0,0 0 0,0-5 0,-1 3 0,-1 2 0,0-2 0,-1 3 0,1-5 0,0 3 0,1 1 0,1 4 0,-3-4 0,2-6 0,-2-4 0,2-8 0,1 10 0,0-15 0,0 9 0,0-14 0,0 16 0,0-7 0,0 20 0,0-18 0,0 20 0,0-16 0,0 19 0,0-8 0,0-1 0,0 5 0,0-9 0,0 9 0,2-3 0,2 3 0,2-1 0,1 1 0,2-1 0,-3 3 0,13-13 0,-11 10 0,20-21 0,-20 20 0,14-14 0,-11 11 0,-2 1 0,12-6 0,-14 10 0,16-13 0,-17 13 0,5-4 0,-8 10 0,0-2 0,0 0 0,1 0 0,-2 1 0,2 1 0,1 0 0,0 0 0,0 0 0,3 0 0,-4 0 0,13 0 0,1 0 0,16-4 0,-11 1 0,10-1 0,-6 3 0,12-4 0,10 3 0,-7-3 0,-16 5 0,16 0 0,-27 0 0,22-3 0,-22 1 0,7-1 0,-5 0 0,12 3 0,-9 0 0,4 0 0,-9 0 0,9 0 0,-9 0 0,23 0 0,-16 0 0,6 0 0,-10 0 0,-3 0 0,-1 0 0,-2 0 0,-6 0 0,2 0 0,-5 0 0,7 0 0,-9 0 0,5 0 0,-5 0 0,4 0 0,-1 0 0,0 0 0,6 3 0,-5-1 0,7 2 0,-1 4 0,-2-1 0,4 2 0,-2 0 0,7 4 0,-3-2 0,3 4 0,-3 1 0,-5-4 0,5 3 0,-10-9 0,7 3 0,4 2 0,-5-2 0,9 7 0,-1 2 0,12 4 0,7 12 0,12 0 0,-14-3 0,5 0 0,-12-6 0,-1 0 0,2 1 0,-4-4 0,5 2 0,-6-6-6784,2 5 6784,-8-7 0,0 3 0,-6-8 0,-2-2 0,2 1 0,-6-4 0,3 4 0,-6-6 0,9 2 0,-7-4 0,12 2 0,-13-3 6784,13-1-6784,-12 0 0,18 0 0,-17 0 0,25 0 0,-24 0 0,34 0 0,-15 5 0,0-3 0,17 7 0,-25-5 0,14 3 0,-18-4 0,-3 1 0,-7-2 0,2 1 0,-2-2 0,-1-1 0,0 0 0,2 0 0,4 0 0,-4 0 0,12 0 0,0 0 0,10 0 0,-2-3 0,4 2 0,-18-3 0,9 4 0,-11 0 0,0-1 0,0-1 0,-7 0 0,0 1 0,1 1 0,-1 0 0,0 0 0,0 0 0,1 0 0,-1 0 0,1 0 0,0 0 0,-1 0 0,2 0 0,-3 0 0,2 0 0,-2 0 0,3 0 0,-4 0 0,5 0 0,-3 0 0,1 0 0,5 0 0,-6 0 0,17 0 0,-2 0 0,6 0 0,-4 0 0,-9 0 0,1 0 0,4 0 0,-3 0 0,3 0 0,-4 0 0,-3 0 0,1 1 0,-6 1 0,3 0 0,0 1 0,0-2 0,-1 1 0,-4-1 0,3-1 0,-1 0 0,2 0 0,-2 0 0,-1 3 0,0 0 0,1 3 0,1-1 0,1 1 0,-3-3 0,0-1 0,0-1 0,1 1 0,-1-1 0,1 2 0,-2-3 0,2 0 0,-2 0 0,3 0 0,-3 0 0,2 3 0,-2-2 0,3 1 0,-2-1 0,0 2 0,3-3 0,-1 5 0,2-4 0,-1 2 0,-1-2 0,-3 0 0,1 1 0,-1 0 0,-1-1 0,1 1 0,1-1 0,0 1 0,2-2 0,-2 3 0,1-2 0,0 5 0,3-4 0,2 4 0,4-2 0,2 2 0,-1-2 0,0 1 0,-3-2 0,-1 2 0,-2-3 0,-1 1 0,-3-2 0,-1 1 0,0-1 0,0 1 0,-4-8 0,-1 2 0,-3-2 0,1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3:3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24575,'0'12'0,"0"8"0,0 14 0,0-8 0,0 11 0,0-28 0,0 13 0,0-8 0,0-3 0,0 18 0,0-22 0,0 12 0,0-17 0,0-1 0,-2 9 0,-1 5 0,-2 7 0,-1-1 0,2-2 0,0-6 0,2-4 0,0-3 0,0-2 0,1 0 0,-1-2 0,1-1 0,0 0 0,4-1 0,-1 1 0,3-1 0,-2 0 0,1 0 0,2 0 0,3 0 0,4 0 0,0 0 0,5 0 0,-3 1 0,5 2 0,-4 0 0,-3 0 0,-3-1 0,-4-1 0,2 0 0,-5 0 0,1-1 0,1 0 0,1 0 0,-1 0 0,2 0 0,2 0 0,0 0 0,6 2 0,-2-1 0,0 2 0,-1-1 0,-3 1 0,-1 0 0,-1-1 0,-1 0 0,0 1 0,0-1 0,0 1 0,-2-1 0,0-1 0,-2-1 0,3 2 0,-3-2 0,1 2 0,-1-2 0,-1 0 0,1 0 0,-1 0 0,1 1 0,-1-1 0,4 3 0,0-3 0,4 3 0,-1 0 0,0 0 0,2 0 0,-5-1 0,5 2 0,-4-2 0,3 1 0,-2 0 0,0 1 0,-1-1 0,0-1 0,-3 0 0,-1-2 0,0 2 0,1-2 0,-2 0 0,2 1 0,-2 0 0,0 0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3:34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3 24575,'-3'-2'0,"-2"3"0,-1 9 0,0-2 0,-7 12 0,6-9 0,-9 10 0,3-5 0,0 2 0,1-4 0,6-8 0,1-2 0,4-2 0,-1-2 0,1 2 0,0-2 0,-1 1 0,1 0 0,-1 0 0,1-1 0,-3 2 0,1 1 0,-2 2 0,2-2 0,-4 2 0,2 1 0,-2-2 0,3 1 0,0-2 0,2-2 0,-1 2 0,1-1 0,0 0 0,1 0 0,1-1 0,-2 1 0,1-2 0,-2 1 0,-3 7 0,1-1 0,-6 10 0,0 1 0,-2 6 0,-5 6 0,6-8 0,-1 1 0,3-7 0,3-4 0,-4 1 0,5-8 0,0 0 0,0-1 0,0-3 0,2 1 0,-2-2 0,5 0 0,-2 0 0,2 0 0,-2 0 0,3 0 0,-3 0 0,3 1 0,-2 1 0,2 0 0,0 0 0,0 0 0,-1 1 0,-1 1 0,-1-3 0,1 1 0,-3 0 0,2 0 0,-3 2 0,2-1 0,1 3 0,-2-1 0,2 0 0,0-2 0,2-1 0,0-1 0,0 0 0,0 1 0,1 1 0,1-2 0,0 1 0,1-2 0,3 0 0,3 0 0,0 0 0,11 0 0,3 0 0,17 0 0,-3 0 0,-9 0 0,7 3 0,-4 2-6784,-2-1 6784,11 3 0,-22-3 0,2 0 0,12 4 0,-24-5 0,14 3 0,-16-5 0,-1 0 6784,0-1-6784,2 2 0,-1-1 0,1 1 0,-1-1 0,-1 0 0,-1 0 0,4-1 0,-5 0 0,3 1 0,-4 0 0,2 0 0,-2-1 0,1 0 0,-1 0 0,2 0 0,-3 0 0,3 0 0,-1 0 0,0 0 0,1 0 0,-2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3:42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0 646 24575,'7'2'0,"0"-1"0,0-1 0,-1 0 0,5 0 0,-7 0 0,4 0 0,0 0 0,4 0 0,0 0 0,1 0 0,-8 0 0,-1 0 0,2-1 0,-4 0 0,2-1 0,3-2 0,-2 2 0,4-3 0,-2-1 0,-2 3 0,4-4 0,-5 4 0,11-6 0,-1-1 0,8-3 0,-8 2 0,1 1 0,-12 7 0,7-4 0,-7 4 0,8-3 0,-6 1 0,1 2 0,-1-1 0,-2 3 0,0 0 0,4-3 0,-1 0 0,1 0 0,-2 1 0,0 0 0,-1 1 0,3-1 0,2-3 0,1-2 0,2-1 0,-2-4 0,-2 6 0,-2-1 0,0 2 0,-4 4 0,1-3 0,-1 2 0,-1 3 0,2-2 0,-3 2 0,3-1 0,0 0 0,0 0 0,0 0 0,6-4 0,0-2 0,3-1 0,-2 0 0,-2 1 0,-2 2 0,0 2 0,-2 2 0,-2 1 0,-1 0 0,-2-3 0,-2 2 0,-3-5 0,-7 0 0,-8-7-6784,4 2 6784,-7-8-2719,14 10 2719,-16-17 0,-4-7 0,-3-8 0,6 8 0,-1-8 0,20 29 0,-18-22 0,19 26 0,-14-16 0,12 11 0,-4-8 5438,6 11-5438,2-1 4065,3 9-4065,-2-2 0,2 3 0,-1 0 0,1 1 0,-1 0 0,0 0 0,1-1 0,-1 0 0,2-1 0,1 1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0:44:16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24575,'0'12'0,"0"-2"0,0-3 0,0 2 0,0 8 0,4 3 0,4 7 0,3-7 0,1-2 0,1-1 0,-2 1 0,-3-5 0,5 6 0,-4-6 0,10 14 0,-5-8 0,1 1 0,-9-10 0,-2-3 0,3-1 0,-3 0 0,3 0 0,-3-1 0,-1-1 0,0-1 0,0 1 0,0-3 0,0 1 0,-2 0 0,2-2 0,-3 4 0,4-4 0,-3 4 0,2-3 0,-1 3 0,1-1 0,0 0 0,0 0 0,1 1 0,1 3 0,0-1 0,1 4 0,-1-3 0,0 3 0,0-4 0,0 2 0,-2-5 0,1 1 0,-3-3 0,3 3 0,-3-4 0,2 4 0,-2-3 0,-2 1 0,-5-2 0,-3 0 0,-1 1 0,2 1 0,1 1 0,2 0 0,-5 0 0,3 0 0,-3 3 0,3-2 0,-3 2 0,3-3 0,-4 3 0,6-2 0,-5 2 0,0 1 0,1-1 0,-4 2 0,5-4 0,0-1 0,-2 2 0,4 1 0,-1-2 0,-3 6 0,3-3 0,0-1 0,-3 5 0,5-5 0,-4 6 0,2-4 0,0 0 0,2-1 0,-2 4 0,-2-1 0,-3 2 0,3-5 0,0-2 0,4-3 0,-3 2 0,4-2 0,-1 2 0,2-3 0,0 1 0,1-1 0,-1-1 0,2 0 0,-3 0 0,2 0 0,-1 0 0,-1 1 0,3 0 0,-3 3 0,2-4 0,-2 4 0,1-4 0,2 3 0,0 0 0,-1 1 0,0-1 0,-1 0 0,-1 1 0,-2-3 0,1 3 0,-3-4 0,3 2 0,1 0 0,1-1 0,-1 1 0,3-2 0,-2 0 0,1 0 0,-2 0 0,0 0 0,2 1 0,1 2 0,3-1 0,-2 0 0,2-2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SNR G0.9+0.1: </a:t>
            </a:r>
          </a:p>
          <a:p>
            <a:r>
              <a:rPr lang="en-GB" dirty="0"/>
              <a:t>J1745-290: unknown origin, DM? What if it is also hadronic?</a:t>
            </a:r>
          </a:p>
          <a:p>
            <a:r>
              <a:rPr lang="en-GB" dirty="0"/>
              <a:t>J1745-303: lower right ring</a:t>
            </a:r>
          </a:p>
          <a:p>
            <a:r>
              <a:rPr lang="en-GB" dirty="0"/>
              <a:t>DGC: </a:t>
            </a:r>
          </a:p>
          <a:p>
            <a:r>
              <a:rPr lang="en-GB" dirty="0"/>
              <a:t>CC</a:t>
            </a:r>
          </a:p>
          <a:p>
            <a:r>
              <a:rPr lang="en-GB" dirty="0"/>
              <a:t>LSC:</a:t>
            </a:r>
          </a:p>
          <a:p>
            <a:r>
              <a:rPr lang="en-GB" dirty="0"/>
              <a:t>J1746-285: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4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16432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9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9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pic>
        <p:nvPicPr>
          <p:cNvPr id="17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pic>
        <p:nvPicPr>
          <p:cNvPr id="18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2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66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90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4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8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21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11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39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9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39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9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Paul Lai</a:t>
            </a: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customXml" Target="../ink/ink2.xml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image" Target="../media/image310.png"/><Relationship Id="rId21" Type="http://schemas.openxmlformats.org/officeDocument/2006/relationships/customXml" Target="../ink/ink6.xml"/><Relationship Id="rId7" Type="http://schemas.openxmlformats.org/officeDocument/2006/relationships/image" Target="../media/image350.png"/><Relationship Id="rId12" Type="http://schemas.openxmlformats.org/officeDocument/2006/relationships/image" Target="../media/image39.png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2" Type="http://schemas.openxmlformats.org/officeDocument/2006/relationships/image" Target="../media/image14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0.png"/><Relationship Id="rId11" Type="http://schemas.openxmlformats.org/officeDocument/2006/relationships/customXml" Target="../ink/ink1.xml"/><Relationship Id="rId24" Type="http://schemas.openxmlformats.org/officeDocument/2006/relationships/image" Target="../media/image45.png"/><Relationship Id="rId5" Type="http://schemas.openxmlformats.org/officeDocument/2006/relationships/image" Target="../media/image330.png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10" Type="http://schemas.openxmlformats.org/officeDocument/2006/relationships/image" Target="../media/image38.png"/><Relationship Id="rId19" Type="http://schemas.openxmlformats.org/officeDocument/2006/relationships/customXml" Target="../ink/ink5.xml"/><Relationship Id="rId4" Type="http://schemas.openxmlformats.org/officeDocument/2006/relationships/image" Target="../media/image320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Mullard</a:t>
            </a:r>
            <a:r>
              <a:rPr lang="en-GB" dirty="0"/>
              <a:t> Space Science Laboratory</a:t>
            </a:r>
          </a:p>
          <a:p>
            <a:r>
              <a:rPr lang="en-GB" dirty="0"/>
              <a:t>Space and Climate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 descr="Heading"/>
              <p:cNvSpPr>
                <a:spLocks noGrp="1"/>
              </p:cNvSpPr>
              <p:nvPr>
                <p:ph type="title"/>
              </p:nvPr>
            </p:nvSpPr>
            <p:spPr>
              <a:xfrm>
                <a:off x="-1" y="1549105"/>
                <a:ext cx="11914497" cy="2340000"/>
              </a:xfrm>
            </p:spPr>
            <p:txBody>
              <a:bodyPr/>
              <a:lstStyle/>
              <a:p>
                <a:r>
                  <a:rPr lang="en-GB" dirty="0"/>
                  <a:t>Decomposing </a:t>
                </a:r>
                <a:r>
                  <a:rPr lang="en-GB" dirty="0">
                    <a:solidFill>
                      <a:srgbClr val="FF0000"/>
                    </a:solidFill>
                  </a:rPr>
                  <a:t>the Galactic Centre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HK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-ray </a:t>
                </a:r>
                <a:r>
                  <a:rPr lang="en-GB" dirty="0">
                    <a:solidFill>
                      <a:schemeClr val="tx1"/>
                    </a:solidFill>
                  </a:rPr>
                  <a:t>emission</a:t>
                </a:r>
                <a:r>
                  <a:rPr lang="en-GB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/>
                  <a:t>with </a:t>
                </a:r>
                <a:r>
                  <a:rPr lang="en-GB" dirty="0">
                    <a:solidFill>
                      <a:srgbClr val="00B050"/>
                    </a:solidFill>
                  </a:rPr>
                  <a:t>neutrino imaging </a:t>
                </a:r>
                <a:br>
                  <a:rPr lang="en-GB" dirty="0"/>
                </a:br>
                <a:r>
                  <a:rPr lang="en-GB" dirty="0"/>
                  <a:t>and </a:t>
                </a:r>
                <a:r>
                  <a:rPr lang="en-GB" dirty="0">
                    <a:solidFill>
                      <a:srgbClr val="FFC000"/>
                    </a:solidFill>
                  </a:rPr>
                  <a:t>millisecond pulsar</a:t>
                </a:r>
                <a:r>
                  <a:rPr lang="en-GB" dirty="0"/>
                  <a:t> population</a:t>
                </a:r>
              </a:p>
            </p:txBody>
          </p:sp>
        </mc:Choice>
        <mc:Fallback xmlns="">
          <p:sp>
            <p:nvSpPr>
              <p:cNvPr id="5" name="Title 4" descr="Heading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" y="1549105"/>
                <a:ext cx="11914497" cy="2340000"/>
              </a:xfrm>
              <a:blipFill>
                <a:blip r:embed="rId2"/>
                <a:stretch>
                  <a:fillRect t="-2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C27E1EA-5F55-AA7B-9169-3B1741DA51A1}"/>
              </a:ext>
            </a:extLst>
          </p:cNvPr>
          <p:cNvSpPr txBox="1"/>
          <p:nvPr/>
        </p:nvSpPr>
        <p:spPr>
          <a:xfrm>
            <a:off x="360000" y="4189676"/>
            <a:ext cx="83109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Paul Chong </a:t>
            </a:r>
            <a:r>
              <a:rPr lang="en-US" b="1" dirty="0" err="1"/>
              <a:t>Wa</a:t>
            </a:r>
            <a:r>
              <a:rPr lang="en-US" b="1" dirty="0"/>
              <a:t> Lai </a:t>
            </a:r>
          </a:p>
          <a:p>
            <a:pPr algn="l"/>
            <a:r>
              <a:rPr lang="en-US" b="1" dirty="0" err="1"/>
              <a:t>Mullard</a:t>
            </a:r>
            <a:r>
              <a:rPr lang="en-US" b="1" dirty="0"/>
              <a:t> Space Science Laboratory, University College London</a:t>
            </a:r>
          </a:p>
          <a:p>
            <a:pPr algn="l"/>
            <a:endParaRPr lang="en-US" b="1" dirty="0"/>
          </a:p>
          <a:p>
            <a:pPr algn="l"/>
            <a:r>
              <a:rPr lang="en-US" dirty="0" err="1"/>
              <a:t>Kinwah</a:t>
            </a:r>
            <a:r>
              <a:rPr lang="en-US" dirty="0"/>
              <a:t> Wu (UCL), Matteo Agostini (UCL), </a:t>
            </a:r>
            <a:r>
              <a:rPr lang="en-US" dirty="0" err="1"/>
              <a:t>Foteini</a:t>
            </a:r>
            <a:r>
              <a:rPr lang="en-US" dirty="0"/>
              <a:t> </a:t>
            </a:r>
            <a:r>
              <a:rPr lang="en-US" dirty="0" err="1"/>
              <a:t>Oikonomou</a:t>
            </a:r>
            <a:r>
              <a:rPr lang="en-US" dirty="0"/>
              <a:t> (NTNU, Norway) </a:t>
            </a:r>
          </a:p>
          <a:p>
            <a:pPr algn="l"/>
            <a:r>
              <a:rPr lang="en-US" dirty="0"/>
              <a:t>Beatrice </a:t>
            </a:r>
            <a:r>
              <a:rPr lang="en-US" dirty="0" err="1"/>
              <a:t>Crudele</a:t>
            </a:r>
            <a:r>
              <a:rPr lang="en-US" dirty="0"/>
              <a:t> (UCL), Ellis R. Owen (Osaka U, Japan)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IV </a:t>
            </a:r>
            <a:r>
              <a:rPr lang="en-US" dirty="0" err="1"/>
              <a:t>Gravi</a:t>
            </a:r>
            <a:r>
              <a:rPr lang="en-US" dirty="0"/>
              <a:t>-Gamma-Nu Workshop in L’Aquila</a:t>
            </a:r>
          </a:p>
          <a:p>
            <a:pPr algn="l"/>
            <a:r>
              <a:rPr lang="en-US" dirty="0"/>
              <a:t>4-6 October 2023</a:t>
            </a:r>
          </a:p>
        </p:txBody>
      </p:sp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4A26-07B7-C508-7F02-7F530056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Millisecond pulsars (MSPs) in</a:t>
            </a:r>
            <a:br>
              <a:rPr lang="en-GB" dirty="0"/>
            </a:br>
            <a:r>
              <a:rPr lang="en-GB" dirty="0"/>
              <a:t>the Galactic Centre (GC)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DC18483-6DC3-0355-A957-E3E12C5FEED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60000" y="3173698"/>
                <a:ext cx="10439064" cy="3600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GB" dirty="0"/>
                  <a:t>High stellar density </a:t>
                </a:r>
                <a:r>
                  <a:rPr lang="en-GB" dirty="0">
                    <a:sym typeface="Wingdings" pitchFamily="2" charset="2"/>
                  </a:rPr>
                  <a:t> more binary systems  more MSPs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dirty="0">
                    <a:sym typeface="Wingdings" pitchFamily="2" charset="2"/>
                  </a:rPr>
                  <a:t>MSPs could explain the GC GeV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GB" dirty="0"/>
                  <a:t>-ray excess (Bartels+ 2016)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MSPs could also contribute to the GC </a:t>
                </a:r>
                <a:r>
                  <a:rPr lang="en-GB" dirty="0" err="1"/>
                  <a:t>TeV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GB" dirty="0"/>
                  <a:t>-rays (</a:t>
                </a:r>
                <a:r>
                  <a:rPr lang="en-GB" dirty="0" err="1"/>
                  <a:t>Guepin</a:t>
                </a:r>
                <a:r>
                  <a:rPr lang="en-GB" dirty="0"/>
                  <a:t>+ 2018; Hooper and Linden 2022)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Direct observations of GC MSPs is currently not feasible because of pulse broadening (e.g., </a:t>
                </a:r>
                <a:r>
                  <a:rPr lang="en-GB" dirty="0" err="1"/>
                  <a:t>Deneva</a:t>
                </a:r>
                <a:r>
                  <a:rPr lang="en-GB" dirty="0"/>
                  <a:t>+ 2009)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DC18483-6DC3-0355-A957-E3E12C5FEE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60000" y="3173698"/>
                <a:ext cx="10439064" cy="3600000"/>
              </a:xfrm>
              <a:blipFill>
                <a:blip r:embed="rId2"/>
                <a:stretch>
                  <a:fillRect l="-1701" r="-365" b="-49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7C4C27D-44CB-FD52-3022-B4B0E27E18EB}"/>
              </a:ext>
            </a:extLst>
          </p:cNvPr>
          <p:cNvGrpSpPr/>
          <p:nvPr/>
        </p:nvGrpSpPr>
        <p:grpSpPr>
          <a:xfrm>
            <a:off x="7244567" y="1527287"/>
            <a:ext cx="4587433" cy="1730713"/>
            <a:chOff x="6705112" y="4439321"/>
            <a:chExt cx="5736000" cy="2164036"/>
          </a:xfrm>
        </p:grpSpPr>
        <p:pic>
          <p:nvPicPr>
            <p:cNvPr id="4" name="Picture 3" descr="A diagram of a red ball&#10;&#10;Description automatically generated">
              <a:extLst>
                <a:ext uri="{FF2B5EF4-FFF2-40B4-BE49-F238E27FC236}">
                  <a16:creationId xmlns:a16="http://schemas.microsoft.com/office/drawing/2014/main" id="{EA281DE0-7535-3032-BFDE-457AE55DF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5112" y="4439321"/>
              <a:ext cx="5736000" cy="21640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7B4DB9-ACC7-E6C3-5298-95203E23112B}"/>
                </a:ext>
              </a:extLst>
            </p:cNvPr>
            <p:cNvSpPr txBox="1"/>
            <p:nvPr/>
          </p:nvSpPr>
          <p:spPr>
            <a:xfrm>
              <a:off x="10474368" y="623402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bg1"/>
                  </a:solidFill>
                </a:rPr>
                <a:t>Lorimer 2005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E6FC9-0007-5A38-4591-4605CAAB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 density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9E35-1429-A0A5-B5F9-1CBEEAED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FD2467-786F-0EEA-FF59-38B1EA0F51DA}"/>
              </a:ext>
            </a:extLst>
          </p:cNvPr>
          <p:cNvGrpSpPr/>
          <p:nvPr/>
        </p:nvGrpSpPr>
        <p:grpSpPr>
          <a:xfrm>
            <a:off x="2832100" y="1991808"/>
            <a:ext cx="7621998" cy="4153893"/>
            <a:chOff x="309744" y="596380"/>
            <a:chExt cx="8294707" cy="4511490"/>
          </a:xfrm>
        </p:grpSpPr>
        <p:pic>
          <p:nvPicPr>
            <p:cNvPr id="6" name="Picture 5" descr="A blue smoke in the sky&#10;&#10;Description automatically generated">
              <a:extLst>
                <a:ext uri="{FF2B5EF4-FFF2-40B4-BE49-F238E27FC236}">
                  <a16:creationId xmlns:a16="http://schemas.microsoft.com/office/drawing/2014/main" id="{E9CD3E02-D620-855D-F562-0D8ED36F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051" y="596380"/>
              <a:ext cx="7772400" cy="2392996"/>
            </a:xfrm>
            <a:prstGeom prst="rect">
              <a:avLst/>
            </a:prstGeom>
          </p:spPr>
        </p:pic>
        <p:pic>
          <p:nvPicPr>
            <p:cNvPr id="7" name="Picture 6" descr="A map of a satellite&#10;&#10;Description automatically generated">
              <a:extLst>
                <a:ext uri="{FF2B5EF4-FFF2-40B4-BE49-F238E27FC236}">
                  <a16:creationId xmlns:a16="http://schemas.microsoft.com/office/drawing/2014/main" id="{86786EA2-01DD-DD4C-286C-66F51557F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744" y="2988124"/>
              <a:ext cx="7783445" cy="211974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01B3F0-14B8-4EB6-8B52-293753A4E59E}"/>
              </a:ext>
            </a:extLst>
          </p:cNvPr>
          <p:cNvSpPr txBox="1"/>
          <p:nvPr/>
        </p:nvSpPr>
        <p:spPr>
          <a:xfrm>
            <a:off x="10454098" y="3429000"/>
            <a:ext cx="149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Tsuboi+1999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9A913-2141-BC0E-C006-232DAD9028C5}"/>
              </a:ext>
            </a:extLst>
          </p:cNvPr>
          <p:cNvSpPr txBox="1"/>
          <p:nvPr/>
        </p:nvSpPr>
        <p:spPr>
          <a:xfrm>
            <a:off x="10454098" y="5327857"/>
            <a:ext cx="162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Molinari+2011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4D646-7F69-5410-E1F2-BB34DE4B9B16}"/>
              </a:ext>
            </a:extLst>
          </p:cNvPr>
          <p:cNvSpPr txBox="1"/>
          <p:nvPr/>
        </p:nvSpPr>
        <p:spPr>
          <a:xfrm>
            <a:off x="252711" y="2405860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derived from </a:t>
            </a:r>
          </a:p>
          <a:p>
            <a:pPr algn="l"/>
            <a:r>
              <a:rPr lang="en-GB" dirty="0"/>
              <a:t>CS line emission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FE4BF-DA9C-D0C7-BF9B-3368AE599303}"/>
              </a:ext>
            </a:extLst>
          </p:cNvPr>
          <p:cNvSpPr txBox="1"/>
          <p:nvPr/>
        </p:nvSpPr>
        <p:spPr>
          <a:xfrm>
            <a:off x="252711" y="486619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derived from </a:t>
            </a:r>
          </a:p>
          <a:p>
            <a:pPr algn="l"/>
            <a:r>
              <a:rPr lang="en-GB" dirty="0"/>
              <a:t>dust infrared emission</a:t>
            </a:r>
          </a:p>
        </p:txBody>
      </p:sp>
    </p:spTree>
    <p:extLst>
      <p:ext uri="{BB962C8B-B14F-4D97-AF65-F5344CB8AC3E}">
        <p14:creationId xmlns:p14="http://schemas.microsoft.com/office/powerpoint/2010/main" val="400694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5501-0C30-4A2D-3A34-87669967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Synthetic neutrino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4324A-06F2-FA24-F87A-B934AAF9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46B37-2A18-C33E-E03F-4EE09037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3" t="15757" r="600" b="1653"/>
          <a:stretch/>
        </p:blipFill>
        <p:spPr>
          <a:xfrm>
            <a:off x="2832100" y="1894012"/>
            <a:ext cx="6527800" cy="45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17D4-2E05-E379-086E-A05D1870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Constraining MSP population</a:t>
            </a:r>
            <a:br>
              <a:rPr lang="en-GB" dirty="0"/>
            </a:br>
            <a:r>
              <a:rPr lang="en-GB" dirty="0"/>
              <a:t>using gamma-rays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3DF54-8CF4-874D-0E18-F1ADFEFF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794" y="1797537"/>
            <a:ext cx="5989206" cy="467742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039CE03-2DC1-0EBC-57EE-416705DE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51289A91-53BC-68F7-C034-72A931703A4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9149" y="2279889"/>
                <a:ext cx="5630058" cy="4195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5425" marR="0" indent="-225425" algn="l" defTabSz="914400" rtl="0" eaLnBrk="1" fontAlgn="base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2250" indent="-22225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SzPct val="80000"/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22250" indent="-211138" algn="l" rtl="0" eaLnBrk="1" fontAlgn="base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SzPct val="80000"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112" marR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Pct val="80000"/>
                  <a:buFont typeface="Arial" panose="020B0604020202020204" pitchFamily="34" charset="0"/>
                  <a:buNone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975" marR="0" indent="-180975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Pct val="80000"/>
                  <a:buFont typeface="Arial" panose="020B0604020202020204" pitchFamily="34" charset="0"/>
                  <a:buChar char="•"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H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HK" smtClean="0">
                            <a:latin typeface="Cambria Math" panose="02040503050406030204" pitchFamily="18" charset="0"/>
                          </a:rPr>
                          <m:t>MSP</m:t>
                        </m:r>
                      </m:sub>
                    </m:sSub>
                    <m:r>
                      <a:rPr lang="en-H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H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0,000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HK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HK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HK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HK" smtClean="0">
                            <a:latin typeface="Cambria Math" panose="02040503050406030204" pitchFamily="18" charset="0"/>
                          </a:rPr>
                          <m:t>MSP</m:t>
                        </m:r>
                      </m:sub>
                    </m:sSub>
                    <m:r>
                      <a:rPr lang="en-HK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3−4</m:t>
                        </m:r>
                      </m:sup>
                    </m:sSup>
                  </m:oMath>
                </a14:m>
                <a:r>
                  <a:rPr lang="en-US" dirty="0"/>
                  <a:t> required to explain the gamma-ray excess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Could account for the “missing pulsars”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The constraint will be tightened with future imaging neutrino observations</a:t>
                </a:r>
              </a:p>
            </p:txBody>
          </p:sp>
        </mc:Choice>
        <mc:Fallback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51289A91-53BC-68F7-C034-72A931703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149" y="2279889"/>
                <a:ext cx="5630058" cy="4195075"/>
              </a:xfrm>
              <a:prstGeom prst="rect">
                <a:avLst/>
              </a:prstGeom>
              <a:blipFill>
                <a:blip r:embed="rId4"/>
                <a:stretch>
                  <a:fillRect l="-3153" r="-13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24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046B-50A5-B533-6DD8-DC26FD31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1108B-134F-9D9F-BF35-00D87B759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neutrino image of the Galactic Centre will determine: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 more accurate mass distribution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cosmic-ray distribution</a:t>
            </a:r>
          </a:p>
          <a:p>
            <a:r>
              <a:rPr lang="en-GB" dirty="0"/>
              <a:t>A high-resolution neutrino image of the GC will be available</a:t>
            </a:r>
          </a:p>
          <a:p>
            <a:r>
              <a:rPr lang="en-GB" dirty="0"/>
              <a:t>Implications: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population of millisecond pulsars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GeV excess and </a:t>
            </a:r>
            <a:r>
              <a:rPr lang="en-GB" dirty="0" err="1"/>
              <a:t>TeV</a:t>
            </a:r>
            <a:r>
              <a:rPr lang="en-GB" dirty="0"/>
              <a:t> emission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chemical and thermal properties of the Central Molecular Zone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F3BA4-A86D-9F10-A034-ECA6BF04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yellow lights in space&#10;&#10;Description automatically generated">
            <a:extLst>
              <a:ext uri="{FF2B5EF4-FFF2-40B4-BE49-F238E27FC236}">
                <a16:creationId xmlns:a16="http://schemas.microsoft.com/office/drawing/2014/main" id="{536CF5C8-5B49-8EA1-7FD6-91BD24879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1" r="14413"/>
          <a:stretch/>
        </p:blipFill>
        <p:spPr>
          <a:xfrm>
            <a:off x="0" y="1983170"/>
            <a:ext cx="6220454" cy="3434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72F88-3EA3-A250-C7B3-EC184404CD01}"/>
              </a:ext>
            </a:extLst>
          </p:cNvPr>
          <p:cNvSpPr txBox="1"/>
          <p:nvPr/>
        </p:nvSpPr>
        <p:spPr>
          <a:xfrm>
            <a:off x="582930" y="4697730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~100 GeV – 45 </a:t>
            </a:r>
            <a:r>
              <a:rPr lang="en-GB" dirty="0" err="1">
                <a:solidFill>
                  <a:schemeClr val="bg1"/>
                </a:solidFill>
              </a:rPr>
              <a:t>TeV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screenshot of a solar system&#10;&#10;Description automatically generated">
            <a:extLst>
              <a:ext uri="{FF2B5EF4-FFF2-40B4-BE49-F238E27FC236}">
                <a16:creationId xmlns:a16="http://schemas.microsoft.com/office/drawing/2014/main" id="{C541699F-C83E-A890-415C-E81C53AA3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162" y="0"/>
            <a:ext cx="575925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6A785-8AD3-2E5D-2992-8466D626F1EA}"/>
              </a:ext>
            </a:extLst>
          </p:cNvPr>
          <p:cNvSpPr txBox="1"/>
          <p:nvPr/>
        </p:nvSpPr>
        <p:spPr>
          <a:xfrm>
            <a:off x="4676442" y="64886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(HESS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BE38120-5C35-479C-41C2-CF8FF7B429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615170"/>
                <a:ext cx="8999900" cy="1368000"/>
              </a:xfrm>
            </p:spPr>
            <p:txBody>
              <a:bodyPr/>
              <a:lstStyle/>
              <a:p>
                <a:r>
                  <a:rPr lang="en-GB" dirty="0"/>
                  <a:t>The Galactic Centre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HK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dirty="0"/>
                  <a:t>-ray emission</a:t>
                </a: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BE38120-5C35-479C-41C2-CF8FF7B42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615170"/>
                <a:ext cx="8999900" cy="1368000"/>
              </a:xfrm>
              <a:blipFill>
                <a:blip r:embed="rId5"/>
                <a:stretch>
                  <a:fillRect l="-3808" t="-17593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59D90C31-D0C9-4B4D-0707-64C84E43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creenshot of a solar system&#10;&#10;Description automatically generated">
            <a:extLst>
              <a:ext uri="{FF2B5EF4-FFF2-40B4-BE49-F238E27FC236}">
                <a16:creationId xmlns:a16="http://schemas.microsoft.com/office/drawing/2014/main" id="{24F4EC7A-C55D-FD0B-1A1F-4E4B1336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84" y="21921"/>
            <a:ext cx="575925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B03E6-0A02-1FD1-BCEB-9B52CAEED4B5}"/>
              </a:ext>
            </a:extLst>
          </p:cNvPr>
          <p:cNvSpPr txBox="1"/>
          <p:nvPr/>
        </p:nvSpPr>
        <p:spPr>
          <a:xfrm>
            <a:off x="0" y="651201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(HESS 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D1C0F-3A39-ED2F-2A5B-12FCA6F88088}"/>
              </a:ext>
            </a:extLst>
          </p:cNvPr>
          <p:cNvSpPr txBox="1"/>
          <p:nvPr/>
        </p:nvSpPr>
        <p:spPr>
          <a:xfrm>
            <a:off x="6649361" y="806947"/>
            <a:ext cx="40559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/>
              <a:t>Which are hadronic? </a:t>
            </a:r>
          </a:p>
          <a:p>
            <a:pPr algn="l"/>
            <a:r>
              <a:rPr lang="en-GB" sz="3200" dirty="0"/>
              <a:t>Which are leptonic?</a:t>
            </a:r>
          </a:p>
        </p:txBody>
      </p:sp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8F60FEF-A034-3B2F-395D-356E1904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361" y="2121009"/>
            <a:ext cx="5207324" cy="4132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3B5E4-DE04-F8D5-97E3-84507384DB07}"/>
              </a:ext>
            </a:extLst>
          </p:cNvPr>
          <p:cNvSpPr txBox="1"/>
          <p:nvPr/>
        </p:nvSpPr>
        <p:spPr>
          <a:xfrm>
            <a:off x="8286477" y="628950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Cosmic-ray density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968B3-2A38-22FC-8403-35C41381DCB4}"/>
              </a:ext>
            </a:extLst>
          </p:cNvPr>
          <p:cNvSpPr txBox="1"/>
          <p:nvPr/>
        </p:nvSpPr>
        <p:spPr>
          <a:xfrm>
            <a:off x="6291339" y="648410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(HESS 2016)</a:t>
            </a:r>
          </a:p>
        </p:txBody>
      </p:sp>
    </p:spTree>
    <p:extLst>
      <p:ext uri="{BB962C8B-B14F-4D97-AF65-F5344CB8AC3E}">
        <p14:creationId xmlns:p14="http://schemas.microsoft.com/office/powerpoint/2010/main" val="31118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6174-D9ED-00C8-2DA0-9C53143C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899999"/>
            <a:ext cx="10589651" cy="1368000"/>
          </a:xfrm>
        </p:spPr>
        <p:txBody>
          <a:bodyPr/>
          <a:lstStyle/>
          <a:p>
            <a:r>
              <a:rPr lang="en-HK" dirty="0"/>
              <a:t>pp interactions (hadronic interactions)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1086A4B-8251-FE55-A68E-B8BC167A3E9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59999" y="1932972"/>
                <a:ext cx="11978613" cy="407902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We can use neutrinos instead! Much cleaner messenger!</a:t>
                </a:r>
                <a:endParaRPr lang="en-HK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HK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HK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HK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HK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HK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HK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HK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HK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p>
                      <m:sSup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HK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HK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HK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p>
                      <m:sSup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HK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HK" i="1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HK" dirty="0"/>
                  <a:t>Hadronic </a:t>
                </a:r>
                <a:r>
                  <a:rPr lang="en-HK" dirty="0" err="1"/>
                  <a:t>ph</a:t>
                </a:r>
                <a:r>
                  <a:rPr lang="en-HK" dirty="0"/>
                  <a:t>otons: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→2</m:t>
                    </m:r>
                    <m:r>
                      <m:rPr>
                        <m:sty m:val="p"/>
                      </m:rPr>
                      <a:rPr lang="en-HK" b="0" i="1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HK" b="0" dirty="0"/>
              </a:p>
              <a:p>
                <a:pPr>
                  <a:lnSpc>
                    <a:spcPct val="150000"/>
                  </a:lnSpc>
                </a:pPr>
                <a:r>
                  <a:rPr lang="en-HK" b="0" dirty="0"/>
                  <a:t>Hadronic neutrinos: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HK" b="0" dirty="0"/>
                  <a:t>Hadronic neutrinos: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In astrophysical context, this is </a:t>
                </a:r>
                <a:r>
                  <a:rPr lang="en-US" b="1" dirty="0"/>
                  <a:t>cosmic rays (p) </a:t>
                </a:r>
                <a:r>
                  <a:rPr lang="en-US" dirty="0"/>
                  <a:t>colliding with </a:t>
                </a:r>
                <a:r>
                  <a:rPr lang="en-US" b="1" dirty="0"/>
                  <a:t>baryonic matters (p)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1086A4B-8251-FE55-A68E-B8BC167A3E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59999" y="1932972"/>
                <a:ext cx="11978613" cy="4079028"/>
              </a:xfrm>
              <a:blipFill>
                <a:blip r:embed="rId2"/>
                <a:stretch>
                  <a:fillRect l="-1483" b="-1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83434-9FF1-6314-DF5A-B3FFF420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6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0D688-FA8B-D106-14F9-D7EB1B7A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IceCube</a:t>
            </a:r>
            <a:r>
              <a:rPr lang="en-GB" dirty="0"/>
              <a:t> Milky Way neutrino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0036452-C9BD-7610-0EBE-5F2C6B83294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60000" y="3429000"/>
                <a:ext cx="5158425" cy="2583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GB" dirty="0"/>
                  <a:t>Angular resolution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 err="1"/>
                  <a:t>IceCube</a:t>
                </a:r>
                <a:r>
                  <a:rPr lang="en-GB" dirty="0"/>
                  <a:t> is not ideal for observing track events coming from the Galactic Centre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0036452-C9BD-7610-0EBE-5F2C6B8329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60000" y="3429000"/>
                <a:ext cx="5158425" cy="2583000"/>
              </a:xfrm>
              <a:blipFill>
                <a:blip r:embed="rId2"/>
                <a:stretch>
                  <a:fillRect l="-34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llage of different colors of the galaxy&#10;&#10;Description automatically generated">
            <a:extLst>
              <a:ext uri="{FF2B5EF4-FFF2-40B4-BE49-F238E27FC236}">
                <a16:creationId xmlns:a16="http://schemas.microsoft.com/office/drawing/2014/main" id="{1ABF4E92-E4A5-F29F-6B02-92B6673CB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67" t="73957" r="1"/>
          <a:stretch/>
        </p:blipFill>
        <p:spPr>
          <a:xfrm>
            <a:off x="-31384" y="1823121"/>
            <a:ext cx="11863384" cy="1478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1D1D0-E2FD-C7F8-05B5-6183AE2622C8}"/>
              </a:ext>
            </a:extLst>
          </p:cNvPr>
          <p:cNvSpPr txBox="1"/>
          <p:nvPr/>
        </p:nvSpPr>
        <p:spPr>
          <a:xfrm>
            <a:off x="9911641" y="305966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(</a:t>
            </a:r>
            <a:r>
              <a:rPr lang="en-GB" dirty="0" err="1"/>
              <a:t>IceCube</a:t>
            </a:r>
            <a:r>
              <a:rPr lang="en-GB" dirty="0"/>
              <a:t> 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A9128-01F6-5202-ADE8-A9A1A123D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39" y="3429000"/>
            <a:ext cx="6084339" cy="3108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57FFDF-B038-EA30-9B66-3E6AB3B424EC}"/>
              </a:ext>
            </a:extLst>
          </p:cNvPr>
          <p:cNvSpPr txBox="1"/>
          <p:nvPr/>
        </p:nvSpPr>
        <p:spPr>
          <a:xfrm>
            <a:off x="9402764" y="6537737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(Schumacher+ 2022)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3DD00E3-C786-D1CC-E781-D3E6A788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DA682-4348-48A3-74EE-F278AF90840F}"/>
              </a:ext>
            </a:extLst>
          </p:cNvPr>
          <p:cNvSpPr/>
          <p:nvPr/>
        </p:nvSpPr>
        <p:spPr>
          <a:xfrm>
            <a:off x="5801760" y="2422479"/>
            <a:ext cx="57600" cy="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729FA-68E0-6C57-8BD0-ED15C80D84F3}"/>
              </a:ext>
            </a:extLst>
          </p:cNvPr>
          <p:cNvSpPr txBox="1"/>
          <p:nvPr/>
        </p:nvSpPr>
        <p:spPr>
          <a:xfrm>
            <a:off x="5801760" y="6488668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sensitivity of track events</a:t>
            </a:r>
          </a:p>
        </p:txBody>
      </p:sp>
    </p:spTree>
    <p:extLst>
      <p:ext uri="{BB962C8B-B14F-4D97-AF65-F5344CB8AC3E}">
        <p14:creationId xmlns:p14="http://schemas.microsoft.com/office/powerpoint/2010/main" val="42772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02D092-320F-9F2B-6BED-2DBCAE4880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P-ONE and PLE</a:t>
                </a:r>
                <a14:m>
                  <m:oMath xmlns:m="http://schemas.openxmlformats.org/officeDocument/2006/math">
                    <m:r>
                      <a:rPr lang="en-HK" b="1" i="1" smtClean="0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GB" dirty="0"/>
                  <a:t>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02D092-320F-9F2B-6BED-2DBCAE488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808" t="-175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96198C6-DC83-6307-296C-351D5D5547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60000" y="1821822"/>
                <a:ext cx="10439064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5425" marR="0" indent="-225425" algn="l" defTabSz="914400" rtl="0" eaLnBrk="1" fontAlgn="base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2250" indent="-22225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SzPct val="80000"/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22250" indent="-211138" algn="l" rtl="0" eaLnBrk="1" fontAlgn="base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SzPct val="80000"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112" marR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Pct val="80000"/>
                  <a:buFont typeface="Arial" panose="020B0604020202020204" pitchFamily="34" charset="0"/>
                  <a:buNone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975" marR="0" indent="-180975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Pct val="80000"/>
                  <a:buFont typeface="Arial" panose="020B0604020202020204" pitchFamily="34" charset="0"/>
                  <a:buChar char="•"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2024-2025: first mooring line deployed (P-ONE-1)</a:t>
                </a:r>
              </a:p>
              <a:p>
                <a:r>
                  <a:rPr lang="en-US" dirty="0"/>
                  <a:t>Late 2020s: Full buildout</a:t>
                </a:r>
              </a:p>
              <a:p>
                <a:r>
                  <a:rPr lang="en-US" dirty="0"/>
                  <a:t>The Galactic Centre will be observed at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0.1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 resolution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96198C6-DC83-6307-296C-351D5D554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00" y="1821822"/>
                <a:ext cx="10439064" cy="3600000"/>
              </a:xfrm>
              <a:prstGeom prst="rect">
                <a:avLst/>
              </a:prstGeom>
              <a:blipFill>
                <a:blip r:embed="rId3"/>
                <a:stretch>
                  <a:fillRect l="-1701" t="-38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 of a diagram of a cylinder and a diagram of a cylinder&#10;&#10;Description automatically generated">
            <a:extLst>
              <a:ext uri="{FF2B5EF4-FFF2-40B4-BE49-F238E27FC236}">
                <a16:creationId xmlns:a16="http://schemas.microsoft.com/office/drawing/2014/main" id="{4D0E7DA6-3294-5546-8D4E-ED4BFAA34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08" y="3264823"/>
            <a:ext cx="5014176" cy="3073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01A8D-5A7F-48B5-B2CC-E2704A265BF7}"/>
              </a:ext>
            </a:extLst>
          </p:cNvPr>
          <p:cNvSpPr txBox="1"/>
          <p:nvPr/>
        </p:nvSpPr>
        <p:spPr>
          <a:xfrm>
            <a:off x="1297581" y="6418646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Design of P-ONE (Agostini+ 20)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4BDECC-4F80-58AB-0338-A99B2689638B}"/>
                  </a:ext>
                </a:extLst>
              </p:cNvPr>
              <p:cNvSpPr txBox="1"/>
              <p:nvPr/>
            </p:nvSpPr>
            <p:spPr>
              <a:xfrm>
                <a:off x="8451621" y="6410962"/>
                <a:ext cx="2905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PLE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M (Schumacher+ 22)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4BDECC-4F80-58AB-0338-A99B26896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621" y="6410962"/>
                <a:ext cx="2905283" cy="369332"/>
              </a:xfrm>
              <a:prstGeom prst="rect">
                <a:avLst/>
              </a:prstGeom>
              <a:blipFill>
                <a:blip r:embed="rId5"/>
                <a:stretch>
                  <a:fillRect l="-1739" t="-6667" r="-87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90F70-4BD4-006B-D14B-8DDD992DDEB8}"/>
              </a:ext>
            </a:extLst>
          </p:cNvPr>
          <p:cNvGrpSpPr/>
          <p:nvPr/>
        </p:nvGrpSpPr>
        <p:grpSpPr>
          <a:xfrm>
            <a:off x="6096000" y="3264823"/>
            <a:ext cx="5855551" cy="2979686"/>
            <a:chOff x="6230303" y="2940548"/>
            <a:chExt cx="5855551" cy="2979686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5E30887-F273-A2AE-EF20-171F0375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0303" y="2940548"/>
              <a:ext cx="5855551" cy="29796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C9A6BF-57AA-362F-653B-622C28138B05}"/>
                </a:ext>
              </a:extLst>
            </p:cNvPr>
            <p:cNvSpPr txBox="1"/>
            <p:nvPr/>
          </p:nvSpPr>
          <p:spPr>
            <a:xfrm>
              <a:off x="6782764" y="3479079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PONE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FD575E-4A39-7776-C902-8CBEC3B854D0}"/>
                </a:ext>
              </a:extLst>
            </p:cNvPr>
            <p:cNvSpPr txBox="1"/>
            <p:nvPr/>
          </p:nvSpPr>
          <p:spPr>
            <a:xfrm>
              <a:off x="9359900" y="544866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 err="1"/>
                <a:t>IceCube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3AB0F7-976D-008A-306E-61C27CF6726B}"/>
                </a:ext>
              </a:extLst>
            </p:cNvPr>
            <p:cNvSpPr txBox="1"/>
            <p:nvPr/>
          </p:nvSpPr>
          <p:spPr>
            <a:xfrm>
              <a:off x="8313683" y="3848411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KM3NeT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AF0839-35EF-DAC4-B68B-967B353169A2}"/>
                </a:ext>
              </a:extLst>
            </p:cNvPr>
            <p:cNvSpPr txBox="1"/>
            <p:nvPr/>
          </p:nvSpPr>
          <p:spPr>
            <a:xfrm>
              <a:off x="10101083" y="3621822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Baikal-GVD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34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FD6193-92A0-D080-C4CD-8B35ECB91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3" t="3745" r="2457" b="8955"/>
          <a:stretch/>
        </p:blipFill>
        <p:spPr>
          <a:xfrm>
            <a:off x="0" y="0"/>
            <a:ext cx="12192000" cy="73881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E510-0F36-5A44-C8A7-06615310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EB98D-2B37-4124-3BDD-0C88A2FCC3A1}"/>
              </a:ext>
            </a:extLst>
          </p:cNvPr>
          <p:cNvSpPr txBox="1"/>
          <p:nvPr/>
        </p:nvSpPr>
        <p:spPr>
          <a:xfrm>
            <a:off x="8925017" y="6278963"/>
            <a:ext cx="15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(Molinari+ 11)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167919-9D24-508A-0AF5-DCAD5FE53BA9}"/>
              </a:ext>
            </a:extLst>
          </p:cNvPr>
          <p:cNvCxnSpPr>
            <a:cxnSpLocks/>
          </p:cNvCxnSpPr>
          <p:nvPr/>
        </p:nvCxnSpPr>
        <p:spPr>
          <a:xfrm>
            <a:off x="454184" y="1696481"/>
            <a:ext cx="115542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E838C6-A2B5-39DB-DBA9-768A33A054D1}"/>
              </a:ext>
            </a:extLst>
          </p:cNvPr>
          <p:cNvSpPr txBox="1"/>
          <p:nvPr/>
        </p:nvSpPr>
        <p:spPr>
          <a:xfrm>
            <a:off x="5707130" y="1229331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~200 pc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42FBF3-E0E8-A4E4-CFE1-291CEEAE9662}"/>
              </a:ext>
            </a:extLst>
          </p:cNvPr>
          <p:cNvSpPr txBox="1"/>
          <p:nvPr/>
        </p:nvSpPr>
        <p:spPr>
          <a:xfrm>
            <a:off x="454184" y="5095102"/>
            <a:ext cx="5044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Central Molecular Zone (CMZ)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9DF679-C885-8A78-78C9-AC5D9E16AE30}"/>
              </a:ext>
            </a:extLst>
          </p:cNvPr>
          <p:cNvSpPr/>
          <p:nvPr/>
        </p:nvSpPr>
        <p:spPr>
          <a:xfrm>
            <a:off x="454184" y="2586209"/>
            <a:ext cx="11554202" cy="24705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6D4643-0BF4-5CED-83F5-7D7ABD2FC31D}"/>
              </a:ext>
            </a:extLst>
          </p:cNvPr>
          <p:cNvSpPr txBox="1"/>
          <p:nvPr/>
        </p:nvSpPr>
        <p:spPr>
          <a:xfrm>
            <a:off x="454184" y="231589"/>
            <a:ext cx="5546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Schematic of the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F76CF2-E357-419B-18C9-BD86953CE2DC}"/>
              </a:ext>
            </a:extLst>
          </p:cNvPr>
          <p:cNvSpPr txBox="1"/>
          <p:nvPr/>
        </p:nvSpPr>
        <p:spPr>
          <a:xfrm>
            <a:off x="6148346" y="2891925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</a:rPr>
              <a:t>MSPs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CC0A6AA-C943-1BD5-365F-77E5F1BA2DC1}"/>
              </a:ext>
            </a:extLst>
          </p:cNvPr>
          <p:cNvSpPr/>
          <p:nvPr/>
        </p:nvSpPr>
        <p:spPr>
          <a:xfrm>
            <a:off x="6243434" y="3920758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9E65D5-4A91-96D5-7024-B9C7AD25E7E2}"/>
              </a:ext>
            </a:extLst>
          </p:cNvPr>
          <p:cNvSpPr/>
          <p:nvPr/>
        </p:nvSpPr>
        <p:spPr>
          <a:xfrm>
            <a:off x="6735937" y="4008484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E335491-7007-9F0E-8836-4824D4DE9E6C}"/>
              </a:ext>
            </a:extLst>
          </p:cNvPr>
          <p:cNvSpPr/>
          <p:nvPr/>
        </p:nvSpPr>
        <p:spPr>
          <a:xfrm>
            <a:off x="6403067" y="4043722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270217-757B-4F68-86E1-6F847E30B890}"/>
              </a:ext>
            </a:extLst>
          </p:cNvPr>
          <p:cNvSpPr/>
          <p:nvPr/>
        </p:nvSpPr>
        <p:spPr>
          <a:xfrm>
            <a:off x="6466309" y="3862041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E45FC92-2F64-7796-7495-F6876080314A}"/>
              </a:ext>
            </a:extLst>
          </p:cNvPr>
          <p:cNvSpPr/>
          <p:nvPr/>
        </p:nvSpPr>
        <p:spPr>
          <a:xfrm>
            <a:off x="6961028" y="4032306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237FEC-B618-6ED7-F14C-79A9611DA0E6}"/>
              </a:ext>
            </a:extLst>
          </p:cNvPr>
          <p:cNvSpPr txBox="1"/>
          <p:nvPr/>
        </p:nvSpPr>
        <p:spPr>
          <a:xfrm>
            <a:off x="4781534" y="3709319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CR 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AD3E91-541E-7C58-6637-852401ECDDE7}"/>
              </a:ext>
            </a:extLst>
          </p:cNvPr>
          <p:cNvSpPr txBox="1"/>
          <p:nvPr/>
        </p:nvSpPr>
        <p:spPr>
          <a:xfrm>
            <a:off x="7433124" y="347085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CR p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55CE3C-1440-C078-18F2-7B272CB87899}"/>
              </a:ext>
            </a:extLst>
          </p:cNvPr>
          <p:cNvCxnSpPr>
            <a:cxnSpLocks/>
          </p:cNvCxnSpPr>
          <p:nvPr/>
        </p:nvCxnSpPr>
        <p:spPr>
          <a:xfrm flipH="1" flipV="1">
            <a:off x="2631987" y="3587549"/>
            <a:ext cx="633727" cy="2756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EFEE912-FAD1-106A-20DC-06DE1E4ACC95}"/>
                  </a:ext>
                </a:extLst>
              </p:cNvPr>
              <p:cNvSpPr txBox="1"/>
              <p:nvPr/>
            </p:nvSpPr>
            <p:spPr>
              <a:xfrm>
                <a:off x="2336309" y="3221770"/>
                <a:ext cx="2926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EFEE912-FAD1-106A-20DC-06DE1E4AC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309" y="3221770"/>
                <a:ext cx="292644" cy="430887"/>
              </a:xfrm>
              <a:prstGeom prst="rect">
                <a:avLst/>
              </a:prstGeom>
              <a:blipFill>
                <a:blip r:embed="rId3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EDE4185-25A1-6AFD-7CCB-10CB8F0120E5}"/>
              </a:ext>
            </a:extLst>
          </p:cNvPr>
          <p:cNvCxnSpPr>
            <a:cxnSpLocks/>
          </p:cNvCxnSpPr>
          <p:nvPr/>
        </p:nvCxnSpPr>
        <p:spPr>
          <a:xfrm flipH="1">
            <a:off x="2766506" y="3914845"/>
            <a:ext cx="512271" cy="2826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4E7165B-8EF3-3167-F328-DAA87C01465E}"/>
                  </a:ext>
                </a:extLst>
              </p:cNvPr>
              <p:cNvSpPr txBox="1"/>
              <p:nvPr/>
            </p:nvSpPr>
            <p:spPr>
              <a:xfrm>
                <a:off x="2456610" y="4019582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4E7165B-8EF3-3167-F328-DAA87C014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610" y="4019582"/>
                <a:ext cx="298159" cy="430887"/>
              </a:xfrm>
              <a:prstGeom prst="rect">
                <a:avLst/>
              </a:prstGeom>
              <a:blipFill>
                <a:blip r:embed="rId4"/>
                <a:stretch>
                  <a:fillRect l="-20833" r="-208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B6C64B49-EE89-4D4B-7010-61303F961F75}"/>
              </a:ext>
            </a:extLst>
          </p:cNvPr>
          <p:cNvSpPr txBox="1"/>
          <p:nvPr/>
        </p:nvSpPr>
        <p:spPr>
          <a:xfrm>
            <a:off x="3132669" y="333753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pp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7FFBC-64EB-5107-99B2-352050B8E04F}"/>
              </a:ext>
            </a:extLst>
          </p:cNvPr>
          <p:cNvSpPr/>
          <p:nvPr/>
        </p:nvSpPr>
        <p:spPr>
          <a:xfrm>
            <a:off x="6172959" y="3654508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3C35F7-8AA3-661F-F0A2-674D0CFCDF94}"/>
              </a:ext>
            </a:extLst>
          </p:cNvPr>
          <p:cNvSpPr/>
          <p:nvPr/>
        </p:nvSpPr>
        <p:spPr>
          <a:xfrm>
            <a:off x="6548234" y="4225558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6CB805-83D7-5043-A0AA-CB3F034093AB}"/>
              </a:ext>
            </a:extLst>
          </p:cNvPr>
          <p:cNvSpPr/>
          <p:nvPr/>
        </p:nvSpPr>
        <p:spPr>
          <a:xfrm>
            <a:off x="6890552" y="4282691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7F121E-689C-023B-18A6-01D190E32638}"/>
              </a:ext>
            </a:extLst>
          </p:cNvPr>
          <p:cNvSpPr/>
          <p:nvPr/>
        </p:nvSpPr>
        <p:spPr>
          <a:xfrm>
            <a:off x="6054956" y="4126983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FDC16A-95BB-00BE-BD66-B2A14B1CA8FD}"/>
              </a:ext>
            </a:extLst>
          </p:cNvPr>
          <p:cNvSpPr/>
          <p:nvPr/>
        </p:nvSpPr>
        <p:spPr>
          <a:xfrm>
            <a:off x="6663461" y="3531486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7ECE6F9-070E-5C3F-9C72-96C5BFC76511}"/>
              </a:ext>
            </a:extLst>
          </p:cNvPr>
          <p:cNvSpPr/>
          <p:nvPr/>
        </p:nvSpPr>
        <p:spPr>
          <a:xfrm>
            <a:off x="7029387" y="3826803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21B78D-282A-3AB7-3F67-405F82B304D2}"/>
              </a:ext>
            </a:extLst>
          </p:cNvPr>
          <p:cNvSpPr/>
          <p:nvPr/>
        </p:nvSpPr>
        <p:spPr>
          <a:xfrm>
            <a:off x="6395834" y="3435774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36F07E9-45AC-040C-F144-324F9265A394}"/>
              </a:ext>
            </a:extLst>
          </p:cNvPr>
          <p:cNvSpPr/>
          <p:nvPr/>
        </p:nvSpPr>
        <p:spPr>
          <a:xfrm>
            <a:off x="6925790" y="3560940"/>
            <a:ext cx="70475" cy="704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6001F15-9CF0-2E5E-364E-C84D2FC21417}"/>
              </a:ext>
            </a:extLst>
          </p:cNvPr>
          <p:cNvCxnSpPr>
            <a:cxnSpLocks/>
          </p:cNvCxnSpPr>
          <p:nvPr/>
        </p:nvCxnSpPr>
        <p:spPr>
          <a:xfrm flipV="1">
            <a:off x="5489198" y="3991233"/>
            <a:ext cx="1087720" cy="195522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06470EC-61C4-1ECF-EC31-A67386AA8198}"/>
              </a:ext>
            </a:extLst>
          </p:cNvPr>
          <p:cNvSpPr txBox="1"/>
          <p:nvPr/>
        </p:nvSpPr>
        <p:spPr>
          <a:xfrm>
            <a:off x="4577238" y="6010801"/>
            <a:ext cx="180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bg1"/>
                </a:solidFill>
              </a:rPr>
              <a:t>Sgr</a:t>
            </a:r>
            <a:r>
              <a:rPr lang="en-US" sz="2400" dirty="0">
                <a:solidFill>
                  <a:schemeClr val="bg1"/>
                </a:solidFill>
              </a:rPr>
              <a:t> A* (GC)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2A9B94-0A74-83B3-6AF5-77C6DDBA05C0}"/>
              </a:ext>
            </a:extLst>
          </p:cNvPr>
          <p:cNvCxnSpPr>
            <a:cxnSpLocks/>
          </p:cNvCxnSpPr>
          <p:nvPr/>
        </p:nvCxnSpPr>
        <p:spPr>
          <a:xfrm flipH="1" flipV="1">
            <a:off x="3877295" y="2957456"/>
            <a:ext cx="633727" cy="2756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CAFB3B-5340-4DAB-1EB0-EB1B4A91F78C}"/>
                  </a:ext>
                </a:extLst>
              </p:cNvPr>
              <p:cNvSpPr txBox="1"/>
              <p:nvPr/>
            </p:nvSpPr>
            <p:spPr>
              <a:xfrm>
                <a:off x="3581617" y="2591677"/>
                <a:ext cx="2926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CAFB3B-5340-4DAB-1EB0-EB1B4A91F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617" y="2591677"/>
                <a:ext cx="292644" cy="430887"/>
              </a:xfrm>
              <a:prstGeom prst="rect">
                <a:avLst/>
              </a:prstGeom>
              <a:blipFill>
                <a:blip r:embed="rId5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647C7D5-EC72-659A-BDAB-AF76686857B8}"/>
              </a:ext>
            </a:extLst>
          </p:cNvPr>
          <p:cNvCxnSpPr>
            <a:cxnSpLocks/>
          </p:cNvCxnSpPr>
          <p:nvPr/>
        </p:nvCxnSpPr>
        <p:spPr>
          <a:xfrm flipH="1">
            <a:off x="4091762" y="3284752"/>
            <a:ext cx="432323" cy="1168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EF1B46-A9C6-DA27-7FAE-88B0C6A4BBA8}"/>
                  </a:ext>
                </a:extLst>
              </p:cNvPr>
              <p:cNvSpPr txBox="1"/>
              <p:nvPr/>
            </p:nvSpPr>
            <p:spPr>
              <a:xfrm>
                <a:off x="3783284" y="3162618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EF1B46-A9C6-DA27-7FAE-88B0C6A4B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284" y="3162618"/>
                <a:ext cx="298159" cy="430887"/>
              </a:xfrm>
              <a:prstGeom prst="rect">
                <a:avLst/>
              </a:prstGeom>
              <a:blipFill>
                <a:blip r:embed="rId6"/>
                <a:stretch>
                  <a:fillRect l="-25000" r="-16667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F71016E-4DDC-94A9-EE5B-5C146200D754}"/>
              </a:ext>
            </a:extLst>
          </p:cNvPr>
          <p:cNvCxnSpPr>
            <a:cxnSpLocks/>
          </p:cNvCxnSpPr>
          <p:nvPr/>
        </p:nvCxnSpPr>
        <p:spPr>
          <a:xfrm flipV="1">
            <a:off x="8538358" y="2779580"/>
            <a:ext cx="642174" cy="2838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8D23B1F-F970-D8F2-6A88-3210A6C9D98E}"/>
                  </a:ext>
                </a:extLst>
              </p:cNvPr>
              <p:cNvSpPr txBox="1"/>
              <p:nvPr/>
            </p:nvSpPr>
            <p:spPr>
              <a:xfrm>
                <a:off x="9183038" y="2515871"/>
                <a:ext cx="2926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8D23B1F-F970-D8F2-6A88-3210A6C9D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038" y="2515871"/>
                <a:ext cx="292644" cy="430887"/>
              </a:xfrm>
              <a:prstGeom prst="rect">
                <a:avLst/>
              </a:prstGeom>
              <a:blipFill>
                <a:blip r:embed="rId7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B77C8A-02D7-E3EE-7A00-6012292CFD53}"/>
              </a:ext>
            </a:extLst>
          </p:cNvPr>
          <p:cNvCxnSpPr>
            <a:cxnSpLocks/>
          </p:cNvCxnSpPr>
          <p:nvPr/>
        </p:nvCxnSpPr>
        <p:spPr>
          <a:xfrm>
            <a:off x="8574391" y="3130809"/>
            <a:ext cx="740660" cy="2586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D20BDF8-4B3F-59F8-56D5-49815A7D4672}"/>
                  </a:ext>
                </a:extLst>
              </p:cNvPr>
              <p:cNvSpPr txBox="1"/>
              <p:nvPr/>
            </p:nvSpPr>
            <p:spPr>
              <a:xfrm>
                <a:off x="9338844" y="3213556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D20BDF8-4B3F-59F8-56D5-49815A7D4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844" y="3213556"/>
                <a:ext cx="298159" cy="430887"/>
              </a:xfrm>
              <a:prstGeom prst="rect">
                <a:avLst/>
              </a:prstGeom>
              <a:blipFill>
                <a:blip r:embed="rId8"/>
                <a:stretch>
                  <a:fillRect l="-20833" r="-20833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3A1C965-0FD5-77B7-AC09-83F3D4C00D3F}"/>
              </a:ext>
            </a:extLst>
          </p:cNvPr>
          <p:cNvCxnSpPr>
            <a:cxnSpLocks/>
          </p:cNvCxnSpPr>
          <p:nvPr/>
        </p:nvCxnSpPr>
        <p:spPr>
          <a:xfrm flipV="1">
            <a:off x="10265569" y="4012207"/>
            <a:ext cx="642174" cy="2838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E80D9CF-AE96-3609-173A-4A76815D60FE}"/>
                  </a:ext>
                </a:extLst>
              </p:cNvPr>
              <p:cNvSpPr txBox="1"/>
              <p:nvPr/>
            </p:nvSpPr>
            <p:spPr>
              <a:xfrm>
                <a:off x="10910249" y="3748498"/>
                <a:ext cx="2926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E80D9CF-AE96-3609-173A-4A76815D6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249" y="3748498"/>
                <a:ext cx="292644" cy="430887"/>
              </a:xfrm>
              <a:prstGeom prst="rect">
                <a:avLst/>
              </a:prstGeom>
              <a:blipFill>
                <a:blip r:embed="rId9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B552AF3-97CC-CC76-CF79-4735CC8F2A0A}"/>
              </a:ext>
            </a:extLst>
          </p:cNvPr>
          <p:cNvCxnSpPr>
            <a:cxnSpLocks/>
          </p:cNvCxnSpPr>
          <p:nvPr/>
        </p:nvCxnSpPr>
        <p:spPr>
          <a:xfrm>
            <a:off x="10301602" y="4363436"/>
            <a:ext cx="740660" cy="2586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B3DDB57-73F1-6003-7DA6-94146221383F}"/>
                  </a:ext>
                </a:extLst>
              </p:cNvPr>
              <p:cNvSpPr txBox="1"/>
              <p:nvPr/>
            </p:nvSpPr>
            <p:spPr>
              <a:xfrm>
                <a:off x="11066055" y="4446183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B3DDB57-73F1-6003-7DA6-941462213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6055" y="4446183"/>
                <a:ext cx="298159" cy="430887"/>
              </a:xfrm>
              <a:prstGeom prst="rect">
                <a:avLst/>
              </a:prstGeom>
              <a:blipFill>
                <a:blip r:embed="rId10"/>
                <a:stretch>
                  <a:fillRect l="-25000" r="-20833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9E15680C-B818-F435-59A6-CC9504456334}"/>
              </a:ext>
            </a:extLst>
          </p:cNvPr>
          <p:cNvSpPr txBox="1"/>
          <p:nvPr/>
        </p:nvSpPr>
        <p:spPr>
          <a:xfrm>
            <a:off x="4325194" y="274184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pp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288040-26A9-0406-D331-BFAD346AAF6B}"/>
              </a:ext>
            </a:extLst>
          </p:cNvPr>
          <p:cNvSpPr txBox="1"/>
          <p:nvPr/>
        </p:nvSpPr>
        <p:spPr>
          <a:xfrm>
            <a:off x="8039966" y="260326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pp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BBA004-83D0-968A-ABF5-89DE39BF1096}"/>
              </a:ext>
            </a:extLst>
          </p:cNvPr>
          <p:cNvSpPr txBox="1"/>
          <p:nvPr/>
        </p:nvSpPr>
        <p:spPr>
          <a:xfrm>
            <a:off x="9973360" y="381822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pp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6800A15-AC20-6ECF-BC5C-FB27C2D486B6}"/>
                  </a:ext>
                </a:extLst>
              </p14:cNvPr>
              <p14:cNvContentPartPr/>
              <p14:nvPr/>
            </p14:nvContentPartPr>
            <p14:xfrm>
              <a:off x="4525544" y="2869231"/>
              <a:ext cx="1404360" cy="8622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6800A15-AC20-6ECF-BC5C-FB27C2D486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16544" y="2860591"/>
                <a:ext cx="1422000" cy="87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22CA763-8DE0-E52E-7489-FA0A8E034B07}"/>
                  </a:ext>
                </a:extLst>
              </p14:cNvPr>
              <p14:cNvContentPartPr/>
              <p14:nvPr/>
            </p14:nvContentPartPr>
            <p14:xfrm>
              <a:off x="3323144" y="3896671"/>
              <a:ext cx="2594160" cy="766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22CA763-8DE0-E52E-7489-FA0A8E034B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14144" y="3888031"/>
                <a:ext cx="26118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0C319F2-4E35-AFE4-2D57-BD888D47B2B2}"/>
                  </a:ext>
                </a:extLst>
              </p14:cNvPr>
              <p14:cNvContentPartPr/>
              <p14:nvPr/>
            </p14:nvContentPartPr>
            <p14:xfrm>
              <a:off x="7227297" y="3128682"/>
              <a:ext cx="1283760" cy="4528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0C319F2-4E35-AFE4-2D57-BD888D47B2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18657" y="3119682"/>
                <a:ext cx="130140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7F5A134-2AFB-34ED-A48E-55E1EBD27F6A}"/>
                  </a:ext>
                </a:extLst>
              </p14:cNvPr>
              <p14:cNvContentPartPr/>
              <p14:nvPr/>
            </p14:nvContentPartPr>
            <p14:xfrm>
              <a:off x="7254657" y="4015002"/>
              <a:ext cx="2962800" cy="671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7F5A134-2AFB-34ED-A48E-55E1EBD27F6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45657" y="4006362"/>
                <a:ext cx="2980440" cy="6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AF27586-E055-3F69-3440-C55FCCF1A5E4}"/>
                  </a:ext>
                </a:extLst>
              </p14:cNvPr>
              <p14:cNvContentPartPr/>
              <p14:nvPr/>
            </p14:nvContentPartPr>
            <p14:xfrm>
              <a:off x="5481813" y="3235293"/>
              <a:ext cx="165960" cy="168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AF27586-E055-3F69-3440-C55FCCF1A5E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73173" y="3226653"/>
                <a:ext cx="183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106C9BD-C0BC-FD41-B962-7546CE958211}"/>
                  </a:ext>
                </a:extLst>
              </p14:cNvPr>
              <p14:cNvContentPartPr/>
              <p14:nvPr/>
            </p14:nvContentPartPr>
            <p14:xfrm>
              <a:off x="5030373" y="4307013"/>
              <a:ext cx="170640" cy="184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106C9BD-C0BC-FD41-B962-7546CE95821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21373" y="4298373"/>
                <a:ext cx="1882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C576235-A01E-4E8E-EFEF-5221390BE442}"/>
                  </a:ext>
                </a:extLst>
              </p14:cNvPr>
              <p14:cNvContentPartPr/>
              <p14:nvPr/>
            </p14:nvContentPartPr>
            <p14:xfrm>
              <a:off x="7776813" y="3265173"/>
              <a:ext cx="174240" cy="2340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C576235-A01E-4E8E-EFEF-5221390BE4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67813" y="3256173"/>
                <a:ext cx="1918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98FB920A-F664-6B12-28C5-0604ACD171B3}"/>
                  </a:ext>
                </a:extLst>
              </p14:cNvPr>
              <p14:cNvContentPartPr/>
              <p14:nvPr/>
            </p14:nvContentPartPr>
            <p14:xfrm>
              <a:off x="7996307" y="4377387"/>
              <a:ext cx="156240" cy="259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98FB920A-F664-6B12-28C5-0604ACD171B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7667" y="4368387"/>
                <a:ext cx="173880" cy="27684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Date Placeholder 94">
            <a:extLst>
              <a:ext uri="{FF2B5EF4-FFF2-40B4-BE49-F238E27FC236}">
                <a16:creationId xmlns:a16="http://schemas.microsoft.com/office/drawing/2014/main" id="{04C97222-DA4A-8340-2EAE-BFBE6DCE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A28745F-F54A-1E08-D918-B586C8433863}"/>
              </a:ext>
            </a:extLst>
          </p:cNvPr>
          <p:cNvSpPr/>
          <p:nvPr/>
        </p:nvSpPr>
        <p:spPr>
          <a:xfrm>
            <a:off x="6576918" y="3892897"/>
            <a:ext cx="70475" cy="704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E191085-D4B7-501A-4337-9EAF0A954569}"/>
              </a:ext>
            </a:extLst>
          </p:cNvPr>
          <p:cNvSpPr/>
          <p:nvPr/>
        </p:nvSpPr>
        <p:spPr>
          <a:xfrm>
            <a:off x="5977952" y="3298232"/>
            <a:ext cx="1239305" cy="123930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C2B566E-0732-5D20-B1B2-A21A67457214}"/>
              </a:ext>
            </a:extLst>
          </p:cNvPr>
          <p:cNvSpPr txBox="1"/>
          <p:nvPr/>
        </p:nvSpPr>
        <p:spPr>
          <a:xfrm>
            <a:off x="6480398" y="5302922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nuclear star cluster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93C9FC9-EAD9-3906-0B0F-8A41A6D7DC38}"/>
              </a:ext>
            </a:extLst>
          </p:cNvPr>
          <p:cNvCxnSpPr>
            <a:cxnSpLocks/>
            <a:stCxn id="98" idx="0"/>
          </p:cNvCxnSpPr>
          <p:nvPr/>
        </p:nvCxnSpPr>
        <p:spPr>
          <a:xfrm flipH="1" flipV="1">
            <a:off x="6996265" y="4510663"/>
            <a:ext cx="658493" cy="79225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1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 animBg="1"/>
      <p:bldP spid="24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46" grpId="0"/>
      <p:bldP spid="55" grpId="0"/>
      <p:bldP spid="63" grpId="0"/>
      <p:bldP spid="68" grpId="0"/>
      <p:bldP spid="72" grpId="0"/>
      <p:bldP spid="11" grpId="0" animBg="1"/>
      <p:bldP spid="12" grpId="0" animBg="1"/>
      <p:bldP spid="13" grpId="0" animBg="1"/>
      <p:bldP spid="19" grpId="0" animBg="1"/>
      <p:bldP spid="22" grpId="0" animBg="1"/>
      <p:bldP spid="23" grpId="0" animBg="1"/>
      <p:bldP spid="25" grpId="0" animBg="1"/>
      <p:bldP spid="32" grpId="0" animBg="1"/>
      <p:bldP spid="40" grpId="0"/>
      <p:bldP spid="45" grpId="0"/>
      <p:bldP spid="48" grpId="0"/>
      <p:bldP spid="50" grpId="0"/>
      <p:bldP spid="52" grpId="0"/>
      <p:bldP spid="66" grpId="0"/>
      <p:bldP spid="69" grpId="0"/>
      <p:bldP spid="70" grpId="0"/>
      <p:bldP spid="71" grpId="0"/>
      <p:bldP spid="73" grpId="0"/>
      <p:bldP spid="73" grpId="1"/>
      <p:bldP spid="96" grpId="0" animBg="1"/>
      <p:bldP spid="97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892A-86C9-8A77-D96D-FE67CD1C9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supernova remnants fail?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7F8A5-7A0A-D1C3-0F24-F4FCAA083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Observations suggest (HESS 2016)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A continuous injection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 err="1"/>
              <a:t>PeV</a:t>
            </a:r>
            <a:r>
              <a:rPr lang="en-GB" dirty="0"/>
              <a:t> cosmic rays </a:t>
            </a:r>
          </a:p>
          <a:p>
            <a:pPr>
              <a:lnSpc>
                <a:spcPct val="150000"/>
              </a:lnSpc>
            </a:pPr>
            <a:r>
              <a:rPr lang="en-GB" dirty="0"/>
              <a:t>Supernova remnants are episodic</a:t>
            </a:r>
          </a:p>
          <a:p>
            <a:pPr>
              <a:lnSpc>
                <a:spcPct val="150000"/>
              </a:lnSpc>
            </a:pPr>
            <a:r>
              <a:rPr lang="en-GB" dirty="0"/>
              <a:t>Cosmic rays from SNR are typically &lt; 100 </a:t>
            </a:r>
            <a:r>
              <a:rPr lang="en-GB" dirty="0" err="1"/>
              <a:t>TeV</a:t>
            </a:r>
            <a:r>
              <a:rPr lang="en-GB" dirty="0"/>
              <a:t> (e.g., Bell+2013)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088F1-18FB-5C78-40FD-50DD7819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 dirty="0"/>
              <a:t>Paul Lai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5373-119D-BCB2-739E-02B1A4A5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Millisecond pulsars as </a:t>
            </a:r>
            <a:br>
              <a:rPr lang="en-GB" dirty="0"/>
            </a:br>
            <a:r>
              <a:rPr lang="en-GB" dirty="0"/>
              <a:t>cosmic-ray accelerators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B7B3-005A-46B9-7B03-A0F43BFAC9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Protons can be accelerated to very high energies by pulsars (Blasi+ 2000; </a:t>
            </a:r>
            <a:r>
              <a:rPr lang="en-GB" dirty="0" err="1"/>
              <a:t>Arons</a:t>
            </a:r>
            <a:r>
              <a:rPr lang="en-GB" dirty="0"/>
              <a:t> 2003; </a:t>
            </a:r>
            <a:r>
              <a:rPr lang="en-GB" dirty="0" err="1"/>
              <a:t>Guepin</a:t>
            </a:r>
            <a:r>
              <a:rPr lang="en-GB" dirty="0"/>
              <a:t>+ 2020)</a:t>
            </a:r>
          </a:p>
          <a:p>
            <a:pPr>
              <a:lnSpc>
                <a:spcPct val="150000"/>
              </a:lnSpc>
            </a:pPr>
            <a:r>
              <a:rPr lang="en-GB" dirty="0"/>
              <a:t>Spin-down luminosity:</a:t>
            </a:r>
          </a:p>
          <a:p>
            <a:pPr>
              <a:lnSpc>
                <a:spcPct val="150000"/>
              </a:lnSpc>
            </a:pPr>
            <a:r>
              <a:rPr lang="en-GB" dirty="0"/>
              <a:t>Maximum proton energy:</a:t>
            </a:r>
          </a:p>
          <a:p>
            <a:pPr>
              <a:lnSpc>
                <a:spcPct val="150000"/>
              </a:lnSpc>
            </a:pPr>
            <a:r>
              <a:rPr lang="en-GB" dirty="0"/>
              <a:t>Only 0.2% to 4.0% of the spin-down energy goes to protons (Guepin+2020)</a:t>
            </a:r>
          </a:p>
          <a:p>
            <a:pPr marL="0" indent="0">
              <a:lnSpc>
                <a:spcPct val="150000"/>
              </a:lnSpc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F5A3-8F1A-903B-A98C-FAA6E9EC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453" y="3512295"/>
            <a:ext cx="6555130" cy="699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E61CD-8289-6D7B-ECD1-3C971C8EF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53" y="4315031"/>
            <a:ext cx="5648285" cy="69686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5FA7E-C389-F6B0-F664-4F136607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HK"/>
              <a:t>Paul Lai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4815"/>
      </p:ext>
    </p:extLst>
  </p:cSld>
  <p:clrMapOvr>
    <a:masterClrMapping/>
  </p:clrMapOvr>
</p:sld>
</file>

<file path=ppt/theme/theme1.xml><?xml version="1.0" encoding="utf-8"?>
<a:theme xmlns:a="http://schemas.openxmlformats.org/drawingml/2006/main" name="UCL Bright Green Slide Theme">
  <a:themeElements>
    <a:clrScheme name="UCL Bright Green Theme">
      <a:dk1>
        <a:srgbClr val="000000"/>
      </a:dk1>
      <a:lt1>
        <a:srgbClr val="FFFFFF"/>
      </a:lt1>
      <a:dk2>
        <a:srgbClr val="B5BD00"/>
      </a:dk2>
      <a:lt2>
        <a:srgbClr val="F0F2CC"/>
      </a:lt2>
      <a:accent1>
        <a:srgbClr val="003D4C"/>
      </a:accent1>
      <a:accent2>
        <a:srgbClr val="0097A9"/>
      </a:accent2>
      <a:accent3>
        <a:srgbClr val="E03C31"/>
      </a:accent3>
      <a:accent4>
        <a:srgbClr val="EA7600"/>
      </a:accent4>
      <a:accent5>
        <a:srgbClr val="500778"/>
      </a:accent5>
      <a:accent6>
        <a:srgbClr val="AC145A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 Bright Green Slide Theme" id="{219491D5-0212-42D2-BCC6-D9E4FA283B5B}" vid="{2EA11B7B-D7AE-42F4-84E9-10932BE521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</TotalTime>
  <Words>667</Words>
  <Application>Microsoft Macintosh PowerPoint</Application>
  <PresentationFormat>Widescreen</PresentationFormat>
  <Paragraphs>123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UCL Bright Green Slide Theme</vt:lpstr>
      <vt:lpstr>Decomposing the Galactic Centre  γ-ray emission with neutrino imaging  and millisecond pulsar population</vt:lpstr>
      <vt:lpstr>The Galactic Centre γ-ray emission</vt:lpstr>
      <vt:lpstr>PowerPoint Presentation</vt:lpstr>
      <vt:lpstr>pp interactions (hadronic interactions)</vt:lpstr>
      <vt:lpstr>IceCube Milky Way neutrino map</vt:lpstr>
      <vt:lpstr>P-ONE and PLEνM</vt:lpstr>
      <vt:lpstr>PowerPoint Presentation</vt:lpstr>
      <vt:lpstr>Why supernova remnants fail?</vt:lpstr>
      <vt:lpstr>Millisecond pulsars as  cosmic-ray accelerators</vt:lpstr>
      <vt:lpstr>Millisecond pulsars (MSPs) in the Galactic Centre (GC)</vt:lpstr>
      <vt:lpstr>Gas density distribution</vt:lpstr>
      <vt:lpstr>Synthetic neutrino image</vt:lpstr>
      <vt:lpstr>Constraining MSP population using gamma-rays</vt:lpstr>
      <vt:lpstr>Summary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Lai, Chong Wa</cp:lastModifiedBy>
  <cp:revision>35</cp:revision>
  <dcterms:created xsi:type="dcterms:W3CDTF">2020-09-10T15:28:30Z</dcterms:created>
  <dcterms:modified xsi:type="dcterms:W3CDTF">2023-10-04T21:03:54Z</dcterms:modified>
</cp:coreProperties>
</file>