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1" r:id="rId5"/>
    <p:sldId id="263" r:id="rId6"/>
    <p:sldId id="264" r:id="rId7"/>
    <p:sldId id="265" r:id="rId8"/>
    <p:sldId id="267" r:id="rId9"/>
    <p:sldId id="268" r:id="rId10"/>
    <p:sldId id="27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58" r:id="rId20"/>
    <p:sldId id="278" r:id="rId21"/>
    <p:sldId id="262" r:id="rId22"/>
    <p:sldId id="266" r:id="rId23"/>
    <p:sldId id="26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9" autoAdjust="0"/>
    <p:restoredTop sz="96400" autoAdjust="0"/>
  </p:normalViewPr>
  <p:slideViewPr>
    <p:cSldViewPr snapToGrid="0">
      <p:cViewPr varScale="1">
        <p:scale>
          <a:sx n="111" d="100"/>
          <a:sy n="111" d="100"/>
        </p:scale>
        <p:origin x="54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76E2C-726D-49C8-B5B2-3883E10F8E94}" type="datetimeFigureOut">
              <a:rPr lang="it-IT" smtClean="0"/>
              <a:t>02/10/2023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55993-BDC2-4756-B27B-0E46D37A37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55993-BDC2-4756-B27B-0E46D37A37F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6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8F435-F640-9A6D-4871-DF897864C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F07DB20-B396-1BF5-B730-D8BB4525C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CD7ADD-EA87-F211-D4C3-5E5833D08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44034C-A81B-37B9-3F67-D17E7AC9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FF4244-3C4A-3C78-2035-82408270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46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D06C9-2120-CCE1-6F58-75A5F6D2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7D4234-E332-EA4D-2AA7-0B3CA075C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4A3192-D49B-CE4B-3983-DA8DA84A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F9A1D2-53FB-D916-9226-1ED34BA0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C4814-755F-5601-09AB-DAA53ADA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20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B945565-A033-AA9E-7190-9B50F3B1B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16EC6D-B955-B6B4-C26D-8F4A9E3C0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ADA392-26A9-C88C-F2EC-F06A67DD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FE64C3-83DE-4EAC-9B04-E33CC2FA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7E530F-8D65-BF01-5430-F5F5543A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F6885-6C56-7FAD-5999-2F832B9F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2C2CD5-FEF1-C1FA-F82C-E30FC6547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78406A-291F-C081-CFD5-A17440EA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535EB4-9E5C-A931-D431-512FA969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8D64D3-85A5-046B-9958-BFB3B71B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047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D31F8-987F-AE3B-1182-227F1D72C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70E9AC-66B9-7C4B-8C9E-C32934CDD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6B19B0-3C6C-345A-2FA3-AD3A402A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A7DCEC-D4BA-8E1B-03FD-61DD8576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6D5131-82D9-998D-F7E2-31665947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63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17A51-9AE9-1F89-779F-8F0B2157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B60BE-0E34-15DD-FC44-5FF7B6D82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43CB69-3BB6-6AD3-2B59-B3D1EC8B5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832F58-A549-21E2-B451-76AF61E1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86481E-9406-E206-95AF-826379BA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F503CA-1813-5D1E-C8DA-232BC724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12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016BA-1B75-334A-4C51-6D77DAAB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9827DF-271D-05C8-DC20-4998139A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72F81A-9920-9922-F4AB-3710D2A68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92290C-5C48-6D93-46DA-5E254D916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DB35B7-0D74-FE66-22D8-79F631218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2BED7DC-D6A7-0DC3-7654-9ABDF2F1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4AEDF32-CB20-9E03-F586-D86384F4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40C8AA-9ABB-E818-73CE-C8E7DAC9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3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2C4118-5F87-3A93-2262-E6915E62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01ECD4-639D-820F-E5E5-9539C28D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B55A16-C74C-FE8B-4023-AC258E30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47E11E-773A-64E6-052A-69FFE632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1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0F0FFD-089E-1887-3848-F913B8AC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2A67294-C596-B350-55B9-4FB8F17D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3B2912-83B2-C876-0964-E98B49B8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45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C8C87-3263-5740-52D4-27032BCC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CA23F8-22D0-85A9-57A3-DD78FBDCC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B62ADC-FB9F-3843-DFDB-8E046F500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580300-5C64-9EB6-11E2-0938908E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551848-3662-7412-5C5F-BA567008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EA86A6-0FF7-D8A4-46F5-752D853A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18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3C717-F96F-AC5E-24F7-B21B8FA0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8DDE28B-BDE1-9970-1F84-77B13F0F1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8ABA27-8DF7-52D2-1430-BC1B5FB2C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36A573-CE68-176B-E7F0-B5ABE0CCE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534013-0270-7F95-0257-43C788A5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9E08F2-F19C-18B2-8111-AD1BD5D0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21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0306635-C2A1-E956-31CA-9EB26337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94B578-EF89-52D0-69C8-E9DE85B1E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173B9-F18A-CF67-1AB8-FB5E33BE9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4 October 2023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C91A65-9A52-0A39-D87E-64B0A334F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F. Schiavone – IV Gravi-Gamma-Nu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C5C9DB-00A7-04C2-2A82-5BC9BF15D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428B7-0DAA-47D0-ABE3-774E3D23B20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619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johare.github.io/AxionLimits/docs/ap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31.png"/><Relationship Id="rId5" Type="http://schemas.openxmlformats.org/officeDocument/2006/relationships/image" Target="../media/image15.jpeg"/><Relationship Id="rId10" Type="http://schemas.openxmlformats.org/officeDocument/2006/relationships/image" Target="../media/image30.png"/><Relationship Id="rId4" Type="http://schemas.openxmlformats.org/officeDocument/2006/relationships/image" Target="../media/image1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content/goddard/black-hole-batteries-keep-blazars-going-and-goi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B8118E-D5C9-6EA0-875C-6292B7EF2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367" y="254616"/>
            <a:ext cx="6696270" cy="1863433"/>
          </a:xfrm>
        </p:spPr>
        <p:txBody>
          <a:bodyPr>
            <a:normAutofit/>
          </a:bodyPr>
          <a:lstStyle/>
          <a:p>
            <a:pPr algn="l"/>
            <a:r>
              <a:rPr lang="it-IT" b="1" dirty="0" err="1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Astrophysical</a:t>
            </a:r>
            <a:r>
              <a:rPr lang="it-IT" b="1" dirty="0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it-IT" b="1" dirty="0" err="1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clues</a:t>
            </a:r>
            <a:r>
              <a:rPr lang="it-IT" b="1" dirty="0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of </a:t>
            </a:r>
            <a:r>
              <a:rPr lang="it-IT" b="1" dirty="0" err="1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axion</a:t>
            </a:r>
            <a:r>
              <a:rPr lang="it-IT" b="1" dirty="0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-like </a:t>
            </a:r>
            <a:r>
              <a:rPr lang="it-IT" b="1" dirty="0" err="1">
                <a:latin typeface="Franklin Gothic Medium Cond" panose="020B06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particles</a:t>
            </a:r>
            <a:endParaRPr lang="it-IT" b="1" dirty="0">
              <a:latin typeface="Franklin Gothic Medium Cond" panose="020B06060304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6DC27A-F3F0-253B-B53E-77EE3BB9E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367" y="2372665"/>
            <a:ext cx="5831633" cy="1056335"/>
          </a:xfrm>
        </p:spPr>
        <p:txBody>
          <a:bodyPr/>
          <a:lstStyle/>
          <a:p>
            <a:pPr algn="l"/>
            <a:r>
              <a:rPr lang="it-IT" sz="3600" dirty="0">
                <a:latin typeface="Franklin Gothic Medium Cond" panose="020B0606030402020204" pitchFamily="34" charset="0"/>
              </a:rPr>
              <a:t>Francesco Schiavone</a:t>
            </a:r>
          </a:p>
          <a:p>
            <a:pPr algn="l"/>
            <a:r>
              <a:rPr lang="it-IT" dirty="0">
                <a:latin typeface="Franklin Gothic Medium Cond" panose="020B0606030402020204" pitchFamily="34" charset="0"/>
              </a:rPr>
              <a:t>Università degli Studi di Bari &amp; INFN Bari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7F905F-F7F7-6AC1-706A-A6206F0C533D}"/>
              </a:ext>
            </a:extLst>
          </p:cNvPr>
          <p:cNvSpPr txBox="1"/>
          <p:nvPr/>
        </p:nvSpPr>
        <p:spPr>
          <a:xfrm>
            <a:off x="264367" y="3683616"/>
            <a:ext cx="4226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Franklin Gothic Medium Cond" panose="020B0606030402020204" pitchFamily="34" charset="0"/>
              </a:rPr>
              <a:t>IV Gravi-Gamma-Nu Workshop</a:t>
            </a:r>
          </a:p>
          <a:p>
            <a:r>
              <a:rPr lang="it-IT" b="1" dirty="0">
                <a:latin typeface="Franklin Gothic Medium Cond" panose="020B0606030402020204" pitchFamily="34" charset="0"/>
              </a:rPr>
              <a:t>Gran Sasso Science Institute, L’Aquila</a:t>
            </a:r>
          </a:p>
          <a:p>
            <a:r>
              <a:rPr lang="it-IT" b="1" dirty="0">
                <a:latin typeface="Franklin Gothic Medium Cond" panose="020B0606030402020204" pitchFamily="34" charset="0"/>
              </a:rPr>
              <a:t>4 </a:t>
            </a:r>
            <a:r>
              <a:rPr lang="it-IT" b="1" dirty="0" err="1">
                <a:latin typeface="Franklin Gothic Medium Cond" panose="020B0606030402020204" pitchFamily="34" charset="0"/>
              </a:rPr>
              <a:t>October</a:t>
            </a:r>
            <a:r>
              <a:rPr lang="it-IT" b="1" dirty="0">
                <a:latin typeface="Franklin Gothic Medium Cond" panose="020B0606030402020204" pitchFamily="34" charset="0"/>
              </a:rPr>
              <a:t> 2023</a:t>
            </a:r>
          </a:p>
        </p:txBody>
      </p:sp>
      <p:pic>
        <p:nvPicPr>
          <p:cNvPr id="1036" name="Picture 12" descr="fad.uniba.it">
            <a:extLst>
              <a:ext uri="{FF2B5EF4-FFF2-40B4-BE49-F238E27FC236}">
                <a16:creationId xmlns:a16="http://schemas.microsoft.com/office/drawing/2014/main" id="{61851206-5006-F530-F4C3-23B9FC3B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7" y="5129061"/>
            <a:ext cx="1472617" cy="14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QIS 2015 - 8th Italian Quantum Information Science Conference (10-12  September 2015): Sponsors · Agenda (Indico)">
            <a:extLst>
              <a:ext uri="{FF2B5EF4-FFF2-40B4-BE49-F238E27FC236}">
                <a16:creationId xmlns:a16="http://schemas.microsoft.com/office/drawing/2014/main" id="{FCBE0997-4BEE-4848-AB5C-E1B38D81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10" y="5170649"/>
            <a:ext cx="1472617" cy="13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dex of /download/LOGO_DECLINAZIONI/BARI">
            <a:extLst>
              <a:ext uri="{FF2B5EF4-FFF2-40B4-BE49-F238E27FC236}">
                <a16:creationId xmlns:a16="http://schemas.microsoft.com/office/drawing/2014/main" id="{75416A45-8C06-69B6-530C-4AA6CC5E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53" y="5166230"/>
            <a:ext cx="2157757" cy="13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Low-Luminosity AGNs: Fed More, Spit Up More-DoA">
            <a:extLst>
              <a:ext uri="{FF2B5EF4-FFF2-40B4-BE49-F238E27FC236}">
                <a16:creationId xmlns:a16="http://schemas.microsoft.com/office/drawing/2014/main" id="{A4B4426A-94D1-EE9A-C8A9-7E1E0B785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5249"/>
          <a:stretch/>
        </p:blipFill>
        <p:spPr bwMode="auto">
          <a:xfrm>
            <a:off x="5360472" y="1"/>
            <a:ext cx="6831529" cy="6857999"/>
          </a:xfrm>
          <a:custGeom>
            <a:avLst/>
            <a:gdLst>
              <a:gd name="connsiteX0" fmla="*/ 2040628 w 6831529"/>
              <a:gd name="connsiteY0" fmla="*/ 0 h 6857999"/>
              <a:gd name="connsiteX1" fmla="*/ 6831529 w 6831529"/>
              <a:gd name="connsiteY1" fmla="*/ 0 h 6857999"/>
              <a:gd name="connsiteX2" fmla="*/ 6831529 w 6831529"/>
              <a:gd name="connsiteY2" fmla="*/ 6857999 h 6857999"/>
              <a:gd name="connsiteX3" fmla="*/ 0 w 683152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1529" h="6857999">
                <a:moveTo>
                  <a:pt x="2040628" y="0"/>
                </a:moveTo>
                <a:lnTo>
                  <a:pt x="6831529" y="0"/>
                </a:lnTo>
                <a:lnTo>
                  <a:pt x="683152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3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7964E-C952-69BC-0409-73DA7617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Observed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photon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flux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5C9B1A-FC2C-D5F9-05A3-DF22498B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4E1A54-6973-FF44-E745-25ACAB005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6A31C8-AA2B-37F9-2A2C-D56C185E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10</a:t>
            </a:fld>
            <a:endParaRPr lang="it-IT"/>
          </a:p>
        </p:txBody>
      </p:sp>
      <p:pic>
        <p:nvPicPr>
          <p:cNvPr id="15" name="Segnaposto contenuto 30">
            <a:extLst>
              <a:ext uri="{FF2B5EF4-FFF2-40B4-BE49-F238E27FC236}">
                <a16:creationId xmlns:a16="http://schemas.microsoft.com/office/drawing/2014/main" id="{32022C3D-4AF7-4E63-6B85-8A32249B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687" y="1462881"/>
            <a:ext cx="6524625" cy="489346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723B74C-06A4-9115-5C1F-B8D713C2541C}"/>
              </a:ext>
            </a:extLst>
          </p:cNvPr>
          <p:cNvSpPr txBox="1"/>
          <p:nvPr/>
        </p:nvSpPr>
        <p:spPr>
          <a:xfrm rot="19935283">
            <a:off x="4189814" y="3555673"/>
            <a:ext cx="38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>
                    <a:alpha val="70000"/>
                  </a:srgbClr>
                </a:solidFill>
              </a:rPr>
              <a:t>ONGOING WORK</a:t>
            </a:r>
          </a:p>
        </p:txBody>
      </p:sp>
    </p:spTree>
    <p:extLst>
      <p:ext uri="{BB962C8B-B14F-4D97-AF65-F5344CB8AC3E}">
        <p14:creationId xmlns:p14="http://schemas.microsoft.com/office/powerpoint/2010/main" val="372956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3363CE8C-0B5C-B963-0220-67BB5825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Outlooks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: CTA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sensitivity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[Meyer &amp; Conrad, arXiv:1410.1556 ]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FAA19B-6E99-5C77-7EF5-21334A1A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22B8D7-9C76-6255-E430-407DA034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908395-1B69-0D59-5728-19C5450E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11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13">
                <a:extLst>
                  <a:ext uri="{FF2B5EF4-FFF2-40B4-BE49-F238E27FC236}">
                    <a16:creationId xmlns:a16="http://schemas.microsoft.com/office/drawing/2014/main" id="{1B37C07F-D437-B40E-B3DD-1258B7C2C48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dirty="0" err="1"/>
                  <a:t>Turbulent</a:t>
                </a:r>
                <a:r>
                  <a:rPr lang="it-IT" dirty="0"/>
                  <a:t> </a:t>
                </a:r>
                <a:r>
                  <a:rPr lang="it-IT" dirty="0" err="1"/>
                  <a:t>magnetic</a:t>
                </a:r>
                <a:r>
                  <a:rPr lang="it-IT" dirty="0"/>
                  <a:t> fields </a:t>
                </a:r>
                <a:r>
                  <a:rPr lang="it-IT" dirty="0" err="1"/>
                  <a:t>require</a:t>
                </a:r>
                <a:r>
                  <a:rPr lang="it-IT" dirty="0"/>
                  <a:t> a </a:t>
                </a:r>
                <a:r>
                  <a:rPr lang="it-IT" dirty="0" err="1"/>
                  <a:t>complex</a:t>
                </a:r>
                <a:r>
                  <a:rPr lang="it-IT" dirty="0"/>
                  <a:t> </a:t>
                </a:r>
                <a:r>
                  <a:rPr lang="it-IT" dirty="0" err="1"/>
                  <a:t>statistical</a:t>
                </a:r>
                <a:r>
                  <a:rPr lang="it-IT" dirty="0"/>
                  <a:t> </a:t>
                </a:r>
                <a:r>
                  <a:rPr lang="it-IT" dirty="0" err="1"/>
                  <a:t>approach</a:t>
                </a:r>
                <a:endParaRPr lang="it-IT" dirty="0"/>
              </a:p>
              <a:p>
                <a:r>
                  <a:rPr lang="it-IT" dirty="0"/>
                  <a:t>A test </a:t>
                </a:r>
                <a:r>
                  <a:rPr lang="it-IT" dirty="0" err="1"/>
                  <a:t>statistic</a:t>
                </a:r>
                <a:r>
                  <a:rPr lang="it-IT" dirty="0"/>
                  <a:t> (TS) </a:t>
                </a:r>
                <a:r>
                  <a:rPr lang="it-IT" dirty="0" err="1"/>
                  <a:t>distribution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obtained</a:t>
                </a:r>
                <a:r>
                  <a:rPr lang="it-IT" dirty="0"/>
                  <a:t> for </a:t>
                </a:r>
                <a:r>
                  <a:rPr lang="it-IT" dirty="0" err="1"/>
                  <a:t>each</a:t>
                </a:r>
                <a:r>
                  <a:rPr lang="it-IT" dirty="0"/>
                  <a:t> point in the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err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i="1" dirty="0" err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err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space</a:t>
                </a:r>
              </a:p>
              <a:p>
                <a:r>
                  <a:rPr lang="it-IT" dirty="0" err="1"/>
                  <a:t>Improvements</a:t>
                </a:r>
                <a:r>
                  <a:rPr lang="it-IT" dirty="0"/>
                  <a:t>: </a:t>
                </a:r>
                <a:r>
                  <a:rPr lang="it-IT" dirty="0" err="1"/>
                  <a:t>combination</a:t>
                </a:r>
                <a:r>
                  <a:rPr lang="it-IT" dirty="0"/>
                  <a:t> of more sources and </a:t>
                </a:r>
                <a:r>
                  <a:rPr lang="it-IT" dirty="0" err="1"/>
                  <a:t>better</a:t>
                </a:r>
                <a:r>
                  <a:rPr lang="it-IT" dirty="0"/>
                  <a:t> </a:t>
                </a:r>
                <a:r>
                  <a:rPr lang="it-IT" dirty="0" err="1"/>
                  <a:t>magnetic</a:t>
                </a:r>
                <a:r>
                  <a:rPr lang="it-IT" dirty="0"/>
                  <a:t> field </a:t>
                </a:r>
                <a:r>
                  <a:rPr lang="it-IT" dirty="0" err="1"/>
                  <a:t>modeling</a:t>
                </a:r>
                <a:endParaRPr lang="it-IT" dirty="0"/>
              </a:p>
            </p:txBody>
          </p:sp>
        </mc:Choice>
        <mc:Fallback xmlns="">
          <p:sp>
            <p:nvSpPr>
              <p:cNvPr id="14" name="Segnaposto contenuto 13">
                <a:extLst>
                  <a:ext uri="{FF2B5EF4-FFF2-40B4-BE49-F238E27FC236}">
                    <a16:creationId xmlns:a16="http://schemas.microsoft.com/office/drawing/2014/main" id="{1B37C07F-D437-B40E-B3DD-1258B7C2C4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r="-1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egnaposto contenuto 10">
            <a:extLst>
              <a:ext uri="{FF2B5EF4-FFF2-40B4-BE49-F238E27FC236}">
                <a16:creationId xmlns:a16="http://schemas.microsoft.com/office/drawing/2014/main" id="{7EC09150-E612-35AE-8BFB-AFB8C290E8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12374"/>
            <a:ext cx="5181600" cy="3977839"/>
          </a:xfrm>
        </p:spPr>
      </p:pic>
    </p:spTree>
    <p:extLst>
      <p:ext uri="{BB962C8B-B14F-4D97-AF65-F5344CB8AC3E}">
        <p14:creationId xmlns:p14="http://schemas.microsoft.com/office/powerpoint/2010/main" val="195151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F8BB08F3-4C7F-9906-2C3D-8EF3D50EE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ALPs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in multimessenger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astronomy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F9FF4E4C-9973-2509-6A77-840B25E53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Some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recent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literature</a:t>
            </a:r>
          </a:p>
        </p:txBody>
      </p:sp>
    </p:spTree>
    <p:extLst>
      <p:ext uri="{BB962C8B-B14F-4D97-AF65-F5344CB8AC3E}">
        <p14:creationId xmlns:p14="http://schemas.microsoft.com/office/powerpoint/2010/main" val="278049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8DA95-F42E-B262-36F5-16FF358A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ALP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constraints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from GW170817 </a:t>
            </a:r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[</a:t>
            </a:r>
            <a:r>
              <a:rPr lang="it-IT" sz="1400" b="0" i="0" u="none" strike="noStrike" baseline="0" dirty="0" err="1">
                <a:solidFill>
                  <a:schemeClr val="accent2">
                    <a:lumMod val="50000"/>
                  </a:schemeClr>
                </a:solidFill>
              </a:rPr>
              <a:t>Bhupal</a:t>
            </a:r>
            <a:r>
              <a:rPr lang="it-IT" sz="1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Dev et al, arXiv:2305.01002]</a:t>
            </a:r>
            <a:endParaRPr lang="it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A48B9525-2F36-39D3-2205-032334621BD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385318" cy="4351338"/>
              </a:xfrm>
            </p:spPr>
            <p:txBody>
              <a:bodyPr/>
              <a:lstStyle/>
              <a:p>
                <a:r>
                  <a:rPr lang="it-IT" dirty="0"/>
                  <a:t>Massive </a:t>
                </a:r>
                <a:r>
                  <a:rPr lang="it-IT" dirty="0" err="1"/>
                  <a:t>ALPs</a:t>
                </a:r>
                <a:r>
                  <a:rPr lang="it-IT" dirty="0"/>
                  <a:t> </a:t>
                </a:r>
                <a:r>
                  <a:rPr lang="it-IT" dirty="0" err="1"/>
                  <a:t>could</a:t>
                </a:r>
                <a:r>
                  <a:rPr lang="it-IT" dirty="0"/>
                  <a:t> be </a:t>
                </a:r>
                <a:r>
                  <a:rPr lang="it-IT" dirty="0" err="1"/>
                  <a:t>produced</a:t>
                </a:r>
                <a:r>
                  <a:rPr lang="it-IT" dirty="0"/>
                  <a:t> by </a:t>
                </a:r>
                <a:r>
                  <a:rPr lang="it-IT" dirty="0" err="1"/>
                  <a:t>nuclear</a:t>
                </a:r>
                <a:r>
                  <a:rPr lang="it-IT" dirty="0"/>
                  <a:t> </a:t>
                </a:r>
                <a:r>
                  <a:rPr lang="it-IT" dirty="0" err="1"/>
                  <a:t>processes</a:t>
                </a:r>
                <a:r>
                  <a:rPr lang="it-IT" dirty="0"/>
                  <a:t> in </a:t>
                </a:r>
                <a:r>
                  <a:rPr lang="it-IT" dirty="0" err="1"/>
                  <a:t>neutron</a:t>
                </a:r>
                <a:r>
                  <a:rPr lang="it-IT" dirty="0"/>
                  <a:t> star </a:t>
                </a:r>
                <a:r>
                  <a:rPr lang="it-IT" dirty="0" err="1"/>
                  <a:t>mergers</a:t>
                </a:r>
                <a:endParaRPr lang="it-IT" dirty="0"/>
              </a:p>
              <a:p>
                <a:r>
                  <a:rPr lang="it-IT" dirty="0"/>
                  <a:t>Photon </a:t>
                </a:r>
                <a:r>
                  <a:rPr lang="it-IT" dirty="0" err="1"/>
                  <a:t>signal</a:t>
                </a:r>
                <a:r>
                  <a:rPr lang="it-IT" dirty="0"/>
                  <a:t> 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it-IT" dirty="0"/>
                  <a:t> decay</a:t>
                </a:r>
              </a:p>
              <a:p>
                <a:r>
                  <a:rPr lang="it-IT" dirty="0" err="1"/>
                  <a:t>Contrary</a:t>
                </a:r>
                <a:r>
                  <a:rPr lang="it-IT" dirty="0"/>
                  <a:t> to standard </a:t>
                </a:r>
                <a:r>
                  <a:rPr lang="it-IT" dirty="0" err="1"/>
                  <a:t>processes</a:t>
                </a:r>
                <a:r>
                  <a:rPr lang="it-IT" dirty="0"/>
                  <a:t> (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1.7 </m:t>
                    </m:r>
                    <m:r>
                      <m:rPr>
                        <m:nor/>
                      </m:rPr>
                      <a:rPr lang="it-IT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it-IT" dirty="0"/>
                  <a:t> delay </a:t>
                </a:r>
                <a:r>
                  <a:rPr lang="it-IT" dirty="0" err="1"/>
                  <a:t>measured</a:t>
                </a:r>
                <a:r>
                  <a:rPr lang="it-IT" dirty="0"/>
                  <a:t> by Fermi-GBM), </a:t>
                </a:r>
                <a:r>
                  <a:rPr lang="it-IT" dirty="0" err="1"/>
                  <a:t>this</a:t>
                </a:r>
                <a:r>
                  <a:rPr lang="it-IT" dirty="0"/>
                  <a:t> </a:t>
                </a:r>
                <a:r>
                  <a:rPr lang="it-IT" dirty="0" err="1"/>
                  <a:t>should</a:t>
                </a:r>
                <a:r>
                  <a:rPr lang="it-IT" dirty="0"/>
                  <a:t> be a </a:t>
                </a:r>
                <a:r>
                  <a:rPr lang="it-IT" i="1" dirty="0"/>
                  <a:t>prompt </a:t>
                </a:r>
                <a:r>
                  <a:rPr lang="it-IT" dirty="0" err="1"/>
                  <a:t>signal</a:t>
                </a:r>
                <a:endParaRPr lang="it-IT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A48B9525-2F36-39D3-2205-032334621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385318" cy="4351338"/>
              </a:xfrm>
              <a:blipFill>
                <a:blip r:embed="rId2"/>
                <a:stretch>
                  <a:fillRect l="-2039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CB40C8C-70B0-27B9-E9C7-22A7E04B3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9157" y="1825625"/>
            <a:ext cx="4707685" cy="435133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E3A09-875C-5BE2-323D-2F7437FB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9EFC26-1B6A-F74F-DF2B-95E81FCA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1F4F2E-D7BD-3F16-5D5E-A050EC69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4964A2C-D42B-B93D-0241-C8A14FEEBAC8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44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18296-2C1F-5E48-7F01-FDC7E862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ALP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constraints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from GW170817 </a:t>
            </a:r>
            <a:r>
              <a:rPr lang="it-IT" sz="1400" dirty="0">
                <a:solidFill>
                  <a:schemeClr val="accent2">
                    <a:lumMod val="50000"/>
                  </a:schemeClr>
                </a:solidFill>
              </a:rPr>
              <a:t>[</a:t>
            </a:r>
            <a:r>
              <a:rPr lang="it-IT" sz="1400" b="0" i="0" u="none" strike="noStrike" baseline="0" dirty="0" err="1">
                <a:solidFill>
                  <a:schemeClr val="accent2">
                    <a:lumMod val="50000"/>
                  </a:schemeClr>
                </a:solidFill>
              </a:rPr>
              <a:t>Bhupal</a:t>
            </a:r>
            <a:r>
              <a:rPr lang="it-IT" sz="1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Dev et al, arXiv:2305.01002]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339CC5C-1261-4FF1-120D-BA5037F9527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4816151" cy="4351338"/>
              </a:xfrm>
            </p:spPr>
            <p:txBody>
              <a:bodyPr/>
              <a:lstStyle/>
              <a:p>
                <a:r>
                  <a:rPr lang="it-IT" dirty="0"/>
                  <a:t>Gamma-ray </a:t>
                </a:r>
                <a:r>
                  <a:rPr lang="it-IT" dirty="0" err="1"/>
                  <a:t>observations</a:t>
                </a:r>
                <a:r>
                  <a:rPr lang="it-IT" dirty="0"/>
                  <a:t> of NS </a:t>
                </a:r>
                <a:r>
                  <a:rPr lang="it-IT" dirty="0" err="1"/>
                  <a:t>mergers</a:t>
                </a:r>
                <a:r>
                  <a:rPr lang="it-IT" dirty="0"/>
                  <a:t> can help </a:t>
                </a:r>
                <a:r>
                  <a:rPr lang="it-IT" dirty="0" err="1"/>
                  <a:t>constrain</a:t>
                </a:r>
                <a:r>
                  <a:rPr lang="it-IT" dirty="0"/>
                  <a:t> the ALP </a:t>
                </a:r>
                <a:r>
                  <a:rPr lang="it-IT" dirty="0" err="1"/>
                  <a:t>parameter</a:t>
                </a:r>
                <a:r>
                  <a:rPr lang="it-IT" dirty="0"/>
                  <a:t> </a:t>
                </a:r>
                <a:r>
                  <a:rPr lang="it-IT" dirty="0" err="1"/>
                  <a:t>space</a:t>
                </a:r>
                <a:endParaRPr lang="it-IT" dirty="0"/>
              </a:p>
              <a:p>
                <a:r>
                  <a:rPr lang="it-IT" dirty="0"/>
                  <a:t>In </a:t>
                </a:r>
                <a:r>
                  <a:rPr lang="it-IT" dirty="0" err="1"/>
                  <a:t>principle</a:t>
                </a:r>
                <a:r>
                  <a:rPr lang="it-IT" dirty="0"/>
                  <a:t>, it </a:t>
                </a:r>
                <a:r>
                  <a:rPr lang="it-IT" dirty="0" err="1"/>
                  <a:t>would</a:t>
                </a:r>
                <a:r>
                  <a:rPr lang="it-IT" dirty="0"/>
                  <a:t> be </a:t>
                </a:r>
                <a:r>
                  <a:rPr lang="it-IT" dirty="0" err="1"/>
                  <a:t>possible</a:t>
                </a:r>
                <a:r>
                  <a:rPr lang="it-IT" dirty="0"/>
                  <a:t> to </a:t>
                </a:r>
                <a:r>
                  <a:rPr lang="it-IT" dirty="0" err="1"/>
                  <a:t>resolve</a:t>
                </a:r>
                <a:r>
                  <a:rPr lang="it-IT" dirty="0"/>
                  <a:t> the ALP </a:t>
                </a:r>
                <a:r>
                  <a:rPr lang="it-IT" dirty="0" err="1"/>
                  <a:t>decay</a:t>
                </a:r>
                <a:r>
                  <a:rPr lang="it-IT" dirty="0"/>
                  <a:t> </a:t>
                </a:r>
                <a:r>
                  <a:rPr lang="it-IT" dirty="0" err="1"/>
                  <a:t>signal</a:t>
                </a:r>
                <a:r>
                  <a:rPr lang="it-IT" dirty="0"/>
                  <a:t> </a:t>
                </a:r>
                <a:r>
                  <a:rPr lang="it-IT" dirty="0" err="1"/>
                  <a:t>within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it-IT" dirty="0"/>
                  <a:t> from a GW event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339CC5C-1261-4FF1-120D-BA5037F95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4816151" cy="4351338"/>
              </a:xfrm>
              <a:blipFill>
                <a:blip r:embed="rId2"/>
                <a:stretch>
                  <a:fillRect l="-2278" t="-2241" r="-3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6B5051F-F7EC-AECB-9064-5AA4433DD3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1790" y="1825624"/>
            <a:ext cx="5712009" cy="4216401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D9E326-C95E-A0B2-1710-878C4A9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4B0F17-CEC4-2A98-012B-C48A25B07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437CEB-157B-4C5C-E75C-F6F6C722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1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F4B9D3C4-011A-24DB-49D3-9D91F5B7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Other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works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0876AC8A-F49E-E4A5-0A85-4F40DD59F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Edwards et al, arXiv:1905.04686</a:t>
            </a:r>
          </a:p>
          <a:p>
            <a:pPr lvl="1"/>
            <a:r>
              <a:rPr lang="it-IT" dirty="0"/>
              <a:t>ALP-</a:t>
            </a:r>
            <a:r>
              <a:rPr lang="it-IT" dirty="0" err="1"/>
              <a:t>induced</a:t>
            </a:r>
            <a:r>
              <a:rPr lang="it-IT" dirty="0"/>
              <a:t>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shift and radio </a:t>
            </a:r>
            <a:r>
              <a:rPr lang="it-IT" dirty="0" err="1"/>
              <a:t>enhancement</a:t>
            </a:r>
            <a:r>
              <a:rPr lang="it-IT" dirty="0"/>
              <a:t> from </a:t>
            </a:r>
            <a:r>
              <a:rPr lang="it-IT" dirty="0" err="1"/>
              <a:t>binaries</a:t>
            </a:r>
            <a:endParaRPr lang="it-IT" dirty="0"/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Mori et al, arXiv:2304.11360</a:t>
            </a:r>
          </a:p>
          <a:p>
            <a:pPr lvl="1"/>
            <a:r>
              <a:rPr lang="it-IT" dirty="0" err="1"/>
              <a:t>Imprints</a:t>
            </a:r>
            <a:r>
              <a:rPr lang="it-IT" dirty="0"/>
              <a:t> of </a:t>
            </a:r>
            <a:r>
              <a:rPr lang="it-IT" dirty="0" err="1"/>
              <a:t>ALPs</a:t>
            </a:r>
            <a:r>
              <a:rPr lang="it-IT" dirty="0"/>
              <a:t> on gamma rays, </a:t>
            </a:r>
            <a:r>
              <a:rPr lang="it-IT" dirty="0" err="1"/>
              <a:t>neutrinos</a:t>
            </a:r>
            <a:r>
              <a:rPr lang="it-IT" dirty="0"/>
              <a:t> and </a:t>
            </a:r>
            <a:r>
              <a:rPr lang="it-IT" dirty="0" err="1"/>
              <a:t>GWs</a:t>
            </a:r>
            <a:r>
              <a:rPr lang="it-IT" dirty="0"/>
              <a:t> from supernovae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De Miguel &amp;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Otani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, arXiv:2201.04059</a:t>
            </a:r>
          </a:p>
          <a:p>
            <a:pPr lvl="1"/>
            <a:r>
              <a:rPr lang="it-IT" dirty="0"/>
              <a:t>ALP </a:t>
            </a:r>
            <a:r>
              <a:rPr lang="it-IT" dirty="0" err="1"/>
              <a:t>counterparts</a:t>
            </a:r>
            <a:r>
              <a:rPr lang="it-IT" dirty="0"/>
              <a:t> to </a:t>
            </a:r>
            <a:r>
              <a:rPr lang="it-IT" dirty="0" err="1"/>
              <a:t>flares</a:t>
            </a:r>
            <a:r>
              <a:rPr lang="it-IT" dirty="0"/>
              <a:t> from </a:t>
            </a:r>
            <a:r>
              <a:rPr lang="it-IT" dirty="0" err="1"/>
              <a:t>magnetars</a:t>
            </a:r>
            <a:endParaRPr lang="it-IT" dirty="0"/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Brito et al, arXiv:1706.06311</a:t>
            </a:r>
          </a:p>
          <a:p>
            <a:pPr lvl="1"/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from </a:t>
            </a:r>
            <a:r>
              <a:rPr lang="it-IT" dirty="0" err="1"/>
              <a:t>boson</a:t>
            </a:r>
            <a:r>
              <a:rPr lang="it-IT" dirty="0"/>
              <a:t> clouds </a:t>
            </a:r>
            <a:r>
              <a:rPr lang="it-IT" dirty="0" err="1"/>
              <a:t>around</a:t>
            </a:r>
            <a:r>
              <a:rPr lang="it-IT" dirty="0"/>
              <a:t> spinning black </a:t>
            </a:r>
            <a:r>
              <a:rPr lang="it-IT" dirty="0" err="1"/>
              <a:t>holes</a:t>
            </a:r>
            <a:endParaRPr lang="it-IT" dirty="0"/>
          </a:p>
          <a:p>
            <a:r>
              <a:rPr lang="it-IT" dirty="0" err="1"/>
              <a:t>Most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exploit ALP-photon </a:t>
            </a:r>
            <a:r>
              <a:rPr lang="it-IT" dirty="0" err="1"/>
              <a:t>coupling</a:t>
            </a:r>
            <a:r>
              <a:rPr lang="it-IT" dirty="0"/>
              <a:t>!</a:t>
            </a:r>
          </a:p>
          <a:p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69B872-E664-BFBF-5FE4-0DFE6DEF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E4CCEB-FB8F-8368-BCEC-A9ED0EED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EB6E01-AA1A-70D4-7D27-F11905C9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673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BF8B3-44AF-7D0A-89E5-DF780017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Conclusions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A43860-114B-DA60-7FCB-686B45F4D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Axions</a:t>
            </a:r>
            <a:r>
              <a:rPr lang="it-IT" dirty="0"/>
              <a:t> and </a:t>
            </a:r>
            <a:r>
              <a:rPr lang="it-IT" dirty="0" err="1"/>
              <a:t>axion</a:t>
            </a:r>
            <a:r>
              <a:rPr lang="it-IT" dirty="0"/>
              <a:t>-like </a:t>
            </a:r>
            <a:r>
              <a:rPr lang="it-IT" dirty="0" err="1"/>
              <a:t>particles</a:t>
            </a:r>
            <a:r>
              <a:rPr lang="it-IT" dirty="0"/>
              <a:t> are </a:t>
            </a:r>
            <a:r>
              <a:rPr lang="it-IT" dirty="0" err="1"/>
              <a:t>theoretically</a:t>
            </a:r>
            <a:r>
              <a:rPr lang="it-IT" dirty="0"/>
              <a:t> </a:t>
            </a:r>
            <a:r>
              <a:rPr lang="it-IT" dirty="0" err="1"/>
              <a:t>well-motivated</a:t>
            </a:r>
            <a:r>
              <a:rPr lang="it-IT" dirty="0"/>
              <a:t> and </a:t>
            </a:r>
            <a:r>
              <a:rPr lang="it-IT" dirty="0" err="1"/>
              <a:t>worth</a:t>
            </a:r>
            <a:r>
              <a:rPr lang="it-IT" dirty="0"/>
              <a:t> </a:t>
            </a:r>
            <a:r>
              <a:rPr lang="it-IT" dirty="0" err="1"/>
              <a:t>searching</a:t>
            </a:r>
            <a:r>
              <a:rPr lang="it-IT" dirty="0"/>
              <a:t> for</a:t>
            </a:r>
          </a:p>
          <a:p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astrophysical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(e.g. gamma ray </a:t>
            </a:r>
            <a:r>
              <a:rPr lang="it-IT" dirty="0" err="1"/>
              <a:t>transparency</a:t>
            </a:r>
            <a:r>
              <a:rPr lang="it-IT" dirty="0"/>
              <a:t>)</a:t>
            </a:r>
          </a:p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prospects</a:t>
            </a:r>
            <a:r>
              <a:rPr lang="it-IT" dirty="0"/>
              <a:t> for multi-</a:t>
            </a:r>
            <a:r>
              <a:rPr lang="it-IT" dirty="0" err="1"/>
              <a:t>messenger</a:t>
            </a:r>
            <a:r>
              <a:rPr lang="it-IT" dirty="0"/>
              <a:t> </a:t>
            </a:r>
            <a:r>
              <a:rPr lang="it-IT" dirty="0" err="1"/>
              <a:t>constraints</a:t>
            </a:r>
            <a:endParaRPr lang="it-IT" dirty="0"/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detected</a:t>
            </a:r>
            <a:r>
              <a:rPr lang="it-IT" dirty="0"/>
              <a:t>, </a:t>
            </a:r>
            <a:r>
              <a:rPr lang="it-IT" dirty="0" err="1"/>
              <a:t>ALPs</a:t>
            </a:r>
            <a:r>
              <a:rPr lang="it-IT" dirty="0"/>
              <a:t> </a:t>
            </a:r>
            <a:r>
              <a:rPr lang="it-IT" dirty="0" err="1"/>
              <a:t>themselves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kind</a:t>
            </a:r>
            <a:r>
              <a:rPr lang="it-IT" dirty="0"/>
              <a:t> of «</a:t>
            </a:r>
            <a:r>
              <a:rPr lang="it-IT" dirty="0" err="1"/>
              <a:t>messenger</a:t>
            </a:r>
            <a:r>
              <a:rPr lang="it-IT" dirty="0"/>
              <a:t>»</a:t>
            </a:r>
          </a:p>
          <a:p>
            <a:r>
              <a:rPr lang="it-IT" dirty="0" err="1"/>
              <a:t>Promising</a:t>
            </a:r>
            <a:r>
              <a:rPr lang="it-IT" dirty="0"/>
              <a:t> </a:t>
            </a:r>
            <a:r>
              <a:rPr lang="it-IT" dirty="0" err="1"/>
              <a:t>outlook</a:t>
            </a:r>
            <a:r>
              <a:rPr lang="it-IT" dirty="0"/>
              <a:t> with the </a:t>
            </a:r>
            <a:r>
              <a:rPr lang="it-IT" dirty="0" err="1"/>
              <a:t>next</a:t>
            </a:r>
            <a:r>
              <a:rPr lang="it-IT" dirty="0"/>
              <a:t> generation of gamma ray </a:t>
            </a:r>
            <a:r>
              <a:rPr lang="it-IT" dirty="0" err="1"/>
              <a:t>telescopes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E24DFE-E131-B355-6B8C-2AF35D21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81AD72-CF1D-6650-381E-9C1BC345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ABE54D-E5A7-5B7C-CA43-AE671098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62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1074D70-B4CD-C633-9B89-A66FCA81B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Thank you for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your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attention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732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352FC88-C2F2-7F7C-733E-2DC3A4A5C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3817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5FBA0D8B-5FC6-012A-4921-D7A2BA28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Neutron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EDM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violates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CP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symmetry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94A66E-332B-7782-9A83-480CEC41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20D856-FECB-25C8-A353-86F83D56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298E68-C11D-9CB6-BD2E-1F0AFA78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53AE96-3DE4-3E2B-6EB4-848D0442791A}"/>
              </a:ext>
            </a:extLst>
          </p:cNvPr>
          <p:cNvSpPr txBox="1"/>
          <p:nvPr/>
        </p:nvSpPr>
        <p:spPr>
          <a:xfrm>
            <a:off x="6019801" y="6031210"/>
            <a:ext cx="5334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b="0" i="0" dirty="0">
                <a:solidFill>
                  <a:srgbClr val="1C1D1E"/>
                </a:solidFill>
                <a:effectLst/>
              </a:rPr>
              <a:t>Jungmann 2013, Ann. </a:t>
            </a:r>
            <a:r>
              <a:rPr lang="it-IT" sz="900" b="0" i="0" dirty="0" err="1">
                <a:solidFill>
                  <a:srgbClr val="1C1D1E"/>
                </a:solidFill>
                <a:effectLst/>
              </a:rPr>
              <a:t>Phys</a:t>
            </a:r>
            <a:r>
              <a:rPr lang="it-IT" sz="900" b="0" i="0" dirty="0">
                <a:solidFill>
                  <a:srgbClr val="1C1D1E"/>
                </a:solidFill>
                <a:effectLst/>
              </a:rPr>
              <a:t>, 525: 550-564</a:t>
            </a:r>
            <a:endParaRPr lang="it-IT" sz="900" dirty="0"/>
          </a:p>
        </p:txBody>
      </p:sp>
      <p:pic>
        <p:nvPicPr>
          <p:cNvPr id="2052" name="Picture 4" descr="Searching for electric dipole moments - Jungmann - 2013 - Annalen der  Physik - Wiley Online Library">
            <a:extLst>
              <a:ext uri="{FF2B5EF4-FFF2-40B4-BE49-F238E27FC236}">
                <a16:creationId xmlns:a16="http://schemas.microsoft.com/office/drawing/2014/main" id="{2B33D87C-F523-47CF-36C5-F28CEE18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7" y="1851174"/>
            <a:ext cx="50768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1921821-CB3B-1005-CBB3-C772E13F46A7}"/>
                  </a:ext>
                </a:extLst>
              </p:cNvPr>
              <p:cNvSpPr txBox="1"/>
              <p:nvPr/>
            </p:nvSpPr>
            <p:spPr>
              <a:xfrm>
                <a:off x="838200" y="3705650"/>
                <a:ext cx="223490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1921821-CB3B-1005-CBB3-C772E13F4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05650"/>
                <a:ext cx="2234906" cy="310598"/>
              </a:xfrm>
              <a:prstGeom prst="rect">
                <a:avLst/>
              </a:prstGeom>
              <a:blipFill>
                <a:blip r:embed="rId3"/>
                <a:stretch>
                  <a:fillRect l="-2186" t="-45098" r="-2186" b="-27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B98876B-F7CE-E56A-82E9-440381612039}"/>
                  </a:ext>
                </a:extLst>
              </p:cNvPr>
              <p:cNvSpPr txBox="1"/>
              <p:nvPr/>
            </p:nvSpPr>
            <p:spPr>
              <a:xfrm>
                <a:off x="9118893" y="2387571"/>
                <a:ext cx="223490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B98876B-F7CE-E56A-82E9-440381612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893" y="2387571"/>
                <a:ext cx="2234906" cy="310598"/>
              </a:xfrm>
              <a:prstGeom prst="rect">
                <a:avLst/>
              </a:prstGeom>
              <a:blipFill>
                <a:blip r:embed="rId4"/>
                <a:stretch>
                  <a:fillRect l="-2186" t="-45098" r="-2186" b="-27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EE9F3B6-9AC6-9F4D-CD42-948DC1ED1B8C}"/>
                  </a:ext>
                </a:extLst>
              </p:cNvPr>
              <p:cNvSpPr txBox="1"/>
              <p:nvPr/>
            </p:nvSpPr>
            <p:spPr>
              <a:xfrm>
                <a:off x="9118892" y="4731876"/>
                <a:ext cx="223490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it-IT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EE9F3B6-9AC6-9F4D-CD42-948DC1ED1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892" y="4731876"/>
                <a:ext cx="2234906" cy="310598"/>
              </a:xfrm>
              <a:prstGeom prst="rect">
                <a:avLst/>
              </a:prstGeom>
              <a:blipFill>
                <a:blip r:embed="rId5"/>
                <a:stretch>
                  <a:fillRect l="-2186" t="-43137" r="-2186" b="-27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89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DCB1C-C826-F566-3D3E-F0ECAB4EA3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Experimentally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, the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neutron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has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no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electric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dipole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moment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B46CD5CB-D392-86E0-2A3D-D878B9EFE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Or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at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least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, it must be </a:t>
            </a:r>
            <a:r>
              <a:rPr lang="it-IT" i="1" dirty="0">
                <a:solidFill>
                  <a:schemeClr val="accent2">
                    <a:lumMod val="50000"/>
                  </a:schemeClr>
                </a:solidFill>
              </a:rPr>
              <a:t>very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small.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5B50434-667B-471B-62FB-06DEF0EE8E64}"/>
                  </a:ext>
                </a:extLst>
              </p:cNvPr>
              <p:cNvSpPr txBox="1"/>
              <p:nvPr/>
            </p:nvSpPr>
            <p:spPr>
              <a:xfrm>
                <a:off x="3047223" y="4060587"/>
                <a:ext cx="60975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0.0±1.1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it-IT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5B50434-667B-471B-62FB-06DEF0EE8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23" y="4060587"/>
                <a:ext cx="609755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0281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D22E1-04B2-0AEF-EBD3-08D03F62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The strong CP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97D3BD4E-139E-3360-5785-86AFFFD76A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Experimentally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≃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0.0±1.1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it-IT" dirty="0"/>
                  <a:t>, </a:t>
                </a:r>
                <a:r>
                  <a:rPr lang="it-IT" dirty="0" err="1"/>
                  <a:t>implying</a:t>
                </a:r>
                <a:r>
                  <a:rPr lang="it-IT" dirty="0"/>
                  <a:t> CP </a:t>
                </a:r>
                <a:r>
                  <a:rPr lang="it-IT" dirty="0" err="1"/>
                  <a:t>conservation</a:t>
                </a:r>
                <a:r>
                  <a:rPr lang="it-IT" dirty="0"/>
                  <a:t> for strong interactions</a:t>
                </a:r>
              </a:p>
              <a:p>
                <a:r>
                  <a:rPr lang="it-IT" dirty="0" err="1"/>
                  <a:t>However</a:t>
                </a:r>
                <a:r>
                  <a:rPr lang="it-IT" dirty="0"/>
                  <a:t>, the QCD </a:t>
                </a:r>
                <a:r>
                  <a:rPr lang="it-IT" dirty="0" err="1"/>
                  <a:t>Lagrangian</a:t>
                </a:r>
                <a:r>
                  <a:rPr lang="it-IT" dirty="0"/>
                  <a:t> </a:t>
                </a:r>
                <a:r>
                  <a:rPr lang="it-IT" dirty="0" err="1"/>
                  <a:t>contains</a:t>
                </a:r>
                <a:r>
                  <a:rPr lang="it-IT" dirty="0"/>
                  <a:t> a CP-</a:t>
                </a:r>
                <a:r>
                  <a:rPr lang="it-IT" dirty="0" err="1"/>
                  <a:t>violating</a:t>
                </a:r>
                <a:r>
                  <a:rPr lang="it-IT" dirty="0"/>
                  <a:t> </a:t>
                </a:r>
                <a:r>
                  <a:rPr lang="it-IT" dirty="0" err="1"/>
                  <a:t>term</a:t>
                </a:r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An </a:t>
                </a:r>
                <a:r>
                  <a:rPr lang="it-IT" dirty="0" err="1"/>
                  <a:t>unnaturally</a:t>
                </a:r>
                <a:r>
                  <a:rPr lang="it-IT" dirty="0"/>
                  <a:t> small </a:t>
                </a:r>
                <a:r>
                  <a:rPr lang="it-IT" dirty="0" err="1"/>
                  <a:t>value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would</a:t>
                </a:r>
                <a:r>
                  <a:rPr lang="it-IT" dirty="0"/>
                  <a:t> be </a:t>
                </a:r>
                <a:r>
                  <a:rPr lang="it-IT" dirty="0" err="1"/>
                  <a:t>needed</a:t>
                </a:r>
                <a:r>
                  <a:rPr lang="it-IT" dirty="0"/>
                  <a:t> to match </a:t>
                </a:r>
                <a:r>
                  <a:rPr lang="it-IT" dirty="0" err="1"/>
                  <a:t>observations</a:t>
                </a:r>
                <a:endParaRPr lang="it-IT" dirty="0"/>
              </a:p>
            </p:txBody>
          </p:sp>
        </mc:Choice>
        <mc:Fallback xmlns="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97D3BD4E-139E-3360-5785-86AFFFD76A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1C986-C5CB-2904-00EE-BFE1162A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A40AEE-B410-771B-8A22-988969CC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60876C-B2B4-7125-23B1-6C05A9B5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20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299AE05-C2A5-FA55-CB9A-C927E3453F5D}"/>
                  </a:ext>
                </a:extLst>
              </p:cNvPr>
              <p:cNvSpPr txBox="1"/>
              <p:nvPr/>
            </p:nvSpPr>
            <p:spPr>
              <a:xfrm>
                <a:off x="3157537" y="3171195"/>
                <a:ext cx="5876925" cy="83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800" b="0" i="0" smtClean="0">
                              <a:latin typeface="Cambria Math" panose="02040503050406030204" pitchFamily="18" charset="0"/>
                            </a:rPr>
                            <m:t>QCD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⊂</m:t>
                      </m:r>
                      <m:acc>
                        <m:accPr>
                          <m:chr m:val="̅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299AE05-C2A5-FA55-CB9A-C927E3453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537" y="3171195"/>
                <a:ext cx="5876925" cy="8300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192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09D6A-75C4-FE5D-BABA-D17B864E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Peccei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-Quinn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mechanism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(1977)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49A6DFF8-28CC-3A83-FCE9-ADC0D4C1049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it-IT" dirty="0"/>
                  <a:t>What </a:t>
                </a:r>
                <a:r>
                  <a:rPr lang="it-IT" dirty="0" err="1"/>
                  <a:t>if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it-IT" dirty="0"/>
                  <a:t> was the </a:t>
                </a:r>
                <a:r>
                  <a:rPr lang="it-IT" dirty="0" err="1"/>
                  <a:t>phase</a:t>
                </a:r>
                <a:r>
                  <a:rPr lang="it-IT" dirty="0"/>
                  <a:t> of a field </a:t>
                </a:r>
                <a:r>
                  <a:rPr lang="it-IT" dirty="0" err="1"/>
                  <a:t>rolling</a:t>
                </a:r>
                <a:r>
                  <a:rPr lang="it-IT" dirty="0"/>
                  <a:t> down a </a:t>
                </a:r>
                <a:r>
                  <a:rPr lang="it-IT" dirty="0" err="1"/>
                  <a:t>potential</a:t>
                </a:r>
                <a:r>
                  <a:rPr lang="it-IT" dirty="0"/>
                  <a:t>?</a:t>
                </a:r>
              </a:p>
              <a:p>
                <a:r>
                  <a:rPr lang="it-IT" dirty="0" err="1"/>
                  <a:t>Then</a:t>
                </a:r>
                <a:r>
                  <a:rPr lang="it-IT" dirty="0"/>
                  <a:t> it </a:t>
                </a:r>
                <a:r>
                  <a:rPr lang="it-IT" dirty="0" err="1"/>
                  <a:t>could</a:t>
                </a:r>
                <a:r>
                  <a:rPr lang="it-IT" dirty="0"/>
                  <a:t> relax to zero via a </a:t>
                </a:r>
                <a:r>
                  <a:rPr lang="it-IT" dirty="0" err="1"/>
                  <a:t>symmetry</a:t>
                </a:r>
                <a:r>
                  <a:rPr lang="it-IT" dirty="0"/>
                  <a:t> breaking </a:t>
                </a:r>
                <a:r>
                  <a:rPr lang="it-IT" dirty="0" err="1"/>
                  <a:t>mechanism</a:t>
                </a:r>
                <a:r>
                  <a:rPr lang="it-IT" dirty="0"/>
                  <a:t> (Higgs-like)</a:t>
                </a:r>
              </a:p>
              <a:p>
                <a:r>
                  <a:rPr lang="it-IT" dirty="0"/>
                  <a:t>The </a:t>
                </a:r>
                <a:r>
                  <a:rPr lang="it-IT" dirty="0" err="1"/>
                  <a:t>corresponding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called</a:t>
                </a:r>
                <a:r>
                  <a:rPr lang="it-IT" dirty="0"/>
                  <a:t> an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axion</a:t>
                </a:r>
                <a:endParaRPr lang="it-IT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49A6DFF8-28CC-3A83-FCE9-ADC0D4C10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93B2E2-7052-6CD3-5D57-BFADB8F8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E2ED4F-93F7-63A0-FDCB-5C5EF2C3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397585-746C-2B21-1CDE-54E15F6F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3061DC-4540-E740-E74E-B5906C1AA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0368" y="2223466"/>
            <a:ext cx="4820816" cy="4132884"/>
          </a:xfrm>
          <a:custGeom>
            <a:avLst/>
            <a:gdLst>
              <a:gd name="connsiteX0" fmla="*/ 2188028 w 4820816"/>
              <a:gd name="connsiteY0" fmla="*/ 0 h 4132884"/>
              <a:gd name="connsiteX1" fmla="*/ 4820816 w 4820816"/>
              <a:gd name="connsiteY1" fmla="*/ 0 h 4132884"/>
              <a:gd name="connsiteX2" fmla="*/ 4820816 w 4820816"/>
              <a:gd name="connsiteY2" fmla="*/ 4132884 h 4132884"/>
              <a:gd name="connsiteX3" fmla="*/ 0 w 4820816"/>
              <a:gd name="connsiteY3" fmla="*/ 4132884 h 4132884"/>
              <a:gd name="connsiteX4" fmla="*/ 0 w 4820816"/>
              <a:gd name="connsiteY4" fmla="*/ 965201 h 4132884"/>
              <a:gd name="connsiteX5" fmla="*/ 2188028 w 4820816"/>
              <a:gd name="connsiteY5" fmla="*/ 965201 h 413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0816" h="4132884">
                <a:moveTo>
                  <a:pt x="2188028" y="0"/>
                </a:moveTo>
                <a:lnTo>
                  <a:pt x="4820816" y="0"/>
                </a:lnTo>
                <a:lnTo>
                  <a:pt x="4820816" y="4132884"/>
                </a:lnTo>
                <a:lnTo>
                  <a:pt x="0" y="4132884"/>
                </a:lnTo>
                <a:lnTo>
                  <a:pt x="0" y="965201"/>
                </a:lnTo>
                <a:lnTo>
                  <a:pt x="2188028" y="965201"/>
                </a:lnTo>
                <a:close/>
              </a:path>
            </a:pathLst>
          </a:custGeom>
        </p:spPr>
      </p:pic>
      <p:pic>
        <p:nvPicPr>
          <p:cNvPr id="14" name="Picture 6" descr="Bringo">
            <a:extLst>
              <a:ext uri="{FF2B5EF4-FFF2-40B4-BE49-F238E27FC236}">
                <a16:creationId xmlns:a16="http://schemas.microsoft.com/office/drawing/2014/main" id="{6AD81D33-5A58-0CE9-847F-41EA06DE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196">
            <a:off x="6078270" y="1303552"/>
            <a:ext cx="3104037" cy="232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oberto Peccei and Helen Quinn, Driving Around Stanford in a Clunky Jeep |  Quanta Magazine">
            <a:extLst>
              <a:ext uri="{FF2B5EF4-FFF2-40B4-BE49-F238E27FC236}">
                <a16:creationId xmlns:a16="http://schemas.microsoft.com/office/drawing/2014/main" id="{6B703378-333C-4532-0AC0-F75C59382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22321"/>
          <a:stretch/>
        </p:blipFill>
        <p:spPr bwMode="auto">
          <a:xfrm>
            <a:off x="9425859" y="676038"/>
            <a:ext cx="2466097" cy="22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0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93FF16-5025-D96D-EE9A-E3337DC3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Light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shining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through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walls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5C42F77-94F4-6A40-5D19-666E66024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1520"/>
            <a:ext cx="10515600" cy="2932399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4619D9-7F98-7C68-1295-64780DEA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433064-8A8E-7432-5AD0-FBD291CA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05B406-BE25-AD14-7D93-87C108B3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22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E18B48-7C06-F60B-96B3-B9FA1C7174F9}"/>
              </a:ext>
            </a:extLst>
          </p:cNvPr>
          <p:cNvSpPr txBox="1"/>
          <p:nvPr/>
        </p:nvSpPr>
        <p:spPr>
          <a:xfrm>
            <a:off x="9711839" y="6125518"/>
            <a:ext cx="1643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Battesti et al, arXiv:1803.07547</a:t>
            </a:r>
          </a:p>
        </p:txBody>
      </p:sp>
    </p:spTree>
    <p:extLst>
      <p:ext uri="{BB962C8B-B14F-4D97-AF65-F5344CB8AC3E}">
        <p14:creationId xmlns:p14="http://schemas.microsoft.com/office/powerpoint/2010/main" val="4168151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D0940-86D8-18CE-83B7-4D779CAF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Photon survival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probability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observed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flux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egnaposto contenuto 28">
                <a:extLst>
                  <a:ext uri="{FF2B5EF4-FFF2-40B4-BE49-F238E27FC236}">
                    <a16:creationId xmlns:a16="http://schemas.microsoft.com/office/drawing/2014/main" id="{C9A51F3C-F214-C7BA-1035-88D53A8E76D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observed</a:t>
                </a:r>
                <a:r>
                  <a:rPr lang="it-IT" dirty="0"/>
                  <a:t> photon </a:t>
                </a:r>
                <a:r>
                  <a:rPr lang="it-IT" dirty="0" err="1"/>
                  <a:t>flux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given</a:t>
                </a:r>
                <a:r>
                  <a:rPr lang="it-IT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In the standard EBL case,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it-IT" dirty="0"/>
              </a:p>
              <a:p>
                <a:r>
                  <a:rPr lang="it-IT" dirty="0"/>
                  <a:t>In the ALP case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computed</a:t>
                </a:r>
                <a:r>
                  <a:rPr lang="it-IT" dirty="0"/>
                  <a:t> </a:t>
                </a:r>
                <a:r>
                  <a:rPr lang="it-IT" dirty="0" err="1"/>
                  <a:t>numerically</a:t>
                </a:r>
                <a:r>
                  <a:rPr lang="it-IT" dirty="0"/>
                  <a:t> from </a:t>
                </a:r>
                <a:r>
                  <a:rPr lang="it-IT" dirty="0" err="1"/>
                  <a:t>magnetic</a:t>
                </a:r>
                <a:r>
                  <a:rPr lang="it-IT" dirty="0"/>
                  <a:t> field models, e.g. with </a:t>
                </a:r>
                <a:r>
                  <a:rPr lang="it-IT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gammaALPs</a:t>
                </a:r>
                <a:r>
                  <a:rPr lang="it-IT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</a:t>
                </a:r>
                <a:r>
                  <a:rPr lang="it-IT" sz="1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[https://gammaalps.readthedocs.io/]</a:t>
                </a:r>
              </a:p>
            </p:txBody>
          </p:sp>
        </mc:Choice>
        <mc:Fallback xmlns="">
          <p:sp>
            <p:nvSpPr>
              <p:cNvPr id="29" name="Segnaposto contenuto 28">
                <a:extLst>
                  <a:ext uri="{FF2B5EF4-FFF2-40B4-BE49-F238E27FC236}">
                    <a16:creationId xmlns:a16="http://schemas.microsoft.com/office/drawing/2014/main" id="{C9A51F3C-F214-C7BA-1035-88D53A8E76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r="-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47A08-9810-CA4C-6B43-C92F00F5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C874AE-6B20-37A6-73B9-393C22AD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7B8CA9-B49B-B79E-7634-3637BC2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31" name="Segnaposto contenuto 30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AB5566A5-D1A6-CB11-6105-C0F520164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90688"/>
            <a:ext cx="5981700" cy="448627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1B47891-AFEF-9061-18AC-31C269B53637}"/>
              </a:ext>
            </a:extLst>
          </p:cNvPr>
          <p:cNvSpPr txBox="1"/>
          <p:nvPr/>
        </p:nvSpPr>
        <p:spPr>
          <a:xfrm rot="19935283">
            <a:off x="7491938" y="3579883"/>
            <a:ext cx="303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>
                    <a:alpha val="70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022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D22E1-04B2-0AEF-EBD3-08D03F62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The strong CP problem and the QCD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axion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97D3BD4E-139E-3360-5785-86AFFFD76A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6840893" cy="4351338"/>
              </a:xfrm>
            </p:spPr>
            <p:txBody>
              <a:bodyPr/>
              <a:lstStyle/>
              <a:p>
                <a:r>
                  <a:rPr lang="it-IT" dirty="0"/>
                  <a:t>QCD </a:t>
                </a:r>
                <a:r>
                  <a:rPr lang="it-IT" dirty="0" err="1"/>
                  <a:t>predicts</a:t>
                </a:r>
                <a:r>
                  <a:rPr lang="it-IT" dirty="0"/>
                  <a:t> a </a:t>
                </a:r>
                <a:r>
                  <a:rPr lang="it-IT" dirty="0" err="1"/>
                  <a:t>neutron</a:t>
                </a:r>
                <a:r>
                  <a:rPr lang="it-IT" dirty="0"/>
                  <a:t> EDM </a:t>
                </a:r>
                <a:r>
                  <a:rPr lang="it-IT" dirty="0" err="1"/>
                  <a:t>depending</a:t>
                </a:r>
                <a:r>
                  <a:rPr lang="it-IT" dirty="0"/>
                  <a:t> on an </a:t>
                </a:r>
                <a:r>
                  <a:rPr lang="it-IT" dirty="0" err="1"/>
                  <a:t>unknown</a:t>
                </a:r>
                <a:r>
                  <a:rPr lang="it-IT" dirty="0"/>
                  <a:t> </a:t>
                </a:r>
                <a:r>
                  <a:rPr lang="it-IT" dirty="0" err="1"/>
                  <a:t>parameter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endParaRPr lang="it-IT" dirty="0"/>
              </a:p>
              <a:p>
                <a:pPr>
                  <a:buClr>
                    <a:schemeClr val="tx1"/>
                  </a:buClr>
                </a:pP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Strong CP problem</a:t>
                </a:r>
                <a:r>
                  <a:rPr lang="it-IT" dirty="0"/>
                  <a:t>: to match </a:t>
                </a:r>
                <a:r>
                  <a:rPr lang="it-IT" dirty="0" err="1"/>
                  <a:t>observations</a:t>
                </a:r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it-IT" dirty="0"/>
                  <a:t> must be «</a:t>
                </a:r>
                <a:r>
                  <a:rPr lang="it-IT" dirty="0" err="1"/>
                  <a:t>unnaturally</a:t>
                </a:r>
                <a:r>
                  <a:rPr lang="it-IT" dirty="0"/>
                  <a:t>» small (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If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were</a:t>
                </a:r>
                <a:r>
                  <a:rPr lang="it-IT" dirty="0"/>
                  <a:t> a field, it </a:t>
                </a:r>
                <a:r>
                  <a:rPr lang="it-IT" dirty="0" err="1"/>
                  <a:t>could</a:t>
                </a:r>
                <a:r>
                  <a:rPr lang="it-IT" dirty="0"/>
                  <a:t> </a:t>
                </a:r>
                <a:r>
                  <a:rPr lang="it-IT" dirty="0" err="1"/>
                  <a:t>spontaneously</a:t>
                </a:r>
                <a:r>
                  <a:rPr lang="it-IT" dirty="0"/>
                  <a:t> «relax» to zero via </a:t>
                </a:r>
                <a:r>
                  <a:rPr lang="it-IT" dirty="0" err="1"/>
                  <a:t>symmetry</a:t>
                </a:r>
                <a:r>
                  <a:rPr lang="it-IT" dirty="0"/>
                  <a:t> breaking (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Peccei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-Quinn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mechanism</a:t>
                </a:r>
                <a:r>
                  <a:rPr lang="it-IT" dirty="0"/>
                  <a:t>, 1977)</a:t>
                </a:r>
              </a:p>
              <a:p>
                <a:r>
                  <a:rPr lang="it-IT" dirty="0"/>
                  <a:t>The </a:t>
                </a:r>
                <a:r>
                  <a:rPr lang="it-IT" dirty="0" err="1"/>
                  <a:t>corresponding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called</a:t>
                </a:r>
                <a:r>
                  <a:rPr lang="it-IT" dirty="0"/>
                  <a:t> an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axion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it-IT" sz="1800" dirty="0"/>
                  <a:t>[</a:t>
                </a:r>
                <a:r>
                  <a:rPr lang="it-IT" sz="1800" dirty="0" err="1"/>
                  <a:t>Wilczek</a:t>
                </a:r>
                <a:r>
                  <a:rPr lang="it-IT" sz="1800" dirty="0"/>
                  <a:t> and Weinberg, 1978]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97D3BD4E-139E-3360-5785-86AFFFD76A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6840893" cy="4351338"/>
              </a:xfrm>
              <a:blipFill>
                <a:blip r:embed="rId2"/>
                <a:stretch>
                  <a:fillRect l="-1604" t="-2241" r="-10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1C986-C5CB-2904-00EE-BFE1162A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A40AEE-B410-771B-8A22-988969CC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60876C-B2B4-7125-23B1-6C05A9B5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3</a:t>
            </a:fld>
            <a:endParaRPr lang="it-IT"/>
          </a:p>
        </p:txBody>
      </p:sp>
      <p:pic>
        <p:nvPicPr>
          <p:cNvPr id="11" name="Picture 2" descr="Roberto Peccei and Helen Quinn, Driving Around Stanford in a Clunky Jeep |  Quanta Magazine">
            <a:extLst>
              <a:ext uri="{FF2B5EF4-FFF2-40B4-BE49-F238E27FC236}">
                <a16:creationId xmlns:a16="http://schemas.microsoft.com/office/drawing/2014/main" id="{A867EA1B-7C75-0ED1-4FF0-A67B56A4D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22321"/>
          <a:stretch/>
        </p:blipFill>
        <p:spPr bwMode="auto">
          <a:xfrm>
            <a:off x="9256107" y="1364223"/>
            <a:ext cx="2466097" cy="22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ringo">
            <a:extLst>
              <a:ext uri="{FF2B5EF4-FFF2-40B4-BE49-F238E27FC236}">
                <a16:creationId xmlns:a16="http://schemas.microsoft.com/office/drawing/2014/main" id="{D1EA3E37-BCF7-72C3-7C33-29A5C9D6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196">
            <a:off x="7325707" y="2314322"/>
            <a:ext cx="2569786" cy="19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 descr="Immagine che contiene cappello, copricapo, vestiti, arte&#10;&#10;Descrizione generata automaticamente">
            <a:extLst>
              <a:ext uri="{FF2B5EF4-FFF2-40B4-BE49-F238E27FC236}">
                <a16:creationId xmlns:a16="http://schemas.microsoft.com/office/drawing/2014/main" id="{7F2EE0C8-F84E-3244-FA59-57DC8CDC6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1"/>
          <a:stretch/>
        </p:blipFill>
        <p:spPr>
          <a:xfrm>
            <a:off x="7679094" y="3512263"/>
            <a:ext cx="4043110" cy="2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1AC0DE-B469-851B-68F2-9A3082EA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Axion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models and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couplings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67E5FBE-87B4-8B18-896D-0902425871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524034" cy="4351338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The QCD </a:t>
                </a:r>
                <a:r>
                  <a:rPr lang="it-IT" dirty="0" err="1"/>
                  <a:t>axion</a:t>
                </a:r>
                <a:r>
                  <a:rPr lang="it-IT" dirty="0"/>
                  <a:t> </a:t>
                </a:r>
                <a:r>
                  <a:rPr lang="it-IT" dirty="0" err="1"/>
                  <a:t>has</a:t>
                </a:r>
                <a:r>
                  <a:rPr lang="it-IT" dirty="0"/>
                  <a:t> an </a:t>
                </a:r>
                <a:r>
                  <a:rPr lang="it-IT" dirty="0" err="1"/>
                  <a:t>effective</a:t>
                </a:r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to </a:t>
                </a:r>
                <a:r>
                  <a:rPr lang="it-IT" dirty="0" err="1"/>
                  <a:t>photons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it-IT" b="0" dirty="0"/>
                  <a:t> </a:t>
                </a:r>
                <a:r>
                  <a:rPr lang="it-IT" b="0" dirty="0" err="1"/>
                  <a:t>proportional</a:t>
                </a:r>
                <a:r>
                  <a:rPr lang="it-IT" b="0" dirty="0"/>
                  <a:t> to </a:t>
                </a:r>
                <a:r>
                  <a:rPr lang="it-IT" b="0" dirty="0" err="1"/>
                  <a:t>its</a:t>
                </a:r>
                <a:r>
                  <a:rPr lang="it-IT" b="0" dirty="0"/>
                  <a:t>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b="0" dirty="0"/>
              </a:p>
              <a:p>
                <a:r>
                  <a:rPr lang="it-IT" dirty="0" err="1"/>
                  <a:t>This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i="1" dirty="0" err="1"/>
                  <a:t>fundamental</a:t>
                </a:r>
                <a:r>
                  <a:rPr lang="it-IT" dirty="0"/>
                  <a:t> for </a:t>
                </a:r>
                <a:r>
                  <a:rPr lang="it-IT" dirty="0" err="1"/>
                  <a:t>detection</a:t>
                </a:r>
                <a:r>
                  <a:rPr lang="it-IT" dirty="0"/>
                  <a:t>!</a:t>
                </a:r>
                <a:endParaRPr lang="it-IT" b="0" dirty="0"/>
              </a:p>
              <a:p>
                <a:r>
                  <a:rPr lang="it-IT" dirty="0" err="1"/>
                  <a:t>String</a:t>
                </a:r>
                <a:r>
                  <a:rPr lang="it-IT" dirty="0"/>
                  <a:t> theory also </a:t>
                </a:r>
                <a:r>
                  <a:rPr lang="it-IT" dirty="0" err="1"/>
                  <a:t>predicts</a:t>
                </a:r>
                <a:r>
                  <a:rPr lang="it-IT" dirty="0"/>
                  <a:t> </a:t>
                </a:r>
                <a:r>
                  <a:rPr lang="it-IT" dirty="0" err="1"/>
                  <a:t>many</a:t>
                </a:r>
                <a:r>
                  <a:rPr lang="it-IT" dirty="0"/>
                  <a:t>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axion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-like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particles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ALPs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  <a:r>
                  <a:rPr lang="it-IT" dirty="0"/>
                  <a:t> with no clear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it-IT" dirty="0"/>
                  <a:t> relationship</a:t>
                </a:r>
              </a:p>
              <a:p>
                <a:r>
                  <a:rPr lang="it-IT" dirty="0" err="1"/>
                  <a:t>Effectively</a:t>
                </a:r>
                <a:r>
                  <a:rPr lang="it-IT" dirty="0"/>
                  <a:t> a «family» of </a:t>
                </a:r>
                <a:r>
                  <a:rPr lang="it-IT" dirty="0" err="1"/>
                  <a:t>axions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67E5FBE-87B4-8B18-896D-090242587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524034" cy="4351338"/>
              </a:xfrm>
              <a:blipFill>
                <a:blip r:embed="rId2"/>
                <a:stretch>
                  <a:fillRect l="-1987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Segnaposto contenuto 11" descr="Immagine che contiene linea, diagramma, Diagramma, Carattere&#10;&#10;Descrizione generata automaticamente">
            <a:extLst>
              <a:ext uri="{FF2B5EF4-FFF2-40B4-BE49-F238E27FC236}">
                <a16:creationId xmlns:a16="http://schemas.microsoft.com/office/drawing/2014/main" id="{B9191B42-5522-96CF-A123-9C2BCE2C0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98" y="1614770"/>
            <a:ext cx="3278404" cy="1650685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F958E5-8BF9-4F6C-F467-103F0EC7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DF89B4-BC71-0842-179F-10144FF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C12F42-16D6-81AF-0547-F19041C4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4</a:t>
            </a:fld>
            <a:endParaRPr lang="it-IT"/>
          </a:p>
        </p:txBody>
      </p:sp>
      <p:pic>
        <p:nvPicPr>
          <p:cNvPr id="1034" name="Picture 10" descr="QCD, CP, PQ, and the Axion – ParticleBites">
            <a:extLst>
              <a:ext uri="{FF2B5EF4-FFF2-40B4-BE49-F238E27FC236}">
                <a16:creationId xmlns:a16="http://schemas.microsoft.com/office/drawing/2014/main" id="{A6B045BA-EE96-E7B5-736B-E377B994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34" y="3265455"/>
            <a:ext cx="4496732" cy="29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BECA6-33C8-8109-A2A0-378AF519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716"/>
            <a:ext cx="10515600" cy="1325563"/>
          </a:xfrm>
        </p:spPr>
        <p:txBody>
          <a:bodyPr/>
          <a:lstStyle/>
          <a:p>
            <a:r>
              <a:rPr lang="it-IT">
                <a:solidFill>
                  <a:schemeClr val="accent2">
                    <a:lumMod val="50000"/>
                  </a:schemeClr>
                </a:solidFill>
              </a:rPr>
              <a:t>Bounds on ALP-photon coupling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A6C698-C86D-CE51-A110-5F558B07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57F9B3-6CD6-0E7B-C8DF-55A8F6EE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F11CB9-9C20-CDC0-80B0-5A2752B0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5</a:t>
            </a:fld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707192-F8FD-2456-7175-9636AD6488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94" y="1379623"/>
            <a:ext cx="7272212" cy="49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870CA0-2430-5762-552D-4508160369A3}"/>
              </a:ext>
            </a:extLst>
          </p:cNvPr>
          <p:cNvSpPr txBox="1"/>
          <p:nvPr/>
        </p:nvSpPr>
        <p:spPr>
          <a:xfrm>
            <a:off x="8610600" y="6125518"/>
            <a:ext cx="2743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dirty="0">
                <a:hlinkClick r:id="rId3"/>
              </a:rPr>
              <a:t>https://cajohare.github.io/AxionLimits/docs/ap.html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9190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CCC1F55-9B06-1DA5-A5BE-D49708FE8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ALPs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from gamma-ray sources</a:t>
            </a:r>
          </a:p>
        </p:txBody>
      </p:sp>
    </p:spTree>
    <p:extLst>
      <p:ext uri="{BB962C8B-B14F-4D97-AF65-F5344CB8AC3E}">
        <p14:creationId xmlns:p14="http://schemas.microsoft.com/office/powerpoint/2010/main" val="3895258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6D096-DE54-11CD-919D-57F7FF2E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Gamma-ray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opacity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of the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Universe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2361745-1130-730A-0183-41E91F6699C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7074159" cy="4351338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Universe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filled</a:t>
                </a:r>
                <a:r>
                  <a:rPr lang="it-IT" dirty="0"/>
                  <a:t> with an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extragalactic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background light (EBL)</a:t>
                </a:r>
                <a:r>
                  <a:rPr lang="it-IT" dirty="0"/>
                  <a:t> of </a:t>
                </a:r>
                <a:r>
                  <a:rPr lang="it-IT" dirty="0" err="1"/>
                  <a:t>astrophysical</a:t>
                </a:r>
                <a:r>
                  <a:rPr lang="it-IT" dirty="0"/>
                  <a:t> </a:t>
                </a:r>
                <a:r>
                  <a:rPr lang="it-IT" dirty="0" err="1"/>
                  <a:t>origin</a:t>
                </a:r>
                <a:endParaRPr lang="it-IT" dirty="0"/>
              </a:p>
              <a:p>
                <a:r>
                  <a:rPr lang="it-IT" dirty="0"/>
                  <a:t>Interaction of gamma rays with EBL </a:t>
                </a:r>
                <a:r>
                  <a:rPr lang="it-IT" dirty="0" err="1"/>
                  <a:t>produces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pairs</a:t>
                </a:r>
                <a:r>
                  <a:rPr lang="it-IT" dirty="0"/>
                  <a:t> (</a:t>
                </a:r>
                <a:r>
                  <a:rPr lang="it-IT" dirty="0" err="1"/>
                  <a:t>Breit</a:t>
                </a:r>
                <a:r>
                  <a:rPr lang="it-IT" dirty="0"/>
                  <a:t>-Wheeler </a:t>
                </a:r>
                <a:r>
                  <a:rPr lang="it-IT" dirty="0" err="1"/>
                  <a:t>process</a:t>
                </a:r>
                <a:r>
                  <a:rPr lang="it-IT" dirty="0"/>
                  <a:t>)</a:t>
                </a:r>
              </a:p>
              <a:p>
                <a:r>
                  <a:rPr lang="it-IT" dirty="0"/>
                  <a:t>The </a:t>
                </a:r>
                <a:r>
                  <a:rPr lang="it-IT" dirty="0" err="1"/>
                  <a:t>resulting</a:t>
                </a:r>
                <a:r>
                  <a:rPr lang="it-IT" dirty="0"/>
                  <a:t> </a:t>
                </a:r>
                <a:r>
                  <a:rPr lang="it-IT" dirty="0" err="1"/>
                  <a:t>effective</a:t>
                </a:r>
                <a:r>
                  <a:rPr lang="it-IT" dirty="0"/>
                  <a:t> </a:t>
                </a:r>
                <a:r>
                  <a:rPr lang="it-IT" i="1" dirty="0" err="1"/>
                  <a:t>absorption</a:t>
                </a:r>
                <a:r>
                  <a:rPr lang="it-IT" i="1" dirty="0"/>
                  <a:t> </a:t>
                </a:r>
                <a:r>
                  <a:rPr lang="it-IT" dirty="0"/>
                  <a:t>of gamma rays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parametrized</a:t>
                </a:r>
                <a:r>
                  <a:rPr lang="it-IT" dirty="0"/>
                  <a:t> by 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optical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depth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Absorption</a:t>
                </a:r>
                <a:r>
                  <a:rPr lang="it-IT" dirty="0"/>
                  <a:t> </a:t>
                </a:r>
                <a:r>
                  <a:rPr lang="it-IT" dirty="0" err="1"/>
                  <a:t>generally</a:t>
                </a:r>
                <a:r>
                  <a:rPr lang="it-IT" dirty="0"/>
                  <a:t> </a:t>
                </a:r>
                <a:r>
                  <a:rPr lang="it-IT" dirty="0" err="1"/>
                  <a:t>increases</a:t>
                </a:r>
                <a:r>
                  <a:rPr lang="it-IT" dirty="0"/>
                  <a:t>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dirty="0"/>
                  <a:t>, i.e. the </a:t>
                </a:r>
                <a:r>
                  <a:rPr lang="it-IT" dirty="0" err="1"/>
                  <a:t>Universe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i="1" dirty="0" err="1"/>
                  <a:t>opaque</a:t>
                </a:r>
                <a:r>
                  <a:rPr lang="it-IT" dirty="0"/>
                  <a:t> to </a:t>
                </a:r>
                <a:r>
                  <a:rPr lang="it-IT" dirty="0" err="1"/>
                  <a:t>faraway</a:t>
                </a:r>
                <a:r>
                  <a:rPr lang="it-IT" dirty="0"/>
                  <a:t> gamma-ray sources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2361745-1130-730A-0183-41E91F6699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7074159" cy="4351338"/>
              </a:xfrm>
              <a:blipFill>
                <a:blip r:embed="rId2"/>
                <a:stretch>
                  <a:fillRect l="-1552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Universe | Free Full-Text | Axion-like Particles Implications for  High-Energy Astrophysics">
            <a:extLst>
              <a:ext uri="{FF2B5EF4-FFF2-40B4-BE49-F238E27FC236}">
                <a16:creationId xmlns:a16="http://schemas.microsoft.com/office/drawing/2014/main" id="{81E1375A-24EB-FCC6-82E9-A7B2258DD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4"/>
          <a:stretch/>
        </p:blipFill>
        <p:spPr bwMode="auto">
          <a:xfrm>
            <a:off x="8610601" y="1825625"/>
            <a:ext cx="2743199" cy="379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4B3DBD-F044-03D7-0EB1-86CA40B8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10230B-EC64-7532-3DA9-94A8FD3B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364C9D-0109-5097-E2F8-D7E997B1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7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F69E0-BC0B-A859-8ED2-8C807BB9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ALPs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can reduce gamma-ray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opacity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F6C066-34DC-595C-30E3-B3484F4B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4C6138-E39E-453F-CC36-A855D53C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E87AA1-A0BA-88C6-E5F5-E207F0CA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7" name="Picture 2" descr="Le osservazioni svelano le proprietà del getto di un blazar che emette  neutrini – La Macchina del Tempo">
            <a:extLst>
              <a:ext uri="{FF2B5EF4-FFF2-40B4-BE49-F238E27FC236}">
                <a16:creationId xmlns:a16="http://schemas.microsoft.com/office/drawing/2014/main" id="{6D03654E-7499-3FDC-CE79-960905A4D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7"/>
          <a:stretch/>
        </p:blipFill>
        <p:spPr bwMode="auto">
          <a:xfrm>
            <a:off x="838200" y="1733069"/>
            <a:ext cx="2811335" cy="236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iverse - Wikipedia">
            <a:extLst>
              <a:ext uri="{FF2B5EF4-FFF2-40B4-BE49-F238E27FC236}">
                <a16:creationId xmlns:a16="http://schemas.microsoft.com/office/drawing/2014/main" id="{515B0A09-4A15-44D0-F35E-72E61755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6504"/>
          <a:stretch/>
        </p:blipFill>
        <p:spPr bwMode="auto">
          <a:xfrm>
            <a:off x="4690332" y="1690688"/>
            <a:ext cx="2811335" cy="24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here is Earth in the Milky Way? - Universe Today">
            <a:extLst>
              <a:ext uri="{FF2B5EF4-FFF2-40B4-BE49-F238E27FC236}">
                <a16:creationId xmlns:a16="http://schemas.microsoft.com/office/drawing/2014/main" id="{301EF802-7BF5-20A6-25B7-96D7A20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32" y="1690688"/>
            <a:ext cx="2811336" cy="24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elescopi CTA proposti | ESO Italia">
            <a:extLst>
              <a:ext uri="{FF2B5EF4-FFF2-40B4-BE49-F238E27FC236}">
                <a16:creationId xmlns:a16="http://schemas.microsoft.com/office/drawing/2014/main" id="{BA26D5E0-3E15-962A-439E-6098B9DC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4054" y="4896430"/>
            <a:ext cx="2269746" cy="119516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C073CD4-F4A9-E3F0-0DAB-6F85BC0EE6A2}"/>
              </a:ext>
            </a:extLst>
          </p:cNvPr>
          <p:cNvSpPr/>
          <p:nvPr/>
        </p:nvSpPr>
        <p:spPr>
          <a:xfrm>
            <a:off x="9420225" y="3200400"/>
            <a:ext cx="166688" cy="1524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33E95F9-E1A2-0AD2-A899-89739B57988D}"/>
              </a:ext>
            </a:extLst>
          </p:cNvPr>
          <p:cNvCxnSpPr>
            <a:cxnSpLocks/>
          </p:cNvCxnSpPr>
          <p:nvPr/>
        </p:nvCxnSpPr>
        <p:spPr>
          <a:xfrm>
            <a:off x="9586913" y="3352800"/>
            <a:ext cx="1766886" cy="154363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3" name="Immagine 42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D12E7372-E0F0-83D1-1A0C-9350FD682A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7" r="11953"/>
          <a:stretch/>
        </p:blipFill>
        <p:spPr>
          <a:xfrm>
            <a:off x="2994857" y="2874494"/>
            <a:ext cx="2547257" cy="188955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</p:pic>
      <p:pic>
        <p:nvPicPr>
          <p:cNvPr id="45" name="Immagine 44" descr="Immagine che contiene nero, oscurità, schermata&#10;&#10;Descrizione generata automaticamente">
            <a:extLst>
              <a:ext uri="{FF2B5EF4-FFF2-40B4-BE49-F238E27FC236}">
                <a16:creationId xmlns:a16="http://schemas.microsoft.com/office/drawing/2014/main" id="{9AA37447-9031-B62E-6A76-36B6187D3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7" r="11953"/>
          <a:stretch/>
        </p:blipFill>
        <p:spPr>
          <a:xfrm flipH="1">
            <a:off x="6677245" y="2874494"/>
            <a:ext cx="2547257" cy="188955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A1E1463-F1AB-3DEE-6C1D-7A369BC7EB3F}"/>
                  </a:ext>
                </a:extLst>
              </p:cNvPr>
              <p:cNvSpPr txBox="1"/>
              <p:nvPr/>
            </p:nvSpPr>
            <p:spPr>
              <a:xfrm>
                <a:off x="3233679" y="3392586"/>
                <a:ext cx="1809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A1E1463-F1AB-3DEE-6C1D-7A369BC7E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79" y="3392586"/>
                <a:ext cx="180947" cy="276999"/>
              </a:xfrm>
              <a:prstGeom prst="rect">
                <a:avLst/>
              </a:prstGeom>
              <a:blipFill>
                <a:blip r:embed="rId8"/>
                <a:stretch>
                  <a:fillRect l="-30000" r="-26667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D89822B4-77C5-6367-B10A-5BE9E1039F04}"/>
                  </a:ext>
                </a:extLst>
              </p:cNvPr>
              <p:cNvSpPr txBox="1"/>
              <p:nvPr/>
            </p:nvSpPr>
            <p:spPr>
              <a:xfrm>
                <a:off x="8826892" y="3392586"/>
                <a:ext cx="1809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D89822B4-77C5-6367-B10A-5BE9E103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892" y="3392586"/>
                <a:ext cx="180947" cy="276999"/>
              </a:xfrm>
              <a:prstGeom prst="rect">
                <a:avLst/>
              </a:prstGeom>
              <a:blipFill>
                <a:blip r:embed="rId9"/>
                <a:stretch>
                  <a:fillRect l="-33333" r="-23333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ED5ADAC3-9FE6-C214-87EE-D7F538BDDD18}"/>
                  </a:ext>
                </a:extLst>
              </p:cNvPr>
              <p:cNvSpPr txBox="1"/>
              <p:nvPr/>
            </p:nvSpPr>
            <p:spPr>
              <a:xfrm>
                <a:off x="5022242" y="2999601"/>
                <a:ext cx="1867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ED5ADAC3-9FE6-C214-87EE-D7F538BDD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42" y="2999601"/>
                <a:ext cx="186781" cy="276999"/>
              </a:xfrm>
              <a:prstGeom prst="rect">
                <a:avLst/>
              </a:prstGeom>
              <a:blipFill>
                <a:blip r:embed="rId10"/>
                <a:stretch>
                  <a:fillRect l="-20000" r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DF64B712-30BF-E4AE-8334-32D731E53972}"/>
                  </a:ext>
                </a:extLst>
              </p:cNvPr>
              <p:cNvSpPr txBox="1"/>
              <p:nvPr/>
            </p:nvSpPr>
            <p:spPr>
              <a:xfrm>
                <a:off x="7050808" y="2999601"/>
                <a:ext cx="1867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DF64B712-30BF-E4AE-8334-32D731E53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808" y="2999601"/>
                <a:ext cx="186781" cy="276999"/>
              </a:xfrm>
              <a:prstGeom prst="rect">
                <a:avLst/>
              </a:prstGeom>
              <a:blipFill>
                <a:blip r:embed="rId11"/>
                <a:stretch>
                  <a:fillRect l="-20000" r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6371DAD-737A-9244-117A-991DDABB1CB3}"/>
              </a:ext>
            </a:extLst>
          </p:cNvPr>
          <p:cNvSpPr txBox="1"/>
          <p:nvPr/>
        </p:nvSpPr>
        <p:spPr>
          <a:xfrm>
            <a:off x="3410559" y="4660587"/>
            <a:ext cx="151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Intra-cluster</a:t>
            </a:r>
          </a:p>
          <a:p>
            <a:pPr algn="ctr"/>
            <a:r>
              <a:rPr lang="it-IT" dirty="0" err="1"/>
              <a:t>magnetic</a:t>
            </a:r>
            <a:r>
              <a:rPr lang="it-IT" dirty="0"/>
              <a:t> field</a:t>
            </a:r>
          </a:p>
          <a:p>
            <a:pPr algn="ctr"/>
            <a:r>
              <a:rPr lang="it-IT" dirty="0"/>
              <a:t>(ICMF)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D66B77B-332C-04B3-0661-CA56823B84E1}"/>
              </a:ext>
            </a:extLst>
          </p:cNvPr>
          <p:cNvSpPr txBox="1"/>
          <p:nvPr/>
        </p:nvSpPr>
        <p:spPr>
          <a:xfrm>
            <a:off x="7309131" y="4660586"/>
            <a:ext cx="151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Galactic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magnetic</a:t>
            </a:r>
            <a:r>
              <a:rPr lang="it-IT" dirty="0"/>
              <a:t> field</a:t>
            </a:r>
          </a:p>
          <a:p>
            <a:pPr algn="ctr"/>
            <a:r>
              <a:rPr lang="it-IT" dirty="0"/>
              <a:t>(GMF)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35808F-7AA1-8EEC-8318-1AA3538B348E}"/>
              </a:ext>
            </a:extLst>
          </p:cNvPr>
          <p:cNvSpPr txBox="1"/>
          <p:nvPr/>
        </p:nvSpPr>
        <p:spPr>
          <a:xfrm>
            <a:off x="8576532" y="4262341"/>
            <a:ext cx="28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Detector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7D4B855-DBD2-FFE3-BC00-59E054DEE9DA}"/>
              </a:ext>
            </a:extLst>
          </p:cNvPr>
          <p:cNvCxnSpPr>
            <a:cxnSpLocks/>
          </p:cNvCxnSpPr>
          <p:nvPr/>
        </p:nvCxnSpPr>
        <p:spPr>
          <a:xfrm flipH="1">
            <a:off x="9084054" y="3352800"/>
            <a:ext cx="336171" cy="154363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2BB5AC-7D72-615E-29D4-E910D73F4144}"/>
              </a:ext>
            </a:extLst>
          </p:cNvPr>
          <p:cNvSpPr txBox="1"/>
          <p:nvPr/>
        </p:nvSpPr>
        <p:spPr>
          <a:xfrm>
            <a:off x="838200" y="4257486"/>
            <a:ext cx="281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Light</a:t>
            </a:r>
          </a:p>
          <a:p>
            <a:pPr algn="ctr"/>
            <a:r>
              <a:rPr lang="it-IT" dirty="0"/>
              <a:t>(gamma-ray source)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F40DF9-0899-0552-CA55-E2B5FF5AD98C}"/>
              </a:ext>
            </a:extLst>
          </p:cNvPr>
          <p:cNvSpPr txBox="1"/>
          <p:nvPr/>
        </p:nvSpPr>
        <p:spPr>
          <a:xfrm>
            <a:off x="4690332" y="4257486"/>
            <a:ext cx="281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«Wall»</a:t>
            </a:r>
          </a:p>
          <a:p>
            <a:pPr algn="ctr"/>
            <a:r>
              <a:rPr lang="it-IT" dirty="0"/>
              <a:t>(EBL)</a:t>
            </a:r>
          </a:p>
        </p:txBody>
      </p:sp>
    </p:spTree>
    <p:extLst>
      <p:ext uri="{BB962C8B-B14F-4D97-AF65-F5344CB8AC3E}">
        <p14:creationId xmlns:p14="http://schemas.microsoft.com/office/powerpoint/2010/main" val="6067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3C95A-6596-DF81-EF1F-950A6DA43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Sources: TeV blazars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8BF7C48-DBC8-B65F-5348-1609B384DEE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</p:spPr>
            <p:txBody>
              <a:bodyPr/>
              <a:lstStyle/>
              <a:p>
                <a:r>
                  <a:rPr lang="it-IT" dirty="0"/>
                  <a:t>Active </a:t>
                </a:r>
                <a:r>
                  <a:rPr lang="it-IT" dirty="0" err="1"/>
                  <a:t>galactic</a:t>
                </a:r>
                <a:r>
                  <a:rPr lang="it-IT" dirty="0"/>
                  <a:t> nuclei (</a:t>
                </a:r>
                <a:r>
                  <a:rPr lang="it-IT" dirty="0" err="1"/>
                  <a:t>AGNs</a:t>
                </a:r>
                <a:r>
                  <a:rPr lang="it-IT" dirty="0"/>
                  <a:t>) with </a:t>
                </a:r>
                <a:r>
                  <a:rPr lang="it-IT" dirty="0" err="1"/>
                  <a:t>relativistic</a:t>
                </a:r>
                <a:r>
                  <a:rPr lang="it-IT" dirty="0"/>
                  <a:t> jets </a:t>
                </a:r>
                <a:r>
                  <a:rPr lang="it-IT" dirty="0" err="1"/>
                  <a:t>oriented</a:t>
                </a:r>
                <a:r>
                  <a:rPr lang="it-IT" dirty="0"/>
                  <a:t> </a:t>
                </a:r>
                <a:r>
                  <a:rPr lang="it-IT" dirty="0" err="1"/>
                  <a:t>towards</a:t>
                </a:r>
                <a:r>
                  <a:rPr lang="it-IT" dirty="0"/>
                  <a:t> Earth</a:t>
                </a:r>
              </a:p>
              <a:p>
                <a:r>
                  <a:rPr lang="it-IT" dirty="0" err="1"/>
                  <a:t>Often</a:t>
                </a:r>
                <a:r>
                  <a:rPr lang="it-IT" dirty="0"/>
                  <a:t> </a:t>
                </a:r>
                <a:r>
                  <a:rPr lang="it-IT" dirty="0" err="1"/>
                  <a:t>found</a:t>
                </a:r>
                <a:r>
                  <a:rPr lang="it-IT" dirty="0"/>
                  <a:t> in </a:t>
                </a:r>
                <a:r>
                  <a:rPr lang="it-IT" dirty="0" err="1"/>
                  <a:t>galaxy</a:t>
                </a:r>
                <a:r>
                  <a:rPr lang="it-IT" dirty="0"/>
                  <a:t> clusters with intense (</a:t>
                </a:r>
                <a:r>
                  <a:rPr lang="it-IT" dirty="0" err="1"/>
                  <a:t>turbulent</a:t>
                </a:r>
                <a:r>
                  <a:rPr lang="it-IT" dirty="0"/>
                  <a:t>?) </a:t>
                </a:r>
                <a:r>
                  <a:rPr lang="it-IT" dirty="0" err="1"/>
                  <a:t>magnetic</a:t>
                </a:r>
                <a:r>
                  <a:rPr lang="it-IT" dirty="0"/>
                  <a:t> fields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(1 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μG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Several</a:t>
                </a:r>
                <a:r>
                  <a:rPr lang="it-IT" dirty="0"/>
                  <a:t> </a:t>
                </a:r>
                <a:r>
                  <a:rPr lang="it-IT" dirty="0" err="1"/>
                  <a:t>observations</a:t>
                </a:r>
                <a:r>
                  <a:rPr lang="it-IT" dirty="0"/>
                  <a:t> show </a:t>
                </a:r>
                <a:r>
                  <a:rPr lang="it-IT" dirty="0" err="1"/>
                  <a:t>harder</a:t>
                </a:r>
                <a:r>
                  <a:rPr lang="it-IT" dirty="0"/>
                  <a:t> </a:t>
                </a:r>
                <a:r>
                  <a:rPr lang="it-IT" dirty="0" err="1"/>
                  <a:t>spectra</a:t>
                </a:r>
                <a:r>
                  <a:rPr lang="it-IT" dirty="0"/>
                  <a:t> </a:t>
                </a:r>
                <a:r>
                  <a:rPr lang="it-IT" dirty="0" err="1"/>
                  <a:t>than</a:t>
                </a:r>
                <a:r>
                  <a:rPr lang="it-IT" dirty="0"/>
                  <a:t> </a:t>
                </a:r>
                <a:r>
                  <a:rPr lang="it-IT" dirty="0" err="1"/>
                  <a:t>expected</a:t>
                </a:r>
                <a:r>
                  <a:rPr lang="it-IT" dirty="0"/>
                  <a:t> from EBL </a:t>
                </a:r>
                <a:r>
                  <a:rPr lang="it-IT" dirty="0" err="1"/>
                  <a:t>absorption</a:t>
                </a:r>
                <a:r>
                  <a:rPr lang="it-IT" dirty="0"/>
                  <a:t> </a:t>
                </a:r>
                <a:r>
                  <a:rPr lang="it-IT" sz="1800" dirty="0"/>
                  <a:t>[Galanti &amp; </a:t>
                </a:r>
                <a:r>
                  <a:rPr lang="it-IT" sz="1800" dirty="0" err="1"/>
                  <a:t>Roncadelli</a:t>
                </a:r>
                <a:r>
                  <a:rPr lang="it-IT" sz="1800" dirty="0"/>
                  <a:t>, arXiv:2205.00940 and </a:t>
                </a:r>
                <a:r>
                  <a:rPr lang="it-IT" sz="1800" dirty="0" err="1"/>
                  <a:t>refs</a:t>
                </a:r>
                <a:r>
                  <a:rPr lang="it-IT" sz="1800" dirty="0"/>
                  <a:t>.]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8BF7C48-DBC8-B65F-5348-1609B384DE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>
                <a:blip r:embed="rId2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717E52-A5F7-8628-A260-4AC103FF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4 October 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BD9A04-F91D-5360-0F7B-8307169F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 Schiavone – IV Gravi-Gamma-Nu Workshop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952A56-03AB-B170-7A2A-3D0CA8F9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28B7-0DAA-47D0-ABE3-774E3D23B200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0657DB-03BC-822A-3EDB-99C09C3421CE}"/>
              </a:ext>
            </a:extLst>
          </p:cNvPr>
          <p:cNvSpPr txBox="1"/>
          <p:nvPr/>
        </p:nvSpPr>
        <p:spPr>
          <a:xfrm>
            <a:off x="5258520" y="6125518"/>
            <a:ext cx="6094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dirty="0">
                <a:hlinkClick r:id="rId3"/>
              </a:rPr>
              <a:t>https://www.nasa.gov/content/goddard/black-hole-batteries-keep-blazars-going-and-going</a:t>
            </a:r>
            <a:endParaRPr lang="it-IT" sz="900" dirty="0"/>
          </a:p>
        </p:txBody>
      </p:sp>
      <p:pic>
        <p:nvPicPr>
          <p:cNvPr id="10" name="Picture 2" descr="Le osservazioni svelano le proprietà del getto di un blazar che emette  neutrini – La Macchina del Tempo">
            <a:extLst>
              <a:ext uri="{FF2B5EF4-FFF2-40B4-BE49-F238E27FC236}">
                <a16:creationId xmlns:a16="http://schemas.microsoft.com/office/drawing/2014/main" id="{0091BD36-726C-D539-C364-E74485758D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7"/>
          <a:stretch/>
        </p:blipFill>
        <p:spPr bwMode="auto">
          <a:xfrm>
            <a:off x="6172202" y="1732472"/>
            <a:ext cx="5181600" cy="43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1066</Words>
  <Application>Microsoft Office PowerPoint</Application>
  <PresentationFormat>Widescreen</PresentationFormat>
  <Paragraphs>156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Consolas</vt:lpstr>
      <vt:lpstr>Franklin Gothic Medium Cond</vt:lpstr>
      <vt:lpstr>Tema di Office</vt:lpstr>
      <vt:lpstr>Astrophysical clues of axion-like particles</vt:lpstr>
      <vt:lpstr>Experimentally, the neutron has no electric dipole moment</vt:lpstr>
      <vt:lpstr>The strong CP problem and the QCD axion</vt:lpstr>
      <vt:lpstr>Axion models and couplings</vt:lpstr>
      <vt:lpstr>Bounds on ALP-photon coupling</vt:lpstr>
      <vt:lpstr>ALPs from gamma-ray sources</vt:lpstr>
      <vt:lpstr>Gamma-ray opacity of the Universe</vt:lpstr>
      <vt:lpstr>ALPs can reduce gamma-ray opacity</vt:lpstr>
      <vt:lpstr>Sources: TeV blazars</vt:lpstr>
      <vt:lpstr>Observed photon flux</vt:lpstr>
      <vt:lpstr>Outlooks: CTA sensitivity [Meyer &amp; Conrad, arXiv:1410.1556 ]</vt:lpstr>
      <vt:lpstr>ALPs in multimessenger astronomy</vt:lpstr>
      <vt:lpstr>ALP constraints from GW170817 [Bhupal Dev et al, arXiv:2305.01002]</vt:lpstr>
      <vt:lpstr>ALP constraints from GW170817 [Bhupal Dev et al, arXiv:2305.01002]</vt:lpstr>
      <vt:lpstr>Other relevant works</vt:lpstr>
      <vt:lpstr>Conclusions</vt:lpstr>
      <vt:lpstr>Thank you for your attention!</vt:lpstr>
      <vt:lpstr>Backup</vt:lpstr>
      <vt:lpstr>Neutron EDM violates CP symmetry</vt:lpstr>
      <vt:lpstr>The strong CP problem</vt:lpstr>
      <vt:lpstr>The Peccei-Quinn mechanism (1977)</vt:lpstr>
      <vt:lpstr>Light shining through walls</vt:lpstr>
      <vt:lpstr>Photon survival probability and observed flux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Astrophysical clues of axion-like particles</dc:title>
  <dc:creator>Francesco Schiavone</dc:creator>
  <cp:lastModifiedBy>Francesco Schiavone</cp:lastModifiedBy>
  <cp:revision>17</cp:revision>
  <dcterms:created xsi:type="dcterms:W3CDTF">2023-09-19T09:00:12Z</dcterms:created>
  <dcterms:modified xsi:type="dcterms:W3CDTF">2023-10-02T07:52:41Z</dcterms:modified>
</cp:coreProperties>
</file>