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572" r:id="rId5"/>
    <p:sldId id="636" r:id="rId6"/>
    <p:sldId id="641" r:id="rId7"/>
    <p:sldId id="640" r:id="rId8"/>
    <p:sldId id="639" r:id="rId9"/>
    <p:sldId id="637" r:id="rId10"/>
    <p:sldId id="642" r:id="rId11"/>
    <p:sldId id="634" r:id="rId12"/>
    <p:sldId id="61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BCFCFF"/>
    <a:srgbClr val="FF6600"/>
    <a:srgbClr val="00FA00"/>
    <a:srgbClr val="73AD4C"/>
    <a:srgbClr val="AD1EC4"/>
    <a:srgbClr val="528DF3"/>
    <a:srgbClr val="00DFE1"/>
    <a:srgbClr val="00FDFF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/>
    <p:restoredTop sz="91496"/>
  </p:normalViewPr>
  <p:slideViewPr>
    <p:cSldViewPr snapToGrid="0" snapToObjects="1">
      <p:cViewPr varScale="1">
        <p:scale>
          <a:sx n="68" d="100"/>
          <a:sy n="68" d="100"/>
        </p:scale>
        <p:origin x="6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546"/>
    </p:cViewPr>
  </p:sorterViewPr>
  <p:notesViewPr>
    <p:cSldViewPr snapToGrid="0" snapToObjects="1">
      <p:cViewPr varScale="1">
        <p:scale>
          <a:sx n="130" d="100"/>
          <a:sy n="130" d="100"/>
        </p:scale>
        <p:origin x="54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A0371-4AA6-0644-85E8-C5F576A3CC11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D656-9428-A147-90D2-8B718A36EA7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D656-9428-A147-90D2-8B718A36E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1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1D656-9428-A147-90D2-8B718A36E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6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8FF8D-9E23-EA45-A13C-753E2240F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8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3B29CD-7488-EA48-BCD2-4E552CA64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750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1F596-59DF-C54D-9485-7E2B6CB1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6791"/>
            <a:ext cx="2743200" cy="365125"/>
          </a:xfrm>
        </p:spPr>
        <p:txBody>
          <a:bodyPr/>
          <a:lstStyle/>
          <a:p>
            <a:fld id="{47254C45-CC13-C64E-881A-679219ABD7D4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1BC75-3692-7E4F-8E96-96C1DD6E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7291"/>
            <a:ext cx="2743200" cy="365125"/>
          </a:xfrm>
        </p:spPr>
        <p:txBody>
          <a:bodyPr/>
          <a:lstStyle/>
          <a:p>
            <a:fld id="{E390C614-3A77-1A40-B973-33A73F8700EC}" type="slidenum">
              <a:rPr lang="fr-FR" smtClean="0"/>
              <a:t>‹N›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264228B-0C3E-5943-BFD7-1A4D2AA29B81}"/>
              </a:ext>
            </a:extLst>
          </p:cNvPr>
          <p:cNvCxnSpPr>
            <a:cxnSpLocks/>
          </p:cNvCxnSpPr>
          <p:nvPr userDrawn="1"/>
        </p:nvCxnSpPr>
        <p:spPr>
          <a:xfrm>
            <a:off x="389743" y="3516365"/>
            <a:ext cx="1097779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uropeanStrategyLogo.jpg">
            <a:extLst>
              <a:ext uri="{FF2B5EF4-FFF2-40B4-BE49-F238E27FC236}">
                <a16:creationId xmlns:a16="http://schemas.microsoft.com/office/drawing/2014/main" id="{037963C6-C1D6-994A-87AA-5A09F3E9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8" y="0"/>
            <a:ext cx="1756586" cy="948885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7533" y="6468115"/>
            <a:ext cx="509693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1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8FF8D-9E23-EA45-A13C-753E2240F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8885"/>
            <a:ext cx="8975464" cy="99824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3B29CD-7488-EA48-BCD2-4E552CA64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0361"/>
            <a:ext cx="8975464" cy="27729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1F596-59DF-C54D-9485-7E2B6CB1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6791"/>
            <a:ext cx="2743200" cy="365125"/>
          </a:xfrm>
        </p:spPr>
        <p:txBody>
          <a:bodyPr/>
          <a:lstStyle/>
          <a:p>
            <a:fld id="{47254C45-CC13-C64E-881A-679219ABD7D4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1BC75-3692-7E4F-8E96-96C1DD6E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7291"/>
            <a:ext cx="2743200" cy="365125"/>
          </a:xfrm>
        </p:spPr>
        <p:txBody>
          <a:bodyPr/>
          <a:lstStyle/>
          <a:p>
            <a:fld id="{E390C614-3A77-1A40-B973-33A73F8700EC}" type="slidenum">
              <a:rPr lang="fr-FR" smtClean="0"/>
              <a:t>‹N›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264228B-0C3E-5943-BFD7-1A4D2AA29B81}"/>
              </a:ext>
            </a:extLst>
          </p:cNvPr>
          <p:cNvCxnSpPr>
            <a:cxnSpLocks/>
          </p:cNvCxnSpPr>
          <p:nvPr userDrawn="1"/>
        </p:nvCxnSpPr>
        <p:spPr>
          <a:xfrm>
            <a:off x="465047" y="2354539"/>
            <a:ext cx="1097779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uropeanStrategyLogo.jpg">
            <a:extLst>
              <a:ext uri="{FF2B5EF4-FFF2-40B4-BE49-F238E27FC236}">
                <a16:creationId xmlns:a16="http://schemas.microsoft.com/office/drawing/2014/main" id="{037963C6-C1D6-994A-87AA-5A09F3E9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803" cy="1022468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7533" y="6468115"/>
            <a:ext cx="509693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4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63B89-913A-D040-8952-20314266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10591799" cy="77948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F21E7B-2348-2C40-8C85-6B407D2B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503C4E-9E90-7B49-8073-8134C8D4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4272-CA05-634F-8F47-39023970D22A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BF853-828B-3C42-A485-37077FCD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‹N›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64DE452-BAC7-404D-B12A-5FBA204CEAED}"/>
              </a:ext>
            </a:extLst>
          </p:cNvPr>
          <p:cNvCxnSpPr>
            <a:cxnSpLocks/>
          </p:cNvCxnSpPr>
          <p:nvPr userDrawn="1"/>
        </p:nvCxnSpPr>
        <p:spPr>
          <a:xfrm>
            <a:off x="1490273" y="860172"/>
            <a:ext cx="107017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uropeanStrategyLogo.jpg">
            <a:extLst>
              <a:ext uri="{FF2B5EF4-FFF2-40B4-BE49-F238E27FC236}">
                <a16:creationId xmlns:a16="http://schemas.microsoft.com/office/drawing/2014/main" id="{037963C6-C1D6-994A-87AA-5A09F3E9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" y="106228"/>
            <a:ext cx="1395707" cy="753943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7533" y="6468115"/>
            <a:ext cx="509693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36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7961B-5E8B-6047-A31F-C9B59D95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07" y="0"/>
            <a:ext cx="10796292" cy="77948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5596A3-FBF3-1644-9C09-4D8F4499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613E47-7EF6-8A4F-A0DE-D2597A83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‹N›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0EB29FD-455F-1C49-8D42-08B3A79708B9}"/>
              </a:ext>
            </a:extLst>
          </p:cNvPr>
          <p:cNvCxnSpPr>
            <a:cxnSpLocks/>
          </p:cNvCxnSpPr>
          <p:nvPr userDrawn="1"/>
        </p:nvCxnSpPr>
        <p:spPr>
          <a:xfrm>
            <a:off x="1395707" y="869429"/>
            <a:ext cx="107962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uropeanStrategyLogo.jpg">
            <a:extLst>
              <a:ext uri="{FF2B5EF4-FFF2-40B4-BE49-F238E27FC236}">
                <a16:creationId xmlns:a16="http://schemas.microsoft.com/office/drawing/2014/main" id="{037963C6-C1D6-994A-87AA-5A09F3E9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5707" cy="753943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7533" y="6468115"/>
            <a:ext cx="509693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3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CB10B4-03D3-D444-8205-870A1B0F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2560-C7FD-5B4B-8E2C-738977AA201D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E63AFB-2067-E84E-9256-765067E4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‹N›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7533" y="6468115"/>
            <a:ext cx="509693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3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785DDC-C6B3-8E41-B206-C7E25477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02" y="0"/>
            <a:ext cx="10977797" cy="7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678B3A-3989-0343-AD40-3E99A3505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673" y="1166058"/>
            <a:ext cx="12073326" cy="508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F8C00-BC3F-BF40-96EE-55720CA5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673" y="6454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9C45-9683-7347-9BA3-CA4B2D3F3D1C}" type="datetime1">
              <a:rPr lang="fr-FR" smtClean="0"/>
              <a:t>11/07/2023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F293E-8F6B-FA42-9654-0D70CD837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799" y="64848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C614-3A77-1A40-B973-33A73F8700EC}" type="slidenum">
              <a:rPr lang="fr-FR" smtClean="0"/>
              <a:t>‹N›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7916" y="6492875"/>
            <a:ext cx="50503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L. Rivkin, Open LDG meeting, Frascati,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48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strategyupdate.web.cern.ch/composition-es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0866E-E0F1-734C-AFEB-0FCE0223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33" y="948885"/>
            <a:ext cx="10935221" cy="2387600"/>
          </a:xfrm>
        </p:spPr>
        <p:txBody>
          <a:bodyPr>
            <a:normAutofit/>
          </a:bodyPr>
          <a:lstStyle/>
          <a:p>
            <a:r>
              <a:rPr lang="en-GB" dirty="0"/>
              <a:t>European Strategy: LDG role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C35941-5601-0348-9290-02926AFA5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Lenny Rivkin, former LDG Chair</a:t>
            </a:r>
          </a:p>
          <a:p>
            <a:r>
              <a:rPr lang="de-CH" altLang="en-US" i="1" dirty="0"/>
              <a:t>Paul Scherrer Institute (PSI)</a:t>
            </a:r>
          </a:p>
          <a:p>
            <a:r>
              <a:rPr lang="fr-FR" altLang="en-US" i="1" dirty="0"/>
              <a:t>École polytechnique fédérale de Lausanne </a:t>
            </a:r>
            <a:r>
              <a:rPr lang="de-CH" altLang="en-US" i="1" dirty="0"/>
              <a:t>(EPFL)</a:t>
            </a:r>
            <a:endParaRPr lang="en-GB" altLang="en-US" i="1" dirty="0"/>
          </a:p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3BA29F-4671-A549-BC7B-F474B1DB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4C45-CC13-C64E-881A-679219ABD7D4}" type="datetime1">
              <a:rPr lang="fr-FR" smtClean="0"/>
              <a:t>11/07/2023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26CBC-3801-0141-851D-DF9A0BA8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1</a:t>
            </a:fld>
            <a:endParaRPr lang="fr-FR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3467" r="-1" b="23231"/>
          <a:stretch/>
        </p:blipFill>
        <p:spPr>
          <a:xfrm>
            <a:off x="5019472" y="5423915"/>
            <a:ext cx="1505304" cy="9627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2" y="5536504"/>
            <a:ext cx="2161354" cy="9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02" y="5660874"/>
            <a:ext cx="2371288" cy="8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European </a:t>
            </a:r>
            <a:r>
              <a:rPr lang="de-CH" sz="4000" dirty="0" err="1"/>
              <a:t>Particle</a:t>
            </a:r>
            <a:r>
              <a:rPr lang="de-CH" sz="4000" dirty="0"/>
              <a:t> </a:t>
            </a:r>
            <a:r>
              <a:rPr lang="de-CH" sz="4000" dirty="0" err="1"/>
              <a:t>Physics</a:t>
            </a:r>
            <a:r>
              <a:rPr lang="de-CH" sz="4000" dirty="0"/>
              <a:t> </a:t>
            </a:r>
            <a:r>
              <a:rPr lang="de-CH" sz="4000" dirty="0" err="1"/>
              <a:t>Strategy</a:t>
            </a:r>
            <a:r>
              <a:rPr lang="de-CH" sz="4000" dirty="0"/>
              <a:t> </a:t>
            </a:r>
            <a:r>
              <a:rPr lang="de-CH" sz="4000" dirty="0" err="1"/>
              <a:t>and</a:t>
            </a:r>
            <a:r>
              <a:rPr lang="de-CH" sz="4000" dirty="0"/>
              <a:t> </a:t>
            </a:r>
            <a:r>
              <a:rPr lang="de-CH" sz="4000" dirty="0" err="1"/>
              <a:t>its</a:t>
            </a:r>
            <a:r>
              <a:rPr lang="de-CH" sz="4000" dirty="0"/>
              <a:t> </a:t>
            </a:r>
            <a:r>
              <a:rPr lang="de-CH" sz="4000" dirty="0" err="1"/>
              <a:t>updates</a:t>
            </a:r>
            <a:endParaRPr lang="de-CH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838131"/>
            <a:ext cx="2917174" cy="40714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0277" y="5989178"/>
            <a:ext cx="241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i="1" dirty="0" err="1">
                <a:latin typeface="Palatino-Italic"/>
              </a:rPr>
              <a:t>Strategy</a:t>
            </a:r>
            <a:r>
              <a:rPr lang="de-CH" i="1" dirty="0">
                <a:latin typeface="Palatino-Italic"/>
              </a:rPr>
              <a:t> 14 </a:t>
            </a:r>
            <a:r>
              <a:rPr lang="de-CH" i="1" dirty="0" err="1">
                <a:latin typeface="Palatino-Italic"/>
              </a:rPr>
              <a:t>July</a:t>
            </a:r>
            <a:r>
              <a:rPr lang="de-CH" i="1" dirty="0">
                <a:latin typeface="Palatino-Italic"/>
              </a:rPr>
              <a:t> 2006</a:t>
            </a:r>
            <a:endParaRPr lang="de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64" y="1838131"/>
            <a:ext cx="2877851" cy="40714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3050" y="5989178"/>
            <a:ext cx="232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i="1" dirty="0">
                <a:latin typeface="Palatino-Italic"/>
              </a:rPr>
              <a:t>Update 30 May 2013</a:t>
            </a:r>
            <a:endParaRPr lang="de-C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976" y="1838131"/>
            <a:ext cx="2829906" cy="40714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38119" y="5989178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i="1" dirty="0">
                <a:latin typeface="Palatino-Italic"/>
              </a:rPr>
              <a:t>Update 19 June 2020</a:t>
            </a:r>
            <a:endParaRPr lang="de-CH" dirty="0"/>
          </a:p>
        </p:txBody>
      </p:sp>
      <p:sp>
        <p:nvSpPr>
          <p:cNvPr id="13" name="TextBox 12"/>
          <p:cNvSpPr txBox="1"/>
          <p:nvPr/>
        </p:nvSpPr>
        <p:spPr>
          <a:xfrm>
            <a:off x="1045029" y="1198166"/>
            <a:ext cx="106368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b="1" dirty="0"/>
              <a:t>CERN Council: </a:t>
            </a:r>
            <a:r>
              <a:rPr lang="de-CH" sz="2000" b="1" dirty="0" err="1"/>
              <a:t>decision</a:t>
            </a:r>
            <a:r>
              <a:rPr lang="de-CH" sz="2000" b="1" dirty="0"/>
              <a:t> </a:t>
            </a:r>
            <a:r>
              <a:rPr lang="de-CH" sz="2000" b="1" dirty="0" err="1"/>
              <a:t>making</a:t>
            </a:r>
            <a:r>
              <a:rPr lang="de-CH" sz="2000" b="1" dirty="0"/>
              <a:t> </a:t>
            </a:r>
            <a:r>
              <a:rPr lang="de-CH" sz="2000" b="1" dirty="0" err="1"/>
              <a:t>body</a:t>
            </a:r>
            <a:r>
              <a:rPr lang="de-CH" sz="2000" b="1" dirty="0"/>
              <a:t>, </a:t>
            </a:r>
            <a:r>
              <a:rPr lang="de-CH" sz="2000" b="1" dirty="0" err="1"/>
              <a:t>coordinating</a:t>
            </a:r>
            <a:r>
              <a:rPr lang="de-CH" sz="2000" b="1" dirty="0"/>
              <a:t> </a:t>
            </a:r>
            <a:r>
              <a:rPr lang="de-CH" sz="2000" b="1" dirty="0" err="1"/>
              <a:t>particle</a:t>
            </a:r>
            <a:r>
              <a:rPr lang="de-CH" sz="2000" b="1" dirty="0"/>
              <a:t> </a:t>
            </a:r>
            <a:r>
              <a:rPr lang="de-CH" sz="2000" b="1" dirty="0" err="1"/>
              <a:t>physics</a:t>
            </a:r>
            <a:r>
              <a:rPr lang="de-CH" sz="2000" b="1" dirty="0"/>
              <a:t> in Europe (23 Member States)</a:t>
            </a:r>
          </a:p>
        </p:txBody>
      </p:sp>
    </p:spTree>
    <p:extLst>
      <p:ext uri="{BB962C8B-B14F-4D97-AF65-F5344CB8AC3E}">
        <p14:creationId xmlns:p14="http://schemas.microsoft.com/office/powerpoint/2010/main" val="122573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Strategy</a:t>
            </a:r>
            <a:r>
              <a:rPr lang="de-CH" dirty="0"/>
              <a:t> Update </a:t>
            </a:r>
            <a:r>
              <a:rPr lang="de-CH" dirty="0" err="1"/>
              <a:t>Process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Rivkin, Open LDG meeting, Frascati, July 11, 2023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395707" y="1595535"/>
            <a:ext cx="907324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CERN Council </a:t>
            </a:r>
            <a:r>
              <a:rPr lang="de-CH" sz="2400" dirty="0" err="1"/>
              <a:t>initiates</a:t>
            </a:r>
            <a:r>
              <a:rPr lang="de-CH" sz="2400" dirty="0"/>
              <a:t> the </a:t>
            </a:r>
            <a:r>
              <a:rPr lang="de-CH" sz="2400" dirty="0" err="1"/>
              <a:t>process</a:t>
            </a:r>
            <a:r>
              <a:rPr lang="de-CH" sz="2400" dirty="0"/>
              <a:t> of </a:t>
            </a:r>
            <a:r>
              <a:rPr lang="de-CH" sz="2400" dirty="0" err="1"/>
              <a:t>Strategy</a:t>
            </a:r>
            <a:r>
              <a:rPr lang="de-CH" sz="2400" dirty="0"/>
              <a:t> update</a:t>
            </a:r>
          </a:p>
          <a:p>
            <a:endParaRPr lang="de-CH" sz="2400" dirty="0"/>
          </a:p>
          <a:p>
            <a:r>
              <a:rPr lang="de-CH" sz="2400" dirty="0"/>
              <a:t>Appoints </a:t>
            </a:r>
            <a:r>
              <a:rPr lang="de-CH" sz="2400" dirty="0" err="1"/>
              <a:t>coordinating</a:t>
            </a:r>
            <a:r>
              <a:rPr lang="de-CH" sz="2400" dirty="0"/>
              <a:t> </a:t>
            </a:r>
            <a:r>
              <a:rPr lang="de-CH" sz="2400" dirty="0" err="1"/>
              <a:t>body</a:t>
            </a:r>
            <a:r>
              <a:rPr lang="de-CH" sz="2400" dirty="0"/>
              <a:t>: </a:t>
            </a:r>
            <a:r>
              <a:rPr lang="de-CH" sz="2400" dirty="0" err="1"/>
              <a:t>Strategy</a:t>
            </a:r>
            <a:r>
              <a:rPr lang="de-CH" sz="2400" dirty="0"/>
              <a:t> </a:t>
            </a:r>
            <a:r>
              <a:rPr lang="de-CH" sz="2400" dirty="0" err="1"/>
              <a:t>Secretariat</a:t>
            </a:r>
            <a:endParaRPr lang="de-CH" sz="2400" dirty="0"/>
          </a:p>
          <a:p>
            <a:endParaRPr lang="de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 err="1"/>
              <a:t>Strategy</a:t>
            </a:r>
            <a:r>
              <a:rPr lang="de-CH" sz="2400" dirty="0"/>
              <a:t> </a:t>
            </a:r>
            <a:r>
              <a:rPr lang="de-CH" sz="2400" dirty="0" err="1"/>
              <a:t>Secretary</a:t>
            </a:r>
            <a:endParaRPr lang="de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SPC </a:t>
            </a:r>
            <a:r>
              <a:rPr lang="de-CH" sz="2400" dirty="0" err="1"/>
              <a:t>Chair</a:t>
            </a:r>
            <a:endParaRPr lang="de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ECFA </a:t>
            </a:r>
            <a:r>
              <a:rPr lang="de-CH" sz="2400" dirty="0" err="1"/>
              <a:t>Chair</a:t>
            </a:r>
            <a:endParaRPr lang="de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LDG </a:t>
            </a:r>
            <a:r>
              <a:rPr lang="de-CH" sz="2400" dirty="0" err="1"/>
              <a:t>Chair</a:t>
            </a:r>
            <a:endParaRPr lang="de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r>
              <a:rPr lang="de-CH" sz="2400" dirty="0" err="1"/>
              <a:t>Strategy</a:t>
            </a:r>
            <a:r>
              <a:rPr lang="de-CH" sz="2400" dirty="0"/>
              <a:t> </a:t>
            </a:r>
            <a:r>
              <a:rPr lang="de-CH" sz="2400" dirty="0" err="1"/>
              <a:t>implementation</a:t>
            </a:r>
            <a:r>
              <a:rPr lang="de-CH" sz="2400" dirty="0"/>
              <a:t> – </a:t>
            </a:r>
            <a:r>
              <a:rPr lang="de-CH" sz="2400" dirty="0" err="1"/>
              <a:t>within</a:t>
            </a:r>
            <a:r>
              <a:rPr lang="de-CH" sz="2400" dirty="0"/>
              <a:t> the </a:t>
            </a:r>
            <a:r>
              <a:rPr lang="de-CH" sz="2400" dirty="0" err="1"/>
              <a:t>purview</a:t>
            </a:r>
            <a:r>
              <a:rPr lang="de-CH" sz="2400" dirty="0"/>
              <a:t> of CERN DG</a:t>
            </a:r>
          </a:p>
          <a:p>
            <a:r>
              <a:rPr lang="de-CH" sz="2400" dirty="0"/>
              <a:t>	</a:t>
            </a:r>
            <a:r>
              <a:rPr lang="de-CH" sz="2400" dirty="0" err="1"/>
              <a:t>under</a:t>
            </a:r>
            <a:r>
              <a:rPr lang="de-CH" sz="2400" dirty="0"/>
              <a:t> </a:t>
            </a:r>
            <a:r>
              <a:rPr lang="de-CH" sz="2400" dirty="0" err="1"/>
              <a:t>scrutiny</a:t>
            </a:r>
            <a:r>
              <a:rPr lang="de-CH" sz="2400" dirty="0"/>
              <a:t> of CERN Council </a:t>
            </a:r>
            <a:r>
              <a:rPr lang="de-CH" sz="2400" dirty="0" err="1"/>
              <a:t>and</a:t>
            </a:r>
            <a:r>
              <a:rPr lang="de-CH" sz="2400" dirty="0"/>
              <a:t> ECFA</a:t>
            </a:r>
          </a:p>
        </p:txBody>
      </p:sp>
    </p:spTree>
    <p:extLst>
      <p:ext uri="{BB962C8B-B14F-4D97-AF65-F5344CB8AC3E}">
        <p14:creationId xmlns:p14="http://schemas.microsoft.com/office/powerpoint/2010/main" val="189402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Strategy</a:t>
            </a:r>
            <a:r>
              <a:rPr lang="de-CH" dirty="0"/>
              <a:t> update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timeline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Rivkin, Open LDG meeting, Frascati, July 11, 2023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"/>
            <a:ext cx="9076944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66" y="1026367"/>
            <a:ext cx="9734468" cy="6878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673" y="1026367"/>
            <a:ext cx="2389693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 err="1"/>
              <a:t>Strategy</a:t>
            </a:r>
            <a:r>
              <a:rPr lang="de-CH" dirty="0"/>
              <a:t> </a:t>
            </a:r>
            <a:r>
              <a:rPr lang="de-CH" dirty="0" err="1"/>
              <a:t>Secretariat</a:t>
            </a:r>
            <a:endParaRPr lang="de-CH" dirty="0"/>
          </a:p>
          <a:p>
            <a:r>
              <a:rPr lang="de-CH" b="1" dirty="0">
                <a:solidFill>
                  <a:srgbClr val="FF0000"/>
                </a:solidFill>
              </a:rPr>
              <a:t>(</a:t>
            </a:r>
            <a:r>
              <a:rPr lang="de-CH" b="1" dirty="0" err="1">
                <a:solidFill>
                  <a:srgbClr val="FF0000"/>
                </a:solidFill>
              </a:rPr>
              <a:t>includes</a:t>
            </a:r>
            <a:r>
              <a:rPr lang="de-CH" b="1" dirty="0">
                <a:solidFill>
                  <a:srgbClr val="FF0000"/>
                </a:solidFill>
              </a:rPr>
              <a:t> LDG </a:t>
            </a:r>
            <a:r>
              <a:rPr lang="de-CH" b="1" dirty="0" err="1">
                <a:solidFill>
                  <a:srgbClr val="FF0000"/>
                </a:solidFill>
              </a:rPr>
              <a:t>Chair</a:t>
            </a:r>
            <a:r>
              <a:rPr lang="de-CH" b="1" dirty="0">
                <a:solidFill>
                  <a:srgbClr val="FF0000"/>
                </a:solidFill>
              </a:rPr>
              <a:t>)</a:t>
            </a:r>
          </a:p>
          <a:p>
            <a:endParaRPr lang="de-CH" dirty="0"/>
          </a:p>
          <a:p>
            <a:r>
              <a:rPr lang="de-CH" dirty="0"/>
              <a:t>+ </a:t>
            </a:r>
            <a:r>
              <a:rPr lang="de-CH" dirty="0" err="1"/>
              <a:t>delegates</a:t>
            </a:r>
            <a:r>
              <a:rPr lang="de-CH" dirty="0"/>
              <a:t> </a:t>
            </a:r>
            <a:r>
              <a:rPr lang="de-CH" dirty="0" err="1"/>
              <a:t>nominated</a:t>
            </a:r>
            <a:r>
              <a:rPr lang="de-CH" dirty="0"/>
              <a:t>:</a:t>
            </a:r>
          </a:p>
          <a:p>
            <a:endParaRPr lang="de-CH" dirty="0"/>
          </a:p>
          <a:p>
            <a:r>
              <a:rPr lang="de-CH" dirty="0"/>
              <a:t>4 </a:t>
            </a:r>
            <a:r>
              <a:rPr lang="de-CH" dirty="0" err="1"/>
              <a:t>by</a:t>
            </a:r>
            <a:r>
              <a:rPr lang="de-CH" dirty="0"/>
              <a:t> SPC</a:t>
            </a:r>
          </a:p>
          <a:p>
            <a:endParaRPr lang="de-CH" dirty="0"/>
          </a:p>
          <a:p>
            <a:r>
              <a:rPr lang="de-CH" dirty="0"/>
              <a:t>4 </a:t>
            </a:r>
            <a:r>
              <a:rPr lang="de-CH" dirty="0" err="1"/>
              <a:t>by</a:t>
            </a:r>
            <a:r>
              <a:rPr lang="de-CH" dirty="0"/>
              <a:t> ECFA</a:t>
            </a:r>
          </a:p>
          <a:p>
            <a:endParaRPr lang="de-CH" dirty="0"/>
          </a:p>
          <a:p>
            <a:r>
              <a:rPr lang="de-CH" dirty="0"/>
              <a:t>1 </a:t>
            </a:r>
            <a:r>
              <a:rPr lang="de-CH" dirty="0" err="1"/>
              <a:t>by</a:t>
            </a:r>
            <a:r>
              <a:rPr lang="de-CH" dirty="0"/>
              <a:t> CERN</a:t>
            </a:r>
          </a:p>
          <a:p>
            <a:endParaRPr lang="de-CH" dirty="0"/>
          </a:p>
          <a:p>
            <a:r>
              <a:rPr lang="de-CH" dirty="0"/>
              <a:t>2 </a:t>
            </a:r>
            <a:r>
              <a:rPr lang="de-CH" dirty="0" err="1"/>
              <a:t>Asia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ICFA</a:t>
            </a:r>
          </a:p>
          <a:p>
            <a:endParaRPr lang="de-CH" dirty="0"/>
          </a:p>
          <a:p>
            <a:r>
              <a:rPr lang="de-CH" dirty="0"/>
              <a:t>2 </a:t>
            </a:r>
            <a:r>
              <a:rPr lang="de-CH" dirty="0" err="1"/>
              <a:t>Americas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ICFA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PPG: </a:t>
            </a:r>
            <a:r>
              <a:rPr lang="de-CH" dirty="0" err="1"/>
              <a:t>Physics</a:t>
            </a:r>
            <a:r>
              <a:rPr lang="de-CH" dirty="0"/>
              <a:t> </a:t>
            </a:r>
            <a:r>
              <a:rPr lang="de-CH" dirty="0" err="1"/>
              <a:t>Preparatory</a:t>
            </a:r>
            <a:r>
              <a:rPr lang="de-CH" dirty="0"/>
              <a:t>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Rivkin, Open LDG meeting, Frascati, July 11, 2023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629608" y="995951"/>
            <a:ext cx="69606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/>
              <a:t>Responsible</a:t>
            </a:r>
            <a:r>
              <a:rPr lang="de-CH" dirty="0"/>
              <a:t> </a:t>
            </a:r>
            <a:r>
              <a:rPr lang="en-US" dirty="0"/>
              <a:t>to organize the Open Symposium and to deliver to the </a:t>
            </a:r>
          </a:p>
          <a:p>
            <a:r>
              <a:rPr lang="en-US" dirty="0"/>
              <a:t>European Strategy Group </a:t>
            </a:r>
            <a:r>
              <a:rPr lang="de-CH" dirty="0"/>
              <a:t>(ESG) a Briefing Book. </a:t>
            </a:r>
          </a:p>
        </p:txBody>
      </p:sp>
    </p:spTree>
    <p:extLst>
      <p:ext uri="{BB962C8B-B14F-4D97-AF65-F5344CB8AC3E}">
        <p14:creationId xmlns:p14="http://schemas.microsoft.com/office/powerpoint/2010/main" val="33418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ESG: European </a:t>
            </a:r>
            <a:r>
              <a:rPr lang="de-CH" dirty="0" err="1"/>
              <a:t>Strategy</a:t>
            </a:r>
            <a:r>
              <a:rPr lang="de-CH" dirty="0"/>
              <a:t>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699079" y="6438263"/>
            <a:ext cx="60561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CH" dirty="0">
                <a:hlinkClick r:id="rId2"/>
              </a:rPr>
              <a:t>https://europeanstrategyupdate.web.cern.ch/composition-esg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690464" y="1735494"/>
            <a:ext cx="967584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European Strategy Group (ESG) composition, adopted by Council, December 2013:</a:t>
            </a:r>
          </a:p>
          <a:p>
            <a:r>
              <a:rPr lang="en-US" dirty="0"/>
              <a:t>• the Strategy Secretary (acting as </a:t>
            </a:r>
            <a:r>
              <a:rPr lang="en-US" b="1" dirty="0"/>
              <a:t>Chairperson</a:t>
            </a:r>
            <a:r>
              <a:rPr lang="en-US" dirty="0"/>
              <a:t>),</a:t>
            </a:r>
          </a:p>
          <a:p>
            <a:r>
              <a:rPr lang="en-US" dirty="0"/>
              <a:t>• one representative appointed by each CERN Member State,</a:t>
            </a:r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one representative for each of the Laboratories participating in the major European Laboratory</a:t>
            </a:r>
          </a:p>
          <a:p>
            <a:r>
              <a:rPr lang="en-US" b="1" dirty="0">
                <a:solidFill>
                  <a:srgbClr val="FF0000"/>
                </a:solidFill>
              </a:rPr>
              <a:t>Directors’ Group, LDG, including its Chairperson</a:t>
            </a:r>
            <a:r>
              <a:rPr lang="en-US" dirty="0"/>
              <a:t>,</a:t>
            </a:r>
          </a:p>
          <a:p>
            <a:r>
              <a:rPr lang="de-CH" dirty="0"/>
              <a:t>• the CERN </a:t>
            </a:r>
            <a:r>
              <a:rPr lang="de-CH" dirty="0" err="1"/>
              <a:t>Director</a:t>
            </a:r>
            <a:r>
              <a:rPr lang="de-CH" dirty="0"/>
              <a:t>-General,</a:t>
            </a:r>
          </a:p>
          <a:p>
            <a:r>
              <a:rPr lang="de-CH" dirty="0"/>
              <a:t>• the SPC Chairperson,</a:t>
            </a:r>
          </a:p>
          <a:p>
            <a:r>
              <a:rPr lang="de-CH" dirty="0"/>
              <a:t>• the ECFA Chairperson.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464" y="4227093"/>
            <a:ext cx="9675845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Invitees</a:t>
            </a:r>
            <a:endParaRPr lang="de-CH" dirty="0"/>
          </a:p>
          <a:p>
            <a:r>
              <a:rPr lang="en-US" dirty="0"/>
              <a:t>• the President of the CERN Council,</a:t>
            </a:r>
          </a:p>
          <a:p>
            <a:r>
              <a:rPr lang="en-US" dirty="0"/>
              <a:t>• one representative from each of the Associate Member States,</a:t>
            </a:r>
          </a:p>
          <a:p>
            <a:r>
              <a:rPr lang="en-US" dirty="0"/>
              <a:t>• one representative from each Observer State,</a:t>
            </a:r>
          </a:p>
          <a:p>
            <a:r>
              <a:rPr lang="en-US" dirty="0"/>
              <a:t>• one representative from the European Commission and JINR,</a:t>
            </a:r>
          </a:p>
          <a:p>
            <a:r>
              <a:rPr lang="en-US" dirty="0"/>
              <a:t>• the Chairpersons of </a:t>
            </a:r>
            <a:r>
              <a:rPr lang="en-US" dirty="0" err="1"/>
              <a:t>ApPEC</a:t>
            </a:r>
            <a:r>
              <a:rPr lang="en-US" dirty="0"/>
              <a:t>, FALC, ESFRI, and </a:t>
            </a:r>
            <a:r>
              <a:rPr lang="en-US" dirty="0" err="1"/>
              <a:t>NuPECC</a:t>
            </a:r>
            <a:r>
              <a:rPr lang="en-US" dirty="0"/>
              <a:t>,</a:t>
            </a:r>
          </a:p>
          <a:p>
            <a:r>
              <a:rPr lang="en-US" dirty="0"/>
              <a:t>• the members of the Physics Preparatory Group.</a:t>
            </a:r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1490273" y="1071277"/>
            <a:ext cx="66993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/>
              <a:t>Responsible</a:t>
            </a:r>
            <a:r>
              <a:rPr lang="en-US" dirty="0"/>
              <a:t> to deliver a Draft European Strategy </a:t>
            </a:r>
            <a:r>
              <a:rPr lang="de-CH" dirty="0"/>
              <a:t>to the CERN Council. </a:t>
            </a:r>
          </a:p>
        </p:txBody>
      </p:sp>
    </p:spTree>
    <p:extLst>
      <p:ext uri="{BB962C8B-B14F-4D97-AF65-F5344CB8AC3E}">
        <p14:creationId xmlns:p14="http://schemas.microsoft.com/office/powerpoint/2010/main" val="31698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Strategy</a:t>
            </a:r>
            <a:r>
              <a:rPr lang="de-CH" dirty="0"/>
              <a:t> update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timeline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L. Rivkin, Open LDG meeting, Frascati, July 11, 2023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6"/>
            <a:ext cx="9076944" cy="6419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89437" y="1816437"/>
            <a:ext cx="3402562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Secretariat in place September n-3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Call for Scientific Input shortly after that to gain time for the PPG to 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the input</a:t>
            </a:r>
          </a:p>
          <a:p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Nominations for PPG/ESG should also come shortly after putting in place the Secretariat (involvement early in the </a:t>
            </a:r>
            <a:r>
              <a:rPr lang="de-CH" dirty="0" err="1"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de-CH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de-CH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Closing submission could be shifted to September “n-2” to give more time to the PPG/ESG to set working groups </a:t>
            </a:r>
            <a:r>
              <a:rPr lang="de-CH" dirty="0" err="1"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CH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dirty="0" err="1">
                <a:ea typeface="Tahoma" panose="020B0604030504040204" pitchFamily="34" charset="0"/>
                <a:cs typeface="Tahoma" panose="020B0604030504040204" pitchFamily="34" charset="0"/>
              </a:rPr>
              <a:t>prepare</a:t>
            </a:r>
            <a:r>
              <a:rPr lang="de-CH" dirty="0">
                <a:ea typeface="Tahoma" panose="020B0604030504040204" pitchFamily="34" charset="0"/>
                <a:cs typeface="Tahoma" panose="020B0604030504040204" pitchFamily="34" charset="0"/>
              </a:rPr>
              <a:t> the Symposium</a:t>
            </a:r>
          </a:p>
        </p:txBody>
      </p:sp>
    </p:spTree>
    <p:extLst>
      <p:ext uri="{BB962C8B-B14F-4D97-AF65-F5344CB8AC3E}">
        <p14:creationId xmlns:p14="http://schemas.microsoft.com/office/powerpoint/2010/main" val="11375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formulation</a:t>
            </a:r>
            <a:r>
              <a:rPr lang="de-CH" dirty="0"/>
              <a:t> to </a:t>
            </a:r>
            <a:r>
              <a:rPr lang="de-CH" dirty="0" err="1"/>
              <a:t>implementation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5799-61C2-6446-9469-4885A30E9AB1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7168" y="1447922"/>
            <a:ext cx="4646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de-CH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Accelerator</a:t>
            </a:r>
            <a:r>
              <a:rPr lang="de-CH" sz="2400" dirty="0">
                <a:latin typeface="Calibri" panose="020F0502020204030204" pitchFamily="34" charset="0"/>
                <a:ea typeface="Calibri" panose="020F0502020204030204" pitchFamily="34" charset="0"/>
              </a:rPr>
              <a:t> R&amp;D Roadmap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9500" y="6508627"/>
            <a:ext cx="4516794" cy="365125"/>
          </a:xfr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01" y="2096637"/>
            <a:ext cx="2650796" cy="3743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99" y="1566787"/>
            <a:ext cx="6697047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de-CH" dirty="0">
                <a:latin typeface="CourierNewPSMT"/>
              </a:rPr>
              <a:t>o Open </a:t>
            </a:r>
            <a:r>
              <a:rPr lang="de-CH" dirty="0">
                <a:latin typeface="ComicSansMS"/>
              </a:rPr>
              <a:t>Symposium (Granada)</a:t>
            </a:r>
          </a:p>
          <a:p>
            <a:endParaRPr lang="de-CH" dirty="0">
              <a:latin typeface="ComicSansMS"/>
            </a:endParaRPr>
          </a:p>
          <a:p>
            <a:r>
              <a:rPr lang="de-CH" dirty="0">
                <a:latin typeface="CourierNewPSMT"/>
              </a:rPr>
              <a:t>o </a:t>
            </a:r>
            <a:r>
              <a:rPr lang="de-CH" dirty="0">
                <a:latin typeface="ComicSansMS"/>
              </a:rPr>
              <a:t>National Inputs</a:t>
            </a:r>
          </a:p>
          <a:p>
            <a:endParaRPr lang="de-CH" dirty="0">
              <a:latin typeface="ComicSansMS"/>
            </a:endParaRPr>
          </a:p>
          <a:p>
            <a:r>
              <a:rPr lang="en-US" dirty="0">
                <a:latin typeface="CourierNewPSMT"/>
              </a:rPr>
              <a:t>o </a:t>
            </a:r>
            <a:r>
              <a:rPr lang="en-US" dirty="0">
                <a:latin typeface="ComicSansMS"/>
              </a:rPr>
              <a:t>WG1: Social and career aspects for the next generation </a:t>
            </a:r>
          </a:p>
          <a:p>
            <a:endParaRPr lang="en-US" dirty="0">
              <a:latin typeface="ComicSansMS"/>
            </a:endParaRPr>
          </a:p>
          <a:p>
            <a:r>
              <a:rPr lang="en-US" dirty="0">
                <a:latin typeface="CourierNewPSMT"/>
              </a:rPr>
              <a:t>o </a:t>
            </a:r>
            <a:r>
              <a:rPr lang="en-US" dirty="0">
                <a:latin typeface="ComicSansMS"/>
              </a:rPr>
              <a:t>WG2: Issues related to Global Projects hosted by CERN or funded through CERN outside Europe</a:t>
            </a:r>
          </a:p>
          <a:p>
            <a:endParaRPr lang="de-CH" dirty="0">
              <a:latin typeface="ComicSansMS"/>
            </a:endParaRPr>
          </a:p>
          <a:p>
            <a:r>
              <a:rPr lang="en-US" dirty="0">
                <a:latin typeface="CourierNewPSMT"/>
              </a:rPr>
              <a:t>o </a:t>
            </a:r>
            <a:r>
              <a:rPr lang="en-US" dirty="0">
                <a:latin typeface="ComicSansMS"/>
              </a:rPr>
              <a:t>WG3: Relations with other groups and </a:t>
            </a:r>
            <a:r>
              <a:rPr lang="en-US" dirty="0" err="1">
                <a:latin typeface="ComicSansMS"/>
              </a:rPr>
              <a:t>organisations</a:t>
            </a:r>
            <a:endParaRPr lang="en-US" dirty="0">
              <a:latin typeface="ComicSansMS"/>
            </a:endParaRPr>
          </a:p>
          <a:p>
            <a:endParaRPr lang="en-US" dirty="0">
              <a:latin typeface="ComicSansMS"/>
            </a:endParaRPr>
          </a:p>
          <a:p>
            <a:r>
              <a:rPr lang="en-US" dirty="0">
                <a:latin typeface="CourierNewPSMT"/>
              </a:rPr>
              <a:t>o </a:t>
            </a:r>
            <a:r>
              <a:rPr lang="en-US" dirty="0">
                <a:latin typeface="ComicSansMS"/>
              </a:rPr>
              <a:t>WG4: Knowledge and Technology Transfer </a:t>
            </a:r>
          </a:p>
          <a:p>
            <a:endParaRPr lang="en-US" dirty="0">
              <a:latin typeface="ComicSansMS"/>
            </a:endParaRPr>
          </a:p>
          <a:p>
            <a:r>
              <a:rPr lang="en-US" dirty="0">
                <a:latin typeface="CourierNewPSMT"/>
              </a:rPr>
              <a:t>o </a:t>
            </a:r>
            <a:r>
              <a:rPr lang="en-US" dirty="0">
                <a:latin typeface="ComicSansMS"/>
              </a:rPr>
              <a:t>WG5: Public engagement, Education and Communication</a:t>
            </a:r>
          </a:p>
          <a:p>
            <a:endParaRPr lang="en-US" dirty="0">
              <a:latin typeface="ComicSansMS"/>
            </a:endParaRPr>
          </a:p>
          <a:p>
            <a:r>
              <a:rPr lang="en-US" dirty="0">
                <a:latin typeface="CourierNewPSMT"/>
              </a:rPr>
              <a:t>o </a:t>
            </a:r>
            <a:r>
              <a:rPr lang="en-US" dirty="0">
                <a:latin typeface="ComicSansMS"/>
              </a:rPr>
              <a:t>Working Group 6: Sustainability and Environmental impact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24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0866E-E0F1-734C-AFEB-0FCE0223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33" y="948885"/>
            <a:ext cx="10935221" cy="2387600"/>
          </a:xfrm>
        </p:spPr>
        <p:txBody>
          <a:bodyPr>
            <a:normAutofit/>
          </a:bodyPr>
          <a:lstStyle/>
          <a:p>
            <a:r>
              <a:rPr lang="en-GB" dirty="0"/>
              <a:t>European Strategy Update </a:t>
            </a:r>
            <a:br>
              <a:rPr lang="en-GB" dirty="0"/>
            </a:br>
            <a:r>
              <a:rPr lang="en-GB" dirty="0"/>
              <a:t>LDG role discussion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C35941-5601-0348-9290-02926AFA5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Thank you for your attention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3BA29F-4671-A549-BC7B-F474B1DB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4C45-CC13-C64E-881A-679219ABD7D4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26CBC-3801-0141-851D-DF9A0BA8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C614-3A77-1A40-B973-33A73F8700EC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4B631A8-9C89-0C46-A5BB-3123AE3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7533" y="6468115"/>
            <a:ext cx="509693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L. Rivkin, Open LDG meeting, </a:t>
            </a:r>
            <a:r>
              <a:rPr lang="en-GB" dirty="0" err="1"/>
              <a:t>Frascati</a:t>
            </a:r>
            <a:r>
              <a:rPr lang="en-GB" dirty="0"/>
              <a:t>, July 11,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270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857C1B5E9B84CAF4DD5F40A080CAB" ma:contentTypeVersion="0" ma:contentTypeDescription="Create a new document." ma:contentTypeScope="" ma:versionID="fc2368394a9dec008def9a556b1191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024AB-2A25-425F-B86B-18B0776AF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4CD74C-5F25-4905-B6B7-C17895EF2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06721-22D7-4046-BCE0-71835952AA2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111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ComicSansMS</vt:lpstr>
      <vt:lpstr>CourierNewPSMT</vt:lpstr>
      <vt:lpstr>Palatino-Italic</vt:lpstr>
      <vt:lpstr>Thème Office</vt:lpstr>
      <vt:lpstr>European Strategy: LDG role</vt:lpstr>
      <vt:lpstr>European Particle Physics Strategy and its updates</vt:lpstr>
      <vt:lpstr>Strategy Update Process</vt:lpstr>
      <vt:lpstr>Strategy update process timeline</vt:lpstr>
      <vt:lpstr>PPG: Physics Preparatory Group</vt:lpstr>
      <vt:lpstr>ESG: European Strategy Group</vt:lpstr>
      <vt:lpstr>Strategy update process timeline</vt:lpstr>
      <vt:lpstr>From formulation to implementation</vt:lpstr>
      <vt:lpstr>European Strategy Update  LDG role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Ursula Bassler</dc:creator>
  <cp:lastModifiedBy>Alessandra Costantini</cp:lastModifiedBy>
  <cp:revision>360</cp:revision>
  <cp:lastPrinted>2021-04-09T08:34:36Z</cp:lastPrinted>
  <dcterms:created xsi:type="dcterms:W3CDTF">2019-02-01T05:54:05Z</dcterms:created>
  <dcterms:modified xsi:type="dcterms:W3CDTF">2023-07-11T11:47:07Z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0x010100144857C1B5E9B84CAF4DD5F40A080CAB</vt:lpwstr>
  </property>
</Properties>
</file>