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hv2/IpfpYeRr0y5GwNxQPKPu7C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784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11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0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20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2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3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13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0" name="Google Shape;30;p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5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5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16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6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16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1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7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8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18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1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9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9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9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b="0" i="0" sz="18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Organizzazione kick off</a:t>
            </a:r>
            <a:endParaRPr/>
          </a:p>
        </p:txBody>
      </p:sp>
      <p:sp>
        <p:nvSpPr>
          <p:cNvPr id="68" name="Google Shape;68;p1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69" name="Google Shape;69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"/>
          <p:cNvSpPr txBox="1"/>
          <p:nvPr>
            <p:ph type="title"/>
          </p:nvPr>
        </p:nvSpPr>
        <p:spPr>
          <a:xfrm>
            <a:off x="93775" y="108500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proposta</a:t>
            </a:r>
            <a:endParaRPr/>
          </a:p>
        </p:txBody>
      </p:sp>
      <p:sp>
        <p:nvSpPr>
          <p:cNvPr id="75" name="Google Shape;75;p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76" name="Google Shape;7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23000" y="108500"/>
            <a:ext cx="6163676" cy="158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3774" y="1696475"/>
            <a:ext cx="4717100" cy="3437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334946" y="1740350"/>
            <a:ext cx="4809050" cy="32079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oggi</a:t>
            </a:r>
            <a:endParaRPr/>
          </a:p>
        </p:txBody>
      </p:sp>
      <p:sp>
        <p:nvSpPr>
          <p:cNvPr id="85" name="Google Shape;85;p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Organizzare sessioni parallele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Organizzare comunicazioni inter-WP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“Cosa ci aspettiamo”?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/>
              <a:t>Proposte varie</a:t>
            </a:r>
            <a:endParaRPr/>
          </a:p>
        </p:txBody>
      </p:sp>
      <p:sp>
        <p:nvSpPr>
          <p:cNvPr id="86" name="Google Shape;86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reminder</a:t>
            </a:r>
            <a:endParaRPr/>
          </a:p>
        </p:txBody>
      </p:sp>
      <p:sp>
        <p:nvSpPr>
          <p:cNvPr id="92" name="Google Shape;9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Ci siamo detti che il goal piu’ vicino per noi e’ avere un piano delle attivita’ per Natale</a:t>
            </a:r>
            <a:endParaRPr/>
          </a:p>
          <a:p>
            <a:pPr indent="-310832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Char char="○"/>
            </a:pPr>
            <a:r>
              <a:rPr lang="en">
                <a:solidFill>
                  <a:srgbClr val="0000FF"/>
                </a:solidFill>
              </a:rPr>
              <a:t>Include use cases per WP1-2-3</a:t>
            </a:r>
            <a:endParaRPr>
              <a:solidFill>
                <a:srgbClr val="0000FF"/>
              </a:solidFill>
            </a:endParaRPr>
          </a:p>
          <a:p>
            <a:pPr indent="-310832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Char char="○"/>
            </a:pPr>
            <a:r>
              <a:rPr lang="en">
                <a:solidFill>
                  <a:srgbClr val="0000FF"/>
                </a:solidFill>
              </a:rPr>
              <a:t>Include un match fra tecnologie e use cases per WP1-2-3 vs WP4-5-6</a:t>
            </a:r>
            <a:endParaRPr>
              <a:solidFill>
                <a:srgbClr val="0000FF"/>
              </a:solidFill>
            </a:endParaRPr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WP1-2-3 sono quelli “driving”, che dovrebbero convergere prima</a:t>
            </a:r>
            <a:endParaRPr/>
          </a:p>
          <a:p>
            <a:pPr indent="-310832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Char char="○"/>
            </a:pPr>
            <a:r>
              <a:rPr lang="en">
                <a:solidFill>
                  <a:srgbClr val="0000FF"/>
                </a:solidFill>
              </a:rPr>
              <a:t>Selezionare proposte use cases, accorparle in macro aree, selezionare 2-3 flagship use cases</a:t>
            </a:r>
            <a:endParaRPr>
              <a:solidFill>
                <a:srgbClr val="0000FF"/>
              </a:solidFill>
            </a:endParaRPr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WP4-5-6 devono dare </a:t>
            </a:r>
            <a:endParaRPr/>
          </a:p>
          <a:p>
            <a:pPr indent="-310832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Char char="○"/>
            </a:pPr>
            <a:r>
              <a:rPr lang="en">
                <a:solidFill>
                  <a:srgbClr val="0000FF"/>
                </a:solidFill>
              </a:rPr>
              <a:t>Supporto tecnologico </a:t>
            </a:r>
            <a:endParaRPr>
              <a:solidFill>
                <a:srgbClr val="0000FF"/>
              </a:solidFill>
            </a:endParaRPr>
          </a:p>
          <a:p>
            <a:pPr indent="-310832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Char char="○"/>
            </a:pPr>
            <a:r>
              <a:rPr lang="en">
                <a:solidFill>
                  <a:srgbClr val="0000FF"/>
                </a:solidFill>
              </a:rPr>
              <a:t>Organizzare / selezionare testbeds come necessari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08108"/>
              <a:buNone/>
            </a:pPr>
            <a:r>
              <a:t/>
            </a:r>
            <a:endParaRPr/>
          </a:p>
        </p:txBody>
      </p:sp>
      <p:sp>
        <p:nvSpPr>
          <p:cNvPr id="93" name="Google Shape;9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Ambiti meno chiari per ora</a:t>
            </a:r>
            <a:endParaRPr/>
          </a:p>
        </p:txBody>
      </p:sp>
      <p:sp>
        <p:nvSpPr>
          <p:cNvPr id="99" name="Google Shape;99;p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WP6 e la parte space economy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AutoNum type="alphaLcPeriod"/>
            </a:pPr>
            <a:r>
              <a:rPr lang="en">
                <a:solidFill>
                  <a:srgbClr val="0000FF"/>
                </a:solidFill>
              </a:rPr>
              <a:t>Meeting a livello MISE per capire contributo</a:t>
            </a:r>
            <a:endParaRPr>
              <a:solidFill>
                <a:srgbClr val="0000FF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Use cases industriali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AutoNum type="alphaLcPeriod"/>
            </a:pPr>
            <a:r>
              <a:rPr lang="en">
                <a:solidFill>
                  <a:srgbClr val="0000FF"/>
                </a:solidFill>
              </a:rPr>
              <a:t>In questa fase ci aspettiamo di pensare a testbed lato nostro, e poi fare matching con i loro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100" name="Google Shape;10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Cosa ci aspettiamo da voi</a:t>
            </a:r>
            <a:endParaRPr/>
          </a:p>
        </p:txBody>
      </p:sp>
      <p:sp>
        <p:nvSpPr>
          <p:cNvPr id="106" name="Google Shape;106;p6"/>
          <p:cNvSpPr txBox="1"/>
          <p:nvPr>
            <p:ph idx="1" type="body"/>
          </p:nvPr>
        </p:nvSpPr>
        <p:spPr>
          <a:xfrm>
            <a:off x="471900" y="1919075"/>
            <a:ext cx="84546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Sessioni parallele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AutoNum type="alphaLcPeriod"/>
            </a:pPr>
            <a:r>
              <a:rPr lang="en">
                <a:solidFill>
                  <a:srgbClr val="0000FF"/>
                </a:solidFill>
              </a:rPr>
              <a:t>Durante la parte WP1-2-3, i wpleader di WP4-5-6 cerchino di ascoltare gli use cases proposti e in particolare</a:t>
            </a:r>
            <a:endParaRPr>
              <a:solidFill>
                <a:srgbClr val="0000FF"/>
              </a:solidFill>
            </a:endParaRPr>
          </a:p>
          <a:p>
            <a:pPr indent="-3175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AutoNum type="romanLcPeriod"/>
            </a:pPr>
            <a:r>
              <a:rPr lang="en">
                <a:solidFill>
                  <a:srgbClr val="9900FF"/>
                </a:solidFill>
              </a:rPr>
              <a:t>Le necessita’ tecnologiche ad alto livello (spostare dati, usare GPU, …)</a:t>
            </a:r>
            <a:endParaRPr>
              <a:solidFill>
                <a:srgbClr val="9900FF"/>
              </a:solidFill>
            </a:endParaRPr>
          </a:p>
          <a:p>
            <a:pPr indent="-3175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AutoNum type="romanLcPeriod"/>
            </a:pPr>
            <a:r>
              <a:rPr lang="en">
                <a:solidFill>
                  <a:srgbClr val="9900FF"/>
                </a:solidFill>
              </a:rPr>
              <a:t>Le risorse di cui tali use cases avrebbero bisogno (anche se non lo sempre lo sanno :)</a:t>
            </a:r>
            <a:endParaRPr>
              <a:solidFill>
                <a:srgbClr val="9900FF"/>
              </a:solidFill>
            </a:endParaRPr>
          </a:p>
          <a:p>
            <a:pPr indent="-317500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41B47"/>
              </a:buClr>
              <a:buSzPts val="1400"/>
              <a:buAutoNum type="arabicPeriod"/>
            </a:pPr>
            <a:r>
              <a:rPr lang="en">
                <a:solidFill>
                  <a:srgbClr val="741B47"/>
                </a:solidFill>
              </a:rPr>
              <a:t>HW: Big Data, HPC, piattaforme R&amp;D particolari come FPGA</a:t>
            </a:r>
            <a:endParaRPr>
              <a:solidFill>
                <a:srgbClr val="741B47"/>
              </a:solidFill>
            </a:endParaRPr>
          </a:p>
          <a:p>
            <a:pPr indent="-317500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41B47"/>
              </a:buClr>
              <a:buSzPts val="1400"/>
              <a:buAutoNum type="arabicPeriod"/>
            </a:pPr>
            <a:r>
              <a:rPr lang="en">
                <a:solidFill>
                  <a:srgbClr val="741B47"/>
                </a:solidFill>
              </a:rPr>
              <a:t>SW: tools e soluzione SW, come FW per eterogeneo, sistemi movimentazione e accesso dati</a:t>
            </a:r>
            <a:endParaRPr>
              <a:solidFill>
                <a:srgbClr val="741B47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AutoNum type="alphaLcPeriod"/>
            </a:pPr>
            <a:r>
              <a:rPr lang="en">
                <a:solidFill>
                  <a:srgbClr val="0000FF"/>
                </a:solidFill>
              </a:rPr>
              <a:t>Durante la parte WP4-5-6, i wpleader di WP1-2-3 cerchino di ascoltare le proposte tecnologiche 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107" name="Google Shape;107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In realta’...</a:t>
            </a:r>
            <a:endParaRPr/>
          </a:p>
        </p:txBody>
      </p:sp>
      <p:sp>
        <p:nvSpPr>
          <p:cNvPr id="113" name="Google Shape;113;p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Ci aspettiamo (e abbiamo visto) che molti use cases sono gia’ pensati come a cavallo di WP(1|2|3)+WP(4|5|6), per cui la comunicazione e’ naturale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Ci aspettiamo che ogni gruppo di lavoro su uno use case partecipi a meeting WP(1|2|3)+WP(4|5|6)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Char char="○"/>
            </a:pPr>
            <a:r>
              <a:rPr lang="en">
                <a:solidFill>
                  <a:srgbClr val="0000FF"/>
                </a:solidFill>
              </a:rPr>
              <a:t>Nota: la percentuale relativa e’ in prima approssimazione non particolarmente importante: si rendiconta per spoke, non per WP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114" name="Google Shape;114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Proposta</a:t>
            </a:r>
            <a:endParaRPr/>
          </a:p>
        </p:txBody>
      </p:sp>
      <p:sp>
        <p:nvSpPr>
          <p:cNvPr id="120" name="Google Shape;120;p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Stiamo vedendo che WP1-2-3 hanno un maggior numero di use cases, e logicamente “vengono prima”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Char char="○"/>
            </a:pPr>
            <a:r>
              <a:rPr lang="en">
                <a:solidFill>
                  <a:srgbClr val="0000FF"/>
                </a:solidFill>
              </a:rPr>
              <a:t>→ non chiaro che WP4-5-6 abbiano bisogno di 2 ore</a:t>
            </a:r>
            <a:endParaRPr>
              <a:solidFill>
                <a:srgbClr val="0000FF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Proposta: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Char char="○"/>
            </a:pPr>
            <a:r>
              <a:rPr lang="en">
                <a:solidFill>
                  <a:srgbClr val="0000FF"/>
                </a:solidFill>
              </a:rPr>
              <a:t>WP1-2-3: 2.5 ore, che possono diventare 2+0.5(caffe)</a:t>
            </a:r>
            <a:endParaRPr>
              <a:solidFill>
                <a:srgbClr val="0000FF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400"/>
              <a:buChar char="○"/>
            </a:pPr>
            <a:r>
              <a:rPr lang="en">
                <a:solidFill>
                  <a:srgbClr val="0000FF"/>
                </a:solidFill>
              </a:rPr>
              <a:t>WP4-5-6: 1.5 ore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121" name="Google Shape;121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Cosa ci piacerebbe sentire la mattina dopo (“recap”) - solo 15 minuti!</a:t>
            </a:r>
            <a:endParaRPr/>
          </a:p>
        </p:txBody>
      </p:sp>
      <p:sp>
        <p:nvSpPr>
          <p:cNvPr id="127" name="Google Shape;127;p9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1083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WP1-2-3: Per ogni WP, una velocissima panoramica di</a:t>
            </a:r>
            <a:endParaRPr/>
          </a:p>
          <a:p>
            <a:pPr indent="-29908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Char char="○"/>
            </a:pPr>
            <a:r>
              <a:rPr lang="en">
                <a:solidFill>
                  <a:srgbClr val="0000FF"/>
                </a:solidFill>
              </a:rPr>
              <a:t>Consistenza numerica (persone, use cases)</a:t>
            </a:r>
            <a:endParaRPr>
              <a:solidFill>
                <a:srgbClr val="0000FF"/>
              </a:solidFill>
            </a:endParaRPr>
          </a:p>
          <a:p>
            <a:pPr indent="-29908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Char char="○"/>
            </a:pPr>
            <a:r>
              <a:rPr lang="en">
                <a:solidFill>
                  <a:srgbClr val="0000FF"/>
                </a:solidFill>
              </a:rPr>
              <a:t>Caratterizzazione degli use cases come</a:t>
            </a:r>
            <a:endParaRPr>
              <a:solidFill>
                <a:srgbClr val="0000FF"/>
              </a:solidFill>
            </a:endParaRPr>
          </a:p>
          <a:p>
            <a:pPr indent="-299085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ct val="100000"/>
              <a:buChar char="■"/>
            </a:pPr>
            <a:r>
              <a:rPr lang="en">
                <a:solidFill>
                  <a:srgbClr val="9900FF"/>
                </a:solidFill>
              </a:rPr>
              <a:t>Broad brush category (&lt;5 categorie?)</a:t>
            </a:r>
            <a:endParaRPr>
              <a:solidFill>
                <a:srgbClr val="9900FF"/>
              </a:solidFill>
            </a:endParaRPr>
          </a:p>
          <a:p>
            <a:pPr indent="-299085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ct val="100000"/>
              <a:buChar char="■"/>
            </a:pPr>
            <a:r>
              <a:rPr lang="en">
                <a:solidFill>
                  <a:srgbClr val="9900FF"/>
                </a:solidFill>
              </a:rPr>
              <a:t>Principali necessita’ tecnologiche (dati, hw, soluzione sw, …)</a:t>
            </a:r>
            <a:endParaRPr>
              <a:solidFill>
                <a:srgbClr val="9900FF"/>
              </a:solidFill>
            </a:endParaRPr>
          </a:p>
          <a:p>
            <a:pPr indent="-299085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ct val="100000"/>
              <a:buChar char="●"/>
            </a:pPr>
            <a:r>
              <a:rPr lang="en">
                <a:solidFill>
                  <a:srgbClr val="9900FF"/>
                </a:solidFill>
              </a:rPr>
              <a:t>Links a WP4-5-6</a:t>
            </a:r>
            <a:endParaRPr>
              <a:solidFill>
                <a:srgbClr val="9900FF"/>
              </a:solidFill>
            </a:endParaRPr>
          </a:p>
          <a:p>
            <a:pPr indent="-299085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ct val="100000"/>
              <a:buChar char="■"/>
            </a:pPr>
            <a:r>
              <a:rPr lang="en">
                <a:solidFill>
                  <a:srgbClr val="9900FF"/>
                </a:solidFill>
              </a:rPr>
              <a:t>Tempistica e livello di “confidenza”</a:t>
            </a:r>
            <a:endParaRPr>
              <a:solidFill>
                <a:srgbClr val="9900FF"/>
              </a:solidFill>
            </a:endParaRPr>
          </a:p>
          <a:p>
            <a:pPr indent="-299085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ct val="100000"/>
              <a:buChar char="■"/>
            </a:pPr>
            <a:r>
              <a:rPr lang="en">
                <a:solidFill>
                  <a:srgbClr val="9900FF"/>
                </a:solidFill>
              </a:rPr>
              <a:t>Ove presente, una descrizione delle risorse che sarebbero necessarie</a:t>
            </a:r>
            <a:endParaRPr>
              <a:solidFill>
                <a:srgbClr val="9900FF"/>
              </a:solidFill>
            </a:endParaRPr>
          </a:p>
          <a:p>
            <a:pPr indent="-299085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41B47"/>
              </a:buClr>
              <a:buSzPct val="100000"/>
              <a:buChar char="●"/>
            </a:pPr>
            <a:r>
              <a:rPr lang="en">
                <a:solidFill>
                  <a:srgbClr val="741B47"/>
                </a:solidFill>
              </a:rPr>
              <a:t>Ore di calcolo, spazio disco, …</a:t>
            </a:r>
            <a:endParaRPr>
              <a:solidFill>
                <a:srgbClr val="741B47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08108"/>
              <a:buNone/>
            </a:pPr>
            <a:r>
              <a:t/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128" name="Google Shape;128;p9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WP-4-5-6: </a:t>
            </a:r>
            <a:endParaRPr/>
          </a:p>
          <a:p>
            <a:pPr indent="-3048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  <a:buChar char="○"/>
            </a:pPr>
            <a:r>
              <a:rPr lang="en">
                <a:solidFill>
                  <a:srgbClr val="0000FF"/>
                </a:solidFill>
              </a:rPr>
              <a:t>Panoramica delle capacita’ tecnologiche in nostro possesso</a:t>
            </a:r>
            <a:endParaRPr>
              <a:solidFill>
                <a:srgbClr val="0000FF"/>
              </a:solidFill>
            </a:endParaRPr>
          </a:p>
          <a:p>
            <a:pPr indent="-3048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</a:pPr>
            <a:r>
              <a:rPr lang="en">
                <a:solidFill>
                  <a:srgbClr val="9900FF"/>
                </a:solidFill>
              </a:rPr>
              <a:t>Datalake, accesso a risorse particolari</a:t>
            </a:r>
            <a:endParaRPr>
              <a:solidFill>
                <a:srgbClr val="9900FF"/>
              </a:solidFill>
            </a:endParaRPr>
          </a:p>
          <a:p>
            <a:pPr indent="-3048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</a:pPr>
            <a:r>
              <a:rPr lang="en">
                <a:solidFill>
                  <a:srgbClr val="9900FF"/>
                </a:solidFill>
              </a:rPr>
              <a:t>Esperienza in porting di software</a:t>
            </a:r>
            <a:endParaRPr>
              <a:solidFill>
                <a:srgbClr val="9900FF"/>
              </a:solidFill>
            </a:endParaRPr>
          </a:p>
          <a:p>
            <a:pPr indent="-3048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  <a:buChar char="○"/>
            </a:pPr>
            <a:r>
              <a:rPr lang="en">
                <a:solidFill>
                  <a:srgbClr val="0000FF"/>
                </a:solidFill>
              </a:rPr>
              <a:t>Se gia’ disponibile, una prima idea dei testbed che sarebbero interessanti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400"/>
              <a:buNone/>
            </a:pPr>
            <a:r>
              <a:t/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129" name="Google Shape;129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