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63102-F02C-F146-9DFD-B7163656AA46}" v="2" dt="2023-04-18T09:06:49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5"/>
    <p:restoredTop sz="94719"/>
  </p:normalViewPr>
  <p:slideViewPr>
    <p:cSldViewPr snapToGrid="0">
      <p:cViewPr varScale="1">
        <p:scale>
          <a:sx n="148" d="100"/>
          <a:sy n="148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ello Paoletti" userId="9a2db7de-bd99-46a9-a0c9-1317678b3d56" providerId="ADAL" clId="{03063102-F02C-F146-9DFD-B7163656AA46}"/>
    <pc:docChg chg="delSld modSld">
      <pc:chgData name="Antonello Paoletti" userId="9a2db7de-bd99-46a9-a0c9-1317678b3d56" providerId="ADAL" clId="{03063102-F02C-F146-9DFD-B7163656AA46}" dt="2023-04-19T08:45:27.845" v="2" actId="20577"/>
      <pc:docMkLst>
        <pc:docMk/>
      </pc:docMkLst>
      <pc:sldChg chg="modSp mod">
        <pc:chgData name="Antonello Paoletti" userId="9a2db7de-bd99-46a9-a0c9-1317678b3d56" providerId="ADAL" clId="{03063102-F02C-F146-9DFD-B7163656AA46}" dt="2023-04-19T08:45:27.845" v="2" actId="20577"/>
        <pc:sldMkLst>
          <pc:docMk/>
          <pc:sldMk cId="1707984277" sldId="256"/>
        </pc:sldMkLst>
        <pc:spChg chg="mod">
          <ac:chgData name="Antonello Paoletti" userId="9a2db7de-bd99-46a9-a0c9-1317678b3d56" providerId="ADAL" clId="{03063102-F02C-F146-9DFD-B7163656AA46}" dt="2023-04-19T08:45:27.845" v="2" actId="20577"/>
          <ac:spMkLst>
            <pc:docMk/>
            <pc:sldMk cId="1707984277" sldId="256"/>
            <ac:spMk id="2" creationId="{26F18A09-573E-12B7-27A8-AD34C57CE43D}"/>
          </ac:spMkLst>
        </pc:spChg>
      </pc:sldChg>
      <pc:sldChg chg="del">
        <pc:chgData name="Antonello Paoletti" userId="9a2db7de-bd99-46a9-a0c9-1317678b3d56" providerId="ADAL" clId="{03063102-F02C-F146-9DFD-B7163656AA46}" dt="2023-04-19T08:45:14.657" v="0" actId="2696"/>
        <pc:sldMkLst>
          <pc:docMk/>
          <pc:sldMk cId="3358589185" sldId="263"/>
        </pc:sldMkLst>
      </pc:sldChg>
      <pc:sldChg chg="del">
        <pc:chgData name="Antonello Paoletti" userId="9a2db7de-bd99-46a9-a0c9-1317678b3d56" providerId="ADAL" clId="{03063102-F02C-F146-9DFD-B7163656AA46}" dt="2023-04-19T08:45:14.657" v="0" actId="2696"/>
        <pc:sldMkLst>
          <pc:docMk/>
          <pc:sldMk cId="1626513134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73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2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1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4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eon lights atom model. Abstract fire atom or fireball around nucleus on  black background. Concept of science, energy, matter, quantum physics.  13512608 Stock Video at Vecteezy">
            <a:extLst>
              <a:ext uri="{FF2B5EF4-FFF2-40B4-BE49-F238E27FC236}">
                <a16:creationId xmlns:a16="http://schemas.microsoft.com/office/drawing/2014/main" id="{F9FDFA2F-AD74-0A96-670E-A0E5E31E2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r="-2" b="803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EBCBDD-BE22-D2DC-50E3-910B4068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93" r="-2" b="1889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F18A09-573E-12B7-27A8-AD34C57CE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24659"/>
            <a:ext cx="5019074" cy="2774088"/>
          </a:xfrm>
        </p:spPr>
        <p:txBody>
          <a:bodyPr>
            <a:normAutofit/>
          </a:bodyPr>
          <a:lstStyle/>
          <a:p>
            <a:r>
              <a:rPr lang="it-IT" sz="5400" dirty="0"/>
              <a:t>INFN - CRIS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14D022-3663-AE9A-B9E5-548951345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2" y="4687367"/>
            <a:ext cx="4917948" cy="1335024"/>
          </a:xfrm>
        </p:spPr>
        <p:txBody>
          <a:bodyPr>
            <a:normAutofit fontScale="92500" lnSpcReduction="10000"/>
          </a:bodyPr>
          <a:lstStyle/>
          <a:p>
            <a:r>
              <a:rPr lang="it-IT">
                <a:solidFill>
                  <a:srgbClr val="0070C0"/>
                </a:solidFill>
              </a:rPr>
              <a:t>#</a:t>
            </a:r>
            <a:r>
              <a:rPr lang="it-IT" err="1">
                <a:solidFill>
                  <a:srgbClr val="0070C0"/>
                </a:solidFill>
              </a:rPr>
              <a:t>physics</a:t>
            </a:r>
            <a:r>
              <a:rPr lang="it-IT">
                <a:solidFill>
                  <a:srgbClr val="0070C0"/>
                </a:solidFill>
              </a:rPr>
              <a:t> #</a:t>
            </a:r>
            <a:r>
              <a:rPr lang="it-IT" err="1">
                <a:solidFill>
                  <a:srgbClr val="0070C0"/>
                </a:solidFill>
              </a:rPr>
              <a:t>research</a:t>
            </a:r>
            <a:r>
              <a:rPr lang="it-IT">
                <a:solidFill>
                  <a:srgbClr val="0070C0"/>
                </a:solidFill>
              </a:rPr>
              <a:t> #products #</a:t>
            </a:r>
            <a:r>
              <a:rPr lang="it-IT" err="1">
                <a:solidFill>
                  <a:srgbClr val="0070C0"/>
                </a:solidFill>
              </a:rPr>
              <a:t>datahub</a:t>
            </a:r>
            <a:r>
              <a:rPr lang="it-IT">
                <a:solidFill>
                  <a:srgbClr val="0070C0"/>
                </a:solidFill>
              </a:rPr>
              <a:t> #</a:t>
            </a:r>
            <a:r>
              <a:rPr lang="it-IT" err="1">
                <a:solidFill>
                  <a:srgbClr val="0070C0"/>
                </a:solidFill>
              </a:rPr>
              <a:t>uiux</a:t>
            </a:r>
            <a:r>
              <a:rPr lang="it-IT">
                <a:solidFill>
                  <a:srgbClr val="0070C0"/>
                </a:solidFill>
              </a:rPr>
              <a:t> #</a:t>
            </a:r>
            <a:r>
              <a:rPr lang="it-IT" err="1">
                <a:solidFill>
                  <a:srgbClr val="0070C0"/>
                </a:solidFill>
              </a:rPr>
              <a:t>semantics</a:t>
            </a:r>
            <a:br>
              <a:rPr lang="it-IT">
                <a:solidFill>
                  <a:srgbClr val="0070C0"/>
                </a:solidFill>
              </a:rPr>
            </a:br>
            <a:r>
              <a:rPr lang="it-IT">
                <a:solidFill>
                  <a:srgbClr val="0070C0"/>
                </a:solidFill>
              </a:rPr>
              <a:t>#</a:t>
            </a:r>
            <a:r>
              <a:rPr lang="it-IT" err="1">
                <a:solidFill>
                  <a:srgbClr val="0070C0"/>
                </a:solidFill>
              </a:rPr>
              <a:t>machinelearning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9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60" name="Freeform: Shape 105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61" name="Freeform: Shape 105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604570-4481-D2BE-403D-4A40250E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it-IT" sz="2800"/>
              <a:t>Agenda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9B2C3D-3C1C-E6CD-BE25-FCE1DE1E1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it-IT" sz="1700"/>
              <a:t>Cosa</a:t>
            </a:r>
          </a:p>
          <a:p>
            <a:r>
              <a:rPr lang="it-IT" sz="1700"/>
              <a:t>Perché</a:t>
            </a:r>
          </a:p>
          <a:p>
            <a:r>
              <a:rPr lang="it-IT" sz="1700"/>
              <a:t>Chi</a:t>
            </a:r>
          </a:p>
          <a:p>
            <a:r>
              <a:rPr lang="it-IT" sz="1700"/>
              <a:t>Come</a:t>
            </a:r>
          </a:p>
          <a:p>
            <a:r>
              <a:rPr lang="it-IT" sz="1700"/>
              <a:t>Sfide</a:t>
            </a:r>
          </a:p>
          <a:p>
            <a:r>
              <a:rPr lang="it-IT" sz="1700"/>
              <a:t>Oltre…</a:t>
            </a:r>
          </a:p>
        </p:txBody>
      </p:sp>
      <p:pic>
        <p:nvPicPr>
          <p:cNvPr id="1028" name="Picture 4" descr="What who where how when why immagini e fotografie stock ad alta risoluzione  - Alamy">
            <a:extLst>
              <a:ext uri="{FF2B5EF4-FFF2-40B4-BE49-F238E27FC236}">
                <a16:creationId xmlns:a16="http://schemas.microsoft.com/office/drawing/2014/main" id="{050D6946-1276-ED72-1897-B2B7B77B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935454"/>
            <a:ext cx="6922008" cy="50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1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E997AB-CBBC-4C12-DD9F-0219CC59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it-IT" sz="3400"/>
              <a:t>Cosa</a:t>
            </a:r>
          </a:p>
        </p:txBody>
      </p:sp>
      <p:sp>
        <p:nvSpPr>
          <p:cNvPr id="2064" name="Rectangle 2056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Rectangle 205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423F95-AA91-1A2A-B8BA-E9FC6A1E7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600" dirty="0"/>
              <a:t>Progetto condiviso da DSI, GLV e OS per lo sviluppo di un sistema gestionale orientato ai </a:t>
            </a:r>
            <a:r>
              <a:rPr lang="it-IT" sz="1600" b="1" dirty="0"/>
              <a:t>prodotti</a:t>
            </a:r>
            <a:r>
              <a:rPr lang="it-IT" sz="1600" dirty="0"/>
              <a:t> della ricerca INFN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Obiettivo: sviluppare un sistema di gestione dei (meta)dati scientifici che sia in grado di «raccontare» lo stato della ricerca agendo come hub informativo e creando valore dalle interazioni con utenti e servizi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Visione: passare dal concetto di «archivio» all’idea di CRIS (</a:t>
            </a:r>
            <a:r>
              <a:rPr lang="it-IT" sz="1600" dirty="0" err="1"/>
              <a:t>Current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Information System)</a:t>
            </a:r>
            <a:br>
              <a:rPr lang="it-IT" sz="1600" dirty="0"/>
            </a:br>
            <a:endParaRPr lang="it-IT" sz="1600" dirty="0"/>
          </a:p>
        </p:txBody>
      </p:sp>
      <p:pic>
        <p:nvPicPr>
          <p:cNvPr id="2050" name="Picture 2" descr="What Are Data, Information, and Knowledge? - Matthewrenze">
            <a:extLst>
              <a:ext uri="{FF2B5EF4-FFF2-40B4-BE49-F238E27FC236}">
                <a16:creationId xmlns:a16="http://schemas.microsoft.com/office/drawing/2014/main" id="{B1CE6B8A-02D7-6B6A-286A-5340CC357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1" b="1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4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2FE773-5F69-78CD-2B1F-43CCB699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Cosa (cont.)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760106-1B64-4EDA-0C49-4441FB7880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7" y="2617076"/>
            <a:ext cx="6004349" cy="34505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2DFF906-5681-3403-3DFE-920F7BB29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52" y="2617076"/>
            <a:ext cx="5649391" cy="34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3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F4CA91-36A9-1A92-A67C-D32FB9D5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it-IT" sz="3600"/>
              <a:t>Perché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0FB182-199A-A5FD-0BA2-1ADCF5F7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800"/>
              <a:t>Il sistema attuale non è più adeguato per supportare i casi d’uso di questo dominio (su tutte: VQR)</a:t>
            </a:r>
          </a:p>
          <a:p>
            <a:pPr>
              <a:lnSpc>
                <a:spcPct val="100000"/>
              </a:lnSpc>
            </a:pPr>
            <a:r>
              <a:rPr lang="it-IT" sz="1800"/>
              <a:t>Parole d’ordine: flessibilità e interoperabilità</a:t>
            </a:r>
          </a:p>
          <a:p>
            <a:pPr>
              <a:lnSpc>
                <a:spcPct val="100000"/>
              </a:lnSpc>
            </a:pPr>
            <a:r>
              <a:rPr lang="it-IT" sz="1800"/>
              <a:t>Necessario svecchiamento tecnologico e di UI/UX</a:t>
            </a:r>
          </a:p>
          <a:p>
            <a:pPr>
              <a:lnSpc>
                <a:spcPct val="100000"/>
              </a:lnSpc>
            </a:pPr>
            <a:r>
              <a:rPr lang="it-IT" sz="1800"/>
              <a:t>Tema di ricerca con opportunità di R&amp;D e note tecniche (vedi AI e ML)</a:t>
            </a:r>
          </a:p>
          <a:p>
            <a:pPr>
              <a:lnSpc>
                <a:spcPct val="100000"/>
              </a:lnSpc>
            </a:pPr>
            <a:r>
              <a:rPr lang="it-IT" sz="1800"/>
              <a:t>Attenzione e riconoscimento da parte del management</a:t>
            </a:r>
          </a:p>
        </p:txBody>
      </p:sp>
      <p:pic>
        <p:nvPicPr>
          <p:cNvPr id="6146" name="Picture 2" descr="Contract Renewal Process Best Practices | Concord">
            <a:extLst>
              <a:ext uri="{FF2B5EF4-FFF2-40B4-BE49-F238E27FC236}">
                <a16:creationId xmlns:a16="http://schemas.microsoft.com/office/drawing/2014/main" id="{0C479AF9-9844-7B73-6B03-D460A61ED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r="20530" b="1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615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1" name="Rectangle 615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8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4" name="Rectangle 5126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5" name="Rectangle 5128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A4BF77-A5CD-532B-CF43-5D19B2C5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it-IT" sz="3200"/>
              <a:t>Chi</a:t>
            </a:r>
          </a:p>
        </p:txBody>
      </p:sp>
      <p:sp>
        <p:nvSpPr>
          <p:cNvPr id="5146" name="Rectangle 5130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7" name="Rectangle 513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CFD491-360A-620E-2963-94435DA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r>
              <a:rPr lang="it-IT" sz="1800" dirty="0"/>
              <a:t>DSI</a:t>
            </a:r>
          </a:p>
          <a:p>
            <a:pPr lvl="1"/>
            <a:r>
              <a:rPr lang="it-IT" sz="1800" b="1" dirty="0"/>
              <a:t>Sistema Gestionale</a:t>
            </a:r>
          </a:p>
          <a:p>
            <a:r>
              <a:rPr lang="it-IT" sz="1800" dirty="0"/>
              <a:t>GLV</a:t>
            </a:r>
          </a:p>
          <a:p>
            <a:pPr lvl="1"/>
            <a:r>
              <a:rPr lang="it-IT" sz="1800" b="1" dirty="0"/>
              <a:t>GLVsoft:</a:t>
            </a:r>
            <a:r>
              <a:rPr lang="it-IT" sz="1800" dirty="0"/>
              <a:t> primo «cliente» del gestionale</a:t>
            </a:r>
          </a:p>
          <a:p>
            <a:r>
              <a:rPr lang="it-IT" sz="1800" dirty="0"/>
              <a:t>OS WG</a:t>
            </a:r>
          </a:p>
          <a:p>
            <a:pPr lvl="1"/>
            <a:r>
              <a:rPr lang="it-IT" sz="1800" b="1" dirty="0"/>
              <a:t>Zenodo:</a:t>
            </a:r>
            <a:r>
              <a:rPr lang="it-IT" sz="1800" dirty="0"/>
              <a:t> entry point di un prodotto</a:t>
            </a:r>
          </a:p>
        </p:txBody>
      </p:sp>
      <p:pic>
        <p:nvPicPr>
          <p:cNvPr id="5122" name="Picture 2" descr="CMS Naples - Home page">
            <a:extLst>
              <a:ext uri="{FF2B5EF4-FFF2-40B4-BE49-F238E27FC236}">
                <a16:creationId xmlns:a16="http://schemas.microsoft.com/office/drawing/2014/main" id="{82F067FF-F3BB-F181-AEC2-5E41C1A3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814" y="2016237"/>
            <a:ext cx="4097657" cy="27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9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C6ACEA-D908-1253-EAC9-70CB684B0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5981F9-9FCF-AD68-1B88-C76C7ED6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Scrittura CDR/TDR e nota tecnica con WBS di progetto</a:t>
            </a:r>
          </a:p>
          <a:p>
            <a:r>
              <a:rPr lang="it-IT" dirty="0"/>
              <a:t>Costruzione di un </a:t>
            </a:r>
            <a:r>
              <a:rPr lang="it-IT" i="1" dirty="0"/>
              <a:t>backlog</a:t>
            </a:r>
            <a:r>
              <a:rPr lang="it-IT" dirty="0"/>
              <a:t> comune e concordato</a:t>
            </a:r>
          </a:p>
          <a:p>
            <a:r>
              <a:rPr lang="it-IT" dirty="0"/>
              <a:t>Sprint bisettimanali/mensili di sviluppo</a:t>
            </a:r>
          </a:p>
          <a:p>
            <a:r>
              <a:rPr lang="it-IT" dirty="0"/>
              <a:t>Interazione con GLV per definizione API</a:t>
            </a:r>
          </a:p>
          <a:p>
            <a:r>
              <a:rPr lang="it-IT" dirty="0"/>
              <a:t>Interazione con GLV/CSN per UI</a:t>
            </a:r>
          </a:p>
          <a:p>
            <a:r>
              <a:rPr lang="it-IT" dirty="0"/>
              <a:t>Interazione con OS per specifiche e info di dominio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74FF42-2C1C-76D4-A0EF-FBA266DB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815" y="129746"/>
            <a:ext cx="1828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1867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C2230"/>
      </a:dk2>
      <a:lt2>
        <a:srgbClr val="E2E3E8"/>
      </a:lt2>
      <a:accent1>
        <a:srgbClr val="BF9D22"/>
      </a:accent1>
      <a:accent2>
        <a:srgbClr val="D55D17"/>
      </a:accent2>
      <a:accent3>
        <a:srgbClr val="E72932"/>
      </a:accent3>
      <a:accent4>
        <a:srgbClr val="D51770"/>
      </a:accent4>
      <a:accent5>
        <a:srgbClr val="E729D0"/>
      </a:accent5>
      <a:accent6>
        <a:srgbClr val="9C17D5"/>
      </a:accent6>
      <a:hlink>
        <a:srgbClr val="BF3F9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239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AccentBoxVTI</vt:lpstr>
      <vt:lpstr>INFN - CRIS</vt:lpstr>
      <vt:lpstr>Agenda</vt:lpstr>
      <vt:lpstr>Cosa</vt:lpstr>
      <vt:lpstr>Cosa (cont.)</vt:lpstr>
      <vt:lpstr>Perché</vt:lpstr>
      <vt:lpstr>Chi</vt:lpstr>
      <vt:lpstr>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Antonello Paoletti</dc:creator>
  <cp:lastModifiedBy>Antonello Paoletti</cp:lastModifiedBy>
  <cp:revision>2</cp:revision>
  <dcterms:created xsi:type="dcterms:W3CDTF">2023-01-23T10:54:01Z</dcterms:created>
  <dcterms:modified xsi:type="dcterms:W3CDTF">2023-04-19T08:45:31Z</dcterms:modified>
</cp:coreProperties>
</file>