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Lst>
  <p:sldSz cy="6858000" cx="12192000"/>
  <p:notesSz cx="6858000" cy="9144000"/>
  <p:embeddedFontLst>
    <p:embeddedFont>
      <p:font typeface="Belleza"/>
      <p:regular r:id="rId1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font" Target="fonts/Belleza-regular.fntdata"/><Relationship Id="rId14" Type="http://schemas.openxmlformats.org/officeDocument/2006/relationships/slide" Target="slides/slide10.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it-IT"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5111c3e194_2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0" name="Google Shape;270;g25111c3e194_2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 name="Google Shape;10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 name="Google Shape;11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7" name="Google Shape;13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2" name="Google Shape;15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9" name="Google Shape;16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9" name="Google Shape;18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5" name="Google Shape;23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2" name="Google Shape;25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testo verticale"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20.png"/><Relationship Id="rId6"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11.png"/><Relationship Id="rId6" Type="http://schemas.openxmlformats.org/officeDocument/2006/relationships/image" Target="../media/image22.png"/><Relationship Id="rId7" Type="http://schemas.openxmlformats.org/officeDocument/2006/relationships/hyperlink" Target="https://confluence.infn.it/pages/viewpage.action?pageId=53906361"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8.png"/><Relationship Id="rId6" Type="http://schemas.openxmlformats.org/officeDocument/2006/relationships/image" Target="../media/image3.png"/><Relationship Id="rId7" Type="http://schemas.openxmlformats.org/officeDocument/2006/relationships/image" Target="../media/image14.png"/><Relationship Id="rId8"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7.png"/><Relationship Id="rId6"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1.jpg"/><Relationship Id="rId6"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5.png"/><Relationship Id="rId10" Type="http://schemas.openxmlformats.org/officeDocument/2006/relationships/image" Target="../media/image19.png"/><Relationship Id="rId9" Type="http://schemas.openxmlformats.org/officeDocument/2006/relationships/image" Target="../media/image25.png"/><Relationship Id="rId5" Type="http://schemas.openxmlformats.org/officeDocument/2006/relationships/image" Target="../media/image18.png"/><Relationship Id="rId6" Type="http://schemas.openxmlformats.org/officeDocument/2006/relationships/image" Target="../media/image13.png"/><Relationship Id="rId7" Type="http://schemas.openxmlformats.org/officeDocument/2006/relationships/image" Target="../media/image12.png"/><Relationship Id="rId8"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17.png"/><Relationship Id="rId6" Type="http://schemas.openxmlformats.org/officeDocument/2006/relationships/image" Target="../media/image20.png"/><Relationship Id="rId7"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21.png"/><Relationship Id="rId6" Type="http://schemas.openxmlformats.org/officeDocument/2006/relationships/image" Target="../media/image27.png"/><Relationship Id="rId7"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3"/>
          <p:cNvSpPr/>
          <p:nvPr/>
        </p:nvSpPr>
        <p:spPr>
          <a:xfrm>
            <a:off x="0" y="0"/>
            <a:ext cx="12192000" cy="6858000"/>
          </a:xfrm>
          <a:prstGeom prst="rect">
            <a:avLst/>
          </a:prstGeom>
          <a:solidFill>
            <a:srgbClr val="EBF4F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9" name="Google Shape;89;p13"/>
          <p:cNvSpPr txBox="1"/>
          <p:nvPr>
            <p:ph type="ctrTitle"/>
          </p:nvPr>
        </p:nvSpPr>
        <p:spPr>
          <a:xfrm>
            <a:off x="0" y="1673211"/>
            <a:ext cx="12192000" cy="60642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92C4B"/>
              </a:buClr>
              <a:buSzPts val="4000"/>
              <a:buFont typeface="Belleza"/>
              <a:buNone/>
            </a:pPr>
            <a:r>
              <a:rPr b="1" lang="it-IT" sz="4000">
                <a:solidFill>
                  <a:srgbClr val="192C4B"/>
                </a:solidFill>
                <a:latin typeface="Belleza"/>
                <a:ea typeface="Belleza"/>
                <a:cs typeface="Belleza"/>
                <a:sym typeface="Belleza"/>
              </a:rPr>
              <a:t>Higgs searches @LHC exercise: Signal/background discrimination for the VBF Higgs four lepton decay channel with the CMS experiment </a:t>
            </a:r>
            <a:endParaRPr/>
          </a:p>
        </p:txBody>
      </p:sp>
      <p:sp>
        <p:nvSpPr>
          <p:cNvPr id="90" name="Google Shape;90;p13"/>
          <p:cNvSpPr txBox="1"/>
          <p:nvPr>
            <p:ph idx="1" type="subTitle"/>
          </p:nvPr>
        </p:nvSpPr>
        <p:spPr>
          <a:xfrm>
            <a:off x="751312" y="2491509"/>
            <a:ext cx="10840045" cy="724827"/>
          </a:xfrm>
          <a:prstGeom prst="rect">
            <a:avLst/>
          </a:prstGeom>
          <a:noFill/>
          <a:ln>
            <a:noFill/>
          </a:ln>
        </p:spPr>
        <p:txBody>
          <a:bodyPr anchorCtr="0" anchor="t" bIns="45700" lIns="91425" spcFirstLastPara="1" rIns="91425" wrap="square" tIns="45700">
            <a:normAutofit fontScale="85000"/>
          </a:bodyPr>
          <a:lstStyle/>
          <a:p>
            <a:pPr indent="0" lvl="0" marL="0" rtl="0" algn="ctr">
              <a:lnSpc>
                <a:spcPct val="90000"/>
              </a:lnSpc>
              <a:spcBef>
                <a:spcPts val="0"/>
              </a:spcBef>
              <a:spcAft>
                <a:spcPts val="0"/>
              </a:spcAft>
              <a:buClr>
                <a:srgbClr val="2682C6"/>
              </a:buClr>
              <a:buSzPct val="100000"/>
              <a:buNone/>
            </a:pPr>
            <a:r>
              <a:rPr lang="it-IT">
                <a:solidFill>
                  <a:srgbClr val="2682C6"/>
                </a:solidFill>
                <a:latin typeface="Arial"/>
                <a:ea typeface="Arial"/>
                <a:cs typeface="Arial"/>
                <a:sym typeface="Arial"/>
              </a:rPr>
              <a:t>B. D’Anz</a:t>
            </a:r>
            <a:r>
              <a:rPr lang="it-IT" u="sng">
                <a:solidFill>
                  <a:srgbClr val="2682C6"/>
                </a:solidFill>
                <a:latin typeface="Arial"/>
                <a:ea typeface="Arial"/>
                <a:cs typeface="Arial"/>
                <a:sym typeface="Arial"/>
              </a:rPr>
              <a:t>i</a:t>
            </a:r>
            <a:r>
              <a:rPr baseline="30000" lang="it-IT">
                <a:solidFill>
                  <a:srgbClr val="2682C6"/>
                </a:solidFill>
                <a:latin typeface="Arial"/>
                <a:ea typeface="Arial"/>
                <a:cs typeface="Arial"/>
                <a:sym typeface="Arial"/>
              </a:rPr>
              <a:t>1,2</a:t>
            </a:r>
            <a:r>
              <a:rPr lang="it-IT">
                <a:solidFill>
                  <a:srgbClr val="2682C6"/>
                </a:solidFill>
                <a:latin typeface="Arial"/>
                <a:ea typeface="Arial"/>
                <a:cs typeface="Arial"/>
                <a:sym typeface="Arial"/>
              </a:rPr>
              <a:t> , </a:t>
            </a:r>
            <a:r>
              <a:rPr lang="it-IT">
                <a:solidFill>
                  <a:srgbClr val="2682C6"/>
                </a:solidFill>
                <a:latin typeface="Arial"/>
                <a:ea typeface="Arial"/>
                <a:cs typeface="Arial"/>
                <a:sym typeface="Arial"/>
              </a:rPr>
              <a:t>G. Miniello</a:t>
            </a:r>
            <a:r>
              <a:rPr baseline="30000" lang="it-IT">
                <a:solidFill>
                  <a:srgbClr val="2682C6"/>
                </a:solidFill>
                <a:latin typeface="Arial"/>
                <a:ea typeface="Arial"/>
                <a:cs typeface="Arial"/>
                <a:sym typeface="Arial"/>
              </a:rPr>
              <a:t>2</a:t>
            </a:r>
            <a:r>
              <a:rPr lang="it-IT">
                <a:solidFill>
                  <a:srgbClr val="2682C6"/>
                </a:solidFill>
                <a:latin typeface="Arial"/>
                <a:ea typeface="Arial"/>
                <a:cs typeface="Arial"/>
                <a:sym typeface="Arial"/>
              </a:rPr>
              <a:t> , </a:t>
            </a:r>
            <a:r>
              <a:rPr lang="it-IT" u="sng">
                <a:solidFill>
                  <a:srgbClr val="2682C6"/>
                </a:solidFill>
                <a:latin typeface="Arial"/>
                <a:ea typeface="Arial"/>
                <a:cs typeface="Arial"/>
                <a:sym typeface="Arial"/>
              </a:rPr>
              <a:t>W. Elmetenawee</a:t>
            </a:r>
            <a:r>
              <a:rPr baseline="30000" lang="it-IT">
                <a:solidFill>
                  <a:srgbClr val="2682C6"/>
                </a:solidFill>
                <a:latin typeface="Arial"/>
                <a:ea typeface="Arial"/>
                <a:cs typeface="Arial"/>
                <a:sym typeface="Arial"/>
              </a:rPr>
              <a:t>2</a:t>
            </a:r>
            <a:r>
              <a:rPr lang="it-IT">
                <a:solidFill>
                  <a:srgbClr val="2682C6"/>
                </a:solidFill>
                <a:latin typeface="Arial"/>
                <a:ea typeface="Arial"/>
                <a:cs typeface="Arial"/>
                <a:sym typeface="Arial"/>
              </a:rPr>
              <a:t>, </a:t>
            </a:r>
            <a:r>
              <a:rPr lang="it-IT">
                <a:solidFill>
                  <a:srgbClr val="2682C6"/>
                </a:solidFill>
                <a:latin typeface="Arial"/>
                <a:ea typeface="Arial"/>
                <a:cs typeface="Arial"/>
                <a:sym typeface="Arial"/>
              </a:rPr>
              <a:t>N. De Filippis</a:t>
            </a:r>
            <a:r>
              <a:rPr baseline="30000" lang="it-IT">
                <a:solidFill>
                  <a:srgbClr val="2682C6"/>
                </a:solidFill>
                <a:latin typeface="Arial"/>
                <a:ea typeface="Arial"/>
                <a:cs typeface="Arial"/>
                <a:sym typeface="Arial"/>
              </a:rPr>
              <a:t>3,2</a:t>
            </a:r>
            <a:r>
              <a:rPr lang="it-IT">
                <a:solidFill>
                  <a:srgbClr val="2682C6"/>
                </a:solidFill>
                <a:latin typeface="Arial"/>
                <a:ea typeface="Arial"/>
                <a:cs typeface="Arial"/>
                <a:sym typeface="Arial"/>
              </a:rPr>
              <a:t> , D. Diacono</a:t>
            </a:r>
            <a:r>
              <a:rPr baseline="30000" lang="it-IT">
                <a:solidFill>
                  <a:srgbClr val="2682C6"/>
                </a:solidFill>
                <a:latin typeface="Arial"/>
                <a:ea typeface="Arial"/>
                <a:cs typeface="Arial"/>
                <a:sym typeface="Arial"/>
              </a:rPr>
              <a:t>2</a:t>
            </a:r>
            <a:r>
              <a:rPr lang="it-IT">
                <a:solidFill>
                  <a:srgbClr val="2682C6"/>
                </a:solidFill>
                <a:latin typeface="Arial"/>
                <a:ea typeface="Arial"/>
                <a:cs typeface="Arial"/>
                <a:sym typeface="Arial"/>
              </a:rPr>
              <a:t> , A. Sznajder</a:t>
            </a:r>
            <a:r>
              <a:rPr baseline="30000" lang="it-IT">
                <a:solidFill>
                  <a:srgbClr val="2682C6"/>
                </a:solidFill>
                <a:latin typeface="Arial"/>
                <a:ea typeface="Arial"/>
                <a:cs typeface="Arial"/>
                <a:sym typeface="Arial"/>
              </a:rPr>
              <a:t>4</a:t>
            </a:r>
            <a:endParaRPr>
              <a:solidFill>
                <a:srgbClr val="2682C6"/>
              </a:solidFill>
              <a:latin typeface="Arial"/>
              <a:ea typeface="Arial"/>
              <a:cs typeface="Arial"/>
              <a:sym typeface="Arial"/>
            </a:endParaRPr>
          </a:p>
          <a:p>
            <a:pPr indent="0" lvl="0" marL="0" rtl="0" algn="ctr">
              <a:lnSpc>
                <a:spcPct val="90000"/>
              </a:lnSpc>
              <a:spcBef>
                <a:spcPts val="1000"/>
              </a:spcBef>
              <a:spcAft>
                <a:spcPts val="0"/>
              </a:spcAft>
              <a:buClr>
                <a:srgbClr val="2682C6"/>
              </a:buClr>
              <a:buSzPct val="100000"/>
              <a:buNone/>
            </a:pPr>
            <a:r>
              <a:rPr baseline="30000" lang="it-IT" sz="1800">
                <a:solidFill>
                  <a:srgbClr val="2682C6"/>
                </a:solidFill>
                <a:latin typeface="Arial"/>
                <a:ea typeface="Arial"/>
                <a:cs typeface="Arial"/>
                <a:sym typeface="Arial"/>
              </a:rPr>
              <a:t>1</a:t>
            </a:r>
            <a:r>
              <a:rPr lang="it-IT" sz="1800">
                <a:solidFill>
                  <a:srgbClr val="2682C6"/>
                </a:solidFill>
                <a:latin typeface="Arial"/>
                <a:ea typeface="Arial"/>
                <a:cs typeface="Arial"/>
                <a:sym typeface="Arial"/>
              </a:rPr>
              <a:t>University of Bari; </a:t>
            </a:r>
            <a:r>
              <a:rPr baseline="30000" lang="it-IT" sz="1800">
                <a:solidFill>
                  <a:srgbClr val="2682C6"/>
                </a:solidFill>
                <a:latin typeface="Arial"/>
                <a:ea typeface="Arial"/>
                <a:cs typeface="Arial"/>
                <a:sym typeface="Arial"/>
              </a:rPr>
              <a:t>2</a:t>
            </a:r>
            <a:r>
              <a:rPr lang="it-IT" sz="1800">
                <a:solidFill>
                  <a:srgbClr val="2682C6"/>
                </a:solidFill>
                <a:latin typeface="Arial"/>
                <a:ea typeface="Arial"/>
                <a:cs typeface="Arial"/>
                <a:sym typeface="Arial"/>
              </a:rPr>
              <a:t>INFN BARI; </a:t>
            </a:r>
            <a:r>
              <a:rPr baseline="30000" lang="it-IT" sz="1800">
                <a:solidFill>
                  <a:srgbClr val="2682C6"/>
                </a:solidFill>
                <a:latin typeface="Arial"/>
                <a:ea typeface="Arial"/>
                <a:cs typeface="Arial"/>
                <a:sym typeface="Arial"/>
              </a:rPr>
              <a:t>3</a:t>
            </a:r>
            <a:r>
              <a:rPr lang="it-IT" sz="1800">
                <a:solidFill>
                  <a:srgbClr val="2682C6"/>
                </a:solidFill>
                <a:latin typeface="Arial"/>
                <a:ea typeface="Arial"/>
                <a:cs typeface="Arial"/>
                <a:sym typeface="Arial"/>
              </a:rPr>
              <a:t>Politecnico of Bari; </a:t>
            </a:r>
            <a:r>
              <a:rPr baseline="30000" lang="it-IT" sz="1800">
                <a:solidFill>
                  <a:srgbClr val="2682C6"/>
                </a:solidFill>
                <a:latin typeface="Arial"/>
                <a:ea typeface="Arial"/>
                <a:cs typeface="Arial"/>
                <a:sym typeface="Arial"/>
              </a:rPr>
              <a:t>4</a:t>
            </a:r>
            <a:r>
              <a:rPr lang="it-IT" sz="1800">
                <a:solidFill>
                  <a:srgbClr val="2682C6"/>
                </a:solidFill>
                <a:latin typeface="Arial"/>
                <a:ea typeface="Arial"/>
                <a:cs typeface="Arial"/>
                <a:sym typeface="Arial"/>
              </a:rPr>
              <a:t>University of Rio de Janeiro</a:t>
            </a:r>
            <a:endParaRPr sz="1800">
              <a:solidFill>
                <a:srgbClr val="2682C6"/>
              </a:solidFill>
              <a:latin typeface="Arial"/>
              <a:ea typeface="Arial"/>
              <a:cs typeface="Arial"/>
              <a:sym typeface="Arial"/>
            </a:endParaRPr>
          </a:p>
        </p:txBody>
      </p:sp>
      <p:pic>
        <p:nvPicPr>
          <p:cNvPr id="91" name="Google Shape;91;p13"/>
          <p:cNvPicPr preferRelativeResize="0"/>
          <p:nvPr/>
        </p:nvPicPr>
        <p:blipFill rotWithShape="1">
          <a:blip r:embed="rId3">
            <a:alphaModFix/>
          </a:blip>
          <a:srcRect b="0" l="0" r="0" t="0"/>
          <a:stretch/>
        </p:blipFill>
        <p:spPr>
          <a:xfrm>
            <a:off x="1845397" y="4831527"/>
            <a:ext cx="4891737" cy="1107077"/>
          </a:xfrm>
          <a:prstGeom prst="rect">
            <a:avLst/>
          </a:prstGeom>
          <a:noFill/>
          <a:ln>
            <a:noFill/>
          </a:ln>
        </p:spPr>
      </p:pic>
      <p:sp>
        <p:nvSpPr>
          <p:cNvPr id="92" name="Google Shape;92;p13"/>
          <p:cNvSpPr txBox="1"/>
          <p:nvPr/>
        </p:nvSpPr>
        <p:spPr>
          <a:xfrm>
            <a:off x="459297" y="4021625"/>
            <a:ext cx="58290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it-IT" sz="2400">
                <a:solidFill>
                  <a:srgbClr val="192C4B"/>
                </a:solidFill>
                <a:latin typeface="Belleza"/>
                <a:ea typeface="Belleza"/>
                <a:cs typeface="Belleza"/>
                <a:sym typeface="Belleza"/>
              </a:rPr>
              <a:t>Fourth</a:t>
            </a:r>
            <a:r>
              <a:rPr b="1" i="0" lang="it-IT" sz="2400" u="none" cap="none" strike="noStrike">
                <a:solidFill>
                  <a:srgbClr val="192C4B"/>
                </a:solidFill>
                <a:latin typeface="Belleza"/>
                <a:ea typeface="Belleza"/>
                <a:cs typeface="Belleza"/>
                <a:sym typeface="Belleza"/>
              </a:rPr>
              <a:t> ML-INFN Hackathon: Starting Level</a:t>
            </a:r>
            <a:endParaRPr b="0" i="0" sz="1400" u="none" cap="none" strike="noStrike">
              <a:solidFill>
                <a:srgbClr val="000000"/>
              </a:solidFill>
              <a:latin typeface="Arial"/>
              <a:ea typeface="Arial"/>
              <a:cs typeface="Arial"/>
              <a:sym typeface="Arial"/>
            </a:endParaRPr>
          </a:p>
        </p:txBody>
      </p:sp>
      <p:sp>
        <p:nvSpPr>
          <p:cNvPr id="93" name="Google Shape;93;p13"/>
          <p:cNvSpPr txBox="1"/>
          <p:nvPr/>
        </p:nvSpPr>
        <p:spPr>
          <a:xfrm>
            <a:off x="9647594" y="3983477"/>
            <a:ext cx="233910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lang="it-IT" sz="1800">
                <a:solidFill>
                  <a:srgbClr val="192C4B"/>
                </a:solidFill>
                <a:latin typeface="Belleza"/>
                <a:ea typeface="Belleza"/>
                <a:cs typeface="Belleza"/>
                <a:sym typeface="Belleza"/>
              </a:rPr>
              <a:t>23</a:t>
            </a:r>
            <a:r>
              <a:rPr b="1" baseline="30000" lang="it-IT" sz="1800">
                <a:solidFill>
                  <a:srgbClr val="192C4B"/>
                </a:solidFill>
                <a:latin typeface="Belleza"/>
                <a:ea typeface="Belleza"/>
                <a:cs typeface="Belleza"/>
                <a:sym typeface="Belleza"/>
              </a:rPr>
              <a:t>rd</a:t>
            </a:r>
            <a:r>
              <a:rPr b="1" i="0" lang="it-IT" sz="1800" u="none" cap="none" strike="noStrike">
                <a:solidFill>
                  <a:srgbClr val="192C4B"/>
                </a:solidFill>
                <a:latin typeface="Belleza"/>
                <a:ea typeface="Belleza"/>
                <a:cs typeface="Belleza"/>
                <a:sym typeface="Belleza"/>
              </a:rPr>
              <a:t>  </a:t>
            </a:r>
            <a:r>
              <a:rPr b="1" lang="it-IT" sz="1800">
                <a:solidFill>
                  <a:srgbClr val="192C4B"/>
                </a:solidFill>
                <a:latin typeface="Belleza"/>
                <a:ea typeface="Belleza"/>
                <a:cs typeface="Belleza"/>
                <a:sym typeface="Belleza"/>
              </a:rPr>
              <a:t>June</a:t>
            </a:r>
            <a:r>
              <a:rPr b="1" i="0" lang="it-IT" sz="1800" u="none" cap="none" strike="noStrike">
                <a:solidFill>
                  <a:srgbClr val="192C4B"/>
                </a:solidFill>
                <a:latin typeface="Belleza"/>
                <a:ea typeface="Belleza"/>
                <a:cs typeface="Belleza"/>
                <a:sym typeface="Belleza"/>
              </a:rPr>
              <a:t> 202</a:t>
            </a:r>
            <a:r>
              <a:rPr b="1" lang="it-IT" sz="1800">
                <a:solidFill>
                  <a:srgbClr val="192C4B"/>
                </a:solidFill>
                <a:latin typeface="Belleza"/>
                <a:ea typeface="Belleza"/>
                <a:cs typeface="Belleza"/>
                <a:sym typeface="Belleza"/>
              </a:rPr>
              <a:t>3</a:t>
            </a:r>
            <a:endParaRPr b="0" i="0" sz="1400" u="none" cap="none" strike="noStrike">
              <a:solidFill>
                <a:srgbClr val="000000"/>
              </a:solidFill>
              <a:latin typeface="Arial"/>
              <a:ea typeface="Arial"/>
              <a:cs typeface="Arial"/>
              <a:sym typeface="Arial"/>
            </a:endParaRPr>
          </a:p>
        </p:txBody>
      </p:sp>
      <p:cxnSp>
        <p:nvCxnSpPr>
          <p:cNvPr id="94" name="Google Shape;94;p13"/>
          <p:cNvCxnSpPr/>
          <p:nvPr/>
        </p:nvCxnSpPr>
        <p:spPr>
          <a:xfrm>
            <a:off x="355974" y="4559272"/>
            <a:ext cx="11630722" cy="0"/>
          </a:xfrm>
          <a:prstGeom prst="straightConnector1">
            <a:avLst/>
          </a:prstGeom>
          <a:noFill/>
          <a:ln cap="rnd" cmpd="sng" w="19050">
            <a:solidFill>
              <a:srgbClr val="192C4B"/>
            </a:solidFill>
            <a:prstDash val="solid"/>
            <a:round/>
            <a:headEnd len="sm" w="sm" type="none"/>
            <a:tailEnd len="sm" w="sm" type="none"/>
          </a:ln>
          <a:effectLst>
            <a:outerShdw blurRad="50800" rotWithShape="0" algn="tl" dir="2700000" dist="38100">
              <a:srgbClr val="000000">
                <a:alpha val="40000"/>
              </a:srgbClr>
            </a:outerShdw>
          </a:effectLst>
        </p:spPr>
      </p:cxnSp>
      <p:sp>
        <p:nvSpPr>
          <p:cNvPr id="95" name="Google Shape;95;p13"/>
          <p:cNvSpPr/>
          <p:nvPr/>
        </p:nvSpPr>
        <p:spPr>
          <a:xfrm>
            <a:off x="0" y="6133171"/>
            <a:ext cx="12192000" cy="724828"/>
          </a:xfrm>
          <a:prstGeom prst="rect">
            <a:avLst/>
          </a:prstGeom>
          <a:solidFill>
            <a:srgbClr val="1DACE4"/>
          </a:solidFill>
          <a:ln cap="flat" cmpd="sng" w="12700">
            <a:solidFill>
              <a:srgbClr val="1DACE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 name="Google Shape;96;p13"/>
          <p:cNvSpPr/>
          <p:nvPr/>
        </p:nvSpPr>
        <p:spPr>
          <a:xfrm>
            <a:off x="0" y="6345044"/>
            <a:ext cx="12192000" cy="512956"/>
          </a:xfrm>
          <a:prstGeom prst="rect">
            <a:avLst/>
          </a:prstGeom>
          <a:solidFill>
            <a:srgbClr val="2682C6"/>
          </a:solidFill>
          <a:ln cap="flat" cmpd="sng" w="12700">
            <a:solidFill>
              <a:srgbClr val="2682C6"/>
            </a:solidFill>
            <a:prstDash val="solid"/>
            <a:miter lim="800000"/>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7" name="Google Shape;97;p13"/>
          <p:cNvPicPr preferRelativeResize="0"/>
          <p:nvPr/>
        </p:nvPicPr>
        <p:blipFill rotWithShape="1">
          <a:blip r:embed="rId4">
            <a:alphaModFix/>
          </a:blip>
          <a:srcRect b="0" l="0" r="0" t="0"/>
          <a:stretch/>
        </p:blipFill>
        <p:spPr>
          <a:xfrm>
            <a:off x="355975" y="4771146"/>
            <a:ext cx="1286088" cy="1286088"/>
          </a:xfrm>
          <a:prstGeom prst="rect">
            <a:avLst/>
          </a:prstGeom>
          <a:noFill/>
          <a:ln>
            <a:noFill/>
          </a:ln>
        </p:spPr>
      </p:pic>
      <p:sp>
        <p:nvSpPr>
          <p:cNvPr id="98" name="Google Shape;98;p13"/>
          <p:cNvSpPr txBox="1"/>
          <p:nvPr/>
        </p:nvSpPr>
        <p:spPr>
          <a:xfrm>
            <a:off x="6737134" y="4932841"/>
            <a:ext cx="5249562"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it-IT" sz="2400" u="none" cap="none" strike="noStrike">
                <a:solidFill>
                  <a:srgbClr val="2682C6"/>
                </a:solidFill>
                <a:latin typeface="Belleza"/>
                <a:ea typeface="Belleza"/>
                <a:cs typeface="Belleza"/>
                <a:sym typeface="Belleza"/>
              </a:rPr>
              <a:t>Brief description of the exercise for the High Energy Physics (HEP) groups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22"/>
          <p:cNvSpPr/>
          <p:nvPr/>
        </p:nvSpPr>
        <p:spPr>
          <a:xfrm>
            <a:off x="0" y="-76475"/>
            <a:ext cx="12192000" cy="7164900"/>
          </a:xfrm>
          <a:prstGeom prst="rect">
            <a:avLst/>
          </a:prstGeom>
          <a:solidFill>
            <a:srgbClr val="EBF4F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3" name="Google Shape;273;p22"/>
          <p:cNvSpPr txBox="1"/>
          <p:nvPr>
            <p:ph type="ctrTitle"/>
          </p:nvPr>
        </p:nvSpPr>
        <p:spPr>
          <a:xfrm>
            <a:off x="477952" y="1"/>
            <a:ext cx="12192000" cy="7713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192C4B"/>
              </a:buClr>
              <a:buSzPts val="4000"/>
              <a:buFont typeface="Arial"/>
              <a:buNone/>
            </a:pPr>
            <a:r>
              <a:rPr lang="it-IT" sz="3700">
                <a:solidFill>
                  <a:srgbClr val="04064C"/>
                </a:solidFill>
                <a:latin typeface="Arial"/>
                <a:ea typeface="Arial"/>
                <a:cs typeface="Arial"/>
                <a:sym typeface="Arial"/>
              </a:rPr>
              <a:t>Machine Learning Software</a:t>
            </a:r>
            <a:r>
              <a:rPr lang="it-IT" sz="5800">
                <a:solidFill>
                  <a:srgbClr val="192C4B"/>
                </a:solidFill>
                <a:latin typeface="Arial"/>
                <a:ea typeface="Arial"/>
                <a:cs typeface="Arial"/>
                <a:sym typeface="Arial"/>
              </a:rPr>
              <a:t> </a:t>
            </a:r>
            <a:endParaRPr sz="5800">
              <a:solidFill>
                <a:srgbClr val="192C4B"/>
              </a:solidFill>
              <a:latin typeface="Arial"/>
              <a:ea typeface="Arial"/>
              <a:cs typeface="Arial"/>
              <a:sym typeface="Arial"/>
            </a:endParaRPr>
          </a:p>
        </p:txBody>
      </p:sp>
      <p:pic>
        <p:nvPicPr>
          <p:cNvPr id="274" name="Google Shape;274;p22"/>
          <p:cNvPicPr preferRelativeResize="0"/>
          <p:nvPr/>
        </p:nvPicPr>
        <p:blipFill rotWithShape="1">
          <a:blip r:embed="rId3">
            <a:alphaModFix/>
          </a:blip>
          <a:srcRect b="0" l="0" r="0" t="0"/>
          <a:stretch/>
        </p:blipFill>
        <p:spPr>
          <a:xfrm>
            <a:off x="8851136" y="53403"/>
            <a:ext cx="2679553" cy="606425"/>
          </a:xfrm>
          <a:prstGeom prst="rect">
            <a:avLst/>
          </a:prstGeom>
          <a:noFill/>
          <a:ln>
            <a:noFill/>
          </a:ln>
        </p:spPr>
      </p:pic>
      <p:sp>
        <p:nvSpPr>
          <p:cNvPr id="275" name="Google Shape;275;p22"/>
          <p:cNvSpPr/>
          <p:nvPr/>
        </p:nvSpPr>
        <p:spPr>
          <a:xfrm>
            <a:off x="-12" y="6264746"/>
            <a:ext cx="12192000" cy="724800"/>
          </a:xfrm>
          <a:prstGeom prst="rect">
            <a:avLst/>
          </a:prstGeom>
          <a:solidFill>
            <a:srgbClr val="1DACE4"/>
          </a:solidFill>
          <a:ln cap="flat" cmpd="sng" w="12700">
            <a:solidFill>
              <a:srgbClr val="1DACE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6" name="Google Shape;276;p22"/>
          <p:cNvSpPr/>
          <p:nvPr/>
        </p:nvSpPr>
        <p:spPr>
          <a:xfrm>
            <a:off x="0" y="6476544"/>
            <a:ext cx="12192000" cy="513000"/>
          </a:xfrm>
          <a:prstGeom prst="rect">
            <a:avLst/>
          </a:prstGeom>
          <a:solidFill>
            <a:srgbClr val="2682C6"/>
          </a:solidFill>
          <a:ln cap="flat" cmpd="sng" w="12700">
            <a:solidFill>
              <a:srgbClr val="2682C6"/>
            </a:solidFill>
            <a:prstDash val="solid"/>
            <a:miter lim="800000"/>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77" name="Google Shape;277;p22"/>
          <p:cNvPicPr preferRelativeResize="0"/>
          <p:nvPr/>
        </p:nvPicPr>
        <p:blipFill rotWithShape="1">
          <a:blip r:embed="rId4">
            <a:alphaModFix/>
          </a:blip>
          <a:srcRect b="0" l="0" r="0" t="0"/>
          <a:stretch/>
        </p:blipFill>
        <p:spPr>
          <a:xfrm>
            <a:off x="11530689" y="96863"/>
            <a:ext cx="456008" cy="456008"/>
          </a:xfrm>
          <a:prstGeom prst="rect">
            <a:avLst/>
          </a:prstGeom>
          <a:noFill/>
          <a:ln>
            <a:noFill/>
          </a:ln>
        </p:spPr>
      </p:pic>
      <p:sp>
        <p:nvSpPr>
          <p:cNvPr id="278" name="Google Shape;278;p22"/>
          <p:cNvSpPr txBox="1"/>
          <p:nvPr/>
        </p:nvSpPr>
        <p:spPr>
          <a:xfrm>
            <a:off x="215749" y="6396294"/>
            <a:ext cx="6678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it-IT" sz="2400" u="none" cap="none" strike="noStrike">
                <a:solidFill>
                  <a:srgbClr val="EBF4F8"/>
                </a:solidFill>
                <a:latin typeface="Belleza"/>
                <a:ea typeface="Belleza"/>
                <a:cs typeface="Belleza"/>
                <a:sym typeface="Belleza"/>
              </a:rPr>
              <a:t>Higgs searches @ LHC: </a:t>
            </a:r>
            <a:r>
              <a:rPr b="1" i="0" lang="it-IT" sz="2400" u="none" cap="none" strike="noStrike">
                <a:solidFill>
                  <a:srgbClr val="192C4B"/>
                </a:solidFill>
                <a:latin typeface="Belleza"/>
                <a:ea typeface="Belleza"/>
                <a:cs typeface="Belleza"/>
                <a:sym typeface="Belleza"/>
              </a:rPr>
              <a:t>The notebook</a:t>
            </a:r>
            <a:endParaRPr b="0" i="0" sz="1400" u="none" cap="none" strike="noStrike">
              <a:solidFill>
                <a:srgbClr val="000000"/>
              </a:solidFill>
              <a:latin typeface="Arial"/>
              <a:ea typeface="Arial"/>
              <a:cs typeface="Arial"/>
              <a:sym typeface="Arial"/>
            </a:endParaRPr>
          </a:p>
        </p:txBody>
      </p:sp>
      <p:cxnSp>
        <p:nvCxnSpPr>
          <p:cNvPr id="279" name="Google Shape;279;p22"/>
          <p:cNvCxnSpPr/>
          <p:nvPr/>
        </p:nvCxnSpPr>
        <p:spPr>
          <a:xfrm>
            <a:off x="402273" y="715111"/>
            <a:ext cx="11630700" cy="0"/>
          </a:xfrm>
          <a:prstGeom prst="straightConnector1">
            <a:avLst/>
          </a:prstGeom>
          <a:noFill/>
          <a:ln cap="rnd" cmpd="sng" w="19050">
            <a:solidFill>
              <a:srgbClr val="192C4B"/>
            </a:solidFill>
            <a:prstDash val="solid"/>
            <a:round/>
            <a:headEnd len="sm" w="sm" type="none"/>
            <a:tailEnd len="sm" w="sm" type="none"/>
          </a:ln>
          <a:effectLst>
            <a:outerShdw blurRad="50800" rotWithShape="0" algn="tl" dir="2700000" dist="38100">
              <a:srgbClr val="000000">
                <a:alpha val="40000"/>
              </a:srgbClr>
            </a:outerShdw>
          </a:effectLst>
        </p:spPr>
      </p:cxnSp>
      <p:pic>
        <p:nvPicPr>
          <p:cNvPr descr="Puzzle contorno" id="280" name="Google Shape;280;p22"/>
          <p:cNvPicPr preferRelativeResize="0"/>
          <p:nvPr/>
        </p:nvPicPr>
        <p:blipFill rotWithShape="1">
          <a:blip r:embed="rId5">
            <a:alphaModFix/>
          </a:blip>
          <a:srcRect b="0" l="0" r="0" t="0"/>
          <a:stretch/>
        </p:blipFill>
        <p:spPr>
          <a:xfrm>
            <a:off x="372562" y="1140232"/>
            <a:ext cx="914400" cy="914400"/>
          </a:xfrm>
          <a:prstGeom prst="rect">
            <a:avLst/>
          </a:prstGeom>
          <a:noFill/>
          <a:ln>
            <a:noFill/>
          </a:ln>
        </p:spPr>
      </p:pic>
      <p:pic>
        <p:nvPicPr>
          <p:cNvPr id="281" name="Google Shape;281;p22"/>
          <p:cNvPicPr preferRelativeResize="0"/>
          <p:nvPr/>
        </p:nvPicPr>
        <p:blipFill rotWithShape="1">
          <a:blip r:embed="rId6">
            <a:alphaModFix/>
          </a:blip>
          <a:srcRect b="1361" l="0" r="0" t="0"/>
          <a:stretch/>
        </p:blipFill>
        <p:spPr>
          <a:xfrm>
            <a:off x="1363950" y="771300"/>
            <a:ext cx="10612946" cy="523221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4"/>
          <p:cNvSpPr/>
          <p:nvPr/>
        </p:nvSpPr>
        <p:spPr>
          <a:xfrm>
            <a:off x="0" y="0"/>
            <a:ext cx="12192000" cy="6858000"/>
          </a:xfrm>
          <a:prstGeom prst="rect">
            <a:avLst/>
          </a:prstGeom>
          <a:solidFill>
            <a:srgbClr val="EBF4F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4" name="Google Shape;104;p14"/>
          <p:cNvSpPr txBox="1"/>
          <p:nvPr>
            <p:ph type="ctrTitle"/>
          </p:nvPr>
        </p:nvSpPr>
        <p:spPr>
          <a:xfrm>
            <a:off x="477952" y="164957"/>
            <a:ext cx="12192000" cy="606425"/>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192C4B"/>
              </a:buClr>
              <a:buSzPts val="4000"/>
              <a:buFont typeface="Arial"/>
              <a:buNone/>
            </a:pPr>
            <a:r>
              <a:rPr lang="it-IT" sz="4000">
                <a:solidFill>
                  <a:srgbClr val="192C4B"/>
                </a:solidFill>
                <a:latin typeface="Arial"/>
                <a:ea typeface="Arial"/>
                <a:cs typeface="Arial"/>
                <a:sym typeface="Arial"/>
              </a:rPr>
              <a:t>Binary classification task @CMS</a:t>
            </a:r>
            <a:endParaRPr sz="4000">
              <a:solidFill>
                <a:srgbClr val="192C4B"/>
              </a:solidFill>
              <a:latin typeface="Arial"/>
              <a:ea typeface="Arial"/>
              <a:cs typeface="Arial"/>
              <a:sym typeface="Arial"/>
            </a:endParaRPr>
          </a:p>
        </p:txBody>
      </p:sp>
      <p:pic>
        <p:nvPicPr>
          <p:cNvPr id="105" name="Google Shape;105;p14"/>
          <p:cNvPicPr preferRelativeResize="0"/>
          <p:nvPr/>
        </p:nvPicPr>
        <p:blipFill rotWithShape="1">
          <a:blip r:embed="rId3">
            <a:alphaModFix/>
          </a:blip>
          <a:srcRect b="0" l="0" r="0" t="0"/>
          <a:stretch/>
        </p:blipFill>
        <p:spPr>
          <a:xfrm>
            <a:off x="8851136" y="53403"/>
            <a:ext cx="2679553" cy="606425"/>
          </a:xfrm>
          <a:prstGeom prst="rect">
            <a:avLst/>
          </a:prstGeom>
          <a:noFill/>
          <a:ln>
            <a:noFill/>
          </a:ln>
        </p:spPr>
      </p:pic>
      <p:sp>
        <p:nvSpPr>
          <p:cNvPr id="106" name="Google Shape;106;p14"/>
          <p:cNvSpPr/>
          <p:nvPr/>
        </p:nvSpPr>
        <p:spPr>
          <a:xfrm>
            <a:off x="0" y="6133171"/>
            <a:ext cx="12192000" cy="724828"/>
          </a:xfrm>
          <a:prstGeom prst="rect">
            <a:avLst/>
          </a:prstGeom>
          <a:solidFill>
            <a:srgbClr val="1DACE4"/>
          </a:solidFill>
          <a:ln cap="flat" cmpd="sng" w="12700">
            <a:solidFill>
              <a:srgbClr val="1DACE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7" name="Google Shape;107;p14"/>
          <p:cNvSpPr/>
          <p:nvPr/>
        </p:nvSpPr>
        <p:spPr>
          <a:xfrm>
            <a:off x="-13252" y="6320258"/>
            <a:ext cx="12192000" cy="512956"/>
          </a:xfrm>
          <a:prstGeom prst="rect">
            <a:avLst/>
          </a:prstGeom>
          <a:solidFill>
            <a:srgbClr val="2682C6"/>
          </a:solidFill>
          <a:ln cap="flat" cmpd="sng" w="12700">
            <a:solidFill>
              <a:srgbClr val="2682C6"/>
            </a:solidFill>
            <a:prstDash val="solid"/>
            <a:miter lim="800000"/>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8" name="Google Shape;108;p14"/>
          <p:cNvPicPr preferRelativeResize="0"/>
          <p:nvPr/>
        </p:nvPicPr>
        <p:blipFill rotWithShape="1">
          <a:blip r:embed="rId4">
            <a:alphaModFix/>
          </a:blip>
          <a:srcRect b="0" l="0" r="0" t="0"/>
          <a:stretch/>
        </p:blipFill>
        <p:spPr>
          <a:xfrm>
            <a:off x="11530689" y="96863"/>
            <a:ext cx="456007" cy="456007"/>
          </a:xfrm>
          <a:prstGeom prst="rect">
            <a:avLst/>
          </a:prstGeom>
          <a:noFill/>
          <a:ln>
            <a:noFill/>
          </a:ln>
        </p:spPr>
      </p:pic>
      <p:sp>
        <p:nvSpPr>
          <p:cNvPr id="109" name="Google Shape;109;p14"/>
          <p:cNvSpPr txBox="1"/>
          <p:nvPr/>
        </p:nvSpPr>
        <p:spPr>
          <a:xfrm>
            <a:off x="355973" y="6345044"/>
            <a:ext cx="1013785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it-IT" sz="2400" u="none" cap="none" strike="noStrike">
                <a:solidFill>
                  <a:srgbClr val="EBF4F8"/>
                </a:solidFill>
                <a:latin typeface="Belleza"/>
                <a:ea typeface="Belleza"/>
                <a:cs typeface="Belleza"/>
                <a:sym typeface="Belleza"/>
              </a:rPr>
              <a:t>Higgs searches @ LHC: </a:t>
            </a:r>
            <a:r>
              <a:rPr b="1" i="0" lang="it-IT" sz="2400" u="none" cap="none" strike="noStrike">
                <a:solidFill>
                  <a:srgbClr val="192C4B"/>
                </a:solidFill>
                <a:latin typeface="Belleza"/>
                <a:ea typeface="Belleza"/>
                <a:cs typeface="Belleza"/>
                <a:sym typeface="Belleza"/>
              </a:rPr>
              <a:t>Aim of the hackathon exercise</a:t>
            </a:r>
            <a:endParaRPr b="0" i="0" sz="1400" u="none" cap="none" strike="noStrike">
              <a:solidFill>
                <a:srgbClr val="000000"/>
              </a:solidFill>
              <a:latin typeface="Arial"/>
              <a:ea typeface="Arial"/>
              <a:cs typeface="Arial"/>
              <a:sym typeface="Arial"/>
            </a:endParaRPr>
          </a:p>
        </p:txBody>
      </p:sp>
      <p:pic>
        <p:nvPicPr>
          <p:cNvPr id="110" name="Google Shape;110;p14"/>
          <p:cNvPicPr preferRelativeResize="0"/>
          <p:nvPr/>
        </p:nvPicPr>
        <p:blipFill rotWithShape="1">
          <a:blip r:embed="rId5">
            <a:alphaModFix/>
          </a:blip>
          <a:srcRect b="1876" l="7061" r="6277" t="4585"/>
          <a:stretch/>
        </p:blipFill>
        <p:spPr>
          <a:xfrm>
            <a:off x="6255005" y="824335"/>
            <a:ext cx="5777990" cy="3152784"/>
          </a:xfrm>
          <a:prstGeom prst="rect">
            <a:avLst/>
          </a:prstGeom>
          <a:noFill/>
          <a:ln cap="flat" cmpd="sng" w="9525">
            <a:solidFill>
              <a:srgbClr val="31538F"/>
            </a:solidFill>
            <a:prstDash val="solid"/>
            <a:round/>
            <a:headEnd len="sm" w="sm" type="none"/>
            <a:tailEnd len="sm" w="sm" type="none"/>
          </a:ln>
        </p:spPr>
      </p:pic>
      <p:sp>
        <p:nvSpPr>
          <p:cNvPr id="111" name="Google Shape;111;p14"/>
          <p:cNvSpPr/>
          <p:nvPr/>
        </p:nvSpPr>
        <p:spPr>
          <a:xfrm>
            <a:off x="5799154" y="4237270"/>
            <a:ext cx="6096000" cy="1754326"/>
          </a:xfrm>
          <a:prstGeom prst="rect">
            <a:avLst/>
          </a:prstGeom>
          <a:noFill/>
          <a:ln>
            <a:noFill/>
          </a:ln>
        </p:spPr>
        <p:txBody>
          <a:bodyPr anchorCtr="0" anchor="t" bIns="45700" lIns="91425" spcFirstLastPara="1" rIns="91425" wrap="square" tIns="45700">
            <a:noAutofit/>
          </a:bodyPr>
          <a:lstStyle/>
          <a:p>
            <a:pPr indent="-285750" lvl="0" marL="408623" marR="0" rtl="0" algn="just">
              <a:lnSpc>
                <a:spcPct val="100000"/>
              </a:lnSpc>
              <a:spcBef>
                <a:spcPts val="0"/>
              </a:spcBef>
              <a:spcAft>
                <a:spcPts val="0"/>
              </a:spcAft>
              <a:buClr>
                <a:schemeClr val="dk1"/>
              </a:buClr>
              <a:buSzPts val="1800"/>
              <a:buFont typeface="Noto Sans Symbols"/>
              <a:buChar char="❑"/>
            </a:pPr>
            <a:r>
              <a:rPr b="0" i="0" lang="it-IT" sz="1800" u="none" cap="none" strike="noStrike">
                <a:solidFill>
                  <a:schemeClr val="dk1"/>
                </a:solidFill>
                <a:latin typeface="Arial"/>
                <a:ea typeface="Arial"/>
                <a:cs typeface="Arial"/>
                <a:sym typeface="Arial"/>
              </a:rPr>
              <a:t>The Higgs boson signal is a «rare» physical process @LHC, difficult to discriminate from the background with standard multivariate analysis techniques (i.e. by imposing cuts on single physical observables)</a:t>
            </a:r>
            <a:endParaRPr b="0" i="0" sz="1400" u="none" cap="none" strike="noStrike">
              <a:solidFill>
                <a:srgbClr val="000000"/>
              </a:solidFill>
              <a:latin typeface="Arial"/>
              <a:ea typeface="Arial"/>
              <a:cs typeface="Arial"/>
              <a:sym typeface="Arial"/>
            </a:endParaRPr>
          </a:p>
          <a:p>
            <a:pPr indent="-285750" lvl="0" marL="408623" marR="0" rtl="0" algn="just">
              <a:lnSpc>
                <a:spcPct val="100000"/>
              </a:lnSpc>
              <a:spcBef>
                <a:spcPts val="0"/>
              </a:spcBef>
              <a:spcAft>
                <a:spcPts val="0"/>
              </a:spcAft>
              <a:buClr>
                <a:schemeClr val="dk1"/>
              </a:buClr>
              <a:buSzPts val="1800"/>
              <a:buFont typeface="Noto Sans Symbols"/>
              <a:buChar char="❑"/>
            </a:pPr>
            <a:r>
              <a:rPr b="0" i="0" lang="it-IT" sz="1800" u="none" cap="none" strike="noStrike">
                <a:solidFill>
                  <a:schemeClr val="dk1"/>
                </a:solidFill>
                <a:latin typeface="Arial"/>
                <a:ea typeface="Arial"/>
                <a:cs typeface="Arial"/>
                <a:sym typeface="Arial"/>
              </a:rPr>
              <a:t>We use </a:t>
            </a:r>
            <a:r>
              <a:rPr b="1" i="0" lang="it-IT" sz="1800" u="none" cap="none" strike="noStrike">
                <a:solidFill>
                  <a:schemeClr val="dk1"/>
                </a:solidFill>
                <a:latin typeface="Arial"/>
                <a:ea typeface="Arial"/>
                <a:cs typeface="Arial"/>
                <a:sym typeface="Arial"/>
              </a:rPr>
              <a:t>Machine Learning algorithm, </a:t>
            </a:r>
            <a:r>
              <a:rPr b="0" i="0" lang="it-IT" sz="1800" u="none" cap="none" strike="noStrike">
                <a:solidFill>
                  <a:schemeClr val="dk1"/>
                </a:solidFill>
                <a:latin typeface="Arial"/>
                <a:ea typeface="Arial"/>
                <a:cs typeface="Arial"/>
                <a:sym typeface="Arial"/>
              </a:rPr>
              <a:t>a</a:t>
            </a:r>
            <a:r>
              <a:rPr b="1" i="0" lang="it-IT" sz="1800" u="none" cap="none" strike="noStrike">
                <a:solidFill>
                  <a:schemeClr val="dk1"/>
                </a:solidFill>
                <a:latin typeface="Arial"/>
                <a:ea typeface="Arial"/>
                <a:cs typeface="Arial"/>
                <a:sym typeface="Arial"/>
              </a:rPr>
              <a:t> Deep Neural Network (DNN),</a:t>
            </a:r>
            <a:r>
              <a:rPr b="0" i="0" lang="it-IT" sz="1800" u="none" cap="none" strike="noStrike">
                <a:solidFill>
                  <a:schemeClr val="dk1"/>
                </a:solidFill>
                <a:latin typeface="Arial"/>
                <a:ea typeface="Arial"/>
                <a:cs typeface="Arial"/>
                <a:sym typeface="Arial"/>
              </a:rPr>
              <a:t> for our multivariate analysis! </a:t>
            </a:r>
            <a:endParaRPr b="0" i="0" sz="1400" u="none" cap="none" strike="noStrike">
              <a:solidFill>
                <a:srgbClr val="000000"/>
              </a:solidFill>
              <a:latin typeface="Arial"/>
              <a:ea typeface="Arial"/>
              <a:cs typeface="Arial"/>
              <a:sym typeface="Arial"/>
            </a:endParaRPr>
          </a:p>
        </p:txBody>
      </p:sp>
      <p:pic>
        <p:nvPicPr>
          <p:cNvPr id="112" name="Google Shape;112;p14"/>
          <p:cNvPicPr preferRelativeResize="0"/>
          <p:nvPr/>
        </p:nvPicPr>
        <p:blipFill rotWithShape="1">
          <a:blip r:embed="rId6">
            <a:alphaModFix/>
          </a:blip>
          <a:srcRect b="0" l="-2179" r="-2179" t="0"/>
          <a:stretch/>
        </p:blipFill>
        <p:spPr>
          <a:xfrm>
            <a:off x="3038933" y="4052552"/>
            <a:ext cx="3025899" cy="2241202"/>
          </a:xfrm>
          <a:prstGeom prst="rect">
            <a:avLst/>
          </a:prstGeom>
          <a:noFill/>
          <a:ln>
            <a:noFill/>
          </a:ln>
        </p:spPr>
      </p:pic>
      <p:cxnSp>
        <p:nvCxnSpPr>
          <p:cNvPr id="113" name="Google Shape;113;p14"/>
          <p:cNvCxnSpPr/>
          <p:nvPr/>
        </p:nvCxnSpPr>
        <p:spPr>
          <a:xfrm>
            <a:off x="402273" y="715111"/>
            <a:ext cx="11630722" cy="0"/>
          </a:xfrm>
          <a:prstGeom prst="straightConnector1">
            <a:avLst/>
          </a:prstGeom>
          <a:noFill/>
          <a:ln cap="rnd" cmpd="sng" w="19050">
            <a:solidFill>
              <a:srgbClr val="192C4B"/>
            </a:solidFill>
            <a:prstDash val="solid"/>
            <a:round/>
            <a:headEnd len="sm" w="sm" type="none"/>
            <a:tailEnd len="sm" w="sm" type="none"/>
          </a:ln>
          <a:effectLst>
            <a:outerShdw blurRad="50800" rotWithShape="0" algn="tl" dir="2700000" dist="38100">
              <a:srgbClr val="000000">
                <a:alpha val="40000"/>
              </a:srgbClr>
            </a:outerShdw>
          </a:effectLst>
        </p:spPr>
      </p:cxnSp>
      <p:sp>
        <p:nvSpPr>
          <p:cNvPr id="114" name="Google Shape;114;p14"/>
          <p:cNvSpPr/>
          <p:nvPr/>
        </p:nvSpPr>
        <p:spPr>
          <a:xfrm>
            <a:off x="477960" y="3814041"/>
            <a:ext cx="2830200" cy="1754400"/>
          </a:xfrm>
          <a:prstGeom prst="rect">
            <a:avLst/>
          </a:prstGeom>
          <a:noFill/>
          <a:ln>
            <a:noFill/>
          </a:ln>
        </p:spPr>
        <p:txBody>
          <a:bodyPr anchorCtr="0" anchor="t" bIns="45700" lIns="91425" spcFirstLastPara="1" rIns="91425" wrap="square" tIns="45700">
            <a:noAutofit/>
          </a:bodyPr>
          <a:lstStyle/>
          <a:p>
            <a:pPr indent="0" lvl="0" marL="122873" marR="0" rtl="0" algn="l">
              <a:lnSpc>
                <a:spcPct val="100000"/>
              </a:lnSpc>
              <a:spcBef>
                <a:spcPts val="0"/>
              </a:spcBef>
              <a:spcAft>
                <a:spcPts val="0"/>
              </a:spcAft>
              <a:buClr>
                <a:srgbClr val="000000"/>
              </a:buClr>
              <a:buSzPts val="1800"/>
              <a:buFont typeface="Arial"/>
              <a:buNone/>
            </a:pPr>
            <a:r>
              <a:rPr b="0" i="0" lang="it-IT" sz="1800" u="none" cap="none" strike="noStrike">
                <a:solidFill>
                  <a:srgbClr val="2682C6"/>
                </a:solidFill>
                <a:latin typeface="Arial"/>
                <a:ea typeface="Arial"/>
                <a:cs typeface="Arial"/>
                <a:sym typeface="Arial"/>
              </a:rPr>
              <a:t>You will learn more about the Standard Model of particle phy</a:t>
            </a:r>
            <a:r>
              <a:rPr b="0" i="0" lang="it-IT" sz="1800" u="none" cap="none" strike="noStrike">
                <a:solidFill>
                  <a:srgbClr val="2682C6"/>
                </a:solidFill>
                <a:latin typeface="Arial"/>
                <a:ea typeface="Arial"/>
                <a:cs typeface="Arial"/>
                <a:sym typeface="Arial"/>
              </a:rPr>
              <a:t>si</a:t>
            </a:r>
            <a:r>
              <a:rPr b="0" i="0" lang="it-IT" sz="1800" u="none" cap="none" strike="noStrike">
                <a:solidFill>
                  <a:srgbClr val="2682C6"/>
                </a:solidFill>
                <a:latin typeface="Arial"/>
                <a:ea typeface="Arial"/>
                <a:cs typeface="Arial"/>
                <a:sym typeface="Arial"/>
              </a:rPr>
              <a:t>cs!</a:t>
            </a:r>
            <a:endParaRPr b="0" i="0" sz="1400" u="none" cap="none" strike="noStrike">
              <a:solidFill>
                <a:srgbClr val="000000"/>
              </a:solidFill>
              <a:latin typeface="Arial"/>
              <a:ea typeface="Arial"/>
              <a:cs typeface="Arial"/>
              <a:sym typeface="Arial"/>
            </a:endParaRPr>
          </a:p>
          <a:p>
            <a:pPr indent="0" lvl="0" marL="122873"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682C6"/>
              </a:solidFill>
              <a:latin typeface="Arial"/>
              <a:ea typeface="Arial"/>
              <a:cs typeface="Arial"/>
              <a:sym typeface="Arial"/>
            </a:endParaRPr>
          </a:p>
          <a:p>
            <a:pPr indent="0" lvl="0" marL="122873" marR="0" rtl="0" algn="l">
              <a:lnSpc>
                <a:spcPct val="100000"/>
              </a:lnSpc>
              <a:spcBef>
                <a:spcPts val="0"/>
              </a:spcBef>
              <a:spcAft>
                <a:spcPts val="0"/>
              </a:spcAft>
              <a:buClr>
                <a:srgbClr val="000000"/>
              </a:buClr>
              <a:buSzPts val="1800"/>
              <a:buFont typeface="Arial"/>
              <a:buNone/>
            </a:pPr>
            <a:r>
              <a:rPr b="0" i="0" lang="it-IT" sz="1800" u="none" cap="none" strike="noStrike">
                <a:solidFill>
                  <a:srgbClr val="192C4B"/>
                </a:solidFill>
                <a:latin typeface="Arial"/>
                <a:ea typeface="Arial"/>
                <a:cs typeface="Arial"/>
                <a:sym typeface="Arial"/>
              </a:rPr>
              <a:t>First seen </a:t>
            </a:r>
            <a:r>
              <a:rPr b="0" i="0" lang="it-IT" sz="1800" u="sng" cap="none" strike="noStrike">
                <a:solidFill>
                  <a:schemeClr val="hlink"/>
                </a:solidFill>
                <a:latin typeface="Arial"/>
                <a:ea typeface="Arial"/>
                <a:cs typeface="Arial"/>
                <a:sym typeface="Arial"/>
                <a:hlinkClick r:id="rId7"/>
              </a:rPr>
              <a:t>here</a:t>
            </a:r>
            <a:r>
              <a:rPr b="0" i="0" lang="it-IT" sz="1800" u="none" cap="none" strike="noStrike">
                <a:solidFill>
                  <a:srgbClr val="192C4B"/>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15" name="Google Shape;115;p14"/>
          <p:cNvSpPr/>
          <p:nvPr/>
        </p:nvSpPr>
        <p:spPr>
          <a:xfrm>
            <a:off x="94625" y="892975"/>
            <a:ext cx="6096000" cy="2743200"/>
          </a:xfrm>
          <a:prstGeom prst="rect">
            <a:avLst/>
          </a:prstGeom>
          <a:noFill/>
          <a:ln>
            <a:noFill/>
          </a:ln>
        </p:spPr>
        <p:txBody>
          <a:bodyPr anchorCtr="0" anchor="t" bIns="45700" lIns="91425" spcFirstLastPara="1" rIns="91425" wrap="square" tIns="45700">
            <a:noAutofit/>
          </a:bodyPr>
          <a:lstStyle/>
          <a:p>
            <a:pPr indent="-285750" lvl="0" marL="408622" marR="0" rtl="0" algn="just">
              <a:lnSpc>
                <a:spcPct val="100000"/>
              </a:lnSpc>
              <a:spcBef>
                <a:spcPts val="0"/>
              </a:spcBef>
              <a:spcAft>
                <a:spcPts val="0"/>
              </a:spcAft>
              <a:buClr>
                <a:schemeClr val="dk1"/>
              </a:buClr>
              <a:buSzPts val="1800"/>
              <a:buFont typeface="Noto Sans Symbols"/>
              <a:buChar char="❑"/>
            </a:pPr>
            <a:r>
              <a:rPr lang="it-IT" sz="1800">
                <a:solidFill>
                  <a:schemeClr val="dk1"/>
                </a:solidFill>
              </a:rPr>
              <a:t>Selection of single </a:t>
            </a:r>
            <a:r>
              <a:rPr b="1" lang="it-IT" sz="1800">
                <a:solidFill>
                  <a:schemeClr val="dk1"/>
                </a:solidFill>
              </a:rPr>
              <a:t>Higgs boson</a:t>
            </a:r>
            <a:r>
              <a:rPr lang="it-IT" sz="1800">
                <a:solidFill>
                  <a:schemeClr val="dk1"/>
                </a:solidFill>
              </a:rPr>
              <a:t> via vector boson fusion (VBF) production mechanism </a:t>
            </a:r>
            <a:r>
              <a:rPr b="1" lang="it-IT" sz="1800">
                <a:solidFill>
                  <a:schemeClr val="dk1"/>
                </a:solidFill>
              </a:rPr>
              <a:t>event</a:t>
            </a:r>
            <a:r>
              <a:rPr lang="it-IT" sz="1800">
                <a:solidFill>
                  <a:schemeClr val="dk1"/>
                </a:solidFill>
              </a:rPr>
              <a:t> with mass hypothesis of 125 GeV in the 4mu/4e decay channel @</a:t>
            </a:r>
            <a:r>
              <a:rPr b="1" lang="it-IT" sz="1800">
                <a:solidFill>
                  <a:schemeClr val="dk1"/>
                </a:solidFill>
              </a:rPr>
              <a:t>CMS Experiment</a:t>
            </a:r>
            <a:r>
              <a:rPr lang="it-IT" sz="1800">
                <a:solidFill>
                  <a:schemeClr val="dk1"/>
                </a:solidFill>
              </a:rPr>
              <a:t> @</a:t>
            </a:r>
            <a:r>
              <a:rPr b="1" lang="it-IT" sz="1800">
                <a:solidFill>
                  <a:schemeClr val="dk1"/>
                </a:solidFill>
              </a:rPr>
              <a:t>LHC </a:t>
            </a:r>
            <a:r>
              <a:rPr lang="it-IT" sz="1800">
                <a:solidFill>
                  <a:schemeClr val="dk1"/>
                </a:solidFill>
              </a:rPr>
              <a:t>(Monte Carlo simulated  sample at generator level)</a:t>
            </a:r>
            <a:endParaRPr sz="1800">
              <a:solidFill>
                <a:schemeClr val="dk1"/>
              </a:solidFill>
            </a:endParaRPr>
          </a:p>
          <a:p>
            <a:pPr indent="-285750" lvl="0" marL="408622" marR="0" rtl="0" algn="just">
              <a:lnSpc>
                <a:spcPct val="100000"/>
              </a:lnSpc>
              <a:spcBef>
                <a:spcPts val="0"/>
              </a:spcBef>
              <a:spcAft>
                <a:spcPts val="0"/>
              </a:spcAft>
              <a:buClr>
                <a:schemeClr val="dk1"/>
              </a:buClr>
              <a:buSzPts val="1800"/>
              <a:buChar char="❑"/>
            </a:pPr>
            <a:r>
              <a:rPr lang="it-IT" sz="1800">
                <a:solidFill>
                  <a:schemeClr val="dk1"/>
                </a:solidFill>
              </a:rPr>
              <a:t>Irriducible backgrounds: </a:t>
            </a:r>
            <a:endParaRPr sz="1800">
              <a:solidFill>
                <a:schemeClr val="dk1"/>
              </a:solidFill>
            </a:endParaRPr>
          </a:p>
          <a:p>
            <a:pPr indent="-342900" lvl="1" marL="914400" marR="0" rtl="0" algn="just">
              <a:lnSpc>
                <a:spcPct val="100000"/>
              </a:lnSpc>
              <a:spcBef>
                <a:spcPts val="0"/>
              </a:spcBef>
              <a:spcAft>
                <a:spcPts val="0"/>
              </a:spcAft>
              <a:buClr>
                <a:schemeClr val="dk1"/>
              </a:buClr>
              <a:buSzPts val="1800"/>
              <a:buChar char="○"/>
            </a:pPr>
            <a:r>
              <a:rPr lang="it-IT" sz="1800">
                <a:solidFill>
                  <a:schemeClr val="dk1"/>
                </a:solidFill>
              </a:rPr>
              <a:t>gg→ZZ→4mu + jets</a:t>
            </a:r>
            <a:endParaRPr sz="1800">
              <a:solidFill>
                <a:schemeClr val="dk1"/>
              </a:solidFill>
            </a:endParaRPr>
          </a:p>
          <a:p>
            <a:pPr indent="-342900" lvl="1" marL="914400" marR="0" rtl="0" algn="just">
              <a:lnSpc>
                <a:spcPct val="100000"/>
              </a:lnSpc>
              <a:spcBef>
                <a:spcPts val="0"/>
              </a:spcBef>
              <a:spcAft>
                <a:spcPts val="0"/>
              </a:spcAft>
              <a:buClr>
                <a:schemeClr val="dk1"/>
              </a:buClr>
              <a:buSzPts val="1800"/>
              <a:buChar char="○"/>
            </a:pPr>
            <a:r>
              <a:rPr lang="it-IT" sz="1800">
                <a:solidFill>
                  <a:schemeClr val="dk1"/>
                </a:solidFill>
              </a:rPr>
              <a:t>qq→ ZZ→4mu + jets</a:t>
            </a:r>
            <a:endParaRPr sz="1800">
              <a:solidFill>
                <a:schemeClr val="dk1"/>
              </a:solidFill>
            </a:endParaRPr>
          </a:p>
          <a:p>
            <a:pPr indent="-342900" lvl="1" marL="914400" rtl="0" algn="just">
              <a:spcBef>
                <a:spcPts val="0"/>
              </a:spcBef>
              <a:spcAft>
                <a:spcPts val="0"/>
              </a:spcAft>
              <a:buClr>
                <a:schemeClr val="dk1"/>
              </a:buClr>
              <a:buSzPts val="1800"/>
              <a:buChar char="○"/>
            </a:pPr>
            <a:r>
              <a:rPr lang="it-IT" sz="1800">
                <a:solidFill>
                  <a:schemeClr val="dk1"/>
                </a:solidFill>
              </a:rPr>
              <a:t>WH →qqZZ→qq4mu (optional exercise)</a:t>
            </a:r>
            <a:endParaRPr sz="1800">
              <a:solidFill>
                <a:schemeClr val="dk1"/>
              </a:solidFill>
            </a:endParaRPr>
          </a:p>
          <a:p>
            <a:pPr indent="-342900" lvl="1" marL="914400" marR="0" rtl="0" algn="just">
              <a:lnSpc>
                <a:spcPct val="100000"/>
              </a:lnSpc>
              <a:spcBef>
                <a:spcPts val="0"/>
              </a:spcBef>
              <a:spcAft>
                <a:spcPts val="0"/>
              </a:spcAft>
              <a:buClr>
                <a:schemeClr val="dk1"/>
              </a:buClr>
              <a:buSzPts val="1800"/>
              <a:buChar char="○"/>
            </a:pPr>
            <a:r>
              <a:rPr lang="it-IT" sz="1800">
                <a:solidFill>
                  <a:schemeClr val="dk1"/>
                </a:solidFill>
              </a:rPr>
              <a:t>ttH→ttZZ→qq4mu (optional exercise)</a:t>
            </a:r>
            <a:endParaRPr sz="1800">
              <a:solidFill>
                <a:schemeClr val="dk1"/>
              </a:solidFill>
            </a:endParaRPr>
          </a:p>
          <a:p>
            <a:pPr indent="0" lvl="0" marL="914400" marR="0" rtl="0" algn="just">
              <a:lnSpc>
                <a:spcPct val="100000"/>
              </a:lnSpc>
              <a:spcBef>
                <a:spcPts val="0"/>
              </a:spcBef>
              <a:spcAft>
                <a:spcPts val="0"/>
              </a:spcAft>
              <a:buNone/>
            </a:pPr>
            <a:r>
              <a:t/>
            </a:r>
            <a:endParaRPr sz="1800">
              <a:solidFill>
                <a:schemeClr val="dk1"/>
              </a:solidFill>
            </a:endParaRPr>
          </a:p>
          <a:p>
            <a:pPr indent="0" lvl="0" marL="914400" marR="0" rtl="0" algn="just">
              <a:lnSpc>
                <a:spcPct val="100000"/>
              </a:lnSpc>
              <a:spcBef>
                <a:spcPts val="0"/>
              </a:spcBef>
              <a:spcAft>
                <a:spcPts val="0"/>
              </a:spcAft>
              <a:buNone/>
            </a:pPr>
            <a:r>
              <a:t/>
            </a:r>
            <a:endParaRPr sz="18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5"/>
          <p:cNvSpPr/>
          <p:nvPr/>
        </p:nvSpPr>
        <p:spPr>
          <a:xfrm>
            <a:off x="0" y="0"/>
            <a:ext cx="12192000" cy="6858000"/>
          </a:xfrm>
          <a:prstGeom prst="rect">
            <a:avLst/>
          </a:prstGeom>
          <a:solidFill>
            <a:srgbClr val="EBF4F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1" name="Google Shape;121;p15"/>
          <p:cNvSpPr txBox="1"/>
          <p:nvPr>
            <p:ph type="ctrTitle"/>
          </p:nvPr>
        </p:nvSpPr>
        <p:spPr>
          <a:xfrm>
            <a:off x="477952" y="164957"/>
            <a:ext cx="12192000" cy="606425"/>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192C4B"/>
              </a:buClr>
              <a:buSzPts val="4000"/>
              <a:buFont typeface="Arial"/>
              <a:buNone/>
            </a:pPr>
            <a:r>
              <a:rPr lang="it-IT" sz="4000">
                <a:solidFill>
                  <a:srgbClr val="192C4B"/>
                </a:solidFill>
                <a:latin typeface="Arial"/>
                <a:ea typeface="Arial"/>
                <a:cs typeface="Arial"/>
                <a:sym typeface="Arial"/>
              </a:rPr>
              <a:t>The Compact Muon Solenoid (CMS)</a:t>
            </a:r>
            <a:endParaRPr sz="4000">
              <a:solidFill>
                <a:srgbClr val="192C4B"/>
              </a:solidFill>
              <a:latin typeface="Arial"/>
              <a:ea typeface="Arial"/>
              <a:cs typeface="Arial"/>
              <a:sym typeface="Arial"/>
            </a:endParaRPr>
          </a:p>
        </p:txBody>
      </p:sp>
      <p:pic>
        <p:nvPicPr>
          <p:cNvPr id="122" name="Google Shape;122;p15"/>
          <p:cNvPicPr preferRelativeResize="0"/>
          <p:nvPr/>
        </p:nvPicPr>
        <p:blipFill rotWithShape="1">
          <a:blip r:embed="rId3">
            <a:alphaModFix/>
          </a:blip>
          <a:srcRect b="0" l="0" r="0" t="0"/>
          <a:stretch/>
        </p:blipFill>
        <p:spPr>
          <a:xfrm>
            <a:off x="8851136" y="53400"/>
            <a:ext cx="2679553" cy="606425"/>
          </a:xfrm>
          <a:prstGeom prst="rect">
            <a:avLst/>
          </a:prstGeom>
          <a:noFill/>
          <a:ln>
            <a:noFill/>
          </a:ln>
        </p:spPr>
      </p:pic>
      <p:sp>
        <p:nvSpPr>
          <p:cNvPr id="123" name="Google Shape;123;p15"/>
          <p:cNvSpPr/>
          <p:nvPr/>
        </p:nvSpPr>
        <p:spPr>
          <a:xfrm>
            <a:off x="0" y="6133171"/>
            <a:ext cx="12192000" cy="724828"/>
          </a:xfrm>
          <a:prstGeom prst="rect">
            <a:avLst/>
          </a:prstGeom>
          <a:solidFill>
            <a:srgbClr val="1DACE4"/>
          </a:solidFill>
          <a:ln cap="flat" cmpd="sng" w="12700">
            <a:solidFill>
              <a:srgbClr val="1DACE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4" name="Google Shape;124;p15"/>
          <p:cNvSpPr/>
          <p:nvPr/>
        </p:nvSpPr>
        <p:spPr>
          <a:xfrm>
            <a:off x="0" y="6345044"/>
            <a:ext cx="12192000" cy="512956"/>
          </a:xfrm>
          <a:prstGeom prst="rect">
            <a:avLst/>
          </a:prstGeom>
          <a:solidFill>
            <a:srgbClr val="2682C6"/>
          </a:solidFill>
          <a:ln cap="flat" cmpd="sng" w="12700">
            <a:solidFill>
              <a:srgbClr val="2682C6"/>
            </a:solidFill>
            <a:prstDash val="solid"/>
            <a:miter lim="800000"/>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25" name="Google Shape;125;p15"/>
          <p:cNvPicPr preferRelativeResize="0"/>
          <p:nvPr/>
        </p:nvPicPr>
        <p:blipFill rotWithShape="1">
          <a:blip r:embed="rId4">
            <a:alphaModFix/>
          </a:blip>
          <a:srcRect b="0" l="0" r="0" t="0"/>
          <a:stretch/>
        </p:blipFill>
        <p:spPr>
          <a:xfrm>
            <a:off x="11530689" y="96863"/>
            <a:ext cx="456007" cy="456007"/>
          </a:xfrm>
          <a:prstGeom prst="rect">
            <a:avLst/>
          </a:prstGeom>
          <a:noFill/>
          <a:ln>
            <a:noFill/>
          </a:ln>
        </p:spPr>
      </p:pic>
      <p:sp>
        <p:nvSpPr>
          <p:cNvPr id="126" name="Google Shape;126;p15"/>
          <p:cNvSpPr txBox="1"/>
          <p:nvPr/>
        </p:nvSpPr>
        <p:spPr>
          <a:xfrm>
            <a:off x="355974" y="6345044"/>
            <a:ext cx="6677872"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it-IT" sz="2400" u="none" cap="none" strike="noStrike">
                <a:solidFill>
                  <a:srgbClr val="EBF4F8"/>
                </a:solidFill>
                <a:latin typeface="Belleza"/>
                <a:ea typeface="Belleza"/>
                <a:cs typeface="Belleza"/>
                <a:sym typeface="Belleza"/>
              </a:rPr>
              <a:t>Higgs searches @ LHC: </a:t>
            </a:r>
            <a:r>
              <a:rPr b="1" i="0" lang="it-IT" sz="2400" u="none" cap="none" strike="noStrike">
                <a:solidFill>
                  <a:srgbClr val="192C4B"/>
                </a:solidFill>
                <a:latin typeface="Belleza"/>
                <a:ea typeface="Belleza"/>
                <a:cs typeface="Belleza"/>
                <a:sym typeface="Belleza"/>
              </a:rPr>
              <a:t>The data-sets</a:t>
            </a:r>
            <a:endParaRPr b="0" i="0" sz="1400" u="none" cap="none" strike="noStrike">
              <a:solidFill>
                <a:srgbClr val="000000"/>
              </a:solidFill>
              <a:latin typeface="Arial"/>
              <a:ea typeface="Arial"/>
              <a:cs typeface="Arial"/>
              <a:sym typeface="Arial"/>
            </a:endParaRPr>
          </a:p>
        </p:txBody>
      </p:sp>
      <p:cxnSp>
        <p:nvCxnSpPr>
          <p:cNvPr id="127" name="Google Shape;127;p15"/>
          <p:cNvCxnSpPr/>
          <p:nvPr/>
        </p:nvCxnSpPr>
        <p:spPr>
          <a:xfrm>
            <a:off x="402273" y="715111"/>
            <a:ext cx="11630722" cy="0"/>
          </a:xfrm>
          <a:prstGeom prst="straightConnector1">
            <a:avLst/>
          </a:prstGeom>
          <a:noFill/>
          <a:ln cap="rnd" cmpd="sng" w="19050">
            <a:solidFill>
              <a:srgbClr val="192C4B"/>
            </a:solidFill>
            <a:prstDash val="solid"/>
            <a:round/>
            <a:headEnd len="sm" w="sm" type="none"/>
            <a:tailEnd len="sm" w="sm" type="none"/>
          </a:ln>
          <a:effectLst>
            <a:outerShdw blurRad="50800" rotWithShape="0" algn="tl" dir="2700000" dist="38100">
              <a:srgbClr val="000000">
                <a:alpha val="40000"/>
              </a:srgbClr>
            </a:outerShdw>
          </a:effectLst>
        </p:spPr>
      </p:cxnSp>
      <p:pic>
        <p:nvPicPr>
          <p:cNvPr id="128" name="Google Shape;128;p15"/>
          <p:cNvPicPr preferRelativeResize="0"/>
          <p:nvPr/>
        </p:nvPicPr>
        <p:blipFill rotWithShape="1">
          <a:blip r:embed="rId5">
            <a:alphaModFix/>
          </a:blip>
          <a:srcRect b="0" l="0" r="0" t="0"/>
          <a:stretch/>
        </p:blipFill>
        <p:spPr>
          <a:xfrm>
            <a:off x="10187275" y="866233"/>
            <a:ext cx="1542758" cy="2272996"/>
          </a:xfrm>
          <a:prstGeom prst="rect">
            <a:avLst/>
          </a:prstGeom>
          <a:noFill/>
          <a:ln>
            <a:noFill/>
          </a:ln>
        </p:spPr>
      </p:pic>
      <p:grpSp>
        <p:nvGrpSpPr>
          <p:cNvPr id="129" name="Google Shape;129;p15"/>
          <p:cNvGrpSpPr/>
          <p:nvPr/>
        </p:nvGrpSpPr>
        <p:grpSpPr>
          <a:xfrm>
            <a:off x="540291" y="3148763"/>
            <a:ext cx="6872811" cy="2901563"/>
            <a:chOff x="3419489" y="3277886"/>
            <a:chExt cx="5759858" cy="2672498"/>
          </a:xfrm>
        </p:grpSpPr>
        <p:pic>
          <p:nvPicPr>
            <p:cNvPr descr="Observation of a new boson at a mass of 125 GeV with the CMS experiment at  the LHC - CERN Document Server" id="130" name="Google Shape;130;p15"/>
            <p:cNvPicPr preferRelativeResize="0"/>
            <p:nvPr/>
          </p:nvPicPr>
          <p:blipFill rotWithShape="1">
            <a:blip r:embed="rId6">
              <a:alphaModFix/>
            </a:blip>
            <a:srcRect b="0" l="0" r="0" t="0"/>
            <a:stretch/>
          </p:blipFill>
          <p:spPr>
            <a:xfrm>
              <a:off x="3419489" y="3292891"/>
              <a:ext cx="2795320" cy="2642489"/>
            </a:xfrm>
            <a:prstGeom prst="rect">
              <a:avLst/>
            </a:prstGeom>
            <a:noFill/>
            <a:ln cap="flat" cmpd="sng" w="9525">
              <a:solidFill>
                <a:srgbClr val="31538F"/>
              </a:solidFill>
              <a:prstDash val="solid"/>
              <a:round/>
              <a:headEnd len="sm" w="sm" type="none"/>
              <a:tailEnd len="sm" w="sm" type="none"/>
            </a:ln>
          </p:spPr>
        </p:pic>
        <p:pic>
          <p:nvPicPr>
            <p:cNvPr id="131" name="Google Shape;131;p15"/>
            <p:cNvPicPr preferRelativeResize="0"/>
            <p:nvPr/>
          </p:nvPicPr>
          <p:blipFill rotWithShape="1">
            <a:blip r:embed="rId7">
              <a:alphaModFix/>
            </a:blip>
            <a:srcRect b="3270" l="0" r="51296" t="0"/>
            <a:stretch/>
          </p:blipFill>
          <p:spPr>
            <a:xfrm>
              <a:off x="6467491" y="3277886"/>
              <a:ext cx="2711856" cy="2672498"/>
            </a:xfrm>
            <a:prstGeom prst="rect">
              <a:avLst/>
            </a:prstGeom>
            <a:noFill/>
            <a:ln cap="flat" cmpd="sng" w="9525">
              <a:solidFill>
                <a:srgbClr val="31538F"/>
              </a:solidFill>
              <a:prstDash val="solid"/>
              <a:round/>
              <a:headEnd len="sm" w="sm" type="none"/>
              <a:tailEnd len="sm" w="sm" type="none"/>
            </a:ln>
          </p:spPr>
        </p:pic>
      </p:grpSp>
      <p:sp>
        <p:nvSpPr>
          <p:cNvPr id="132" name="Google Shape;132;p15"/>
          <p:cNvSpPr txBox="1"/>
          <p:nvPr>
            <p:ph idx="1" type="subTitle"/>
          </p:nvPr>
        </p:nvSpPr>
        <p:spPr>
          <a:xfrm>
            <a:off x="402271" y="1123873"/>
            <a:ext cx="9532524" cy="2060404"/>
          </a:xfrm>
          <a:prstGeom prst="rect">
            <a:avLst/>
          </a:prstGeom>
          <a:noFill/>
          <a:ln>
            <a:noFill/>
          </a:ln>
        </p:spPr>
        <p:txBody>
          <a:bodyPr anchorCtr="0" anchor="t" bIns="45700" lIns="91425" spcFirstLastPara="1" rIns="91425" wrap="square" tIns="45700">
            <a:normAutofit/>
          </a:bodyPr>
          <a:lstStyle/>
          <a:p>
            <a:pPr indent="-342900" lvl="0" marL="342900" rtl="0" algn="just">
              <a:lnSpc>
                <a:spcPct val="90000"/>
              </a:lnSpc>
              <a:spcBef>
                <a:spcPts val="0"/>
              </a:spcBef>
              <a:spcAft>
                <a:spcPts val="0"/>
              </a:spcAft>
              <a:buClr>
                <a:schemeClr val="dk1"/>
              </a:buClr>
              <a:buSzPts val="2000"/>
              <a:buFont typeface="Arial"/>
              <a:buChar char="❏"/>
            </a:pPr>
            <a:r>
              <a:rPr lang="it-IT" sz="2000">
                <a:latin typeface="Arial"/>
                <a:ea typeface="Arial"/>
                <a:cs typeface="Arial"/>
                <a:sym typeface="Arial"/>
              </a:rPr>
              <a:t>One of the two general-purpose experiments which detected the Higgs boson in </a:t>
            </a:r>
            <a:r>
              <a:rPr b="1" lang="it-IT" sz="2000">
                <a:latin typeface="Arial"/>
                <a:ea typeface="Arial"/>
                <a:cs typeface="Arial"/>
                <a:sym typeface="Arial"/>
              </a:rPr>
              <a:t>2012</a:t>
            </a:r>
            <a:r>
              <a:rPr lang="it-IT" sz="2000">
                <a:latin typeface="Arial"/>
                <a:ea typeface="Arial"/>
                <a:cs typeface="Arial"/>
                <a:sym typeface="Arial"/>
              </a:rPr>
              <a:t> @ Large Hadron Collider (LHC), CERN.</a:t>
            </a:r>
            <a:endParaRPr/>
          </a:p>
          <a:p>
            <a:pPr indent="-342900" lvl="0" marL="342900" rtl="0" algn="just">
              <a:lnSpc>
                <a:spcPct val="90000"/>
              </a:lnSpc>
              <a:spcBef>
                <a:spcPts val="1000"/>
              </a:spcBef>
              <a:spcAft>
                <a:spcPts val="0"/>
              </a:spcAft>
              <a:buClr>
                <a:schemeClr val="dk1"/>
              </a:buClr>
              <a:buSzPts val="2000"/>
              <a:buFont typeface="Arial"/>
              <a:buChar char="❏"/>
            </a:pPr>
            <a:r>
              <a:rPr lang="it-IT" sz="2000">
                <a:latin typeface="Arial"/>
                <a:ea typeface="Arial"/>
                <a:cs typeface="Arial"/>
                <a:sym typeface="Arial"/>
              </a:rPr>
              <a:t>We will use </a:t>
            </a:r>
            <a:r>
              <a:rPr b="1" lang="it-IT" sz="2000">
                <a:latin typeface="Arial"/>
                <a:ea typeface="Arial"/>
                <a:cs typeface="Arial"/>
                <a:sym typeface="Arial"/>
              </a:rPr>
              <a:t>2018 MC data-set</a:t>
            </a:r>
            <a:r>
              <a:rPr lang="it-IT" sz="2000">
                <a:latin typeface="Arial"/>
                <a:ea typeface="Arial"/>
                <a:cs typeface="Arial"/>
                <a:sym typeface="Arial"/>
              </a:rPr>
              <a:t> with which, after performing the binary classification task, you will be able to produce plots of physical observables (invariant mass, phi, eta distributions) for the Higgs signal and the main backgrounds as an actual particle physicist!</a:t>
            </a:r>
            <a:endParaRPr/>
          </a:p>
        </p:txBody>
      </p:sp>
      <p:sp>
        <p:nvSpPr>
          <p:cNvPr id="133" name="Google Shape;133;p15"/>
          <p:cNvSpPr/>
          <p:nvPr/>
        </p:nvSpPr>
        <p:spPr>
          <a:xfrm>
            <a:off x="3619777" y="4407984"/>
            <a:ext cx="787964" cy="500852"/>
          </a:xfrm>
          <a:custGeom>
            <a:rect b="b" l="l" r="r" t="t"/>
            <a:pathLst>
              <a:path extrusionOk="0" h="473" w="727">
                <a:moveTo>
                  <a:pt x="707" y="207"/>
                </a:moveTo>
                <a:cubicBezTo>
                  <a:pt x="689" y="194"/>
                  <a:pt x="688" y="195"/>
                  <a:pt x="669" y="181"/>
                </a:cubicBezTo>
                <a:cubicBezTo>
                  <a:pt x="651" y="168"/>
                  <a:pt x="647" y="173"/>
                  <a:pt x="629" y="159"/>
                </a:cubicBezTo>
                <a:cubicBezTo>
                  <a:pt x="611" y="145"/>
                  <a:pt x="612" y="144"/>
                  <a:pt x="594" y="130"/>
                </a:cubicBezTo>
                <a:cubicBezTo>
                  <a:pt x="576" y="116"/>
                  <a:pt x="575" y="118"/>
                  <a:pt x="557" y="104"/>
                </a:cubicBezTo>
                <a:cubicBezTo>
                  <a:pt x="539" y="91"/>
                  <a:pt x="539" y="91"/>
                  <a:pt x="520" y="77"/>
                </a:cubicBezTo>
                <a:cubicBezTo>
                  <a:pt x="502" y="63"/>
                  <a:pt x="508" y="55"/>
                  <a:pt x="490" y="42"/>
                </a:cubicBezTo>
                <a:cubicBezTo>
                  <a:pt x="472" y="28"/>
                  <a:pt x="472" y="28"/>
                  <a:pt x="454" y="14"/>
                </a:cubicBezTo>
                <a:cubicBezTo>
                  <a:pt x="436" y="0"/>
                  <a:pt x="416" y="10"/>
                  <a:pt x="416" y="30"/>
                </a:cubicBezTo>
                <a:cubicBezTo>
                  <a:pt x="416" y="51"/>
                  <a:pt x="417" y="51"/>
                  <a:pt x="417" y="71"/>
                </a:cubicBezTo>
                <a:cubicBezTo>
                  <a:pt x="417" y="92"/>
                  <a:pt x="392" y="110"/>
                  <a:pt x="370" y="110"/>
                </a:cubicBezTo>
                <a:cubicBezTo>
                  <a:pt x="347" y="110"/>
                  <a:pt x="347" y="107"/>
                  <a:pt x="324" y="107"/>
                </a:cubicBezTo>
                <a:cubicBezTo>
                  <a:pt x="301" y="107"/>
                  <a:pt x="301" y="114"/>
                  <a:pt x="278" y="114"/>
                </a:cubicBezTo>
                <a:cubicBezTo>
                  <a:pt x="255" y="114"/>
                  <a:pt x="255" y="114"/>
                  <a:pt x="232" y="114"/>
                </a:cubicBezTo>
                <a:cubicBezTo>
                  <a:pt x="209" y="114"/>
                  <a:pt x="209" y="114"/>
                  <a:pt x="186" y="114"/>
                </a:cubicBezTo>
                <a:cubicBezTo>
                  <a:pt x="164" y="114"/>
                  <a:pt x="164" y="111"/>
                  <a:pt x="141" y="111"/>
                </a:cubicBezTo>
                <a:cubicBezTo>
                  <a:pt x="118" y="111"/>
                  <a:pt x="118" y="117"/>
                  <a:pt x="95" y="117"/>
                </a:cubicBezTo>
                <a:cubicBezTo>
                  <a:pt x="72" y="117"/>
                  <a:pt x="72" y="107"/>
                  <a:pt x="49" y="107"/>
                </a:cubicBezTo>
                <a:cubicBezTo>
                  <a:pt x="26" y="107"/>
                  <a:pt x="6" y="137"/>
                  <a:pt x="6" y="162"/>
                </a:cubicBezTo>
                <a:cubicBezTo>
                  <a:pt x="6" y="188"/>
                  <a:pt x="5" y="188"/>
                  <a:pt x="5" y="213"/>
                </a:cubicBezTo>
                <a:cubicBezTo>
                  <a:pt x="5" y="238"/>
                  <a:pt x="0" y="238"/>
                  <a:pt x="0" y="263"/>
                </a:cubicBezTo>
                <a:cubicBezTo>
                  <a:pt x="0" y="288"/>
                  <a:pt x="8" y="288"/>
                  <a:pt x="8" y="314"/>
                </a:cubicBezTo>
                <a:cubicBezTo>
                  <a:pt x="8" y="339"/>
                  <a:pt x="26" y="361"/>
                  <a:pt x="49" y="361"/>
                </a:cubicBezTo>
                <a:cubicBezTo>
                  <a:pt x="72" y="361"/>
                  <a:pt x="72" y="362"/>
                  <a:pt x="95" y="362"/>
                </a:cubicBezTo>
                <a:cubicBezTo>
                  <a:pt x="118" y="362"/>
                  <a:pt x="118" y="362"/>
                  <a:pt x="141" y="362"/>
                </a:cubicBezTo>
                <a:cubicBezTo>
                  <a:pt x="164" y="362"/>
                  <a:pt x="164" y="365"/>
                  <a:pt x="186" y="365"/>
                </a:cubicBezTo>
                <a:cubicBezTo>
                  <a:pt x="209" y="365"/>
                  <a:pt x="209" y="364"/>
                  <a:pt x="232" y="364"/>
                </a:cubicBezTo>
                <a:cubicBezTo>
                  <a:pt x="255" y="364"/>
                  <a:pt x="255" y="361"/>
                  <a:pt x="278" y="361"/>
                </a:cubicBezTo>
                <a:cubicBezTo>
                  <a:pt x="301" y="361"/>
                  <a:pt x="301" y="365"/>
                  <a:pt x="324" y="365"/>
                </a:cubicBezTo>
                <a:cubicBezTo>
                  <a:pt x="347" y="365"/>
                  <a:pt x="347" y="361"/>
                  <a:pt x="370" y="361"/>
                </a:cubicBezTo>
                <a:cubicBezTo>
                  <a:pt x="392" y="361"/>
                  <a:pt x="411" y="384"/>
                  <a:pt x="411" y="405"/>
                </a:cubicBezTo>
                <a:cubicBezTo>
                  <a:pt x="411" y="425"/>
                  <a:pt x="416" y="425"/>
                  <a:pt x="416" y="446"/>
                </a:cubicBezTo>
                <a:cubicBezTo>
                  <a:pt x="416" y="466"/>
                  <a:pt x="434" y="473"/>
                  <a:pt x="452" y="459"/>
                </a:cubicBezTo>
                <a:cubicBezTo>
                  <a:pt x="470" y="446"/>
                  <a:pt x="469" y="444"/>
                  <a:pt x="487" y="431"/>
                </a:cubicBezTo>
                <a:cubicBezTo>
                  <a:pt x="505" y="417"/>
                  <a:pt x="506" y="417"/>
                  <a:pt x="524" y="404"/>
                </a:cubicBezTo>
                <a:cubicBezTo>
                  <a:pt x="542" y="390"/>
                  <a:pt x="539" y="387"/>
                  <a:pt x="557" y="373"/>
                </a:cubicBezTo>
                <a:cubicBezTo>
                  <a:pt x="576" y="359"/>
                  <a:pt x="575" y="359"/>
                  <a:pt x="594" y="345"/>
                </a:cubicBezTo>
                <a:cubicBezTo>
                  <a:pt x="612" y="331"/>
                  <a:pt x="614" y="335"/>
                  <a:pt x="632" y="321"/>
                </a:cubicBezTo>
                <a:cubicBezTo>
                  <a:pt x="650" y="307"/>
                  <a:pt x="650" y="306"/>
                  <a:pt x="668" y="292"/>
                </a:cubicBezTo>
                <a:cubicBezTo>
                  <a:pt x="686" y="279"/>
                  <a:pt x="684" y="274"/>
                  <a:pt x="704" y="265"/>
                </a:cubicBezTo>
                <a:cubicBezTo>
                  <a:pt x="727" y="255"/>
                  <a:pt x="725" y="221"/>
                  <a:pt x="707" y="207"/>
                </a:cubicBezTo>
                <a:close/>
              </a:path>
            </a:pathLst>
          </a:custGeom>
          <a:solidFill>
            <a:srgbClr val="C00000"/>
          </a:solidFill>
          <a:ln cap="flat" cmpd="sng" w="19050">
            <a:solidFill>
              <a:srgbClr val="31538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34" name="Google Shape;134;p15"/>
          <p:cNvPicPr preferRelativeResize="0"/>
          <p:nvPr/>
        </p:nvPicPr>
        <p:blipFill rotWithShape="1">
          <a:blip r:embed="rId8">
            <a:alphaModFix/>
          </a:blip>
          <a:srcRect b="0" l="0" r="0" t="0"/>
          <a:stretch/>
        </p:blipFill>
        <p:spPr>
          <a:xfrm>
            <a:off x="7709044" y="3148763"/>
            <a:ext cx="4451502" cy="29748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16"/>
          <p:cNvSpPr/>
          <p:nvPr/>
        </p:nvSpPr>
        <p:spPr>
          <a:xfrm>
            <a:off x="0" y="0"/>
            <a:ext cx="12192000" cy="7161975"/>
          </a:xfrm>
          <a:prstGeom prst="rect">
            <a:avLst/>
          </a:prstGeom>
          <a:solidFill>
            <a:srgbClr val="EBF4F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40" name="Google Shape;140;p16"/>
          <p:cNvPicPr preferRelativeResize="0"/>
          <p:nvPr/>
        </p:nvPicPr>
        <p:blipFill rotWithShape="1">
          <a:blip r:embed="rId3">
            <a:alphaModFix/>
          </a:blip>
          <a:srcRect b="0" l="0" r="0" t="0"/>
          <a:stretch/>
        </p:blipFill>
        <p:spPr>
          <a:xfrm>
            <a:off x="8851136" y="53403"/>
            <a:ext cx="2679553" cy="606425"/>
          </a:xfrm>
          <a:prstGeom prst="rect">
            <a:avLst/>
          </a:prstGeom>
          <a:noFill/>
          <a:ln>
            <a:noFill/>
          </a:ln>
        </p:spPr>
      </p:pic>
      <p:sp>
        <p:nvSpPr>
          <p:cNvPr id="141" name="Google Shape;141;p16"/>
          <p:cNvSpPr/>
          <p:nvPr/>
        </p:nvSpPr>
        <p:spPr>
          <a:xfrm>
            <a:off x="0" y="6133171"/>
            <a:ext cx="12192000" cy="724828"/>
          </a:xfrm>
          <a:prstGeom prst="rect">
            <a:avLst/>
          </a:prstGeom>
          <a:solidFill>
            <a:srgbClr val="1DACE4"/>
          </a:solidFill>
          <a:ln cap="flat" cmpd="sng" w="12700">
            <a:solidFill>
              <a:srgbClr val="1DACE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2" name="Google Shape;142;p16"/>
          <p:cNvSpPr/>
          <p:nvPr/>
        </p:nvSpPr>
        <p:spPr>
          <a:xfrm>
            <a:off x="0" y="6345044"/>
            <a:ext cx="12192000" cy="512956"/>
          </a:xfrm>
          <a:prstGeom prst="rect">
            <a:avLst/>
          </a:prstGeom>
          <a:solidFill>
            <a:srgbClr val="2682C6"/>
          </a:solidFill>
          <a:ln cap="flat" cmpd="sng" w="12700">
            <a:solidFill>
              <a:srgbClr val="2682C6"/>
            </a:solidFill>
            <a:prstDash val="solid"/>
            <a:miter lim="800000"/>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43" name="Google Shape;143;p16"/>
          <p:cNvPicPr preferRelativeResize="0"/>
          <p:nvPr/>
        </p:nvPicPr>
        <p:blipFill rotWithShape="1">
          <a:blip r:embed="rId4">
            <a:alphaModFix/>
          </a:blip>
          <a:srcRect b="0" l="0" r="0" t="0"/>
          <a:stretch/>
        </p:blipFill>
        <p:spPr>
          <a:xfrm>
            <a:off x="11530689" y="96863"/>
            <a:ext cx="456007" cy="456007"/>
          </a:xfrm>
          <a:prstGeom prst="rect">
            <a:avLst/>
          </a:prstGeom>
          <a:noFill/>
          <a:ln>
            <a:noFill/>
          </a:ln>
        </p:spPr>
      </p:pic>
      <p:cxnSp>
        <p:nvCxnSpPr>
          <p:cNvPr id="144" name="Google Shape;144;p16"/>
          <p:cNvCxnSpPr/>
          <p:nvPr/>
        </p:nvCxnSpPr>
        <p:spPr>
          <a:xfrm>
            <a:off x="402273" y="715111"/>
            <a:ext cx="11630722" cy="0"/>
          </a:xfrm>
          <a:prstGeom prst="straightConnector1">
            <a:avLst/>
          </a:prstGeom>
          <a:noFill/>
          <a:ln cap="rnd" cmpd="sng" w="19050">
            <a:solidFill>
              <a:srgbClr val="192C4B"/>
            </a:solidFill>
            <a:prstDash val="solid"/>
            <a:round/>
            <a:headEnd len="sm" w="sm" type="none"/>
            <a:tailEnd len="sm" w="sm" type="none"/>
          </a:ln>
          <a:effectLst>
            <a:outerShdw blurRad="50800" rotWithShape="0" algn="tl" dir="2700000" dist="38100">
              <a:srgbClr val="000000">
                <a:alpha val="40000"/>
              </a:srgbClr>
            </a:outerShdw>
          </a:effectLst>
        </p:spPr>
      </p:cxnSp>
      <p:sp>
        <p:nvSpPr>
          <p:cNvPr id="145" name="Google Shape;145;p16"/>
          <p:cNvSpPr txBox="1"/>
          <p:nvPr/>
        </p:nvSpPr>
        <p:spPr>
          <a:xfrm>
            <a:off x="402273" y="877354"/>
            <a:ext cx="6593613" cy="4535468"/>
          </a:xfrm>
          <a:prstGeom prst="rect">
            <a:avLst/>
          </a:prstGeom>
          <a:noFill/>
          <a:ln>
            <a:noFill/>
          </a:ln>
        </p:spPr>
        <p:txBody>
          <a:bodyPr anchorCtr="0" anchor="b" bIns="45700" lIns="91425" spcFirstLastPara="1" rIns="91425" wrap="square" tIns="45700">
            <a:noAutofit/>
          </a:bodyPr>
          <a:lstStyle/>
          <a:p>
            <a:pPr indent="-285750" lvl="0" marL="285750" marR="0" rtl="0" algn="just">
              <a:lnSpc>
                <a:spcPct val="90000"/>
              </a:lnSpc>
              <a:spcBef>
                <a:spcPts val="0"/>
              </a:spcBef>
              <a:spcAft>
                <a:spcPts val="0"/>
              </a:spcAft>
              <a:buClr>
                <a:schemeClr val="dk1"/>
              </a:buClr>
              <a:buSzPts val="1800"/>
              <a:buFont typeface="Arial"/>
              <a:buChar char="•"/>
            </a:pPr>
            <a:r>
              <a:rPr b="0" i="0" lang="it-IT" sz="1800" u="none" cap="none" strike="noStrike">
                <a:solidFill>
                  <a:schemeClr val="dk1"/>
                </a:solidFill>
                <a:latin typeface="Arial"/>
                <a:ea typeface="Arial"/>
                <a:cs typeface="Arial"/>
                <a:sym typeface="Arial"/>
              </a:rPr>
              <a:t>In a </a:t>
            </a:r>
            <a:r>
              <a:rPr b="1" i="0" lang="it-IT" sz="1800" u="none" cap="none" strike="noStrike">
                <a:solidFill>
                  <a:schemeClr val="dk1"/>
                </a:solidFill>
                <a:latin typeface="Arial"/>
                <a:ea typeface="Arial"/>
                <a:cs typeface="Arial"/>
                <a:sym typeface="Arial"/>
              </a:rPr>
              <a:t>Multivariate Analysis (MVA), the MVA</a:t>
            </a:r>
            <a:r>
              <a:rPr b="0" i="0" lang="it-IT" sz="1800" u="none" cap="none" strike="noStrike">
                <a:solidFill>
                  <a:schemeClr val="dk1"/>
                </a:solidFill>
                <a:latin typeface="Arial"/>
                <a:ea typeface="Arial"/>
                <a:cs typeface="Arial"/>
                <a:sym typeface="Arial"/>
              </a:rPr>
              <a:t> algorithm is fed by a set of discriminating variables (input) which are combined to reach an optimal discrimination power between two categories (</a:t>
            </a:r>
            <a:r>
              <a:rPr b="1" i="0" lang="it-IT" sz="1800" u="none" cap="none" strike="noStrike">
                <a:solidFill>
                  <a:schemeClr val="dk1"/>
                </a:solidFill>
                <a:latin typeface="Arial"/>
                <a:ea typeface="Arial"/>
                <a:cs typeface="Arial"/>
                <a:sym typeface="Arial"/>
              </a:rPr>
              <a:t>signal</a:t>
            </a:r>
            <a:r>
              <a:rPr b="0" i="0" lang="it-IT" sz="1800" u="none" cap="none" strike="noStrike">
                <a:solidFill>
                  <a:schemeClr val="dk1"/>
                </a:solidFill>
                <a:latin typeface="Arial"/>
                <a:ea typeface="Arial"/>
                <a:cs typeface="Arial"/>
                <a:sym typeface="Arial"/>
              </a:rPr>
              <a:t> and </a:t>
            </a:r>
            <a:r>
              <a:rPr b="1" i="0" lang="it-IT" sz="1800" u="none" cap="none" strike="noStrike">
                <a:solidFill>
                  <a:schemeClr val="dk1"/>
                </a:solidFill>
                <a:latin typeface="Arial"/>
                <a:ea typeface="Arial"/>
                <a:cs typeface="Arial"/>
                <a:sym typeface="Arial"/>
              </a:rPr>
              <a:t>background</a:t>
            </a:r>
            <a:r>
              <a:rPr b="0" i="0" lang="it-IT" sz="1800" u="none" cap="none" strike="noStrike">
                <a:solidFill>
                  <a:schemeClr val="dk1"/>
                </a:solidFill>
                <a:latin typeface="Arial"/>
                <a:ea typeface="Arial"/>
                <a:cs typeface="Arial"/>
                <a:sym typeface="Arial"/>
              </a:rPr>
              <a:t>). </a:t>
            </a:r>
            <a:endParaRPr/>
          </a:p>
          <a:p>
            <a:pPr indent="0" lvl="0" marL="0" marR="0" rtl="0" algn="just">
              <a:lnSpc>
                <a:spcPct val="90000"/>
              </a:lnSpc>
              <a:spcBef>
                <a:spcPts val="0"/>
              </a:spcBef>
              <a:spcAft>
                <a:spcPts val="0"/>
              </a:spcAft>
              <a:buNone/>
            </a:pPr>
            <a:r>
              <a:t/>
            </a:r>
            <a:endParaRPr b="0" i="0" sz="1800" u="none" cap="none" strike="noStrike">
              <a:solidFill>
                <a:schemeClr val="dk1"/>
              </a:solidFill>
              <a:latin typeface="Arial"/>
              <a:ea typeface="Arial"/>
              <a:cs typeface="Arial"/>
              <a:sym typeface="Arial"/>
            </a:endParaRPr>
          </a:p>
          <a:p>
            <a:pPr indent="-285750" lvl="0" marL="285750" marR="0" rtl="0" algn="just">
              <a:lnSpc>
                <a:spcPct val="90000"/>
              </a:lnSpc>
              <a:spcBef>
                <a:spcPts val="0"/>
              </a:spcBef>
              <a:spcAft>
                <a:spcPts val="0"/>
              </a:spcAft>
              <a:buClr>
                <a:schemeClr val="dk1"/>
              </a:buClr>
              <a:buSzPts val="1800"/>
              <a:buFont typeface="Arial"/>
              <a:buChar char="•"/>
            </a:pPr>
            <a:r>
              <a:rPr b="0" i="0" lang="it-IT" sz="1800" u="none" cap="none" strike="noStrike">
                <a:solidFill>
                  <a:schemeClr val="dk1"/>
                </a:solidFill>
                <a:latin typeface="Arial"/>
                <a:ea typeface="Arial"/>
                <a:cs typeface="Arial"/>
                <a:sym typeface="Arial"/>
              </a:rPr>
              <a:t>The discriminant output, also called </a:t>
            </a:r>
            <a:r>
              <a:rPr b="1" i="1" lang="it-IT" sz="1800" u="none" cap="none" strike="noStrike">
                <a:solidFill>
                  <a:schemeClr val="dk1"/>
                </a:solidFill>
                <a:latin typeface="Arial"/>
                <a:ea typeface="Arial"/>
                <a:cs typeface="Arial"/>
                <a:sym typeface="Arial"/>
              </a:rPr>
              <a:t>discriminator, score</a:t>
            </a:r>
            <a:r>
              <a:rPr b="0" i="1" lang="it-IT" sz="1800" u="none" cap="none" strike="noStrike">
                <a:solidFill>
                  <a:schemeClr val="dk1"/>
                </a:solidFill>
                <a:latin typeface="Arial"/>
                <a:ea typeface="Arial"/>
                <a:cs typeface="Arial"/>
                <a:sym typeface="Arial"/>
              </a:rPr>
              <a:t> , or </a:t>
            </a:r>
            <a:r>
              <a:rPr b="1" i="1" lang="it-IT" sz="1800" u="none" cap="none" strike="noStrike">
                <a:solidFill>
                  <a:schemeClr val="dk1"/>
                </a:solidFill>
                <a:latin typeface="Arial"/>
                <a:ea typeface="Arial"/>
                <a:cs typeface="Arial"/>
                <a:sym typeface="Arial"/>
              </a:rPr>
              <a:t>classifier</a:t>
            </a:r>
            <a:r>
              <a:rPr b="0" i="0" lang="it-IT" sz="1800" u="none" cap="none" strike="noStrike">
                <a:solidFill>
                  <a:schemeClr val="dk1"/>
                </a:solidFill>
                <a:latin typeface="Arial"/>
                <a:ea typeface="Arial"/>
                <a:cs typeface="Arial"/>
                <a:sym typeface="Arial"/>
              </a:rPr>
              <a:t>, is used as a test statistic and then adopted to perform the signal selection. </a:t>
            </a:r>
            <a:endParaRPr/>
          </a:p>
          <a:p>
            <a:pPr indent="-171450" lvl="0" marL="285750" marR="0" rtl="0" algn="just">
              <a:lnSpc>
                <a:spcPct val="9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285750" lvl="0" marL="285750" marR="0" rtl="0" algn="just">
              <a:lnSpc>
                <a:spcPct val="90000"/>
              </a:lnSpc>
              <a:spcBef>
                <a:spcPts val="0"/>
              </a:spcBef>
              <a:spcAft>
                <a:spcPts val="0"/>
              </a:spcAft>
              <a:buClr>
                <a:schemeClr val="dk1"/>
              </a:buClr>
              <a:buSzPts val="1800"/>
              <a:buFont typeface="Arial"/>
              <a:buChar char="•"/>
            </a:pPr>
            <a:r>
              <a:rPr b="0" i="0" lang="it-IT" sz="1800" u="none" cap="none" strike="noStrike">
                <a:solidFill>
                  <a:schemeClr val="dk1"/>
                </a:solidFill>
                <a:latin typeface="Arial"/>
                <a:ea typeface="Arial"/>
                <a:cs typeface="Arial"/>
                <a:sym typeface="Arial"/>
              </a:rPr>
              <a:t>The classifier can be used as a variable on which a cut can be applied under a particular hypothesis test.</a:t>
            </a:r>
            <a:endParaRPr/>
          </a:p>
          <a:p>
            <a:pPr indent="-171450" lvl="0" marL="285750" marR="0" rtl="0" algn="just">
              <a:lnSpc>
                <a:spcPct val="9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285750" lvl="0" marL="285750" marR="0" rtl="0" algn="just">
              <a:lnSpc>
                <a:spcPct val="90000"/>
              </a:lnSpc>
              <a:spcBef>
                <a:spcPts val="0"/>
              </a:spcBef>
              <a:spcAft>
                <a:spcPts val="0"/>
              </a:spcAft>
              <a:buClr>
                <a:schemeClr val="dk1"/>
              </a:buClr>
              <a:buSzPts val="1800"/>
              <a:buFont typeface="Arial"/>
              <a:buChar char="•"/>
            </a:pPr>
            <a:r>
              <a:rPr b="0" i="0" lang="it-IT" sz="1800" u="none" cap="none" strike="noStrike">
                <a:solidFill>
                  <a:schemeClr val="dk1"/>
                </a:solidFill>
                <a:latin typeface="Arial"/>
                <a:ea typeface="Arial"/>
                <a:cs typeface="Arial"/>
                <a:sym typeface="Arial"/>
              </a:rPr>
              <a:t>Machine Learning tools are models which have enough capability to define their own internal representation of data to accomplish two main tasks: </a:t>
            </a:r>
            <a:r>
              <a:rPr b="1" i="1" lang="it-IT" sz="1800" u="none" cap="none" strike="noStrike">
                <a:solidFill>
                  <a:schemeClr val="dk1"/>
                </a:solidFill>
                <a:latin typeface="Arial"/>
                <a:ea typeface="Arial"/>
                <a:cs typeface="Arial"/>
                <a:sym typeface="Arial"/>
              </a:rPr>
              <a:t>learning from data</a:t>
            </a:r>
            <a:r>
              <a:rPr b="0" i="0" lang="it-IT" sz="1800" u="none" cap="none" strike="noStrike">
                <a:solidFill>
                  <a:schemeClr val="dk1"/>
                </a:solidFill>
                <a:latin typeface="Arial"/>
                <a:ea typeface="Arial"/>
                <a:cs typeface="Arial"/>
                <a:sym typeface="Arial"/>
              </a:rPr>
              <a:t> and </a:t>
            </a:r>
            <a:r>
              <a:rPr b="1" i="1" lang="it-IT" sz="1800" u="none" cap="none" strike="noStrike">
                <a:solidFill>
                  <a:schemeClr val="dk1"/>
                </a:solidFill>
                <a:latin typeface="Arial"/>
                <a:ea typeface="Arial"/>
                <a:cs typeface="Arial"/>
                <a:sym typeface="Arial"/>
              </a:rPr>
              <a:t>make predictions </a:t>
            </a:r>
            <a:r>
              <a:rPr b="0" i="0" lang="it-IT" sz="1800" u="none" cap="none" strike="noStrike">
                <a:solidFill>
                  <a:schemeClr val="dk1"/>
                </a:solidFill>
                <a:latin typeface="Arial"/>
                <a:ea typeface="Arial"/>
                <a:cs typeface="Arial"/>
                <a:sym typeface="Arial"/>
              </a:rPr>
              <a:t>without being explicitly programmed to do so.</a:t>
            </a:r>
            <a:endParaRPr b="0" i="0" sz="1800" u="none" cap="none" strike="noStrike">
              <a:solidFill>
                <a:schemeClr val="dk1"/>
              </a:solidFill>
              <a:latin typeface="Arial"/>
              <a:ea typeface="Arial"/>
              <a:cs typeface="Arial"/>
              <a:sym typeface="Arial"/>
            </a:endParaRPr>
          </a:p>
          <a:p>
            <a:pPr indent="-171450" lvl="0" marL="285750" marR="0" rtl="0" algn="just">
              <a:lnSpc>
                <a:spcPct val="90000"/>
              </a:lnSpc>
              <a:spcBef>
                <a:spcPts val="0"/>
              </a:spcBef>
              <a:spcAft>
                <a:spcPts val="0"/>
              </a:spcAft>
              <a:buClr>
                <a:schemeClr val="dk1"/>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146" name="Google Shape;146;p16"/>
          <p:cNvPicPr preferRelativeResize="0"/>
          <p:nvPr/>
        </p:nvPicPr>
        <p:blipFill rotWithShape="1">
          <a:blip r:embed="rId5">
            <a:alphaModFix/>
          </a:blip>
          <a:srcRect b="0" l="0" r="0" t="0"/>
          <a:stretch/>
        </p:blipFill>
        <p:spPr>
          <a:xfrm>
            <a:off x="7111999" y="914868"/>
            <a:ext cx="4542971" cy="2374412"/>
          </a:xfrm>
          <a:prstGeom prst="rect">
            <a:avLst/>
          </a:prstGeom>
          <a:noFill/>
          <a:ln cap="flat" cmpd="sng" w="9525">
            <a:solidFill>
              <a:srgbClr val="31538F"/>
            </a:solidFill>
            <a:prstDash val="solid"/>
            <a:round/>
            <a:headEnd len="sm" w="sm" type="none"/>
            <a:tailEnd len="sm" w="sm" type="none"/>
          </a:ln>
        </p:spPr>
      </p:pic>
      <p:pic>
        <p:nvPicPr>
          <p:cNvPr descr="Cross Validation Vs Train Validation Test - Cross Validated" id="147" name="Google Shape;147;p16"/>
          <p:cNvPicPr preferRelativeResize="0"/>
          <p:nvPr/>
        </p:nvPicPr>
        <p:blipFill rotWithShape="1">
          <a:blip r:embed="rId6">
            <a:alphaModFix/>
          </a:blip>
          <a:srcRect b="0" l="10723" r="10437" t="0"/>
          <a:stretch/>
        </p:blipFill>
        <p:spPr>
          <a:xfrm>
            <a:off x="7111999" y="3363070"/>
            <a:ext cx="4542971" cy="2658547"/>
          </a:xfrm>
          <a:prstGeom prst="rect">
            <a:avLst/>
          </a:prstGeom>
          <a:noFill/>
          <a:ln cap="flat" cmpd="sng" w="9525">
            <a:solidFill>
              <a:srgbClr val="31538F"/>
            </a:solidFill>
            <a:prstDash val="solid"/>
            <a:round/>
            <a:headEnd len="sm" w="sm" type="none"/>
            <a:tailEnd len="sm" w="sm" type="none"/>
          </a:ln>
        </p:spPr>
      </p:pic>
      <p:sp>
        <p:nvSpPr>
          <p:cNvPr id="148" name="Google Shape;148;p16"/>
          <p:cNvSpPr txBox="1"/>
          <p:nvPr/>
        </p:nvSpPr>
        <p:spPr>
          <a:xfrm>
            <a:off x="477952" y="164957"/>
            <a:ext cx="12192000" cy="606425"/>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192C4B"/>
              </a:buClr>
              <a:buSzPts val="4000"/>
              <a:buFont typeface="Arial"/>
              <a:buNone/>
            </a:pPr>
            <a:r>
              <a:rPr b="0" i="0" lang="it-IT" sz="4000" u="none" cap="none" strike="noStrike">
                <a:solidFill>
                  <a:srgbClr val="192C4B"/>
                </a:solidFill>
                <a:latin typeface="Arial"/>
                <a:ea typeface="Arial"/>
                <a:cs typeface="Arial"/>
                <a:sym typeface="Arial"/>
              </a:rPr>
              <a:t>Hypothesis test and ML data-sets</a:t>
            </a:r>
            <a:endParaRPr b="0" i="0" sz="4000" u="none" cap="none" strike="noStrike">
              <a:solidFill>
                <a:srgbClr val="192C4B"/>
              </a:solidFill>
              <a:latin typeface="Arial"/>
              <a:ea typeface="Arial"/>
              <a:cs typeface="Arial"/>
              <a:sym typeface="Arial"/>
            </a:endParaRPr>
          </a:p>
        </p:txBody>
      </p:sp>
      <p:sp>
        <p:nvSpPr>
          <p:cNvPr id="149" name="Google Shape;149;p16"/>
          <p:cNvSpPr txBox="1"/>
          <p:nvPr/>
        </p:nvSpPr>
        <p:spPr>
          <a:xfrm>
            <a:off x="355976" y="6345050"/>
            <a:ext cx="111747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it-IT" sz="2400" u="none" cap="none" strike="noStrike">
                <a:solidFill>
                  <a:srgbClr val="EBF4F8"/>
                </a:solidFill>
                <a:latin typeface="Belleza"/>
                <a:ea typeface="Belleza"/>
                <a:cs typeface="Belleza"/>
                <a:sym typeface="Belleza"/>
              </a:rPr>
              <a:t>Higgs searches @ LHC: </a:t>
            </a:r>
            <a:r>
              <a:rPr b="1" i="0" lang="it-IT" sz="2400" u="none" cap="none" strike="noStrike">
                <a:solidFill>
                  <a:srgbClr val="192C4B"/>
                </a:solidFill>
                <a:latin typeface="Belleza"/>
                <a:ea typeface="Belleza"/>
                <a:cs typeface="Belleza"/>
                <a:sym typeface="Belleza"/>
              </a:rPr>
              <a:t>Multivariate Analysis and Machine Learning algorithms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7"/>
          <p:cNvSpPr/>
          <p:nvPr/>
        </p:nvSpPr>
        <p:spPr>
          <a:xfrm>
            <a:off x="0" y="0"/>
            <a:ext cx="12192000" cy="6858000"/>
          </a:xfrm>
          <a:prstGeom prst="rect">
            <a:avLst/>
          </a:prstGeom>
          <a:solidFill>
            <a:srgbClr val="EBF4F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5" name="Google Shape;155;p17"/>
          <p:cNvSpPr txBox="1"/>
          <p:nvPr>
            <p:ph type="ctrTitle"/>
          </p:nvPr>
        </p:nvSpPr>
        <p:spPr>
          <a:xfrm>
            <a:off x="477952" y="164957"/>
            <a:ext cx="12192000" cy="606425"/>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192C4B"/>
              </a:buClr>
              <a:buSzPts val="4000"/>
              <a:buFont typeface="Arial"/>
              <a:buNone/>
            </a:pPr>
            <a:r>
              <a:rPr lang="it-IT" sz="4000">
                <a:solidFill>
                  <a:srgbClr val="192C4B"/>
                </a:solidFill>
                <a:latin typeface="Arial"/>
                <a:ea typeface="Arial"/>
                <a:cs typeface="Arial"/>
                <a:sym typeface="Arial"/>
              </a:rPr>
              <a:t>Evaluation Metrics</a:t>
            </a:r>
            <a:endParaRPr sz="4000">
              <a:solidFill>
                <a:srgbClr val="192C4B"/>
              </a:solidFill>
              <a:latin typeface="Arial"/>
              <a:ea typeface="Arial"/>
              <a:cs typeface="Arial"/>
              <a:sym typeface="Arial"/>
            </a:endParaRPr>
          </a:p>
        </p:txBody>
      </p:sp>
      <p:sp>
        <p:nvSpPr>
          <p:cNvPr id="156" name="Google Shape;156;p17"/>
          <p:cNvSpPr txBox="1"/>
          <p:nvPr>
            <p:ph idx="1" type="subTitle"/>
          </p:nvPr>
        </p:nvSpPr>
        <p:spPr>
          <a:xfrm>
            <a:off x="477951" y="926985"/>
            <a:ext cx="11555043" cy="1822137"/>
          </a:xfrm>
          <a:prstGeom prst="rect">
            <a:avLst/>
          </a:prstGeom>
          <a:noFill/>
          <a:ln>
            <a:noFill/>
          </a:ln>
        </p:spPr>
        <p:txBody>
          <a:bodyPr anchorCtr="0" anchor="t" bIns="45700" lIns="91425" spcFirstLastPara="1" rIns="91425" wrap="square" tIns="45700">
            <a:noAutofit/>
          </a:bodyPr>
          <a:lstStyle/>
          <a:p>
            <a:pPr indent="-342900" lvl="0" marL="342900" rtl="0" algn="just">
              <a:lnSpc>
                <a:spcPct val="90000"/>
              </a:lnSpc>
              <a:spcBef>
                <a:spcPts val="0"/>
              </a:spcBef>
              <a:spcAft>
                <a:spcPts val="0"/>
              </a:spcAft>
              <a:buClr>
                <a:schemeClr val="dk1"/>
              </a:buClr>
              <a:buSzPts val="2400"/>
              <a:buFont typeface="Noto Sans Symbols"/>
              <a:buChar char="❑"/>
            </a:pPr>
            <a:r>
              <a:rPr lang="it-IT"/>
              <a:t>Evaluation metrics are used to measure the quality of our machine learning model. There are many different types of evaluation metrics available to test a model. These include the </a:t>
            </a:r>
            <a:r>
              <a:rPr b="1" lang="it-IT"/>
              <a:t>area under the Receiver Operating Characteristic – TPR vs FPR - curve (AUC), confusion matrix, accuracy,</a:t>
            </a:r>
            <a:r>
              <a:rPr lang="it-IT"/>
              <a:t> and others. </a:t>
            </a:r>
            <a:endParaRPr/>
          </a:p>
        </p:txBody>
      </p:sp>
      <p:pic>
        <p:nvPicPr>
          <p:cNvPr id="157" name="Google Shape;157;p17"/>
          <p:cNvPicPr preferRelativeResize="0"/>
          <p:nvPr/>
        </p:nvPicPr>
        <p:blipFill rotWithShape="1">
          <a:blip r:embed="rId3">
            <a:alphaModFix/>
          </a:blip>
          <a:srcRect b="0" l="0" r="0" t="0"/>
          <a:stretch/>
        </p:blipFill>
        <p:spPr>
          <a:xfrm>
            <a:off x="8851136" y="53403"/>
            <a:ext cx="2679553" cy="606425"/>
          </a:xfrm>
          <a:prstGeom prst="rect">
            <a:avLst/>
          </a:prstGeom>
          <a:noFill/>
          <a:ln>
            <a:noFill/>
          </a:ln>
        </p:spPr>
      </p:pic>
      <p:sp>
        <p:nvSpPr>
          <p:cNvPr id="158" name="Google Shape;158;p17"/>
          <p:cNvSpPr/>
          <p:nvPr/>
        </p:nvSpPr>
        <p:spPr>
          <a:xfrm>
            <a:off x="0" y="6133171"/>
            <a:ext cx="12192000" cy="724828"/>
          </a:xfrm>
          <a:prstGeom prst="rect">
            <a:avLst/>
          </a:prstGeom>
          <a:solidFill>
            <a:srgbClr val="1DACE4"/>
          </a:solidFill>
          <a:ln cap="flat" cmpd="sng" w="12700">
            <a:solidFill>
              <a:srgbClr val="1DACE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9" name="Google Shape;159;p17"/>
          <p:cNvSpPr/>
          <p:nvPr/>
        </p:nvSpPr>
        <p:spPr>
          <a:xfrm>
            <a:off x="0" y="6345044"/>
            <a:ext cx="12192000" cy="512956"/>
          </a:xfrm>
          <a:prstGeom prst="rect">
            <a:avLst/>
          </a:prstGeom>
          <a:solidFill>
            <a:srgbClr val="2682C6"/>
          </a:solidFill>
          <a:ln cap="flat" cmpd="sng" w="12700">
            <a:solidFill>
              <a:srgbClr val="2682C6"/>
            </a:solidFill>
            <a:prstDash val="solid"/>
            <a:miter lim="800000"/>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60" name="Google Shape;160;p17"/>
          <p:cNvPicPr preferRelativeResize="0"/>
          <p:nvPr/>
        </p:nvPicPr>
        <p:blipFill rotWithShape="1">
          <a:blip r:embed="rId4">
            <a:alphaModFix/>
          </a:blip>
          <a:srcRect b="0" l="0" r="0" t="0"/>
          <a:stretch/>
        </p:blipFill>
        <p:spPr>
          <a:xfrm>
            <a:off x="11530689" y="96863"/>
            <a:ext cx="456007" cy="456007"/>
          </a:xfrm>
          <a:prstGeom prst="rect">
            <a:avLst/>
          </a:prstGeom>
          <a:noFill/>
          <a:ln>
            <a:noFill/>
          </a:ln>
        </p:spPr>
      </p:pic>
      <p:sp>
        <p:nvSpPr>
          <p:cNvPr id="161" name="Google Shape;161;p17"/>
          <p:cNvSpPr txBox="1"/>
          <p:nvPr/>
        </p:nvSpPr>
        <p:spPr>
          <a:xfrm>
            <a:off x="355974" y="6345044"/>
            <a:ext cx="909282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it-IT" sz="2400" u="none" cap="none" strike="noStrike">
                <a:solidFill>
                  <a:srgbClr val="EBF4F8"/>
                </a:solidFill>
                <a:latin typeface="Belleza"/>
                <a:ea typeface="Belleza"/>
                <a:cs typeface="Belleza"/>
                <a:sym typeface="Belleza"/>
              </a:rPr>
              <a:t>Higgs searches @ LHC: </a:t>
            </a:r>
            <a:r>
              <a:rPr b="1" i="0" lang="it-IT" sz="2400" u="none" cap="none" strike="noStrike">
                <a:solidFill>
                  <a:srgbClr val="192C4B"/>
                </a:solidFill>
                <a:latin typeface="Belleza"/>
                <a:ea typeface="Belleza"/>
                <a:cs typeface="Belleza"/>
                <a:sym typeface="Belleza"/>
              </a:rPr>
              <a:t>DNN</a:t>
            </a:r>
            <a:r>
              <a:rPr b="1" i="0" lang="it-IT" sz="2400" u="none" cap="none" strike="noStrike">
                <a:solidFill>
                  <a:srgbClr val="EBF4F8"/>
                </a:solidFill>
                <a:latin typeface="Belleza"/>
                <a:ea typeface="Belleza"/>
                <a:cs typeface="Belleza"/>
                <a:sym typeface="Belleza"/>
              </a:rPr>
              <a:t> </a:t>
            </a:r>
            <a:r>
              <a:rPr b="1" i="0" lang="it-IT" sz="2400" u="none" cap="none" strike="noStrike">
                <a:solidFill>
                  <a:srgbClr val="192C4B"/>
                </a:solidFill>
                <a:latin typeface="Belleza"/>
                <a:ea typeface="Belleza"/>
                <a:cs typeface="Belleza"/>
                <a:sym typeface="Belleza"/>
              </a:rPr>
              <a:t>Performance evaluation</a:t>
            </a:r>
            <a:endParaRPr b="0" i="0" sz="1400" u="none" cap="none" strike="noStrike">
              <a:solidFill>
                <a:srgbClr val="000000"/>
              </a:solidFill>
              <a:latin typeface="Arial"/>
              <a:ea typeface="Arial"/>
              <a:cs typeface="Arial"/>
              <a:sym typeface="Arial"/>
            </a:endParaRPr>
          </a:p>
        </p:txBody>
      </p:sp>
      <p:cxnSp>
        <p:nvCxnSpPr>
          <p:cNvPr id="162" name="Google Shape;162;p17"/>
          <p:cNvCxnSpPr/>
          <p:nvPr/>
        </p:nvCxnSpPr>
        <p:spPr>
          <a:xfrm>
            <a:off x="402273" y="715111"/>
            <a:ext cx="11630722" cy="0"/>
          </a:xfrm>
          <a:prstGeom prst="straightConnector1">
            <a:avLst/>
          </a:prstGeom>
          <a:noFill/>
          <a:ln cap="rnd" cmpd="sng" w="19050">
            <a:solidFill>
              <a:srgbClr val="192C4B"/>
            </a:solidFill>
            <a:prstDash val="solid"/>
            <a:round/>
            <a:headEnd len="sm" w="sm" type="none"/>
            <a:tailEnd len="sm" w="sm" type="none"/>
          </a:ln>
          <a:effectLst>
            <a:outerShdw blurRad="50800" rotWithShape="0" algn="tl" dir="2700000" dist="38100">
              <a:srgbClr val="000000">
                <a:alpha val="40000"/>
              </a:srgbClr>
            </a:outerShdw>
          </a:effectLst>
        </p:spPr>
      </p:cxnSp>
      <p:pic>
        <p:nvPicPr>
          <p:cNvPr descr="Data Science and Machine Learning : Confusion Matrix" id="163" name="Google Shape;163;p17"/>
          <p:cNvPicPr preferRelativeResize="0"/>
          <p:nvPr/>
        </p:nvPicPr>
        <p:blipFill rotWithShape="1">
          <a:blip r:embed="rId5">
            <a:alphaModFix/>
          </a:blip>
          <a:srcRect b="0" l="0" r="0" t="0"/>
          <a:stretch/>
        </p:blipFill>
        <p:spPr>
          <a:xfrm>
            <a:off x="244419" y="2417738"/>
            <a:ext cx="6329530" cy="3567706"/>
          </a:xfrm>
          <a:prstGeom prst="rect">
            <a:avLst/>
          </a:prstGeom>
          <a:noFill/>
          <a:ln cap="flat" cmpd="sng" w="9525">
            <a:solidFill>
              <a:srgbClr val="31538F"/>
            </a:solidFill>
            <a:prstDash val="solid"/>
            <a:round/>
            <a:headEnd len="sm" w="sm" type="none"/>
            <a:tailEnd len="sm" w="sm" type="none"/>
          </a:ln>
        </p:spPr>
      </p:pic>
      <p:sp>
        <p:nvSpPr>
          <p:cNvPr id="164" name="Google Shape;164;p17"/>
          <p:cNvSpPr txBox="1"/>
          <p:nvPr/>
        </p:nvSpPr>
        <p:spPr>
          <a:xfrm>
            <a:off x="6641632" y="2417738"/>
            <a:ext cx="5470865" cy="2751792"/>
          </a:xfrm>
          <a:prstGeom prst="rect">
            <a:avLst/>
          </a:prstGeom>
          <a:noFill/>
          <a:ln>
            <a:noFill/>
          </a:ln>
        </p:spPr>
        <p:txBody>
          <a:bodyPr anchorCtr="0" anchor="t" bIns="45700" lIns="91425" spcFirstLastPara="1" rIns="91425" wrap="square" tIns="45700">
            <a:noAutofit/>
          </a:bodyPr>
          <a:lstStyle/>
          <a:p>
            <a:pPr indent="-342900" lvl="0" marL="342900" marR="0" rtl="0" algn="just">
              <a:lnSpc>
                <a:spcPct val="90000"/>
              </a:lnSpc>
              <a:spcBef>
                <a:spcPts val="0"/>
              </a:spcBef>
              <a:spcAft>
                <a:spcPts val="0"/>
              </a:spcAft>
              <a:buClr>
                <a:schemeClr val="dk1"/>
              </a:buClr>
              <a:buSzPts val="1800"/>
              <a:buFont typeface="Noto Sans Symbols"/>
              <a:buChar char="❑"/>
            </a:pPr>
            <a:r>
              <a:rPr b="0" i="0" lang="it-IT" sz="1800" u="none" cap="none" strike="noStrike">
                <a:solidFill>
                  <a:schemeClr val="dk1"/>
                </a:solidFill>
                <a:latin typeface="Calibri"/>
                <a:ea typeface="Calibri"/>
                <a:cs typeface="Calibri"/>
                <a:sym typeface="Calibri"/>
              </a:rPr>
              <a:t>It is extremely important to use </a:t>
            </a:r>
            <a:r>
              <a:rPr b="1" i="0" lang="it-IT" sz="1800" u="none" cap="none" strike="noStrike">
                <a:solidFill>
                  <a:schemeClr val="dk1"/>
                </a:solidFill>
                <a:latin typeface="Calibri"/>
                <a:ea typeface="Calibri"/>
                <a:cs typeface="Calibri"/>
                <a:sym typeface="Calibri"/>
              </a:rPr>
              <a:t>multiple evaluation metrics</a:t>
            </a:r>
            <a:r>
              <a:rPr b="0" i="0" lang="it-IT" sz="1800" u="none" cap="none" strike="noStrike">
                <a:solidFill>
                  <a:schemeClr val="dk1"/>
                </a:solidFill>
                <a:latin typeface="Calibri"/>
                <a:ea typeface="Calibri"/>
                <a:cs typeface="Calibri"/>
                <a:sym typeface="Calibri"/>
              </a:rPr>
              <a:t> to evaluate your model. This is because a model may perform well using one measurement from one evaluation metric, but may perform poorly using another measurement from another evaluation metric. </a:t>
            </a:r>
            <a:endParaRPr b="0" i="0" sz="1400" u="none" cap="none" strike="noStrike">
              <a:solidFill>
                <a:srgbClr val="000000"/>
              </a:solidFill>
              <a:latin typeface="Arial"/>
              <a:ea typeface="Arial"/>
              <a:cs typeface="Arial"/>
              <a:sym typeface="Arial"/>
            </a:endParaRPr>
          </a:p>
        </p:txBody>
      </p:sp>
      <p:sp>
        <p:nvSpPr>
          <p:cNvPr id="165" name="Google Shape;165;p17"/>
          <p:cNvSpPr txBox="1"/>
          <p:nvPr/>
        </p:nvSpPr>
        <p:spPr>
          <a:xfrm>
            <a:off x="6647542" y="5536532"/>
            <a:ext cx="5470865" cy="448912"/>
          </a:xfrm>
          <a:prstGeom prst="rect">
            <a:avLst/>
          </a:prstGeom>
          <a:noFill/>
          <a:ln>
            <a:noFill/>
          </a:ln>
        </p:spPr>
        <p:txBody>
          <a:bodyPr anchorCtr="0" anchor="t" bIns="45700" lIns="91425" spcFirstLastPara="1" rIns="91425" wrap="square" tIns="45700">
            <a:noAutofit/>
          </a:bodyPr>
          <a:lstStyle/>
          <a:p>
            <a:pPr indent="0" lvl="0" marL="0" marR="0" rtl="0" algn="just">
              <a:lnSpc>
                <a:spcPct val="90000"/>
              </a:lnSpc>
              <a:spcBef>
                <a:spcPts val="0"/>
              </a:spcBef>
              <a:spcAft>
                <a:spcPts val="0"/>
              </a:spcAft>
              <a:buClr>
                <a:schemeClr val="dk1"/>
              </a:buClr>
              <a:buSzPts val="1600"/>
              <a:buFont typeface="Arial"/>
              <a:buNone/>
            </a:pPr>
            <a:r>
              <a:rPr b="1" i="0" lang="it-IT" sz="1600" u="none" cap="none" strike="noStrike">
                <a:solidFill>
                  <a:schemeClr val="dk1"/>
                </a:solidFill>
                <a:latin typeface="Calibri"/>
                <a:ea typeface="Calibri"/>
                <a:cs typeface="Calibri"/>
                <a:sym typeface="Calibri"/>
              </a:rPr>
              <a:t>NOTE: </a:t>
            </a:r>
            <a:r>
              <a:rPr b="0" i="0" lang="it-IT" sz="1600" u="none" cap="none" strike="noStrike">
                <a:solidFill>
                  <a:schemeClr val="dk1"/>
                </a:solidFill>
                <a:latin typeface="Calibri"/>
                <a:ea typeface="Calibri"/>
                <a:cs typeface="Calibri"/>
                <a:sym typeface="Calibri"/>
              </a:rPr>
              <a:t>Precision == purity; recall==sensitivity == TPR == signal efficiency; FPR = FP/(FP+TN)</a:t>
            </a:r>
            <a:endParaRPr b="0" i="0" sz="1400" u="none" cap="none" strike="noStrike">
              <a:solidFill>
                <a:srgbClr val="000000"/>
              </a:solidFill>
              <a:latin typeface="Arial"/>
              <a:ea typeface="Arial"/>
              <a:cs typeface="Arial"/>
              <a:sym typeface="Arial"/>
            </a:endParaRPr>
          </a:p>
        </p:txBody>
      </p:sp>
      <p:pic>
        <p:nvPicPr>
          <p:cNvPr id="166" name="Google Shape;166;p17"/>
          <p:cNvPicPr preferRelativeResize="0"/>
          <p:nvPr/>
        </p:nvPicPr>
        <p:blipFill rotWithShape="1">
          <a:blip r:embed="rId6">
            <a:alphaModFix/>
          </a:blip>
          <a:srcRect b="0" l="0" r="0" t="0"/>
          <a:stretch/>
        </p:blipFill>
        <p:spPr>
          <a:xfrm>
            <a:off x="9784104" y="3793594"/>
            <a:ext cx="2248890" cy="1686668"/>
          </a:xfrm>
          <a:prstGeom prst="rect">
            <a:avLst/>
          </a:prstGeom>
          <a:noFill/>
          <a:ln cap="flat" cmpd="sng" w="9525">
            <a:solidFill>
              <a:srgbClr val="31538F"/>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18"/>
          <p:cNvSpPr/>
          <p:nvPr/>
        </p:nvSpPr>
        <p:spPr>
          <a:xfrm>
            <a:off x="0" y="0"/>
            <a:ext cx="12192000" cy="6858000"/>
          </a:xfrm>
          <a:prstGeom prst="rect">
            <a:avLst/>
          </a:prstGeom>
          <a:solidFill>
            <a:srgbClr val="EBF4F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2" name="Google Shape;172;p18"/>
          <p:cNvSpPr txBox="1"/>
          <p:nvPr>
            <p:ph type="ctrTitle"/>
          </p:nvPr>
        </p:nvSpPr>
        <p:spPr>
          <a:xfrm>
            <a:off x="0" y="213152"/>
            <a:ext cx="11555043" cy="498864"/>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192C4B"/>
              </a:buClr>
              <a:buSzPts val="4000"/>
              <a:buFont typeface="Arial"/>
              <a:buNone/>
            </a:pPr>
            <a:r>
              <a:rPr lang="it-IT" sz="4000">
                <a:solidFill>
                  <a:srgbClr val="192C4B"/>
                </a:solidFill>
                <a:latin typeface="Arial"/>
                <a:ea typeface="Arial"/>
                <a:cs typeface="Arial"/>
                <a:sym typeface="Arial"/>
              </a:rPr>
              <a:t>Optimization and regularization algorithms</a:t>
            </a:r>
            <a:endParaRPr sz="4000">
              <a:solidFill>
                <a:srgbClr val="192C4B"/>
              </a:solidFill>
              <a:latin typeface="Arial"/>
              <a:ea typeface="Arial"/>
              <a:cs typeface="Arial"/>
              <a:sym typeface="Arial"/>
            </a:endParaRPr>
          </a:p>
        </p:txBody>
      </p:sp>
      <p:sp>
        <p:nvSpPr>
          <p:cNvPr id="173" name="Google Shape;173;p18"/>
          <p:cNvSpPr txBox="1"/>
          <p:nvPr>
            <p:ph idx="1" type="subTitle"/>
          </p:nvPr>
        </p:nvSpPr>
        <p:spPr>
          <a:xfrm>
            <a:off x="477952" y="983255"/>
            <a:ext cx="4079533" cy="4522699"/>
          </a:xfrm>
          <a:prstGeom prst="rect">
            <a:avLst/>
          </a:prstGeom>
          <a:noFill/>
          <a:ln>
            <a:noFill/>
          </a:ln>
        </p:spPr>
        <p:txBody>
          <a:bodyPr anchorCtr="0" anchor="t" bIns="45700" lIns="91425" spcFirstLastPara="1" rIns="91425" wrap="square" tIns="45700">
            <a:noAutofit/>
          </a:bodyPr>
          <a:lstStyle/>
          <a:p>
            <a:pPr indent="-342900" lvl="0" marL="342900" rtl="0" algn="just">
              <a:lnSpc>
                <a:spcPct val="90000"/>
              </a:lnSpc>
              <a:spcBef>
                <a:spcPts val="0"/>
              </a:spcBef>
              <a:spcAft>
                <a:spcPts val="0"/>
              </a:spcAft>
              <a:buClr>
                <a:schemeClr val="dk1"/>
              </a:buClr>
              <a:buSzPts val="2000"/>
              <a:buFont typeface="Noto Sans Symbols"/>
              <a:buChar char="▪"/>
            </a:pPr>
            <a:r>
              <a:rPr lang="it-IT" sz="2000"/>
              <a:t>One of the most common problems for ML technique users is the </a:t>
            </a:r>
            <a:r>
              <a:rPr b="1" lang="it-IT" sz="2000"/>
              <a:t>overfitting</a:t>
            </a:r>
            <a:r>
              <a:rPr lang="it-IT" sz="2000"/>
              <a:t>. </a:t>
            </a:r>
            <a:endParaRPr/>
          </a:p>
          <a:p>
            <a:pPr indent="-342900" lvl="0" marL="342900" rtl="0" algn="just">
              <a:lnSpc>
                <a:spcPct val="90000"/>
              </a:lnSpc>
              <a:spcBef>
                <a:spcPts val="0"/>
              </a:spcBef>
              <a:spcAft>
                <a:spcPts val="0"/>
              </a:spcAft>
              <a:buClr>
                <a:schemeClr val="dk1"/>
              </a:buClr>
              <a:buSzPts val="2000"/>
              <a:buFont typeface="Noto Sans Symbols"/>
              <a:buChar char="▪"/>
            </a:pPr>
            <a:r>
              <a:rPr lang="it-IT" sz="2000"/>
              <a:t>The overfitting takes place when the model performs exceptionally well on train data but it is not able to predict unseen data .  </a:t>
            </a:r>
            <a:endParaRPr/>
          </a:p>
          <a:p>
            <a:pPr indent="-342900" lvl="0" marL="342900" rtl="0" algn="just">
              <a:lnSpc>
                <a:spcPct val="90000"/>
              </a:lnSpc>
              <a:spcBef>
                <a:spcPts val="1000"/>
              </a:spcBef>
              <a:spcAft>
                <a:spcPts val="0"/>
              </a:spcAft>
              <a:buClr>
                <a:schemeClr val="dk1"/>
              </a:buClr>
              <a:buSzPts val="2000"/>
              <a:buFont typeface="Noto Sans Symbols"/>
              <a:buChar char="▪"/>
            </a:pPr>
            <a:r>
              <a:rPr lang="it-IT" sz="2000"/>
              <a:t>We overcome overfitting problem by using algorithms such as the Dropout or Early Stopping regularization techniques.</a:t>
            </a:r>
            <a:endParaRPr/>
          </a:p>
        </p:txBody>
      </p:sp>
      <p:pic>
        <p:nvPicPr>
          <p:cNvPr id="174" name="Google Shape;174;p18"/>
          <p:cNvPicPr preferRelativeResize="0"/>
          <p:nvPr/>
        </p:nvPicPr>
        <p:blipFill rotWithShape="1">
          <a:blip r:embed="rId3">
            <a:alphaModFix/>
          </a:blip>
          <a:srcRect b="0" l="0" r="0" t="0"/>
          <a:stretch/>
        </p:blipFill>
        <p:spPr>
          <a:xfrm>
            <a:off x="9605702" y="114581"/>
            <a:ext cx="2119442" cy="479663"/>
          </a:xfrm>
          <a:prstGeom prst="rect">
            <a:avLst/>
          </a:prstGeom>
          <a:noFill/>
          <a:ln>
            <a:noFill/>
          </a:ln>
        </p:spPr>
      </p:pic>
      <p:sp>
        <p:nvSpPr>
          <p:cNvPr id="175" name="Google Shape;175;p18"/>
          <p:cNvSpPr/>
          <p:nvPr/>
        </p:nvSpPr>
        <p:spPr>
          <a:xfrm>
            <a:off x="0" y="6133171"/>
            <a:ext cx="12192000" cy="724828"/>
          </a:xfrm>
          <a:prstGeom prst="rect">
            <a:avLst/>
          </a:prstGeom>
          <a:solidFill>
            <a:srgbClr val="1DACE4"/>
          </a:solidFill>
          <a:ln cap="flat" cmpd="sng" w="12700">
            <a:solidFill>
              <a:srgbClr val="1DACE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6" name="Google Shape;176;p18"/>
          <p:cNvSpPr/>
          <p:nvPr/>
        </p:nvSpPr>
        <p:spPr>
          <a:xfrm>
            <a:off x="0" y="6345044"/>
            <a:ext cx="12192000" cy="512956"/>
          </a:xfrm>
          <a:prstGeom prst="rect">
            <a:avLst/>
          </a:prstGeom>
          <a:solidFill>
            <a:srgbClr val="2682C6"/>
          </a:solidFill>
          <a:ln cap="flat" cmpd="sng" w="12700">
            <a:solidFill>
              <a:srgbClr val="2682C6"/>
            </a:solidFill>
            <a:prstDash val="solid"/>
            <a:miter lim="800000"/>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77" name="Google Shape;177;p18"/>
          <p:cNvPicPr preferRelativeResize="0"/>
          <p:nvPr/>
        </p:nvPicPr>
        <p:blipFill rotWithShape="1">
          <a:blip r:embed="rId4">
            <a:alphaModFix/>
          </a:blip>
          <a:srcRect b="0" l="0" r="0" t="0"/>
          <a:stretch/>
        </p:blipFill>
        <p:spPr>
          <a:xfrm>
            <a:off x="11725144" y="129553"/>
            <a:ext cx="397844" cy="397844"/>
          </a:xfrm>
          <a:prstGeom prst="rect">
            <a:avLst/>
          </a:prstGeom>
          <a:noFill/>
          <a:ln>
            <a:noFill/>
          </a:ln>
        </p:spPr>
      </p:pic>
      <p:sp>
        <p:nvSpPr>
          <p:cNvPr id="178" name="Google Shape;178;p18"/>
          <p:cNvSpPr txBox="1"/>
          <p:nvPr/>
        </p:nvSpPr>
        <p:spPr>
          <a:xfrm>
            <a:off x="355974" y="6345044"/>
            <a:ext cx="9586312"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it-IT" sz="2400" u="none" cap="none" strike="noStrike">
                <a:solidFill>
                  <a:srgbClr val="EBF4F8"/>
                </a:solidFill>
                <a:latin typeface="Belleza"/>
                <a:ea typeface="Belleza"/>
                <a:cs typeface="Belleza"/>
                <a:sym typeface="Belleza"/>
              </a:rPr>
              <a:t>Higgs searches @ LHC: </a:t>
            </a:r>
            <a:r>
              <a:rPr b="1" i="0" lang="it-IT" sz="2400" u="none" cap="none" strike="noStrike">
                <a:solidFill>
                  <a:srgbClr val="192C4B"/>
                </a:solidFill>
                <a:latin typeface="Belleza"/>
                <a:ea typeface="Belleza"/>
                <a:cs typeface="Belleza"/>
                <a:sym typeface="Belleza"/>
              </a:rPr>
              <a:t>DNN</a:t>
            </a:r>
            <a:r>
              <a:rPr b="1" i="0" lang="it-IT" sz="2400" u="none" cap="none" strike="noStrike">
                <a:solidFill>
                  <a:srgbClr val="EBF4F8"/>
                </a:solidFill>
                <a:latin typeface="Belleza"/>
                <a:ea typeface="Belleza"/>
                <a:cs typeface="Belleza"/>
                <a:sym typeface="Belleza"/>
              </a:rPr>
              <a:t> </a:t>
            </a:r>
            <a:r>
              <a:rPr b="1" i="0" lang="it-IT" sz="2400" u="none" cap="none" strike="noStrike">
                <a:solidFill>
                  <a:srgbClr val="192C4B"/>
                </a:solidFill>
                <a:latin typeface="Belleza"/>
                <a:ea typeface="Belleza"/>
                <a:cs typeface="Belleza"/>
                <a:sym typeface="Belleza"/>
              </a:rPr>
              <a:t>Performance evaluation</a:t>
            </a:r>
            <a:endParaRPr b="0" i="0" sz="1400" u="none" cap="none" strike="noStrike">
              <a:solidFill>
                <a:srgbClr val="000000"/>
              </a:solidFill>
              <a:latin typeface="Arial"/>
              <a:ea typeface="Arial"/>
              <a:cs typeface="Arial"/>
              <a:sym typeface="Arial"/>
            </a:endParaRPr>
          </a:p>
        </p:txBody>
      </p:sp>
      <p:cxnSp>
        <p:nvCxnSpPr>
          <p:cNvPr id="179" name="Google Shape;179;p18"/>
          <p:cNvCxnSpPr/>
          <p:nvPr/>
        </p:nvCxnSpPr>
        <p:spPr>
          <a:xfrm>
            <a:off x="402273" y="715111"/>
            <a:ext cx="11630722" cy="0"/>
          </a:xfrm>
          <a:prstGeom prst="straightConnector1">
            <a:avLst/>
          </a:prstGeom>
          <a:noFill/>
          <a:ln cap="rnd" cmpd="sng" w="19050">
            <a:solidFill>
              <a:srgbClr val="192C4B"/>
            </a:solidFill>
            <a:prstDash val="solid"/>
            <a:round/>
            <a:headEnd len="sm" w="sm" type="none"/>
            <a:tailEnd len="sm" w="sm" type="none"/>
          </a:ln>
          <a:effectLst>
            <a:outerShdw blurRad="50800" rotWithShape="0" algn="tl" dir="2700000" dist="38100">
              <a:srgbClr val="000000">
                <a:alpha val="40000"/>
              </a:srgbClr>
            </a:outerShdw>
          </a:effectLst>
        </p:spPr>
      </p:cxnSp>
      <p:pic>
        <p:nvPicPr>
          <p:cNvPr id="180" name="Google Shape;180;p18"/>
          <p:cNvPicPr preferRelativeResize="0"/>
          <p:nvPr/>
        </p:nvPicPr>
        <p:blipFill rotWithShape="1">
          <a:blip r:embed="rId5">
            <a:alphaModFix/>
          </a:blip>
          <a:srcRect b="0" l="0" r="0" t="0"/>
          <a:stretch/>
        </p:blipFill>
        <p:spPr>
          <a:xfrm>
            <a:off x="4954434" y="2691841"/>
            <a:ext cx="3687390" cy="1605662"/>
          </a:xfrm>
          <a:prstGeom prst="rect">
            <a:avLst/>
          </a:prstGeom>
          <a:noFill/>
          <a:ln cap="flat" cmpd="sng" w="9525">
            <a:solidFill>
              <a:srgbClr val="31538F"/>
            </a:solidFill>
            <a:prstDash val="solid"/>
            <a:round/>
            <a:headEnd len="sm" w="sm" type="none"/>
            <a:tailEnd len="sm" w="sm" type="none"/>
          </a:ln>
        </p:spPr>
      </p:pic>
      <p:pic>
        <p:nvPicPr>
          <p:cNvPr id="181" name="Google Shape;181;p18"/>
          <p:cNvPicPr preferRelativeResize="0"/>
          <p:nvPr/>
        </p:nvPicPr>
        <p:blipFill rotWithShape="1">
          <a:blip r:embed="rId6">
            <a:alphaModFix/>
          </a:blip>
          <a:srcRect b="0" l="0" r="0" t="0"/>
          <a:stretch/>
        </p:blipFill>
        <p:spPr>
          <a:xfrm>
            <a:off x="4954434" y="933623"/>
            <a:ext cx="3687390" cy="1528212"/>
          </a:xfrm>
          <a:prstGeom prst="rect">
            <a:avLst/>
          </a:prstGeom>
          <a:noFill/>
          <a:ln cap="flat" cmpd="sng" w="9525">
            <a:solidFill>
              <a:srgbClr val="31538F"/>
            </a:solidFill>
            <a:prstDash val="solid"/>
            <a:round/>
            <a:headEnd len="sm" w="sm" type="none"/>
            <a:tailEnd len="sm" w="sm" type="none"/>
          </a:ln>
        </p:spPr>
      </p:pic>
      <p:pic>
        <p:nvPicPr>
          <p:cNvPr id="182" name="Google Shape;182;p18"/>
          <p:cNvPicPr preferRelativeResize="0"/>
          <p:nvPr/>
        </p:nvPicPr>
        <p:blipFill rotWithShape="1">
          <a:blip r:embed="rId7">
            <a:alphaModFix/>
          </a:blip>
          <a:srcRect b="0" l="0" r="0" t="0"/>
          <a:stretch/>
        </p:blipFill>
        <p:spPr>
          <a:xfrm>
            <a:off x="9796145" y="1430223"/>
            <a:ext cx="1917903" cy="2053086"/>
          </a:xfrm>
          <a:prstGeom prst="rect">
            <a:avLst/>
          </a:prstGeom>
          <a:noFill/>
          <a:ln cap="flat" cmpd="sng" w="9525">
            <a:solidFill>
              <a:srgbClr val="31538F"/>
            </a:solidFill>
            <a:prstDash val="solid"/>
            <a:round/>
            <a:headEnd len="sm" w="sm" type="none"/>
            <a:tailEnd len="sm" w="sm" type="none"/>
          </a:ln>
        </p:spPr>
      </p:pic>
      <p:sp>
        <p:nvSpPr>
          <p:cNvPr id="183" name="Google Shape;183;p18"/>
          <p:cNvSpPr/>
          <p:nvPr/>
        </p:nvSpPr>
        <p:spPr>
          <a:xfrm>
            <a:off x="8926050" y="2330017"/>
            <a:ext cx="585869" cy="372395"/>
          </a:xfrm>
          <a:custGeom>
            <a:rect b="b" l="l" r="r" t="t"/>
            <a:pathLst>
              <a:path extrusionOk="0" h="473" w="727">
                <a:moveTo>
                  <a:pt x="707" y="207"/>
                </a:moveTo>
                <a:cubicBezTo>
                  <a:pt x="689" y="194"/>
                  <a:pt x="688" y="195"/>
                  <a:pt x="669" y="181"/>
                </a:cubicBezTo>
                <a:cubicBezTo>
                  <a:pt x="651" y="168"/>
                  <a:pt x="647" y="173"/>
                  <a:pt x="629" y="159"/>
                </a:cubicBezTo>
                <a:cubicBezTo>
                  <a:pt x="611" y="145"/>
                  <a:pt x="612" y="144"/>
                  <a:pt x="594" y="130"/>
                </a:cubicBezTo>
                <a:cubicBezTo>
                  <a:pt x="576" y="116"/>
                  <a:pt x="575" y="118"/>
                  <a:pt x="557" y="104"/>
                </a:cubicBezTo>
                <a:cubicBezTo>
                  <a:pt x="539" y="91"/>
                  <a:pt x="539" y="91"/>
                  <a:pt x="520" y="77"/>
                </a:cubicBezTo>
                <a:cubicBezTo>
                  <a:pt x="502" y="63"/>
                  <a:pt x="508" y="55"/>
                  <a:pt x="490" y="42"/>
                </a:cubicBezTo>
                <a:cubicBezTo>
                  <a:pt x="472" y="28"/>
                  <a:pt x="472" y="28"/>
                  <a:pt x="454" y="14"/>
                </a:cubicBezTo>
                <a:cubicBezTo>
                  <a:pt x="436" y="0"/>
                  <a:pt x="416" y="10"/>
                  <a:pt x="416" y="30"/>
                </a:cubicBezTo>
                <a:cubicBezTo>
                  <a:pt x="416" y="51"/>
                  <a:pt x="417" y="51"/>
                  <a:pt x="417" y="71"/>
                </a:cubicBezTo>
                <a:cubicBezTo>
                  <a:pt x="417" y="92"/>
                  <a:pt x="392" y="110"/>
                  <a:pt x="370" y="110"/>
                </a:cubicBezTo>
                <a:cubicBezTo>
                  <a:pt x="347" y="110"/>
                  <a:pt x="347" y="107"/>
                  <a:pt x="324" y="107"/>
                </a:cubicBezTo>
                <a:cubicBezTo>
                  <a:pt x="301" y="107"/>
                  <a:pt x="301" y="114"/>
                  <a:pt x="278" y="114"/>
                </a:cubicBezTo>
                <a:cubicBezTo>
                  <a:pt x="255" y="114"/>
                  <a:pt x="255" y="114"/>
                  <a:pt x="232" y="114"/>
                </a:cubicBezTo>
                <a:cubicBezTo>
                  <a:pt x="209" y="114"/>
                  <a:pt x="209" y="114"/>
                  <a:pt x="186" y="114"/>
                </a:cubicBezTo>
                <a:cubicBezTo>
                  <a:pt x="164" y="114"/>
                  <a:pt x="164" y="111"/>
                  <a:pt x="141" y="111"/>
                </a:cubicBezTo>
                <a:cubicBezTo>
                  <a:pt x="118" y="111"/>
                  <a:pt x="118" y="117"/>
                  <a:pt x="95" y="117"/>
                </a:cubicBezTo>
                <a:cubicBezTo>
                  <a:pt x="72" y="117"/>
                  <a:pt x="72" y="107"/>
                  <a:pt x="49" y="107"/>
                </a:cubicBezTo>
                <a:cubicBezTo>
                  <a:pt x="26" y="107"/>
                  <a:pt x="6" y="137"/>
                  <a:pt x="6" y="162"/>
                </a:cubicBezTo>
                <a:cubicBezTo>
                  <a:pt x="6" y="188"/>
                  <a:pt x="5" y="188"/>
                  <a:pt x="5" y="213"/>
                </a:cubicBezTo>
                <a:cubicBezTo>
                  <a:pt x="5" y="238"/>
                  <a:pt x="0" y="238"/>
                  <a:pt x="0" y="263"/>
                </a:cubicBezTo>
                <a:cubicBezTo>
                  <a:pt x="0" y="288"/>
                  <a:pt x="8" y="288"/>
                  <a:pt x="8" y="314"/>
                </a:cubicBezTo>
                <a:cubicBezTo>
                  <a:pt x="8" y="339"/>
                  <a:pt x="26" y="361"/>
                  <a:pt x="49" y="361"/>
                </a:cubicBezTo>
                <a:cubicBezTo>
                  <a:pt x="72" y="361"/>
                  <a:pt x="72" y="362"/>
                  <a:pt x="95" y="362"/>
                </a:cubicBezTo>
                <a:cubicBezTo>
                  <a:pt x="118" y="362"/>
                  <a:pt x="118" y="362"/>
                  <a:pt x="141" y="362"/>
                </a:cubicBezTo>
                <a:cubicBezTo>
                  <a:pt x="164" y="362"/>
                  <a:pt x="164" y="365"/>
                  <a:pt x="186" y="365"/>
                </a:cubicBezTo>
                <a:cubicBezTo>
                  <a:pt x="209" y="365"/>
                  <a:pt x="209" y="364"/>
                  <a:pt x="232" y="364"/>
                </a:cubicBezTo>
                <a:cubicBezTo>
                  <a:pt x="255" y="364"/>
                  <a:pt x="255" y="361"/>
                  <a:pt x="278" y="361"/>
                </a:cubicBezTo>
                <a:cubicBezTo>
                  <a:pt x="301" y="361"/>
                  <a:pt x="301" y="365"/>
                  <a:pt x="324" y="365"/>
                </a:cubicBezTo>
                <a:cubicBezTo>
                  <a:pt x="347" y="365"/>
                  <a:pt x="347" y="361"/>
                  <a:pt x="370" y="361"/>
                </a:cubicBezTo>
                <a:cubicBezTo>
                  <a:pt x="392" y="361"/>
                  <a:pt x="411" y="384"/>
                  <a:pt x="411" y="405"/>
                </a:cubicBezTo>
                <a:cubicBezTo>
                  <a:pt x="411" y="425"/>
                  <a:pt x="416" y="425"/>
                  <a:pt x="416" y="446"/>
                </a:cubicBezTo>
                <a:cubicBezTo>
                  <a:pt x="416" y="466"/>
                  <a:pt x="434" y="473"/>
                  <a:pt x="452" y="459"/>
                </a:cubicBezTo>
                <a:cubicBezTo>
                  <a:pt x="470" y="446"/>
                  <a:pt x="469" y="444"/>
                  <a:pt x="487" y="431"/>
                </a:cubicBezTo>
                <a:cubicBezTo>
                  <a:pt x="505" y="417"/>
                  <a:pt x="506" y="417"/>
                  <a:pt x="524" y="404"/>
                </a:cubicBezTo>
                <a:cubicBezTo>
                  <a:pt x="542" y="390"/>
                  <a:pt x="539" y="387"/>
                  <a:pt x="557" y="373"/>
                </a:cubicBezTo>
                <a:cubicBezTo>
                  <a:pt x="576" y="359"/>
                  <a:pt x="575" y="359"/>
                  <a:pt x="594" y="345"/>
                </a:cubicBezTo>
                <a:cubicBezTo>
                  <a:pt x="612" y="331"/>
                  <a:pt x="614" y="335"/>
                  <a:pt x="632" y="321"/>
                </a:cubicBezTo>
                <a:cubicBezTo>
                  <a:pt x="650" y="307"/>
                  <a:pt x="650" y="306"/>
                  <a:pt x="668" y="292"/>
                </a:cubicBezTo>
                <a:cubicBezTo>
                  <a:pt x="686" y="279"/>
                  <a:pt x="684" y="274"/>
                  <a:pt x="704" y="265"/>
                </a:cubicBezTo>
                <a:cubicBezTo>
                  <a:pt x="727" y="255"/>
                  <a:pt x="725" y="221"/>
                  <a:pt x="707" y="207"/>
                </a:cubicBezTo>
                <a:close/>
              </a:path>
            </a:pathLst>
          </a:custGeom>
          <a:solidFill>
            <a:srgbClr val="C00000"/>
          </a:solidFill>
          <a:ln cap="flat" cmpd="sng" w="19050">
            <a:solidFill>
              <a:srgbClr val="31538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84" name="Google Shape;184;p18"/>
          <p:cNvPicPr preferRelativeResize="0"/>
          <p:nvPr/>
        </p:nvPicPr>
        <p:blipFill>
          <a:blip r:embed="rId8">
            <a:alphaModFix/>
          </a:blip>
          <a:stretch>
            <a:fillRect/>
          </a:stretch>
        </p:blipFill>
        <p:spPr>
          <a:xfrm>
            <a:off x="3646790" y="4557175"/>
            <a:ext cx="2529109" cy="1528200"/>
          </a:xfrm>
          <a:prstGeom prst="rect">
            <a:avLst/>
          </a:prstGeom>
          <a:noFill/>
          <a:ln>
            <a:noFill/>
          </a:ln>
        </p:spPr>
      </p:pic>
      <p:pic>
        <p:nvPicPr>
          <p:cNvPr id="185" name="Google Shape;185;p18"/>
          <p:cNvPicPr preferRelativeResize="0"/>
          <p:nvPr/>
        </p:nvPicPr>
        <p:blipFill>
          <a:blip r:embed="rId9">
            <a:alphaModFix/>
          </a:blip>
          <a:stretch>
            <a:fillRect/>
          </a:stretch>
        </p:blipFill>
        <p:spPr>
          <a:xfrm>
            <a:off x="897175" y="4521750"/>
            <a:ext cx="2388214" cy="1528200"/>
          </a:xfrm>
          <a:prstGeom prst="rect">
            <a:avLst/>
          </a:prstGeom>
          <a:noFill/>
          <a:ln>
            <a:noFill/>
          </a:ln>
        </p:spPr>
      </p:pic>
      <p:pic>
        <p:nvPicPr>
          <p:cNvPr id="186" name="Google Shape;186;p18"/>
          <p:cNvPicPr preferRelativeResize="0"/>
          <p:nvPr/>
        </p:nvPicPr>
        <p:blipFill>
          <a:blip r:embed="rId10">
            <a:alphaModFix/>
          </a:blip>
          <a:stretch>
            <a:fillRect/>
          </a:stretch>
        </p:blipFill>
        <p:spPr>
          <a:xfrm>
            <a:off x="8771000" y="3867400"/>
            <a:ext cx="2954150" cy="22179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9"/>
          <p:cNvSpPr/>
          <p:nvPr/>
        </p:nvSpPr>
        <p:spPr>
          <a:xfrm>
            <a:off x="0" y="0"/>
            <a:ext cx="12192000" cy="6858000"/>
          </a:xfrm>
          <a:prstGeom prst="rect">
            <a:avLst/>
          </a:prstGeom>
          <a:solidFill>
            <a:srgbClr val="EBF4F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2" name="Google Shape;192;p19"/>
          <p:cNvSpPr txBox="1"/>
          <p:nvPr>
            <p:ph type="ctrTitle"/>
          </p:nvPr>
        </p:nvSpPr>
        <p:spPr>
          <a:xfrm>
            <a:off x="477952" y="164957"/>
            <a:ext cx="12192000" cy="606425"/>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192C4B"/>
              </a:buClr>
              <a:buSzPts val="4000"/>
              <a:buFont typeface="Arial"/>
              <a:buNone/>
            </a:pPr>
            <a:r>
              <a:rPr lang="it-IT" sz="4000">
                <a:solidFill>
                  <a:srgbClr val="192C4B"/>
                </a:solidFill>
                <a:latin typeface="Arial"/>
                <a:ea typeface="Arial"/>
                <a:cs typeface="Arial"/>
                <a:sym typeface="Arial"/>
              </a:rPr>
              <a:t>Guideline to the exercise </a:t>
            </a:r>
            <a:endParaRPr sz="4000">
              <a:solidFill>
                <a:srgbClr val="192C4B"/>
              </a:solidFill>
              <a:latin typeface="Arial"/>
              <a:ea typeface="Arial"/>
              <a:cs typeface="Arial"/>
              <a:sym typeface="Arial"/>
            </a:endParaRPr>
          </a:p>
        </p:txBody>
      </p:sp>
      <p:sp>
        <p:nvSpPr>
          <p:cNvPr id="193" name="Google Shape;193;p19"/>
          <p:cNvSpPr txBox="1"/>
          <p:nvPr>
            <p:ph idx="1" type="subTitle"/>
          </p:nvPr>
        </p:nvSpPr>
        <p:spPr>
          <a:xfrm>
            <a:off x="233665" y="774262"/>
            <a:ext cx="9097800" cy="1318500"/>
          </a:xfrm>
          <a:prstGeom prst="rect">
            <a:avLst/>
          </a:prstGeom>
          <a:noFill/>
          <a:ln>
            <a:noFill/>
          </a:ln>
        </p:spPr>
        <p:txBody>
          <a:bodyPr anchorCtr="0" anchor="t" bIns="45700" lIns="91425" spcFirstLastPara="1" rIns="91425" wrap="square" tIns="45700">
            <a:noAutofit/>
          </a:bodyPr>
          <a:lstStyle/>
          <a:p>
            <a:pPr indent="-355600" lvl="0" marL="457200" rtl="0" algn="just">
              <a:lnSpc>
                <a:spcPct val="90000"/>
              </a:lnSpc>
              <a:spcBef>
                <a:spcPts val="0"/>
              </a:spcBef>
              <a:spcAft>
                <a:spcPts val="0"/>
              </a:spcAft>
              <a:buSzPts val="2000"/>
              <a:buFont typeface="Arial"/>
              <a:buChar char="❏"/>
            </a:pPr>
            <a:r>
              <a:rPr lang="it-IT" sz="2000">
                <a:solidFill>
                  <a:schemeClr val="dk1"/>
                </a:solidFill>
                <a:latin typeface="Arial"/>
                <a:ea typeface="Arial"/>
                <a:cs typeface="Arial"/>
                <a:sym typeface="Arial"/>
              </a:rPr>
              <a:t>We propose you some requests throughout a </a:t>
            </a:r>
            <a:r>
              <a:rPr b="1" lang="it-IT" sz="2000">
                <a:solidFill>
                  <a:schemeClr val="dk1"/>
                </a:solidFill>
                <a:latin typeface="Arial"/>
                <a:ea typeface="Arial"/>
                <a:cs typeface="Arial"/>
                <a:sym typeface="Arial"/>
              </a:rPr>
              <a:t>unique short exercise</a:t>
            </a:r>
            <a:endParaRPr sz="2000">
              <a:latin typeface="Arial"/>
              <a:ea typeface="Arial"/>
              <a:cs typeface="Arial"/>
              <a:sym typeface="Arial"/>
            </a:endParaRPr>
          </a:p>
          <a:p>
            <a:pPr indent="-355600" lvl="0" marL="457200" rtl="0" algn="just">
              <a:lnSpc>
                <a:spcPct val="90000"/>
              </a:lnSpc>
              <a:spcBef>
                <a:spcPts val="0"/>
              </a:spcBef>
              <a:spcAft>
                <a:spcPts val="0"/>
              </a:spcAft>
              <a:buSzPts val="2000"/>
              <a:buFont typeface="Arial"/>
              <a:buChar char="❏"/>
            </a:pPr>
            <a:r>
              <a:rPr lang="it-IT" sz="2000">
                <a:latin typeface="Arial"/>
                <a:ea typeface="Arial"/>
                <a:cs typeface="Arial"/>
                <a:sym typeface="Arial"/>
              </a:rPr>
              <a:t>Solving the requests</a:t>
            </a:r>
            <a:r>
              <a:rPr lang="it-IT" sz="2000">
                <a:latin typeface="Arial"/>
                <a:ea typeface="Arial"/>
                <a:cs typeface="Arial"/>
                <a:sym typeface="Arial"/>
              </a:rPr>
              <a:t> is not  mandatory to run the whole exercise and reach last cells of code where physical results are shown. </a:t>
            </a:r>
            <a:endParaRPr sz="2000">
              <a:latin typeface="Arial"/>
              <a:ea typeface="Arial"/>
              <a:cs typeface="Arial"/>
              <a:sym typeface="Arial"/>
            </a:endParaRPr>
          </a:p>
          <a:p>
            <a:pPr indent="-355600" lvl="0" marL="457200" rtl="0" algn="just">
              <a:lnSpc>
                <a:spcPct val="90000"/>
              </a:lnSpc>
              <a:spcBef>
                <a:spcPts val="0"/>
              </a:spcBef>
              <a:spcAft>
                <a:spcPts val="0"/>
              </a:spcAft>
              <a:buSzPts val="2000"/>
              <a:buFont typeface="Arial"/>
              <a:buChar char="❏"/>
            </a:pPr>
            <a:r>
              <a:rPr lang="it-IT" sz="2000">
                <a:latin typeface="Arial"/>
                <a:ea typeface="Arial"/>
                <a:cs typeface="Arial"/>
                <a:sym typeface="Arial"/>
              </a:rPr>
              <a:t>We suggest to </a:t>
            </a:r>
            <a:r>
              <a:rPr b="1" lang="it-IT" sz="2000">
                <a:latin typeface="Arial"/>
                <a:ea typeface="Arial"/>
                <a:cs typeface="Arial"/>
                <a:sym typeface="Arial"/>
              </a:rPr>
              <a:t>complete the tasks by</a:t>
            </a:r>
            <a:r>
              <a:rPr lang="it-IT" sz="2000">
                <a:latin typeface="Arial"/>
                <a:ea typeface="Arial"/>
                <a:cs typeface="Arial"/>
                <a:sym typeface="Arial"/>
              </a:rPr>
              <a:t> </a:t>
            </a:r>
            <a:r>
              <a:rPr b="1" lang="it-IT" sz="2000">
                <a:latin typeface="Arial"/>
                <a:ea typeface="Arial"/>
                <a:cs typeface="Arial"/>
                <a:sym typeface="Arial"/>
              </a:rPr>
              <a:t>following their order</a:t>
            </a:r>
            <a:r>
              <a:rPr lang="it-IT" sz="2000">
                <a:latin typeface="Arial"/>
                <a:ea typeface="Arial"/>
                <a:cs typeface="Arial"/>
                <a:sym typeface="Arial"/>
              </a:rPr>
              <a:t> (which follows an increasing order of difficulty)</a:t>
            </a:r>
            <a:endParaRPr sz="2000">
              <a:solidFill>
                <a:schemeClr val="dk1"/>
              </a:solidFill>
              <a:latin typeface="Arial"/>
              <a:ea typeface="Arial"/>
              <a:cs typeface="Arial"/>
              <a:sym typeface="Arial"/>
            </a:endParaRPr>
          </a:p>
        </p:txBody>
      </p:sp>
      <p:pic>
        <p:nvPicPr>
          <p:cNvPr id="194" name="Google Shape;194;p19"/>
          <p:cNvPicPr preferRelativeResize="0"/>
          <p:nvPr/>
        </p:nvPicPr>
        <p:blipFill rotWithShape="1">
          <a:blip r:embed="rId3">
            <a:alphaModFix/>
          </a:blip>
          <a:srcRect b="0" l="0" r="0" t="0"/>
          <a:stretch/>
        </p:blipFill>
        <p:spPr>
          <a:xfrm>
            <a:off x="8851136" y="53403"/>
            <a:ext cx="2679553" cy="606425"/>
          </a:xfrm>
          <a:prstGeom prst="rect">
            <a:avLst/>
          </a:prstGeom>
          <a:noFill/>
          <a:ln>
            <a:noFill/>
          </a:ln>
        </p:spPr>
      </p:pic>
      <p:sp>
        <p:nvSpPr>
          <p:cNvPr id="195" name="Google Shape;195;p19"/>
          <p:cNvSpPr/>
          <p:nvPr/>
        </p:nvSpPr>
        <p:spPr>
          <a:xfrm>
            <a:off x="0" y="6133171"/>
            <a:ext cx="12192000" cy="724828"/>
          </a:xfrm>
          <a:prstGeom prst="rect">
            <a:avLst/>
          </a:prstGeom>
          <a:solidFill>
            <a:srgbClr val="1DACE4"/>
          </a:solidFill>
          <a:ln cap="flat" cmpd="sng" w="12700">
            <a:solidFill>
              <a:srgbClr val="1DACE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6" name="Google Shape;196;p19"/>
          <p:cNvSpPr/>
          <p:nvPr/>
        </p:nvSpPr>
        <p:spPr>
          <a:xfrm>
            <a:off x="0" y="6345044"/>
            <a:ext cx="12192000" cy="512956"/>
          </a:xfrm>
          <a:prstGeom prst="rect">
            <a:avLst/>
          </a:prstGeom>
          <a:solidFill>
            <a:srgbClr val="2682C6"/>
          </a:solidFill>
          <a:ln cap="flat" cmpd="sng" w="12700">
            <a:solidFill>
              <a:srgbClr val="2682C6"/>
            </a:solidFill>
            <a:prstDash val="solid"/>
            <a:miter lim="800000"/>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97" name="Google Shape;197;p19"/>
          <p:cNvPicPr preferRelativeResize="0"/>
          <p:nvPr/>
        </p:nvPicPr>
        <p:blipFill rotWithShape="1">
          <a:blip r:embed="rId4">
            <a:alphaModFix/>
          </a:blip>
          <a:srcRect b="0" l="0" r="0" t="0"/>
          <a:stretch/>
        </p:blipFill>
        <p:spPr>
          <a:xfrm>
            <a:off x="11530689" y="96863"/>
            <a:ext cx="456007" cy="456007"/>
          </a:xfrm>
          <a:prstGeom prst="rect">
            <a:avLst/>
          </a:prstGeom>
          <a:noFill/>
          <a:ln>
            <a:noFill/>
          </a:ln>
        </p:spPr>
      </p:pic>
      <p:sp>
        <p:nvSpPr>
          <p:cNvPr id="198" name="Google Shape;198;p19"/>
          <p:cNvSpPr txBox="1"/>
          <p:nvPr/>
        </p:nvSpPr>
        <p:spPr>
          <a:xfrm>
            <a:off x="355974" y="6345044"/>
            <a:ext cx="6677872"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it-IT" sz="2400" u="none" cap="none" strike="noStrike">
                <a:solidFill>
                  <a:srgbClr val="EBF4F8"/>
                </a:solidFill>
                <a:latin typeface="Belleza"/>
                <a:ea typeface="Belleza"/>
                <a:cs typeface="Belleza"/>
                <a:sym typeface="Belleza"/>
              </a:rPr>
              <a:t>Higgs searches @ LHC: </a:t>
            </a:r>
            <a:r>
              <a:rPr b="1" i="0" lang="it-IT" sz="2400" u="none" cap="none" strike="noStrike">
                <a:solidFill>
                  <a:srgbClr val="192C4B"/>
                </a:solidFill>
                <a:latin typeface="Belleza"/>
                <a:ea typeface="Belleza"/>
                <a:cs typeface="Belleza"/>
                <a:sym typeface="Belleza"/>
              </a:rPr>
              <a:t>The exercise structure</a:t>
            </a:r>
            <a:endParaRPr b="0" i="0" sz="1400" u="none" cap="none" strike="noStrike">
              <a:solidFill>
                <a:srgbClr val="000000"/>
              </a:solidFill>
              <a:latin typeface="Arial"/>
              <a:ea typeface="Arial"/>
              <a:cs typeface="Arial"/>
              <a:sym typeface="Arial"/>
            </a:endParaRPr>
          </a:p>
        </p:txBody>
      </p:sp>
      <p:cxnSp>
        <p:nvCxnSpPr>
          <p:cNvPr id="199" name="Google Shape;199;p19"/>
          <p:cNvCxnSpPr/>
          <p:nvPr/>
        </p:nvCxnSpPr>
        <p:spPr>
          <a:xfrm>
            <a:off x="402273" y="715111"/>
            <a:ext cx="11630722" cy="0"/>
          </a:xfrm>
          <a:prstGeom prst="straightConnector1">
            <a:avLst/>
          </a:prstGeom>
          <a:noFill/>
          <a:ln cap="rnd" cmpd="sng" w="19050">
            <a:solidFill>
              <a:srgbClr val="192C4B"/>
            </a:solidFill>
            <a:prstDash val="solid"/>
            <a:round/>
            <a:headEnd len="sm" w="sm" type="none"/>
            <a:tailEnd len="sm" w="sm" type="none"/>
          </a:ln>
          <a:effectLst>
            <a:outerShdw blurRad="50800" rotWithShape="0" algn="tl" dir="2700000" dist="38100">
              <a:srgbClr val="000000">
                <a:alpha val="40000"/>
              </a:srgbClr>
            </a:outerShdw>
          </a:effectLst>
        </p:spPr>
      </p:cxnSp>
      <p:sp>
        <p:nvSpPr>
          <p:cNvPr id="200" name="Google Shape;200;p19"/>
          <p:cNvSpPr/>
          <p:nvPr/>
        </p:nvSpPr>
        <p:spPr>
          <a:xfrm>
            <a:off x="1028499" y="2293393"/>
            <a:ext cx="10131826" cy="2722104"/>
          </a:xfrm>
          <a:custGeom>
            <a:rect b="b" l="l" r="r" t="t"/>
            <a:pathLst>
              <a:path extrusionOk="0" h="2565918" w="7552562">
                <a:moveTo>
                  <a:pt x="0" y="2565918"/>
                </a:moveTo>
                <a:cubicBezTo>
                  <a:pt x="489079" y="1771261"/>
                  <a:pt x="1000295" y="1219200"/>
                  <a:pt x="1841605" y="1110343"/>
                </a:cubicBezTo>
                <a:cubicBezTo>
                  <a:pt x="2682915" y="1001486"/>
                  <a:pt x="4096035" y="2097832"/>
                  <a:pt x="5047861" y="1912775"/>
                </a:cubicBezTo>
                <a:cubicBezTo>
                  <a:pt x="5999687" y="1727718"/>
                  <a:pt x="6860364" y="1041141"/>
                  <a:pt x="7552562" y="0"/>
                </a:cubicBezTo>
              </a:path>
            </a:pathLst>
          </a:custGeom>
          <a:noFill/>
          <a:ln cap="flat" cmpd="sng" w="76200">
            <a:solidFill>
              <a:schemeClr val="accent1"/>
            </a:solidFill>
            <a:prstDash val="solid"/>
            <a:miter lim="800000"/>
            <a:headEnd len="sm" w="sm" type="none"/>
            <a:tailEnd len="sm" w="sm" type="none"/>
          </a:ln>
          <a:effectLst>
            <a:outerShdw blurRad="50800" rotWithShape="0" algn="tl" dir="2700000" dist="203200">
              <a:srgbClr val="000000">
                <a:alpha val="784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201" name="Google Shape;201;p19"/>
          <p:cNvGrpSpPr/>
          <p:nvPr/>
        </p:nvGrpSpPr>
        <p:grpSpPr>
          <a:xfrm>
            <a:off x="2321836" y="3429000"/>
            <a:ext cx="482708" cy="482708"/>
            <a:chOff x="2961988" y="3325174"/>
            <a:chExt cx="482708" cy="482708"/>
          </a:xfrm>
        </p:grpSpPr>
        <p:sp>
          <p:nvSpPr>
            <p:cNvPr id="202" name="Google Shape;202;p19"/>
            <p:cNvSpPr/>
            <p:nvPr/>
          </p:nvSpPr>
          <p:spPr>
            <a:xfrm>
              <a:off x="2961988" y="3325174"/>
              <a:ext cx="482708" cy="482708"/>
            </a:xfrm>
            <a:prstGeom prst="ellipse">
              <a:avLst/>
            </a:prstGeom>
            <a:solidFill>
              <a:srgbClr val="8076BC"/>
            </a:solidFill>
            <a:ln cap="flat" cmpd="sng" w="76200">
              <a:solidFill>
                <a:schemeClr val="lt1"/>
              </a:solidFill>
              <a:prstDash val="solid"/>
              <a:miter lim="800000"/>
              <a:headEnd len="sm" w="sm" type="none"/>
              <a:tailEnd len="sm" w="sm" type="none"/>
            </a:ln>
            <a:effectLst>
              <a:outerShdw blurRad="50800" rotWithShape="0" algn="tl" dir="2700000" dist="203200">
                <a:srgbClr val="000000">
                  <a:alpha val="1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3" name="Google Shape;203;p19"/>
            <p:cNvSpPr/>
            <p:nvPr/>
          </p:nvSpPr>
          <p:spPr>
            <a:xfrm>
              <a:off x="3116907" y="3496636"/>
              <a:ext cx="172870" cy="139784"/>
            </a:xfrm>
            <a:custGeom>
              <a:rect b="b" l="l" r="r" t="t"/>
              <a:pathLst>
                <a:path extrusionOk="0" h="6574" w="8130">
                  <a:moveTo>
                    <a:pt x="2384" y="4874"/>
                  </a:moveTo>
                  <a:lnTo>
                    <a:pt x="846" y="3340"/>
                  </a:lnTo>
                  <a:lnTo>
                    <a:pt x="0" y="4183"/>
                  </a:lnTo>
                  <a:lnTo>
                    <a:pt x="2029" y="6206"/>
                  </a:lnTo>
                  <a:lnTo>
                    <a:pt x="2032" y="6204"/>
                  </a:lnTo>
                  <a:lnTo>
                    <a:pt x="2403" y="6574"/>
                  </a:lnTo>
                  <a:lnTo>
                    <a:pt x="8130" y="859"/>
                  </a:lnTo>
                  <a:lnTo>
                    <a:pt x="7269" y="0"/>
                  </a:lnTo>
                  <a:lnTo>
                    <a:pt x="2384" y="4874"/>
                  </a:lnTo>
                  <a:close/>
                </a:path>
              </a:pathLst>
            </a:custGeom>
            <a:solidFill>
              <a:schemeClr val="lt1"/>
            </a:solidFill>
            <a:ln>
              <a:noFill/>
            </a:ln>
            <a:effectLst>
              <a:outerShdw blurRad="50800" rotWithShape="0" algn="tl" dir="2700000" dist="203200">
                <a:srgbClr val="000000">
                  <a:alpha val="14901"/>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04" name="Google Shape;204;p19"/>
          <p:cNvGrpSpPr/>
          <p:nvPr/>
        </p:nvGrpSpPr>
        <p:grpSpPr>
          <a:xfrm>
            <a:off x="787145" y="4774143"/>
            <a:ext cx="482708" cy="482708"/>
            <a:chOff x="2961988" y="3325174"/>
            <a:chExt cx="482708" cy="482708"/>
          </a:xfrm>
        </p:grpSpPr>
        <p:sp>
          <p:nvSpPr>
            <p:cNvPr id="205" name="Google Shape;205;p19"/>
            <p:cNvSpPr/>
            <p:nvPr/>
          </p:nvSpPr>
          <p:spPr>
            <a:xfrm>
              <a:off x="2961988" y="3325174"/>
              <a:ext cx="482708" cy="482708"/>
            </a:xfrm>
            <a:prstGeom prst="ellipse">
              <a:avLst/>
            </a:prstGeom>
            <a:solidFill>
              <a:srgbClr val="004FA2"/>
            </a:solidFill>
            <a:ln cap="flat" cmpd="sng" w="76200">
              <a:solidFill>
                <a:schemeClr val="lt1"/>
              </a:solidFill>
              <a:prstDash val="solid"/>
              <a:miter lim="800000"/>
              <a:headEnd len="sm" w="sm" type="none"/>
              <a:tailEnd len="sm" w="sm" type="none"/>
            </a:ln>
            <a:effectLst>
              <a:outerShdw blurRad="50800" rotWithShape="0" algn="tl" dir="2700000" dist="203200">
                <a:srgbClr val="000000">
                  <a:alpha val="1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6" name="Google Shape;206;p19"/>
            <p:cNvSpPr/>
            <p:nvPr/>
          </p:nvSpPr>
          <p:spPr>
            <a:xfrm>
              <a:off x="3116907" y="3496636"/>
              <a:ext cx="172870" cy="139784"/>
            </a:xfrm>
            <a:custGeom>
              <a:rect b="b" l="l" r="r" t="t"/>
              <a:pathLst>
                <a:path extrusionOk="0" h="6574" w="8130">
                  <a:moveTo>
                    <a:pt x="2384" y="4874"/>
                  </a:moveTo>
                  <a:lnTo>
                    <a:pt x="846" y="3340"/>
                  </a:lnTo>
                  <a:lnTo>
                    <a:pt x="0" y="4183"/>
                  </a:lnTo>
                  <a:lnTo>
                    <a:pt x="2029" y="6206"/>
                  </a:lnTo>
                  <a:lnTo>
                    <a:pt x="2032" y="6204"/>
                  </a:lnTo>
                  <a:lnTo>
                    <a:pt x="2403" y="6574"/>
                  </a:lnTo>
                  <a:lnTo>
                    <a:pt x="8130" y="859"/>
                  </a:lnTo>
                  <a:lnTo>
                    <a:pt x="7269" y="0"/>
                  </a:lnTo>
                  <a:lnTo>
                    <a:pt x="2384" y="4874"/>
                  </a:lnTo>
                  <a:close/>
                </a:path>
              </a:pathLst>
            </a:custGeom>
            <a:solidFill>
              <a:schemeClr val="lt1"/>
            </a:solidFill>
            <a:ln>
              <a:noFill/>
            </a:ln>
            <a:effectLst>
              <a:outerShdw blurRad="50800" rotWithShape="0" algn="tl" dir="2700000" dist="203200">
                <a:srgbClr val="000000">
                  <a:alpha val="14901"/>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07" name="Google Shape;207;p19"/>
          <p:cNvGrpSpPr/>
          <p:nvPr/>
        </p:nvGrpSpPr>
        <p:grpSpPr>
          <a:xfrm>
            <a:off x="6703289" y="3993211"/>
            <a:ext cx="482708" cy="482708"/>
            <a:chOff x="2961988" y="3325174"/>
            <a:chExt cx="482708" cy="482708"/>
          </a:xfrm>
        </p:grpSpPr>
        <p:sp>
          <p:nvSpPr>
            <p:cNvPr id="208" name="Google Shape;208;p19"/>
            <p:cNvSpPr/>
            <p:nvPr/>
          </p:nvSpPr>
          <p:spPr>
            <a:xfrm>
              <a:off x="2961988" y="3325174"/>
              <a:ext cx="482708" cy="482708"/>
            </a:xfrm>
            <a:prstGeom prst="ellipse">
              <a:avLst/>
            </a:prstGeom>
            <a:solidFill>
              <a:srgbClr val="CA5B8A"/>
            </a:solidFill>
            <a:ln cap="flat" cmpd="sng" w="76200">
              <a:solidFill>
                <a:schemeClr val="lt1"/>
              </a:solidFill>
              <a:prstDash val="solid"/>
              <a:miter lim="800000"/>
              <a:headEnd len="sm" w="sm" type="none"/>
              <a:tailEnd len="sm" w="sm" type="none"/>
            </a:ln>
            <a:effectLst>
              <a:outerShdw blurRad="50800" rotWithShape="0" algn="tl" dir="2700000" dist="203200">
                <a:srgbClr val="000000">
                  <a:alpha val="1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9" name="Google Shape;209;p19"/>
            <p:cNvSpPr/>
            <p:nvPr/>
          </p:nvSpPr>
          <p:spPr>
            <a:xfrm>
              <a:off x="3116907" y="3496636"/>
              <a:ext cx="172870" cy="139784"/>
            </a:xfrm>
            <a:custGeom>
              <a:rect b="b" l="l" r="r" t="t"/>
              <a:pathLst>
                <a:path extrusionOk="0" h="6574" w="8130">
                  <a:moveTo>
                    <a:pt x="2384" y="4874"/>
                  </a:moveTo>
                  <a:lnTo>
                    <a:pt x="846" y="3340"/>
                  </a:lnTo>
                  <a:lnTo>
                    <a:pt x="0" y="4183"/>
                  </a:lnTo>
                  <a:lnTo>
                    <a:pt x="2029" y="6206"/>
                  </a:lnTo>
                  <a:lnTo>
                    <a:pt x="2032" y="6204"/>
                  </a:lnTo>
                  <a:lnTo>
                    <a:pt x="2403" y="6574"/>
                  </a:lnTo>
                  <a:lnTo>
                    <a:pt x="8130" y="859"/>
                  </a:lnTo>
                  <a:lnTo>
                    <a:pt x="7269" y="0"/>
                  </a:lnTo>
                  <a:lnTo>
                    <a:pt x="2384" y="4874"/>
                  </a:lnTo>
                  <a:close/>
                </a:path>
              </a:pathLst>
            </a:custGeom>
            <a:solidFill>
              <a:schemeClr val="lt1"/>
            </a:solidFill>
            <a:ln>
              <a:noFill/>
            </a:ln>
            <a:effectLst>
              <a:outerShdw blurRad="50800" rotWithShape="0" algn="tl" dir="2700000" dist="203200">
                <a:srgbClr val="000000">
                  <a:alpha val="14901"/>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10" name="Google Shape;210;p19"/>
          <p:cNvGrpSpPr/>
          <p:nvPr/>
        </p:nvGrpSpPr>
        <p:grpSpPr>
          <a:xfrm>
            <a:off x="8920971" y="3575071"/>
            <a:ext cx="482708" cy="482708"/>
            <a:chOff x="2961988" y="3325174"/>
            <a:chExt cx="482708" cy="482708"/>
          </a:xfrm>
        </p:grpSpPr>
        <p:sp>
          <p:nvSpPr>
            <p:cNvPr id="211" name="Google Shape;211;p19"/>
            <p:cNvSpPr/>
            <p:nvPr/>
          </p:nvSpPr>
          <p:spPr>
            <a:xfrm>
              <a:off x="2961988" y="3325174"/>
              <a:ext cx="482708" cy="482708"/>
            </a:xfrm>
            <a:prstGeom prst="ellipse">
              <a:avLst/>
            </a:prstGeom>
            <a:solidFill>
              <a:srgbClr val="E24960"/>
            </a:solidFill>
            <a:ln cap="flat" cmpd="sng" w="76200">
              <a:solidFill>
                <a:schemeClr val="lt1"/>
              </a:solidFill>
              <a:prstDash val="solid"/>
              <a:miter lim="800000"/>
              <a:headEnd len="sm" w="sm" type="none"/>
              <a:tailEnd len="sm" w="sm" type="none"/>
            </a:ln>
            <a:effectLst>
              <a:outerShdw blurRad="50800" rotWithShape="0" algn="tl" dir="2700000" dist="203200">
                <a:srgbClr val="000000">
                  <a:alpha val="1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2" name="Google Shape;212;p19"/>
            <p:cNvSpPr/>
            <p:nvPr/>
          </p:nvSpPr>
          <p:spPr>
            <a:xfrm>
              <a:off x="3116907" y="3496636"/>
              <a:ext cx="172870" cy="139784"/>
            </a:xfrm>
            <a:custGeom>
              <a:rect b="b" l="l" r="r" t="t"/>
              <a:pathLst>
                <a:path extrusionOk="0" h="6574" w="8130">
                  <a:moveTo>
                    <a:pt x="2384" y="4874"/>
                  </a:moveTo>
                  <a:lnTo>
                    <a:pt x="846" y="3340"/>
                  </a:lnTo>
                  <a:lnTo>
                    <a:pt x="0" y="4183"/>
                  </a:lnTo>
                  <a:lnTo>
                    <a:pt x="2029" y="6206"/>
                  </a:lnTo>
                  <a:lnTo>
                    <a:pt x="2032" y="6204"/>
                  </a:lnTo>
                  <a:lnTo>
                    <a:pt x="2403" y="6574"/>
                  </a:lnTo>
                  <a:lnTo>
                    <a:pt x="8130" y="859"/>
                  </a:lnTo>
                  <a:lnTo>
                    <a:pt x="7269" y="0"/>
                  </a:lnTo>
                  <a:lnTo>
                    <a:pt x="2384" y="4874"/>
                  </a:lnTo>
                  <a:close/>
                </a:path>
              </a:pathLst>
            </a:custGeom>
            <a:solidFill>
              <a:schemeClr val="lt1"/>
            </a:solidFill>
            <a:ln>
              <a:noFill/>
            </a:ln>
            <a:effectLst>
              <a:outerShdw blurRad="50800" rotWithShape="0" algn="tl" dir="2700000" dist="203200">
                <a:srgbClr val="000000">
                  <a:alpha val="14901"/>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13" name="Google Shape;213;p19"/>
          <p:cNvGrpSpPr/>
          <p:nvPr/>
        </p:nvGrpSpPr>
        <p:grpSpPr>
          <a:xfrm>
            <a:off x="10897299" y="2082018"/>
            <a:ext cx="482708" cy="482708"/>
            <a:chOff x="2961988" y="3325174"/>
            <a:chExt cx="482708" cy="482708"/>
          </a:xfrm>
        </p:grpSpPr>
        <p:sp>
          <p:nvSpPr>
            <p:cNvPr id="214" name="Google Shape;214;p19"/>
            <p:cNvSpPr/>
            <p:nvPr/>
          </p:nvSpPr>
          <p:spPr>
            <a:xfrm>
              <a:off x="2961988" y="3325174"/>
              <a:ext cx="482708" cy="482708"/>
            </a:xfrm>
            <a:prstGeom prst="ellipse">
              <a:avLst/>
            </a:prstGeom>
            <a:solidFill>
              <a:srgbClr val="CC2A1D"/>
            </a:solidFill>
            <a:ln cap="flat" cmpd="sng" w="76200">
              <a:solidFill>
                <a:schemeClr val="lt1"/>
              </a:solidFill>
              <a:prstDash val="solid"/>
              <a:miter lim="800000"/>
              <a:headEnd len="sm" w="sm" type="none"/>
              <a:tailEnd len="sm" w="sm" type="none"/>
            </a:ln>
            <a:effectLst>
              <a:outerShdw blurRad="50800" rotWithShape="0" algn="tl" dir="2700000" dist="203200">
                <a:srgbClr val="000000">
                  <a:alpha val="1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5" name="Google Shape;215;p19"/>
            <p:cNvSpPr/>
            <p:nvPr/>
          </p:nvSpPr>
          <p:spPr>
            <a:xfrm>
              <a:off x="3116907" y="3496636"/>
              <a:ext cx="172870" cy="139784"/>
            </a:xfrm>
            <a:custGeom>
              <a:rect b="b" l="l" r="r" t="t"/>
              <a:pathLst>
                <a:path extrusionOk="0" h="6574" w="8130">
                  <a:moveTo>
                    <a:pt x="2384" y="4874"/>
                  </a:moveTo>
                  <a:lnTo>
                    <a:pt x="846" y="3340"/>
                  </a:lnTo>
                  <a:lnTo>
                    <a:pt x="0" y="4183"/>
                  </a:lnTo>
                  <a:lnTo>
                    <a:pt x="2029" y="6206"/>
                  </a:lnTo>
                  <a:lnTo>
                    <a:pt x="2032" y="6204"/>
                  </a:lnTo>
                  <a:lnTo>
                    <a:pt x="2403" y="6574"/>
                  </a:lnTo>
                  <a:lnTo>
                    <a:pt x="8130" y="859"/>
                  </a:lnTo>
                  <a:lnTo>
                    <a:pt x="7269" y="0"/>
                  </a:lnTo>
                  <a:lnTo>
                    <a:pt x="2384" y="4874"/>
                  </a:lnTo>
                  <a:close/>
                </a:path>
              </a:pathLst>
            </a:custGeom>
            <a:solidFill>
              <a:schemeClr val="lt1"/>
            </a:solidFill>
            <a:ln>
              <a:noFill/>
            </a:ln>
            <a:effectLst>
              <a:outerShdw blurRad="50800" rotWithShape="0" algn="tl" dir="2700000" dist="203200">
                <a:srgbClr val="000000">
                  <a:alpha val="14901"/>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16" name="Google Shape;216;p19"/>
          <p:cNvSpPr txBox="1"/>
          <p:nvPr/>
        </p:nvSpPr>
        <p:spPr>
          <a:xfrm>
            <a:off x="1095232" y="2160163"/>
            <a:ext cx="3197213" cy="1015663"/>
          </a:xfrm>
          <a:prstGeom prst="rect">
            <a:avLst/>
          </a:prstGeom>
          <a:noFill/>
          <a:ln>
            <a:noFill/>
          </a:ln>
        </p:spPr>
        <p:txBody>
          <a:bodyPr anchorCtr="0" anchor="ctr" bIns="45700" lIns="0" spcFirstLastPara="1" rIns="0"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it-IT" sz="2000" u="none" cap="none" strike="noStrike">
                <a:solidFill>
                  <a:srgbClr val="8076BC"/>
                </a:solidFill>
                <a:latin typeface="Belleza"/>
                <a:ea typeface="Belleza"/>
                <a:cs typeface="Belleza"/>
                <a:sym typeface="Belleza"/>
              </a:rPr>
              <a:t>Implementation of a Deep Neural Network (DNN)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rgbClr val="8076BC"/>
              </a:solidFill>
              <a:latin typeface="Belleza"/>
              <a:ea typeface="Belleza"/>
              <a:cs typeface="Belleza"/>
              <a:sym typeface="Belleza"/>
            </a:endParaRPr>
          </a:p>
        </p:txBody>
      </p:sp>
      <p:sp>
        <p:nvSpPr>
          <p:cNvPr id="217" name="Google Shape;217;p19"/>
          <p:cNvSpPr txBox="1"/>
          <p:nvPr/>
        </p:nvSpPr>
        <p:spPr>
          <a:xfrm>
            <a:off x="3654135" y="4626707"/>
            <a:ext cx="2739582" cy="1200329"/>
          </a:xfrm>
          <a:prstGeom prst="rect">
            <a:avLst/>
          </a:prstGeom>
          <a:noFill/>
          <a:ln>
            <a:noFill/>
          </a:ln>
        </p:spPr>
        <p:txBody>
          <a:bodyPr anchorCtr="0" anchor="ctr" bIns="45700" lIns="0" spcFirstLastPara="1" rIns="0"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it-IT" sz="1800" u="none" cap="none" strike="noStrike">
                <a:solidFill>
                  <a:srgbClr val="B179A6"/>
                </a:solidFill>
                <a:latin typeface="Belleza"/>
                <a:ea typeface="Belleza"/>
                <a:cs typeface="Belleza"/>
                <a:sym typeface="Belleza"/>
              </a:rPr>
              <a:t>Optimization and regularization algorithms for the DNN training (callback functions)</a:t>
            </a:r>
            <a:endParaRPr b="0" i="0" sz="1400" u="none" cap="none" strike="noStrike">
              <a:solidFill>
                <a:srgbClr val="000000"/>
              </a:solidFill>
              <a:latin typeface="Arial"/>
              <a:ea typeface="Arial"/>
              <a:cs typeface="Arial"/>
              <a:sym typeface="Arial"/>
            </a:endParaRPr>
          </a:p>
        </p:txBody>
      </p:sp>
      <p:sp>
        <p:nvSpPr>
          <p:cNvPr id="218" name="Google Shape;218;p19"/>
          <p:cNvSpPr txBox="1"/>
          <p:nvPr/>
        </p:nvSpPr>
        <p:spPr>
          <a:xfrm>
            <a:off x="5271340" y="2095555"/>
            <a:ext cx="3434561" cy="1015663"/>
          </a:xfrm>
          <a:prstGeom prst="rect">
            <a:avLst/>
          </a:prstGeom>
          <a:noFill/>
          <a:ln>
            <a:noFill/>
          </a:ln>
        </p:spPr>
        <p:txBody>
          <a:bodyPr anchorCtr="0" anchor="ctr" bIns="45700" lIns="0" spcFirstLastPara="1" rIns="0"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it-IT" sz="2000" u="none" cap="none" strike="noStrike">
                <a:solidFill>
                  <a:srgbClr val="CA5B8A"/>
                </a:solidFill>
                <a:latin typeface="Belleza"/>
                <a:ea typeface="Belleza"/>
                <a:cs typeface="Belleza"/>
                <a:sym typeface="Belleza"/>
              </a:rPr>
              <a:t>DNN Performance evaluation (figure of merits – ROC curves, Confusion matrices) </a:t>
            </a:r>
            <a:endParaRPr b="0" i="0" sz="1400" u="none" cap="none" strike="noStrike">
              <a:solidFill>
                <a:srgbClr val="000000"/>
              </a:solidFill>
              <a:latin typeface="Arial"/>
              <a:ea typeface="Arial"/>
              <a:cs typeface="Arial"/>
              <a:sym typeface="Arial"/>
            </a:endParaRPr>
          </a:p>
        </p:txBody>
      </p:sp>
      <p:sp>
        <p:nvSpPr>
          <p:cNvPr id="219" name="Google Shape;219;p19"/>
          <p:cNvSpPr txBox="1"/>
          <p:nvPr/>
        </p:nvSpPr>
        <p:spPr>
          <a:xfrm>
            <a:off x="8120555" y="4582378"/>
            <a:ext cx="2530687" cy="1015663"/>
          </a:xfrm>
          <a:prstGeom prst="rect">
            <a:avLst/>
          </a:prstGeom>
          <a:noFill/>
          <a:ln>
            <a:noFill/>
          </a:ln>
        </p:spPr>
        <p:txBody>
          <a:bodyPr anchorCtr="0" anchor="ctr" bIns="45700" lIns="0" spcFirstLastPara="1" rIns="0"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it-IT" sz="2000" u="none" cap="none" strike="noStrike">
                <a:solidFill>
                  <a:srgbClr val="E24960"/>
                </a:solidFill>
                <a:latin typeface="Belleza"/>
                <a:ea typeface="Belleza"/>
                <a:cs typeface="Belleza"/>
                <a:sym typeface="Belleza"/>
              </a:rPr>
              <a:t>Change the signal and background data-sets, input features</a:t>
            </a:r>
            <a:endParaRPr b="0" i="0" sz="1400" u="none" cap="none" strike="noStrike">
              <a:solidFill>
                <a:srgbClr val="000000"/>
              </a:solidFill>
              <a:latin typeface="Arial"/>
              <a:ea typeface="Arial"/>
              <a:cs typeface="Arial"/>
              <a:sym typeface="Arial"/>
            </a:endParaRPr>
          </a:p>
        </p:txBody>
      </p:sp>
      <p:cxnSp>
        <p:nvCxnSpPr>
          <p:cNvPr id="220" name="Google Shape;220;p19"/>
          <p:cNvCxnSpPr/>
          <p:nvPr/>
        </p:nvCxnSpPr>
        <p:spPr>
          <a:xfrm>
            <a:off x="6944643" y="3140791"/>
            <a:ext cx="0" cy="688260"/>
          </a:xfrm>
          <a:prstGeom prst="straightConnector1">
            <a:avLst/>
          </a:prstGeom>
          <a:noFill/>
          <a:ln cap="flat" cmpd="sng" w="9525">
            <a:solidFill>
              <a:srgbClr val="CA5B8A"/>
            </a:solidFill>
            <a:prstDash val="solid"/>
            <a:miter lim="800000"/>
            <a:headEnd len="sm" w="sm" type="none"/>
            <a:tailEnd len="sm" w="sm" type="none"/>
          </a:ln>
        </p:spPr>
      </p:cxnSp>
      <p:cxnSp>
        <p:nvCxnSpPr>
          <p:cNvPr id="221" name="Google Shape;221;p19"/>
          <p:cNvCxnSpPr/>
          <p:nvPr/>
        </p:nvCxnSpPr>
        <p:spPr>
          <a:xfrm>
            <a:off x="4788579" y="4057779"/>
            <a:ext cx="0" cy="524599"/>
          </a:xfrm>
          <a:prstGeom prst="straightConnector1">
            <a:avLst/>
          </a:prstGeom>
          <a:noFill/>
          <a:ln cap="flat" cmpd="sng" w="9525">
            <a:solidFill>
              <a:srgbClr val="B179A6"/>
            </a:solidFill>
            <a:prstDash val="solid"/>
            <a:miter lim="800000"/>
            <a:headEnd len="sm" w="sm" type="none"/>
            <a:tailEnd len="sm" w="sm" type="none"/>
          </a:ln>
        </p:spPr>
      </p:cxnSp>
      <p:cxnSp>
        <p:nvCxnSpPr>
          <p:cNvPr id="222" name="Google Shape;222;p19"/>
          <p:cNvCxnSpPr/>
          <p:nvPr/>
        </p:nvCxnSpPr>
        <p:spPr>
          <a:xfrm>
            <a:off x="2558758" y="2873828"/>
            <a:ext cx="0" cy="388193"/>
          </a:xfrm>
          <a:prstGeom prst="straightConnector1">
            <a:avLst/>
          </a:prstGeom>
          <a:noFill/>
          <a:ln cap="flat" cmpd="sng" w="9525">
            <a:solidFill>
              <a:srgbClr val="8076BC"/>
            </a:solidFill>
            <a:prstDash val="solid"/>
            <a:miter lim="800000"/>
            <a:headEnd len="sm" w="sm" type="none"/>
            <a:tailEnd len="sm" w="sm" type="none"/>
          </a:ln>
        </p:spPr>
      </p:cxnSp>
      <p:sp>
        <p:nvSpPr>
          <p:cNvPr id="223" name="Google Shape;223;p19"/>
          <p:cNvSpPr txBox="1"/>
          <p:nvPr/>
        </p:nvSpPr>
        <p:spPr>
          <a:xfrm>
            <a:off x="1803814" y="4591674"/>
            <a:ext cx="1950691" cy="1323439"/>
          </a:xfrm>
          <a:prstGeom prst="rect">
            <a:avLst/>
          </a:prstGeom>
          <a:noFill/>
          <a:ln>
            <a:noFill/>
          </a:ln>
        </p:spPr>
        <p:txBody>
          <a:bodyPr anchorCtr="0" anchor="ctr" bIns="45700" lIns="0" spcFirstLastPara="1" rIns="0"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it-IT" sz="2000" u="none" cap="none" strike="noStrike">
                <a:solidFill>
                  <a:srgbClr val="004FA2"/>
                </a:solidFill>
                <a:latin typeface="Belleza"/>
                <a:ea typeface="Belleza"/>
                <a:cs typeface="Belleza"/>
                <a:sym typeface="Belleza"/>
              </a:rPr>
              <a:t>Preparing the signal and bkg data-sets (input variables study)</a:t>
            </a:r>
            <a:endParaRPr b="0" i="0" sz="1400" u="none" cap="none" strike="noStrike">
              <a:solidFill>
                <a:srgbClr val="000000"/>
              </a:solidFill>
              <a:latin typeface="Arial"/>
              <a:ea typeface="Arial"/>
              <a:cs typeface="Arial"/>
              <a:sym typeface="Arial"/>
            </a:endParaRPr>
          </a:p>
        </p:txBody>
      </p:sp>
      <p:cxnSp>
        <p:nvCxnSpPr>
          <p:cNvPr id="224" name="Google Shape;224;p19"/>
          <p:cNvCxnSpPr/>
          <p:nvPr/>
        </p:nvCxnSpPr>
        <p:spPr>
          <a:xfrm>
            <a:off x="1518378" y="5085389"/>
            <a:ext cx="310422" cy="0"/>
          </a:xfrm>
          <a:prstGeom prst="straightConnector1">
            <a:avLst/>
          </a:prstGeom>
          <a:noFill/>
          <a:ln cap="flat" cmpd="sng" w="9525">
            <a:solidFill>
              <a:srgbClr val="004FA2"/>
            </a:solidFill>
            <a:prstDash val="solid"/>
            <a:miter lim="800000"/>
            <a:headEnd len="sm" w="sm" type="none"/>
            <a:tailEnd len="sm" w="sm" type="none"/>
          </a:ln>
        </p:spPr>
      </p:cxnSp>
      <p:grpSp>
        <p:nvGrpSpPr>
          <p:cNvPr id="225" name="Google Shape;225;p19"/>
          <p:cNvGrpSpPr/>
          <p:nvPr/>
        </p:nvGrpSpPr>
        <p:grpSpPr>
          <a:xfrm>
            <a:off x="4541218" y="3389366"/>
            <a:ext cx="482708" cy="482708"/>
            <a:chOff x="2961988" y="3325174"/>
            <a:chExt cx="482708" cy="482708"/>
          </a:xfrm>
        </p:grpSpPr>
        <p:sp>
          <p:nvSpPr>
            <p:cNvPr id="226" name="Google Shape;226;p19"/>
            <p:cNvSpPr/>
            <p:nvPr/>
          </p:nvSpPr>
          <p:spPr>
            <a:xfrm>
              <a:off x="2961988" y="3325174"/>
              <a:ext cx="482708" cy="482708"/>
            </a:xfrm>
            <a:prstGeom prst="ellipse">
              <a:avLst/>
            </a:prstGeom>
            <a:solidFill>
              <a:srgbClr val="B179A6"/>
            </a:solidFill>
            <a:ln cap="flat" cmpd="sng" w="76200">
              <a:solidFill>
                <a:schemeClr val="lt1"/>
              </a:solidFill>
              <a:prstDash val="solid"/>
              <a:miter lim="800000"/>
              <a:headEnd len="sm" w="sm" type="none"/>
              <a:tailEnd len="sm" w="sm" type="none"/>
            </a:ln>
            <a:effectLst>
              <a:outerShdw blurRad="50800" rotWithShape="0" algn="tl" dir="2700000" dist="203200">
                <a:srgbClr val="000000">
                  <a:alpha val="1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7" name="Google Shape;227;p19"/>
            <p:cNvSpPr/>
            <p:nvPr/>
          </p:nvSpPr>
          <p:spPr>
            <a:xfrm>
              <a:off x="3116907" y="3496636"/>
              <a:ext cx="172870" cy="139784"/>
            </a:xfrm>
            <a:custGeom>
              <a:rect b="b" l="l" r="r" t="t"/>
              <a:pathLst>
                <a:path extrusionOk="0" h="6574" w="8130">
                  <a:moveTo>
                    <a:pt x="2384" y="4874"/>
                  </a:moveTo>
                  <a:lnTo>
                    <a:pt x="846" y="3340"/>
                  </a:lnTo>
                  <a:lnTo>
                    <a:pt x="0" y="4183"/>
                  </a:lnTo>
                  <a:lnTo>
                    <a:pt x="2029" y="6206"/>
                  </a:lnTo>
                  <a:lnTo>
                    <a:pt x="2032" y="6204"/>
                  </a:lnTo>
                  <a:lnTo>
                    <a:pt x="2403" y="6574"/>
                  </a:lnTo>
                  <a:lnTo>
                    <a:pt x="8130" y="859"/>
                  </a:lnTo>
                  <a:lnTo>
                    <a:pt x="7269" y="0"/>
                  </a:lnTo>
                  <a:lnTo>
                    <a:pt x="2384" y="4874"/>
                  </a:lnTo>
                  <a:close/>
                </a:path>
              </a:pathLst>
            </a:custGeom>
            <a:solidFill>
              <a:schemeClr val="lt1"/>
            </a:solidFill>
            <a:ln>
              <a:noFill/>
            </a:ln>
            <a:effectLst>
              <a:outerShdw blurRad="50800" rotWithShape="0" algn="tl" dir="2700000" dist="203200">
                <a:srgbClr val="000000">
                  <a:alpha val="14901"/>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cxnSp>
        <p:nvCxnSpPr>
          <p:cNvPr id="228" name="Google Shape;228;p19"/>
          <p:cNvCxnSpPr/>
          <p:nvPr/>
        </p:nvCxnSpPr>
        <p:spPr>
          <a:xfrm>
            <a:off x="9186955" y="4268158"/>
            <a:ext cx="0" cy="332567"/>
          </a:xfrm>
          <a:prstGeom prst="straightConnector1">
            <a:avLst/>
          </a:prstGeom>
          <a:noFill/>
          <a:ln cap="flat" cmpd="sng" w="9525">
            <a:solidFill>
              <a:srgbClr val="E24960"/>
            </a:solidFill>
            <a:prstDash val="solid"/>
            <a:miter lim="800000"/>
            <a:headEnd len="sm" w="sm" type="none"/>
            <a:tailEnd len="sm" w="sm" type="none"/>
          </a:ln>
        </p:spPr>
      </p:cxnSp>
      <p:sp>
        <p:nvSpPr>
          <p:cNvPr id="229" name="Google Shape;229;p19"/>
          <p:cNvSpPr txBox="1"/>
          <p:nvPr/>
        </p:nvSpPr>
        <p:spPr>
          <a:xfrm>
            <a:off x="9479879" y="859918"/>
            <a:ext cx="2713200" cy="1200600"/>
          </a:xfrm>
          <a:prstGeom prst="rect">
            <a:avLst/>
          </a:prstGeom>
          <a:noFill/>
          <a:ln>
            <a:noFill/>
          </a:ln>
        </p:spPr>
        <p:txBody>
          <a:bodyPr anchorCtr="0" anchor="ctr" bIns="45700" lIns="0" spcFirstLastPara="1" rIns="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it-IT" sz="1800" u="none" cap="none" strike="noStrike">
                <a:solidFill>
                  <a:srgbClr val="CC2A1D"/>
                </a:solidFill>
                <a:latin typeface="Belleza"/>
                <a:ea typeface="Belleza"/>
                <a:cs typeface="Belleza"/>
                <a:sym typeface="Belleza"/>
              </a:rPr>
              <a:t>Improvement of a ML algorithm performance in terms of ROC curve  (ML challenge)</a:t>
            </a:r>
            <a:endParaRPr b="0" i="0" sz="1400" u="none" cap="none" strike="noStrike">
              <a:solidFill>
                <a:srgbClr val="000000"/>
              </a:solidFill>
              <a:latin typeface="Arial"/>
              <a:ea typeface="Arial"/>
              <a:cs typeface="Arial"/>
              <a:sym typeface="Arial"/>
            </a:endParaRPr>
          </a:p>
        </p:txBody>
      </p:sp>
      <p:cxnSp>
        <p:nvCxnSpPr>
          <p:cNvPr id="230" name="Google Shape;230;p19"/>
          <p:cNvCxnSpPr/>
          <p:nvPr/>
        </p:nvCxnSpPr>
        <p:spPr>
          <a:xfrm>
            <a:off x="11138653" y="1843315"/>
            <a:ext cx="0" cy="195161"/>
          </a:xfrm>
          <a:prstGeom prst="straightConnector1">
            <a:avLst/>
          </a:prstGeom>
          <a:noFill/>
          <a:ln cap="flat" cmpd="sng" w="9525">
            <a:solidFill>
              <a:srgbClr val="CC2A1D"/>
            </a:solidFill>
            <a:prstDash val="solid"/>
            <a:miter lim="800000"/>
            <a:headEnd len="sm" w="sm" type="none"/>
            <a:tailEnd len="sm" w="sm" type="none"/>
          </a:ln>
        </p:spPr>
      </p:cxnSp>
      <p:sp>
        <p:nvSpPr>
          <p:cNvPr id="231" name="Google Shape;231;p19"/>
          <p:cNvSpPr/>
          <p:nvPr/>
        </p:nvSpPr>
        <p:spPr>
          <a:xfrm rot="5400000">
            <a:off x="9730496" y="3440856"/>
            <a:ext cx="406961" cy="4105439"/>
          </a:xfrm>
          <a:prstGeom prst="rightBracket">
            <a:avLst>
              <a:gd fmla="val 93929" name="adj"/>
            </a:avLst>
          </a:prstGeom>
          <a:noFill/>
          <a:ln cap="flat" cmpd="sng" w="12700">
            <a:solidFill>
              <a:srgbClr val="C00000"/>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2" name="Google Shape;232;p19"/>
          <p:cNvSpPr txBox="1"/>
          <p:nvPr/>
        </p:nvSpPr>
        <p:spPr>
          <a:xfrm>
            <a:off x="6988664" y="5731840"/>
            <a:ext cx="533992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rgbClr val="C00000"/>
                </a:solidFill>
                <a:latin typeface="Arial"/>
                <a:ea typeface="Arial"/>
                <a:cs typeface="Arial"/>
                <a:sym typeface="Arial"/>
              </a:rPr>
              <a:t>These sections are there just in case you are fast!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20"/>
          <p:cNvSpPr/>
          <p:nvPr/>
        </p:nvSpPr>
        <p:spPr>
          <a:xfrm>
            <a:off x="0" y="0"/>
            <a:ext cx="12192000" cy="7164862"/>
          </a:xfrm>
          <a:prstGeom prst="rect">
            <a:avLst/>
          </a:prstGeom>
          <a:solidFill>
            <a:srgbClr val="EBF4F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8" name="Google Shape;238;p20"/>
          <p:cNvSpPr txBox="1"/>
          <p:nvPr>
            <p:ph type="ctrTitle"/>
          </p:nvPr>
        </p:nvSpPr>
        <p:spPr>
          <a:xfrm>
            <a:off x="477952" y="1"/>
            <a:ext cx="12192000" cy="771382"/>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192C4B"/>
              </a:buClr>
              <a:buSzPts val="4000"/>
              <a:buFont typeface="Arial"/>
              <a:buNone/>
            </a:pPr>
            <a:r>
              <a:rPr lang="it-IT" sz="4000">
                <a:solidFill>
                  <a:srgbClr val="192C4B"/>
                </a:solidFill>
                <a:latin typeface="Arial"/>
                <a:ea typeface="Arial"/>
                <a:cs typeface="Arial"/>
                <a:sym typeface="Arial"/>
              </a:rPr>
              <a:t>Guideline to the exercise </a:t>
            </a:r>
            <a:endParaRPr sz="4000">
              <a:solidFill>
                <a:srgbClr val="192C4B"/>
              </a:solidFill>
              <a:latin typeface="Arial"/>
              <a:ea typeface="Arial"/>
              <a:cs typeface="Arial"/>
              <a:sym typeface="Arial"/>
            </a:endParaRPr>
          </a:p>
        </p:txBody>
      </p:sp>
      <p:sp>
        <p:nvSpPr>
          <p:cNvPr id="239" name="Google Shape;239;p20"/>
          <p:cNvSpPr txBox="1"/>
          <p:nvPr>
            <p:ph idx="1" type="subTitle"/>
          </p:nvPr>
        </p:nvSpPr>
        <p:spPr>
          <a:xfrm>
            <a:off x="1129659" y="1026393"/>
            <a:ext cx="7635534" cy="4522699"/>
          </a:xfrm>
          <a:prstGeom prst="rect">
            <a:avLst/>
          </a:prstGeom>
          <a:noFill/>
          <a:ln>
            <a:noFill/>
          </a:ln>
        </p:spPr>
        <p:txBody>
          <a:bodyPr anchorCtr="0" anchor="t" bIns="45700" lIns="91425" spcFirstLastPara="1" rIns="91425" wrap="square" tIns="45700">
            <a:noAutofit/>
          </a:bodyPr>
          <a:lstStyle/>
          <a:p>
            <a:pPr indent="-285750" lvl="0" marL="408623" rtl="0" algn="just">
              <a:lnSpc>
                <a:spcPct val="90000"/>
              </a:lnSpc>
              <a:spcBef>
                <a:spcPts val="0"/>
              </a:spcBef>
              <a:spcAft>
                <a:spcPts val="0"/>
              </a:spcAft>
              <a:buClr>
                <a:schemeClr val="dk1"/>
              </a:buClr>
              <a:buSzPts val="2000"/>
              <a:buFont typeface="Arial"/>
              <a:buChar char="•"/>
            </a:pPr>
            <a:r>
              <a:rPr lang="it-IT" sz="2000">
                <a:solidFill>
                  <a:schemeClr val="dk1"/>
                </a:solidFill>
                <a:latin typeface="Arial"/>
                <a:ea typeface="Arial"/>
                <a:cs typeface="Arial"/>
                <a:sym typeface="Arial"/>
              </a:rPr>
              <a:t>You will find in the colab shared area the notebook </a:t>
            </a:r>
            <a:r>
              <a:rPr b="1" lang="it-IT" sz="2000">
                <a:latin typeface="Arial"/>
                <a:ea typeface="Arial"/>
                <a:cs typeface="Arial"/>
                <a:sym typeface="Arial"/>
              </a:rPr>
              <a:t>4th_MLHackathon2023_nocelloutput_students</a:t>
            </a:r>
            <a:r>
              <a:rPr b="1" lang="it-IT" sz="2000">
                <a:latin typeface="Arial"/>
                <a:ea typeface="Arial"/>
                <a:cs typeface="Arial"/>
                <a:sym typeface="Arial"/>
              </a:rPr>
              <a:t>.ipynb</a:t>
            </a:r>
            <a:endParaRPr/>
          </a:p>
          <a:p>
            <a:pPr indent="-285750" lvl="0" marL="408623" rtl="0" algn="just">
              <a:lnSpc>
                <a:spcPct val="90000"/>
              </a:lnSpc>
              <a:spcBef>
                <a:spcPts val="1000"/>
              </a:spcBef>
              <a:spcAft>
                <a:spcPts val="0"/>
              </a:spcAft>
              <a:buClr>
                <a:schemeClr val="dk1"/>
              </a:buClr>
              <a:buSzPts val="2000"/>
              <a:buFont typeface="Arial"/>
              <a:buChar char="•"/>
            </a:pPr>
            <a:r>
              <a:rPr b="1" lang="it-IT" sz="2000">
                <a:latin typeface="Arial"/>
                <a:ea typeface="Arial"/>
                <a:cs typeface="Arial"/>
                <a:sym typeface="Arial"/>
              </a:rPr>
              <a:t>The notebook contains a lot of code</a:t>
            </a:r>
            <a:r>
              <a:rPr lang="it-IT" sz="2000">
                <a:latin typeface="Arial"/>
                <a:ea typeface="Arial"/>
                <a:cs typeface="Arial"/>
                <a:sym typeface="Arial"/>
              </a:rPr>
              <a:t> already implemented (along with particle physics, statistical and machine learning theory support) in order to help you preparing the data samples and making plots by using scientific libraries (</a:t>
            </a:r>
            <a:r>
              <a:rPr b="1" lang="it-IT" sz="2000">
                <a:latin typeface="Arial"/>
                <a:ea typeface="Arial"/>
                <a:cs typeface="Arial"/>
                <a:sym typeface="Arial"/>
              </a:rPr>
              <a:t>scikit-learn, Keras, matplotlib</a:t>
            </a:r>
            <a:r>
              <a:rPr lang="it-IT" sz="2000">
                <a:latin typeface="Arial"/>
                <a:ea typeface="Arial"/>
                <a:cs typeface="Arial"/>
                <a:sym typeface="Arial"/>
              </a:rPr>
              <a:t>)</a:t>
            </a:r>
            <a:endParaRPr/>
          </a:p>
          <a:p>
            <a:pPr indent="-285750" lvl="0" marL="408623" rtl="0" algn="just">
              <a:lnSpc>
                <a:spcPct val="90000"/>
              </a:lnSpc>
              <a:spcBef>
                <a:spcPts val="1000"/>
              </a:spcBef>
              <a:spcAft>
                <a:spcPts val="0"/>
              </a:spcAft>
              <a:buClr>
                <a:schemeClr val="dk1"/>
              </a:buClr>
              <a:buSzPts val="2000"/>
              <a:buFont typeface="Arial"/>
              <a:buChar char="•"/>
            </a:pPr>
            <a:r>
              <a:rPr lang="it-IT" sz="2000">
                <a:solidFill>
                  <a:schemeClr val="dk1"/>
                </a:solidFill>
                <a:latin typeface="Arial"/>
                <a:ea typeface="Arial"/>
                <a:cs typeface="Arial"/>
                <a:sym typeface="Arial"/>
              </a:rPr>
              <a:t>When you find «</a:t>
            </a:r>
            <a:r>
              <a:rPr b="1" lang="it-IT" sz="2000">
                <a:solidFill>
                  <a:srgbClr val="2682C6"/>
                </a:solidFill>
                <a:latin typeface="Arial"/>
                <a:ea typeface="Arial"/>
                <a:cs typeface="Arial"/>
                <a:sym typeface="Arial"/>
              </a:rPr>
              <a:t>TASK for you</a:t>
            </a:r>
            <a:r>
              <a:rPr b="1" lang="it-IT" sz="2000">
                <a:solidFill>
                  <a:schemeClr val="dk1"/>
                </a:solidFill>
                <a:latin typeface="Arial"/>
                <a:ea typeface="Arial"/>
                <a:cs typeface="Arial"/>
                <a:sym typeface="Arial"/>
              </a:rPr>
              <a:t>»</a:t>
            </a:r>
            <a:r>
              <a:rPr lang="it-IT" sz="2000">
                <a:solidFill>
                  <a:schemeClr val="dk1"/>
                </a:solidFill>
                <a:latin typeface="Arial"/>
                <a:ea typeface="Arial"/>
                <a:cs typeface="Arial"/>
                <a:sym typeface="Arial"/>
              </a:rPr>
              <a:t> in the exercise, </a:t>
            </a:r>
            <a:r>
              <a:rPr lang="it-IT" sz="2000">
                <a:latin typeface="Arial"/>
                <a:ea typeface="Arial"/>
                <a:cs typeface="Arial"/>
                <a:sym typeface="Arial"/>
              </a:rPr>
              <a:t>you</a:t>
            </a:r>
            <a:r>
              <a:rPr lang="it-IT" sz="2000">
                <a:solidFill>
                  <a:schemeClr val="dk1"/>
                </a:solidFill>
                <a:latin typeface="Arial"/>
                <a:ea typeface="Arial"/>
                <a:cs typeface="Arial"/>
                <a:sym typeface="Arial"/>
              </a:rPr>
              <a:t> need to complete parts (from 1 to 10 lines of codes usually)</a:t>
            </a:r>
            <a:endParaRPr sz="2000">
              <a:solidFill>
                <a:schemeClr val="dk1"/>
              </a:solidFill>
              <a:latin typeface="Arial"/>
              <a:ea typeface="Arial"/>
              <a:cs typeface="Arial"/>
              <a:sym typeface="Arial"/>
            </a:endParaRPr>
          </a:p>
          <a:p>
            <a:pPr indent="-285750" lvl="0" marL="408623" rtl="0" algn="just">
              <a:lnSpc>
                <a:spcPct val="90000"/>
              </a:lnSpc>
              <a:spcBef>
                <a:spcPts val="1000"/>
              </a:spcBef>
              <a:spcAft>
                <a:spcPts val="0"/>
              </a:spcAft>
              <a:buClr>
                <a:schemeClr val="dk1"/>
              </a:buClr>
              <a:buSzPts val="2000"/>
              <a:buFont typeface="Arial"/>
              <a:buChar char="•"/>
            </a:pPr>
            <a:r>
              <a:rPr lang="it-IT" sz="2000">
                <a:solidFill>
                  <a:srgbClr val="0C0C0C"/>
                </a:solidFill>
                <a:latin typeface="Arial"/>
                <a:ea typeface="Arial"/>
                <a:cs typeface="Arial"/>
                <a:sym typeface="Arial"/>
              </a:rPr>
              <a:t>You will have </a:t>
            </a:r>
            <a:r>
              <a:rPr b="1" lang="it-IT" sz="2000">
                <a:solidFill>
                  <a:srgbClr val="0C0C0C"/>
                </a:solidFill>
                <a:latin typeface="Arial"/>
                <a:ea typeface="Arial"/>
                <a:cs typeface="Arial"/>
                <a:sym typeface="Arial"/>
              </a:rPr>
              <a:t>some questions</a:t>
            </a:r>
            <a:r>
              <a:rPr lang="it-IT" sz="2000">
                <a:solidFill>
                  <a:srgbClr val="0C0C0C"/>
                </a:solidFill>
                <a:latin typeface="Arial"/>
                <a:ea typeface="Arial"/>
                <a:cs typeface="Arial"/>
                <a:sym typeface="Arial"/>
              </a:rPr>
              <a:t> and a </a:t>
            </a:r>
            <a:r>
              <a:rPr b="1" lang="it-IT" sz="2000">
                <a:solidFill>
                  <a:srgbClr val="0C0C0C"/>
                </a:solidFill>
                <a:latin typeface="Arial"/>
                <a:ea typeface="Arial"/>
                <a:cs typeface="Arial"/>
                <a:sym typeface="Arial"/>
              </a:rPr>
              <a:t>final Machine Learning challenge</a:t>
            </a:r>
            <a:r>
              <a:rPr lang="it-IT" sz="2000">
                <a:solidFill>
                  <a:srgbClr val="0C0C0C"/>
                </a:solidFill>
                <a:latin typeface="Arial"/>
                <a:ea typeface="Arial"/>
                <a:cs typeface="Arial"/>
                <a:sym typeface="Arial"/>
              </a:rPr>
              <a:t> where you have simply to upload your improved ML algorithm on the link you find at the end of the exercise!</a:t>
            </a:r>
            <a:endParaRPr/>
          </a:p>
        </p:txBody>
      </p:sp>
      <p:pic>
        <p:nvPicPr>
          <p:cNvPr id="240" name="Google Shape;240;p20"/>
          <p:cNvPicPr preferRelativeResize="0"/>
          <p:nvPr/>
        </p:nvPicPr>
        <p:blipFill rotWithShape="1">
          <a:blip r:embed="rId3">
            <a:alphaModFix/>
          </a:blip>
          <a:srcRect b="0" l="0" r="0" t="0"/>
          <a:stretch/>
        </p:blipFill>
        <p:spPr>
          <a:xfrm>
            <a:off x="8851136" y="53403"/>
            <a:ext cx="2679553" cy="606425"/>
          </a:xfrm>
          <a:prstGeom prst="rect">
            <a:avLst/>
          </a:prstGeom>
          <a:noFill/>
          <a:ln>
            <a:noFill/>
          </a:ln>
        </p:spPr>
      </p:pic>
      <p:sp>
        <p:nvSpPr>
          <p:cNvPr id="241" name="Google Shape;241;p20"/>
          <p:cNvSpPr/>
          <p:nvPr/>
        </p:nvSpPr>
        <p:spPr>
          <a:xfrm>
            <a:off x="0" y="6133171"/>
            <a:ext cx="12192000" cy="724828"/>
          </a:xfrm>
          <a:prstGeom prst="rect">
            <a:avLst/>
          </a:prstGeom>
          <a:solidFill>
            <a:srgbClr val="1DACE4"/>
          </a:solidFill>
          <a:ln cap="flat" cmpd="sng" w="12700">
            <a:solidFill>
              <a:srgbClr val="1DACE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2" name="Google Shape;242;p20"/>
          <p:cNvSpPr/>
          <p:nvPr/>
        </p:nvSpPr>
        <p:spPr>
          <a:xfrm>
            <a:off x="0" y="6345044"/>
            <a:ext cx="12192000" cy="512956"/>
          </a:xfrm>
          <a:prstGeom prst="rect">
            <a:avLst/>
          </a:prstGeom>
          <a:solidFill>
            <a:srgbClr val="2682C6"/>
          </a:solidFill>
          <a:ln cap="flat" cmpd="sng" w="12700">
            <a:solidFill>
              <a:srgbClr val="2682C6"/>
            </a:solidFill>
            <a:prstDash val="solid"/>
            <a:miter lim="800000"/>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43" name="Google Shape;243;p20"/>
          <p:cNvPicPr preferRelativeResize="0"/>
          <p:nvPr/>
        </p:nvPicPr>
        <p:blipFill rotWithShape="1">
          <a:blip r:embed="rId4">
            <a:alphaModFix/>
          </a:blip>
          <a:srcRect b="0" l="0" r="0" t="0"/>
          <a:stretch/>
        </p:blipFill>
        <p:spPr>
          <a:xfrm>
            <a:off x="11530689" y="96863"/>
            <a:ext cx="456007" cy="456007"/>
          </a:xfrm>
          <a:prstGeom prst="rect">
            <a:avLst/>
          </a:prstGeom>
          <a:noFill/>
          <a:ln>
            <a:noFill/>
          </a:ln>
        </p:spPr>
      </p:pic>
      <p:sp>
        <p:nvSpPr>
          <p:cNvPr id="244" name="Google Shape;244;p20"/>
          <p:cNvSpPr txBox="1"/>
          <p:nvPr/>
        </p:nvSpPr>
        <p:spPr>
          <a:xfrm>
            <a:off x="355974" y="6345044"/>
            <a:ext cx="6677872"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it-IT" sz="2400" u="none" cap="none" strike="noStrike">
                <a:solidFill>
                  <a:srgbClr val="EBF4F8"/>
                </a:solidFill>
                <a:latin typeface="Belleza"/>
                <a:ea typeface="Belleza"/>
                <a:cs typeface="Belleza"/>
                <a:sym typeface="Belleza"/>
              </a:rPr>
              <a:t>Higgs searches @ LHC: </a:t>
            </a:r>
            <a:r>
              <a:rPr b="1" i="0" lang="it-IT" sz="2400" u="none" cap="none" strike="noStrike">
                <a:solidFill>
                  <a:srgbClr val="192C4B"/>
                </a:solidFill>
                <a:latin typeface="Belleza"/>
                <a:ea typeface="Belleza"/>
                <a:cs typeface="Belleza"/>
                <a:sym typeface="Belleza"/>
              </a:rPr>
              <a:t>The notebook</a:t>
            </a:r>
            <a:endParaRPr b="0" i="0" sz="1400" u="none" cap="none" strike="noStrike">
              <a:solidFill>
                <a:srgbClr val="000000"/>
              </a:solidFill>
              <a:latin typeface="Arial"/>
              <a:ea typeface="Arial"/>
              <a:cs typeface="Arial"/>
              <a:sym typeface="Arial"/>
            </a:endParaRPr>
          </a:p>
        </p:txBody>
      </p:sp>
      <p:cxnSp>
        <p:nvCxnSpPr>
          <p:cNvPr id="245" name="Google Shape;245;p20"/>
          <p:cNvCxnSpPr/>
          <p:nvPr/>
        </p:nvCxnSpPr>
        <p:spPr>
          <a:xfrm>
            <a:off x="402273" y="715111"/>
            <a:ext cx="11630722" cy="0"/>
          </a:xfrm>
          <a:prstGeom prst="straightConnector1">
            <a:avLst/>
          </a:prstGeom>
          <a:noFill/>
          <a:ln cap="rnd" cmpd="sng" w="19050">
            <a:solidFill>
              <a:srgbClr val="192C4B"/>
            </a:solidFill>
            <a:prstDash val="solid"/>
            <a:round/>
            <a:headEnd len="sm" w="sm" type="none"/>
            <a:tailEnd len="sm" w="sm" type="none"/>
          </a:ln>
          <a:effectLst>
            <a:outerShdw blurRad="50800" rotWithShape="0" algn="tl" dir="2700000" dist="38100">
              <a:srgbClr val="000000">
                <a:alpha val="40000"/>
              </a:srgbClr>
            </a:outerShdw>
          </a:effectLst>
        </p:spPr>
      </p:cxnSp>
      <p:pic>
        <p:nvPicPr>
          <p:cNvPr id="246" name="Google Shape;246;p20"/>
          <p:cNvPicPr preferRelativeResize="0"/>
          <p:nvPr/>
        </p:nvPicPr>
        <p:blipFill rotWithShape="1">
          <a:blip r:embed="rId5">
            <a:alphaModFix/>
          </a:blip>
          <a:srcRect b="0" l="0" r="64271" t="0"/>
          <a:stretch/>
        </p:blipFill>
        <p:spPr>
          <a:xfrm>
            <a:off x="8956205" y="926984"/>
            <a:ext cx="2863233" cy="4945203"/>
          </a:xfrm>
          <a:prstGeom prst="rect">
            <a:avLst/>
          </a:prstGeom>
          <a:noFill/>
          <a:ln>
            <a:noFill/>
          </a:ln>
        </p:spPr>
      </p:pic>
      <p:sp>
        <p:nvSpPr>
          <p:cNvPr id="247" name="Google Shape;247;p20"/>
          <p:cNvSpPr/>
          <p:nvPr/>
        </p:nvSpPr>
        <p:spPr>
          <a:xfrm rot="-9527256">
            <a:off x="8894752" y="4207895"/>
            <a:ext cx="2986137" cy="2013116"/>
          </a:xfrm>
          <a:custGeom>
            <a:rect b="b" l="l" r="r" t="t"/>
            <a:pathLst>
              <a:path extrusionOk="0" h="305" w="500">
                <a:moveTo>
                  <a:pt x="484" y="124"/>
                </a:moveTo>
                <a:cubicBezTo>
                  <a:pt x="485" y="125"/>
                  <a:pt x="485" y="127"/>
                  <a:pt x="485" y="128"/>
                </a:cubicBezTo>
                <a:lnTo>
                  <a:pt x="484" y="124"/>
                </a:lnTo>
                <a:close/>
                <a:moveTo>
                  <a:pt x="450" y="71"/>
                </a:moveTo>
                <a:cubicBezTo>
                  <a:pt x="449" y="70"/>
                  <a:pt x="448" y="69"/>
                  <a:pt x="445" y="68"/>
                </a:cubicBezTo>
                <a:cubicBezTo>
                  <a:pt x="445" y="68"/>
                  <a:pt x="449" y="70"/>
                  <a:pt x="450" y="71"/>
                </a:cubicBezTo>
                <a:close/>
                <a:moveTo>
                  <a:pt x="438" y="65"/>
                </a:moveTo>
                <a:cubicBezTo>
                  <a:pt x="440" y="66"/>
                  <a:pt x="443" y="67"/>
                  <a:pt x="443" y="67"/>
                </a:cubicBezTo>
                <a:cubicBezTo>
                  <a:pt x="442" y="67"/>
                  <a:pt x="438" y="65"/>
                  <a:pt x="438" y="65"/>
                </a:cubicBezTo>
                <a:close/>
                <a:moveTo>
                  <a:pt x="422" y="60"/>
                </a:moveTo>
                <a:cubicBezTo>
                  <a:pt x="420" y="60"/>
                  <a:pt x="417" y="58"/>
                  <a:pt x="417" y="58"/>
                </a:cubicBezTo>
                <a:cubicBezTo>
                  <a:pt x="418" y="59"/>
                  <a:pt x="421" y="60"/>
                  <a:pt x="422" y="60"/>
                </a:cubicBezTo>
                <a:close/>
                <a:moveTo>
                  <a:pt x="413" y="55"/>
                </a:moveTo>
                <a:cubicBezTo>
                  <a:pt x="410" y="54"/>
                  <a:pt x="405" y="52"/>
                  <a:pt x="404" y="52"/>
                </a:cubicBezTo>
                <a:cubicBezTo>
                  <a:pt x="408" y="53"/>
                  <a:pt x="411" y="54"/>
                  <a:pt x="413" y="55"/>
                </a:cubicBezTo>
                <a:close/>
                <a:moveTo>
                  <a:pt x="366" y="54"/>
                </a:moveTo>
                <a:cubicBezTo>
                  <a:pt x="370" y="55"/>
                  <a:pt x="379" y="56"/>
                  <a:pt x="384" y="57"/>
                </a:cubicBezTo>
                <a:cubicBezTo>
                  <a:pt x="379" y="56"/>
                  <a:pt x="372" y="55"/>
                  <a:pt x="366" y="54"/>
                </a:cubicBezTo>
                <a:close/>
                <a:moveTo>
                  <a:pt x="366" y="49"/>
                </a:moveTo>
                <a:cubicBezTo>
                  <a:pt x="361" y="48"/>
                  <a:pt x="361" y="48"/>
                  <a:pt x="361" y="48"/>
                </a:cubicBezTo>
                <a:cubicBezTo>
                  <a:pt x="359" y="48"/>
                  <a:pt x="347" y="47"/>
                  <a:pt x="348" y="47"/>
                </a:cubicBezTo>
                <a:cubicBezTo>
                  <a:pt x="356" y="47"/>
                  <a:pt x="366" y="49"/>
                  <a:pt x="372" y="50"/>
                </a:cubicBezTo>
                <a:cubicBezTo>
                  <a:pt x="370" y="50"/>
                  <a:pt x="368" y="50"/>
                  <a:pt x="366" y="49"/>
                </a:cubicBezTo>
                <a:close/>
                <a:moveTo>
                  <a:pt x="299" y="46"/>
                </a:moveTo>
                <a:cubicBezTo>
                  <a:pt x="296" y="46"/>
                  <a:pt x="296" y="46"/>
                  <a:pt x="296" y="46"/>
                </a:cubicBezTo>
                <a:cubicBezTo>
                  <a:pt x="296" y="47"/>
                  <a:pt x="296" y="47"/>
                  <a:pt x="297" y="47"/>
                </a:cubicBezTo>
                <a:cubicBezTo>
                  <a:pt x="299" y="46"/>
                  <a:pt x="299" y="46"/>
                  <a:pt x="299" y="46"/>
                </a:cubicBezTo>
                <a:close/>
                <a:moveTo>
                  <a:pt x="264" y="53"/>
                </a:moveTo>
                <a:cubicBezTo>
                  <a:pt x="264" y="53"/>
                  <a:pt x="264" y="53"/>
                  <a:pt x="264" y="53"/>
                </a:cubicBezTo>
                <a:cubicBezTo>
                  <a:pt x="264" y="53"/>
                  <a:pt x="265" y="53"/>
                  <a:pt x="265" y="53"/>
                </a:cubicBezTo>
                <a:cubicBezTo>
                  <a:pt x="265" y="53"/>
                  <a:pt x="265" y="53"/>
                  <a:pt x="265" y="53"/>
                </a:cubicBezTo>
                <a:cubicBezTo>
                  <a:pt x="269" y="52"/>
                  <a:pt x="269" y="52"/>
                  <a:pt x="269" y="52"/>
                </a:cubicBezTo>
                <a:lnTo>
                  <a:pt x="264" y="53"/>
                </a:lnTo>
                <a:close/>
                <a:moveTo>
                  <a:pt x="264" y="53"/>
                </a:moveTo>
                <a:cubicBezTo>
                  <a:pt x="264" y="53"/>
                  <a:pt x="264" y="53"/>
                  <a:pt x="264" y="53"/>
                </a:cubicBezTo>
                <a:cubicBezTo>
                  <a:pt x="264" y="53"/>
                  <a:pt x="264" y="53"/>
                  <a:pt x="264" y="53"/>
                </a:cubicBezTo>
                <a:cubicBezTo>
                  <a:pt x="263" y="53"/>
                  <a:pt x="264" y="53"/>
                  <a:pt x="264" y="53"/>
                </a:cubicBezTo>
                <a:close/>
                <a:moveTo>
                  <a:pt x="264" y="53"/>
                </a:moveTo>
                <a:cubicBezTo>
                  <a:pt x="264" y="53"/>
                  <a:pt x="264" y="53"/>
                  <a:pt x="264" y="53"/>
                </a:cubicBezTo>
                <a:cubicBezTo>
                  <a:pt x="264" y="53"/>
                  <a:pt x="264" y="53"/>
                  <a:pt x="264" y="53"/>
                </a:cubicBezTo>
                <a:cubicBezTo>
                  <a:pt x="264" y="53"/>
                  <a:pt x="264" y="53"/>
                  <a:pt x="264" y="53"/>
                </a:cubicBezTo>
                <a:close/>
                <a:moveTo>
                  <a:pt x="265" y="51"/>
                </a:moveTo>
                <a:cubicBezTo>
                  <a:pt x="264" y="51"/>
                  <a:pt x="264" y="51"/>
                  <a:pt x="264" y="51"/>
                </a:cubicBezTo>
                <a:cubicBezTo>
                  <a:pt x="264" y="51"/>
                  <a:pt x="264" y="51"/>
                  <a:pt x="264" y="51"/>
                </a:cubicBezTo>
                <a:cubicBezTo>
                  <a:pt x="264" y="51"/>
                  <a:pt x="264" y="51"/>
                  <a:pt x="265" y="51"/>
                </a:cubicBezTo>
                <a:cubicBezTo>
                  <a:pt x="265" y="51"/>
                  <a:pt x="265" y="51"/>
                  <a:pt x="265" y="51"/>
                </a:cubicBezTo>
                <a:cubicBezTo>
                  <a:pt x="265" y="51"/>
                  <a:pt x="265" y="51"/>
                  <a:pt x="265" y="50"/>
                </a:cubicBezTo>
                <a:cubicBezTo>
                  <a:pt x="265" y="51"/>
                  <a:pt x="265" y="51"/>
                  <a:pt x="265" y="51"/>
                </a:cubicBezTo>
                <a:close/>
                <a:moveTo>
                  <a:pt x="265" y="57"/>
                </a:moveTo>
                <a:cubicBezTo>
                  <a:pt x="265" y="57"/>
                  <a:pt x="265" y="57"/>
                  <a:pt x="265" y="57"/>
                </a:cubicBezTo>
                <a:cubicBezTo>
                  <a:pt x="265" y="57"/>
                  <a:pt x="265" y="57"/>
                  <a:pt x="265" y="57"/>
                </a:cubicBezTo>
                <a:close/>
                <a:moveTo>
                  <a:pt x="264" y="51"/>
                </a:moveTo>
                <a:cubicBezTo>
                  <a:pt x="264" y="51"/>
                  <a:pt x="264" y="52"/>
                  <a:pt x="264" y="52"/>
                </a:cubicBezTo>
                <a:cubicBezTo>
                  <a:pt x="264" y="52"/>
                  <a:pt x="264" y="52"/>
                  <a:pt x="264" y="51"/>
                </a:cubicBezTo>
                <a:close/>
                <a:moveTo>
                  <a:pt x="264" y="51"/>
                </a:moveTo>
                <a:cubicBezTo>
                  <a:pt x="264" y="51"/>
                  <a:pt x="264" y="51"/>
                  <a:pt x="264" y="51"/>
                </a:cubicBezTo>
                <a:cubicBezTo>
                  <a:pt x="264" y="51"/>
                  <a:pt x="264" y="51"/>
                  <a:pt x="264" y="51"/>
                </a:cubicBezTo>
                <a:close/>
                <a:moveTo>
                  <a:pt x="265" y="58"/>
                </a:moveTo>
                <a:cubicBezTo>
                  <a:pt x="265" y="58"/>
                  <a:pt x="265" y="58"/>
                  <a:pt x="265" y="58"/>
                </a:cubicBezTo>
                <a:cubicBezTo>
                  <a:pt x="265" y="58"/>
                  <a:pt x="265" y="58"/>
                  <a:pt x="265" y="58"/>
                </a:cubicBezTo>
                <a:close/>
                <a:moveTo>
                  <a:pt x="265" y="57"/>
                </a:moveTo>
                <a:cubicBezTo>
                  <a:pt x="264" y="57"/>
                  <a:pt x="264" y="57"/>
                  <a:pt x="264" y="57"/>
                </a:cubicBezTo>
                <a:cubicBezTo>
                  <a:pt x="264" y="57"/>
                  <a:pt x="265" y="57"/>
                  <a:pt x="265" y="57"/>
                </a:cubicBezTo>
                <a:close/>
                <a:moveTo>
                  <a:pt x="263" y="51"/>
                </a:moveTo>
                <a:cubicBezTo>
                  <a:pt x="263" y="51"/>
                  <a:pt x="263" y="51"/>
                  <a:pt x="263" y="51"/>
                </a:cubicBezTo>
                <a:cubicBezTo>
                  <a:pt x="263" y="51"/>
                  <a:pt x="263" y="51"/>
                  <a:pt x="263" y="51"/>
                </a:cubicBezTo>
                <a:close/>
                <a:moveTo>
                  <a:pt x="263" y="54"/>
                </a:moveTo>
                <a:cubicBezTo>
                  <a:pt x="263" y="54"/>
                  <a:pt x="263" y="53"/>
                  <a:pt x="263" y="53"/>
                </a:cubicBezTo>
                <a:cubicBezTo>
                  <a:pt x="263" y="53"/>
                  <a:pt x="263" y="53"/>
                  <a:pt x="263" y="54"/>
                </a:cubicBezTo>
                <a:close/>
                <a:moveTo>
                  <a:pt x="262" y="53"/>
                </a:moveTo>
                <a:cubicBezTo>
                  <a:pt x="263" y="53"/>
                  <a:pt x="263" y="53"/>
                  <a:pt x="263" y="53"/>
                </a:cubicBezTo>
                <a:cubicBezTo>
                  <a:pt x="263" y="53"/>
                  <a:pt x="262" y="53"/>
                  <a:pt x="262" y="53"/>
                </a:cubicBezTo>
                <a:close/>
                <a:moveTo>
                  <a:pt x="262" y="53"/>
                </a:moveTo>
                <a:cubicBezTo>
                  <a:pt x="262" y="52"/>
                  <a:pt x="262" y="53"/>
                  <a:pt x="262" y="53"/>
                </a:cubicBezTo>
                <a:cubicBezTo>
                  <a:pt x="262" y="53"/>
                  <a:pt x="262" y="52"/>
                  <a:pt x="262" y="52"/>
                </a:cubicBezTo>
                <a:cubicBezTo>
                  <a:pt x="262" y="53"/>
                  <a:pt x="262" y="53"/>
                  <a:pt x="262" y="53"/>
                </a:cubicBezTo>
                <a:close/>
                <a:moveTo>
                  <a:pt x="262" y="56"/>
                </a:moveTo>
                <a:cubicBezTo>
                  <a:pt x="263" y="56"/>
                  <a:pt x="262" y="56"/>
                  <a:pt x="262" y="56"/>
                </a:cubicBezTo>
                <a:close/>
                <a:moveTo>
                  <a:pt x="261" y="58"/>
                </a:moveTo>
                <a:cubicBezTo>
                  <a:pt x="262" y="58"/>
                  <a:pt x="262" y="58"/>
                  <a:pt x="262" y="58"/>
                </a:cubicBezTo>
                <a:cubicBezTo>
                  <a:pt x="262" y="58"/>
                  <a:pt x="261" y="58"/>
                  <a:pt x="261" y="58"/>
                </a:cubicBezTo>
                <a:close/>
                <a:moveTo>
                  <a:pt x="262" y="58"/>
                </a:moveTo>
                <a:cubicBezTo>
                  <a:pt x="262" y="58"/>
                  <a:pt x="262" y="58"/>
                  <a:pt x="262" y="58"/>
                </a:cubicBezTo>
                <a:cubicBezTo>
                  <a:pt x="262" y="59"/>
                  <a:pt x="262" y="59"/>
                  <a:pt x="262" y="58"/>
                </a:cubicBezTo>
                <a:close/>
                <a:moveTo>
                  <a:pt x="262" y="61"/>
                </a:moveTo>
                <a:cubicBezTo>
                  <a:pt x="262" y="61"/>
                  <a:pt x="262" y="61"/>
                  <a:pt x="262" y="61"/>
                </a:cubicBezTo>
                <a:cubicBezTo>
                  <a:pt x="262" y="61"/>
                  <a:pt x="262" y="61"/>
                  <a:pt x="262" y="61"/>
                </a:cubicBezTo>
                <a:close/>
                <a:moveTo>
                  <a:pt x="261" y="61"/>
                </a:moveTo>
                <a:cubicBezTo>
                  <a:pt x="260" y="61"/>
                  <a:pt x="260" y="61"/>
                  <a:pt x="261" y="61"/>
                </a:cubicBezTo>
                <a:close/>
                <a:moveTo>
                  <a:pt x="339" y="54"/>
                </a:moveTo>
                <a:cubicBezTo>
                  <a:pt x="334" y="54"/>
                  <a:pt x="330" y="54"/>
                  <a:pt x="326" y="54"/>
                </a:cubicBezTo>
                <a:cubicBezTo>
                  <a:pt x="329" y="54"/>
                  <a:pt x="333" y="54"/>
                  <a:pt x="336" y="54"/>
                </a:cubicBezTo>
                <a:cubicBezTo>
                  <a:pt x="336" y="54"/>
                  <a:pt x="338" y="54"/>
                  <a:pt x="339" y="54"/>
                </a:cubicBezTo>
                <a:close/>
                <a:moveTo>
                  <a:pt x="263" y="56"/>
                </a:moveTo>
                <a:cubicBezTo>
                  <a:pt x="264" y="56"/>
                  <a:pt x="264" y="56"/>
                  <a:pt x="264" y="56"/>
                </a:cubicBezTo>
                <a:cubicBezTo>
                  <a:pt x="264" y="56"/>
                  <a:pt x="264" y="56"/>
                  <a:pt x="264" y="56"/>
                </a:cubicBezTo>
                <a:cubicBezTo>
                  <a:pt x="264" y="56"/>
                  <a:pt x="265" y="56"/>
                  <a:pt x="265" y="56"/>
                </a:cubicBezTo>
                <a:cubicBezTo>
                  <a:pt x="265" y="56"/>
                  <a:pt x="265" y="56"/>
                  <a:pt x="265" y="56"/>
                </a:cubicBezTo>
                <a:cubicBezTo>
                  <a:pt x="265" y="56"/>
                  <a:pt x="265" y="56"/>
                  <a:pt x="265" y="56"/>
                </a:cubicBezTo>
                <a:cubicBezTo>
                  <a:pt x="265" y="56"/>
                  <a:pt x="265" y="56"/>
                  <a:pt x="265" y="56"/>
                </a:cubicBezTo>
                <a:cubicBezTo>
                  <a:pt x="265" y="56"/>
                  <a:pt x="265" y="56"/>
                  <a:pt x="265" y="55"/>
                </a:cubicBezTo>
                <a:cubicBezTo>
                  <a:pt x="265" y="56"/>
                  <a:pt x="264" y="56"/>
                  <a:pt x="263" y="56"/>
                </a:cubicBezTo>
                <a:close/>
                <a:moveTo>
                  <a:pt x="264" y="52"/>
                </a:moveTo>
                <a:cubicBezTo>
                  <a:pt x="264" y="52"/>
                  <a:pt x="264" y="52"/>
                  <a:pt x="264" y="52"/>
                </a:cubicBezTo>
                <a:cubicBezTo>
                  <a:pt x="264" y="52"/>
                  <a:pt x="263" y="52"/>
                  <a:pt x="263" y="52"/>
                </a:cubicBezTo>
                <a:cubicBezTo>
                  <a:pt x="263" y="52"/>
                  <a:pt x="264" y="52"/>
                  <a:pt x="264" y="52"/>
                </a:cubicBezTo>
                <a:close/>
                <a:moveTo>
                  <a:pt x="261" y="53"/>
                </a:moveTo>
                <a:cubicBezTo>
                  <a:pt x="261" y="52"/>
                  <a:pt x="261" y="52"/>
                  <a:pt x="260" y="52"/>
                </a:cubicBezTo>
                <a:cubicBezTo>
                  <a:pt x="260" y="53"/>
                  <a:pt x="259" y="53"/>
                  <a:pt x="259" y="53"/>
                </a:cubicBezTo>
                <a:cubicBezTo>
                  <a:pt x="259" y="53"/>
                  <a:pt x="260" y="53"/>
                  <a:pt x="260" y="53"/>
                </a:cubicBezTo>
                <a:cubicBezTo>
                  <a:pt x="260" y="53"/>
                  <a:pt x="260" y="53"/>
                  <a:pt x="260" y="53"/>
                </a:cubicBezTo>
                <a:cubicBezTo>
                  <a:pt x="261" y="53"/>
                  <a:pt x="261" y="53"/>
                  <a:pt x="262" y="52"/>
                </a:cubicBezTo>
                <a:cubicBezTo>
                  <a:pt x="262" y="52"/>
                  <a:pt x="262" y="52"/>
                  <a:pt x="262" y="52"/>
                </a:cubicBezTo>
                <a:cubicBezTo>
                  <a:pt x="262" y="52"/>
                  <a:pt x="263" y="52"/>
                  <a:pt x="263" y="52"/>
                </a:cubicBezTo>
                <a:cubicBezTo>
                  <a:pt x="262" y="52"/>
                  <a:pt x="262" y="52"/>
                  <a:pt x="261" y="53"/>
                </a:cubicBezTo>
                <a:close/>
                <a:moveTo>
                  <a:pt x="262" y="59"/>
                </a:moveTo>
                <a:cubicBezTo>
                  <a:pt x="262" y="59"/>
                  <a:pt x="262" y="59"/>
                  <a:pt x="262" y="59"/>
                </a:cubicBezTo>
                <a:cubicBezTo>
                  <a:pt x="262" y="59"/>
                  <a:pt x="262" y="59"/>
                  <a:pt x="262" y="59"/>
                </a:cubicBezTo>
                <a:close/>
                <a:moveTo>
                  <a:pt x="500" y="148"/>
                </a:moveTo>
                <a:cubicBezTo>
                  <a:pt x="498" y="158"/>
                  <a:pt x="496" y="166"/>
                  <a:pt x="494" y="169"/>
                </a:cubicBezTo>
                <a:cubicBezTo>
                  <a:pt x="493" y="172"/>
                  <a:pt x="495" y="168"/>
                  <a:pt x="494" y="170"/>
                </a:cubicBezTo>
                <a:cubicBezTo>
                  <a:pt x="493" y="174"/>
                  <a:pt x="490" y="181"/>
                  <a:pt x="488" y="184"/>
                </a:cubicBezTo>
                <a:cubicBezTo>
                  <a:pt x="486" y="189"/>
                  <a:pt x="483" y="194"/>
                  <a:pt x="480" y="199"/>
                </a:cubicBezTo>
                <a:cubicBezTo>
                  <a:pt x="478" y="202"/>
                  <a:pt x="477" y="204"/>
                  <a:pt x="475" y="206"/>
                </a:cubicBezTo>
                <a:cubicBezTo>
                  <a:pt x="470" y="212"/>
                  <a:pt x="470" y="212"/>
                  <a:pt x="470" y="212"/>
                </a:cubicBezTo>
                <a:cubicBezTo>
                  <a:pt x="469" y="214"/>
                  <a:pt x="466" y="216"/>
                  <a:pt x="465" y="217"/>
                </a:cubicBezTo>
                <a:cubicBezTo>
                  <a:pt x="462" y="221"/>
                  <a:pt x="456" y="228"/>
                  <a:pt x="452" y="232"/>
                </a:cubicBezTo>
                <a:cubicBezTo>
                  <a:pt x="438" y="245"/>
                  <a:pt x="422" y="256"/>
                  <a:pt x="405" y="264"/>
                </a:cubicBezTo>
                <a:cubicBezTo>
                  <a:pt x="387" y="272"/>
                  <a:pt x="369" y="278"/>
                  <a:pt x="351" y="284"/>
                </a:cubicBezTo>
                <a:cubicBezTo>
                  <a:pt x="314" y="295"/>
                  <a:pt x="277" y="301"/>
                  <a:pt x="239" y="304"/>
                </a:cubicBezTo>
                <a:cubicBezTo>
                  <a:pt x="221" y="305"/>
                  <a:pt x="200" y="305"/>
                  <a:pt x="183" y="305"/>
                </a:cubicBezTo>
                <a:cubicBezTo>
                  <a:pt x="177" y="304"/>
                  <a:pt x="172" y="304"/>
                  <a:pt x="167" y="304"/>
                </a:cubicBezTo>
                <a:cubicBezTo>
                  <a:pt x="155" y="303"/>
                  <a:pt x="142" y="302"/>
                  <a:pt x="129" y="301"/>
                </a:cubicBezTo>
                <a:cubicBezTo>
                  <a:pt x="116" y="299"/>
                  <a:pt x="103" y="298"/>
                  <a:pt x="93" y="296"/>
                </a:cubicBezTo>
                <a:cubicBezTo>
                  <a:pt x="77" y="292"/>
                  <a:pt x="61" y="288"/>
                  <a:pt x="45" y="280"/>
                </a:cubicBezTo>
                <a:cubicBezTo>
                  <a:pt x="38" y="277"/>
                  <a:pt x="32" y="273"/>
                  <a:pt x="27" y="269"/>
                </a:cubicBezTo>
                <a:cubicBezTo>
                  <a:pt x="24" y="268"/>
                  <a:pt x="22" y="266"/>
                  <a:pt x="20" y="264"/>
                </a:cubicBezTo>
                <a:cubicBezTo>
                  <a:pt x="11" y="256"/>
                  <a:pt x="4" y="244"/>
                  <a:pt x="2" y="232"/>
                </a:cubicBezTo>
                <a:cubicBezTo>
                  <a:pt x="1" y="225"/>
                  <a:pt x="0" y="219"/>
                  <a:pt x="0" y="213"/>
                </a:cubicBezTo>
                <a:cubicBezTo>
                  <a:pt x="0" y="203"/>
                  <a:pt x="2" y="191"/>
                  <a:pt x="6" y="180"/>
                </a:cubicBezTo>
                <a:cubicBezTo>
                  <a:pt x="10" y="169"/>
                  <a:pt x="16" y="158"/>
                  <a:pt x="22" y="148"/>
                </a:cubicBezTo>
                <a:cubicBezTo>
                  <a:pt x="25" y="143"/>
                  <a:pt x="29" y="139"/>
                  <a:pt x="32" y="134"/>
                </a:cubicBezTo>
                <a:cubicBezTo>
                  <a:pt x="34" y="132"/>
                  <a:pt x="36" y="130"/>
                  <a:pt x="38" y="127"/>
                </a:cubicBezTo>
                <a:cubicBezTo>
                  <a:pt x="44" y="119"/>
                  <a:pt x="54" y="109"/>
                  <a:pt x="61" y="102"/>
                </a:cubicBezTo>
                <a:cubicBezTo>
                  <a:pt x="65" y="98"/>
                  <a:pt x="69" y="95"/>
                  <a:pt x="74" y="91"/>
                </a:cubicBezTo>
                <a:cubicBezTo>
                  <a:pt x="83" y="83"/>
                  <a:pt x="92" y="76"/>
                  <a:pt x="100" y="70"/>
                </a:cubicBezTo>
                <a:cubicBezTo>
                  <a:pt x="111" y="62"/>
                  <a:pt x="128" y="52"/>
                  <a:pt x="143" y="45"/>
                </a:cubicBezTo>
                <a:cubicBezTo>
                  <a:pt x="144" y="44"/>
                  <a:pt x="144" y="44"/>
                  <a:pt x="144" y="44"/>
                </a:cubicBezTo>
                <a:cubicBezTo>
                  <a:pt x="155" y="39"/>
                  <a:pt x="166" y="33"/>
                  <a:pt x="177" y="29"/>
                </a:cubicBezTo>
                <a:cubicBezTo>
                  <a:pt x="179" y="29"/>
                  <a:pt x="179" y="29"/>
                  <a:pt x="180" y="28"/>
                </a:cubicBezTo>
                <a:cubicBezTo>
                  <a:pt x="194" y="23"/>
                  <a:pt x="194" y="23"/>
                  <a:pt x="194" y="23"/>
                </a:cubicBezTo>
                <a:cubicBezTo>
                  <a:pt x="215" y="16"/>
                  <a:pt x="231" y="12"/>
                  <a:pt x="249" y="9"/>
                </a:cubicBezTo>
                <a:cubicBezTo>
                  <a:pt x="259" y="6"/>
                  <a:pt x="271" y="5"/>
                  <a:pt x="281" y="3"/>
                </a:cubicBezTo>
                <a:cubicBezTo>
                  <a:pt x="284" y="3"/>
                  <a:pt x="287" y="2"/>
                  <a:pt x="290" y="2"/>
                </a:cubicBezTo>
                <a:cubicBezTo>
                  <a:pt x="293" y="2"/>
                  <a:pt x="295" y="2"/>
                  <a:pt x="297" y="1"/>
                </a:cubicBezTo>
                <a:cubicBezTo>
                  <a:pt x="304" y="1"/>
                  <a:pt x="304" y="1"/>
                  <a:pt x="304" y="1"/>
                </a:cubicBezTo>
                <a:cubicBezTo>
                  <a:pt x="307" y="1"/>
                  <a:pt x="311" y="0"/>
                  <a:pt x="314" y="0"/>
                </a:cubicBezTo>
                <a:cubicBezTo>
                  <a:pt x="318" y="0"/>
                  <a:pt x="321" y="0"/>
                  <a:pt x="324" y="0"/>
                </a:cubicBezTo>
                <a:cubicBezTo>
                  <a:pt x="327" y="0"/>
                  <a:pt x="331" y="0"/>
                  <a:pt x="334" y="0"/>
                </a:cubicBezTo>
                <a:cubicBezTo>
                  <a:pt x="343" y="0"/>
                  <a:pt x="351" y="0"/>
                  <a:pt x="361" y="1"/>
                </a:cubicBezTo>
                <a:cubicBezTo>
                  <a:pt x="368" y="2"/>
                  <a:pt x="376" y="2"/>
                  <a:pt x="384" y="4"/>
                </a:cubicBezTo>
                <a:cubicBezTo>
                  <a:pt x="389" y="4"/>
                  <a:pt x="394" y="5"/>
                  <a:pt x="398" y="6"/>
                </a:cubicBezTo>
                <a:cubicBezTo>
                  <a:pt x="400" y="7"/>
                  <a:pt x="403" y="8"/>
                  <a:pt x="405" y="8"/>
                </a:cubicBezTo>
                <a:cubicBezTo>
                  <a:pt x="408" y="9"/>
                  <a:pt x="410" y="10"/>
                  <a:pt x="413" y="11"/>
                </a:cubicBezTo>
                <a:cubicBezTo>
                  <a:pt x="415" y="11"/>
                  <a:pt x="415" y="11"/>
                  <a:pt x="415" y="11"/>
                </a:cubicBezTo>
                <a:cubicBezTo>
                  <a:pt x="415" y="11"/>
                  <a:pt x="415" y="11"/>
                  <a:pt x="415" y="11"/>
                </a:cubicBezTo>
                <a:cubicBezTo>
                  <a:pt x="415" y="11"/>
                  <a:pt x="415" y="11"/>
                  <a:pt x="415" y="11"/>
                </a:cubicBezTo>
                <a:cubicBezTo>
                  <a:pt x="416" y="11"/>
                  <a:pt x="416" y="11"/>
                  <a:pt x="416" y="12"/>
                </a:cubicBezTo>
                <a:cubicBezTo>
                  <a:pt x="417" y="12"/>
                  <a:pt x="419" y="13"/>
                  <a:pt x="420" y="12"/>
                </a:cubicBezTo>
                <a:cubicBezTo>
                  <a:pt x="420" y="12"/>
                  <a:pt x="420" y="12"/>
                  <a:pt x="420" y="12"/>
                </a:cubicBezTo>
                <a:cubicBezTo>
                  <a:pt x="421" y="12"/>
                  <a:pt x="421" y="12"/>
                  <a:pt x="421" y="12"/>
                </a:cubicBezTo>
                <a:cubicBezTo>
                  <a:pt x="421" y="13"/>
                  <a:pt x="422" y="13"/>
                  <a:pt x="423" y="13"/>
                </a:cubicBezTo>
                <a:cubicBezTo>
                  <a:pt x="423" y="13"/>
                  <a:pt x="423" y="13"/>
                  <a:pt x="423" y="13"/>
                </a:cubicBezTo>
                <a:cubicBezTo>
                  <a:pt x="424" y="13"/>
                  <a:pt x="424" y="14"/>
                  <a:pt x="424" y="14"/>
                </a:cubicBezTo>
                <a:cubicBezTo>
                  <a:pt x="425" y="14"/>
                  <a:pt x="425" y="14"/>
                  <a:pt x="425" y="14"/>
                </a:cubicBezTo>
                <a:cubicBezTo>
                  <a:pt x="426" y="14"/>
                  <a:pt x="426" y="14"/>
                  <a:pt x="426" y="15"/>
                </a:cubicBezTo>
                <a:cubicBezTo>
                  <a:pt x="426" y="15"/>
                  <a:pt x="426" y="15"/>
                  <a:pt x="426" y="15"/>
                </a:cubicBezTo>
                <a:cubicBezTo>
                  <a:pt x="426" y="15"/>
                  <a:pt x="427" y="16"/>
                  <a:pt x="428" y="16"/>
                </a:cubicBezTo>
                <a:cubicBezTo>
                  <a:pt x="428" y="17"/>
                  <a:pt x="429" y="17"/>
                  <a:pt x="429" y="17"/>
                </a:cubicBezTo>
                <a:cubicBezTo>
                  <a:pt x="430" y="17"/>
                  <a:pt x="430" y="19"/>
                  <a:pt x="431" y="19"/>
                </a:cubicBezTo>
                <a:cubicBezTo>
                  <a:pt x="430" y="20"/>
                  <a:pt x="431" y="20"/>
                  <a:pt x="431" y="20"/>
                </a:cubicBezTo>
                <a:cubicBezTo>
                  <a:pt x="431" y="20"/>
                  <a:pt x="431" y="21"/>
                  <a:pt x="431" y="21"/>
                </a:cubicBezTo>
                <a:cubicBezTo>
                  <a:pt x="431" y="21"/>
                  <a:pt x="431" y="22"/>
                  <a:pt x="431" y="22"/>
                </a:cubicBezTo>
                <a:cubicBezTo>
                  <a:pt x="431" y="22"/>
                  <a:pt x="431" y="23"/>
                  <a:pt x="431" y="23"/>
                </a:cubicBezTo>
                <a:cubicBezTo>
                  <a:pt x="431" y="23"/>
                  <a:pt x="432" y="24"/>
                  <a:pt x="432" y="24"/>
                </a:cubicBezTo>
                <a:cubicBezTo>
                  <a:pt x="432" y="25"/>
                  <a:pt x="431" y="25"/>
                  <a:pt x="431" y="26"/>
                </a:cubicBezTo>
                <a:cubicBezTo>
                  <a:pt x="431" y="27"/>
                  <a:pt x="430" y="28"/>
                  <a:pt x="430" y="29"/>
                </a:cubicBezTo>
                <a:cubicBezTo>
                  <a:pt x="430" y="29"/>
                  <a:pt x="430" y="29"/>
                  <a:pt x="430" y="29"/>
                </a:cubicBezTo>
                <a:cubicBezTo>
                  <a:pt x="429" y="29"/>
                  <a:pt x="429" y="30"/>
                  <a:pt x="428" y="30"/>
                </a:cubicBezTo>
                <a:cubicBezTo>
                  <a:pt x="428" y="30"/>
                  <a:pt x="428" y="30"/>
                  <a:pt x="428" y="31"/>
                </a:cubicBezTo>
                <a:cubicBezTo>
                  <a:pt x="427" y="31"/>
                  <a:pt x="427" y="31"/>
                  <a:pt x="427" y="31"/>
                </a:cubicBezTo>
                <a:cubicBezTo>
                  <a:pt x="426" y="31"/>
                  <a:pt x="424" y="32"/>
                  <a:pt x="423" y="32"/>
                </a:cubicBezTo>
                <a:cubicBezTo>
                  <a:pt x="423" y="32"/>
                  <a:pt x="423" y="32"/>
                  <a:pt x="423" y="32"/>
                </a:cubicBezTo>
                <a:cubicBezTo>
                  <a:pt x="422" y="32"/>
                  <a:pt x="422" y="32"/>
                  <a:pt x="421" y="32"/>
                </a:cubicBezTo>
                <a:cubicBezTo>
                  <a:pt x="421" y="33"/>
                  <a:pt x="420" y="32"/>
                  <a:pt x="420" y="32"/>
                </a:cubicBezTo>
                <a:cubicBezTo>
                  <a:pt x="420" y="32"/>
                  <a:pt x="419" y="32"/>
                  <a:pt x="419" y="32"/>
                </a:cubicBezTo>
                <a:cubicBezTo>
                  <a:pt x="419" y="32"/>
                  <a:pt x="418" y="32"/>
                  <a:pt x="418" y="32"/>
                </a:cubicBezTo>
                <a:cubicBezTo>
                  <a:pt x="417" y="32"/>
                  <a:pt x="417" y="31"/>
                  <a:pt x="416" y="31"/>
                </a:cubicBezTo>
                <a:cubicBezTo>
                  <a:pt x="416" y="31"/>
                  <a:pt x="416" y="31"/>
                  <a:pt x="416" y="31"/>
                </a:cubicBezTo>
                <a:cubicBezTo>
                  <a:pt x="415" y="31"/>
                  <a:pt x="415" y="30"/>
                  <a:pt x="415" y="30"/>
                </a:cubicBezTo>
                <a:cubicBezTo>
                  <a:pt x="415" y="30"/>
                  <a:pt x="415" y="30"/>
                  <a:pt x="414" y="30"/>
                </a:cubicBezTo>
                <a:cubicBezTo>
                  <a:pt x="414" y="29"/>
                  <a:pt x="415" y="29"/>
                  <a:pt x="414" y="29"/>
                </a:cubicBezTo>
                <a:cubicBezTo>
                  <a:pt x="414" y="28"/>
                  <a:pt x="413" y="30"/>
                  <a:pt x="413" y="29"/>
                </a:cubicBezTo>
                <a:cubicBezTo>
                  <a:pt x="413" y="28"/>
                  <a:pt x="412" y="28"/>
                  <a:pt x="411" y="27"/>
                </a:cubicBezTo>
                <a:cubicBezTo>
                  <a:pt x="410" y="27"/>
                  <a:pt x="410" y="27"/>
                  <a:pt x="410" y="27"/>
                </a:cubicBezTo>
                <a:cubicBezTo>
                  <a:pt x="410" y="27"/>
                  <a:pt x="410" y="27"/>
                  <a:pt x="410" y="27"/>
                </a:cubicBezTo>
                <a:cubicBezTo>
                  <a:pt x="410" y="27"/>
                  <a:pt x="410" y="27"/>
                  <a:pt x="410" y="27"/>
                </a:cubicBezTo>
                <a:cubicBezTo>
                  <a:pt x="408" y="26"/>
                  <a:pt x="408" y="26"/>
                  <a:pt x="408" y="26"/>
                </a:cubicBezTo>
                <a:cubicBezTo>
                  <a:pt x="407" y="26"/>
                  <a:pt x="407" y="26"/>
                  <a:pt x="407" y="26"/>
                </a:cubicBezTo>
                <a:cubicBezTo>
                  <a:pt x="399" y="23"/>
                  <a:pt x="390" y="21"/>
                  <a:pt x="383" y="20"/>
                </a:cubicBezTo>
                <a:cubicBezTo>
                  <a:pt x="376" y="19"/>
                  <a:pt x="370" y="18"/>
                  <a:pt x="363" y="17"/>
                </a:cubicBezTo>
                <a:cubicBezTo>
                  <a:pt x="342" y="15"/>
                  <a:pt x="321" y="16"/>
                  <a:pt x="300" y="17"/>
                </a:cubicBezTo>
                <a:cubicBezTo>
                  <a:pt x="288" y="18"/>
                  <a:pt x="273" y="20"/>
                  <a:pt x="262" y="22"/>
                </a:cubicBezTo>
                <a:cubicBezTo>
                  <a:pt x="249" y="24"/>
                  <a:pt x="236" y="27"/>
                  <a:pt x="224" y="30"/>
                </a:cubicBezTo>
                <a:cubicBezTo>
                  <a:pt x="217" y="32"/>
                  <a:pt x="210" y="34"/>
                  <a:pt x="203" y="36"/>
                </a:cubicBezTo>
                <a:cubicBezTo>
                  <a:pt x="196" y="38"/>
                  <a:pt x="196" y="38"/>
                  <a:pt x="196" y="38"/>
                </a:cubicBezTo>
                <a:cubicBezTo>
                  <a:pt x="190" y="41"/>
                  <a:pt x="183" y="43"/>
                  <a:pt x="176" y="46"/>
                </a:cubicBezTo>
                <a:cubicBezTo>
                  <a:pt x="170" y="49"/>
                  <a:pt x="164" y="51"/>
                  <a:pt x="157" y="54"/>
                </a:cubicBezTo>
                <a:cubicBezTo>
                  <a:pt x="148" y="58"/>
                  <a:pt x="138" y="64"/>
                  <a:pt x="127" y="70"/>
                </a:cubicBezTo>
                <a:cubicBezTo>
                  <a:pt x="117" y="77"/>
                  <a:pt x="106" y="84"/>
                  <a:pt x="96" y="92"/>
                </a:cubicBezTo>
                <a:cubicBezTo>
                  <a:pt x="93" y="94"/>
                  <a:pt x="93" y="94"/>
                  <a:pt x="93" y="94"/>
                </a:cubicBezTo>
                <a:cubicBezTo>
                  <a:pt x="80" y="104"/>
                  <a:pt x="69" y="115"/>
                  <a:pt x="59" y="125"/>
                </a:cubicBezTo>
                <a:cubicBezTo>
                  <a:pt x="47" y="138"/>
                  <a:pt x="34" y="155"/>
                  <a:pt x="26" y="171"/>
                </a:cubicBezTo>
                <a:cubicBezTo>
                  <a:pt x="19" y="186"/>
                  <a:pt x="14" y="201"/>
                  <a:pt x="14" y="217"/>
                </a:cubicBezTo>
                <a:cubicBezTo>
                  <a:pt x="15" y="222"/>
                  <a:pt x="15" y="229"/>
                  <a:pt x="17" y="234"/>
                </a:cubicBezTo>
                <a:cubicBezTo>
                  <a:pt x="19" y="239"/>
                  <a:pt x="22" y="244"/>
                  <a:pt x="26" y="249"/>
                </a:cubicBezTo>
                <a:cubicBezTo>
                  <a:pt x="28" y="252"/>
                  <a:pt x="31" y="255"/>
                  <a:pt x="35" y="258"/>
                </a:cubicBezTo>
                <a:cubicBezTo>
                  <a:pt x="40" y="261"/>
                  <a:pt x="45" y="264"/>
                  <a:pt x="51" y="267"/>
                </a:cubicBezTo>
                <a:cubicBezTo>
                  <a:pt x="61" y="272"/>
                  <a:pt x="72" y="276"/>
                  <a:pt x="84" y="279"/>
                </a:cubicBezTo>
                <a:cubicBezTo>
                  <a:pt x="95" y="282"/>
                  <a:pt x="106" y="284"/>
                  <a:pt x="117" y="285"/>
                </a:cubicBezTo>
                <a:cubicBezTo>
                  <a:pt x="121" y="286"/>
                  <a:pt x="125" y="286"/>
                  <a:pt x="129" y="287"/>
                </a:cubicBezTo>
                <a:cubicBezTo>
                  <a:pt x="131" y="287"/>
                  <a:pt x="134" y="287"/>
                  <a:pt x="137" y="287"/>
                </a:cubicBezTo>
                <a:cubicBezTo>
                  <a:pt x="150" y="289"/>
                  <a:pt x="168" y="290"/>
                  <a:pt x="184" y="291"/>
                </a:cubicBezTo>
                <a:cubicBezTo>
                  <a:pt x="206" y="291"/>
                  <a:pt x="227" y="291"/>
                  <a:pt x="251" y="289"/>
                </a:cubicBezTo>
                <a:cubicBezTo>
                  <a:pt x="268" y="287"/>
                  <a:pt x="287" y="285"/>
                  <a:pt x="306" y="281"/>
                </a:cubicBezTo>
                <a:cubicBezTo>
                  <a:pt x="331" y="276"/>
                  <a:pt x="357" y="268"/>
                  <a:pt x="381" y="259"/>
                </a:cubicBezTo>
                <a:cubicBezTo>
                  <a:pt x="395" y="254"/>
                  <a:pt x="407" y="248"/>
                  <a:pt x="419" y="241"/>
                </a:cubicBezTo>
                <a:cubicBezTo>
                  <a:pt x="430" y="233"/>
                  <a:pt x="440" y="224"/>
                  <a:pt x="449" y="215"/>
                </a:cubicBezTo>
                <a:cubicBezTo>
                  <a:pt x="450" y="214"/>
                  <a:pt x="451" y="213"/>
                  <a:pt x="453" y="211"/>
                </a:cubicBezTo>
                <a:cubicBezTo>
                  <a:pt x="455" y="209"/>
                  <a:pt x="454" y="210"/>
                  <a:pt x="456" y="207"/>
                </a:cubicBezTo>
                <a:cubicBezTo>
                  <a:pt x="458" y="205"/>
                  <a:pt x="457" y="207"/>
                  <a:pt x="458" y="205"/>
                </a:cubicBezTo>
                <a:cubicBezTo>
                  <a:pt x="464" y="198"/>
                  <a:pt x="464" y="198"/>
                  <a:pt x="464" y="198"/>
                </a:cubicBezTo>
                <a:cubicBezTo>
                  <a:pt x="465" y="197"/>
                  <a:pt x="466" y="196"/>
                  <a:pt x="467" y="195"/>
                </a:cubicBezTo>
                <a:cubicBezTo>
                  <a:pt x="467" y="194"/>
                  <a:pt x="468" y="193"/>
                  <a:pt x="469" y="192"/>
                </a:cubicBezTo>
                <a:cubicBezTo>
                  <a:pt x="472" y="187"/>
                  <a:pt x="475" y="182"/>
                  <a:pt x="477" y="177"/>
                </a:cubicBezTo>
                <a:cubicBezTo>
                  <a:pt x="482" y="167"/>
                  <a:pt x="486" y="156"/>
                  <a:pt x="487" y="146"/>
                </a:cubicBezTo>
                <a:cubicBezTo>
                  <a:pt x="487" y="143"/>
                  <a:pt x="487" y="146"/>
                  <a:pt x="488" y="144"/>
                </a:cubicBezTo>
                <a:cubicBezTo>
                  <a:pt x="488" y="142"/>
                  <a:pt x="488" y="141"/>
                  <a:pt x="487" y="139"/>
                </a:cubicBezTo>
                <a:cubicBezTo>
                  <a:pt x="487" y="137"/>
                  <a:pt x="487" y="136"/>
                  <a:pt x="487" y="134"/>
                </a:cubicBezTo>
                <a:cubicBezTo>
                  <a:pt x="487" y="130"/>
                  <a:pt x="486" y="126"/>
                  <a:pt x="485" y="123"/>
                </a:cubicBezTo>
                <a:cubicBezTo>
                  <a:pt x="483" y="115"/>
                  <a:pt x="480" y="108"/>
                  <a:pt x="475" y="103"/>
                </a:cubicBezTo>
                <a:cubicBezTo>
                  <a:pt x="472" y="98"/>
                  <a:pt x="467" y="94"/>
                  <a:pt x="462" y="91"/>
                </a:cubicBezTo>
                <a:cubicBezTo>
                  <a:pt x="460" y="90"/>
                  <a:pt x="461" y="90"/>
                  <a:pt x="460" y="90"/>
                </a:cubicBezTo>
                <a:cubicBezTo>
                  <a:pt x="458" y="89"/>
                  <a:pt x="459" y="89"/>
                  <a:pt x="458" y="88"/>
                </a:cubicBezTo>
                <a:cubicBezTo>
                  <a:pt x="456" y="87"/>
                  <a:pt x="456" y="87"/>
                  <a:pt x="456" y="87"/>
                </a:cubicBezTo>
                <a:cubicBezTo>
                  <a:pt x="453" y="86"/>
                  <a:pt x="453" y="86"/>
                  <a:pt x="453" y="86"/>
                </a:cubicBezTo>
                <a:cubicBezTo>
                  <a:pt x="439" y="78"/>
                  <a:pt x="424" y="72"/>
                  <a:pt x="409" y="67"/>
                </a:cubicBezTo>
                <a:cubicBezTo>
                  <a:pt x="406" y="66"/>
                  <a:pt x="406" y="66"/>
                  <a:pt x="402" y="64"/>
                </a:cubicBezTo>
                <a:cubicBezTo>
                  <a:pt x="398" y="63"/>
                  <a:pt x="399" y="63"/>
                  <a:pt x="396" y="63"/>
                </a:cubicBezTo>
                <a:cubicBezTo>
                  <a:pt x="395" y="63"/>
                  <a:pt x="392" y="61"/>
                  <a:pt x="391" y="61"/>
                </a:cubicBezTo>
                <a:cubicBezTo>
                  <a:pt x="390" y="61"/>
                  <a:pt x="391" y="61"/>
                  <a:pt x="391" y="61"/>
                </a:cubicBezTo>
                <a:cubicBezTo>
                  <a:pt x="388" y="60"/>
                  <a:pt x="378" y="58"/>
                  <a:pt x="373" y="57"/>
                </a:cubicBezTo>
                <a:cubicBezTo>
                  <a:pt x="366" y="56"/>
                  <a:pt x="358" y="54"/>
                  <a:pt x="350" y="53"/>
                </a:cubicBezTo>
                <a:cubicBezTo>
                  <a:pt x="358" y="54"/>
                  <a:pt x="365" y="55"/>
                  <a:pt x="367" y="55"/>
                </a:cubicBezTo>
                <a:cubicBezTo>
                  <a:pt x="359" y="53"/>
                  <a:pt x="344" y="52"/>
                  <a:pt x="336" y="51"/>
                </a:cubicBezTo>
                <a:cubicBezTo>
                  <a:pt x="318" y="50"/>
                  <a:pt x="294" y="52"/>
                  <a:pt x="273" y="56"/>
                </a:cubicBezTo>
                <a:cubicBezTo>
                  <a:pt x="272" y="56"/>
                  <a:pt x="271" y="56"/>
                  <a:pt x="271" y="56"/>
                </a:cubicBezTo>
                <a:cubicBezTo>
                  <a:pt x="265" y="57"/>
                  <a:pt x="265" y="57"/>
                  <a:pt x="265" y="57"/>
                </a:cubicBezTo>
                <a:cubicBezTo>
                  <a:pt x="264" y="58"/>
                  <a:pt x="264" y="58"/>
                  <a:pt x="264" y="58"/>
                </a:cubicBezTo>
                <a:cubicBezTo>
                  <a:pt x="264" y="58"/>
                  <a:pt x="263" y="58"/>
                  <a:pt x="262" y="58"/>
                </a:cubicBezTo>
                <a:cubicBezTo>
                  <a:pt x="264" y="58"/>
                  <a:pt x="264" y="58"/>
                  <a:pt x="264" y="58"/>
                </a:cubicBezTo>
                <a:cubicBezTo>
                  <a:pt x="265" y="57"/>
                  <a:pt x="265" y="57"/>
                  <a:pt x="265" y="57"/>
                </a:cubicBezTo>
                <a:cubicBezTo>
                  <a:pt x="266" y="57"/>
                  <a:pt x="266" y="57"/>
                  <a:pt x="266" y="57"/>
                </a:cubicBezTo>
                <a:cubicBezTo>
                  <a:pt x="266" y="57"/>
                  <a:pt x="266" y="57"/>
                  <a:pt x="266" y="57"/>
                </a:cubicBezTo>
                <a:cubicBezTo>
                  <a:pt x="267" y="57"/>
                  <a:pt x="267" y="57"/>
                  <a:pt x="267" y="57"/>
                </a:cubicBezTo>
                <a:cubicBezTo>
                  <a:pt x="288" y="53"/>
                  <a:pt x="309" y="50"/>
                  <a:pt x="330" y="51"/>
                </a:cubicBezTo>
                <a:cubicBezTo>
                  <a:pt x="335" y="51"/>
                  <a:pt x="343" y="51"/>
                  <a:pt x="352" y="52"/>
                </a:cubicBezTo>
                <a:cubicBezTo>
                  <a:pt x="362" y="53"/>
                  <a:pt x="371" y="55"/>
                  <a:pt x="378" y="57"/>
                </a:cubicBezTo>
                <a:cubicBezTo>
                  <a:pt x="387" y="58"/>
                  <a:pt x="391" y="59"/>
                  <a:pt x="387" y="58"/>
                </a:cubicBezTo>
                <a:cubicBezTo>
                  <a:pt x="376" y="55"/>
                  <a:pt x="367" y="53"/>
                  <a:pt x="356" y="52"/>
                </a:cubicBezTo>
                <a:cubicBezTo>
                  <a:pt x="354" y="51"/>
                  <a:pt x="352" y="51"/>
                  <a:pt x="355" y="51"/>
                </a:cubicBezTo>
                <a:cubicBezTo>
                  <a:pt x="377" y="53"/>
                  <a:pt x="401" y="60"/>
                  <a:pt x="418" y="66"/>
                </a:cubicBezTo>
                <a:cubicBezTo>
                  <a:pt x="428" y="70"/>
                  <a:pt x="428" y="70"/>
                  <a:pt x="428" y="70"/>
                </a:cubicBezTo>
                <a:cubicBezTo>
                  <a:pt x="430" y="70"/>
                  <a:pt x="431" y="71"/>
                  <a:pt x="432" y="71"/>
                </a:cubicBezTo>
                <a:cubicBezTo>
                  <a:pt x="432" y="71"/>
                  <a:pt x="430" y="70"/>
                  <a:pt x="430" y="70"/>
                </a:cubicBezTo>
                <a:cubicBezTo>
                  <a:pt x="411" y="62"/>
                  <a:pt x="395" y="56"/>
                  <a:pt x="374" y="52"/>
                </a:cubicBezTo>
                <a:cubicBezTo>
                  <a:pt x="371" y="51"/>
                  <a:pt x="368" y="51"/>
                  <a:pt x="365" y="50"/>
                </a:cubicBezTo>
                <a:cubicBezTo>
                  <a:pt x="358" y="49"/>
                  <a:pt x="347" y="48"/>
                  <a:pt x="338" y="47"/>
                </a:cubicBezTo>
                <a:cubicBezTo>
                  <a:pt x="336" y="47"/>
                  <a:pt x="337" y="47"/>
                  <a:pt x="336" y="47"/>
                </a:cubicBezTo>
                <a:cubicBezTo>
                  <a:pt x="315" y="46"/>
                  <a:pt x="296" y="48"/>
                  <a:pt x="277" y="51"/>
                </a:cubicBezTo>
                <a:cubicBezTo>
                  <a:pt x="293" y="48"/>
                  <a:pt x="310" y="47"/>
                  <a:pt x="325" y="47"/>
                </a:cubicBezTo>
                <a:cubicBezTo>
                  <a:pt x="327" y="47"/>
                  <a:pt x="328" y="46"/>
                  <a:pt x="330" y="46"/>
                </a:cubicBezTo>
                <a:cubicBezTo>
                  <a:pt x="343" y="47"/>
                  <a:pt x="363" y="49"/>
                  <a:pt x="379" y="52"/>
                </a:cubicBezTo>
                <a:cubicBezTo>
                  <a:pt x="381" y="52"/>
                  <a:pt x="382" y="52"/>
                  <a:pt x="375" y="51"/>
                </a:cubicBezTo>
                <a:cubicBezTo>
                  <a:pt x="377" y="51"/>
                  <a:pt x="378" y="51"/>
                  <a:pt x="381" y="52"/>
                </a:cubicBezTo>
                <a:cubicBezTo>
                  <a:pt x="381" y="52"/>
                  <a:pt x="380" y="52"/>
                  <a:pt x="379" y="52"/>
                </a:cubicBezTo>
                <a:cubicBezTo>
                  <a:pt x="388" y="53"/>
                  <a:pt x="389" y="54"/>
                  <a:pt x="398" y="56"/>
                </a:cubicBezTo>
                <a:cubicBezTo>
                  <a:pt x="399" y="56"/>
                  <a:pt x="400" y="56"/>
                  <a:pt x="399" y="56"/>
                </a:cubicBezTo>
                <a:cubicBezTo>
                  <a:pt x="392" y="54"/>
                  <a:pt x="385" y="52"/>
                  <a:pt x="379" y="51"/>
                </a:cubicBezTo>
                <a:cubicBezTo>
                  <a:pt x="375" y="50"/>
                  <a:pt x="372" y="50"/>
                  <a:pt x="369" y="49"/>
                </a:cubicBezTo>
                <a:cubicBezTo>
                  <a:pt x="367" y="49"/>
                  <a:pt x="367" y="49"/>
                  <a:pt x="365" y="48"/>
                </a:cubicBezTo>
                <a:cubicBezTo>
                  <a:pt x="363" y="48"/>
                  <a:pt x="360" y="48"/>
                  <a:pt x="358" y="48"/>
                </a:cubicBezTo>
                <a:cubicBezTo>
                  <a:pt x="353" y="47"/>
                  <a:pt x="353" y="47"/>
                  <a:pt x="353" y="47"/>
                </a:cubicBezTo>
                <a:cubicBezTo>
                  <a:pt x="345" y="46"/>
                  <a:pt x="336" y="46"/>
                  <a:pt x="327" y="45"/>
                </a:cubicBezTo>
                <a:cubicBezTo>
                  <a:pt x="321" y="45"/>
                  <a:pt x="314" y="45"/>
                  <a:pt x="307" y="46"/>
                </a:cubicBezTo>
                <a:cubicBezTo>
                  <a:pt x="310" y="45"/>
                  <a:pt x="315" y="45"/>
                  <a:pt x="320" y="45"/>
                </a:cubicBezTo>
                <a:cubicBezTo>
                  <a:pt x="337" y="45"/>
                  <a:pt x="357" y="46"/>
                  <a:pt x="371" y="49"/>
                </a:cubicBezTo>
                <a:cubicBezTo>
                  <a:pt x="372" y="49"/>
                  <a:pt x="369" y="48"/>
                  <a:pt x="368" y="48"/>
                </a:cubicBezTo>
                <a:cubicBezTo>
                  <a:pt x="363" y="47"/>
                  <a:pt x="360" y="47"/>
                  <a:pt x="356" y="46"/>
                </a:cubicBezTo>
                <a:cubicBezTo>
                  <a:pt x="354" y="46"/>
                  <a:pt x="357" y="46"/>
                  <a:pt x="355" y="46"/>
                </a:cubicBezTo>
                <a:cubicBezTo>
                  <a:pt x="345" y="45"/>
                  <a:pt x="335" y="45"/>
                  <a:pt x="323" y="45"/>
                </a:cubicBezTo>
                <a:cubicBezTo>
                  <a:pt x="322" y="44"/>
                  <a:pt x="319" y="44"/>
                  <a:pt x="321" y="44"/>
                </a:cubicBezTo>
                <a:cubicBezTo>
                  <a:pt x="319" y="44"/>
                  <a:pt x="319" y="44"/>
                  <a:pt x="317" y="44"/>
                </a:cubicBezTo>
                <a:cubicBezTo>
                  <a:pt x="314" y="44"/>
                  <a:pt x="318" y="44"/>
                  <a:pt x="317" y="44"/>
                </a:cubicBezTo>
                <a:cubicBezTo>
                  <a:pt x="314" y="44"/>
                  <a:pt x="310" y="45"/>
                  <a:pt x="308" y="45"/>
                </a:cubicBezTo>
                <a:cubicBezTo>
                  <a:pt x="294" y="46"/>
                  <a:pt x="282" y="47"/>
                  <a:pt x="266" y="50"/>
                </a:cubicBezTo>
                <a:cubicBezTo>
                  <a:pt x="276" y="48"/>
                  <a:pt x="290" y="46"/>
                  <a:pt x="305" y="45"/>
                </a:cubicBezTo>
                <a:cubicBezTo>
                  <a:pt x="308" y="44"/>
                  <a:pt x="304" y="45"/>
                  <a:pt x="307" y="44"/>
                </a:cubicBezTo>
                <a:cubicBezTo>
                  <a:pt x="311" y="44"/>
                  <a:pt x="314" y="44"/>
                  <a:pt x="318" y="44"/>
                </a:cubicBezTo>
                <a:cubicBezTo>
                  <a:pt x="328" y="44"/>
                  <a:pt x="328" y="44"/>
                  <a:pt x="328" y="44"/>
                </a:cubicBezTo>
                <a:cubicBezTo>
                  <a:pt x="333" y="44"/>
                  <a:pt x="338" y="44"/>
                  <a:pt x="343" y="44"/>
                </a:cubicBezTo>
                <a:cubicBezTo>
                  <a:pt x="348" y="45"/>
                  <a:pt x="351" y="45"/>
                  <a:pt x="356" y="45"/>
                </a:cubicBezTo>
                <a:cubicBezTo>
                  <a:pt x="358" y="46"/>
                  <a:pt x="358" y="45"/>
                  <a:pt x="361" y="46"/>
                </a:cubicBezTo>
                <a:cubicBezTo>
                  <a:pt x="362" y="46"/>
                  <a:pt x="357" y="45"/>
                  <a:pt x="360" y="45"/>
                </a:cubicBezTo>
                <a:cubicBezTo>
                  <a:pt x="363" y="46"/>
                  <a:pt x="360" y="45"/>
                  <a:pt x="362" y="46"/>
                </a:cubicBezTo>
                <a:cubicBezTo>
                  <a:pt x="365" y="46"/>
                  <a:pt x="366" y="46"/>
                  <a:pt x="368" y="46"/>
                </a:cubicBezTo>
                <a:cubicBezTo>
                  <a:pt x="375" y="48"/>
                  <a:pt x="382" y="49"/>
                  <a:pt x="389" y="51"/>
                </a:cubicBezTo>
                <a:cubicBezTo>
                  <a:pt x="391" y="51"/>
                  <a:pt x="386" y="50"/>
                  <a:pt x="388" y="50"/>
                </a:cubicBezTo>
                <a:cubicBezTo>
                  <a:pt x="391" y="51"/>
                  <a:pt x="401" y="54"/>
                  <a:pt x="403" y="54"/>
                </a:cubicBezTo>
                <a:cubicBezTo>
                  <a:pt x="411" y="57"/>
                  <a:pt x="415" y="58"/>
                  <a:pt x="424" y="61"/>
                </a:cubicBezTo>
                <a:cubicBezTo>
                  <a:pt x="427" y="63"/>
                  <a:pt x="424" y="61"/>
                  <a:pt x="426" y="62"/>
                </a:cubicBezTo>
                <a:cubicBezTo>
                  <a:pt x="431" y="64"/>
                  <a:pt x="434" y="65"/>
                  <a:pt x="440" y="68"/>
                </a:cubicBezTo>
                <a:cubicBezTo>
                  <a:pt x="444" y="69"/>
                  <a:pt x="450" y="72"/>
                  <a:pt x="455" y="75"/>
                </a:cubicBezTo>
                <a:cubicBezTo>
                  <a:pt x="455" y="74"/>
                  <a:pt x="452" y="73"/>
                  <a:pt x="449" y="71"/>
                </a:cubicBezTo>
                <a:cubicBezTo>
                  <a:pt x="451" y="72"/>
                  <a:pt x="456" y="75"/>
                  <a:pt x="458" y="76"/>
                </a:cubicBezTo>
                <a:cubicBezTo>
                  <a:pt x="466" y="80"/>
                  <a:pt x="473" y="84"/>
                  <a:pt x="480" y="91"/>
                </a:cubicBezTo>
                <a:cubicBezTo>
                  <a:pt x="486" y="97"/>
                  <a:pt x="492" y="105"/>
                  <a:pt x="495" y="116"/>
                </a:cubicBezTo>
                <a:cubicBezTo>
                  <a:pt x="496" y="119"/>
                  <a:pt x="497" y="120"/>
                  <a:pt x="498" y="123"/>
                </a:cubicBezTo>
                <a:cubicBezTo>
                  <a:pt x="498" y="124"/>
                  <a:pt x="498" y="124"/>
                  <a:pt x="498" y="123"/>
                </a:cubicBezTo>
                <a:cubicBezTo>
                  <a:pt x="498" y="126"/>
                  <a:pt x="499" y="130"/>
                  <a:pt x="499" y="134"/>
                </a:cubicBezTo>
                <a:cubicBezTo>
                  <a:pt x="500" y="136"/>
                  <a:pt x="500" y="139"/>
                  <a:pt x="500" y="141"/>
                </a:cubicBezTo>
                <a:cubicBezTo>
                  <a:pt x="500" y="143"/>
                  <a:pt x="500" y="146"/>
                  <a:pt x="500" y="148"/>
                </a:cubicBezTo>
                <a:close/>
                <a:moveTo>
                  <a:pt x="385" y="50"/>
                </a:moveTo>
                <a:cubicBezTo>
                  <a:pt x="380" y="49"/>
                  <a:pt x="378" y="49"/>
                  <a:pt x="371" y="47"/>
                </a:cubicBezTo>
                <a:cubicBezTo>
                  <a:pt x="369" y="47"/>
                  <a:pt x="367" y="47"/>
                  <a:pt x="364" y="46"/>
                </a:cubicBezTo>
                <a:cubicBezTo>
                  <a:pt x="363" y="47"/>
                  <a:pt x="354" y="45"/>
                  <a:pt x="354" y="46"/>
                </a:cubicBezTo>
                <a:cubicBezTo>
                  <a:pt x="359" y="46"/>
                  <a:pt x="362" y="47"/>
                  <a:pt x="365" y="47"/>
                </a:cubicBezTo>
                <a:cubicBezTo>
                  <a:pt x="367" y="47"/>
                  <a:pt x="364" y="47"/>
                  <a:pt x="366" y="47"/>
                </a:cubicBezTo>
                <a:cubicBezTo>
                  <a:pt x="370" y="48"/>
                  <a:pt x="380" y="49"/>
                  <a:pt x="386" y="51"/>
                </a:cubicBezTo>
                <a:cubicBezTo>
                  <a:pt x="386" y="51"/>
                  <a:pt x="384" y="50"/>
                  <a:pt x="385" y="50"/>
                </a:cubicBezTo>
                <a:close/>
                <a:moveTo>
                  <a:pt x="387" y="51"/>
                </a:moveTo>
                <a:cubicBezTo>
                  <a:pt x="387" y="51"/>
                  <a:pt x="388" y="51"/>
                  <a:pt x="388" y="51"/>
                </a:cubicBezTo>
                <a:cubicBezTo>
                  <a:pt x="392" y="52"/>
                  <a:pt x="389" y="51"/>
                  <a:pt x="387" y="51"/>
                </a:cubicBezTo>
                <a:close/>
                <a:moveTo>
                  <a:pt x="391" y="61"/>
                </a:moveTo>
                <a:cubicBezTo>
                  <a:pt x="391" y="61"/>
                  <a:pt x="391" y="61"/>
                  <a:pt x="391" y="61"/>
                </a:cubicBezTo>
                <a:cubicBezTo>
                  <a:pt x="391" y="61"/>
                  <a:pt x="391" y="61"/>
                  <a:pt x="391" y="61"/>
                </a:cubicBezTo>
                <a:close/>
              </a:path>
            </a:pathLst>
          </a:custGeom>
          <a:solidFill>
            <a:srgbClr val="2682C6"/>
          </a:solidFill>
          <a:ln>
            <a:noFill/>
          </a:ln>
          <a:effectLst>
            <a:outerShdw blurRad="50800" rotWithShape="0" algn="tl" dir="2700000" dist="25400">
              <a:srgbClr val="000000">
                <a:alpha val="4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Puzzle contorno" id="248" name="Google Shape;248;p20"/>
          <p:cNvPicPr preferRelativeResize="0"/>
          <p:nvPr/>
        </p:nvPicPr>
        <p:blipFill rotWithShape="1">
          <a:blip r:embed="rId6">
            <a:alphaModFix/>
          </a:blip>
          <a:srcRect b="0" l="0" r="0" t="0"/>
          <a:stretch/>
        </p:blipFill>
        <p:spPr>
          <a:xfrm>
            <a:off x="372562" y="1140232"/>
            <a:ext cx="914400" cy="914400"/>
          </a:xfrm>
          <a:prstGeom prst="rect">
            <a:avLst/>
          </a:prstGeom>
          <a:noFill/>
          <a:ln>
            <a:noFill/>
          </a:ln>
        </p:spPr>
      </p:pic>
      <p:pic>
        <p:nvPicPr>
          <p:cNvPr id="249" name="Google Shape;249;p20"/>
          <p:cNvPicPr preferRelativeResize="0"/>
          <p:nvPr/>
        </p:nvPicPr>
        <p:blipFill rotWithShape="1">
          <a:blip r:embed="rId7">
            <a:alphaModFix/>
          </a:blip>
          <a:srcRect b="0" l="0" r="0" t="0"/>
          <a:stretch/>
        </p:blipFill>
        <p:spPr>
          <a:xfrm>
            <a:off x="5075180" y="5327237"/>
            <a:ext cx="3690013" cy="608666"/>
          </a:xfrm>
          <a:custGeom>
            <a:rect b="b" l="l" r="r" t="t"/>
            <a:pathLst>
              <a:path extrusionOk="0" fill="none" h="608666" w="3690013">
                <a:moveTo>
                  <a:pt x="0" y="0"/>
                </a:moveTo>
                <a:cubicBezTo>
                  <a:pt x="167226" y="-48579"/>
                  <a:pt x="251183" y="34351"/>
                  <a:pt x="453344" y="0"/>
                </a:cubicBezTo>
                <a:cubicBezTo>
                  <a:pt x="655505" y="-34351"/>
                  <a:pt x="777712" y="16987"/>
                  <a:pt x="1017389" y="0"/>
                </a:cubicBezTo>
                <a:cubicBezTo>
                  <a:pt x="1257067" y="-16987"/>
                  <a:pt x="1384838" y="19924"/>
                  <a:pt x="1507634" y="0"/>
                </a:cubicBezTo>
                <a:cubicBezTo>
                  <a:pt x="1630431" y="-19924"/>
                  <a:pt x="1860215" y="8211"/>
                  <a:pt x="1960978" y="0"/>
                </a:cubicBezTo>
                <a:cubicBezTo>
                  <a:pt x="2061741" y="-8211"/>
                  <a:pt x="2351165" y="14471"/>
                  <a:pt x="2525023" y="0"/>
                </a:cubicBezTo>
                <a:cubicBezTo>
                  <a:pt x="2698882" y="-14471"/>
                  <a:pt x="2919948" y="3540"/>
                  <a:pt x="3052168" y="0"/>
                </a:cubicBezTo>
                <a:cubicBezTo>
                  <a:pt x="3184389" y="-3540"/>
                  <a:pt x="3534959" y="30794"/>
                  <a:pt x="3690013" y="0"/>
                </a:cubicBezTo>
                <a:cubicBezTo>
                  <a:pt x="3727019" y="86347"/>
                  <a:pt x="3656236" y="251179"/>
                  <a:pt x="3690013" y="316506"/>
                </a:cubicBezTo>
                <a:cubicBezTo>
                  <a:pt x="3723790" y="381833"/>
                  <a:pt x="3668962" y="487988"/>
                  <a:pt x="3690013" y="608666"/>
                </a:cubicBezTo>
                <a:cubicBezTo>
                  <a:pt x="3565433" y="656646"/>
                  <a:pt x="3446719" y="598338"/>
                  <a:pt x="3236669" y="608666"/>
                </a:cubicBezTo>
                <a:cubicBezTo>
                  <a:pt x="3026619" y="618994"/>
                  <a:pt x="2936182" y="592887"/>
                  <a:pt x="2820224" y="608666"/>
                </a:cubicBezTo>
                <a:cubicBezTo>
                  <a:pt x="2704267" y="624445"/>
                  <a:pt x="2491425" y="562358"/>
                  <a:pt x="2256179" y="608666"/>
                </a:cubicBezTo>
                <a:cubicBezTo>
                  <a:pt x="2020934" y="654974"/>
                  <a:pt x="2010011" y="580787"/>
                  <a:pt x="1802835" y="608666"/>
                </a:cubicBezTo>
                <a:cubicBezTo>
                  <a:pt x="1595659" y="636545"/>
                  <a:pt x="1435226" y="584494"/>
                  <a:pt x="1238790" y="608666"/>
                </a:cubicBezTo>
                <a:cubicBezTo>
                  <a:pt x="1042354" y="632838"/>
                  <a:pt x="795214" y="563365"/>
                  <a:pt x="637845" y="608666"/>
                </a:cubicBezTo>
                <a:cubicBezTo>
                  <a:pt x="480476" y="653967"/>
                  <a:pt x="296931" y="587117"/>
                  <a:pt x="0" y="608666"/>
                </a:cubicBezTo>
                <a:cubicBezTo>
                  <a:pt x="-12855" y="487845"/>
                  <a:pt x="17067" y="397888"/>
                  <a:pt x="0" y="292160"/>
                </a:cubicBezTo>
                <a:cubicBezTo>
                  <a:pt x="-17067" y="186432"/>
                  <a:pt x="25877" y="67951"/>
                  <a:pt x="0" y="0"/>
                </a:cubicBezTo>
                <a:close/>
              </a:path>
              <a:path extrusionOk="0" h="608666" w="3690013">
                <a:moveTo>
                  <a:pt x="0" y="0"/>
                </a:moveTo>
                <a:cubicBezTo>
                  <a:pt x="213711" y="-43100"/>
                  <a:pt x="330411" y="19146"/>
                  <a:pt x="490245" y="0"/>
                </a:cubicBezTo>
                <a:cubicBezTo>
                  <a:pt x="650079" y="-19146"/>
                  <a:pt x="747806" y="18870"/>
                  <a:pt x="906689" y="0"/>
                </a:cubicBezTo>
                <a:cubicBezTo>
                  <a:pt x="1065572" y="-18870"/>
                  <a:pt x="1307157" y="5776"/>
                  <a:pt x="1507634" y="0"/>
                </a:cubicBezTo>
                <a:cubicBezTo>
                  <a:pt x="1708112" y="-5776"/>
                  <a:pt x="1844491" y="41713"/>
                  <a:pt x="1997878" y="0"/>
                </a:cubicBezTo>
                <a:cubicBezTo>
                  <a:pt x="2151265" y="-41713"/>
                  <a:pt x="2335193" y="11352"/>
                  <a:pt x="2488123" y="0"/>
                </a:cubicBezTo>
                <a:cubicBezTo>
                  <a:pt x="2641054" y="-11352"/>
                  <a:pt x="2884126" y="39605"/>
                  <a:pt x="3089068" y="0"/>
                </a:cubicBezTo>
                <a:cubicBezTo>
                  <a:pt x="3294011" y="-39605"/>
                  <a:pt x="3424034" y="12294"/>
                  <a:pt x="3690013" y="0"/>
                </a:cubicBezTo>
                <a:cubicBezTo>
                  <a:pt x="3708849" y="97790"/>
                  <a:pt x="3682667" y="247475"/>
                  <a:pt x="3690013" y="316506"/>
                </a:cubicBezTo>
                <a:cubicBezTo>
                  <a:pt x="3697359" y="385537"/>
                  <a:pt x="3684395" y="483528"/>
                  <a:pt x="3690013" y="608666"/>
                </a:cubicBezTo>
                <a:cubicBezTo>
                  <a:pt x="3511953" y="634094"/>
                  <a:pt x="3342269" y="594052"/>
                  <a:pt x="3236669" y="608666"/>
                </a:cubicBezTo>
                <a:cubicBezTo>
                  <a:pt x="3131069" y="623280"/>
                  <a:pt x="2919141" y="600750"/>
                  <a:pt x="2709524" y="608666"/>
                </a:cubicBezTo>
                <a:cubicBezTo>
                  <a:pt x="2499908" y="616582"/>
                  <a:pt x="2386960" y="592973"/>
                  <a:pt x="2219279" y="608666"/>
                </a:cubicBezTo>
                <a:cubicBezTo>
                  <a:pt x="2051598" y="624359"/>
                  <a:pt x="1870152" y="588908"/>
                  <a:pt x="1618334" y="608666"/>
                </a:cubicBezTo>
                <a:cubicBezTo>
                  <a:pt x="1366516" y="628424"/>
                  <a:pt x="1312401" y="544168"/>
                  <a:pt x="1017389" y="608666"/>
                </a:cubicBezTo>
                <a:cubicBezTo>
                  <a:pt x="722378" y="673164"/>
                  <a:pt x="767931" y="580102"/>
                  <a:pt x="564045" y="608666"/>
                </a:cubicBezTo>
                <a:cubicBezTo>
                  <a:pt x="360159" y="637230"/>
                  <a:pt x="233340" y="577891"/>
                  <a:pt x="0" y="608666"/>
                </a:cubicBezTo>
                <a:cubicBezTo>
                  <a:pt x="-37716" y="477963"/>
                  <a:pt x="20587" y="360355"/>
                  <a:pt x="0" y="292160"/>
                </a:cubicBezTo>
                <a:cubicBezTo>
                  <a:pt x="-20587" y="223965"/>
                  <a:pt x="9677" y="72948"/>
                  <a:pt x="0" y="0"/>
                </a:cubicBezTo>
                <a:close/>
              </a:path>
            </a:pathLst>
          </a:custGeom>
          <a:noFill/>
          <a:ln cap="flat" cmpd="sng" w="9525">
            <a:solidFill>
              <a:srgbClr val="31538F"/>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21"/>
          <p:cNvSpPr/>
          <p:nvPr/>
        </p:nvSpPr>
        <p:spPr>
          <a:xfrm>
            <a:off x="0" y="0"/>
            <a:ext cx="12192000" cy="7152290"/>
          </a:xfrm>
          <a:prstGeom prst="rect">
            <a:avLst/>
          </a:prstGeom>
          <a:solidFill>
            <a:srgbClr val="EBF4F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5" name="Google Shape;255;p21"/>
          <p:cNvSpPr txBox="1"/>
          <p:nvPr>
            <p:ph type="ctrTitle"/>
          </p:nvPr>
        </p:nvSpPr>
        <p:spPr>
          <a:xfrm>
            <a:off x="477952" y="164957"/>
            <a:ext cx="12192000" cy="606425"/>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192C4B"/>
              </a:buClr>
              <a:buSzPts val="4000"/>
              <a:buFont typeface="Arial"/>
              <a:buNone/>
            </a:pPr>
            <a:r>
              <a:rPr lang="it-IT" sz="4000">
                <a:solidFill>
                  <a:srgbClr val="192C4B"/>
                </a:solidFill>
                <a:latin typeface="Arial"/>
                <a:ea typeface="Arial"/>
                <a:cs typeface="Arial"/>
                <a:sym typeface="Arial"/>
              </a:rPr>
              <a:t>Workgroup and reporting</a:t>
            </a:r>
            <a:endParaRPr sz="4000">
              <a:solidFill>
                <a:srgbClr val="192C4B"/>
              </a:solidFill>
              <a:latin typeface="Arial"/>
              <a:ea typeface="Arial"/>
              <a:cs typeface="Arial"/>
              <a:sym typeface="Arial"/>
            </a:endParaRPr>
          </a:p>
        </p:txBody>
      </p:sp>
      <p:pic>
        <p:nvPicPr>
          <p:cNvPr id="256" name="Google Shape;256;p21"/>
          <p:cNvPicPr preferRelativeResize="0"/>
          <p:nvPr/>
        </p:nvPicPr>
        <p:blipFill rotWithShape="1">
          <a:blip r:embed="rId3">
            <a:alphaModFix/>
          </a:blip>
          <a:srcRect b="0" l="0" r="0" t="0"/>
          <a:stretch/>
        </p:blipFill>
        <p:spPr>
          <a:xfrm>
            <a:off x="8851136" y="53403"/>
            <a:ext cx="2679553" cy="606425"/>
          </a:xfrm>
          <a:prstGeom prst="rect">
            <a:avLst/>
          </a:prstGeom>
          <a:noFill/>
          <a:ln>
            <a:noFill/>
          </a:ln>
        </p:spPr>
      </p:pic>
      <p:sp>
        <p:nvSpPr>
          <p:cNvPr id="257" name="Google Shape;257;p21"/>
          <p:cNvSpPr/>
          <p:nvPr/>
        </p:nvSpPr>
        <p:spPr>
          <a:xfrm>
            <a:off x="0" y="6133171"/>
            <a:ext cx="12192000" cy="724828"/>
          </a:xfrm>
          <a:prstGeom prst="rect">
            <a:avLst/>
          </a:prstGeom>
          <a:solidFill>
            <a:srgbClr val="1DACE4"/>
          </a:solidFill>
          <a:ln cap="flat" cmpd="sng" w="12700">
            <a:solidFill>
              <a:srgbClr val="1DACE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8" name="Google Shape;258;p21"/>
          <p:cNvSpPr/>
          <p:nvPr/>
        </p:nvSpPr>
        <p:spPr>
          <a:xfrm>
            <a:off x="0" y="6345044"/>
            <a:ext cx="12192000" cy="512956"/>
          </a:xfrm>
          <a:prstGeom prst="rect">
            <a:avLst/>
          </a:prstGeom>
          <a:solidFill>
            <a:srgbClr val="2682C6"/>
          </a:solidFill>
          <a:ln cap="flat" cmpd="sng" w="12700">
            <a:solidFill>
              <a:srgbClr val="2682C6"/>
            </a:solidFill>
            <a:prstDash val="solid"/>
            <a:miter lim="800000"/>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59" name="Google Shape;259;p21"/>
          <p:cNvPicPr preferRelativeResize="0"/>
          <p:nvPr/>
        </p:nvPicPr>
        <p:blipFill rotWithShape="1">
          <a:blip r:embed="rId4">
            <a:alphaModFix/>
          </a:blip>
          <a:srcRect b="0" l="0" r="0" t="0"/>
          <a:stretch/>
        </p:blipFill>
        <p:spPr>
          <a:xfrm>
            <a:off x="11530689" y="96863"/>
            <a:ext cx="456007" cy="456007"/>
          </a:xfrm>
          <a:prstGeom prst="rect">
            <a:avLst/>
          </a:prstGeom>
          <a:noFill/>
          <a:ln>
            <a:noFill/>
          </a:ln>
        </p:spPr>
      </p:pic>
      <p:sp>
        <p:nvSpPr>
          <p:cNvPr id="260" name="Google Shape;260;p21"/>
          <p:cNvSpPr txBox="1"/>
          <p:nvPr/>
        </p:nvSpPr>
        <p:spPr>
          <a:xfrm>
            <a:off x="355974" y="6345044"/>
            <a:ext cx="6677872"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it-IT" sz="2400" u="none" cap="none" strike="noStrike">
                <a:solidFill>
                  <a:srgbClr val="EBF4F8"/>
                </a:solidFill>
                <a:latin typeface="Belleza"/>
                <a:ea typeface="Belleza"/>
                <a:cs typeface="Belleza"/>
                <a:sym typeface="Belleza"/>
              </a:rPr>
              <a:t>Higgs searches @ LHC: </a:t>
            </a:r>
            <a:r>
              <a:rPr b="1" i="0" lang="it-IT" sz="2400" u="none" cap="none" strike="noStrike">
                <a:solidFill>
                  <a:srgbClr val="192C4B"/>
                </a:solidFill>
                <a:latin typeface="Belleza"/>
                <a:ea typeface="Belleza"/>
                <a:cs typeface="Belleza"/>
                <a:sym typeface="Belleza"/>
              </a:rPr>
              <a:t>The tutors</a:t>
            </a:r>
            <a:endParaRPr b="0" i="0" sz="1400" u="none" cap="none" strike="noStrike">
              <a:solidFill>
                <a:srgbClr val="000000"/>
              </a:solidFill>
              <a:latin typeface="Arial"/>
              <a:ea typeface="Arial"/>
              <a:cs typeface="Arial"/>
              <a:sym typeface="Arial"/>
            </a:endParaRPr>
          </a:p>
        </p:txBody>
      </p:sp>
      <p:cxnSp>
        <p:nvCxnSpPr>
          <p:cNvPr id="261" name="Google Shape;261;p21"/>
          <p:cNvCxnSpPr/>
          <p:nvPr/>
        </p:nvCxnSpPr>
        <p:spPr>
          <a:xfrm>
            <a:off x="402273" y="715111"/>
            <a:ext cx="11630722" cy="0"/>
          </a:xfrm>
          <a:prstGeom prst="straightConnector1">
            <a:avLst/>
          </a:prstGeom>
          <a:noFill/>
          <a:ln cap="rnd" cmpd="sng" w="19050">
            <a:solidFill>
              <a:srgbClr val="192C4B"/>
            </a:solidFill>
            <a:prstDash val="solid"/>
            <a:round/>
            <a:headEnd len="sm" w="sm" type="none"/>
            <a:tailEnd len="sm" w="sm" type="none"/>
          </a:ln>
          <a:effectLst>
            <a:outerShdw blurRad="50800" rotWithShape="0" algn="tl" dir="2700000" dist="38100">
              <a:srgbClr val="000000">
                <a:alpha val="40000"/>
              </a:srgbClr>
            </a:outerShdw>
          </a:effectLst>
        </p:spPr>
      </p:cxnSp>
      <p:pic>
        <p:nvPicPr>
          <p:cNvPr descr="Riunione contorno" id="262" name="Google Shape;262;p21"/>
          <p:cNvPicPr preferRelativeResize="0"/>
          <p:nvPr/>
        </p:nvPicPr>
        <p:blipFill rotWithShape="1">
          <a:blip r:embed="rId5">
            <a:alphaModFix/>
          </a:blip>
          <a:srcRect b="0" l="0" r="0" t="0"/>
          <a:stretch/>
        </p:blipFill>
        <p:spPr>
          <a:xfrm>
            <a:off x="9493021" y="743950"/>
            <a:ext cx="2439055" cy="2325976"/>
          </a:xfrm>
          <a:prstGeom prst="rect">
            <a:avLst/>
          </a:prstGeom>
          <a:noFill/>
          <a:ln>
            <a:noFill/>
          </a:ln>
        </p:spPr>
      </p:pic>
      <p:sp>
        <p:nvSpPr>
          <p:cNvPr id="263" name="Google Shape;263;p21"/>
          <p:cNvSpPr txBox="1"/>
          <p:nvPr/>
        </p:nvSpPr>
        <p:spPr>
          <a:xfrm>
            <a:off x="355973" y="1246730"/>
            <a:ext cx="5811299" cy="4292213"/>
          </a:xfrm>
          <a:prstGeom prst="rect">
            <a:avLst/>
          </a:prstGeom>
          <a:noFill/>
          <a:ln>
            <a:noFill/>
          </a:ln>
        </p:spPr>
        <p:txBody>
          <a:bodyPr anchorCtr="0" anchor="t" bIns="45700" lIns="91425" spcFirstLastPara="1" rIns="91425" wrap="square" tIns="45700">
            <a:noAutofit/>
          </a:bodyPr>
          <a:lstStyle/>
          <a:p>
            <a:pPr indent="-342900" lvl="0" marL="369570" marR="0" rtl="0" algn="just">
              <a:lnSpc>
                <a:spcPct val="90000"/>
              </a:lnSpc>
              <a:spcBef>
                <a:spcPts val="0"/>
              </a:spcBef>
              <a:spcAft>
                <a:spcPts val="0"/>
              </a:spcAft>
              <a:buClr>
                <a:schemeClr val="dk1"/>
              </a:buClr>
              <a:buSzPts val="2489"/>
              <a:buFont typeface="Noto Sans Symbols"/>
              <a:buChar char="❑"/>
            </a:pPr>
            <a:r>
              <a:rPr b="0" i="0" lang="it-IT" sz="1600" u="none" cap="none" strike="noStrike">
                <a:solidFill>
                  <a:schemeClr val="dk1"/>
                </a:solidFill>
                <a:latin typeface="Arial"/>
                <a:ea typeface="Arial"/>
                <a:cs typeface="Arial"/>
                <a:sym typeface="Arial"/>
              </a:rPr>
              <a:t> </a:t>
            </a:r>
            <a:r>
              <a:rPr b="0" i="0" lang="it-IT" sz="2400" u="none" cap="none" strike="noStrike">
                <a:solidFill>
                  <a:schemeClr val="dk1"/>
                </a:solidFill>
                <a:latin typeface="Arial"/>
                <a:ea typeface="Arial"/>
                <a:cs typeface="Arial"/>
                <a:sym typeface="Arial"/>
              </a:rPr>
              <a:t>You are supposed to strongly interact with one another and collaborate in order to come to a shared solution.</a:t>
            </a:r>
            <a:endParaRPr b="0" i="0" sz="2400" u="none" cap="none" strike="noStrike">
              <a:solidFill>
                <a:schemeClr val="dk1"/>
              </a:solidFill>
              <a:latin typeface="Arial"/>
              <a:ea typeface="Arial"/>
              <a:cs typeface="Arial"/>
              <a:sym typeface="Arial"/>
            </a:endParaRPr>
          </a:p>
          <a:p>
            <a:pPr indent="0" lvl="0" marL="0" marR="0" rtl="0" algn="just">
              <a:lnSpc>
                <a:spcPct val="90000"/>
              </a:lnSpc>
              <a:spcBef>
                <a:spcPts val="0"/>
              </a:spcBef>
              <a:spcAft>
                <a:spcPts val="0"/>
              </a:spcAft>
              <a:buNone/>
            </a:pPr>
            <a:r>
              <a:t/>
            </a:r>
            <a:endParaRPr sz="2400">
              <a:solidFill>
                <a:schemeClr val="dk1"/>
              </a:solidFill>
            </a:endParaRPr>
          </a:p>
          <a:p>
            <a:pPr indent="-342900" lvl="0" marL="369570" rtl="0" algn="just">
              <a:lnSpc>
                <a:spcPct val="90000"/>
              </a:lnSpc>
              <a:spcBef>
                <a:spcPts val="0"/>
              </a:spcBef>
              <a:spcAft>
                <a:spcPts val="0"/>
              </a:spcAft>
              <a:buClr>
                <a:schemeClr val="dk1"/>
              </a:buClr>
              <a:buSzPts val="2800"/>
              <a:buFont typeface="Noto Sans Symbols"/>
              <a:buChar char="❑"/>
            </a:pPr>
            <a:r>
              <a:rPr lang="it-IT" sz="2400">
                <a:solidFill>
                  <a:schemeClr val="dk1"/>
                </a:solidFill>
              </a:rPr>
              <a:t>Please do not hesitate to ask for help to the tutors: Brunella and Walaa.</a:t>
            </a:r>
            <a:endParaRPr sz="2400">
              <a:solidFill>
                <a:schemeClr val="dk1"/>
              </a:solidFill>
            </a:endParaRPr>
          </a:p>
          <a:p>
            <a:pPr indent="0" lvl="0" marL="0" marR="0" rtl="0" algn="just">
              <a:lnSpc>
                <a:spcPct val="90000"/>
              </a:lnSpc>
              <a:spcBef>
                <a:spcPts val="0"/>
              </a:spcBef>
              <a:spcAft>
                <a:spcPts val="0"/>
              </a:spcAft>
              <a:buNone/>
            </a:pPr>
            <a:r>
              <a:t/>
            </a:r>
            <a:endParaRPr/>
          </a:p>
          <a:p>
            <a:pPr indent="0" lvl="0" marL="0" marR="0" rtl="0" algn="just">
              <a:lnSpc>
                <a:spcPct val="90000"/>
              </a:lnSpc>
              <a:spcBef>
                <a:spcPts val="0"/>
              </a:spcBef>
              <a:spcAft>
                <a:spcPts val="0"/>
              </a:spcAft>
              <a:buNone/>
            </a:pPr>
            <a:r>
              <a:t/>
            </a:r>
            <a:endParaRPr/>
          </a:p>
          <a:p>
            <a:pPr indent="-337248" lvl="0" marL="369570" marR="0" rtl="0" algn="just">
              <a:lnSpc>
                <a:spcPct val="90000"/>
              </a:lnSpc>
              <a:spcBef>
                <a:spcPts val="0"/>
              </a:spcBef>
              <a:spcAft>
                <a:spcPts val="0"/>
              </a:spcAft>
              <a:buClr>
                <a:schemeClr val="dk1"/>
              </a:buClr>
              <a:buSzPts val="2400"/>
              <a:buFont typeface="Noto Sans Symbols"/>
              <a:buChar char="❑"/>
            </a:pPr>
            <a:r>
              <a:rPr lang="it-IT" sz="2400">
                <a:solidFill>
                  <a:schemeClr val="dk1"/>
                </a:solidFill>
              </a:rPr>
              <a:t>For the afternoon session, we will discuss together the issues that you found while running the exercise so don't be shy ;) and report to us any difficulties you faced.</a:t>
            </a:r>
            <a:r>
              <a:rPr b="0" i="0" lang="it-IT" sz="2400" u="none" cap="none" strike="noStrike">
                <a:solidFill>
                  <a:schemeClr val="dk1"/>
                </a:solidFill>
                <a:latin typeface="Arial"/>
                <a:ea typeface="Arial"/>
                <a:cs typeface="Arial"/>
                <a:sym typeface="Arial"/>
              </a:rPr>
              <a:t> </a:t>
            </a:r>
            <a:endParaRPr b="0" i="0" sz="2400" u="none" cap="none" strike="noStrike">
              <a:solidFill>
                <a:srgbClr val="000000"/>
              </a:solidFill>
              <a:latin typeface="Arial"/>
              <a:ea typeface="Arial"/>
              <a:cs typeface="Arial"/>
              <a:sym typeface="Arial"/>
            </a:endParaRPr>
          </a:p>
          <a:p>
            <a:pPr indent="0" lvl="0" marL="0" marR="0" rtl="0" algn="just">
              <a:lnSpc>
                <a:spcPct val="90000"/>
              </a:lnSpc>
              <a:spcBef>
                <a:spcPts val="0"/>
              </a:spcBef>
              <a:spcAft>
                <a:spcPts val="0"/>
              </a:spcAft>
              <a:buNone/>
            </a:pPr>
            <a:r>
              <a:t/>
            </a:r>
            <a:endParaRPr b="0" i="0" sz="2000" u="none" cap="none" strike="noStrike">
              <a:solidFill>
                <a:schemeClr val="dk1"/>
              </a:solidFill>
              <a:latin typeface="Arial"/>
              <a:ea typeface="Arial"/>
              <a:cs typeface="Arial"/>
              <a:sym typeface="Arial"/>
            </a:endParaRPr>
          </a:p>
          <a:p>
            <a:pPr indent="-105833" lvl="0" marL="369570" marR="0" rtl="0" algn="just">
              <a:lnSpc>
                <a:spcPct val="90000"/>
              </a:lnSpc>
              <a:spcBef>
                <a:spcPts val="0"/>
              </a:spcBef>
              <a:spcAft>
                <a:spcPts val="0"/>
              </a:spcAft>
              <a:buClr>
                <a:schemeClr val="dk1"/>
              </a:buClr>
              <a:buSzPts val="3733"/>
              <a:buFont typeface="Noto Sans Symbols"/>
              <a:buNone/>
            </a:pPr>
            <a:r>
              <a:t/>
            </a:r>
            <a:endParaRPr b="0" i="0" sz="2400" u="none" cap="none" strike="noStrike">
              <a:solidFill>
                <a:schemeClr val="dk1"/>
              </a:solidFill>
              <a:latin typeface="Arial"/>
              <a:ea typeface="Arial"/>
              <a:cs typeface="Arial"/>
              <a:sym typeface="Arial"/>
            </a:endParaRPr>
          </a:p>
          <a:p>
            <a:pPr indent="0" lvl="0" marL="26669" marR="0" rtl="0" algn="just">
              <a:lnSpc>
                <a:spcPct val="90000"/>
              </a:lnSpc>
              <a:spcBef>
                <a:spcPts val="0"/>
              </a:spcBef>
              <a:spcAft>
                <a:spcPts val="0"/>
              </a:spcAft>
              <a:buClr>
                <a:schemeClr val="dk1"/>
              </a:buClr>
              <a:buSzPts val="3733"/>
              <a:buFont typeface="Arial"/>
              <a:buNone/>
            </a:pPr>
            <a:r>
              <a:t/>
            </a:r>
            <a:endParaRPr b="0" i="0" sz="2400" u="none" cap="none" strike="noStrike">
              <a:solidFill>
                <a:schemeClr val="dk1"/>
              </a:solidFill>
              <a:latin typeface="Arial"/>
              <a:ea typeface="Arial"/>
              <a:cs typeface="Arial"/>
              <a:sym typeface="Arial"/>
            </a:endParaRPr>
          </a:p>
        </p:txBody>
      </p:sp>
      <p:pic>
        <p:nvPicPr>
          <p:cNvPr id="264" name="Google Shape;264;p21"/>
          <p:cNvPicPr preferRelativeResize="0"/>
          <p:nvPr/>
        </p:nvPicPr>
        <p:blipFill rotWithShape="1">
          <a:blip r:embed="rId6">
            <a:alphaModFix/>
          </a:blip>
          <a:srcRect b="0" l="0" r="0" t="0"/>
          <a:stretch/>
        </p:blipFill>
        <p:spPr>
          <a:xfrm>
            <a:off x="6713117" y="1260184"/>
            <a:ext cx="2049357" cy="2057208"/>
          </a:xfrm>
          <a:prstGeom prst="roundRect">
            <a:avLst>
              <a:gd fmla="val 16667" name="adj"/>
            </a:avLst>
          </a:prstGeom>
          <a:noFill/>
          <a:ln>
            <a:noFill/>
          </a:ln>
          <a:effectLst>
            <a:outerShdw blurRad="76200" rotWithShape="0" algn="tl" dir="7800000" dist="38100">
              <a:srgbClr val="000000">
                <a:alpha val="40000"/>
              </a:srgbClr>
            </a:outerShdw>
          </a:effectLst>
        </p:spPr>
      </p:pic>
      <p:sp>
        <p:nvSpPr>
          <p:cNvPr id="265" name="Google Shape;265;p21"/>
          <p:cNvSpPr/>
          <p:nvPr/>
        </p:nvSpPr>
        <p:spPr>
          <a:xfrm>
            <a:off x="6427197" y="3419283"/>
            <a:ext cx="2860122" cy="646331"/>
          </a:xfrm>
          <a:prstGeom prst="rect">
            <a:avLst/>
          </a:prstGeom>
          <a:noFill/>
          <a:ln>
            <a:noFill/>
          </a:ln>
        </p:spPr>
        <p:txBody>
          <a:bodyPr anchorCtr="0" anchor="t" bIns="45700" lIns="91425" spcFirstLastPara="1" rIns="91425" wrap="square" tIns="45700">
            <a:noAutofit/>
          </a:bodyPr>
          <a:lstStyle/>
          <a:p>
            <a:pPr indent="0" lvl="0" marL="122873" marR="0" rtl="0" algn="l">
              <a:lnSpc>
                <a:spcPct val="100000"/>
              </a:lnSpc>
              <a:spcBef>
                <a:spcPts val="0"/>
              </a:spcBef>
              <a:spcAft>
                <a:spcPts val="0"/>
              </a:spcAft>
              <a:buClr>
                <a:srgbClr val="000000"/>
              </a:buClr>
              <a:buSzPts val="1800"/>
              <a:buFont typeface="Arial"/>
              <a:buNone/>
            </a:pPr>
            <a:r>
              <a:rPr b="0" i="0" lang="it-IT" sz="1800" u="none" cap="none" strike="noStrike">
                <a:solidFill>
                  <a:srgbClr val="2682C6"/>
                </a:solidFill>
                <a:latin typeface="Arial"/>
                <a:ea typeface="Arial"/>
                <a:cs typeface="Arial"/>
                <a:sym typeface="Arial"/>
              </a:rPr>
              <a:t>Ph. D. in CMS collaboration @ UniBA</a:t>
            </a:r>
            <a:endParaRPr b="0" i="0" sz="1800" u="none" cap="none" strike="noStrike">
              <a:solidFill>
                <a:srgbClr val="2682C6"/>
              </a:solidFill>
              <a:latin typeface="Arial"/>
              <a:ea typeface="Arial"/>
              <a:cs typeface="Arial"/>
              <a:sym typeface="Arial"/>
            </a:endParaRPr>
          </a:p>
        </p:txBody>
      </p:sp>
      <p:sp>
        <p:nvSpPr>
          <p:cNvPr id="266" name="Google Shape;266;p21"/>
          <p:cNvSpPr/>
          <p:nvPr/>
        </p:nvSpPr>
        <p:spPr>
          <a:xfrm>
            <a:off x="9241809" y="5458133"/>
            <a:ext cx="2860200" cy="646200"/>
          </a:xfrm>
          <a:prstGeom prst="rect">
            <a:avLst/>
          </a:prstGeom>
          <a:noFill/>
          <a:ln>
            <a:noFill/>
          </a:ln>
        </p:spPr>
        <p:txBody>
          <a:bodyPr anchorCtr="0" anchor="t" bIns="45700" lIns="91425" spcFirstLastPara="1" rIns="91425" wrap="square" tIns="45700">
            <a:noAutofit/>
          </a:bodyPr>
          <a:lstStyle/>
          <a:p>
            <a:pPr indent="0" lvl="0" marL="122872" marR="0" rtl="0" algn="ctr">
              <a:lnSpc>
                <a:spcPct val="100000"/>
              </a:lnSpc>
              <a:spcBef>
                <a:spcPts val="0"/>
              </a:spcBef>
              <a:spcAft>
                <a:spcPts val="0"/>
              </a:spcAft>
              <a:buClr>
                <a:srgbClr val="000000"/>
              </a:buClr>
              <a:buSzPts val="1800"/>
              <a:buFont typeface="Arial"/>
              <a:buNone/>
            </a:pPr>
            <a:r>
              <a:rPr b="0" i="0" lang="it-IT" sz="1800" u="none" cap="none" strike="noStrike">
                <a:solidFill>
                  <a:srgbClr val="2682C6"/>
                </a:solidFill>
                <a:latin typeface="Arial"/>
                <a:ea typeface="Arial"/>
                <a:cs typeface="Arial"/>
                <a:sym typeface="Arial"/>
              </a:rPr>
              <a:t>Dr. in CMS collaboration @ UniBA</a:t>
            </a:r>
            <a:endParaRPr b="0" i="0" sz="1800" u="none" cap="none" strike="noStrike">
              <a:solidFill>
                <a:srgbClr val="2682C6"/>
              </a:solidFill>
              <a:latin typeface="Arial"/>
              <a:ea typeface="Arial"/>
              <a:cs typeface="Arial"/>
              <a:sym typeface="Arial"/>
            </a:endParaRPr>
          </a:p>
        </p:txBody>
      </p:sp>
      <p:pic>
        <p:nvPicPr>
          <p:cNvPr id="267" name="Google Shape;267;p21"/>
          <p:cNvPicPr preferRelativeResize="0"/>
          <p:nvPr/>
        </p:nvPicPr>
        <p:blipFill>
          <a:blip r:embed="rId7">
            <a:alphaModFix/>
          </a:blip>
          <a:stretch>
            <a:fillRect/>
          </a:stretch>
        </p:blipFill>
        <p:spPr>
          <a:xfrm>
            <a:off x="9547238" y="3098763"/>
            <a:ext cx="2139663" cy="213966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