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JPG" ContentType="image/.jpg"/>
  <Default Extension="gif" ContentType="image/gif"/>
  <Default Extension="emf" ContentType="image/x-emf"/>
  <Default Extension="avi" ContentType="video/avi"/>
  <Default Extension="rels" ContentType="application/vnd.openxmlformats-package.relationships+xml"/>
  <Override PartName="/customXml/itemProps1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89.svg" ContentType="image/svg+xml"/>
  <Override PartName="/ppt/media/image9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1" r:id="rId3"/>
  </p:sldMasterIdLst>
  <p:notesMasterIdLst>
    <p:notesMasterId r:id="rId5"/>
  </p:notesMasterIdLst>
  <p:handoutMasterIdLst>
    <p:handoutMasterId r:id="rId80"/>
  </p:handoutMasterIdLst>
  <p:sldIdLst>
    <p:sldId id="256" r:id="rId4"/>
    <p:sldId id="553" r:id="rId6"/>
    <p:sldId id="1121" r:id="rId7"/>
    <p:sldId id="1112" r:id="rId8"/>
    <p:sldId id="1120" r:id="rId9"/>
    <p:sldId id="1045" r:id="rId10"/>
    <p:sldId id="729" r:id="rId11"/>
    <p:sldId id="728" r:id="rId12"/>
    <p:sldId id="732" r:id="rId13"/>
    <p:sldId id="440" r:id="rId14"/>
    <p:sldId id="575" r:id="rId15"/>
    <p:sldId id="735" r:id="rId16"/>
    <p:sldId id="1041" r:id="rId17"/>
    <p:sldId id="1042" r:id="rId18"/>
    <p:sldId id="1043" r:id="rId19"/>
    <p:sldId id="1044" r:id="rId20"/>
    <p:sldId id="937" r:id="rId21"/>
    <p:sldId id="938" r:id="rId22"/>
    <p:sldId id="442" r:id="rId23"/>
    <p:sldId id="577" r:id="rId24"/>
    <p:sldId id="993" r:id="rId25"/>
    <p:sldId id="994" r:id="rId26"/>
    <p:sldId id="997" r:id="rId27"/>
    <p:sldId id="996" r:id="rId28"/>
    <p:sldId id="998" r:id="rId29"/>
    <p:sldId id="999" r:id="rId30"/>
    <p:sldId id="556" r:id="rId31"/>
    <p:sldId id="1241" r:id="rId32"/>
    <p:sldId id="1242" r:id="rId33"/>
    <p:sldId id="465" r:id="rId34"/>
    <p:sldId id="260" r:id="rId35"/>
    <p:sldId id="1193" r:id="rId36"/>
    <p:sldId id="342" r:id="rId37"/>
    <p:sldId id="1122" r:id="rId38"/>
    <p:sldId id="1014" r:id="rId39"/>
    <p:sldId id="1015" r:id="rId40"/>
    <p:sldId id="1016" r:id="rId41"/>
    <p:sldId id="1017" r:id="rId42"/>
    <p:sldId id="1018" r:id="rId43"/>
    <p:sldId id="1019" r:id="rId44"/>
    <p:sldId id="1020" r:id="rId45"/>
    <p:sldId id="1021" r:id="rId46"/>
    <p:sldId id="1024" r:id="rId47"/>
    <p:sldId id="1191" r:id="rId48"/>
    <p:sldId id="1192" r:id="rId49"/>
    <p:sldId id="1023" r:id="rId50"/>
    <p:sldId id="1022" r:id="rId51"/>
    <p:sldId id="266" r:id="rId52"/>
    <p:sldId id="1040" r:id="rId53"/>
    <p:sldId id="1028" r:id="rId54"/>
    <p:sldId id="1029" r:id="rId55"/>
    <p:sldId id="1030" r:id="rId56"/>
    <p:sldId id="1031" r:id="rId57"/>
    <p:sldId id="1032" r:id="rId58"/>
    <p:sldId id="1034" r:id="rId59"/>
    <p:sldId id="1035" r:id="rId60"/>
    <p:sldId id="1036" r:id="rId61"/>
    <p:sldId id="1037" r:id="rId62"/>
    <p:sldId id="1038" r:id="rId63"/>
    <p:sldId id="1039" r:id="rId64"/>
    <p:sldId id="337" r:id="rId65"/>
    <p:sldId id="339" r:id="rId66"/>
    <p:sldId id="341" r:id="rId67"/>
    <p:sldId id="1119" r:id="rId68"/>
    <p:sldId id="1113" r:id="rId69"/>
    <p:sldId id="1114" r:id="rId70"/>
    <p:sldId id="1115" r:id="rId71"/>
    <p:sldId id="1116" r:id="rId72"/>
    <p:sldId id="1117" r:id="rId73"/>
    <p:sldId id="1118" r:id="rId74"/>
    <p:sldId id="576" r:id="rId75"/>
    <p:sldId id="472" r:id="rId76"/>
    <p:sldId id="528" r:id="rId77"/>
    <p:sldId id="473" r:id="rId78"/>
    <p:sldId id="527" r:id="rId7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854aad1f-ccf7-4699-b952-7bae9954d1cc}">
          <p14:sldIdLst>
            <p14:sldId id="256"/>
            <p14:sldId id="553"/>
            <p14:sldId id="1121"/>
            <p14:sldId id="1112"/>
            <p14:sldId id="1120"/>
            <p14:sldId id="1045"/>
          </p14:sldIdLst>
        </p14:section>
        <p14:section name="time_calibration" id="{6b1ca54c-becf-455a-bf04-a9ac15b2a023}">
          <p14:sldIdLst>
            <p14:sldId id="729"/>
            <p14:sldId id="728"/>
          </p14:sldIdLst>
        </p14:section>
        <p14:section name="space_correlations" id="{a68c66cc-b79e-4a99-8499-9f97ff75007b}">
          <p14:sldIdLst>
            <p14:sldId id="732"/>
            <p14:sldId id="440"/>
          </p14:sldIdLst>
        </p14:section>
        <p14:section name="vertexing" id="{9d22a87c-fae2-4c92-a342-8dedc3327e6e}">
          <p14:sldIdLst>
            <p14:sldId id="575"/>
            <p14:sldId id="735"/>
            <p14:sldId id="1041"/>
            <p14:sldId id="1042"/>
            <p14:sldId id="1043"/>
            <p14:sldId id="1044"/>
            <p14:sldId id="937"/>
            <p14:sldId id="938"/>
            <p14:sldId id="442"/>
          </p14:sldIdLst>
        </p14:section>
        <p14:section name="efficiency" id="{0140fa7a-a526-4007-938a-1f03e3a98642}">
          <p14:sldIdLst>
            <p14:sldId id="577"/>
            <p14:sldId id="993"/>
            <p14:sldId id="994"/>
            <p14:sldId id="997"/>
            <p14:sldId id="996"/>
            <p14:sldId id="998"/>
            <p14:sldId id="999"/>
            <p14:sldId id="556"/>
          </p14:sldIdLst>
        </p14:section>
        <p14:section name="Summary" id="{67a6fe3e-abc7-4aea-b8d8-72e102de60a2}">
          <p14:sldIdLst>
            <p14:sldId id="1241"/>
            <p14:sldId id="1242"/>
          </p14:sldIdLst>
        </p14:section>
        <p14:section name="additional_material" id="{7754cded-62b5-465b-a2a9-e22afb2dec8b}">
          <p14:sldIdLst>
            <p14:sldId id="465"/>
            <p14:sldId id="260"/>
            <p14:sldId id="1193"/>
            <p14:sldId id="342"/>
            <p14:sldId id="1122"/>
            <p14:sldId id="1014"/>
            <p14:sldId id="1015"/>
            <p14:sldId id="1016"/>
            <p14:sldId id="1017"/>
            <p14:sldId id="1018"/>
            <p14:sldId id="1019"/>
            <p14:sldId id="1020"/>
            <p14:sldId id="1021"/>
            <p14:sldId id="1024"/>
            <p14:sldId id="1191"/>
            <p14:sldId id="1192"/>
            <p14:sldId id="1023"/>
            <p14:sldId id="1022"/>
            <p14:sldId id="266"/>
            <p14:sldId id="1040"/>
            <p14:sldId id="1028"/>
            <p14:sldId id="1029"/>
            <p14:sldId id="1030"/>
            <p14:sldId id="1031"/>
            <p14:sldId id="1032"/>
            <p14:sldId id="1034"/>
            <p14:sldId id="1035"/>
            <p14:sldId id="1036"/>
            <p14:sldId id="1037"/>
            <p14:sldId id="1038"/>
            <p14:sldId id="1039"/>
            <p14:sldId id="337"/>
            <p14:sldId id="339"/>
            <p14:sldId id="341"/>
            <p14:sldId id="1119"/>
            <p14:sldId id="1113"/>
            <p14:sldId id="1114"/>
            <p14:sldId id="1115"/>
            <p14:sldId id="1116"/>
            <p14:sldId id="1117"/>
            <p14:sldId id="1118"/>
            <p14:sldId id="576"/>
            <p14:sldId id="472"/>
            <p14:sldId id="528"/>
            <p14:sldId id="473"/>
            <p14:sldId id="5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87" userDrawn="1">
          <p15:clr>
            <a:srgbClr val="A4A3A4"/>
          </p15:clr>
        </p15:guide>
        <p15:guide id="2" pos="393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r" initials="d" lastIdx="5" clrIdx="0"/>
  <p:cmAuthor id="2" name="googo" initials="g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DA1"/>
    <a:srgbClr val="000000"/>
    <a:srgbClr val="FFFFFF"/>
    <a:srgbClr val="FF0000"/>
    <a:srgbClr val="262626"/>
    <a:srgbClr val="C24229"/>
    <a:srgbClr val="EFB758"/>
    <a:srgbClr val="17395C"/>
    <a:srgbClr val="F18D48"/>
    <a:srgbClr val="F196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058" autoAdjust="0"/>
  </p:normalViewPr>
  <p:slideViewPr>
    <p:cSldViewPr snapToGrid="0" showGuides="1">
      <p:cViewPr varScale="1">
        <p:scale>
          <a:sx n="99" d="100"/>
          <a:sy n="99" d="100"/>
        </p:scale>
        <p:origin x="912" y="72"/>
      </p:cViewPr>
      <p:guideLst>
        <p:guide orient="horz" pos="2387"/>
        <p:guide pos="393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6" Type="http://schemas.openxmlformats.org/officeDocument/2006/relationships/customXml" Target="../customXml/item1.xml"/><Relationship Id="rId85" Type="http://schemas.openxmlformats.org/officeDocument/2006/relationships/customXmlProps" Target="../customXml/itemProps1.xml"/><Relationship Id="rId84" Type="http://schemas.openxmlformats.org/officeDocument/2006/relationships/commentAuthors" Target="commentAuthors.xml"/><Relationship Id="rId83" Type="http://schemas.openxmlformats.org/officeDocument/2006/relationships/tableStyles" Target="tableStyles.xml"/><Relationship Id="rId82" Type="http://schemas.openxmlformats.org/officeDocument/2006/relationships/viewProps" Target="viewProps.xml"/><Relationship Id="rId81" Type="http://schemas.openxmlformats.org/officeDocument/2006/relationships/presProps" Target="presProps.xml"/><Relationship Id="rId80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79" Type="http://schemas.openxmlformats.org/officeDocument/2006/relationships/slide" Target="slides/slide75.xml"/><Relationship Id="rId78" Type="http://schemas.openxmlformats.org/officeDocument/2006/relationships/slide" Target="slides/slide74.xml"/><Relationship Id="rId77" Type="http://schemas.openxmlformats.org/officeDocument/2006/relationships/slide" Target="slides/slide73.xml"/><Relationship Id="rId76" Type="http://schemas.openxmlformats.org/officeDocument/2006/relationships/slide" Target="slides/slide72.xml"/><Relationship Id="rId75" Type="http://schemas.openxmlformats.org/officeDocument/2006/relationships/slide" Target="slides/slide71.xml"/><Relationship Id="rId74" Type="http://schemas.openxmlformats.org/officeDocument/2006/relationships/slide" Target="slides/slide70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7" Type="http://schemas.openxmlformats.org/officeDocument/2006/relationships/slide" Target="slides/slide3.xml"/><Relationship Id="rId69" Type="http://schemas.openxmlformats.org/officeDocument/2006/relationships/slide" Target="slides/slide65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0" Type="http://schemas.openxmlformats.org/officeDocument/2006/relationships/slide" Target="slides/slide56.xml"/><Relationship Id="rId6" Type="http://schemas.openxmlformats.org/officeDocument/2006/relationships/slide" Target="slides/slide2.xml"/><Relationship Id="rId59" Type="http://schemas.openxmlformats.org/officeDocument/2006/relationships/slide" Target="slides/slide55.xml"/><Relationship Id="rId58" Type="http://schemas.openxmlformats.org/officeDocument/2006/relationships/slide" Target="slides/slide54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notesMaster" Target="notesMasters/notesMaster1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 panose="020F0502020204030204"/>
              </a:rPr>
              <a:t>Click to move the slide</a:t>
            </a:r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latin typeface="Arial" panose="020B0604020202020204"/>
              </a:rPr>
              <a:t>Click to edit the notes format</a:t>
            </a: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latin typeface="Times New Roman" panose="02020603050405020304"/>
              </a:rPr>
              <a:t>&lt;header&gt;</a:t>
            </a:r>
            <a:endParaRPr lang="en-US" sz="1400" b="0" strike="noStrike" spc="-1">
              <a:latin typeface="Times New Roman" panose="02020603050405020304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 b="0" strike="noStrike" spc="-1">
                <a:latin typeface="Times New Roman" panose="02020603050405020304"/>
              </a:rPr>
              <a:t>&lt;date/time&gt;</a:t>
            </a:r>
            <a:endParaRPr lang="en-US" sz="1400" b="0" strike="noStrike" spc="-1">
              <a:latin typeface="Times New Roman" panose="02020603050405020304"/>
            </a:endParaRPr>
          </a:p>
        </p:txBody>
      </p:sp>
      <p:sp>
        <p:nvSpPr>
          <p:cNvPr id="88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 b="0" strike="noStrike" spc="-1">
                <a:latin typeface="Times New Roman" panose="02020603050405020304"/>
              </a:rPr>
              <a:t>&lt;footer&gt;</a:t>
            </a:r>
            <a:endParaRPr lang="en-US" sz="1400" b="0" strike="noStrike" spc="-1">
              <a:latin typeface="Times New Roman" panose="02020603050405020304"/>
            </a:endParaRPr>
          </a:p>
        </p:txBody>
      </p:sp>
      <p:sp>
        <p:nvSpPr>
          <p:cNvPr id="89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05C9FA72-A544-421B-A7B3-6A6C745C48F6}" type="slidenum">
              <a:rPr lang="en-US" sz="1400" b="0" strike="noStrike" spc="-1">
                <a:latin typeface="Times New Roman" panose="02020603050405020304"/>
              </a:rPr>
            </a:fld>
            <a:endParaRPr lang="en-US" sz="1400" b="0" strike="noStrike" spc="-1">
              <a:latin typeface="Times New Roman" panose="020206030504050203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6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68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DC69F00E-3577-4497-907A-F1EE39351FB6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635" indent="0">
              <a:lnSpc>
                <a:spcPct val="100000"/>
              </a:lnSpc>
              <a:buClr>
                <a:srgbClr val="000000"/>
              </a:buClr>
              <a:buFont typeface="StarSymbol"/>
              <a:buNone/>
            </a:pPr>
            <a:r>
              <a:rPr lang="en-US" sz="2000" b="0" strike="noStrike" spc="-1" dirty="0">
                <a:latin typeface="Arial" panose="020B0604020202020204"/>
              </a:rPr>
              <a:t>for it, spatial correlation of the transversal coordinates were built and compared to the MC expectation</a:t>
            </a:r>
            <a:endParaRPr lang="en-US" sz="2000" b="0" strike="noStrike" spc="-1" dirty="0">
              <a:latin typeface="Arial" panose="020B0604020202020204"/>
            </a:endParaRPr>
          </a:p>
          <a:p>
            <a:pPr marL="635" indent="0">
              <a:lnSpc>
                <a:spcPct val="100000"/>
              </a:lnSpc>
              <a:buClr>
                <a:srgbClr val="000000"/>
              </a:buClr>
              <a:buFont typeface="StarSymbol"/>
              <a:buNone/>
            </a:pPr>
            <a:r>
              <a:rPr lang="en-US" sz="2000" b="0" strike="noStrike" spc="-1" dirty="0">
                <a:latin typeface="Arial" panose="020B0604020202020204"/>
              </a:rPr>
              <a:t>- from a residual analysis we can extract the expected spatial resolution of ~9 um</a:t>
            </a:r>
            <a:endParaRPr lang="en-US" sz="2000" b="0" strike="noStrike" spc="-1" dirty="0">
              <a:latin typeface="Arial" panose="020B0604020202020204"/>
            </a:endParaRPr>
          </a:p>
          <a:p>
            <a:pPr marL="171450" indent="-170815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71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E44349A-7A64-4D67-8514-14B6391E3537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now, we know we are all good on the space-time, </a:t>
            </a: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so, what can we do regarding sts-track-lets, and beam spot?!?</a:t>
            </a: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first, let me put you in a better geometrical perspective of our setup</a:t>
            </a: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As I mentioned before, we have 2 tracking stations, which translates in 2 detection layer</a:t>
            </a: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with the beam coming from “this”direction, particles created from the collision, will deposited energy in our sensors</a:t>
            </a: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these energy deposition will be reconstructed</a:t>
            </a: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and as we do not have magnetic field, trajectories will be defined by straight lines</a:t>
            </a: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- we can build all possible track-lets</a:t>
            </a: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- some will be combinatorial background</a:t>
            </a: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-other, will be real particle tracks</a:t>
            </a: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By extrapolating these track-lets, and intercepting with the target plane, </a:t>
            </a: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spc="-1">
                <a:latin typeface="Arial" panose="020B0604020202020204"/>
                <a:sym typeface="+mn-ea"/>
              </a:rPr>
              <a:t>we can reconstruct some vertexes, dominated by the beam spot</a:t>
            </a: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Now, the beam does not distinguish between our intended target and any other structure in it paths</a:t>
            </a: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Therefore we have secondary targets in our setup</a:t>
            </a: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corresponding to </a:t>
            </a: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- Diamond counter place 20 cm behind the Ni target</a:t>
            </a: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- the entrance of the target chamber</a:t>
            </a: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- and the pipe flange right before</a:t>
            </a: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Running the same analysis, and extrapolating to different planes, we in fact can observe those structures</a:t>
            </a: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By design, we know the extract position of such element</a:t>
            </a: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spc="-1">
                <a:latin typeface="Arial" panose="020B0604020202020204"/>
                <a:sym typeface="+mn-ea"/>
              </a:rPr>
              <a:t>Projecting to the X coordinate the 2D histograms, when obtain the peaks, corresponding to each structure, and with a dashed line and a shadow, and have place for you, the expected position of these peaks</a:t>
            </a:r>
            <a:endParaRPr lang="en-US" sz="2000" spc="-1">
              <a:latin typeface="Arial" panose="020B0604020202020204"/>
              <a:sym typeface="+mn-ea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resulting in a remarkable agreement</a:t>
            </a: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6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indent="0">
              <a:lnSpc>
                <a:spcPct val="100000"/>
              </a:lnSpc>
              <a:buClr>
                <a:srgbClr val="000000"/>
              </a:buClr>
              <a:buFont typeface="StarSymbol"/>
              <a:buNone/>
            </a:pPr>
            <a:r>
              <a:rPr lang="en-US" sz="2000" b="0" strike="noStrike" spc="-1" dirty="0">
                <a:latin typeface="Arial" panose="020B0604020202020204"/>
              </a:rPr>
              <a:t>For many year, in Darmstadt city, Germany, the Facility for Antiproton and Ion research have been under construction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68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CAF2671-0EAB-4A51-852A-3706398695A8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Now, lets make use of our tracking algorithm and explore our hits reconstruction efficiency</a:t>
            </a: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for this purpose, we require long track, with a single layer hit at STS</a:t>
            </a: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Moreover, from the reconstructed beam stop, in order to reduced some combinatorial background</a:t>
            </a: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we will use only those GTrks coming from the very center of such distribution</a:t>
            </a: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Now the question that stands:</a:t>
            </a: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is there a reconstructed hit, attachable to the track at the unused layer?</a:t>
            </a: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to answer such questions, a residual analysis must be done first.</a:t>
            </a: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To the left you see a comparison with MC, with the minimum requirement of 1STS hit and 1TOF hit</a:t>
            </a: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but four our ultimate purpose, we selected those with 3 TRD hits and 1 STS hit</a:t>
            </a: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The residual analysis comes to our aid</a:t>
            </a: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the mathematical expression represent the condition to consider a reconstructed hits, attachable or not to a given track.</a:t>
            </a: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having 2 parameters</a:t>
            </a: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1 - the mean value of the residual, accounting for remaining miss-alignment</a:t>
            </a: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2 - the sigma of the peak which account for uncertainties</a:t>
            </a: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Now I show to you this plots</a:t>
            </a: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to the left a threshold dependency study</a:t>
            </a: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and to the right a differential hit reconstruction efficiency in the transversal plane.</a:t>
            </a: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these are preliminary results, but good enough to show, with a reconstruction efficiency above 97%, excluding </a:t>
            </a: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this brings me to my summary</a:t>
            </a: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remark benchmark Lambda reconstruction, reflecting the good performance for vertexing and tracking</a:t>
            </a: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from previous studies, we know the residuals between STS-TOF track-lets are consistent</a:t>
            </a: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-  a threshold dependency HRE shows</a:t>
            </a: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6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285750" indent="-28575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68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CAF2671-0EAB-4A51-852A-3706398695A8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7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635" indent="0">
              <a:lnSpc>
                <a:spcPct val="100000"/>
              </a:lnSpc>
              <a:buClr>
                <a:srgbClr val="000000"/>
              </a:buClr>
              <a:buFont typeface="StarSymbol"/>
              <a:buNone/>
            </a:pP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77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2B5641D4-13B7-4E53-9807-69BC3C8E834A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69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69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EA4B36D-5101-4860-8D2E-C4EDF242124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69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69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EA4B36D-5101-4860-8D2E-C4EDF242124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69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69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EA4B36D-5101-4860-8D2E-C4EDF242124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69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69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EA4B36D-5101-4860-8D2E-C4EDF242124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6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285750" indent="-28575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68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CAF2671-0EAB-4A51-852A-3706398695A8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6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285750" indent="-28575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68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CAF2671-0EAB-4A51-852A-3706398695A8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6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285750" indent="-28575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68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CAF2671-0EAB-4A51-852A-3706398695A8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6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285750" indent="-28575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68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CAF2671-0EAB-4A51-852A-3706398695A8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6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285750" indent="-28575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n-US" sz="2000" b="0" strike="noStrike" spc="-1" dirty="0">
                <a:latin typeface="Arial" panose="020B0604020202020204"/>
              </a:rPr>
              <a:t>One of the main experiment of this future facility, is the Compressed Baryoninc Matter (CBM)</a:t>
            </a:r>
            <a:endParaRPr lang="en-US" sz="2000" b="0" strike="noStrike" spc="-1" dirty="0">
              <a:latin typeface="Arial" panose="020B0604020202020204"/>
            </a:endParaRPr>
          </a:p>
          <a:p>
            <a:pPr marL="285750" indent="-28575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n-US" sz="2000" b="0" strike="noStrike" spc="-1" dirty="0">
                <a:latin typeface="Arial" panose="020B0604020202020204"/>
              </a:rPr>
              <a:t>a fix target experiment that will collide heavy ion</a:t>
            </a:r>
            <a:endParaRPr lang="en-US" sz="2000" b="0" strike="noStrike" spc="-1" dirty="0">
              <a:latin typeface="Arial" panose="020B0604020202020204"/>
            </a:endParaRPr>
          </a:p>
          <a:p>
            <a:pPr marL="285750" indent="-28575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n-US" sz="2000" b="0" strike="noStrike" spc="-1" dirty="0">
                <a:latin typeface="Arial" panose="020B0604020202020204"/>
              </a:rPr>
              <a:t>at high interaction rates</a:t>
            </a:r>
            <a:endParaRPr lang="en-US" sz="2000" b="0" strike="noStrike" spc="-1" dirty="0">
              <a:latin typeface="Arial" panose="020B0604020202020204"/>
            </a:endParaRPr>
          </a:p>
          <a:p>
            <a:pPr marL="285750" indent="-28575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n-US" sz="2000" b="0" strike="noStrike" spc="-1" dirty="0">
                <a:latin typeface="Arial" panose="020B0604020202020204"/>
              </a:rPr>
              <a:t>One particular characteristic is the free-streaming data</a:t>
            </a:r>
            <a:endParaRPr lang="en-US" sz="2000" b="0" strike="noStrike" spc="-1" dirty="0">
              <a:latin typeface="Arial" panose="020B0604020202020204"/>
            </a:endParaRPr>
          </a:p>
          <a:p>
            <a:pPr marL="285750" indent="-28575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n-US" sz="2000" b="0" strike="noStrike" spc="-1" dirty="0">
                <a:latin typeface="Arial" panose="020B0604020202020204"/>
              </a:rPr>
              <a:t>which requires an online track reconstruction</a:t>
            </a:r>
            <a:endParaRPr lang="en-US" sz="2000" b="0" strike="noStrike" spc="-1" dirty="0">
              <a:latin typeface="Arial" panose="020B0604020202020204"/>
            </a:endParaRPr>
          </a:p>
          <a:p>
            <a:pPr marL="285750" indent="-28575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endParaRPr lang="en-US" sz="2000" b="0" strike="noStrike" spc="-1" dirty="0">
              <a:latin typeface="Arial" panose="020B0604020202020204"/>
            </a:endParaRPr>
          </a:p>
          <a:p>
            <a:pPr marL="285750" indent="-28575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n-US" sz="2000" b="0" strike="noStrike" spc="-1" dirty="0">
                <a:latin typeface="Arial" panose="020B0604020202020204"/>
              </a:rPr>
              <a:t>The silicon tracking System, is the main pillar for this purpose, comprising 8 tracking stations, resulting in more than 1.8 million channels</a:t>
            </a:r>
            <a:endParaRPr lang="en-US" sz="2000" b="0" strike="noStrike" spc="-1" dirty="0">
              <a:latin typeface="Arial" panose="020B0604020202020204"/>
            </a:endParaRPr>
          </a:p>
          <a:p>
            <a:pPr indent="0">
              <a:lnSpc>
                <a:spcPct val="100000"/>
              </a:lnSpc>
              <a:buClr>
                <a:srgbClr val="000000"/>
              </a:buClr>
              <a:buFont typeface="StarSymbol"/>
              <a:buNone/>
            </a:pP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68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CAF2671-0EAB-4A51-852A-3706398695A8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6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285750" indent="-28575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68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CAF2671-0EAB-4A51-852A-3706398695A8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6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285750" indent="-28575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68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CAF2671-0EAB-4A51-852A-3706398695A8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6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285750" indent="-28575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68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CAF2671-0EAB-4A51-852A-3706398695A8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171450" indent="-170815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71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E44349A-7A64-4D67-8514-14B6391E3537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171450" indent="-170815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71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E44349A-7A64-4D67-8514-14B6391E3537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171450" indent="-170815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71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E44349A-7A64-4D67-8514-14B6391E3537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1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171450" indent="-170815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71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04DD9E5-4CC2-44CD-B8F5-677F0125C676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6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285750" indent="-28575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n-US" sz="2000" b="0" strike="noStrike" spc="-1" dirty="0">
                <a:latin typeface="Arial" panose="020B0604020202020204"/>
              </a:rPr>
              <a:t>with the main goal of test and optimized the full detector system under realistic conditions</a:t>
            </a:r>
            <a:endParaRPr lang="en-US" sz="2000" b="0" strike="noStrike" spc="-1" dirty="0">
              <a:latin typeface="Arial" panose="020B0604020202020204"/>
            </a:endParaRPr>
          </a:p>
          <a:p>
            <a:pPr marL="285750" indent="-28575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n-US" sz="2000" b="0" strike="noStrike" spc="-1" dirty="0">
                <a:latin typeface="Arial" panose="020B0604020202020204"/>
              </a:rPr>
              <a:t>a reduced version of CBM was assemble. </a:t>
            </a:r>
            <a:endParaRPr lang="en-US" sz="2000" b="0" strike="noStrike" spc="-1" dirty="0">
              <a:latin typeface="Arial" panose="020B0604020202020204"/>
            </a:endParaRPr>
          </a:p>
          <a:p>
            <a:pPr marL="285750" indent="-28575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n-US" sz="2000" b="0" strike="noStrike" spc="-1" dirty="0">
                <a:latin typeface="Arial" panose="020B0604020202020204"/>
              </a:rPr>
              <a:t>and I will talk to you about the performance of the mSTS setup obtained during the 2021 and 2022 beam campaign</a:t>
            </a:r>
            <a:endParaRPr lang="en-US" sz="2000" b="0" strike="noStrike" spc="-1" dirty="0">
              <a:latin typeface="Arial" panose="020B0604020202020204"/>
            </a:endParaRPr>
          </a:p>
          <a:p>
            <a:pPr marL="285750" indent="-28575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68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CAF2671-0EAB-4A51-852A-3706398695A8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6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285750" indent="-28575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n-US" sz="2000" b="0" strike="noStrike" spc="-1" dirty="0">
                <a:latin typeface="Arial" panose="020B0604020202020204"/>
              </a:rPr>
              <a:t>This mSTS setup, comprises 2 tracking stations with 11 double-sided double-metal micro-strips silicon sensors</a:t>
            </a:r>
            <a:endParaRPr lang="en-US" sz="2000" b="0" strike="noStrike" spc="-1" dirty="0">
              <a:latin typeface="Arial" panose="020B0604020202020204"/>
            </a:endParaRPr>
          </a:p>
          <a:p>
            <a:pPr marL="285750" indent="-28575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n-US" sz="2000" b="0" strike="noStrike" spc="-1" dirty="0">
                <a:latin typeface="Arial" panose="020B0604020202020204"/>
              </a:rPr>
              <a:t>this sensors are supported by light-weight carbon-fiber ladder, and interconnected with the FEB via micro-cables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68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CAF2671-0EAB-4A51-852A-3706398695A8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Since the experiment will operate with free-streaming data, synchronization is of upmost importance</a:t>
            </a: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From MC studies done by Mehul</a:t>
            </a: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of Gold-Gold col at 12AGeV/c </a:t>
            </a: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where the interaction rate of 10 MHz have been split  into</a:t>
            </a: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- 10 to the power of 9 ions/s from delta electrons</a:t>
            </a: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and 10 to the power of 7 collisions/s from the Gold-Gold  by UrQMD</a:t>
            </a: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we can see that due to the 1T Mag Field and low pT delta electrons, there are hot spots in the 1st two stations</a:t>
            </a: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from this we conclude that the rate per channel which is shown in the bottom plots, reach a maximum of XXX</a:t>
            </a: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on the other hand, on with the mSTS setup, and beam intensity scan was perform</a:t>
            </a: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and was observe that  mSTS can can hold rate of 28 times 10 to the power of 3 digis per channel per sec</a:t>
            </a: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 </a:t>
            </a: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above that limit, a just have a saturated mSTS</a:t>
            </a: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this is not a surprise so FEBs with single uplink are the ones to used during assembling </a:t>
            </a: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therefore, if we consider a linear scaling of the bandwidth, the expected rate per channels STS should withstand rates around 140 k digis per channels per seconds</a:t>
            </a: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and one of the purpose of testing such linear scaling is the upcoming upgrade of mSTS</a:t>
            </a:r>
            <a:endParaRPr lang="en-US" sz="2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by the addition of a new modules using FEB8 5 (5 uplink)</a:t>
            </a: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171450" indent="-170815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n-US" sz="2000" b="0" strike="noStrike" spc="-1" dirty="0">
                <a:latin typeface="Arial" panose="020B0604020202020204"/>
              </a:rPr>
              <a:t>Therefore, proper time calibration must be performed</a:t>
            </a:r>
            <a:endParaRPr lang="en-US" sz="2000" b="0" strike="noStrike" spc="-1" dirty="0">
              <a:latin typeface="Arial" panose="020B0604020202020204"/>
            </a:endParaRPr>
          </a:p>
          <a:p>
            <a:pPr marL="171450" indent="-170815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endParaRPr lang="en-US" sz="2000" b="0" strike="noStrike" spc="-1" dirty="0">
              <a:latin typeface="Arial" panose="020B0604020202020204"/>
            </a:endParaRPr>
          </a:p>
          <a:p>
            <a:pPr marL="171450" indent="-170815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n-US" sz="2000" b="0" strike="noStrike" spc="-1" dirty="0">
                <a:latin typeface="Arial" panose="020B0604020202020204"/>
              </a:rPr>
              <a:t>Left plots show Time difference between Sts and T0 Digis; after and before Time Walk correction.</a:t>
            </a:r>
            <a:endParaRPr lang="en-US" sz="2000" b="0" strike="noStrike" spc="-1" dirty="0">
              <a:latin typeface="Arial" panose="020B0604020202020204"/>
            </a:endParaRPr>
          </a:p>
          <a:p>
            <a:pPr marL="171450" indent="-170815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n-US" sz="2000" b="0" strike="noStrike" spc="-1" dirty="0">
                <a:latin typeface="Arial" panose="020B0604020202020204"/>
              </a:rPr>
              <a:t>Allows to extract the time resolution of the mSTS setup</a:t>
            </a:r>
            <a:endParaRPr lang="en-US" sz="2000" b="0" strike="noStrike" spc="-1" dirty="0">
              <a:latin typeface="Arial" panose="020B0604020202020204"/>
            </a:endParaRPr>
          </a:p>
          <a:p>
            <a:pPr marL="171450" indent="-170815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n-US" sz="2000" b="0" strike="noStrike" spc="-1" dirty="0">
                <a:latin typeface="Arial" panose="020B0604020202020204"/>
              </a:rPr>
              <a:t>Where time resolution have been plotted vs the Signal amplitude, and the values range from 4.8 - 9.2 ns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71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E44349A-7A64-4D67-8514-14B6391E3537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 panose="020B0604020202020204"/>
              </a:rPr>
              <a:t>once our setup is fully synchronized, we can check our reconstructed hits</a:t>
            </a:r>
            <a:endParaRPr lang="en-US" sz="2000" b="0" strike="noStrike" spc="-1">
              <a:latin typeface="Arial" panose="020B0604020202020204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E5C0EA-1EC5-4025-B1DC-DFEA60EF0B32}" type="slidenum">
              <a:rPr lang="en-US" sz="1200" b="0" strike="noStrike" spc="-1">
                <a:latin typeface="Times New Roman" panose="020206030504050203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Shape 4"/>
          <p:cNvSpPr txBox="1"/>
          <p:nvPr userDrawn="1"/>
        </p:nvSpPr>
        <p:spPr>
          <a:xfrm>
            <a:off x="8380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  <a:t>23/03/2023</a:t>
            </a:r>
            <a:endParaRPr lang="en-US" sz="1200" b="0" strike="noStrike" spc="-1">
              <a:latin typeface="Times New Roman" panose="02020603050405020304"/>
            </a:endParaRPr>
          </a:p>
        </p:txBody>
      </p:sp>
      <p:sp>
        <p:nvSpPr>
          <p:cNvPr id="4" name="TextShape 3"/>
          <p:cNvSpPr txBox="1"/>
          <p:nvPr userDrawn="1"/>
        </p:nvSpPr>
        <p:spPr>
          <a:xfrm>
            <a:off x="4038480" y="644040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BFBFBF"/>
                </a:solidFill>
                <a:latin typeface="Calibri" panose="020F0502020204030204"/>
              </a:rPr>
              <a:t>DPG 2023</a:t>
            </a:r>
            <a:endParaRPr lang="en-US" sz="1200" b="0" strike="noStrike" spc="-1" dirty="0">
              <a:latin typeface="Times New Roman" panose="02020603050405020304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495720"/>
            <a:ext cx="10515240" cy="648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495720"/>
            <a:ext cx="10515240" cy="648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495720"/>
            <a:ext cx="10515240" cy="648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Shape 3"/>
          <p:cNvSpPr txBox="1"/>
          <p:nvPr userDrawn="1"/>
        </p:nvSpPr>
        <p:spPr>
          <a:xfrm>
            <a:off x="4038480" y="644040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BFBFBF"/>
                </a:solidFill>
                <a:latin typeface="Calibri" panose="020F0502020204030204"/>
              </a:rPr>
              <a:t>CBM</a:t>
            </a:r>
            <a:endParaRPr lang="en-US" sz="1200" b="0" strike="noStrike" spc="-1" dirty="0">
              <a:latin typeface="Times New Roman" panose="02020603050405020304"/>
            </a:endParaRPr>
          </a:p>
        </p:txBody>
      </p:sp>
      <p:sp>
        <p:nvSpPr>
          <p:cNvPr id="102" name="TextShape 4"/>
          <p:cNvSpPr txBox="1"/>
          <p:nvPr userDrawn="1"/>
        </p:nvSpPr>
        <p:spPr>
          <a:xfrm>
            <a:off x="8380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  <a:t>06/10/2023</a:t>
            </a:r>
            <a:endParaRPr lang="en-US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495720"/>
            <a:ext cx="10515240" cy="648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495720"/>
            <a:ext cx="10515240" cy="648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838080" y="495720"/>
            <a:ext cx="10515240" cy="648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495720"/>
            <a:ext cx="10515240" cy="648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838080" y="495720"/>
            <a:ext cx="10515240" cy="3006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838080" y="495720"/>
            <a:ext cx="10515240" cy="648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495720"/>
            <a:ext cx="10515240" cy="648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838080" y="495720"/>
            <a:ext cx="10515240" cy="648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838080" y="495720"/>
            <a:ext cx="10515240" cy="648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838080" y="495720"/>
            <a:ext cx="10515240" cy="648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838080" y="495720"/>
            <a:ext cx="10515240" cy="648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838080" y="495720"/>
            <a:ext cx="10515240" cy="648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495720"/>
            <a:ext cx="10515240" cy="648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495720"/>
            <a:ext cx="10515240" cy="648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495720"/>
            <a:ext cx="10515240" cy="648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495720"/>
            <a:ext cx="10515240" cy="3006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495720"/>
            <a:ext cx="10515240" cy="648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495720"/>
            <a:ext cx="10515240" cy="648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495720"/>
            <a:ext cx="10515240" cy="648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sz="6000" b="0" strike="noStrike" spc="-1">
                <a:solidFill>
                  <a:srgbClr val="000000"/>
                </a:solidFill>
                <a:latin typeface="Calibri Light" panose="020F0302020204030204"/>
              </a:rPr>
              <a:t>Click to edit Master title style</a:t>
            </a:r>
            <a:endParaRPr lang="en-US" sz="60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endParaRPr lang="en-US" sz="1200" b="0" strike="noStrike" spc="-1">
              <a:latin typeface="Times New Roman" panose="02020603050405020304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 panose="020F0502020204030204"/>
              </a:rPr>
              <a:t>DPG 2022</a:t>
            </a:r>
            <a:endParaRPr lang="en-US" sz="1200" b="0" strike="noStrike" spc="-1">
              <a:latin typeface="Times New Roman" panose="02020603050405020304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B64F9E6F-B550-45BA-ADE9-EFF34A35E3FD}" type="slidenum">
              <a:rPr lang="en-US" sz="1200" b="0" strike="noStrike" spc="-1">
                <a:solidFill>
                  <a:srgbClr val="8B8B8B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Calibri" panose="020F0502020204030204"/>
              </a:rPr>
              <a:t>Click to edit the outline text format</a:t>
            </a:r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 panose="020F0502020204030204"/>
              </a:rPr>
              <a:t>Second Outline Level</a:t>
            </a:r>
            <a:endParaRPr lang="en-US" sz="20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 panose="020F0502020204030204"/>
              </a:rPr>
              <a:t>Third Outline Level</a:t>
            </a:r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 panose="020F0502020204030204"/>
              </a:rPr>
              <a:t>Fourth Outline Level</a:t>
            </a:r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 panose="020F0502020204030204"/>
              </a:rPr>
              <a:t>Fifth Outline Level</a:t>
            </a:r>
            <a:endParaRPr lang="en-US" sz="20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 panose="020F0502020204030204"/>
              </a:rPr>
              <a:t>Sixth Outline Level</a:t>
            </a:r>
            <a:endParaRPr lang="en-US" sz="20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 panose="020F0502020204030204"/>
              </a:rPr>
              <a:t>Seventh Outline Level</a:t>
            </a:r>
            <a:endParaRPr lang="en-US" sz="20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495720"/>
            <a:ext cx="10515240" cy="64836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b="0" strike="noStrike" spc="-1">
                <a:solidFill>
                  <a:srgbClr val="000000"/>
                </a:solidFill>
                <a:latin typeface="Calibri Light" panose="020F0302020204030204"/>
              </a:rPr>
              <a:t>Click to edit Master title style</a:t>
            </a:r>
            <a:endParaRPr lang="en-US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lstStyle/>
          <a:p>
            <a:pPr marL="228600" indent="-227965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 panose="020F0502020204030204"/>
              </a:rPr>
              <a:t>Click to edit Master text styles</a:t>
            </a:r>
            <a:endParaRPr lang="en-US" sz="28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685800" lvl="1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Calibri" panose="020F0502020204030204"/>
              </a:rPr>
              <a:t>Second level</a:t>
            </a:r>
            <a:endParaRPr lang="en-US" sz="24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1143000" lvl="2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Calibri" panose="020F0502020204030204"/>
              </a:rPr>
              <a:t>Third level</a:t>
            </a:r>
            <a:endParaRPr lang="en-US" sz="20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1600200" lvl="3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 panose="020F0502020204030204"/>
              </a:rPr>
              <a:t>Fourth level</a:t>
            </a:r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2057400" lvl="4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 panose="020F0502020204030204"/>
              </a:rPr>
              <a:t>Fifth level</a:t>
            </a:r>
            <a:endParaRPr lang="en-US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838080" y="644040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endParaRPr lang="en-US" sz="1200" b="0" strike="noStrike" spc="-1">
              <a:latin typeface="Times New Roman" panose="02020603050405020304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038480" y="644040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  <a:t>DPG 2023</a:t>
            </a:r>
            <a:endParaRPr lang="en-US" sz="1200" b="0" strike="noStrike" spc="-1">
              <a:latin typeface="Times New Roman" panose="02020603050405020304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610480" y="644040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49E2ED19-6469-4849-A37A-E49483727D8C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sp>
        <p:nvSpPr>
          <p:cNvPr id="46" name="Line 6"/>
          <p:cNvSpPr/>
          <p:nvPr/>
        </p:nvSpPr>
        <p:spPr>
          <a:xfrm flipV="1">
            <a:off x="344880" y="1116360"/>
            <a:ext cx="11532960" cy="720"/>
          </a:xfrm>
          <a:prstGeom prst="line">
            <a:avLst/>
          </a:prstGeom>
          <a:ln w="2844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" name="Line 7"/>
          <p:cNvSpPr/>
          <p:nvPr/>
        </p:nvSpPr>
        <p:spPr>
          <a:xfrm>
            <a:off x="344880" y="6445440"/>
            <a:ext cx="11532960" cy="720"/>
          </a:xfrm>
          <a:prstGeom prst="line">
            <a:avLst/>
          </a:prstGeom>
          <a:ln w="126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35.GIF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39.jpeg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5.GIF"/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37.GIF"/><Relationship Id="rId4" Type="http://schemas.openxmlformats.org/officeDocument/2006/relationships/image" Target="../media/image35.GIF"/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3.xml"/><Relationship Id="rId4" Type="http://schemas.openxmlformats.org/officeDocument/2006/relationships/slide" Target="slide49.xml"/><Relationship Id="rId3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37.GIF"/><Relationship Id="rId4" Type="http://schemas.openxmlformats.org/officeDocument/2006/relationships/image" Target="../media/image35.GIF"/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image" Target="../media/image43.png"/><Relationship Id="rId7" Type="http://schemas.openxmlformats.org/officeDocument/2006/relationships/image" Target="../media/image42.png"/><Relationship Id="rId6" Type="http://schemas.openxmlformats.org/officeDocument/2006/relationships/image" Target="../media/image37.GIF"/><Relationship Id="rId5" Type="http://schemas.openxmlformats.org/officeDocument/2006/relationships/image" Target="../media/image35.GIF"/><Relationship Id="rId4" Type="http://schemas.openxmlformats.org/officeDocument/2006/relationships/image" Target="../media/image34.png"/><Relationship Id="rId3" Type="http://schemas.openxmlformats.org/officeDocument/2006/relationships/image" Target="../media/image6.png"/><Relationship Id="rId2" Type="http://schemas.openxmlformats.org/officeDocument/2006/relationships/image" Target="../media/image36.png"/><Relationship Id="rId12" Type="http://schemas.openxmlformats.org/officeDocument/2006/relationships/notesSlide" Target="../notesSlides/notesSlide18.xml"/><Relationship Id="rId11" Type="http://schemas.openxmlformats.org/officeDocument/2006/relationships/slideLayout" Target="../slideLayouts/slideLayout13.xml"/><Relationship Id="rId10" Type="http://schemas.openxmlformats.org/officeDocument/2006/relationships/image" Target="../media/image45.png"/><Relationship Id="rId1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9.xml"/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45.png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1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38.GIF"/><Relationship Id="rId3" Type="http://schemas.openxmlformats.org/officeDocument/2006/relationships/image" Target="../media/image35.GIF"/><Relationship Id="rId2" Type="http://schemas.openxmlformats.org/officeDocument/2006/relationships/image" Target="../media/image6.png"/><Relationship Id="rId1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35.GIF"/><Relationship Id="rId3" Type="http://schemas.openxmlformats.org/officeDocument/2006/relationships/image" Target="../media/image48.png"/><Relationship Id="rId2" Type="http://schemas.openxmlformats.org/officeDocument/2006/relationships/image" Target="../media/image6.png"/><Relationship Id="rId1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48.png"/><Relationship Id="rId3" Type="http://schemas.openxmlformats.org/officeDocument/2006/relationships/image" Target="../media/image35.GIF"/><Relationship Id="rId2" Type="http://schemas.openxmlformats.org/officeDocument/2006/relationships/image" Target="../media/image6.png"/><Relationship Id="rId1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35.GIF"/><Relationship Id="rId2" Type="http://schemas.openxmlformats.org/officeDocument/2006/relationships/image" Target="../media/image6.png"/><Relationship Id="rId1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6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openxmlformats.org/officeDocument/2006/relationships/image" Target="../media/image54.png"/><Relationship Id="rId7" Type="http://schemas.openxmlformats.org/officeDocument/2006/relationships/image" Target="../media/image53.png"/><Relationship Id="rId6" Type="http://schemas.openxmlformats.org/officeDocument/2006/relationships/image" Target="../media/image46.png"/><Relationship Id="rId5" Type="http://schemas.openxmlformats.org/officeDocument/2006/relationships/image" Target="../media/image41.png"/><Relationship Id="rId4" Type="http://schemas.openxmlformats.org/officeDocument/2006/relationships/image" Target="../media/image28.png"/><Relationship Id="rId3" Type="http://schemas.openxmlformats.org/officeDocument/2006/relationships/image" Target="../media/image24.png"/><Relationship Id="rId2" Type="http://schemas.openxmlformats.org/officeDocument/2006/relationships/image" Target="../media/image56.emf"/><Relationship Id="rId12" Type="http://schemas.openxmlformats.org/officeDocument/2006/relationships/notesSlide" Target="../notesSlides/notesSlide28.xml"/><Relationship Id="rId11" Type="http://schemas.openxmlformats.org/officeDocument/2006/relationships/slideLayout" Target="../slideLayouts/slideLayout13.xml"/><Relationship Id="rId10" Type="http://schemas.openxmlformats.org/officeDocument/2006/relationships/image" Target="../media/image32.png"/><Relationship Id="rId1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1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56.emf"/><Relationship Id="rId2" Type="http://schemas.openxmlformats.org/officeDocument/2006/relationships/image" Target="../media/image57.png"/><Relationship Id="rId1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png"/><Relationship Id="rId8" Type="http://schemas.openxmlformats.org/officeDocument/2006/relationships/image" Target="../media/image64.png"/><Relationship Id="rId7" Type="http://schemas.openxmlformats.org/officeDocument/2006/relationships/image" Target="../media/image63.png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1" Type="http://schemas.openxmlformats.org/officeDocument/2006/relationships/notesSlide" Target="../notesSlides/notesSlide32.xml"/><Relationship Id="rId10" Type="http://schemas.openxmlformats.org/officeDocument/2006/relationships/slideLayout" Target="../slideLayouts/slideLayout13.xml"/><Relationship Id="rId1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image" Target="../media/image70.png"/><Relationship Id="rId7" Type="http://schemas.openxmlformats.org/officeDocument/2006/relationships/image" Target="../media/image69.png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0" Type="http://schemas.openxmlformats.org/officeDocument/2006/relationships/notesSlide" Target="../notesSlides/notesSlide33.xml"/><Relationship Id="rId1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13.xml"/><Relationship Id="rId3" Type="http://schemas.openxmlformats.org/officeDocument/2006/relationships/slide" Target="slide6.xml"/><Relationship Id="rId2" Type="http://schemas.openxmlformats.org/officeDocument/2006/relationships/image" Target="../media/image6.png"/><Relationship Id="rId1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6.xml"/><Relationship Id="rId5" Type="http://schemas.openxmlformats.org/officeDocument/2006/relationships/slideLayout" Target="../slideLayouts/slideLayout13.xml"/><Relationship Id="rId4" Type="http://schemas.openxmlformats.org/officeDocument/2006/relationships/slide" Target="slide6.xml"/><Relationship Id="rId3" Type="http://schemas.openxmlformats.org/officeDocument/2006/relationships/image" Target="../media/image19.jpeg"/><Relationship Id="rId2" Type="http://schemas.openxmlformats.org/officeDocument/2006/relationships/image" Target="../media/image73.png"/><Relationship Id="rId1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7.xml"/><Relationship Id="rId5" Type="http://schemas.openxmlformats.org/officeDocument/2006/relationships/slideLayout" Target="../slideLayouts/slideLayout13.xml"/><Relationship Id="rId4" Type="http://schemas.openxmlformats.org/officeDocument/2006/relationships/slide" Target="slide6.xml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8.xml"/><Relationship Id="rId3" Type="http://schemas.openxmlformats.org/officeDocument/2006/relationships/slideLayout" Target="../slideLayouts/slideLayout13.xml"/><Relationship Id="rId2" Type="http://schemas.openxmlformats.org/officeDocument/2006/relationships/slide" Target="slide6.xml"/><Relationship Id="rId1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9.xml"/><Relationship Id="rId5" Type="http://schemas.openxmlformats.org/officeDocument/2006/relationships/slideLayout" Target="../slideLayouts/slideLayout13.xml"/><Relationship Id="rId4" Type="http://schemas.openxmlformats.org/officeDocument/2006/relationships/slide" Target="slide6.xml"/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0.xml"/><Relationship Id="rId3" Type="http://schemas.openxmlformats.org/officeDocument/2006/relationships/slideLayout" Target="../slideLayouts/slideLayout13.xml"/><Relationship Id="rId2" Type="http://schemas.openxmlformats.org/officeDocument/2006/relationships/slide" Target="slide6.xml"/><Relationship Id="rId1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1.xml"/><Relationship Id="rId3" Type="http://schemas.openxmlformats.org/officeDocument/2006/relationships/slideLayout" Target="../slideLayouts/slideLayout13.xml"/><Relationship Id="rId2" Type="http://schemas.openxmlformats.org/officeDocument/2006/relationships/slide" Target="slide6.xml"/><Relationship Id="rId1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2.xml"/><Relationship Id="rId3" Type="http://schemas.openxmlformats.org/officeDocument/2006/relationships/slideLayout" Target="../slideLayouts/slideLayout13.xml"/><Relationship Id="rId2" Type="http://schemas.openxmlformats.org/officeDocument/2006/relationships/slide" Target="slide6.xml"/><Relationship Id="rId1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3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1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4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74.png"/><Relationship Id="rId1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5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6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7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1" Type="http://schemas.openxmlformats.org/officeDocument/2006/relationships/image" Target="../media/image2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8.xml"/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9.xml"/><Relationship Id="rId4" Type="http://schemas.openxmlformats.org/officeDocument/2006/relationships/slideLayout" Target="../slideLayouts/slideLayout13.xml"/><Relationship Id="rId3" Type="http://schemas.openxmlformats.org/officeDocument/2006/relationships/slide" Target="slide16.xml"/><Relationship Id="rId2" Type="http://schemas.openxmlformats.org/officeDocument/2006/relationships/image" Target="../media/image6.png"/><Relationship Id="rId1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0.xml"/><Relationship Id="rId6" Type="http://schemas.openxmlformats.org/officeDocument/2006/relationships/slideLayout" Target="../slideLayouts/slideLayout13.xml"/><Relationship Id="rId5" Type="http://schemas.openxmlformats.org/officeDocument/2006/relationships/slide" Target="slide16.xml"/><Relationship Id="rId4" Type="http://schemas.openxmlformats.org/officeDocument/2006/relationships/image" Target="../media/image83.GIF"/><Relationship Id="rId3" Type="http://schemas.openxmlformats.org/officeDocument/2006/relationships/image" Target="../media/image38.GIF"/><Relationship Id="rId2" Type="http://schemas.openxmlformats.org/officeDocument/2006/relationships/image" Target="../media/image6.png"/><Relationship Id="rId1" Type="http://schemas.openxmlformats.org/officeDocument/2006/relationships/image" Target="../media/image15.png"/></Relationships>
</file>

<file path=ppt/slides/_rels/slide5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1.xml"/><Relationship Id="rId5" Type="http://schemas.openxmlformats.org/officeDocument/2006/relationships/slideLayout" Target="../slideLayouts/slideLayout13.xml"/><Relationship Id="rId4" Type="http://schemas.openxmlformats.org/officeDocument/2006/relationships/slide" Target="slide16.xml"/><Relationship Id="rId3" Type="http://schemas.openxmlformats.org/officeDocument/2006/relationships/image" Target="../media/image84.png"/><Relationship Id="rId2" Type="http://schemas.openxmlformats.org/officeDocument/2006/relationships/image" Target="../media/image6.png"/><Relationship Id="rId1" Type="http://schemas.openxmlformats.org/officeDocument/2006/relationships/image" Target="../media/image15.png"/></Relationships>
</file>

<file path=ppt/slides/_rels/slide5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2.xml"/><Relationship Id="rId6" Type="http://schemas.openxmlformats.org/officeDocument/2006/relationships/slideLayout" Target="../slideLayouts/slideLayout13.xml"/><Relationship Id="rId5" Type="http://schemas.openxmlformats.org/officeDocument/2006/relationships/slide" Target="slide16.xml"/><Relationship Id="rId4" Type="http://schemas.openxmlformats.org/officeDocument/2006/relationships/image" Target="../media/image87.png"/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2.GIF"/><Relationship Id="rId8" Type="http://schemas.openxmlformats.org/officeDocument/2006/relationships/image" Target="../media/image91.GIF"/><Relationship Id="rId7" Type="http://schemas.openxmlformats.org/officeDocument/2006/relationships/slide" Target="slide16.xml"/><Relationship Id="rId6" Type="http://schemas.openxmlformats.org/officeDocument/2006/relationships/image" Target="../media/image90.png"/><Relationship Id="rId5" Type="http://schemas.microsoft.com/office/2007/relationships/media" Target="../media/media1.avi"/><Relationship Id="rId4" Type="http://schemas.openxmlformats.org/officeDocument/2006/relationships/video" Target="../media/media1.avi"/><Relationship Id="rId3" Type="http://schemas.openxmlformats.org/officeDocument/2006/relationships/image" Target="../media/image89.svg"/><Relationship Id="rId2" Type="http://schemas.openxmlformats.org/officeDocument/2006/relationships/image" Target="../media/image88.png"/><Relationship Id="rId12" Type="http://schemas.openxmlformats.org/officeDocument/2006/relationships/notesSlide" Target="../notesSlides/notesSlide53.xml"/><Relationship Id="rId11" Type="http://schemas.openxmlformats.org/officeDocument/2006/relationships/slideLayout" Target="../slideLayouts/slideLayout13.xml"/><Relationship Id="rId10" Type="http://schemas.openxmlformats.org/officeDocument/2006/relationships/image" Target="../media/image93.GIF"/><Relationship Id="rId1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4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94.GIF"/><Relationship Id="rId4" Type="http://schemas.openxmlformats.org/officeDocument/2006/relationships/slide" Target="slide16.xml"/><Relationship Id="rId3" Type="http://schemas.openxmlformats.org/officeDocument/2006/relationships/image" Target="../media/image86.png"/><Relationship Id="rId2" Type="http://schemas.openxmlformats.org/officeDocument/2006/relationships/image" Target="../media/image6.png"/><Relationship Id="rId1" Type="http://schemas.openxmlformats.org/officeDocument/2006/relationships/image" Target="../media/image93.GIF"/></Relationships>
</file>

<file path=ppt/slides/_rels/slide5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5.xml"/><Relationship Id="rId5" Type="http://schemas.openxmlformats.org/officeDocument/2006/relationships/slideLayout" Target="../slideLayouts/slideLayout13.xml"/><Relationship Id="rId4" Type="http://schemas.openxmlformats.org/officeDocument/2006/relationships/slide" Target="slide16.xml"/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6.xml"/><Relationship Id="rId7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3" Type="http://schemas.openxmlformats.org/officeDocument/2006/relationships/image" Target="../media/image98.svg"/><Relationship Id="rId2" Type="http://schemas.openxmlformats.org/officeDocument/2006/relationships/image" Target="../media/image97.png"/><Relationship Id="rId1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7.xml"/><Relationship Id="rId5" Type="http://schemas.openxmlformats.org/officeDocument/2006/relationships/slideLayout" Target="../slideLayouts/slideLayout13.xml"/><Relationship Id="rId4" Type="http://schemas.openxmlformats.org/officeDocument/2006/relationships/slide" Target="slide16.xml"/><Relationship Id="rId3" Type="http://schemas.openxmlformats.org/officeDocument/2006/relationships/image" Target="../media/image95.png"/><Relationship Id="rId2" Type="http://schemas.openxmlformats.org/officeDocument/2006/relationships/image" Target="../media/image96.png"/><Relationship Id="rId1" Type="http://schemas.openxmlformats.org/officeDocument/2006/relationships/image" Target="../media/image6.png"/></Relationships>
</file>

<file path=ppt/slides/_rels/slide5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8.xml"/><Relationship Id="rId5" Type="http://schemas.openxmlformats.org/officeDocument/2006/relationships/slideLayout" Target="../slideLayouts/slideLayout13.xml"/><Relationship Id="rId4" Type="http://schemas.openxmlformats.org/officeDocument/2006/relationships/slide" Target="slide16.xml"/><Relationship Id="rId3" Type="http://schemas.openxmlformats.org/officeDocument/2006/relationships/image" Target="../media/image99.png"/><Relationship Id="rId2" Type="http://schemas.openxmlformats.org/officeDocument/2006/relationships/image" Target="../media/image6.png"/><Relationship Id="rId1" Type="http://schemas.openxmlformats.org/officeDocument/2006/relationships/image" Target="../media/image95.png"/></Relationships>
</file>

<file path=ppt/slides/_rels/slide5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9.xml"/><Relationship Id="rId5" Type="http://schemas.openxmlformats.org/officeDocument/2006/relationships/slideLayout" Target="../slideLayouts/slideLayout13.xml"/><Relationship Id="rId4" Type="http://schemas.openxmlformats.org/officeDocument/2006/relationships/slide" Target="slide16.xml"/><Relationship Id="rId3" Type="http://schemas.openxmlformats.org/officeDocument/2006/relationships/image" Target="../media/image95.png"/><Relationship Id="rId2" Type="http://schemas.openxmlformats.org/officeDocument/2006/relationships/image" Target="../media/image99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png"/><Relationship Id="rId7" Type="http://schemas.openxmlformats.org/officeDocument/2006/relationships/image" Target="../media/image20.jpeg"/><Relationship Id="rId6" Type="http://schemas.openxmlformats.org/officeDocument/2006/relationships/image" Target="../media/image19.jpeg"/><Relationship Id="rId5" Type="http://schemas.openxmlformats.org/officeDocument/2006/relationships/image" Target="../media/image6.png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13.xml"/><Relationship Id="rId10" Type="http://schemas.openxmlformats.org/officeDocument/2006/relationships/slide" Target="slide35.xml"/><Relationship Id="rId1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0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1" Type="http://schemas.openxmlformats.org/officeDocument/2006/relationships/image" Target="../media/image23.png"/></Relationships>
</file>

<file path=ppt/slides/_rels/slide6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1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image" Target="../media/image6.png"/></Relationships>
</file>

<file path=ppt/slides/_rels/slide6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2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03.png"/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image" Target="../media/image6.png"/></Relationships>
</file>

<file path=ppt/slides/_rels/slide6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3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03.png"/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image" Target="../media/image6.png"/></Relationships>
</file>

<file path=ppt/slides/_rels/slide6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4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1" Type="http://schemas.openxmlformats.org/officeDocument/2006/relationships/image" Target="../media/image23.png"/></Relationships>
</file>

<file path=ppt/slides/_rels/slide6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5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05.png"/><Relationship Id="rId3" Type="http://schemas.openxmlformats.org/officeDocument/2006/relationships/image" Target="../media/image104.png"/><Relationship Id="rId2" Type="http://schemas.openxmlformats.org/officeDocument/2006/relationships/image" Target="../media/image87.png"/><Relationship Id="rId1" Type="http://schemas.openxmlformats.org/officeDocument/2006/relationships/image" Target="../media/image6.png"/></Relationships>
</file>

<file path=ppt/slides/_rels/slide6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6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05.png"/><Relationship Id="rId3" Type="http://schemas.openxmlformats.org/officeDocument/2006/relationships/image" Target="../media/image104.png"/><Relationship Id="rId2" Type="http://schemas.openxmlformats.org/officeDocument/2006/relationships/image" Target="../media/image87.png"/><Relationship Id="rId1" Type="http://schemas.openxmlformats.org/officeDocument/2006/relationships/image" Target="../media/image6.png"/></Relationships>
</file>

<file path=ppt/slides/_rels/slide6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7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05.png"/><Relationship Id="rId3" Type="http://schemas.openxmlformats.org/officeDocument/2006/relationships/image" Target="../media/image104.png"/><Relationship Id="rId2" Type="http://schemas.openxmlformats.org/officeDocument/2006/relationships/image" Target="../media/image87.png"/><Relationship Id="rId1" Type="http://schemas.openxmlformats.org/officeDocument/2006/relationships/image" Target="../media/image6.png"/></Relationships>
</file>

<file path=ppt/slides/_rels/slide6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8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05.png"/><Relationship Id="rId3" Type="http://schemas.openxmlformats.org/officeDocument/2006/relationships/image" Target="../media/image104.png"/><Relationship Id="rId2" Type="http://schemas.openxmlformats.org/officeDocument/2006/relationships/image" Target="../media/image87.png"/><Relationship Id="rId1" Type="http://schemas.openxmlformats.org/officeDocument/2006/relationships/image" Target="../media/image6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9.xml"/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3" Type="http://schemas.openxmlformats.org/officeDocument/2006/relationships/image" Target="../media/image104.png"/><Relationship Id="rId2" Type="http://schemas.openxmlformats.org/officeDocument/2006/relationships/image" Target="../media/image87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1" Type="http://schemas.openxmlformats.org/officeDocument/2006/relationships/image" Target="../media/image23.png"/></Relationships>
</file>

<file path=ppt/slides/_rels/slide7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0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3" Type="http://schemas.openxmlformats.org/officeDocument/2006/relationships/image" Target="../media/image108.png"/><Relationship Id="rId2" Type="http://schemas.openxmlformats.org/officeDocument/2006/relationships/image" Target="../media/image87.png"/><Relationship Id="rId1" Type="http://schemas.openxmlformats.org/officeDocument/2006/relationships/image" Target="../media/image6.png"/></Relationships>
</file>

<file path=ppt/slides/_rels/slide7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1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3.png"/><Relationship Id="rId1" Type="http://schemas.openxmlformats.org/officeDocument/2006/relationships/image" Target="../media/image6.png"/></Relationships>
</file>

<file path=ppt/slides/_rels/slide7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2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image" Target="../media/image6.png"/></Relationships>
</file>

<file path=ppt/slides/_rels/slide7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3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15.png"/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image" Target="../media/image6.png"/></Relationships>
</file>

<file path=ppt/slides/_rels/slide7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4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15.png"/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image" Target="../media/image6.png"/></Relationships>
</file>

<file path=ppt/slides/_rels/slide7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5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16.pn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0" y="0"/>
            <a:ext cx="12192000" cy="68573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Rectangles 3"/>
          <p:cNvSpPr/>
          <p:nvPr/>
        </p:nvSpPr>
        <p:spPr>
          <a:xfrm>
            <a:off x="0" y="8890"/>
            <a:ext cx="12192000" cy="12807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2" name="TextShape 3"/>
          <p:cNvSpPr txBox="1"/>
          <p:nvPr/>
        </p:nvSpPr>
        <p:spPr>
          <a:xfrm>
            <a:off x="1333485" y="2112430"/>
            <a:ext cx="9524520" cy="2387160"/>
          </a:xfrm>
          <a:prstGeom prst="rect">
            <a:avLst/>
          </a:prstGeom>
          <a:noFill/>
          <a:ln>
            <a:noFill/>
          </a:ln>
        </p:spPr>
        <p:txBody>
          <a:bodyPr anchor="ctr" anchorCtr="0"/>
          <a:lstStyle/>
          <a:p>
            <a:pPr algn="ctr">
              <a:lnSpc>
                <a:spcPct val="90000"/>
              </a:lnSpc>
            </a:pPr>
            <a:r>
              <a:rPr sz="4400" b="1">
                <a:solidFill>
                  <a:schemeClr val="bg1"/>
                </a:solidFill>
                <a:sym typeface="+mn-ea"/>
              </a:rPr>
              <a:t>Vertex reconstruction and tracking performance of the STS detector with the mCBM setup at SIS18</a:t>
            </a:r>
            <a:endParaRPr sz="44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93" name="TextShape 4"/>
          <p:cNvSpPr txBox="1"/>
          <p:nvPr/>
        </p:nvSpPr>
        <p:spPr>
          <a:xfrm>
            <a:off x="2490705" y="4909915"/>
            <a:ext cx="7210080" cy="1308960"/>
          </a:xfrm>
          <a:prstGeom prst="rect">
            <a:avLst/>
          </a:prstGeom>
          <a:noFill/>
          <a:ln>
            <a:noFill/>
          </a:ln>
        </p:spPr>
        <p:txBody>
          <a:bodyPr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b="0" u="sng" strike="noStrike" spc="-1">
                <a:solidFill>
                  <a:srgbClr val="FFFFFF"/>
                </a:solidFill>
                <a:uFillTx/>
                <a:latin typeface="Calibri" panose="020F0502020204030204"/>
              </a:rPr>
              <a:t>Dario A. Ramirez Zaldivar</a:t>
            </a:r>
            <a:endParaRPr lang="en-US" sz="2400" b="0" strike="noStrike" spc="-1">
              <a:latin typeface="Arial" panose="020B0604020202020204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b="0" strike="noStrike" spc="-1">
                <a:solidFill>
                  <a:srgbClr val="FFFFFF"/>
                </a:solidFill>
                <a:latin typeface="Calibri" panose="020F0502020204030204"/>
              </a:rPr>
              <a:t>Goethe University Frankfurt - GSI</a:t>
            </a:r>
            <a:endParaRPr lang="en-US" sz="2400" b="0" strike="noStrike" spc="-1">
              <a:solidFill>
                <a:srgbClr val="FFFFFF"/>
              </a:solidFill>
              <a:latin typeface="Calibri" panose="020F0502020204030204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b="0" strike="noStrike" spc="-1">
                <a:solidFill>
                  <a:srgbClr val="FFFFFF"/>
                </a:solidFill>
                <a:latin typeface="Calibri" panose="020F0502020204030204"/>
              </a:rPr>
              <a:t>(CBM collaboration)</a:t>
            </a:r>
            <a:endParaRPr lang="en-US" sz="2400" b="0" strike="noStrike" spc="-1">
              <a:latin typeface="Arial" panose="020B060402020202020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654363" y="111125"/>
            <a:ext cx="6773545" cy="1108710"/>
            <a:chOff x="7134" y="149"/>
            <a:chExt cx="10667" cy="1746"/>
          </a:xfrm>
        </p:grpSpPr>
        <p:pic>
          <p:nvPicPr>
            <p:cNvPr id="95" name="Picture 3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13647" y="152"/>
              <a:ext cx="2510" cy="174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Picture 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7134" y="170"/>
              <a:ext cx="3180" cy="170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5"/>
            <p:cNvPicPr/>
            <p:nvPr/>
          </p:nvPicPr>
          <p:blipFill>
            <a:blip r:embed="rId3"/>
            <a:srcRect t="12628" b="15301"/>
            <a:stretch>
              <a:fillRect/>
            </a:stretch>
          </p:blipFill>
          <p:spPr>
            <a:xfrm>
              <a:off x="10810" y="158"/>
              <a:ext cx="2341" cy="172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6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6609" y="149"/>
              <a:ext cx="1193" cy="1747"/>
            </a:xfrm>
            <a:prstGeom prst="rect">
              <a:avLst/>
            </a:prstGeom>
            <a:ln>
              <a:noFill/>
            </a:ln>
          </p:spPr>
        </p:pic>
      </p:grpSp>
      <p:cxnSp>
        <p:nvCxnSpPr>
          <p:cNvPr id="6" name="Straight Connector 5"/>
          <p:cNvCxnSpPr/>
          <p:nvPr/>
        </p:nvCxnSpPr>
        <p:spPr>
          <a:xfrm>
            <a:off x="300990" y="1631950"/>
            <a:ext cx="11531600" cy="152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TextShape 1"/>
          <p:cNvSpPr txBox="1"/>
          <p:nvPr/>
        </p:nvSpPr>
        <p:spPr>
          <a:xfrm>
            <a:off x="838080" y="495720"/>
            <a:ext cx="10515240" cy="6483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STS Space Resolution</a:t>
            </a:r>
            <a:endParaRPr lang="en-US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31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0A08DB68-121A-4703-8DB1-17A59947D4D0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6771958" y="1288415"/>
            <a:ext cx="4403725" cy="117792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algn="ctr"/>
            <a:r>
              <a:rPr lang="en-US" altLang="en-GB" sz="2400"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XY Hit correlation inline with Monte Carlo expectations</a:t>
            </a:r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6772275" y="2905125"/>
            <a:ext cx="440309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00000"/>
              </a:lnSpc>
            </a:pPr>
            <a:r>
              <a:rPr lang="en-US" b="1" spc="-1">
                <a:solidFill>
                  <a:srgbClr val="F1965A"/>
                </a:solidFill>
                <a:latin typeface="Arial" panose="020B0604020202020204"/>
                <a:ea typeface="Arial" panose="020B0604020202020204"/>
                <a:sym typeface="+mn-ea"/>
              </a:rPr>
              <a:t>Space resolution 9 um</a:t>
            </a:r>
            <a:endParaRPr lang="en-US" b="1" spc="-1">
              <a:solidFill>
                <a:srgbClr val="F1965A"/>
              </a:solidFill>
              <a:latin typeface="Arial" panose="020B0604020202020204"/>
              <a:ea typeface="Arial" panose="020B0604020202020204"/>
              <a:sym typeface="+mn-ea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00405" y="1414145"/>
            <a:ext cx="5269230" cy="4438650"/>
            <a:chOff x="1779" y="2227"/>
            <a:chExt cx="8298" cy="6990"/>
          </a:xfrm>
        </p:grpSpPr>
        <p:grpSp>
          <p:nvGrpSpPr>
            <p:cNvPr id="18" name="Group 17"/>
            <p:cNvGrpSpPr/>
            <p:nvPr/>
          </p:nvGrpSpPr>
          <p:grpSpPr>
            <a:xfrm>
              <a:off x="1779" y="2227"/>
              <a:ext cx="4122" cy="3448"/>
              <a:chOff x="1887" y="2479"/>
              <a:chExt cx="4122" cy="3448"/>
            </a:xfrm>
          </p:grpSpPr>
          <p:pic>
            <p:nvPicPr>
              <p:cNvPr id="8" name="Picture 7" descr="Sts0Sts1"/>
              <p:cNvPicPr>
                <a:picLocks noChangeAspect="1"/>
              </p:cNvPicPr>
              <p:nvPr/>
            </p:nvPicPr>
            <p:blipFill>
              <a:blip r:embed="rId1"/>
              <a:srcRect/>
              <a:stretch>
                <a:fillRect/>
              </a:stretch>
            </p:blipFill>
            <p:spPr>
              <a:xfrm>
                <a:off x="1887" y="2479"/>
                <a:ext cx="4122" cy="3449"/>
              </a:xfrm>
              <a:prstGeom prst="rect">
                <a:avLst/>
              </a:prstGeom>
            </p:spPr>
          </p:pic>
          <p:sp>
            <p:nvSpPr>
              <p:cNvPr id="14" name="Text Box 13"/>
              <p:cNvSpPr txBox="1"/>
              <p:nvPr/>
            </p:nvSpPr>
            <p:spPr>
              <a:xfrm>
                <a:off x="3816" y="5487"/>
                <a:ext cx="1210" cy="36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ctr"/>
                <a:r>
                  <a:rPr lang="en-US" altLang="en-GB" sz="900">
                    <a:solidFill>
                      <a:schemeClr val="tx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[cm]</a:t>
                </a:r>
                <a:endParaRPr lang="en-US" altLang="en-GB" sz="900">
                  <a:solidFill>
                    <a:schemeClr val="tx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Text Box 16"/>
              <p:cNvSpPr txBox="1"/>
              <p:nvPr/>
            </p:nvSpPr>
            <p:spPr>
              <a:xfrm rot="16200000">
                <a:off x="1463" y="3528"/>
                <a:ext cx="1210" cy="36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ctr"/>
                <a:r>
                  <a:rPr lang="en-US" altLang="en-GB" sz="900">
                    <a:solidFill>
                      <a:schemeClr val="tx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[cm]</a:t>
                </a:r>
                <a:endParaRPr lang="en-US" altLang="en-GB" sz="900">
                  <a:solidFill>
                    <a:schemeClr val="tx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1779" y="5773"/>
              <a:ext cx="4122" cy="3444"/>
              <a:chOff x="1887" y="5975"/>
              <a:chExt cx="4122" cy="3444"/>
            </a:xfrm>
          </p:grpSpPr>
          <p:pic>
            <p:nvPicPr>
              <p:cNvPr id="2" name="Picture 1" descr="Sts0Sts1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1887" y="5975"/>
                <a:ext cx="4122" cy="3445"/>
              </a:xfrm>
              <a:prstGeom prst="rect">
                <a:avLst/>
              </a:prstGeom>
            </p:spPr>
          </p:pic>
          <p:sp>
            <p:nvSpPr>
              <p:cNvPr id="15" name="Text Box 14"/>
              <p:cNvSpPr txBox="1"/>
              <p:nvPr/>
            </p:nvSpPr>
            <p:spPr>
              <a:xfrm>
                <a:off x="3816" y="8920"/>
                <a:ext cx="1210" cy="36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ctr"/>
                <a:r>
                  <a:rPr lang="en-US" altLang="en-GB" sz="900">
                    <a:solidFill>
                      <a:schemeClr val="tx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[cm]</a:t>
                </a:r>
                <a:endParaRPr lang="en-US" altLang="en-GB" sz="900">
                  <a:solidFill>
                    <a:schemeClr val="tx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Text Box 15"/>
              <p:cNvSpPr txBox="1"/>
              <p:nvPr/>
            </p:nvSpPr>
            <p:spPr>
              <a:xfrm rot="16200000">
                <a:off x="1520" y="6924"/>
                <a:ext cx="1210" cy="36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ctr"/>
                <a:r>
                  <a:rPr lang="en-US" altLang="en-GB" sz="900">
                    <a:solidFill>
                      <a:schemeClr val="tx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[cm]</a:t>
                </a:r>
                <a:endParaRPr lang="en-US" altLang="en-GB" sz="900">
                  <a:solidFill>
                    <a:schemeClr val="tx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85" name="Rectangles 84"/>
            <p:cNvSpPr/>
            <p:nvPr/>
          </p:nvSpPr>
          <p:spPr>
            <a:xfrm>
              <a:off x="3259" y="3804"/>
              <a:ext cx="620" cy="481"/>
            </a:xfrm>
            <a:prstGeom prst="rect">
              <a:avLst/>
            </a:prstGeom>
            <a:noFill/>
            <a:ln w="38100">
              <a:solidFill>
                <a:srgbClr val="17F600"/>
              </a:solidFill>
              <a:prstDash val="sysDot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9" name="Rectangles 8"/>
            <p:cNvSpPr/>
            <p:nvPr/>
          </p:nvSpPr>
          <p:spPr>
            <a:xfrm>
              <a:off x="3299" y="7232"/>
              <a:ext cx="620" cy="383"/>
            </a:xfrm>
            <a:prstGeom prst="rect">
              <a:avLst/>
            </a:prstGeom>
            <a:noFill/>
            <a:ln w="38100">
              <a:solidFill>
                <a:srgbClr val="17F600"/>
              </a:solidFill>
              <a:prstDash val="sysDot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5955" y="5767"/>
              <a:ext cx="4122" cy="3443"/>
              <a:chOff x="6063" y="5979"/>
              <a:chExt cx="4122" cy="3443"/>
            </a:xfrm>
          </p:grpSpPr>
          <p:pic>
            <p:nvPicPr>
              <p:cNvPr id="5" name="Picture 4" descr="Sts0Sts1_YY_sim_vs_exp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63" y="5979"/>
                <a:ext cx="4122" cy="3443"/>
              </a:xfrm>
              <a:prstGeom prst="rect">
                <a:avLst/>
              </a:prstGeom>
              <a:ln w="38100">
                <a:solidFill>
                  <a:srgbClr val="17F600"/>
                </a:solidFill>
                <a:prstDash val="sysDot"/>
              </a:ln>
            </p:spPr>
          </p:pic>
          <p:sp>
            <p:nvSpPr>
              <p:cNvPr id="20" name="Text Box 19"/>
              <p:cNvSpPr txBox="1"/>
              <p:nvPr/>
            </p:nvSpPr>
            <p:spPr>
              <a:xfrm>
                <a:off x="9411" y="9060"/>
                <a:ext cx="773" cy="36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ctr"/>
                <a:r>
                  <a:rPr lang="en-US" altLang="en-GB" sz="900">
                    <a:solidFill>
                      <a:schemeClr val="tx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[cm]</a:t>
                </a:r>
                <a:endParaRPr lang="en-US" altLang="en-GB" sz="900">
                  <a:solidFill>
                    <a:schemeClr val="tx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5955" y="2231"/>
              <a:ext cx="4122" cy="3443"/>
              <a:chOff x="6063" y="2483"/>
              <a:chExt cx="4122" cy="3443"/>
            </a:xfrm>
          </p:grpSpPr>
          <p:pic>
            <p:nvPicPr>
              <p:cNvPr id="3" name="Picture 2" descr="Sts0Sts1_XX_sim_vs_exp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63" y="2483"/>
                <a:ext cx="4122" cy="3443"/>
              </a:xfrm>
              <a:prstGeom prst="rect">
                <a:avLst/>
              </a:prstGeom>
              <a:ln w="38100">
                <a:solidFill>
                  <a:srgbClr val="17F600"/>
                </a:solidFill>
                <a:prstDash val="sysDot"/>
              </a:ln>
            </p:spPr>
          </p:pic>
          <p:sp>
            <p:nvSpPr>
              <p:cNvPr id="21" name="Text Box 20"/>
              <p:cNvSpPr txBox="1"/>
              <p:nvPr/>
            </p:nvSpPr>
            <p:spPr>
              <a:xfrm>
                <a:off x="9348" y="5564"/>
                <a:ext cx="836" cy="36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ctr"/>
                <a:r>
                  <a:rPr lang="en-US" altLang="en-GB" sz="900">
                    <a:solidFill>
                      <a:schemeClr val="tx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[cm]</a:t>
                </a:r>
                <a:endParaRPr lang="en-US" altLang="en-GB" sz="900">
                  <a:solidFill>
                    <a:schemeClr val="tx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3775" y="3429000"/>
            <a:ext cx="5677535" cy="2435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alphaModFix amt="10000"/>
            <a:clrChange>
              <a:clrFrom>
                <a:srgbClr val="C9C7BB">
                  <a:alpha val="100000"/>
                </a:srgbClr>
              </a:clrFrom>
              <a:clrTo>
                <a:srgbClr val="C9C7BB">
                  <a:alpha val="100000"/>
                  <a:alpha val="0"/>
                </a:srgbClr>
              </a:clrTo>
            </a:clrChange>
            <a:grayscl/>
            <a:lum bright="-42000" contrast="24000"/>
          </a:blip>
          <a:stretch>
            <a:fillRect/>
          </a:stretch>
        </p:blipFill>
        <p:spPr>
          <a:xfrm>
            <a:off x="1270" y="635"/>
            <a:ext cx="12190730" cy="6857365"/>
          </a:xfrm>
          <a:prstGeom prst="rect">
            <a:avLst/>
          </a:prstGeom>
        </p:spPr>
      </p:pic>
      <p:sp>
        <p:nvSpPr>
          <p:cNvPr id="623" name="TextShape 1"/>
          <p:cNvSpPr txBox="1"/>
          <p:nvPr/>
        </p:nvSpPr>
        <p:spPr>
          <a:xfrm>
            <a:off x="838200" y="1367790"/>
            <a:ext cx="10923270" cy="481711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48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... track-lets, beam spot ...</a:t>
            </a:r>
            <a:endParaRPr lang="en-US" sz="4800" b="0" strike="noStrike" spc="-1">
              <a:solidFill>
                <a:srgbClr val="FFFFFF"/>
              </a:solidFill>
              <a:latin typeface="Calibri Light" panose="020F0302020204030204"/>
              <a:sym typeface="+mn-ea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2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sp>
        <p:nvSpPr>
          <p:cNvPr id="2" name="Google Shape;197;p9"/>
          <p:cNvSpPr/>
          <p:nvPr/>
        </p:nvSpPr>
        <p:spPr>
          <a:xfrm>
            <a:off x="5947410" y="6184265"/>
            <a:ext cx="925830" cy="255905"/>
          </a:xfrm>
          <a:prstGeom prst="rect">
            <a:avLst/>
          </a:prstGeom>
          <a:noFill/>
          <a:ln w="25400" cap="flat" cmpd="sng">
            <a:noFill/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TextShape 1"/>
          <p:cNvSpPr txBox="1"/>
          <p:nvPr/>
        </p:nvSpPr>
        <p:spPr>
          <a:xfrm>
            <a:off x="838080" y="495720"/>
            <a:ext cx="10515240" cy="6483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mSTS </a:t>
            </a:r>
            <a:r>
              <a:rPr lang="en-US" sz="3200" b="0" strike="noStrike" spc="-1">
                <a:solidFill>
                  <a:srgbClr val="FFFFFF"/>
                </a:solidFill>
                <a:latin typeface="Calibri Light" panose="020F0302020204030204"/>
              </a:rPr>
              <a:t>Vertex Reconstruction (beam spot) - Setup: Top view</a:t>
            </a:r>
            <a:endParaRPr lang="en-US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1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pic>
        <p:nvPicPr>
          <p:cNvPr id="80" name="Google Shape;80;p2" descr="top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 rot="5400000">
            <a:off x="2542540" y="-16510"/>
            <a:ext cx="4740275" cy="7395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2" descr="viewer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22935" y="1492885"/>
            <a:ext cx="1640205" cy="97345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2"/>
          <p:cNvSpPr txBox="1"/>
          <p:nvPr/>
        </p:nvSpPr>
        <p:spPr>
          <a:xfrm>
            <a:off x="8631555" y="1492885"/>
            <a:ext cx="2721610" cy="4604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 stations</a:t>
            </a:r>
            <a:endParaRPr sz="2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 detection layers</a:t>
            </a:r>
            <a:endParaRPr sz="2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85;p2"/>
          <p:cNvSpPr/>
          <p:nvPr/>
        </p:nvSpPr>
        <p:spPr>
          <a:xfrm rot="5400000">
            <a:off x="6299200" y="3143250"/>
            <a:ext cx="1177925" cy="775335"/>
          </a:xfrm>
          <a:prstGeom prst="rect">
            <a:avLst/>
          </a:prstGeom>
          <a:solidFill>
            <a:schemeClr val="accent1">
              <a:alpha val="9803"/>
            </a:schemeClr>
          </a:solidFill>
          <a:ln w="19050" cap="flat" cmpd="sng">
            <a:solidFill>
              <a:schemeClr val="bg1"/>
            </a:solidFill>
            <a:prstDash val="sys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86;p2"/>
          <p:cNvSpPr/>
          <p:nvPr/>
        </p:nvSpPr>
        <p:spPr>
          <a:xfrm rot="5400000">
            <a:off x="7141210" y="3169920"/>
            <a:ext cx="1586865" cy="775335"/>
          </a:xfrm>
          <a:prstGeom prst="rect">
            <a:avLst/>
          </a:prstGeom>
          <a:solidFill>
            <a:schemeClr val="accent1">
              <a:alpha val="9803"/>
            </a:schemeClr>
          </a:solidFill>
          <a:ln w="19050" cap="flat" cmpd="sng">
            <a:solidFill>
              <a:schemeClr val="bg1"/>
            </a:solidFill>
            <a:prstDash val="sys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6856095" y="2941955"/>
            <a:ext cx="7620" cy="2632075"/>
          </a:xfrm>
          <a:prstGeom prst="line">
            <a:avLst/>
          </a:prstGeom>
          <a:ln w="19050" cmpd="thickThin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 flipH="1">
            <a:off x="7890510" y="2764155"/>
            <a:ext cx="22860" cy="2835275"/>
          </a:xfrm>
          <a:prstGeom prst="line">
            <a:avLst/>
          </a:prstGeom>
          <a:ln w="19050" cmpd="thickThin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 flipV="1">
            <a:off x="6880225" y="5599430"/>
            <a:ext cx="3052445" cy="12700"/>
          </a:xfrm>
          <a:prstGeom prst="line">
            <a:avLst/>
          </a:prstGeom>
          <a:ln w="19050" cmpd="thickThin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9903460" y="4457700"/>
            <a:ext cx="13335" cy="1165860"/>
          </a:xfrm>
          <a:prstGeom prst="line">
            <a:avLst/>
          </a:prstGeom>
          <a:ln w="19050" cmpd="thickThin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Google Shape;86;p2"/>
          <p:cNvSpPr/>
          <p:nvPr/>
        </p:nvSpPr>
        <p:spPr>
          <a:xfrm>
            <a:off x="9116695" y="3190240"/>
            <a:ext cx="1702435" cy="528955"/>
          </a:xfrm>
          <a:prstGeom prst="rect">
            <a:avLst/>
          </a:prstGeom>
          <a:solidFill>
            <a:schemeClr val="accent1">
              <a:alpha val="9803"/>
            </a:schemeClr>
          </a:solidFill>
          <a:ln w="19050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Google Shape;86;p2"/>
          <p:cNvSpPr/>
          <p:nvPr/>
        </p:nvSpPr>
        <p:spPr>
          <a:xfrm>
            <a:off x="8731250" y="3823970"/>
            <a:ext cx="2479675" cy="528955"/>
          </a:xfrm>
          <a:prstGeom prst="rect">
            <a:avLst/>
          </a:prstGeom>
          <a:solidFill>
            <a:schemeClr val="accent1">
              <a:alpha val="9803"/>
            </a:schemeClr>
          </a:solidFill>
          <a:ln w="19050" cap="flat" cmpd="sng">
            <a:solidFill>
              <a:srgbClr val="FFFF00"/>
            </a:solidFill>
            <a:prstDash val="sys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10" name="Elbow Connector 9"/>
          <p:cNvCxnSpPr>
            <a:stCxn id="85" idx="1"/>
            <a:endCxn id="7" idx="0"/>
          </p:cNvCxnSpPr>
          <p:nvPr/>
        </p:nvCxnSpPr>
        <p:spPr>
          <a:xfrm rot="16200000" flipH="1">
            <a:off x="8303895" y="1525905"/>
            <a:ext cx="248285" cy="3079750"/>
          </a:xfrm>
          <a:prstGeom prst="bentConnector3">
            <a:avLst>
              <a:gd name="adj1" fmla="val -199360"/>
            </a:avLst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stCxn id="86" idx="1"/>
          </p:cNvCxnSpPr>
          <p:nvPr/>
        </p:nvCxnSpPr>
        <p:spPr>
          <a:xfrm rot="16200000" flipH="1">
            <a:off x="8703310" y="1995170"/>
            <a:ext cx="386715" cy="1924050"/>
          </a:xfrm>
          <a:prstGeom prst="bentConnector4">
            <a:avLst>
              <a:gd name="adj1" fmla="val -65435"/>
              <a:gd name="adj2" fmla="val 105660"/>
            </a:avLst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s 12"/>
          <p:cNvSpPr/>
          <p:nvPr/>
        </p:nvSpPr>
        <p:spPr>
          <a:xfrm>
            <a:off x="8747760" y="1492885"/>
            <a:ext cx="2407285" cy="496570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GB" altLang="en-US"/>
              <a:t>(Ni) Target</a:t>
            </a:r>
            <a:endParaRPr lang="en-GB" altLang="en-US"/>
          </a:p>
        </p:txBody>
      </p:sp>
      <p:cxnSp>
        <p:nvCxnSpPr>
          <p:cNvPr id="14" name="Elbow Connector 13"/>
          <p:cNvCxnSpPr>
            <a:endCxn id="13" idx="1"/>
          </p:cNvCxnSpPr>
          <p:nvPr/>
        </p:nvCxnSpPr>
        <p:spPr>
          <a:xfrm flipV="1">
            <a:off x="4410075" y="1741170"/>
            <a:ext cx="4337685" cy="1787525"/>
          </a:xfrm>
          <a:prstGeom prst="bentConnector3">
            <a:avLst>
              <a:gd name="adj1" fmla="val 34738"/>
            </a:avLst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output-onlinegiftoo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900000">
            <a:off x="1098550" y="4358640"/>
            <a:ext cx="250190" cy="135001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5121275" y="5789930"/>
            <a:ext cx="64179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GB" sz="2400"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Setup is rotated 25</a:t>
            </a:r>
            <a:r>
              <a:rPr lang="en-US" altLang="en-GB" sz="2400" baseline="30000"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0</a:t>
            </a:r>
            <a:r>
              <a:rPr lang="en-US" altLang="en-GB" sz="2400"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respect to the beam-line </a:t>
            </a:r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TextShape 1"/>
          <p:cNvSpPr txBox="1"/>
          <p:nvPr/>
        </p:nvSpPr>
        <p:spPr>
          <a:xfrm>
            <a:off x="838080" y="495720"/>
            <a:ext cx="10515240" cy="6483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mSTS 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Vertex Reconstruction (beam spot) - Setup: Top view</a:t>
            </a:r>
            <a:endParaRPr lang="en-US" sz="3200" b="0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1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pic>
        <p:nvPicPr>
          <p:cNvPr id="83" name="Google Shape;83;p2" descr="viewer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22935" y="1492885"/>
            <a:ext cx="1640205" cy="97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6640" y="1492885"/>
            <a:ext cx="7851140" cy="4315460"/>
          </a:xfrm>
          <a:prstGeom prst="rect">
            <a:avLst/>
          </a:prstGeom>
        </p:spPr>
      </p:pic>
      <p:pic>
        <p:nvPicPr>
          <p:cNvPr id="6" name="Picture 5" descr="output-onlinegiftoo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900000">
            <a:off x="3878580" y="746125"/>
            <a:ext cx="250190" cy="7077075"/>
          </a:xfrm>
          <a:prstGeom prst="rect">
            <a:avLst/>
          </a:prstGeom>
        </p:spPr>
      </p:pic>
      <p:pic>
        <p:nvPicPr>
          <p:cNvPr id="10" name="Picture 9" descr="output-onlinegiftools (3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480000">
            <a:off x="5055235" y="2838450"/>
            <a:ext cx="1290955" cy="1290955"/>
          </a:xfrm>
          <a:prstGeom prst="rect">
            <a:avLst/>
          </a:prstGeom>
        </p:spPr>
      </p:pic>
      <p:pic>
        <p:nvPicPr>
          <p:cNvPr id="15" name="Picture 14" descr="output-onlinegiftools (4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4980" y="3346450"/>
            <a:ext cx="259715" cy="259715"/>
          </a:xfrm>
          <a:prstGeom prst="rect">
            <a:avLst/>
          </a:prstGeom>
        </p:spPr>
      </p:pic>
      <p:pic>
        <p:nvPicPr>
          <p:cNvPr id="27" name="Picture 26" descr="output-onlinegiftools (4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4980" y="3346450"/>
            <a:ext cx="259715" cy="259715"/>
          </a:xfrm>
          <a:prstGeom prst="rect">
            <a:avLst/>
          </a:prstGeom>
        </p:spPr>
      </p:pic>
      <p:pic>
        <p:nvPicPr>
          <p:cNvPr id="28" name="Picture 27" descr="output-onlinegiftools (4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4980" y="3346450"/>
            <a:ext cx="259715" cy="259715"/>
          </a:xfrm>
          <a:prstGeom prst="rect">
            <a:avLst/>
          </a:prstGeom>
        </p:spPr>
      </p:pic>
      <p:pic>
        <p:nvPicPr>
          <p:cNvPr id="29" name="Picture 28" descr="output-onlinegiftools (4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4980" y="3346450"/>
            <a:ext cx="259715" cy="259715"/>
          </a:xfrm>
          <a:prstGeom prst="rect">
            <a:avLst/>
          </a:prstGeom>
        </p:spPr>
      </p:pic>
      <p:pic>
        <p:nvPicPr>
          <p:cNvPr id="30" name="Picture 29" descr="output-onlinegiftools (4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4980" y="3346450"/>
            <a:ext cx="259715" cy="259715"/>
          </a:xfrm>
          <a:prstGeom prst="rect">
            <a:avLst/>
          </a:prstGeom>
        </p:spPr>
      </p:pic>
      <p:pic>
        <p:nvPicPr>
          <p:cNvPr id="31" name="Picture 30" descr="output-onlinegiftools (4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4980" y="3346450"/>
            <a:ext cx="259715" cy="259715"/>
          </a:xfrm>
          <a:prstGeom prst="rect">
            <a:avLst/>
          </a:prstGeom>
        </p:spPr>
      </p:pic>
      <p:pic>
        <p:nvPicPr>
          <p:cNvPr id="32" name="Picture 31" descr="output-onlinegiftools (4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4980" y="3346450"/>
            <a:ext cx="259715" cy="259715"/>
          </a:xfrm>
          <a:prstGeom prst="rect">
            <a:avLst/>
          </a:prstGeom>
        </p:spPr>
      </p:pic>
      <p:pic>
        <p:nvPicPr>
          <p:cNvPr id="33" name="Picture 32" descr="output-onlinegiftools (4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4980" y="3346450"/>
            <a:ext cx="259715" cy="259715"/>
          </a:xfrm>
          <a:prstGeom prst="rect">
            <a:avLst/>
          </a:prstGeom>
        </p:spPr>
      </p:pic>
      <p:pic>
        <p:nvPicPr>
          <p:cNvPr id="34" name="Picture 33" descr="output-onlinegiftools (4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4980" y="3346450"/>
            <a:ext cx="259715" cy="259715"/>
          </a:xfrm>
          <a:prstGeom prst="rect">
            <a:avLst/>
          </a:prstGeom>
        </p:spPr>
      </p:pic>
      <p:pic>
        <p:nvPicPr>
          <p:cNvPr id="35" name="Picture 34" descr="output-onlinegiftools (4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4980" y="3346450"/>
            <a:ext cx="259715" cy="259715"/>
          </a:xfrm>
          <a:prstGeom prst="rect">
            <a:avLst/>
          </a:prstGeom>
        </p:spPr>
      </p:pic>
      <p:pic>
        <p:nvPicPr>
          <p:cNvPr id="36" name="Picture 35" descr="output-onlinegiftools (4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4980" y="3346450"/>
            <a:ext cx="259715" cy="259715"/>
          </a:xfrm>
          <a:prstGeom prst="rect">
            <a:avLst/>
          </a:prstGeom>
        </p:spPr>
      </p:pic>
      <p:pic>
        <p:nvPicPr>
          <p:cNvPr id="37" name="Picture 36" descr="output-onlinegiftools (4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4980" y="3346450"/>
            <a:ext cx="259715" cy="259715"/>
          </a:xfrm>
          <a:prstGeom prst="rect">
            <a:avLst/>
          </a:prstGeom>
        </p:spPr>
      </p:pic>
      <p:pic>
        <p:nvPicPr>
          <p:cNvPr id="38" name="Picture 37" descr="output-onlinegiftools (4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4980" y="3346450"/>
            <a:ext cx="259715" cy="259715"/>
          </a:xfrm>
          <a:prstGeom prst="rect">
            <a:avLst/>
          </a:prstGeom>
        </p:spPr>
      </p:pic>
      <p:pic>
        <p:nvPicPr>
          <p:cNvPr id="39" name="Picture 38" descr="output-onlinegiftools (4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4980" y="3346450"/>
            <a:ext cx="259715" cy="259715"/>
          </a:xfrm>
          <a:prstGeom prst="rect">
            <a:avLst/>
          </a:prstGeom>
        </p:spPr>
      </p:pic>
      <p:pic>
        <p:nvPicPr>
          <p:cNvPr id="40" name="Picture 39" descr="output-onlinegiftools (4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4980" y="3346450"/>
            <a:ext cx="259715" cy="259715"/>
          </a:xfrm>
          <a:prstGeom prst="rect">
            <a:avLst/>
          </a:prstGeom>
        </p:spPr>
      </p:pic>
      <p:pic>
        <p:nvPicPr>
          <p:cNvPr id="41" name="Picture 40" descr="output-onlinegiftools (4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4980" y="3346450"/>
            <a:ext cx="259715" cy="259715"/>
          </a:xfrm>
          <a:prstGeom prst="rect">
            <a:avLst/>
          </a:prstGeom>
        </p:spPr>
      </p:pic>
      <p:sp>
        <p:nvSpPr>
          <p:cNvPr id="42" name="Rectangles 41"/>
          <p:cNvSpPr/>
          <p:nvPr/>
        </p:nvSpPr>
        <p:spPr>
          <a:xfrm>
            <a:off x="2954020" y="1308735"/>
            <a:ext cx="2407285" cy="496570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GB" altLang="en-US"/>
              <a:t>(Ni) Target plane </a:t>
            </a:r>
            <a:endParaRPr lang="en-GB" altLang="en-US"/>
          </a:p>
        </p:txBody>
      </p:sp>
      <p:cxnSp>
        <p:nvCxnSpPr>
          <p:cNvPr id="43" name="Elbow Connector 42"/>
          <p:cNvCxnSpPr>
            <a:endCxn id="42" idx="2"/>
          </p:cNvCxnSpPr>
          <p:nvPr/>
        </p:nvCxnSpPr>
        <p:spPr>
          <a:xfrm rot="10800000">
            <a:off x="4157345" y="1805305"/>
            <a:ext cx="995045" cy="563880"/>
          </a:xfrm>
          <a:prstGeom prst="bentConnector2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147945" y="2361565"/>
            <a:ext cx="1062355" cy="22479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623570" y="2515870"/>
            <a:ext cx="1703070" cy="2272665"/>
            <a:chOff x="12864" y="2087"/>
            <a:chExt cx="5664" cy="7567"/>
          </a:xfrm>
        </p:grpSpPr>
        <p:pic>
          <p:nvPicPr>
            <p:cNvPr id="4" name="Picture 3" descr="target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864" y="2100"/>
              <a:ext cx="5664" cy="7555"/>
            </a:xfrm>
            <a:prstGeom prst="rect">
              <a:avLst/>
            </a:prstGeom>
          </p:spPr>
        </p:pic>
        <p:sp>
          <p:nvSpPr>
            <p:cNvPr id="5" name="Rectangles 4"/>
            <p:cNvSpPr/>
            <p:nvPr/>
          </p:nvSpPr>
          <p:spPr>
            <a:xfrm>
              <a:off x="12864" y="2087"/>
              <a:ext cx="5663" cy="782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GB" altLang="en-US" sz="1200"/>
                <a:t>Target ladder</a:t>
              </a:r>
              <a:endParaRPr lang="en-GB" altLang="en-US" sz="1200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471563 0.101204 " pathEditMode="relative" rAng="0" ptsTypes="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" y="-48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 L 0.479896 0.0382407 " pathEditMode="relative" rAng="0" ptsTypes="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" y="-3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0.465677 -0.126296 " pathEditMode="relative" rAng="0" ptsTypes="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" y="-6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repeatCount="indefinite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L 0.465313 -0.0950926 " pathEditMode="relative" rAng="0" ptsTypes=""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" y="6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5901 -0.0700926 " pathEditMode="relative" rAng="0" ptsTypes="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" y="-5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 L 0.446562 0.0113889 " pathEditMode="relative" rAng="0" ptsTypes=""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" y="-38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repeatCount="indefinite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0.439792 0.059537 " pathEditMode="relative" rAng="0" ptsTypes="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" y="-2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repeatCount="indefinite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L 0.480312 -0.0189815 " pathEditMode="relative" rAng="0" ptsTypes="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" y="-17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08333 0 L 0.49125 0.0233333 " pathEditMode="relative" rAng="0" ptsTypes="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" y="51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 L 0.446927 -0.106481 " pathEditMode="relative" rAng="0" ptsTypes="">
                                      <p:cBhvr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52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repeatCount="indefinite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0.48224 0.0771296 " pathEditMode="relative" rAng="0" ptsTypes="">
                                      <p:cBhvr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" y="-61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L 0.495521 -0.0631481 " pathEditMode="relative" rAng="0" ptsTypes="">
                                      <p:cBhvr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" y="-42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83021 0.0927778 " pathEditMode="relative" rAng="0" ptsTypes="">
                                      <p:cBhvr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" y="44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0208333 0 L 0.475052 -0.0443519 " pathEditMode="relative" rAng="0" ptsTypes=""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" y="-2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indefinite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0572968 0.00166662 L 0.462552 -0.0117592 " pathEditMode="relative" rAng="0" ptsTypes="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" y="-6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repeatCount="indefinite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L 0.475625 -0.000925926 " pathEditMode="relative" rAng="0" ptsTypes="">
                                      <p:cBhvr>
                                        <p:cTn id="9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" y="-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10" presetClass="exit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TextShape 1"/>
          <p:cNvSpPr txBox="1"/>
          <p:nvPr/>
        </p:nvSpPr>
        <p:spPr>
          <a:xfrm>
            <a:off x="838080" y="495720"/>
            <a:ext cx="10515240" cy="6483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mSTS Vertex Reconstruction (beam spot) - Setup: Top view</a:t>
            </a:r>
            <a:endParaRPr lang="en-US" sz="3200" b="0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1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pic>
        <p:nvPicPr>
          <p:cNvPr id="83" name="Google Shape;83;p2" descr="viewer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22935" y="1492885"/>
            <a:ext cx="1640205" cy="97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6640" y="1492885"/>
            <a:ext cx="7851140" cy="4315460"/>
          </a:xfrm>
          <a:prstGeom prst="rect">
            <a:avLst/>
          </a:prstGeom>
        </p:spPr>
      </p:pic>
      <p:sp>
        <p:nvSpPr>
          <p:cNvPr id="42" name="Rectangles 41"/>
          <p:cNvSpPr/>
          <p:nvPr/>
        </p:nvSpPr>
        <p:spPr>
          <a:xfrm>
            <a:off x="2954020" y="1308735"/>
            <a:ext cx="2407285" cy="496570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GB" altLang="en-US"/>
              <a:t>(Ni) Target plane </a:t>
            </a:r>
            <a:endParaRPr lang="en-GB" altLang="en-US"/>
          </a:p>
        </p:txBody>
      </p:sp>
      <p:cxnSp>
        <p:nvCxnSpPr>
          <p:cNvPr id="43" name="Elbow Connector 42"/>
          <p:cNvCxnSpPr>
            <a:endCxn id="42" idx="2"/>
          </p:cNvCxnSpPr>
          <p:nvPr/>
        </p:nvCxnSpPr>
        <p:spPr>
          <a:xfrm rot="10800000">
            <a:off x="4157345" y="1805305"/>
            <a:ext cx="995045" cy="563880"/>
          </a:xfrm>
          <a:prstGeom prst="bentConnector2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147945" y="2361565"/>
            <a:ext cx="1062355" cy="22479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5" name="Google Shape;84;p2"/>
          <p:cNvSpPr txBox="1"/>
          <p:nvPr/>
        </p:nvSpPr>
        <p:spPr>
          <a:xfrm>
            <a:off x="855980" y="2884805"/>
            <a:ext cx="2279650" cy="576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p>
            <a:pPr marR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Reconstructed hits</a:t>
            </a:r>
            <a:endParaRPr lang="en-GB" b="0" i="0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" name="6-Point Star 45"/>
          <p:cNvSpPr/>
          <p:nvPr/>
        </p:nvSpPr>
        <p:spPr>
          <a:xfrm>
            <a:off x="744220" y="3082290"/>
            <a:ext cx="136525" cy="152400"/>
          </a:xfrm>
          <a:prstGeom prst="star6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7" name="6-Point Star 46"/>
          <p:cNvSpPr/>
          <p:nvPr/>
        </p:nvSpPr>
        <p:spPr>
          <a:xfrm>
            <a:off x="7926070" y="3705225"/>
            <a:ext cx="76200" cy="76200"/>
          </a:xfrm>
          <a:prstGeom prst="star6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8" name="6-Point Star 47"/>
          <p:cNvSpPr/>
          <p:nvPr/>
        </p:nvSpPr>
        <p:spPr>
          <a:xfrm>
            <a:off x="9074785" y="3803650"/>
            <a:ext cx="76200" cy="76200"/>
          </a:xfrm>
          <a:prstGeom prst="star6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9" name="6-Point Star 48"/>
          <p:cNvSpPr/>
          <p:nvPr/>
        </p:nvSpPr>
        <p:spPr>
          <a:xfrm>
            <a:off x="8069580" y="3158490"/>
            <a:ext cx="76200" cy="76200"/>
          </a:xfrm>
          <a:prstGeom prst="star6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0" name="6-Point Star 49"/>
          <p:cNvSpPr/>
          <p:nvPr/>
        </p:nvSpPr>
        <p:spPr>
          <a:xfrm>
            <a:off x="8998585" y="3044190"/>
            <a:ext cx="76200" cy="76200"/>
          </a:xfrm>
          <a:prstGeom prst="star6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6" name="Picture 5" descr="output-onlinegiftoo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900000">
            <a:off x="3862070" y="772795"/>
            <a:ext cx="250190" cy="7039610"/>
          </a:xfrm>
          <a:prstGeom prst="rect">
            <a:avLst/>
          </a:prstGeom>
        </p:spPr>
      </p:pic>
      <p:pic>
        <p:nvPicPr>
          <p:cNvPr id="10" name="Picture 9" descr="output-onlinegiftools (3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480000">
            <a:off x="5055235" y="2838450"/>
            <a:ext cx="1290955" cy="1290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0" presetClass="exit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TextShape 1"/>
          <p:cNvSpPr txBox="1"/>
          <p:nvPr/>
        </p:nvSpPr>
        <p:spPr>
          <a:xfrm>
            <a:off x="838080" y="495720"/>
            <a:ext cx="10515240" cy="6483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mSTS Vertex Reconstruction (beam spot) - Setup: Top view</a:t>
            </a:r>
            <a:endParaRPr lang="en-US" sz="3200" b="0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1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pic>
        <p:nvPicPr>
          <p:cNvPr id="83" name="Google Shape;83;p2" descr="viewer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22935" y="1492885"/>
            <a:ext cx="1640205" cy="97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6640" y="1492885"/>
            <a:ext cx="7851140" cy="4315460"/>
          </a:xfrm>
          <a:prstGeom prst="rect">
            <a:avLst/>
          </a:prstGeom>
        </p:spPr>
      </p:pic>
      <p:sp>
        <p:nvSpPr>
          <p:cNvPr id="16" name="Google Shape;84;p2"/>
          <p:cNvSpPr txBox="1"/>
          <p:nvPr/>
        </p:nvSpPr>
        <p:spPr>
          <a:xfrm>
            <a:off x="855980" y="2884805"/>
            <a:ext cx="2279650" cy="576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p>
            <a:pPr marR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Reconstructed hits</a:t>
            </a:r>
            <a:endParaRPr lang="en-GB" b="0" i="0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" name="6-Point Star 16"/>
          <p:cNvSpPr/>
          <p:nvPr/>
        </p:nvSpPr>
        <p:spPr>
          <a:xfrm>
            <a:off x="744220" y="3082290"/>
            <a:ext cx="136525" cy="152400"/>
          </a:xfrm>
          <a:prstGeom prst="star6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" name="6-Point Star 1"/>
          <p:cNvSpPr/>
          <p:nvPr/>
        </p:nvSpPr>
        <p:spPr>
          <a:xfrm>
            <a:off x="7926070" y="3705225"/>
            <a:ext cx="76200" cy="76200"/>
          </a:xfrm>
          <a:prstGeom prst="star6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" name="6-Point Star 3"/>
          <p:cNvSpPr/>
          <p:nvPr/>
        </p:nvSpPr>
        <p:spPr>
          <a:xfrm>
            <a:off x="9074785" y="3803650"/>
            <a:ext cx="76200" cy="76200"/>
          </a:xfrm>
          <a:prstGeom prst="star6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" name="6-Point Star 4"/>
          <p:cNvSpPr/>
          <p:nvPr/>
        </p:nvSpPr>
        <p:spPr>
          <a:xfrm>
            <a:off x="8069580" y="3158490"/>
            <a:ext cx="76200" cy="76200"/>
          </a:xfrm>
          <a:prstGeom prst="star6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6-Point Star 6"/>
          <p:cNvSpPr/>
          <p:nvPr/>
        </p:nvSpPr>
        <p:spPr>
          <a:xfrm>
            <a:off x="8998585" y="3044190"/>
            <a:ext cx="76200" cy="76200"/>
          </a:xfrm>
          <a:prstGeom prst="star6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5713095" y="2720340"/>
            <a:ext cx="6188075" cy="756285"/>
          </a:xfrm>
          <a:prstGeom prst="line">
            <a:avLst/>
          </a:prstGeom>
          <a:ln w="57150" cmpd="thickThin">
            <a:solidFill>
              <a:srgbClr val="17F6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713730" y="3475355"/>
            <a:ext cx="6109970" cy="709295"/>
          </a:xfrm>
          <a:prstGeom prst="line">
            <a:avLst/>
          </a:prstGeom>
          <a:ln w="57150" cmpd="thickThin">
            <a:solidFill>
              <a:srgbClr val="17F6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675630" y="1640205"/>
            <a:ext cx="5838825" cy="3739515"/>
          </a:xfrm>
          <a:prstGeom prst="line">
            <a:avLst/>
          </a:prstGeom>
          <a:ln w="57150" cmpd="thickThin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675630" y="1754505"/>
            <a:ext cx="5441950" cy="3448050"/>
          </a:xfrm>
          <a:prstGeom prst="line">
            <a:avLst/>
          </a:prstGeom>
          <a:ln w="57150" cmpd="thickThin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2165350" y="1371600"/>
            <a:ext cx="741680" cy="0"/>
          </a:xfrm>
          <a:prstGeom prst="line">
            <a:avLst/>
          </a:prstGeom>
          <a:ln w="57150" cmpd="thickThin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2165350" y="1850390"/>
            <a:ext cx="741680" cy="0"/>
          </a:xfrm>
          <a:prstGeom prst="line">
            <a:avLst/>
          </a:prstGeom>
          <a:ln w="57150" cmpd="thickThin">
            <a:solidFill>
              <a:srgbClr val="17F6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Google Shape;84;p2"/>
          <p:cNvSpPr txBox="1"/>
          <p:nvPr/>
        </p:nvSpPr>
        <p:spPr>
          <a:xfrm>
            <a:off x="2941955" y="1595120"/>
            <a:ext cx="3443605" cy="576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p>
            <a:pPr marR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b="0" i="0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Real tracks</a:t>
            </a:r>
            <a:endParaRPr lang="en-US" altLang="en-GB" b="0" i="0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Text Box 68"/>
          <p:cNvSpPr txBox="1"/>
          <p:nvPr/>
        </p:nvSpPr>
        <p:spPr>
          <a:xfrm>
            <a:off x="2941955" y="118554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GB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Combinatorial background</a:t>
            </a:r>
            <a:endParaRPr lang="en-US" altLang="en-GB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84;p2"/>
          <p:cNvSpPr txBox="1"/>
          <p:nvPr/>
        </p:nvSpPr>
        <p:spPr>
          <a:xfrm>
            <a:off x="622935" y="3850005"/>
            <a:ext cx="2045335" cy="2513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Straight lines defined by two STS hits</a:t>
            </a:r>
            <a:endParaRPr lang="en-GB" sz="2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8860" y="1737360"/>
            <a:ext cx="5481955" cy="4032250"/>
          </a:xfrm>
          <a:prstGeom prst="rect">
            <a:avLst/>
          </a:prstGeom>
        </p:spPr>
      </p:pic>
      <p:sp>
        <p:nvSpPr>
          <p:cNvPr id="623" name="TextShape 1"/>
          <p:cNvSpPr txBox="1"/>
          <p:nvPr/>
        </p:nvSpPr>
        <p:spPr>
          <a:xfrm>
            <a:off x="838080" y="495720"/>
            <a:ext cx="10515240" cy="6483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mSTS Vertex Reconstruction : beam spot at target plane</a:t>
            </a:r>
            <a:endParaRPr lang="en-US" sz="3200" b="0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2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cxnSp>
        <p:nvCxnSpPr>
          <p:cNvPr id="14" name="Straight Connector 13"/>
          <p:cNvCxnSpPr>
            <a:stCxn id="2" idx="3"/>
          </p:cNvCxnSpPr>
          <p:nvPr/>
        </p:nvCxnSpPr>
        <p:spPr>
          <a:xfrm>
            <a:off x="6072505" y="3789680"/>
            <a:ext cx="2559685" cy="35560"/>
          </a:xfrm>
          <a:prstGeom prst="line">
            <a:avLst/>
          </a:prstGeom>
          <a:ln w="57150" cmpd="thickThin">
            <a:solidFill>
              <a:srgbClr val="FF0000"/>
            </a:solidFill>
            <a:prstDash val="sysDash"/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2" idx="3"/>
          </p:cNvCxnSpPr>
          <p:nvPr/>
        </p:nvCxnSpPr>
        <p:spPr>
          <a:xfrm flipV="1">
            <a:off x="6072505" y="3535680"/>
            <a:ext cx="3405505" cy="254000"/>
          </a:xfrm>
          <a:prstGeom prst="line">
            <a:avLst/>
          </a:prstGeom>
          <a:ln w="57150" cmpd="thickThin">
            <a:solidFill>
              <a:srgbClr val="FF0000"/>
            </a:solidFill>
            <a:prstDash val="sysDash"/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910" y="1255395"/>
            <a:ext cx="5141595" cy="5068570"/>
          </a:xfrm>
          <a:prstGeom prst="rect">
            <a:avLst/>
          </a:prstGeom>
        </p:spPr>
      </p:pic>
      <p:sp>
        <p:nvSpPr>
          <p:cNvPr id="3" name="Action Button: Information 2">
            <a:hlinkClick r:id="rId4" action="ppaction://hlinksldjump"/>
          </p:cNvPr>
          <p:cNvSpPr/>
          <p:nvPr/>
        </p:nvSpPr>
        <p:spPr>
          <a:xfrm>
            <a:off x="383540" y="5874385"/>
            <a:ext cx="408940" cy="424180"/>
          </a:xfrm>
          <a:prstGeom prst="actionButtonInformation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 t="51972" r="79295"/>
          <a:stretch>
            <a:fillRect/>
          </a:stretch>
        </p:blipFill>
        <p:spPr>
          <a:xfrm rot="10800000">
            <a:off x="2167890" y="3626485"/>
            <a:ext cx="1625600" cy="2072640"/>
          </a:xfrm>
          <a:prstGeom prst="rect">
            <a:avLst/>
          </a:prstGeom>
        </p:spPr>
      </p:pic>
      <p:sp>
        <p:nvSpPr>
          <p:cNvPr id="623" name="TextShape 1"/>
          <p:cNvSpPr txBox="1"/>
          <p:nvPr/>
        </p:nvSpPr>
        <p:spPr>
          <a:xfrm>
            <a:off x="838080" y="495720"/>
            <a:ext cx="10515240" cy="6483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mSTS Vertex Reconstruction : s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econdary targets</a:t>
            </a:r>
            <a:endParaRPr lang="en-US" sz="3200" b="0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2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pic>
        <p:nvPicPr>
          <p:cNvPr id="83" name="Google Shape;83;p2" descr="viewer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22935" y="1492885"/>
            <a:ext cx="1640205" cy="97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6640" y="1492885"/>
            <a:ext cx="7851140" cy="4315460"/>
          </a:xfrm>
          <a:prstGeom prst="rect">
            <a:avLst/>
          </a:prstGeom>
        </p:spPr>
      </p:pic>
      <p:cxnSp>
        <p:nvCxnSpPr>
          <p:cNvPr id="44" name="Straight Connector 43"/>
          <p:cNvCxnSpPr/>
          <p:nvPr/>
        </p:nvCxnSpPr>
        <p:spPr>
          <a:xfrm>
            <a:off x="5147945" y="2361565"/>
            <a:ext cx="1062355" cy="22479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6" name="Picture 5" descr="output-onlinegiftoo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900000">
            <a:off x="3893820" y="722630"/>
            <a:ext cx="250190" cy="7109460"/>
          </a:xfrm>
          <a:prstGeom prst="rect">
            <a:avLst/>
          </a:prstGeom>
        </p:spPr>
      </p:pic>
      <p:pic>
        <p:nvPicPr>
          <p:cNvPr id="10" name="Picture 9" descr="output-onlinegiftools (3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480000">
            <a:off x="5055235" y="2838450"/>
            <a:ext cx="1290955" cy="1290955"/>
          </a:xfrm>
          <a:prstGeom prst="rect">
            <a:avLst/>
          </a:prstGeom>
        </p:spPr>
      </p:pic>
      <p:sp>
        <p:nvSpPr>
          <p:cNvPr id="42" name="Rectangles 41"/>
          <p:cNvSpPr/>
          <p:nvPr/>
        </p:nvSpPr>
        <p:spPr>
          <a:xfrm>
            <a:off x="2954020" y="1308735"/>
            <a:ext cx="2407285" cy="496570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GB" altLang="en-US"/>
              <a:t>(Ni) Target plane </a:t>
            </a:r>
            <a:endParaRPr lang="en-GB" altLang="en-US"/>
          </a:p>
        </p:txBody>
      </p:sp>
      <p:cxnSp>
        <p:nvCxnSpPr>
          <p:cNvPr id="43" name="Elbow Connector 42"/>
          <p:cNvCxnSpPr>
            <a:endCxn id="42" idx="2"/>
          </p:cNvCxnSpPr>
          <p:nvPr/>
        </p:nvCxnSpPr>
        <p:spPr>
          <a:xfrm rot="10800000">
            <a:off x="4157345" y="1805305"/>
            <a:ext cx="995045" cy="563880"/>
          </a:xfrm>
          <a:prstGeom prst="bentConnector2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output-onlinegiftools (3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480000">
            <a:off x="3950970" y="3346450"/>
            <a:ext cx="1290955" cy="1290955"/>
          </a:xfrm>
          <a:prstGeom prst="rect">
            <a:avLst/>
          </a:prstGeom>
        </p:spPr>
      </p:pic>
      <p:pic>
        <p:nvPicPr>
          <p:cNvPr id="5" name="Picture 4" descr="output-onlinegiftools (3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480000">
            <a:off x="2119630" y="4180840"/>
            <a:ext cx="1290955" cy="1290955"/>
          </a:xfrm>
          <a:prstGeom prst="rect">
            <a:avLst/>
          </a:prstGeom>
        </p:spPr>
      </p:pic>
      <p:pic>
        <p:nvPicPr>
          <p:cNvPr id="7" name="Picture 6" descr="output-onlinegiftools (3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480000">
            <a:off x="2553970" y="4017010"/>
            <a:ext cx="1290955" cy="1290955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622935" y="2622550"/>
            <a:ext cx="4544060" cy="2503170"/>
            <a:chOff x="981" y="4130"/>
            <a:chExt cx="7156" cy="3942"/>
          </a:xfrm>
        </p:grpSpPr>
        <p:cxnSp>
          <p:nvCxnSpPr>
            <p:cNvPr id="64" name="Straight Connector 63"/>
            <p:cNvCxnSpPr/>
            <p:nvPr/>
          </p:nvCxnSpPr>
          <p:spPr>
            <a:xfrm>
              <a:off x="6464" y="4532"/>
              <a:ext cx="1673" cy="354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62" name="Rectangles 61"/>
            <p:cNvSpPr/>
            <p:nvPr/>
          </p:nvSpPr>
          <p:spPr>
            <a:xfrm>
              <a:off x="981" y="4130"/>
              <a:ext cx="3791" cy="913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en-GB"/>
                <a:t>T0 detector</a:t>
              </a:r>
              <a:endParaRPr lang="en-US" altLang="en-GB"/>
            </a:p>
            <a:p>
              <a:pPr algn="ctr"/>
              <a:r>
                <a:rPr lang="en-US" altLang="en-GB"/>
                <a:t>(diamond counter)</a:t>
              </a:r>
              <a:endParaRPr lang="en-US" altLang="en-GB"/>
            </a:p>
          </p:txBody>
        </p:sp>
        <p:cxnSp>
          <p:nvCxnSpPr>
            <p:cNvPr id="63" name="Elbow Connector 62"/>
            <p:cNvCxnSpPr>
              <a:endCxn id="62" idx="3"/>
            </p:cNvCxnSpPr>
            <p:nvPr/>
          </p:nvCxnSpPr>
          <p:spPr>
            <a:xfrm rot="10800000">
              <a:off x="4772" y="4587"/>
              <a:ext cx="1666" cy="18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2263140" y="3560445"/>
            <a:ext cx="1539240" cy="2541905"/>
            <a:chOff x="3564" y="5607"/>
            <a:chExt cx="2424" cy="4003"/>
          </a:xfrm>
        </p:grpSpPr>
        <p:cxnSp>
          <p:nvCxnSpPr>
            <p:cNvPr id="65" name="Straight Connector 64"/>
            <p:cNvCxnSpPr/>
            <p:nvPr/>
          </p:nvCxnSpPr>
          <p:spPr>
            <a:xfrm>
              <a:off x="3564" y="5607"/>
              <a:ext cx="1673" cy="354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8" name="Elbow Connector 67"/>
            <p:cNvCxnSpPr>
              <a:endCxn id="67" idx="1"/>
            </p:cNvCxnSpPr>
            <p:nvPr/>
          </p:nvCxnSpPr>
          <p:spPr>
            <a:xfrm>
              <a:off x="5214" y="9140"/>
              <a:ext cx="775" cy="470"/>
            </a:xfrm>
            <a:prstGeom prst="bentConnector3">
              <a:avLst>
                <a:gd name="adj1" fmla="val -1032"/>
              </a:avLst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2672715" y="3429000"/>
            <a:ext cx="3536950" cy="2921635"/>
            <a:chOff x="4209" y="5400"/>
            <a:chExt cx="5570" cy="4601"/>
          </a:xfrm>
        </p:grpSpPr>
        <p:cxnSp>
          <p:nvCxnSpPr>
            <p:cNvPr id="66" name="Straight Connector 65"/>
            <p:cNvCxnSpPr/>
            <p:nvPr/>
          </p:nvCxnSpPr>
          <p:spPr>
            <a:xfrm>
              <a:off x="4209" y="5400"/>
              <a:ext cx="1673" cy="354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67" name="Rectangles 66"/>
            <p:cNvSpPr/>
            <p:nvPr/>
          </p:nvSpPr>
          <p:spPr>
            <a:xfrm>
              <a:off x="5989" y="9219"/>
              <a:ext cx="3791" cy="782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en-GB"/>
                <a:t>Pipe flanges</a:t>
              </a:r>
              <a:endParaRPr lang="en-US" altLang="en-GB"/>
            </a:p>
          </p:txBody>
        </p:sp>
        <p:cxnSp>
          <p:nvCxnSpPr>
            <p:cNvPr id="69" name="Elbow Connector 68"/>
            <p:cNvCxnSpPr>
              <a:endCxn id="67" idx="0"/>
            </p:cNvCxnSpPr>
            <p:nvPr/>
          </p:nvCxnSpPr>
          <p:spPr>
            <a:xfrm>
              <a:off x="5874" y="8931"/>
              <a:ext cx="2011" cy="288"/>
            </a:xfrm>
            <a:prstGeom prst="bentConnector2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530975" y="5930265"/>
            <a:ext cx="5100320" cy="464820"/>
            <a:chOff x="10285" y="9339"/>
            <a:chExt cx="8032" cy="7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"/>
            <a:srcRect t="88345" b="6296"/>
            <a:stretch>
              <a:fillRect/>
            </a:stretch>
          </p:blipFill>
          <p:spPr>
            <a:xfrm>
              <a:off x="10285" y="9339"/>
              <a:ext cx="8033" cy="4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"/>
            <a:srcRect t="93262"/>
            <a:stretch>
              <a:fillRect/>
            </a:stretch>
          </p:blipFill>
          <p:spPr>
            <a:xfrm>
              <a:off x="10285" y="9569"/>
              <a:ext cx="8033" cy="503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 t="51972" r="79295"/>
          <a:stretch>
            <a:fillRect/>
          </a:stretch>
        </p:blipFill>
        <p:spPr>
          <a:xfrm rot="10800000">
            <a:off x="2167890" y="3626485"/>
            <a:ext cx="1625600" cy="2072640"/>
          </a:xfrm>
          <a:prstGeom prst="rect">
            <a:avLst/>
          </a:prstGeom>
        </p:spPr>
      </p:pic>
      <p:sp>
        <p:nvSpPr>
          <p:cNvPr id="623" name="TextShape 1"/>
          <p:cNvSpPr txBox="1"/>
          <p:nvPr/>
        </p:nvSpPr>
        <p:spPr>
          <a:xfrm>
            <a:off x="838080" y="495720"/>
            <a:ext cx="10515240" cy="6483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mSTS 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Secondary targets - 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Cave “tomography”</a:t>
            </a:r>
            <a:endParaRPr lang="en-US" sz="3200" b="0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pic>
        <p:nvPicPr>
          <p:cNvPr id="83" name="Google Shape;83;p2" descr="viewer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22935" y="1492885"/>
            <a:ext cx="1640205" cy="97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6640" y="1492885"/>
            <a:ext cx="7851140" cy="4315460"/>
          </a:xfrm>
          <a:prstGeom prst="rect">
            <a:avLst/>
          </a:prstGeom>
        </p:spPr>
      </p:pic>
      <p:cxnSp>
        <p:nvCxnSpPr>
          <p:cNvPr id="44" name="Straight Connector 43"/>
          <p:cNvCxnSpPr/>
          <p:nvPr/>
        </p:nvCxnSpPr>
        <p:spPr>
          <a:xfrm>
            <a:off x="5147945" y="2361565"/>
            <a:ext cx="1062355" cy="22479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6" name="Picture 5" descr="output-onlinegiftool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900000">
            <a:off x="3851910" y="787400"/>
            <a:ext cx="250190" cy="7018020"/>
          </a:xfrm>
          <a:prstGeom prst="rect">
            <a:avLst/>
          </a:prstGeom>
        </p:spPr>
      </p:pic>
      <p:pic>
        <p:nvPicPr>
          <p:cNvPr id="10" name="Picture 9" descr="output-onlinegiftools (3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480000">
            <a:off x="5055235" y="2838450"/>
            <a:ext cx="1290955" cy="1290955"/>
          </a:xfrm>
          <a:prstGeom prst="rect">
            <a:avLst/>
          </a:prstGeom>
        </p:spPr>
      </p:pic>
      <p:sp>
        <p:nvSpPr>
          <p:cNvPr id="42" name="Rectangles 41"/>
          <p:cNvSpPr/>
          <p:nvPr/>
        </p:nvSpPr>
        <p:spPr>
          <a:xfrm>
            <a:off x="2954020" y="1308735"/>
            <a:ext cx="2407285" cy="496570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GB" altLang="en-US"/>
              <a:t>(Ni) Target plane </a:t>
            </a:r>
            <a:endParaRPr lang="en-GB" altLang="en-US"/>
          </a:p>
        </p:txBody>
      </p:sp>
      <p:cxnSp>
        <p:nvCxnSpPr>
          <p:cNvPr id="43" name="Elbow Connector 42"/>
          <p:cNvCxnSpPr>
            <a:endCxn id="42" idx="2"/>
          </p:cNvCxnSpPr>
          <p:nvPr/>
        </p:nvCxnSpPr>
        <p:spPr>
          <a:xfrm rot="10800000">
            <a:off x="4157345" y="1805305"/>
            <a:ext cx="995045" cy="563880"/>
          </a:xfrm>
          <a:prstGeom prst="bentConnector2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output-onlinegiftools (3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480000">
            <a:off x="3950970" y="3346450"/>
            <a:ext cx="1290955" cy="1290955"/>
          </a:xfrm>
          <a:prstGeom prst="rect">
            <a:avLst/>
          </a:prstGeom>
        </p:spPr>
      </p:pic>
      <p:pic>
        <p:nvPicPr>
          <p:cNvPr id="5" name="Picture 4" descr="output-onlinegiftools (3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480000">
            <a:off x="2119630" y="4180840"/>
            <a:ext cx="1290955" cy="1290955"/>
          </a:xfrm>
          <a:prstGeom prst="rect">
            <a:avLst/>
          </a:prstGeom>
        </p:spPr>
      </p:pic>
      <p:pic>
        <p:nvPicPr>
          <p:cNvPr id="7" name="Picture 6" descr="output-onlinegiftools (3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480000">
            <a:off x="2553970" y="4017010"/>
            <a:ext cx="1290955" cy="1290955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622935" y="2622550"/>
            <a:ext cx="4544060" cy="2503170"/>
            <a:chOff x="981" y="4130"/>
            <a:chExt cx="7156" cy="3942"/>
          </a:xfrm>
        </p:grpSpPr>
        <p:cxnSp>
          <p:nvCxnSpPr>
            <p:cNvPr id="64" name="Straight Connector 63"/>
            <p:cNvCxnSpPr/>
            <p:nvPr/>
          </p:nvCxnSpPr>
          <p:spPr>
            <a:xfrm>
              <a:off x="6464" y="4532"/>
              <a:ext cx="1673" cy="354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62" name="Rectangles 61"/>
            <p:cNvSpPr/>
            <p:nvPr/>
          </p:nvSpPr>
          <p:spPr>
            <a:xfrm>
              <a:off x="981" y="4130"/>
              <a:ext cx="3791" cy="935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en-GB">
                  <a:sym typeface="+mn-ea"/>
                </a:rPr>
                <a:t>T0 detector</a:t>
              </a:r>
              <a:endParaRPr lang="en-US" altLang="en-GB"/>
            </a:p>
            <a:p>
              <a:pPr algn="ctr"/>
              <a:r>
                <a:rPr lang="en-US" altLang="en-GB">
                  <a:sym typeface="+mn-ea"/>
                </a:rPr>
                <a:t>(diamond counter)</a:t>
              </a:r>
              <a:endParaRPr lang="en-US" altLang="en-GB"/>
            </a:p>
          </p:txBody>
        </p:sp>
        <p:cxnSp>
          <p:nvCxnSpPr>
            <p:cNvPr id="63" name="Elbow Connector 62"/>
            <p:cNvCxnSpPr>
              <a:endCxn id="62" idx="3"/>
            </p:cNvCxnSpPr>
            <p:nvPr/>
          </p:nvCxnSpPr>
          <p:spPr>
            <a:xfrm rot="10800000">
              <a:off x="4772" y="4598"/>
              <a:ext cx="1666" cy="18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2263140" y="3560445"/>
            <a:ext cx="1539240" cy="2541905"/>
            <a:chOff x="3564" y="5607"/>
            <a:chExt cx="2424" cy="4003"/>
          </a:xfrm>
        </p:grpSpPr>
        <p:cxnSp>
          <p:nvCxnSpPr>
            <p:cNvPr id="65" name="Straight Connector 64"/>
            <p:cNvCxnSpPr/>
            <p:nvPr/>
          </p:nvCxnSpPr>
          <p:spPr>
            <a:xfrm>
              <a:off x="3564" y="5607"/>
              <a:ext cx="1673" cy="354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8" name="Elbow Connector 67"/>
            <p:cNvCxnSpPr>
              <a:endCxn id="67" idx="1"/>
            </p:cNvCxnSpPr>
            <p:nvPr/>
          </p:nvCxnSpPr>
          <p:spPr>
            <a:xfrm>
              <a:off x="5214" y="9140"/>
              <a:ext cx="775" cy="470"/>
            </a:xfrm>
            <a:prstGeom prst="bentConnector3">
              <a:avLst>
                <a:gd name="adj1" fmla="val -1032"/>
              </a:avLst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2672715" y="3429000"/>
            <a:ext cx="3536950" cy="2921635"/>
            <a:chOff x="4209" y="5400"/>
            <a:chExt cx="5570" cy="4601"/>
          </a:xfrm>
        </p:grpSpPr>
        <p:cxnSp>
          <p:nvCxnSpPr>
            <p:cNvPr id="66" name="Straight Connector 65"/>
            <p:cNvCxnSpPr/>
            <p:nvPr/>
          </p:nvCxnSpPr>
          <p:spPr>
            <a:xfrm>
              <a:off x="4209" y="5400"/>
              <a:ext cx="1673" cy="354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67" name="Rectangles 66"/>
            <p:cNvSpPr/>
            <p:nvPr/>
          </p:nvSpPr>
          <p:spPr>
            <a:xfrm>
              <a:off x="5989" y="9219"/>
              <a:ext cx="3791" cy="782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en-GB"/>
                <a:t>Pipe flanges</a:t>
              </a:r>
              <a:endParaRPr lang="en-US" altLang="en-GB"/>
            </a:p>
          </p:txBody>
        </p:sp>
        <p:cxnSp>
          <p:nvCxnSpPr>
            <p:cNvPr id="69" name="Elbow Connector 68"/>
            <p:cNvCxnSpPr>
              <a:endCxn id="67" idx="0"/>
            </p:cNvCxnSpPr>
            <p:nvPr/>
          </p:nvCxnSpPr>
          <p:spPr>
            <a:xfrm>
              <a:off x="5874" y="8931"/>
              <a:ext cx="2011" cy="288"/>
            </a:xfrm>
            <a:prstGeom prst="bentConnector2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6142990" y="1213485"/>
            <a:ext cx="5866130" cy="4798695"/>
            <a:chOff x="6867" y="1896"/>
            <a:chExt cx="9238" cy="7946"/>
          </a:xfrm>
        </p:grpSpPr>
        <p:grpSp>
          <p:nvGrpSpPr>
            <p:cNvPr id="14" name="Group 13"/>
            <p:cNvGrpSpPr/>
            <p:nvPr/>
          </p:nvGrpSpPr>
          <p:grpSpPr>
            <a:xfrm>
              <a:off x="6867" y="1896"/>
              <a:ext cx="9238" cy="7947"/>
              <a:chOff x="6840" y="2196"/>
              <a:chExt cx="9238" cy="7947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7"/>
              <a:srcRect l="9384" t="37579" b="39072"/>
              <a:stretch>
                <a:fillRect/>
              </a:stretch>
            </p:blipFill>
            <p:spPr>
              <a:xfrm>
                <a:off x="7434" y="2218"/>
                <a:ext cx="8289" cy="204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8"/>
              <a:srcRect t="34163" b="42378"/>
              <a:stretch>
                <a:fillRect/>
              </a:stretch>
            </p:blipFill>
            <p:spPr>
              <a:xfrm>
                <a:off x="7184" y="4258"/>
                <a:ext cx="8736" cy="204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9"/>
              <a:srcRect t="29818" b="46722"/>
              <a:stretch>
                <a:fillRect/>
              </a:stretch>
            </p:blipFill>
            <p:spPr>
              <a:xfrm>
                <a:off x="7211" y="6180"/>
                <a:ext cx="8652" cy="204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10"/>
              <a:srcRect t="30609" b="46760"/>
              <a:stretch>
                <a:fillRect/>
              </a:stretch>
            </p:blipFill>
            <p:spPr>
              <a:xfrm>
                <a:off x="7174" y="8102"/>
                <a:ext cx="8612" cy="194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3" name="Rectangles 22"/>
              <p:cNvSpPr/>
              <p:nvPr/>
            </p:nvSpPr>
            <p:spPr>
              <a:xfrm>
                <a:off x="15484" y="2196"/>
                <a:ext cx="594" cy="7947"/>
              </a:xfrm>
              <a:prstGeom prst="rect">
                <a:avLst/>
              </a:prstGeom>
              <a:solidFill>
                <a:srgbClr val="262626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24" name="Rectangles 23"/>
              <p:cNvSpPr/>
              <p:nvPr/>
            </p:nvSpPr>
            <p:spPr>
              <a:xfrm>
                <a:off x="6840" y="2219"/>
                <a:ext cx="594" cy="7924"/>
              </a:xfrm>
              <a:prstGeom prst="rect">
                <a:avLst/>
              </a:prstGeom>
              <a:solidFill>
                <a:srgbClr val="262626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</p:grpSp>
        <p:sp>
          <p:nvSpPr>
            <p:cNvPr id="25" name="Rectangles 24"/>
            <p:cNvSpPr/>
            <p:nvPr/>
          </p:nvSpPr>
          <p:spPr>
            <a:xfrm>
              <a:off x="11013" y="2391"/>
              <a:ext cx="1003" cy="1021"/>
            </a:xfrm>
            <a:prstGeom prst="rect">
              <a:avLst/>
            </a:prstGeom>
            <a:noFill/>
            <a:ln w="38100">
              <a:solidFill>
                <a:srgbClr val="C24229"/>
              </a:solidFill>
              <a:prstDash val="sysDot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26" name="Rectangles 25"/>
            <p:cNvSpPr/>
            <p:nvPr/>
          </p:nvSpPr>
          <p:spPr>
            <a:xfrm>
              <a:off x="9636" y="4622"/>
              <a:ext cx="1003" cy="1021"/>
            </a:xfrm>
            <a:prstGeom prst="rect">
              <a:avLst/>
            </a:prstGeom>
            <a:noFill/>
            <a:ln w="38100">
              <a:solidFill>
                <a:srgbClr val="EFB758"/>
              </a:solidFill>
              <a:prstDash val="sysDot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27" name="Rectangles 26"/>
            <p:cNvSpPr/>
            <p:nvPr/>
          </p:nvSpPr>
          <p:spPr>
            <a:xfrm>
              <a:off x="8560" y="7056"/>
              <a:ext cx="620" cy="756"/>
            </a:xfrm>
            <a:prstGeom prst="rect">
              <a:avLst/>
            </a:prstGeom>
            <a:noFill/>
            <a:ln w="38100">
              <a:solidFill>
                <a:srgbClr val="17395C"/>
              </a:solidFill>
              <a:prstDash val="sysDot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28" name="Rectangles 27"/>
            <p:cNvSpPr/>
            <p:nvPr/>
          </p:nvSpPr>
          <p:spPr>
            <a:xfrm>
              <a:off x="7705" y="8986"/>
              <a:ext cx="620" cy="75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cxnSp>
        <p:nvCxnSpPr>
          <p:cNvPr id="15" name="Elbow Connector 14"/>
          <p:cNvCxnSpPr>
            <a:stCxn id="81" idx="1"/>
            <a:endCxn id="42" idx="3"/>
          </p:cNvCxnSpPr>
          <p:nvPr/>
        </p:nvCxnSpPr>
        <p:spPr>
          <a:xfrm rot="10800000">
            <a:off x="5360670" y="1556385"/>
            <a:ext cx="3414395" cy="295275"/>
          </a:xfrm>
          <a:prstGeom prst="bentConnector3">
            <a:avLst>
              <a:gd name="adj1" fmla="val 49991"/>
            </a:avLst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stCxn id="26" idx="1"/>
          </p:cNvCxnSpPr>
          <p:nvPr/>
        </p:nvCxnSpPr>
        <p:spPr>
          <a:xfrm rot="10800000" flipV="1">
            <a:off x="5164455" y="3168015"/>
            <a:ext cx="2736215" cy="1943100"/>
          </a:xfrm>
          <a:prstGeom prst="bentConnector3">
            <a:avLst>
              <a:gd name="adj1" fmla="val 57113"/>
            </a:avLst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27" idx="1"/>
            <a:endCxn id="67" idx="3"/>
          </p:cNvCxnSpPr>
          <p:nvPr/>
        </p:nvCxnSpPr>
        <p:spPr>
          <a:xfrm rot="10800000" flipV="1">
            <a:off x="6209665" y="4558030"/>
            <a:ext cx="1007745" cy="1544320"/>
          </a:xfrm>
          <a:prstGeom prst="bentConnector3">
            <a:avLst>
              <a:gd name="adj1" fmla="val 75992"/>
            </a:avLst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28" idx="2"/>
            <a:endCxn id="67" idx="3"/>
          </p:cNvCxnSpPr>
          <p:nvPr/>
        </p:nvCxnSpPr>
        <p:spPr>
          <a:xfrm rot="5400000">
            <a:off x="6466205" y="5695950"/>
            <a:ext cx="150495" cy="661670"/>
          </a:xfrm>
          <a:prstGeom prst="bentConnector2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TextShape 1"/>
          <p:cNvSpPr txBox="1"/>
          <p:nvPr/>
        </p:nvSpPr>
        <p:spPr>
          <a:xfrm>
            <a:off x="838200" y="495935"/>
            <a:ext cx="10923270" cy="64833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mSTS </a:t>
            </a:r>
            <a:r>
              <a:rPr lang="en-US" sz="3200" b="0" strike="noStrike" spc="-1">
                <a:solidFill>
                  <a:srgbClr val="FFFFFF"/>
                </a:solidFill>
                <a:latin typeface="Calibri Light" panose="020F0302020204030204"/>
              </a:rPr>
              <a:t>Secondary targets</a:t>
            </a:r>
            <a:r>
              <a:rPr lang="en-US" sz="3200" b="0" strike="noStrike" spc="-1">
                <a:solidFill>
                  <a:srgbClr val="FFFFFF"/>
                </a:solidFill>
                <a:latin typeface="Calibri Light" panose="020F0302020204030204"/>
              </a:rPr>
              <a:t> - 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Cave “tomography”</a:t>
            </a:r>
            <a:endParaRPr lang="en-US" sz="3200" b="0" strike="noStrike" spc="-1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1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sp>
        <p:nvSpPr>
          <p:cNvPr id="2" name="Google Shape;197;p9"/>
          <p:cNvSpPr/>
          <p:nvPr/>
        </p:nvSpPr>
        <p:spPr>
          <a:xfrm>
            <a:off x="5947410" y="6184265"/>
            <a:ext cx="925830" cy="255905"/>
          </a:xfrm>
          <a:prstGeom prst="rect">
            <a:avLst/>
          </a:prstGeom>
          <a:noFill/>
          <a:ln w="25400" cap="flat" cmpd="sng">
            <a:noFill/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530975" y="5930265"/>
            <a:ext cx="5100320" cy="464820"/>
            <a:chOff x="10285" y="9339"/>
            <a:chExt cx="8032" cy="73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rcRect t="88345" b="6296"/>
            <a:stretch>
              <a:fillRect/>
            </a:stretch>
          </p:blipFill>
          <p:spPr>
            <a:xfrm>
              <a:off x="10285" y="9339"/>
              <a:ext cx="8033" cy="4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rcRect t="93262"/>
            <a:stretch>
              <a:fillRect/>
            </a:stretch>
          </p:blipFill>
          <p:spPr>
            <a:xfrm>
              <a:off x="10285" y="9569"/>
              <a:ext cx="8033" cy="503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87095" y="1291590"/>
            <a:ext cx="5100320" cy="4892675"/>
            <a:chOff x="6673" y="2369"/>
            <a:chExt cx="8032" cy="753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73" y="2369"/>
              <a:ext cx="8033" cy="7538"/>
            </a:xfrm>
            <a:prstGeom prst="rect">
              <a:avLst/>
            </a:prstGeom>
          </p:spPr>
        </p:pic>
        <p:pic>
          <p:nvPicPr>
            <p:cNvPr id="21" name="Picture 20" descr="z_planes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0998" y="3704"/>
              <a:ext cx="1354" cy="1425"/>
            </a:xfrm>
            <a:prstGeom prst="rect">
              <a:avLst/>
            </a:prstGeom>
          </p:spPr>
        </p:pic>
      </p:grpSp>
      <p:grpSp>
        <p:nvGrpSpPr>
          <p:cNvPr id="73" name="Group 72"/>
          <p:cNvGrpSpPr/>
          <p:nvPr/>
        </p:nvGrpSpPr>
        <p:grpSpPr>
          <a:xfrm>
            <a:off x="6142990" y="1213485"/>
            <a:ext cx="5866130" cy="4798695"/>
            <a:chOff x="6867" y="1896"/>
            <a:chExt cx="9238" cy="7946"/>
          </a:xfrm>
        </p:grpSpPr>
        <p:grpSp>
          <p:nvGrpSpPr>
            <p:cNvPr id="74" name="Group 73"/>
            <p:cNvGrpSpPr/>
            <p:nvPr/>
          </p:nvGrpSpPr>
          <p:grpSpPr>
            <a:xfrm>
              <a:off x="6867" y="1896"/>
              <a:ext cx="9238" cy="7947"/>
              <a:chOff x="6840" y="2196"/>
              <a:chExt cx="9238" cy="7947"/>
            </a:xfrm>
          </p:grpSpPr>
          <p:pic>
            <p:nvPicPr>
              <p:cNvPr id="75" name="Picture 74"/>
              <p:cNvPicPr>
                <a:picLocks noChangeAspect="1"/>
              </p:cNvPicPr>
              <p:nvPr/>
            </p:nvPicPr>
            <p:blipFill>
              <a:blip r:embed="rId4"/>
              <a:srcRect l="9384" t="37579" b="39072"/>
              <a:stretch>
                <a:fillRect/>
              </a:stretch>
            </p:blipFill>
            <p:spPr>
              <a:xfrm>
                <a:off x="7434" y="2218"/>
                <a:ext cx="8289" cy="204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5"/>
              <a:srcRect t="34163" b="42378"/>
              <a:stretch>
                <a:fillRect/>
              </a:stretch>
            </p:blipFill>
            <p:spPr>
              <a:xfrm>
                <a:off x="7184" y="4258"/>
                <a:ext cx="8736" cy="204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6"/>
              <a:srcRect t="29818" b="46722"/>
              <a:stretch>
                <a:fillRect/>
              </a:stretch>
            </p:blipFill>
            <p:spPr>
              <a:xfrm>
                <a:off x="7211" y="6180"/>
                <a:ext cx="8652" cy="204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7"/>
              <a:srcRect t="30609" b="46760"/>
              <a:stretch>
                <a:fillRect/>
              </a:stretch>
            </p:blipFill>
            <p:spPr>
              <a:xfrm>
                <a:off x="7174" y="8102"/>
                <a:ext cx="8612" cy="194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79" name="Rectangles 78"/>
              <p:cNvSpPr/>
              <p:nvPr/>
            </p:nvSpPr>
            <p:spPr>
              <a:xfrm>
                <a:off x="15484" y="2196"/>
                <a:ext cx="594" cy="7947"/>
              </a:xfrm>
              <a:prstGeom prst="rect">
                <a:avLst/>
              </a:prstGeom>
              <a:solidFill>
                <a:srgbClr val="262626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80" name="Rectangles 79"/>
              <p:cNvSpPr/>
              <p:nvPr/>
            </p:nvSpPr>
            <p:spPr>
              <a:xfrm>
                <a:off x="6840" y="2219"/>
                <a:ext cx="594" cy="7924"/>
              </a:xfrm>
              <a:prstGeom prst="rect">
                <a:avLst/>
              </a:prstGeom>
              <a:solidFill>
                <a:srgbClr val="262626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</p:grpSp>
        <p:sp>
          <p:nvSpPr>
            <p:cNvPr id="81" name="Rectangles 80"/>
            <p:cNvSpPr/>
            <p:nvPr/>
          </p:nvSpPr>
          <p:spPr>
            <a:xfrm>
              <a:off x="11013" y="2391"/>
              <a:ext cx="1003" cy="1021"/>
            </a:xfrm>
            <a:prstGeom prst="rect">
              <a:avLst/>
            </a:prstGeom>
            <a:noFill/>
            <a:ln w="38100">
              <a:solidFill>
                <a:srgbClr val="C24229"/>
              </a:solidFill>
              <a:prstDash val="sysDot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82" name="Rectangles 81"/>
            <p:cNvSpPr/>
            <p:nvPr/>
          </p:nvSpPr>
          <p:spPr>
            <a:xfrm>
              <a:off x="9636" y="4622"/>
              <a:ext cx="1003" cy="1021"/>
            </a:xfrm>
            <a:prstGeom prst="rect">
              <a:avLst/>
            </a:prstGeom>
            <a:noFill/>
            <a:ln w="38100">
              <a:solidFill>
                <a:srgbClr val="EFB758"/>
              </a:solidFill>
              <a:prstDash val="sysDot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84" name="Rectangles 83"/>
            <p:cNvSpPr/>
            <p:nvPr/>
          </p:nvSpPr>
          <p:spPr>
            <a:xfrm>
              <a:off x="8560" y="7056"/>
              <a:ext cx="620" cy="756"/>
            </a:xfrm>
            <a:prstGeom prst="rect">
              <a:avLst/>
            </a:prstGeom>
            <a:noFill/>
            <a:ln w="38100">
              <a:solidFill>
                <a:srgbClr val="17395C"/>
              </a:solidFill>
              <a:prstDash val="sysDot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85" name="Rectangles 84"/>
            <p:cNvSpPr/>
            <p:nvPr/>
          </p:nvSpPr>
          <p:spPr>
            <a:xfrm>
              <a:off x="7705" y="8986"/>
              <a:ext cx="620" cy="75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rcRect l="55521" t="22389" r="5707" b="12278"/>
          <a:stretch>
            <a:fillRect/>
          </a:stretch>
        </p:blipFill>
        <p:spPr>
          <a:xfrm>
            <a:off x="1511300" y="1221105"/>
            <a:ext cx="9169400" cy="5166360"/>
          </a:xfrm>
          <a:prstGeom prst="rect">
            <a:avLst/>
          </a:prstGeom>
        </p:spPr>
      </p:pic>
      <p:sp>
        <p:nvSpPr>
          <p:cNvPr id="99" name="TextShape 1"/>
          <p:cNvSpPr txBox="1"/>
          <p:nvPr/>
        </p:nvSpPr>
        <p:spPr>
          <a:xfrm>
            <a:off x="838080" y="495720"/>
            <a:ext cx="10515240" cy="6483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800" b="0" strike="noStrike" spc="-1" dirty="0">
                <a:solidFill>
                  <a:srgbClr val="FFFFFF"/>
                </a:solidFill>
                <a:latin typeface="Calibri Light" panose="020F0302020204030204"/>
              </a:rPr>
              <a:t>GSI - </a:t>
            </a:r>
            <a:r>
              <a:rPr lang="en-US" sz="2800" spc="-1" dirty="0">
                <a:solidFill>
                  <a:srgbClr val="FFFFFF"/>
                </a:solidFill>
                <a:latin typeface="Calibri Light" panose="020F0302020204030204"/>
                <a:sym typeface="+mn-ea"/>
              </a:rPr>
              <a:t>Facility for Antiproton and Ion Research (</a:t>
            </a:r>
            <a:r>
              <a:rPr lang="en-US" sz="2800" spc="-1" dirty="0">
                <a:solidFill>
                  <a:srgbClr val="FFFFFF"/>
                </a:solidFill>
                <a:latin typeface="Calibri Light" panose="020F0302020204030204"/>
                <a:sym typeface="+mn-ea"/>
              </a:rPr>
              <a:t>FAIR) - location</a:t>
            </a:r>
            <a:endParaRPr lang="en-US" sz="2800" b="0" strike="noStrike" spc="-1" dirty="0">
              <a:solidFill>
                <a:srgbClr val="FFFFFF"/>
              </a:solidFill>
              <a:latin typeface="Calibri Light" panose="020F0302020204030204"/>
            </a:endParaRPr>
          </a:p>
        </p:txBody>
      </p:sp>
      <p:pic>
        <p:nvPicPr>
          <p:cNvPr id="103" name="Picture 14"/>
          <p:cNvPicPr/>
          <p:nvPr/>
        </p:nvPicPr>
        <p:blipFill>
          <a:blip r:embed="rId2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pic>
        <p:nvPicPr>
          <p:cNvPr id="5" name="Picture 4" descr="ezgif.com-video-to-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300" y="1221105"/>
            <a:ext cx="9169400" cy="5165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alphaModFix amt="10000"/>
            <a:clrChange>
              <a:clrFrom>
                <a:srgbClr val="C9C7BB">
                  <a:alpha val="100000"/>
                </a:srgbClr>
              </a:clrFrom>
              <a:clrTo>
                <a:srgbClr val="C9C7BB">
                  <a:alpha val="100000"/>
                  <a:alpha val="0"/>
                </a:srgbClr>
              </a:clrTo>
            </a:clrChange>
            <a:grayscl/>
            <a:lum bright="-42000" contrast="24000"/>
          </a:blip>
          <a:stretch>
            <a:fillRect/>
          </a:stretch>
        </p:blipFill>
        <p:spPr>
          <a:xfrm>
            <a:off x="1270" y="635"/>
            <a:ext cx="12190730" cy="6857365"/>
          </a:xfrm>
          <a:prstGeom prst="rect">
            <a:avLst/>
          </a:prstGeom>
        </p:spPr>
      </p:pic>
      <p:sp>
        <p:nvSpPr>
          <p:cNvPr id="623" name="TextShape 1"/>
          <p:cNvSpPr txBox="1"/>
          <p:nvPr/>
        </p:nvSpPr>
        <p:spPr>
          <a:xfrm>
            <a:off x="838200" y="1367790"/>
            <a:ext cx="10923270" cy="481711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48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... hit reconstruction efficiency ...</a:t>
            </a:r>
            <a:endParaRPr lang="en-US" sz="4800" b="0" strike="noStrike" spc="-1">
              <a:solidFill>
                <a:srgbClr val="FFFFFF"/>
              </a:solidFill>
              <a:latin typeface="Calibri Light" panose="020F0302020204030204"/>
              <a:sym typeface="+mn-ea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2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sp>
        <p:nvSpPr>
          <p:cNvPr id="2" name="Google Shape;197;p9"/>
          <p:cNvSpPr/>
          <p:nvPr/>
        </p:nvSpPr>
        <p:spPr>
          <a:xfrm>
            <a:off x="5947410" y="6184265"/>
            <a:ext cx="925830" cy="255905"/>
          </a:xfrm>
          <a:prstGeom prst="rect">
            <a:avLst/>
          </a:prstGeom>
          <a:noFill/>
          <a:ln w="25400" cap="flat" cmpd="sng">
            <a:noFill/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eometry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74470" y="1174115"/>
            <a:ext cx="9487535" cy="5236210"/>
          </a:xfrm>
          <a:prstGeom prst="rect">
            <a:avLst/>
          </a:prstGeom>
        </p:spPr>
      </p:pic>
      <p:sp>
        <p:nvSpPr>
          <p:cNvPr id="623" name="TextShape 1"/>
          <p:cNvSpPr txBox="1"/>
          <p:nvPr/>
        </p:nvSpPr>
        <p:spPr>
          <a:xfrm>
            <a:off x="838200" y="495935"/>
            <a:ext cx="10923270" cy="64833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mSTS</a:t>
            </a:r>
            <a:r>
              <a:rPr lang="en-US" sz="3200" b="0" strike="noStrike" spc="-1">
                <a:solidFill>
                  <a:srgbClr val="FFFFFF"/>
                </a:solidFill>
                <a:latin typeface="Calibri Light" panose="020F0302020204030204"/>
              </a:rPr>
              <a:t> -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 </a:t>
            </a:r>
            <a:r>
              <a:rPr lang="en-US" sz="3200" b="1" spc="-1">
                <a:solidFill>
                  <a:schemeClr val="accent2">
                    <a:lumMod val="75000"/>
                  </a:schemeClr>
                </a:solidFill>
                <a:latin typeface="Calibri Light" panose="020F0302020204030204"/>
                <a:sym typeface="+mn-ea"/>
              </a:rPr>
              <a:t>H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it </a:t>
            </a:r>
            <a:r>
              <a:rPr lang="en-US" sz="3200" b="1" spc="-1">
                <a:solidFill>
                  <a:schemeClr val="accent2">
                    <a:lumMod val="75000"/>
                  </a:schemeClr>
                </a:solidFill>
                <a:latin typeface="Calibri Light" panose="020F0302020204030204"/>
                <a:sym typeface="+mn-ea"/>
              </a:rPr>
              <a:t>R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econstruction </a:t>
            </a:r>
            <a:r>
              <a:rPr lang="en-US" sz="3200" b="1" spc="-1">
                <a:solidFill>
                  <a:schemeClr val="accent2">
                    <a:lumMod val="75000"/>
                  </a:schemeClr>
                </a:solidFill>
                <a:latin typeface="Calibri Light" panose="020F0302020204030204"/>
                <a:sym typeface="+mn-ea"/>
              </a:rPr>
              <a:t>E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fficiency	</a:t>
            </a:r>
            <a:endParaRPr lang="en-US" sz="3200" b="0" strike="noStrike" spc="-1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2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sp>
        <p:nvSpPr>
          <p:cNvPr id="2" name="Google Shape;197;p9"/>
          <p:cNvSpPr/>
          <p:nvPr/>
        </p:nvSpPr>
        <p:spPr>
          <a:xfrm>
            <a:off x="5947410" y="6184265"/>
            <a:ext cx="925830" cy="255905"/>
          </a:xfrm>
          <a:prstGeom prst="rect">
            <a:avLst/>
          </a:prstGeom>
          <a:noFill/>
          <a:ln w="25400" cap="flat" cmpd="sng">
            <a:noFill/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5" name="Picture 14" descr="output-onlinegiftool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940000">
            <a:off x="2382520" y="5696585"/>
            <a:ext cx="250190" cy="662305"/>
          </a:xfrm>
          <a:prstGeom prst="rect">
            <a:avLst/>
          </a:prstGeom>
        </p:spPr>
      </p:pic>
      <p:pic>
        <p:nvPicPr>
          <p:cNvPr id="21" name="Picture 20" descr="output-onlinegiftools (4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580" y="5028565"/>
            <a:ext cx="259715" cy="259715"/>
          </a:xfrm>
          <a:prstGeom prst="rect">
            <a:avLst/>
          </a:prstGeom>
        </p:spPr>
      </p:pic>
      <p:pic>
        <p:nvPicPr>
          <p:cNvPr id="22" name="Picture 21" descr="output-onlinegiftools (4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580" y="5028565"/>
            <a:ext cx="259715" cy="259715"/>
          </a:xfrm>
          <a:prstGeom prst="rect">
            <a:avLst/>
          </a:prstGeom>
        </p:spPr>
      </p:pic>
      <p:pic>
        <p:nvPicPr>
          <p:cNvPr id="30" name="Picture 29" descr="output-onlinegiftools (4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580" y="5028565"/>
            <a:ext cx="259715" cy="259715"/>
          </a:xfrm>
          <a:prstGeom prst="rect">
            <a:avLst/>
          </a:prstGeom>
        </p:spPr>
      </p:pic>
      <p:pic>
        <p:nvPicPr>
          <p:cNvPr id="32" name="Picture 31" descr="output-onlinegiftools (4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580" y="5028565"/>
            <a:ext cx="259715" cy="259715"/>
          </a:xfrm>
          <a:prstGeom prst="rect">
            <a:avLst/>
          </a:prstGeom>
        </p:spPr>
      </p:pic>
      <p:pic>
        <p:nvPicPr>
          <p:cNvPr id="33" name="Picture 32" descr="output-onlinegiftools (4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580" y="5028565"/>
            <a:ext cx="259715" cy="259715"/>
          </a:xfrm>
          <a:prstGeom prst="rect">
            <a:avLst/>
          </a:prstGeom>
        </p:spPr>
      </p:pic>
      <p:pic>
        <p:nvPicPr>
          <p:cNvPr id="34" name="Picture 33" descr="output-onlinegiftools (4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580" y="5028565"/>
            <a:ext cx="259715" cy="259715"/>
          </a:xfrm>
          <a:prstGeom prst="rect">
            <a:avLst/>
          </a:prstGeom>
        </p:spPr>
      </p:pic>
      <p:pic>
        <p:nvPicPr>
          <p:cNvPr id="35" name="Picture 34" descr="output-onlinegiftools (4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580" y="5028565"/>
            <a:ext cx="259715" cy="259715"/>
          </a:xfrm>
          <a:prstGeom prst="rect">
            <a:avLst/>
          </a:prstGeom>
        </p:spPr>
      </p:pic>
      <p:pic>
        <p:nvPicPr>
          <p:cNvPr id="36" name="Picture 35" descr="output-onlinegiftools (4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580" y="5028565"/>
            <a:ext cx="259715" cy="259715"/>
          </a:xfrm>
          <a:prstGeom prst="rect">
            <a:avLst/>
          </a:prstGeom>
        </p:spPr>
      </p:pic>
      <p:pic>
        <p:nvPicPr>
          <p:cNvPr id="37" name="Picture 36" descr="output-onlinegiftools (4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580" y="5028565"/>
            <a:ext cx="259715" cy="259715"/>
          </a:xfrm>
          <a:prstGeom prst="rect">
            <a:avLst/>
          </a:prstGeom>
        </p:spPr>
      </p:pic>
      <p:pic>
        <p:nvPicPr>
          <p:cNvPr id="38" name="Picture 37" descr="output-onlinegiftools (4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580" y="5028565"/>
            <a:ext cx="259715" cy="259715"/>
          </a:xfrm>
          <a:prstGeom prst="rect">
            <a:avLst/>
          </a:prstGeom>
        </p:spPr>
      </p:pic>
      <p:pic>
        <p:nvPicPr>
          <p:cNvPr id="39" name="Picture 38" descr="output-onlinegiftools (4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580" y="5028565"/>
            <a:ext cx="259715" cy="259715"/>
          </a:xfrm>
          <a:prstGeom prst="rect">
            <a:avLst/>
          </a:prstGeom>
        </p:spPr>
      </p:pic>
      <p:pic>
        <p:nvPicPr>
          <p:cNvPr id="40" name="Picture 39" descr="output-onlinegiftools (4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580" y="5028565"/>
            <a:ext cx="259715" cy="259715"/>
          </a:xfrm>
          <a:prstGeom prst="rect">
            <a:avLst/>
          </a:prstGeom>
        </p:spPr>
      </p:pic>
      <p:pic>
        <p:nvPicPr>
          <p:cNvPr id="41" name="Picture 40" descr="output-onlinegiftools (4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580" y="5028565"/>
            <a:ext cx="259715" cy="259715"/>
          </a:xfrm>
          <a:prstGeom prst="rect">
            <a:avLst/>
          </a:prstGeom>
        </p:spPr>
      </p:pic>
      <p:pic>
        <p:nvPicPr>
          <p:cNvPr id="42" name="Picture 41" descr="output-onlinegiftools (4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580" y="5028565"/>
            <a:ext cx="259715" cy="259715"/>
          </a:xfrm>
          <a:prstGeom prst="rect">
            <a:avLst/>
          </a:prstGeom>
        </p:spPr>
      </p:pic>
      <p:pic>
        <p:nvPicPr>
          <p:cNvPr id="43" name="Picture 42" descr="output-onlinegiftools (4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580" y="5028565"/>
            <a:ext cx="259715" cy="259715"/>
          </a:xfrm>
          <a:prstGeom prst="rect">
            <a:avLst/>
          </a:prstGeom>
        </p:spPr>
      </p:pic>
      <p:pic>
        <p:nvPicPr>
          <p:cNvPr id="44" name="Picture 43" descr="output-onlinegiftools (4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580" y="5028565"/>
            <a:ext cx="259715" cy="259715"/>
          </a:xfrm>
          <a:prstGeom prst="rect">
            <a:avLst/>
          </a:prstGeom>
        </p:spPr>
      </p:pic>
      <p:sp>
        <p:nvSpPr>
          <p:cNvPr id="45" name="TextShape 5"/>
          <p:cNvSpPr txBox="1"/>
          <p:nvPr/>
        </p:nvSpPr>
        <p:spPr>
          <a:xfrm>
            <a:off x="838200" y="1241425"/>
            <a:ext cx="5714365" cy="81216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 anchorCtr="0">
            <a:noAutofit/>
          </a:bodyPr>
          <a:p>
            <a:pPr algn="ctr"/>
            <a:r>
              <a:rPr lang="en-US" sz="2400" b="0" strike="noStrike" spc="-1">
                <a:solidFill>
                  <a:srgbClr val="F18D48"/>
                </a:solidFill>
                <a:latin typeface="Calibri" panose="020F0502020204030204" charset="0"/>
                <a:cs typeface="Calibri" panose="020F0502020204030204" charset="0"/>
              </a:rPr>
              <a:t>Global Track: Sts(1) - TRD(3) - TOF(&gt;2)</a:t>
            </a:r>
            <a:endParaRPr lang="en-US" sz="2400" b="0" strike="noStrike" spc="-1">
              <a:solidFill>
                <a:srgbClr val="F18D48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cxnSp>
        <p:nvCxnSpPr>
          <p:cNvPr id="63" name="Elbow Connector 62"/>
          <p:cNvCxnSpPr/>
          <p:nvPr/>
        </p:nvCxnSpPr>
        <p:spPr>
          <a:xfrm rot="16200000" flipV="1">
            <a:off x="2237740" y="3164205"/>
            <a:ext cx="2908300" cy="504190"/>
          </a:xfrm>
          <a:prstGeom prst="bentConnector3">
            <a:avLst>
              <a:gd name="adj1" fmla="val 49978"/>
            </a:avLst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Elbow Connector 2"/>
          <p:cNvCxnSpPr/>
          <p:nvPr/>
        </p:nvCxnSpPr>
        <p:spPr>
          <a:xfrm rot="10800000">
            <a:off x="4351655" y="1929765"/>
            <a:ext cx="2023745" cy="574675"/>
          </a:xfrm>
          <a:prstGeom prst="bentConnector3">
            <a:avLst>
              <a:gd name="adj1" fmla="val 99403"/>
            </a:avLst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Elbow Connector 3"/>
          <p:cNvCxnSpPr/>
          <p:nvPr/>
        </p:nvCxnSpPr>
        <p:spPr>
          <a:xfrm rot="10800000">
            <a:off x="4361815" y="1920875"/>
            <a:ext cx="1600200" cy="762000"/>
          </a:xfrm>
          <a:prstGeom prst="bentConnector3">
            <a:avLst>
              <a:gd name="adj1" fmla="val 100277"/>
            </a:avLst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/>
          <p:cNvCxnSpPr/>
          <p:nvPr/>
        </p:nvCxnSpPr>
        <p:spPr>
          <a:xfrm rot="16200000" flipV="1">
            <a:off x="3914140" y="2369185"/>
            <a:ext cx="1790700" cy="904875"/>
          </a:xfrm>
          <a:prstGeom prst="bentConnector3">
            <a:avLst>
              <a:gd name="adj1" fmla="val 49982"/>
            </a:avLst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 rot="10800000">
            <a:off x="6065520" y="1638300"/>
            <a:ext cx="806450" cy="285750"/>
          </a:xfrm>
          <a:prstGeom prst="bentConnector3">
            <a:avLst>
              <a:gd name="adj1" fmla="val -472"/>
            </a:avLst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616615 -0.270926 " pathEditMode="relative" rAng="0" ptsTypes="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" y="-15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0520833 0 L 0.42349 -0.562037 " pathEditMode="relative" rAng="0" ptsTypes="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" y="-128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0.440156 -0.286481 " pathEditMode="relative" rAng="0" ptsTypes="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" y="-9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repeatCount="indefinite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L 0.243281 -0.156296 " pathEditMode="relative" rAng="0" ptsTypes="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" y="-47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95 -0.566296 " pathEditMode="relative" rAng="0" ptsTypes="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" y="-12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 L 0.665937 -0.379722 " pathEditMode="relative" rAng="0" ptsTypes="">
                                      <p:cBhvr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" y="-14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repeatCount="indefinite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0.209167 -0.234907 " pathEditMode="relative" rAng="0" ptsTypes="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" y="-8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indefinite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L 0.622187 -0.470185 " pathEditMode="relative" rAng="0" ptsTypes=""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" y="-104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08333 0 L 0.545885 -0.460278 " pathEditMode="relative" rAng="0" ptsTypes="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" y="-15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 L 0.484688 -0.497037 " pathEditMode="relative" rAng="0" ptsTypes="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" y="-92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repeatCount="indefinite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0.203698 -0.301296 " pathEditMode="relative" rAng="0" ptsTypes="">
                                      <p:cBhvr>
                                        <p:cTn id="7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" y="-9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L 0.621406 -0.112593 " pathEditMode="relative" rAng="0" ptsTypes="">
                                      <p:cBhvr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" y="-15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63385 -0.537963 " pathEditMode="relative" rAng="0" ptsTypes="">
                                      <p:cBhvr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49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 L 0.266406 -0.196481 " pathEditMode="relative" rAng="0" ptsTypes="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" y="-5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0572917 0.00138889 L 0.376563 -0.556389 " pathEditMode="relative" rAng="0" ptsTypes="">
                                      <p:cBhvr>
                                        <p:cTn id="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" y="-15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repeatCount="indefinite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00208333 0 L 0.33526 -0.54787 " pathEditMode="relative" rAng="0" ptsTypes="">
                                      <p:cBhvr>
                                        <p:cTn id="8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" y="-134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 b="17287"/>
          <a:stretch>
            <a:fillRect/>
          </a:stretch>
        </p:blipFill>
        <p:spPr>
          <a:xfrm>
            <a:off x="4163060" y="1677670"/>
            <a:ext cx="7387590" cy="3973830"/>
          </a:xfrm>
          <a:prstGeom prst="rect">
            <a:avLst/>
          </a:prstGeom>
        </p:spPr>
      </p:pic>
      <p:sp>
        <p:nvSpPr>
          <p:cNvPr id="623" name="TextShape 1"/>
          <p:cNvSpPr txBox="1"/>
          <p:nvPr/>
        </p:nvSpPr>
        <p:spPr>
          <a:xfrm>
            <a:off x="838200" y="495935"/>
            <a:ext cx="10923270" cy="64833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mSTS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 -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 </a:t>
            </a:r>
            <a:r>
              <a:rPr lang="en-US" sz="3200" b="1" spc="-1">
                <a:solidFill>
                  <a:schemeClr val="accent2">
                    <a:lumMod val="75000"/>
                  </a:schemeClr>
                </a:solidFill>
                <a:latin typeface="Calibri Light" panose="020F0302020204030204"/>
                <a:sym typeface="+mn-ea"/>
              </a:rPr>
              <a:t>H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it </a:t>
            </a:r>
            <a:r>
              <a:rPr lang="en-US" sz="3200" b="1" spc="-1">
                <a:solidFill>
                  <a:schemeClr val="accent2">
                    <a:lumMod val="75000"/>
                  </a:schemeClr>
                </a:solidFill>
                <a:latin typeface="Calibri Light" panose="020F0302020204030204"/>
                <a:sym typeface="+mn-ea"/>
              </a:rPr>
              <a:t>R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econstruction </a:t>
            </a:r>
            <a:r>
              <a:rPr lang="en-US" sz="3200" b="1" spc="-1">
                <a:solidFill>
                  <a:schemeClr val="accent2">
                    <a:lumMod val="75000"/>
                  </a:schemeClr>
                </a:solidFill>
                <a:latin typeface="Calibri Light" panose="020F0302020204030204"/>
                <a:sym typeface="+mn-ea"/>
              </a:rPr>
              <a:t>E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fficiency	</a:t>
            </a:r>
            <a:endParaRPr lang="en-US" sz="3200" b="0" strike="noStrike" spc="-1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2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sp>
        <p:nvSpPr>
          <p:cNvPr id="2" name="Google Shape;197;p9"/>
          <p:cNvSpPr/>
          <p:nvPr/>
        </p:nvSpPr>
        <p:spPr>
          <a:xfrm>
            <a:off x="5947410" y="6184265"/>
            <a:ext cx="925830" cy="255905"/>
          </a:xfrm>
          <a:prstGeom prst="rect">
            <a:avLst/>
          </a:prstGeom>
          <a:noFill/>
          <a:ln w="25400" cap="flat" cmpd="sng">
            <a:noFill/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" name="TextShape 5"/>
          <p:cNvSpPr txBox="1"/>
          <p:nvPr/>
        </p:nvSpPr>
        <p:spPr>
          <a:xfrm>
            <a:off x="838200" y="1241425"/>
            <a:ext cx="5714365" cy="81216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 anchorCtr="0">
            <a:noAutofit/>
          </a:bodyPr>
          <a:p>
            <a:pPr algn="ctr"/>
            <a:r>
              <a:rPr lang="en-US" sz="2400" b="0" strike="noStrike" spc="-1">
                <a:solidFill>
                  <a:srgbClr val="F18D48"/>
                </a:solidFill>
                <a:latin typeface="Calibri" panose="020F0502020204030204" charset="0"/>
                <a:cs typeface="Calibri" panose="020F0502020204030204" charset="0"/>
              </a:rPr>
              <a:t>GlobalTrack: Sts(1) - TRD(3) - TOF(&gt;2)</a:t>
            </a:r>
            <a:endParaRPr lang="en-US" sz="2400" b="0" strike="noStrike" spc="-1">
              <a:solidFill>
                <a:srgbClr val="F18D48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398010" y="3399790"/>
            <a:ext cx="7432040" cy="686435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" y="2383790"/>
            <a:ext cx="3431540" cy="3298825"/>
          </a:xfrm>
          <a:prstGeom prst="rect">
            <a:avLst/>
          </a:prstGeom>
        </p:spPr>
      </p:pic>
      <p:pic>
        <p:nvPicPr>
          <p:cNvPr id="23" name="Picture 22" descr="output-onlinegiftoo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720000">
            <a:off x="4328795" y="4241800"/>
            <a:ext cx="195580" cy="196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 b="17287"/>
          <a:stretch>
            <a:fillRect/>
          </a:stretch>
        </p:blipFill>
        <p:spPr>
          <a:xfrm>
            <a:off x="4163060" y="1677670"/>
            <a:ext cx="7387590" cy="3973830"/>
          </a:xfrm>
          <a:prstGeom prst="rect">
            <a:avLst/>
          </a:prstGeom>
        </p:spPr>
      </p:pic>
      <p:sp>
        <p:nvSpPr>
          <p:cNvPr id="623" name="TextShape 1"/>
          <p:cNvSpPr txBox="1"/>
          <p:nvPr/>
        </p:nvSpPr>
        <p:spPr>
          <a:xfrm>
            <a:off x="838200" y="495935"/>
            <a:ext cx="10923270" cy="64833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mSTS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 -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 </a:t>
            </a:r>
            <a:r>
              <a:rPr lang="en-US" sz="3200" b="1" spc="-1">
                <a:solidFill>
                  <a:schemeClr val="accent2">
                    <a:lumMod val="75000"/>
                  </a:schemeClr>
                </a:solidFill>
                <a:latin typeface="Calibri Light" panose="020F0302020204030204"/>
                <a:sym typeface="+mn-ea"/>
              </a:rPr>
              <a:t>H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it </a:t>
            </a:r>
            <a:r>
              <a:rPr lang="en-US" sz="3200" b="1" spc="-1">
                <a:solidFill>
                  <a:schemeClr val="accent2">
                    <a:lumMod val="75000"/>
                  </a:schemeClr>
                </a:solidFill>
                <a:latin typeface="Calibri Light" panose="020F0302020204030204"/>
                <a:sym typeface="+mn-ea"/>
              </a:rPr>
              <a:t>R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econstruction </a:t>
            </a:r>
            <a:r>
              <a:rPr lang="en-US" sz="3200" b="1" spc="-1">
                <a:solidFill>
                  <a:schemeClr val="accent2">
                    <a:lumMod val="75000"/>
                  </a:schemeClr>
                </a:solidFill>
                <a:latin typeface="Calibri Light" panose="020F0302020204030204"/>
                <a:sym typeface="+mn-ea"/>
              </a:rPr>
              <a:t>E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fficiency	</a:t>
            </a:r>
            <a:endParaRPr lang="en-US" sz="3200" b="0" strike="noStrike" spc="-1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2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sp>
        <p:nvSpPr>
          <p:cNvPr id="2" name="Google Shape;197;p9"/>
          <p:cNvSpPr/>
          <p:nvPr/>
        </p:nvSpPr>
        <p:spPr>
          <a:xfrm>
            <a:off x="5947410" y="6184265"/>
            <a:ext cx="925830" cy="255905"/>
          </a:xfrm>
          <a:prstGeom prst="rect">
            <a:avLst/>
          </a:prstGeom>
          <a:noFill/>
          <a:ln w="25400" cap="flat" cmpd="sng">
            <a:noFill/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5" name="Picture 14" descr="output-onlinegiftool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720000">
            <a:off x="4328795" y="4241800"/>
            <a:ext cx="195580" cy="196215"/>
          </a:xfrm>
          <a:prstGeom prst="rect">
            <a:avLst/>
          </a:prstGeom>
        </p:spPr>
      </p:pic>
      <p:sp>
        <p:nvSpPr>
          <p:cNvPr id="45" name="TextShape 5"/>
          <p:cNvSpPr txBox="1"/>
          <p:nvPr/>
        </p:nvSpPr>
        <p:spPr>
          <a:xfrm>
            <a:off x="838200" y="1241425"/>
            <a:ext cx="5714365" cy="81216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 anchorCtr="0">
            <a:noAutofit/>
          </a:bodyPr>
          <a:p>
            <a:pPr algn="ctr"/>
            <a:r>
              <a:rPr lang="en-US" sz="2400" b="0" strike="noStrike" spc="-1">
                <a:solidFill>
                  <a:srgbClr val="F18D48"/>
                </a:solidFill>
                <a:latin typeface="Calibri" panose="020F0502020204030204" charset="0"/>
                <a:cs typeface="Calibri" panose="020F0502020204030204" charset="0"/>
              </a:rPr>
              <a:t>GlobalTrack: Sts(1) - TRD(3) - TOF(&gt;2)</a:t>
            </a:r>
            <a:endParaRPr lang="en-US" sz="2400" b="0" strike="noStrike" spc="-1">
              <a:solidFill>
                <a:srgbClr val="F18D48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398010" y="3399790"/>
            <a:ext cx="7432040" cy="686435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0" y="2383790"/>
            <a:ext cx="3431540" cy="329882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075815" y="3053080"/>
            <a:ext cx="655955" cy="85852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50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 b="17287"/>
          <a:stretch>
            <a:fillRect/>
          </a:stretch>
        </p:blipFill>
        <p:spPr>
          <a:xfrm>
            <a:off x="1887855" y="1359535"/>
            <a:ext cx="9044305" cy="4864735"/>
          </a:xfrm>
          <a:prstGeom prst="rect">
            <a:avLst/>
          </a:prstGeom>
        </p:spPr>
      </p:pic>
      <p:sp>
        <p:nvSpPr>
          <p:cNvPr id="623" name="TextShape 1"/>
          <p:cNvSpPr txBox="1"/>
          <p:nvPr/>
        </p:nvSpPr>
        <p:spPr>
          <a:xfrm>
            <a:off x="838200" y="495935"/>
            <a:ext cx="10923270" cy="64833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mSTS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 -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 </a:t>
            </a:r>
            <a:r>
              <a:rPr lang="en-US" sz="3200" b="1" spc="-1">
                <a:solidFill>
                  <a:schemeClr val="accent2">
                    <a:lumMod val="75000"/>
                  </a:schemeClr>
                </a:solidFill>
                <a:latin typeface="Calibri Light" panose="020F0302020204030204"/>
                <a:sym typeface="+mn-ea"/>
              </a:rPr>
              <a:t>H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it </a:t>
            </a:r>
            <a:r>
              <a:rPr lang="en-US" sz="3200" b="1" spc="-1">
                <a:solidFill>
                  <a:schemeClr val="accent2">
                    <a:lumMod val="75000"/>
                  </a:schemeClr>
                </a:solidFill>
                <a:latin typeface="Calibri Light" panose="020F0302020204030204"/>
                <a:sym typeface="+mn-ea"/>
              </a:rPr>
              <a:t>R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econstruction </a:t>
            </a:r>
            <a:r>
              <a:rPr lang="en-US" sz="3200" b="1" spc="-1">
                <a:solidFill>
                  <a:schemeClr val="accent2">
                    <a:lumMod val="75000"/>
                  </a:schemeClr>
                </a:solidFill>
                <a:latin typeface="Calibri Light" panose="020F0302020204030204"/>
                <a:sym typeface="+mn-ea"/>
              </a:rPr>
              <a:t>E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fficiency	</a:t>
            </a:r>
            <a:endParaRPr lang="en-US" sz="3200" b="0" strike="noStrike" spc="-1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2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sp>
        <p:nvSpPr>
          <p:cNvPr id="2" name="Google Shape;197;p9"/>
          <p:cNvSpPr/>
          <p:nvPr/>
        </p:nvSpPr>
        <p:spPr>
          <a:xfrm>
            <a:off x="5947410" y="6184265"/>
            <a:ext cx="925830" cy="255905"/>
          </a:xfrm>
          <a:prstGeom prst="rect">
            <a:avLst/>
          </a:prstGeom>
          <a:noFill/>
          <a:ln w="25400" cap="flat" cmpd="sng">
            <a:noFill/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5" name="Picture 14" descr="output-onlinegiftool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720000">
            <a:off x="1894205" y="4373245"/>
            <a:ext cx="250190" cy="662305"/>
          </a:xfrm>
          <a:prstGeom prst="rect">
            <a:avLst/>
          </a:prstGeom>
        </p:spPr>
      </p:pic>
      <p:sp>
        <p:nvSpPr>
          <p:cNvPr id="45" name="TextShape 5"/>
          <p:cNvSpPr txBox="1"/>
          <p:nvPr/>
        </p:nvSpPr>
        <p:spPr>
          <a:xfrm>
            <a:off x="838200" y="1536700"/>
            <a:ext cx="5714365" cy="14706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 anchorCtr="0">
            <a:noAutofit/>
          </a:bodyPr>
          <a:p>
            <a:pPr algn="ctr"/>
            <a:r>
              <a:rPr lang="en-US" sz="2800" b="0" strike="noStrike" spc="-1">
                <a:solidFill>
                  <a:srgbClr val="F18D48"/>
                </a:solidFill>
                <a:latin typeface="Calibri" panose="020F0502020204030204" charset="0"/>
                <a:cs typeface="Calibri" panose="020F0502020204030204" charset="0"/>
              </a:rPr>
              <a:t>Is there a reconstructed hit, attachable to the track at the unused layer?</a:t>
            </a:r>
            <a:endParaRPr lang="en-US" sz="2800" b="0" strike="noStrike" spc="-1">
              <a:solidFill>
                <a:srgbClr val="F18D48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067050" y="3399790"/>
            <a:ext cx="8763000" cy="80010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3741420" y="4431348"/>
            <a:ext cx="1270" cy="1705610"/>
          </a:xfrm>
          <a:prstGeom prst="line">
            <a:avLst/>
          </a:prstGeom>
          <a:ln w="19050" cmpd="thickThin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3996690" y="4423728"/>
            <a:ext cx="19050" cy="1713230"/>
          </a:xfrm>
          <a:prstGeom prst="line">
            <a:avLst/>
          </a:prstGeom>
          <a:ln w="19050" cmpd="thickThin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86;p2"/>
          <p:cNvSpPr/>
          <p:nvPr/>
        </p:nvSpPr>
        <p:spPr>
          <a:xfrm>
            <a:off x="2679065" y="5895340"/>
            <a:ext cx="1022985" cy="424815"/>
          </a:xfrm>
          <a:prstGeom prst="rect">
            <a:avLst/>
          </a:prstGeom>
          <a:solidFill>
            <a:schemeClr val="accent1">
              <a:alpha val="9803"/>
            </a:schemeClr>
          </a:solidFill>
          <a:ln w="19050" cap="flat" cmpd="sng">
            <a:solidFill>
              <a:srgbClr val="FFFF00"/>
            </a:solidFill>
            <a:prstDash val="sys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Unit 0</a:t>
            </a:r>
            <a:endParaRPr lang="en-US"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Google Shape;86;p2"/>
          <p:cNvSpPr/>
          <p:nvPr/>
        </p:nvSpPr>
        <p:spPr>
          <a:xfrm>
            <a:off x="4034790" y="5895340"/>
            <a:ext cx="1022985" cy="424815"/>
          </a:xfrm>
          <a:prstGeom prst="rect">
            <a:avLst/>
          </a:prstGeom>
          <a:solidFill>
            <a:schemeClr val="accent1">
              <a:alpha val="9803"/>
            </a:schemeClr>
          </a:solidFill>
          <a:ln w="19050" cap="flat" cmpd="sng">
            <a:solidFill>
              <a:srgbClr val="FFFF00"/>
            </a:solidFill>
            <a:prstDash val="sys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Unit 1</a:t>
            </a:r>
            <a:endParaRPr lang="en-US"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50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TextShape 1"/>
          <p:cNvSpPr txBox="1"/>
          <p:nvPr/>
        </p:nvSpPr>
        <p:spPr>
          <a:xfrm>
            <a:off x="838200" y="495935"/>
            <a:ext cx="10923270" cy="64833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mSTS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 -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 </a:t>
            </a:r>
            <a:r>
              <a:rPr lang="en-US" sz="3200" b="1" spc="-1">
                <a:solidFill>
                  <a:schemeClr val="accent2">
                    <a:lumMod val="75000"/>
                  </a:schemeClr>
                </a:solidFill>
                <a:latin typeface="Calibri Light" panose="020F0302020204030204"/>
                <a:sym typeface="+mn-ea"/>
              </a:rPr>
              <a:t>H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it </a:t>
            </a:r>
            <a:r>
              <a:rPr lang="en-US" sz="3200" b="1" spc="-1">
                <a:solidFill>
                  <a:schemeClr val="accent2">
                    <a:lumMod val="75000"/>
                  </a:schemeClr>
                </a:solidFill>
                <a:latin typeface="Calibri Light" panose="020F0302020204030204"/>
                <a:sym typeface="+mn-ea"/>
              </a:rPr>
              <a:t>R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econstruction </a:t>
            </a:r>
            <a:r>
              <a:rPr lang="en-US" sz="3200" b="1" spc="-1">
                <a:solidFill>
                  <a:schemeClr val="accent2">
                    <a:lumMod val="75000"/>
                  </a:schemeClr>
                </a:solidFill>
                <a:latin typeface="Calibri Light" panose="020F0302020204030204"/>
                <a:sym typeface="+mn-ea"/>
              </a:rPr>
              <a:t>E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fficiency	</a:t>
            </a:r>
            <a:endParaRPr lang="en-US" sz="3200" b="0" strike="noStrike" spc="-1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1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sp>
        <p:nvSpPr>
          <p:cNvPr id="2" name="Google Shape;197;p9"/>
          <p:cNvSpPr/>
          <p:nvPr/>
        </p:nvSpPr>
        <p:spPr>
          <a:xfrm>
            <a:off x="5947410" y="6184265"/>
            <a:ext cx="925830" cy="255905"/>
          </a:xfrm>
          <a:prstGeom prst="rect">
            <a:avLst/>
          </a:prstGeom>
          <a:noFill/>
          <a:ln w="25400" cap="flat" cmpd="sng">
            <a:noFill/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" name="TextShape 5"/>
          <p:cNvSpPr txBox="1"/>
          <p:nvPr/>
        </p:nvSpPr>
        <p:spPr>
          <a:xfrm>
            <a:off x="964565" y="1207135"/>
            <a:ext cx="9784715" cy="134429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 anchorCtr="0">
            <a:noAutofit/>
          </a:bodyPr>
          <a:p>
            <a:pPr algn="ctr"/>
            <a:r>
              <a:rPr lang="en-US" sz="2400" b="0" strike="noStrike" spc="-1">
                <a:solidFill>
                  <a:srgbClr val="F18D48"/>
                </a:solidFill>
                <a:latin typeface="Calibri" panose="020F0502020204030204" charset="0"/>
                <a:cs typeface="Calibri" panose="020F0502020204030204" charset="0"/>
              </a:rPr>
              <a:t>Is there a reconstructed hit, attachable to the track at the unused layer?</a:t>
            </a:r>
            <a:endParaRPr lang="en-US" sz="2400" b="0" strike="noStrike" spc="-1">
              <a:solidFill>
                <a:srgbClr val="F18D48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6" name="Picture 5" descr="0x10008002_residual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96050" y="2502535"/>
            <a:ext cx="2550795" cy="2505710"/>
          </a:xfrm>
          <a:prstGeom prst="rect">
            <a:avLst/>
          </a:prstGeom>
        </p:spPr>
      </p:pic>
      <p:pic>
        <p:nvPicPr>
          <p:cNvPr id="9" name="Picture 8" descr="0x10008002_residual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09710" y="2499360"/>
            <a:ext cx="2542540" cy="250571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442970" y="2501900"/>
            <a:ext cx="2696845" cy="2504440"/>
            <a:chOff x="5866" y="3940"/>
            <a:chExt cx="4247" cy="3944"/>
          </a:xfrm>
        </p:grpSpPr>
        <p:grpSp>
          <p:nvGrpSpPr>
            <p:cNvPr id="18" name="Group 17"/>
            <p:cNvGrpSpPr/>
            <p:nvPr/>
          </p:nvGrpSpPr>
          <p:grpSpPr>
            <a:xfrm>
              <a:off x="5866" y="3940"/>
              <a:ext cx="4246" cy="3945"/>
              <a:chOff x="5866" y="3940"/>
              <a:chExt cx="4246" cy="3945"/>
            </a:xfrm>
          </p:grpSpPr>
          <p:pic>
            <p:nvPicPr>
              <p:cNvPr id="10" name="Picture 9"/>
              <p:cNvPicPr/>
              <p:nvPr/>
            </p:nvPicPr>
            <p:blipFill>
              <a:blip r:embed="rId4"/>
              <a:srcRect l="52185" t="7978" r="4082"/>
              <a:stretch>
                <a:fillRect/>
              </a:stretch>
            </p:blipFill>
            <p:spPr>
              <a:xfrm>
                <a:off x="5970" y="3940"/>
                <a:ext cx="4114" cy="3945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4" name="Picture 13" descr="0x10008002_residuals"/>
              <p:cNvPicPr>
                <a:picLocks noChangeAspect="1"/>
              </p:cNvPicPr>
              <p:nvPr/>
            </p:nvPicPr>
            <p:blipFill>
              <a:blip r:embed="rId3"/>
              <a:srcRect t="92296" b="507"/>
              <a:stretch>
                <a:fillRect/>
              </a:stretch>
            </p:blipFill>
            <p:spPr>
              <a:xfrm>
                <a:off x="6108" y="7598"/>
                <a:ext cx="4004" cy="284"/>
              </a:xfrm>
              <a:prstGeom prst="rect">
                <a:avLst/>
              </a:prstGeom>
            </p:spPr>
          </p:pic>
          <p:pic>
            <p:nvPicPr>
              <p:cNvPr id="16" name="Picture 15" descr="0x10008002_residuals"/>
              <p:cNvPicPr>
                <a:picLocks noChangeAspect="1"/>
              </p:cNvPicPr>
              <p:nvPr/>
            </p:nvPicPr>
            <p:blipFill>
              <a:blip r:embed="rId3"/>
              <a:srcRect r="95130"/>
              <a:stretch>
                <a:fillRect/>
              </a:stretch>
            </p:blipFill>
            <p:spPr>
              <a:xfrm>
                <a:off x="5866" y="3941"/>
                <a:ext cx="195" cy="3941"/>
              </a:xfrm>
              <a:prstGeom prst="rect">
                <a:avLst/>
              </a:prstGeom>
            </p:spPr>
          </p:pic>
        </p:grpSp>
        <p:pic>
          <p:nvPicPr>
            <p:cNvPr id="21" name="Picture 20" descr="0x10008002_residuals"/>
            <p:cNvPicPr/>
            <p:nvPr/>
          </p:nvPicPr>
          <p:blipFill>
            <a:blip r:embed="rId2"/>
            <a:srcRect l="94449" t="95565"/>
            <a:stretch>
              <a:fillRect/>
            </a:stretch>
          </p:blipFill>
          <p:spPr>
            <a:xfrm>
              <a:off x="9993" y="3942"/>
              <a:ext cx="120" cy="3942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683895" y="2501265"/>
            <a:ext cx="2722880" cy="2506980"/>
            <a:chOff x="1077" y="3939"/>
            <a:chExt cx="4288" cy="3948"/>
          </a:xfrm>
        </p:grpSpPr>
        <p:grpSp>
          <p:nvGrpSpPr>
            <p:cNvPr id="19" name="Group 18"/>
            <p:cNvGrpSpPr/>
            <p:nvPr/>
          </p:nvGrpSpPr>
          <p:grpSpPr>
            <a:xfrm>
              <a:off x="1077" y="3939"/>
              <a:ext cx="4288" cy="3948"/>
              <a:chOff x="1077" y="3939"/>
              <a:chExt cx="4288" cy="3948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1159" y="3942"/>
                <a:ext cx="4206" cy="3945"/>
                <a:chOff x="1159" y="3942"/>
                <a:chExt cx="4206" cy="3945"/>
              </a:xfrm>
            </p:grpSpPr>
            <p:pic>
              <p:nvPicPr>
                <p:cNvPr id="405" name="Picture 404"/>
                <p:cNvPicPr/>
                <p:nvPr/>
              </p:nvPicPr>
              <p:blipFill>
                <a:blip r:embed="rId4"/>
                <a:srcRect l="1743" t="7978" r="53561"/>
                <a:stretch>
                  <a:fillRect/>
                </a:stretch>
              </p:blipFill>
              <p:spPr>
                <a:xfrm>
                  <a:off x="1159" y="3942"/>
                  <a:ext cx="4206" cy="3945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1" name="Picture 10" descr="0x10008002_residuals"/>
                <p:cNvPicPr>
                  <a:picLocks noChangeAspect="1"/>
                </p:cNvPicPr>
                <p:nvPr/>
              </p:nvPicPr>
              <p:blipFill>
                <a:blip r:embed="rId2"/>
                <a:srcRect t="92727"/>
                <a:stretch>
                  <a:fillRect/>
                </a:stretch>
              </p:blipFill>
              <p:spPr>
                <a:xfrm>
                  <a:off x="1348" y="7598"/>
                  <a:ext cx="3958" cy="287"/>
                </a:xfrm>
                <a:prstGeom prst="rect">
                  <a:avLst/>
                </a:prstGeom>
              </p:spPr>
            </p:pic>
          </p:grpSp>
          <p:pic>
            <p:nvPicPr>
              <p:cNvPr id="17" name="Picture 16" descr="0x10008002_residuals"/>
              <p:cNvPicPr>
                <a:picLocks noChangeAspect="1"/>
              </p:cNvPicPr>
              <p:nvPr/>
            </p:nvPicPr>
            <p:blipFill>
              <a:blip r:embed="rId3"/>
              <a:srcRect r="95130"/>
              <a:stretch>
                <a:fillRect/>
              </a:stretch>
            </p:blipFill>
            <p:spPr>
              <a:xfrm>
                <a:off x="1077" y="3939"/>
                <a:ext cx="195" cy="3946"/>
              </a:xfrm>
              <a:prstGeom prst="rect">
                <a:avLst/>
              </a:prstGeom>
            </p:spPr>
          </p:pic>
        </p:grpSp>
        <p:pic>
          <p:nvPicPr>
            <p:cNvPr id="22" name="Picture 21" descr="0x10008002_residuals"/>
            <p:cNvPicPr/>
            <p:nvPr/>
          </p:nvPicPr>
          <p:blipFill>
            <a:blip r:embed="rId2"/>
            <a:srcRect l="94449" t="95565"/>
            <a:stretch>
              <a:fillRect/>
            </a:stretch>
          </p:blipFill>
          <p:spPr>
            <a:xfrm>
              <a:off x="5193" y="3940"/>
              <a:ext cx="172" cy="3942"/>
            </a:xfrm>
            <a:prstGeom prst="rect">
              <a:avLst/>
            </a:prstGeom>
          </p:spPr>
        </p:pic>
      </p:grpSp>
      <p:sp>
        <p:nvSpPr>
          <p:cNvPr id="25" name="TextShape 5"/>
          <p:cNvSpPr txBox="1"/>
          <p:nvPr/>
        </p:nvSpPr>
        <p:spPr>
          <a:xfrm>
            <a:off x="683895" y="5156200"/>
            <a:ext cx="5455285" cy="81216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 anchorCtr="0">
            <a:noAutofit/>
          </a:bodyPr>
          <a:p>
            <a:pPr algn="ctr"/>
            <a:r>
              <a:rPr lang="en-US" b="0" strike="noStrike" spc="-1">
                <a:solidFill>
                  <a:srgbClr val="F18D48"/>
                </a:solidFill>
                <a:latin typeface="Calibri" panose="020F0502020204030204" charset="0"/>
                <a:cs typeface="Calibri" panose="020F0502020204030204" charset="0"/>
              </a:rPr>
              <a:t>mCBM2021</a:t>
            </a:r>
            <a:endParaRPr lang="en-US" b="0" strike="noStrike" spc="-1">
              <a:solidFill>
                <a:srgbClr val="F18D48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ctr"/>
            <a:r>
              <a:rPr lang="en-US" b="0" strike="noStrike" spc="-1">
                <a:solidFill>
                  <a:srgbClr val="F18D48"/>
                </a:solidFill>
                <a:latin typeface="Calibri" panose="020F0502020204030204" charset="0"/>
                <a:cs typeface="Calibri" panose="020F0502020204030204" charset="0"/>
              </a:rPr>
              <a:t>Track-lets: Sts(1) - TOF(1)</a:t>
            </a:r>
            <a:endParaRPr lang="en-US" b="0" strike="noStrike" spc="-1">
              <a:solidFill>
                <a:srgbClr val="F18D48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6" name="TextShape 5"/>
          <p:cNvSpPr txBox="1"/>
          <p:nvPr/>
        </p:nvSpPr>
        <p:spPr>
          <a:xfrm>
            <a:off x="6496685" y="5283200"/>
            <a:ext cx="5154930" cy="81216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 anchorCtr="0">
            <a:noAutofit/>
          </a:bodyPr>
          <a:p>
            <a:pPr algn="ctr"/>
            <a:r>
              <a:rPr lang="en-US" spc="-1">
                <a:solidFill>
                  <a:srgbClr val="F18D48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mCBM2022</a:t>
            </a:r>
            <a:endParaRPr lang="en-US" b="0" strike="noStrike" spc="-1">
              <a:solidFill>
                <a:srgbClr val="F18D48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ctr"/>
            <a:r>
              <a:rPr lang="en-US" spc="-1">
                <a:solidFill>
                  <a:srgbClr val="F18D48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Global Tracks: Sts(1) - Trd(3)</a:t>
            </a:r>
            <a:endParaRPr lang="en-US" b="0" strike="noStrike" spc="-1">
              <a:solidFill>
                <a:srgbClr val="F18D48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50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TextShape 1"/>
          <p:cNvSpPr txBox="1"/>
          <p:nvPr/>
        </p:nvSpPr>
        <p:spPr>
          <a:xfrm>
            <a:off x="838200" y="495935"/>
            <a:ext cx="10923270" cy="64833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mSTS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 -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 </a:t>
            </a:r>
            <a:r>
              <a:rPr lang="en-US" sz="3200" b="1" spc="-1">
                <a:solidFill>
                  <a:schemeClr val="accent2">
                    <a:lumMod val="75000"/>
                  </a:schemeClr>
                </a:solidFill>
                <a:latin typeface="Calibri Light" panose="020F0302020204030204"/>
                <a:sym typeface="+mn-ea"/>
              </a:rPr>
              <a:t>H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it </a:t>
            </a:r>
            <a:r>
              <a:rPr lang="en-US" sz="3200" b="1" spc="-1">
                <a:solidFill>
                  <a:schemeClr val="accent2">
                    <a:lumMod val="75000"/>
                  </a:schemeClr>
                </a:solidFill>
                <a:latin typeface="Calibri Light" panose="020F0302020204030204"/>
                <a:sym typeface="+mn-ea"/>
              </a:rPr>
              <a:t>R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econstruction </a:t>
            </a:r>
            <a:r>
              <a:rPr lang="en-US" sz="3200" b="1" spc="-1">
                <a:solidFill>
                  <a:schemeClr val="accent2">
                    <a:lumMod val="75000"/>
                  </a:schemeClr>
                </a:solidFill>
                <a:latin typeface="Calibri Light" panose="020F0302020204030204"/>
                <a:sym typeface="+mn-ea"/>
              </a:rPr>
              <a:t>E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fficiency	</a:t>
            </a:r>
            <a:endParaRPr lang="en-US" sz="3200" b="0" strike="noStrike" spc="-1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1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sp>
        <p:nvSpPr>
          <p:cNvPr id="2" name="Google Shape;197;p9"/>
          <p:cNvSpPr/>
          <p:nvPr/>
        </p:nvSpPr>
        <p:spPr>
          <a:xfrm>
            <a:off x="5947410" y="6184265"/>
            <a:ext cx="925830" cy="255905"/>
          </a:xfrm>
          <a:prstGeom prst="rect">
            <a:avLst/>
          </a:prstGeom>
          <a:noFill/>
          <a:ln w="25400" cap="flat" cmpd="sng">
            <a:noFill/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" name="TextShape 5"/>
          <p:cNvSpPr txBox="1"/>
          <p:nvPr/>
        </p:nvSpPr>
        <p:spPr>
          <a:xfrm>
            <a:off x="1358265" y="1149985"/>
            <a:ext cx="9784715" cy="50673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 anchorCtr="0">
            <a:noAutofit/>
          </a:bodyPr>
          <a:p>
            <a:pPr algn="ctr"/>
            <a:r>
              <a:rPr lang="en-US" sz="2400" b="0" strike="noStrike" spc="-1">
                <a:solidFill>
                  <a:srgbClr val="F18D48"/>
                </a:solidFill>
                <a:latin typeface="Calibri" panose="020F0502020204030204" charset="0"/>
                <a:cs typeface="Calibri" panose="020F0502020204030204" charset="0"/>
              </a:rPr>
              <a:t>Is there a reconstructed hit, attachable to the track at the unused layer?</a:t>
            </a:r>
            <a:endParaRPr lang="en-US" sz="2400" b="0" strike="noStrike" spc="-1">
              <a:solidFill>
                <a:srgbClr val="F18D48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6" name="Picture 5" descr="0x10008002_residual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96050" y="2445385"/>
            <a:ext cx="2550795" cy="2505710"/>
          </a:xfrm>
          <a:prstGeom prst="rect">
            <a:avLst/>
          </a:prstGeom>
        </p:spPr>
      </p:pic>
      <p:pic>
        <p:nvPicPr>
          <p:cNvPr id="9" name="Picture 8" descr="0x10008002_residual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09710" y="2442210"/>
            <a:ext cx="2542540" cy="250571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442970" y="2444750"/>
            <a:ext cx="2696845" cy="2504440"/>
            <a:chOff x="5866" y="3940"/>
            <a:chExt cx="4247" cy="3944"/>
          </a:xfrm>
        </p:grpSpPr>
        <p:grpSp>
          <p:nvGrpSpPr>
            <p:cNvPr id="18" name="Group 17"/>
            <p:cNvGrpSpPr/>
            <p:nvPr/>
          </p:nvGrpSpPr>
          <p:grpSpPr>
            <a:xfrm>
              <a:off x="5866" y="3940"/>
              <a:ext cx="4246" cy="3945"/>
              <a:chOff x="5866" y="3940"/>
              <a:chExt cx="4246" cy="3945"/>
            </a:xfrm>
          </p:grpSpPr>
          <p:pic>
            <p:nvPicPr>
              <p:cNvPr id="10" name="Picture 9"/>
              <p:cNvPicPr/>
              <p:nvPr/>
            </p:nvPicPr>
            <p:blipFill>
              <a:blip r:embed="rId4"/>
              <a:srcRect l="52185" t="7978" r="4082"/>
              <a:stretch>
                <a:fillRect/>
              </a:stretch>
            </p:blipFill>
            <p:spPr>
              <a:xfrm>
                <a:off x="5970" y="3940"/>
                <a:ext cx="4114" cy="3945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4" name="Picture 13" descr="0x10008002_residuals"/>
              <p:cNvPicPr>
                <a:picLocks noChangeAspect="1"/>
              </p:cNvPicPr>
              <p:nvPr/>
            </p:nvPicPr>
            <p:blipFill>
              <a:blip r:embed="rId3"/>
              <a:srcRect t="92296" b="507"/>
              <a:stretch>
                <a:fillRect/>
              </a:stretch>
            </p:blipFill>
            <p:spPr>
              <a:xfrm>
                <a:off x="6108" y="7598"/>
                <a:ext cx="4004" cy="284"/>
              </a:xfrm>
              <a:prstGeom prst="rect">
                <a:avLst/>
              </a:prstGeom>
            </p:spPr>
          </p:pic>
          <p:pic>
            <p:nvPicPr>
              <p:cNvPr id="16" name="Picture 15" descr="0x10008002_residuals"/>
              <p:cNvPicPr>
                <a:picLocks noChangeAspect="1"/>
              </p:cNvPicPr>
              <p:nvPr/>
            </p:nvPicPr>
            <p:blipFill>
              <a:blip r:embed="rId3"/>
              <a:srcRect r="95130"/>
              <a:stretch>
                <a:fillRect/>
              </a:stretch>
            </p:blipFill>
            <p:spPr>
              <a:xfrm>
                <a:off x="5866" y="3941"/>
                <a:ext cx="195" cy="3941"/>
              </a:xfrm>
              <a:prstGeom prst="rect">
                <a:avLst/>
              </a:prstGeom>
            </p:spPr>
          </p:pic>
        </p:grpSp>
        <p:pic>
          <p:nvPicPr>
            <p:cNvPr id="21" name="Picture 20" descr="0x10008002_residuals"/>
            <p:cNvPicPr/>
            <p:nvPr/>
          </p:nvPicPr>
          <p:blipFill>
            <a:blip r:embed="rId2"/>
            <a:srcRect l="94449" t="95565"/>
            <a:stretch>
              <a:fillRect/>
            </a:stretch>
          </p:blipFill>
          <p:spPr>
            <a:xfrm>
              <a:off x="9993" y="3942"/>
              <a:ext cx="120" cy="3942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683895" y="2444115"/>
            <a:ext cx="2722880" cy="2506980"/>
            <a:chOff x="1077" y="3939"/>
            <a:chExt cx="4288" cy="3948"/>
          </a:xfrm>
        </p:grpSpPr>
        <p:grpSp>
          <p:nvGrpSpPr>
            <p:cNvPr id="19" name="Group 18"/>
            <p:cNvGrpSpPr/>
            <p:nvPr/>
          </p:nvGrpSpPr>
          <p:grpSpPr>
            <a:xfrm>
              <a:off x="1077" y="3939"/>
              <a:ext cx="4288" cy="3948"/>
              <a:chOff x="1077" y="3939"/>
              <a:chExt cx="4288" cy="3948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1159" y="3942"/>
                <a:ext cx="4206" cy="3945"/>
                <a:chOff x="1159" y="3942"/>
                <a:chExt cx="4206" cy="3945"/>
              </a:xfrm>
            </p:grpSpPr>
            <p:pic>
              <p:nvPicPr>
                <p:cNvPr id="405" name="Picture 404"/>
                <p:cNvPicPr/>
                <p:nvPr/>
              </p:nvPicPr>
              <p:blipFill>
                <a:blip r:embed="rId4"/>
                <a:srcRect l="1743" t="7978" r="53561"/>
                <a:stretch>
                  <a:fillRect/>
                </a:stretch>
              </p:blipFill>
              <p:spPr>
                <a:xfrm>
                  <a:off x="1159" y="3942"/>
                  <a:ext cx="4206" cy="3945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1" name="Picture 10" descr="0x10008002_residuals"/>
                <p:cNvPicPr>
                  <a:picLocks noChangeAspect="1"/>
                </p:cNvPicPr>
                <p:nvPr/>
              </p:nvPicPr>
              <p:blipFill>
                <a:blip r:embed="rId2"/>
                <a:srcRect t="92727"/>
                <a:stretch>
                  <a:fillRect/>
                </a:stretch>
              </p:blipFill>
              <p:spPr>
                <a:xfrm>
                  <a:off x="1348" y="7598"/>
                  <a:ext cx="3958" cy="287"/>
                </a:xfrm>
                <a:prstGeom prst="rect">
                  <a:avLst/>
                </a:prstGeom>
              </p:spPr>
            </p:pic>
          </p:grpSp>
          <p:pic>
            <p:nvPicPr>
              <p:cNvPr id="17" name="Picture 16" descr="0x10008002_residuals"/>
              <p:cNvPicPr>
                <a:picLocks noChangeAspect="1"/>
              </p:cNvPicPr>
              <p:nvPr/>
            </p:nvPicPr>
            <p:blipFill>
              <a:blip r:embed="rId3"/>
              <a:srcRect r="95130"/>
              <a:stretch>
                <a:fillRect/>
              </a:stretch>
            </p:blipFill>
            <p:spPr>
              <a:xfrm>
                <a:off x="1077" y="3939"/>
                <a:ext cx="195" cy="3946"/>
              </a:xfrm>
              <a:prstGeom prst="rect">
                <a:avLst/>
              </a:prstGeom>
            </p:spPr>
          </p:pic>
        </p:grpSp>
        <p:pic>
          <p:nvPicPr>
            <p:cNvPr id="22" name="Picture 21" descr="0x10008002_residuals"/>
            <p:cNvPicPr/>
            <p:nvPr/>
          </p:nvPicPr>
          <p:blipFill>
            <a:blip r:embed="rId2"/>
            <a:srcRect l="94449" t="95565"/>
            <a:stretch>
              <a:fillRect/>
            </a:stretch>
          </p:blipFill>
          <p:spPr>
            <a:xfrm>
              <a:off x="5193" y="3940"/>
              <a:ext cx="172" cy="3942"/>
            </a:xfrm>
            <a:prstGeom prst="rect">
              <a:avLst/>
            </a:prstGeom>
          </p:spPr>
        </p:pic>
      </p:grpSp>
      <p:sp>
        <p:nvSpPr>
          <p:cNvPr id="25" name="TextShape 5"/>
          <p:cNvSpPr txBox="1"/>
          <p:nvPr/>
        </p:nvSpPr>
        <p:spPr>
          <a:xfrm>
            <a:off x="683895" y="4959350"/>
            <a:ext cx="5455285" cy="81216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 anchorCtr="0">
            <a:noAutofit/>
          </a:bodyPr>
          <a:p>
            <a:pPr algn="ctr"/>
            <a:r>
              <a:rPr lang="en-US" b="0" strike="noStrike" spc="-1">
                <a:solidFill>
                  <a:srgbClr val="F18D48"/>
                </a:solidFill>
                <a:latin typeface="Calibri" panose="020F0502020204030204" charset="0"/>
                <a:cs typeface="Calibri" panose="020F0502020204030204" charset="0"/>
              </a:rPr>
              <a:t>mCBM2021</a:t>
            </a:r>
            <a:endParaRPr lang="en-US" b="0" strike="noStrike" spc="-1">
              <a:solidFill>
                <a:srgbClr val="F18D48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ctr"/>
            <a:r>
              <a:rPr lang="en-US" b="0" strike="noStrike" spc="-1">
                <a:solidFill>
                  <a:srgbClr val="F18D48"/>
                </a:solidFill>
                <a:latin typeface="Calibri" panose="020F0502020204030204" charset="0"/>
                <a:cs typeface="Calibri" panose="020F0502020204030204" charset="0"/>
              </a:rPr>
              <a:t>Track-lets: Sts(1) - TOF(1)</a:t>
            </a:r>
            <a:endParaRPr lang="en-US" b="0" strike="noStrike" spc="-1">
              <a:solidFill>
                <a:srgbClr val="F18D48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6" name="TextShape 5"/>
          <p:cNvSpPr txBox="1"/>
          <p:nvPr/>
        </p:nvSpPr>
        <p:spPr>
          <a:xfrm>
            <a:off x="6496685" y="4959350"/>
            <a:ext cx="5154930" cy="81216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 anchorCtr="0">
            <a:noAutofit/>
          </a:bodyPr>
          <a:p>
            <a:pPr algn="ctr"/>
            <a:r>
              <a:rPr lang="en-US" b="0" strike="noStrike" spc="-1">
                <a:solidFill>
                  <a:srgbClr val="F18D48"/>
                </a:solidFill>
                <a:latin typeface="Calibri" panose="020F0502020204030204" charset="0"/>
                <a:cs typeface="Calibri" panose="020F0502020204030204" charset="0"/>
              </a:rPr>
              <a:t>mCBM2022</a:t>
            </a:r>
            <a:endParaRPr lang="en-US" b="0" strike="noStrike" spc="-1">
              <a:solidFill>
                <a:srgbClr val="F18D48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ctr"/>
            <a:r>
              <a:rPr lang="en-US" b="0" strike="noStrike" spc="-1">
                <a:solidFill>
                  <a:srgbClr val="F18D48"/>
                </a:solidFill>
                <a:latin typeface="Calibri" panose="020F0502020204030204" charset="0"/>
                <a:cs typeface="Calibri" panose="020F0502020204030204" charset="0"/>
              </a:rPr>
              <a:t>Global Tracks: Sts(1) - Trd(3)</a:t>
            </a:r>
            <a:endParaRPr lang="en-US" b="0" strike="noStrike" spc="-1">
              <a:solidFill>
                <a:srgbClr val="F18D48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 l="61992" t="26836" r="11194" b="63208"/>
          <a:stretch>
            <a:fillRect/>
          </a:stretch>
        </p:blipFill>
        <p:spPr>
          <a:xfrm>
            <a:off x="2939415" y="1640840"/>
            <a:ext cx="6622415" cy="76835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317240" y="574929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pc="-1">
                <a:solidFill>
                  <a:srgbClr val="F18D48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Good agreement with Monte Carlo expectations</a:t>
            </a:r>
            <a:endParaRPr lang="en-US" spc="-1">
              <a:solidFill>
                <a:srgbClr val="F18D48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ctr"/>
            <a:r>
              <a:rPr lang="en-US" spc="-1">
                <a:solidFill>
                  <a:srgbClr val="F18D48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First tests of 4D tracking capabilities with data</a:t>
            </a:r>
            <a:endParaRPr lang="en-US" spc="-1">
              <a:solidFill>
                <a:srgbClr val="F18D48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50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TextShape 1"/>
          <p:cNvSpPr txBox="1"/>
          <p:nvPr/>
        </p:nvSpPr>
        <p:spPr>
          <a:xfrm>
            <a:off x="838200" y="495935"/>
            <a:ext cx="10923270" cy="64833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mSTS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 -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 </a:t>
            </a:r>
            <a:r>
              <a:rPr lang="en-US" sz="3200" b="1" spc="-1">
                <a:solidFill>
                  <a:schemeClr val="accent2">
                    <a:lumMod val="75000"/>
                  </a:schemeClr>
                </a:solidFill>
                <a:latin typeface="Calibri Light" panose="020F0302020204030204"/>
                <a:sym typeface="+mn-ea"/>
              </a:rPr>
              <a:t>H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it </a:t>
            </a:r>
            <a:r>
              <a:rPr lang="en-US" sz="3200" b="1" spc="-1">
                <a:solidFill>
                  <a:schemeClr val="accent2">
                    <a:lumMod val="75000"/>
                  </a:schemeClr>
                </a:solidFill>
                <a:latin typeface="Calibri Light" panose="020F0302020204030204"/>
                <a:sym typeface="+mn-ea"/>
              </a:rPr>
              <a:t>R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econstruction </a:t>
            </a:r>
            <a:r>
              <a:rPr lang="en-US" sz="3200" b="1" spc="-1">
                <a:solidFill>
                  <a:schemeClr val="accent2">
                    <a:lumMod val="75000"/>
                  </a:schemeClr>
                </a:solidFill>
                <a:latin typeface="Calibri Light" panose="020F0302020204030204"/>
                <a:sym typeface="+mn-ea"/>
              </a:rPr>
              <a:t>E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fficiency	</a:t>
            </a:r>
            <a:endParaRPr lang="en-US" sz="3200" b="0" strike="noStrike" spc="-1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1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sp>
        <p:nvSpPr>
          <p:cNvPr id="2" name="Google Shape;197;p9"/>
          <p:cNvSpPr/>
          <p:nvPr/>
        </p:nvSpPr>
        <p:spPr>
          <a:xfrm>
            <a:off x="5947410" y="6184265"/>
            <a:ext cx="925830" cy="255905"/>
          </a:xfrm>
          <a:prstGeom prst="rect">
            <a:avLst/>
          </a:prstGeom>
          <a:noFill/>
          <a:ln w="25400" cap="flat" cmpd="sng">
            <a:noFill/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737235" y="1508125"/>
            <a:ext cx="3598545" cy="7302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90000"/>
              </a:lnSpc>
            </a:pPr>
            <a:r>
              <a:rPr lang="en-US" sz="2000" b="1" spc="-1">
                <a:solidFill>
                  <a:srgbClr val="F1965A"/>
                </a:solidFill>
                <a:latin typeface="Calibri Light" panose="020F0302020204030204"/>
                <a:ea typeface="DejaVu Sans"/>
                <a:sym typeface="+mn-ea"/>
              </a:rPr>
              <a:t>HRE &gt; 97%</a:t>
            </a:r>
            <a:endParaRPr lang="en-US" sz="2000" b="1" strike="noStrike" spc="-1">
              <a:solidFill>
                <a:srgbClr val="F1965A"/>
              </a:solidFill>
              <a:latin typeface="Arial" panose="020B0604020202020204"/>
            </a:endParaRPr>
          </a:p>
          <a:p>
            <a:pPr algn="ctr">
              <a:lnSpc>
                <a:spcPct val="90000"/>
              </a:lnSpc>
            </a:pPr>
            <a:r>
              <a:rPr lang="en-US" sz="2000" b="1" spc="-1">
                <a:solidFill>
                  <a:srgbClr val="F1965A"/>
                </a:solidFill>
                <a:latin typeface="Calibri Light" panose="020F0302020204030204"/>
                <a:ea typeface="DejaVu Sans"/>
                <a:sym typeface="+mn-ea"/>
              </a:rPr>
              <a:t>Excluding inactive areas</a:t>
            </a:r>
            <a:endParaRPr lang="en-US" sz="2000" b="1" spc="-1">
              <a:solidFill>
                <a:srgbClr val="F1965A"/>
              </a:solidFill>
              <a:latin typeface="Calibri Light" panose="020F0302020204030204"/>
              <a:ea typeface="DejaVu Sans"/>
              <a:sym typeface="+mn-ea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47065" y="2229168"/>
            <a:ext cx="3735705" cy="3302635"/>
            <a:chOff x="1006" y="3735"/>
            <a:chExt cx="5883" cy="5201"/>
          </a:xfrm>
        </p:grpSpPr>
        <p:pic>
          <p:nvPicPr>
            <p:cNvPr id="407" name="Picture 406"/>
            <p:cNvPicPr/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006" y="3735"/>
              <a:ext cx="5739" cy="5201"/>
            </a:xfrm>
            <a:prstGeom prst="rect">
              <a:avLst/>
            </a:prstGeom>
            <a:ln>
              <a:noFill/>
            </a:ln>
          </p:spPr>
        </p:pic>
        <p:sp>
          <p:nvSpPr>
            <p:cNvPr id="4" name="Text Box 3"/>
            <p:cNvSpPr txBox="1"/>
            <p:nvPr/>
          </p:nvSpPr>
          <p:spPr>
            <a:xfrm rot="19260000">
              <a:off x="3958" y="7543"/>
              <a:ext cx="2931" cy="53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en-US" sz="1600">
                  <a:solidFill>
                    <a:srgbClr val="FF0000"/>
                  </a:solidFill>
                  <a:latin typeface="Cooper Black" panose="0208090404030B020404" charset="0"/>
                  <a:cs typeface="Cooper Black" panose="0208090404030B020404" charset="0"/>
                </a:rPr>
                <a:t>PRELIMINARY</a:t>
              </a:r>
              <a:endParaRPr lang="en-US" sz="1600">
                <a:solidFill>
                  <a:srgbClr val="FF0000"/>
                </a:solidFill>
                <a:latin typeface="Cooper Black" panose="0208090404030B020404" charset="0"/>
                <a:cs typeface="Cooper Black" panose="0208090404030B020404" charset="0"/>
              </a:endParaRPr>
            </a:p>
          </p:txBody>
        </p:sp>
      </p:grpSp>
      <p:pic>
        <p:nvPicPr>
          <p:cNvPr id="3" name="Picture 2" descr="\\wsl.localhost\Ubuntu-20.04\home\dar\sts_station_0.pngsts_station_0"/>
          <p:cNvPicPr>
            <a:picLocks noChangeAspect="1"/>
          </p:cNvPicPr>
          <p:nvPr/>
        </p:nvPicPr>
        <p:blipFill>
          <a:blip r:embed="rId3">
            <a:clrChange>
              <a:clrFrom>
                <a:srgbClr val="06041A">
                  <a:alpha val="100000"/>
                </a:srgbClr>
              </a:clrFrom>
              <a:clrTo>
                <a:srgbClr val="06041A">
                  <a:alpha val="100000"/>
                  <a:alpha val="0"/>
                </a:srgbClr>
              </a:clrTo>
            </a:clrChange>
          </a:blip>
          <a:srcRect t="26" b="26"/>
          <a:stretch>
            <a:fillRect/>
          </a:stretch>
        </p:blipFill>
        <p:spPr>
          <a:xfrm>
            <a:off x="4354195" y="2069783"/>
            <a:ext cx="3674110" cy="358584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 Box 4"/>
          <p:cNvSpPr txBox="1"/>
          <p:nvPr/>
        </p:nvSpPr>
        <p:spPr>
          <a:xfrm rot="19260000">
            <a:off x="6073775" y="4398010"/>
            <a:ext cx="1997075" cy="2565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 anchorCtr="0">
            <a:noAutofit/>
          </a:bodyPr>
          <a:p>
            <a:pPr algn="ctr"/>
            <a:r>
              <a:rPr lang="en-US" sz="1600">
                <a:solidFill>
                  <a:srgbClr val="FF0000"/>
                </a:solidFill>
                <a:latin typeface="Cooper Black" panose="0208090404030B020404" charset="0"/>
                <a:cs typeface="Cooper Black" panose="0208090404030B020404" charset="0"/>
              </a:rPr>
              <a:t>PRELIMINARY</a:t>
            </a:r>
            <a:endParaRPr lang="en-US" sz="1600">
              <a:solidFill>
                <a:srgbClr val="FF0000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pic>
        <p:nvPicPr>
          <p:cNvPr id="8" name="Picture 7" descr="\\wsl.localhost\Ubuntu-20.04\home\dar\sts_station_1.pngsts_station_1"/>
          <p:cNvPicPr>
            <a:picLocks noChangeAspect="1"/>
          </p:cNvPicPr>
          <p:nvPr/>
        </p:nvPicPr>
        <p:blipFill>
          <a:blip r:embed="rId4">
            <a:clrChange>
              <a:clrFrom>
                <a:srgbClr val="06041A">
                  <a:alpha val="100000"/>
                </a:srgbClr>
              </a:clrFrom>
              <a:clrTo>
                <a:srgbClr val="06041A">
                  <a:alpha val="100000"/>
                  <a:alpha val="0"/>
                </a:srgbClr>
              </a:clrTo>
            </a:clrChange>
          </a:blip>
          <a:srcRect t="43" b="43"/>
          <a:stretch>
            <a:fillRect/>
          </a:stretch>
        </p:blipFill>
        <p:spPr>
          <a:xfrm>
            <a:off x="8056245" y="2063750"/>
            <a:ext cx="3687445" cy="359791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Text Box 8"/>
          <p:cNvSpPr txBox="1"/>
          <p:nvPr/>
        </p:nvSpPr>
        <p:spPr>
          <a:xfrm rot="19260000">
            <a:off x="9476105" y="4397375"/>
            <a:ext cx="1996440" cy="2565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 anchorCtr="0">
            <a:noAutofit/>
          </a:bodyPr>
          <a:p>
            <a:pPr algn="ctr"/>
            <a:r>
              <a:rPr lang="en-US" sz="1600">
                <a:solidFill>
                  <a:srgbClr val="FF0000"/>
                </a:solidFill>
                <a:latin typeface="Cooper Black" panose="0208090404030B020404" charset="0"/>
                <a:cs typeface="Cooper Black" panose="0208090404030B020404" charset="0"/>
              </a:rPr>
              <a:t>PRELIMINARY</a:t>
            </a:r>
            <a:endParaRPr lang="en-US" sz="1600">
              <a:solidFill>
                <a:srgbClr val="FF0000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4760595" y="1424305"/>
            <a:ext cx="6796405" cy="7302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90000"/>
              </a:lnSpc>
            </a:pPr>
            <a:r>
              <a:rPr lang="en-US" sz="2000" b="1" spc="-1">
                <a:solidFill>
                  <a:srgbClr val="F1965A"/>
                </a:solidFill>
                <a:latin typeface="Calibri Light" panose="020F0302020204030204"/>
                <a:ea typeface="DejaVu Sans"/>
                <a:sym typeface="+mn-ea"/>
              </a:rPr>
              <a:t>HRE &gt; 97%</a:t>
            </a:r>
            <a:endParaRPr lang="en-US" sz="2000" b="1" strike="noStrike" spc="-1">
              <a:solidFill>
                <a:srgbClr val="F1965A"/>
              </a:solidFill>
              <a:latin typeface="Arial" panose="020B0604020202020204"/>
            </a:endParaRPr>
          </a:p>
          <a:p>
            <a:pPr algn="ctr">
              <a:lnSpc>
                <a:spcPct val="90000"/>
              </a:lnSpc>
            </a:pPr>
            <a:r>
              <a:rPr lang="en-US" sz="2000" b="1" spc="-1">
                <a:solidFill>
                  <a:srgbClr val="F1965A"/>
                </a:solidFill>
                <a:latin typeface="Calibri Light" panose="020F0302020204030204"/>
                <a:ea typeface="DejaVu Sans"/>
                <a:sym typeface="+mn-ea"/>
              </a:rPr>
              <a:t>Excluding inactive areas and sensor edges</a:t>
            </a:r>
            <a:endParaRPr lang="en-US" sz="2000" b="1" spc="-1">
              <a:solidFill>
                <a:srgbClr val="F1965A"/>
              </a:solidFill>
              <a:latin typeface="Calibri Light" panose="020F0302020204030204"/>
              <a:ea typeface="DejaVu Sans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TextShape 1"/>
          <p:cNvSpPr txBox="1"/>
          <p:nvPr/>
        </p:nvSpPr>
        <p:spPr>
          <a:xfrm>
            <a:off x="838200" y="495935"/>
            <a:ext cx="10923270" cy="64833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Summary</a:t>
            </a:r>
            <a:endParaRPr lang="en-US" sz="3200" b="0" strike="noStrike" spc="-1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1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sp>
        <p:nvSpPr>
          <p:cNvPr id="2" name="Google Shape;197;p9"/>
          <p:cNvSpPr/>
          <p:nvPr/>
        </p:nvSpPr>
        <p:spPr>
          <a:xfrm>
            <a:off x="5947410" y="6184265"/>
            <a:ext cx="925830" cy="255905"/>
          </a:xfrm>
          <a:prstGeom prst="rect">
            <a:avLst/>
          </a:prstGeom>
          <a:noFill/>
          <a:ln w="25400" cap="flat" cmpd="sng">
            <a:noFill/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578340" y="1554480"/>
            <a:ext cx="2011680" cy="4396740"/>
            <a:chOff x="15162" y="2448"/>
            <a:chExt cx="3168" cy="6924"/>
          </a:xfrm>
        </p:grpSpPr>
        <p:sp>
          <p:nvSpPr>
            <p:cNvPr id="8" name="Rounded Rectangle 7"/>
            <p:cNvSpPr/>
            <p:nvPr/>
          </p:nvSpPr>
          <p:spPr>
            <a:xfrm>
              <a:off x="15162" y="2448"/>
              <a:ext cx="3169" cy="6925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b" anchorCtr="0"/>
            <a:p>
              <a:pPr algn="ctr"/>
              <a:endParaRPr lang="en-US" spc="-1">
                <a:solidFill>
                  <a:srgbClr val="F1965A"/>
                </a:solidFill>
                <a:latin typeface="Arial" panose="020B0604020202020204"/>
                <a:sym typeface="+mn-ea"/>
              </a:endParaRPr>
            </a:p>
            <a:p>
              <a:pPr algn="ctr"/>
              <a:r>
                <a:rPr lang="en-US" spc="-1">
                  <a:solidFill>
                    <a:srgbClr val="F1965A"/>
                  </a:solidFill>
                  <a:latin typeface="Arial" panose="020B0604020202020204"/>
                  <a:sym typeface="+mn-ea"/>
                </a:rPr>
                <a:t>Benchmark Lambda reconstruction</a:t>
              </a:r>
              <a:endParaRPr lang="en-US" spc="-1">
                <a:solidFill>
                  <a:srgbClr val="F1965A"/>
                </a:solidFill>
                <a:latin typeface="Arial" panose="020B0604020202020204"/>
                <a:sym typeface="+mn-ea"/>
              </a:endParaRPr>
            </a:p>
            <a:p>
              <a:pPr algn="ctr"/>
              <a:endParaRPr lang="en-US" spc="-1">
                <a:solidFill>
                  <a:srgbClr val="F1965A"/>
                </a:solidFill>
                <a:latin typeface="Arial" panose="020B0604020202020204"/>
                <a:sym typeface="+mn-ea"/>
              </a:endParaRPr>
            </a:p>
            <a:p>
              <a:pPr algn="ctr"/>
              <a:endParaRPr lang="en-US" spc="-1">
                <a:solidFill>
                  <a:srgbClr val="F1965A"/>
                </a:solidFill>
                <a:latin typeface="Arial" panose="020B0604020202020204"/>
                <a:sym typeface="+mn-ea"/>
              </a:endParaRPr>
            </a:p>
            <a:p>
              <a:pPr algn="ctr"/>
              <a:endParaRPr lang="en-US" spc="-1">
                <a:solidFill>
                  <a:srgbClr val="F1965A"/>
                </a:solidFill>
                <a:latin typeface="Arial" panose="020B0604020202020204"/>
                <a:sym typeface="+mn-ea"/>
              </a:endParaRPr>
            </a:p>
            <a:p>
              <a:pPr algn="ctr"/>
              <a:endParaRPr lang="en-US" spc="-1">
                <a:solidFill>
                  <a:srgbClr val="F1965A"/>
                </a:solidFill>
                <a:latin typeface="Arial" panose="020B0604020202020204"/>
                <a:sym typeface="+mn-ea"/>
              </a:endParaRPr>
            </a:p>
            <a:p>
              <a:pPr algn="ctr"/>
              <a:endParaRPr lang="en-US" spc="-1">
                <a:solidFill>
                  <a:srgbClr val="F1965A"/>
                </a:solidFill>
                <a:latin typeface="Arial" panose="020B0604020202020204"/>
                <a:sym typeface="+mn-ea"/>
              </a:endParaRPr>
            </a:p>
            <a:p>
              <a:pPr algn="ctr"/>
              <a:endParaRPr lang="en-US" spc="-1">
                <a:solidFill>
                  <a:srgbClr val="F1965A"/>
                </a:solidFill>
                <a:latin typeface="Arial" panose="020B0604020202020204"/>
                <a:sym typeface="+mn-ea"/>
              </a:endParaRPr>
            </a:p>
            <a:p>
              <a:pPr algn="ctr"/>
              <a:endParaRPr lang="en-US" spc="-1">
                <a:solidFill>
                  <a:srgbClr val="F1965A"/>
                </a:solidFill>
                <a:latin typeface="Arial" panose="020B0604020202020204"/>
                <a:sym typeface="+mn-ea"/>
              </a:endParaRPr>
            </a:p>
            <a:p>
              <a:pPr algn="ctr"/>
              <a:endParaRPr lang="en-US" spc="-1">
                <a:solidFill>
                  <a:srgbClr val="F1965A"/>
                </a:solidFill>
                <a:latin typeface="Arial" panose="020B0604020202020204"/>
                <a:sym typeface="+mn-ea"/>
              </a:endParaRPr>
            </a:p>
            <a:p>
              <a:pPr algn="ctr"/>
              <a:r>
                <a:rPr lang="en-US" spc="-1">
                  <a:solidFill>
                    <a:srgbClr val="F1965A"/>
                  </a:solidFill>
                  <a:latin typeface="Arial" panose="020B0604020202020204"/>
                  <a:sym typeface="+mn-ea"/>
                </a:rPr>
                <a:t>Good performance for vertexing and tracking</a:t>
              </a:r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36" y="4415"/>
              <a:ext cx="2501" cy="2518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678180" y="1554163"/>
            <a:ext cx="2011680" cy="4396740"/>
            <a:chOff x="1146" y="2373"/>
            <a:chExt cx="3168" cy="6924"/>
          </a:xfrm>
        </p:grpSpPr>
        <p:sp>
          <p:nvSpPr>
            <p:cNvPr id="3" name="Rounded Rectangle 2"/>
            <p:cNvSpPr/>
            <p:nvPr/>
          </p:nvSpPr>
          <p:spPr>
            <a:xfrm>
              <a:off x="1146" y="2373"/>
              <a:ext cx="3169" cy="6925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b" anchorCtr="0"/>
            <a:p>
              <a:pPr algn="ctr"/>
              <a:r>
                <a:rPr lang="en-US" spc="-1">
                  <a:solidFill>
                    <a:srgbClr val="F1965A"/>
                  </a:solidFill>
                  <a:latin typeface="Arial" panose="020B0604020202020204"/>
                  <a:sym typeface="+mn-ea"/>
                </a:rPr>
                <a:t>Robust time resolution procedure:</a:t>
              </a:r>
              <a:endParaRPr lang="en-US" spc="-1">
                <a:solidFill>
                  <a:srgbClr val="F1965A"/>
                </a:solidFill>
                <a:latin typeface="Arial" panose="020B0604020202020204"/>
                <a:sym typeface="+mn-ea"/>
              </a:endParaRPr>
            </a:p>
            <a:p>
              <a:pPr algn="ctr"/>
              <a:r>
                <a:rPr lang="en-US" spc="-1">
                  <a:solidFill>
                    <a:srgbClr val="F1965A"/>
                  </a:solidFill>
                  <a:latin typeface="Arial" panose="020B0604020202020204"/>
                  <a:sym typeface="+mn-ea"/>
                </a:rPr>
                <a:t>4.8 - 9.2 ns</a:t>
              </a:r>
              <a:endParaRPr lang="en-US" spc="-1">
                <a:solidFill>
                  <a:srgbClr val="F1965A"/>
                </a:solidFill>
                <a:latin typeface="Arial" panose="020B0604020202020204"/>
                <a:sym typeface="+mn-ea"/>
              </a:endParaRPr>
            </a:p>
            <a:p>
              <a:pPr algn="ctr"/>
              <a:r>
                <a:rPr lang="en-US" spc="-1">
                  <a:solidFill>
                    <a:srgbClr val="F1965A"/>
                  </a:solidFill>
                  <a:latin typeface="Arial" panose="020B0604020202020204"/>
                  <a:sym typeface="+mn-ea"/>
                </a:rPr>
                <a:t>(6k-67k e)</a:t>
              </a:r>
              <a:endParaRPr lang="en-US" spc="-1">
                <a:solidFill>
                  <a:srgbClr val="F1965A"/>
                </a:solidFill>
                <a:latin typeface="Arial" panose="020B0604020202020204"/>
                <a:sym typeface="+mn-ea"/>
              </a:endParaRPr>
            </a:p>
            <a:p>
              <a:pPr algn="ctr"/>
              <a:endParaRPr lang="en-US"/>
            </a:p>
          </p:txBody>
        </p:sp>
        <p:pic>
          <p:nvPicPr>
            <p:cNvPr id="10" name="Picture 9" descr="TimeResolution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1" y="2829"/>
              <a:ext cx="2420" cy="2704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2903220" y="1554163"/>
            <a:ext cx="2012315" cy="4397375"/>
            <a:chOff x="4650" y="2373"/>
            <a:chExt cx="3169" cy="6925"/>
          </a:xfrm>
        </p:grpSpPr>
        <p:sp>
          <p:nvSpPr>
            <p:cNvPr id="4" name="Rounded Rectangle 3"/>
            <p:cNvSpPr/>
            <p:nvPr/>
          </p:nvSpPr>
          <p:spPr>
            <a:xfrm>
              <a:off x="4650" y="2373"/>
              <a:ext cx="3169" cy="6925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b" anchorCtr="0"/>
            <a:p>
              <a:pPr algn="ctr"/>
              <a:r>
                <a:rPr lang="en-US" spc="-1">
                  <a:solidFill>
                    <a:srgbClr val="F1965A"/>
                  </a:solidFill>
                  <a:latin typeface="Arial" panose="020B0604020202020204"/>
                  <a:sym typeface="+mn-ea"/>
                </a:rPr>
                <a:t>Position measurement inline with MC expectations</a:t>
              </a:r>
              <a:endParaRPr lang="en-US" spc="-1">
                <a:solidFill>
                  <a:srgbClr val="F1965A"/>
                </a:solidFill>
                <a:latin typeface="Arial" panose="020B0604020202020204"/>
                <a:sym typeface="+mn-ea"/>
              </a:endParaRPr>
            </a:p>
            <a:p>
              <a:pPr algn="ctr"/>
              <a:r>
                <a:rPr lang="en-US" spc="-1">
                  <a:solidFill>
                    <a:srgbClr val="F1965A"/>
                  </a:solidFill>
                  <a:latin typeface="Arial" panose="020B0604020202020204"/>
                  <a:sym typeface="+mn-ea"/>
                </a:rPr>
                <a:t>9 um</a:t>
              </a:r>
              <a:endParaRPr lang="en-US"/>
            </a:p>
            <a:p>
              <a:pPr algn="ctr"/>
              <a:endParaRPr lang="en-US"/>
            </a:p>
            <a:p>
              <a:pPr algn="ctr"/>
              <a:endParaRPr lang="en-US"/>
            </a:p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 rot="0">
              <a:off x="5021" y="2684"/>
              <a:ext cx="2451" cy="2677"/>
              <a:chOff x="1799" y="2292"/>
              <a:chExt cx="4210" cy="3449"/>
            </a:xfrm>
          </p:grpSpPr>
          <p:pic>
            <p:nvPicPr>
              <p:cNvPr id="11" name="Picture 10" descr="Sts0Sts1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1887" y="2292"/>
                <a:ext cx="4122" cy="3449"/>
              </a:xfrm>
              <a:prstGeom prst="rect">
                <a:avLst/>
              </a:prstGeom>
            </p:spPr>
          </p:pic>
          <p:sp>
            <p:nvSpPr>
              <p:cNvPr id="12" name="Text Box 11"/>
              <p:cNvSpPr txBox="1"/>
              <p:nvPr/>
            </p:nvSpPr>
            <p:spPr>
              <a:xfrm>
                <a:off x="3816" y="5296"/>
                <a:ext cx="1210" cy="403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ctr"/>
                <a:r>
                  <a:rPr lang="en-US" altLang="en-GB" sz="700">
                    <a:solidFill>
                      <a:schemeClr val="tx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[cm]</a:t>
                </a:r>
                <a:endParaRPr lang="en-US" altLang="en-GB" sz="700">
                  <a:solidFill>
                    <a:schemeClr val="tx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Text Box 16"/>
              <p:cNvSpPr txBox="1"/>
              <p:nvPr/>
            </p:nvSpPr>
            <p:spPr>
              <a:xfrm rot="16200000">
                <a:off x="1466" y="3146"/>
                <a:ext cx="1203" cy="53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ctr"/>
                <a:r>
                  <a:rPr lang="en-US" altLang="en-GB" sz="700">
                    <a:solidFill>
                      <a:schemeClr val="tx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[cm]</a:t>
                </a:r>
                <a:endParaRPr lang="en-US" altLang="en-GB" sz="700">
                  <a:solidFill>
                    <a:schemeClr val="tx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7353300" y="1554163"/>
            <a:ext cx="2011680" cy="4396740"/>
            <a:chOff x="11659" y="2323"/>
            <a:chExt cx="3168" cy="6924"/>
          </a:xfrm>
        </p:grpSpPr>
        <p:sp>
          <p:nvSpPr>
            <p:cNvPr id="7" name="Rounded Rectangle 6"/>
            <p:cNvSpPr/>
            <p:nvPr/>
          </p:nvSpPr>
          <p:spPr>
            <a:xfrm>
              <a:off x="11659" y="2323"/>
              <a:ext cx="3169" cy="6925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b" anchorCtr="0"/>
            <a:p>
              <a:pPr algn="ctr"/>
              <a:r>
                <a:rPr lang="en-US" spc="-1">
                  <a:solidFill>
                    <a:srgbClr val="F1965A"/>
                  </a:solidFill>
                  <a:latin typeface="Arial" panose="020B0604020202020204"/>
                  <a:sym typeface="+mn-ea"/>
                </a:rPr>
                <a:t>Self-alignment capabilities</a:t>
              </a:r>
              <a:endParaRPr lang="en-US" spc="-1">
                <a:solidFill>
                  <a:srgbClr val="F1965A"/>
                </a:solidFill>
                <a:latin typeface="Arial" panose="020B0604020202020204"/>
                <a:sym typeface="+mn-ea"/>
              </a:endParaRPr>
            </a:p>
            <a:p>
              <a:pPr algn="ctr"/>
              <a:r>
                <a:rPr lang="en-US" spc="-1">
                  <a:solidFill>
                    <a:srgbClr val="F1965A"/>
                  </a:solidFill>
                  <a:latin typeface="Arial" panose="020B0604020202020204"/>
                  <a:sym typeface="+mn-ea"/>
                </a:rPr>
                <a:t> Consistent secondary targets reconstruction</a:t>
              </a:r>
              <a:endParaRPr lang="en-US" spc="-1">
                <a:solidFill>
                  <a:srgbClr val="F1965A"/>
                </a:solidFill>
                <a:latin typeface="Arial" panose="020B0604020202020204"/>
                <a:sym typeface="+mn-ea"/>
              </a:endParaRPr>
            </a:p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 rot="0">
              <a:off x="12023" y="2762"/>
              <a:ext cx="2442" cy="2743"/>
              <a:chOff x="6673" y="2369"/>
              <a:chExt cx="8032" cy="7538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73" y="2369"/>
                <a:ext cx="8033" cy="7538"/>
              </a:xfrm>
              <a:prstGeom prst="rect">
                <a:avLst/>
              </a:prstGeom>
            </p:spPr>
          </p:pic>
          <p:pic>
            <p:nvPicPr>
              <p:cNvPr id="21" name="Picture 20" descr="z_planes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10998" y="3704"/>
                <a:ext cx="1354" cy="1425"/>
              </a:xfrm>
              <a:prstGeom prst="rect">
                <a:avLst/>
              </a:prstGeom>
            </p:spPr>
          </p:pic>
        </p:grpSp>
      </p:grpSp>
      <p:grpSp>
        <p:nvGrpSpPr>
          <p:cNvPr id="22" name="Group 21"/>
          <p:cNvGrpSpPr/>
          <p:nvPr/>
        </p:nvGrpSpPr>
        <p:grpSpPr>
          <a:xfrm>
            <a:off x="5128260" y="1554480"/>
            <a:ext cx="2011680" cy="4396740"/>
            <a:chOff x="8154" y="2448"/>
            <a:chExt cx="3168" cy="6924"/>
          </a:xfrm>
        </p:grpSpPr>
        <p:grpSp>
          <p:nvGrpSpPr>
            <p:cNvPr id="29" name="Group 28"/>
            <p:cNvGrpSpPr/>
            <p:nvPr/>
          </p:nvGrpSpPr>
          <p:grpSpPr>
            <a:xfrm>
              <a:off x="8154" y="2448"/>
              <a:ext cx="3169" cy="6925"/>
              <a:chOff x="8154" y="2380"/>
              <a:chExt cx="3169" cy="6925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8154" y="2380"/>
                <a:ext cx="3169" cy="6925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b" anchorCtr="0"/>
              <a:p>
                <a:pPr algn="ctr"/>
                <a:r>
                  <a:rPr lang="en-US" spc="-1">
                    <a:solidFill>
                      <a:srgbClr val="F1965A"/>
                    </a:solidFill>
                    <a:latin typeface="Arial" panose="020B0604020202020204"/>
                    <a:sym typeface="+mn-ea"/>
                  </a:rPr>
                  <a:t>Hit reconstruction efficiency above 97%</a:t>
                </a:r>
                <a:endParaRPr lang="en-US"/>
              </a:p>
              <a:p>
                <a:pPr algn="ctr"/>
                <a:endParaRPr lang="en-US"/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 rot="0">
                <a:off x="8479" y="2762"/>
                <a:ext cx="2454" cy="2297"/>
                <a:chOff x="1298" y="3735"/>
                <a:chExt cx="5160" cy="4623"/>
              </a:xfrm>
            </p:grpSpPr>
            <p:pic>
              <p:nvPicPr>
                <p:cNvPr id="407" name="Picture 406"/>
                <p:cNvPicPr/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>
                <a:xfrm>
                  <a:off x="1298" y="3735"/>
                  <a:ext cx="5101" cy="4623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25" name="Text Box 24"/>
                <p:cNvSpPr txBox="1"/>
                <p:nvPr/>
              </p:nvSpPr>
              <p:spPr>
                <a:xfrm rot="19260000">
                  <a:off x="3527" y="6815"/>
                  <a:ext cx="2931" cy="630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txBody>
                <a:bodyPr wrap="square" rtlCol="0">
                  <a:spAutoFit/>
                </a:bodyPr>
                <a:p>
                  <a:pPr algn="ctr"/>
                  <a:r>
                    <a:rPr lang="en-US" sz="700">
                      <a:solidFill>
                        <a:srgbClr val="FF0000"/>
                      </a:solidFill>
                      <a:latin typeface="Cooper Black" panose="0208090404030B020404" charset="0"/>
                      <a:cs typeface="Cooper Black" panose="0208090404030B020404" charset="0"/>
                    </a:rPr>
                    <a:t>PRELIMINARY</a:t>
                  </a:r>
                  <a:endParaRPr lang="en-US" sz="700">
                    <a:solidFill>
                      <a:srgbClr val="FF0000"/>
                    </a:solidFill>
                    <a:latin typeface="Cooper Black" panose="0208090404030B020404" charset="0"/>
                    <a:cs typeface="Cooper Black" panose="0208090404030B020404" charset="0"/>
                  </a:endParaRPr>
                </a:p>
              </p:txBody>
            </p:sp>
          </p:grpSp>
        </p:grpSp>
        <p:grpSp>
          <p:nvGrpSpPr>
            <p:cNvPr id="19" name="Group 18"/>
            <p:cNvGrpSpPr/>
            <p:nvPr/>
          </p:nvGrpSpPr>
          <p:grpSpPr>
            <a:xfrm>
              <a:off x="8236" y="5509"/>
              <a:ext cx="3005" cy="1448"/>
              <a:chOff x="8230" y="5509"/>
              <a:chExt cx="3005" cy="1448"/>
            </a:xfrm>
          </p:grpSpPr>
          <p:pic>
            <p:nvPicPr>
              <p:cNvPr id="9" name="Picture 8" descr="\\wsl.localhost\Ubuntu-20.04\home\dar\sts_station_0.pngsts_station_0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06041A">
                      <a:alpha val="100000"/>
                    </a:srgbClr>
                  </a:clrFrom>
                  <a:clrTo>
                    <a:srgbClr val="06041A">
                      <a:alpha val="100000"/>
                      <a:alpha val="0"/>
                    </a:srgbClr>
                  </a:clrTo>
                </a:clrChange>
              </a:blip>
              <a:srcRect t="26" b="26"/>
              <a:stretch>
                <a:fillRect/>
              </a:stretch>
            </p:blipFill>
            <p:spPr>
              <a:xfrm>
                <a:off x="8230" y="5512"/>
                <a:ext cx="1477" cy="1443"/>
              </a:xfrm>
              <a:prstGeom prst="rect">
                <a:avLst/>
              </a:prstGeom>
            </p:spPr>
          </p:pic>
          <p:pic>
            <p:nvPicPr>
              <p:cNvPr id="13" name="Picture 12" descr="\\wsl.localhost\Ubuntu-20.04\home\dar\sts_station_1.pngsts_station_1"/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06041A">
                      <a:alpha val="100000"/>
                    </a:srgbClr>
                  </a:clrFrom>
                  <a:clrTo>
                    <a:srgbClr val="06041A">
                      <a:alpha val="100000"/>
                      <a:alpha val="0"/>
                    </a:srgbClr>
                  </a:clrTo>
                </a:clrChange>
              </a:blip>
              <a:srcRect t="43" b="43"/>
              <a:stretch>
                <a:fillRect/>
              </a:stretch>
            </p:blipFill>
            <p:spPr>
              <a:xfrm>
                <a:off x="9751" y="5509"/>
                <a:ext cx="1484" cy="1449"/>
              </a:xfrm>
              <a:prstGeom prst="rect">
                <a:avLst/>
              </a:prstGeom>
            </p:spPr>
          </p:pic>
        </p:grpSp>
        <p:sp>
          <p:nvSpPr>
            <p:cNvPr id="20" name="Text Box 19"/>
            <p:cNvSpPr txBox="1"/>
            <p:nvPr/>
          </p:nvSpPr>
          <p:spPr>
            <a:xfrm rot="19260000">
              <a:off x="9099" y="5982"/>
              <a:ext cx="1387" cy="31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en-US" sz="700">
                  <a:solidFill>
                    <a:srgbClr val="FF0000"/>
                  </a:solidFill>
                  <a:latin typeface="Cooper Black" panose="0208090404030B020404" charset="0"/>
                  <a:cs typeface="Cooper Black" panose="0208090404030B020404" charset="0"/>
                </a:rPr>
                <a:t>PRELIMINARY</a:t>
              </a:r>
              <a:endParaRPr lang="en-US" sz="700">
                <a:solidFill>
                  <a:srgbClr val="FF0000"/>
                </a:solidFill>
                <a:latin typeface="Cooper Black" panose="0208090404030B020404" charset="0"/>
                <a:cs typeface="Cooper Black" panose="0208090404030B020404" charset="0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6093" y="5036185"/>
            <a:ext cx="1766570" cy="758190"/>
          </a:xfrm>
          <a:prstGeom prst="rect">
            <a:avLst/>
          </a:prstGeom>
        </p:spPr>
      </p:pic>
      <p:sp>
        <p:nvSpPr>
          <p:cNvPr id="26" name="Text Box 25"/>
          <p:cNvSpPr txBox="1"/>
          <p:nvPr/>
        </p:nvSpPr>
        <p:spPr>
          <a:xfrm rot="19260000">
            <a:off x="10262235" y="3694430"/>
            <a:ext cx="1162050" cy="2298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p>
            <a:pPr algn="ctr"/>
            <a:r>
              <a:rPr lang="en-US" sz="900">
                <a:solidFill>
                  <a:srgbClr val="FF0000"/>
                </a:solidFill>
                <a:latin typeface="Cooper Black" panose="0208090404030B020404" charset="0"/>
                <a:cs typeface="Cooper Black" panose="0208090404030B020404" charset="0"/>
              </a:rPr>
              <a:t>PRELIMINARY</a:t>
            </a:r>
            <a:endParaRPr lang="en-US" sz="900">
              <a:solidFill>
                <a:srgbClr val="FF0000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TextShape 1"/>
          <p:cNvSpPr txBox="1"/>
          <p:nvPr/>
        </p:nvSpPr>
        <p:spPr>
          <a:xfrm>
            <a:off x="838200" y="495935"/>
            <a:ext cx="10923270" cy="64833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Deep dive</a:t>
            </a:r>
            <a:endParaRPr lang="en-US" sz="3200" b="0" strike="noStrike" spc="-1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1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sp>
        <p:nvSpPr>
          <p:cNvPr id="2" name="Google Shape;197;p9"/>
          <p:cNvSpPr/>
          <p:nvPr/>
        </p:nvSpPr>
        <p:spPr>
          <a:xfrm>
            <a:off x="5947410" y="6184265"/>
            <a:ext cx="925830" cy="255905"/>
          </a:xfrm>
          <a:prstGeom prst="rect">
            <a:avLst/>
          </a:prstGeom>
          <a:noFill/>
          <a:ln w="25400" cap="flat" cmpd="sng">
            <a:noFill/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Text Box 33"/>
          <p:cNvSpPr txBox="1"/>
          <p:nvPr/>
        </p:nvSpPr>
        <p:spPr>
          <a:xfrm>
            <a:off x="609600" y="1325245"/>
            <a:ext cx="10885805" cy="46996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en-US" sz="1200">
                <a:solidFill>
                  <a:schemeClr val="bg1"/>
                </a:solidFill>
              </a:rPr>
              <a:t>M.Teklishyn From 3D to 5D tracking: SMX ASIC-based Double-Sided Micro-Strip detectors for comprehensive space, time, and energy measurements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</a:rPr>
              <a:t>TWEPP 2023 https://indico.cern.ch/event/1255624/contributions/5444008/attachments/2728888/4743371/smx_5d_tracking_teklishyn_06OCT2023.pdf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</a:rPr>
              <a:t>A. Rodriguez Rodriguez et al., Functional characterization of modules for the Silicon Tracking System of the CBM experiment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</a:rPr>
              <a:t>accepted by NIM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</a:rPr>
              <a:t>K. Agarwal, Thermal Management of the CBM-FAIR’s Silicon Tracking System (STS) – Concept and Demonstrators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</a:rPr>
              <a:t>Forum on Tracking Detector Mechanics 2023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</a:rPr>
              <a:t>https://indico.cern.ch/event/1228295/contributions/5390887/attachments/2656554/4600811/20230531_Agarwal_FTDMT%C3%BCbingen.pdf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</a:rPr>
              <a:t>S. Mehta, Impact of air cooling on mechanical stability of silicon sensors in CBM-STS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</a:rPr>
              <a:t>Forum on Tracking Detector Mechanics 2023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</a:rPr>
              <a:t>https://indico.cern.ch/event/1228295/contributions/5390888/attachments/2656536/4600775/Vib_Tracking_forum_Mehta_1.pdf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</a:rPr>
              <a:t>I. Elizarov, Sustainable cooling supply for the STS detector electronics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</a:rPr>
              <a:t>Forum on Tracking Detector Mechanics 2023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</a:rPr>
              <a:t>https://indico.cern.ch/event/1228295/contributions/5401384/attachments/2656351/4600422/Elizarov-Pilot%20Cooling%20Supply%20for%20the%20CBM%20Silicon%20Tracking%20System%20Detector%20Electronics.pdf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</a:rPr>
              <a:t>L.M. Collazo, Temperature calibration and thermal stress tests of the Front-End Electronics of the CBM Silicon Tracking System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</a:rPr>
              <a:t>Forum on Tracking Detector Mechanics 2023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</a:rPr>
              <a:t>https://indico.cern.ch/event/1228295/contributions/5394879/attachments/2656948/4601561/FTDM2023_Poster_Lady_Maryann.pdf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</a:rPr>
              <a:t>M. Teklishyn Detectors and Electronics for the CBM experiment at FAIR</a:t>
            </a:r>
            <a:endParaRPr lang="en-US" sz="1200">
              <a:solidFill>
                <a:schemeClr val="bg1"/>
              </a:solidFill>
            </a:endParaRPr>
          </a:p>
          <a:p>
            <a:pPr algn="ctr"/>
            <a:r>
              <a:rPr lang="en-US" sz="1200">
                <a:solidFill>
                  <a:schemeClr val="bg1"/>
                </a:solidFill>
              </a:rPr>
              <a:t>ICPADGP 2023 https://events.vecc.gov.in/event/19/contributions/1009/attachments/198/411/teklishyn_cbm_detectorselectronics_07feb2023.pdf</a:t>
            </a:r>
            <a:endParaRPr lang="en-US" sz="12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rcRect l="55521" t="22389" r="5707" b="12278"/>
          <a:stretch>
            <a:fillRect/>
          </a:stretch>
        </p:blipFill>
        <p:spPr>
          <a:xfrm>
            <a:off x="1511300" y="1221105"/>
            <a:ext cx="9169400" cy="5166360"/>
          </a:xfrm>
          <a:prstGeom prst="rect">
            <a:avLst/>
          </a:prstGeom>
        </p:spPr>
      </p:pic>
      <p:sp>
        <p:nvSpPr>
          <p:cNvPr id="99" name="TextShape 1"/>
          <p:cNvSpPr txBox="1"/>
          <p:nvPr/>
        </p:nvSpPr>
        <p:spPr>
          <a:xfrm>
            <a:off x="838080" y="495720"/>
            <a:ext cx="10515240" cy="6483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800" spc="-1" dirty="0">
                <a:solidFill>
                  <a:srgbClr val="FFFFFF"/>
                </a:solidFill>
                <a:latin typeface="Calibri Light" panose="020F0302020204030204"/>
                <a:sym typeface="+mn-ea"/>
              </a:rPr>
              <a:t>Facility for Antiproton and Ion Research (</a:t>
            </a:r>
            <a:r>
              <a:rPr lang="en-US" sz="2800" b="0" strike="noStrike" spc="-1" dirty="0">
                <a:solidFill>
                  <a:srgbClr val="FFFFFF"/>
                </a:solidFill>
                <a:latin typeface="Calibri Light" panose="020F0302020204030204"/>
              </a:rPr>
              <a:t>FAIR) - Construction site</a:t>
            </a:r>
            <a:endParaRPr lang="en-US" sz="2800" b="0" strike="noStrike" spc="-1" dirty="0">
              <a:solidFill>
                <a:srgbClr val="FFFFFF"/>
              </a:solidFill>
              <a:latin typeface="Calibri Light" panose="020F0302020204030204"/>
            </a:endParaRPr>
          </a:p>
        </p:txBody>
      </p:sp>
      <p:pic>
        <p:nvPicPr>
          <p:cNvPr id="103" name="Picture 14"/>
          <p:cNvPicPr/>
          <p:nvPr/>
        </p:nvPicPr>
        <p:blipFill>
          <a:blip r:embed="rId2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alphaModFix amt="39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" r="16209" b="12224"/>
          <a:stretch>
            <a:fillRect/>
          </a:stretch>
        </p:blipFill>
        <p:spPr>
          <a:xfrm rot="20160000">
            <a:off x="4295140" y="2068830"/>
            <a:ext cx="4168775" cy="4119880"/>
          </a:xfrm>
          <a:prstGeom prst="rect">
            <a:avLst/>
          </a:prstGeom>
          <a:noFill/>
        </p:spPr>
      </p:pic>
      <p:sp>
        <p:nvSpPr>
          <p:cNvPr id="3" name="Text Box 2"/>
          <p:cNvSpPr txBox="1"/>
          <p:nvPr/>
        </p:nvSpPr>
        <p:spPr>
          <a:xfrm rot="16200000">
            <a:off x="-1395095" y="3481705"/>
            <a:ext cx="516699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b="1" u="sng">
                <a:solidFill>
                  <a:srgbClr val="0070C0"/>
                </a:solidFill>
              </a:rPr>
              <a:t>https://www.youtube.com/watch?v=x0RTwqaRock</a:t>
            </a:r>
            <a:endParaRPr lang="en-US" b="1" u="sng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alphaModFix amt="40000"/>
            <a:clrChange>
              <a:clrFrom>
                <a:srgbClr val="C9C7BB">
                  <a:alpha val="100000"/>
                </a:srgbClr>
              </a:clrFrom>
              <a:clrTo>
                <a:srgbClr val="C9C7BB">
                  <a:alpha val="100000"/>
                  <a:alpha val="0"/>
                </a:srgbClr>
              </a:clrTo>
            </a:clrChange>
            <a:grayscl/>
            <a:lum bright="-42000" contrast="24000"/>
          </a:blip>
          <a:stretch>
            <a:fillRect/>
          </a:stretch>
        </p:blipFill>
        <p:spPr>
          <a:xfrm>
            <a:off x="1270" y="635"/>
            <a:ext cx="12190730" cy="6857365"/>
          </a:xfrm>
          <a:prstGeom prst="rect">
            <a:avLst/>
          </a:prstGeom>
        </p:spPr>
      </p:pic>
      <p:sp>
        <p:nvSpPr>
          <p:cNvPr id="672" name="TextShape 1"/>
          <p:cNvSpPr txBox="1"/>
          <p:nvPr/>
        </p:nvSpPr>
        <p:spPr>
          <a:xfrm>
            <a:off x="838715" y="3104300"/>
            <a:ext cx="10515240" cy="6483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200" b="0" strike="noStrike" spc="-1" dirty="0">
                <a:solidFill>
                  <a:srgbClr val="FFFFFF"/>
                </a:solidFill>
                <a:latin typeface="Calibri Light" panose="020F0302020204030204"/>
              </a:rPr>
              <a:t>... additional material ...</a:t>
            </a:r>
            <a:endParaRPr lang="en-US" sz="3200" b="0" strike="noStrike" spc="-1" dirty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673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32C1579-6B49-4D96-BD2D-5F8C636524C9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676" name="Picture 14"/>
          <p:cNvPicPr/>
          <p:nvPr/>
        </p:nvPicPr>
        <p:blipFill>
          <a:blip r:embed="rId2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extShape 1"/>
          <p:cNvSpPr txBox="1"/>
          <p:nvPr/>
        </p:nvSpPr>
        <p:spPr>
          <a:xfrm>
            <a:off x="838080" y="495720"/>
            <a:ext cx="10515240" cy="6483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b="0" strike="noStrike" spc="-1">
                <a:solidFill>
                  <a:srgbClr val="FFFFFF"/>
                </a:solidFill>
                <a:latin typeface="Calibri Light" panose="020F0302020204030204"/>
              </a:rPr>
              <a:t>mCBM Benchmark Lambda reconstruction</a:t>
            </a:r>
            <a:endParaRPr lang="en-US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32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BD1BC83F-787E-4844-8B02-3D5B6104C06C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235" name="Picture 14"/>
          <p:cNvPicPr/>
          <p:nvPr/>
        </p:nvPicPr>
        <p:blipFill>
          <a:blip r:embed="rId1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grpSp>
        <p:nvGrpSpPr>
          <p:cNvPr id="18" name="Group 17"/>
          <p:cNvGrpSpPr/>
          <p:nvPr/>
        </p:nvGrpSpPr>
        <p:grpSpPr>
          <a:xfrm>
            <a:off x="837894" y="2213698"/>
            <a:ext cx="10564309" cy="2861400"/>
            <a:chOff x="-585353" y="4297580"/>
            <a:chExt cx="10564309" cy="28614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85353" y="5214021"/>
              <a:ext cx="4890595" cy="194458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6909" y="4297580"/>
              <a:ext cx="2842047" cy="2861400"/>
            </a:xfrm>
            <a:prstGeom prst="rect">
              <a:avLst/>
            </a:prstGeom>
          </p:spPr>
        </p:pic>
        <p:sp>
          <p:nvSpPr>
            <p:cNvPr id="5" name="TextBox 32"/>
            <p:cNvSpPr txBox="1"/>
            <p:nvPr/>
          </p:nvSpPr>
          <p:spPr>
            <a:xfrm>
              <a:off x="8322941" y="5359662"/>
              <a:ext cx="101341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p>
              <a:r>
                <a:rPr lang="en-US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preliminary</a:t>
              </a:r>
              <a:endPara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33"/>
            <p:cNvSpPr txBox="1"/>
            <p:nvPr/>
          </p:nvSpPr>
          <p:spPr>
            <a:xfrm>
              <a:off x="-461932" y="4383302"/>
              <a:ext cx="42525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are signal reconstructed:   </a:t>
              </a:r>
              <a:r>
                <a:rPr lang="el-GR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Λ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→ p </a:t>
              </a:r>
              <a:r>
                <a:rPr lang="el-GR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π</a:t>
              </a:r>
              <a:r>
                <a:rPr lang="en-US" b="1" baseline="30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99563" y="5927491"/>
              <a:ext cx="3060753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all detector systems involved</a:t>
              </a:r>
              <a:endPara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secondary vertex</a:t>
              </a:r>
              <a:endPara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velocity windows for p and π</a:t>
              </a:r>
              <a:r>
                <a:rPr lang="en-US" sz="1600" baseline="30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candidate</a:t>
              </a:r>
              <a:endPara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08309" y="4383230"/>
              <a:ext cx="1843262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sz="16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Ni+Ni</a:t>
              </a: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1.93 </a:t>
              </a:r>
              <a:r>
                <a:rPr lang="en-US" sz="16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AGeV</a:t>
              </a:r>
              <a:endPara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run 2391 (May '22):</a:t>
              </a:r>
              <a:endPara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r>
                <a:rPr lang="en-US" sz="1400" baseline="30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collisions, 1:57h</a:t>
              </a:r>
              <a:r>
                <a:rPr lang="en-US" sz="14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400 kHz av. coll. rate</a:t>
              </a:r>
              <a:endPara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extShape 1"/>
          <p:cNvSpPr txBox="1"/>
          <p:nvPr/>
        </p:nvSpPr>
        <p:spPr>
          <a:xfrm>
            <a:off x="838080" y="495720"/>
            <a:ext cx="10515240" cy="6483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b="0" strike="noStrike" spc="-1">
                <a:solidFill>
                  <a:srgbClr val="FFFFFF"/>
                </a:solidFill>
                <a:latin typeface="Calibri Light" panose="020F0302020204030204"/>
              </a:rPr>
              <a:t>mSTS Signal Analysis - Charge vs Channel</a:t>
            </a:r>
            <a:endParaRPr lang="en-US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32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BD1BC83F-787E-4844-8B02-3D5B6104C06C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235" name="Picture 14"/>
          <p:cNvPicPr/>
          <p:nvPr/>
        </p:nvPicPr>
        <p:blipFill>
          <a:blip r:embed="rId1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sp>
        <p:nvSpPr>
          <p:cNvPr id="273" name="CustomShape 34"/>
          <p:cNvSpPr/>
          <p:nvPr/>
        </p:nvSpPr>
        <p:spPr>
          <a:xfrm>
            <a:off x="1191600" y="1735200"/>
            <a:ext cx="223992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b="1" spc="-1" dirty="0">
                <a:solidFill>
                  <a:srgbClr val="FFFFFF"/>
                </a:solidFill>
                <a:latin typeface="Arial" panose="020B0604020202020204"/>
                <a:ea typeface="DejaVu LGC Sans"/>
                <a:sym typeface="+mn-ea"/>
              </a:rPr>
              <a:t>ladder </a:t>
            </a:r>
            <a:r>
              <a:rPr lang="en-US" sz="1400" b="1" strike="noStrike" spc="-1">
                <a:solidFill>
                  <a:srgbClr val="FFFFFF"/>
                </a:solidFill>
                <a:latin typeface="Arial" panose="020B0604020202020204"/>
                <a:ea typeface="DejaVu LGC Sans"/>
              </a:rPr>
              <a:t>0</a:t>
            </a:r>
            <a:endParaRPr lang="en-US" sz="1400" b="0" strike="noStrike" spc="-1">
              <a:latin typeface="Arial" panose="020B0604020202020204"/>
            </a:endParaRPr>
          </a:p>
        </p:txBody>
      </p:sp>
      <p:sp>
        <p:nvSpPr>
          <p:cNvPr id="274" name="CustomShape 35"/>
          <p:cNvSpPr/>
          <p:nvPr/>
        </p:nvSpPr>
        <p:spPr>
          <a:xfrm>
            <a:off x="3467160" y="1735200"/>
            <a:ext cx="223992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b="1" spc="-1" dirty="0">
                <a:solidFill>
                  <a:srgbClr val="FFFFFF"/>
                </a:solidFill>
                <a:latin typeface="Arial" panose="020B0604020202020204"/>
                <a:ea typeface="DejaVu LGC Sans"/>
                <a:sym typeface="+mn-ea"/>
              </a:rPr>
              <a:t>ladder </a:t>
            </a:r>
            <a:r>
              <a:rPr lang="en-US" sz="1400" b="1" strike="noStrike" spc="-1">
                <a:solidFill>
                  <a:srgbClr val="FFFFFF"/>
                </a:solidFill>
                <a:latin typeface="Arial" panose="020B0604020202020204"/>
                <a:ea typeface="DejaVu LGC Sans"/>
              </a:rPr>
              <a:t>1</a:t>
            </a:r>
            <a:endParaRPr lang="en-US" sz="1400" b="0" strike="noStrike" spc="-1">
              <a:latin typeface="Arial" panose="020B0604020202020204"/>
            </a:endParaRPr>
          </a:p>
        </p:txBody>
      </p:sp>
      <p:sp>
        <p:nvSpPr>
          <p:cNvPr id="275" name="CustomShape 36"/>
          <p:cNvSpPr/>
          <p:nvPr/>
        </p:nvSpPr>
        <p:spPr>
          <a:xfrm>
            <a:off x="5742360" y="1735200"/>
            <a:ext cx="223992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b="1" spc="-1" dirty="0">
                <a:solidFill>
                  <a:srgbClr val="FFFFFF"/>
                </a:solidFill>
                <a:latin typeface="Arial" panose="020B0604020202020204"/>
                <a:ea typeface="DejaVu LGC Sans"/>
                <a:sym typeface="+mn-ea"/>
              </a:rPr>
              <a:t>ladder </a:t>
            </a:r>
            <a:r>
              <a:rPr lang="en-US" sz="1400" b="1" strike="noStrike" spc="-1">
                <a:solidFill>
                  <a:srgbClr val="FFFFFF"/>
                </a:solidFill>
                <a:latin typeface="Arial" panose="020B0604020202020204"/>
                <a:ea typeface="DejaVu LGC Sans"/>
              </a:rPr>
              <a:t>1</a:t>
            </a:r>
            <a:endParaRPr lang="en-US" sz="1400" b="0" strike="noStrike" spc="-1">
              <a:latin typeface="Arial" panose="020B0604020202020204"/>
            </a:endParaRPr>
          </a:p>
        </p:txBody>
      </p:sp>
      <p:sp>
        <p:nvSpPr>
          <p:cNvPr id="276" name="CustomShape 37"/>
          <p:cNvSpPr/>
          <p:nvPr/>
        </p:nvSpPr>
        <p:spPr>
          <a:xfrm rot="16200000">
            <a:off x="-128160" y="2896920"/>
            <a:ext cx="179964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b="1" spc="-1" dirty="0">
                <a:solidFill>
                  <a:srgbClr val="FFFFFF"/>
                </a:solidFill>
                <a:latin typeface="Arial" panose="020B0604020202020204"/>
                <a:ea typeface="DejaVu LGC Sans"/>
                <a:sym typeface="+mn-ea"/>
              </a:rPr>
              <a:t>module </a:t>
            </a:r>
            <a:r>
              <a:rPr lang="en-US" sz="1400" b="1" strike="noStrike" spc="-1">
                <a:solidFill>
                  <a:srgbClr val="FFFFFF"/>
                </a:solidFill>
                <a:latin typeface="Arial" panose="020B0604020202020204"/>
                <a:ea typeface="DejaVu LGC Sans"/>
              </a:rPr>
              <a:t>0</a:t>
            </a:r>
            <a:endParaRPr lang="en-US" sz="1400" b="0" strike="noStrike" spc="-1">
              <a:latin typeface="Arial" panose="020B0604020202020204"/>
            </a:endParaRPr>
          </a:p>
        </p:txBody>
      </p:sp>
      <p:sp>
        <p:nvSpPr>
          <p:cNvPr id="277" name="CustomShape 38"/>
          <p:cNvSpPr/>
          <p:nvPr/>
        </p:nvSpPr>
        <p:spPr>
          <a:xfrm rot="16200000">
            <a:off x="-128160" y="4847400"/>
            <a:ext cx="179964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b="1" spc="-1" dirty="0">
                <a:solidFill>
                  <a:srgbClr val="FFFFFF"/>
                </a:solidFill>
                <a:latin typeface="Arial" panose="020B0604020202020204"/>
                <a:ea typeface="DejaVu LGC Sans"/>
                <a:sym typeface="+mn-ea"/>
              </a:rPr>
              <a:t>module </a:t>
            </a:r>
            <a:r>
              <a:rPr lang="en-US" sz="1400" b="1" strike="noStrike" spc="-1">
                <a:solidFill>
                  <a:srgbClr val="FFFFFF"/>
                </a:solidFill>
                <a:latin typeface="Arial" panose="020B0604020202020204"/>
                <a:ea typeface="DejaVu LGC Sans"/>
              </a:rPr>
              <a:t>1</a:t>
            </a:r>
            <a:endParaRPr lang="en-US" sz="1400" b="0" strike="noStrike" spc="-1">
              <a:latin typeface="Arial" panose="020B0604020202020204"/>
            </a:endParaRPr>
          </a:p>
        </p:txBody>
      </p:sp>
      <p:sp>
        <p:nvSpPr>
          <p:cNvPr id="50" name="CustomShape 8"/>
          <p:cNvSpPr/>
          <p:nvPr/>
        </p:nvSpPr>
        <p:spPr>
          <a:xfrm>
            <a:off x="8210842" y="2037960"/>
            <a:ext cx="3142478" cy="1465456"/>
          </a:xfrm>
          <a:prstGeom prst="rect">
            <a:avLst/>
          </a:prstGeom>
          <a:noFill/>
          <a:ln w="12600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sz="2000" b="1" strike="noStrike" spc="-1" dirty="0">
                <a:solidFill>
                  <a:srgbClr val="FFFFFF"/>
                </a:solidFill>
                <a:latin typeface="Arial" panose="020B0604020202020204"/>
                <a:ea typeface="DejaVu LGC Sans"/>
              </a:rPr>
              <a:t>2 non functional ASICs </a:t>
            </a:r>
            <a:endParaRPr lang="en-US" sz="2000" b="1" strike="noStrike" spc="-1" dirty="0">
              <a:solidFill>
                <a:srgbClr val="FFFFFF"/>
              </a:solidFill>
              <a:latin typeface="Arial" panose="020B0604020202020204"/>
              <a:ea typeface="DejaVu LGC Sans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endParaRPr lang="en-US" sz="2000" b="1" strike="noStrike" spc="-1" dirty="0">
              <a:solidFill>
                <a:srgbClr val="FFFFFF"/>
              </a:solidFill>
              <a:latin typeface="Arial" panose="020B0604020202020204"/>
              <a:ea typeface="DejaVu LGC Sans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sz="2000" b="1" strike="noStrike" spc="-1" dirty="0">
                <a:solidFill>
                  <a:srgbClr val="FFFFFF"/>
                </a:solidFill>
                <a:latin typeface="Arial" panose="020B0604020202020204"/>
                <a:ea typeface="DejaVu LGC Sans"/>
              </a:rPr>
              <a:t>few dead channels</a:t>
            </a:r>
            <a:endParaRPr lang="en-US" sz="2000" b="1" strike="noStrike" spc="-1" dirty="0">
              <a:solidFill>
                <a:srgbClr val="FFFFFF"/>
              </a:solidFill>
              <a:latin typeface="Arial" panose="020B0604020202020204"/>
              <a:ea typeface="DejaVu LGC Sans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9406672" y="3561120"/>
            <a:ext cx="1857135" cy="2708280"/>
            <a:chOff x="9420224" y="1757160"/>
            <a:chExt cx="1857135" cy="2708280"/>
          </a:xfrm>
        </p:grpSpPr>
        <p:sp>
          <p:nvSpPr>
            <p:cNvPr id="52" name="CustomShape 29"/>
            <p:cNvSpPr/>
            <p:nvPr/>
          </p:nvSpPr>
          <p:spPr>
            <a:xfrm>
              <a:off x="9420224" y="1757160"/>
              <a:ext cx="1725016" cy="1644949"/>
            </a:xfrm>
            <a:prstGeom prst="rect">
              <a:avLst/>
            </a:prstGeom>
            <a:noFill/>
            <a:ln w="38160">
              <a:solidFill>
                <a:srgbClr val="F1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grpSp>
          <p:nvGrpSpPr>
            <p:cNvPr id="53" name="Group 52"/>
            <p:cNvGrpSpPr/>
            <p:nvPr/>
          </p:nvGrpSpPr>
          <p:grpSpPr>
            <a:xfrm>
              <a:off x="9420224" y="1762200"/>
              <a:ext cx="1857135" cy="2703240"/>
              <a:chOff x="8247960" y="1762200"/>
              <a:chExt cx="3029400" cy="4283640"/>
            </a:xfrm>
          </p:grpSpPr>
          <p:pic>
            <p:nvPicPr>
              <p:cNvPr id="54" name="Picture 36"/>
              <p:cNvPicPr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20680" y="4898520"/>
                <a:ext cx="2056680" cy="1147320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55" name="Group 5"/>
              <p:cNvGrpSpPr/>
              <p:nvPr/>
            </p:nvGrpSpPr>
            <p:grpSpPr>
              <a:xfrm>
                <a:off x="8290800" y="1762200"/>
                <a:ext cx="2695320" cy="2470680"/>
                <a:chOff x="8290800" y="1762200"/>
                <a:chExt cx="2695320" cy="2470680"/>
              </a:xfrm>
            </p:grpSpPr>
            <p:pic>
              <p:nvPicPr>
                <p:cNvPr id="61" name="Picture 62"/>
                <p:cNvPicPr/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>
                <a:xfrm>
                  <a:off x="8364600" y="1762200"/>
                  <a:ext cx="2553840" cy="2470680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62" name="CustomShape 6"/>
                <p:cNvSpPr/>
                <p:nvPr/>
              </p:nvSpPr>
              <p:spPr>
                <a:xfrm>
                  <a:off x="8443800" y="2096280"/>
                  <a:ext cx="502560" cy="2113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600" b="1" strike="noStrike" spc="-1">
                      <a:solidFill>
                        <a:srgbClr val="FFFFFF"/>
                      </a:solidFill>
                      <a:latin typeface="Arial" panose="020B0604020202020204"/>
                      <a:ea typeface="DejaVu LGC Sans"/>
                    </a:rPr>
                    <a:t>UNIT 0</a:t>
                  </a:r>
                  <a:endParaRPr lang="en-US" sz="600" b="0" strike="noStrike" spc="-1">
                    <a:latin typeface="Arial" panose="020B0604020202020204"/>
                  </a:endParaRPr>
                </a:p>
              </p:txBody>
            </p:sp>
            <p:sp>
              <p:nvSpPr>
                <p:cNvPr id="63" name="CustomShape 7"/>
                <p:cNvSpPr/>
                <p:nvPr/>
              </p:nvSpPr>
              <p:spPr>
                <a:xfrm>
                  <a:off x="9695520" y="2096280"/>
                  <a:ext cx="502560" cy="2113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600" b="1" strike="noStrike" spc="-1">
                      <a:solidFill>
                        <a:srgbClr val="FFFFFF"/>
                      </a:solidFill>
                      <a:latin typeface="Arial" panose="020B0604020202020204"/>
                      <a:ea typeface="DejaVu LGC Sans"/>
                    </a:rPr>
                    <a:t>UNIT 2</a:t>
                  </a:r>
                  <a:endParaRPr lang="en-US" sz="600" b="0" strike="noStrike" spc="-1">
                    <a:latin typeface="Arial" panose="020B0604020202020204"/>
                  </a:endParaRPr>
                </a:p>
              </p:txBody>
            </p:sp>
            <p:sp>
              <p:nvSpPr>
                <p:cNvPr id="64" name="CustomShape 8"/>
                <p:cNvSpPr/>
                <p:nvPr/>
              </p:nvSpPr>
              <p:spPr>
                <a:xfrm>
                  <a:off x="9009360" y="2096280"/>
                  <a:ext cx="502560" cy="2113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600" b="1" strike="noStrike" spc="-1">
                      <a:solidFill>
                        <a:srgbClr val="FFFFFF"/>
                      </a:solidFill>
                      <a:latin typeface="Arial" panose="020B0604020202020204"/>
                      <a:ea typeface="DejaVu LGC Sans"/>
                    </a:rPr>
                    <a:t>UNIT 1</a:t>
                  </a:r>
                  <a:endParaRPr lang="en-US" sz="600" b="0" strike="noStrike" spc="-1">
                    <a:latin typeface="Arial" panose="020B0604020202020204"/>
                  </a:endParaRPr>
                </a:p>
              </p:txBody>
            </p:sp>
            <p:sp>
              <p:nvSpPr>
                <p:cNvPr id="65" name="CustomShape 9"/>
                <p:cNvSpPr/>
                <p:nvPr/>
              </p:nvSpPr>
              <p:spPr>
                <a:xfrm>
                  <a:off x="10483560" y="2081520"/>
                  <a:ext cx="502560" cy="2113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600" b="1" strike="noStrike" spc="-1">
                      <a:solidFill>
                        <a:srgbClr val="FFFFFF"/>
                      </a:solidFill>
                      <a:latin typeface="Arial" panose="020B0604020202020204"/>
                      <a:ea typeface="DejaVu LGC Sans"/>
                    </a:rPr>
                    <a:t>UNIT 3</a:t>
                  </a:r>
                  <a:endParaRPr lang="en-US" sz="600" b="0" strike="noStrike" spc="-1">
                    <a:latin typeface="Arial" panose="020B0604020202020204"/>
                  </a:endParaRPr>
                </a:p>
              </p:txBody>
            </p:sp>
            <p:sp>
              <p:nvSpPr>
                <p:cNvPr id="66" name="CustomShape 10"/>
                <p:cNvSpPr/>
                <p:nvPr/>
              </p:nvSpPr>
              <p:spPr>
                <a:xfrm>
                  <a:off x="8546760" y="2614680"/>
                  <a:ext cx="476640" cy="21204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600" b="1" strike="noStrike" spc="-1">
                      <a:solidFill>
                        <a:srgbClr val="FFFFFF"/>
                      </a:solidFill>
                      <a:latin typeface="Arial" panose="020B0604020202020204"/>
                      <a:ea typeface="DejaVu LGC Sans"/>
                    </a:rPr>
                    <a:t>Mod 0</a:t>
                  </a:r>
                  <a:endParaRPr lang="en-US" sz="600" b="0" strike="noStrike" spc="-1">
                    <a:latin typeface="Arial" panose="020B0604020202020204"/>
                  </a:endParaRPr>
                </a:p>
              </p:txBody>
            </p:sp>
            <p:sp>
              <p:nvSpPr>
                <p:cNvPr id="67" name="CustomShape 11"/>
                <p:cNvSpPr/>
                <p:nvPr/>
              </p:nvSpPr>
              <p:spPr>
                <a:xfrm>
                  <a:off x="8566920" y="2990880"/>
                  <a:ext cx="476640" cy="21204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600" b="1" strike="noStrike" spc="-1">
                      <a:solidFill>
                        <a:srgbClr val="FFFFFF"/>
                      </a:solidFill>
                      <a:latin typeface="Arial" panose="020B0604020202020204"/>
                      <a:ea typeface="DejaVu LGC Sans"/>
                    </a:rPr>
                    <a:t>Mod 1</a:t>
                  </a:r>
                  <a:endParaRPr lang="en-US" sz="600" b="0" strike="noStrike" spc="-1">
                    <a:latin typeface="Arial" panose="020B0604020202020204"/>
                  </a:endParaRPr>
                </a:p>
              </p:txBody>
            </p:sp>
            <p:sp>
              <p:nvSpPr>
                <p:cNvPr id="68" name="CustomShape 12"/>
                <p:cNvSpPr/>
                <p:nvPr/>
              </p:nvSpPr>
              <p:spPr>
                <a:xfrm>
                  <a:off x="9071640" y="2489400"/>
                  <a:ext cx="476640" cy="21204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600" b="1" strike="noStrike" spc="-1">
                      <a:solidFill>
                        <a:srgbClr val="FFFFFF"/>
                      </a:solidFill>
                      <a:latin typeface="Arial" panose="020B0604020202020204"/>
                      <a:ea typeface="DejaVu LGC Sans"/>
                    </a:rPr>
                    <a:t>Mod 0</a:t>
                  </a:r>
                  <a:endParaRPr lang="en-US" sz="600" b="0" strike="noStrike" spc="-1">
                    <a:latin typeface="Arial" panose="020B0604020202020204"/>
                  </a:endParaRPr>
                </a:p>
              </p:txBody>
            </p:sp>
            <p:sp>
              <p:nvSpPr>
                <p:cNvPr id="69" name="CustomShape 13"/>
                <p:cNvSpPr/>
                <p:nvPr/>
              </p:nvSpPr>
              <p:spPr>
                <a:xfrm>
                  <a:off x="9091800" y="2865240"/>
                  <a:ext cx="476640" cy="21204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600" b="1" strike="noStrike" spc="-1">
                      <a:solidFill>
                        <a:srgbClr val="FFFFFF"/>
                      </a:solidFill>
                      <a:latin typeface="Arial" panose="020B0604020202020204"/>
                      <a:ea typeface="DejaVu LGC Sans"/>
                    </a:rPr>
                    <a:t>Mod 1</a:t>
                  </a:r>
                  <a:endParaRPr lang="en-US" sz="600" b="0" strike="noStrike" spc="-1">
                    <a:latin typeface="Arial" panose="020B0604020202020204"/>
                  </a:endParaRPr>
                </a:p>
              </p:txBody>
            </p:sp>
            <p:sp>
              <p:nvSpPr>
                <p:cNvPr id="70" name="CustomShape 14"/>
                <p:cNvSpPr/>
                <p:nvPr/>
              </p:nvSpPr>
              <p:spPr>
                <a:xfrm>
                  <a:off x="9758520" y="2598840"/>
                  <a:ext cx="476640" cy="21204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600" b="1" strike="noStrike" spc="-1">
                      <a:solidFill>
                        <a:srgbClr val="FFFFFF"/>
                      </a:solidFill>
                      <a:latin typeface="Arial" panose="020B0604020202020204"/>
                      <a:ea typeface="DejaVu LGC Sans"/>
                    </a:rPr>
                    <a:t>Mod 0</a:t>
                  </a:r>
                  <a:endParaRPr lang="en-US" sz="600" b="0" strike="noStrike" spc="-1">
                    <a:latin typeface="Arial" panose="020B0604020202020204"/>
                  </a:endParaRPr>
                </a:p>
              </p:txBody>
            </p:sp>
            <p:sp>
              <p:nvSpPr>
                <p:cNvPr id="71" name="CustomShape 15"/>
                <p:cNvSpPr/>
                <p:nvPr/>
              </p:nvSpPr>
              <p:spPr>
                <a:xfrm>
                  <a:off x="9778680" y="2975760"/>
                  <a:ext cx="476640" cy="21204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600" b="1" strike="noStrike" spc="-1">
                      <a:solidFill>
                        <a:srgbClr val="FFFFFF"/>
                      </a:solidFill>
                      <a:latin typeface="Arial" panose="020B0604020202020204"/>
                      <a:ea typeface="DejaVu LGC Sans"/>
                    </a:rPr>
                    <a:t>Mod 1</a:t>
                  </a:r>
                  <a:endParaRPr lang="en-US" sz="600" b="0" strike="noStrike" spc="-1">
                    <a:latin typeface="Arial" panose="020B0604020202020204"/>
                  </a:endParaRPr>
                </a:p>
              </p:txBody>
            </p:sp>
            <p:sp>
              <p:nvSpPr>
                <p:cNvPr id="72" name="CustomShape 16"/>
                <p:cNvSpPr/>
                <p:nvPr/>
              </p:nvSpPr>
              <p:spPr>
                <a:xfrm>
                  <a:off x="10262880" y="2567520"/>
                  <a:ext cx="476640" cy="21204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600" b="1" strike="noStrike" spc="-1">
                      <a:solidFill>
                        <a:srgbClr val="FFFFFF"/>
                      </a:solidFill>
                      <a:latin typeface="Arial" panose="020B0604020202020204"/>
                      <a:ea typeface="DejaVu LGC Sans"/>
                    </a:rPr>
                    <a:t>Mod 0</a:t>
                  </a:r>
                  <a:endParaRPr lang="en-US" sz="600" b="0" strike="noStrike" spc="-1">
                    <a:latin typeface="Arial" panose="020B0604020202020204"/>
                  </a:endParaRPr>
                </a:p>
              </p:txBody>
            </p:sp>
            <p:sp>
              <p:nvSpPr>
                <p:cNvPr id="73" name="CustomShape 17"/>
                <p:cNvSpPr/>
                <p:nvPr/>
              </p:nvSpPr>
              <p:spPr>
                <a:xfrm>
                  <a:off x="10242720" y="2943720"/>
                  <a:ext cx="476640" cy="21204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600" b="1" strike="noStrike" spc="-1">
                      <a:solidFill>
                        <a:srgbClr val="FFFFFF"/>
                      </a:solidFill>
                      <a:latin typeface="Arial" panose="020B0604020202020204"/>
                      <a:ea typeface="DejaVu LGC Sans"/>
                    </a:rPr>
                    <a:t>Mod 1</a:t>
                  </a:r>
                  <a:endParaRPr lang="en-US" sz="600" b="0" strike="noStrike" spc="-1">
                    <a:latin typeface="Arial" panose="020B0604020202020204"/>
                  </a:endParaRPr>
                </a:p>
              </p:txBody>
            </p:sp>
            <p:sp>
              <p:nvSpPr>
                <p:cNvPr id="74" name="CustomShape 18"/>
                <p:cNvSpPr/>
                <p:nvPr/>
              </p:nvSpPr>
              <p:spPr>
                <a:xfrm>
                  <a:off x="10222560" y="3321000"/>
                  <a:ext cx="476640" cy="21204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600" b="1" strike="noStrike" spc="-1">
                      <a:solidFill>
                        <a:srgbClr val="FFFFFF"/>
                      </a:solidFill>
                      <a:latin typeface="Arial" panose="020B0604020202020204"/>
                      <a:ea typeface="DejaVu LGC Sans"/>
                    </a:rPr>
                    <a:t>Mod 2</a:t>
                  </a:r>
                  <a:endParaRPr lang="en-US" sz="600" b="0" strike="noStrike" spc="-1">
                    <a:latin typeface="Arial" panose="020B0604020202020204"/>
                  </a:endParaRPr>
                </a:p>
              </p:txBody>
            </p:sp>
            <p:sp>
              <p:nvSpPr>
                <p:cNvPr id="75" name="CustomShape 19"/>
                <p:cNvSpPr/>
                <p:nvPr/>
              </p:nvSpPr>
              <p:spPr>
                <a:xfrm>
                  <a:off x="9414720" y="3022200"/>
                  <a:ext cx="476640" cy="21204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600" b="1" strike="noStrike" spc="-1">
                      <a:solidFill>
                        <a:srgbClr val="FFFFFF"/>
                      </a:solidFill>
                      <a:latin typeface="Arial" panose="020B0604020202020204"/>
                      <a:ea typeface="DejaVu LGC Sans"/>
                    </a:rPr>
                    <a:t>Mod 0</a:t>
                  </a:r>
                  <a:endParaRPr lang="en-US" sz="600" b="0" strike="noStrike" spc="-1">
                    <a:latin typeface="Arial" panose="020B0604020202020204"/>
                  </a:endParaRPr>
                </a:p>
              </p:txBody>
            </p:sp>
            <p:sp>
              <p:nvSpPr>
                <p:cNvPr id="76" name="CustomShape 20"/>
                <p:cNvSpPr/>
                <p:nvPr/>
              </p:nvSpPr>
              <p:spPr>
                <a:xfrm>
                  <a:off x="9435240" y="3399480"/>
                  <a:ext cx="476640" cy="21204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600" b="1" strike="noStrike" spc="-1">
                      <a:solidFill>
                        <a:srgbClr val="FFFFFF"/>
                      </a:solidFill>
                      <a:latin typeface="Arial" panose="020B0604020202020204"/>
                      <a:ea typeface="DejaVu LGC Sans"/>
                    </a:rPr>
                    <a:t>Mod 1</a:t>
                  </a:r>
                  <a:endParaRPr lang="en-US" sz="600" b="0" strike="noStrike" spc="-1">
                    <a:latin typeface="Arial" panose="020B0604020202020204"/>
                  </a:endParaRPr>
                </a:p>
              </p:txBody>
            </p:sp>
            <p:sp>
              <p:nvSpPr>
                <p:cNvPr id="77" name="CustomShape 21"/>
                <p:cNvSpPr/>
                <p:nvPr/>
              </p:nvSpPr>
              <p:spPr>
                <a:xfrm>
                  <a:off x="8290800" y="3359160"/>
                  <a:ext cx="604800" cy="2113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600" b="1" strike="noStrike" spc="-1">
                      <a:solidFill>
                        <a:srgbClr val="FFFFFF"/>
                      </a:solidFill>
                      <a:latin typeface="Arial" panose="020B0604020202020204"/>
                      <a:ea typeface="DejaVu LGC Sans"/>
                    </a:rPr>
                    <a:t>Ladder 0</a:t>
                  </a:r>
                  <a:endParaRPr lang="en-US" sz="600" b="0" strike="noStrike" spc="-1">
                    <a:latin typeface="Arial" panose="020B0604020202020204"/>
                  </a:endParaRPr>
                </a:p>
              </p:txBody>
            </p:sp>
            <p:sp>
              <p:nvSpPr>
                <p:cNvPr id="78" name="CustomShape 22"/>
                <p:cNvSpPr/>
                <p:nvPr/>
              </p:nvSpPr>
              <p:spPr>
                <a:xfrm>
                  <a:off x="8695080" y="3233160"/>
                  <a:ext cx="604800" cy="2113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600" b="1" strike="noStrike" spc="-1">
                      <a:solidFill>
                        <a:srgbClr val="FFFFFF"/>
                      </a:solidFill>
                      <a:latin typeface="Arial" panose="020B0604020202020204"/>
                      <a:ea typeface="DejaVu LGC Sans"/>
                    </a:rPr>
                    <a:t>Ladder 0</a:t>
                  </a:r>
                  <a:endParaRPr lang="en-US" sz="600" b="0" strike="noStrike" spc="-1">
                    <a:latin typeface="Arial" panose="020B0604020202020204"/>
                  </a:endParaRPr>
                </a:p>
              </p:txBody>
            </p:sp>
            <p:sp>
              <p:nvSpPr>
                <p:cNvPr id="79" name="CustomShape 23"/>
                <p:cNvSpPr/>
                <p:nvPr/>
              </p:nvSpPr>
              <p:spPr>
                <a:xfrm>
                  <a:off x="9623520" y="2276640"/>
                  <a:ext cx="604800" cy="2113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600" b="1" strike="noStrike" spc="-1">
                      <a:solidFill>
                        <a:srgbClr val="FFFFFF"/>
                      </a:solidFill>
                      <a:latin typeface="Arial" panose="020B0604020202020204"/>
                      <a:ea typeface="DejaVu LGC Sans"/>
                    </a:rPr>
                    <a:t>Ladder 1</a:t>
                  </a:r>
                  <a:endParaRPr lang="en-US" sz="600" b="0" strike="noStrike" spc="-1">
                    <a:latin typeface="Arial" panose="020B0604020202020204"/>
                  </a:endParaRPr>
                </a:p>
              </p:txBody>
            </p:sp>
            <p:sp>
              <p:nvSpPr>
                <p:cNvPr id="80" name="CustomShape 24"/>
                <p:cNvSpPr/>
                <p:nvPr/>
              </p:nvSpPr>
              <p:spPr>
                <a:xfrm>
                  <a:off x="9623520" y="3954600"/>
                  <a:ext cx="604800" cy="2113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600" b="1" strike="noStrike" spc="-1">
                      <a:solidFill>
                        <a:srgbClr val="FFFFFF"/>
                      </a:solidFill>
                      <a:latin typeface="Arial" panose="020B0604020202020204"/>
                      <a:ea typeface="DejaVu LGC Sans"/>
                    </a:rPr>
                    <a:t>Ladder 1</a:t>
                  </a:r>
                  <a:endParaRPr lang="en-US" sz="600" b="0" strike="noStrike" spc="-1">
                    <a:latin typeface="Arial" panose="020B0604020202020204"/>
                  </a:endParaRPr>
                </a:p>
              </p:txBody>
            </p:sp>
            <p:sp>
              <p:nvSpPr>
                <p:cNvPr id="81" name="CustomShape 25"/>
                <p:cNvSpPr/>
                <p:nvPr/>
              </p:nvSpPr>
              <p:spPr>
                <a:xfrm>
                  <a:off x="10330200" y="3750840"/>
                  <a:ext cx="604800" cy="2113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600" b="1" strike="noStrike" spc="-1">
                      <a:solidFill>
                        <a:srgbClr val="FFFFFF"/>
                      </a:solidFill>
                      <a:latin typeface="Arial" panose="020B0604020202020204"/>
                      <a:ea typeface="DejaVu LGC Sans"/>
                    </a:rPr>
                    <a:t>Ladder 0</a:t>
                  </a:r>
                  <a:endParaRPr lang="en-US" sz="600" b="0" strike="noStrike" spc="-1">
                    <a:latin typeface="Arial" panose="020B0604020202020204"/>
                  </a:endParaRPr>
                </a:p>
              </p:txBody>
            </p:sp>
            <p:sp>
              <p:nvSpPr>
                <p:cNvPr id="82" name="CustomShape 26"/>
                <p:cNvSpPr/>
                <p:nvPr/>
              </p:nvSpPr>
              <p:spPr>
                <a:xfrm>
                  <a:off x="8574840" y="1973160"/>
                  <a:ext cx="697680" cy="2113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600" b="1" strike="noStrike" spc="-1">
                      <a:solidFill>
                        <a:srgbClr val="FFFFFF"/>
                      </a:solidFill>
                      <a:latin typeface="Arial" panose="020B0604020202020204"/>
                      <a:ea typeface="DejaVu LGC Sans"/>
                    </a:rPr>
                    <a:t>STATION 1</a:t>
                  </a:r>
                  <a:endParaRPr lang="en-US" sz="600" b="0" strike="noStrike" spc="-1">
                    <a:latin typeface="Arial" panose="020B0604020202020204"/>
                  </a:endParaRPr>
                </a:p>
              </p:txBody>
            </p:sp>
            <p:sp>
              <p:nvSpPr>
                <p:cNvPr id="83" name="CustomShape 27"/>
                <p:cNvSpPr/>
                <p:nvPr/>
              </p:nvSpPr>
              <p:spPr>
                <a:xfrm>
                  <a:off x="9901800" y="1973880"/>
                  <a:ext cx="697680" cy="2113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600" b="1" strike="noStrike" spc="-1">
                      <a:solidFill>
                        <a:srgbClr val="FFFFFF"/>
                      </a:solidFill>
                      <a:latin typeface="Arial" panose="020B0604020202020204"/>
                      <a:ea typeface="DejaVu LGC Sans"/>
                    </a:rPr>
                    <a:t>STATION 2</a:t>
                  </a:r>
                  <a:endParaRPr lang="en-US" sz="600" b="0" strike="noStrike" spc="-1">
                    <a:latin typeface="Arial" panose="020B0604020202020204"/>
                  </a:endParaRPr>
                </a:p>
              </p:txBody>
            </p:sp>
          </p:grpSp>
          <p:sp>
            <p:nvSpPr>
              <p:cNvPr id="56" name="CustomShape 28"/>
              <p:cNvSpPr/>
              <p:nvPr/>
            </p:nvSpPr>
            <p:spPr>
              <a:xfrm>
                <a:off x="9549000" y="5317920"/>
                <a:ext cx="185040" cy="279360"/>
              </a:xfrm>
              <a:prstGeom prst="rect">
                <a:avLst/>
              </a:prstGeom>
              <a:noFill/>
              <a:ln w="38160">
                <a:solidFill>
                  <a:srgbClr val="F1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57" name="Line 30"/>
              <p:cNvSpPr/>
              <p:nvPr/>
            </p:nvSpPr>
            <p:spPr>
              <a:xfrm flipV="1">
                <a:off x="9767880" y="4318920"/>
                <a:ext cx="1377720" cy="1278360"/>
              </a:xfrm>
              <a:prstGeom prst="line">
                <a:avLst/>
              </a:prstGeom>
              <a:ln w="9360">
                <a:solidFill>
                  <a:srgbClr val="FF0000"/>
                </a:solidFill>
                <a:custDash>
                  <a:ds d="500000" sp="400000"/>
                </a:custDash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" name="Line 31"/>
              <p:cNvSpPr/>
              <p:nvPr/>
            </p:nvSpPr>
            <p:spPr>
              <a:xfrm flipH="1" flipV="1">
                <a:off x="8247960" y="4326480"/>
                <a:ext cx="1277280" cy="1270800"/>
              </a:xfrm>
              <a:prstGeom prst="line">
                <a:avLst/>
              </a:prstGeom>
              <a:ln w="9360">
                <a:solidFill>
                  <a:srgbClr val="FF0000"/>
                </a:solidFill>
                <a:custDash>
                  <a:ds d="500000" sp="400000"/>
                </a:custDash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" name="Line 32"/>
              <p:cNvSpPr/>
              <p:nvPr/>
            </p:nvSpPr>
            <p:spPr>
              <a:xfrm flipH="1" flipV="1">
                <a:off x="9148680" y="4326480"/>
                <a:ext cx="376560" cy="991440"/>
              </a:xfrm>
              <a:prstGeom prst="line">
                <a:avLst/>
              </a:prstGeom>
              <a:ln w="9360">
                <a:solidFill>
                  <a:srgbClr val="FF0000"/>
                </a:solidFill>
                <a:custDash>
                  <a:ds d="500000" sp="400000"/>
                </a:custDash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" name="Line 33"/>
              <p:cNvSpPr/>
              <p:nvPr/>
            </p:nvSpPr>
            <p:spPr>
              <a:xfrm flipV="1">
                <a:off x="9767880" y="4326480"/>
                <a:ext cx="376920" cy="991440"/>
              </a:xfrm>
              <a:prstGeom prst="line">
                <a:avLst/>
              </a:prstGeom>
              <a:ln w="9360">
                <a:solidFill>
                  <a:srgbClr val="FF0000"/>
                </a:solidFill>
                <a:custDash>
                  <a:ds d="500000" sp="400000"/>
                </a:custDash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2047875"/>
            <a:ext cx="2125980" cy="207581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4227830"/>
            <a:ext cx="2125980" cy="207581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630" y="2047875"/>
            <a:ext cx="2125345" cy="207581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630" y="4227830"/>
            <a:ext cx="2125980" cy="207581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725" y="2047875"/>
            <a:ext cx="2125345" cy="207581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725" y="4227830"/>
            <a:ext cx="2125980" cy="2075815"/>
          </a:xfrm>
          <a:prstGeom prst="rect">
            <a:avLst/>
          </a:prstGeom>
        </p:spPr>
      </p:pic>
      <p:sp>
        <p:nvSpPr>
          <p:cNvPr id="2" name="CustomShape 34"/>
          <p:cNvSpPr/>
          <p:nvPr/>
        </p:nvSpPr>
        <p:spPr>
          <a:xfrm>
            <a:off x="1231900" y="1432560"/>
            <a:ext cx="4409440" cy="3028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Arial" panose="020B0604020202020204"/>
                <a:ea typeface="DejaVu LGC Sans"/>
              </a:rPr>
              <a:t>Station 1</a:t>
            </a:r>
            <a:endParaRPr lang="en-US" sz="1400" b="0" strike="noStrike" spc="-1">
              <a:latin typeface="Arial" panose="020B0604020202020204"/>
            </a:endParaRPr>
          </a:p>
        </p:txBody>
      </p:sp>
      <p:sp>
        <p:nvSpPr>
          <p:cNvPr id="4" name="CustomShape 34"/>
          <p:cNvSpPr/>
          <p:nvPr/>
        </p:nvSpPr>
        <p:spPr>
          <a:xfrm>
            <a:off x="5724525" y="1432560"/>
            <a:ext cx="2201545" cy="3028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Arial" panose="020B0604020202020204"/>
                <a:ea typeface="DejaVu LGC Sans"/>
              </a:rPr>
              <a:t>Station 2</a:t>
            </a:r>
            <a:endParaRPr lang="en-US" sz="1400" b="0" strike="noStrike" spc="-1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extShape 1"/>
          <p:cNvSpPr txBox="1"/>
          <p:nvPr/>
        </p:nvSpPr>
        <p:spPr>
          <a:xfrm>
            <a:off x="838080" y="495720"/>
            <a:ext cx="10515240" cy="6483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b="0" strike="noStrike" spc="-1">
                <a:solidFill>
                  <a:srgbClr val="FFFFFF"/>
                </a:solidFill>
                <a:latin typeface="Calibri Light" panose="020F0302020204030204"/>
              </a:rPr>
              <a:t>mSTS 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Signal </a:t>
            </a:r>
            <a:r>
              <a:rPr lang="en-US" sz="3200" b="0" strike="noStrike" spc="-1">
                <a:solidFill>
                  <a:srgbClr val="FFFFFF"/>
                </a:solidFill>
                <a:latin typeface="Calibri Light" panose="020F0302020204030204"/>
              </a:rPr>
              <a:t>Analysis - Charge vs Channel</a:t>
            </a:r>
            <a:endParaRPr lang="en-US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32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BD1BC83F-787E-4844-8B02-3D5B6104C06C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235" name="Picture 14"/>
          <p:cNvPicPr/>
          <p:nvPr/>
        </p:nvPicPr>
        <p:blipFill>
          <a:blip r:embed="rId1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sp>
        <p:nvSpPr>
          <p:cNvPr id="50" name="CustomShape 8"/>
          <p:cNvSpPr/>
          <p:nvPr/>
        </p:nvSpPr>
        <p:spPr>
          <a:xfrm>
            <a:off x="8210550" y="1613535"/>
            <a:ext cx="3142615" cy="1889760"/>
          </a:xfrm>
          <a:prstGeom prst="rect">
            <a:avLst/>
          </a:prstGeom>
          <a:noFill/>
          <a:ln w="12600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sz="2000" b="1" strike="noStrike" spc="-1" dirty="0">
                <a:solidFill>
                  <a:srgbClr val="FF0000"/>
                </a:solidFill>
                <a:latin typeface="Arial" panose="020B0604020202020204"/>
                <a:ea typeface="DejaVu LGC Sans"/>
              </a:rPr>
              <a:t>1 non functional FEB</a:t>
            </a:r>
            <a:endParaRPr lang="en-US" sz="2000" b="1" strike="noStrike" spc="-1" dirty="0">
              <a:solidFill>
                <a:srgbClr val="FF0000"/>
              </a:solidFill>
              <a:latin typeface="Arial" panose="020B0604020202020204"/>
              <a:ea typeface="DejaVu LGC Sans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sz="2000" b="1" strike="noStrike" spc="-1" dirty="0">
                <a:solidFill>
                  <a:srgbClr val="FF0000"/>
                </a:solidFill>
                <a:latin typeface="Arial" panose="020B0604020202020204"/>
                <a:ea typeface="DejaVu LGC Sans"/>
              </a:rPr>
              <a:t>8 non functional ASICs</a:t>
            </a:r>
            <a:endParaRPr lang="en-US" sz="2000" b="1" strike="noStrike" spc="-1" dirty="0">
              <a:solidFill>
                <a:srgbClr val="FF0000"/>
              </a:solidFill>
              <a:latin typeface="Arial" panose="020B0604020202020204"/>
              <a:ea typeface="DejaVu LGC Sans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sz="2000" b="1" strike="noStrike" spc="-1" dirty="0">
                <a:solidFill>
                  <a:srgbClr val="FF0000"/>
                </a:solidFill>
                <a:latin typeface="Arial" panose="020B0604020202020204"/>
                <a:ea typeface="DejaVu LGC Sans"/>
              </a:rPr>
              <a:t>Calibration issues</a:t>
            </a:r>
            <a:endParaRPr lang="en-US" sz="2000" b="1" strike="noStrike" spc="-1" dirty="0">
              <a:solidFill>
                <a:srgbClr val="FF0000"/>
              </a:solidFill>
              <a:latin typeface="Arial" panose="020B0604020202020204"/>
              <a:ea typeface="DejaVu LGC Sans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9406672" y="3561120"/>
            <a:ext cx="1857135" cy="2708280"/>
            <a:chOff x="9420224" y="1757160"/>
            <a:chExt cx="1857135" cy="2708280"/>
          </a:xfrm>
        </p:grpSpPr>
        <p:sp>
          <p:nvSpPr>
            <p:cNvPr id="52" name="CustomShape 29"/>
            <p:cNvSpPr/>
            <p:nvPr/>
          </p:nvSpPr>
          <p:spPr>
            <a:xfrm>
              <a:off x="9420224" y="1757160"/>
              <a:ext cx="1725016" cy="1644949"/>
            </a:xfrm>
            <a:prstGeom prst="rect">
              <a:avLst/>
            </a:prstGeom>
            <a:noFill/>
            <a:ln w="38160">
              <a:solidFill>
                <a:srgbClr val="F1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grpSp>
          <p:nvGrpSpPr>
            <p:cNvPr id="53" name="Group 52"/>
            <p:cNvGrpSpPr/>
            <p:nvPr/>
          </p:nvGrpSpPr>
          <p:grpSpPr>
            <a:xfrm>
              <a:off x="9420224" y="1762200"/>
              <a:ext cx="1857135" cy="2703240"/>
              <a:chOff x="8247960" y="1762200"/>
              <a:chExt cx="3029400" cy="4283640"/>
            </a:xfrm>
          </p:grpSpPr>
          <p:pic>
            <p:nvPicPr>
              <p:cNvPr id="54" name="Picture 36"/>
              <p:cNvPicPr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20680" y="4898520"/>
                <a:ext cx="2056680" cy="1147320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55" name="Group 5"/>
              <p:cNvGrpSpPr/>
              <p:nvPr/>
            </p:nvGrpSpPr>
            <p:grpSpPr>
              <a:xfrm>
                <a:off x="8290800" y="1762200"/>
                <a:ext cx="2695320" cy="2470680"/>
                <a:chOff x="8290800" y="1762200"/>
                <a:chExt cx="2695320" cy="2470680"/>
              </a:xfrm>
            </p:grpSpPr>
            <p:pic>
              <p:nvPicPr>
                <p:cNvPr id="61" name="Picture 62"/>
                <p:cNvPicPr/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>
                <a:xfrm>
                  <a:off x="8364600" y="1762200"/>
                  <a:ext cx="2553840" cy="2470680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62" name="CustomShape 6"/>
                <p:cNvSpPr/>
                <p:nvPr/>
              </p:nvSpPr>
              <p:spPr>
                <a:xfrm>
                  <a:off x="8443800" y="2096280"/>
                  <a:ext cx="502560" cy="2113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600" b="1" strike="noStrike" spc="-1">
                      <a:solidFill>
                        <a:srgbClr val="FFFFFF"/>
                      </a:solidFill>
                      <a:latin typeface="Arial" panose="020B0604020202020204"/>
                      <a:ea typeface="DejaVu LGC Sans"/>
                    </a:rPr>
                    <a:t>UNIT 0</a:t>
                  </a:r>
                  <a:endParaRPr lang="en-US" sz="600" b="0" strike="noStrike" spc="-1">
                    <a:latin typeface="Arial" panose="020B0604020202020204"/>
                  </a:endParaRPr>
                </a:p>
              </p:txBody>
            </p:sp>
            <p:sp>
              <p:nvSpPr>
                <p:cNvPr id="63" name="CustomShape 7"/>
                <p:cNvSpPr/>
                <p:nvPr/>
              </p:nvSpPr>
              <p:spPr>
                <a:xfrm>
                  <a:off x="9695520" y="2096280"/>
                  <a:ext cx="502560" cy="2113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600" b="1" strike="noStrike" spc="-1">
                      <a:solidFill>
                        <a:srgbClr val="FFFFFF"/>
                      </a:solidFill>
                      <a:latin typeface="Arial" panose="020B0604020202020204"/>
                      <a:ea typeface="DejaVu LGC Sans"/>
                    </a:rPr>
                    <a:t>UNIT 2</a:t>
                  </a:r>
                  <a:endParaRPr lang="en-US" sz="600" b="0" strike="noStrike" spc="-1">
                    <a:latin typeface="Arial" panose="020B0604020202020204"/>
                  </a:endParaRPr>
                </a:p>
              </p:txBody>
            </p:sp>
            <p:sp>
              <p:nvSpPr>
                <p:cNvPr id="64" name="CustomShape 8"/>
                <p:cNvSpPr/>
                <p:nvPr/>
              </p:nvSpPr>
              <p:spPr>
                <a:xfrm>
                  <a:off x="9009360" y="2096280"/>
                  <a:ext cx="502560" cy="2113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600" b="1" strike="noStrike" spc="-1">
                      <a:solidFill>
                        <a:srgbClr val="FFFFFF"/>
                      </a:solidFill>
                      <a:latin typeface="Arial" panose="020B0604020202020204"/>
                      <a:ea typeface="DejaVu LGC Sans"/>
                    </a:rPr>
                    <a:t>UNIT 1</a:t>
                  </a:r>
                  <a:endParaRPr lang="en-US" sz="600" b="0" strike="noStrike" spc="-1">
                    <a:latin typeface="Arial" panose="020B0604020202020204"/>
                  </a:endParaRPr>
                </a:p>
              </p:txBody>
            </p:sp>
            <p:sp>
              <p:nvSpPr>
                <p:cNvPr id="65" name="CustomShape 9"/>
                <p:cNvSpPr/>
                <p:nvPr/>
              </p:nvSpPr>
              <p:spPr>
                <a:xfrm>
                  <a:off x="10483560" y="2081520"/>
                  <a:ext cx="502560" cy="2113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600" b="1" strike="noStrike" spc="-1">
                      <a:solidFill>
                        <a:srgbClr val="FFFFFF"/>
                      </a:solidFill>
                      <a:latin typeface="Arial" panose="020B0604020202020204"/>
                      <a:ea typeface="DejaVu LGC Sans"/>
                    </a:rPr>
                    <a:t>UNIT 3</a:t>
                  </a:r>
                  <a:endParaRPr lang="en-US" sz="600" b="0" strike="noStrike" spc="-1">
                    <a:latin typeface="Arial" panose="020B0604020202020204"/>
                  </a:endParaRPr>
                </a:p>
              </p:txBody>
            </p:sp>
            <p:sp>
              <p:nvSpPr>
                <p:cNvPr id="66" name="CustomShape 10"/>
                <p:cNvSpPr/>
                <p:nvPr/>
              </p:nvSpPr>
              <p:spPr>
                <a:xfrm>
                  <a:off x="8546760" y="2614680"/>
                  <a:ext cx="476640" cy="21204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600" b="1" strike="noStrike" spc="-1">
                      <a:solidFill>
                        <a:srgbClr val="FFFFFF"/>
                      </a:solidFill>
                      <a:latin typeface="Arial" panose="020B0604020202020204"/>
                      <a:ea typeface="DejaVu LGC Sans"/>
                    </a:rPr>
                    <a:t>Mod 0</a:t>
                  </a:r>
                  <a:endParaRPr lang="en-US" sz="600" b="0" strike="noStrike" spc="-1">
                    <a:latin typeface="Arial" panose="020B0604020202020204"/>
                  </a:endParaRPr>
                </a:p>
              </p:txBody>
            </p:sp>
            <p:sp>
              <p:nvSpPr>
                <p:cNvPr id="67" name="CustomShape 11"/>
                <p:cNvSpPr/>
                <p:nvPr/>
              </p:nvSpPr>
              <p:spPr>
                <a:xfrm>
                  <a:off x="8566920" y="2990880"/>
                  <a:ext cx="476640" cy="21204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600" b="1" strike="noStrike" spc="-1">
                      <a:solidFill>
                        <a:srgbClr val="FFFFFF"/>
                      </a:solidFill>
                      <a:latin typeface="Arial" panose="020B0604020202020204"/>
                      <a:ea typeface="DejaVu LGC Sans"/>
                    </a:rPr>
                    <a:t>Mod 1</a:t>
                  </a:r>
                  <a:endParaRPr lang="en-US" sz="600" b="0" strike="noStrike" spc="-1">
                    <a:latin typeface="Arial" panose="020B0604020202020204"/>
                  </a:endParaRPr>
                </a:p>
              </p:txBody>
            </p:sp>
            <p:sp>
              <p:nvSpPr>
                <p:cNvPr id="68" name="CustomShape 12"/>
                <p:cNvSpPr/>
                <p:nvPr/>
              </p:nvSpPr>
              <p:spPr>
                <a:xfrm>
                  <a:off x="9071640" y="2489400"/>
                  <a:ext cx="476640" cy="21204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600" b="1" strike="noStrike" spc="-1">
                      <a:solidFill>
                        <a:srgbClr val="FFFFFF"/>
                      </a:solidFill>
                      <a:latin typeface="Arial" panose="020B0604020202020204"/>
                      <a:ea typeface="DejaVu LGC Sans"/>
                    </a:rPr>
                    <a:t>Mod 0</a:t>
                  </a:r>
                  <a:endParaRPr lang="en-US" sz="600" b="0" strike="noStrike" spc="-1">
                    <a:latin typeface="Arial" panose="020B0604020202020204"/>
                  </a:endParaRPr>
                </a:p>
              </p:txBody>
            </p:sp>
            <p:sp>
              <p:nvSpPr>
                <p:cNvPr id="69" name="CustomShape 13"/>
                <p:cNvSpPr/>
                <p:nvPr/>
              </p:nvSpPr>
              <p:spPr>
                <a:xfrm>
                  <a:off x="9091800" y="2865240"/>
                  <a:ext cx="476640" cy="21204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600" b="1" strike="noStrike" spc="-1">
                      <a:solidFill>
                        <a:srgbClr val="FFFFFF"/>
                      </a:solidFill>
                      <a:latin typeface="Arial" panose="020B0604020202020204"/>
                      <a:ea typeface="DejaVu LGC Sans"/>
                    </a:rPr>
                    <a:t>Mod 1</a:t>
                  </a:r>
                  <a:endParaRPr lang="en-US" sz="600" b="0" strike="noStrike" spc="-1">
                    <a:latin typeface="Arial" panose="020B0604020202020204"/>
                  </a:endParaRPr>
                </a:p>
              </p:txBody>
            </p:sp>
            <p:sp>
              <p:nvSpPr>
                <p:cNvPr id="70" name="CustomShape 14"/>
                <p:cNvSpPr/>
                <p:nvPr/>
              </p:nvSpPr>
              <p:spPr>
                <a:xfrm>
                  <a:off x="9758520" y="2598840"/>
                  <a:ext cx="476640" cy="21204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600" b="1" strike="noStrike" spc="-1">
                      <a:solidFill>
                        <a:srgbClr val="FFFFFF"/>
                      </a:solidFill>
                      <a:latin typeface="Arial" panose="020B0604020202020204"/>
                      <a:ea typeface="DejaVu LGC Sans"/>
                    </a:rPr>
                    <a:t>Mod 0</a:t>
                  </a:r>
                  <a:endParaRPr lang="en-US" sz="600" b="0" strike="noStrike" spc="-1">
                    <a:latin typeface="Arial" panose="020B0604020202020204"/>
                  </a:endParaRPr>
                </a:p>
              </p:txBody>
            </p:sp>
            <p:sp>
              <p:nvSpPr>
                <p:cNvPr id="71" name="CustomShape 15"/>
                <p:cNvSpPr/>
                <p:nvPr/>
              </p:nvSpPr>
              <p:spPr>
                <a:xfrm>
                  <a:off x="9778680" y="2975760"/>
                  <a:ext cx="476640" cy="21204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600" b="1" strike="noStrike" spc="-1">
                      <a:solidFill>
                        <a:srgbClr val="FFFFFF"/>
                      </a:solidFill>
                      <a:latin typeface="Arial" panose="020B0604020202020204"/>
                      <a:ea typeface="DejaVu LGC Sans"/>
                    </a:rPr>
                    <a:t>Mod 1</a:t>
                  </a:r>
                  <a:endParaRPr lang="en-US" sz="600" b="0" strike="noStrike" spc="-1">
                    <a:latin typeface="Arial" panose="020B0604020202020204"/>
                  </a:endParaRPr>
                </a:p>
              </p:txBody>
            </p:sp>
            <p:sp>
              <p:nvSpPr>
                <p:cNvPr id="72" name="CustomShape 16"/>
                <p:cNvSpPr/>
                <p:nvPr/>
              </p:nvSpPr>
              <p:spPr>
                <a:xfrm>
                  <a:off x="10262880" y="2567520"/>
                  <a:ext cx="476640" cy="21204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600" b="1" strike="noStrike" spc="-1">
                      <a:solidFill>
                        <a:srgbClr val="FFFFFF"/>
                      </a:solidFill>
                      <a:latin typeface="Arial" panose="020B0604020202020204"/>
                      <a:ea typeface="DejaVu LGC Sans"/>
                    </a:rPr>
                    <a:t>Mod 0</a:t>
                  </a:r>
                  <a:endParaRPr lang="en-US" sz="600" b="0" strike="noStrike" spc="-1">
                    <a:latin typeface="Arial" panose="020B0604020202020204"/>
                  </a:endParaRPr>
                </a:p>
              </p:txBody>
            </p:sp>
            <p:sp>
              <p:nvSpPr>
                <p:cNvPr id="73" name="CustomShape 17"/>
                <p:cNvSpPr/>
                <p:nvPr/>
              </p:nvSpPr>
              <p:spPr>
                <a:xfrm>
                  <a:off x="10242720" y="2943720"/>
                  <a:ext cx="476640" cy="21204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600" b="1" strike="noStrike" spc="-1">
                      <a:solidFill>
                        <a:srgbClr val="FFFFFF"/>
                      </a:solidFill>
                      <a:latin typeface="Arial" panose="020B0604020202020204"/>
                      <a:ea typeface="DejaVu LGC Sans"/>
                    </a:rPr>
                    <a:t>Mod 1</a:t>
                  </a:r>
                  <a:endParaRPr lang="en-US" sz="600" b="0" strike="noStrike" spc="-1">
                    <a:latin typeface="Arial" panose="020B0604020202020204"/>
                  </a:endParaRPr>
                </a:p>
              </p:txBody>
            </p:sp>
            <p:sp>
              <p:nvSpPr>
                <p:cNvPr id="74" name="CustomShape 18"/>
                <p:cNvSpPr/>
                <p:nvPr/>
              </p:nvSpPr>
              <p:spPr>
                <a:xfrm>
                  <a:off x="10222560" y="3321000"/>
                  <a:ext cx="476640" cy="21204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600" b="1" strike="noStrike" spc="-1">
                      <a:solidFill>
                        <a:srgbClr val="FFFFFF"/>
                      </a:solidFill>
                      <a:latin typeface="Arial" panose="020B0604020202020204"/>
                      <a:ea typeface="DejaVu LGC Sans"/>
                    </a:rPr>
                    <a:t>Mod 2</a:t>
                  </a:r>
                  <a:endParaRPr lang="en-US" sz="600" b="0" strike="noStrike" spc="-1">
                    <a:latin typeface="Arial" panose="020B0604020202020204"/>
                  </a:endParaRPr>
                </a:p>
              </p:txBody>
            </p:sp>
            <p:sp>
              <p:nvSpPr>
                <p:cNvPr id="75" name="CustomShape 19"/>
                <p:cNvSpPr/>
                <p:nvPr/>
              </p:nvSpPr>
              <p:spPr>
                <a:xfrm>
                  <a:off x="9414720" y="3022200"/>
                  <a:ext cx="476640" cy="21204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600" b="1" strike="noStrike" spc="-1">
                      <a:solidFill>
                        <a:srgbClr val="FFFFFF"/>
                      </a:solidFill>
                      <a:latin typeface="Arial" panose="020B0604020202020204"/>
                      <a:ea typeface="DejaVu LGC Sans"/>
                    </a:rPr>
                    <a:t>Mod 0</a:t>
                  </a:r>
                  <a:endParaRPr lang="en-US" sz="600" b="0" strike="noStrike" spc="-1">
                    <a:latin typeface="Arial" panose="020B0604020202020204"/>
                  </a:endParaRPr>
                </a:p>
              </p:txBody>
            </p:sp>
            <p:sp>
              <p:nvSpPr>
                <p:cNvPr id="76" name="CustomShape 20"/>
                <p:cNvSpPr/>
                <p:nvPr/>
              </p:nvSpPr>
              <p:spPr>
                <a:xfrm>
                  <a:off x="9435240" y="3399480"/>
                  <a:ext cx="476640" cy="21204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600" b="1" strike="noStrike" spc="-1">
                      <a:solidFill>
                        <a:srgbClr val="FFFFFF"/>
                      </a:solidFill>
                      <a:latin typeface="Arial" panose="020B0604020202020204"/>
                      <a:ea typeface="DejaVu LGC Sans"/>
                    </a:rPr>
                    <a:t>Mod 1</a:t>
                  </a:r>
                  <a:endParaRPr lang="en-US" sz="600" b="0" strike="noStrike" spc="-1">
                    <a:latin typeface="Arial" panose="020B0604020202020204"/>
                  </a:endParaRPr>
                </a:p>
              </p:txBody>
            </p:sp>
            <p:sp>
              <p:nvSpPr>
                <p:cNvPr id="77" name="CustomShape 21"/>
                <p:cNvSpPr/>
                <p:nvPr/>
              </p:nvSpPr>
              <p:spPr>
                <a:xfrm>
                  <a:off x="8290800" y="3359160"/>
                  <a:ext cx="604800" cy="2113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600" b="1" strike="noStrike" spc="-1">
                      <a:solidFill>
                        <a:srgbClr val="FFFFFF"/>
                      </a:solidFill>
                      <a:latin typeface="Arial" panose="020B0604020202020204"/>
                      <a:ea typeface="DejaVu LGC Sans"/>
                    </a:rPr>
                    <a:t>Ladder 0</a:t>
                  </a:r>
                  <a:endParaRPr lang="en-US" sz="600" b="0" strike="noStrike" spc="-1">
                    <a:latin typeface="Arial" panose="020B0604020202020204"/>
                  </a:endParaRPr>
                </a:p>
              </p:txBody>
            </p:sp>
            <p:sp>
              <p:nvSpPr>
                <p:cNvPr id="78" name="CustomShape 22"/>
                <p:cNvSpPr/>
                <p:nvPr/>
              </p:nvSpPr>
              <p:spPr>
                <a:xfrm>
                  <a:off x="8695080" y="3233160"/>
                  <a:ext cx="604800" cy="2113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600" b="1" strike="noStrike" spc="-1">
                      <a:solidFill>
                        <a:srgbClr val="FFFFFF"/>
                      </a:solidFill>
                      <a:latin typeface="Arial" panose="020B0604020202020204"/>
                      <a:ea typeface="DejaVu LGC Sans"/>
                    </a:rPr>
                    <a:t>Ladder 0</a:t>
                  </a:r>
                  <a:endParaRPr lang="en-US" sz="600" b="0" strike="noStrike" spc="-1">
                    <a:latin typeface="Arial" panose="020B0604020202020204"/>
                  </a:endParaRPr>
                </a:p>
              </p:txBody>
            </p:sp>
            <p:sp>
              <p:nvSpPr>
                <p:cNvPr id="79" name="CustomShape 23"/>
                <p:cNvSpPr/>
                <p:nvPr/>
              </p:nvSpPr>
              <p:spPr>
                <a:xfrm>
                  <a:off x="9623520" y="2276640"/>
                  <a:ext cx="604800" cy="2113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600" b="1" strike="noStrike" spc="-1">
                      <a:solidFill>
                        <a:srgbClr val="FFFFFF"/>
                      </a:solidFill>
                      <a:latin typeface="Arial" panose="020B0604020202020204"/>
                      <a:ea typeface="DejaVu LGC Sans"/>
                    </a:rPr>
                    <a:t>Ladder 1</a:t>
                  </a:r>
                  <a:endParaRPr lang="en-US" sz="600" b="0" strike="noStrike" spc="-1">
                    <a:latin typeface="Arial" panose="020B0604020202020204"/>
                  </a:endParaRPr>
                </a:p>
              </p:txBody>
            </p:sp>
            <p:sp>
              <p:nvSpPr>
                <p:cNvPr id="80" name="CustomShape 24"/>
                <p:cNvSpPr/>
                <p:nvPr/>
              </p:nvSpPr>
              <p:spPr>
                <a:xfrm>
                  <a:off x="9623520" y="3954600"/>
                  <a:ext cx="604800" cy="2113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600" b="1" strike="noStrike" spc="-1">
                      <a:solidFill>
                        <a:srgbClr val="FFFFFF"/>
                      </a:solidFill>
                      <a:latin typeface="Arial" panose="020B0604020202020204"/>
                      <a:ea typeface="DejaVu LGC Sans"/>
                    </a:rPr>
                    <a:t>Ladder 1</a:t>
                  </a:r>
                  <a:endParaRPr lang="en-US" sz="600" b="0" strike="noStrike" spc="-1">
                    <a:latin typeface="Arial" panose="020B0604020202020204"/>
                  </a:endParaRPr>
                </a:p>
              </p:txBody>
            </p:sp>
            <p:sp>
              <p:nvSpPr>
                <p:cNvPr id="81" name="CustomShape 25"/>
                <p:cNvSpPr/>
                <p:nvPr/>
              </p:nvSpPr>
              <p:spPr>
                <a:xfrm>
                  <a:off x="10330200" y="3750840"/>
                  <a:ext cx="604800" cy="2113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600" b="1" strike="noStrike" spc="-1">
                      <a:solidFill>
                        <a:srgbClr val="FFFFFF"/>
                      </a:solidFill>
                      <a:latin typeface="Arial" panose="020B0604020202020204"/>
                      <a:ea typeface="DejaVu LGC Sans"/>
                    </a:rPr>
                    <a:t>Ladder 0</a:t>
                  </a:r>
                  <a:endParaRPr lang="en-US" sz="600" b="0" strike="noStrike" spc="-1">
                    <a:latin typeface="Arial" panose="020B0604020202020204"/>
                  </a:endParaRPr>
                </a:p>
              </p:txBody>
            </p:sp>
            <p:sp>
              <p:nvSpPr>
                <p:cNvPr id="82" name="CustomShape 26"/>
                <p:cNvSpPr/>
                <p:nvPr/>
              </p:nvSpPr>
              <p:spPr>
                <a:xfrm>
                  <a:off x="8574840" y="1973160"/>
                  <a:ext cx="697680" cy="2113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600" b="1" strike="noStrike" spc="-1">
                      <a:solidFill>
                        <a:srgbClr val="FFFFFF"/>
                      </a:solidFill>
                      <a:latin typeface="Arial" panose="020B0604020202020204"/>
                      <a:ea typeface="DejaVu LGC Sans"/>
                    </a:rPr>
                    <a:t>STATION 1</a:t>
                  </a:r>
                  <a:endParaRPr lang="en-US" sz="600" b="0" strike="noStrike" spc="-1">
                    <a:latin typeface="Arial" panose="020B0604020202020204"/>
                  </a:endParaRPr>
                </a:p>
              </p:txBody>
            </p:sp>
            <p:sp>
              <p:nvSpPr>
                <p:cNvPr id="83" name="CustomShape 27"/>
                <p:cNvSpPr/>
                <p:nvPr/>
              </p:nvSpPr>
              <p:spPr>
                <a:xfrm>
                  <a:off x="9901800" y="1973880"/>
                  <a:ext cx="697680" cy="2113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600" b="1" strike="noStrike" spc="-1">
                      <a:solidFill>
                        <a:srgbClr val="FFFFFF"/>
                      </a:solidFill>
                      <a:latin typeface="Arial" panose="020B0604020202020204"/>
                      <a:ea typeface="DejaVu LGC Sans"/>
                    </a:rPr>
                    <a:t>STATION 2</a:t>
                  </a:r>
                  <a:endParaRPr lang="en-US" sz="600" b="0" strike="noStrike" spc="-1">
                    <a:latin typeface="Arial" panose="020B0604020202020204"/>
                  </a:endParaRPr>
                </a:p>
              </p:txBody>
            </p:sp>
          </p:grpSp>
          <p:sp>
            <p:nvSpPr>
              <p:cNvPr id="56" name="CustomShape 28"/>
              <p:cNvSpPr/>
              <p:nvPr/>
            </p:nvSpPr>
            <p:spPr>
              <a:xfrm>
                <a:off x="9549000" y="5317920"/>
                <a:ext cx="185040" cy="279360"/>
              </a:xfrm>
              <a:prstGeom prst="rect">
                <a:avLst/>
              </a:prstGeom>
              <a:noFill/>
              <a:ln w="38160">
                <a:solidFill>
                  <a:srgbClr val="F1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57" name="Line 30"/>
              <p:cNvSpPr/>
              <p:nvPr/>
            </p:nvSpPr>
            <p:spPr>
              <a:xfrm flipV="1">
                <a:off x="9767880" y="4318920"/>
                <a:ext cx="1377720" cy="1278360"/>
              </a:xfrm>
              <a:prstGeom prst="line">
                <a:avLst/>
              </a:prstGeom>
              <a:ln w="9360">
                <a:solidFill>
                  <a:srgbClr val="FF0000"/>
                </a:solidFill>
                <a:custDash>
                  <a:ds d="500000" sp="400000"/>
                </a:custDash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" name="Line 31"/>
              <p:cNvSpPr/>
              <p:nvPr/>
            </p:nvSpPr>
            <p:spPr>
              <a:xfrm flipH="1" flipV="1">
                <a:off x="8247960" y="4326480"/>
                <a:ext cx="1277280" cy="1270800"/>
              </a:xfrm>
              <a:prstGeom prst="line">
                <a:avLst/>
              </a:prstGeom>
              <a:ln w="9360">
                <a:solidFill>
                  <a:srgbClr val="FF0000"/>
                </a:solidFill>
                <a:custDash>
                  <a:ds d="500000" sp="400000"/>
                </a:custDash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" name="Line 32"/>
              <p:cNvSpPr/>
              <p:nvPr/>
            </p:nvSpPr>
            <p:spPr>
              <a:xfrm flipH="1" flipV="1">
                <a:off x="9148680" y="4326480"/>
                <a:ext cx="376560" cy="991440"/>
              </a:xfrm>
              <a:prstGeom prst="line">
                <a:avLst/>
              </a:prstGeom>
              <a:ln w="9360">
                <a:solidFill>
                  <a:srgbClr val="FF0000"/>
                </a:solidFill>
                <a:custDash>
                  <a:ds d="500000" sp="400000"/>
                </a:custDash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" name="Line 33"/>
              <p:cNvSpPr/>
              <p:nvPr/>
            </p:nvSpPr>
            <p:spPr>
              <a:xfrm flipV="1">
                <a:off x="9767880" y="4326480"/>
                <a:ext cx="376920" cy="991440"/>
              </a:xfrm>
              <a:prstGeom prst="line">
                <a:avLst/>
              </a:prstGeom>
              <a:ln w="9360">
                <a:solidFill>
                  <a:srgbClr val="FF0000"/>
                </a:solidFill>
                <a:custDash>
                  <a:ds d="500000" sp="400000"/>
                </a:custDash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sp>
        <p:nvSpPr>
          <p:cNvPr id="7" name="CustomShape 34"/>
          <p:cNvSpPr/>
          <p:nvPr/>
        </p:nvSpPr>
        <p:spPr>
          <a:xfrm>
            <a:off x="1298575" y="1613535"/>
            <a:ext cx="2117725" cy="3028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b="1" strike="noStrike" spc="-1" dirty="0">
                <a:solidFill>
                  <a:srgbClr val="FFFFFF"/>
                </a:solidFill>
                <a:latin typeface="Arial" panose="020B0604020202020204"/>
                <a:ea typeface="DejaVu LGC Sans"/>
              </a:rPr>
              <a:t>module 0</a:t>
            </a:r>
            <a:endParaRPr lang="en-US" sz="1400" b="0" strike="noStrike" spc="-1" dirty="0">
              <a:latin typeface="Arial" panose="020B0604020202020204"/>
            </a:endParaRPr>
          </a:p>
        </p:txBody>
      </p:sp>
      <p:sp>
        <p:nvSpPr>
          <p:cNvPr id="8" name="CustomShape 34"/>
          <p:cNvSpPr/>
          <p:nvPr/>
        </p:nvSpPr>
        <p:spPr>
          <a:xfrm>
            <a:off x="3580765" y="1613535"/>
            <a:ext cx="2117725" cy="3028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b="1" spc="-1" dirty="0">
                <a:solidFill>
                  <a:srgbClr val="FFFFFF"/>
                </a:solidFill>
                <a:latin typeface="Arial" panose="020B0604020202020204"/>
                <a:ea typeface="DejaVu LGC Sans"/>
                <a:sym typeface="+mn-ea"/>
              </a:rPr>
              <a:t>module </a:t>
            </a:r>
            <a:r>
              <a:rPr lang="en-US" sz="1400" b="1" strike="noStrike" spc="-1" dirty="0">
                <a:solidFill>
                  <a:srgbClr val="FFFFFF"/>
                </a:solidFill>
                <a:latin typeface="Arial" panose="020B0604020202020204"/>
                <a:ea typeface="DejaVu LGC Sans"/>
              </a:rPr>
              <a:t>1</a:t>
            </a:r>
            <a:endParaRPr lang="en-US" sz="1400" b="0" strike="noStrike" spc="-1" dirty="0">
              <a:latin typeface="Arial" panose="020B0604020202020204"/>
            </a:endParaRPr>
          </a:p>
        </p:txBody>
      </p:sp>
      <p:sp>
        <p:nvSpPr>
          <p:cNvPr id="9" name="CustomShape 34"/>
          <p:cNvSpPr/>
          <p:nvPr/>
        </p:nvSpPr>
        <p:spPr>
          <a:xfrm>
            <a:off x="5873115" y="1613535"/>
            <a:ext cx="2117725" cy="3028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b="1" spc="-1" dirty="0">
                <a:solidFill>
                  <a:srgbClr val="FFFFFF"/>
                </a:solidFill>
                <a:latin typeface="Arial" panose="020B0604020202020204"/>
                <a:ea typeface="DejaVu LGC Sans"/>
                <a:sym typeface="+mn-ea"/>
              </a:rPr>
              <a:t>module </a:t>
            </a:r>
            <a:r>
              <a:rPr lang="en-US" sz="1400" b="1" strike="noStrike" spc="-1" dirty="0">
                <a:solidFill>
                  <a:srgbClr val="FFFFFF"/>
                </a:solidFill>
                <a:latin typeface="Arial" panose="020B0604020202020204"/>
                <a:ea typeface="DejaVu LGC Sans"/>
              </a:rPr>
              <a:t>2</a:t>
            </a:r>
            <a:endParaRPr lang="en-US" sz="1400" b="0" strike="noStrike" spc="-1" dirty="0">
              <a:latin typeface="Arial" panose="020B0604020202020204"/>
            </a:endParaRPr>
          </a:p>
        </p:txBody>
      </p:sp>
      <p:sp>
        <p:nvSpPr>
          <p:cNvPr id="10" name="CustomShape 37"/>
          <p:cNvSpPr/>
          <p:nvPr/>
        </p:nvSpPr>
        <p:spPr>
          <a:xfrm rot="16200000">
            <a:off x="275565" y="2812989"/>
            <a:ext cx="162000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b="1" strike="noStrike" spc="-1" dirty="0">
                <a:solidFill>
                  <a:srgbClr val="FFFFFF"/>
                </a:solidFill>
                <a:latin typeface="Arial" panose="020B0604020202020204"/>
                <a:ea typeface="DejaVu LGC Sans"/>
              </a:rPr>
              <a:t>ladder 0</a:t>
            </a:r>
            <a:endParaRPr lang="en-US" sz="1400" b="0" strike="noStrike" spc="-1" dirty="0">
              <a:latin typeface="Arial" panose="020B0604020202020204"/>
            </a:endParaRPr>
          </a:p>
        </p:txBody>
      </p:sp>
      <p:sp>
        <p:nvSpPr>
          <p:cNvPr id="11" name="CustomShape 38"/>
          <p:cNvSpPr/>
          <p:nvPr/>
        </p:nvSpPr>
        <p:spPr>
          <a:xfrm rot="16200000">
            <a:off x="275565" y="4387176"/>
            <a:ext cx="162000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b="1" strike="noStrike" spc="-1" dirty="0">
                <a:solidFill>
                  <a:srgbClr val="FFFFFF"/>
                </a:solidFill>
                <a:latin typeface="Arial" panose="020B0604020202020204"/>
                <a:ea typeface="DejaVu LGC Sans"/>
              </a:rPr>
              <a:t>ladder 2</a:t>
            </a:r>
            <a:endParaRPr lang="en-US" sz="1400" b="0" strike="noStrike" spc="-1" dirty="0">
              <a:latin typeface="Arial" panose="020B0604020202020204"/>
            </a:endParaRPr>
          </a:p>
        </p:txBody>
      </p:sp>
      <p:sp>
        <p:nvSpPr>
          <p:cNvPr id="12" name="CustomShape 34"/>
          <p:cNvSpPr/>
          <p:nvPr/>
        </p:nvSpPr>
        <p:spPr>
          <a:xfrm rot="16200000">
            <a:off x="-1333500" y="3986530"/>
            <a:ext cx="4231640" cy="3028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b="1" strike="noStrike" spc="-1" dirty="0">
                <a:solidFill>
                  <a:srgbClr val="FFFFFF"/>
                </a:solidFill>
                <a:latin typeface="Arial" panose="020B0604020202020204"/>
                <a:ea typeface="DejaVu LGC Sans"/>
              </a:rPr>
              <a:t>Station 2</a:t>
            </a:r>
            <a:endParaRPr lang="en-US" sz="1400" b="0" strike="noStrike" spc="-1" dirty="0">
              <a:latin typeface="Arial" panose="020B060402020202020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75" y="4185285"/>
            <a:ext cx="2117725" cy="20681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75" y="1930272"/>
            <a:ext cx="2117725" cy="20681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765" y="1930272"/>
            <a:ext cx="2117725" cy="2068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115" y="1930272"/>
            <a:ext cx="2117725" cy="20681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765" y="4175125"/>
            <a:ext cx="2117725" cy="2068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extShape 1"/>
          <p:cNvSpPr txBox="1"/>
          <p:nvPr/>
        </p:nvSpPr>
        <p:spPr>
          <a:xfrm>
            <a:off x="838080" y="495720"/>
            <a:ext cx="10515240" cy="6483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b="0" strike="noStrike" spc="-1">
                <a:solidFill>
                  <a:srgbClr val="FFFFFF"/>
                </a:solidFill>
                <a:latin typeface="Calibri Light" panose="020F0302020204030204"/>
              </a:rPr>
              <a:t>STS Noise</a:t>
            </a:r>
            <a:endParaRPr lang="en-US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32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BD1BC83F-787E-4844-8B02-3D5B6104C06C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235" name="Picture 14"/>
          <p:cNvPicPr/>
          <p:nvPr/>
        </p:nvPicPr>
        <p:blipFill>
          <a:blip r:embed="rId1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/>
          </a:blip>
          <a:srcRect/>
          <a:stretch>
            <a:fillRect/>
          </a:stretch>
        </p:blipFill>
        <p:spPr>
          <a:xfrm>
            <a:off x="777240" y="2323148"/>
            <a:ext cx="4479290" cy="2821305"/>
          </a:xfrm>
          <a:prstGeom prst="rect">
            <a:avLst/>
          </a:prstGeom>
          <a:noFill/>
          <a:ln w="38100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l="54575" t="19813" r="5432" b="12500"/>
          <a:stretch>
            <a:fillRect/>
          </a:stretch>
        </p:blipFill>
        <p:spPr>
          <a:xfrm>
            <a:off x="5372735" y="2073275"/>
            <a:ext cx="6278880" cy="3321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alphaModFix amt="10000"/>
            <a:clrChange>
              <a:clrFrom>
                <a:srgbClr val="C9C7BB">
                  <a:alpha val="100000"/>
                </a:srgbClr>
              </a:clrFrom>
              <a:clrTo>
                <a:srgbClr val="C9C7BB">
                  <a:alpha val="100000"/>
                  <a:alpha val="0"/>
                </a:srgbClr>
              </a:clrTo>
            </a:clrChange>
            <a:grayscl/>
            <a:lum bright="-42000" contrast="24000"/>
          </a:blip>
          <a:stretch>
            <a:fillRect/>
          </a:stretch>
        </p:blipFill>
        <p:spPr>
          <a:xfrm>
            <a:off x="1270" y="635"/>
            <a:ext cx="12190730" cy="6857365"/>
          </a:xfrm>
          <a:prstGeom prst="rect">
            <a:avLst/>
          </a:prstGeom>
        </p:spPr>
      </p:pic>
      <p:sp>
        <p:nvSpPr>
          <p:cNvPr id="623" name="TextShape 1"/>
          <p:cNvSpPr txBox="1"/>
          <p:nvPr/>
        </p:nvSpPr>
        <p:spPr>
          <a:xfrm>
            <a:off x="635000" y="1367155"/>
            <a:ext cx="10923270" cy="481711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48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... from hardware to software ...</a:t>
            </a:r>
            <a:endParaRPr lang="en-US" sz="4800" b="0" strike="noStrike" spc="-1">
              <a:solidFill>
                <a:srgbClr val="FFFFFF"/>
              </a:solidFill>
              <a:latin typeface="Calibri Light" panose="020F0302020204030204"/>
              <a:sym typeface="+mn-ea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2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sp>
        <p:nvSpPr>
          <p:cNvPr id="2" name="Google Shape;197;p9"/>
          <p:cNvSpPr/>
          <p:nvPr/>
        </p:nvSpPr>
        <p:spPr>
          <a:xfrm>
            <a:off x="5947410" y="6184265"/>
            <a:ext cx="925830" cy="255905"/>
          </a:xfrm>
          <a:prstGeom prst="rect">
            <a:avLst/>
          </a:prstGeom>
          <a:noFill/>
          <a:ln w="25400" cap="flat" cmpd="sng">
            <a:noFill/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Action Button: Return 14">
            <a:hlinkClick r:id="rId3" action="ppaction://hlinksldjump"/>
          </p:cNvPr>
          <p:cNvSpPr/>
          <p:nvPr/>
        </p:nvSpPr>
        <p:spPr>
          <a:xfrm>
            <a:off x="383540" y="5874385"/>
            <a:ext cx="408940" cy="424180"/>
          </a:xfrm>
          <a:prstGeom prst="actionButtonReturn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Rectangles 177"/>
          <p:cNvSpPr>
            <a:spLocks noChangeAspect="1"/>
          </p:cNvSpPr>
          <p:nvPr/>
        </p:nvSpPr>
        <p:spPr>
          <a:xfrm>
            <a:off x="4208145" y="3899535"/>
            <a:ext cx="3357245" cy="1732280"/>
          </a:xfrm>
          <a:prstGeom prst="rect">
            <a:avLst/>
          </a:prstGeom>
          <a:solidFill>
            <a:srgbClr val="1D1D1D"/>
          </a:solidFill>
          <a:ln>
            <a:solidFill>
              <a:schemeClr val="bg1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9" name="TextShape 1"/>
          <p:cNvSpPr txBox="1"/>
          <p:nvPr/>
        </p:nvSpPr>
        <p:spPr>
          <a:xfrm>
            <a:off x="838080" y="495720"/>
            <a:ext cx="10515240" cy="6483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800" b="0" strike="noStrike" spc="-1" dirty="0">
                <a:solidFill>
                  <a:srgbClr val="FFFFFF"/>
                </a:solidFill>
                <a:latin typeface="Calibri Light" panose="020F0302020204030204"/>
              </a:rPr>
              <a:t>STS sensors strips</a:t>
            </a:r>
            <a:endParaRPr lang="en-US" sz="2800" b="0" strike="noStrike" spc="-1" dirty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00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EB3AC54-5C8B-470C-83A3-B982BE3D1615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103" name="Picture 14"/>
          <p:cNvPicPr/>
          <p:nvPr/>
        </p:nvPicPr>
        <p:blipFill>
          <a:blip r:embed="rId1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8920" y="1608455"/>
            <a:ext cx="3416300" cy="1792605"/>
          </a:xfrm>
          <a:prstGeom prst="rect">
            <a:avLst/>
          </a:prstGeom>
        </p:spPr>
      </p:pic>
      <p:grpSp>
        <p:nvGrpSpPr>
          <p:cNvPr id="105" name="Group 104"/>
          <p:cNvGrpSpPr/>
          <p:nvPr/>
        </p:nvGrpSpPr>
        <p:grpSpPr>
          <a:xfrm>
            <a:off x="7811135" y="3776345"/>
            <a:ext cx="3416935" cy="2186305"/>
            <a:chOff x="1801" y="5587"/>
            <a:chExt cx="5381" cy="3443"/>
          </a:xfrm>
        </p:grpSpPr>
        <p:pic>
          <p:nvPicPr>
            <p:cNvPr id="101" name="Picture 100" descr="IMG_635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801" y="5587"/>
              <a:ext cx="5380" cy="3435"/>
            </a:xfrm>
            <a:prstGeom prst="rect">
              <a:avLst/>
            </a:prstGeom>
          </p:spPr>
        </p:pic>
        <p:sp>
          <p:nvSpPr>
            <p:cNvPr id="102" name="CustomShape 34"/>
            <p:cNvSpPr/>
            <p:nvPr/>
          </p:nvSpPr>
          <p:spPr>
            <a:xfrm>
              <a:off x="1802" y="8516"/>
              <a:ext cx="5380" cy="514"/>
            </a:xfrm>
            <a:prstGeom prst="rect">
              <a:avLst/>
            </a:prstGeom>
            <a:solidFill>
              <a:srgbClr val="000000">
                <a:alpha val="48000"/>
              </a:srgbClr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 anchorCtr="0"/>
            <a:p>
              <a:pPr indent="0" algn="ctr">
                <a:lnSpc>
                  <a:spcPct val="100000"/>
                </a:lnSpc>
                <a:spcBef>
                  <a:spcPts val="600"/>
                </a:spcBef>
                <a:buClr>
                  <a:srgbClr val="FFFFFF"/>
                </a:buClr>
                <a:buFont typeface="Arial" panose="020B0604020202020204"/>
                <a:buNone/>
              </a:pPr>
              <a:r>
                <a:rPr lang="en-GB" altLang="en-US" sz="1600" b="1" strike="noStrike" spc="-1" dirty="0">
                  <a:solidFill>
                    <a:schemeClr val="bg1"/>
                  </a:solidFill>
                  <a:latin typeface="Arial" panose="020B0604020202020204"/>
                </a:rPr>
                <a:t>Sensor on carbon fiber ladder</a:t>
              </a:r>
              <a:endParaRPr lang="en-GB" altLang="en-US" sz="1600" b="1" strike="noStrike" spc="-1" dirty="0">
                <a:solidFill>
                  <a:schemeClr val="bg1"/>
                </a:solidFill>
                <a:latin typeface="Arial" panose="020B0604020202020204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1401445" y="2887345"/>
            <a:ext cx="2341880" cy="2341880"/>
            <a:chOff x="11396" y="2833"/>
            <a:chExt cx="3688" cy="3688"/>
          </a:xfrm>
        </p:grpSpPr>
        <p:grpSp>
          <p:nvGrpSpPr>
            <p:cNvPr id="107" name="Group 106"/>
            <p:cNvGrpSpPr/>
            <p:nvPr/>
          </p:nvGrpSpPr>
          <p:grpSpPr>
            <a:xfrm>
              <a:off x="11689" y="2833"/>
              <a:ext cx="3354" cy="3684"/>
              <a:chOff x="10279" y="2833"/>
              <a:chExt cx="3354" cy="3684"/>
            </a:xfrm>
          </p:grpSpPr>
          <p:cxnSp>
            <p:nvCxnSpPr>
              <p:cNvPr id="108" name="Straight Connector 107"/>
              <p:cNvCxnSpPr/>
              <p:nvPr/>
            </p:nvCxnSpPr>
            <p:spPr>
              <a:xfrm>
                <a:off x="10279" y="2833"/>
                <a:ext cx="515" cy="368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>
                <a:off x="10563" y="2833"/>
                <a:ext cx="515" cy="368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10847" y="2833"/>
                <a:ext cx="515" cy="368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>
                <a:off x="11131" y="2833"/>
                <a:ext cx="515" cy="368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>
                <a:off x="11415" y="2833"/>
                <a:ext cx="515" cy="368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11699" y="2833"/>
                <a:ext cx="515" cy="368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>
                <a:off x="11983" y="2833"/>
                <a:ext cx="515" cy="368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12267" y="2833"/>
                <a:ext cx="515" cy="368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12551" y="2833"/>
                <a:ext cx="515" cy="368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12835" y="2833"/>
                <a:ext cx="515" cy="368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>
                <a:off x="13119" y="2833"/>
                <a:ext cx="515" cy="368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119" name="Group 118"/>
            <p:cNvGrpSpPr/>
            <p:nvPr/>
          </p:nvGrpSpPr>
          <p:grpSpPr>
            <a:xfrm>
              <a:off x="11687" y="2833"/>
              <a:ext cx="2848" cy="3686"/>
              <a:chOff x="11687" y="2833"/>
              <a:chExt cx="2848" cy="3590"/>
            </a:xfrm>
          </p:grpSpPr>
          <p:cxnSp>
            <p:nvCxnSpPr>
              <p:cNvPr id="120" name="Straight Connector 119"/>
              <p:cNvCxnSpPr/>
              <p:nvPr/>
            </p:nvCxnSpPr>
            <p:spPr>
              <a:xfrm flipH="1">
                <a:off x="11687" y="2833"/>
                <a:ext cx="10" cy="359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 flipH="1">
                <a:off x="11945" y="2833"/>
                <a:ext cx="10" cy="359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 flipH="1">
                <a:off x="12203" y="2833"/>
                <a:ext cx="10" cy="359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 flipH="1">
                <a:off x="12461" y="2833"/>
                <a:ext cx="10" cy="359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 flipH="1">
                <a:off x="12719" y="2833"/>
                <a:ext cx="10" cy="359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flipH="1">
                <a:off x="12977" y="2833"/>
                <a:ext cx="10" cy="359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 flipH="1">
                <a:off x="13235" y="2833"/>
                <a:ext cx="10" cy="359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flipH="1">
                <a:off x="13493" y="2833"/>
                <a:ext cx="10" cy="359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 flipH="1">
                <a:off x="13751" y="2833"/>
                <a:ext cx="10" cy="359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 flipH="1">
                <a:off x="14009" y="2833"/>
                <a:ext cx="10" cy="359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/>
            </p:nvCxnSpPr>
            <p:spPr>
              <a:xfrm flipH="1">
                <a:off x="14267" y="2833"/>
                <a:ext cx="10" cy="359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 flipH="1">
                <a:off x="14525" y="2833"/>
                <a:ext cx="10" cy="359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132" name="Rectangles 131"/>
            <p:cNvSpPr>
              <a:spLocks noChangeAspect="1"/>
            </p:cNvSpPr>
            <p:nvPr/>
          </p:nvSpPr>
          <p:spPr>
            <a:xfrm>
              <a:off x="11396" y="2833"/>
              <a:ext cx="3688" cy="368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4377055" y="4143693"/>
            <a:ext cx="3063240" cy="1085215"/>
            <a:chOff x="12636" y="2356"/>
            <a:chExt cx="4824" cy="1709"/>
          </a:xfrm>
        </p:grpSpPr>
        <p:sp>
          <p:nvSpPr>
            <p:cNvPr id="134" name="Rectangles 133"/>
            <p:cNvSpPr/>
            <p:nvPr/>
          </p:nvSpPr>
          <p:spPr>
            <a:xfrm>
              <a:off x="12636" y="2476"/>
              <a:ext cx="4825" cy="1469"/>
            </a:xfrm>
            <a:prstGeom prst="rect">
              <a:avLst/>
            </a:prstGeom>
            <a:solidFill>
              <a:srgbClr val="262626"/>
            </a:solidFill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35" name="Rectangles 134"/>
            <p:cNvSpPr/>
            <p:nvPr/>
          </p:nvSpPr>
          <p:spPr>
            <a:xfrm>
              <a:off x="12728" y="3945"/>
              <a:ext cx="195" cy="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36" name="Rectangles 135"/>
            <p:cNvSpPr/>
            <p:nvPr/>
          </p:nvSpPr>
          <p:spPr>
            <a:xfrm>
              <a:off x="13021" y="3945"/>
              <a:ext cx="195" cy="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37" name="Rectangles 136"/>
            <p:cNvSpPr/>
            <p:nvPr/>
          </p:nvSpPr>
          <p:spPr>
            <a:xfrm>
              <a:off x="13314" y="3945"/>
              <a:ext cx="195" cy="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38" name="Rectangles 137"/>
            <p:cNvSpPr/>
            <p:nvPr/>
          </p:nvSpPr>
          <p:spPr>
            <a:xfrm>
              <a:off x="13607" y="3945"/>
              <a:ext cx="195" cy="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39" name="Rectangles 138"/>
            <p:cNvSpPr/>
            <p:nvPr/>
          </p:nvSpPr>
          <p:spPr>
            <a:xfrm>
              <a:off x="13900" y="3945"/>
              <a:ext cx="195" cy="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40" name="Rectangles 139"/>
            <p:cNvSpPr/>
            <p:nvPr/>
          </p:nvSpPr>
          <p:spPr>
            <a:xfrm>
              <a:off x="14193" y="3945"/>
              <a:ext cx="195" cy="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41" name="Rectangles 140"/>
            <p:cNvSpPr/>
            <p:nvPr/>
          </p:nvSpPr>
          <p:spPr>
            <a:xfrm>
              <a:off x="14486" y="3945"/>
              <a:ext cx="195" cy="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42" name="Rectangles 141"/>
            <p:cNvSpPr/>
            <p:nvPr/>
          </p:nvSpPr>
          <p:spPr>
            <a:xfrm>
              <a:off x="14779" y="3945"/>
              <a:ext cx="195" cy="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43" name="Rectangles 142"/>
            <p:cNvSpPr/>
            <p:nvPr/>
          </p:nvSpPr>
          <p:spPr>
            <a:xfrm>
              <a:off x="15072" y="3945"/>
              <a:ext cx="195" cy="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44" name="Rectangles 143"/>
            <p:cNvSpPr/>
            <p:nvPr/>
          </p:nvSpPr>
          <p:spPr>
            <a:xfrm>
              <a:off x="15365" y="3945"/>
              <a:ext cx="195" cy="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45" name="Rectangles 144"/>
            <p:cNvSpPr/>
            <p:nvPr/>
          </p:nvSpPr>
          <p:spPr>
            <a:xfrm>
              <a:off x="15658" y="3945"/>
              <a:ext cx="195" cy="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46" name="Rectangles 145"/>
            <p:cNvSpPr/>
            <p:nvPr/>
          </p:nvSpPr>
          <p:spPr>
            <a:xfrm>
              <a:off x="15951" y="3945"/>
              <a:ext cx="195" cy="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47" name="Rectangles 146"/>
            <p:cNvSpPr/>
            <p:nvPr/>
          </p:nvSpPr>
          <p:spPr>
            <a:xfrm>
              <a:off x="16244" y="3945"/>
              <a:ext cx="195" cy="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48" name="Rectangles 147"/>
            <p:cNvSpPr/>
            <p:nvPr/>
          </p:nvSpPr>
          <p:spPr>
            <a:xfrm>
              <a:off x="16537" y="3945"/>
              <a:ext cx="195" cy="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49" name="Rectangles 148"/>
            <p:cNvSpPr/>
            <p:nvPr/>
          </p:nvSpPr>
          <p:spPr>
            <a:xfrm>
              <a:off x="16830" y="3945"/>
              <a:ext cx="195" cy="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50" name="Rectangles 149"/>
            <p:cNvSpPr/>
            <p:nvPr/>
          </p:nvSpPr>
          <p:spPr>
            <a:xfrm>
              <a:off x="17123" y="3945"/>
              <a:ext cx="195" cy="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51" name="Rectangles 150"/>
            <p:cNvSpPr/>
            <p:nvPr/>
          </p:nvSpPr>
          <p:spPr>
            <a:xfrm>
              <a:off x="12733" y="2356"/>
              <a:ext cx="195" cy="1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52" name="Rectangles 151"/>
            <p:cNvSpPr/>
            <p:nvPr/>
          </p:nvSpPr>
          <p:spPr>
            <a:xfrm>
              <a:off x="13026" y="2356"/>
              <a:ext cx="195" cy="1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53" name="Rectangles 152"/>
            <p:cNvSpPr/>
            <p:nvPr/>
          </p:nvSpPr>
          <p:spPr>
            <a:xfrm>
              <a:off x="13319" y="2356"/>
              <a:ext cx="195" cy="1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54" name="Rectangles 153"/>
            <p:cNvSpPr/>
            <p:nvPr/>
          </p:nvSpPr>
          <p:spPr>
            <a:xfrm>
              <a:off x="13612" y="2356"/>
              <a:ext cx="195" cy="1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55" name="Rectangles 154"/>
            <p:cNvSpPr/>
            <p:nvPr/>
          </p:nvSpPr>
          <p:spPr>
            <a:xfrm>
              <a:off x="13905" y="2356"/>
              <a:ext cx="195" cy="1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56" name="Rectangles 155"/>
            <p:cNvSpPr/>
            <p:nvPr/>
          </p:nvSpPr>
          <p:spPr>
            <a:xfrm>
              <a:off x="14198" y="2356"/>
              <a:ext cx="195" cy="1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57" name="Rectangles 156"/>
            <p:cNvSpPr/>
            <p:nvPr/>
          </p:nvSpPr>
          <p:spPr>
            <a:xfrm>
              <a:off x="14491" y="2356"/>
              <a:ext cx="195" cy="1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58" name="Rectangles 157"/>
            <p:cNvSpPr/>
            <p:nvPr/>
          </p:nvSpPr>
          <p:spPr>
            <a:xfrm>
              <a:off x="14784" y="2356"/>
              <a:ext cx="195" cy="1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59" name="Rectangles 158"/>
            <p:cNvSpPr/>
            <p:nvPr/>
          </p:nvSpPr>
          <p:spPr>
            <a:xfrm>
              <a:off x="15077" y="2356"/>
              <a:ext cx="195" cy="1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60" name="Rectangles 159"/>
            <p:cNvSpPr/>
            <p:nvPr/>
          </p:nvSpPr>
          <p:spPr>
            <a:xfrm>
              <a:off x="15370" y="2356"/>
              <a:ext cx="195" cy="1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61" name="Rectangles 160"/>
            <p:cNvSpPr/>
            <p:nvPr/>
          </p:nvSpPr>
          <p:spPr>
            <a:xfrm>
              <a:off x="15663" y="2356"/>
              <a:ext cx="195" cy="1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62" name="Rectangles 161"/>
            <p:cNvSpPr/>
            <p:nvPr/>
          </p:nvSpPr>
          <p:spPr>
            <a:xfrm>
              <a:off x="15956" y="2356"/>
              <a:ext cx="195" cy="1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63" name="Rectangles 162"/>
            <p:cNvSpPr/>
            <p:nvPr/>
          </p:nvSpPr>
          <p:spPr>
            <a:xfrm>
              <a:off x="16249" y="2356"/>
              <a:ext cx="195" cy="1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64" name="Rectangles 163"/>
            <p:cNvSpPr/>
            <p:nvPr/>
          </p:nvSpPr>
          <p:spPr>
            <a:xfrm>
              <a:off x="16542" y="2356"/>
              <a:ext cx="195" cy="1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65" name="Rectangles 164"/>
            <p:cNvSpPr/>
            <p:nvPr/>
          </p:nvSpPr>
          <p:spPr>
            <a:xfrm>
              <a:off x="16835" y="2356"/>
              <a:ext cx="195" cy="1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66" name="Rectangles 165"/>
            <p:cNvSpPr/>
            <p:nvPr/>
          </p:nvSpPr>
          <p:spPr>
            <a:xfrm>
              <a:off x="17128" y="2356"/>
              <a:ext cx="195" cy="1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sp>
        <p:nvSpPr>
          <p:cNvPr id="167" name="Text Box 166"/>
          <p:cNvSpPr txBox="1"/>
          <p:nvPr/>
        </p:nvSpPr>
        <p:spPr>
          <a:xfrm>
            <a:off x="5182870" y="1639570"/>
            <a:ext cx="2075815" cy="7200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ctr" anchorCtr="0">
            <a:noAutofit/>
          </a:bodyPr>
          <a:p>
            <a:pPr algn="ctr"/>
            <a:r>
              <a:rPr lang="en-US" altLang="en-GB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n-side strips</a:t>
            </a:r>
            <a:endParaRPr lang="en-US" altLang="en-GB" sz="24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8" name="Text Box 167"/>
          <p:cNvSpPr txBox="1"/>
          <p:nvPr/>
        </p:nvSpPr>
        <p:spPr>
          <a:xfrm>
            <a:off x="5182870" y="2509520"/>
            <a:ext cx="2075815" cy="7200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ctr" anchorCtr="0">
            <a:noAutofit/>
          </a:bodyPr>
          <a:p>
            <a:pPr algn="ctr"/>
            <a:r>
              <a:rPr lang="en-US" altLang="en-GB" sz="2400">
                <a:solidFill>
                  <a:srgbClr val="0070C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p-side strips</a:t>
            </a:r>
            <a:endParaRPr lang="en-US" altLang="en-GB" sz="240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169" name="Straight Connector 168"/>
          <p:cNvCxnSpPr>
            <a:endCxn id="168" idx="3"/>
          </p:cNvCxnSpPr>
          <p:nvPr/>
        </p:nvCxnSpPr>
        <p:spPr>
          <a:xfrm flipH="1" flipV="1">
            <a:off x="7258685" y="2869565"/>
            <a:ext cx="1007745" cy="4254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 flipH="1" flipV="1">
            <a:off x="7258685" y="1999615"/>
            <a:ext cx="731520" cy="622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1" name="Text Box 170"/>
          <p:cNvSpPr txBox="1"/>
          <p:nvPr/>
        </p:nvSpPr>
        <p:spPr>
          <a:xfrm>
            <a:off x="1054100" y="1639570"/>
            <a:ext cx="3567430" cy="72009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p>
            <a:pPr algn="ctr"/>
            <a:r>
              <a:rPr lang="en-US" altLang="en-GB" sz="2400">
                <a:ln>
                  <a:noFill/>
                </a:ln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p-side strips tilted by 7.5</a:t>
            </a:r>
            <a:r>
              <a:rPr lang="en-US" altLang="en-GB" sz="2400" baseline="30000">
                <a:ln>
                  <a:noFill/>
                </a:ln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0</a:t>
            </a:r>
            <a:endParaRPr lang="en-US" altLang="en-GB" sz="2400" baseline="30000">
              <a:ln>
                <a:noFill/>
              </a:ln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" name="CustomShape 34"/>
          <p:cNvSpPr/>
          <p:nvPr/>
        </p:nvSpPr>
        <p:spPr>
          <a:xfrm>
            <a:off x="4377055" y="5229225"/>
            <a:ext cx="3063240" cy="307975"/>
          </a:xfrm>
          <a:prstGeom prst="rect">
            <a:avLst/>
          </a:prstGeom>
          <a:solidFill>
            <a:schemeClr val="tx1">
              <a:alpha val="25000"/>
            </a:schemeClr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/>
          <a:p>
            <a:pPr indent="0" algn="ctr">
              <a:lnSpc>
                <a:spcPct val="100000"/>
              </a:lnSpc>
              <a:spcBef>
                <a:spcPts val="600"/>
              </a:spcBef>
              <a:buClr>
                <a:srgbClr val="FFFFFF"/>
              </a:buClr>
              <a:buFont typeface="Arial" panose="020B0604020202020204"/>
              <a:buNone/>
            </a:pPr>
            <a:r>
              <a:rPr lang="en-US" altLang="en-GB" sz="1600" b="1" strike="noStrike" spc="-1" dirty="0">
                <a:solidFill>
                  <a:srgbClr val="F1965A"/>
                </a:solidFill>
                <a:latin typeface="Arial" panose="020B0604020202020204"/>
              </a:rPr>
              <a:t>Cross-section view</a:t>
            </a:r>
            <a:endParaRPr lang="en-US" altLang="en-GB" sz="1600" b="1" strike="noStrike" spc="-1" dirty="0">
              <a:solidFill>
                <a:srgbClr val="F1965A"/>
              </a:solidFill>
              <a:latin typeface="Arial" panose="020B0604020202020204"/>
            </a:endParaRPr>
          </a:p>
        </p:txBody>
      </p:sp>
      <p:sp>
        <p:nvSpPr>
          <p:cNvPr id="175" name="CustomShape 34"/>
          <p:cNvSpPr/>
          <p:nvPr/>
        </p:nvSpPr>
        <p:spPr>
          <a:xfrm>
            <a:off x="1400810" y="5229225"/>
            <a:ext cx="2341880" cy="307975"/>
          </a:xfrm>
          <a:prstGeom prst="rect">
            <a:avLst/>
          </a:prstGeom>
          <a:solidFill>
            <a:schemeClr val="tx1">
              <a:alpha val="25000"/>
            </a:schemeClr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/>
          <a:p>
            <a:pPr indent="0" algn="ctr">
              <a:lnSpc>
                <a:spcPct val="100000"/>
              </a:lnSpc>
              <a:spcBef>
                <a:spcPts val="600"/>
              </a:spcBef>
              <a:buClr>
                <a:srgbClr val="FFFFFF"/>
              </a:buClr>
              <a:buFont typeface="Arial" panose="020B0604020202020204"/>
              <a:buNone/>
            </a:pPr>
            <a:r>
              <a:rPr lang="en-US" altLang="en-GB" sz="1600" b="1" strike="noStrike" spc="-1" dirty="0">
                <a:solidFill>
                  <a:srgbClr val="F1965A"/>
                </a:solidFill>
                <a:latin typeface="Arial" panose="020B0604020202020204"/>
              </a:rPr>
              <a:t>Front view</a:t>
            </a:r>
            <a:endParaRPr lang="en-US" altLang="en-GB" sz="1600" b="1" strike="noStrike" spc="-1" dirty="0">
              <a:solidFill>
                <a:srgbClr val="F1965A"/>
              </a:solidFill>
              <a:latin typeface="Arial" panose="020B0604020202020204"/>
            </a:endParaRPr>
          </a:p>
        </p:txBody>
      </p:sp>
      <p:sp>
        <p:nvSpPr>
          <p:cNvPr id="176" name="Rectangles 175"/>
          <p:cNvSpPr>
            <a:spLocks noChangeAspect="1"/>
          </p:cNvSpPr>
          <p:nvPr/>
        </p:nvSpPr>
        <p:spPr>
          <a:xfrm>
            <a:off x="1224280" y="4934585"/>
            <a:ext cx="2646045" cy="78740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cxnSp>
        <p:nvCxnSpPr>
          <p:cNvPr id="177" name="Straight Connector 176"/>
          <p:cNvCxnSpPr>
            <a:stCxn id="178" idx="1"/>
            <a:endCxn id="176" idx="3"/>
          </p:cNvCxnSpPr>
          <p:nvPr/>
        </p:nvCxnSpPr>
        <p:spPr>
          <a:xfrm flipH="1">
            <a:off x="3870325" y="4765675"/>
            <a:ext cx="337820" cy="2082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Action Button: Return 1">
            <a:hlinkClick r:id="rId4" action="ppaction://hlinksldjump"/>
          </p:cNvPr>
          <p:cNvSpPr/>
          <p:nvPr/>
        </p:nvSpPr>
        <p:spPr>
          <a:xfrm>
            <a:off x="383540" y="5874385"/>
            <a:ext cx="408940" cy="424180"/>
          </a:xfrm>
          <a:prstGeom prst="actionButtonReturn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838080" y="495720"/>
            <a:ext cx="10515240" cy="6483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800" spc="-1" dirty="0">
                <a:solidFill>
                  <a:srgbClr val="FFFFFF"/>
                </a:solidFill>
                <a:latin typeface="Calibri Light" panose="020F0302020204030204"/>
                <a:sym typeface="+mn-ea"/>
              </a:rPr>
              <a:t>STS sensors strips</a:t>
            </a:r>
            <a:endParaRPr lang="en-US" sz="2800" b="0" strike="noStrike" spc="-1" dirty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00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EB3AC54-5C8B-470C-83A3-B982BE3D1615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103" name="Picture 14"/>
          <p:cNvPicPr/>
          <p:nvPr/>
        </p:nvPicPr>
        <p:blipFill>
          <a:blip r:embed="rId1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1401445" y="3192145"/>
            <a:ext cx="2341880" cy="2341880"/>
            <a:chOff x="11396" y="2833"/>
            <a:chExt cx="3688" cy="3688"/>
          </a:xfrm>
        </p:grpSpPr>
        <p:grpSp>
          <p:nvGrpSpPr>
            <p:cNvPr id="4" name="Group 3"/>
            <p:cNvGrpSpPr/>
            <p:nvPr/>
          </p:nvGrpSpPr>
          <p:grpSpPr>
            <a:xfrm>
              <a:off x="11689" y="2833"/>
              <a:ext cx="3354" cy="3684"/>
              <a:chOff x="10279" y="2833"/>
              <a:chExt cx="3354" cy="3684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10279" y="2833"/>
                <a:ext cx="515" cy="368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>
                <a:off x="10563" y="2833"/>
                <a:ext cx="515" cy="368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10847" y="2833"/>
                <a:ext cx="515" cy="368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11131" y="2833"/>
                <a:ext cx="515" cy="368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11415" y="2833"/>
                <a:ext cx="515" cy="368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11699" y="2833"/>
                <a:ext cx="515" cy="368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11983" y="2833"/>
                <a:ext cx="515" cy="368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12267" y="2833"/>
                <a:ext cx="515" cy="368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12551" y="2833"/>
                <a:ext cx="515" cy="368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12835" y="2833"/>
                <a:ext cx="515" cy="368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13119" y="2833"/>
                <a:ext cx="515" cy="368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/>
            <p:cNvGrpSpPr/>
            <p:nvPr/>
          </p:nvGrpSpPr>
          <p:grpSpPr>
            <a:xfrm>
              <a:off x="11687" y="2833"/>
              <a:ext cx="2848" cy="3686"/>
              <a:chOff x="11687" y="2833"/>
              <a:chExt cx="2848" cy="3590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 flipH="1">
                <a:off x="11687" y="2833"/>
                <a:ext cx="10" cy="359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>
                <a:off x="11945" y="2833"/>
                <a:ext cx="10" cy="359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>
                <a:off x="12203" y="2833"/>
                <a:ext cx="10" cy="359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>
                <a:off x="12461" y="2833"/>
                <a:ext cx="10" cy="359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>
                <a:off x="12719" y="2833"/>
                <a:ext cx="10" cy="359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H="1">
                <a:off x="12977" y="2833"/>
                <a:ext cx="10" cy="359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>
                <a:off x="13235" y="2833"/>
                <a:ext cx="10" cy="359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H="1">
                <a:off x="13493" y="2833"/>
                <a:ext cx="10" cy="359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H="1">
                <a:off x="13751" y="2833"/>
                <a:ext cx="10" cy="359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H="1">
                <a:off x="14009" y="2833"/>
                <a:ext cx="10" cy="359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>
                <a:off x="14267" y="2833"/>
                <a:ext cx="10" cy="359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H="1">
                <a:off x="14525" y="2833"/>
                <a:ext cx="10" cy="359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29" name="Rectangles 28"/>
            <p:cNvSpPr>
              <a:spLocks noChangeAspect="1"/>
            </p:cNvSpPr>
            <p:nvPr/>
          </p:nvSpPr>
          <p:spPr>
            <a:xfrm>
              <a:off x="11396" y="2833"/>
              <a:ext cx="3688" cy="368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080125" y="1583373"/>
            <a:ext cx="3063240" cy="1085215"/>
            <a:chOff x="12636" y="2356"/>
            <a:chExt cx="4824" cy="1709"/>
          </a:xfrm>
        </p:grpSpPr>
        <p:sp>
          <p:nvSpPr>
            <p:cNvPr id="31" name="Rectangles 30"/>
            <p:cNvSpPr/>
            <p:nvPr/>
          </p:nvSpPr>
          <p:spPr>
            <a:xfrm>
              <a:off x="12636" y="2476"/>
              <a:ext cx="4825" cy="146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32" name="Rectangles 31"/>
            <p:cNvSpPr/>
            <p:nvPr/>
          </p:nvSpPr>
          <p:spPr>
            <a:xfrm>
              <a:off x="12728" y="3945"/>
              <a:ext cx="195" cy="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33" name="Rectangles 32"/>
            <p:cNvSpPr/>
            <p:nvPr/>
          </p:nvSpPr>
          <p:spPr>
            <a:xfrm>
              <a:off x="13021" y="3945"/>
              <a:ext cx="195" cy="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34" name="Rectangles 33"/>
            <p:cNvSpPr/>
            <p:nvPr/>
          </p:nvSpPr>
          <p:spPr>
            <a:xfrm>
              <a:off x="13314" y="3945"/>
              <a:ext cx="195" cy="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35" name="Rectangles 34"/>
            <p:cNvSpPr/>
            <p:nvPr/>
          </p:nvSpPr>
          <p:spPr>
            <a:xfrm>
              <a:off x="13607" y="3945"/>
              <a:ext cx="195" cy="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36" name="Rectangles 35"/>
            <p:cNvSpPr/>
            <p:nvPr/>
          </p:nvSpPr>
          <p:spPr>
            <a:xfrm>
              <a:off x="13900" y="3945"/>
              <a:ext cx="195" cy="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37" name="Rectangles 36"/>
            <p:cNvSpPr/>
            <p:nvPr/>
          </p:nvSpPr>
          <p:spPr>
            <a:xfrm>
              <a:off x="14193" y="3945"/>
              <a:ext cx="195" cy="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38" name="Rectangles 37"/>
            <p:cNvSpPr/>
            <p:nvPr/>
          </p:nvSpPr>
          <p:spPr>
            <a:xfrm>
              <a:off x="14486" y="3945"/>
              <a:ext cx="195" cy="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39" name="Rectangles 38"/>
            <p:cNvSpPr/>
            <p:nvPr/>
          </p:nvSpPr>
          <p:spPr>
            <a:xfrm>
              <a:off x="14779" y="3945"/>
              <a:ext cx="195" cy="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40" name="Rectangles 39"/>
            <p:cNvSpPr/>
            <p:nvPr/>
          </p:nvSpPr>
          <p:spPr>
            <a:xfrm>
              <a:off x="15072" y="3945"/>
              <a:ext cx="195" cy="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41" name="Rectangles 40"/>
            <p:cNvSpPr/>
            <p:nvPr/>
          </p:nvSpPr>
          <p:spPr>
            <a:xfrm>
              <a:off x="15365" y="3945"/>
              <a:ext cx="195" cy="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42" name="Rectangles 41"/>
            <p:cNvSpPr/>
            <p:nvPr/>
          </p:nvSpPr>
          <p:spPr>
            <a:xfrm>
              <a:off x="15658" y="3945"/>
              <a:ext cx="195" cy="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43" name="Rectangles 42"/>
            <p:cNvSpPr/>
            <p:nvPr/>
          </p:nvSpPr>
          <p:spPr>
            <a:xfrm>
              <a:off x="15951" y="3945"/>
              <a:ext cx="195" cy="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44" name="Rectangles 43"/>
            <p:cNvSpPr/>
            <p:nvPr/>
          </p:nvSpPr>
          <p:spPr>
            <a:xfrm>
              <a:off x="16244" y="3945"/>
              <a:ext cx="195" cy="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45" name="Rectangles 44"/>
            <p:cNvSpPr/>
            <p:nvPr/>
          </p:nvSpPr>
          <p:spPr>
            <a:xfrm>
              <a:off x="16537" y="3945"/>
              <a:ext cx="195" cy="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46" name="Rectangles 45"/>
            <p:cNvSpPr/>
            <p:nvPr/>
          </p:nvSpPr>
          <p:spPr>
            <a:xfrm>
              <a:off x="16830" y="3945"/>
              <a:ext cx="195" cy="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47" name="Rectangles 46"/>
            <p:cNvSpPr/>
            <p:nvPr/>
          </p:nvSpPr>
          <p:spPr>
            <a:xfrm>
              <a:off x="17123" y="3945"/>
              <a:ext cx="195" cy="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48" name="Rectangles 47"/>
            <p:cNvSpPr/>
            <p:nvPr/>
          </p:nvSpPr>
          <p:spPr>
            <a:xfrm>
              <a:off x="12733" y="2356"/>
              <a:ext cx="195" cy="1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49" name="Rectangles 48"/>
            <p:cNvSpPr/>
            <p:nvPr/>
          </p:nvSpPr>
          <p:spPr>
            <a:xfrm>
              <a:off x="13026" y="2356"/>
              <a:ext cx="195" cy="1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50" name="Rectangles 49"/>
            <p:cNvSpPr/>
            <p:nvPr/>
          </p:nvSpPr>
          <p:spPr>
            <a:xfrm>
              <a:off x="13319" y="2356"/>
              <a:ext cx="195" cy="1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51" name="Rectangles 50"/>
            <p:cNvSpPr/>
            <p:nvPr/>
          </p:nvSpPr>
          <p:spPr>
            <a:xfrm>
              <a:off x="13612" y="2356"/>
              <a:ext cx="195" cy="1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52" name="Rectangles 51"/>
            <p:cNvSpPr/>
            <p:nvPr/>
          </p:nvSpPr>
          <p:spPr>
            <a:xfrm>
              <a:off x="13905" y="2356"/>
              <a:ext cx="195" cy="1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53" name="Rectangles 52"/>
            <p:cNvSpPr/>
            <p:nvPr/>
          </p:nvSpPr>
          <p:spPr>
            <a:xfrm>
              <a:off x="14198" y="2356"/>
              <a:ext cx="195" cy="1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54" name="Rectangles 53"/>
            <p:cNvSpPr/>
            <p:nvPr/>
          </p:nvSpPr>
          <p:spPr>
            <a:xfrm>
              <a:off x="14491" y="2356"/>
              <a:ext cx="195" cy="1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55" name="Rectangles 54"/>
            <p:cNvSpPr/>
            <p:nvPr/>
          </p:nvSpPr>
          <p:spPr>
            <a:xfrm>
              <a:off x="14784" y="2356"/>
              <a:ext cx="195" cy="1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56" name="Rectangles 55"/>
            <p:cNvSpPr/>
            <p:nvPr/>
          </p:nvSpPr>
          <p:spPr>
            <a:xfrm>
              <a:off x="15077" y="2356"/>
              <a:ext cx="195" cy="1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57" name="Rectangles 56"/>
            <p:cNvSpPr/>
            <p:nvPr/>
          </p:nvSpPr>
          <p:spPr>
            <a:xfrm>
              <a:off x="15370" y="2356"/>
              <a:ext cx="195" cy="1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58" name="Rectangles 57"/>
            <p:cNvSpPr/>
            <p:nvPr/>
          </p:nvSpPr>
          <p:spPr>
            <a:xfrm>
              <a:off x="15663" y="2356"/>
              <a:ext cx="195" cy="1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59" name="Rectangles 58"/>
            <p:cNvSpPr/>
            <p:nvPr/>
          </p:nvSpPr>
          <p:spPr>
            <a:xfrm>
              <a:off x="15956" y="2356"/>
              <a:ext cx="195" cy="1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60" name="Rectangles 59"/>
            <p:cNvSpPr/>
            <p:nvPr/>
          </p:nvSpPr>
          <p:spPr>
            <a:xfrm>
              <a:off x="16249" y="2356"/>
              <a:ext cx="195" cy="1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63" name="Rectangles 62"/>
            <p:cNvSpPr/>
            <p:nvPr/>
          </p:nvSpPr>
          <p:spPr>
            <a:xfrm>
              <a:off x="16542" y="2356"/>
              <a:ext cx="195" cy="1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64" name="Rectangles 63"/>
            <p:cNvSpPr/>
            <p:nvPr/>
          </p:nvSpPr>
          <p:spPr>
            <a:xfrm>
              <a:off x="16835" y="2356"/>
              <a:ext cx="195" cy="1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65" name="Rectangles 64"/>
            <p:cNvSpPr/>
            <p:nvPr/>
          </p:nvSpPr>
          <p:spPr>
            <a:xfrm>
              <a:off x="17128" y="2356"/>
              <a:ext cx="195" cy="1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cxnSp>
        <p:nvCxnSpPr>
          <p:cNvPr id="66" name="Straight Connector 65"/>
          <p:cNvCxnSpPr/>
          <p:nvPr/>
        </p:nvCxnSpPr>
        <p:spPr>
          <a:xfrm>
            <a:off x="7401560" y="1355090"/>
            <a:ext cx="276225" cy="1543050"/>
          </a:xfrm>
          <a:prstGeom prst="line">
            <a:avLst/>
          </a:prstGeom>
          <a:ln w="28575" cap="flat" cmpd="sng" algn="ctr">
            <a:solidFill>
              <a:srgbClr val="17F600"/>
            </a:solidFill>
            <a:prstDash val="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2223135" y="3103880"/>
            <a:ext cx="774700" cy="2693035"/>
          </a:xfrm>
          <a:prstGeom prst="line">
            <a:avLst/>
          </a:prstGeom>
          <a:ln w="28575" cap="flat" cmpd="sng" algn="ctr">
            <a:solidFill>
              <a:srgbClr val="17F600"/>
            </a:solidFill>
            <a:prstDash val="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8" name="Explosion 1 67"/>
          <p:cNvSpPr/>
          <p:nvPr/>
        </p:nvSpPr>
        <p:spPr>
          <a:xfrm>
            <a:off x="2483485" y="4148455"/>
            <a:ext cx="266700" cy="300355"/>
          </a:xfrm>
          <a:prstGeom prst="irregularSeal1">
            <a:avLst/>
          </a:prstGeom>
          <a:solidFill>
            <a:srgbClr val="17F600"/>
          </a:solidFill>
          <a:ln>
            <a:solidFill>
              <a:srgbClr val="17F6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9" name="Text Box 68"/>
          <p:cNvSpPr txBox="1"/>
          <p:nvPr/>
        </p:nvSpPr>
        <p:spPr>
          <a:xfrm>
            <a:off x="1534160" y="1510030"/>
            <a:ext cx="2075815" cy="72009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 anchor="ctr" anchorCtr="0">
            <a:noAutofit/>
          </a:bodyPr>
          <a:p>
            <a:pPr algn="ctr"/>
            <a:r>
              <a:rPr lang="en-US" altLang="en-GB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n-side strips</a:t>
            </a:r>
            <a:endParaRPr lang="en-US" altLang="en-GB" sz="24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Text Box 69"/>
          <p:cNvSpPr txBox="1"/>
          <p:nvPr/>
        </p:nvSpPr>
        <p:spPr>
          <a:xfrm>
            <a:off x="1534160" y="2279650"/>
            <a:ext cx="2075815" cy="72009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 anchor="ctr" anchorCtr="0">
            <a:noAutofit/>
          </a:bodyPr>
          <a:p>
            <a:pPr algn="ctr"/>
            <a:r>
              <a:rPr lang="en-US" altLang="en-GB" sz="2400">
                <a:solidFill>
                  <a:srgbClr val="0070C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p-side strips</a:t>
            </a:r>
            <a:endParaRPr lang="en-US" altLang="en-GB" sz="240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71" name="Picture 70" descr="PXL_20231004_121649150"/>
          <p:cNvPicPr>
            <a:picLocks noChangeAspect="1"/>
          </p:cNvPicPr>
          <p:nvPr/>
        </p:nvPicPr>
        <p:blipFill>
          <a:blip r:embed="rId2"/>
          <a:srcRect l="13748" t="52821" r="71219" b="37115"/>
          <a:stretch>
            <a:fillRect/>
          </a:stretch>
        </p:blipFill>
        <p:spPr>
          <a:xfrm>
            <a:off x="4286250" y="2999740"/>
            <a:ext cx="2227515" cy="2651760"/>
          </a:xfrm>
          <a:prstGeom prst="rect">
            <a:avLst/>
          </a:prstGeom>
          <a:ln w="44450">
            <a:noFill/>
          </a:ln>
        </p:spPr>
      </p:pic>
      <p:pic>
        <p:nvPicPr>
          <p:cNvPr id="72" name="Picture 71" descr="PXL_20231004_121527234"/>
          <p:cNvPicPr>
            <a:picLocks noChangeAspect="1"/>
          </p:cNvPicPr>
          <p:nvPr/>
        </p:nvPicPr>
        <p:blipFill>
          <a:blip r:embed="rId3"/>
          <a:srcRect l="8480" t="52435" r="73928" b="36386"/>
          <a:stretch>
            <a:fillRect/>
          </a:stretch>
        </p:blipFill>
        <p:spPr>
          <a:xfrm>
            <a:off x="9285605" y="2999740"/>
            <a:ext cx="2347003" cy="2651760"/>
          </a:xfrm>
          <a:prstGeom prst="rect">
            <a:avLst/>
          </a:prstGeom>
          <a:ln w="44450">
            <a:noFill/>
          </a:ln>
        </p:spPr>
      </p:pic>
      <p:cxnSp>
        <p:nvCxnSpPr>
          <p:cNvPr id="73" name="Elbow Connector 72"/>
          <p:cNvCxnSpPr/>
          <p:nvPr/>
        </p:nvCxnSpPr>
        <p:spPr>
          <a:xfrm rot="10800000" flipV="1">
            <a:off x="5156200" y="1621155"/>
            <a:ext cx="985520" cy="1555115"/>
          </a:xfrm>
          <a:prstGeom prst="bentConnector2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4" name="Elbow Connector 73"/>
          <p:cNvCxnSpPr/>
          <p:nvPr/>
        </p:nvCxnSpPr>
        <p:spPr>
          <a:xfrm rot="16200000" flipV="1">
            <a:off x="8278495" y="3381375"/>
            <a:ext cx="2394585" cy="969645"/>
          </a:xfrm>
          <a:prstGeom prst="bentConnector3">
            <a:avLst>
              <a:gd name="adj1" fmla="val 212"/>
            </a:avLst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1" name="Action Button: Return 60">
            <a:hlinkClick r:id="rId4" action="ppaction://hlinksldjump"/>
          </p:cNvPr>
          <p:cNvSpPr/>
          <p:nvPr/>
        </p:nvSpPr>
        <p:spPr>
          <a:xfrm>
            <a:off x="383540" y="5874385"/>
            <a:ext cx="408940" cy="424180"/>
          </a:xfrm>
          <a:prstGeom prst="actionButtonReturn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838080" y="495720"/>
            <a:ext cx="10515240" cy="6483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800" spc="-1" dirty="0">
                <a:solidFill>
                  <a:srgbClr val="FFFFFF"/>
                </a:solidFill>
                <a:latin typeface="Calibri Light" panose="020F0302020204030204"/>
                <a:sym typeface="+mn-ea"/>
              </a:rPr>
              <a:t>STS sensors fired strips</a:t>
            </a:r>
            <a:endParaRPr lang="en-US" sz="2800" b="0" strike="noStrike" spc="-1" dirty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00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EB3AC54-5C8B-470C-83A3-B982BE3D1615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103" name="Picture 14"/>
          <p:cNvPicPr/>
          <p:nvPr/>
        </p:nvPicPr>
        <p:blipFill>
          <a:blip r:embed="rId1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grpSp>
        <p:nvGrpSpPr>
          <p:cNvPr id="60" name="Group 59"/>
          <p:cNvGrpSpPr/>
          <p:nvPr/>
        </p:nvGrpSpPr>
        <p:grpSpPr>
          <a:xfrm>
            <a:off x="5356860" y="3134995"/>
            <a:ext cx="3063240" cy="1085215"/>
            <a:chOff x="6893" y="6526"/>
            <a:chExt cx="4824" cy="1709"/>
          </a:xfrm>
        </p:grpSpPr>
        <p:sp>
          <p:nvSpPr>
            <p:cNvPr id="134" name="Rectangles 133"/>
            <p:cNvSpPr/>
            <p:nvPr/>
          </p:nvSpPr>
          <p:spPr>
            <a:xfrm>
              <a:off x="6893" y="6646"/>
              <a:ext cx="4825" cy="146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35" name="Rectangles 134"/>
            <p:cNvSpPr/>
            <p:nvPr/>
          </p:nvSpPr>
          <p:spPr>
            <a:xfrm>
              <a:off x="6985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36" name="Rectangles 135"/>
            <p:cNvSpPr/>
            <p:nvPr/>
          </p:nvSpPr>
          <p:spPr>
            <a:xfrm>
              <a:off x="7278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37" name="Rectangles 136"/>
            <p:cNvSpPr/>
            <p:nvPr/>
          </p:nvSpPr>
          <p:spPr>
            <a:xfrm>
              <a:off x="7571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38" name="Rectangles 137"/>
            <p:cNvSpPr/>
            <p:nvPr/>
          </p:nvSpPr>
          <p:spPr>
            <a:xfrm>
              <a:off x="7864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39" name="Rectangles 138"/>
            <p:cNvSpPr/>
            <p:nvPr/>
          </p:nvSpPr>
          <p:spPr>
            <a:xfrm>
              <a:off x="8157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40" name="Rectangles 139"/>
            <p:cNvSpPr/>
            <p:nvPr/>
          </p:nvSpPr>
          <p:spPr>
            <a:xfrm>
              <a:off x="8450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41" name="Rectangles 140"/>
            <p:cNvSpPr/>
            <p:nvPr/>
          </p:nvSpPr>
          <p:spPr>
            <a:xfrm>
              <a:off x="8743" y="8115"/>
              <a:ext cx="195" cy="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42" name="Rectangles 141"/>
            <p:cNvSpPr/>
            <p:nvPr/>
          </p:nvSpPr>
          <p:spPr>
            <a:xfrm>
              <a:off x="9036" y="8115"/>
              <a:ext cx="195" cy="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43" name="Rectangles 142"/>
            <p:cNvSpPr/>
            <p:nvPr/>
          </p:nvSpPr>
          <p:spPr>
            <a:xfrm>
              <a:off x="9329" y="8115"/>
              <a:ext cx="195" cy="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44" name="Rectangles 143"/>
            <p:cNvSpPr/>
            <p:nvPr/>
          </p:nvSpPr>
          <p:spPr>
            <a:xfrm>
              <a:off x="9622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45" name="Rectangles 144"/>
            <p:cNvSpPr/>
            <p:nvPr/>
          </p:nvSpPr>
          <p:spPr>
            <a:xfrm>
              <a:off x="9915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46" name="Rectangles 145"/>
            <p:cNvSpPr/>
            <p:nvPr/>
          </p:nvSpPr>
          <p:spPr>
            <a:xfrm>
              <a:off x="10208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47" name="Rectangles 146"/>
            <p:cNvSpPr/>
            <p:nvPr/>
          </p:nvSpPr>
          <p:spPr>
            <a:xfrm>
              <a:off x="10501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48" name="Rectangles 147"/>
            <p:cNvSpPr/>
            <p:nvPr/>
          </p:nvSpPr>
          <p:spPr>
            <a:xfrm>
              <a:off x="10794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49" name="Rectangles 148"/>
            <p:cNvSpPr/>
            <p:nvPr/>
          </p:nvSpPr>
          <p:spPr>
            <a:xfrm>
              <a:off x="11087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50" name="Rectangles 149"/>
            <p:cNvSpPr/>
            <p:nvPr/>
          </p:nvSpPr>
          <p:spPr>
            <a:xfrm>
              <a:off x="11380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51" name="Rectangles 150"/>
            <p:cNvSpPr/>
            <p:nvPr/>
          </p:nvSpPr>
          <p:spPr>
            <a:xfrm>
              <a:off x="6990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52" name="Rectangles 151"/>
            <p:cNvSpPr/>
            <p:nvPr/>
          </p:nvSpPr>
          <p:spPr>
            <a:xfrm>
              <a:off x="7283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53" name="Rectangles 152"/>
            <p:cNvSpPr/>
            <p:nvPr/>
          </p:nvSpPr>
          <p:spPr>
            <a:xfrm>
              <a:off x="7576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54" name="Rectangles 153"/>
            <p:cNvSpPr/>
            <p:nvPr/>
          </p:nvSpPr>
          <p:spPr>
            <a:xfrm>
              <a:off x="7869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55" name="Rectangles 154"/>
            <p:cNvSpPr/>
            <p:nvPr/>
          </p:nvSpPr>
          <p:spPr>
            <a:xfrm>
              <a:off x="8162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56" name="Rectangles 155"/>
            <p:cNvSpPr/>
            <p:nvPr/>
          </p:nvSpPr>
          <p:spPr>
            <a:xfrm>
              <a:off x="8455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57" name="Rectangles 156"/>
            <p:cNvSpPr/>
            <p:nvPr/>
          </p:nvSpPr>
          <p:spPr>
            <a:xfrm>
              <a:off x="8748" y="6526"/>
              <a:ext cx="195" cy="1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58" name="Rectangles 157"/>
            <p:cNvSpPr/>
            <p:nvPr/>
          </p:nvSpPr>
          <p:spPr>
            <a:xfrm>
              <a:off x="9041" y="6526"/>
              <a:ext cx="195" cy="1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59" name="Rectangles 158"/>
            <p:cNvSpPr/>
            <p:nvPr/>
          </p:nvSpPr>
          <p:spPr>
            <a:xfrm>
              <a:off x="9334" y="6526"/>
              <a:ext cx="195" cy="1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60" name="Rectangles 159"/>
            <p:cNvSpPr/>
            <p:nvPr/>
          </p:nvSpPr>
          <p:spPr>
            <a:xfrm>
              <a:off x="9627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61" name="Rectangles 160"/>
            <p:cNvSpPr/>
            <p:nvPr/>
          </p:nvSpPr>
          <p:spPr>
            <a:xfrm>
              <a:off x="9920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62" name="Rectangles 161"/>
            <p:cNvSpPr/>
            <p:nvPr/>
          </p:nvSpPr>
          <p:spPr>
            <a:xfrm>
              <a:off x="10213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63" name="Rectangles 162"/>
            <p:cNvSpPr/>
            <p:nvPr/>
          </p:nvSpPr>
          <p:spPr>
            <a:xfrm>
              <a:off x="10506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64" name="Rectangles 163"/>
            <p:cNvSpPr/>
            <p:nvPr/>
          </p:nvSpPr>
          <p:spPr>
            <a:xfrm>
              <a:off x="10799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65" name="Rectangles 164"/>
            <p:cNvSpPr/>
            <p:nvPr/>
          </p:nvSpPr>
          <p:spPr>
            <a:xfrm>
              <a:off x="11092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66" name="Rectangles 165"/>
            <p:cNvSpPr/>
            <p:nvPr/>
          </p:nvSpPr>
          <p:spPr>
            <a:xfrm>
              <a:off x="11385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401445" y="3249295"/>
            <a:ext cx="2341880" cy="2341880"/>
            <a:chOff x="2207" y="2101"/>
            <a:chExt cx="3688" cy="3688"/>
          </a:xfrm>
        </p:grpSpPr>
        <p:grpSp>
          <p:nvGrpSpPr>
            <p:cNvPr id="33" name="Group 32"/>
            <p:cNvGrpSpPr/>
            <p:nvPr/>
          </p:nvGrpSpPr>
          <p:grpSpPr>
            <a:xfrm>
              <a:off x="2447" y="2104"/>
              <a:ext cx="3354" cy="3684"/>
              <a:chOff x="2216" y="6212"/>
              <a:chExt cx="3354" cy="3684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>
                <a:off x="2216" y="6212"/>
                <a:ext cx="515" cy="3685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2500" y="6212"/>
                <a:ext cx="515" cy="3685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2784" y="6212"/>
                <a:ext cx="515" cy="3685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3068" y="6212"/>
                <a:ext cx="515" cy="3685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3352" y="6212"/>
                <a:ext cx="515" cy="368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3636" y="6212"/>
                <a:ext cx="515" cy="368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3920" y="6212"/>
                <a:ext cx="515" cy="368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4204" y="6212"/>
                <a:ext cx="515" cy="3685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4488" y="6212"/>
                <a:ext cx="515" cy="3685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4772" y="6212"/>
                <a:ext cx="515" cy="3685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5056" y="6212"/>
                <a:ext cx="515" cy="3685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/>
            <p:cNvGrpSpPr/>
            <p:nvPr/>
          </p:nvGrpSpPr>
          <p:grpSpPr>
            <a:xfrm>
              <a:off x="2611" y="2101"/>
              <a:ext cx="2848" cy="3686"/>
              <a:chOff x="2488" y="5947"/>
              <a:chExt cx="2848" cy="3686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 flipH="1">
                <a:off x="2488" y="5947"/>
                <a:ext cx="10" cy="3686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H="1">
                <a:off x="2746" y="5947"/>
                <a:ext cx="10" cy="3686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H="1">
                <a:off x="3004" y="5947"/>
                <a:ext cx="10" cy="3686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H="1">
                <a:off x="3262" y="5947"/>
                <a:ext cx="10" cy="3686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H="1">
                <a:off x="3520" y="5947"/>
                <a:ext cx="10" cy="3686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H="1">
                <a:off x="3778" y="5947"/>
                <a:ext cx="10" cy="368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H="1">
                <a:off x="4036" y="5947"/>
                <a:ext cx="10" cy="368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H="1">
                <a:off x="4294" y="5947"/>
                <a:ext cx="10" cy="368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flipH="1">
                <a:off x="4552" y="5947"/>
                <a:ext cx="10" cy="3686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flipH="1">
                <a:off x="4810" y="5947"/>
                <a:ext cx="10" cy="3686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H="1">
                <a:off x="5068" y="5947"/>
                <a:ext cx="10" cy="3686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flipH="1">
                <a:off x="5326" y="5947"/>
                <a:ext cx="10" cy="3686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58" name="Rectangles 57"/>
            <p:cNvSpPr>
              <a:spLocks noChangeAspect="1"/>
            </p:cNvSpPr>
            <p:nvPr/>
          </p:nvSpPr>
          <p:spPr>
            <a:xfrm>
              <a:off x="2207" y="2101"/>
              <a:ext cx="3688" cy="368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cxnSp>
        <p:nvCxnSpPr>
          <p:cNvPr id="61" name="Straight Connector 60"/>
          <p:cNvCxnSpPr/>
          <p:nvPr/>
        </p:nvCxnSpPr>
        <p:spPr>
          <a:xfrm>
            <a:off x="6512560" y="2305050"/>
            <a:ext cx="542925" cy="2990850"/>
          </a:xfrm>
          <a:prstGeom prst="line">
            <a:avLst/>
          </a:prstGeom>
          <a:ln w="28575" cap="flat" cmpd="sng" algn="ctr">
            <a:solidFill>
              <a:srgbClr val="17F600"/>
            </a:solidFill>
            <a:prstDash val="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4" name="Explosion 1 103"/>
          <p:cNvSpPr/>
          <p:nvPr/>
        </p:nvSpPr>
        <p:spPr>
          <a:xfrm>
            <a:off x="2483485" y="4205605"/>
            <a:ext cx="266700" cy="300355"/>
          </a:xfrm>
          <a:prstGeom prst="irregularSeal1">
            <a:avLst/>
          </a:prstGeom>
          <a:solidFill>
            <a:srgbClr val="17F600"/>
          </a:solidFill>
          <a:ln>
            <a:solidFill>
              <a:srgbClr val="17F6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71" name="Text Box 170"/>
          <p:cNvSpPr txBox="1"/>
          <p:nvPr/>
        </p:nvSpPr>
        <p:spPr>
          <a:xfrm>
            <a:off x="1207770" y="1501140"/>
            <a:ext cx="2729230" cy="7200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ctr" anchorCtr="0">
            <a:noAutofit/>
          </a:bodyPr>
          <a:p>
            <a:pPr algn="ctr"/>
            <a:r>
              <a:rPr lang="en-US" altLang="en-GB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n-side fired strips</a:t>
            </a:r>
            <a:endParaRPr lang="en-US" altLang="en-GB" sz="24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" name="Text Box 171"/>
          <p:cNvSpPr txBox="1"/>
          <p:nvPr/>
        </p:nvSpPr>
        <p:spPr>
          <a:xfrm>
            <a:off x="1207770" y="2332990"/>
            <a:ext cx="2729230" cy="7200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ctr" anchorCtr="0">
            <a:noAutofit/>
          </a:bodyPr>
          <a:p>
            <a:pPr algn="ctr"/>
            <a:r>
              <a:rPr lang="en-US" altLang="en-GB" sz="2400">
                <a:solidFill>
                  <a:srgbClr val="0070C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p-side fired strips</a:t>
            </a:r>
            <a:endParaRPr lang="en-US" altLang="en-GB" sz="240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 flipH="1">
            <a:off x="2223135" y="3103880"/>
            <a:ext cx="774700" cy="2693035"/>
          </a:xfrm>
          <a:prstGeom prst="line">
            <a:avLst/>
          </a:prstGeom>
          <a:ln w="28575" cap="flat" cmpd="sng" algn="ctr">
            <a:solidFill>
              <a:srgbClr val="17F600"/>
            </a:solidFill>
            <a:prstDash val="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Action Button: Return 1">
            <a:hlinkClick r:id="rId2" action="ppaction://hlinksldjump"/>
          </p:cNvPr>
          <p:cNvSpPr/>
          <p:nvPr/>
        </p:nvSpPr>
        <p:spPr>
          <a:xfrm>
            <a:off x="383540" y="5874385"/>
            <a:ext cx="408940" cy="424180"/>
          </a:xfrm>
          <a:prstGeom prst="actionButtonReturn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766945" y="2546985"/>
            <a:ext cx="6363335" cy="3775710"/>
            <a:chOff x="10859" y="5690"/>
            <a:chExt cx="7280" cy="434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0859" y="5690"/>
              <a:ext cx="7279" cy="4341"/>
            </a:xfrm>
            <a:prstGeom prst="rect">
              <a:avLst/>
            </a:prstGeom>
          </p:spPr>
        </p:pic>
        <p:sp>
          <p:nvSpPr>
            <p:cNvPr id="12" name="CustomShape 34"/>
            <p:cNvSpPr/>
            <p:nvPr/>
          </p:nvSpPr>
          <p:spPr>
            <a:xfrm>
              <a:off x="10859" y="9549"/>
              <a:ext cx="7280" cy="485"/>
            </a:xfrm>
            <a:prstGeom prst="rect">
              <a:avLst/>
            </a:prstGeom>
            <a:solidFill>
              <a:srgbClr val="000000">
                <a:alpha val="48000"/>
              </a:srgbClr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 anchorCtr="0"/>
            <a:p>
              <a:pPr indent="0" algn="ctr">
                <a:lnSpc>
                  <a:spcPct val="100000"/>
                </a:lnSpc>
                <a:spcBef>
                  <a:spcPts val="600"/>
                </a:spcBef>
                <a:buClr>
                  <a:srgbClr val="FFFFFF"/>
                </a:buClr>
                <a:buFont typeface="Arial" panose="020B0604020202020204"/>
                <a:buNone/>
              </a:pPr>
              <a:r>
                <a:rPr lang="en-GB" altLang="en-US" sz="1600" b="1" strike="noStrike" spc="-1" dirty="0">
                  <a:solidFill>
                    <a:schemeClr val="bg1"/>
                  </a:solidFill>
                  <a:latin typeface="Arial" panose="020B0604020202020204"/>
                </a:rPr>
                <a:t>Micro cables. Front-End Board (FEB)</a:t>
              </a:r>
              <a:endParaRPr lang="en-GB" altLang="en-US" sz="1600" b="1" strike="noStrike" spc="-1" dirty="0">
                <a:solidFill>
                  <a:schemeClr val="bg1"/>
                </a:solidFill>
                <a:latin typeface="Arial" panose="020B0604020202020204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945" y="5776"/>
              <a:ext cx="2007" cy="1410"/>
            </a:xfrm>
            <a:prstGeom prst="rect">
              <a:avLst/>
            </a:prstGeom>
            <a:ln w="28575">
              <a:solidFill>
                <a:schemeClr val="bg2"/>
              </a:solidFill>
            </a:ln>
          </p:spPr>
        </p:pic>
        <p:cxnSp>
          <p:nvCxnSpPr>
            <p:cNvPr id="20" name="Straight Connector 19"/>
            <p:cNvCxnSpPr>
              <a:endCxn id="17" idx="2"/>
            </p:cNvCxnSpPr>
            <p:nvPr/>
          </p:nvCxnSpPr>
          <p:spPr>
            <a:xfrm flipH="1" flipV="1">
              <a:off x="11948" y="7186"/>
              <a:ext cx="1248" cy="709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17" idx="2"/>
            </p:cNvCxnSpPr>
            <p:nvPr/>
          </p:nvCxnSpPr>
          <p:spPr>
            <a:xfrm flipH="1" flipV="1">
              <a:off x="11948" y="7186"/>
              <a:ext cx="1804" cy="28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17" idx="2"/>
            </p:cNvCxnSpPr>
            <p:nvPr/>
          </p:nvCxnSpPr>
          <p:spPr>
            <a:xfrm flipH="1" flipV="1">
              <a:off x="11948" y="7186"/>
              <a:ext cx="1574" cy="1284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endCxn id="17" idx="2"/>
            </p:cNvCxnSpPr>
            <p:nvPr/>
          </p:nvCxnSpPr>
          <p:spPr>
            <a:xfrm flipH="1" flipV="1">
              <a:off x="11948" y="7186"/>
              <a:ext cx="2027" cy="77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 flipV="1">
              <a:off x="12965" y="6495"/>
              <a:ext cx="1575" cy="1068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endCxn id="17" idx="3"/>
            </p:cNvCxnSpPr>
            <p:nvPr/>
          </p:nvCxnSpPr>
          <p:spPr>
            <a:xfrm flipH="1" flipV="1">
              <a:off x="12951" y="6481"/>
              <a:ext cx="2035" cy="777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endCxn id="17" idx="3"/>
            </p:cNvCxnSpPr>
            <p:nvPr/>
          </p:nvCxnSpPr>
          <p:spPr>
            <a:xfrm flipH="1" flipV="1">
              <a:off x="12951" y="6481"/>
              <a:ext cx="1336" cy="663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endCxn id="17" idx="3"/>
            </p:cNvCxnSpPr>
            <p:nvPr/>
          </p:nvCxnSpPr>
          <p:spPr>
            <a:xfrm flipH="1" flipV="1">
              <a:off x="12951" y="6481"/>
              <a:ext cx="1812" cy="301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99" name="TextShape 1"/>
          <p:cNvSpPr txBox="1"/>
          <p:nvPr/>
        </p:nvSpPr>
        <p:spPr>
          <a:xfrm>
            <a:off x="838080" y="495720"/>
            <a:ext cx="10515240" cy="6483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800" spc="-1" dirty="0">
                <a:solidFill>
                  <a:srgbClr val="FFFFFF"/>
                </a:solidFill>
                <a:latin typeface="Calibri Light" panose="020F0302020204030204"/>
                <a:sym typeface="+mn-ea"/>
              </a:rPr>
              <a:t>STS sensors strips</a:t>
            </a:r>
            <a:endParaRPr lang="en-US" sz="2800" b="0" strike="noStrike" spc="-1" dirty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00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EB3AC54-5C8B-470C-83A3-B982BE3D1615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103" name="Pictur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grpSp>
        <p:nvGrpSpPr>
          <p:cNvPr id="60" name="Group 59"/>
          <p:cNvGrpSpPr/>
          <p:nvPr/>
        </p:nvGrpSpPr>
        <p:grpSpPr>
          <a:xfrm>
            <a:off x="1235075" y="5201285"/>
            <a:ext cx="3063240" cy="1085215"/>
            <a:chOff x="6893" y="6526"/>
            <a:chExt cx="4824" cy="1709"/>
          </a:xfrm>
        </p:grpSpPr>
        <p:sp>
          <p:nvSpPr>
            <p:cNvPr id="134" name="Rectangles 133"/>
            <p:cNvSpPr/>
            <p:nvPr/>
          </p:nvSpPr>
          <p:spPr>
            <a:xfrm>
              <a:off x="6893" y="6646"/>
              <a:ext cx="4825" cy="146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35" name="Rectangles 134"/>
            <p:cNvSpPr/>
            <p:nvPr/>
          </p:nvSpPr>
          <p:spPr>
            <a:xfrm>
              <a:off x="6985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36" name="Rectangles 135"/>
            <p:cNvSpPr/>
            <p:nvPr/>
          </p:nvSpPr>
          <p:spPr>
            <a:xfrm>
              <a:off x="7278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37" name="Rectangles 136"/>
            <p:cNvSpPr/>
            <p:nvPr/>
          </p:nvSpPr>
          <p:spPr>
            <a:xfrm>
              <a:off x="7571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38" name="Rectangles 137"/>
            <p:cNvSpPr/>
            <p:nvPr/>
          </p:nvSpPr>
          <p:spPr>
            <a:xfrm>
              <a:off x="7864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39" name="Rectangles 138"/>
            <p:cNvSpPr/>
            <p:nvPr/>
          </p:nvSpPr>
          <p:spPr>
            <a:xfrm>
              <a:off x="8157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40" name="Rectangles 139"/>
            <p:cNvSpPr/>
            <p:nvPr/>
          </p:nvSpPr>
          <p:spPr>
            <a:xfrm>
              <a:off x="8450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41" name="Rectangles 140"/>
            <p:cNvSpPr/>
            <p:nvPr/>
          </p:nvSpPr>
          <p:spPr>
            <a:xfrm>
              <a:off x="8743" y="8115"/>
              <a:ext cx="195" cy="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42" name="Rectangles 141"/>
            <p:cNvSpPr/>
            <p:nvPr/>
          </p:nvSpPr>
          <p:spPr>
            <a:xfrm>
              <a:off x="9036" y="8115"/>
              <a:ext cx="195" cy="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43" name="Rectangles 142"/>
            <p:cNvSpPr/>
            <p:nvPr/>
          </p:nvSpPr>
          <p:spPr>
            <a:xfrm>
              <a:off x="9329" y="8115"/>
              <a:ext cx="195" cy="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44" name="Rectangles 143"/>
            <p:cNvSpPr/>
            <p:nvPr/>
          </p:nvSpPr>
          <p:spPr>
            <a:xfrm>
              <a:off x="9622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45" name="Rectangles 144"/>
            <p:cNvSpPr/>
            <p:nvPr/>
          </p:nvSpPr>
          <p:spPr>
            <a:xfrm>
              <a:off x="9915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46" name="Rectangles 145"/>
            <p:cNvSpPr/>
            <p:nvPr/>
          </p:nvSpPr>
          <p:spPr>
            <a:xfrm>
              <a:off x="10208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47" name="Rectangles 146"/>
            <p:cNvSpPr/>
            <p:nvPr/>
          </p:nvSpPr>
          <p:spPr>
            <a:xfrm>
              <a:off x="10501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48" name="Rectangles 147"/>
            <p:cNvSpPr/>
            <p:nvPr/>
          </p:nvSpPr>
          <p:spPr>
            <a:xfrm>
              <a:off x="10794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49" name="Rectangles 148"/>
            <p:cNvSpPr/>
            <p:nvPr/>
          </p:nvSpPr>
          <p:spPr>
            <a:xfrm>
              <a:off x="11087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50" name="Rectangles 149"/>
            <p:cNvSpPr/>
            <p:nvPr/>
          </p:nvSpPr>
          <p:spPr>
            <a:xfrm>
              <a:off x="11380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51" name="Rectangles 150"/>
            <p:cNvSpPr/>
            <p:nvPr/>
          </p:nvSpPr>
          <p:spPr>
            <a:xfrm>
              <a:off x="6990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52" name="Rectangles 151"/>
            <p:cNvSpPr/>
            <p:nvPr/>
          </p:nvSpPr>
          <p:spPr>
            <a:xfrm>
              <a:off x="7283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53" name="Rectangles 152"/>
            <p:cNvSpPr/>
            <p:nvPr/>
          </p:nvSpPr>
          <p:spPr>
            <a:xfrm>
              <a:off x="7576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54" name="Rectangles 153"/>
            <p:cNvSpPr/>
            <p:nvPr/>
          </p:nvSpPr>
          <p:spPr>
            <a:xfrm>
              <a:off x="7869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55" name="Rectangles 154"/>
            <p:cNvSpPr/>
            <p:nvPr/>
          </p:nvSpPr>
          <p:spPr>
            <a:xfrm>
              <a:off x="8162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56" name="Rectangles 155"/>
            <p:cNvSpPr/>
            <p:nvPr/>
          </p:nvSpPr>
          <p:spPr>
            <a:xfrm>
              <a:off x="8455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57" name="Rectangles 156"/>
            <p:cNvSpPr/>
            <p:nvPr/>
          </p:nvSpPr>
          <p:spPr>
            <a:xfrm>
              <a:off x="8748" y="6526"/>
              <a:ext cx="195" cy="1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58" name="Rectangles 157"/>
            <p:cNvSpPr/>
            <p:nvPr/>
          </p:nvSpPr>
          <p:spPr>
            <a:xfrm>
              <a:off x="9041" y="6526"/>
              <a:ext cx="195" cy="1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59" name="Rectangles 158"/>
            <p:cNvSpPr/>
            <p:nvPr/>
          </p:nvSpPr>
          <p:spPr>
            <a:xfrm>
              <a:off x="9334" y="6526"/>
              <a:ext cx="195" cy="1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60" name="Rectangles 159"/>
            <p:cNvSpPr/>
            <p:nvPr/>
          </p:nvSpPr>
          <p:spPr>
            <a:xfrm>
              <a:off x="9627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61" name="Rectangles 160"/>
            <p:cNvSpPr/>
            <p:nvPr/>
          </p:nvSpPr>
          <p:spPr>
            <a:xfrm>
              <a:off x="9920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62" name="Rectangles 161"/>
            <p:cNvSpPr/>
            <p:nvPr/>
          </p:nvSpPr>
          <p:spPr>
            <a:xfrm>
              <a:off x="10213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63" name="Rectangles 162"/>
            <p:cNvSpPr/>
            <p:nvPr/>
          </p:nvSpPr>
          <p:spPr>
            <a:xfrm>
              <a:off x="10506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64" name="Rectangles 163"/>
            <p:cNvSpPr/>
            <p:nvPr/>
          </p:nvSpPr>
          <p:spPr>
            <a:xfrm>
              <a:off x="10799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65" name="Rectangles 164"/>
            <p:cNvSpPr/>
            <p:nvPr/>
          </p:nvSpPr>
          <p:spPr>
            <a:xfrm>
              <a:off x="11092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66" name="Rectangles 165"/>
            <p:cNvSpPr/>
            <p:nvPr/>
          </p:nvSpPr>
          <p:spPr>
            <a:xfrm>
              <a:off x="11385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sp>
        <p:nvSpPr>
          <p:cNvPr id="167" name="Text Box 166"/>
          <p:cNvSpPr txBox="1"/>
          <p:nvPr/>
        </p:nvSpPr>
        <p:spPr>
          <a:xfrm>
            <a:off x="1402080" y="3636010"/>
            <a:ext cx="2729230" cy="7200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ctr" anchorCtr="0">
            <a:noAutofit/>
          </a:bodyPr>
          <a:p>
            <a:pPr algn="ctr"/>
            <a:r>
              <a:rPr lang="en-US" altLang="en-GB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n-side fired strips</a:t>
            </a:r>
            <a:endParaRPr lang="en-US" altLang="en-GB" sz="24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8" name="Text Box 167"/>
          <p:cNvSpPr txBox="1"/>
          <p:nvPr/>
        </p:nvSpPr>
        <p:spPr>
          <a:xfrm>
            <a:off x="1402080" y="4405630"/>
            <a:ext cx="2729230" cy="7200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ctr" anchorCtr="0">
            <a:noAutofit/>
          </a:bodyPr>
          <a:p>
            <a:pPr algn="ctr"/>
            <a:r>
              <a:rPr lang="en-US" altLang="en-GB" sz="2400">
                <a:solidFill>
                  <a:srgbClr val="0070C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p-side fired strips</a:t>
            </a:r>
            <a:endParaRPr lang="en-US" altLang="en-GB" sz="240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595755" y="1219200"/>
            <a:ext cx="2341880" cy="2341880"/>
            <a:chOff x="2207" y="2101"/>
            <a:chExt cx="3688" cy="3688"/>
          </a:xfrm>
        </p:grpSpPr>
        <p:grpSp>
          <p:nvGrpSpPr>
            <p:cNvPr id="33" name="Group 32"/>
            <p:cNvGrpSpPr/>
            <p:nvPr/>
          </p:nvGrpSpPr>
          <p:grpSpPr>
            <a:xfrm>
              <a:off x="2447" y="2104"/>
              <a:ext cx="3354" cy="3684"/>
              <a:chOff x="2216" y="6212"/>
              <a:chExt cx="3354" cy="3684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>
                <a:off x="2216" y="6212"/>
                <a:ext cx="515" cy="3685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2500" y="6212"/>
                <a:ext cx="515" cy="3685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2784" y="6212"/>
                <a:ext cx="515" cy="3685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3068" y="6212"/>
                <a:ext cx="515" cy="3685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3352" y="6212"/>
                <a:ext cx="515" cy="368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3636" y="6212"/>
                <a:ext cx="515" cy="368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3920" y="6212"/>
                <a:ext cx="515" cy="368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4204" y="6212"/>
                <a:ext cx="515" cy="3685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4488" y="6212"/>
                <a:ext cx="515" cy="3685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4772" y="6212"/>
                <a:ext cx="515" cy="3685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5056" y="6212"/>
                <a:ext cx="515" cy="3685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/>
            <p:cNvGrpSpPr/>
            <p:nvPr/>
          </p:nvGrpSpPr>
          <p:grpSpPr>
            <a:xfrm>
              <a:off x="2611" y="2101"/>
              <a:ext cx="2848" cy="3686"/>
              <a:chOff x="2488" y="5947"/>
              <a:chExt cx="2848" cy="3686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 flipH="1">
                <a:off x="2488" y="5947"/>
                <a:ext cx="10" cy="3686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H="1">
                <a:off x="2746" y="5947"/>
                <a:ext cx="10" cy="3686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H="1">
                <a:off x="3004" y="5947"/>
                <a:ext cx="10" cy="3686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H="1">
                <a:off x="3262" y="5947"/>
                <a:ext cx="10" cy="3686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H="1">
                <a:off x="3520" y="5947"/>
                <a:ext cx="10" cy="3686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H="1">
                <a:off x="3778" y="5947"/>
                <a:ext cx="10" cy="368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H="1">
                <a:off x="4036" y="5947"/>
                <a:ext cx="10" cy="368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H="1">
                <a:off x="4294" y="5947"/>
                <a:ext cx="10" cy="368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flipH="1">
                <a:off x="4552" y="5947"/>
                <a:ext cx="10" cy="3686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flipH="1">
                <a:off x="4810" y="5947"/>
                <a:ext cx="10" cy="3686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H="1">
                <a:off x="5068" y="5947"/>
                <a:ext cx="10" cy="3686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flipH="1">
                <a:off x="5326" y="5947"/>
                <a:ext cx="10" cy="3686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58" name="Rectangles 57"/>
            <p:cNvSpPr>
              <a:spLocks noChangeAspect="1"/>
            </p:cNvSpPr>
            <p:nvPr/>
          </p:nvSpPr>
          <p:spPr>
            <a:xfrm>
              <a:off x="2207" y="2101"/>
              <a:ext cx="3688" cy="368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sp>
        <p:nvSpPr>
          <p:cNvPr id="19" name="Text Box 18"/>
          <p:cNvSpPr txBox="1"/>
          <p:nvPr/>
        </p:nvSpPr>
        <p:spPr>
          <a:xfrm>
            <a:off x="4826635" y="1218565"/>
            <a:ext cx="6304280" cy="119570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algn="ctr"/>
            <a:r>
              <a:rPr lang="en-US" altLang="en-GB" sz="2400"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 channel per strip</a:t>
            </a:r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algn="ctr"/>
            <a:r>
              <a:rPr lang="en-US" altLang="en-GB" sz="2400"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128 channels per ASIC</a:t>
            </a:r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algn="ctr"/>
            <a:r>
              <a:rPr lang="en-US" altLang="en-GB" sz="2400"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8 ASIC per side</a:t>
            </a:r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Action Button: Return 1">
            <a:hlinkClick r:id="rId4" action="ppaction://hlinksldjump"/>
          </p:cNvPr>
          <p:cNvSpPr/>
          <p:nvPr/>
        </p:nvSpPr>
        <p:spPr>
          <a:xfrm>
            <a:off x="383540" y="5874385"/>
            <a:ext cx="408940" cy="424180"/>
          </a:xfrm>
          <a:prstGeom prst="actionButtonReturn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">
            <a:alphaModFix amt="39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" r="16209" b="12224"/>
          <a:stretch>
            <a:fillRect/>
          </a:stretch>
        </p:blipFill>
        <p:spPr>
          <a:xfrm>
            <a:off x="1654810" y="1404620"/>
            <a:ext cx="2518410" cy="2489200"/>
          </a:xfrm>
          <a:prstGeom prst="rect">
            <a:avLst/>
          </a:prstGeom>
          <a:noFill/>
        </p:spPr>
      </p:pic>
      <p:pic>
        <p:nvPicPr>
          <p:cNvPr id="9" name="Picture 8" descr="cb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695" y="1332865"/>
            <a:ext cx="3241675" cy="2442210"/>
          </a:xfrm>
          <a:prstGeom prst="rect">
            <a:avLst/>
          </a:prstGeom>
        </p:spPr>
      </p:pic>
      <p:sp>
        <p:nvSpPr>
          <p:cNvPr id="99" name="TextShape 1"/>
          <p:cNvSpPr txBox="1"/>
          <p:nvPr/>
        </p:nvSpPr>
        <p:spPr>
          <a:xfrm>
            <a:off x="838080" y="495720"/>
            <a:ext cx="10515240" cy="6483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800" spc="-1" dirty="0">
                <a:solidFill>
                  <a:srgbClr val="FFFFFF"/>
                </a:solidFill>
                <a:latin typeface="Calibri Light" panose="020F0302020204030204"/>
                <a:sym typeface="+mn-ea"/>
              </a:rPr>
              <a:t>Facility for Antiproton and Ion Research - </a:t>
            </a:r>
            <a:r>
              <a:rPr lang="en-US" sz="2800" spc="-1" dirty="0">
                <a:solidFill>
                  <a:srgbClr val="FF0000"/>
                </a:solidFill>
                <a:latin typeface="Calibri Light" panose="020F0302020204030204"/>
                <a:sym typeface="+mn-ea"/>
              </a:rPr>
              <a:t>C</a:t>
            </a:r>
            <a:r>
              <a:rPr lang="en-US" sz="2800" spc="-1" dirty="0">
                <a:solidFill>
                  <a:srgbClr val="FFFFFF"/>
                </a:solidFill>
                <a:latin typeface="Calibri Light" panose="020F0302020204030204"/>
                <a:sym typeface="+mn-ea"/>
              </a:rPr>
              <a:t>ompressed </a:t>
            </a:r>
            <a:r>
              <a:rPr lang="en-US" sz="2800" spc="-1" dirty="0">
                <a:solidFill>
                  <a:srgbClr val="FF0000"/>
                </a:solidFill>
                <a:latin typeface="Calibri Light" panose="020F0302020204030204"/>
                <a:sym typeface="+mn-ea"/>
              </a:rPr>
              <a:t>B</a:t>
            </a:r>
            <a:r>
              <a:rPr lang="en-US" sz="2800" spc="-1" dirty="0">
                <a:solidFill>
                  <a:srgbClr val="FFFFFF"/>
                </a:solidFill>
                <a:latin typeface="Calibri Light" panose="020F0302020204030204"/>
                <a:sym typeface="+mn-ea"/>
              </a:rPr>
              <a:t>aryonic </a:t>
            </a:r>
            <a:r>
              <a:rPr lang="en-US" sz="2800" spc="-1" dirty="0">
                <a:solidFill>
                  <a:srgbClr val="FF0000"/>
                </a:solidFill>
                <a:latin typeface="Calibri Light" panose="020F0302020204030204"/>
                <a:sym typeface="+mn-ea"/>
              </a:rPr>
              <a:t>M</a:t>
            </a:r>
            <a:r>
              <a:rPr lang="en-US" sz="2800" spc="-1" dirty="0">
                <a:solidFill>
                  <a:srgbClr val="FFFFFF"/>
                </a:solidFill>
                <a:latin typeface="Calibri Light" panose="020F0302020204030204"/>
                <a:sym typeface="+mn-ea"/>
              </a:rPr>
              <a:t>atter</a:t>
            </a:r>
            <a:endParaRPr lang="en-US" sz="2800" b="0" strike="noStrike" spc="-1" dirty="0">
              <a:solidFill>
                <a:srgbClr val="FFFFFF"/>
              </a:solidFill>
              <a:latin typeface="Calibri Light" panose="020F0302020204030204"/>
            </a:endParaRPr>
          </a:p>
        </p:txBody>
      </p:sp>
      <p:pic>
        <p:nvPicPr>
          <p:cNvPr id="103" name="Pictur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 l="55521" t="22389" r="5707" b="12278"/>
          <a:stretch>
            <a:fillRect/>
          </a:stretch>
        </p:blipFill>
        <p:spPr>
          <a:xfrm>
            <a:off x="813435" y="1332865"/>
            <a:ext cx="4537075" cy="313055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13714" y="1321531"/>
            <a:ext cx="4537573" cy="3134349"/>
            <a:chOff x="1061364" y="1565371"/>
            <a:chExt cx="4537573" cy="313434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2136"/>
            <a:stretch>
              <a:fillRect/>
            </a:stretch>
          </p:blipFill>
          <p:spPr>
            <a:xfrm>
              <a:off x="1061364" y="1569236"/>
              <a:ext cx="4537572" cy="3130483"/>
            </a:xfrm>
            <a:prstGeom prst="rect">
              <a:avLst/>
            </a:prstGeom>
          </p:spPr>
        </p:pic>
        <p:sp>
          <p:nvSpPr>
            <p:cNvPr id="5" name="Rectangle 14"/>
            <p:cNvSpPr/>
            <p:nvPr/>
          </p:nvSpPr>
          <p:spPr>
            <a:xfrm>
              <a:off x="4711591" y="1565371"/>
              <a:ext cx="887346" cy="31343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l="80162" t="63578" b="18332"/>
            <a:stretch>
              <a:fillRect/>
            </a:stretch>
          </p:blipFill>
          <p:spPr>
            <a:xfrm>
              <a:off x="4601774" y="3810513"/>
              <a:ext cx="898730" cy="565038"/>
            </a:xfrm>
            <a:prstGeom prst="rect">
              <a:avLst/>
            </a:prstGeom>
          </p:spPr>
        </p:pic>
      </p:grpSp>
      <p:sp>
        <p:nvSpPr>
          <p:cNvPr id="30" name="Rectangle 11"/>
          <p:cNvSpPr/>
          <p:nvPr/>
        </p:nvSpPr>
        <p:spPr>
          <a:xfrm>
            <a:off x="7575550" y="2205990"/>
            <a:ext cx="676910" cy="8858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1" name="Line 33"/>
          <p:cNvSpPr/>
          <p:nvPr/>
        </p:nvSpPr>
        <p:spPr>
          <a:xfrm flipV="1">
            <a:off x="6304280" y="3091180"/>
            <a:ext cx="1271270" cy="1116965"/>
          </a:xfrm>
          <a:prstGeom prst="line">
            <a:avLst/>
          </a:prstGeom>
          <a:ln w="9360">
            <a:solidFill>
              <a:srgbClr val="FF0000"/>
            </a:solidFill>
            <a:custDash>
              <a:ds d="500000" sp="4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Line 33"/>
          <p:cNvSpPr/>
          <p:nvPr/>
        </p:nvSpPr>
        <p:spPr>
          <a:xfrm flipV="1">
            <a:off x="8021320" y="3091180"/>
            <a:ext cx="231775" cy="1108075"/>
          </a:xfrm>
          <a:prstGeom prst="line">
            <a:avLst/>
          </a:prstGeom>
          <a:ln w="9360">
            <a:solidFill>
              <a:srgbClr val="FF0000"/>
            </a:solidFill>
            <a:custDash>
              <a:ds d="500000" sp="4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" name="Line 33"/>
          <p:cNvSpPr/>
          <p:nvPr/>
        </p:nvSpPr>
        <p:spPr>
          <a:xfrm flipH="1" flipV="1">
            <a:off x="8252460" y="2206625"/>
            <a:ext cx="287655" cy="1992630"/>
          </a:xfrm>
          <a:prstGeom prst="line">
            <a:avLst/>
          </a:prstGeom>
          <a:ln w="9360">
            <a:solidFill>
              <a:srgbClr val="FF0000"/>
            </a:solidFill>
            <a:custDash>
              <a:ds d="500000" sp="4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881" y="4216238"/>
            <a:ext cx="2735310" cy="203455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62" name="Line 33"/>
          <p:cNvSpPr/>
          <p:nvPr/>
        </p:nvSpPr>
        <p:spPr>
          <a:xfrm flipV="1">
            <a:off x="5767705" y="2248535"/>
            <a:ext cx="1807210" cy="1967865"/>
          </a:xfrm>
          <a:prstGeom prst="line">
            <a:avLst/>
          </a:prstGeom>
          <a:ln w="9360">
            <a:solidFill>
              <a:srgbClr val="FF0000"/>
            </a:solidFill>
            <a:custDash>
              <a:ds d="500000" sp="4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1820" y="4583113"/>
            <a:ext cx="2224405" cy="16725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435" y="4586288"/>
            <a:ext cx="2240915" cy="166941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813435" y="5776278"/>
            <a:ext cx="2240280" cy="479425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 rtlCol="0" anchor="ctr" anchorCtr="0">
            <a:noAutofit/>
          </a:bodyPr>
          <a:p>
            <a:pPr algn="ctr"/>
            <a:r>
              <a:rPr lang="en-US" sz="1600" spc="-1" dirty="0">
                <a:solidFill>
                  <a:schemeClr val="bg1"/>
                </a:solidFill>
                <a:latin typeface="Arial" panose="020B0604020202020204"/>
                <a:sym typeface="+mn-ea"/>
              </a:rPr>
              <a:t>CBM cave</a:t>
            </a:r>
            <a:endParaRPr lang="en-US" sz="1600" spc="-1" dirty="0">
              <a:solidFill>
                <a:schemeClr val="bg1"/>
              </a:solidFill>
              <a:latin typeface="Arial" panose="020B0604020202020204"/>
              <a:sym typeface="+mn-ea"/>
            </a:endParaRPr>
          </a:p>
          <a:p>
            <a:pPr algn="ctr"/>
            <a:r>
              <a:rPr lang="en-US" sz="1600" spc="-1" dirty="0">
                <a:solidFill>
                  <a:schemeClr val="bg1"/>
                </a:solidFill>
                <a:latin typeface="Arial" panose="020B0604020202020204"/>
                <a:sym typeface="+mn-ea"/>
              </a:rPr>
              <a:t>- up-stream -</a:t>
            </a:r>
            <a:endParaRPr lang="en-US" sz="1600" spc="-1" dirty="0">
              <a:solidFill>
                <a:schemeClr val="bg1"/>
              </a:solidFill>
              <a:latin typeface="Arial" panose="020B0604020202020204"/>
              <a:sym typeface="+mn-ea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3131820" y="5776278"/>
            <a:ext cx="2240280" cy="479425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 rtlCol="0" anchor="ctr" anchorCtr="0">
            <a:noAutofit/>
          </a:bodyPr>
          <a:p>
            <a:pPr algn="ctr"/>
            <a:r>
              <a:rPr lang="en-US" sz="1600" spc="-1" dirty="0">
                <a:solidFill>
                  <a:schemeClr val="bg1"/>
                </a:solidFill>
                <a:latin typeface="Arial" panose="020B0604020202020204"/>
                <a:sym typeface="+mn-ea"/>
              </a:rPr>
              <a:t>CBM cave </a:t>
            </a:r>
            <a:endParaRPr lang="en-US" sz="1600" spc="-1" dirty="0">
              <a:solidFill>
                <a:schemeClr val="bg1"/>
              </a:solidFill>
              <a:latin typeface="Arial" panose="020B0604020202020204"/>
              <a:sym typeface="+mn-ea"/>
            </a:endParaRPr>
          </a:p>
          <a:p>
            <a:pPr algn="ctr"/>
            <a:r>
              <a:rPr lang="en-US" sz="1600" spc="-1" dirty="0">
                <a:solidFill>
                  <a:schemeClr val="bg1"/>
                </a:solidFill>
                <a:latin typeface="Arial" panose="020B0604020202020204"/>
                <a:sym typeface="+mn-ea"/>
              </a:rPr>
              <a:t>- down-stream - </a:t>
            </a:r>
            <a:endParaRPr lang="en-US" sz="1600" spc="-1" dirty="0">
              <a:solidFill>
                <a:schemeClr val="bg1"/>
              </a:solidFill>
              <a:latin typeface="Arial" panose="020B0604020202020204"/>
              <a:sym typeface="+mn-ea"/>
            </a:endParaRPr>
          </a:p>
        </p:txBody>
      </p:sp>
      <p:sp>
        <p:nvSpPr>
          <p:cNvPr id="135" name="CustomShape 34"/>
          <p:cNvSpPr/>
          <p:nvPr/>
        </p:nvSpPr>
        <p:spPr>
          <a:xfrm>
            <a:off x="8806180" y="1325245"/>
            <a:ext cx="2883535" cy="4891405"/>
          </a:xfrm>
          <a:prstGeom prst="rect">
            <a:avLst/>
          </a:prstGeom>
          <a:solidFill>
            <a:srgbClr val="262626">
              <a:alpha val="59000"/>
            </a:srgbClr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/>
          <a:p>
            <a:pPr indent="0" algn="ctr">
              <a:lnSpc>
                <a:spcPct val="100000"/>
              </a:lnSpc>
              <a:spcBef>
                <a:spcPts val="600"/>
              </a:spcBef>
              <a:buClr>
                <a:srgbClr val="FFFFFF"/>
              </a:buClr>
              <a:buFont typeface="Arial" panose="020B0604020202020204"/>
              <a:buNone/>
            </a:pPr>
            <a:r>
              <a:rPr lang="en-US" sz="1400" b="0" strike="noStrike" spc="-1" dirty="0">
                <a:solidFill>
                  <a:srgbClr val="FF0000"/>
                </a:solidFill>
                <a:latin typeface="Arial" panose="020B0604020202020204"/>
              </a:rPr>
              <a:t>CBM</a:t>
            </a:r>
            <a:endParaRPr lang="en-US" sz="1400" b="0" strike="noStrike" spc="-1" dirty="0">
              <a:solidFill>
                <a:schemeClr val="bg1"/>
              </a:solidFill>
              <a:latin typeface="Arial" panose="020B0604020202020204"/>
            </a:endParaRPr>
          </a:p>
          <a:p>
            <a:pPr indent="0">
              <a:lnSpc>
                <a:spcPct val="100000"/>
              </a:lnSpc>
              <a:spcBef>
                <a:spcPts val="600"/>
              </a:spcBef>
              <a:buClr>
                <a:srgbClr val="FFFFFF"/>
              </a:buClr>
              <a:buFont typeface="Arial" panose="020B0604020202020204"/>
              <a:buNone/>
            </a:pPr>
            <a:r>
              <a:rPr lang="en-US" sz="1400" b="0" strike="noStrike" spc="-1" dirty="0">
                <a:solidFill>
                  <a:schemeClr val="bg1"/>
                </a:solidFill>
                <a:latin typeface="Arial" panose="020B0604020202020204"/>
              </a:rPr>
              <a:t>- Fix target experiment</a:t>
            </a:r>
            <a:endParaRPr lang="en-US" sz="1400" b="0" strike="noStrike" spc="-1" dirty="0">
              <a:solidFill>
                <a:schemeClr val="bg1"/>
              </a:solidFill>
              <a:latin typeface="Arial" panose="020B0604020202020204"/>
            </a:endParaRPr>
          </a:p>
          <a:p>
            <a:pPr indent="0">
              <a:lnSpc>
                <a:spcPct val="100000"/>
              </a:lnSpc>
              <a:spcBef>
                <a:spcPts val="600"/>
              </a:spcBef>
              <a:buClr>
                <a:srgbClr val="FFFFFF"/>
              </a:buClr>
              <a:buFont typeface="Arial" panose="020B0604020202020204"/>
              <a:buNone/>
            </a:pPr>
            <a:r>
              <a:rPr lang="en-US" sz="1400" b="0" strike="noStrike" spc="-1" dirty="0">
                <a:solidFill>
                  <a:schemeClr val="bg1"/>
                </a:solidFill>
                <a:latin typeface="Arial" panose="020B0604020202020204"/>
              </a:rPr>
              <a:t>- Heavy ion collisions</a:t>
            </a:r>
            <a:endParaRPr lang="en-US" sz="1400" b="0" strike="noStrike" spc="-1" dirty="0">
              <a:solidFill>
                <a:schemeClr val="bg1"/>
              </a:solidFill>
              <a:latin typeface="Arial" panose="020B0604020202020204"/>
            </a:endParaRPr>
          </a:p>
          <a:p>
            <a:pPr indent="0">
              <a:lnSpc>
                <a:spcPct val="100000"/>
              </a:lnSpc>
              <a:spcBef>
                <a:spcPts val="600"/>
              </a:spcBef>
              <a:buClr>
                <a:srgbClr val="FFFFFF"/>
              </a:buClr>
              <a:buFont typeface="Arial" panose="020B0604020202020204"/>
              <a:buNone/>
            </a:pPr>
            <a:r>
              <a:rPr lang="en-US" sz="1400" spc="-1" dirty="0">
                <a:solidFill>
                  <a:schemeClr val="bg1"/>
                </a:solidFill>
                <a:latin typeface="Arial" panose="020B0604020202020204"/>
                <a:sym typeface="+mn-ea"/>
              </a:rPr>
              <a:t>- 700 particles/events Au+Au 12 AGeV/c</a:t>
            </a:r>
            <a:endParaRPr lang="en-US" sz="1400" b="0" strike="noStrike" spc="-1" dirty="0">
              <a:solidFill>
                <a:schemeClr val="bg1"/>
              </a:solidFill>
              <a:latin typeface="Arial" panose="020B0604020202020204"/>
            </a:endParaRPr>
          </a:p>
          <a:p>
            <a:pPr indent="0">
              <a:lnSpc>
                <a:spcPct val="100000"/>
              </a:lnSpc>
              <a:spcBef>
                <a:spcPts val="600"/>
              </a:spcBef>
              <a:buClr>
                <a:srgbClr val="FFFFFF"/>
              </a:buClr>
              <a:buFont typeface="Arial" panose="020B0604020202020204"/>
              <a:buNone/>
            </a:pPr>
            <a:r>
              <a:rPr lang="en-US" sz="1400" spc="-1" dirty="0">
                <a:solidFill>
                  <a:schemeClr val="bg1"/>
                </a:solidFill>
                <a:latin typeface="Arial" panose="020B0604020202020204"/>
                <a:sym typeface="+mn-ea"/>
              </a:rPr>
              <a:t>- High interaction rates: 10 MHz</a:t>
            </a:r>
            <a:endParaRPr lang="en-US" sz="1400" b="0" strike="noStrike" spc="-1" dirty="0">
              <a:solidFill>
                <a:schemeClr val="bg1"/>
              </a:solidFill>
              <a:latin typeface="Arial" panose="020B0604020202020204"/>
            </a:endParaRPr>
          </a:p>
          <a:p>
            <a:pPr indent="0">
              <a:lnSpc>
                <a:spcPct val="100000"/>
              </a:lnSpc>
              <a:spcBef>
                <a:spcPts val="600"/>
              </a:spcBef>
              <a:buClr>
                <a:srgbClr val="FFFFFF"/>
              </a:buClr>
              <a:buFont typeface="Arial" panose="020B0604020202020204"/>
              <a:buNone/>
            </a:pPr>
            <a:r>
              <a:rPr lang="en-US" sz="1400" b="0" strike="noStrike" spc="-1" dirty="0">
                <a:solidFill>
                  <a:schemeClr val="bg1"/>
                </a:solidFill>
                <a:latin typeface="Arial" panose="020B0604020202020204"/>
              </a:rPr>
              <a:t>- 2.5</a:t>
            </a:r>
            <a:r>
              <a:rPr lang="en-US" sz="1400" b="0" strike="noStrike" spc="-1" baseline="30000" dirty="0">
                <a:solidFill>
                  <a:schemeClr val="bg1"/>
                </a:solidFill>
                <a:latin typeface="Arial" panose="020B0604020202020204"/>
              </a:rPr>
              <a:t>0</a:t>
            </a:r>
            <a:r>
              <a:rPr lang="en-US" sz="1400" b="0" strike="noStrike" spc="-1" dirty="0">
                <a:solidFill>
                  <a:schemeClr val="bg1"/>
                </a:solidFill>
                <a:latin typeface="Arial" panose="020B0604020202020204"/>
              </a:rPr>
              <a:t> - 25</a:t>
            </a:r>
            <a:r>
              <a:rPr lang="en-US" sz="1400" b="0" strike="noStrike" spc="-1" baseline="30000" dirty="0">
                <a:solidFill>
                  <a:schemeClr val="bg1"/>
                </a:solidFill>
                <a:latin typeface="Arial" panose="020B0604020202020204"/>
              </a:rPr>
              <a:t>0</a:t>
            </a:r>
            <a:r>
              <a:rPr lang="en-US" sz="1400" b="0" strike="noStrike" spc="-1" dirty="0">
                <a:solidFill>
                  <a:schemeClr val="bg1"/>
                </a:solidFill>
                <a:latin typeface="Arial" panose="020B0604020202020204"/>
              </a:rPr>
              <a:t> polar angle coverage</a:t>
            </a:r>
            <a:endParaRPr lang="en-US" sz="1400" b="0" strike="noStrike" spc="-1" dirty="0">
              <a:solidFill>
                <a:schemeClr val="bg1"/>
              </a:solidFill>
              <a:latin typeface="Arial" panose="020B0604020202020204"/>
            </a:endParaRPr>
          </a:p>
          <a:p>
            <a:pPr indent="0">
              <a:lnSpc>
                <a:spcPct val="100000"/>
              </a:lnSpc>
              <a:spcBef>
                <a:spcPts val="600"/>
              </a:spcBef>
              <a:buClr>
                <a:srgbClr val="FFFFFF"/>
              </a:buClr>
              <a:buFont typeface="Arial" panose="020B0604020202020204"/>
              <a:buNone/>
            </a:pPr>
            <a:r>
              <a:rPr lang="en-US" sz="1400" b="0" strike="noStrike" spc="-1" dirty="0">
                <a:solidFill>
                  <a:schemeClr val="bg1"/>
                </a:solidFill>
                <a:latin typeface="Arial" panose="020B0604020202020204"/>
              </a:rPr>
              <a:t>- Free-streaming data (software trigger)</a:t>
            </a:r>
            <a:endParaRPr lang="en-US" sz="1400" b="0" strike="noStrike" spc="-1" dirty="0">
              <a:solidFill>
                <a:schemeClr val="bg1"/>
              </a:solidFill>
              <a:latin typeface="Arial" panose="020B0604020202020204"/>
            </a:endParaRPr>
          </a:p>
          <a:p>
            <a:pPr indent="0">
              <a:lnSpc>
                <a:spcPct val="100000"/>
              </a:lnSpc>
              <a:spcBef>
                <a:spcPts val="600"/>
              </a:spcBef>
              <a:buClr>
                <a:srgbClr val="FFFFFF"/>
              </a:buClr>
              <a:buFont typeface="Arial" panose="020B0604020202020204"/>
              <a:buNone/>
            </a:pPr>
            <a:r>
              <a:rPr lang="en-US" sz="1400" b="0" strike="noStrike" spc="-1" dirty="0">
                <a:solidFill>
                  <a:schemeClr val="bg1"/>
                </a:solidFill>
                <a:latin typeface="Arial" panose="020B0604020202020204"/>
              </a:rPr>
              <a:t>- Online track reconstruction</a:t>
            </a:r>
            <a:endParaRPr lang="en-US" sz="1400" b="0" strike="noStrike" spc="-1" dirty="0">
              <a:solidFill>
                <a:schemeClr val="bg1"/>
              </a:solidFill>
              <a:latin typeface="Arial" panose="020B0604020202020204"/>
            </a:endParaRPr>
          </a:p>
          <a:p>
            <a:pPr indent="0">
              <a:lnSpc>
                <a:spcPct val="100000"/>
              </a:lnSpc>
              <a:spcBef>
                <a:spcPts val="600"/>
              </a:spcBef>
              <a:buClr>
                <a:srgbClr val="FFFFFF"/>
              </a:buClr>
              <a:buFont typeface="Arial" panose="020B0604020202020204"/>
              <a:buNone/>
            </a:pPr>
            <a:endParaRPr lang="en-US" sz="1400" spc="-1" dirty="0">
              <a:solidFill>
                <a:srgbClr val="FF0000"/>
              </a:solidFill>
              <a:latin typeface="Arial" panose="020B0604020202020204"/>
              <a:sym typeface="+mn-ea"/>
            </a:endParaRPr>
          </a:p>
          <a:p>
            <a:pPr indent="0" algn="ctr">
              <a:lnSpc>
                <a:spcPct val="100000"/>
              </a:lnSpc>
              <a:spcBef>
                <a:spcPts val="600"/>
              </a:spcBef>
              <a:buClr>
                <a:srgbClr val="FFFFFF"/>
              </a:buClr>
              <a:buFont typeface="Arial" panose="020B0604020202020204"/>
              <a:buNone/>
            </a:pPr>
            <a:r>
              <a:rPr lang="en-US" sz="1400" spc="-1" dirty="0">
                <a:solidFill>
                  <a:srgbClr val="FF0000"/>
                </a:solidFill>
                <a:latin typeface="Arial" panose="020B0604020202020204"/>
                <a:sym typeface="+mn-ea"/>
              </a:rPr>
              <a:t>S</a:t>
            </a:r>
            <a:r>
              <a:rPr lang="en-US" sz="1400" spc="-1" dirty="0">
                <a:solidFill>
                  <a:srgbClr val="FFFFFF"/>
                </a:solidFill>
                <a:latin typeface="Arial" panose="020B0604020202020204"/>
                <a:sym typeface="+mn-ea"/>
              </a:rPr>
              <a:t>ilicon </a:t>
            </a:r>
            <a:r>
              <a:rPr lang="en-US" sz="1400" spc="-1" dirty="0">
                <a:solidFill>
                  <a:srgbClr val="FF0000"/>
                </a:solidFill>
                <a:latin typeface="Arial" panose="020B0604020202020204"/>
                <a:sym typeface="+mn-ea"/>
              </a:rPr>
              <a:t>T</a:t>
            </a:r>
            <a:r>
              <a:rPr lang="en-US" sz="1400" spc="-1" dirty="0">
                <a:solidFill>
                  <a:srgbClr val="FFFFFF"/>
                </a:solidFill>
                <a:latin typeface="Arial" panose="020B0604020202020204"/>
                <a:sym typeface="+mn-ea"/>
              </a:rPr>
              <a:t>racking </a:t>
            </a:r>
            <a:r>
              <a:rPr lang="en-US" sz="1400" spc="-1" dirty="0">
                <a:solidFill>
                  <a:srgbClr val="FF0000"/>
                </a:solidFill>
                <a:latin typeface="Arial" panose="020B0604020202020204"/>
                <a:sym typeface="+mn-ea"/>
              </a:rPr>
              <a:t>S</a:t>
            </a:r>
            <a:r>
              <a:rPr lang="en-US" sz="1400" spc="-1" dirty="0">
                <a:solidFill>
                  <a:srgbClr val="FFFFFF"/>
                </a:solidFill>
                <a:latin typeface="Arial" panose="020B0604020202020204"/>
                <a:sym typeface="+mn-ea"/>
              </a:rPr>
              <a:t>ystem:</a:t>
            </a:r>
            <a:endParaRPr lang="en-US" sz="1400" spc="-1" dirty="0">
              <a:solidFill>
                <a:srgbClr val="FFFFFF"/>
              </a:solidFill>
              <a:latin typeface="Arial" panose="020B0604020202020204"/>
              <a:sym typeface="+mn-ea"/>
            </a:endParaRPr>
          </a:p>
          <a:p>
            <a:pPr indent="0">
              <a:lnSpc>
                <a:spcPct val="100000"/>
              </a:lnSpc>
              <a:spcBef>
                <a:spcPts val="600"/>
              </a:spcBef>
              <a:buClr>
                <a:srgbClr val="FFFFFF"/>
              </a:buClr>
              <a:buFont typeface="Arial" panose="020B0604020202020204"/>
              <a:buNone/>
            </a:pPr>
            <a:r>
              <a:rPr lang="en-US" sz="1400" spc="-1" dirty="0">
                <a:solidFill>
                  <a:schemeClr val="bg1"/>
                </a:solidFill>
                <a:latin typeface="Arial" panose="020B0604020202020204"/>
                <a:sym typeface="+mn-ea"/>
              </a:rPr>
              <a:t>- 8 Stations - 900 modules - </a:t>
            </a:r>
            <a:r>
              <a:rPr lang="en-US" sz="1400" spc="-1" dirty="0">
                <a:solidFill>
                  <a:schemeClr val="bg1"/>
                </a:solidFill>
                <a:latin typeface="Arial" panose="020B0604020202020204"/>
                <a:sym typeface="+mn-ea"/>
              </a:rPr>
              <a:t>1.8M channels</a:t>
            </a:r>
            <a:endParaRPr lang="en-US" sz="1400" b="0" strike="noStrike" spc="-1" dirty="0">
              <a:solidFill>
                <a:schemeClr val="bg1"/>
              </a:solidFill>
              <a:latin typeface="Arial" panose="020B0604020202020204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838080" y="495720"/>
            <a:ext cx="10515240" cy="6483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800" spc="-1" dirty="0">
                <a:solidFill>
                  <a:srgbClr val="FFFFFF"/>
                </a:solidFill>
                <a:latin typeface="Calibri Light" panose="020F0302020204030204"/>
                <a:sym typeface="+mn-ea"/>
              </a:rPr>
              <a:t>Software objects: STS</a:t>
            </a:r>
            <a:endParaRPr lang="en-US" sz="2800" b="0" strike="noStrike" spc="-1" dirty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00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EB3AC54-5C8B-470C-83A3-B982BE3D1615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103" name="Picture 14"/>
          <p:cNvPicPr/>
          <p:nvPr/>
        </p:nvPicPr>
        <p:blipFill>
          <a:blip r:embed="rId1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sp>
        <p:nvSpPr>
          <p:cNvPr id="13" name="Text Box 12"/>
          <p:cNvSpPr txBox="1"/>
          <p:nvPr/>
        </p:nvSpPr>
        <p:spPr>
          <a:xfrm>
            <a:off x="5007610" y="1680210"/>
            <a:ext cx="6139180" cy="421449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algn="ctr"/>
            <a:r>
              <a:rPr lang="en-US" altLang="en-GB" sz="2800" b="1"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StsDigi</a:t>
            </a:r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GB" sz="2400"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Address (position of the sensor)</a:t>
            </a:r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GB" sz="2400"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Channel (position relative to the sensor)</a:t>
            </a:r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GB" sz="2400"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Time</a:t>
            </a:r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GB" sz="2400"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Charge (1-31 ADC)</a:t>
            </a:r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algn="ctr"/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algn="ctr"/>
            <a:r>
              <a:rPr lang="en-US" altLang="en-GB" sz="2400"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StsCluster</a:t>
            </a:r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algn="ctr"/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algn="ctr"/>
            <a:r>
              <a:rPr lang="en-US" altLang="en-GB" sz="2400"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StsHit</a:t>
            </a:r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14425" y="4037330"/>
            <a:ext cx="3063240" cy="1085215"/>
            <a:chOff x="6893" y="6526"/>
            <a:chExt cx="4824" cy="1709"/>
          </a:xfrm>
        </p:grpSpPr>
        <p:sp>
          <p:nvSpPr>
            <p:cNvPr id="3" name="Rectangles 2"/>
            <p:cNvSpPr/>
            <p:nvPr/>
          </p:nvSpPr>
          <p:spPr>
            <a:xfrm>
              <a:off x="6893" y="6646"/>
              <a:ext cx="4825" cy="146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4" name="Rectangles 3"/>
            <p:cNvSpPr/>
            <p:nvPr/>
          </p:nvSpPr>
          <p:spPr>
            <a:xfrm>
              <a:off x="6985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5" name="Rectangles 4"/>
            <p:cNvSpPr/>
            <p:nvPr/>
          </p:nvSpPr>
          <p:spPr>
            <a:xfrm>
              <a:off x="7278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6" name="Rectangles 5"/>
            <p:cNvSpPr/>
            <p:nvPr/>
          </p:nvSpPr>
          <p:spPr>
            <a:xfrm>
              <a:off x="7571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7" name="Rectangles 6"/>
            <p:cNvSpPr/>
            <p:nvPr/>
          </p:nvSpPr>
          <p:spPr>
            <a:xfrm>
              <a:off x="7864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8" name="Rectangles 7"/>
            <p:cNvSpPr/>
            <p:nvPr/>
          </p:nvSpPr>
          <p:spPr>
            <a:xfrm>
              <a:off x="8157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0" name="Rectangles 9"/>
            <p:cNvSpPr/>
            <p:nvPr/>
          </p:nvSpPr>
          <p:spPr>
            <a:xfrm>
              <a:off x="8450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1" name="Rectangles 10"/>
            <p:cNvSpPr/>
            <p:nvPr/>
          </p:nvSpPr>
          <p:spPr>
            <a:xfrm>
              <a:off x="8743" y="8115"/>
              <a:ext cx="195" cy="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4" name="Rectangles 13"/>
            <p:cNvSpPr/>
            <p:nvPr/>
          </p:nvSpPr>
          <p:spPr>
            <a:xfrm>
              <a:off x="9036" y="8115"/>
              <a:ext cx="195" cy="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5" name="Rectangles 14"/>
            <p:cNvSpPr/>
            <p:nvPr/>
          </p:nvSpPr>
          <p:spPr>
            <a:xfrm>
              <a:off x="9329" y="8115"/>
              <a:ext cx="195" cy="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6" name="Rectangles 15"/>
            <p:cNvSpPr/>
            <p:nvPr/>
          </p:nvSpPr>
          <p:spPr>
            <a:xfrm>
              <a:off x="9622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8" name="Rectangles 17"/>
            <p:cNvSpPr/>
            <p:nvPr/>
          </p:nvSpPr>
          <p:spPr>
            <a:xfrm>
              <a:off x="9915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30" name="Rectangles 29"/>
            <p:cNvSpPr/>
            <p:nvPr/>
          </p:nvSpPr>
          <p:spPr>
            <a:xfrm>
              <a:off x="10208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31" name="Rectangles 30"/>
            <p:cNvSpPr/>
            <p:nvPr/>
          </p:nvSpPr>
          <p:spPr>
            <a:xfrm>
              <a:off x="10501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59" name="Rectangles 58"/>
            <p:cNvSpPr/>
            <p:nvPr/>
          </p:nvSpPr>
          <p:spPr>
            <a:xfrm>
              <a:off x="10794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61" name="Rectangles 60"/>
            <p:cNvSpPr/>
            <p:nvPr/>
          </p:nvSpPr>
          <p:spPr>
            <a:xfrm>
              <a:off x="11087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62" name="Rectangles 61"/>
            <p:cNvSpPr/>
            <p:nvPr/>
          </p:nvSpPr>
          <p:spPr>
            <a:xfrm>
              <a:off x="11380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63" name="Rectangles 62"/>
            <p:cNvSpPr/>
            <p:nvPr/>
          </p:nvSpPr>
          <p:spPr>
            <a:xfrm>
              <a:off x="6990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64" name="Rectangles 63"/>
            <p:cNvSpPr/>
            <p:nvPr/>
          </p:nvSpPr>
          <p:spPr>
            <a:xfrm>
              <a:off x="7283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65" name="Rectangles 64"/>
            <p:cNvSpPr/>
            <p:nvPr/>
          </p:nvSpPr>
          <p:spPr>
            <a:xfrm>
              <a:off x="7576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66" name="Rectangles 65"/>
            <p:cNvSpPr/>
            <p:nvPr/>
          </p:nvSpPr>
          <p:spPr>
            <a:xfrm>
              <a:off x="7869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67" name="Rectangles 66"/>
            <p:cNvSpPr/>
            <p:nvPr/>
          </p:nvSpPr>
          <p:spPr>
            <a:xfrm>
              <a:off x="8162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68" name="Rectangles 67"/>
            <p:cNvSpPr/>
            <p:nvPr/>
          </p:nvSpPr>
          <p:spPr>
            <a:xfrm>
              <a:off x="8455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69" name="Rectangles 68"/>
            <p:cNvSpPr/>
            <p:nvPr/>
          </p:nvSpPr>
          <p:spPr>
            <a:xfrm>
              <a:off x="8748" y="6526"/>
              <a:ext cx="195" cy="1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70" name="Rectangles 69"/>
            <p:cNvSpPr/>
            <p:nvPr/>
          </p:nvSpPr>
          <p:spPr>
            <a:xfrm>
              <a:off x="9041" y="6526"/>
              <a:ext cx="195" cy="1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71" name="Rectangles 70"/>
            <p:cNvSpPr/>
            <p:nvPr/>
          </p:nvSpPr>
          <p:spPr>
            <a:xfrm>
              <a:off x="9334" y="6526"/>
              <a:ext cx="195" cy="1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72" name="Rectangles 71"/>
            <p:cNvSpPr/>
            <p:nvPr/>
          </p:nvSpPr>
          <p:spPr>
            <a:xfrm>
              <a:off x="9627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73" name="Rectangles 72"/>
            <p:cNvSpPr/>
            <p:nvPr/>
          </p:nvSpPr>
          <p:spPr>
            <a:xfrm>
              <a:off x="9920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74" name="Rectangles 73"/>
            <p:cNvSpPr/>
            <p:nvPr/>
          </p:nvSpPr>
          <p:spPr>
            <a:xfrm>
              <a:off x="10213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75" name="Rectangles 74"/>
            <p:cNvSpPr/>
            <p:nvPr/>
          </p:nvSpPr>
          <p:spPr>
            <a:xfrm>
              <a:off x="10506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76" name="Rectangles 75"/>
            <p:cNvSpPr/>
            <p:nvPr/>
          </p:nvSpPr>
          <p:spPr>
            <a:xfrm>
              <a:off x="10799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77" name="Rectangles 76"/>
            <p:cNvSpPr/>
            <p:nvPr/>
          </p:nvSpPr>
          <p:spPr>
            <a:xfrm>
              <a:off x="11092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78" name="Rectangles 77"/>
            <p:cNvSpPr/>
            <p:nvPr/>
          </p:nvSpPr>
          <p:spPr>
            <a:xfrm>
              <a:off x="11385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sp>
        <p:nvSpPr>
          <p:cNvPr id="79" name="Text Box 78"/>
          <p:cNvSpPr txBox="1"/>
          <p:nvPr/>
        </p:nvSpPr>
        <p:spPr>
          <a:xfrm>
            <a:off x="1281430" y="1461135"/>
            <a:ext cx="2729230" cy="7200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ctr" anchorCtr="0">
            <a:noAutofit/>
          </a:bodyPr>
          <a:p>
            <a:pPr algn="ctr"/>
            <a:r>
              <a:rPr lang="en-US" altLang="en-GB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n-side fired strips</a:t>
            </a:r>
            <a:endParaRPr lang="en-US" altLang="en-GB" sz="24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Text Box 79"/>
          <p:cNvSpPr txBox="1"/>
          <p:nvPr/>
        </p:nvSpPr>
        <p:spPr>
          <a:xfrm>
            <a:off x="1281430" y="2230755"/>
            <a:ext cx="2729230" cy="7200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ctr" anchorCtr="0">
            <a:noAutofit/>
          </a:bodyPr>
          <a:p>
            <a:pPr algn="ctr"/>
            <a:r>
              <a:rPr lang="en-US" altLang="en-GB" sz="2400">
                <a:solidFill>
                  <a:srgbClr val="0070C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p-side fired strips</a:t>
            </a:r>
            <a:endParaRPr lang="en-US" altLang="en-GB" sz="240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89" name="Elbow Connector 88"/>
          <p:cNvCxnSpPr>
            <a:stCxn id="15" idx="0"/>
          </p:cNvCxnSpPr>
          <p:nvPr/>
        </p:nvCxnSpPr>
        <p:spPr>
          <a:xfrm rot="16200000">
            <a:off x="2927985" y="2893695"/>
            <a:ext cx="1947545" cy="2357120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0" name="Elbow Connector 89"/>
          <p:cNvCxnSpPr>
            <a:stCxn id="69" idx="0"/>
          </p:cNvCxnSpPr>
          <p:nvPr/>
        </p:nvCxnSpPr>
        <p:spPr>
          <a:xfrm rot="16200000">
            <a:off x="3234055" y="2187575"/>
            <a:ext cx="970280" cy="2729230"/>
          </a:xfrm>
          <a:prstGeom prst="bentConnector2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" name="Action Button: Return 16">
            <a:hlinkClick r:id="rId2" action="ppaction://hlinksldjump"/>
          </p:cNvPr>
          <p:cNvSpPr/>
          <p:nvPr/>
        </p:nvSpPr>
        <p:spPr>
          <a:xfrm>
            <a:off x="383540" y="5874385"/>
            <a:ext cx="408940" cy="424180"/>
          </a:xfrm>
          <a:prstGeom prst="actionButtonReturn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838080" y="495720"/>
            <a:ext cx="10515240" cy="6483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800" spc="-1" dirty="0">
                <a:solidFill>
                  <a:srgbClr val="FFFFFF"/>
                </a:solidFill>
                <a:latin typeface="Calibri Light" panose="020F0302020204030204"/>
                <a:sym typeface="+mn-ea"/>
              </a:rPr>
              <a:t>Software objects: STS</a:t>
            </a:r>
            <a:endParaRPr lang="en-US" sz="2800" b="0" strike="noStrike" spc="-1" dirty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00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EB3AC54-5C8B-470C-83A3-B982BE3D1615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103" name="Picture 14"/>
          <p:cNvPicPr/>
          <p:nvPr/>
        </p:nvPicPr>
        <p:blipFill>
          <a:blip r:embed="rId1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grpSp>
        <p:nvGrpSpPr>
          <p:cNvPr id="60" name="Group 59"/>
          <p:cNvGrpSpPr/>
          <p:nvPr/>
        </p:nvGrpSpPr>
        <p:grpSpPr>
          <a:xfrm>
            <a:off x="1114425" y="4037330"/>
            <a:ext cx="3063240" cy="1085215"/>
            <a:chOff x="6893" y="6526"/>
            <a:chExt cx="4824" cy="1709"/>
          </a:xfrm>
        </p:grpSpPr>
        <p:sp>
          <p:nvSpPr>
            <p:cNvPr id="134" name="Rectangles 133"/>
            <p:cNvSpPr/>
            <p:nvPr/>
          </p:nvSpPr>
          <p:spPr>
            <a:xfrm>
              <a:off x="6893" y="6646"/>
              <a:ext cx="4825" cy="146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35" name="Rectangles 134"/>
            <p:cNvSpPr/>
            <p:nvPr/>
          </p:nvSpPr>
          <p:spPr>
            <a:xfrm>
              <a:off x="6985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36" name="Rectangles 135"/>
            <p:cNvSpPr/>
            <p:nvPr/>
          </p:nvSpPr>
          <p:spPr>
            <a:xfrm>
              <a:off x="7278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37" name="Rectangles 136"/>
            <p:cNvSpPr/>
            <p:nvPr/>
          </p:nvSpPr>
          <p:spPr>
            <a:xfrm>
              <a:off x="7571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38" name="Rectangles 137"/>
            <p:cNvSpPr/>
            <p:nvPr/>
          </p:nvSpPr>
          <p:spPr>
            <a:xfrm>
              <a:off x="7864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39" name="Rectangles 138"/>
            <p:cNvSpPr/>
            <p:nvPr/>
          </p:nvSpPr>
          <p:spPr>
            <a:xfrm>
              <a:off x="8157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40" name="Rectangles 139"/>
            <p:cNvSpPr/>
            <p:nvPr/>
          </p:nvSpPr>
          <p:spPr>
            <a:xfrm>
              <a:off x="8450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41" name="Rectangles 140"/>
            <p:cNvSpPr/>
            <p:nvPr/>
          </p:nvSpPr>
          <p:spPr>
            <a:xfrm>
              <a:off x="8743" y="8115"/>
              <a:ext cx="195" cy="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42" name="Rectangles 141"/>
            <p:cNvSpPr/>
            <p:nvPr/>
          </p:nvSpPr>
          <p:spPr>
            <a:xfrm>
              <a:off x="9036" y="8115"/>
              <a:ext cx="195" cy="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43" name="Rectangles 142"/>
            <p:cNvSpPr/>
            <p:nvPr/>
          </p:nvSpPr>
          <p:spPr>
            <a:xfrm>
              <a:off x="9329" y="8115"/>
              <a:ext cx="195" cy="12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44" name="Rectangles 143"/>
            <p:cNvSpPr/>
            <p:nvPr/>
          </p:nvSpPr>
          <p:spPr>
            <a:xfrm>
              <a:off x="9622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45" name="Rectangles 144"/>
            <p:cNvSpPr/>
            <p:nvPr/>
          </p:nvSpPr>
          <p:spPr>
            <a:xfrm>
              <a:off x="9915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46" name="Rectangles 145"/>
            <p:cNvSpPr/>
            <p:nvPr/>
          </p:nvSpPr>
          <p:spPr>
            <a:xfrm>
              <a:off x="10208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47" name="Rectangles 146"/>
            <p:cNvSpPr/>
            <p:nvPr/>
          </p:nvSpPr>
          <p:spPr>
            <a:xfrm>
              <a:off x="10501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48" name="Rectangles 147"/>
            <p:cNvSpPr/>
            <p:nvPr/>
          </p:nvSpPr>
          <p:spPr>
            <a:xfrm>
              <a:off x="10794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49" name="Rectangles 148"/>
            <p:cNvSpPr/>
            <p:nvPr/>
          </p:nvSpPr>
          <p:spPr>
            <a:xfrm>
              <a:off x="11087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50" name="Rectangles 149"/>
            <p:cNvSpPr/>
            <p:nvPr/>
          </p:nvSpPr>
          <p:spPr>
            <a:xfrm>
              <a:off x="11380" y="8115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51" name="Rectangles 150"/>
            <p:cNvSpPr/>
            <p:nvPr/>
          </p:nvSpPr>
          <p:spPr>
            <a:xfrm>
              <a:off x="6990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52" name="Rectangles 151"/>
            <p:cNvSpPr/>
            <p:nvPr/>
          </p:nvSpPr>
          <p:spPr>
            <a:xfrm>
              <a:off x="7283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53" name="Rectangles 152"/>
            <p:cNvSpPr/>
            <p:nvPr/>
          </p:nvSpPr>
          <p:spPr>
            <a:xfrm>
              <a:off x="7576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54" name="Rectangles 153"/>
            <p:cNvSpPr/>
            <p:nvPr/>
          </p:nvSpPr>
          <p:spPr>
            <a:xfrm>
              <a:off x="7869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55" name="Rectangles 154"/>
            <p:cNvSpPr/>
            <p:nvPr/>
          </p:nvSpPr>
          <p:spPr>
            <a:xfrm>
              <a:off x="8162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56" name="Rectangles 155"/>
            <p:cNvSpPr/>
            <p:nvPr/>
          </p:nvSpPr>
          <p:spPr>
            <a:xfrm>
              <a:off x="8455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57" name="Rectangles 156"/>
            <p:cNvSpPr/>
            <p:nvPr/>
          </p:nvSpPr>
          <p:spPr>
            <a:xfrm>
              <a:off x="8748" y="6526"/>
              <a:ext cx="195" cy="1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58" name="Rectangles 157"/>
            <p:cNvSpPr/>
            <p:nvPr/>
          </p:nvSpPr>
          <p:spPr>
            <a:xfrm>
              <a:off x="9041" y="6526"/>
              <a:ext cx="195" cy="1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59" name="Rectangles 158"/>
            <p:cNvSpPr/>
            <p:nvPr/>
          </p:nvSpPr>
          <p:spPr>
            <a:xfrm>
              <a:off x="9334" y="6526"/>
              <a:ext cx="195" cy="1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60" name="Rectangles 159"/>
            <p:cNvSpPr/>
            <p:nvPr/>
          </p:nvSpPr>
          <p:spPr>
            <a:xfrm>
              <a:off x="9627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61" name="Rectangles 160"/>
            <p:cNvSpPr/>
            <p:nvPr/>
          </p:nvSpPr>
          <p:spPr>
            <a:xfrm>
              <a:off x="9920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62" name="Rectangles 161"/>
            <p:cNvSpPr/>
            <p:nvPr/>
          </p:nvSpPr>
          <p:spPr>
            <a:xfrm>
              <a:off x="10213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63" name="Rectangles 162"/>
            <p:cNvSpPr/>
            <p:nvPr/>
          </p:nvSpPr>
          <p:spPr>
            <a:xfrm>
              <a:off x="10506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64" name="Rectangles 163"/>
            <p:cNvSpPr/>
            <p:nvPr/>
          </p:nvSpPr>
          <p:spPr>
            <a:xfrm>
              <a:off x="10799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65" name="Rectangles 164"/>
            <p:cNvSpPr/>
            <p:nvPr/>
          </p:nvSpPr>
          <p:spPr>
            <a:xfrm>
              <a:off x="11092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66" name="Rectangles 165"/>
            <p:cNvSpPr/>
            <p:nvPr/>
          </p:nvSpPr>
          <p:spPr>
            <a:xfrm>
              <a:off x="11385" y="6526"/>
              <a:ext cx="195" cy="12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sp>
        <p:nvSpPr>
          <p:cNvPr id="167" name="Text Box 166"/>
          <p:cNvSpPr txBox="1"/>
          <p:nvPr/>
        </p:nvSpPr>
        <p:spPr>
          <a:xfrm>
            <a:off x="1281430" y="1461135"/>
            <a:ext cx="2729230" cy="7200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ctr" anchorCtr="0">
            <a:noAutofit/>
          </a:bodyPr>
          <a:p>
            <a:pPr algn="ctr"/>
            <a:r>
              <a:rPr lang="en-US" altLang="en-GB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n-side fired strips</a:t>
            </a:r>
            <a:endParaRPr lang="en-US" altLang="en-GB" sz="24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8" name="Text Box 167"/>
          <p:cNvSpPr txBox="1"/>
          <p:nvPr/>
        </p:nvSpPr>
        <p:spPr>
          <a:xfrm>
            <a:off x="1281430" y="2230755"/>
            <a:ext cx="2729230" cy="7200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ctr" anchorCtr="0">
            <a:noAutofit/>
          </a:bodyPr>
          <a:p>
            <a:pPr algn="ctr"/>
            <a:r>
              <a:rPr lang="en-US" altLang="en-GB" sz="2400">
                <a:solidFill>
                  <a:srgbClr val="0070C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p-side fired strips</a:t>
            </a:r>
            <a:endParaRPr lang="en-US" altLang="en-GB" sz="240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5007610" y="1680210"/>
            <a:ext cx="6139180" cy="421449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algn="ctr"/>
            <a:r>
              <a:rPr lang="en-US" altLang="en-GB" sz="2400"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StsDigi</a:t>
            </a:r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algn="ctr"/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algn="ctr"/>
            <a:r>
              <a:rPr lang="en-US" altLang="en-GB" sz="2800" b="1"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StsCluster</a:t>
            </a:r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GB" sz="2400"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Charge (1 - cluster size * 31)</a:t>
            </a:r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GB" sz="2400"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Position</a:t>
            </a:r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indent="0" algn="l">
              <a:buFont typeface="Arial" panose="020B0604020202020204" pitchFamily="34" charset="0"/>
              <a:buNone/>
            </a:pPr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algn="ctr"/>
            <a:r>
              <a:rPr lang="en-US" altLang="en-GB" sz="2400"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StsHit</a:t>
            </a:r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2292350" y="3385185"/>
            <a:ext cx="152400" cy="56642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Rectangles 5"/>
          <p:cNvSpPr/>
          <p:nvPr/>
        </p:nvSpPr>
        <p:spPr>
          <a:xfrm>
            <a:off x="2441575" y="3292475"/>
            <a:ext cx="152400" cy="65913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Rectangles 6"/>
          <p:cNvSpPr/>
          <p:nvPr/>
        </p:nvSpPr>
        <p:spPr>
          <a:xfrm>
            <a:off x="2593975" y="3578860"/>
            <a:ext cx="152400" cy="37274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Rectangles 7"/>
          <p:cNvSpPr/>
          <p:nvPr/>
        </p:nvSpPr>
        <p:spPr>
          <a:xfrm>
            <a:off x="2310130" y="5213350"/>
            <a:ext cx="152400" cy="31305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Rectangles 8"/>
          <p:cNvSpPr/>
          <p:nvPr/>
        </p:nvSpPr>
        <p:spPr>
          <a:xfrm>
            <a:off x="2459355" y="5213350"/>
            <a:ext cx="152400" cy="5073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Rectangles 9"/>
          <p:cNvSpPr/>
          <p:nvPr/>
        </p:nvSpPr>
        <p:spPr>
          <a:xfrm>
            <a:off x="2611755" y="5213350"/>
            <a:ext cx="152400" cy="70104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" name="Rectangles 10"/>
          <p:cNvSpPr/>
          <p:nvPr/>
        </p:nvSpPr>
        <p:spPr>
          <a:xfrm>
            <a:off x="1945005" y="3102610"/>
            <a:ext cx="1212215" cy="84899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2" name="Rectangles 11"/>
          <p:cNvSpPr/>
          <p:nvPr/>
        </p:nvSpPr>
        <p:spPr>
          <a:xfrm>
            <a:off x="1917065" y="5213350"/>
            <a:ext cx="1212215" cy="84899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cxnSp>
        <p:nvCxnSpPr>
          <p:cNvPr id="14" name="Elbow Connector 13"/>
          <p:cNvCxnSpPr/>
          <p:nvPr/>
        </p:nvCxnSpPr>
        <p:spPr>
          <a:xfrm flipV="1">
            <a:off x="3128645" y="3825875"/>
            <a:ext cx="1815465" cy="1799590"/>
          </a:xfrm>
          <a:prstGeom prst="bentConnector3">
            <a:avLst>
              <a:gd name="adj1" fmla="val 64987"/>
            </a:avLst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Elbow Connector 14"/>
          <p:cNvCxnSpPr/>
          <p:nvPr/>
        </p:nvCxnSpPr>
        <p:spPr>
          <a:xfrm>
            <a:off x="3150870" y="3536950"/>
            <a:ext cx="1793240" cy="257175"/>
          </a:xfrm>
          <a:prstGeom prst="bentConnector3">
            <a:avLst>
              <a:gd name="adj1" fmla="val 64766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Action Button: Return 2">
            <a:hlinkClick r:id="rId2" action="ppaction://hlinksldjump"/>
          </p:cNvPr>
          <p:cNvSpPr/>
          <p:nvPr/>
        </p:nvSpPr>
        <p:spPr>
          <a:xfrm>
            <a:off x="383540" y="5874385"/>
            <a:ext cx="408940" cy="424180"/>
          </a:xfrm>
          <a:prstGeom prst="actionButtonReturn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838080" y="495720"/>
            <a:ext cx="10515240" cy="6483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800" spc="-1" dirty="0">
                <a:solidFill>
                  <a:srgbClr val="FFFFFF"/>
                </a:solidFill>
                <a:latin typeface="Calibri Light" panose="020F0302020204030204"/>
                <a:sym typeface="+mn-ea"/>
              </a:rPr>
              <a:t>Software objects: STS</a:t>
            </a:r>
            <a:endParaRPr lang="en-US" sz="2800" b="0" strike="noStrike" spc="-1" dirty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00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EB3AC54-5C8B-470C-83A3-B982BE3D1615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103" name="Picture 14"/>
          <p:cNvPicPr/>
          <p:nvPr/>
        </p:nvPicPr>
        <p:blipFill>
          <a:blip r:embed="rId1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sp>
        <p:nvSpPr>
          <p:cNvPr id="167" name="Text Box 166"/>
          <p:cNvSpPr txBox="1"/>
          <p:nvPr/>
        </p:nvSpPr>
        <p:spPr>
          <a:xfrm>
            <a:off x="1281430" y="1461135"/>
            <a:ext cx="2729230" cy="7200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ctr" anchorCtr="0">
            <a:noAutofit/>
          </a:bodyPr>
          <a:p>
            <a:pPr algn="ctr"/>
            <a:r>
              <a:rPr lang="en-US" altLang="en-GB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n-side fired strips</a:t>
            </a:r>
            <a:endParaRPr lang="en-US" altLang="en-GB" sz="24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8" name="Text Box 167"/>
          <p:cNvSpPr txBox="1"/>
          <p:nvPr/>
        </p:nvSpPr>
        <p:spPr>
          <a:xfrm>
            <a:off x="1281430" y="2230755"/>
            <a:ext cx="2729230" cy="7200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ctr" anchorCtr="0">
            <a:noAutofit/>
          </a:bodyPr>
          <a:p>
            <a:pPr algn="ctr"/>
            <a:r>
              <a:rPr lang="en-US" altLang="en-GB" sz="2400">
                <a:solidFill>
                  <a:srgbClr val="0070C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p-side fired strips</a:t>
            </a:r>
            <a:endParaRPr lang="en-US" altLang="en-GB" sz="240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5007610" y="1680210"/>
            <a:ext cx="6139180" cy="421449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algn="ctr"/>
            <a:r>
              <a:rPr lang="en-US" altLang="en-GB" sz="2400"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StsDigi</a:t>
            </a:r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algn="ctr"/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algn="ctr"/>
            <a:r>
              <a:rPr lang="en-US" altLang="en-GB" sz="2400"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StsCluster</a:t>
            </a:r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algn="ctr"/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algn="ctr"/>
            <a:r>
              <a:rPr lang="en-US" altLang="en-GB" sz="2800" b="1"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StsHit</a:t>
            </a:r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GB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X</a:t>
            </a:r>
            <a:r>
              <a:rPr lang="en-US" altLang="en-GB" sz="2400"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Y - cluster position</a:t>
            </a:r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GB" sz="2400"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Z - sensor position</a:t>
            </a:r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GB" sz="2400"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Time</a:t>
            </a:r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GB" sz="2400"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Charge</a:t>
            </a:r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428115" y="3552825"/>
            <a:ext cx="2341880" cy="2341880"/>
            <a:chOff x="2207" y="2101"/>
            <a:chExt cx="3688" cy="3688"/>
          </a:xfrm>
        </p:grpSpPr>
        <p:grpSp>
          <p:nvGrpSpPr>
            <p:cNvPr id="33" name="Group 32"/>
            <p:cNvGrpSpPr/>
            <p:nvPr/>
          </p:nvGrpSpPr>
          <p:grpSpPr>
            <a:xfrm>
              <a:off x="2447" y="2104"/>
              <a:ext cx="3354" cy="3684"/>
              <a:chOff x="2216" y="6212"/>
              <a:chExt cx="3354" cy="3684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>
                <a:off x="2216" y="6212"/>
                <a:ext cx="515" cy="3685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2500" y="6212"/>
                <a:ext cx="515" cy="3685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2784" y="6212"/>
                <a:ext cx="515" cy="3685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3068" y="6212"/>
                <a:ext cx="515" cy="3685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3352" y="6212"/>
                <a:ext cx="515" cy="368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3636" y="6212"/>
                <a:ext cx="515" cy="368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3920" y="6212"/>
                <a:ext cx="515" cy="368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4204" y="6212"/>
                <a:ext cx="515" cy="3685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4488" y="6212"/>
                <a:ext cx="515" cy="3685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4772" y="6212"/>
                <a:ext cx="515" cy="3685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5056" y="6212"/>
                <a:ext cx="515" cy="3685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/>
            <p:cNvGrpSpPr/>
            <p:nvPr/>
          </p:nvGrpSpPr>
          <p:grpSpPr>
            <a:xfrm>
              <a:off x="2611" y="2101"/>
              <a:ext cx="2848" cy="3686"/>
              <a:chOff x="2488" y="5947"/>
              <a:chExt cx="2848" cy="3686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 flipH="1">
                <a:off x="2488" y="5947"/>
                <a:ext cx="10" cy="3686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H="1">
                <a:off x="2746" y="5947"/>
                <a:ext cx="10" cy="3686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H="1">
                <a:off x="3004" y="5947"/>
                <a:ext cx="10" cy="3686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H="1">
                <a:off x="3262" y="5947"/>
                <a:ext cx="10" cy="3686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H="1">
                <a:off x="3520" y="5947"/>
                <a:ext cx="10" cy="3686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H="1">
                <a:off x="3778" y="5947"/>
                <a:ext cx="10" cy="368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H="1">
                <a:off x="4036" y="5947"/>
                <a:ext cx="10" cy="368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H="1">
                <a:off x="4294" y="5947"/>
                <a:ext cx="10" cy="368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flipH="1">
                <a:off x="4552" y="5947"/>
                <a:ext cx="10" cy="3686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flipH="1">
                <a:off x="4810" y="5947"/>
                <a:ext cx="10" cy="3686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H="1">
                <a:off x="5068" y="5947"/>
                <a:ext cx="10" cy="3686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flipH="1">
                <a:off x="5326" y="5947"/>
                <a:ext cx="10" cy="3686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58" name="Rectangles 57"/>
            <p:cNvSpPr>
              <a:spLocks noChangeAspect="1"/>
            </p:cNvSpPr>
            <p:nvPr/>
          </p:nvSpPr>
          <p:spPr>
            <a:xfrm>
              <a:off x="2207" y="2101"/>
              <a:ext cx="3688" cy="368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sp>
        <p:nvSpPr>
          <p:cNvPr id="2" name="Text Box 1"/>
          <p:cNvSpPr txBox="1"/>
          <p:nvPr/>
        </p:nvSpPr>
        <p:spPr>
          <a:xfrm>
            <a:off x="1428115" y="5893435"/>
            <a:ext cx="23425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en-GB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X</a:t>
            </a:r>
            <a:endParaRPr lang="en-US" altLang="en-GB" sz="24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Text Box 2"/>
          <p:cNvSpPr txBox="1"/>
          <p:nvPr/>
        </p:nvSpPr>
        <p:spPr>
          <a:xfrm rot="16200000">
            <a:off x="33020" y="4491990"/>
            <a:ext cx="23425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en-GB" sz="2400"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Y</a:t>
            </a:r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Action Button: Return 3">
            <a:hlinkClick r:id="rId2" action="ppaction://hlinksldjump"/>
          </p:cNvPr>
          <p:cNvSpPr/>
          <p:nvPr/>
        </p:nvSpPr>
        <p:spPr>
          <a:xfrm>
            <a:off x="383540" y="5874385"/>
            <a:ext cx="408940" cy="424180"/>
          </a:xfrm>
          <a:prstGeom prst="actionButtonReturn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alphaModFix amt="10000"/>
            <a:clrChange>
              <a:clrFrom>
                <a:srgbClr val="C9C7BB">
                  <a:alpha val="100000"/>
                </a:srgbClr>
              </a:clrFrom>
              <a:clrTo>
                <a:srgbClr val="C9C7BB">
                  <a:alpha val="100000"/>
                  <a:alpha val="0"/>
                </a:srgbClr>
              </a:clrTo>
            </a:clrChange>
            <a:grayscl/>
            <a:lum bright="-42000" contrast="24000"/>
          </a:blip>
          <a:stretch>
            <a:fillRect/>
          </a:stretch>
        </p:blipFill>
        <p:spPr>
          <a:xfrm>
            <a:off x="1270" y="6350"/>
            <a:ext cx="12190730" cy="6857365"/>
          </a:xfrm>
          <a:prstGeom prst="rect">
            <a:avLst/>
          </a:prstGeom>
        </p:spPr>
      </p:pic>
      <p:sp>
        <p:nvSpPr>
          <p:cNvPr id="623" name="TextShape 1"/>
          <p:cNvSpPr txBox="1"/>
          <p:nvPr/>
        </p:nvSpPr>
        <p:spPr>
          <a:xfrm>
            <a:off x="635000" y="1367155"/>
            <a:ext cx="10923270" cy="481711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48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... time distributions ...</a:t>
            </a:r>
            <a:endParaRPr lang="en-US" sz="4800" b="0" strike="noStrike" spc="-1">
              <a:solidFill>
                <a:srgbClr val="FFFFFF"/>
              </a:solidFill>
              <a:latin typeface="Calibri Light" panose="020F0302020204030204"/>
              <a:sym typeface="+mn-ea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2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sp>
        <p:nvSpPr>
          <p:cNvPr id="2" name="Google Shape;197;p9"/>
          <p:cNvSpPr/>
          <p:nvPr/>
        </p:nvSpPr>
        <p:spPr>
          <a:xfrm>
            <a:off x="5947410" y="6184265"/>
            <a:ext cx="925830" cy="255905"/>
          </a:xfrm>
          <a:prstGeom prst="rect">
            <a:avLst/>
          </a:prstGeom>
          <a:noFill/>
          <a:ln w="25400" cap="flat" cmpd="sng">
            <a:noFill/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\\wsl.localhost\Ubuntu-20.04\home\dar\0xXXXXXXXX_ASIC_13_before.png0xXXXXXXXX_ASIC_13_before"/>
          <p:cNvPicPr>
            <a:picLocks noChangeAspect="1"/>
          </p:cNvPicPr>
          <p:nvPr/>
        </p:nvPicPr>
        <p:blipFill>
          <a:blip r:embed="rId1"/>
          <a:srcRect l="7" r="7"/>
          <a:stretch>
            <a:fillRect/>
          </a:stretch>
        </p:blipFill>
        <p:spPr>
          <a:xfrm>
            <a:off x="838200" y="1379220"/>
            <a:ext cx="4927600" cy="4812030"/>
          </a:xfrm>
          <a:prstGeom prst="rect">
            <a:avLst/>
          </a:prstGeom>
          <a:ln w="57150">
            <a:noFill/>
          </a:ln>
        </p:spPr>
      </p:pic>
      <p:sp>
        <p:nvSpPr>
          <p:cNvPr id="429" name="TextShape 1"/>
          <p:cNvSpPr txBox="1"/>
          <p:nvPr/>
        </p:nvSpPr>
        <p:spPr>
          <a:xfrm>
            <a:off x="838080" y="495720"/>
            <a:ext cx="10515240" cy="6483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b="0" strike="noStrike" spc="-1">
                <a:solidFill>
                  <a:srgbClr val="FFFFFF"/>
                </a:solidFill>
                <a:latin typeface="Calibri Light" panose="020F0302020204030204"/>
              </a:rPr>
              <a:t>STS Time Calibration (Time Walk correction)</a:t>
            </a:r>
            <a:endParaRPr lang="en-US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31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0A08DB68-121A-4703-8DB1-17A59947D4D0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5647055" y="5003165"/>
            <a:ext cx="5531485" cy="11874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algn="ctr"/>
            <a:r>
              <a:rPr lang="en-US" altLang="en-GB" sz="2400"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Signal of different amplitudes are timed differently</a:t>
            </a:r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6527800" y="1588770"/>
            <a:ext cx="3769995" cy="3235917"/>
            <a:chOff x="2299" y="6039"/>
            <a:chExt cx="4766" cy="4016"/>
          </a:xfrm>
        </p:grpSpPr>
        <p:grpSp>
          <p:nvGrpSpPr>
            <p:cNvPr id="27" name="Group 26"/>
            <p:cNvGrpSpPr/>
            <p:nvPr/>
          </p:nvGrpSpPr>
          <p:grpSpPr>
            <a:xfrm>
              <a:off x="2299" y="6039"/>
              <a:ext cx="4766" cy="4016"/>
              <a:chOff x="2299" y="6039"/>
              <a:chExt cx="4766" cy="4016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325" y="6039"/>
                <a:ext cx="4740" cy="3687"/>
              </a:xfrm>
              <a:prstGeom prst="rect">
                <a:avLst/>
              </a:prstGeom>
            </p:spPr>
          </p:pic>
          <p:sp>
            <p:nvSpPr>
              <p:cNvPr id="24" name="Rectangles 23"/>
              <p:cNvSpPr/>
              <p:nvPr/>
            </p:nvSpPr>
            <p:spPr>
              <a:xfrm>
                <a:off x="2326" y="9726"/>
                <a:ext cx="4739" cy="3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26" name="Text Box 25"/>
              <p:cNvSpPr txBox="1"/>
              <p:nvPr/>
            </p:nvSpPr>
            <p:spPr>
              <a:xfrm>
                <a:off x="2299" y="9774"/>
                <a:ext cx="4470" cy="24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en-US" sz="700">
                    <a:solidFill>
                      <a:schemeClr val="bg2">
                        <a:lumMod val="50000"/>
                      </a:schemeClr>
                    </a:solidFill>
                  </a:rPr>
                  <a:t>https://www-physics.lbl.gov/seminars/old/Cartiglia.pdf</a:t>
                </a:r>
                <a:endParaRPr lang="en-US" sz="70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23" name="Rectangles 22"/>
            <p:cNvSpPr/>
            <p:nvPr/>
          </p:nvSpPr>
          <p:spPr>
            <a:xfrm>
              <a:off x="4379" y="6156"/>
              <a:ext cx="2544" cy="1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TextShape 1"/>
          <p:cNvSpPr txBox="1"/>
          <p:nvPr/>
        </p:nvSpPr>
        <p:spPr>
          <a:xfrm>
            <a:off x="838080" y="495720"/>
            <a:ext cx="10515240" cy="6483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b="0" strike="noStrike" spc="-1">
                <a:solidFill>
                  <a:srgbClr val="FFFFFF"/>
                </a:solidFill>
                <a:latin typeface="Calibri Light" panose="020F0302020204030204"/>
              </a:rPr>
              <a:t>STS Time Calibration (Time Walk correction)</a:t>
            </a:r>
            <a:endParaRPr lang="en-US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31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0A08DB68-121A-4703-8DB1-17A59947D4D0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9240520" y="1258570"/>
            <a:ext cx="2112645" cy="489394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algn="ctr"/>
            <a:r>
              <a:rPr lang="en-US" altLang="en-GB" sz="2400"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Correction is ASIC dependent</a:t>
            </a:r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933950" y="1776095"/>
            <a:ext cx="3949700" cy="4032250"/>
            <a:chOff x="6490" y="2809"/>
            <a:chExt cx="6220" cy="6350"/>
          </a:xfrm>
        </p:grpSpPr>
        <p:pic>
          <p:nvPicPr>
            <p:cNvPr id="9" name="Picture 8" descr="time_walk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490" y="2809"/>
              <a:ext cx="6220" cy="6350"/>
            </a:xfrm>
            <a:prstGeom prst="rect">
              <a:avLst/>
            </a:prstGeom>
          </p:spPr>
        </p:pic>
        <p:sp>
          <p:nvSpPr>
            <p:cNvPr id="16" name="Text Box 15"/>
            <p:cNvSpPr txBox="1"/>
            <p:nvPr/>
          </p:nvSpPr>
          <p:spPr>
            <a:xfrm>
              <a:off x="7542" y="3122"/>
              <a:ext cx="1106" cy="483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rtlCol="0" anchor="t">
              <a:spAutoFit/>
            </a:bodyPr>
            <a:p>
              <a:r>
                <a:rPr lang="en-US" sz="1400" spc="-1" dirty="0" err="1">
                  <a:solidFill>
                    <a:srgbClr val="0000FF"/>
                  </a:solidFill>
                  <a:latin typeface="Calibri" panose="020F0502020204030204"/>
                  <a:sym typeface="+mn-ea"/>
                </a:rPr>
                <a:t>Before</a:t>
              </a:r>
              <a:endParaRPr lang="en-US" sz="1400" spc="-1" dirty="0" err="1">
                <a:solidFill>
                  <a:srgbClr val="0000FF"/>
                </a:solidFill>
                <a:latin typeface="Calibri" panose="020F0502020204030204"/>
                <a:sym typeface="+mn-ea"/>
              </a:endParaRPr>
            </a:p>
          </p:txBody>
        </p:sp>
        <p:sp>
          <p:nvSpPr>
            <p:cNvPr id="19" name="Text Box 18"/>
            <p:cNvSpPr txBox="1"/>
            <p:nvPr/>
          </p:nvSpPr>
          <p:spPr>
            <a:xfrm>
              <a:off x="7554" y="3605"/>
              <a:ext cx="1106" cy="48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 anchor="t">
              <a:spAutoFit/>
            </a:bodyPr>
            <a:p>
              <a:r>
                <a:rPr lang="en-US" sz="1400" spc="-1" dirty="0" err="1">
                  <a:solidFill>
                    <a:srgbClr val="FF0000"/>
                  </a:solidFill>
                  <a:latin typeface="Calibri" panose="020F0502020204030204"/>
                  <a:sym typeface="+mn-ea"/>
                </a:rPr>
                <a:t>After</a:t>
              </a:r>
              <a:endParaRPr lang="en-US" sz="1400" spc="-1" dirty="0" err="1">
                <a:solidFill>
                  <a:srgbClr val="FF0000"/>
                </a:solidFill>
                <a:latin typeface="Calibri" panose="020F0502020204030204"/>
                <a:sym typeface="+mn-ea"/>
              </a:endParaRPr>
            </a:p>
          </p:txBody>
        </p:sp>
      </p:grpSp>
      <p:pic>
        <p:nvPicPr>
          <p:cNvPr id="4" name="Picture 3" descr="\\wsl.localhost\Ubuntu-20.04\home\dar\0xXXXXXXXX_ASIC_13_before.png0xXXXXXXXX_ASIC_13_before"/>
          <p:cNvPicPr>
            <a:picLocks noChangeAspect="1"/>
          </p:cNvPicPr>
          <p:nvPr/>
        </p:nvPicPr>
        <p:blipFill>
          <a:blip r:embed="rId2"/>
          <a:srcRect t="13" b="13"/>
          <a:stretch>
            <a:fillRect/>
          </a:stretch>
        </p:blipFill>
        <p:spPr>
          <a:xfrm>
            <a:off x="1459865" y="1258570"/>
            <a:ext cx="2481580" cy="242316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5" name="Picture 4" descr="\\wsl.localhost\Ubuntu-20.04\home\dar\0xXXXXXXXX_ASIC_13_after.png0xXXXXXXXX_ASIC_13_after"/>
          <p:cNvPicPr>
            <a:picLocks noChangeAspect="1"/>
          </p:cNvPicPr>
          <p:nvPr/>
        </p:nvPicPr>
        <p:blipFill>
          <a:blip r:embed="rId3"/>
          <a:srcRect t="13" b="13"/>
          <a:stretch>
            <a:fillRect/>
          </a:stretch>
        </p:blipFill>
        <p:spPr>
          <a:xfrm>
            <a:off x="1459865" y="3796030"/>
            <a:ext cx="2481580" cy="242316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TextShape 1"/>
          <p:cNvSpPr txBox="1"/>
          <p:nvPr/>
        </p:nvSpPr>
        <p:spPr>
          <a:xfrm>
            <a:off x="838080" y="495720"/>
            <a:ext cx="10515240" cy="6483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b="0" strike="noStrike" spc="-1">
                <a:solidFill>
                  <a:srgbClr val="FFFFFF"/>
                </a:solidFill>
                <a:latin typeface="Calibri Light" panose="020F0302020204030204"/>
              </a:rPr>
              <a:t>mSTS Time Resolution</a:t>
            </a:r>
            <a:endParaRPr lang="en-US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31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0A08DB68-121A-4703-8DB1-17A59947D4D0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7705725" y="1471295"/>
            <a:ext cx="3178810" cy="466280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algn="ctr"/>
            <a:r>
              <a:rPr lang="en-US" altLang="en-GB" sz="2400"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Consistent</a:t>
            </a:r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algn="ctr"/>
            <a:r>
              <a:rPr lang="en-US" altLang="en-GB" sz="2400"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time calibration across</a:t>
            </a:r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algn="ctr"/>
            <a:r>
              <a:rPr lang="en-US" altLang="en-GB" sz="2400"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ASICs,</a:t>
            </a:r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algn="ctr"/>
            <a:r>
              <a:rPr lang="en-US" altLang="en-GB" sz="2400"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Modules &amp;</a:t>
            </a:r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algn="ctr"/>
            <a:r>
              <a:rPr lang="en-US" altLang="en-GB" sz="2400"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Stations</a:t>
            </a:r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algn="ctr"/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algn="ctr"/>
            <a:r>
              <a:rPr lang="en-US" altLang="en-GB" sz="2400"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Removal of combinatorial</a:t>
            </a:r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algn="ctr"/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2279650" y="1471295"/>
            <a:ext cx="4792980" cy="4723765"/>
            <a:chOff x="11651" y="6407"/>
            <a:chExt cx="3780" cy="373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651" y="6407"/>
              <a:ext cx="3780" cy="373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2178" y="6998"/>
              <a:ext cx="1178" cy="842"/>
            </a:xfrm>
            <a:prstGeom prst="rect">
              <a:avLst/>
            </a:prstGeom>
          </p:spPr>
        </p:pic>
      </p:grpSp>
      <p:sp>
        <p:nvSpPr>
          <p:cNvPr id="15" name="Text Box 14"/>
          <p:cNvSpPr txBox="1"/>
          <p:nvPr/>
        </p:nvSpPr>
        <p:spPr>
          <a:xfrm>
            <a:off x="2947670" y="1751330"/>
            <a:ext cx="1941830" cy="1383665"/>
          </a:xfrm>
          <a:prstGeom prst="rect">
            <a:avLst/>
          </a:prstGeom>
          <a:noFill/>
          <a:ln>
            <a:solidFill>
              <a:srgbClr val="000000">
                <a:alpha val="0"/>
              </a:srgbClr>
            </a:solidFill>
          </a:ln>
        </p:spPr>
        <p:txBody>
          <a:bodyPr wrap="square" rtlCol="0" anchor="t">
            <a:spAutoFit/>
          </a:bodyPr>
          <a:p>
            <a:r>
              <a:rPr lang="en-US" sz="2800" spc="-1" dirty="0" err="1">
                <a:solidFill>
                  <a:srgbClr val="00B050"/>
                </a:solidFill>
                <a:latin typeface="Calibri" panose="020F0502020204030204"/>
                <a:sym typeface="+mn-ea"/>
              </a:rPr>
              <a:t>- Hits</a:t>
            </a:r>
            <a:endParaRPr lang="en-US" sz="2800" spc="-1" dirty="0" err="1">
              <a:solidFill>
                <a:srgbClr val="0000FF"/>
              </a:solidFill>
              <a:latin typeface="Calibri" panose="020F0502020204030204"/>
              <a:sym typeface="+mn-ea"/>
            </a:endParaRPr>
          </a:p>
          <a:p>
            <a:r>
              <a:rPr lang="en-US" sz="2800" spc="-1" dirty="0" err="1">
                <a:solidFill>
                  <a:srgbClr val="FF0000"/>
                </a:solidFill>
                <a:latin typeface="Calibri" panose="020F0502020204030204"/>
                <a:sym typeface="+mn-ea"/>
              </a:rPr>
              <a:t>- Digis</a:t>
            </a:r>
            <a:endParaRPr lang="en-US" sz="2800" spc="-1" dirty="0" err="1">
              <a:solidFill>
                <a:srgbClr val="FF0000"/>
              </a:solidFill>
              <a:latin typeface="Calibri" panose="020F0502020204030204"/>
              <a:sym typeface="+mn-ea"/>
            </a:endParaRPr>
          </a:p>
          <a:p>
            <a:r>
              <a:rPr lang="en-US" sz="2800" spc="-1" dirty="0" err="1">
                <a:solidFill>
                  <a:srgbClr val="0000FF"/>
                </a:solidFill>
                <a:latin typeface="Calibri" panose="020F0502020204030204"/>
                <a:sym typeface="+mn-ea"/>
              </a:rPr>
              <a:t>- Clusters</a:t>
            </a:r>
            <a:endParaRPr lang="en-US" sz="2800" spc="-1" dirty="0" err="1">
              <a:solidFill>
                <a:srgbClr val="0000FF"/>
              </a:solidFill>
              <a:latin typeface="Calibri" panose="020F0502020204030204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alphaModFix amt="10000"/>
            <a:clrChange>
              <a:clrFrom>
                <a:srgbClr val="C9C7BB">
                  <a:alpha val="100000"/>
                </a:srgbClr>
              </a:clrFrom>
              <a:clrTo>
                <a:srgbClr val="C9C7BB">
                  <a:alpha val="100000"/>
                  <a:alpha val="0"/>
                </a:srgbClr>
              </a:clrTo>
            </a:clrChange>
            <a:grayscl/>
            <a:lum bright="-42000" contrast="24000"/>
          </a:blip>
          <a:stretch>
            <a:fillRect/>
          </a:stretch>
        </p:blipFill>
        <p:spPr>
          <a:xfrm>
            <a:off x="1270" y="635"/>
            <a:ext cx="12190730" cy="6857365"/>
          </a:xfrm>
          <a:prstGeom prst="rect">
            <a:avLst/>
          </a:prstGeom>
        </p:spPr>
      </p:pic>
      <p:sp>
        <p:nvSpPr>
          <p:cNvPr id="623" name="TextShape 1"/>
          <p:cNvSpPr txBox="1"/>
          <p:nvPr/>
        </p:nvSpPr>
        <p:spPr>
          <a:xfrm>
            <a:off x="635000" y="1367155"/>
            <a:ext cx="10923270" cy="481711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48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... cluster distributions...</a:t>
            </a:r>
            <a:endParaRPr lang="en-US" sz="4800" b="0" strike="noStrike" spc="-1">
              <a:solidFill>
                <a:srgbClr val="FFFFFF"/>
              </a:solidFill>
              <a:latin typeface="Calibri Light" panose="020F0302020204030204"/>
              <a:sym typeface="+mn-ea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2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sp>
        <p:nvSpPr>
          <p:cNvPr id="2" name="Google Shape;197;p9"/>
          <p:cNvSpPr/>
          <p:nvPr/>
        </p:nvSpPr>
        <p:spPr>
          <a:xfrm>
            <a:off x="5947410" y="6184265"/>
            <a:ext cx="925830" cy="255905"/>
          </a:xfrm>
          <a:prstGeom prst="rect">
            <a:avLst/>
          </a:prstGeom>
          <a:noFill/>
          <a:ln w="25400" cap="flat" cmpd="sng">
            <a:noFill/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TextShape 1"/>
          <p:cNvSpPr txBox="1"/>
          <p:nvPr/>
        </p:nvSpPr>
        <p:spPr>
          <a:xfrm>
            <a:off x="838080" y="495720"/>
            <a:ext cx="10515240" cy="6483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mSTS 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Signal </a:t>
            </a:r>
            <a:r>
              <a:rPr lang="en-US" sz="3200" b="0" strike="noStrike" spc="-1">
                <a:solidFill>
                  <a:srgbClr val="FFFFFF"/>
                </a:solidFill>
                <a:latin typeface="Calibri Light" panose="020F0302020204030204"/>
              </a:rPr>
              <a:t>Analysis - Cluster charge distribution</a:t>
            </a:r>
            <a:endParaRPr lang="en-US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47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A3BB7540-1278-4055-9A87-844E0473530F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sp>
        <p:nvSpPr>
          <p:cNvPr id="34" name="CustomShape 34"/>
          <p:cNvSpPr/>
          <p:nvPr/>
        </p:nvSpPr>
        <p:spPr>
          <a:xfrm>
            <a:off x="1685792" y="1286531"/>
            <a:ext cx="2337569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p>
            <a:pPr algn="ctr">
              <a:lnSpc>
                <a:spcPct val="100000"/>
              </a:lnSpc>
            </a:pPr>
            <a:r>
              <a:rPr lang="en-US" sz="1400" b="1" strike="noStrike" spc="-1" dirty="0">
                <a:solidFill>
                  <a:srgbClr val="FFFFFF"/>
                </a:solidFill>
                <a:latin typeface="Arial" panose="020B0604020202020204"/>
                <a:ea typeface="DejaVu LGC Sans"/>
              </a:rPr>
              <a:t>UNIT 0</a:t>
            </a:r>
            <a:endParaRPr lang="en-US" sz="1400" b="0" strike="noStrike" spc="-1" dirty="0">
              <a:latin typeface="Arial" panose="020B0604020202020204"/>
            </a:endParaRPr>
          </a:p>
        </p:txBody>
      </p:sp>
      <p:sp>
        <p:nvSpPr>
          <p:cNvPr id="35" name="CustomShape 35"/>
          <p:cNvSpPr/>
          <p:nvPr/>
        </p:nvSpPr>
        <p:spPr>
          <a:xfrm>
            <a:off x="4160397" y="1279037"/>
            <a:ext cx="2347073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p>
            <a:pPr algn="ctr">
              <a:lnSpc>
                <a:spcPct val="100000"/>
              </a:lnSpc>
            </a:pPr>
            <a:r>
              <a:rPr lang="en-US" sz="1400" b="1" strike="noStrike" spc="-1" dirty="0">
                <a:solidFill>
                  <a:srgbClr val="FFFFFF"/>
                </a:solidFill>
                <a:latin typeface="Arial" panose="020B0604020202020204"/>
                <a:ea typeface="DejaVu LGC Sans"/>
              </a:rPr>
              <a:t>UNIT 1</a:t>
            </a:r>
            <a:endParaRPr lang="en-US" sz="1400" b="0" strike="noStrike" spc="-1" dirty="0">
              <a:latin typeface="Arial" panose="020B0604020202020204"/>
            </a:endParaRPr>
          </a:p>
        </p:txBody>
      </p:sp>
      <p:sp>
        <p:nvSpPr>
          <p:cNvPr id="36" name="CustomShape 36"/>
          <p:cNvSpPr/>
          <p:nvPr/>
        </p:nvSpPr>
        <p:spPr>
          <a:xfrm>
            <a:off x="6644526" y="1295436"/>
            <a:ext cx="2337569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p>
            <a:pPr algn="ctr">
              <a:lnSpc>
                <a:spcPct val="100000"/>
              </a:lnSpc>
            </a:pPr>
            <a:r>
              <a:rPr lang="en-US" sz="1400" b="1" strike="noStrike" spc="-1" dirty="0">
                <a:solidFill>
                  <a:srgbClr val="FFFFFF"/>
                </a:solidFill>
                <a:latin typeface="Arial" panose="020B0604020202020204"/>
                <a:ea typeface="DejaVu LGC Sans"/>
              </a:rPr>
              <a:t>UNIT 2</a:t>
            </a:r>
            <a:endParaRPr lang="en-US" sz="1400" b="0" strike="noStrike" spc="-1" dirty="0">
              <a:latin typeface="Arial" panose="020B0604020202020204"/>
            </a:endParaRPr>
          </a:p>
        </p:txBody>
      </p:sp>
      <p:sp>
        <p:nvSpPr>
          <p:cNvPr id="37" name="CustomShape 37"/>
          <p:cNvSpPr/>
          <p:nvPr/>
        </p:nvSpPr>
        <p:spPr>
          <a:xfrm rot="16200000">
            <a:off x="295351" y="2610571"/>
            <a:ext cx="179964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p>
            <a:pPr algn="ctr">
              <a:lnSpc>
                <a:spcPct val="100000"/>
              </a:lnSpc>
            </a:pPr>
            <a:r>
              <a:rPr lang="en-US" sz="1400" b="1" strike="noStrike" spc="-1" dirty="0">
                <a:solidFill>
                  <a:srgbClr val="FFFFFF"/>
                </a:solidFill>
                <a:latin typeface="Arial" panose="020B0604020202020204"/>
                <a:ea typeface="DejaVu LGC Sans"/>
              </a:rPr>
              <a:t>MODULE 0</a:t>
            </a:r>
            <a:endParaRPr lang="en-US" sz="1400" b="0" strike="noStrike" spc="-1" dirty="0">
              <a:latin typeface="Arial" panose="020B0604020202020204"/>
            </a:endParaRPr>
          </a:p>
        </p:txBody>
      </p:sp>
      <p:sp>
        <p:nvSpPr>
          <p:cNvPr id="38" name="CustomShape 38"/>
          <p:cNvSpPr/>
          <p:nvPr/>
        </p:nvSpPr>
        <p:spPr>
          <a:xfrm rot="16200000">
            <a:off x="295351" y="4746755"/>
            <a:ext cx="179964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p>
            <a:pPr algn="ctr">
              <a:lnSpc>
                <a:spcPct val="100000"/>
              </a:lnSpc>
            </a:pPr>
            <a:r>
              <a:rPr lang="en-US" sz="1400" b="1" strike="noStrike" spc="-1" dirty="0">
                <a:solidFill>
                  <a:srgbClr val="FFFFFF"/>
                </a:solidFill>
                <a:latin typeface="Arial" panose="020B0604020202020204"/>
                <a:ea typeface="DejaVu LGC Sans"/>
              </a:rPr>
              <a:t>MODULE 1</a:t>
            </a:r>
            <a:endParaRPr lang="en-US" sz="1400" b="0" strike="noStrike" spc="-1" dirty="0">
              <a:latin typeface="Arial" panose="020B0604020202020204"/>
            </a:endParaRPr>
          </a:p>
        </p:txBody>
      </p:sp>
      <p:sp>
        <p:nvSpPr>
          <p:cNvPr id="39" name="!!S/B"/>
          <p:cNvSpPr/>
          <p:nvPr/>
        </p:nvSpPr>
        <p:spPr>
          <a:xfrm>
            <a:off x="9118600" y="1416685"/>
            <a:ext cx="2512060" cy="4836160"/>
          </a:xfrm>
          <a:prstGeom prst="rect">
            <a:avLst/>
          </a:prstGeom>
          <a:noFill/>
          <a:ln w="12600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b="1" spc="-1" dirty="0">
                <a:solidFill>
                  <a:srgbClr val="FFFFFF"/>
                </a:solidFill>
                <a:latin typeface="Arial" panose="020B0604020202020204"/>
              </a:rPr>
              <a:t>Charge distribution is consistent along different cluster size</a:t>
            </a:r>
            <a:endParaRPr lang="en-US" b="1" spc="-1" dirty="0">
              <a:solidFill>
                <a:srgbClr val="FFFFFF"/>
              </a:solidFill>
              <a:latin typeface="Arial" panose="020B0604020202020204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endParaRPr lang="en-US" b="1" spc="-1" dirty="0">
              <a:solidFill>
                <a:srgbClr val="FFFFFF"/>
              </a:solidFill>
              <a:latin typeface="Arial" panose="020B0604020202020204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endParaRPr lang="en-US" b="1" spc="-1" dirty="0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432" y="1622928"/>
            <a:ext cx="2347073" cy="229184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896" y="1622928"/>
            <a:ext cx="2347073" cy="229184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361" y="1622928"/>
            <a:ext cx="2347073" cy="229184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59" y="3995625"/>
            <a:ext cx="2347073" cy="229184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860" y="3995625"/>
            <a:ext cx="2347073" cy="229184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361" y="3995625"/>
            <a:ext cx="2347073" cy="22918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alphaModFix amt="10000"/>
            <a:clrChange>
              <a:clrFrom>
                <a:srgbClr val="C9C7BB">
                  <a:alpha val="100000"/>
                </a:srgbClr>
              </a:clrFrom>
              <a:clrTo>
                <a:srgbClr val="C9C7BB">
                  <a:alpha val="100000"/>
                  <a:alpha val="0"/>
                </a:srgbClr>
              </a:clrTo>
            </a:clrChange>
            <a:grayscl/>
            <a:lum bright="-42000" contrast="24000"/>
          </a:blip>
          <a:stretch>
            <a:fillRect/>
          </a:stretch>
        </p:blipFill>
        <p:spPr>
          <a:xfrm>
            <a:off x="1270" y="635"/>
            <a:ext cx="12190730" cy="6857365"/>
          </a:xfrm>
          <a:prstGeom prst="rect">
            <a:avLst/>
          </a:prstGeom>
        </p:spPr>
      </p:pic>
      <p:sp>
        <p:nvSpPr>
          <p:cNvPr id="623" name="TextShape 1"/>
          <p:cNvSpPr txBox="1"/>
          <p:nvPr/>
        </p:nvSpPr>
        <p:spPr>
          <a:xfrm>
            <a:off x="838200" y="1367790"/>
            <a:ext cx="10923270" cy="481711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48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... preliminary alignment ...</a:t>
            </a:r>
            <a:endParaRPr lang="en-US" sz="4800" b="0" strike="noStrike" spc="-1">
              <a:solidFill>
                <a:srgbClr val="FFFFFF"/>
              </a:solidFill>
              <a:latin typeface="Calibri Light" panose="020F0302020204030204"/>
              <a:sym typeface="+mn-ea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2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sp>
        <p:nvSpPr>
          <p:cNvPr id="2" name="Google Shape;197;p9"/>
          <p:cNvSpPr/>
          <p:nvPr/>
        </p:nvSpPr>
        <p:spPr>
          <a:xfrm>
            <a:off x="5947410" y="6184265"/>
            <a:ext cx="925830" cy="255905"/>
          </a:xfrm>
          <a:prstGeom prst="rect">
            <a:avLst/>
          </a:prstGeom>
          <a:noFill/>
          <a:ln w="25400" cap="flat" cmpd="sng">
            <a:noFill/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Action Button: Return 14">
            <a:hlinkClick r:id="rId3" action="ppaction://hlinksldjump"/>
          </p:cNvPr>
          <p:cNvSpPr/>
          <p:nvPr/>
        </p:nvSpPr>
        <p:spPr>
          <a:xfrm>
            <a:off x="383540" y="5874385"/>
            <a:ext cx="408940" cy="424180"/>
          </a:xfrm>
          <a:prstGeom prst="actionButtonReturn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838080" y="495720"/>
            <a:ext cx="10515240" cy="6483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800" b="0" strike="noStrike" spc="-1" dirty="0">
                <a:solidFill>
                  <a:srgbClr val="FFFFFF"/>
                </a:solidFill>
                <a:latin typeface="Calibri Light" panose="020F0302020204030204"/>
              </a:rPr>
              <a:t>CBM - Small scale prototypes : mini-CBM (mCBM)</a:t>
            </a:r>
            <a:endParaRPr lang="en-US" sz="2800" b="0" strike="noStrike" spc="-1" dirty="0">
              <a:solidFill>
                <a:srgbClr val="FFFFFF"/>
              </a:solidFill>
              <a:latin typeface="Calibri Light" panose="020F0302020204030204"/>
            </a:endParaRPr>
          </a:p>
        </p:txBody>
      </p:sp>
      <p:pic>
        <p:nvPicPr>
          <p:cNvPr id="103" name="Picture 14"/>
          <p:cNvPicPr/>
          <p:nvPr/>
        </p:nvPicPr>
        <p:blipFill>
          <a:blip r:embed="rId1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grpSp>
        <p:nvGrpSpPr>
          <p:cNvPr id="19" name="Group 18"/>
          <p:cNvGrpSpPr/>
          <p:nvPr/>
        </p:nvGrpSpPr>
        <p:grpSpPr>
          <a:xfrm>
            <a:off x="829945" y="1279525"/>
            <a:ext cx="4222115" cy="3153410"/>
            <a:chOff x="1320" y="2067"/>
            <a:chExt cx="7000" cy="5228"/>
          </a:xfrm>
        </p:grpSpPr>
        <p:pic>
          <p:nvPicPr>
            <p:cNvPr id="9" name="Picture 8" descr="cbm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0" y="2099"/>
              <a:ext cx="7001" cy="5196"/>
            </a:xfrm>
            <a:prstGeom prst="rect">
              <a:avLst/>
            </a:prstGeom>
          </p:spPr>
        </p:pic>
        <p:sp>
          <p:nvSpPr>
            <p:cNvPr id="6" name="Text Box 5"/>
            <p:cNvSpPr txBox="1"/>
            <p:nvPr/>
          </p:nvSpPr>
          <p:spPr>
            <a:xfrm>
              <a:off x="1320" y="2067"/>
              <a:ext cx="7001" cy="636"/>
            </a:xfrm>
            <a:prstGeom prst="rect">
              <a:avLst/>
            </a:prstGeom>
            <a:solidFill>
              <a:srgbClr val="000000">
                <a:alpha val="31000"/>
              </a:srgbClr>
            </a:solidFill>
          </p:spPr>
          <p:txBody>
            <a:bodyPr wrap="square" rtlCol="0" anchor="ctr" anchorCtr="0">
              <a:noAutofit/>
            </a:bodyPr>
            <a:p>
              <a:pPr algn="ctr"/>
              <a:r>
                <a:rPr lang="en-US" sz="1600" spc="-1" dirty="0">
                  <a:solidFill>
                    <a:schemeClr val="bg1"/>
                  </a:solidFill>
                  <a:latin typeface="Arial" panose="020B0604020202020204"/>
                  <a:sym typeface="+mn-ea"/>
                </a:rPr>
                <a:t>CBM</a:t>
              </a:r>
              <a:endParaRPr lang="en-US" sz="1600" spc="-1" dirty="0">
                <a:solidFill>
                  <a:schemeClr val="bg1"/>
                </a:solidFill>
                <a:latin typeface="Arial" panose="020B0604020202020204"/>
                <a:sym typeface="+mn-ea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554345" y="1249680"/>
            <a:ext cx="6022975" cy="3180715"/>
            <a:chOff x="8610" y="2020"/>
            <a:chExt cx="9986" cy="5274"/>
          </a:xfrm>
        </p:grpSpPr>
        <p:sp>
          <p:nvSpPr>
            <p:cNvPr id="18" name="Text Box 17"/>
            <p:cNvSpPr txBox="1"/>
            <p:nvPr/>
          </p:nvSpPr>
          <p:spPr>
            <a:xfrm>
              <a:off x="8610" y="2020"/>
              <a:ext cx="9987" cy="5274"/>
            </a:xfrm>
            <a:prstGeom prst="rect">
              <a:avLst/>
            </a:prstGeom>
            <a:solidFill>
              <a:srgbClr val="000000">
                <a:alpha val="31000"/>
              </a:srgbClr>
            </a:solidFill>
          </p:spPr>
          <p:txBody>
            <a:bodyPr wrap="square" rtlCol="0" anchor="t" anchorCtr="0">
              <a:noAutofit/>
            </a:bodyPr>
            <a:p>
              <a:pPr algn="ctr"/>
              <a:r>
                <a:rPr lang="en-US" sz="1600" spc="-1" dirty="0">
                  <a:solidFill>
                    <a:schemeClr val="bg1"/>
                  </a:solidFill>
                  <a:latin typeface="Arial" panose="020B0604020202020204"/>
                  <a:sym typeface="+mn-ea"/>
                </a:rPr>
                <a:t>     mini - CBM</a:t>
              </a:r>
              <a:endParaRPr lang="en-US" sz="1600" spc="-1" dirty="0">
                <a:solidFill>
                  <a:schemeClr val="bg1"/>
                </a:solidFill>
                <a:latin typeface="Arial" panose="020B0604020202020204"/>
                <a:sym typeface="+mn-ea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0971" y="2031"/>
              <a:ext cx="7625" cy="5165"/>
              <a:chOff x="6857" y="1334"/>
              <a:chExt cx="11740" cy="8293"/>
            </a:xfrm>
          </p:grpSpPr>
          <p:pic>
            <p:nvPicPr>
              <p:cNvPr id="2" name="Picture 1" descr="geometry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000000">
                      <a:alpha val="100000"/>
                    </a:srgbClr>
                  </a:clrFrom>
                  <a:clrTo>
                    <a:srgbClr val="000000">
                      <a:alpha val="100000"/>
                      <a:alpha val="0"/>
                    </a:srgbClr>
                  </a:clrTo>
                </a:clrChange>
              </a:blip>
              <a:srcRect l="9899" t="-570" r="14356"/>
              <a:stretch>
                <a:fillRect/>
              </a:stretch>
            </p:blipFill>
            <p:spPr>
              <a:xfrm>
                <a:off x="6857" y="1334"/>
                <a:ext cx="11317" cy="8293"/>
              </a:xfrm>
              <a:prstGeom prst="rect">
                <a:avLst/>
              </a:prstGeom>
            </p:spPr>
          </p:pic>
          <p:sp>
            <p:nvSpPr>
              <p:cNvPr id="3" name="Text Box 2"/>
              <p:cNvSpPr txBox="1"/>
              <p:nvPr/>
            </p:nvSpPr>
            <p:spPr>
              <a:xfrm>
                <a:off x="10734" y="8100"/>
                <a:ext cx="3036" cy="979"/>
              </a:xfrm>
              <a:prstGeom prst="rect">
                <a:avLst/>
              </a:prstGeom>
              <a:solidFill>
                <a:srgbClr val="000000">
                  <a:alpha val="31000"/>
                </a:srgbClr>
              </a:solidFill>
            </p:spPr>
            <p:txBody>
              <a:bodyPr wrap="square" rtlCol="0" anchor="ctr" anchorCtr="0">
                <a:noAutofit/>
              </a:bodyPr>
              <a:p>
                <a:pPr algn="ctr"/>
                <a:r>
                  <a:rPr lang="en-US" sz="1200" spc="-1" dirty="0">
                    <a:solidFill>
                      <a:schemeClr val="bg1"/>
                    </a:solidFill>
                    <a:latin typeface="Arial" panose="020B0604020202020204"/>
                    <a:sym typeface="+mn-ea"/>
                  </a:rPr>
                  <a:t>mMUCH</a:t>
                </a:r>
                <a:endParaRPr lang="en-US" sz="1200" spc="-1" dirty="0">
                  <a:solidFill>
                    <a:schemeClr val="bg1"/>
                  </a:solidFill>
                  <a:latin typeface="Arial" panose="020B0604020202020204"/>
                  <a:sym typeface="+mn-ea"/>
                </a:endParaRPr>
              </a:p>
              <a:p>
                <a:pPr algn="ctr"/>
                <a:r>
                  <a:rPr lang="en-US" sz="1200" spc="-1" dirty="0">
                    <a:solidFill>
                      <a:schemeClr val="bg1"/>
                    </a:solidFill>
                    <a:latin typeface="Arial" panose="020B0604020202020204"/>
                    <a:sym typeface="+mn-ea"/>
                  </a:rPr>
                  <a:t>GEM</a:t>
                </a:r>
                <a:endParaRPr lang="en-US" sz="1200" spc="-1" dirty="0">
                  <a:solidFill>
                    <a:schemeClr val="bg1"/>
                  </a:solidFill>
                  <a:latin typeface="Arial" panose="020B0604020202020204"/>
                  <a:sym typeface="+mn-ea"/>
                </a:endParaRPr>
              </a:p>
            </p:txBody>
          </p:sp>
          <p:sp>
            <p:nvSpPr>
              <p:cNvPr id="4" name="Text Box 3"/>
              <p:cNvSpPr txBox="1"/>
              <p:nvPr/>
            </p:nvSpPr>
            <p:spPr>
              <a:xfrm>
                <a:off x="10578" y="5878"/>
                <a:ext cx="2054" cy="979"/>
              </a:xfrm>
              <a:prstGeom prst="rect">
                <a:avLst/>
              </a:prstGeom>
              <a:solidFill>
                <a:srgbClr val="000000">
                  <a:alpha val="31000"/>
                </a:srgbClr>
              </a:solidFill>
            </p:spPr>
            <p:txBody>
              <a:bodyPr wrap="square" rtlCol="0" anchor="ctr" anchorCtr="0">
                <a:noAutofit/>
              </a:bodyPr>
              <a:p>
                <a:pPr algn="ctr"/>
                <a:r>
                  <a:rPr lang="en-US" sz="1200" spc="-1" dirty="0">
                    <a:solidFill>
                      <a:schemeClr val="bg1"/>
                    </a:solidFill>
                    <a:latin typeface="Arial" panose="020B0604020202020204"/>
                    <a:sym typeface="+mn-ea"/>
                  </a:rPr>
                  <a:t>mTRD 2D</a:t>
                </a:r>
                <a:endParaRPr lang="en-US" sz="1200" spc="-1" dirty="0">
                  <a:solidFill>
                    <a:schemeClr val="bg1"/>
                  </a:solidFill>
                  <a:latin typeface="Arial" panose="020B0604020202020204"/>
                  <a:sym typeface="+mn-ea"/>
                </a:endParaRPr>
              </a:p>
            </p:txBody>
          </p:sp>
          <p:sp>
            <p:nvSpPr>
              <p:cNvPr id="5" name="Text Box 4"/>
              <p:cNvSpPr txBox="1"/>
              <p:nvPr/>
            </p:nvSpPr>
            <p:spPr>
              <a:xfrm>
                <a:off x="12206" y="5741"/>
                <a:ext cx="3036" cy="979"/>
              </a:xfrm>
              <a:prstGeom prst="rect">
                <a:avLst/>
              </a:prstGeom>
              <a:solidFill>
                <a:srgbClr val="000000">
                  <a:alpha val="31000"/>
                </a:srgbClr>
              </a:solidFill>
            </p:spPr>
            <p:txBody>
              <a:bodyPr wrap="square" rtlCol="0" anchor="ctr" anchorCtr="0">
                <a:noAutofit/>
              </a:bodyPr>
              <a:p>
                <a:pPr algn="ctr"/>
                <a:r>
                  <a:rPr lang="en-US" sz="1200" spc="-1" dirty="0">
                    <a:solidFill>
                      <a:schemeClr val="bg1"/>
                    </a:solidFill>
                    <a:latin typeface="Arial" panose="020B0604020202020204"/>
                    <a:sym typeface="+mn-ea"/>
                  </a:rPr>
                  <a:t>mTRD 1D</a:t>
                </a:r>
                <a:endParaRPr lang="en-US" sz="1200" spc="-1" dirty="0">
                  <a:solidFill>
                    <a:schemeClr val="bg1"/>
                  </a:solidFill>
                  <a:latin typeface="Arial" panose="020B0604020202020204"/>
                  <a:sym typeface="+mn-ea"/>
                </a:endParaRPr>
              </a:p>
            </p:txBody>
          </p:sp>
          <p:sp>
            <p:nvSpPr>
              <p:cNvPr id="7" name="Text Box 6"/>
              <p:cNvSpPr txBox="1"/>
              <p:nvPr/>
            </p:nvSpPr>
            <p:spPr>
              <a:xfrm>
                <a:off x="14491" y="3919"/>
                <a:ext cx="2100" cy="979"/>
              </a:xfrm>
              <a:prstGeom prst="rect">
                <a:avLst/>
              </a:prstGeom>
              <a:solidFill>
                <a:srgbClr val="000000">
                  <a:alpha val="31000"/>
                </a:srgbClr>
              </a:solidFill>
            </p:spPr>
            <p:txBody>
              <a:bodyPr wrap="square" rtlCol="0" anchor="ctr" anchorCtr="0">
                <a:noAutofit/>
              </a:bodyPr>
              <a:p>
                <a:pPr algn="ctr"/>
                <a:r>
                  <a:rPr lang="en-US" sz="1200" spc="-1" dirty="0">
                    <a:solidFill>
                      <a:schemeClr val="bg1"/>
                    </a:solidFill>
                    <a:latin typeface="Arial" panose="020B0604020202020204"/>
                    <a:sym typeface="+mn-ea"/>
                  </a:rPr>
                  <a:t>mTOF</a:t>
                </a:r>
                <a:endParaRPr lang="en-US" sz="1200" spc="-1" dirty="0">
                  <a:solidFill>
                    <a:schemeClr val="bg1"/>
                  </a:solidFill>
                  <a:latin typeface="Arial" panose="020B0604020202020204"/>
                  <a:sym typeface="+mn-ea"/>
                </a:endParaRPr>
              </a:p>
            </p:txBody>
          </p:sp>
          <p:sp>
            <p:nvSpPr>
              <p:cNvPr id="8" name="Text Box 7"/>
              <p:cNvSpPr txBox="1"/>
              <p:nvPr/>
            </p:nvSpPr>
            <p:spPr>
              <a:xfrm>
                <a:off x="17030" y="4023"/>
                <a:ext cx="1501" cy="979"/>
              </a:xfrm>
              <a:prstGeom prst="rect">
                <a:avLst/>
              </a:prstGeom>
              <a:solidFill>
                <a:srgbClr val="000000">
                  <a:alpha val="31000"/>
                </a:srgbClr>
              </a:solidFill>
            </p:spPr>
            <p:txBody>
              <a:bodyPr wrap="square" rtlCol="0" anchor="ctr" anchorCtr="0">
                <a:noAutofit/>
              </a:bodyPr>
              <a:p>
                <a:pPr algn="ctr"/>
                <a:r>
                  <a:rPr lang="en-US" sz="1200" spc="-1" dirty="0">
                    <a:solidFill>
                      <a:schemeClr val="bg1"/>
                    </a:solidFill>
                    <a:latin typeface="Arial" panose="020B0604020202020204"/>
                    <a:sym typeface="+mn-ea"/>
                  </a:rPr>
                  <a:t>mRICH</a:t>
                </a:r>
                <a:endParaRPr lang="en-US" sz="1200" spc="-1" dirty="0">
                  <a:solidFill>
                    <a:schemeClr val="bg1"/>
                  </a:solidFill>
                  <a:latin typeface="Arial" panose="020B0604020202020204"/>
                  <a:sym typeface="+mn-ea"/>
                </a:endParaRPr>
              </a:p>
            </p:txBody>
          </p:sp>
          <p:sp>
            <p:nvSpPr>
              <p:cNvPr id="10" name="Text Box 9"/>
              <p:cNvSpPr txBox="1"/>
              <p:nvPr/>
            </p:nvSpPr>
            <p:spPr>
              <a:xfrm>
                <a:off x="15561" y="2212"/>
                <a:ext cx="3036" cy="979"/>
              </a:xfrm>
              <a:prstGeom prst="rect">
                <a:avLst/>
              </a:prstGeom>
              <a:solidFill>
                <a:srgbClr val="000000">
                  <a:alpha val="31000"/>
                </a:srgbClr>
              </a:solidFill>
            </p:spPr>
            <p:txBody>
              <a:bodyPr wrap="square" rtlCol="0" anchor="ctr" anchorCtr="0">
                <a:noAutofit/>
              </a:bodyPr>
              <a:p>
                <a:pPr algn="ctr"/>
                <a:r>
                  <a:rPr lang="en-US" sz="1200" spc="-1" dirty="0">
                    <a:solidFill>
                      <a:schemeClr val="bg1"/>
                    </a:solidFill>
                    <a:latin typeface="Arial" panose="020B0604020202020204"/>
                    <a:sym typeface="+mn-ea"/>
                  </a:rPr>
                  <a:t>mMUCH</a:t>
                </a:r>
                <a:endParaRPr lang="en-US" sz="1200" spc="-1" dirty="0">
                  <a:solidFill>
                    <a:schemeClr val="bg1"/>
                  </a:solidFill>
                  <a:latin typeface="Arial" panose="020B0604020202020204"/>
                  <a:sym typeface="+mn-ea"/>
                </a:endParaRPr>
              </a:p>
              <a:p>
                <a:pPr algn="ctr"/>
                <a:r>
                  <a:rPr lang="en-US" sz="1200" spc="-1" dirty="0">
                    <a:solidFill>
                      <a:schemeClr val="bg1"/>
                    </a:solidFill>
                    <a:latin typeface="Arial" panose="020B0604020202020204"/>
                    <a:sym typeface="+mn-ea"/>
                  </a:rPr>
                  <a:t> RPC</a:t>
                </a:r>
                <a:endParaRPr lang="en-US" sz="1200" spc="-1" dirty="0">
                  <a:solidFill>
                    <a:schemeClr val="bg1"/>
                  </a:solidFill>
                  <a:latin typeface="Arial" panose="020B0604020202020204"/>
                  <a:sym typeface="+mn-ea"/>
                </a:endParaRPr>
              </a:p>
            </p:txBody>
          </p:sp>
          <p:sp>
            <p:nvSpPr>
              <p:cNvPr id="11" name="Text Box 10"/>
              <p:cNvSpPr txBox="1"/>
              <p:nvPr/>
            </p:nvSpPr>
            <p:spPr>
              <a:xfrm>
                <a:off x="8906" y="8339"/>
                <a:ext cx="2331" cy="979"/>
              </a:xfrm>
              <a:prstGeom prst="rect">
                <a:avLst/>
              </a:prstGeom>
              <a:solidFill>
                <a:srgbClr val="000000">
                  <a:alpha val="31000"/>
                </a:srgbClr>
              </a:solidFill>
            </p:spPr>
            <p:txBody>
              <a:bodyPr wrap="square" rtlCol="0" anchor="ctr" anchorCtr="0">
                <a:noAutofit/>
              </a:bodyPr>
              <a:p>
                <a:pPr algn="ctr"/>
                <a:r>
                  <a:rPr lang="en-US" sz="1200" spc="-1" dirty="0">
                    <a:solidFill>
                      <a:schemeClr val="bg1"/>
                    </a:solidFill>
                    <a:latin typeface="Arial" panose="020B0604020202020204"/>
                    <a:sym typeface="+mn-ea"/>
                  </a:rPr>
                  <a:t>mSTS</a:t>
                </a:r>
                <a:endParaRPr lang="en-US" sz="1200" spc="-1" dirty="0">
                  <a:solidFill>
                    <a:schemeClr val="bg1"/>
                  </a:solidFill>
                  <a:latin typeface="Arial" panose="020B0604020202020204"/>
                  <a:sym typeface="+mn-ea"/>
                </a:endParaRPr>
              </a:p>
            </p:txBody>
          </p:sp>
        </p:grpSp>
        <p:sp>
          <p:nvSpPr>
            <p:cNvPr id="30" name="Rectangle 11"/>
            <p:cNvSpPr/>
            <p:nvPr/>
          </p:nvSpPr>
          <p:spPr>
            <a:xfrm rot="20280000">
              <a:off x="12078" y="5124"/>
              <a:ext cx="1410" cy="198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62" name="Line 33"/>
            <p:cNvSpPr/>
            <p:nvPr/>
          </p:nvSpPr>
          <p:spPr>
            <a:xfrm>
              <a:off x="10262" y="4982"/>
              <a:ext cx="1497" cy="547"/>
            </a:xfrm>
            <a:prstGeom prst="line">
              <a:avLst/>
            </a:prstGeom>
            <a:ln w="9360">
              <a:solidFill>
                <a:schemeClr val="bg1"/>
              </a:solidFill>
              <a:custDash>
                <a:ds d="500000" sp="400000"/>
              </a:custDash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" name="Line 33"/>
            <p:cNvSpPr/>
            <p:nvPr/>
          </p:nvSpPr>
          <p:spPr>
            <a:xfrm>
              <a:off x="12658" y="4973"/>
              <a:ext cx="337" cy="1"/>
            </a:xfrm>
            <a:prstGeom prst="line">
              <a:avLst/>
            </a:prstGeom>
            <a:ln w="9360">
              <a:solidFill>
                <a:schemeClr val="bg1"/>
              </a:solidFill>
              <a:custDash>
                <a:ds d="500000" sp="400000"/>
              </a:custDash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" name="Line 33"/>
            <p:cNvSpPr/>
            <p:nvPr/>
          </p:nvSpPr>
          <p:spPr>
            <a:xfrm>
              <a:off x="8729" y="4981"/>
              <a:ext cx="3893" cy="2313"/>
            </a:xfrm>
            <a:prstGeom prst="line">
              <a:avLst/>
            </a:prstGeom>
            <a:ln w="9360">
              <a:solidFill>
                <a:schemeClr val="bg1"/>
              </a:solidFill>
              <a:custDash>
                <a:ds d="500000" sp="400000"/>
              </a:custDash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>
                    <a:alpha val="100000"/>
                  </a:srgbClr>
                </a:clrFrom>
                <a:clrTo>
                  <a:srgbClr val="000000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29" y="2068"/>
              <a:ext cx="3927" cy="2889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sp>
          <p:nvSpPr>
            <p:cNvPr id="17" name="Line 33"/>
            <p:cNvSpPr/>
            <p:nvPr/>
          </p:nvSpPr>
          <p:spPr>
            <a:xfrm>
              <a:off x="12657" y="2031"/>
              <a:ext cx="1151" cy="4735"/>
            </a:xfrm>
            <a:prstGeom prst="line">
              <a:avLst/>
            </a:prstGeom>
            <a:ln w="9360">
              <a:solidFill>
                <a:schemeClr val="bg1"/>
              </a:solidFill>
              <a:custDash>
                <a:ds d="500000" sp="400000"/>
              </a:custDash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" name="Text Box 13"/>
            <p:cNvSpPr txBox="1"/>
            <p:nvPr/>
          </p:nvSpPr>
          <p:spPr>
            <a:xfrm>
              <a:off x="8729" y="4337"/>
              <a:ext cx="3893" cy="636"/>
            </a:xfrm>
            <a:prstGeom prst="rect">
              <a:avLst/>
            </a:prstGeom>
            <a:solidFill>
              <a:srgbClr val="000000">
                <a:alpha val="31000"/>
              </a:srgbClr>
            </a:solidFill>
          </p:spPr>
          <p:txBody>
            <a:bodyPr wrap="square" rtlCol="0" anchor="ctr" anchorCtr="0">
              <a:noAutofit/>
            </a:bodyPr>
            <a:p>
              <a:pPr algn="ctr"/>
              <a:r>
                <a:rPr lang="en-US" sz="1600" spc="-1" dirty="0">
                  <a:solidFill>
                    <a:schemeClr val="bg1"/>
                  </a:solidFill>
                  <a:latin typeface="Arial" panose="020B0604020202020204"/>
                  <a:sym typeface="+mn-ea"/>
                </a:rPr>
                <a:t>mSTS</a:t>
              </a:r>
              <a:endParaRPr lang="en-US" sz="1600" spc="-1" dirty="0">
                <a:solidFill>
                  <a:schemeClr val="bg1"/>
                </a:solidFill>
                <a:latin typeface="Arial" panose="020B0604020202020204"/>
                <a:sym typeface="+mn-ea"/>
              </a:endParaRPr>
            </a:p>
          </p:txBody>
        </p:sp>
      </p:grpSp>
      <p:sp>
        <p:nvSpPr>
          <p:cNvPr id="135" name="CustomShape 34"/>
          <p:cNvSpPr/>
          <p:nvPr/>
        </p:nvSpPr>
        <p:spPr>
          <a:xfrm>
            <a:off x="838835" y="4600575"/>
            <a:ext cx="6972935" cy="1701800"/>
          </a:xfrm>
          <a:prstGeom prst="rect">
            <a:avLst/>
          </a:prstGeom>
          <a:solidFill>
            <a:srgbClr val="262626">
              <a:alpha val="59000"/>
            </a:srgbClr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/>
          <a:p>
            <a:pPr indent="0" algn="ctr">
              <a:lnSpc>
                <a:spcPct val="100000"/>
              </a:lnSpc>
              <a:spcBef>
                <a:spcPts val="600"/>
              </a:spcBef>
              <a:buClr>
                <a:srgbClr val="FFFFFF"/>
              </a:buClr>
              <a:buFont typeface="Arial" panose="020B0604020202020204"/>
              <a:buNone/>
            </a:pPr>
            <a:r>
              <a:rPr lang="en-US" sz="1600" b="1" strike="noStrike" spc="-1" dirty="0">
                <a:solidFill>
                  <a:schemeClr val="bg1"/>
                </a:solidFill>
                <a:latin typeface="Arial" panose="020B0604020202020204"/>
                <a:ea typeface="DejaVu LGC Sans"/>
              </a:rPr>
              <a:t>mCBM@SIS18 goals:</a:t>
            </a:r>
            <a:endParaRPr lang="en-US" sz="1600" b="1" strike="noStrike" spc="-1" dirty="0">
              <a:solidFill>
                <a:schemeClr val="bg1"/>
              </a:solidFill>
              <a:latin typeface="Arial" panose="020B0604020202020204"/>
              <a:ea typeface="DejaVu LGC Sans"/>
            </a:endParaRPr>
          </a:p>
          <a:p>
            <a:pPr marL="285750" indent="-285750" algn="l">
              <a:lnSpc>
                <a:spcPct val="100000"/>
              </a:lnSpc>
              <a:spcBef>
                <a:spcPts val="600"/>
              </a:spcBef>
              <a:buClr>
                <a:srgbClr val="FFFFFF"/>
              </a:buClr>
              <a:buFont typeface="Arial" panose="020B0604020202020204"/>
              <a:buChar char="•"/>
            </a:pPr>
            <a:r>
              <a:rPr lang="en-US" sz="1600" b="0" strike="noStrike" spc="-1" dirty="0">
                <a:solidFill>
                  <a:schemeClr val="bg1"/>
                </a:solidFill>
                <a:latin typeface="Arial" panose="020B0604020202020204"/>
              </a:rPr>
              <a:t>... test and optimize the operation of the full system (...) under realistic experiment conditions.</a:t>
            </a:r>
            <a:endParaRPr lang="en-US" sz="1600" b="0" strike="noStrike" spc="-1" dirty="0">
              <a:solidFill>
                <a:schemeClr val="bg1"/>
              </a:solidFill>
              <a:latin typeface="Arial" panose="020B0604020202020204"/>
            </a:endParaRPr>
          </a:p>
          <a:p>
            <a:pPr marL="285750" indent="-285750" algn="l">
              <a:lnSpc>
                <a:spcPct val="100000"/>
              </a:lnSpc>
              <a:spcBef>
                <a:spcPts val="600"/>
              </a:spcBef>
              <a:buClr>
                <a:srgbClr val="FFFFFF"/>
              </a:buClr>
              <a:buFont typeface="Arial" panose="020B0604020202020204"/>
              <a:buChar char="•"/>
            </a:pPr>
            <a:r>
              <a:rPr lang="en-US" sz="1600" b="0" strike="noStrike" spc="-1" dirty="0">
                <a:solidFill>
                  <a:schemeClr val="bg1"/>
                </a:solidFill>
                <a:latin typeface="Arial" panose="020B0604020202020204"/>
              </a:rPr>
              <a:t>... the free-streaming data acquisition system ...</a:t>
            </a:r>
            <a:endParaRPr lang="en-US" sz="1600" b="0" strike="noStrike" spc="-1" dirty="0">
              <a:solidFill>
                <a:schemeClr val="bg1"/>
              </a:solidFill>
              <a:latin typeface="Arial" panose="020B0604020202020204"/>
            </a:endParaRPr>
          </a:p>
          <a:p>
            <a:pPr marL="285750" indent="-285750" algn="l">
              <a:lnSpc>
                <a:spcPct val="100000"/>
              </a:lnSpc>
              <a:spcBef>
                <a:spcPts val="600"/>
              </a:spcBef>
              <a:buClr>
                <a:srgbClr val="FFFFFF"/>
              </a:buClr>
              <a:buFont typeface="Arial" panose="020B0604020202020204"/>
              <a:buChar char="•"/>
            </a:pPr>
            <a:r>
              <a:rPr lang="en-US" sz="1600" b="0" strike="noStrike" spc="-1" dirty="0">
                <a:solidFill>
                  <a:schemeClr val="bg1"/>
                </a:solidFill>
                <a:latin typeface="Arial" panose="020B0604020202020204"/>
              </a:rPr>
              <a:t>... the online track and event reconstruction ...</a:t>
            </a:r>
            <a:endParaRPr lang="en-US" sz="1600" b="0" strike="noStrike" spc="-1" dirty="0">
              <a:solidFill>
                <a:schemeClr val="bg1"/>
              </a:solidFill>
              <a:latin typeface="Arial" panose="020B0604020202020204"/>
            </a:endParaRPr>
          </a:p>
          <a:p>
            <a:pPr marL="285750" indent="-285750" algn="l">
              <a:lnSpc>
                <a:spcPct val="100000"/>
              </a:lnSpc>
              <a:spcBef>
                <a:spcPts val="600"/>
              </a:spcBef>
              <a:buClr>
                <a:srgbClr val="FFFFFF"/>
              </a:buClr>
              <a:buFont typeface="Arial" panose="020B0604020202020204"/>
              <a:buChar char="•"/>
            </a:pPr>
            <a:r>
              <a:rPr lang="en-US" sz="1600" b="0" strike="noStrike" spc="-1" dirty="0">
                <a:solidFill>
                  <a:schemeClr val="bg1"/>
                </a:solidFill>
                <a:latin typeface="Arial" panose="020B0604020202020204"/>
              </a:rPr>
              <a:t>... the offline data analysis and the detector control system ...</a:t>
            </a:r>
            <a:endParaRPr lang="en-US" sz="1600" b="0" strike="noStrike" spc="-1" dirty="0">
              <a:solidFill>
                <a:schemeClr val="bg1"/>
              </a:solidFill>
              <a:latin typeface="Arial" panose="020B0604020202020204"/>
            </a:endParaRPr>
          </a:p>
        </p:txBody>
      </p:sp>
      <p:sp>
        <p:nvSpPr>
          <p:cNvPr id="24" name="Text Box 23"/>
          <p:cNvSpPr txBox="1"/>
          <p:nvPr/>
        </p:nvSpPr>
        <p:spPr>
          <a:xfrm>
            <a:off x="8293100" y="5036503"/>
            <a:ext cx="33909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600" spc="-1" dirty="0">
                <a:solidFill>
                  <a:schemeClr val="bg1"/>
                </a:solidFill>
                <a:latin typeface="Arial" panose="020B0604020202020204"/>
                <a:sym typeface="+mn-ea"/>
              </a:rPr>
              <a:t>- First beam-time 2019</a:t>
            </a:r>
            <a:endParaRPr lang="en-US" sz="1600" spc="-1" dirty="0">
              <a:solidFill>
                <a:schemeClr val="bg1"/>
              </a:solidFill>
              <a:latin typeface="Arial" panose="020B0604020202020204"/>
              <a:sym typeface="+mn-ea"/>
            </a:endParaRPr>
          </a:p>
          <a:p>
            <a:r>
              <a:rPr lang="en-US" sz="1600" spc="-1" dirty="0">
                <a:solidFill>
                  <a:schemeClr val="bg1"/>
                </a:solidFill>
                <a:latin typeface="Arial" panose="020B0604020202020204"/>
                <a:sym typeface="+mn-ea"/>
              </a:rPr>
              <a:t>- Full setup during 2021-2022 data taking campaign</a:t>
            </a:r>
            <a:endParaRPr lang="en-US" sz="1600" spc="-1" dirty="0">
              <a:solidFill>
                <a:schemeClr val="bg1"/>
              </a:solidFill>
              <a:latin typeface="Arial" panose="020B0604020202020204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8860" y="1737360"/>
            <a:ext cx="5481955" cy="4032250"/>
          </a:xfrm>
          <a:prstGeom prst="rect">
            <a:avLst/>
          </a:prstGeom>
        </p:spPr>
      </p:pic>
      <p:sp>
        <p:nvSpPr>
          <p:cNvPr id="623" name="TextShape 1"/>
          <p:cNvSpPr txBox="1"/>
          <p:nvPr/>
        </p:nvSpPr>
        <p:spPr>
          <a:xfrm>
            <a:off x="838080" y="495720"/>
            <a:ext cx="10515240" cy="6483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mSTS </a:t>
            </a:r>
            <a:r>
              <a:rPr lang="en-US" sz="3200" b="0" spc="-1">
                <a:solidFill>
                  <a:srgbClr val="FFFFFF"/>
                </a:solidFill>
                <a:latin typeface="Calibri Light" panose="020F0302020204030204"/>
              </a:rPr>
              <a:t>Vertex Reconstruction - Setup: Top view</a:t>
            </a:r>
            <a:endParaRPr lang="en-US" sz="3200" b="0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2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pic>
        <p:nvPicPr>
          <p:cNvPr id="15" name="Picture 14" descr="output-onlinegiftools (4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940" y="4272280"/>
            <a:ext cx="259715" cy="259715"/>
          </a:xfrm>
          <a:prstGeom prst="rect">
            <a:avLst/>
          </a:prstGeom>
        </p:spPr>
      </p:pic>
      <p:pic>
        <p:nvPicPr>
          <p:cNvPr id="27" name="Picture 26" descr="output-onlinegiftools (4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940" y="4272280"/>
            <a:ext cx="259715" cy="259715"/>
          </a:xfrm>
          <a:prstGeom prst="rect">
            <a:avLst/>
          </a:prstGeom>
        </p:spPr>
      </p:pic>
      <p:pic>
        <p:nvPicPr>
          <p:cNvPr id="28" name="Picture 27" descr="output-onlinegiftools (4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940" y="4272280"/>
            <a:ext cx="259715" cy="259715"/>
          </a:xfrm>
          <a:prstGeom prst="rect">
            <a:avLst/>
          </a:prstGeom>
        </p:spPr>
      </p:pic>
      <p:pic>
        <p:nvPicPr>
          <p:cNvPr id="29" name="Picture 28" descr="output-onlinegiftools (4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940" y="4272280"/>
            <a:ext cx="259715" cy="259715"/>
          </a:xfrm>
          <a:prstGeom prst="rect">
            <a:avLst/>
          </a:prstGeom>
        </p:spPr>
      </p:pic>
      <p:pic>
        <p:nvPicPr>
          <p:cNvPr id="30" name="Picture 29" descr="output-onlinegiftools (4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940" y="4272280"/>
            <a:ext cx="259715" cy="259715"/>
          </a:xfrm>
          <a:prstGeom prst="rect">
            <a:avLst/>
          </a:prstGeom>
        </p:spPr>
      </p:pic>
      <p:pic>
        <p:nvPicPr>
          <p:cNvPr id="31" name="Picture 30" descr="output-onlinegiftools (4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940" y="4272280"/>
            <a:ext cx="259715" cy="259715"/>
          </a:xfrm>
          <a:prstGeom prst="rect">
            <a:avLst/>
          </a:prstGeom>
        </p:spPr>
      </p:pic>
      <p:pic>
        <p:nvPicPr>
          <p:cNvPr id="32" name="Picture 31" descr="output-onlinegiftools (4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940" y="4272280"/>
            <a:ext cx="259715" cy="259715"/>
          </a:xfrm>
          <a:prstGeom prst="rect">
            <a:avLst/>
          </a:prstGeom>
        </p:spPr>
      </p:pic>
      <p:pic>
        <p:nvPicPr>
          <p:cNvPr id="33" name="Picture 32" descr="output-onlinegiftools (4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940" y="4272280"/>
            <a:ext cx="259715" cy="259715"/>
          </a:xfrm>
          <a:prstGeom prst="rect">
            <a:avLst/>
          </a:prstGeom>
        </p:spPr>
      </p:pic>
      <p:pic>
        <p:nvPicPr>
          <p:cNvPr id="34" name="Picture 33" descr="output-onlinegiftools (4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940" y="4272280"/>
            <a:ext cx="259715" cy="259715"/>
          </a:xfrm>
          <a:prstGeom prst="rect">
            <a:avLst/>
          </a:prstGeom>
        </p:spPr>
      </p:pic>
      <p:pic>
        <p:nvPicPr>
          <p:cNvPr id="35" name="Picture 34" descr="output-onlinegiftools (4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940" y="4272280"/>
            <a:ext cx="259715" cy="259715"/>
          </a:xfrm>
          <a:prstGeom prst="rect">
            <a:avLst/>
          </a:prstGeom>
        </p:spPr>
      </p:pic>
      <p:pic>
        <p:nvPicPr>
          <p:cNvPr id="36" name="Picture 35" descr="output-onlinegiftools (4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940" y="4272280"/>
            <a:ext cx="259715" cy="259715"/>
          </a:xfrm>
          <a:prstGeom prst="rect">
            <a:avLst/>
          </a:prstGeom>
        </p:spPr>
      </p:pic>
      <p:pic>
        <p:nvPicPr>
          <p:cNvPr id="37" name="Picture 36" descr="output-onlinegiftools (4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940" y="4272280"/>
            <a:ext cx="259715" cy="259715"/>
          </a:xfrm>
          <a:prstGeom prst="rect">
            <a:avLst/>
          </a:prstGeom>
        </p:spPr>
      </p:pic>
      <p:pic>
        <p:nvPicPr>
          <p:cNvPr id="38" name="Picture 37" descr="output-onlinegiftools (4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940" y="4272280"/>
            <a:ext cx="259715" cy="259715"/>
          </a:xfrm>
          <a:prstGeom prst="rect">
            <a:avLst/>
          </a:prstGeom>
        </p:spPr>
      </p:pic>
      <p:pic>
        <p:nvPicPr>
          <p:cNvPr id="39" name="Picture 38" descr="output-onlinegiftools (4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940" y="4272280"/>
            <a:ext cx="259715" cy="259715"/>
          </a:xfrm>
          <a:prstGeom prst="rect">
            <a:avLst/>
          </a:prstGeom>
        </p:spPr>
      </p:pic>
      <p:pic>
        <p:nvPicPr>
          <p:cNvPr id="40" name="Picture 39" descr="output-onlinegiftools (4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940" y="4272280"/>
            <a:ext cx="259715" cy="259715"/>
          </a:xfrm>
          <a:prstGeom prst="rect">
            <a:avLst/>
          </a:prstGeom>
        </p:spPr>
      </p:pic>
      <p:pic>
        <p:nvPicPr>
          <p:cNvPr id="41" name="Picture 40" descr="output-onlinegiftools (4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940" y="4272280"/>
            <a:ext cx="259715" cy="259715"/>
          </a:xfrm>
          <a:prstGeom prst="rect">
            <a:avLst/>
          </a:prstGeom>
        </p:spPr>
      </p:pic>
      <p:pic>
        <p:nvPicPr>
          <p:cNvPr id="6" name="Picture 5" descr="vtx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645" y="1270000"/>
            <a:ext cx="5149215" cy="5027930"/>
          </a:xfrm>
          <a:prstGeom prst="rect">
            <a:avLst/>
          </a:prstGeom>
        </p:spPr>
      </p:pic>
      <p:sp>
        <p:nvSpPr>
          <p:cNvPr id="2" name="Action Button: Return 1">
            <a:hlinkClick r:id="rId5" action="ppaction://hlinksldjump"/>
          </p:cNvPr>
          <p:cNvSpPr/>
          <p:nvPr/>
        </p:nvSpPr>
        <p:spPr>
          <a:xfrm>
            <a:off x="383540" y="5874385"/>
            <a:ext cx="408940" cy="424180"/>
          </a:xfrm>
          <a:prstGeom prst="actionButtonReturn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16974 -0.309815 " pathEditMode="relative" rAng="0" ptsTypes="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" y="-96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0520833 0 L 0.195417 -0.256759 " pathEditMode="relative" rAng="0" ptsTypes="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" y="-58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0.211615 -0.198519 " pathEditMode="relative" rAng="0" ptsTypes="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" y="-6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repeatCount="indefinite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L 0.243281 -0.156296 " pathEditMode="relative" rAng="0" ptsTypes="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" y="-47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9115 -0.258333 " pathEditMode="relative" rAng="0" ptsTypes="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" y="-6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 L 0.118125 -0.284537 " pathEditMode="relative" rAng="0" ptsTypes="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" y="-3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repeatCount="indefinite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0.209167 -0.234907 " pathEditMode="relative" rAng="0" ptsTypes="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" y="-8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indefinite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L 0.203906 -0.20963 " pathEditMode="relative" rAng="0" ptsTypes="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" y="-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08333 0 L 0.114323 -0.318333 " pathEditMode="relative" rAng="0" ptsTypes="">
                                      <p:cBhvr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" y="-78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 L 0.228281 -0.185926 " pathEditMode="relative" rAng="0" ptsTypes="">
                                      <p:cBhvr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" y="-53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repeatCount="indefinite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0.203698 -0.301296 " pathEditMode="relative" rAng="0" ptsTypes="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" y="-9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L 0.127917 -0.300463 " pathEditMode="relative" rAng="0" ptsTypes="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" y="-68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4375 -0.299722 " pathEditMode="relative" rAng="0" ptsTypes="">
                                      <p:cBhvr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" y="-68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 L 0.266406 -0.196481 " pathEditMode="relative" rAng="0" ptsTypes="">
                                      <p:cBhvr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" y="-5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0572917 0.00148148 L 0.144323 -0.312778 " pathEditMode="relative" rAng="0" ptsTypes="">
                                      <p:cBhvr>
                                        <p:cTn id="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49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repeatCount="indefinite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00208333 0 L 0.163125 -0.268981 " pathEditMode="relative" rAng="0" ptsTypes="">
                                      <p:cBhvr>
                                        <p:cTn id="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4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8860" y="1737360"/>
            <a:ext cx="5481955" cy="4032250"/>
          </a:xfrm>
          <a:prstGeom prst="rect">
            <a:avLst/>
          </a:prstGeom>
        </p:spPr>
      </p:pic>
      <p:sp>
        <p:nvSpPr>
          <p:cNvPr id="623" name="TextShape 1"/>
          <p:cNvSpPr txBox="1"/>
          <p:nvPr/>
        </p:nvSpPr>
        <p:spPr>
          <a:xfrm>
            <a:off x="838080" y="495720"/>
            <a:ext cx="10515240" cy="6483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mSTS </a:t>
            </a:r>
            <a:r>
              <a:rPr lang="en-US" sz="3200" b="0" spc="-1">
                <a:solidFill>
                  <a:srgbClr val="FFFFFF"/>
                </a:solidFill>
                <a:latin typeface="Calibri Light" panose="020F0302020204030204"/>
              </a:rPr>
              <a:t>Vertex Reconstruction - Setup: Top view</a:t>
            </a:r>
            <a:endParaRPr lang="en-US" sz="3200" b="0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2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cxnSp>
        <p:nvCxnSpPr>
          <p:cNvPr id="14" name="Straight Connector 13"/>
          <p:cNvCxnSpPr>
            <a:stCxn id="18" idx="3"/>
          </p:cNvCxnSpPr>
          <p:nvPr/>
        </p:nvCxnSpPr>
        <p:spPr>
          <a:xfrm flipV="1">
            <a:off x="6119495" y="3749040"/>
            <a:ext cx="2512695" cy="38100"/>
          </a:xfrm>
          <a:prstGeom prst="line">
            <a:avLst/>
          </a:prstGeom>
          <a:ln w="57150" cmpd="thickThin">
            <a:solidFill>
              <a:srgbClr val="FF0000"/>
            </a:solidFill>
            <a:prstDash val="sysDash"/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8" idx="3"/>
          </p:cNvCxnSpPr>
          <p:nvPr/>
        </p:nvCxnSpPr>
        <p:spPr>
          <a:xfrm flipV="1">
            <a:off x="6119495" y="3459480"/>
            <a:ext cx="3358515" cy="327660"/>
          </a:xfrm>
          <a:prstGeom prst="line">
            <a:avLst/>
          </a:prstGeom>
          <a:ln w="57150" cmpd="thickThin">
            <a:solidFill>
              <a:srgbClr val="FF0000"/>
            </a:solidFill>
            <a:prstDash val="sysDash"/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80465"/>
            <a:ext cx="5281295" cy="5213350"/>
          </a:xfrm>
          <a:prstGeom prst="rect">
            <a:avLst/>
          </a:prstGeom>
        </p:spPr>
      </p:pic>
      <p:sp>
        <p:nvSpPr>
          <p:cNvPr id="2" name="Action Button: Return 1">
            <a:hlinkClick r:id="rId4" action="ppaction://hlinksldjump"/>
          </p:cNvPr>
          <p:cNvSpPr/>
          <p:nvPr/>
        </p:nvSpPr>
        <p:spPr>
          <a:xfrm>
            <a:off x="383540" y="5874385"/>
            <a:ext cx="408940" cy="424180"/>
          </a:xfrm>
          <a:prstGeom prst="actionButtonReturn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TextShape 1"/>
          <p:cNvSpPr txBox="1"/>
          <p:nvPr/>
        </p:nvSpPr>
        <p:spPr>
          <a:xfrm>
            <a:off x="838200" y="495935"/>
            <a:ext cx="10923270" cy="64833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mSTS </a:t>
            </a:r>
            <a:r>
              <a:rPr lang="en-US" sz="3200" b="0" strike="noStrike" spc="-1">
                <a:solidFill>
                  <a:srgbClr val="FFFFFF"/>
                </a:solidFill>
                <a:latin typeface="Calibri Light" panose="020F0302020204030204"/>
              </a:rPr>
              <a:t>Vertex Reconstruction - Splitting contributions</a:t>
            </a:r>
            <a:endParaRPr lang="en-US" sz="3200" b="0" strike="noStrike" spc="-1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1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grpSp>
        <p:nvGrpSpPr>
          <p:cNvPr id="89" name="Group 88"/>
          <p:cNvGrpSpPr/>
          <p:nvPr/>
        </p:nvGrpSpPr>
        <p:grpSpPr>
          <a:xfrm>
            <a:off x="2926080" y="1151255"/>
            <a:ext cx="7726045" cy="5276850"/>
            <a:chOff x="4608" y="1918"/>
            <a:chExt cx="12167" cy="8310"/>
          </a:xfrm>
        </p:grpSpPr>
        <p:grpSp>
          <p:nvGrpSpPr>
            <p:cNvPr id="8" name="Group 7"/>
            <p:cNvGrpSpPr/>
            <p:nvPr/>
          </p:nvGrpSpPr>
          <p:grpSpPr>
            <a:xfrm rot="0">
              <a:off x="4621" y="1918"/>
              <a:ext cx="12155" cy="8224"/>
              <a:chOff x="2138" y="1831"/>
              <a:chExt cx="12155" cy="8224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rcRect r="28524"/>
              <a:stretch>
                <a:fillRect/>
              </a:stretch>
            </p:blipFill>
            <p:spPr>
              <a:xfrm>
                <a:off x="2138" y="1831"/>
                <a:ext cx="10229" cy="8224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/>
              <a:srcRect l="86535"/>
              <a:stretch>
                <a:fillRect/>
              </a:stretch>
            </p:blipFill>
            <p:spPr>
              <a:xfrm>
                <a:off x="12367" y="1831"/>
                <a:ext cx="1927" cy="8224"/>
              </a:xfrm>
              <a:prstGeom prst="rect">
                <a:avLst/>
              </a:prstGeom>
            </p:spPr>
          </p:pic>
        </p:grpSp>
        <p:grpSp>
          <p:nvGrpSpPr>
            <p:cNvPr id="88" name="Group 87"/>
            <p:cNvGrpSpPr/>
            <p:nvPr/>
          </p:nvGrpSpPr>
          <p:grpSpPr>
            <a:xfrm>
              <a:off x="4608" y="2364"/>
              <a:ext cx="11657" cy="7864"/>
              <a:chOff x="4608" y="2364"/>
              <a:chExt cx="11657" cy="7864"/>
            </a:xfrm>
          </p:grpSpPr>
          <p:grpSp>
            <p:nvGrpSpPr>
              <p:cNvPr id="23" name="Group 22"/>
              <p:cNvGrpSpPr/>
              <p:nvPr/>
            </p:nvGrpSpPr>
            <p:grpSpPr>
              <a:xfrm rot="0">
                <a:off x="4608" y="2364"/>
                <a:ext cx="284" cy="7050"/>
                <a:chOff x="2125" y="2224"/>
                <a:chExt cx="284" cy="7050"/>
              </a:xfrm>
            </p:grpSpPr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3"/>
                <a:srcRect t="59858" r="96505" b="29320"/>
                <a:stretch>
                  <a:fillRect/>
                </a:stretch>
              </p:blipFill>
              <p:spPr>
                <a:xfrm>
                  <a:off x="2125" y="6344"/>
                  <a:ext cx="285" cy="870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3"/>
                <a:srcRect t="59858" r="96505" b="29320"/>
                <a:stretch>
                  <a:fillRect/>
                </a:stretch>
              </p:blipFill>
              <p:spPr>
                <a:xfrm>
                  <a:off x="2125" y="2224"/>
                  <a:ext cx="285" cy="870"/>
                </a:xfrm>
                <a:prstGeom prst="rect">
                  <a:avLst/>
                </a:prstGeom>
              </p:spPr>
            </p:pic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3"/>
                <a:srcRect t="59858" r="96505" b="29320"/>
                <a:stretch>
                  <a:fillRect/>
                </a:stretch>
              </p:blipFill>
              <p:spPr>
                <a:xfrm>
                  <a:off x="2125" y="4284"/>
                  <a:ext cx="285" cy="870"/>
                </a:xfrm>
                <a:prstGeom prst="rect">
                  <a:avLst/>
                </a:prstGeom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3"/>
                <a:srcRect t="59858" r="96505" b="29320"/>
                <a:stretch>
                  <a:fillRect/>
                </a:stretch>
              </p:blipFill>
              <p:spPr>
                <a:xfrm>
                  <a:off x="2125" y="8404"/>
                  <a:ext cx="285" cy="870"/>
                </a:xfrm>
                <a:prstGeom prst="rect">
                  <a:avLst/>
                </a:prstGeom>
              </p:spPr>
            </p:pic>
          </p:grpSp>
          <p:grpSp>
            <p:nvGrpSpPr>
              <p:cNvPr id="24" name="Group 23"/>
              <p:cNvGrpSpPr/>
              <p:nvPr/>
            </p:nvGrpSpPr>
            <p:grpSpPr>
              <a:xfrm rot="0">
                <a:off x="6618" y="2364"/>
                <a:ext cx="284" cy="7050"/>
                <a:chOff x="2125" y="2224"/>
                <a:chExt cx="284" cy="7050"/>
              </a:xfrm>
            </p:grpSpPr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3"/>
                <a:srcRect t="59858" r="96505" b="29320"/>
                <a:stretch>
                  <a:fillRect/>
                </a:stretch>
              </p:blipFill>
              <p:spPr>
                <a:xfrm>
                  <a:off x="2125" y="6344"/>
                  <a:ext cx="285" cy="870"/>
                </a:xfrm>
                <a:prstGeom prst="rect">
                  <a:avLst/>
                </a:prstGeom>
              </p:spPr>
            </p:pic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>
                <a:blip r:embed="rId3"/>
                <a:srcRect t="59858" r="96505" b="29320"/>
                <a:stretch>
                  <a:fillRect/>
                </a:stretch>
              </p:blipFill>
              <p:spPr>
                <a:xfrm>
                  <a:off x="2125" y="2224"/>
                  <a:ext cx="285" cy="870"/>
                </a:xfrm>
                <a:prstGeom prst="rect">
                  <a:avLst/>
                </a:prstGeom>
              </p:spPr>
            </p:pic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>
                <a:blip r:embed="rId3"/>
                <a:srcRect t="59858" r="96505" b="29320"/>
                <a:stretch>
                  <a:fillRect/>
                </a:stretch>
              </p:blipFill>
              <p:spPr>
                <a:xfrm>
                  <a:off x="2125" y="4284"/>
                  <a:ext cx="285" cy="870"/>
                </a:xfrm>
                <a:prstGeom prst="rect">
                  <a:avLst/>
                </a:prstGeom>
              </p:spPr>
            </p:pic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>
                <a:blip r:embed="rId3"/>
                <a:srcRect t="59858" r="96505" b="29320"/>
                <a:stretch>
                  <a:fillRect/>
                </a:stretch>
              </p:blipFill>
              <p:spPr>
                <a:xfrm>
                  <a:off x="2125" y="8404"/>
                  <a:ext cx="285" cy="870"/>
                </a:xfrm>
                <a:prstGeom prst="rect">
                  <a:avLst/>
                </a:prstGeom>
              </p:spPr>
            </p:pic>
          </p:grpSp>
          <p:grpSp>
            <p:nvGrpSpPr>
              <p:cNvPr id="39" name="Group 38"/>
              <p:cNvGrpSpPr/>
              <p:nvPr/>
            </p:nvGrpSpPr>
            <p:grpSpPr>
              <a:xfrm rot="0">
                <a:off x="8798" y="2364"/>
                <a:ext cx="284" cy="7050"/>
                <a:chOff x="2125" y="2224"/>
                <a:chExt cx="284" cy="7050"/>
              </a:xfrm>
            </p:grpSpPr>
            <p:pic>
              <p:nvPicPr>
                <p:cNvPr id="40" name="Picture 39"/>
                <p:cNvPicPr>
                  <a:picLocks noChangeAspect="1"/>
                </p:cNvPicPr>
                <p:nvPr/>
              </p:nvPicPr>
              <p:blipFill>
                <a:blip r:embed="rId3"/>
                <a:srcRect t="59858" r="96505" b="29320"/>
                <a:stretch>
                  <a:fillRect/>
                </a:stretch>
              </p:blipFill>
              <p:spPr>
                <a:xfrm>
                  <a:off x="2125" y="6344"/>
                  <a:ext cx="285" cy="870"/>
                </a:xfrm>
                <a:prstGeom prst="rect">
                  <a:avLst/>
                </a:prstGeom>
              </p:spPr>
            </p:pic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>
                <a:blip r:embed="rId3"/>
                <a:srcRect t="59858" r="96505" b="29320"/>
                <a:stretch>
                  <a:fillRect/>
                </a:stretch>
              </p:blipFill>
              <p:spPr>
                <a:xfrm>
                  <a:off x="2125" y="2224"/>
                  <a:ext cx="285" cy="870"/>
                </a:xfrm>
                <a:prstGeom prst="rect">
                  <a:avLst/>
                </a:prstGeom>
              </p:spPr>
            </p:pic>
            <p:pic>
              <p:nvPicPr>
                <p:cNvPr id="42" name="Picture 41"/>
                <p:cNvPicPr>
                  <a:picLocks noChangeAspect="1"/>
                </p:cNvPicPr>
                <p:nvPr/>
              </p:nvPicPr>
              <p:blipFill>
                <a:blip r:embed="rId3"/>
                <a:srcRect t="59858" r="96505" b="29320"/>
                <a:stretch>
                  <a:fillRect/>
                </a:stretch>
              </p:blipFill>
              <p:spPr>
                <a:xfrm>
                  <a:off x="2125" y="4284"/>
                  <a:ext cx="285" cy="870"/>
                </a:xfrm>
                <a:prstGeom prst="rect">
                  <a:avLst/>
                </a:prstGeom>
              </p:spPr>
            </p:pic>
            <p:pic>
              <p:nvPicPr>
                <p:cNvPr id="43" name="Picture 42"/>
                <p:cNvPicPr>
                  <a:picLocks noChangeAspect="1"/>
                </p:cNvPicPr>
                <p:nvPr/>
              </p:nvPicPr>
              <p:blipFill>
                <a:blip r:embed="rId3"/>
                <a:srcRect t="59858" r="96505" b="29320"/>
                <a:stretch>
                  <a:fillRect/>
                </a:stretch>
              </p:blipFill>
              <p:spPr>
                <a:xfrm>
                  <a:off x="2125" y="8404"/>
                  <a:ext cx="285" cy="870"/>
                </a:xfrm>
                <a:prstGeom prst="rect">
                  <a:avLst/>
                </a:prstGeom>
              </p:spPr>
            </p:pic>
          </p:grpSp>
          <p:grpSp>
            <p:nvGrpSpPr>
              <p:cNvPr id="44" name="Group 43"/>
              <p:cNvGrpSpPr/>
              <p:nvPr/>
            </p:nvGrpSpPr>
            <p:grpSpPr>
              <a:xfrm rot="0">
                <a:off x="10768" y="2364"/>
                <a:ext cx="284" cy="7050"/>
                <a:chOff x="2125" y="2224"/>
                <a:chExt cx="284" cy="7050"/>
              </a:xfrm>
            </p:grpSpPr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>
                <a:blip r:embed="rId3"/>
                <a:srcRect t="59858" r="96505" b="29320"/>
                <a:stretch>
                  <a:fillRect/>
                </a:stretch>
              </p:blipFill>
              <p:spPr>
                <a:xfrm>
                  <a:off x="2125" y="6344"/>
                  <a:ext cx="285" cy="870"/>
                </a:xfrm>
                <a:prstGeom prst="rect">
                  <a:avLst/>
                </a:prstGeom>
              </p:spPr>
            </p:pic>
            <p:pic>
              <p:nvPicPr>
                <p:cNvPr id="46" name="Picture 45"/>
                <p:cNvPicPr>
                  <a:picLocks noChangeAspect="1"/>
                </p:cNvPicPr>
                <p:nvPr/>
              </p:nvPicPr>
              <p:blipFill>
                <a:blip r:embed="rId3"/>
                <a:srcRect t="59858" r="96505" b="29320"/>
                <a:stretch>
                  <a:fillRect/>
                </a:stretch>
              </p:blipFill>
              <p:spPr>
                <a:xfrm>
                  <a:off x="2125" y="2224"/>
                  <a:ext cx="285" cy="870"/>
                </a:xfrm>
                <a:prstGeom prst="rect">
                  <a:avLst/>
                </a:prstGeom>
              </p:spPr>
            </p:pic>
            <p:pic>
              <p:nvPicPr>
                <p:cNvPr id="47" name="Picture 46"/>
                <p:cNvPicPr>
                  <a:picLocks noChangeAspect="1"/>
                </p:cNvPicPr>
                <p:nvPr/>
              </p:nvPicPr>
              <p:blipFill>
                <a:blip r:embed="rId3"/>
                <a:srcRect t="59858" r="96505" b="29320"/>
                <a:stretch>
                  <a:fillRect/>
                </a:stretch>
              </p:blipFill>
              <p:spPr>
                <a:xfrm>
                  <a:off x="2125" y="4284"/>
                  <a:ext cx="285" cy="870"/>
                </a:xfrm>
                <a:prstGeom prst="rect">
                  <a:avLst/>
                </a:prstGeom>
              </p:spPr>
            </p:pic>
            <p:pic>
              <p:nvPicPr>
                <p:cNvPr id="48" name="Picture 47"/>
                <p:cNvPicPr>
                  <a:picLocks noChangeAspect="1"/>
                </p:cNvPicPr>
                <p:nvPr/>
              </p:nvPicPr>
              <p:blipFill>
                <a:blip r:embed="rId3"/>
                <a:srcRect t="59858" r="96505" b="29320"/>
                <a:stretch>
                  <a:fillRect/>
                </a:stretch>
              </p:blipFill>
              <p:spPr>
                <a:xfrm>
                  <a:off x="2125" y="8404"/>
                  <a:ext cx="285" cy="870"/>
                </a:xfrm>
                <a:prstGeom prst="rect">
                  <a:avLst/>
                </a:prstGeom>
              </p:spPr>
            </p:pic>
          </p:grpSp>
          <p:grpSp>
            <p:nvGrpSpPr>
              <p:cNvPr id="49" name="Group 48"/>
              <p:cNvGrpSpPr/>
              <p:nvPr/>
            </p:nvGrpSpPr>
            <p:grpSpPr>
              <a:xfrm rot="0">
                <a:off x="12809" y="2364"/>
                <a:ext cx="284" cy="7050"/>
                <a:chOff x="2125" y="2224"/>
                <a:chExt cx="284" cy="7050"/>
              </a:xfrm>
            </p:grpSpPr>
            <p:pic>
              <p:nvPicPr>
                <p:cNvPr id="50" name="Picture 49"/>
                <p:cNvPicPr>
                  <a:picLocks noChangeAspect="1"/>
                </p:cNvPicPr>
                <p:nvPr/>
              </p:nvPicPr>
              <p:blipFill>
                <a:blip r:embed="rId3"/>
                <a:srcRect t="59858" r="96505" b="29320"/>
                <a:stretch>
                  <a:fillRect/>
                </a:stretch>
              </p:blipFill>
              <p:spPr>
                <a:xfrm>
                  <a:off x="2125" y="6344"/>
                  <a:ext cx="285" cy="870"/>
                </a:xfrm>
                <a:prstGeom prst="rect">
                  <a:avLst/>
                </a:prstGeom>
              </p:spPr>
            </p:pic>
            <p:pic>
              <p:nvPicPr>
                <p:cNvPr id="51" name="Picture 50"/>
                <p:cNvPicPr>
                  <a:picLocks noChangeAspect="1"/>
                </p:cNvPicPr>
                <p:nvPr/>
              </p:nvPicPr>
              <p:blipFill>
                <a:blip r:embed="rId3"/>
                <a:srcRect t="59858" r="96505" b="29320"/>
                <a:stretch>
                  <a:fillRect/>
                </a:stretch>
              </p:blipFill>
              <p:spPr>
                <a:xfrm>
                  <a:off x="2125" y="2224"/>
                  <a:ext cx="285" cy="870"/>
                </a:xfrm>
                <a:prstGeom prst="rect">
                  <a:avLst/>
                </a:prstGeom>
              </p:spPr>
            </p:pic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>
                <a:blip r:embed="rId3"/>
                <a:srcRect t="59858" r="96505" b="29320"/>
                <a:stretch>
                  <a:fillRect/>
                </a:stretch>
              </p:blipFill>
              <p:spPr>
                <a:xfrm>
                  <a:off x="2125" y="4284"/>
                  <a:ext cx="285" cy="870"/>
                </a:xfrm>
                <a:prstGeom prst="rect">
                  <a:avLst/>
                </a:prstGeom>
              </p:spPr>
            </p:pic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>
                <a:blip r:embed="rId3"/>
                <a:srcRect t="59858" r="96505" b="29320"/>
                <a:stretch>
                  <a:fillRect/>
                </a:stretch>
              </p:blipFill>
              <p:spPr>
                <a:xfrm>
                  <a:off x="2125" y="8404"/>
                  <a:ext cx="285" cy="870"/>
                </a:xfrm>
                <a:prstGeom prst="rect">
                  <a:avLst/>
                </a:prstGeom>
              </p:spPr>
            </p:pic>
          </p:grpSp>
          <p:grpSp>
            <p:nvGrpSpPr>
              <p:cNvPr id="54" name="Group 53"/>
              <p:cNvGrpSpPr/>
              <p:nvPr/>
            </p:nvGrpSpPr>
            <p:grpSpPr>
              <a:xfrm rot="0">
                <a:off x="14779" y="2364"/>
                <a:ext cx="284" cy="7050"/>
                <a:chOff x="2125" y="2224"/>
                <a:chExt cx="284" cy="7050"/>
              </a:xfrm>
            </p:grpSpPr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>
                <a:blip r:embed="rId3"/>
                <a:srcRect t="59858" r="96505" b="29320"/>
                <a:stretch>
                  <a:fillRect/>
                </a:stretch>
              </p:blipFill>
              <p:spPr>
                <a:xfrm>
                  <a:off x="2125" y="6344"/>
                  <a:ext cx="285" cy="870"/>
                </a:xfrm>
                <a:prstGeom prst="rect">
                  <a:avLst/>
                </a:prstGeom>
              </p:spPr>
            </p:pic>
            <p:pic>
              <p:nvPicPr>
                <p:cNvPr id="56" name="Picture 55"/>
                <p:cNvPicPr>
                  <a:picLocks noChangeAspect="1"/>
                </p:cNvPicPr>
                <p:nvPr/>
              </p:nvPicPr>
              <p:blipFill>
                <a:blip r:embed="rId3"/>
                <a:srcRect t="59858" r="96505" b="29320"/>
                <a:stretch>
                  <a:fillRect/>
                </a:stretch>
              </p:blipFill>
              <p:spPr>
                <a:xfrm>
                  <a:off x="2125" y="2224"/>
                  <a:ext cx="285" cy="870"/>
                </a:xfrm>
                <a:prstGeom prst="rect">
                  <a:avLst/>
                </a:prstGeom>
              </p:spPr>
            </p:pic>
            <p:pic>
              <p:nvPicPr>
                <p:cNvPr id="57" name="Picture 56"/>
                <p:cNvPicPr>
                  <a:picLocks noChangeAspect="1"/>
                </p:cNvPicPr>
                <p:nvPr/>
              </p:nvPicPr>
              <p:blipFill>
                <a:blip r:embed="rId3"/>
                <a:srcRect t="59858" r="96505" b="29320"/>
                <a:stretch>
                  <a:fillRect/>
                </a:stretch>
              </p:blipFill>
              <p:spPr>
                <a:xfrm>
                  <a:off x="2125" y="4284"/>
                  <a:ext cx="285" cy="870"/>
                </a:xfrm>
                <a:prstGeom prst="rect">
                  <a:avLst/>
                </a:prstGeom>
              </p:spPr>
            </p:pic>
            <p:pic>
              <p:nvPicPr>
                <p:cNvPr id="58" name="Picture 57"/>
                <p:cNvPicPr>
                  <a:picLocks noChangeAspect="1"/>
                </p:cNvPicPr>
                <p:nvPr/>
              </p:nvPicPr>
              <p:blipFill>
                <a:blip r:embed="rId3"/>
                <a:srcRect t="59858" r="96505" b="29320"/>
                <a:stretch>
                  <a:fillRect/>
                </a:stretch>
              </p:blipFill>
              <p:spPr>
                <a:xfrm>
                  <a:off x="2125" y="8404"/>
                  <a:ext cx="285" cy="870"/>
                </a:xfrm>
                <a:prstGeom prst="rect">
                  <a:avLst/>
                </a:prstGeom>
              </p:spPr>
            </p:pic>
          </p:grpSp>
          <p:grpSp>
            <p:nvGrpSpPr>
              <p:cNvPr id="64" name="Group 63"/>
              <p:cNvGrpSpPr/>
              <p:nvPr/>
            </p:nvGrpSpPr>
            <p:grpSpPr>
              <a:xfrm rot="0">
                <a:off x="5315" y="9908"/>
                <a:ext cx="10950" cy="320"/>
                <a:chOff x="2799" y="9821"/>
                <a:chExt cx="10950" cy="320"/>
              </a:xfrm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3"/>
                <a:srcRect l="28634" t="93754" r="61064" b="2253"/>
                <a:stretch>
                  <a:fillRect/>
                </a:stretch>
              </p:blipFill>
              <p:spPr>
                <a:xfrm>
                  <a:off x="2799" y="9821"/>
                  <a:ext cx="840" cy="321"/>
                </a:xfrm>
                <a:prstGeom prst="rect">
                  <a:avLst/>
                </a:prstGeom>
              </p:spPr>
            </p:pic>
            <p:pic>
              <p:nvPicPr>
                <p:cNvPr id="59" name="Picture 58"/>
                <p:cNvPicPr>
                  <a:picLocks noChangeAspect="1"/>
                </p:cNvPicPr>
                <p:nvPr/>
              </p:nvPicPr>
              <p:blipFill>
                <a:blip r:embed="rId3"/>
                <a:srcRect l="28634" t="93754" r="61064" b="2253"/>
                <a:stretch>
                  <a:fillRect/>
                </a:stretch>
              </p:blipFill>
              <p:spPr>
                <a:xfrm>
                  <a:off x="4821" y="9821"/>
                  <a:ext cx="840" cy="321"/>
                </a:xfrm>
                <a:prstGeom prst="rect">
                  <a:avLst/>
                </a:prstGeom>
              </p:spPr>
            </p:pic>
            <p:pic>
              <p:nvPicPr>
                <p:cNvPr id="60" name="Picture 59"/>
                <p:cNvPicPr>
                  <a:picLocks noChangeAspect="1"/>
                </p:cNvPicPr>
                <p:nvPr/>
              </p:nvPicPr>
              <p:blipFill>
                <a:blip r:embed="rId3"/>
                <a:srcRect l="28634" t="93754" r="61064" b="2253"/>
                <a:stretch>
                  <a:fillRect/>
                </a:stretch>
              </p:blipFill>
              <p:spPr>
                <a:xfrm>
                  <a:off x="6843" y="9821"/>
                  <a:ext cx="840" cy="321"/>
                </a:xfrm>
                <a:prstGeom prst="rect">
                  <a:avLst/>
                </a:prstGeom>
              </p:spPr>
            </p:pic>
            <p:pic>
              <p:nvPicPr>
                <p:cNvPr id="61" name="Picture 60"/>
                <p:cNvPicPr>
                  <a:picLocks noChangeAspect="1"/>
                </p:cNvPicPr>
                <p:nvPr/>
              </p:nvPicPr>
              <p:blipFill>
                <a:blip r:embed="rId3"/>
                <a:srcRect l="28634" t="93754" r="61064" b="2253"/>
                <a:stretch>
                  <a:fillRect/>
                </a:stretch>
              </p:blipFill>
              <p:spPr>
                <a:xfrm>
                  <a:off x="8865" y="9821"/>
                  <a:ext cx="840" cy="321"/>
                </a:xfrm>
                <a:prstGeom prst="rect">
                  <a:avLst/>
                </a:prstGeom>
              </p:spPr>
            </p:pic>
            <p:pic>
              <p:nvPicPr>
                <p:cNvPr id="62" name="Picture 61"/>
                <p:cNvPicPr>
                  <a:picLocks noChangeAspect="1"/>
                </p:cNvPicPr>
                <p:nvPr/>
              </p:nvPicPr>
              <p:blipFill>
                <a:blip r:embed="rId3"/>
                <a:srcRect l="28634" t="93754" r="61064" b="2253"/>
                <a:stretch>
                  <a:fillRect/>
                </a:stretch>
              </p:blipFill>
              <p:spPr>
                <a:xfrm>
                  <a:off x="10887" y="9821"/>
                  <a:ext cx="840" cy="321"/>
                </a:xfrm>
                <a:prstGeom prst="rect">
                  <a:avLst/>
                </a:prstGeom>
              </p:spPr>
            </p:pic>
            <p:pic>
              <p:nvPicPr>
                <p:cNvPr id="63" name="Picture 62"/>
                <p:cNvPicPr>
                  <a:picLocks noChangeAspect="1"/>
                </p:cNvPicPr>
                <p:nvPr/>
              </p:nvPicPr>
              <p:blipFill>
                <a:blip r:embed="rId3"/>
                <a:srcRect l="28634" t="93754" r="61064" b="2253"/>
                <a:stretch>
                  <a:fillRect/>
                </a:stretch>
              </p:blipFill>
              <p:spPr>
                <a:xfrm>
                  <a:off x="12909" y="9821"/>
                  <a:ext cx="840" cy="321"/>
                </a:xfrm>
                <a:prstGeom prst="rect">
                  <a:avLst/>
                </a:prstGeom>
              </p:spPr>
            </p:pic>
          </p:grpSp>
          <p:grpSp>
            <p:nvGrpSpPr>
              <p:cNvPr id="65" name="Group 64"/>
              <p:cNvGrpSpPr/>
              <p:nvPr/>
            </p:nvGrpSpPr>
            <p:grpSpPr>
              <a:xfrm rot="0">
                <a:off x="5315" y="7843"/>
                <a:ext cx="10950" cy="320"/>
                <a:chOff x="2799" y="9821"/>
                <a:chExt cx="10950" cy="320"/>
              </a:xfrm>
            </p:grpSpPr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>
                <a:blip r:embed="rId3"/>
                <a:srcRect l="28634" t="93754" r="61064" b="2253"/>
                <a:stretch>
                  <a:fillRect/>
                </a:stretch>
              </p:blipFill>
              <p:spPr>
                <a:xfrm>
                  <a:off x="2799" y="9821"/>
                  <a:ext cx="840" cy="321"/>
                </a:xfrm>
                <a:prstGeom prst="rect">
                  <a:avLst/>
                </a:prstGeom>
              </p:spPr>
            </p:pic>
            <p:pic>
              <p:nvPicPr>
                <p:cNvPr id="67" name="Picture 66"/>
                <p:cNvPicPr>
                  <a:picLocks noChangeAspect="1"/>
                </p:cNvPicPr>
                <p:nvPr/>
              </p:nvPicPr>
              <p:blipFill>
                <a:blip r:embed="rId3"/>
                <a:srcRect l="28634" t="93754" r="61064" b="2253"/>
                <a:stretch>
                  <a:fillRect/>
                </a:stretch>
              </p:blipFill>
              <p:spPr>
                <a:xfrm>
                  <a:off x="4821" y="9821"/>
                  <a:ext cx="840" cy="321"/>
                </a:xfrm>
                <a:prstGeom prst="rect">
                  <a:avLst/>
                </a:prstGeom>
              </p:spPr>
            </p:pic>
            <p:pic>
              <p:nvPicPr>
                <p:cNvPr id="68" name="Picture 67"/>
                <p:cNvPicPr>
                  <a:picLocks noChangeAspect="1"/>
                </p:cNvPicPr>
                <p:nvPr/>
              </p:nvPicPr>
              <p:blipFill>
                <a:blip r:embed="rId3"/>
                <a:srcRect l="28634" t="93754" r="61064" b="2253"/>
                <a:stretch>
                  <a:fillRect/>
                </a:stretch>
              </p:blipFill>
              <p:spPr>
                <a:xfrm>
                  <a:off x="6843" y="9821"/>
                  <a:ext cx="840" cy="321"/>
                </a:xfrm>
                <a:prstGeom prst="rect">
                  <a:avLst/>
                </a:prstGeom>
              </p:spPr>
            </p:pic>
            <p:pic>
              <p:nvPicPr>
                <p:cNvPr id="69" name="Picture 68"/>
                <p:cNvPicPr>
                  <a:picLocks noChangeAspect="1"/>
                </p:cNvPicPr>
                <p:nvPr/>
              </p:nvPicPr>
              <p:blipFill>
                <a:blip r:embed="rId3"/>
                <a:srcRect l="28634" t="93754" r="61064" b="2253"/>
                <a:stretch>
                  <a:fillRect/>
                </a:stretch>
              </p:blipFill>
              <p:spPr>
                <a:xfrm>
                  <a:off x="8865" y="9821"/>
                  <a:ext cx="840" cy="321"/>
                </a:xfrm>
                <a:prstGeom prst="rect">
                  <a:avLst/>
                </a:prstGeom>
              </p:spPr>
            </p:pic>
            <p:pic>
              <p:nvPicPr>
                <p:cNvPr id="70" name="Picture 69"/>
                <p:cNvPicPr>
                  <a:picLocks noChangeAspect="1"/>
                </p:cNvPicPr>
                <p:nvPr/>
              </p:nvPicPr>
              <p:blipFill>
                <a:blip r:embed="rId3"/>
                <a:srcRect l="28634" t="93754" r="61064" b="2253"/>
                <a:stretch>
                  <a:fillRect/>
                </a:stretch>
              </p:blipFill>
              <p:spPr>
                <a:xfrm>
                  <a:off x="10887" y="9821"/>
                  <a:ext cx="840" cy="321"/>
                </a:xfrm>
                <a:prstGeom prst="rect">
                  <a:avLst/>
                </a:prstGeom>
              </p:spPr>
            </p:pic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3"/>
                <a:srcRect l="28634" t="93754" r="61064" b="2253"/>
                <a:stretch>
                  <a:fillRect/>
                </a:stretch>
              </p:blipFill>
              <p:spPr>
                <a:xfrm>
                  <a:off x="12909" y="9821"/>
                  <a:ext cx="840" cy="321"/>
                </a:xfrm>
                <a:prstGeom prst="rect">
                  <a:avLst/>
                </a:prstGeom>
              </p:spPr>
            </p:pic>
          </p:grpSp>
          <p:grpSp>
            <p:nvGrpSpPr>
              <p:cNvPr id="72" name="Group 71"/>
              <p:cNvGrpSpPr/>
              <p:nvPr/>
            </p:nvGrpSpPr>
            <p:grpSpPr>
              <a:xfrm rot="0">
                <a:off x="5315" y="5792"/>
                <a:ext cx="10950" cy="320"/>
                <a:chOff x="2799" y="9821"/>
                <a:chExt cx="10950" cy="320"/>
              </a:xfrm>
            </p:grpSpPr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3"/>
                <a:srcRect l="28634" t="93754" r="61064" b="2253"/>
                <a:stretch>
                  <a:fillRect/>
                </a:stretch>
              </p:blipFill>
              <p:spPr>
                <a:xfrm>
                  <a:off x="2799" y="9821"/>
                  <a:ext cx="840" cy="321"/>
                </a:xfrm>
                <a:prstGeom prst="rect">
                  <a:avLst/>
                </a:prstGeom>
              </p:spPr>
            </p:pic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>
                <a:blip r:embed="rId3"/>
                <a:srcRect l="28634" t="93754" r="61064" b="2253"/>
                <a:stretch>
                  <a:fillRect/>
                </a:stretch>
              </p:blipFill>
              <p:spPr>
                <a:xfrm>
                  <a:off x="4821" y="9821"/>
                  <a:ext cx="840" cy="321"/>
                </a:xfrm>
                <a:prstGeom prst="rect">
                  <a:avLst/>
                </a:prstGeom>
              </p:spPr>
            </p:pic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>
                <a:blip r:embed="rId3"/>
                <a:srcRect l="28634" t="93754" r="61064" b="2253"/>
                <a:stretch>
                  <a:fillRect/>
                </a:stretch>
              </p:blipFill>
              <p:spPr>
                <a:xfrm>
                  <a:off x="6843" y="9821"/>
                  <a:ext cx="840" cy="321"/>
                </a:xfrm>
                <a:prstGeom prst="rect">
                  <a:avLst/>
                </a:prstGeom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>
                <a:blip r:embed="rId3"/>
                <a:srcRect l="28634" t="93754" r="61064" b="2253"/>
                <a:stretch>
                  <a:fillRect/>
                </a:stretch>
              </p:blipFill>
              <p:spPr>
                <a:xfrm>
                  <a:off x="8865" y="9821"/>
                  <a:ext cx="840" cy="321"/>
                </a:xfrm>
                <a:prstGeom prst="rect">
                  <a:avLst/>
                </a:prstGeom>
              </p:spPr>
            </p:pic>
            <p:pic>
              <p:nvPicPr>
                <p:cNvPr id="77" name="Picture 76"/>
                <p:cNvPicPr>
                  <a:picLocks noChangeAspect="1"/>
                </p:cNvPicPr>
                <p:nvPr/>
              </p:nvPicPr>
              <p:blipFill>
                <a:blip r:embed="rId3"/>
                <a:srcRect l="28634" t="93754" r="61064" b="2253"/>
                <a:stretch>
                  <a:fillRect/>
                </a:stretch>
              </p:blipFill>
              <p:spPr>
                <a:xfrm>
                  <a:off x="10887" y="9821"/>
                  <a:ext cx="840" cy="321"/>
                </a:xfrm>
                <a:prstGeom prst="rect">
                  <a:avLst/>
                </a:prstGeom>
              </p:spPr>
            </p:pic>
            <p:pic>
              <p:nvPicPr>
                <p:cNvPr id="78" name="Picture 77"/>
                <p:cNvPicPr>
                  <a:picLocks noChangeAspect="1"/>
                </p:cNvPicPr>
                <p:nvPr/>
              </p:nvPicPr>
              <p:blipFill>
                <a:blip r:embed="rId3"/>
                <a:srcRect l="28634" t="93754" r="61064" b="2253"/>
                <a:stretch>
                  <a:fillRect/>
                </a:stretch>
              </p:blipFill>
              <p:spPr>
                <a:xfrm>
                  <a:off x="12909" y="9821"/>
                  <a:ext cx="840" cy="321"/>
                </a:xfrm>
                <a:prstGeom prst="rect">
                  <a:avLst/>
                </a:prstGeom>
              </p:spPr>
            </p:pic>
          </p:grpSp>
          <p:grpSp>
            <p:nvGrpSpPr>
              <p:cNvPr id="79" name="Group 78"/>
              <p:cNvGrpSpPr/>
              <p:nvPr/>
            </p:nvGrpSpPr>
            <p:grpSpPr>
              <a:xfrm rot="0">
                <a:off x="5315" y="3752"/>
                <a:ext cx="10950" cy="320"/>
                <a:chOff x="2799" y="9821"/>
                <a:chExt cx="10950" cy="320"/>
              </a:xfrm>
            </p:grpSpPr>
            <p:pic>
              <p:nvPicPr>
                <p:cNvPr id="80" name="Picture 79"/>
                <p:cNvPicPr>
                  <a:picLocks noChangeAspect="1"/>
                </p:cNvPicPr>
                <p:nvPr/>
              </p:nvPicPr>
              <p:blipFill>
                <a:blip r:embed="rId3"/>
                <a:srcRect l="28634" t="93754" r="61064" b="2253"/>
                <a:stretch>
                  <a:fillRect/>
                </a:stretch>
              </p:blipFill>
              <p:spPr>
                <a:xfrm>
                  <a:off x="2799" y="9821"/>
                  <a:ext cx="840" cy="321"/>
                </a:xfrm>
                <a:prstGeom prst="rect">
                  <a:avLst/>
                </a:prstGeom>
              </p:spPr>
            </p:pic>
            <p:pic>
              <p:nvPicPr>
                <p:cNvPr id="81" name="Picture 80"/>
                <p:cNvPicPr>
                  <a:picLocks noChangeAspect="1"/>
                </p:cNvPicPr>
                <p:nvPr/>
              </p:nvPicPr>
              <p:blipFill>
                <a:blip r:embed="rId3"/>
                <a:srcRect l="28634" t="93754" r="61064" b="2253"/>
                <a:stretch>
                  <a:fillRect/>
                </a:stretch>
              </p:blipFill>
              <p:spPr>
                <a:xfrm>
                  <a:off x="4821" y="9821"/>
                  <a:ext cx="840" cy="321"/>
                </a:xfrm>
                <a:prstGeom prst="rect">
                  <a:avLst/>
                </a:prstGeom>
              </p:spPr>
            </p:pic>
            <p:pic>
              <p:nvPicPr>
                <p:cNvPr id="82" name="Picture 81"/>
                <p:cNvPicPr>
                  <a:picLocks noChangeAspect="1"/>
                </p:cNvPicPr>
                <p:nvPr/>
              </p:nvPicPr>
              <p:blipFill>
                <a:blip r:embed="rId3"/>
                <a:srcRect l="28634" t="93754" r="61064" b="2253"/>
                <a:stretch>
                  <a:fillRect/>
                </a:stretch>
              </p:blipFill>
              <p:spPr>
                <a:xfrm>
                  <a:off x="6843" y="9821"/>
                  <a:ext cx="840" cy="321"/>
                </a:xfrm>
                <a:prstGeom prst="rect">
                  <a:avLst/>
                </a:prstGeom>
              </p:spPr>
            </p:pic>
            <p:pic>
              <p:nvPicPr>
                <p:cNvPr id="83" name="Picture 82"/>
                <p:cNvPicPr>
                  <a:picLocks noChangeAspect="1"/>
                </p:cNvPicPr>
                <p:nvPr/>
              </p:nvPicPr>
              <p:blipFill>
                <a:blip r:embed="rId3"/>
                <a:srcRect l="28634" t="93754" r="61064" b="2253"/>
                <a:stretch>
                  <a:fillRect/>
                </a:stretch>
              </p:blipFill>
              <p:spPr>
                <a:xfrm>
                  <a:off x="8865" y="9821"/>
                  <a:ext cx="840" cy="321"/>
                </a:xfrm>
                <a:prstGeom prst="rect">
                  <a:avLst/>
                </a:prstGeom>
              </p:spPr>
            </p:pic>
            <p:pic>
              <p:nvPicPr>
                <p:cNvPr id="84" name="Picture 83"/>
                <p:cNvPicPr>
                  <a:picLocks noChangeAspect="1"/>
                </p:cNvPicPr>
                <p:nvPr/>
              </p:nvPicPr>
              <p:blipFill>
                <a:blip r:embed="rId3"/>
                <a:srcRect l="28634" t="93754" r="61064" b="2253"/>
                <a:stretch>
                  <a:fillRect/>
                </a:stretch>
              </p:blipFill>
              <p:spPr>
                <a:xfrm>
                  <a:off x="10887" y="9821"/>
                  <a:ext cx="840" cy="321"/>
                </a:xfrm>
                <a:prstGeom prst="rect">
                  <a:avLst/>
                </a:prstGeom>
              </p:spPr>
            </p:pic>
            <p:pic>
              <p:nvPicPr>
                <p:cNvPr id="85" name="Picture 84"/>
                <p:cNvPicPr>
                  <a:picLocks noChangeAspect="1"/>
                </p:cNvPicPr>
                <p:nvPr/>
              </p:nvPicPr>
              <p:blipFill>
                <a:blip r:embed="rId3"/>
                <a:srcRect l="28634" t="93754" r="61064" b="2253"/>
                <a:stretch>
                  <a:fillRect/>
                </a:stretch>
              </p:blipFill>
              <p:spPr>
                <a:xfrm>
                  <a:off x="12909" y="9821"/>
                  <a:ext cx="840" cy="321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87" name="Google Shape;74;p1" descr="viewer"/>
          <p:cNvPicPr preferRelativeResize="0"/>
          <p:nvPr/>
        </p:nvPicPr>
        <p:blipFill rotWithShape="1">
          <a:blip r:embed="rId4">
            <a:clrChange>
              <a:clrFrom>
                <a:srgbClr val="262626">
                  <a:alpha val="100000"/>
                </a:srgbClr>
              </a:clrFrom>
              <a:clrTo>
                <a:srgbClr val="262626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09600" y="1808480"/>
            <a:ext cx="2025650" cy="13284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ction Button: Return 1">
            <a:hlinkClick r:id="rId5" action="ppaction://hlinksldjump"/>
          </p:cNvPr>
          <p:cNvSpPr/>
          <p:nvPr/>
        </p:nvSpPr>
        <p:spPr>
          <a:xfrm>
            <a:off x="383540" y="5874385"/>
            <a:ext cx="408940" cy="424180"/>
          </a:xfrm>
          <a:prstGeom prst="actionButtonReturn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TextShape 1"/>
          <p:cNvSpPr txBox="1"/>
          <p:nvPr/>
        </p:nvSpPr>
        <p:spPr>
          <a:xfrm>
            <a:off x="838200" y="495935"/>
            <a:ext cx="10923270" cy="64833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mSTS Self alignment</a:t>
            </a:r>
            <a:endParaRPr lang="en-US" sz="3200" b="0" strike="noStrike" spc="-1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1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sp>
        <p:nvSpPr>
          <p:cNvPr id="5" name="Google Shape;84;p2"/>
          <p:cNvSpPr txBox="1"/>
          <p:nvPr/>
        </p:nvSpPr>
        <p:spPr>
          <a:xfrm>
            <a:off x="519430" y="2756535"/>
            <a:ext cx="2400300" cy="3467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2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Minimization:</a:t>
            </a:r>
            <a:endParaRPr lang="en-US" altLang="en-GB" sz="2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2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Gradient decedent</a:t>
            </a:r>
            <a:endParaRPr lang="en-US" altLang="en-GB" sz="2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809240" y="1419225"/>
            <a:ext cx="4399280" cy="50203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en-GB" sz="2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2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Run minimization: Ver</a:t>
            </a:r>
            <a:r>
              <a:rPr lang="en-US" altLang="en-GB" sz="2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te</a:t>
            </a:r>
            <a:r>
              <a:rPr lang="en-US" altLang="en-GB" sz="2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x Spread</a:t>
            </a:r>
            <a:endParaRPr lang="en-US" altLang="en-GB" sz="2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en-GB" sz="2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en-GB" sz="2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en-GB" sz="2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en-GB" sz="2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en-GB" sz="2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en-GB" sz="2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>
              <a:solidFill>
                <a:schemeClr val="bg1"/>
              </a:solidFill>
              <a:sym typeface="+mn-ea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bg1"/>
                </a:solidFill>
                <a:sym typeface="+mn-ea"/>
              </a:rPr>
              <a:t>v_{ij} : vertex position for sensor_i, sensor_j</a:t>
            </a:r>
            <a:endParaRPr lang="en-US" sz="200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en-GB" sz="2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2400">
                <a:solidFill>
                  <a:srgbClr val="0070C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(currently, only translations - easily extended)</a:t>
            </a:r>
            <a:endParaRPr lang="en-US" altLang="en-GB" sz="240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en-GB" sz="2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7" name="2384804F-3998-4D57-9195-F3826E402611-1" descr="C:/Users/googo/AppData/Local/Temp/wpp.XazyNowpp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7985" y="2840355"/>
            <a:ext cx="2086138" cy="680085"/>
          </a:xfrm>
          <a:prstGeom prst="rect">
            <a:avLst/>
          </a:prstGeom>
        </p:spPr>
      </p:pic>
      <p:pic>
        <p:nvPicPr>
          <p:cNvPr id="6" name="VertexReconstruction_SplittedContributions">
            <a:hlinkClick r:id="" action="ppaction://media"/>
            <a:hlinkHover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1672590"/>
            <a:ext cx="2210435" cy="1968500"/>
          </a:xfrm>
          <a:prstGeom prst="rect">
            <a:avLst/>
          </a:prstGeom>
        </p:spPr>
      </p:pic>
      <p:sp>
        <p:nvSpPr>
          <p:cNvPr id="3" name="Action Button: Return 2">
            <a:hlinkClick r:id="rId7" action="ppaction://hlinksldjump"/>
          </p:cNvPr>
          <p:cNvSpPr/>
          <p:nvPr/>
        </p:nvSpPr>
        <p:spPr>
          <a:xfrm>
            <a:off x="383540" y="5874385"/>
            <a:ext cx="408940" cy="424180"/>
          </a:xfrm>
          <a:prstGeom prst="actionButtonReturn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13" name="Picture 12" descr="align_err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31985" y="4374515"/>
            <a:ext cx="2229485" cy="163004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9" name="Picture 18" descr="align_spr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28510" y="4374515"/>
            <a:ext cx="2229485" cy="163004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0" name="Picture 19" descr="vtx_map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07555" y="1529715"/>
            <a:ext cx="4617720" cy="2622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TextShape 1"/>
          <p:cNvSpPr txBox="1"/>
          <p:nvPr/>
        </p:nvSpPr>
        <p:spPr>
          <a:xfrm>
            <a:off x="838200" y="495935"/>
            <a:ext cx="10923270" cy="64833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mSTS </a:t>
            </a:r>
            <a:r>
              <a:rPr lang="en-US" sz="3200" b="0" strike="noStrike" spc="-1">
                <a:solidFill>
                  <a:srgbClr val="FFFFFF"/>
                </a:solidFill>
                <a:latin typeface="Calibri Light" panose="020F0302020204030204"/>
              </a:rPr>
              <a:t>Vertex Reconstruction - Splitting contributions</a:t>
            </a:r>
            <a:endParaRPr lang="en-US" sz="3200" b="0" strike="noStrike" spc="-1">
              <a:solidFill>
                <a:srgbClr val="FFFFFF"/>
              </a:solidFill>
              <a:latin typeface="Calibri Light" panose="020F0302020204030204"/>
            </a:endParaRPr>
          </a:p>
        </p:txBody>
      </p:sp>
      <p:pic>
        <p:nvPicPr>
          <p:cNvPr id="20" name="Picture 19" descr="vtx_ma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26080" y="1261745"/>
            <a:ext cx="9154160" cy="4947285"/>
          </a:xfrm>
          <a:prstGeom prst="rect">
            <a:avLst/>
          </a:prstGeom>
        </p:spPr>
      </p:pic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2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grpSp>
        <p:nvGrpSpPr>
          <p:cNvPr id="88" name="Group 87"/>
          <p:cNvGrpSpPr/>
          <p:nvPr/>
        </p:nvGrpSpPr>
        <p:grpSpPr>
          <a:xfrm rot="0">
            <a:off x="2893060" y="1452245"/>
            <a:ext cx="8871585" cy="4994275"/>
            <a:chOff x="4608" y="2364"/>
            <a:chExt cx="13971" cy="7865"/>
          </a:xfrm>
        </p:grpSpPr>
        <p:grpSp>
          <p:nvGrpSpPr>
            <p:cNvPr id="23" name="Group 22"/>
            <p:cNvGrpSpPr/>
            <p:nvPr/>
          </p:nvGrpSpPr>
          <p:grpSpPr>
            <a:xfrm rot="0">
              <a:off x="4608" y="2364"/>
              <a:ext cx="284" cy="7050"/>
              <a:chOff x="2125" y="2224"/>
              <a:chExt cx="284" cy="7050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rcRect t="59858" r="96505" b="29320"/>
              <a:stretch>
                <a:fillRect/>
              </a:stretch>
            </p:blipFill>
            <p:spPr>
              <a:xfrm>
                <a:off x="2125" y="6344"/>
                <a:ext cx="285" cy="870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/>
              <a:srcRect t="59858" r="96505" b="29320"/>
              <a:stretch>
                <a:fillRect/>
              </a:stretch>
            </p:blipFill>
            <p:spPr>
              <a:xfrm>
                <a:off x="2125" y="2224"/>
                <a:ext cx="285" cy="870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/>
              <a:srcRect t="59858" r="96505" b="29320"/>
              <a:stretch>
                <a:fillRect/>
              </a:stretch>
            </p:blipFill>
            <p:spPr>
              <a:xfrm>
                <a:off x="2125" y="4284"/>
                <a:ext cx="285" cy="870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/>
              <a:srcRect t="59858" r="96505" b="29320"/>
              <a:stretch>
                <a:fillRect/>
              </a:stretch>
            </p:blipFill>
            <p:spPr>
              <a:xfrm>
                <a:off x="2125" y="8404"/>
                <a:ext cx="285" cy="870"/>
              </a:xfrm>
              <a:prstGeom prst="rect">
                <a:avLst/>
              </a:prstGeom>
            </p:spPr>
          </p:pic>
        </p:grpSp>
        <p:grpSp>
          <p:nvGrpSpPr>
            <p:cNvPr id="24" name="Group 23"/>
            <p:cNvGrpSpPr/>
            <p:nvPr/>
          </p:nvGrpSpPr>
          <p:grpSpPr>
            <a:xfrm rot="0">
              <a:off x="6618" y="2364"/>
              <a:ext cx="284" cy="7050"/>
              <a:chOff x="2125" y="2224"/>
              <a:chExt cx="284" cy="7050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3"/>
              <a:srcRect t="59858" r="96505" b="29320"/>
              <a:stretch>
                <a:fillRect/>
              </a:stretch>
            </p:blipFill>
            <p:spPr>
              <a:xfrm>
                <a:off x="2125" y="6344"/>
                <a:ext cx="285" cy="870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3"/>
              <a:srcRect t="59858" r="96505" b="29320"/>
              <a:stretch>
                <a:fillRect/>
              </a:stretch>
            </p:blipFill>
            <p:spPr>
              <a:xfrm>
                <a:off x="2125" y="2224"/>
                <a:ext cx="285" cy="870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3"/>
              <a:srcRect t="59858" r="96505" b="29320"/>
              <a:stretch>
                <a:fillRect/>
              </a:stretch>
            </p:blipFill>
            <p:spPr>
              <a:xfrm>
                <a:off x="2125" y="4284"/>
                <a:ext cx="285" cy="870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3"/>
              <a:srcRect t="59858" r="96505" b="29320"/>
              <a:stretch>
                <a:fillRect/>
              </a:stretch>
            </p:blipFill>
            <p:spPr>
              <a:xfrm>
                <a:off x="2125" y="8404"/>
                <a:ext cx="285" cy="870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 rot="0">
              <a:off x="8798" y="2364"/>
              <a:ext cx="284" cy="7050"/>
              <a:chOff x="2125" y="2224"/>
              <a:chExt cx="284" cy="7050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3"/>
              <a:srcRect t="59858" r="96505" b="29320"/>
              <a:stretch>
                <a:fillRect/>
              </a:stretch>
            </p:blipFill>
            <p:spPr>
              <a:xfrm>
                <a:off x="2125" y="6344"/>
                <a:ext cx="285" cy="87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3"/>
              <a:srcRect t="59858" r="96505" b="29320"/>
              <a:stretch>
                <a:fillRect/>
              </a:stretch>
            </p:blipFill>
            <p:spPr>
              <a:xfrm>
                <a:off x="2125" y="2224"/>
                <a:ext cx="285" cy="870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3"/>
              <a:srcRect t="59858" r="96505" b="29320"/>
              <a:stretch>
                <a:fillRect/>
              </a:stretch>
            </p:blipFill>
            <p:spPr>
              <a:xfrm>
                <a:off x="2125" y="4284"/>
                <a:ext cx="285" cy="870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3"/>
              <a:srcRect t="59858" r="96505" b="29320"/>
              <a:stretch>
                <a:fillRect/>
              </a:stretch>
            </p:blipFill>
            <p:spPr>
              <a:xfrm>
                <a:off x="2125" y="8404"/>
                <a:ext cx="285" cy="870"/>
              </a:xfrm>
              <a:prstGeom prst="rect">
                <a:avLst/>
              </a:prstGeom>
            </p:spPr>
          </p:pic>
        </p:grpSp>
        <p:grpSp>
          <p:nvGrpSpPr>
            <p:cNvPr id="44" name="Group 43"/>
            <p:cNvGrpSpPr/>
            <p:nvPr/>
          </p:nvGrpSpPr>
          <p:grpSpPr>
            <a:xfrm rot="0">
              <a:off x="10768" y="2364"/>
              <a:ext cx="284" cy="7050"/>
              <a:chOff x="2125" y="2224"/>
              <a:chExt cx="284" cy="7050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3"/>
              <a:srcRect t="59858" r="96505" b="29320"/>
              <a:stretch>
                <a:fillRect/>
              </a:stretch>
            </p:blipFill>
            <p:spPr>
              <a:xfrm>
                <a:off x="2125" y="6344"/>
                <a:ext cx="285" cy="870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3"/>
              <a:srcRect t="59858" r="96505" b="29320"/>
              <a:stretch>
                <a:fillRect/>
              </a:stretch>
            </p:blipFill>
            <p:spPr>
              <a:xfrm>
                <a:off x="2125" y="2224"/>
                <a:ext cx="285" cy="870"/>
              </a:xfrm>
              <a:prstGeom prst="rect">
                <a:avLst/>
              </a:prstGeom>
            </p:spPr>
          </p:pic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3"/>
              <a:srcRect t="59858" r="96505" b="29320"/>
              <a:stretch>
                <a:fillRect/>
              </a:stretch>
            </p:blipFill>
            <p:spPr>
              <a:xfrm>
                <a:off x="2125" y="4284"/>
                <a:ext cx="285" cy="870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3"/>
              <a:srcRect t="59858" r="96505" b="29320"/>
              <a:stretch>
                <a:fillRect/>
              </a:stretch>
            </p:blipFill>
            <p:spPr>
              <a:xfrm>
                <a:off x="2125" y="8404"/>
                <a:ext cx="285" cy="870"/>
              </a:xfrm>
              <a:prstGeom prst="rect">
                <a:avLst/>
              </a:prstGeom>
            </p:spPr>
          </p:pic>
        </p:grpSp>
        <p:grpSp>
          <p:nvGrpSpPr>
            <p:cNvPr id="49" name="Group 48"/>
            <p:cNvGrpSpPr/>
            <p:nvPr/>
          </p:nvGrpSpPr>
          <p:grpSpPr>
            <a:xfrm rot="0">
              <a:off x="12809" y="2364"/>
              <a:ext cx="284" cy="7050"/>
              <a:chOff x="2125" y="2224"/>
              <a:chExt cx="284" cy="7050"/>
            </a:xfrm>
          </p:grpSpPr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3"/>
              <a:srcRect t="59858" r="96505" b="29320"/>
              <a:stretch>
                <a:fillRect/>
              </a:stretch>
            </p:blipFill>
            <p:spPr>
              <a:xfrm>
                <a:off x="2125" y="6344"/>
                <a:ext cx="285" cy="870"/>
              </a:xfrm>
              <a:prstGeom prst="rect">
                <a:avLst/>
              </a:prstGeom>
            </p:spPr>
          </p:pic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3"/>
              <a:srcRect t="59858" r="96505" b="29320"/>
              <a:stretch>
                <a:fillRect/>
              </a:stretch>
            </p:blipFill>
            <p:spPr>
              <a:xfrm>
                <a:off x="2125" y="2224"/>
                <a:ext cx="285" cy="870"/>
              </a:xfrm>
              <a:prstGeom prst="rect">
                <a:avLst/>
              </a:prstGeom>
            </p:spPr>
          </p:pic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3"/>
              <a:srcRect t="59858" r="96505" b="29320"/>
              <a:stretch>
                <a:fillRect/>
              </a:stretch>
            </p:blipFill>
            <p:spPr>
              <a:xfrm>
                <a:off x="2125" y="4284"/>
                <a:ext cx="285" cy="870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3"/>
              <a:srcRect t="59858" r="96505" b="29320"/>
              <a:stretch>
                <a:fillRect/>
              </a:stretch>
            </p:blipFill>
            <p:spPr>
              <a:xfrm>
                <a:off x="2125" y="8404"/>
                <a:ext cx="285" cy="870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 rot="0">
              <a:off x="16829" y="2364"/>
              <a:ext cx="332" cy="7050"/>
              <a:chOff x="4175" y="2224"/>
              <a:chExt cx="332" cy="7050"/>
            </a:xfrm>
          </p:grpSpPr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3"/>
              <a:srcRect t="59858" r="96505" b="29320"/>
              <a:stretch>
                <a:fillRect/>
              </a:stretch>
            </p:blipFill>
            <p:spPr>
              <a:xfrm>
                <a:off x="4222" y="6344"/>
                <a:ext cx="285" cy="870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3"/>
              <a:srcRect t="59858" r="96505" b="29320"/>
              <a:stretch>
                <a:fillRect/>
              </a:stretch>
            </p:blipFill>
            <p:spPr>
              <a:xfrm>
                <a:off x="4222" y="2224"/>
                <a:ext cx="285" cy="870"/>
              </a:xfrm>
              <a:prstGeom prst="rect">
                <a:avLst/>
              </a:prstGeom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3"/>
              <a:srcRect t="59858" r="96505" b="29320"/>
              <a:stretch>
                <a:fillRect/>
              </a:stretch>
            </p:blipFill>
            <p:spPr>
              <a:xfrm>
                <a:off x="4175" y="4284"/>
                <a:ext cx="285" cy="870"/>
              </a:xfrm>
              <a:prstGeom prst="rect">
                <a:avLst/>
              </a:prstGeom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3"/>
              <a:srcRect t="59858" r="96505" b="29320"/>
              <a:stretch>
                <a:fillRect/>
              </a:stretch>
            </p:blipFill>
            <p:spPr>
              <a:xfrm>
                <a:off x="4222" y="8404"/>
                <a:ext cx="285" cy="870"/>
              </a:xfrm>
              <a:prstGeom prst="rect">
                <a:avLst/>
              </a:prstGeom>
            </p:spPr>
          </p:pic>
        </p:grpSp>
        <p:grpSp>
          <p:nvGrpSpPr>
            <p:cNvPr id="64" name="Group 63"/>
            <p:cNvGrpSpPr/>
            <p:nvPr/>
          </p:nvGrpSpPr>
          <p:grpSpPr>
            <a:xfrm rot="0">
              <a:off x="5315" y="9908"/>
              <a:ext cx="13264" cy="321"/>
              <a:chOff x="2799" y="9821"/>
              <a:chExt cx="13264" cy="321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/>
              <a:srcRect l="28634" t="93754" r="61064" b="2253"/>
              <a:stretch>
                <a:fillRect/>
              </a:stretch>
            </p:blipFill>
            <p:spPr>
              <a:xfrm>
                <a:off x="2799" y="9821"/>
                <a:ext cx="840" cy="321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3"/>
              <a:srcRect l="28634" t="93754" r="61064" b="2253"/>
              <a:stretch>
                <a:fillRect/>
              </a:stretch>
            </p:blipFill>
            <p:spPr>
              <a:xfrm>
                <a:off x="4821" y="9821"/>
                <a:ext cx="840" cy="321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3"/>
              <a:srcRect l="28634" t="93754" r="61064" b="2253"/>
              <a:stretch>
                <a:fillRect/>
              </a:stretch>
            </p:blipFill>
            <p:spPr>
              <a:xfrm>
                <a:off x="6843" y="9821"/>
                <a:ext cx="840" cy="321"/>
              </a:xfrm>
              <a:prstGeom prst="rect">
                <a:avLst/>
              </a:prstGeom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3"/>
              <a:srcRect l="28634" t="93754" r="61064" b="2253"/>
              <a:stretch>
                <a:fillRect/>
              </a:stretch>
            </p:blipFill>
            <p:spPr>
              <a:xfrm>
                <a:off x="8865" y="9821"/>
                <a:ext cx="840" cy="321"/>
              </a:xfrm>
              <a:prstGeom prst="rect">
                <a:avLst/>
              </a:prstGeom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3"/>
              <a:srcRect l="28634" t="93754" r="61064" b="2253"/>
              <a:stretch>
                <a:fillRect/>
              </a:stretch>
            </p:blipFill>
            <p:spPr>
              <a:xfrm>
                <a:off x="10887" y="9821"/>
                <a:ext cx="840" cy="321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3"/>
              <a:srcRect l="28634" t="93754" r="61064" b="2253"/>
              <a:stretch>
                <a:fillRect/>
              </a:stretch>
            </p:blipFill>
            <p:spPr>
              <a:xfrm>
                <a:off x="15223" y="9821"/>
                <a:ext cx="840" cy="321"/>
              </a:xfrm>
              <a:prstGeom prst="rect">
                <a:avLst/>
              </a:prstGeom>
            </p:spPr>
          </p:pic>
        </p:grpSp>
        <p:grpSp>
          <p:nvGrpSpPr>
            <p:cNvPr id="65" name="Group 64"/>
            <p:cNvGrpSpPr/>
            <p:nvPr/>
          </p:nvGrpSpPr>
          <p:grpSpPr>
            <a:xfrm rot="0">
              <a:off x="5315" y="7843"/>
              <a:ext cx="13264" cy="321"/>
              <a:chOff x="2799" y="9821"/>
              <a:chExt cx="13264" cy="321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3"/>
              <a:srcRect l="28634" t="93754" r="61064" b="2253"/>
              <a:stretch>
                <a:fillRect/>
              </a:stretch>
            </p:blipFill>
            <p:spPr>
              <a:xfrm>
                <a:off x="2799" y="9821"/>
                <a:ext cx="840" cy="321"/>
              </a:xfrm>
              <a:prstGeom prst="rect">
                <a:avLst/>
              </a:prstGeom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3"/>
              <a:srcRect l="28634" t="93754" r="61064" b="2253"/>
              <a:stretch>
                <a:fillRect/>
              </a:stretch>
            </p:blipFill>
            <p:spPr>
              <a:xfrm>
                <a:off x="4821" y="9821"/>
                <a:ext cx="840" cy="321"/>
              </a:xfrm>
              <a:prstGeom prst="rect">
                <a:avLst/>
              </a:prstGeom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3"/>
              <a:srcRect l="28634" t="93754" r="61064" b="2253"/>
              <a:stretch>
                <a:fillRect/>
              </a:stretch>
            </p:blipFill>
            <p:spPr>
              <a:xfrm>
                <a:off x="6843" y="9821"/>
                <a:ext cx="840" cy="321"/>
              </a:xfrm>
              <a:prstGeom prst="rect">
                <a:avLst/>
              </a:prstGeom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3"/>
              <a:srcRect l="28634" t="93754" r="61064" b="2253"/>
              <a:stretch>
                <a:fillRect/>
              </a:stretch>
            </p:blipFill>
            <p:spPr>
              <a:xfrm>
                <a:off x="8865" y="9821"/>
                <a:ext cx="840" cy="321"/>
              </a:xfrm>
              <a:prstGeom prst="rect">
                <a:avLst/>
              </a:prstGeom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3"/>
              <a:srcRect l="28634" t="93754" r="61064" b="2253"/>
              <a:stretch>
                <a:fillRect/>
              </a:stretch>
            </p:blipFill>
            <p:spPr>
              <a:xfrm>
                <a:off x="10887" y="9821"/>
                <a:ext cx="840" cy="321"/>
              </a:xfrm>
              <a:prstGeom prst="rect">
                <a:avLst/>
              </a:prstGeom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>
              <a:blip r:embed="rId3"/>
              <a:srcRect l="28634" t="93754" r="61064" b="2253"/>
              <a:stretch>
                <a:fillRect/>
              </a:stretch>
            </p:blipFill>
            <p:spPr>
              <a:xfrm>
                <a:off x="15223" y="9821"/>
                <a:ext cx="840" cy="321"/>
              </a:xfrm>
              <a:prstGeom prst="rect">
                <a:avLst/>
              </a:prstGeom>
            </p:spPr>
          </p:pic>
        </p:grpSp>
        <p:grpSp>
          <p:nvGrpSpPr>
            <p:cNvPr id="72" name="Group 71"/>
            <p:cNvGrpSpPr/>
            <p:nvPr/>
          </p:nvGrpSpPr>
          <p:grpSpPr>
            <a:xfrm rot="0">
              <a:off x="5315" y="5792"/>
              <a:ext cx="13264" cy="321"/>
              <a:chOff x="2799" y="9821"/>
              <a:chExt cx="13264" cy="321"/>
            </a:xfrm>
          </p:grpSpPr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3"/>
              <a:srcRect l="28634" t="93754" r="61064" b="2253"/>
              <a:stretch>
                <a:fillRect/>
              </a:stretch>
            </p:blipFill>
            <p:spPr>
              <a:xfrm>
                <a:off x="2799" y="9821"/>
                <a:ext cx="840" cy="321"/>
              </a:xfrm>
              <a:prstGeom prst="rect">
                <a:avLst/>
              </a:prstGeom>
            </p:spPr>
          </p:pic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3"/>
              <a:srcRect l="28634" t="93754" r="61064" b="2253"/>
              <a:stretch>
                <a:fillRect/>
              </a:stretch>
            </p:blipFill>
            <p:spPr>
              <a:xfrm>
                <a:off x="4821" y="9821"/>
                <a:ext cx="840" cy="321"/>
              </a:xfrm>
              <a:prstGeom prst="rect">
                <a:avLst/>
              </a:prstGeom>
            </p:spPr>
          </p:pic>
          <p:pic>
            <p:nvPicPr>
              <p:cNvPr id="75" name="Picture 74"/>
              <p:cNvPicPr>
                <a:picLocks noChangeAspect="1"/>
              </p:cNvPicPr>
              <p:nvPr/>
            </p:nvPicPr>
            <p:blipFill>
              <a:blip r:embed="rId3"/>
              <a:srcRect l="28634" t="93754" r="61064" b="2253"/>
              <a:stretch>
                <a:fillRect/>
              </a:stretch>
            </p:blipFill>
            <p:spPr>
              <a:xfrm>
                <a:off x="6843" y="9821"/>
                <a:ext cx="840" cy="321"/>
              </a:xfrm>
              <a:prstGeom prst="rect">
                <a:avLst/>
              </a:prstGeom>
            </p:spPr>
          </p:pic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3"/>
              <a:srcRect l="28634" t="93754" r="61064" b="2253"/>
              <a:stretch>
                <a:fillRect/>
              </a:stretch>
            </p:blipFill>
            <p:spPr>
              <a:xfrm>
                <a:off x="8865" y="9821"/>
                <a:ext cx="840" cy="321"/>
              </a:xfrm>
              <a:prstGeom prst="rect">
                <a:avLst/>
              </a:prstGeom>
            </p:spPr>
          </p:pic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3"/>
              <a:srcRect l="28634" t="93754" r="61064" b="2253"/>
              <a:stretch>
                <a:fillRect/>
              </a:stretch>
            </p:blipFill>
            <p:spPr>
              <a:xfrm>
                <a:off x="10887" y="9821"/>
                <a:ext cx="840" cy="321"/>
              </a:xfrm>
              <a:prstGeom prst="rect">
                <a:avLst/>
              </a:prstGeom>
            </p:spPr>
          </p:pic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3"/>
              <a:srcRect l="28634" t="93754" r="61064" b="2253"/>
              <a:stretch>
                <a:fillRect/>
              </a:stretch>
            </p:blipFill>
            <p:spPr>
              <a:xfrm>
                <a:off x="15223" y="9821"/>
                <a:ext cx="840" cy="321"/>
              </a:xfrm>
              <a:prstGeom prst="rect">
                <a:avLst/>
              </a:prstGeom>
            </p:spPr>
          </p:pic>
        </p:grpSp>
        <p:grpSp>
          <p:nvGrpSpPr>
            <p:cNvPr id="79" name="Group 78"/>
            <p:cNvGrpSpPr/>
            <p:nvPr/>
          </p:nvGrpSpPr>
          <p:grpSpPr>
            <a:xfrm rot="0">
              <a:off x="5315" y="3752"/>
              <a:ext cx="13264" cy="321"/>
              <a:chOff x="2799" y="9821"/>
              <a:chExt cx="13264" cy="321"/>
            </a:xfrm>
          </p:grpSpPr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3"/>
              <a:srcRect l="28634" t="93754" r="61064" b="2253"/>
              <a:stretch>
                <a:fillRect/>
              </a:stretch>
            </p:blipFill>
            <p:spPr>
              <a:xfrm>
                <a:off x="2799" y="9821"/>
                <a:ext cx="840" cy="321"/>
              </a:xfrm>
              <a:prstGeom prst="rect">
                <a:avLst/>
              </a:prstGeom>
            </p:spPr>
          </p:pic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3"/>
              <a:srcRect l="28634" t="93754" r="61064" b="2253"/>
              <a:stretch>
                <a:fillRect/>
              </a:stretch>
            </p:blipFill>
            <p:spPr>
              <a:xfrm>
                <a:off x="4821" y="9821"/>
                <a:ext cx="840" cy="321"/>
              </a:xfrm>
              <a:prstGeom prst="rect">
                <a:avLst/>
              </a:prstGeom>
            </p:spPr>
          </p:pic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3"/>
              <a:srcRect l="28634" t="93754" r="61064" b="2253"/>
              <a:stretch>
                <a:fillRect/>
              </a:stretch>
            </p:blipFill>
            <p:spPr>
              <a:xfrm>
                <a:off x="6843" y="9821"/>
                <a:ext cx="840" cy="321"/>
              </a:xfrm>
              <a:prstGeom prst="rect">
                <a:avLst/>
              </a:prstGeom>
            </p:spPr>
          </p:pic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3"/>
              <a:srcRect l="28634" t="93754" r="61064" b="2253"/>
              <a:stretch>
                <a:fillRect/>
              </a:stretch>
            </p:blipFill>
            <p:spPr>
              <a:xfrm>
                <a:off x="8865" y="9821"/>
                <a:ext cx="840" cy="321"/>
              </a:xfrm>
              <a:prstGeom prst="rect">
                <a:avLst/>
              </a:prstGeom>
            </p:spPr>
          </p:pic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3"/>
              <a:srcRect l="28634" t="93754" r="61064" b="2253"/>
              <a:stretch>
                <a:fillRect/>
              </a:stretch>
            </p:blipFill>
            <p:spPr>
              <a:xfrm>
                <a:off x="10887" y="9821"/>
                <a:ext cx="840" cy="321"/>
              </a:xfrm>
              <a:prstGeom prst="rect">
                <a:avLst/>
              </a:prstGeom>
            </p:spPr>
          </p:pic>
          <p:pic>
            <p:nvPicPr>
              <p:cNvPr id="85" name="Picture 84"/>
              <p:cNvPicPr>
                <a:picLocks noChangeAspect="1"/>
              </p:cNvPicPr>
              <p:nvPr/>
            </p:nvPicPr>
            <p:blipFill>
              <a:blip r:embed="rId3"/>
              <a:srcRect l="28634" t="93754" r="61064" b="2253"/>
              <a:stretch>
                <a:fillRect/>
              </a:stretch>
            </p:blipFill>
            <p:spPr>
              <a:xfrm>
                <a:off x="15223" y="9821"/>
                <a:ext cx="840" cy="321"/>
              </a:xfrm>
              <a:prstGeom prst="rect">
                <a:avLst/>
              </a:prstGeom>
            </p:spPr>
          </p:pic>
        </p:grpSp>
      </p:grpSp>
      <p:sp>
        <p:nvSpPr>
          <p:cNvPr id="2" name="Action Button: Return 1">
            <a:hlinkClick r:id="rId4" action="ppaction://hlinksldjump"/>
          </p:cNvPr>
          <p:cNvSpPr/>
          <p:nvPr/>
        </p:nvSpPr>
        <p:spPr>
          <a:xfrm>
            <a:off x="33020" y="6523355"/>
            <a:ext cx="274955" cy="307340"/>
          </a:xfrm>
          <a:prstGeom prst="actionButtonReturn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3" name="Picture 2" descr="align_pa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946785" y="2385695"/>
            <a:ext cx="4904740" cy="2656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TextShape 1"/>
          <p:cNvSpPr txBox="1"/>
          <p:nvPr/>
        </p:nvSpPr>
        <p:spPr>
          <a:xfrm>
            <a:off x="838200" y="495935"/>
            <a:ext cx="10923270" cy="64833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mSTS </a:t>
            </a:r>
            <a:r>
              <a:rPr lang="en-US" sz="3200" b="0" strike="noStrike" spc="-1">
                <a:solidFill>
                  <a:srgbClr val="FFFFFF"/>
                </a:solidFill>
                <a:latin typeface="Calibri Light" panose="020F0302020204030204"/>
              </a:rPr>
              <a:t>Vertex Reconstruction</a:t>
            </a:r>
            <a:endParaRPr lang="en-US" sz="3200" b="0" strike="noStrike" spc="-1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1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sp>
        <p:nvSpPr>
          <p:cNvPr id="6" name="Google Shape;84;p2"/>
          <p:cNvSpPr txBox="1"/>
          <p:nvPr/>
        </p:nvSpPr>
        <p:spPr>
          <a:xfrm>
            <a:off x="837883" y="1396365"/>
            <a:ext cx="3545840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2400" b="0" i="0" u="none" strike="noStrike" cap="none"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Aligned vertex</a:t>
            </a:r>
            <a:endParaRPr lang="en-US" altLang="en-GB" sz="2400" b="0" i="0" u="none" strike="noStrike" cap="none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Google Shape;84;p2"/>
          <p:cNvSpPr txBox="1"/>
          <p:nvPr/>
        </p:nvSpPr>
        <p:spPr>
          <a:xfrm>
            <a:off x="4667568" y="1447800"/>
            <a:ext cx="6372860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2400" b="0" i="0" u="none" strike="noStrike" cap="none"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Sensor alignment parameters</a:t>
            </a:r>
            <a:endParaRPr lang="en-US" altLang="en-GB" sz="2400" b="0" i="0" u="none" strike="noStrike" cap="none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 descr="align_pl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4040" y="2022158"/>
            <a:ext cx="7177405" cy="3887470"/>
          </a:xfrm>
          <a:prstGeom prst="rect">
            <a:avLst/>
          </a:prstGeom>
          <a:ln w="28575">
            <a:solidFill>
              <a:schemeClr val="bg1">
                <a:lumMod val="95000"/>
              </a:schemeClr>
            </a:solidFill>
          </a:ln>
        </p:spPr>
      </p:pic>
      <p:pic>
        <p:nvPicPr>
          <p:cNvPr id="12" name="Picture 11" descr="align_vtx_bo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633" y="1970405"/>
            <a:ext cx="3228340" cy="3990975"/>
          </a:xfrm>
          <a:prstGeom prst="rect">
            <a:avLst/>
          </a:prstGeom>
          <a:ln w="28575">
            <a:solidFill>
              <a:schemeClr val="bg1">
                <a:lumMod val="95000"/>
              </a:schemeClr>
            </a:solidFill>
          </a:ln>
        </p:spPr>
      </p:pic>
      <p:sp>
        <p:nvSpPr>
          <p:cNvPr id="15" name="Action Button: Return 14">
            <a:hlinkClick r:id="rId4" action="ppaction://hlinksldjump"/>
          </p:cNvPr>
          <p:cNvSpPr/>
          <p:nvPr/>
        </p:nvSpPr>
        <p:spPr>
          <a:xfrm>
            <a:off x="383540" y="5874385"/>
            <a:ext cx="408940" cy="424180"/>
          </a:xfrm>
          <a:prstGeom prst="actionButtonReturn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TextShape 1"/>
          <p:cNvSpPr txBox="1"/>
          <p:nvPr/>
        </p:nvSpPr>
        <p:spPr>
          <a:xfrm>
            <a:off x="838200" y="495935"/>
            <a:ext cx="10923270" cy="64833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mSTS </a:t>
            </a:r>
            <a:r>
              <a:rPr lang="en-US" sz="3200" b="0" strike="noStrike" spc="-1">
                <a:solidFill>
                  <a:srgbClr val="FFFFFF"/>
                </a:solidFill>
                <a:latin typeface="Calibri Light" panose="020F0302020204030204"/>
              </a:rPr>
              <a:t>Vertex Reconstruction</a:t>
            </a:r>
            <a:endParaRPr lang="en-US" sz="3200" b="0" strike="noStrike" spc="-1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1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sp>
        <p:nvSpPr>
          <p:cNvPr id="13" name="Text Box 12"/>
          <p:cNvSpPr txBox="1"/>
          <p:nvPr/>
        </p:nvSpPr>
        <p:spPr>
          <a:xfrm>
            <a:off x="7008974" y="1254125"/>
            <a:ext cx="4609465" cy="157162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algn="ctr"/>
            <a:r>
              <a:rPr lang="en-US" altLang="en-GB" sz="2400"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Different sensor pairs reconstruct beam spot at the same position</a:t>
            </a:r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2384804F-3998-4D57-9195-F3826E402611-2" descr="C:/Users/googo/AppData/Local/Temp/wpp.NZPQLLwpp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1998" y="3122930"/>
            <a:ext cx="4443417" cy="680085"/>
          </a:xfrm>
          <a:prstGeom prst="rect">
            <a:avLst/>
          </a:prstGeom>
        </p:spPr>
      </p:pic>
      <p:pic>
        <p:nvPicPr>
          <p:cNvPr id="10" name="Picture 9" descr="align_pl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489" y="4000500"/>
            <a:ext cx="3226435" cy="1747520"/>
          </a:xfrm>
          <a:prstGeom prst="rect">
            <a:avLst/>
          </a:prstGeom>
          <a:ln w="28575">
            <a:solidFill>
              <a:schemeClr val="bg1">
                <a:lumMod val="95000"/>
              </a:schemeClr>
            </a:solidFill>
          </a:ln>
        </p:spPr>
      </p:pic>
      <p:pic>
        <p:nvPicPr>
          <p:cNvPr id="12" name="Picture 11" descr="align_vtx_box"/>
          <p:cNvPicPr>
            <a:picLocks noChangeAspect="1"/>
          </p:cNvPicPr>
          <p:nvPr/>
        </p:nvPicPr>
        <p:blipFill>
          <a:blip r:embed="rId5"/>
          <a:srcRect b="49133"/>
          <a:stretch>
            <a:fillRect/>
          </a:stretch>
        </p:blipFill>
        <p:spPr>
          <a:xfrm>
            <a:off x="1040765" y="1835150"/>
            <a:ext cx="5721350" cy="3597910"/>
          </a:xfrm>
          <a:prstGeom prst="rect">
            <a:avLst/>
          </a:prstGeom>
          <a:ln w="28575">
            <a:solidFill>
              <a:schemeClr val="bg1">
                <a:lumMod val="95000"/>
              </a:schemeClr>
            </a:solidFill>
          </a:ln>
        </p:spPr>
      </p:pic>
      <p:sp>
        <p:nvSpPr>
          <p:cNvPr id="15" name="Action Button: Return 14">
            <a:hlinkClick r:id="rId6" action="ppaction://hlinksldjump"/>
          </p:cNvPr>
          <p:cNvSpPr/>
          <p:nvPr/>
        </p:nvSpPr>
        <p:spPr>
          <a:xfrm>
            <a:off x="383540" y="5874385"/>
            <a:ext cx="408940" cy="424180"/>
          </a:xfrm>
          <a:prstGeom prst="actionButtonReturn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TextShape 1"/>
          <p:cNvSpPr txBox="1"/>
          <p:nvPr/>
        </p:nvSpPr>
        <p:spPr>
          <a:xfrm>
            <a:off x="838200" y="495935"/>
            <a:ext cx="10923270" cy="64833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mSTS </a:t>
            </a:r>
            <a:r>
              <a:rPr lang="en-US" sz="3200" b="0" strike="noStrike" spc="-1">
                <a:solidFill>
                  <a:srgbClr val="FFFFFF"/>
                </a:solidFill>
                <a:latin typeface="Calibri Light" panose="020F0302020204030204"/>
              </a:rPr>
              <a:t>Vertex Reconstruction</a:t>
            </a:r>
            <a:endParaRPr lang="en-US" sz="3200" b="0" strike="noStrike" spc="-1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1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sp>
        <p:nvSpPr>
          <p:cNvPr id="13" name="Text Box 12"/>
          <p:cNvSpPr txBox="1"/>
          <p:nvPr/>
        </p:nvSpPr>
        <p:spPr>
          <a:xfrm>
            <a:off x="6831330" y="1975485"/>
            <a:ext cx="4609465" cy="157162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algn="ctr"/>
            <a:r>
              <a:rPr lang="en-US" altLang="en-GB" sz="2400"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Consistent vertex shape for different sensor pairs!</a:t>
            </a:r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2" name="Picture 11" descr="align_vtx_box"/>
          <p:cNvPicPr>
            <a:picLocks noChangeAspect="1"/>
          </p:cNvPicPr>
          <p:nvPr/>
        </p:nvPicPr>
        <p:blipFill>
          <a:blip r:embed="rId2"/>
          <a:srcRect l="-166" t="49224" r="166" b="-91"/>
          <a:stretch>
            <a:fillRect/>
          </a:stretch>
        </p:blipFill>
        <p:spPr>
          <a:xfrm>
            <a:off x="1040765" y="1835150"/>
            <a:ext cx="5721350" cy="3597910"/>
          </a:xfrm>
          <a:prstGeom prst="rect">
            <a:avLst/>
          </a:prstGeom>
          <a:ln w="28575">
            <a:solidFill>
              <a:schemeClr val="bg1">
                <a:lumMod val="95000"/>
              </a:schemeClr>
            </a:solidFill>
          </a:ln>
        </p:spPr>
      </p:pic>
      <p:pic>
        <p:nvPicPr>
          <p:cNvPr id="10" name="Picture 9" descr="align_pl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489" y="4000500"/>
            <a:ext cx="3226435" cy="1747520"/>
          </a:xfrm>
          <a:prstGeom prst="rect">
            <a:avLst/>
          </a:prstGeom>
          <a:ln w="28575">
            <a:solidFill>
              <a:schemeClr val="bg1">
                <a:lumMod val="95000"/>
              </a:schemeClr>
            </a:solidFill>
          </a:ln>
        </p:spPr>
      </p:pic>
      <p:pic>
        <p:nvPicPr>
          <p:cNvPr id="3" name="Picture 2" descr="align_pl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489" y="4000500"/>
            <a:ext cx="3226435" cy="1747520"/>
          </a:xfrm>
          <a:prstGeom prst="rect">
            <a:avLst/>
          </a:prstGeom>
          <a:ln w="28575">
            <a:solidFill>
              <a:schemeClr val="bg1">
                <a:lumMod val="95000"/>
              </a:schemeClr>
            </a:solidFill>
          </a:ln>
        </p:spPr>
      </p:pic>
      <p:sp>
        <p:nvSpPr>
          <p:cNvPr id="15" name="Action Button: Return 14">
            <a:hlinkClick r:id="rId4" action="ppaction://hlinksldjump"/>
          </p:cNvPr>
          <p:cNvSpPr/>
          <p:nvPr/>
        </p:nvSpPr>
        <p:spPr>
          <a:xfrm>
            <a:off x="383540" y="5874385"/>
            <a:ext cx="408940" cy="424180"/>
          </a:xfrm>
          <a:prstGeom prst="actionButtonReturn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lign_plt"/>
          <p:cNvPicPr>
            <a:picLocks noChangeAspect="1"/>
          </p:cNvPicPr>
          <p:nvPr/>
        </p:nvPicPr>
        <p:blipFill>
          <a:blip r:embed="rId1"/>
          <a:srcRect l="33761" r="33779"/>
          <a:stretch>
            <a:fillRect/>
          </a:stretch>
        </p:blipFill>
        <p:spPr>
          <a:xfrm>
            <a:off x="9455785" y="3361690"/>
            <a:ext cx="1617980" cy="2700020"/>
          </a:xfrm>
          <a:prstGeom prst="rect">
            <a:avLst/>
          </a:prstGeom>
          <a:ln w="28575">
            <a:solidFill>
              <a:schemeClr val="bg1">
                <a:lumMod val="95000"/>
              </a:schemeClr>
            </a:solidFill>
          </a:ln>
        </p:spPr>
      </p:pic>
      <p:pic>
        <p:nvPicPr>
          <p:cNvPr id="8" name="Picture 7" descr="align_plt"/>
          <p:cNvPicPr>
            <a:picLocks noChangeAspect="1"/>
          </p:cNvPicPr>
          <p:nvPr/>
        </p:nvPicPr>
        <p:blipFill>
          <a:blip r:embed="rId1"/>
          <a:srcRect r="67141"/>
          <a:stretch>
            <a:fillRect/>
          </a:stretch>
        </p:blipFill>
        <p:spPr>
          <a:xfrm>
            <a:off x="5893435" y="3361690"/>
            <a:ext cx="1637665" cy="2700020"/>
          </a:xfrm>
          <a:prstGeom prst="rect">
            <a:avLst/>
          </a:prstGeom>
          <a:ln w="28575">
            <a:solidFill>
              <a:schemeClr val="bg1">
                <a:lumMod val="95000"/>
              </a:schemeClr>
            </a:solidFill>
          </a:ln>
        </p:spPr>
      </p:pic>
      <p:sp>
        <p:nvSpPr>
          <p:cNvPr id="623" name="TextShape 1"/>
          <p:cNvSpPr txBox="1"/>
          <p:nvPr/>
        </p:nvSpPr>
        <p:spPr>
          <a:xfrm>
            <a:off x="838200" y="495935"/>
            <a:ext cx="10923270" cy="64833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mSTS </a:t>
            </a:r>
            <a:r>
              <a:rPr lang="en-US" sz="3200" b="0" strike="noStrike" spc="-1">
                <a:solidFill>
                  <a:srgbClr val="FFFFFF"/>
                </a:solidFill>
                <a:latin typeface="Calibri Light" panose="020F0302020204030204"/>
              </a:rPr>
              <a:t>Vertex Reconstruction</a:t>
            </a:r>
            <a:endParaRPr lang="en-US" sz="3200" b="0" strike="noStrike" spc="-1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2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sp>
        <p:nvSpPr>
          <p:cNvPr id="13" name="Text Box 12"/>
          <p:cNvSpPr txBox="1"/>
          <p:nvPr/>
        </p:nvSpPr>
        <p:spPr>
          <a:xfrm>
            <a:off x="5588000" y="1570990"/>
            <a:ext cx="5617210" cy="94043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algn="ctr"/>
            <a:r>
              <a:rPr lang="en-US" altLang="en-GB" sz="2400"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Sensor in the same mechanical structure move on the same direction</a:t>
            </a:r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5588000" y="2488565"/>
            <a:ext cx="5617210" cy="94043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algn="ctr"/>
            <a:r>
              <a:rPr lang="en-US" altLang="en-GB" sz="2400">
                <a:solidFill>
                  <a:srgbClr val="00B0F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Rotations still need to be considered</a:t>
            </a:r>
            <a:endParaRPr lang="en-US" altLang="en-GB" sz="2400">
              <a:solidFill>
                <a:srgbClr val="00B0F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Left Brace 9"/>
          <p:cNvSpPr/>
          <p:nvPr/>
        </p:nvSpPr>
        <p:spPr>
          <a:xfrm flipH="1">
            <a:off x="6265545" y="4428490"/>
            <a:ext cx="1490345" cy="386715"/>
          </a:xfrm>
          <a:prstGeom prst="leftBrace">
            <a:avLst>
              <a:gd name="adj1" fmla="val 4977"/>
              <a:gd name="adj2" fmla="val 50000"/>
            </a:avLst>
          </a:prstGeom>
          <a:ln w="9525" cap="flat" cmpd="sng" algn="ctr">
            <a:solidFill>
              <a:schemeClr val="bg1"/>
            </a:solidFill>
            <a:prstDash val="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>
          <a:xfrm flipH="1">
            <a:off x="6262370" y="3429000"/>
            <a:ext cx="1513840" cy="970915"/>
          </a:xfrm>
          <a:prstGeom prst="leftBrace">
            <a:avLst>
              <a:gd name="adj1" fmla="val 4977"/>
              <a:gd name="adj2" fmla="val 50000"/>
            </a:avLst>
          </a:prstGeom>
          <a:ln w="9525" cap="flat" cmpd="sng" algn="ctr">
            <a:solidFill>
              <a:schemeClr val="bg1"/>
            </a:solidFill>
            <a:prstDash val="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7859713" y="5299075"/>
            <a:ext cx="1002665" cy="306705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txBody>
          <a:bodyPr wrap="square" rtlCol="0" anchor="t">
            <a:spAutoFit/>
          </a:bodyPr>
          <a:p>
            <a:pPr algn="ctr"/>
            <a:r>
              <a:rPr lang="en-US" altLang="en-GB" sz="1400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Unit 0</a:t>
            </a:r>
            <a:endParaRPr lang="en-US" altLang="en-GB" sz="1400">
              <a:solidFill>
                <a:schemeClr val="tx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7859713" y="4883785"/>
            <a:ext cx="1002665" cy="306705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txBody>
          <a:bodyPr wrap="square" rtlCol="0" anchor="t">
            <a:spAutoFit/>
          </a:bodyPr>
          <a:p>
            <a:pPr algn="ctr"/>
            <a:r>
              <a:rPr lang="en-US" altLang="en-GB" sz="1400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Unit 1</a:t>
            </a:r>
            <a:endParaRPr lang="en-US" altLang="en-GB" sz="1400">
              <a:solidFill>
                <a:schemeClr val="tx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7859713" y="4498340"/>
            <a:ext cx="1002665" cy="306705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txBody>
          <a:bodyPr wrap="square" rtlCol="0" anchor="t">
            <a:spAutoFit/>
          </a:bodyPr>
          <a:p>
            <a:pPr algn="ctr"/>
            <a:r>
              <a:rPr lang="en-US" altLang="en-GB" sz="1400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Unit 2</a:t>
            </a:r>
            <a:endParaRPr lang="en-US" altLang="en-GB" sz="1400">
              <a:solidFill>
                <a:schemeClr val="tx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7859713" y="3783330"/>
            <a:ext cx="1002665" cy="306705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txBody>
          <a:bodyPr wrap="square" rtlCol="0" anchor="t">
            <a:spAutoFit/>
          </a:bodyPr>
          <a:p>
            <a:pPr algn="ctr"/>
            <a:r>
              <a:rPr lang="en-US" altLang="en-GB" sz="1400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Unit 3</a:t>
            </a:r>
            <a:endParaRPr lang="en-US" altLang="en-GB" sz="1400">
              <a:solidFill>
                <a:schemeClr val="tx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67080" y="1728470"/>
            <a:ext cx="4535170" cy="4333240"/>
            <a:chOff x="1208" y="2722"/>
            <a:chExt cx="7142" cy="6824"/>
          </a:xfrm>
        </p:grpSpPr>
        <p:grpSp>
          <p:nvGrpSpPr>
            <p:cNvPr id="4" name="Group 3"/>
            <p:cNvGrpSpPr/>
            <p:nvPr/>
          </p:nvGrpSpPr>
          <p:grpSpPr>
            <a:xfrm>
              <a:off x="1208" y="2722"/>
              <a:ext cx="7142" cy="6824"/>
              <a:chOff x="1027" y="4409"/>
              <a:chExt cx="4900" cy="4880"/>
            </a:xfrm>
          </p:grpSpPr>
          <p:sp>
            <p:nvSpPr>
              <p:cNvPr id="3" name="Rectangles 2"/>
              <p:cNvSpPr/>
              <p:nvPr/>
            </p:nvSpPr>
            <p:spPr>
              <a:xfrm>
                <a:off x="1027" y="4409"/>
                <a:ext cx="4900" cy="4880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pic>
            <p:nvPicPr>
              <p:cNvPr id="41" name="Grafik 4"/>
              <p:cNvPicPr/>
              <p:nvPr/>
            </p:nvPicPr>
            <p:blipFill>
              <a:blip r:embed="rId3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>
              <a:xfrm>
                <a:off x="1327" y="5187"/>
                <a:ext cx="4300" cy="3324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25" name="Text Box 24"/>
            <p:cNvSpPr txBox="1"/>
            <p:nvPr/>
          </p:nvSpPr>
          <p:spPr>
            <a:xfrm>
              <a:off x="6719" y="6634"/>
              <a:ext cx="1241" cy="48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t">
              <a:spAutoFit/>
            </a:bodyPr>
            <a:p>
              <a:r>
                <a:rPr lang="en-US" altLang="en-GB" sz="1400">
                  <a:solidFill>
                    <a:schemeClr val="tx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Unit 0</a:t>
              </a:r>
              <a:endParaRPr lang="en-US" altLang="en-GB" sz="1400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Text Box 25"/>
            <p:cNvSpPr txBox="1"/>
            <p:nvPr/>
          </p:nvSpPr>
          <p:spPr>
            <a:xfrm>
              <a:off x="5546" y="3327"/>
              <a:ext cx="1241" cy="48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t">
              <a:spAutoFit/>
            </a:bodyPr>
            <a:p>
              <a:r>
                <a:rPr lang="en-US" altLang="en-GB" sz="1400">
                  <a:solidFill>
                    <a:schemeClr val="tx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Unit 1</a:t>
              </a:r>
              <a:endParaRPr lang="en-US" altLang="en-GB" sz="1400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Text Box 26"/>
            <p:cNvSpPr txBox="1"/>
            <p:nvPr/>
          </p:nvSpPr>
          <p:spPr>
            <a:xfrm>
              <a:off x="3638" y="3125"/>
              <a:ext cx="1241" cy="48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t">
              <a:spAutoFit/>
            </a:bodyPr>
            <a:p>
              <a:r>
                <a:rPr lang="en-US" altLang="en-GB" sz="1400">
                  <a:solidFill>
                    <a:schemeClr val="tx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Unit 2</a:t>
              </a:r>
              <a:endParaRPr lang="en-US" altLang="en-GB" sz="1400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Text Box 27"/>
            <p:cNvSpPr txBox="1"/>
            <p:nvPr/>
          </p:nvSpPr>
          <p:spPr>
            <a:xfrm>
              <a:off x="1730" y="3125"/>
              <a:ext cx="1241" cy="48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t">
              <a:spAutoFit/>
            </a:bodyPr>
            <a:p>
              <a:r>
                <a:rPr lang="en-US" altLang="en-GB" sz="1400">
                  <a:solidFill>
                    <a:schemeClr val="tx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Unit 3</a:t>
              </a:r>
              <a:endParaRPr lang="en-US" altLang="en-GB" sz="1400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cxnSp>
          <p:nvCxnSpPr>
            <p:cNvPr id="29" name="Straight Connector 28"/>
            <p:cNvCxnSpPr>
              <a:stCxn id="28" idx="2"/>
            </p:cNvCxnSpPr>
            <p:nvPr/>
          </p:nvCxnSpPr>
          <p:spPr>
            <a:xfrm>
              <a:off x="2351" y="3608"/>
              <a:ext cx="348" cy="843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27" idx="2"/>
            </p:cNvCxnSpPr>
            <p:nvPr/>
          </p:nvCxnSpPr>
          <p:spPr>
            <a:xfrm>
              <a:off x="4259" y="3608"/>
              <a:ext cx="140" cy="935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26" idx="2"/>
            </p:cNvCxnSpPr>
            <p:nvPr/>
          </p:nvCxnSpPr>
          <p:spPr>
            <a:xfrm flipH="1">
              <a:off x="5493" y="3810"/>
              <a:ext cx="674" cy="934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25" idx="0"/>
            </p:cNvCxnSpPr>
            <p:nvPr/>
          </p:nvCxnSpPr>
          <p:spPr>
            <a:xfrm flipH="1" flipV="1">
              <a:off x="6957" y="4819"/>
              <a:ext cx="383" cy="1815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9" name="Left Brace 8"/>
          <p:cNvSpPr/>
          <p:nvPr/>
        </p:nvSpPr>
        <p:spPr>
          <a:xfrm flipH="1">
            <a:off x="6265545" y="4843780"/>
            <a:ext cx="1490345" cy="386715"/>
          </a:xfrm>
          <a:prstGeom prst="leftBrace">
            <a:avLst>
              <a:gd name="adj1" fmla="val 4977"/>
              <a:gd name="adj2" fmla="val 50000"/>
            </a:avLst>
          </a:prstGeom>
          <a:ln w="9525" cap="flat" cmpd="sng" algn="ctr">
            <a:solidFill>
              <a:schemeClr val="bg1"/>
            </a:solidFill>
            <a:prstDash val="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3" name="Left Brace 32"/>
          <p:cNvSpPr/>
          <p:nvPr/>
        </p:nvSpPr>
        <p:spPr>
          <a:xfrm flipH="1">
            <a:off x="6259195" y="5259070"/>
            <a:ext cx="1490345" cy="386715"/>
          </a:xfrm>
          <a:prstGeom prst="leftBrace">
            <a:avLst>
              <a:gd name="adj1" fmla="val 4977"/>
              <a:gd name="adj2" fmla="val 50000"/>
            </a:avLst>
          </a:prstGeom>
          <a:ln w="9525" cap="flat" cmpd="sng" algn="ctr">
            <a:solidFill>
              <a:schemeClr val="bg1"/>
            </a:solidFill>
            <a:prstDash val="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4" name="Left Brace 33"/>
          <p:cNvSpPr/>
          <p:nvPr/>
        </p:nvSpPr>
        <p:spPr>
          <a:xfrm>
            <a:off x="8923655" y="4428490"/>
            <a:ext cx="1358265" cy="386715"/>
          </a:xfrm>
          <a:prstGeom prst="leftBrace">
            <a:avLst>
              <a:gd name="adj1" fmla="val 4977"/>
              <a:gd name="adj2" fmla="val 50000"/>
            </a:avLst>
          </a:prstGeom>
          <a:ln w="9525" cap="flat" cmpd="sng" algn="ctr">
            <a:solidFill>
              <a:schemeClr val="bg1"/>
            </a:solidFill>
            <a:prstDash val="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5" name="Left Brace 34"/>
          <p:cNvSpPr/>
          <p:nvPr/>
        </p:nvSpPr>
        <p:spPr>
          <a:xfrm>
            <a:off x="8946515" y="3429000"/>
            <a:ext cx="1329055" cy="970915"/>
          </a:xfrm>
          <a:prstGeom prst="leftBrace">
            <a:avLst>
              <a:gd name="adj1" fmla="val 4977"/>
              <a:gd name="adj2" fmla="val 50000"/>
            </a:avLst>
          </a:prstGeom>
          <a:ln w="9525" cap="flat" cmpd="sng" algn="ctr">
            <a:solidFill>
              <a:schemeClr val="bg1"/>
            </a:solidFill>
            <a:prstDash val="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6" name="Left Brace 35"/>
          <p:cNvSpPr/>
          <p:nvPr/>
        </p:nvSpPr>
        <p:spPr>
          <a:xfrm>
            <a:off x="8923655" y="4843780"/>
            <a:ext cx="1358265" cy="386715"/>
          </a:xfrm>
          <a:prstGeom prst="leftBrace">
            <a:avLst>
              <a:gd name="adj1" fmla="val 4977"/>
              <a:gd name="adj2" fmla="val 50000"/>
            </a:avLst>
          </a:prstGeom>
          <a:ln w="9525" cap="flat" cmpd="sng" algn="ctr">
            <a:solidFill>
              <a:schemeClr val="bg1"/>
            </a:solidFill>
            <a:prstDash val="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7" name="Left Brace 36"/>
          <p:cNvSpPr/>
          <p:nvPr/>
        </p:nvSpPr>
        <p:spPr>
          <a:xfrm>
            <a:off x="8917305" y="5259070"/>
            <a:ext cx="1358265" cy="386715"/>
          </a:xfrm>
          <a:prstGeom prst="leftBrace">
            <a:avLst>
              <a:gd name="adj1" fmla="val 4977"/>
              <a:gd name="adj2" fmla="val 50000"/>
            </a:avLst>
          </a:prstGeom>
          <a:ln w="9525" cap="flat" cmpd="sng" algn="ctr">
            <a:solidFill>
              <a:schemeClr val="bg1"/>
            </a:solidFill>
            <a:prstDash val="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" name="Action Button: Return 1">
            <a:hlinkClick r:id="rId4" action="ppaction://hlinksldjump"/>
          </p:cNvPr>
          <p:cNvSpPr/>
          <p:nvPr/>
        </p:nvSpPr>
        <p:spPr>
          <a:xfrm>
            <a:off x="383540" y="5874385"/>
            <a:ext cx="408940" cy="424180"/>
          </a:xfrm>
          <a:prstGeom prst="actionButtonReturn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TextShape 1"/>
          <p:cNvSpPr txBox="1"/>
          <p:nvPr/>
        </p:nvSpPr>
        <p:spPr>
          <a:xfrm>
            <a:off x="838200" y="495935"/>
            <a:ext cx="10923270" cy="64833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mSTS </a:t>
            </a:r>
            <a:r>
              <a:rPr lang="en-US" sz="3200" b="0" strike="noStrike" spc="-1">
                <a:solidFill>
                  <a:srgbClr val="FFFFFF"/>
                </a:solidFill>
                <a:latin typeface="Calibri Light" panose="020F0302020204030204"/>
              </a:rPr>
              <a:t>Vertex Reconstruction</a:t>
            </a:r>
            <a:endParaRPr lang="en-US" sz="3200" b="0" strike="noStrike" spc="-1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1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sp>
        <p:nvSpPr>
          <p:cNvPr id="13" name="Text Box 12"/>
          <p:cNvSpPr txBox="1"/>
          <p:nvPr/>
        </p:nvSpPr>
        <p:spPr>
          <a:xfrm>
            <a:off x="5654040" y="1728470"/>
            <a:ext cx="5617210" cy="150431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algn="ctr"/>
            <a:r>
              <a:rPr lang="en-US" altLang="en-GB" sz="2400"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Sensor alignment translations are consistent with the mechanical assembly!</a:t>
            </a:r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67080" y="1728470"/>
            <a:ext cx="4535170" cy="4333240"/>
            <a:chOff x="1208" y="2722"/>
            <a:chExt cx="7142" cy="6824"/>
          </a:xfrm>
        </p:grpSpPr>
        <p:grpSp>
          <p:nvGrpSpPr>
            <p:cNvPr id="6" name="Group 5"/>
            <p:cNvGrpSpPr/>
            <p:nvPr/>
          </p:nvGrpSpPr>
          <p:grpSpPr>
            <a:xfrm>
              <a:off x="1208" y="2722"/>
              <a:ext cx="7142" cy="6824"/>
              <a:chOff x="1027" y="4409"/>
              <a:chExt cx="4900" cy="4880"/>
            </a:xfrm>
          </p:grpSpPr>
          <p:sp>
            <p:nvSpPr>
              <p:cNvPr id="8" name="Rectangles 7"/>
              <p:cNvSpPr/>
              <p:nvPr/>
            </p:nvSpPr>
            <p:spPr>
              <a:xfrm>
                <a:off x="1027" y="4409"/>
                <a:ext cx="4900" cy="4880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pic>
            <p:nvPicPr>
              <p:cNvPr id="10" name="Grafik 4"/>
              <p:cNvPicPr/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>
              <a:xfrm>
                <a:off x="1327" y="5187"/>
                <a:ext cx="4300" cy="3324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25" name="Text Box 24"/>
            <p:cNvSpPr txBox="1"/>
            <p:nvPr/>
          </p:nvSpPr>
          <p:spPr>
            <a:xfrm>
              <a:off x="6719" y="6634"/>
              <a:ext cx="1241" cy="48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t">
              <a:spAutoFit/>
            </a:bodyPr>
            <a:p>
              <a:r>
                <a:rPr lang="en-US" altLang="en-GB" sz="1400">
                  <a:solidFill>
                    <a:schemeClr val="tx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Unit 0</a:t>
              </a:r>
              <a:endParaRPr lang="en-US" altLang="en-GB" sz="1400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Text Box 25"/>
            <p:cNvSpPr txBox="1"/>
            <p:nvPr/>
          </p:nvSpPr>
          <p:spPr>
            <a:xfrm>
              <a:off x="5546" y="3327"/>
              <a:ext cx="1241" cy="48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t">
              <a:spAutoFit/>
            </a:bodyPr>
            <a:p>
              <a:r>
                <a:rPr lang="en-US" altLang="en-GB" sz="1400">
                  <a:solidFill>
                    <a:schemeClr val="tx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Unit 1</a:t>
              </a:r>
              <a:endParaRPr lang="en-US" altLang="en-GB" sz="1400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Text Box 26"/>
            <p:cNvSpPr txBox="1"/>
            <p:nvPr/>
          </p:nvSpPr>
          <p:spPr>
            <a:xfrm>
              <a:off x="3638" y="3125"/>
              <a:ext cx="1241" cy="48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t">
              <a:spAutoFit/>
            </a:bodyPr>
            <a:p>
              <a:r>
                <a:rPr lang="en-US" altLang="en-GB" sz="1400">
                  <a:solidFill>
                    <a:schemeClr val="tx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Unit 2</a:t>
              </a:r>
              <a:endParaRPr lang="en-US" altLang="en-GB" sz="1400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Text Box 27"/>
            <p:cNvSpPr txBox="1"/>
            <p:nvPr/>
          </p:nvSpPr>
          <p:spPr>
            <a:xfrm>
              <a:off x="1730" y="3125"/>
              <a:ext cx="1241" cy="48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t">
              <a:spAutoFit/>
            </a:bodyPr>
            <a:p>
              <a:r>
                <a:rPr lang="en-US" altLang="en-GB" sz="1400">
                  <a:solidFill>
                    <a:schemeClr val="tx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Unit 3</a:t>
              </a:r>
              <a:endParaRPr lang="en-US" altLang="en-GB" sz="1400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cxnSp>
          <p:nvCxnSpPr>
            <p:cNvPr id="29" name="Straight Connector 28"/>
            <p:cNvCxnSpPr>
              <a:stCxn id="28" idx="2"/>
            </p:cNvCxnSpPr>
            <p:nvPr/>
          </p:nvCxnSpPr>
          <p:spPr>
            <a:xfrm>
              <a:off x="2351" y="3608"/>
              <a:ext cx="348" cy="843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27" idx="2"/>
            </p:cNvCxnSpPr>
            <p:nvPr/>
          </p:nvCxnSpPr>
          <p:spPr>
            <a:xfrm>
              <a:off x="4259" y="3608"/>
              <a:ext cx="140" cy="935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26" idx="2"/>
            </p:cNvCxnSpPr>
            <p:nvPr/>
          </p:nvCxnSpPr>
          <p:spPr>
            <a:xfrm flipH="1">
              <a:off x="5493" y="3810"/>
              <a:ext cx="674" cy="934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25" idx="0"/>
            </p:cNvCxnSpPr>
            <p:nvPr/>
          </p:nvCxnSpPr>
          <p:spPr>
            <a:xfrm flipH="1" flipV="1">
              <a:off x="6957" y="4819"/>
              <a:ext cx="383" cy="1815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3" name="Picture 2" descr="align_pl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775" y="3198495"/>
            <a:ext cx="5285740" cy="2863215"/>
          </a:xfrm>
          <a:prstGeom prst="rect">
            <a:avLst/>
          </a:prstGeom>
          <a:ln w="28575">
            <a:solidFill>
              <a:schemeClr val="bg1">
                <a:lumMod val="95000"/>
              </a:schemeClr>
            </a:solidFill>
          </a:ln>
        </p:spPr>
      </p:pic>
      <p:sp>
        <p:nvSpPr>
          <p:cNvPr id="15" name="Action Button: Return 14">
            <a:hlinkClick r:id="rId4" action="ppaction://hlinksldjump"/>
          </p:cNvPr>
          <p:cNvSpPr/>
          <p:nvPr/>
        </p:nvSpPr>
        <p:spPr>
          <a:xfrm>
            <a:off x="383540" y="5874385"/>
            <a:ext cx="408940" cy="424180"/>
          </a:xfrm>
          <a:prstGeom prst="actionButtonReturn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08950" y="1351280"/>
            <a:ext cx="3152775" cy="2164080"/>
          </a:xfrm>
          <a:prstGeom prst="rect">
            <a:avLst/>
          </a:prstGeom>
          <a:ln w="19050">
            <a:noFill/>
          </a:ln>
        </p:spPr>
      </p:pic>
      <p:sp>
        <p:nvSpPr>
          <p:cNvPr id="99" name="TextShape 1"/>
          <p:cNvSpPr txBox="1"/>
          <p:nvPr/>
        </p:nvSpPr>
        <p:spPr>
          <a:xfrm>
            <a:off x="838080" y="495720"/>
            <a:ext cx="10515240" cy="6483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800" b="0" strike="noStrike" spc="-1" dirty="0">
                <a:solidFill>
                  <a:srgbClr val="FFFFFF"/>
                </a:solidFill>
                <a:latin typeface="Calibri Light" panose="020F0302020204030204"/>
              </a:rPr>
              <a:t>mini-</a:t>
            </a:r>
            <a:r>
              <a:rPr lang="en-US" sz="2800" b="0" strike="noStrike" spc="-1" dirty="0" err="1">
                <a:solidFill>
                  <a:srgbClr val="FFFFFF"/>
                </a:solidFill>
                <a:latin typeface="Calibri Light" panose="020F0302020204030204"/>
              </a:rPr>
              <a:t>STS</a:t>
            </a:r>
            <a:r>
              <a:rPr lang="en-US" sz="2800" b="0" strike="noStrike" spc="-1" dirty="0">
                <a:solidFill>
                  <a:srgbClr val="FFFFFF"/>
                </a:solidFill>
                <a:latin typeface="Calibri Light" panose="020F0302020204030204"/>
              </a:rPr>
              <a:t>(</a:t>
            </a:r>
            <a:r>
              <a:rPr lang="en-US" sz="2800" b="0" strike="noStrike" spc="-1" dirty="0" err="1">
                <a:solidFill>
                  <a:srgbClr val="FFFFFF"/>
                </a:solidFill>
                <a:latin typeface="Calibri Light" panose="020F0302020204030204"/>
              </a:rPr>
              <a:t>mSTS</a:t>
            </a:r>
            <a:r>
              <a:rPr lang="en-US" sz="2800" b="0" strike="noStrike" spc="-1" dirty="0">
                <a:solidFill>
                  <a:srgbClr val="FFFFFF"/>
                </a:solidFill>
                <a:latin typeface="Calibri Light" panose="020F0302020204030204"/>
              </a:rPr>
              <a:t>) Setup</a:t>
            </a:r>
            <a:endParaRPr lang="en-US" sz="2800" b="0" strike="noStrike" spc="-1" dirty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00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EB3AC54-5C8B-470C-83A3-B982BE3D1615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946150" y="1377950"/>
            <a:ext cx="3451860" cy="4993640"/>
            <a:chOff x="1490" y="2170"/>
            <a:chExt cx="5436" cy="7864"/>
          </a:xfrm>
        </p:grpSpPr>
        <p:pic>
          <p:nvPicPr>
            <p:cNvPr id="6" name="Picture 5" descr="IMG_6500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490" y="2170"/>
              <a:ext cx="5436" cy="7864"/>
            </a:xfrm>
            <a:prstGeom prst="rect">
              <a:avLst/>
            </a:prstGeom>
          </p:spPr>
        </p:pic>
        <p:pic>
          <p:nvPicPr>
            <p:cNvPr id="71" name="Picture 70" descr="PXL_20231004_121649150"/>
            <p:cNvPicPr>
              <a:picLocks noChangeAspect="1"/>
            </p:cNvPicPr>
            <p:nvPr/>
          </p:nvPicPr>
          <p:blipFill>
            <a:blip r:embed="rId3"/>
            <a:srcRect l="13748" t="52821" r="71219" b="37115"/>
            <a:stretch>
              <a:fillRect/>
            </a:stretch>
          </p:blipFill>
          <p:spPr>
            <a:xfrm>
              <a:off x="5385" y="7753"/>
              <a:ext cx="1457" cy="1647"/>
            </a:xfrm>
            <a:prstGeom prst="rect">
              <a:avLst/>
            </a:prstGeom>
            <a:ln w="44450">
              <a:solidFill>
                <a:schemeClr val="bg1"/>
              </a:solidFill>
            </a:ln>
          </p:spPr>
        </p:pic>
        <p:pic>
          <p:nvPicPr>
            <p:cNvPr id="72" name="Picture 71" descr="PXL_20231004_121527234"/>
            <p:cNvPicPr>
              <a:picLocks noChangeAspect="1"/>
            </p:cNvPicPr>
            <p:nvPr/>
          </p:nvPicPr>
          <p:blipFill>
            <a:blip r:embed="rId4"/>
            <a:srcRect l="8480" t="52435" r="73928" b="36386"/>
            <a:stretch>
              <a:fillRect/>
            </a:stretch>
          </p:blipFill>
          <p:spPr>
            <a:xfrm>
              <a:off x="5385" y="5909"/>
              <a:ext cx="1457" cy="1647"/>
            </a:xfrm>
            <a:prstGeom prst="rect">
              <a:avLst/>
            </a:prstGeom>
            <a:ln w="44450">
              <a:solidFill>
                <a:schemeClr val="bg1"/>
              </a:solidFill>
            </a:ln>
          </p:spPr>
        </p:pic>
        <p:sp>
          <p:nvSpPr>
            <p:cNvPr id="3" name="Rectangles 2"/>
            <p:cNvSpPr/>
            <p:nvPr/>
          </p:nvSpPr>
          <p:spPr>
            <a:xfrm>
              <a:off x="3867" y="7652"/>
              <a:ext cx="365" cy="41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>
              <a:stCxn id="72" idx="1"/>
              <a:endCxn id="3" idx="3"/>
            </p:cNvCxnSpPr>
            <p:nvPr/>
          </p:nvCxnSpPr>
          <p:spPr>
            <a:xfrm flipH="1">
              <a:off x="4232" y="6733"/>
              <a:ext cx="1153" cy="1126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71" idx="1"/>
              <a:endCxn id="3" idx="3"/>
            </p:cNvCxnSpPr>
            <p:nvPr/>
          </p:nvCxnSpPr>
          <p:spPr>
            <a:xfrm flipH="1" flipV="1">
              <a:off x="4232" y="7859"/>
              <a:ext cx="1153" cy="718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103" name="Picture 14"/>
          <p:cNvPicPr/>
          <p:nvPr/>
        </p:nvPicPr>
        <p:blipFill>
          <a:blip r:embed="rId5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sp>
        <p:nvSpPr>
          <p:cNvPr id="135" name="CustomShape 34"/>
          <p:cNvSpPr/>
          <p:nvPr/>
        </p:nvSpPr>
        <p:spPr>
          <a:xfrm>
            <a:off x="7936230" y="1351915"/>
            <a:ext cx="3596005" cy="2199005"/>
          </a:xfrm>
          <a:prstGeom prst="rect">
            <a:avLst/>
          </a:prstGeom>
          <a:solidFill>
            <a:srgbClr val="262626">
              <a:alpha val="59000"/>
            </a:srgbClr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/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FFFFFF"/>
              </a:buClr>
              <a:buFont typeface="Arial" panose="020B0604020202020204"/>
              <a:buChar char="•"/>
            </a:pPr>
            <a:r>
              <a:rPr lang="en-US" sz="1600" b="1" strike="noStrike" spc="-1" dirty="0">
                <a:solidFill>
                  <a:srgbClr val="FFFFFF"/>
                </a:solidFill>
                <a:latin typeface="Arial" panose="020B0604020202020204"/>
                <a:ea typeface="DejaVu LGC Sans"/>
              </a:rPr>
              <a:t>2 tracking stations</a:t>
            </a:r>
            <a:endParaRPr lang="en-US" sz="1600" b="0" strike="noStrike" spc="-1" dirty="0">
              <a:latin typeface="Arial" panose="020B0604020202020204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FFFFFF"/>
              </a:buClr>
              <a:buFont typeface="Arial" panose="020B0604020202020204"/>
              <a:buChar char="•"/>
            </a:pPr>
            <a:r>
              <a:rPr lang="en-US" sz="1600" b="1" strike="noStrike" spc="-1" dirty="0">
                <a:solidFill>
                  <a:srgbClr val="FFFFFF"/>
                </a:solidFill>
                <a:latin typeface="Arial" panose="020B0604020202020204"/>
                <a:ea typeface="DejaVu LGC Sans"/>
              </a:rPr>
              <a:t>11 modules (~1% full STS): double-sided double-metal micro-strip silicon sensors</a:t>
            </a:r>
            <a:endParaRPr lang="en-US" sz="1600" b="0" strike="noStrike" spc="-1" dirty="0">
              <a:latin typeface="Arial" panose="020B0604020202020204"/>
            </a:endParaRPr>
          </a:p>
        </p:txBody>
      </p:sp>
      <p:pic>
        <p:nvPicPr>
          <p:cNvPr id="5" name="Picture 4" descr="IMG_635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58970" y="1377950"/>
            <a:ext cx="3416300" cy="2181225"/>
          </a:xfrm>
          <a:prstGeom prst="rect">
            <a:avLst/>
          </a:prstGeom>
        </p:spPr>
      </p:pic>
      <p:sp>
        <p:nvSpPr>
          <p:cNvPr id="8" name="CustomShape 34"/>
          <p:cNvSpPr/>
          <p:nvPr/>
        </p:nvSpPr>
        <p:spPr>
          <a:xfrm>
            <a:off x="946150" y="6063615"/>
            <a:ext cx="3451225" cy="307975"/>
          </a:xfrm>
          <a:prstGeom prst="rect">
            <a:avLst/>
          </a:prstGeom>
          <a:solidFill>
            <a:srgbClr val="000000">
              <a:alpha val="48000"/>
            </a:srgbClr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/>
          <a:lstStyle/>
          <a:p>
            <a:pPr indent="0" algn="ctr">
              <a:lnSpc>
                <a:spcPct val="100000"/>
              </a:lnSpc>
              <a:spcBef>
                <a:spcPts val="600"/>
              </a:spcBef>
              <a:buClr>
                <a:srgbClr val="FFFFFF"/>
              </a:buClr>
              <a:buFont typeface="Arial" panose="020B0604020202020204"/>
              <a:buNone/>
            </a:pPr>
            <a:r>
              <a:rPr lang="en-GB" altLang="en-US" sz="1600" b="1" strike="noStrike" spc="-1" dirty="0">
                <a:solidFill>
                  <a:schemeClr val="bg1"/>
                </a:solidFill>
                <a:latin typeface="Arial" panose="020B0604020202020204"/>
              </a:rPr>
              <a:t>mSTS Station 1</a:t>
            </a:r>
            <a:endParaRPr lang="en-GB" altLang="en-US" sz="1600" b="1" strike="noStrike" spc="-1" dirty="0">
              <a:solidFill>
                <a:schemeClr val="bg1"/>
              </a:solidFill>
              <a:latin typeface="Arial" panose="020B0604020202020204"/>
            </a:endParaRPr>
          </a:p>
        </p:txBody>
      </p:sp>
      <p:sp>
        <p:nvSpPr>
          <p:cNvPr id="9" name="CustomShape 34"/>
          <p:cNvSpPr/>
          <p:nvPr/>
        </p:nvSpPr>
        <p:spPr>
          <a:xfrm>
            <a:off x="4459605" y="3263900"/>
            <a:ext cx="3415665" cy="307975"/>
          </a:xfrm>
          <a:prstGeom prst="rect">
            <a:avLst/>
          </a:prstGeom>
          <a:solidFill>
            <a:srgbClr val="000000">
              <a:alpha val="48000"/>
            </a:srgbClr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/>
          <a:p>
            <a:pPr indent="0" algn="ctr">
              <a:lnSpc>
                <a:spcPct val="100000"/>
              </a:lnSpc>
              <a:spcBef>
                <a:spcPts val="600"/>
              </a:spcBef>
              <a:buClr>
                <a:srgbClr val="FFFFFF"/>
              </a:buClr>
              <a:buFont typeface="Arial" panose="020B0604020202020204"/>
              <a:buNone/>
            </a:pPr>
            <a:r>
              <a:rPr lang="en-GB" altLang="en-US" sz="1600" b="1" strike="noStrike" spc="-1" dirty="0">
                <a:solidFill>
                  <a:schemeClr val="bg1"/>
                </a:solidFill>
                <a:latin typeface="Arial" panose="020B0604020202020204"/>
              </a:rPr>
              <a:t>Sensor on carbon fiber ladder</a:t>
            </a:r>
            <a:endParaRPr lang="en-GB" altLang="en-US" sz="1600" b="1" strike="noStrike" spc="-1" dirty="0">
              <a:solidFill>
                <a:schemeClr val="bg1"/>
              </a:solidFill>
              <a:latin typeface="Arial" panose="020B0604020202020204"/>
            </a:endParaRPr>
          </a:p>
        </p:txBody>
      </p:sp>
      <p:pic>
        <p:nvPicPr>
          <p:cNvPr id="4" name="Picture 3" descr="IMG_7730"/>
          <p:cNvPicPr>
            <a:picLocks noChangeAspect="1"/>
          </p:cNvPicPr>
          <p:nvPr/>
        </p:nvPicPr>
        <p:blipFill>
          <a:blip r:embed="rId7"/>
          <a:srcRect b="805"/>
          <a:stretch>
            <a:fillRect/>
          </a:stretch>
        </p:blipFill>
        <p:spPr>
          <a:xfrm>
            <a:off x="4458970" y="3609975"/>
            <a:ext cx="2375535" cy="2760345"/>
          </a:xfrm>
          <a:prstGeom prst="rect">
            <a:avLst/>
          </a:prstGeom>
        </p:spPr>
      </p:pic>
      <p:sp>
        <p:nvSpPr>
          <p:cNvPr id="7" name="CustomShape 34"/>
          <p:cNvSpPr/>
          <p:nvPr/>
        </p:nvSpPr>
        <p:spPr>
          <a:xfrm>
            <a:off x="4458970" y="6071870"/>
            <a:ext cx="2373630" cy="307975"/>
          </a:xfrm>
          <a:prstGeom prst="rect">
            <a:avLst/>
          </a:prstGeom>
          <a:solidFill>
            <a:srgbClr val="000000">
              <a:alpha val="48000"/>
            </a:srgbClr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/>
          <a:p>
            <a:pPr indent="0" algn="ctr">
              <a:lnSpc>
                <a:spcPct val="100000"/>
              </a:lnSpc>
              <a:spcBef>
                <a:spcPts val="600"/>
              </a:spcBef>
              <a:buClr>
                <a:srgbClr val="FFFFFF"/>
              </a:buClr>
              <a:buFont typeface="Arial" panose="020B0604020202020204"/>
              <a:buNone/>
            </a:pPr>
            <a:r>
              <a:rPr lang="en-GB" altLang="en-US" sz="1600" b="1" strike="noStrike" spc="-1" dirty="0">
                <a:solidFill>
                  <a:schemeClr val="bg1"/>
                </a:solidFill>
                <a:latin typeface="Arial" panose="020B0604020202020204"/>
              </a:rPr>
              <a:t>Open mSts box</a:t>
            </a:r>
            <a:endParaRPr lang="en-GB" altLang="en-US" sz="1600" b="1" strike="noStrike" spc="-1" dirty="0">
              <a:solidFill>
                <a:schemeClr val="bg1"/>
              </a:solidFill>
              <a:latin typeface="Arial" panose="020B0604020202020204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6894195" y="3609975"/>
            <a:ext cx="4643755" cy="2755900"/>
            <a:chOff x="10859" y="5690"/>
            <a:chExt cx="7280" cy="434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59" y="5690"/>
              <a:ext cx="7279" cy="4341"/>
            </a:xfrm>
            <a:prstGeom prst="rect">
              <a:avLst/>
            </a:prstGeom>
          </p:spPr>
        </p:pic>
        <p:sp>
          <p:nvSpPr>
            <p:cNvPr id="12" name="CustomShape 34"/>
            <p:cNvSpPr/>
            <p:nvPr/>
          </p:nvSpPr>
          <p:spPr>
            <a:xfrm>
              <a:off x="10859" y="9549"/>
              <a:ext cx="7280" cy="485"/>
            </a:xfrm>
            <a:prstGeom prst="rect">
              <a:avLst/>
            </a:prstGeom>
            <a:solidFill>
              <a:srgbClr val="000000">
                <a:alpha val="48000"/>
              </a:srgbClr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 anchorCtr="0"/>
            <a:p>
              <a:pPr indent="0" algn="ctr">
                <a:lnSpc>
                  <a:spcPct val="100000"/>
                </a:lnSpc>
                <a:spcBef>
                  <a:spcPts val="600"/>
                </a:spcBef>
                <a:buClr>
                  <a:srgbClr val="FFFFFF"/>
                </a:buClr>
                <a:buFont typeface="Arial" panose="020B0604020202020204"/>
                <a:buNone/>
              </a:pPr>
              <a:r>
                <a:rPr lang="en-GB" altLang="en-US" sz="1600" b="1" strike="noStrike" spc="-1" dirty="0">
                  <a:solidFill>
                    <a:schemeClr val="bg1"/>
                  </a:solidFill>
                  <a:latin typeface="Arial" panose="020B0604020202020204"/>
                </a:rPr>
                <a:t>Micro cables. Front-End Board (FEB)</a:t>
              </a:r>
              <a:endParaRPr lang="en-GB" altLang="en-US" sz="1600" b="1" strike="noStrike" spc="-1" dirty="0">
                <a:solidFill>
                  <a:schemeClr val="bg1"/>
                </a:solidFill>
                <a:latin typeface="Arial" panose="020B0604020202020204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945" y="5776"/>
              <a:ext cx="2007" cy="1410"/>
            </a:xfrm>
            <a:prstGeom prst="rect">
              <a:avLst/>
            </a:prstGeom>
            <a:ln w="28575">
              <a:solidFill>
                <a:schemeClr val="bg2"/>
              </a:solidFill>
            </a:ln>
          </p:spPr>
        </p:pic>
        <p:cxnSp>
          <p:nvCxnSpPr>
            <p:cNvPr id="20" name="Straight Connector 19"/>
            <p:cNvCxnSpPr>
              <a:endCxn id="17" idx="2"/>
            </p:cNvCxnSpPr>
            <p:nvPr/>
          </p:nvCxnSpPr>
          <p:spPr>
            <a:xfrm flipH="1" flipV="1">
              <a:off x="11948" y="7186"/>
              <a:ext cx="1248" cy="709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17" idx="2"/>
            </p:cNvCxnSpPr>
            <p:nvPr/>
          </p:nvCxnSpPr>
          <p:spPr>
            <a:xfrm flipH="1" flipV="1">
              <a:off x="11948" y="7186"/>
              <a:ext cx="1804" cy="28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17" idx="2"/>
            </p:cNvCxnSpPr>
            <p:nvPr/>
          </p:nvCxnSpPr>
          <p:spPr>
            <a:xfrm flipH="1" flipV="1">
              <a:off x="11948" y="7186"/>
              <a:ext cx="1574" cy="1284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endCxn id="17" idx="2"/>
            </p:cNvCxnSpPr>
            <p:nvPr/>
          </p:nvCxnSpPr>
          <p:spPr>
            <a:xfrm flipH="1" flipV="1">
              <a:off x="11948" y="7186"/>
              <a:ext cx="2027" cy="77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 flipV="1">
              <a:off x="12965" y="6495"/>
              <a:ext cx="1575" cy="1068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endCxn id="17" idx="3"/>
            </p:cNvCxnSpPr>
            <p:nvPr/>
          </p:nvCxnSpPr>
          <p:spPr>
            <a:xfrm flipH="1" flipV="1">
              <a:off x="12951" y="6481"/>
              <a:ext cx="2035" cy="777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endCxn id="17" idx="3"/>
            </p:cNvCxnSpPr>
            <p:nvPr/>
          </p:nvCxnSpPr>
          <p:spPr>
            <a:xfrm flipH="1" flipV="1">
              <a:off x="12951" y="6481"/>
              <a:ext cx="1336" cy="663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endCxn id="17" idx="3"/>
            </p:cNvCxnSpPr>
            <p:nvPr/>
          </p:nvCxnSpPr>
          <p:spPr>
            <a:xfrm flipH="1" flipV="1">
              <a:off x="12951" y="6481"/>
              <a:ext cx="1812" cy="301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15" name="Action Button: Information 14">
            <a:hlinkClick r:id="rId10" action="ppaction://hlinksldjump"/>
          </p:cNvPr>
          <p:cNvSpPr/>
          <p:nvPr/>
        </p:nvSpPr>
        <p:spPr>
          <a:xfrm>
            <a:off x="383540" y="5874385"/>
            <a:ext cx="408940" cy="424180"/>
          </a:xfrm>
          <a:prstGeom prst="actionButtonInformation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CustomShape 34"/>
          <p:cNvSpPr/>
          <p:nvPr/>
        </p:nvSpPr>
        <p:spPr>
          <a:xfrm>
            <a:off x="7087870" y="3840480"/>
            <a:ext cx="1021715" cy="307975"/>
          </a:xfrm>
          <a:prstGeom prst="rect">
            <a:avLst/>
          </a:prstGeom>
          <a:solidFill>
            <a:srgbClr val="000000">
              <a:alpha val="48000"/>
            </a:srgbClr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/>
          <a:p>
            <a:pPr indent="0" algn="ctr">
              <a:lnSpc>
                <a:spcPct val="100000"/>
              </a:lnSpc>
              <a:spcBef>
                <a:spcPts val="600"/>
              </a:spcBef>
              <a:buClr>
                <a:srgbClr val="FFFFFF"/>
              </a:buClr>
              <a:buFont typeface="Arial" panose="020B0604020202020204"/>
              <a:buNone/>
            </a:pPr>
            <a:r>
              <a:rPr lang="en-US" altLang="en-GB" sz="1000" b="1" strike="noStrike" spc="-1" dirty="0">
                <a:solidFill>
                  <a:schemeClr val="bg1"/>
                </a:solidFill>
                <a:latin typeface="Arial" panose="020B0604020202020204"/>
              </a:rPr>
              <a:t>STS-XYTER</a:t>
            </a:r>
            <a:endParaRPr lang="en-US" altLang="en-GB" sz="1000" b="1" strike="noStrike" spc="-1" dirty="0">
              <a:solidFill>
                <a:schemeClr val="bg1"/>
              </a:solidFill>
              <a:latin typeface="Arial" panose="020B0604020202020204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5758180" y="41719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r"/>
            <a:r>
              <a:rPr lang="en-US" sz="1600">
                <a:solidFill>
                  <a:schemeClr val="accent1">
                    <a:lumMod val="60000"/>
                    <a:lumOff val="40000"/>
                  </a:schemeClr>
                </a:solidFill>
              </a:rPr>
              <a:t>M. Teklishyn et al. TWEPP2023</a:t>
            </a:r>
            <a:endParaRPr lang="en-US" sz="160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r"/>
            <a:r>
              <a:rPr lang="en-US" sz="1600">
                <a:solidFill>
                  <a:schemeClr val="accent1">
                    <a:lumMod val="60000"/>
                    <a:lumOff val="40000"/>
                  </a:schemeClr>
                </a:solidFill>
              </a:rPr>
              <a:t>https://indico.cern.ch/event/1255624/contributions/5444008/</a:t>
            </a:r>
            <a:endParaRPr lang="en-US" sz="160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alphaModFix amt="10000"/>
            <a:clrChange>
              <a:clrFrom>
                <a:srgbClr val="C9C7BB">
                  <a:alpha val="100000"/>
                </a:srgbClr>
              </a:clrFrom>
              <a:clrTo>
                <a:srgbClr val="C9C7BB">
                  <a:alpha val="100000"/>
                  <a:alpha val="0"/>
                </a:srgbClr>
              </a:clrTo>
            </a:clrChange>
            <a:grayscl/>
            <a:lum bright="-42000" contrast="24000"/>
          </a:blip>
          <a:stretch>
            <a:fillRect/>
          </a:stretch>
        </p:blipFill>
        <p:spPr>
          <a:xfrm>
            <a:off x="1270" y="635"/>
            <a:ext cx="12190730" cy="6857365"/>
          </a:xfrm>
          <a:prstGeom prst="rect">
            <a:avLst/>
          </a:prstGeom>
        </p:spPr>
      </p:pic>
      <p:sp>
        <p:nvSpPr>
          <p:cNvPr id="623" name="TextShape 1"/>
          <p:cNvSpPr txBox="1"/>
          <p:nvPr/>
        </p:nvSpPr>
        <p:spPr>
          <a:xfrm>
            <a:off x="838200" y="1367790"/>
            <a:ext cx="10923270" cy="481711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48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... zoom in the beam spot ...</a:t>
            </a:r>
            <a:endParaRPr lang="en-US" sz="4800" b="0" strike="noStrike" spc="-1">
              <a:solidFill>
                <a:srgbClr val="FFFFFF"/>
              </a:solidFill>
              <a:latin typeface="Calibri Light" panose="020F0302020204030204"/>
              <a:sym typeface="+mn-ea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2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sp>
        <p:nvSpPr>
          <p:cNvPr id="2" name="Google Shape;197;p9"/>
          <p:cNvSpPr/>
          <p:nvPr/>
        </p:nvSpPr>
        <p:spPr>
          <a:xfrm>
            <a:off x="5947410" y="6184265"/>
            <a:ext cx="925830" cy="255905"/>
          </a:xfrm>
          <a:prstGeom prst="rect">
            <a:avLst/>
          </a:prstGeom>
          <a:noFill/>
          <a:ln w="25400" cap="flat" cmpd="sng">
            <a:noFill/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TextShape 1"/>
          <p:cNvSpPr txBox="1"/>
          <p:nvPr/>
        </p:nvSpPr>
        <p:spPr>
          <a:xfrm>
            <a:off x="838200" y="495935"/>
            <a:ext cx="10923270" cy="64833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mSTS </a:t>
            </a:r>
            <a:r>
              <a:rPr lang="en-US" sz="3200" b="0" strike="noStrike" spc="-1">
                <a:solidFill>
                  <a:srgbClr val="FFFFFF"/>
                </a:solidFill>
                <a:latin typeface="Calibri Light" panose="020F0302020204030204"/>
              </a:rPr>
              <a:t>Vertex Reconstruction - Zooming the vertex</a:t>
            </a:r>
            <a:endParaRPr lang="en-US" sz="3200" b="0" strike="noStrike" spc="-1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1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pic>
        <p:nvPicPr>
          <p:cNvPr id="205" name="Google Shape;205;p10" descr="Vertex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51205" y="1377315"/>
            <a:ext cx="1805940" cy="16929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8" name="Google Shape;208;p10"/>
          <p:cNvCxnSpPr/>
          <p:nvPr/>
        </p:nvCxnSpPr>
        <p:spPr>
          <a:xfrm rot="10800000" flipH="1">
            <a:off x="2002155" y="1393190"/>
            <a:ext cx="6613525" cy="51689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209" name="Google Shape;209;p10" descr="Vertex_-50.00_merge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677160" y="1377315"/>
            <a:ext cx="5934710" cy="4829810"/>
          </a:xfrm>
          <a:prstGeom prst="rect">
            <a:avLst/>
          </a:prstGeom>
          <a:noFill/>
          <a:ln w="317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0" name="Google Shape;210;p10"/>
          <p:cNvSpPr txBox="1"/>
          <p:nvPr/>
        </p:nvSpPr>
        <p:spPr>
          <a:xfrm>
            <a:off x="2062480" y="5892800"/>
            <a:ext cx="6548120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x [cm]</a:t>
            </a:r>
            <a:endParaRPr sz="14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1" name="Google Shape;211;p10"/>
          <p:cNvSpPr txBox="1"/>
          <p:nvPr/>
        </p:nvSpPr>
        <p:spPr>
          <a:xfrm rot="-5400000">
            <a:off x="447675" y="3617595"/>
            <a:ext cx="4773295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y [cm]</a:t>
            </a:r>
            <a:endParaRPr sz="14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2" name="Google Shape;212;p10"/>
          <p:cNvSpPr txBox="1"/>
          <p:nvPr/>
        </p:nvSpPr>
        <p:spPr>
          <a:xfrm>
            <a:off x="8949055" y="1377315"/>
            <a:ext cx="2284095" cy="4829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Extrapolating to large distance, detector structure shows up</a:t>
            </a: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3" name="Google Shape;213;p10"/>
          <p:cNvSpPr/>
          <p:nvPr/>
        </p:nvSpPr>
        <p:spPr>
          <a:xfrm>
            <a:off x="1297940" y="1908810"/>
            <a:ext cx="712470" cy="629920"/>
          </a:xfrm>
          <a:prstGeom prst="rect">
            <a:avLst/>
          </a:prstGeom>
          <a:solidFill>
            <a:schemeClr val="accent1">
              <a:alpha val="9803"/>
            </a:schemeClr>
          </a:solidFill>
          <a:ln w="2540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214" name="Google Shape;214;p10"/>
          <p:cNvCxnSpPr/>
          <p:nvPr/>
        </p:nvCxnSpPr>
        <p:spPr>
          <a:xfrm rot="10800000" flipH="1">
            <a:off x="1291590" y="1371600"/>
            <a:ext cx="1378585" cy="527685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215" name="Google Shape;215;p10"/>
          <p:cNvCxnSpPr/>
          <p:nvPr/>
        </p:nvCxnSpPr>
        <p:spPr>
          <a:xfrm>
            <a:off x="1313180" y="2534285"/>
            <a:ext cx="1335405" cy="367284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216" name="Google Shape;216;p10"/>
          <p:cNvCxnSpPr/>
          <p:nvPr/>
        </p:nvCxnSpPr>
        <p:spPr>
          <a:xfrm>
            <a:off x="2002155" y="2534285"/>
            <a:ext cx="657225" cy="344805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dot"/>
            <a:round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TextShape 1"/>
          <p:cNvSpPr txBox="1"/>
          <p:nvPr/>
        </p:nvSpPr>
        <p:spPr>
          <a:xfrm>
            <a:off x="838200" y="495935"/>
            <a:ext cx="10923270" cy="64833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mSTS </a:t>
            </a:r>
            <a:r>
              <a:rPr lang="en-US" sz="3200" b="0" strike="noStrike" spc="-1">
                <a:solidFill>
                  <a:srgbClr val="FFFFFF"/>
                </a:solidFill>
                <a:latin typeface="Calibri Light" panose="020F0302020204030204"/>
              </a:rPr>
              <a:t>Vertex Reconstruction - Vertex structures</a:t>
            </a:r>
            <a:endParaRPr lang="en-US" sz="3200" b="0" strike="noStrike" spc="-1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1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grpSp>
        <p:nvGrpSpPr>
          <p:cNvPr id="227" name="Google Shape;227;p11"/>
          <p:cNvGrpSpPr/>
          <p:nvPr/>
        </p:nvGrpSpPr>
        <p:grpSpPr>
          <a:xfrm>
            <a:off x="893445" y="1419225"/>
            <a:ext cx="4047490" cy="3682365"/>
            <a:chOff x="3263" y="2169"/>
            <a:chExt cx="10313" cy="7606"/>
          </a:xfrm>
        </p:grpSpPr>
        <p:pic>
          <p:nvPicPr>
            <p:cNvPr id="228" name="Google Shape;228;p11" descr="Vertex_-50.00_merge"/>
            <p:cNvPicPr preferRelativeResize="0"/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3263" y="2169"/>
              <a:ext cx="10313" cy="76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9" name="Google Shape;229;p11"/>
            <p:cNvSpPr txBox="1"/>
            <p:nvPr/>
          </p:nvSpPr>
          <p:spPr>
            <a:xfrm>
              <a:off x="3264" y="9280"/>
              <a:ext cx="10312" cy="4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x [cm]</a:t>
              </a:r>
              <a:endParaRPr sz="1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11"/>
            <p:cNvSpPr txBox="1"/>
            <p:nvPr/>
          </p:nvSpPr>
          <p:spPr>
            <a:xfrm rot="-5400000">
              <a:off x="-248" y="5680"/>
              <a:ext cx="7517" cy="4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y [cm]</a:t>
              </a:r>
              <a:endParaRPr sz="1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" name="Google Shape;244;p1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574915" y="1326515"/>
            <a:ext cx="4022090" cy="334772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" name="Google Shape;243;p1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074285" y="4109085"/>
            <a:ext cx="2651125" cy="2272665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" name="Parallelogram 6"/>
          <p:cNvSpPr/>
          <p:nvPr/>
        </p:nvSpPr>
        <p:spPr>
          <a:xfrm>
            <a:off x="6797675" y="4455795"/>
            <a:ext cx="343535" cy="831215"/>
          </a:xfrm>
          <a:prstGeom prst="parallelogram">
            <a:avLst>
              <a:gd name="adj" fmla="val 37500"/>
            </a:avLst>
          </a:prstGeom>
          <a:solidFill>
            <a:srgbClr val="FF0000">
              <a:alpha val="10000"/>
            </a:srgbClr>
          </a:solidFill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Parallelogram 7"/>
          <p:cNvSpPr/>
          <p:nvPr/>
        </p:nvSpPr>
        <p:spPr>
          <a:xfrm>
            <a:off x="1925955" y="3356610"/>
            <a:ext cx="349250" cy="774700"/>
          </a:xfrm>
          <a:prstGeom prst="parallelogram">
            <a:avLst>
              <a:gd name="adj" fmla="val 37500"/>
            </a:avLst>
          </a:prstGeom>
          <a:solidFill>
            <a:srgbClr val="FF0000">
              <a:alpha val="10000"/>
            </a:srgbClr>
          </a:solidFill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Google Shape;232;p11"/>
          <p:cNvSpPr/>
          <p:nvPr/>
        </p:nvSpPr>
        <p:spPr>
          <a:xfrm>
            <a:off x="1625600" y="2740025"/>
            <a:ext cx="801370" cy="726440"/>
          </a:xfrm>
          <a:prstGeom prst="rect">
            <a:avLst/>
          </a:prstGeom>
          <a:solidFill>
            <a:srgbClr val="FF0000">
              <a:alpha val="10000"/>
            </a:srgbClr>
          </a:solidFill>
          <a:ln w="19050" cap="flat" cmpd="sng">
            <a:solidFill>
              <a:srgbClr val="FF0000"/>
            </a:solidFill>
            <a:prstDash val="sys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Google Shape;232;p11"/>
          <p:cNvSpPr/>
          <p:nvPr/>
        </p:nvSpPr>
        <p:spPr>
          <a:xfrm>
            <a:off x="9997440" y="2613660"/>
            <a:ext cx="979805" cy="774065"/>
          </a:xfrm>
          <a:prstGeom prst="rect">
            <a:avLst/>
          </a:prstGeom>
          <a:solidFill>
            <a:srgbClr val="FF0000">
              <a:alpha val="10000"/>
            </a:srgbClr>
          </a:solidFill>
          <a:ln w="19050" cap="flat" cmpd="sng">
            <a:solidFill>
              <a:srgbClr val="FF0000"/>
            </a:solidFill>
            <a:prstDash val="sys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232;p11"/>
          <p:cNvSpPr/>
          <p:nvPr/>
        </p:nvSpPr>
        <p:spPr>
          <a:xfrm>
            <a:off x="1560195" y="2013585"/>
            <a:ext cx="291465" cy="726440"/>
          </a:xfrm>
          <a:prstGeom prst="rect">
            <a:avLst/>
          </a:prstGeom>
          <a:solidFill>
            <a:srgbClr val="FF0000">
              <a:alpha val="10000"/>
            </a:srgbClr>
          </a:solidFill>
          <a:ln w="19050" cap="flat" cmpd="sng">
            <a:solidFill>
              <a:srgbClr val="FF0000"/>
            </a:solidFill>
            <a:prstDash val="sys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Google Shape;232;p11"/>
          <p:cNvSpPr/>
          <p:nvPr/>
        </p:nvSpPr>
        <p:spPr>
          <a:xfrm>
            <a:off x="10685780" y="3404870"/>
            <a:ext cx="291465" cy="726440"/>
          </a:xfrm>
          <a:prstGeom prst="rect">
            <a:avLst/>
          </a:prstGeom>
          <a:solidFill>
            <a:srgbClr val="FF0000">
              <a:alpha val="10000"/>
            </a:srgbClr>
          </a:solidFill>
          <a:ln w="19050" cap="flat" cmpd="sng">
            <a:solidFill>
              <a:srgbClr val="FF0000"/>
            </a:solidFill>
            <a:prstDash val="sys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TextShape 1"/>
          <p:cNvSpPr txBox="1"/>
          <p:nvPr/>
        </p:nvSpPr>
        <p:spPr>
          <a:xfrm>
            <a:off x="838200" y="495935"/>
            <a:ext cx="10923270" cy="64833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mSTS </a:t>
            </a:r>
            <a:r>
              <a:rPr lang="en-US" sz="3200" b="0" strike="noStrike" spc="-1">
                <a:solidFill>
                  <a:srgbClr val="FFFFFF"/>
                </a:solidFill>
                <a:latin typeface="Calibri Light" panose="020F0302020204030204"/>
              </a:rPr>
              <a:t>Vertex Reconstruction - 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Vertex structures</a:t>
            </a:r>
            <a:endParaRPr lang="en-US" sz="3200" b="0" strike="noStrike" spc="-1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1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grpSp>
        <p:nvGrpSpPr>
          <p:cNvPr id="227" name="Google Shape;227;p11"/>
          <p:cNvGrpSpPr/>
          <p:nvPr/>
        </p:nvGrpSpPr>
        <p:grpSpPr>
          <a:xfrm>
            <a:off x="893445" y="1419225"/>
            <a:ext cx="4047490" cy="3682365"/>
            <a:chOff x="3263" y="2169"/>
            <a:chExt cx="10313" cy="7606"/>
          </a:xfrm>
        </p:grpSpPr>
        <p:pic>
          <p:nvPicPr>
            <p:cNvPr id="228" name="Google Shape;228;p11" descr="Vertex_-50.00_merge"/>
            <p:cNvPicPr preferRelativeResize="0"/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3263" y="2169"/>
              <a:ext cx="10313" cy="76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9" name="Google Shape;229;p11"/>
            <p:cNvSpPr txBox="1"/>
            <p:nvPr/>
          </p:nvSpPr>
          <p:spPr>
            <a:xfrm>
              <a:off x="3264" y="9280"/>
              <a:ext cx="10312" cy="4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x [cm]</a:t>
              </a:r>
              <a:endParaRPr sz="1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11"/>
            <p:cNvSpPr txBox="1"/>
            <p:nvPr/>
          </p:nvSpPr>
          <p:spPr>
            <a:xfrm rot="-5400000">
              <a:off x="-248" y="5680"/>
              <a:ext cx="7517" cy="4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y [cm]</a:t>
              </a:r>
              <a:endParaRPr sz="1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" name="Google Shape;244;p1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574915" y="1326515"/>
            <a:ext cx="4022090" cy="334772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" name="Google Shape;243;p1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074285" y="4109085"/>
            <a:ext cx="2651125" cy="2272665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" name="Google Shape;232;p11"/>
          <p:cNvSpPr/>
          <p:nvPr/>
        </p:nvSpPr>
        <p:spPr>
          <a:xfrm>
            <a:off x="3237230" y="1962785"/>
            <a:ext cx="801370" cy="2167890"/>
          </a:xfrm>
          <a:prstGeom prst="rect">
            <a:avLst/>
          </a:prstGeom>
          <a:solidFill>
            <a:srgbClr val="FF0000">
              <a:alpha val="10000"/>
            </a:srgbClr>
          </a:solidFill>
          <a:ln w="19050" cap="flat" cmpd="sng">
            <a:solidFill>
              <a:srgbClr val="FF0000"/>
            </a:solidFill>
            <a:prstDash val="sys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Google Shape;232;p11"/>
          <p:cNvSpPr/>
          <p:nvPr/>
        </p:nvSpPr>
        <p:spPr>
          <a:xfrm>
            <a:off x="8042275" y="1781175"/>
            <a:ext cx="1169035" cy="2543810"/>
          </a:xfrm>
          <a:prstGeom prst="rect">
            <a:avLst/>
          </a:prstGeom>
          <a:solidFill>
            <a:srgbClr val="FF0000">
              <a:alpha val="10000"/>
            </a:srgbClr>
          </a:solidFill>
          <a:ln w="19050" cap="flat" cmpd="sng">
            <a:solidFill>
              <a:srgbClr val="FF0000"/>
            </a:solidFill>
            <a:prstDash val="sys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alphaModFix amt="10000"/>
            <a:clrChange>
              <a:clrFrom>
                <a:srgbClr val="C9C7BB">
                  <a:alpha val="100000"/>
                </a:srgbClr>
              </a:clrFrom>
              <a:clrTo>
                <a:srgbClr val="C9C7BB">
                  <a:alpha val="100000"/>
                  <a:alpha val="0"/>
                </a:srgbClr>
              </a:clrTo>
            </a:clrChange>
            <a:grayscl/>
            <a:lum bright="-42000" contrast="24000"/>
          </a:blip>
          <a:stretch>
            <a:fillRect/>
          </a:stretch>
        </p:blipFill>
        <p:spPr>
          <a:xfrm>
            <a:off x="1270" y="635"/>
            <a:ext cx="12190730" cy="6857365"/>
          </a:xfrm>
          <a:prstGeom prst="rect">
            <a:avLst/>
          </a:prstGeom>
        </p:spPr>
      </p:pic>
      <p:sp>
        <p:nvSpPr>
          <p:cNvPr id="623" name="TextShape 1"/>
          <p:cNvSpPr txBox="1"/>
          <p:nvPr/>
        </p:nvSpPr>
        <p:spPr>
          <a:xfrm>
            <a:off x="838200" y="1367790"/>
            <a:ext cx="10923270" cy="481711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48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... Monte Carlo studies ...</a:t>
            </a:r>
            <a:endParaRPr lang="en-US" sz="4800" b="0" strike="noStrike" spc="-1">
              <a:solidFill>
                <a:srgbClr val="FFFFFF"/>
              </a:solidFill>
              <a:latin typeface="Calibri Light" panose="020F0302020204030204"/>
              <a:sym typeface="+mn-ea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2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sp>
        <p:nvSpPr>
          <p:cNvPr id="2" name="Google Shape;197;p9"/>
          <p:cNvSpPr/>
          <p:nvPr/>
        </p:nvSpPr>
        <p:spPr>
          <a:xfrm>
            <a:off x="5947410" y="6184265"/>
            <a:ext cx="925830" cy="255905"/>
          </a:xfrm>
          <a:prstGeom prst="rect">
            <a:avLst/>
          </a:prstGeom>
          <a:noFill/>
          <a:ln w="25400" cap="flat" cmpd="sng">
            <a:noFill/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TextShape 1"/>
          <p:cNvSpPr txBox="1"/>
          <p:nvPr/>
        </p:nvSpPr>
        <p:spPr>
          <a:xfrm>
            <a:off x="838200" y="495935"/>
            <a:ext cx="10923270" cy="64833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mSTS Acceptance</a:t>
            </a:r>
            <a:r>
              <a:rPr lang="en-US" sz="3200" b="0" strike="noStrike" spc="-1">
                <a:solidFill>
                  <a:srgbClr val="FFFFFF"/>
                </a:solidFill>
                <a:latin typeface="Calibri Light" panose="020F0302020204030204"/>
              </a:rPr>
              <a:t> - 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MCTrack</a:t>
            </a:r>
            <a:endParaRPr lang="en-US" sz="3200" b="0" strike="noStrike" spc="-1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1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sp>
        <p:nvSpPr>
          <p:cNvPr id="2" name="Google Shape;197;p9"/>
          <p:cNvSpPr/>
          <p:nvPr/>
        </p:nvSpPr>
        <p:spPr>
          <a:xfrm>
            <a:off x="5947410" y="6184265"/>
            <a:ext cx="925830" cy="255905"/>
          </a:xfrm>
          <a:prstGeom prst="rect">
            <a:avLst/>
          </a:prstGeom>
          <a:noFill/>
          <a:ln w="25400" cap="flat" cmpd="sng">
            <a:noFill/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625475" y="1351280"/>
            <a:ext cx="3796030" cy="2700655"/>
            <a:chOff x="-396" y="1717"/>
            <a:chExt cx="11844" cy="7143"/>
          </a:xfrm>
        </p:grpSpPr>
        <p:pic>
          <p:nvPicPr>
            <p:cNvPr id="10" name="Google Shape;74;p1" descr="viewer"/>
            <p:cNvPicPr preferRelativeResize="0"/>
            <p:nvPr/>
          </p:nvPicPr>
          <p:blipFill rotWithShape="1">
            <a:blip r:embed="rId2">
              <a:clrChange>
                <a:clrFrom>
                  <a:srgbClr val="262626">
                    <a:alpha val="100000"/>
                  </a:srgbClr>
                </a:clrFrom>
                <a:clrTo>
                  <a:srgbClr val="262626">
                    <a:alpha val="100000"/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-396" y="1717"/>
              <a:ext cx="9683" cy="669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" name="Straight Connector 10"/>
            <p:cNvCxnSpPr/>
            <p:nvPr/>
          </p:nvCxnSpPr>
          <p:spPr>
            <a:xfrm flipH="1" flipV="1">
              <a:off x="4503" y="5210"/>
              <a:ext cx="5295" cy="3650"/>
            </a:xfrm>
            <a:prstGeom prst="line">
              <a:avLst/>
            </a:prstGeom>
            <a:ln w="9525" cap="flat" cmpd="sng" algn="ctr">
              <a:solidFill>
                <a:srgbClr val="FFFF00"/>
              </a:solidFill>
              <a:prstDash val="dash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4506" y="5210"/>
              <a:ext cx="6856" cy="1049"/>
            </a:xfrm>
            <a:prstGeom prst="line">
              <a:avLst/>
            </a:prstGeom>
            <a:ln w="9525" cap="flat" cmpd="sng" algn="ctr">
              <a:solidFill>
                <a:srgbClr val="FFFF00"/>
              </a:solidFill>
              <a:prstDash val="dash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4500" y="5155"/>
              <a:ext cx="6949" cy="52"/>
            </a:xfrm>
            <a:prstGeom prst="line">
              <a:avLst/>
            </a:prstGeom>
            <a:ln w="9525" cap="flat" cmpd="sng" algn="ctr">
              <a:solidFill>
                <a:srgbClr val="FFFF00"/>
              </a:solidFill>
              <a:prstDash val="dash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4491" y="5197"/>
              <a:ext cx="6631" cy="2454"/>
            </a:xfrm>
            <a:prstGeom prst="line">
              <a:avLst/>
            </a:prstGeom>
            <a:ln w="9525" cap="flat" cmpd="sng" algn="ctr">
              <a:solidFill>
                <a:srgbClr val="FFFF00"/>
              </a:solidFill>
              <a:prstDash val="dash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5318" y="5164"/>
              <a:ext cx="326" cy="606"/>
              <a:chOff x="11225" y="6797"/>
              <a:chExt cx="326" cy="606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 flipH="1">
                <a:off x="11225" y="6803"/>
                <a:ext cx="327" cy="148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 flipV="1">
                <a:off x="11225" y="6941"/>
                <a:ext cx="6" cy="462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>
                <a:off x="11228" y="7226"/>
                <a:ext cx="318" cy="165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11543" y="6797"/>
                <a:ext cx="6" cy="441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/>
          </p:nvGrpSpPr>
          <p:grpSpPr>
            <a:xfrm>
              <a:off x="8832" y="5140"/>
              <a:ext cx="1345" cy="3002"/>
              <a:chOff x="11225" y="6797"/>
              <a:chExt cx="326" cy="606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 flipH="1">
                <a:off x="11225" y="6803"/>
                <a:ext cx="327" cy="148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H="1" flipV="1">
                <a:off x="11225" y="6941"/>
                <a:ext cx="6" cy="462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>
                <a:off x="11228" y="7226"/>
                <a:ext cx="318" cy="165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V="1">
                <a:off x="11543" y="6797"/>
                <a:ext cx="6" cy="441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pic>
        <p:nvPicPr>
          <p:cNvPr id="30" name="Picture 29" descr="pt_vs_y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42803" y="1947545"/>
            <a:ext cx="6576060" cy="2075815"/>
          </a:xfrm>
          <a:prstGeom prst="rect">
            <a:avLst/>
          </a:prstGeom>
        </p:spPr>
      </p:pic>
      <p:pic>
        <p:nvPicPr>
          <p:cNvPr id="31" name="Picture 30" descr="theta_vs_phi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42803" y="4108450"/>
            <a:ext cx="6576060" cy="2075815"/>
          </a:xfrm>
          <a:prstGeom prst="rect">
            <a:avLst/>
          </a:prstGeom>
        </p:spPr>
      </p:pic>
      <p:sp>
        <p:nvSpPr>
          <p:cNvPr id="37" name="Text Box 36"/>
          <p:cNvSpPr txBox="1"/>
          <p:nvPr/>
        </p:nvSpPr>
        <p:spPr>
          <a:xfrm>
            <a:off x="4648200" y="1359535"/>
            <a:ext cx="222313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90000"/>
              </a:lnSpc>
            </a:pPr>
            <a:r>
              <a:rPr lang="en-US" sz="20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All tracks</a:t>
            </a:r>
            <a:endParaRPr lang="en-US" sz="2000" spc="-1">
              <a:solidFill>
                <a:srgbClr val="FFFFFF"/>
              </a:solidFill>
              <a:latin typeface="Calibri Light" panose="020F0302020204030204"/>
              <a:sym typeface="+mn-ea"/>
            </a:endParaRPr>
          </a:p>
        </p:txBody>
      </p:sp>
      <p:sp>
        <p:nvSpPr>
          <p:cNvPr id="38" name="Text Box 37"/>
          <p:cNvSpPr txBox="1"/>
          <p:nvPr/>
        </p:nvSpPr>
        <p:spPr>
          <a:xfrm>
            <a:off x="6871335" y="1359535"/>
            <a:ext cx="210185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90000"/>
              </a:lnSpc>
            </a:pPr>
            <a:r>
              <a:rPr lang="en-US" sz="20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Hitting 2 Sts layers</a:t>
            </a:r>
            <a:endParaRPr lang="en-US" sz="2000" spc="-1">
              <a:solidFill>
                <a:srgbClr val="FFFFFF"/>
              </a:solidFill>
              <a:latin typeface="Calibri Light" panose="020F0302020204030204"/>
              <a:sym typeface="+mn-ea"/>
            </a:endParaRPr>
          </a:p>
        </p:txBody>
      </p:sp>
      <p:sp>
        <p:nvSpPr>
          <p:cNvPr id="39" name="Text Box 38"/>
          <p:cNvSpPr txBox="1"/>
          <p:nvPr/>
        </p:nvSpPr>
        <p:spPr>
          <a:xfrm>
            <a:off x="8973185" y="1221105"/>
            <a:ext cx="224218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90000"/>
              </a:lnSpc>
            </a:pPr>
            <a:r>
              <a:rPr lang="en-US" sz="20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2 Reconstructed layers</a:t>
            </a:r>
            <a:endParaRPr lang="en-US" sz="2000" spc="-1">
              <a:solidFill>
                <a:srgbClr val="FFFFFF"/>
              </a:solidFill>
              <a:latin typeface="Calibri Light" panose="020F0302020204030204"/>
              <a:sym typeface="+mn-ea"/>
            </a:endParaRPr>
          </a:p>
        </p:txBody>
      </p:sp>
      <p:sp>
        <p:nvSpPr>
          <p:cNvPr id="21" name="Text Box 20"/>
          <p:cNvSpPr txBox="1"/>
          <p:nvPr/>
        </p:nvSpPr>
        <p:spPr>
          <a:xfrm>
            <a:off x="5040630" y="2013585"/>
            <a:ext cx="11449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>
                <a:solidFill>
                  <a:schemeClr val="bg1"/>
                </a:solidFill>
                <a:sym typeface="+mn-ea"/>
              </a:rPr>
              <a:t>6.15M</a:t>
            </a:r>
            <a:endParaRPr 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22" name="Text Box 21"/>
          <p:cNvSpPr txBox="1"/>
          <p:nvPr/>
        </p:nvSpPr>
        <p:spPr>
          <a:xfrm>
            <a:off x="7198995" y="2013585"/>
            <a:ext cx="8464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>
                <a:solidFill>
                  <a:schemeClr val="bg1"/>
                </a:solidFill>
                <a:sym typeface="+mn-ea"/>
              </a:rPr>
              <a:t>4.31k</a:t>
            </a:r>
            <a:endParaRPr 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43" name="Text Box 42"/>
          <p:cNvSpPr txBox="1"/>
          <p:nvPr/>
        </p:nvSpPr>
        <p:spPr>
          <a:xfrm>
            <a:off x="9357360" y="1989455"/>
            <a:ext cx="8464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>
                <a:solidFill>
                  <a:schemeClr val="bg1"/>
                </a:solidFill>
                <a:sym typeface="+mn-ea"/>
              </a:rPr>
              <a:t>2.70k</a:t>
            </a:r>
            <a:endParaRPr 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44" name="Text Box 43"/>
          <p:cNvSpPr txBox="1"/>
          <p:nvPr/>
        </p:nvSpPr>
        <p:spPr>
          <a:xfrm>
            <a:off x="5040630" y="4162425"/>
            <a:ext cx="11449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>
                <a:solidFill>
                  <a:schemeClr val="bg1"/>
                </a:solidFill>
                <a:sym typeface="+mn-ea"/>
              </a:rPr>
              <a:t>6.15M</a:t>
            </a:r>
            <a:endParaRPr 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45" name="Text Box 44"/>
          <p:cNvSpPr txBox="1"/>
          <p:nvPr/>
        </p:nvSpPr>
        <p:spPr>
          <a:xfrm>
            <a:off x="7198995" y="4162425"/>
            <a:ext cx="8464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>
                <a:solidFill>
                  <a:schemeClr val="bg1"/>
                </a:solidFill>
                <a:sym typeface="+mn-ea"/>
              </a:rPr>
              <a:t>4.31k</a:t>
            </a:r>
            <a:endParaRPr 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46" name="Text Box 45"/>
          <p:cNvSpPr txBox="1"/>
          <p:nvPr/>
        </p:nvSpPr>
        <p:spPr>
          <a:xfrm>
            <a:off x="9357360" y="4138295"/>
            <a:ext cx="8464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>
                <a:solidFill>
                  <a:schemeClr val="bg1"/>
                </a:solidFill>
                <a:sym typeface="+mn-ea"/>
              </a:rPr>
              <a:t>2.70k</a:t>
            </a:r>
            <a:endParaRPr 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330" name="CustomShape 22"/>
          <p:cNvSpPr/>
          <p:nvPr/>
        </p:nvSpPr>
        <p:spPr>
          <a:xfrm>
            <a:off x="624840" y="4488180"/>
            <a:ext cx="3543300" cy="1330325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ctr">
            <a:noAutofit/>
          </a:bodyPr>
          <a:p>
            <a:pPr algn="r">
              <a:lnSpc>
                <a:spcPct val="100000"/>
              </a:lnSpc>
            </a:pPr>
            <a:r>
              <a:rPr lang="en-US" sz="1800" b="1" strike="noStrike" spc="-1">
                <a:solidFill>
                  <a:srgbClr val="F1965A"/>
                </a:solidFill>
                <a:latin typeface="Arial" panose="020B0604020202020204"/>
                <a:ea typeface="DejaVu Sans"/>
              </a:rPr>
              <a:t>6.15M primary tracks</a:t>
            </a:r>
            <a:endParaRPr lang="en-US" sz="1800" b="1" strike="noStrike" spc="-1">
              <a:solidFill>
                <a:srgbClr val="F1965A"/>
              </a:solidFill>
              <a:latin typeface="Arial" panose="020B0604020202020204"/>
              <a:ea typeface="DejaVu Sans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4560570" y="1231900"/>
            <a:ext cx="2310130" cy="5064125"/>
          </a:xfrm>
          <a:prstGeom prst="rect">
            <a:avLst/>
          </a:prstGeom>
          <a:noFill/>
          <a:ln w="38100">
            <a:solidFill>
              <a:srgbClr val="17F600"/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TextShape 1"/>
          <p:cNvSpPr txBox="1"/>
          <p:nvPr/>
        </p:nvSpPr>
        <p:spPr>
          <a:xfrm>
            <a:off x="838200" y="495935"/>
            <a:ext cx="10923270" cy="64833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mSTS Acceptance</a:t>
            </a:r>
            <a:r>
              <a:rPr lang="en-US" sz="3200" b="0" strike="noStrike" spc="-1">
                <a:solidFill>
                  <a:srgbClr val="FFFFFF"/>
                </a:solidFill>
                <a:latin typeface="Calibri Light" panose="020F0302020204030204"/>
              </a:rPr>
              <a:t> - 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MCTrack</a:t>
            </a:r>
            <a:endParaRPr lang="en-US" sz="3200" b="0" strike="noStrike" spc="-1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1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sp>
        <p:nvSpPr>
          <p:cNvPr id="2" name="Google Shape;197;p9"/>
          <p:cNvSpPr/>
          <p:nvPr/>
        </p:nvSpPr>
        <p:spPr>
          <a:xfrm>
            <a:off x="5947410" y="6184265"/>
            <a:ext cx="925830" cy="255905"/>
          </a:xfrm>
          <a:prstGeom prst="rect">
            <a:avLst/>
          </a:prstGeom>
          <a:noFill/>
          <a:ln w="25400" cap="flat" cmpd="sng">
            <a:noFill/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625475" y="1351280"/>
            <a:ext cx="3796030" cy="2700655"/>
            <a:chOff x="-396" y="1717"/>
            <a:chExt cx="11844" cy="7143"/>
          </a:xfrm>
        </p:grpSpPr>
        <p:pic>
          <p:nvPicPr>
            <p:cNvPr id="10" name="Google Shape;74;p1" descr="viewer"/>
            <p:cNvPicPr preferRelativeResize="0"/>
            <p:nvPr/>
          </p:nvPicPr>
          <p:blipFill rotWithShape="1">
            <a:blip r:embed="rId2">
              <a:clrChange>
                <a:clrFrom>
                  <a:srgbClr val="262626">
                    <a:alpha val="100000"/>
                  </a:srgbClr>
                </a:clrFrom>
                <a:clrTo>
                  <a:srgbClr val="262626">
                    <a:alpha val="100000"/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-396" y="1717"/>
              <a:ext cx="9683" cy="669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" name="Straight Connector 10"/>
            <p:cNvCxnSpPr/>
            <p:nvPr/>
          </p:nvCxnSpPr>
          <p:spPr>
            <a:xfrm flipH="1" flipV="1">
              <a:off x="4503" y="5210"/>
              <a:ext cx="5295" cy="3650"/>
            </a:xfrm>
            <a:prstGeom prst="line">
              <a:avLst/>
            </a:prstGeom>
            <a:ln w="9525" cap="flat" cmpd="sng" algn="ctr">
              <a:solidFill>
                <a:srgbClr val="FFFF00"/>
              </a:solidFill>
              <a:prstDash val="dash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4506" y="5210"/>
              <a:ext cx="6856" cy="1049"/>
            </a:xfrm>
            <a:prstGeom prst="line">
              <a:avLst/>
            </a:prstGeom>
            <a:ln w="9525" cap="flat" cmpd="sng" algn="ctr">
              <a:solidFill>
                <a:srgbClr val="FFFF00"/>
              </a:solidFill>
              <a:prstDash val="dash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4500" y="5155"/>
              <a:ext cx="6949" cy="52"/>
            </a:xfrm>
            <a:prstGeom prst="line">
              <a:avLst/>
            </a:prstGeom>
            <a:ln w="9525" cap="flat" cmpd="sng" algn="ctr">
              <a:solidFill>
                <a:srgbClr val="FFFF00"/>
              </a:solidFill>
              <a:prstDash val="dash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4491" y="5197"/>
              <a:ext cx="6631" cy="2454"/>
            </a:xfrm>
            <a:prstGeom prst="line">
              <a:avLst/>
            </a:prstGeom>
            <a:ln w="9525" cap="flat" cmpd="sng" algn="ctr">
              <a:solidFill>
                <a:srgbClr val="FFFF00"/>
              </a:solidFill>
              <a:prstDash val="dash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5318" y="5164"/>
              <a:ext cx="326" cy="606"/>
              <a:chOff x="11225" y="6797"/>
              <a:chExt cx="326" cy="606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 flipH="1">
                <a:off x="11225" y="6803"/>
                <a:ext cx="327" cy="148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 flipV="1">
                <a:off x="11225" y="6941"/>
                <a:ext cx="6" cy="462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>
                <a:off x="11228" y="7226"/>
                <a:ext cx="318" cy="165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11543" y="6797"/>
                <a:ext cx="6" cy="441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/>
          </p:nvGrpSpPr>
          <p:grpSpPr>
            <a:xfrm>
              <a:off x="8832" y="5140"/>
              <a:ext cx="1345" cy="3002"/>
              <a:chOff x="11225" y="6797"/>
              <a:chExt cx="326" cy="606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 flipH="1">
                <a:off x="11225" y="6803"/>
                <a:ext cx="327" cy="148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H="1" flipV="1">
                <a:off x="11225" y="6941"/>
                <a:ext cx="6" cy="462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>
                <a:off x="11228" y="7226"/>
                <a:ext cx="318" cy="165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V="1">
                <a:off x="11543" y="6797"/>
                <a:ext cx="6" cy="441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pic>
        <p:nvPicPr>
          <p:cNvPr id="30" name="Picture 29" descr="pt_vs_y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42803" y="1947545"/>
            <a:ext cx="6576060" cy="2075815"/>
          </a:xfrm>
          <a:prstGeom prst="rect">
            <a:avLst/>
          </a:prstGeom>
        </p:spPr>
      </p:pic>
      <p:pic>
        <p:nvPicPr>
          <p:cNvPr id="31" name="Picture 30" descr="theta_vs_phi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42803" y="4108450"/>
            <a:ext cx="6576060" cy="2075815"/>
          </a:xfrm>
          <a:prstGeom prst="rect">
            <a:avLst/>
          </a:prstGeom>
        </p:spPr>
      </p:pic>
      <p:sp>
        <p:nvSpPr>
          <p:cNvPr id="37" name="Text Box 36"/>
          <p:cNvSpPr txBox="1"/>
          <p:nvPr/>
        </p:nvSpPr>
        <p:spPr>
          <a:xfrm>
            <a:off x="4648200" y="1359535"/>
            <a:ext cx="222313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90000"/>
              </a:lnSpc>
            </a:pPr>
            <a:r>
              <a:rPr lang="en-US" sz="20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All tracks</a:t>
            </a:r>
            <a:endParaRPr lang="en-US" sz="2000" spc="-1">
              <a:solidFill>
                <a:srgbClr val="FFFFFF"/>
              </a:solidFill>
              <a:latin typeface="Calibri Light" panose="020F0302020204030204"/>
              <a:sym typeface="+mn-ea"/>
            </a:endParaRPr>
          </a:p>
        </p:txBody>
      </p:sp>
      <p:sp>
        <p:nvSpPr>
          <p:cNvPr id="38" name="Text Box 37"/>
          <p:cNvSpPr txBox="1"/>
          <p:nvPr/>
        </p:nvSpPr>
        <p:spPr>
          <a:xfrm>
            <a:off x="6871335" y="1359535"/>
            <a:ext cx="210185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90000"/>
              </a:lnSpc>
            </a:pPr>
            <a:r>
              <a:rPr lang="en-US" sz="20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Hitting 2 Sts layers</a:t>
            </a:r>
            <a:endParaRPr lang="en-US" sz="2000" spc="-1">
              <a:solidFill>
                <a:srgbClr val="FFFFFF"/>
              </a:solidFill>
              <a:latin typeface="Calibri Light" panose="020F0302020204030204"/>
              <a:sym typeface="+mn-ea"/>
            </a:endParaRPr>
          </a:p>
        </p:txBody>
      </p:sp>
      <p:sp>
        <p:nvSpPr>
          <p:cNvPr id="39" name="Text Box 38"/>
          <p:cNvSpPr txBox="1"/>
          <p:nvPr/>
        </p:nvSpPr>
        <p:spPr>
          <a:xfrm>
            <a:off x="8973185" y="1221105"/>
            <a:ext cx="224218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90000"/>
              </a:lnSpc>
            </a:pPr>
            <a:r>
              <a:rPr lang="en-US" sz="20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2 Reconstructed layers</a:t>
            </a:r>
            <a:endParaRPr lang="en-US" sz="2000" spc="-1">
              <a:solidFill>
                <a:srgbClr val="FFFFFF"/>
              </a:solidFill>
              <a:latin typeface="Calibri Light" panose="020F0302020204030204"/>
              <a:sym typeface="+mn-ea"/>
            </a:endParaRPr>
          </a:p>
        </p:txBody>
      </p:sp>
      <p:sp>
        <p:nvSpPr>
          <p:cNvPr id="21" name="Text Box 20"/>
          <p:cNvSpPr txBox="1"/>
          <p:nvPr/>
        </p:nvSpPr>
        <p:spPr>
          <a:xfrm>
            <a:off x="5040630" y="2013585"/>
            <a:ext cx="11449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>
                <a:solidFill>
                  <a:schemeClr val="bg1"/>
                </a:solidFill>
                <a:sym typeface="+mn-ea"/>
              </a:rPr>
              <a:t>6.15M</a:t>
            </a:r>
            <a:endParaRPr 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22" name="Text Box 21"/>
          <p:cNvSpPr txBox="1"/>
          <p:nvPr/>
        </p:nvSpPr>
        <p:spPr>
          <a:xfrm>
            <a:off x="7198995" y="2013585"/>
            <a:ext cx="8464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>
                <a:solidFill>
                  <a:schemeClr val="bg1"/>
                </a:solidFill>
                <a:sym typeface="+mn-ea"/>
              </a:rPr>
              <a:t>4.31k</a:t>
            </a:r>
            <a:endParaRPr 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43" name="Text Box 42"/>
          <p:cNvSpPr txBox="1"/>
          <p:nvPr/>
        </p:nvSpPr>
        <p:spPr>
          <a:xfrm>
            <a:off x="9357360" y="1989455"/>
            <a:ext cx="8464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>
                <a:solidFill>
                  <a:schemeClr val="bg1"/>
                </a:solidFill>
                <a:sym typeface="+mn-ea"/>
              </a:rPr>
              <a:t>2.70k</a:t>
            </a:r>
            <a:endParaRPr 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44" name="Text Box 43"/>
          <p:cNvSpPr txBox="1"/>
          <p:nvPr/>
        </p:nvSpPr>
        <p:spPr>
          <a:xfrm>
            <a:off x="5040630" y="4162425"/>
            <a:ext cx="11449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>
                <a:solidFill>
                  <a:schemeClr val="bg1"/>
                </a:solidFill>
                <a:sym typeface="+mn-ea"/>
              </a:rPr>
              <a:t>6.15M</a:t>
            </a:r>
            <a:endParaRPr 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45" name="Text Box 44"/>
          <p:cNvSpPr txBox="1"/>
          <p:nvPr/>
        </p:nvSpPr>
        <p:spPr>
          <a:xfrm>
            <a:off x="7198995" y="4162425"/>
            <a:ext cx="8464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>
                <a:solidFill>
                  <a:schemeClr val="bg1"/>
                </a:solidFill>
                <a:sym typeface="+mn-ea"/>
              </a:rPr>
              <a:t>4.31k</a:t>
            </a:r>
            <a:endParaRPr 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46" name="Text Box 45"/>
          <p:cNvSpPr txBox="1"/>
          <p:nvPr/>
        </p:nvSpPr>
        <p:spPr>
          <a:xfrm>
            <a:off x="9357360" y="4138295"/>
            <a:ext cx="8464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>
                <a:solidFill>
                  <a:schemeClr val="bg1"/>
                </a:solidFill>
                <a:sym typeface="+mn-ea"/>
              </a:rPr>
              <a:t>2.70k</a:t>
            </a:r>
            <a:endParaRPr 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330" name="CustomShape 22"/>
          <p:cNvSpPr/>
          <p:nvPr/>
        </p:nvSpPr>
        <p:spPr>
          <a:xfrm>
            <a:off x="624840" y="4488180"/>
            <a:ext cx="3543300" cy="1330325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ctr">
            <a:noAutofit/>
          </a:bodyPr>
          <a:p>
            <a:pPr algn="r">
              <a:lnSpc>
                <a:spcPct val="100000"/>
              </a:lnSpc>
            </a:pPr>
            <a:r>
              <a:rPr lang="en-US" sz="1800" b="0" strike="noStrike" spc="-1">
                <a:solidFill>
                  <a:srgbClr val="F1965A"/>
                </a:solidFill>
                <a:latin typeface="Arial" panose="020B0604020202020204"/>
                <a:ea typeface="DejaVu Sans"/>
              </a:rPr>
              <a:t>ACCEPTED / ALL:      7.00 %</a:t>
            </a:r>
            <a:endParaRPr lang="en-US" sz="1800" b="0" strike="noStrike" spc="-1">
              <a:solidFill>
                <a:srgbClr val="F1965A"/>
              </a:solidFill>
              <a:latin typeface="Arial" panose="020B0604020202020204"/>
            </a:endParaRPr>
          </a:p>
          <a:p>
            <a:pPr algn="r">
              <a:lnSpc>
                <a:spcPct val="100000"/>
              </a:lnSpc>
            </a:pPr>
            <a:r>
              <a:rPr lang="en-US" sz="1800" b="0" strike="noStrike" spc="-1">
                <a:solidFill>
                  <a:srgbClr val="7E5020"/>
                </a:solidFill>
                <a:latin typeface="Arial" panose="020B0604020202020204"/>
                <a:ea typeface="DejaVu Sans"/>
              </a:rPr>
              <a:t>RECO / ALL :      4.39 %</a:t>
            </a:r>
            <a:endParaRPr lang="en-US" sz="1800" b="0" strike="noStrike" spc="-1">
              <a:solidFill>
                <a:srgbClr val="7E5020"/>
              </a:solidFill>
              <a:latin typeface="Arial" panose="020B0604020202020204"/>
            </a:endParaRPr>
          </a:p>
          <a:p>
            <a:pPr algn="r">
              <a:lnSpc>
                <a:spcPct val="100000"/>
              </a:lnSpc>
            </a:pPr>
            <a:r>
              <a:rPr lang="en-US" sz="1800" b="0" strike="noStrike" spc="-1">
                <a:solidFill>
                  <a:srgbClr val="7E5020"/>
                </a:solidFill>
                <a:latin typeface="Arial" panose="020B0604020202020204"/>
                <a:ea typeface="DejaVu Sans"/>
              </a:rPr>
              <a:t>RECO / </a:t>
            </a:r>
            <a:r>
              <a:rPr lang="en-US" spc="-1">
                <a:solidFill>
                  <a:srgbClr val="7E5020"/>
                </a:solidFill>
                <a:latin typeface="Arial" panose="020B0604020202020204"/>
                <a:ea typeface="DejaVu Sans"/>
                <a:sym typeface="+mn-ea"/>
              </a:rPr>
              <a:t>ACCEPTED</a:t>
            </a:r>
            <a:r>
              <a:rPr lang="en-US" sz="1800" b="0" strike="noStrike" spc="-1">
                <a:solidFill>
                  <a:srgbClr val="7E5020"/>
                </a:solidFill>
                <a:latin typeface="Arial" panose="020B0604020202020204"/>
                <a:ea typeface="DejaVu Sans"/>
              </a:rPr>
              <a:t>:    62.64 %</a:t>
            </a:r>
            <a:endParaRPr lang="en-US" sz="1800" b="0" strike="noStrike" spc="-1">
              <a:solidFill>
                <a:srgbClr val="7E5020"/>
              </a:solidFill>
              <a:latin typeface="Arial" panose="020B0604020202020204"/>
              <a:ea typeface="DejaVu Sans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6873240" y="1221105"/>
            <a:ext cx="2310130" cy="5064125"/>
          </a:xfrm>
          <a:prstGeom prst="rect">
            <a:avLst/>
          </a:prstGeom>
          <a:noFill/>
          <a:ln w="38100">
            <a:solidFill>
              <a:srgbClr val="17F600"/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TextShape 1"/>
          <p:cNvSpPr txBox="1"/>
          <p:nvPr/>
        </p:nvSpPr>
        <p:spPr>
          <a:xfrm>
            <a:off x="838200" y="495935"/>
            <a:ext cx="10923270" cy="64833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mSTS Acceptance</a:t>
            </a:r>
            <a:r>
              <a:rPr lang="en-US" sz="3200" b="0" strike="noStrike" spc="-1">
                <a:solidFill>
                  <a:srgbClr val="FFFFFF"/>
                </a:solidFill>
                <a:latin typeface="Calibri Light" panose="020F0302020204030204"/>
              </a:rPr>
              <a:t> - 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MCTrack</a:t>
            </a:r>
            <a:endParaRPr lang="en-US" sz="3200" b="0" strike="noStrike" spc="-1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1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sp>
        <p:nvSpPr>
          <p:cNvPr id="2" name="Google Shape;197;p9"/>
          <p:cNvSpPr/>
          <p:nvPr/>
        </p:nvSpPr>
        <p:spPr>
          <a:xfrm>
            <a:off x="5947410" y="6184265"/>
            <a:ext cx="925830" cy="255905"/>
          </a:xfrm>
          <a:prstGeom prst="rect">
            <a:avLst/>
          </a:prstGeom>
          <a:noFill/>
          <a:ln w="25400" cap="flat" cmpd="sng">
            <a:noFill/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625475" y="1351280"/>
            <a:ext cx="3796030" cy="2700655"/>
            <a:chOff x="-396" y="1717"/>
            <a:chExt cx="11844" cy="7143"/>
          </a:xfrm>
        </p:grpSpPr>
        <p:pic>
          <p:nvPicPr>
            <p:cNvPr id="10" name="Google Shape;74;p1" descr="viewer"/>
            <p:cNvPicPr preferRelativeResize="0"/>
            <p:nvPr/>
          </p:nvPicPr>
          <p:blipFill rotWithShape="1">
            <a:blip r:embed="rId2">
              <a:clrChange>
                <a:clrFrom>
                  <a:srgbClr val="262626">
                    <a:alpha val="100000"/>
                  </a:srgbClr>
                </a:clrFrom>
                <a:clrTo>
                  <a:srgbClr val="262626">
                    <a:alpha val="100000"/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-396" y="1717"/>
              <a:ext cx="9683" cy="669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" name="Straight Connector 10"/>
            <p:cNvCxnSpPr/>
            <p:nvPr/>
          </p:nvCxnSpPr>
          <p:spPr>
            <a:xfrm flipH="1" flipV="1">
              <a:off x="4503" y="5210"/>
              <a:ext cx="5295" cy="3650"/>
            </a:xfrm>
            <a:prstGeom prst="line">
              <a:avLst/>
            </a:prstGeom>
            <a:ln w="9525" cap="flat" cmpd="sng" algn="ctr">
              <a:solidFill>
                <a:srgbClr val="FFFF00"/>
              </a:solidFill>
              <a:prstDash val="dash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4506" y="5210"/>
              <a:ext cx="6856" cy="1049"/>
            </a:xfrm>
            <a:prstGeom prst="line">
              <a:avLst/>
            </a:prstGeom>
            <a:ln w="9525" cap="flat" cmpd="sng" algn="ctr">
              <a:solidFill>
                <a:srgbClr val="FFFF00"/>
              </a:solidFill>
              <a:prstDash val="dash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4500" y="5155"/>
              <a:ext cx="6949" cy="52"/>
            </a:xfrm>
            <a:prstGeom prst="line">
              <a:avLst/>
            </a:prstGeom>
            <a:ln w="9525" cap="flat" cmpd="sng" algn="ctr">
              <a:solidFill>
                <a:srgbClr val="FFFF00"/>
              </a:solidFill>
              <a:prstDash val="dash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4491" y="5197"/>
              <a:ext cx="6631" cy="2454"/>
            </a:xfrm>
            <a:prstGeom prst="line">
              <a:avLst/>
            </a:prstGeom>
            <a:ln w="9525" cap="flat" cmpd="sng" algn="ctr">
              <a:solidFill>
                <a:srgbClr val="FFFF00"/>
              </a:solidFill>
              <a:prstDash val="dash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5318" y="5164"/>
              <a:ext cx="326" cy="606"/>
              <a:chOff x="11225" y="6797"/>
              <a:chExt cx="326" cy="606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 flipH="1">
                <a:off x="11225" y="6803"/>
                <a:ext cx="327" cy="148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 flipV="1">
                <a:off x="11225" y="6941"/>
                <a:ext cx="6" cy="462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>
                <a:off x="11228" y="7226"/>
                <a:ext cx="318" cy="165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11543" y="6797"/>
                <a:ext cx="6" cy="441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/>
          </p:nvGrpSpPr>
          <p:grpSpPr>
            <a:xfrm>
              <a:off x="8832" y="5140"/>
              <a:ext cx="1345" cy="3002"/>
              <a:chOff x="11225" y="6797"/>
              <a:chExt cx="326" cy="606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 flipH="1">
                <a:off x="11225" y="6803"/>
                <a:ext cx="327" cy="148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H="1" flipV="1">
                <a:off x="11225" y="6941"/>
                <a:ext cx="6" cy="462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>
                <a:off x="11228" y="7226"/>
                <a:ext cx="318" cy="165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V="1">
                <a:off x="11543" y="6797"/>
                <a:ext cx="6" cy="441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pic>
        <p:nvPicPr>
          <p:cNvPr id="30" name="Picture 29" descr="pt_vs_y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42803" y="1947545"/>
            <a:ext cx="6576060" cy="2075815"/>
          </a:xfrm>
          <a:prstGeom prst="rect">
            <a:avLst/>
          </a:prstGeom>
        </p:spPr>
      </p:pic>
      <p:pic>
        <p:nvPicPr>
          <p:cNvPr id="31" name="Picture 30" descr="theta_vs_phi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42803" y="4108450"/>
            <a:ext cx="6576060" cy="2075815"/>
          </a:xfrm>
          <a:prstGeom prst="rect">
            <a:avLst/>
          </a:prstGeom>
        </p:spPr>
      </p:pic>
      <p:sp>
        <p:nvSpPr>
          <p:cNvPr id="37" name="Text Box 36"/>
          <p:cNvSpPr txBox="1"/>
          <p:nvPr/>
        </p:nvSpPr>
        <p:spPr>
          <a:xfrm>
            <a:off x="4648200" y="1359535"/>
            <a:ext cx="222313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90000"/>
              </a:lnSpc>
            </a:pPr>
            <a:r>
              <a:rPr lang="en-US" sz="20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All tracks</a:t>
            </a:r>
            <a:endParaRPr lang="en-US" sz="2000" spc="-1">
              <a:solidFill>
                <a:srgbClr val="FFFFFF"/>
              </a:solidFill>
              <a:latin typeface="Calibri Light" panose="020F0302020204030204"/>
              <a:sym typeface="+mn-ea"/>
            </a:endParaRPr>
          </a:p>
        </p:txBody>
      </p:sp>
      <p:sp>
        <p:nvSpPr>
          <p:cNvPr id="38" name="Text Box 37"/>
          <p:cNvSpPr txBox="1"/>
          <p:nvPr/>
        </p:nvSpPr>
        <p:spPr>
          <a:xfrm>
            <a:off x="6871335" y="1359535"/>
            <a:ext cx="210185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90000"/>
              </a:lnSpc>
            </a:pPr>
            <a:r>
              <a:rPr lang="en-US" sz="20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Hitting 2 Sts layers</a:t>
            </a:r>
            <a:endParaRPr lang="en-US" sz="2000" spc="-1">
              <a:solidFill>
                <a:srgbClr val="FFFFFF"/>
              </a:solidFill>
              <a:latin typeface="Calibri Light" panose="020F0302020204030204"/>
              <a:sym typeface="+mn-ea"/>
            </a:endParaRPr>
          </a:p>
        </p:txBody>
      </p:sp>
      <p:sp>
        <p:nvSpPr>
          <p:cNvPr id="39" name="Text Box 38"/>
          <p:cNvSpPr txBox="1"/>
          <p:nvPr/>
        </p:nvSpPr>
        <p:spPr>
          <a:xfrm>
            <a:off x="8973185" y="1221105"/>
            <a:ext cx="224218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90000"/>
              </a:lnSpc>
            </a:pPr>
            <a:r>
              <a:rPr lang="en-US" sz="20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2 Reconstructed layers</a:t>
            </a:r>
            <a:endParaRPr lang="en-US" sz="2000" spc="-1">
              <a:solidFill>
                <a:srgbClr val="FFFFFF"/>
              </a:solidFill>
              <a:latin typeface="Calibri Light" panose="020F0302020204030204"/>
              <a:sym typeface="+mn-ea"/>
            </a:endParaRPr>
          </a:p>
        </p:txBody>
      </p:sp>
      <p:sp>
        <p:nvSpPr>
          <p:cNvPr id="21" name="Text Box 20"/>
          <p:cNvSpPr txBox="1"/>
          <p:nvPr/>
        </p:nvSpPr>
        <p:spPr>
          <a:xfrm>
            <a:off x="5040630" y="2013585"/>
            <a:ext cx="11449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>
                <a:solidFill>
                  <a:schemeClr val="bg1"/>
                </a:solidFill>
                <a:sym typeface="+mn-ea"/>
              </a:rPr>
              <a:t>6.15M</a:t>
            </a:r>
            <a:endParaRPr 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22" name="Text Box 21"/>
          <p:cNvSpPr txBox="1"/>
          <p:nvPr/>
        </p:nvSpPr>
        <p:spPr>
          <a:xfrm>
            <a:off x="7198995" y="2013585"/>
            <a:ext cx="8464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>
                <a:solidFill>
                  <a:schemeClr val="bg1"/>
                </a:solidFill>
                <a:sym typeface="+mn-ea"/>
              </a:rPr>
              <a:t>4.31k</a:t>
            </a:r>
            <a:endParaRPr 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43" name="Text Box 42"/>
          <p:cNvSpPr txBox="1"/>
          <p:nvPr/>
        </p:nvSpPr>
        <p:spPr>
          <a:xfrm>
            <a:off x="9357360" y="1989455"/>
            <a:ext cx="8464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>
                <a:solidFill>
                  <a:schemeClr val="bg1"/>
                </a:solidFill>
                <a:sym typeface="+mn-ea"/>
              </a:rPr>
              <a:t>2.70k</a:t>
            </a:r>
            <a:endParaRPr 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44" name="Text Box 43"/>
          <p:cNvSpPr txBox="1"/>
          <p:nvPr/>
        </p:nvSpPr>
        <p:spPr>
          <a:xfrm>
            <a:off x="5040630" y="4162425"/>
            <a:ext cx="11449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>
                <a:solidFill>
                  <a:schemeClr val="bg1"/>
                </a:solidFill>
                <a:sym typeface="+mn-ea"/>
              </a:rPr>
              <a:t>6.15M</a:t>
            </a:r>
            <a:endParaRPr 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45" name="Text Box 44"/>
          <p:cNvSpPr txBox="1"/>
          <p:nvPr/>
        </p:nvSpPr>
        <p:spPr>
          <a:xfrm>
            <a:off x="7198995" y="4162425"/>
            <a:ext cx="8464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>
                <a:solidFill>
                  <a:schemeClr val="bg1"/>
                </a:solidFill>
                <a:sym typeface="+mn-ea"/>
              </a:rPr>
              <a:t>4.31k</a:t>
            </a:r>
            <a:endParaRPr 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46" name="Text Box 45"/>
          <p:cNvSpPr txBox="1"/>
          <p:nvPr/>
        </p:nvSpPr>
        <p:spPr>
          <a:xfrm>
            <a:off x="9357360" y="4138295"/>
            <a:ext cx="8464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>
                <a:solidFill>
                  <a:schemeClr val="bg1"/>
                </a:solidFill>
                <a:sym typeface="+mn-ea"/>
              </a:rPr>
              <a:t>2.70k</a:t>
            </a:r>
            <a:endParaRPr 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330" name="CustomShape 22"/>
          <p:cNvSpPr/>
          <p:nvPr/>
        </p:nvSpPr>
        <p:spPr>
          <a:xfrm>
            <a:off x="624840" y="4488180"/>
            <a:ext cx="3543300" cy="1330325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ctr">
            <a:noAutofit/>
          </a:bodyPr>
          <a:p>
            <a:pPr algn="r">
              <a:lnSpc>
                <a:spcPct val="100000"/>
              </a:lnSpc>
            </a:pPr>
            <a:r>
              <a:rPr lang="en-US" sz="1800" b="0" strike="noStrike" spc="-1">
                <a:solidFill>
                  <a:srgbClr val="F1965A"/>
                </a:solidFill>
                <a:latin typeface="Arial" panose="020B0604020202020204"/>
                <a:ea typeface="DejaVu Sans"/>
              </a:rPr>
              <a:t>ACCEPTED / ALL:      7.00 %</a:t>
            </a:r>
            <a:endParaRPr lang="en-US" sz="1800" b="0" strike="noStrike" spc="-1">
              <a:solidFill>
                <a:srgbClr val="F1965A"/>
              </a:solidFill>
              <a:latin typeface="Arial" panose="020B0604020202020204"/>
            </a:endParaRPr>
          </a:p>
          <a:p>
            <a:pPr algn="r">
              <a:lnSpc>
                <a:spcPct val="100000"/>
              </a:lnSpc>
            </a:pPr>
            <a:r>
              <a:rPr lang="en-US" sz="1800" b="0" strike="noStrike" spc="-1">
                <a:solidFill>
                  <a:srgbClr val="F1965A"/>
                </a:solidFill>
                <a:latin typeface="Arial" panose="020B0604020202020204"/>
                <a:ea typeface="DejaVu Sans"/>
              </a:rPr>
              <a:t>RECO / ALL :      4.39 %</a:t>
            </a:r>
            <a:endParaRPr lang="en-US" sz="1800" b="0" strike="noStrike" spc="-1">
              <a:solidFill>
                <a:srgbClr val="F1965A"/>
              </a:solidFill>
              <a:latin typeface="Arial" panose="020B0604020202020204"/>
            </a:endParaRPr>
          </a:p>
          <a:p>
            <a:pPr algn="r">
              <a:lnSpc>
                <a:spcPct val="100000"/>
              </a:lnSpc>
            </a:pPr>
            <a:r>
              <a:rPr lang="en-US" sz="1800" b="0" strike="noStrike" spc="-1">
                <a:solidFill>
                  <a:srgbClr val="F1965A"/>
                </a:solidFill>
                <a:latin typeface="Arial" panose="020B0604020202020204"/>
                <a:ea typeface="DejaVu Sans"/>
              </a:rPr>
              <a:t>RECO / </a:t>
            </a:r>
            <a:r>
              <a:rPr lang="en-US" spc="-1">
                <a:solidFill>
                  <a:srgbClr val="F1965A"/>
                </a:solidFill>
                <a:latin typeface="Arial" panose="020B0604020202020204"/>
                <a:ea typeface="DejaVu Sans"/>
                <a:sym typeface="+mn-ea"/>
              </a:rPr>
              <a:t>ACCEPTED</a:t>
            </a:r>
            <a:r>
              <a:rPr lang="en-US" sz="1800" b="0" strike="noStrike" spc="-1">
                <a:solidFill>
                  <a:srgbClr val="F1965A"/>
                </a:solidFill>
                <a:latin typeface="Arial" panose="020B0604020202020204"/>
                <a:ea typeface="DejaVu Sans"/>
              </a:rPr>
              <a:t>:    62.64 %</a:t>
            </a:r>
            <a:endParaRPr lang="en-US" sz="1800" b="0" strike="noStrike" spc="-1">
              <a:solidFill>
                <a:srgbClr val="F1965A"/>
              </a:solidFill>
              <a:latin typeface="Arial" panose="020B0604020202020204"/>
              <a:ea typeface="DejaVu Sans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8973185" y="1221105"/>
            <a:ext cx="2310130" cy="5064125"/>
          </a:xfrm>
          <a:prstGeom prst="rect">
            <a:avLst/>
          </a:prstGeom>
          <a:noFill/>
          <a:ln w="38100">
            <a:solidFill>
              <a:srgbClr val="17F600"/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TextShape 1"/>
          <p:cNvSpPr txBox="1"/>
          <p:nvPr/>
        </p:nvSpPr>
        <p:spPr>
          <a:xfrm>
            <a:off x="838200" y="495935"/>
            <a:ext cx="10923270" cy="64833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mSTS Acceptance</a:t>
            </a:r>
            <a:r>
              <a:rPr lang="en-US" sz="3200" b="0" strike="noStrike" spc="-1">
                <a:solidFill>
                  <a:srgbClr val="FFFFFF"/>
                </a:solidFill>
                <a:latin typeface="Calibri Light" panose="020F0302020204030204"/>
              </a:rPr>
              <a:t> - 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MCTrack</a:t>
            </a:r>
            <a:endParaRPr lang="en-US" sz="3200" b="0" strike="noStrike" spc="-1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1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sp>
        <p:nvSpPr>
          <p:cNvPr id="2" name="Google Shape;197;p9"/>
          <p:cNvSpPr/>
          <p:nvPr/>
        </p:nvSpPr>
        <p:spPr>
          <a:xfrm>
            <a:off x="5947410" y="6184265"/>
            <a:ext cx="925830" cy="255905"/>
          </a:xfrm>
          <a:prstGeom prst="rect">
            <a:avLst/>
          </a:prstGeom>
          <a:noFill/>
          <a:ln w="25400" cap="flat" cmpd="sng">
            <a:noFill/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625475" y="1351280"/>
            <a:ext cx="3796030" cy="2700655"/>
            <a:chOff x="-396" y="1717"/>
            <a:chExt cx="11844" cy="7143"/>
          </a:xfrm>
        </p:grpSpPr>
        <p:pic>
          <p:nvPicPr>
            <p:cNvPr id="10" name="Google Shape;74;p1" descr="viewer"/>
            <p:cNvPicPr preferRelativeResize="0"/>
            <p:nvPr/>
          </p:nvPicPr>
          <p:blipFill rotWithShape="1">
            <a:blip r:embed="rId2">
              <a:clrChange>
                <a:clrFrom>
                  <a:srgbClr val="262626">
                    <a:alpha val="100000"/>
                  </a:srgbClr>
                </a:clrFrom>
                <a:clrTo>
                  <a:srgbClr val="262626">
                    <a:alpha val="100000"/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-396" y="1717"/>
              <a:ext cx="9683" cy="669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" name="Straight Connector 10"/>
            <p:cNvCxnSpPr/>
            <p:nvPr/>
          </p:nvCxnSpPr>
          <p:spPr>
            <a:xfrm flipH="1" flipV="1">
              <a:off x="4503" y="5210"/>
              <a:ext cx="5295" cy="3650"/>
            </a:xfrm>
            <a:prstGeom prst="line">
              <a:avLst/>
            </a:prstGeom>
            <a:ln w="9525" cap="flat" cmpd="sng" algn="ctr">
              <a:solidFill>
                <a:srgbClr val="FFFF00"/>
              </a:solidFill>
              <a:prstDash val="dash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4506" y="5210"/>
              <a:ext cx="6856" cy="1049"/>
            </a:xfrm>
            <a:prstGeom prst="line">
              <a:avLst/>
            </a:prstGeom>
            <a:ln w="9525" cap="flat" cmpd="sng" algn="ctr">
              <a:solidFill>
                <a:srgbClr val="FFFF00"/>
              </a:solidFill>
              <a:prstDash val="dash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4500" y="5155"/>
              <a:ext cx="6949" cy="52"/>
            </a:xfrm>
            <a:prstGeom prst="line">
              <a:avLst/>
            </a:prstGeom>
            <a:ln w="9525" cap="flat" cmpd="sng" algn="ctr">
              <a:solidFill>
                <a:srgbClr val="FFFF00"/>
              </a:solidFill>
              <a:prstDash val="dash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4491" y="5197"/>
              <a:ext cx="6631" cy="2454"/>
            </a:xfrm>
            <a:prstGeom prst="line">
              <a:avLst/>
            </a:prstGeom>
            <a:ln w="9525" cap="flat" cmpd="sng" algn="ctr">
              <a:solidFill>
                <a:srgbClr val="FFFF00"/>
              </a:solidFill>
              <a:prstDash val="dash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5318" y="5164"/>
              <a:ext cx="326" cy="606"/>
              <a:chOff x="11225" y="6797"/>
              <a:chExt cx="326" cy="606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 flipH="1">
                <a:off x="11225" y="6803"/>
                <a:ext cx="327" cy="148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 flipV="1">
                <a:off x="11225" y="6941"/>
                <a:ext cx="6" cy="462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>
                <a:off x="11228" y="7226"/>
                <a:ext cx="318" cy="165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11543" y="6797"/>
                <a:ext cx="6" cy="441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/>
          </p:nvGrpSpPr>
          <p:grpSpPr>
            <a:xfrm>
              <a:off x="8832" y="5140"/>
              <a:ext cx="1345" cy="3002"/>
              <a:chOff x="11225" y="6797"/>
              <a:chExt cx="326" cy="606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 flipH="1">
                <a:off x="11225" y="6803"/>
                <a:ext cx="327" cy="148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H="1" flipV="1">
                <a:off x="11225" y="6941"/>
                <a:ext cx="6" cy="462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>
                <a:off x="11228" y="7226"/>
                <a:ext cx="318" cy="165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V="1">
                <a:off x="11543" y="6797"/>
                <a:ext cx="6" cy="441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pic>
        <p:nvPicPr>
          <p:cNvPr id="30" name="Picture 29" descr="pt_vs_y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42803" y="1947545"/>
            <a:ext cx="6576060" cy="2075815"/>
          </a:xfrm>
          <a:prstGeom prst="rect">
            <a:avLst/>
          </a:prstGeom>
        </p:spPr>
      </p:pic>
      <p:pic>
        <p:nvPicPr>
          <p:cNvPr id="31" name="Picture 30" descr="theta_vs_phi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42803" y="4108450"/>
            <a:ext cx="6576060" cy="2075815"/>
          </a:xfrm>
          <a:prstGeom prst="rect">
            <a:avLst/>
          </a:prstGeom>
        </p:spPr>
      </p:pic>
      <p:sp>
        <p:nvSpPr>
          <p:cNvPr id="37" name="Text Box 36"/>
          <p:cNvSpPr txBox="1"/>
          <p:nvPr/>
        </p:nvSpPr>
        <p:spPr>
          <a:xfrm>
            <a:off x="4648200" y="1359535"/>
            <a:ext cx="222313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90000"/>
              </a:lnSpc>
            </a:pPr>
            <a:r>
              <a:rPr lang="en-US" sz="20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All tracks</a:t>
            </a:r>
            <a:endParaRPr lang="en-US" sz="2000" spc="-1">
              <a:solidFill>
                <a:srgbClr val="FFFFFF"/>
              </a:solidFill>
              <a:latin typeface="Calibri Light" panose="020F0302020204030204"/>
              <a:sym typeface="+mn-ea"/>
            </a:endParaRPr>
          </a:p>
        </p:txBody>
      </p:sp>
      <p:sp>
        <p:nvSpPr>
          <p:cNvPr id="38" name="Text Box 37"/>
          <p:cNvSpPr txBox="1"/>
          <p:nvPr/>
        </p:nvSpPr>
        <p:spPr>
          <a:xfrm>
            <a:off x="6871335" y="1359535"/>
            <a:ext cx="210185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90000"/>
              </a:lnSpc>
            </a:pPr>
            <a:r>
              <a:rPr lang="en-US" sz="20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Hitting 2 Sts layers</a:t>
            </a:r>
            <a:endParaRPr lang="en-US" sz="2000" spc="-1">
              <a:solidFill>
                <a:srgbClr val="FFFFFF"/>
              </a:solidFill>
              <a:latin typeface="Calibri Light" panose="020F0302020204030204"/>
              <a:sym typeface="+mn-ea"/>
            </a:endParaRPr>
          </a:p>
        </p:txBody>
      </p:sp>
      <p:sp>
        <p:nvSpPr>
          <p:cNvPr id="39" name="Text Box 38"/>
          <p:cNvSpPr txBox="1"/>
          <p:nvPr/>
        </p:nvSpPr>
        <p:spPr>
          <a:xfrm>
            <a:off x="8973185" y="1221105"/>
            <a:ext cx="224218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90000"/>
              </a:lnSpc>
            </a:pPr>
            <a:r>
              <a:rPr lang="en-US" sz="20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2 Reconstructed layers</a:t>
            </a:r>
            <a:endParaRPr lang="en-US" sz="2000" spc="-1">
              <a:solidFill>
                <a:srgbClr val="FFFFFF"/>
              </a:solidFill>
              <a:latin typeface="Calibri Light" panose="020F0302020204030204"/>
              <a:sym typeface="+mn-ea"/>
            </a:endParaRPr>
          </a:p>
        </p:txBody>
      </p:sp>
      <p:sp>
        <p:nvSpPr>
          <p:cNvPr id="21" name="Text Box 20"/>
          <p:cNvSpPr txBox="1"/>
          <p:nvPr/>
        </p:nvSpPr>
        <p:spPr>
          <a:xfrm>
            <a:off x="5040630" y="2013585"/>
            <a:ext cx="11449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>
                <a:solidFill>
                  <a:schemeClr val="bg1"/>
                </a:solidFill>
                <a:sym typeface="+mn-ea"/>
              </a:rPr>
              <a:t>6.15M</a:t>
            </a:r>
            <a:endParaRPr 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22" name="Text Box 21"/>
          <p:cNvSpPr txBox="1"/>
          <p:nvPr/>
        </p:nvSpPr>
        <p:spPr>
          <a:xfrm>
            <a:off x="7198995" y="2013585"/>
            <a:ext cx="8464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>
                <a:solidFill>
                  <a:schemeClr val="bg1"/>
                </a:solidFill>
                <a:sym typeface="+mn-ea"/>
              </a:rPr>
              <a:t>4.31k</a:t>
            </a:r>
            <a:endParaRPr 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43" name="Text Box 42"/>
          <p:cNvSpPr txBox="1"/>
          <p:nvPr/>
        </p:nvSpPr>
        <p:spPr>
          <a:xfrm>
            <a:off x="9357360" y="1989455"/>
            <a:ext cx="8464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>
                <a:solidFill>
                  <a:schemeClr val="bg1"/>
                </a:solidFill>
                <a:sym typeface="+mn-ea"/>
              </a:rPr>
              <a:t>2.70k</a:t>
            </a:r>
            <a:endParaRPr 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44" name="Text Box 43"/>
          <p:cNvSpPr txBox="1"/>
          <p:nvPr/>
        </p:nvSpPr>
        <p:spPr>
          <a:xfrm>
            <a:off x="5040630" y="4162425"/>
            <a:ext cx="11449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>
                <a:solidFill>
                  <a:schemeClr val="bg1"/>
                </a:solidFill>
                <a:sym typeface="+mn-ea"/>
              </a:rPr>
              <a:t>6.15M</a:t>
            </a:r>
            <a:endParaRPr 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45" name="Text Box 44"/>
          <p:cNvSpPr txBox="1"/>
          <p:nvPr/>
        </p:nvSpPr>
        <p:spPr>
          <a:xfrm>
            <a:off x="7198995" y="4162425"/>
            <a:ext cx="8464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>
                <a:solidFill>
                  <a:schemeClr val="bg1"/>
                </a:solidFill>
                <a:sym typeface="+mn-ea"/>
              </a:rPr>
              <a:t>4.31k</a:t>
            </a:r>
            <a:endParaRPr 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46" name="Text Box 45"/>
          <p:cNvSpPr txBox="1"/>
          <p:nvPr/>
        </p:nvSpPr>
        <p:spPr>
          <a:xfrm>
            <a:off x="9357360" y="4138295"/>
            <a:ext cx="8464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>
                <a:solidFill>
                  <a:schemeClr val="bg1"/>
                </a:solidFill>
                <a:sym typeface="+mn-ea"/>
              </a:rPr>
              <a:t>2.70k</a:t>
            </a:r>
            <a:endParaRPr 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330" name="CustomShape 22"/>
          <p:cNvSpPr/>
          <p:nvPr/>
        </p:nvSpPr>
        <p:spPr>
          <a:xfrm>
            <a:off x="624840" y="4488180"/>
            <a:ext cx="3543300" cy="1330325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ctr">
            <a:noAutofit/>
          </a:bodyPr>
          <a:p>
            <a:pPr algn="r">
              <a:lnSpc>
                <a:spcPct val="100000"/>
              </a:lnSpc>
            </a:pPr>
            <a:r>
              <a:rPr lang="en-US" sz="1800" b="0" strike="noStrike" spc="-1">
                <a:solidFill>
                  <a:srgbClr val="F1965A"/>
                </a:solidFill>
                <a:latin typeface="Arial" panose="020B0604020202020204"/>
                <a:ea typeface="DejaVu Sans"/>
              </a:rPr>
              <a:t>ACCEPTED / ALL:      7.00 %</a:t>
            </a:r>
            <a:endParaRPr lang="en-US" sz="1800" b="0" strike="noStrike" spc="-1">
              <a:solidFill>
                <a:srgbClr val="F1965A"/>
              </a:solidFill>
              <a:latin typeface="Arial" panose="020B0604020202020204"/>
            </a:endParaRPr>
          </a:p>
          <a:p>
            <a:pPr algn="r">
              <a:lnSpc>
                <a:spcPct val="100000"/>
              </a:lnSpc>
            </a:pPr>
            <a:r>
              <a:rPr lang="en-US" sz="1800" b="0" strike="noStrike" spc="-1">
                <a:solidFill>
                  <a:srgbClr val="F1965A"/>
                </a:solidFill>
                <a:latin typeface="Arial" panose="020B0604020202020204"/>
                <a:ea typeface="DejaVu Sans"/>
              </a:rPr>
              <a:t>RECO / ALL :      4.39 %</a:t>
            </a:r>
            <a:endParaRPr lang="en-US" sz="1800" b="0" strike="noStrike" spc="-1">
              <a:solidFill>
                <a:srgbClr val="F1965A"/>
              </a:solidFill>
              <a:latin typeface="Arial" panose="020B0604020202020204"/>
            </a:endParaRPr>
          </a:p>
          <a:p>
            <a:pPr algn="r">
              <a:lnSpc>
                <a:spcPct val="100000"/>
              </a:lnSpc>
            </a:pPr>
            <a:r>
              <a:rPr lang="en-US" sz="1800" b="0" strike="noStrike" spc="-1">
                <a:solidFill>
                  <a:srgbClr val="F1965A"/>
                </a:solidFill>
                <a:latin typeface="Arial" panose="020B0604020202020204"/>
                <a:ea typeface="DejaVu Sans"/>
              </a:rPr>
              <a:t>RECO / </a:t>
            </a:r>
            <a:r>
              <a:rPr lang="en-US" spc="-1">
                <a:solidFill>
                  <a:srgbClr val="F1965A"/>
                </a:solidFill>
                <a:latin typeface="Arial" panose="020B0604020202020204"/>
                <a:ea typeface="DejaVu Sans"/>
                <a:sym typeface="+mn-ea"/>
              </a:rPr>
              <a:t>ACCEPTED</a:t>
            </a:r>
            <a:r>
              <a:rPr lang="en-US" sz="1800" b="0" strike="noStrike" spc="-1">
                <a:solidFill>
                  <a:srgbClr val="F1965A"/>
                </a:solidFill>
                <a:latin typeface="Arial" panose="020B0604020202020204"/>
                <a:ea typeface="DejaVu Sans"/>
              </a:rPr>
              <a:t>:    62.64 %</a:t>
            </a:r>
            <a:endParaRPr lang="en-US" sz="1800" b="0" strike="noStrike" spc="-1">
              <a:solidFill>
                <a:srgbClr val="F1965A"/>
              </a:solidFill>
              <a:latin typeface="Arial" panose="020B0604020202020204"/>
              <a:ea typeface="DejaVu Sans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9058910" y="1221105"/>
            <a:ext cx="2224405" cy="5064125"/>
          </a:xfrm>
          <a:prstGeom prst="rect">
            <a:avLst/>
          </a:prstGeom>
          <a:noFill/>
          <a:ln w="38100">
            <a:solidFill>
              <a:srgbClr val="17F600"/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0" name="Rectangles 39"/>
          <p:cNvSpPr/>
          <p:nvPr/>
        </p:nvSpPr>
        <p:spPr>
          <a:xfrm>
            <a:off x="687070" y="5283200"/>
            <a:ext cx="3481070" cy="287655"/>
          </a:xfrm>
          <a:prstGeom prst="rect">
            <a:avLst/>
          </a:prstGeom>
          <a:noFill/>
          <a:ln w="38100">
            <a:solidFill>
              <a:srgbClr val="17F600"/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" name="Rectangles 2"/>
          <p:cNvSpPr/>
          <p:nvPr/>
        </p:nvSpPr>
        <p:spPr>
          <a:xfrm>
            <a:off x="6871970" y="1221105"/>
            <a:ext cx="2171065" cy="5064125"/>
          </a:xfrm>
          <a:prstGeom prst="rect">
            <a:avLst/>
          </a:prstGeom>
          <a:noFill/>
          <a:ln w="38100">
            <a:solidFill>
              <a:srgbClr val="17F600"/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TextShape 1"/>
          <p:cNvSpPr txBox="1"/>
          <p:nvPr/>
        </p:nvSpPr>
        <p:spPr>
          <a:xfrm>
            <a:off x="838200" y="495935"/>
            <a:ext cx="10923270" cy="64833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mSTS Acceptance</a:t>
            </a:r>
            <a:r>
              <a:rPr lang="en-US" sz="3200" b="0" strike="noStrike" spc="-1">
                <a:solidFill>
                  <a:srgbClr val="FFFFFF"/>
                </a:solidFill>
                <a:latin typeface="Calibri Light" panose="020F0302020204030204"/>
              </a:rPr>
              <a:t> - 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MCTrack	</a:t>
            </a:r>
            <a:endParaRPr lang="en-US" sz="3200" b="0" strike="noStrike" spc="-1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1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sp>
        <p:nvSpPr>
          <p:cNvPr id="2" name="Google Shape;197;p9"/>
          <p:cNvSpPr/>
          <p:nvPr/>
        </p:nvSpPr>
        <p:spPr>
          <a:xfrm>
            <a:off x="5947410" y="6184265"/>
            <a:ext cx="925830" cy="255905"/>
          </a:xfrm>
          <a:prstGeom prst="rect">
            <a:avLst/>
          </a:prstGeom>
          <a:noFill/>
          <a:ln w="25400" cap="flat" cmpd="sng">
            <a:noFill/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625475" y="1351280"/>
            <a:ext cx="3796030" cy="2700655"/>
            <a:chOff x="-396" y="1717"/>
            <a:chExt cx="11844" cy="7143"/>
          </a:xfrm>
        </p:grpSpPr>
        <p:pic>
          <p:nvPicPr>
            <p:cNvPr id="10" name="Google Shape;74;p1" descr="viewer"/>
            <p:cNvPicPr preferRelativeResize="0"/>
            <p:nvPr/>
          </p:nvPicPr>
          <p:blipFill rotWithShape="1">
            <a:blip r:embed="rId2">
              <a:clrChange>
                <a:clrFrom>
                  <a:srgbClr val="262626">
                    <a:alpha val="100000"/>
                  </a:srgbClr>
                </a:clrFrom>
                <a:clrTo>
                  <a:srgbClr val="262626">
                    <a:alpha val="100000"/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-396" y="1717"/>
              <a:ext cx="9683" cy="669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" name="Straight Connector 10"/>
            <p:cNvCxnSpPr/>
            <p:nvPr/>
          </p:nvCxnSpPr>
          <p:spPr>
            <a:xfrm flipH="1" flipV="1">
              <a:off x="4503" y="5210"/>
              <a:ext cx="5295" cy="3650"/>
            </a:xfrm>
            <a:prstGeom prst="line">
              <a:avLst/>
            </a:prstGeom>
            <a:ln w="9525" cap="flat" cmpd="sng" algn="ctr">
              <a:solidFill>
                <a:srgbClr val="FFFF00"/>
              </a:solidFill>
              <a:prstDash val="dash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4506" y="5210"/>
              <a:ext cx="6856" cy="1049"/>
            </a:xfrm>
            <a:prstGeom prst="line">
              <a:avLst/>
            </a:prstGeom>
            <a:ln w="9525" cap="flat" cmpd="sng" algn="ctr">
              <a:solidFill>
                <a:srgbClr val="FFFF00"/>
              </a:solidFill>
              <a:prstDash val="dash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4500" y="5155"/>
              <a:ext cx="6949" cy="52"/>
            </a:xfrm>
            <a:prstGeom prst="line">
              <a:avLst/>
            </a:prstGeom>
            <a:ln w="9525" cap="flat" cmpd="sng" algn="ctr">
              <a:solidFill>
                <a:srgbClr val="FFFF00"/>
              </a:solidFill>
              <a:prstDash val="dash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4491" y="5197"/>
              <a:ext cx="6631" cy="2454"/>
            </a:xfrm>
            <a:prstGeom prst="line">
              <a:avLst/>
            </a:prstGeom>
            <a:ln w="9525" cap="flat" cmpd="sng" algn="ctr">
              <a:solidFill>
                <a:srgbClr val="FFFF00"/>
              </a:solidFill>
              <a:prstDash val="dash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5318" y="5164"/>
              <a:ext cx="326" cy="606"/>
              <a:chOff x="11225" y="6797"/>
              <a:chExt cx="326" cy="606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 flipH="1">
                <a:off x="11225" y="6803"/>
                <a:ext cx="327" cy="148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 flipV="1">
                <a:off x="11225" y="6941"/>
                <a:ext cx="6" cy="462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>
                <a:off x="11228" y="7226"/>
                <a:ext cx="318" cy="165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11543" y="6797"/>
                <a:ext cx="6" cy="441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/>
          </p:nvGrpSpPr>
          <p:grpSpPr>
            <a:xfrm>
              <a:off x="8832" y="5140"/>
              <a:ext cx="1345" cy="3002"/>
              <a:chOff x="11225" y="6797"/>
              <a:chExt cx="326" cy="606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 flipH="1">
                <a:off x="11225" y="6803"/>
                <a:ext cx="327" cy="148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H="1" flipV="1">
                <a:off x="11225" y="6941"/>
                <a:ext cx="6" cy="462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>
                <a:off x="11228" y="7226"/>
                <a:ext cx="318" cy="165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V="1">
                <a:off x="11543" y="6797"/>
                <a:ext cx="6" cy="441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pic>
        <p:nvPicPr>
          <p:cNvPr id="30" name="Picture 29" descr="pt_vs_y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40580" y="1947545"/>
            <a:ext cx="6576060" cy="2075815"/>
          </a:xfrm>
          <a:prstGeom prst="rect">
            <a:avLst/>
          </a:prstGeom>
        </p:spPr>
      </p:pic>
      <p:pic>
        <p:nvPicPr>
          <p:cNvPr id="31" name="Picture 30" descr="theta_vs_phi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45025" y="4108450"/>
            <a:ext cx="6576060" cy="2075815"/>
          </a:xfrm>
          <a:prstGeom prst="rect">
            <a:avLst/>
          </a:prstGeom>
        </p:spPr>
      </p:pic>
      <p:pic>
        <p:nvPicPr>
          <p:cNvPr id="32" name="Picture 31" descr="hit_map_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" y="4355148"/>
            <a:ext cx="1877060" cy="1833880"/>
          </a:xfrm>
          <a:prstGeom prst="rect">
            <a:avLst/>
          </a:prstGeom>
        </p:spPr>
      </p:pic>
      <p:pic>
        <p:nvPicPr>
          <p:cNvPr id="33" name="Picture 32" descr="hit_map_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9980" y="4355148"/>
            <a:ext cx="1877060" cy="1833880"/>
          </a:xfrm>
          <a:prstGeom prst="rect">
            <a:avLst/>
          </a:prstGeom>
        </p:spPr>
      </p:pic>
      <p:sp>
        <p:nvSpPr>
          <p:cNvPr id="34" name="Rectangles 33"/>
          <p:cNvSpPr/>
          <p:nvPr/>
        </p:nvSpPr>
        <p:spPr>
          <a:xfrm>
            <a:off x="2674620" y="4897755"/>
            <a:ext cx="544830" cy="1110615"/>
          </a:xfrm>
          <a:prstGeom prst="rect">
            <a:avLst/>
          </a:prstGeom>
          <a:noFill/>
          <a:ln w="38100">
            <a:solidFill>
              <a:srgbClr val="17F600"/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5" name="Rectangles 34"/>
          <p:cNvSpPr/>
          <p:nvPr/>
        </p:nvSpPr>
        <p:spPr>
          <a:xfrm>
            <a:off x="9288145" y="4938395"/>
            <a:ext cx="441960" cy="760730"/>
          </a:xfrm>
          <a:prstGeom prst="rect">
            <a:avLst/>
          </a:prstGeom>
          <a:noFill/>
          <a:ln w="38100">
            <a:solidFill>
              <a:srgbClr val="17F600"/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cxnSp>
        <p:nvCxnSpPr>
          <p:cNvPr id="36" name="Elbow Connector 35"/>
          <p:cNvCxnSpPr>
            <a:stCxn id="34" idx="2"/>
            <a:endCxn id="35" idx="2"/>
          </p:cNvCxnSpPr>
          <p:nvPr/>
        </p:nvCxnSpPr>
        <p:spPr>
          <a:xfrm rot="5400000" flipH="1" flipV="1">
            <a:off x="6073458" y="2572703"/>
            <a:ext cx="309245" cy="6562090"/>
          </a:xfrm>
          <a:prstGeom prst="bentConnector3">
            <a:avLst>
              <a:gd name="adj1" fmla="val -76899"/>
            </a:avLst>
          </a:prstGeom>
          <a:ln w="28575" cap="flat" cmpd="sng" algn="ctr">
            <a:solidFill>
              <a:srgbClr val="17F600"/>
            </a:solidFill>
            <a:prstDash val="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0" name="Rectangles 39"/>
          <p:cNvSpPr/>
          <p:nvPr/>
        </p:nvSpPr>
        <p:spPr>
          <a:xfrm>
            <a:off x="941070" y="5164455"/>
            <a:ext cx="501015" cy="534035"/>
          </a:xfrm>
          <a:prstGeom prst="rect">
            <a:avLst/>
          </a:prstGeom>
          <a:noFill/>
          <a:ln w="38100">
            <a:solidFill>
              <a:srgbClr val="17F600"/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1" name="Rectangles 40"/>
          <p:cNvSpPr/>
          <p:nvPr/>
        </p:nvSpPr>
        <p:spPr>
          <a:xfrm>
            <a:off x="10177780" y="4995545"/>
            <a:ext cx="410845" cy="462915"/>
          </a:xfrm>
          <a:prstGeom prst="rect">
            <a:avLst/>
          </a:prstGeom>
          <a:noFill/>
          <a:ln w="38100">
            <a:solidFill>
              <a:srgbClr val="17F600"/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cxnSp>
        <p:nvCxnSpPr>
          <p:cNvPr id="42" name="Elbow Connector 41"/>
          <p:cNvCxnSpPr>
            <a:stCxn id="40" idx="0"/>
            <a:endCxn id="41" idx="0"/>
          </p:cNvCxnSpPr>
          <p:nvPr/>
        </p:nvCxnSpPr>
        <p:spPr>
          <a:xfrm rot="16200000">
            <a:off x="5703253" y="484188"/>
            <a:ext cx="168910" cy="9191625"/>
          </a:xfrm>
          <a:prstGeom prst="bentConnector3">
            <a:avLst>
              <a:gd name="adj1" fmla="val 241165"/>
            </a:avLst>
          </a:prstGeom>
          <a:ln w="28575" cap="flat" cmpd="sng" algn="ctr">
            <a:solidFill>
              <a:srgbClr val="17F600"/>
            </a:solidFill>
            <a:prstDash val="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Text Box 5"/>
          <p:cNvSpPr txBox="1"/>
          <p:nvPr/>
        </p:nvSpPr>
        <p:spPr>
          <a:xfrm>
            <a:off x="5040630" y="2013585"/>
            <a:ext cx="11449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>
                <a:solidFill>
                  <a:schemeClr val="bg1"/>
                </a:solidFill>
                <a:sym typeface="+mn-ea"/>
              </a:rPr>
              <a:t>6.15M</a:t>
            </a:r>
            <a:endParaRPr 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198995" y="2013585"/>
            <a:ext cx="8464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>
                <a:solidFill>
                  <a:schemeClr val="bg1"/>
                </a:solidFill>
                <a:sym typeface="+mn-ea"/>
              </a:rPr>
              <a:t>4.31k</a:t>
            </a:r>
            <a:endParaRPr 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9357360" y="1989455"/>
            <a:ext cx="8464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>
                <a:solidFill>
                  <a:schemeClr val="bg1"/>
                </a:solidFill>
                <a:sym typeface="+mn-ea"/>
              </a:rPr>
              <a:t>2.70k</a:t>
            </a:r>
            <a:endParaRPr 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5040630" y="4162425"/>
            <a:ext cx="11449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>
                <a:solidFill>
                  <a:schemeClr val="bg1"/>
                </a:solidFill>
                <a:sym typeface="+mn-ea"/>
              </a:rPr>
              <a:t>6.15M</a:t>
            </a:r>
            <a:endParaRPr 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198995" y="4162425"/>
            <a:ext cx="8464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>
                <a:solidFill>
                  <a:schemeClr val="bg1"/>
                </a:solidFill>
                <a:sym typeface="+mn-ea"/>
              </a:rPr>
              <a:t>4.31k</a:t>
            </a:r>
            <a:endParaRPr 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21" name="Text Box 20"/>
          <p:cNvSpPr txBox="1"/>
          <p:nvPr/>
        </p:nvSpPr>
        <p:spPr>
          <a:xfrm>
            <a:off x="9357360" y="4138295"/>
            <a:ext cx="8464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>
                <a:solidFill>
                  <a:schemeClr val="bg1"/>
                </a:solidFill>
                <a:sym typeface="+mn-ea"/>
              </a:rPr>
              <a:t>2.70k</a:t>
            </a:r>
            <a:endParaRPr 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37" name="Text Box 36"/>
          <p:cNvSpPr txBox="1"/>
          <p:nvPr/>
        </p:nvSpPr>
        <p:spPr>
          <a:xfrm>
            <a:off x="4648200" y="1359535"/>
            <a:ext cx="222313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90000"/>
              </a:lnSpc>
            </a:pPr>
            <a:r>
              <a:rPr lang="en-US" sz="20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All tracks</a:t>
            </a:r>
            <a:endParaRPr lang="en-US" sz="2000" spc="-1">
              <a:solidFill>
                <a:srgbClr val="FFFFFF"/>
              </a:solidFill>
              <a:latin typeface="Calibri Light" panose="020F0302020204030204"/>
              <a:sym typeface="+mn-ea"/>
            </a:endParaRPr>
          </a:p>
        </p:txBody>
      </p:sp>
      <p:sp>
        <p:nvSpPr>
          <p:cNvPr id="38" name="Text Box 37"/>
          <p:cNvSpPr txBox="1"/>
          <p:nvPr/>
        </p:nvSpPr>
        <p:spPr>
          <a:xfrm>
            <a:off x="6871335" y="1359535"/>
            <a:ext cx="210185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90000"/>
              </a:lnSpc>
            </a:pPr>
            <a:r>
              <a:rPr lang="en-US" sz="20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Hitting 2 Sts layers</a:t>
            </a:r>
            <a:endParaRPr lang="en-US" sz="2000" spc="-1">
              <a:solidFill>
                <a:srgbClr val="FFFFFF"/>
              </a:solidFill>
              <a:latin typeface="Calibri Light" panose="020F0302020204030204"/>
              <a:sym typeface="+mn-ea"/>
            </a:endParaRPr>
          </a:p>
        </p:txBody>
      </p:sp>
      <p:sp>
        <p:nvSpPr>
          <p:cNvPr id="39" name="Text Box 38"/>
          <p:cNvSpPr txBox="1"/>
          <p:nvPr/>
        </p:nvSpPr>
        <p:spPr>
          <a:xfrm>
            <a:off x="8973185" y="1221105"/>
            <a:ext cx="224218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90000"/>
              </a:lnSpc>
            </a:pPr>
            <a:r>
              <a:rPr lang="en-US" sz="20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2 Reconstructed layers</a:t>
            </a:r>
            <a:endParaRPr lang="en-US" sz="2000" spc="-1">
              <a:solidFill>
                <a:srgbClr val="FFFFFF"/>
              </a:solidFill>
              <a:latin typeface="Calibri Light" panose="020F0302020204030204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alphaModFix amt="10000"/>
            <a:clrChange>
              <a:clrFrom>
                <a:srgbClr val="C9C7BB">
                  <a:alpha val="100000"/>
                </a:srgbClr>
              </a:clrFrom>
              <a:clrTo>
                <a:srgbClr val="C9C7BB">
                  <a:alpha val="100000"/>
                  <a:alpha val="0"/>
                </a:srgbClr>
              </a:clrTo>
            </a:clrChange>
            <a:grayscl/>
            <a:lum bright="-42000" contrast="24000"/>
          </a:blip>
          <a:stretch>
            <a:fillRect/>
          </a:stretch>
        </p:blipFill>
        <p:spPr>
          <a:xfrm>
            <a:off x="1270" y="635"/>
            <a:ext cx="12190730" cy="6857365"/>
          </a:xfrm>
          <a:prstGeom prst="rect">
            <a:avLst/>
          </a:prstGeom>
        </p:spPr>
      </p:pic>
      <p:sp>
        <p:nvSpPr>
          <p:cNvPr id="623" name="TextShape 1"/>
          <p:cNvSpPr txBox="1"/>
          <p:nvPr/>
        </p:nvSpPr>
        <p:spPr>
          <a:xfrm>
            <a:off x="635000" y="1367155"/>
            <a:ext cx="10923270" cy="481711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48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... time calibration ...</a:t>
            </a:r>
            <a:endParaRPr lang="en-US" sz="4800" b="0" strike="noStrike" spc="-1">
              <a:solidFill>
                <a:srgbClr val="FFFFFF"/>
              </a:solidFill>
              <a:latin typeface="Calibri Light" panose="020F0302020204030204"/>
              <a:sym typeface="+mn-ea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2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sp>
        <p:nvSpPr>
          <p:cNvPr id="2" name="Google Shape;197;p9"/>
          <p:cNvSpPr/>
          <p:nvPr/>
        </p:nvSpPr>
        <p:spPr>
          <a:xfrm>
            <a:off x="5947410" y="6184265"/>
            <a:ext cx="925830" cy="255905"/>
          </a:xfrm>
          <a:prstGeom prst="rect">
            <a:avLst/>
          </a:prstGeom>
          <a:noFill/>
          <a:ln w="25400" cap="flat" cmpd="sng">
            <a:noFill/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TextShape 1"/>
          <p:cNvSpPr txBox="1"/>
          <p:nvPr/>
        </p:nvSpPr>
        <p:spPr>
          <a:xfrm>
            <a:off x="838200" y="495935"/>
            <a:ext cx="10923270" cy="64833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mSTS Acceptance</a:t>
            </a:r>
            <a:r>
              <a:rPr lang="en-US" sz="3200" b="0" strike="noStrike" spc="-1">
                <a:solidFill>
                  <a:srgbClr val="FFFFFF"/>
                </a:solidFill>
                <a:latin typeface="Calibri Light" panose="020F0302020204030204"/>
              </a:rPr>
              <a:t> - 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MC - </a:t>
            </a:r>
            <a:r>
              <a:rPr lang="en-US" sz="3200" b="1" spc="-1">
                <a:solidFill>
                  <a:schemeClr val="accent2">
                    <a:lumMod val="75000"/>
                  </a:schemeClr>
                </a:solidFill>
                <a:latin typeface="Calibri Light" panose="020F0302020204030204"/>
                <a:sym typeface="+mn-ea"/>
              </a:rPr>
              <a:t>H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it </a:t>
            </a:r>
            <a:r>
              <a:rPr lang="en-US" sz="3200" b="1" spc="-1">
                <a:solidFill>
                  <a:schemeClr val="accent2">
                    <a:lumMod val="75000"/>
                  </a:schemeClr>
                </a:solidFill>
                <a:latin typeface="Calibri Light" panose="020F0302020204030204"/>
                <a:sym typeface="+mn-ea"/>
              </a:rPr>
              <a:t>R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econstruction </a:t>
            </a:r>
            <a:r>
              <a:rPr lang="en-US" sz="3200" b="1" spc="-1">
                <a:solidFill>
                  <a:schemeClr val="accent2">
                    <a:lumMod val="75000"/>
                  </a:schemeClr>
                </a:solidFill>
                <a:latin typeface="Calibri Light" panose="020F0302020204030204"/>
                <a:sym typeface="+mn-ea"/>
              </a:rPr>
              <a:t>E</a:t>
            </a: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fficiency	</a:t>
            </a:r>
            <a:endParaRPr lang="en-US" sz="3200" b="0" strike="noStrike" spc="-1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1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sp>
        <p:nvSpPr>
          <p:cNvPr id="2" name="Google Shape;197;p9"/>
          <p:cNvSpPr/>
          <p:nvPr/>
        </p:nvSpPr>
        <p:spPr>
          <a:xfrm>
            <a:off x="5947410" y="6184265"/>
            <a:ext cx="925830" cy="255905"/>
          </a:xfrm>
          <a:prstGeom prst="rect">
            <a:avLst/>
          </a:prstGeom>
          <a:noFill/>
          <a:ln w="25400" cap="flat" cmpd="sng">
            <a:noFill/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625475" y="1351280"/>
            <a:ext cx="3796030" cy="2700655"/>
            <a:chOff x="-396" y="1717"/>
            <a:chExt cx="11844" cy="7143"/>
          </a:xfrm>
        </p:grpSpPr>
        <p:pic>
          <p:nvPicPr>
            <p:cNvPr id="10" name="Google Shape;74;p1" descr="viewer"/>
            <p:cNvPicPr preferRelativeResize="0"/>
            <p:nvPr/>
          </p:nvPicPr>
          <p:blipFill rotWithShape="1">
            <a:blip r:embed="rId2">
              <a:clrChange>
                <a:clrFrom>
                  <a:srgbClr val="262626">
                    <a:alpha val="100000"/>
                  </a:srgbClr>
                </a:clrFrom>
                <a:clrTo>
                  <a:srgbClr val="262626">
                    <a:alpha val="100000"/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-396" y="1717"/>
              <a:ext cx="9683" cy="669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" name="Straight Connector 10"/>
            <p:cNvCxnSpPr/>
            <p:nvPr/>
          </p:nvCxnSpPr>
          <p:spPr>
            <a:xfrm flipH="1" flipV="1">
              <a:off x="4503" y="5210"/>
              <a:ext cx="5295" cy="3650"/>
            </a:xfrm>
            <a:prstGeom prst="line">
              <a:avLst/>
            </a:prstGeom>
            <a:ln w="9525" cap="flat" cmpd="sng" algn="ctr">
              <a:solidFill>
                <a:srgbClr val="FFFF00"/>
              </a:solidFill>
              <a:prstDash val="dash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4506" y="5210"/>
              <a:ext cx="6856" cy="1049"/>
            </a:xfrm>
            <a:prstGeom prst="line">
              <a:avLst/>
            </a:prstGeom>
            <a:ln w="9525" cap="flat" cmpd="sng" algn="ctr">
              <a:solidFill>
                <a:srgbClr val="FFFF00"/>
              </a:solidFill>
              <a:prstDash val="dash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4500" y="5155"/>
              <a:ext cx="6949" cy="52"/>
            </a:xfrm>
            <a:prstGeom prst="line">
              <a:avLst/>
            </a:prstGeom>
            <a:ln w="9525" cap="flat" cmpd="sng" algn="ctr">
              <a:solidFill>
                <a:srgbClr val="FFFF00"/>
              </a:solidFill>
              <a:prstDash val="dash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4491" y="5197"/>
              <a:ext cx="6631" cy="2454"/>
            </a:xfrm>
            <a:prstGeom prst="line">
              <a:avLst/>
            </a:prstGeom>
            <a:ln w="9525" cap="flat" cmpd="sng" algn="ctr">
              <a:solidFill>
                <a:srgbClr val="FFFF00"/>
              </a:solidFill>
              <a:prstDash val="dash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5318" y="5164"/>
              <a:ext cx="326" cy="606"/>
              <a:chOff x="11225" y="6797"/>
              <a:chExt cx="326" cy="606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 flipH="1">
                <a:off x="11225" y="6803"/>
                <a:ext cx="327" cy="148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 flipV="1">
                <a:off x="11225" y="6941"/>
                <a:ext cx="6" cy="462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>
                <a:off x="11228" y="7226"/>
                <a:ext cx="318" cy="165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11543" y="6797"/>
                <a:ext cx="6" cy="441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/>
          </p:nvGrpSpPr>
          <p:grpSpPr>
            <a:xfrm>
              <a:off x="8832" y="5140"/>
              <a:ext cx="1345" cy="3002"/>
              <a:chOff x="11225" y="6797"/>
              <a:chExt cx="326" cy="606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 flipH="1">
                <a:off x="11225" y="6803"/>
                <a:ext cx="327" cy="148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H="1" flipV="1">
                <a:off x="11225" y="6941"/>
                <a:ext cx="6" cy="462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>
                <a:off x="11228" y="7226"/>
                <a:ext cx="318" cy="165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V="1">
                <a:off x="11543" y="6797"/>
                <a:ext cx="6" cy="441"/>
              </a:xfrm>
              <a:prstGeom prst="line">
                <a:avLst/>
              </a:prstGeom>
              <a:ln w="9525" cap="flat" cmpd="sng" algn="ctr">
                <a:solidFill>
                  <a:srgbClr val="FF0000"/>
                </a:solidFill>
                <a:prstDash val="dash"/>
              </a:ln>
            </p:spPr>
            <p:style>
              <a:lnRef idx="0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pic>
        <p:nvPicPr>
          <p:cNvPr id="31" name="Picture 30" descr="theta_vs_phi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32255" y="4128135"/>
            <a:ext cx="2161540" cy="207581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163310" y="1692910"/>
            <a:ext cx="40309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90000"/>
              </a:lnSpc>
            </a:pPr>
            <a:r>
              <a:rPr lang="en-US" sz="2000" spc="-1">
                <a:solidFill>
                  <a:srgbClr val="F1965A"/>
                </a:solidFill>
                <a:latin typeface="Calibri Light" panose="020F0302020204030204"/>
                <a:sym typeface="+mn-ea"/>
              </a:rPr>
              <a:t>MC HRE &gt;99.98%</a:t>
            </a:r>
            <a:endParaRPr lang="en-US" sz="2000" spc="-1">
              <a:solidFill>
                <a:srgbClr val="F1965A"/>
              </a:solidFill>
              <a:latin typeface="Calibri Light" panose="020F0302020204030204"/>
              <a:sym typeface="+mn-ea"/>
            </a:endParaRPr>
          </a:p>
          <a:p>
            <a:pPr algn="ctr">
              <a:lnSpc>
                <a:spcPct val="90000"/>
              </a:lnSpc>
            </a:pPr>
            <a:r>
              <a:rPr lang="en-US" sz="2000" spc="-1">
                <a:solidFill>
                  <a:srgbClr val="F1965A"/>
                </a:solidFill>
                <a:latin typeface="Calibri Light" panose="020F0302020204030204"/>
                <a:sym typeface="+mn-ea"/>
              </a:rPr>
              <a:t>Excluding inactive areas</a:t>
            </a:r>
            <a:endParaRPr lang="en-US" sz="2000" spc="-1">
              <a:solidFill>
                <a:srgbClr val="F1965A"/>
              </a:solidFill>
              <a:latin typeface="Calibri Light" panose="020F0302020204030204"/>
              <a:sym typeface="+mn-ea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792980" y="2886710"/>
            <a:ext cx="6771640" cy="3366770"/>
            <a:chOff x="7548" y="4546"/>
            <a:chExt cx="10664" cy="5302"/>
          </a:xfrm>
        </p:grpSpPr>
        <p:pic>
          <p:nvPicPr>
            <p:cNvPr id="3" name="Picture 2" descr="sts_station_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410967">
                    <a:alpha val="100000"/>
                  </a:srgbClr>
                </a:clrFrom>
                <a:clrTo>
                  <a:srgbClr val="410967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548" y="4546"/>
              <a:ext cx="5332" cy="5302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12880" y="4546"/>
              <a:ext cx="5332" cy="5302"/>
              <a:chOff x="12880" y="4546"/>
              <a:chExt cx="5332" cy="5302"/>
            </a:xfrm>
          </p:grpSpPr>
          <p:pic>
            <p:nvPicPr>
              <p:cNvPr id="4" name="Picture 3" descr="sts_station_1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150A38">
                      <a:alpha val="100000"/>
                    </a:srgbClr>
                  </a:clrFrom>
                  <a:clrTo>
                    <a:srgbClr val="150A38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880" y="4546"/>
                <a:ext cx="5332" cy="5302"/>
              </a:xfrm>
              <a:prstGeom prst="rect">
                <a:avLst/>
              </a:prstGeom>
            </p:spPr>
          </p:pic>
          <p:pic>
            <p:nvPicPr>
              <p:cNvPr id="6" name="Picture 5" descr="sts_station_1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150A38">
                      <a:alpha val="100000"/>
                    </a:srgbClr>
                  </a:clrFrom>
                  <a:clrTo>
                    <a:srgbClr val="150A38">
                      <a:alpha val="100000"/>
                      <a:alpha val="0"/>
                    </a:srgbClr>
                  </a:clrTo>
                </a:clrChange>
              </a:blip>
              <a:srcRect l="83571" t="54432" r="13128" b="10562"/>
              <a:stretch>
                <a:fillRect/>
              </a:stretch>
            </p:blipFill>
            <p:spPr>
              <a:xfrm>
                <a:off x="17472" y="7392"/>
                <a:ext cx="176" cy="1856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TextShape 1"/>
          <p:cNvSpPr txBox="1"/>
          <p:nvPr/>
        </p:nvSpPr>
        <p:spPr>
          <a:xfrm>
            <a:off x="838200" y="1367790"/>
            <a:ext cx="10923270" cy="481711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48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mSTS Rates</a:t>
            </a:r>
            <a:endParaRPr lang="en-US" sz="4800" b="0" strike="noStrike" spc="-1">
              <a:solidFill>
                <a:srgbClr val="FFFFFF"/>
              </a:solidFill>
              <a:latin typeface="Calibri Light" panose="020F0302020204030204"/>
              <a:sym typeface="+mn-ea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1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sp>
        <p:nvSpPr>
          <p:cNvPr id="2" name="Google Shape;197;p9"/>
          <p:cNvSpPr/>
          <p:nvPr/>
        </p:nvSpPr>
        <p:spPr>
          <a:xfrm>
            <a:off x="5947410" y="6184265"/>
            <a:ext cx="925830" cy="255905"/>
          </a:xfrm>
          <a:prstGeom prst="rect">
            <a:avLst/>
          </a:prstGeom>
          <a:noFill/>
          <a:ln w="25400" cap="flat" cmpd="sng">
            <a:noFill/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10000"/>
            <a:clrChange>
              <a:clrFrom>
                <a:srgbClr val="C9C7BB">
                  <a:alpha val="100000"/>
                </a:srgbClr>
              </a:clrFrom>
              <a:clrTo>
                <a:srgbClr val="C9C7BB">
                  <a:alpha val="100000"/>
                  <a:alpha val="0"/>
                </a:srgbClr>
              </a:clrTo>
            </a:clrChange>
            <a:grayscl/>
            <a:lum bright="-42000" contrast="24000"/>
          </a:blip>
          <a:stretch>
            <a:fillRect/>
          </a:stretch>
        </p:blipFill>
        <p:spPr>
          <a:xfrm>
            <a:off x="1270" y="635"/>
            <a:ext cx="12190730" cy="6857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TextShape 1"/>
          <p:cNvSpPr txBox="1"/>
          <p:nvPr/>
        </p:nvSpPr>
        <p:spPr>
          <a:xfrm>
            <a:off x="838200" y="495935"/>
            <a:ext cx="10923270" cy="64833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Expected rates STS - Worst Scenario - Monte Carlo</a:t>
            </a:r>
            <a:r>
              <a:rPr lang="en-US" sz="3200" b="0" strike="noStrike" spc="-1">
                <a:solidFill>
                  <a:srgbClr val="FFFFFF"/>
                </a:solidFill>
                <a:latin typeface="Calibri Light" panose="020F0302020204030204"/>
              </a:rPr>
              <a:t> </a:t>
            </a:r>
            <a:endParaRPr lang="en-US" sz="3200" b="0" strike="noStrike" spc="-1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1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71970" y="1389380"/>
            <a:ext cx="4222115" cy="23063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71970" y="3695700"/>
            <a:ext cx="4222115" cy="2480310"/>
          </a:xfrm>
          <a:prstGeom prst="rect">
            <a:avLst/>
          </a:prstGeom>
        </p:spPr>
      </p:pic>
      <p:sp>
        <p:nvSpPr>
          <p:cNvPr id="22" name="CustomShape 5"/>
          <p:cNvSpPr/>
          <p:nvPr/>
        </p:nvSpPr>
        <p:spPr>
          <a:xfrm>
            <a:off x="1114425" y="1784350"/>
            <a:ext cx="5436870" cy="1138555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p>
            <a:pPr algn="ctr">
              <a:lnSpc>
                <a:spcPct val="100000"/>
              </a:lnSpc>
            </a:pPr>
            <a:r>
              <a:rPr lang="en-US" b="0" strike="noStrike" spc="-1" dirty="0">
                <a:solidFill>
                  <a:srgbClr val="FFFFFF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Au+Au - 12AGeV/c - 10MHz</a:t>
            </a:r>
            <a:endParaRPr lang="en-US" b="0" strike="noStrike" spc="-1" dirty="0">
              <a:solidFill>
                <a:srgbClr val="FFFFFF"/>
              </a:solidFill>
              <a:effectLst/>
              <a:latin typeface="Calibri" panose="020F0502020204030204" charset="0"/>
              <a:cs typeface="Calibri" panose="020F0502020204030204" charset="0"/>
            </a:endParaRPr>
          </a:p>
          <a:p>
            <a:pPr indent="457200" algn="ctr">
              <a:lnSpc>
                <a:spcPct val="100000"/>
              </a:lnSpc>
            </a:pPr>
            <a:r>
              <a:rPr lang="en-US" b="0" strike="noStrike" spc="-1" dirty="0" err="1">
                <a:solidFill>
                  <a:srgbClr val="FFFFFF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Au-beam target interaction at 10</a:t>
            </a:r>
            <a:r>
              <a:rPr lang="en-US" b="0" strike="noStrike" spc="-1" baseline="30000" dirty="0" err="1">
                <a:solidFill>
                  <a:srgbClr val="FFFFFF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9</a:t>
            </a:r>
            <a:r>
              <a:rPr lang="en-US" b="0" strike="noStrike" spc="-1" dirty="0" err="1">
                <a:solidFill>
                  <a:srgbClr val="FFFFFF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ions/s -&gt; delta e</a:t>
            </a:r>
            <a:endParaRPr lang="en-US" b="0" strike="noStrike" spc="-1" dirty="0" err="1">
              <a:solidFill>
                <a:srgbClr val="FFFFFF"/>
              </a:solidFill>
              <a:effectLst/>
              <a:latin typeface="Calibri" panose="020F0502020204030204" charset="0"/>
              <a:cs typeface="Calibri" panose="020F0502020204030204" charset="0"/>
            </a:endParaRPr>
          </a:p>
          <a:p>
            <a:pPr indent="457200" algn="ctr">
              <a:lnSpc>
                <a:spcPct val="100000"/>
              </a:lnSpc>
            </a:pPr>
            <a:r>
              <a:rPr lang="en-US" b="0" strike="noStrike" spc="-1" dirty="0" err="1">
                <a:solidFill>
                  <a:srgbClr val="FFFFFF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UrQMD Au+Au at 10</a:t>
            </a:r>
            <a:r>
              <a:rPr lang="en-US" b="0" strike="noStrike" spc="-1" baseline="30000" dirty="0" err="1">
                <a:solidFill>
                  <a:srgbClr val="FFFFFF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7</a:t>
            </a:r>
            <a:r>
              <a:rPr lang="en-US" b="0" strike="noStrike" spc="-1" dirty="0" err="1">
                <a:solidFill>
                  <a:srgbClr val="FFFFFF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collisions/s</a:t>
            </a:r>
            <a:endParaRPr lang="en-US" b="0" strike="noStrike" spc="-1" dirty="0" err="1">
              <a:solidFill>
                <a:srgbClr val="FFFFFF"/>
              </a:solidFill>
              <a:effectLst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3" name="CustomShape 5"/>
          <p:cNvSpPr/>
          <p:nvPr/>
        </p:nvSpPr>
        <p:spPr>
          <a:xfrm>
            <a:off x="1114425" y="3890645"/>
            <a:ext cx="5436870" cy="1040765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p>
            <a:pPr algn="ctr">
              <a:lnSpc>
                <a:spcPct val="100000"/>
              </a:lnSpc>
            </a:pPr>
            <a:r>
              <a:rPr lang="en-US" b="0" strike="noStrike" spc="-1" dirty="0">
                <a:solidFill>
                  <a:srgbClr val="FFFFFF"/>
                </a:solidFill>
                <a:latin typeface="Calibri" panose="020F0502020204030204" charset="0"/>
                <a:cs typeface="Calibri" panose="020F0502020204030204" charset="0"/>
              </a:rPr>
              <a:t>Digitization:</a:t>
            </a:r>
            <a:endParaRPr lang="en-US" b="0" strike="noStrike" spc="-1" dirty="0">
              <a:solidFill>
                <a:srgbClr val="FFFFFF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ctr">
              <a:lnSpc>
                <a:spcPct val="100000"/>
              </a:lnSpc>
            </a:pPr>
            <a:r>
              <a:rPr lang="en-US" b="0" strike="noStrike" spc="-1" dirty="0" err="1">
                <a:solidFill>
                  <a:srgbClr val="FFFFFF"/>
                </a:solidFill>
                <a:latin typeface="Calibri" panose="020F0502020204030204" charset="0"/>
                <a:cs typeface="Calibri" panose="020F0502020204030204" charset="0"/>
              </a:rPr>
              <a:t>ENC = 1000 e,</a:t>
            </a:r>
            <a:endParaRPr lang="en-US" b="0" strike="noStrike" spc="-1" dirty="0" err="1">
              <a:solidFill>
                <a:srgbClr val="FFFFFF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ctr">
              <a:lnSpc>
                <a:spcPct val="100000"/>
              </a:lnSpc>
            </a:pPr>
            <a:r>
              <a:rPr lang="en-US" b="0" strike="noStrike" spc="-1" dirty="0" err="1">
                <a:solidFill>
                  <a:srgbClr val="FFFFFF"/>
                </a:solidFill>
                <a:latin typeface="Calibri" panose="020F0502020204030204" charset="0"/>
                <a:cs typeface="Calibri" panose="020F0502020204030204" charset="0"/>
              </a:rPr>
              <a:t>Threshold: 4000 e</a:t>
            </a:r>
            <a:endParaRPr lang="en-US" b="0" strike="noStrike" spc="-1" dirty="0" err="1">
              <a:solidFill>
                <a:srgbClr val="FFFFFF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4" name="CustomShape 5"/>
          <p:cNvSpPr/>
          <p:nvPr/>
        </p:nvSpPr>
        <p:spPr>
          <a:xfrm>
            <a:off x="1114425" y="2849880"/>
            <a:ext cx="5436870" cy="1040765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p>
            <a:pPr algn="ctr">
              <a:lnSpc>
                <a:spcPct val="100000"/>
              </a:lnSpc>
            </a:pPr>
            <a:r>
              <a:rPr lang="en-US" b="0" strike="noStrike" spc="-1" dirty="0" err="1">
                <a:solidFill>
                  <a:srgbClr val="FFFFFF"/>
                </a:solidFill>
                <a:latin typeface="Calibri" panose="020F0502020204030204" charset="0"/>
                <a:cs typeface="Calibri" panose="020F0502020204030204" charset="0"/>
              </a:rPr>
              <a:t>Delta e - low pT - </a:t>
            </a:r>
            <a:r>
              <a:rPr lang="en-US" spc="-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B-field (1T)</a:t>
            </a:r>
            <a:r>
              <a:rPr lang="en-US" b="0" strike="noStrike" spc="-1" dirty="0" err="1">
                <a:solidFill>
                  <a:srgbClr val="FFFFFF"/>
                </a:solidFill>
                <a:latin typeface="Calibri" panose="020F0502020204030204" charset="0"/>
                <a:cs typeface="Calibri" panose="020F0502020204030204" charset="0"/>
              </a:rPr>
              <a:t>: bent out or absorbed</a:t>
            </a:r>
            <a:endParaRPr lang="en-US" b="0" strike="noStrike" spc="-1" dirty="0" err="1">
              <a:solidFill>
                <a:srgbClr val="FFFFFF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indent="457200" algn="ctr">
              <a:lnSpc>
                <a:spcPct val="100000"/>
              </a:lnSpc>
            </a:pPr>
            <a:r>
              <a:rPr lang="en-US" b="0" strike="noStrike" spc="-1" dirty="0" err="1">
                <a:solidFill>
                  <a:srgbClr val="F1965A"/>
                </a:solidFill>
                <a:latin typeface="Calibri" panose="020F0502020204030204" charset="0"/>
                <a:cs typeface="Calibri" panose="020F0502020204030204" charset="0"/>
              </a:rPr>
              <a:t>The two first STS stations suffer the most</a:t>
            </a:r>
            <a:endParaRPr lang="en-US" b="0" strike="noStrike" spc="-1" dirty="0" err="1">
              <a:solidFill>
                <a:srgbClr val="F1965A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0" name="CustomShape 5"/>
          <p:cNvSpPr/>
          <p:nvPr/>
        </p:nvSpPr>
        <p:spPr>
          <a:xfrm>
            <a:off x="1114425" y="4931410"/>
            <a:ext cx="5436870" cy="77978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p>
            <a:pPr algn="ctr">
              <a:lnSpc>
                <a:spcPct val="100000"/>
              </a:lnSpc>
            </a:pPr>
            <a:r>
              <a:rPr lang="en-US" spc="-1">
                <a:solidFill>
                  <a:srgbClr val="F1965A"/>
                </a:solidFill>
                <a:latin typeface="Calibri" panose="020F0502020204030204" charset="0"/>
                <a:ea typeface="DejaVu LGC Sans"/>
                <a:cs typeface="Calibri" panose="020F0502020204030204" charset="0"/>
                <a:sym typeface="+mn-ea"/>
              </a:rPr>
              <a:t>Max rate per channel: 150</a:t>
            </a:r>
            <a:r>
              <a:rPr lang="en-US" spc="-1">
                <a:solidFill>
                  <a:srgbClr val="F1965A"/>
                </a:solidFill>
                <a:latin typeface="Calibri" panose="020F0502020204030204" charset="0"/>
                <a:ea typeface="Arial" panose="020B0604020202020204"/>
                <a:cs typeface="Calibri" panose="020F0502020204030204" charset="0"/>
                <a:sym typeface="+mn-ea"/>
              </a:rPr>
              <a:t>·</a:t>
            </a:r>
            <a:r>
              <a:rPr lang="en-US" spc="-1">
                <a:solidFill>
                  <a:srgbClr val="F1965A"/>
                </a:solidFill>
                <a:latin typeface="Calibri" panose="020F0502020204030204" charset="0"/>
                <a:ea typeface="DejaVu LGC Sans"/>
                <a:cs typeface="Calibri" panose="020F0502020204030204" charset="0"/>
                <a:sym typeface="+mn-ea"/>
              </a:rPr>
              <a:t>10</a:t>
            </a:r>
            <a:r>
              <a:rPr lang="en-US" spc="-1" baseline="33000">
                <a:solidFill>
                  <a:srgbClr val="F1965A"/>
                </a:solidFill>
                <a:latin typeface="Calibri" panose="020F0502020204030204" charset="0"/>
                <a:ea typeface="DejaVu LGC Sans"/>
                <a:cs typeface="Calibri" panose="020F0502020204030204" charset="0"/>
                <a:sym typeface="+mn-ea"/>
              </a:rPr>
              <a:t>3</a:t>
            </a:r>
            <a:r>
              <a:rPr lang="en-US" spc="-1">
                <a:solidFill>
                  <a:srgbClr val="F1965A"/>
                </a:solidFill>
                <a:latin typeface="Calibri" panose="020F0502020204030204" charset="0"/>
                <a:ea typeface="DejaVu LGC Sans"/>
                <a:cs typeface="Calibri" panose="020F0502020204030204" charset="0"/>
                <a:sym typeface="+mn-ea"/>
              </a:rPr>
              <a:t> digis /ch / s</a:t>
            </a:r>
            <a:r>
              <a:rPr lang="en-US" spc="-1">
                <a:solidFill>
                  <a:schemeClr val="bg1"/>
                </a:solidFill>
                <a:latin typeface="Calibri" panose="020F0502020204030204" charset="0"/>
                <a:ea typeface="DejaVu LGC Sans"/>
                <a:cs typeface="Calibri" panose="020F0502020204030204" charset="0"/>
                <a:sym typeface="+mn-ea"/>
              </a:rPr>
              <a:t>	</a:t>
            </a:r>
            <a:br>
              <a:rPr lang="en-US" spc="-1">
                <a:solidFill>
                  <a:schemeClr val="bg1"/>
                </a:solidFill>
                <a:latin typeface="Calibri" panose="020F0502020204030204" charset="0"/>
                <a:ea typeface="DejaVu LGC Sans"/>
                <a:cs typeface="Calibri" panose="020F0502020204030204" charset="0"/>
                <a:sym typeface="+mn-ea"/>
              </a:rPr>
            </a:br>
            <a:r>
              <a:rPr lang="en-US" spc="-1">
                <a:solidFill>
                  <a:schemeClr val="bg1"/>
                </a:solidFill>
                <a:latin typeface="Calibri" panose="020F0502020204030204" charset="0"/>
                <a:ea typeface="DejaVu LGC Sans"/>
                <a:cs typeface="Calibri" panose="020F0502020204030204" charset="0"/>
                <a:sym typeface="+mn-ea"/>
              </a:rPr>
              <a:t>few exceptions: 250 - 300</a:t>
            </a:r>
            <a:r>
              <a:rPr lang="en-US" spc="-1">
                <a:solidFill>
                  <a:schemeClr val="bg1"/>
                </a:solidFill>
                <a:latin typeface="Calibri" panose="020F0502020204030204" charset="0"/>
                <a:ea typeface="Arial" panose="020B0604020202020204"/>
                <a:cs typeface="Calibri" panose="020F0502020204030204" charset="0"/>
                <a:sym typeface="+mn-ea"/>
              </a:rPr>
              <a:t>·</a:t>
            </a:r>
            <a:r>
              <a:rPr lang="en-US" spc="-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10</a:t>
            </a:r>
            <a:r>
              <a:rPr lang="en-US" spc="-1" baseline="3300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3</a:t>
            </a:r>
            <a:r>
              <a:rPr lang="en-US" spc="-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digis /ch / s</a:t>
            </a:r>
            <a:endParaRPr lang="en-US" b="0" strike="noStrike" spc="-1" dirty="0" err="1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TextShape 1"/>
          <p:cNvSpPr txBox="1"/>
          <p:nvPr/>
        </p:nvSpPr>
        <p:spPr>
          <a:xfrm>
            <a:off x="838200" y="495935"/>
            <a:ext cx="10923270" cy="64833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Observed rates mSTS</a:t>
            </a:r>
            <a:endParaRPr lang="en-US" sz="3200" b="0" strike="noStrike" spc="-1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1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201920" y="4384040"/>
            <a:ext cx="6151245" cy="1732915"/>
          </a:xfrm>
          <a:prstGeom prst="rect">
            <a:avLst/>
          </a:prstGeom>
        </p:spPr>
      </p:pic>
      <p:sp>
        <p:nvSpPr>
          <p:cNvPr id="201" name="TextShape 3"/>
          <p:cNvSpPr txBox="1"/>
          <p:nvPr/>
        </p:nvSpPr>
        <p:spPr>
          <a:xfrm>
            <a:off x="1219835" y="1283335"/>
            <a:ext cx="3756660" cy="497522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 anchorCtr="0">
            <a:noAutofit/>
          </a:bodyPr>
          <a:p>
            <a:r>
              <a:rPr lang="en-US" sz="1800" b="0" strike="noStrike" spc="-1">
                <a:solidFill>
                  <a:schemeClr val="bg1"/>
                </a:solidFill>
                <a:latin typeface="Arial" panose="020B0604020202020204"/>
              </a:rPr>
              <a:t>- Beam Intensity scan: U+Au</a:t>
            </a:r>
            <a:endParaRPr lang="en-US" sz="1800" b="0" strike="noStrike" spc="-1">
              <a:solidFill>
                <a:schemeClr val="bg1"/>
              </a:solidFill>
              <a:latin typeface="Arial" panose="020B0604020202020204"/>
            </a:endParaRPr>
          </a:p>
          <a:p>
            <a:r>
              <a:rPr lang="en-US" sz="1800" b="0" strike="noStrike" spc="-1">
                <a:solidFill>
                  <a:schemeClr val="bg1"/>
                </a:solidFill>
                <a:latin typeface="Arial" panose="020B0604020202020204"/>
              </a:rPr>
              <a:t>- micro-spill structures up to 1:10</a:t>
            </a:r>
            <a:br>
              <a:rPr lang="en-US" sz="1800" b="0" strike="noStrike" spc="-1">
                <a:solidFill>
                  <a:schemeClr val="bg1"/>
                </a:solidFill>
                <a:latin typeface="Arial" panose="020B0604020202020204"/>
              </a:rPr>
            </a:br>
            <a:br>
              <a:rPr lang="en-US" sz="1800" b="0" strike="noStrike" spc="-1">
                <a:solidFill>
                  <a:schemeClr val="bg1"/>
                </a:solidFill>
                <a:latin typeface="Arial" panose="020B0604020202020204"/>
              </a:rPr>
            </a:br>
            <a:endParaRPr lang="en-US" spc="-1">
              <a:solidFill>
                <a:schemeClr val="bg1"/>
              </a:solidFill>
              <a:latin typeface="Arial" panose="020B0604020202020204"/>
              <a:ea typeface="DejaVu LGC Sans"/>
              <a:sym typeface="+mn-ea"/>
            </a:endParaRPr>
          </a:p>
          <a:p>
            <a:r>
              <a:rPr lang="en-US" spc="-1">
                <a:solidFill>
                  <a:schemeClr val="bg1"/>
                </a:solidFill>
                <a:latin typeface="Arial" panose="020B0604020202020204"/>
                <a:ea typeface="DejaVu LGC Sans"/>
                <a:sym typeface="+mn-ea"/>
              </a:rPr>
              <a:t>STS can sustain rates up to:</a:t>
            </a:r>
            <a:endParaRPr lang="en-US" spc="-1">
              <a:solidFill>
                <a:schemeClr val="bg1"/>
              </a:solidFill>
              <a:latin typeface="Arial" panose="020B0604020202020204"/>
              <a:ea typeface="DejaVu LGC Sans"/>
              <a:sym typeface="+mn-ea"/>
            </a:endParaRPr>
          </a:p>
          <a:p>
            <a:pPr indent="457200"/>
            <a:r>
              <a:rPr lang="en-US" spc="-1">
                <a:solidFill>
                  <a:schemeClr val="bg1"/>
                </a:solidFill>
                <a:latin typeface="Arial" panose="020B0604020202020204"/>
                <a:ea typeface="DejaVu LGC Sans"/>
                <a:sym typeface="+mn-ea"/>
              </a:rPr>
              <a:t>27x10</a:t>
            </a:r>
            <a:r>
              <a:rPr lang="en-US" spc="-1" baseline="33000">
                <a:solidFill>
                  <a:schemeClr val="bg1"/>
                </a:solidFill>
                <a:latin typeface="Arial" panose="020B0604020202020204"/>
                <a:ea typeface="DejaVu LGC Sans"/>
                <a:sym typeface="+mn-ea"/>
              </a:rPr>
              <a:t>3 </a:t>
            </a:r>
            <a:r>
              <a:rPr lang="en-US" spc="-1">
                <a:solidFill>
                  <a:schemeClr val="bg1"/>
                </a:solidFill>
                <a:latin typeface="Arial" panose="020B0604020202020204"/>
                <a:ea typeface="DejaVu LGC Sans"/>
                <a:sym typeface="+mn-ea"/>
              </a:rPr>
              <a:t>digi/channel/sec</a:t>
            </a:r>
            <a:endParaRPr lang="en-US" sz="1800" b="0" strike="noStrike" spc="-1">
              <a:solidFill>
                <a:schemeClr val="bg1"/>
              </a:solidFill>
              <a:latin typeface="Arial" panose="020B060402020202020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761355" y="1818005"/>
            <a:ext cx="4397375" cy="2242820"/>
            <a:chOff x="7724" y="5902"/>
            <a:chExt cx="6925" cy="353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355" y="5902"/>
              <a:ext cx="2294" cy="353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24" y="5902"/>
              <a:ext cx="4631" cy="353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TextShape 1"/>
          <p:cNvSpPr txBox="1"/>
          <p:nvPr/>
        </p:nvSpPr>
        <p:spPr>
          <a:xfrm>
            <a:off x="838200" y="495935"/>
            <a:ext cx="10923270" cy="64833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Observed rates mSTS</a:t>
            </a:r>
            <a:endParaRPr lang="en-US" sz="3200" b="0" strike="noStrike" spc="-1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1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03850" y="4583430"/>
            <a:ext cx="5112385" cy="1440180"/>
          </a:xfrm>
          <a:prstGeom prst="rect">
            <a:avLst/>
          </a:prstGeom>
        </p:spPr>
      </p:pic>
      <p:sp>
        <p:nvSpPr>
          <p:cNvPr id="201" name="TextShape 3"/>
          <p:cNvSpPr txBox="1"/>
          <p:nvPr/>
        </p:nvSpPr>
        <p:spPr>
          <a:xfrm>
            <a:off x="1219835" y="1283335"/>
            <a:ext cx="3756660" cy="497522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 anchorCtr="0">
            <a:noAutofit/>
          </a:bodyPr>
          <a:p>
            <a:r>
              <a:rPr lang="en-US" sz="1800" b="0" strike="noStrike" spc="-1">
                <a:solidFill>
                  <a:schemeClr val="bg1"/>
                </a:solidFill>
                <a:latin typeface="Arial" panose="020B0604020202020204"/>
              </a:rPr>
              <a:t>- Beam Intensity scan: U+Au</a:t>
            </a:r>
            <a:endParaRPr lang="en-US" sz="1800" b="0" strike="noStrike" spc="-1">
              <a:solidFill>
                <a:schemeClr val="bg1"/>
              </a:solidFill>
              <a:latin typeface="Arial" panose="020B0604020202020204"/>
            </a:endParaRPr>
          </a:p>
          <a:p>
            <a:r>
              <a:rPr lang="en-US" sz="1800" b="0" strike="noStrike" spc="-1">
                <a:solidFill>
                  <a:schemeClr val="bg1"/>
                </a:solidFill>
                <a:latin typeface="Arial" panose="020B0604020202020204"/>
              </a:rPr>
              <a:t>- micro-spill structures up to 1:10</a:t>
            </a:r>
            <a:br>
              <a:rPr lang="en-US" sz="1800" b="0" strike="noStrike" spc="-1">
                <a:solidFill>
                  <a:schemeClr val="bg1"/>
                </a:solidFill>
                <a:latin typeface="Arial" panose="020B0604020202020204"/>
              </a:rPr>
            </a:br>
            <a:br>
              <a:rPr lang="en-US" sz="1800" b="0" strike="noStrike" spc="-1">
                <a:solidFill>
                  <a:schemeClr val="bg1"/>
                </a:solidFill>
                <a:latin typeface="Arial" panose="020B0604020202020204"/>
              </a:rPr>
            </a:br>
            <a:endParaRPr lang="en-US" spc="-1">
              <a:solidFill>
                <a:schemeClr val="bg1"/>
              </a:solidFill>
              <a:latin typeface="Arial" panose="020B0604020202020204"/>
              <a:ea typeface="DejaVu LGC Sans"/>
              <a:sym typeface="+mn-ea"/>
            </a:endParaRPr>
          </a:p>
          <a:p>
            <a:r>
              <a:rPr lang="en-US" spc="-1">
                <a:solidFill>
                  <a:schemeClr val="bg1"/>
                </a:solidFill>
                <a:latin typeface="Arial" panose="020B0604020202020204"/>
                <a:ea typeface="DejaVu LGC Sans"/>
                <a:sym typeface="+mn-ea"/>
              </a:rPr>
              <a:t>STS can sustain rates up to:</a:t>
            </a:r>
            <a:endParaRPr lang="en-US" spc="-1">
              <a:solidFill>
                <a:schemeClr val="bg1"/>
              </a:solidFill>
              <a:latin typeface="Arial" panose="020B0604020202020204"/>
              <a:ea typeface="DejaVu LGC Sans"/>
              <a:sym typeface="+mn-ea"/>
            </a:endParaRPr>
          </a:p>
          <a:p>
            <a:pPr indent="457200"/>
            <a:r>
              <a:rPr lang="en-US" spc="-1">
                <a:solidFill>
                  <a:schemeClr val="bg1"/>
                </a:solidFill>
                <a:latin typeface="Arial" panose="020B0604020202020204"/>
                <a:ea typeface="DejaVu LGC Sans"/>
                <a:sym typeface="+mn-ea"/>
              </a:rPr>
              <a:t>28x10</a:t>
            </a:r>
            <a:r>
              <a:rPr lang="en-US" spc="-1" baseline="33000">
                <a:solidFill>
                  <a:schemeClr val="bg1"/>
                </a:solidFill>
                <a:latin typeface="Arial" panose="020B0604020202020204"/>
                <a:ea typeface="DejaVu LGC Sans"/>
                <a:sym typeface="+mn-ea"/>
              </a:rPr>
              <a:t>3 </a:t>
            </a:r>
            <a:r>
              <a:rPr lang="en-US" spc="-1">
                <a:solidFill>
                  <a:schemeClr val="bg1"/>
                </a:solidFill>
                <a:latin typeface="Arial" panose="020B0604020202020204"/>
                <a:ea typeface="DejaVu LGC Sans"/>
                <a:sym typeface="+mn-ea"/>
              </a:rPr>
              <a:t>digi/channel/sec</a:t>
            </a:r>
            <a:endParaRPr lang="en-US" spc="-1">
              <a:solidFill>
                <a:schemeClr val="bg1"/>
              </a:solidFill>
              <a:latin typeface="Arial" panose="020B0604020202020204"/>
              <a:ea typeface="DejaVu LGC Sans"/>
              <a:sym typeface="+mn-ea"/>
            </a:endParaRPr>
          </a:p>
          <a:p>
            <a:endParaRPr lang="en-US" spc="-1">
              <a:solidFill>
                <a:schemeClr val="bg1"/>
              </a:solidFill>
              <a:latin typeface="Arial" panose="020B0604020202020204"/>
              <a:ea typeface="DejaVu LGC Sans"/>
              <a:sym typeface="+mn-ea"/>
            </a:endParaRPr>
          </a:p>
          <a:p>
            <a:r>
              <a:rPr lang="en-US" spc="-1">
                <a:solidFill>
                  <a:schemeClr val="bg1"/>
                </a:solidFill>
                <a:latin typeface="Arial" panose="020B0604020202020204"/>
                <a:sym typeface="+mn-ea"/>
              </a:rPr>
              <a:t>In mCBM saturation is reached</a:t>
            </a:r>
            <a:endParaRPr lang="en-US" spc="-1">
              <a:solidFill>
                <a:schemeClr val="bg1"/>
              </a:solidFill>
              <a:latin typeface="Arial" panose="020B0604020202020204"/>
              <a:sym typeface="+mn-ea"/>
            </a:endParaRPr>
          </a:p>
          <a:p>
            <a:r>
              <a:rPr lang="en-US" spc="-1">
                <a:solidFill>
                  <a:schemeClr val="bg1"/>
                </a:solidFill>
                <a:latin typeface="Arial" panose="020B0604020202020204"/>
                <a:sym typeface="+mn-ea"/>
              </a:rPr>
              <a:t> ~ 5</a:t>
            </a:r>
            <a:r>
              <a:rPr lang="en-US" spc="-1">
                <a:solidFill>
                  <a:schemeClr val="bg1"/>
                </a:solidFill>
                <a:latin typeface="Arial" panose="020B0604020202020204"/>
                <a:ea typeface="Arial" panose="020B0604020202020204"/>
                <a:sym typeface="+mn-ea"/>
              </a:rPr>
              <a:t>·10</a:t>
            </a:r>
            <a:r>
              <a:rPr lang="en-US" spc="-1" baseline="33000">
                <a:solidFill>
                  <a:schemeClr val="bg1"/>
                </a:solidFill>
                <a:latin typeface="Arial" panose="020B0604020202020204"/>
                <a:ea typeface="Arial" panose="020B0604020202020204"/>
                <a:sym typeface="+mn-ea"/>
              </a:rPr>
              <a:t>8</a:t>
            </a:r>
            <a:r>
              <a:rPr lang="en-US" spc="-1">
                <a:solidFill>
                  <a:schemeClr val="bg1"/>
                </a:solidFill>
                <a:latin typeface="Arial" panose="020B0604020202020204"/>
                <a:ea typeface="Arial" panose="020B0604020202020204"/>
                <a:sym typeface="+mn-ea"/>
              </a:rPr>
              <a:t> ions/spill</a:t>
            </a:r>
            <a:endParaRPr lang="en-US" sz="1800" b="0" strike="noStrike" spc="-1">
              <a:solidFill>
                <a:schemeClr val="bg1"/>
              </a:solidFill>
              <a:latin typeface="Arial" panose="020B060402020202020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761355" y="1818005"/>
            <a:ext cx="4397375" cy="2242820"/>
            <a:chOff x="7724" y="5902"/>
            <a:chExt cx="6925" cy="353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355" y="5902"/>
              <a:ext cx="2294" cy="353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24" y="5902"/>
              <a:ext cx="4631" cy="3533"/>
            </a:xfrm>
            <a:prstGeom prst="rect">
              <a:avLst/>
            </a:prstGeom>
          </p:spPr>
        </p:pic>
      </p:grpSp>
      <p:sp>
        <p:nvSpPr>
          <p:cNvPr id="11" name="Text Box 10"/>
          <p:cNvSpPr txBox="1"/>
          <p:nvPr/>
        </p:nvSpPr>
        <p:spPr>
          <a:xfrm>
            <a:off x="7089140" y="4061460"/>
            <a:ext cx="3447415" cy="50355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p>
            <a:pPr algn="ctr"/>
            <a:r>
              <a:rPr lang="en-US" altLang="en-GB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Saturated mSTS </a:t>
            </a:r>
            <a:endParaRPr lang="en-US" altLang="en-GB" sz="24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7985125" y="5395595"/>
            <a:ext cx="2551430" cy="459105"/>
          </a:xfrm>
          <a:prstGeom prst="rect">
            <a:avLst/>
          </a:prstGeom>
          <a:solidFill>
            <a:srgbClr val="4472C4">
              <a:alpha val="1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" name="Rectangles 4"/>
          <p:cNvSpPr/>
          <p:nvPr/>
        </p:nvSpPr>
        <p:spPr>
          <a:xfrm>
            <a:off x="5761355" y="3258820"/>
            <a:ext cx="4397375" cy="797560"/>
          </a:xfrm>
          <a:prstGeom prst="rect">
            <a:avLst/>
          </a:prstGeom>
          <a:solidFill>
            <a:srgbClr val="4472C4">
              <a:alpha val="1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cxnSp>
        <p:nvCxnSpPr>
          <p:cNvPr id="8" name="Elbow Connector 7"/>
          <p:cNvCxnSpPr>
            <a:stCxn id="9" idx="3"/>
          </p:cNvCxnSpPr>
          <p:nvPr/>
        </p:nvCxnSpPr>
        <p:spPr>
          <a:xfrm flipV="1">
            <a:off x="4591685" y="3628390"/>
            <a:ext cx="1184910" cy="1076325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Rectangles 8"/>
          <p:cNvSpPr/>
          <p:nvPr/>
        </p:nvSpPr>
        <p:spPr>
          <a:xfrm>
            <a:off x="1219835" y="4363720"/>
            <a:ext cx="3371850" cy="681355"/>
          </a:xfrm>
          <a:prstGeom prst="rect">
            <a:avLst/>
          </a:prstGeom>
          <a:solidFill>
            <a:srgbClr val="4472C4">
              <a:alpha val="1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cxnSp>
        <p:nvCxnSpPr>
          <p:cNvPr id="10" name="Elbow Connector 9"/>
          <p:cNvCxnSpPr>
            <a:stCxn id="5" idx="3"/>
            <a:endCxn id="4" idx="3"/>
          </p:cNvCxnSpPr>
          <p:nvPr/>
        </p:nvCxnSpPr>
        <p:spPr>
          <a:xfrm>
            <a:off x="10158730" y="3657600"/>
            <a:ext cx="377825" cy="1967865"/>
          </a:xfrm>
          <a:prstGeom prst="bentConnector3">
            <a:avLst>
              <a:gd name="adj1" fmla="val 16302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TextShape 1"/>
          <p:cNvSpPr txBox="1"/>
          <p:nvPr/>
        </p:nvSpPr>
        <p:spPr>
          <a:xfrm>
            <a:off x="838200" y="495935"/>
            <a:ext cx="10923270" cy="64833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Observed rates mSTS</a:t>
            </a:r>
            <a:endParaRPr lang="en-US" sz="3200" b="0" strike="noStrike" spc="-1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1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sp>
        <p:nvSpPr>
          <p:cNvPr id="201" name="TextShape 3"/>
          <p:cNvSpPr txBox="1"/>
          <p:nvPr/>
        </p:nvSpPr>
        <p:spPr>
          <a:xfrm>
            <a:off x="629285" y="1501775"/>
            <a:ext cx="5368925" cy="1457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 anchorCtr="0">
            <a:noAutofit/>
          </a:bodyPr>
          <a:p>
            <a:pPr algn="ctr"/>
            <a:r>
              <a:rPr lang="en-US" spc="-1">
                <a:solidFill>
                  <a:schemeClr val="bg1"/>
                </a:solidFill>
                <a:latin typeface="Arial" panose="020B0604020202020204"/>
                <a:ea typeface="DejaVu LGC Sans"/>
                <a:sym typeface="+mn-ea"/>
              </a:rPr>
              <a:t>Scaling bandwidth (to be tested!!!)</a:t>
            </a:r>
            <a:endParaRPr lang="en-US" spc="-1">
              <a:solidFill>
                <a:schemeClr val="bg1"/>
              </a:solidFill>
              <a:latin typeface="Arial" panose="020B0604020202020204"/>
              <a:ea typeface="DejaVu LGC Sans"/>
              <a:sym typeface="+mn-ea"/>
            </a:endParaRPr>
          </a:p>
          <a:p>
            <a:pPr algn="ctr"/>
            <a:r>
              <a:rPr lang="en-US" spc="-1">
                <a:solidFill>
                  <a:schemeClr val="bg1"/>
                </a:solidFill>
                <a:latin typeface="Arial" panose="020B0604020202020204"/>
                <a:ea typeface="DejaVu LGC Sans"/>
                <a:sym typeface="+mn-ea"/>
              </a:rPr>
              <a:t>x5 FEB8_1 → FEB8_5:</a:t>
            </a:r>
            <a:endParaRPr lang="en-US" spc="-1">
              <a:solidFill>
                <a:schemeClr val="bg1"/>
              </a:solidFill>
              <a:latin typeface="Arial" panose="020B0604020202020204"/>
              <a:ea typeface="DejaVu LGC Sans"/>
              <a:sym typeface="+mn-ea"/>
            </a:endParaRPr>
          </a:p>
          <a:p>
            <a:pPr indent="457200" algn="ctr"/>
            <a:r>
              <a:rPr lang="en-US" spc="-1">
                <a:solidFill>
                  <a:schemeClr val="bg1"/>
                </a:solidFill>
                <a:latin typeface="Arial" panose="020B0604020202020204"/>
                <a:ea typeface="DejaVu LGC Sans"/>
                <a:sym typeface="+mn-ea"/>
              </a:rPr>
              <a:t>140</a:t>
            </a:r>
            <a:r>
              <a:rPr lang="en-US" spc="-1">
                <a:solidFill>
                  <a:schemeClr val="bg1"/>
                </a:solidFill>
                <a:latin typeface="Arial" panose="020B0604020202020204"/>
                <a:ea typeface="Arial" panose="020B0604020202020204"/>
                <a:sym typeface="+mn-ea"/>
              </a:rPr>
              <a:t>·</a:t>
            </a:r>
            <a:r>
              <a:rPr lang="en-US" spc="-1">
                <a:solidFill>
                  <a:schemeClr val="bg1"/>
                </a:solidFill>
                <a:latin typeface="Arial" panose="020B0604020202020204"/>
                <a:ea typeface="DejaVu LGC Sans"/>
                <a:sym typeface="+mn-ea"/>
              </a:rPr>
              <a:t>10</a:t>
            </a:r>
            <a:r>
              <a:rPr lang="en-US" spc="-1" baseline="33000">
                <a:solidFill>
                  <a:schemeClr val="bg1"/>
                </a:solidFill>
                <a:latin typeface="Arial" panose="020B0604020202020204"/>
                <a:ea typeface="DejaVu LGC Sans"/>
                <a:sym typeface="+mn-ea"/>
              </a:rPr>
              <a:t>3 </a:t>
            </a:r>
            <a:r>
              <a:rPr lang="en-US" spc="-1">
                <a:solidFill>
                  <a:schemeClr val="bg1"/>
                </a:solidFill>
                <a:latin typeface="Arial" panose="020B0604020202020204"/>
                <a:ea typeface="DejaVu LGC Sans"/>
                <a:sym typeface="+mn-ea"/>
              </a:rPr>
              <a:t>digi/ch/s</a:t>
            </a:r>
            <a:endParaRPr lang="en-US" sz="1800" b="0" strike="noStrike" spc="-1">
              <a:solidFill>
                <a:schemeClr val="bg1"/>
              </a:solidFill>
              <a:latin typeface="Arial" panose="020B060402020202020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829935" y="1459230"/>
            <a:ext cx="4946650" cy="4799330"/>
            <a:chOff x="9181" y="2298"/>
            <a:chExt cx="7790" cy="7558"/>
          </a:xfrm>
        </p:grpSpPr>
        <p:sp>
          <p:nvSpPr>
            <p:cNvPr id="3" name="Rectangles 2"/>
            <p:cNvSpPr/>
            <p:nvPr/>
          </p:nvSpPr>
          <p:spPr>
            <a:xfrm>
              <a:off x="9181" y="2298"/>
              <a:ext cx="7790" cy="7559"/>
            </a:xfrm>
            <a:prstGeom prst="rect">
              <a:avLst/>
            </a:prstGeom>
            <a:solidFill>
              <a:srgbClr val="545454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pic>
          <p:nvPicPr>
            <p:cNvPr id="14" name="Picture 13" descr="image00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1360000">
              <a:off x="9597" y="2379"/>
              <a:ext cx="6958" cy="7396"/>
            </a:xfrm>
            <a:prstGeom prst="rect">
              <a:avLst/>
            </a:prstGeom>
          </p:spPr>
        </p:pic>
      </p:grpSp>
      <p:sp>
        <p:nvSpPr>
          <p:cNvPr id="13" name="Text Box 12"/>
          <p:cNvSpPr txBox="1"/>
          <p:nvPr/>
        </p:nvSpPr>
        <p:spPr>
          <a:xfrm>
            <a:off x="937260" y="2960370"/>
            <a:ext cx="5060315" cy="288163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algn="ctr"/>
            <a:r>
              <a:rPr lang="en-US" altLang="en-GB" sz="2400"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mSTS hardware update is coming to proof the linear scaling!</a:t>
            </a:r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algn="ctr"/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algn="ctr"/>
            <a:r>
              <a:rPr lang="en-US" altLang="en-GB" sz="2400"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New module!!!</a:t>
            </a:r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algn="ctr"/>
            <a:r>
              <a:rPr lang="en-US" altLang="en-GB" sz="2400">
                <a:solidFill>
                  <a:srgbClr val="F1965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FEB8_5</a:t>
            </a:r>
            <a:endParaRPr lang="en-US" altLang="en-GB" sz="2400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imeResolutio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98410" y="1772920"/>
            <a:ext cx="3608070" cy="4030980"/>
          </a:xfrm>
          <a:prstGeom prst="rect">
            <a:avLst/>
          </a:prstGeom>
        </p:spPr>
      </p:pic>
      <p:sp>
        <p:nvSpPr>
          <p:cNvPr id="429" name="TextShape 1"/>
          <p:cNvSpPr txBox="1"/>
          <p:nvPr/>
        </p:nvSpPr>
        <p:spPr>
          <a:xfrm>
            <a:off x="838080" y="495720"/>
            <a:ext cx="10515240" cy="6483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b="0" strike="noStrike" spc="-1">
                <a:solidFill>
                  <a:srgbClr val="FFFFFF"/>
                </a:solidFill>
                <a:latin typeface="Calibri Light" panose="020F0302020204030204"/>
              </a:rPr>
              <a:t>mSTS Time calibration - Time Resolution</a:t>
            </a:r>
            <a:endParaRPr lang="en-US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31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0A08DB68-121A-4703-8DB1-17A59947D4D0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8299450" y="2230120"/>
            <a:ext cx="2597785" cy="56197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algn="r"/>
            <a:r>
              <a:rPr lang="en-US" sz="2400" b="1" spc="-1">
                <a:solidFill>
                  <a:srgbClr val="F1965A"/>
                </a:solidFill>
                <a:latin typeface="Arial" panose="020B0604020202020204"/>
                <a:sym typeface="+mn-ea"/>
              </a:rPr>
              <a:t>Time resolution</a:t>
            </a:r>
            <a:endParaRPr lang="en-US" sz="2400" b="1" spc="-1">
              <a:solidFill>
                <a:srgbClr val="F1965A"/>
              </a:solidFill>
              <a:latin typeface="Arial" panose="020B0604020202020204"/>
              <a:sym typeface="+mn-ea"/>
            </a:endParaRPr>
          </a:p>
          <a:p>
            <a:pPr algn="r"/>
            <a:r>
              <a:rPr lang="en-US" sz="2400" b="1" spc="-1">
                <a:solidFill>
                  <a:srgbClr val="F1965A"/>
                </a:solidFill>
                <a:latin typeface="Arial" panose="020B0604020202020204"/>
                <a:sym typeface="+mn-ea"/>
              </a:rPr>
              <a:t>4.8 - 9.2 ns</a:t>
            </a:r>
            <a:endParaRPr lang="en-US" altLang="en-GB" sz="2400" b="1" spc="-1">
              <a:solidFill>
                <a:srgbClr val="F1965A"/>
              </a:solidFill>
              <a:latin typeface="Arial" panose="020B0604020202020204"/>
              <a:ea typeface="Arial" panose="020B0604020202020204"/>
              <a:cs typeface="Arial" panose="020B0604020202020204"/>
              <a:sym typeface="+mn-e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73430" y="1358265"/>
            <a:ext cx="2373630" cy="4860290"/>
            <a:chOff x="1218" y="2139"/>
            <a:chExt cx="3738" cy="7654"/>
          </a:xfrm>
        </p:grpSpPr>
        <p:pic>
          <p:nvPicPr>
            <p:cNvPr id="3" name="Picture 2" descr="\\wsl.localhost\Ubuntu-20.04\home\dar\0xXXXXXXXX_ASIC_13_before.png0xXXXXXXXX_ASIC_13_before"/>
            <p:cNvPicPr>
              <a:picLocks noChangeAspect="1"/>
            </p:cNvPicPr>
            <p:nvPr/>
          </p:nvPicPr>
          <p:blipFill>
            <a:blip r:embed="rId2"/>
            <a:srcRect t="13" b="13"/>
            <a:stretch>
              <a:fillRect/>
            </a:stretch>
          </p:blipFill>
          <p:spPr>
            <a:xfrm>
              <a:off x="1218" y="2139"/>
              <a:ext cx="3739" cy="3651"/>
            </a:xfrm>
            <a:prstGeom prst="rect">
              <a:avLst/>
            </a:prstGeom>
            <a:ln w="57150">
              <a:solidFill>
                <a:srgbClr val="0070C0"/>
              </a:solidFill>
            </a:ln>
          </p:spPr>
        </p:pic>
        <p:pic>
          <p:nvPicPr>
            <p:cNvPr id="4" name="Picture 3" descr="\\wsl.localhost\Ubuntu-20.04\home\dar\0xXXXXXXXX_ASIC_13_after.png0xXXXXXXXX_ASIC_13_after"/>
            <p:cNvPicPr>
              <a:picLocks noChangeAspect="1"/>
            </p:cNvPicPr>
            <p:nvPr/>
          </p:nvPicPr>
          <p:blipFill>
            <a:blip r:embed="rId3"/>
            <a:srcRect t="13" b="13"/>
            <a:stretch>
              <a:fillRect/>
            </a:stretch>
          </p:blipFill>
          <p:spPr>
            <a:xfrm>
              <a:off x="1218" y="6143"/>
              <a:ext cx="3739" cy="3651"/>
            </a:xfrm>
            <a:prstGeom prst="rect">
              <a:avLst/>
            </a:prstGeom>
            <a:ln w="57150">
              <a:solidFill>
                <a:srgbClr val="FF0000"/>
              </a:solidFill>
            </a:ln>
          </p:spPr>
        </p:pic>
      </p:grpSp>
      <p:grpSp>
        <p:nvGrpSpPr>
          <p:cNvPr id="11" name="Group 10"/>
          <p:cNvGrpSpPr/>
          <p:nvPr/>
        </p:nvGrpSpPr>
        <p:grpSpPr>
          <a:xfrm>
            <a:off x="3562985" y="1771650"/>
            <a:ext cx="3959225" cy="4032885"/>
            <a:chOff x="5611" y="2790"/>
            <a:chExt cx="6235" cy="6351"/>
          </a:xfrm>
        </p:grpSpPr>
        <p:sp>
          <p:nvSpPr>
            <p:cNvPr id="6" name="Rectangles 5"/>
            <p:cNvSpPr/>
            <p:nvPr/>
          </p:nvSpPr>
          <p:spPr>
            <a:xfrm>
              <a:off x="5611" y="2790"/>
              <a:ext cx="6230" cy="6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6523" y="5341"/>
              <a:ext cx="5136" cy="13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dash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6" name="Text Box 15"/>
            <p:cNvSpPr txBox="1"/>
            <p:nvPr/>
          </p:nvSpPr>
          <p:spPr>
            <a:xfrm>
              <a:off x="6684" y="3088"/>
              <a:ext cx="1106" cy="483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rtlCol="0" anchor="t">
              <a:spAutoFit/>
            </a:bodyPr>
            <a:p>
              <a:r>
                <a:rPr lang="en-US" sz="1400" spc="-1" dirty="0" err="1">
                  <a:solidFill>
                    <a:srgbClr val="0000FF"/>
                  </a:solidFill>
                  <a:latin typeface="Calibri" panose="020F0502020204030204"/>
                  <a:sym typeface="+mn-ea"/>
                </a:rPr>
                <a:t>Before</a:t>
              </a:r>
              <a:endParaRPr lang="en-US" sz="1400" spc="-1" dirty="0" err="1">
                <a:solidFill>
                  <a:srgbClr val="0000FF"/>
                </a:solidFill>
                <a:latin typeface="Calibri" panose="020F0502020204030204"/>
                <a:sym typeface="+mn-ea"/>
              </a:endParaRPr>
            </a:p>
          </p:txBody>
        </p:sp>
        <p:sp>
          <p:nvSpPr>
            <p:cNvPr id="19" name="Text Box 18"/>
            <p:cNvSpPr txBox="1"/>
            <p:nvPr/>
          </p:nvSpPr>
          <p:spPr>
            <a:xfrm>
              <a:off x="6684" y="3603"/>
              <a:ext cx="1106" cy="48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 anchor="t">
              <a:spAutoFit/>
            </a:bodyPr>
            <a:p>
              <a:r>
                <a:rPr lang="en-US" sz="1400" spc="-1" dirty="0" err="1">
                  <a:solidFill>
                    <a:srgbClr val="FF0000"/>
                  </a:solidFill>
                  <a:latin typeface="Calibri" panose="020F0502020204030204"/>
                  <a:sym typeface="+mn-ea"/>
                </a:rPr>
                <a:t>After</a:t>
              </a:r>
              <a:endParaRPr lang="en-US" sz="1400" spc="-1" dirty="0" err="1">
                <a:solidFill>
                  <a:srgbClr val="FF0000"/>
                </a:solidFill>
                <a:latin typeface="Calibri" panose="020F0502020204030204"/>
                <a:sym typeface="+mn-ea"/>
              </a:endParaRPr>
            </a:p>
          </p:txBody>
        </p:sp>
        <p:pic>
          <p:nvPicPr>
            <p:cNvPr id="2" name="Picture 1" descr="time_walk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26" y="2791"/>
              <a:ext cx="6220" cy="635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alphaModFix amt="10000"/>
            <a:clrChange>
              <a:clrFrom>
                <a:srgbClr val="C9C7BB">
                  <a:alpha val="100000"/>
                </a:srgbClr>
              </a:clrFrom>
              <a:clrTo>
                <a:srgbClr val="C9C7BB">
                  <a:alpha val="100000"/>
                  <a:alpha val="0"/>
                </a:srgbClr>
              </a:clrTo>
            </a:clrChange>
            <a:grayscl/>
            <a:lum bright="-42000" contrast="24000"/>
          </a:blip>
          <a:stretch>
            <a:fillRect/>
          </a:stretch>
        </p:blipFill>
        <p:spPr>
          <a:xfrm>
            <a:off x="1270" y="635"/>
            <a:ext cx="12190730" cy="6857365"/>
          </a:xfrm>
          <a:prstGeom prst="rect">
            <a:avLst/>
          </a:prstGeom>
        </p:spPr>
      </p:pic>
      <p:sp>
        <p:nvSpPr>
          <p:cNvPr id="623" name="TextShape 1"/>
          <p:cNvSpPr txBox="1"/>
          <p:nvPr/>
        </p:nvSpPr>
        <p:spPr>
          <a:xfrm>
            <a:off x="635000" y="1367155"/>
            <a:ext cx="10923270" cy="481711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4800" spc="-1">
                <a:solidFill>
                  <a:srgbClr val="FFFFFF"/>
                </a:solidFill>
                <a:latin typeface="Calibri Light" panose="020F0302020204030204"/>
                <a:sym typeface="+mn-ea"/>
              </a:rPr>
              <a:t>... we got time, what about space ...</a:t>
            </a:r>
            <a:endParaRPr lang="en-US" sz="4800" b="0" strike="noStrike" spc="-1">
              <a:solidFill>
                <a:srgbClr val="FFFFFF"/>
              </a:solidFill>
              <a:latin typeface="Calibri Light" panose="020F0302020204030204"/>
              <a:sym typeface="+mn-ea"/>
            </a:endParaRPr>
          </a:p>
        </p:txBody>
      </p:sp>
      <p:sp>
        <p:nvSpPr>
          <p:cNvPr id="624" name="TextShape 2"/>
          <p:cNvSpPr txBox="1"/>
          <p:nvPr/>
        </p:nvSpPr>
        <p:spPr>
          <a:xfrm>
            <a:off x="8610480" y="644040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A31235-7934-471A-B61D-BCD16B5B97D6}" type="slidenum">
              <a:rPr lang="en-US" sz="1200" b="0" strike="noStrike" spc="-1">
                <a:solidFill>
                  <a:srgbClr val="BFBFBF"/>
                </a:solidFill>
                <a:latin typeface="Calibri" panose="020F0502020204030204"/>
              </a:rPr>
            </a:fld>
            <a:endParaRPr lang="en-US" sz="1200" b="0" strike="noStrike" spc="-1">
              <a:latin typeface="Times New Roman" panose="02020603050405020304"/>
            </a:endParaRPr>
          </a:p>
        </p:txBody>
      </p:sp>
      <p:pic>
        <p:nvPicPr>
          <p:cNvPr id="627" name="Picture 14"/>
          <p:cNvPicPr/>
          <p:nvPr/>
        </p:nvPicPr>
        <p:blipFill>
          <a:blip r:embed="rId2"/>
          <a:stretch>
            <a:fillRect/>
          </a:stretch>
        </p:blipFill>
        <p:spPr>
          <a:xfrm>
            <a:off x="6072480" y="7079040"/>
            <a:ext cx="46440" cy="45360"/>
          </a:xfrm>
          <a:prstGeom prst="rect">
            <a:avLst/>
          </a:prstGeom>
          <a:ln>
            <a:noFill/>
          </a:ln>
        </p:spPr>
      </p:pic>
      <p:sp>
        <p:nvSpPr>
          <p:cNvPr id="2" name="Google Shape;197;p9"/>
          <p:cNvSpPr/>
          <p:nvPr/>
        </p:nvSpPr>
        <p:spPr>
          <a:xfrm>
            <a:off x="5947410" y="6184265"/>
            <a:ext cx="925830" cy="255905"/>
          </a:xfrm>
          <a:prstGeom prst="rect">
            <a:avLst/>
          </a:prstGeom>
          <a:noFill/>
          <a:ln w="25400" cap="flat" cmpd="sng">
            <a:noFill/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D9D9D9"/>
      </a:hlink>
      <a:folHlink>
        <a:srgbClr val="D9D9D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2384804F-3998-4D57-9195-F3826E402611-1">
      <extobjdata type="2384804F-3998-4D57-9195-F3826E402611" data="ewoJIkltZ1NldHRpbmdKc29uIiA6ICJ7XCJoZWlnaHRcIjo1My41NzE0Mjg1NzE0Mjg1NyxcIndpZHRoXCI6MTY0LjI4NTcxNDI4NTcxNDI4fSIsCgkiTGF0ZXgiIDogIlMgPSBcXHNxcnR7XFxmcmFje1xcc3VtX3tpan17KHZfe2lqfSAtIFxcYmFye3Z9KV4yfX17Tl97cGFpcnN9fX0iLAoJIkxhdGV4SW1nQmFzZTY0IiA6ICJQSE4yWnlCNGJXeHVjejBpYUhSMGNEb3ZMM2QzZHk1M015NXZjbWN2TWpBd01DOXpkbWNpSUhkcFpIUm9QU0l5TVM0d05USmxlQ0lnYUdWcFoyaDBQU0kyTGpreU0yVjRJaUJ5YjJ4bFBTSnBiV2NpSUdadlkzVnpZV0pzWlQwaVptRnNjMlVpSUhacFpYZENiM2c5SWpBZ0xUSXdNVE11TkNBNU16QTBMamdnTXpBMk1DSWdlRzFzYm5NNmVHeHBibXM5SW1oMGRIQTZMeTkzZDNjdWR6TXViM0puTHpFNU9Ua3ZlR3hwYm1zaUlHRnlhV0V0YUdsa1pHVnVQU0owY25WbElpQnpkSGxzWlQwaWRtVnlkR2xqWVd3dFlXeHBaMjQ2SUMweUxqTTJPR1Y0T3lCdFlYZ3RkMmxrZEdnNklEazRKVHNpUGp4a1pXWnpQanh3WVhSb0lHbGtQU0pOU2xndE1UTXRWRVZZTFVrdE1VUTBORFlpSUdROUlrMHpNRGdnTWpSUk16WTNJREkwSURReE5pQTNObFEwTmpZZ01UazNVVFEyTmlBeU5qQWdOREUwSURJNE5GRXpNRGdnTXpFeElESTNPQ0F6TWpGVU1qTTJJRE0wTVZFeE56WWdNemd6SURFM05pQTBOakpSTVRjMklEVXlNeUF5TURnZ05UY3pWREkzTXlBMk5EaFJNekF5SURZM015QXpORE1nTmpnNFZEUXdOeUEzTURSSU5ERTRTRFF5TlZFMU1qRWdOekEwSURVMk5DQTJOREJSTlRZMUlEWTBNQ0ExTnpjZ05qVXpWRFl3TXlBMk9ESlVOakl6SURjd05GRTJNalFnTnpBMElEWXlOeUEzTURSVU5qTXlJRGN3TlZFMk5EVWdOekExSURZME5TQTJPVGhVTmpFM0lEVTNOMVExT0RVZ05EVTVWRFUyT1NBME5UWlJOVFE1SURRMU5pQTFORGtnTkRZMVVUVTBPU0EwTnpFZ05UVXdJRFEzTlZFMU5UQWdORGM0SURVMU1TQTBPVFJVTlRVeklEVXlNRkUxTlRNZ05UVTBJRFUwTkNBMU56bFVOVEkySURZeE5sUTFNREVnTmpReFVUUTJOU0EyTmpJZ05ERTVJRFkyTWxFek5qSWdOall5SURNeE15QTJNVFpVTWpZeklEVXhNRkV5TmpNZ05EZ3dJREkzT0NBME5UaFVNekU1SURReU4xRXpNak1nTkRJMUlETTRPU0EwTURoVU5EVTJJRE01TUZFME9UQWdNemM1SURVeU1pQXpOREpVTlRVMElESTBNbEUxTlRRZ01qRTJJRFUwTmlBeE9EWlJOVFF4SURFMk5DQTFNamdnTVRNM1ZEUTVNaUEzT0ZRME1qWWdNVGhVTXpNeUlDMHlNRkV6TWpBZ0xUSXlJREk1T0NBdE1qSlJNVGs1SUMweU1pQXhORFFnTXpOTU1UTTBJRFEwVERFd05pQXhNMUU0TXlBdE1UUWdOemdnTFRFNFZEWTFJQzB5TWxFMU1pQXRNaklnTlRJZ0xURTBVVFV5SUMweE1TQXhNVEFnTWpJeFVURXhNaUF5TWpjZ01UTXdJREl5TjBneE5ETlJNVFE1SURJeU1TQXhORGtnTWpFMlVURTBPU0F5TVRRZ01UUTRJREl3TjFReE5EUWdNVGcyVkRFME1pQXhOVE5STVRRMElERXhOQ0F4TmpBZ09EZFVNakF6SURRM1ZESTFOU0F5T1ZRek1EZ2dNalJhSWk4K1BIQmhkR2dnYVdROUlrMUtXQzB4TXkxVVJWZ3RUaTB6UkNJZ1pEMGlUVFUySURNME4xRTFOaUF6TmpBZ056QWdNelkzU0Rjd04xRTNNaklnTXpVNUlEY3lNaUF6TkRkUk56SXlJRE16TmlBM01EZ2dNekk0VERNNU1DQXpNamRJTnpKUk5UWWdNek15SURVMklETTBOMXBOTlRZZ01UVXpVVFUySURFMk9DQTNNaUF4TnpOSU56QTRVVGN5TWlBeE5qTWdOekl5SURFMU0xRTNNaklnTVRRd0lEY3dOeUF4TXpOSU56QlJOVFlnTVRRd0lEVTJJREUxTTFvaUx6NDhjR0YwYUNCcFpEMGlUVXBZTFRFekxWUkZXQzFUTkMweU1qRkJJaUJrUFNKTk9UZ3pJREUzTXpsUk9UZzRJREUzTlRBZ01UQXdNU0F4TnpVd1VURXdNRGdnTVRjMU1DQXhNREV6SURFM05EVlVNVEF5TUNBeE56TXpVVEV3TWpBZ01UY3lOaUEzTkRJZ01qUTBWRFEyTUNBdE1USTBNVkUwTlRnZ0xURXlOVEFnTkRNNUlDMHhNalV3U0RRek5sRTBNalFnTFRFeU5UQWdOREkwSUMweE1qUTRURFF4TUNBdE1URTJObEV6T1RVZ0xURXdPRE1nTXpZM0lDMDVNakJVTXpFeUlDMDJNREZNTWpBeElEUTBUREV6TnlBdE9ETk1NVEV4SUMwMU4wd3hPRGNnT1RaTU1qWTBJREkwTjFFeU5qVWdNalEySURNMk9TQXRNelUzVVRRM01DQXRPVFU0SURRM015QXRPVFl6VERjeU55QXpPRFJST1RjNUlERTNNamtnT1RneklERTNNemxhSWk4K1BIQmhkR2dnYVdROUlrMUtXQzB4TXkxVVJWZ3RVMDh0TWpJeE1TSWdaRDBpVFRZeElEYzBPRkUyTkNBM05UQWdORGc1SURjMU1FZzVNVE5NT1RVMElEWTBNRkU1TmpVZ05qQTVJRGszTmlBMU56bFVPVGt6SURVek0xUTVPVGtnTlRFMlNEazNPVXc1TlRrZ05URTNVVGt6TmlBMU56a2dPRGcySURZeU1WUTNOemNnTmpneVVUY3lOQ0EzTURBZ05qVTFJRGN3TlZRME16WWdOekV3U0RNeE9WRXhPRE1nTnpFd0lERTRNeUEzTURsUk1UZzJJRGN3TmlBek5EZ2dORGcwVkRVeE1TQXlOVGxSTlRFM0lESTFNQ0ExTVRNZ01qUTBURFE1TUNBeU1UWlJORFkySURFNE9DQTBNakFnTVRNMFZETXpNQ0F5TjB3eE5Ea2dMVEU0TjFFeE5Ea2dMVEU0T0NBek5qSWdMVEU0T0ZFek9EZ2dMVEU0T0NBME16WWdMVEU0T0ZRMU1EWWdMVEU0T1ZFMk56a2dMVEU0T1NBM056Z2dMVEUyTWxRNU16WWdMVFF6VVRrME5pQXRNamNnT1RVNUlEWklPVGs1VERreE15QXRNalE1VERRNE9TQXRNalV3VVRZMUlDMHlOVEFnTmpJZ0xUSTBPRkUxTmlBdE1qUTJJRFUySUMweU16bFJOVFlnTFRJek5DQXhNVGdnTFRFMk1WRXhPRFlnTFRneElESTBOU0F0TVRGTU5ESTRJREl3TmxFME1qZ2dNakEzSURJME1pQTBOakpNTlRjZ056RTNURFUySURjeU9GRTFOaUEzTkRRZ05qRWdOelE0V2lJdlBqeHdZWFJvSUdsa1BTSk5TbGd0TVRNdFZFVllMVWt0TVVRME5UWWlJR1E5SWsweE9EUWdOakF3VVRFNE5DQTJNalFnTWpBeklEWTBNbFF5TkRjZ05qWXhVVEkyTlNBMk5qRWdNamMzSURZME9WUXlPVEFnTmpFNVVUSTVNQ0ExT1RZZ01qY3dJRFUzTjFReU1qWWdOVFUzVVRJeE1TQTFOVGNnTVRrNElEVTJOMVF4T0RRZ05qQXdXazB5TVNBeU9EZFJNakVnTWprMUlETXdJRE14T0ZRMU5DQXpOamxVT1RnZ05ESXdWREUxT0NBME5ESlJNVGszSURRME1pQXlNak1nTkRFNVZESTFNQ0F6TlRkUk1qVXdJRE0wTUNBeU16WWdNekF4VkRFNU5pQXhPVFpVTVRVMElEZ3pVVEUwT1NBMk1TQXhORGtnTlRGUk1UUTVJREkySURFMk5pQXlObEV4TnpVZ01qWWdNVGcxSURJNVZESXdPQ0EwTTFReU16VWdOemhVTWpZd0lERXpOMUV5TmpNZ01UUTVJREkyTlNBeE5URlVNamd5SURFMU0xRXpNRElnTVRVeklETXdNaUF4TkROUk16QXlJREV6TlNBeU9UTWdNVEV5VkRJMk9DQTJNVlF5TWpNZ01URlVNVFl4SUMweE1WRXhNamtnTFRFeElERXdNaUF4TUZRM05DQTNORkUzTkNBNU1TQTNPU0F4TURaVU1USXlJREl5TUZFeE5qQWdNekl4SURFMk5pQXpOREZVTVRjeklETTRNRkV4TnpNZ05EQTBJREUxTmlBME1EUklNVFUwVVRFeU5DQTBNRFFnT1RrZ016Y3hWRFl4SURJNE4xRTJNQ0F5T0RZZ05Ua2dNamcwVkRVNElESTRNVlExTmlBeU56bFVOVE1nTWpjNFZEUTVJREkzT0ZRME1TQXlOemhJTWpkUk1qRWdNamcwSURJeElESTROMW9pTHo0OGNHRjBhQ0JwWkQwaVRVcFlMVEV6TFZSRldDMUpMVEZFTkRVM0lpQmtQU0pOTWprM0lEVTVObEV5T1RjZ05qSTNJRE14T0NBMk5EUlVNell4SURZMk1WRXpOemdnTmpZeElETTRPU0EyTlRGVU5EQXpJRFl5TTFFME1ETWdOVGsxSURNNE5DQTFOelpVTXpRd0lEVTFOMUV6TWpJZ05UVTNJRE14TUNBMU5qZFVNamszSURVNU5scE5Namc0SURNM05sRXlPRGdnTkRBMUlESTJNaUEwTURWUk1qUXdJRFF3TlNBeU1qQWdNemt6VkRFNE5TQXpOakpVTVRZeElETXlOVlF4TkRRZ01qa3pUREV6TnlBeU56bFJNVE0xSURJM09DQXhNakVnTWpjNFNERXdOMUV4TURFZ01qZzBJREV3TVNBeU9EWlVNVEExSURJNU9WRXhNallnTXpRNElERTJOQ0F6T1RGVU1qVXlJRFEwTVZFeU5UTWdORFF4SURJMk1DQTBOREZVTWpjeUlEUTBNbEV5T1RZZ05EUXhJRE14TmlBME16SlJNelF4SURReE9DQXpOVFFnTkRBeFZETTJOeUF6TkRoV016TXlURE14T0NBeE16TlJNalkzSUMwMk55QXlOalFnTFRjMVVUSTBOaUF0TVRJMUlERTVOQ0F0TVRZMFZEYzFJQzB5TURSUk1qVWdMVEl3TkNBM0lDMHhPRE5VTFRFeUlDMHhNemRSTFRFeUlDMHhNVEFnTnlBdE9URlVOVE1nTFRjeFVUY3dJQzAzTVNBNE1pQXRPREZVT1RVZ0xURXhNbEU1TlNBdE1UUTRJRFl6SUMweE5qZFJOamtnTFRFMk9DQTNOeUF0TVRZNFVURXhNU0F0TVRZNElERXpPU0F0TVRRd1ZERTRNaUF0TnpSTU1Ua3pJQzB6TWxFeU1EUWdNVEVnTWpFNUlEY3lWREkxTVNBeE9UZFVNamM0SURNd09GUXlPRGtnTXpZMVVUSTRPU0F6TnpJZ01qZzRJRE0zTmxvaUx6NDhjR0YwYUNCcFpEMGlUVXBZTFRFekxWUkZXQzFPTFRJNElpQmtQU0pOT1RRZ01qVXdVVGswSURNeE9TQXhNRFFnTXpneFZERXlOeUEwT0RoVU1UWTBJRFUzTmxReU1ESWdOalF6VkRJME5DQTJPVFZVTWpjM0lEY3lPVlF6TURJZ056VXdTRE14TlVnek1UbFJNek16SURjMU1DQXpNek1nTnpReFVUTXpNeUEzTXpnZ016RTJJRGN5TUZReU56VWdOalkzVkRJeU5pQTFPREZVTVRnMElEUTBNMVF4TmpjZ01qVXdWREU0TkNBMU9GUXlNalVnTFRneFZESTNOQ0F0TVRZM1ZETXhOaUF0TWpJd1ZETXpNeUF0TWpReFVUTXpNeUF0TWpVd0lETXhPQ0F0TWpVd1NETXhOVWd6TURKTU1qYzBJQzB5TWpaUk1UZ3dJQzB4TkRFZ01UTTNJQzB4TkZRNU5DQXlOVEJhSWk4K1BIQmhkR2dnYVdROUlrMUtXQzB4TXkxVVJWZ3RTUzB4UkRRMk15SWdaRDBpVFRFM015QXpPREJSTVRjeklEUXdOU0F4TlRRZ05EQTFVVEV6TUNBME1EVWdNVEEwSURNM05sUTJNU0F5T0RkUk5qQWdNamcySURVNUlESTRORlExT0NBeU9ERlVOVFlnTWpjNVZEVXpJREkzT0ZRME9TQXlOemhVTkRFZ01qYzRTREkzVVRJeElESTROQ0F5TVNBeU9EZFJNakVnTWprMElESTVJRE14TmxRMU15QXpOamhVT1RjZ05ERTVWREUyTUNBME5ERlJNakF5SURRME1TQXlNalVnTkRFM1ZESTBPU0F6TmpGUk1qUTVJRE0wTkNBeU5EWWdNek0xVVRJME5pQXpNamtnTWpNeElESTVNVlF5TURBZ01qQXlWREU0TWlBeE1UTlJNVGd5SURnMklERTROeUEyT1ZFeU1EQWdNallnTWpVd0lESTJVVEk0TnlBeU5pQXpNVGtnTmpCVU16WTVJREV6T1ZRek9UZ2dNakl5VkRRd09TQXlOemRSTkRBNUlETXdNQ0EwTURFZ016RTNWRE00TXlBek5ETlVNelkxSURNMk1WUXpOVGNnTXpnelVUTTFOeUEwTURVZ016YzJJRFF5TkZRME1UY2dORFF6VVRRek5pQTBORE1nTkRVeElEUXlOVlEwTmpjZ016WTNVVFEyTnlBek5EQWdORFUxSURJNE5GUTBNVGdnTVRVNVZETTBOeUEwTUZReU5ERWdMVEV4VVRFM055QXRNVEVnTVRNNUlESXlVVEV3TWlBMU5DQXhNRElnTVRFM1VURXdNaUF4TkRnZ01URXdJREU0TVZReE5URWdNams0VVRFM015QXpOaklnTVRjeklETTRNRm9pTHo0OGNHRjBhQ0JwWkQwaVRVcFlMVEV6TFZSRldDMU9MVEl5TVRJaUlHUTlJazA0TkNBeU16ZFVPRFFnTWpVd1ZEazRJREkzTUVnMk56bFJOamswSURJMk1pQTJPVFFnTWpVd1ZEWTNPU0F5TXpCSU9UaFJPRFFnTWpNM0lEZzBJREkxTUZvaUx6NDhjR0YwYUNCcFpEMGlUVXBZTFRFekxWUkZXQzFPTFVGR0lpQmtQU0pOTmprZ05UUTBWalU1TUVnME16QldOVFEwU0RZNVdpSXZQanh3WVhSb0lHbGtQU0pOU2xndE1UTXRWRVZZTFU0dE1qa2lJR1E5SWswMk1DQTNORGxNTmpRZ056VXdVVFk1SURjMU1DQTNOQ0EzTlRCSU9EWk1NVEUwSURjeU5sRXlNRGdnTmpReElESTFNU0ExTVRSVU1qazBJREkxTUZFeU9UUWdNVGd5SURJNE5DQXhNVGxVTWpZeElERXlWREl5TkNBdE56WlVNVGcySUMweE5ETlVNVFExSUMweE9UUlVNVEV6SUMweU1qZFVPVEFnTFRJME5sRTROeUF0TWpRNUlEZzJJQzB5TlRCSU56UlJOallnTFRJMU1DQTJNeUF0TWpVd1ZEVTRJQzB5TkRkVU5UVWdMVEl6T0ZFMU5pQXRNak0zSURZMklDMHlNalZSTWpJeElDMDJOQ0F5TWpFZ01qVXdWRFkySURjeU5WRTFOaUEzTXpjZ05UVWdOek00VVRVMUlEYzBOaUEyTUNBM05EbGFJaTgrUEhCaGRHZ2dhV1E5SWsxS1dDMHhNeTFVUlZndFRpMHpNaUlnWkQwaVRURXdPU0EwTWpsUk9ESWdOREk1SURZMklEUTBOMVExTUNBME9URlJOVEFnTlRZeUlERXdNeUEyTVRSVU1qTTFJRFkyTmxFek1qWWdOalkySURNNE55QTJNVEJVTkRRNUlEUTJOVkUwTkRrZ05ESXlJRFF5T1NBek9ETlVNemd4SURNeE5WUXpNREVnTWpReFVUSTJOU0F5TVRBZ01qQXhJREUwT1V3eE5ESWdPVE5NTWpFNElEa3lVVE0zTlNBNU1pQXpPRFVnT1RkUk16a3lJRGs1SURRd09TQXhPRFpXTVRnNVNEUTBPVll4T0RaUk5EUTRJREU0TXlBME16WWdPVFZVTkRJeElETldNRWcxTUZZeE9WWXpNVkUxTUNBek9DQTFOaUEwTmxRNE5pQTRNVkV4TVRVZ01URXpJREV6TmlBeE16ZFJNVFExSURFME55QXhOekFnTVRjMFZESXdOQ0F5TVRGVU1qTXpJREkwTkZReU5qRWdNamM0VkRJNE5DQXpNRGhVTXpBMUlETTBNRlF6TWpBZ016WTVWRE16TXlBME1ERlVNelF3SURRek1WUXpORE1nTkRZMFVUTTBNeUExTWpjZ016QTVJRFUzTTFReU1USWdOakU1VVRFM09TQTJNVGtnTVRVMElEWXdNbFF4TVRrZ05UWTVWREV3T1NBMU5UQlJNVEE1SURVME9TQXhNVFFnTlRRNVVURXpNaUExTkRrZ01UVXhJRFV6TlZReE56QWdORGc1VVRFM01DQTBOalFnTVRVMElEUTBOMVF4TURrZ05ESTVXaUl2UGp4d1lYUm9JR2xrUFNKTlNsZ3RNVE10VkVWWUxVa3RNVVEwTkRFaUlHUTlJazB5TXpRZ05qTTNVVEl6TVNBMk16Y2dNakkySURZek4xRXlNREVnTmpNM0lERTVOaUEyTXpoVU1Ua3hJRFkwT1ZFeE9URWdOamMySURJd01pQTJPREpSTWpBMElEWTRNeUF5T1RrZ05qZ3pVVE0zTmlBMk9ETWdNemczSURZNE0xUTBNREVnTmpjM1VUWXhNaUF4T0RFZ05qRTJJREUyT0V3Mk56QWdNemd4VVRjeU15QTFPVElnTnpJeklEWXdObEUzTWpNZ05qTXpJRFkxT1NBMk16ZFJOak0xSURZek55QTJNelVnTmpRNFVUWXpOU0EyTlRBZ05qTTNJRFkyTUZFMk5ERWdOamMySURZME15QTJOemxVTmpVeklEWTRNMUUyTlRZZ05qZ3pJRFk0TkNBMk9ESlVOelkzSURZNE1GRTRNVGNnTmpnd0lEZzBNeUEyT0RGVU9EY3pJRFk0TWxFNE9EZ2dOamd5SURnNE9DQTJOekpST0RnNElEWTFNQ0E0T0RBZ05qUXlVVGczT0NBMk16Y2dPRFU0SURZek4xRTNPRGNnTmpNeklEYzJPU0ExT1RkTU5qSXdJRGRSTmpFNElEQWdOVGs1SURCUk5UZzFJREFnTlRneUlESlJOVGM1SURVZ05EVXpJRE13TlV3ek1qWWdOakEwVERJMk1TQXpORFJSTVRrMklEZzRJREU1TmlBM09WRXlNREVnTkRZZ01qWTRJRFEyU0RJM09GRXlPRFFnTkRFZ01qZzBJRE00VkRJNE1pQXhPVkV5TnpnZ05pQXlOeklnTUVneU5UbFJNakk0SURJZ01UVXhJREpSTVRJeklESWdNVEF3SURKVU5qTWdNbFEwTmlBeFVUTXhJREVnTXpFZ01UQlJNekVnTVRRZ016UWdNalpVTXprZ05EQlJOREVnTkRZZ05qSWdORFpSTVRNd0lEUTVJREUxTUNBNE5WRXhOVFFnT1RFZ01qSXhJRE0yTWt3eU9Ea2dOak0wVVRJNE55QTJNelVnTWpNMElEWXpOMW9pTHo0OGNHRjBhQ0JwWkQwaVRVcFlMVEV6TFZSRldDMUpMVEZFTkRWRUlpQmtQU0pOTWpNZ01qZzNVVEkwSURJNU1DQXlOU0F5T1RWVU16QWdNekUzVkRRd0lETTBPRlExTlNBek9ERlVOelVnTkRFeFZERXdNU0EwTXpOVU1UTTBJRFEwTWxFeU1Ea2dORFF5SURJek1DQXpOemhNTWpRd0lETTROMUV6TURJZ05EUXlJRE0xT0NBME5ESlJOREl6SURRME1pQTBOakFnTXprMVZEUTVOeUF5T0RGUk5EazNJREUzTXlBME1qRWdPREpVTWpRNUlDMHhNRkV5TWpjZ0xURXdJREl4TUNBdE5GRXhPVGtnTVNBeE9EY2dNVEZVTVRZNElESTRUREUyTVNBek5sRXhOakFnTXpVZ01UTTVJQzAxTVZReE1UZ2dMVEV6T0ZFeE1UZ2dMVEUwTkNBeE1qWWdMVEUwTlZReE5qTWdMVEUwT0VneE9EaFJNVGswSUMweE5UVWdNVGswSUMweE5UZFVNVGt4SUMweE56VlJNVGc0SUMweE9EY2dNVGcxSUMweE9UQlVNVGN5SUMweE9UUlJNVGN3SUMweE9UUWdNVFl4SUMweE9UUlVNVEkzSUMweE9UTlVOalVnTFRFNU1sRXROU0F0TVRreUlDMHlOQ0F0TVRrMFNDMHpNbEV0TXprZ0xURTROeUF0TXprZ0xURTRNMUV0TXpjZ0xURTFOaUF0TWpZZ0xURTBPRWd0TmxFeU9DQXRNVFEzSURNeklDMHhNelpSTXpZZ0xURXpNQ0E1TkNBeE1ETlVNVFUxSURNMU1GRXhOVFlnTXpVMUlERTFOaUF6TmpSUk1UVTJJRFF3TlNBeE16RWdOREExVVRFd09TQTBNRFVnT1RRZ016YzNWRGN4SURNeE5sUTFPU0F5T0RCUk5UY2dNamM0SURReklESTNPRWd5T1ZFeU15QXlPRFFnTWpNZ01qZzNXazB4TnpnZ01UQXlVVEl3TUNBeU5pQXlOVElnTWpaUk1qZ3lJREkySURNeE1DQTBPVlF6TlRZZ01UQTNVVE0zTkNBeE5ERWdNemt5SURJeE5WUTBNVEVnTXpJMVZqTXpNVkUwTVRFZ05EQTFJRE0xTUNBME1EVlJNek01SURRd05TQXpNamdnTkRBeVZETXdOaUF6T1ROVU1qZzJJRE00TUZReU5qa2dNelkxVkRJMU5DQXpOVEJVTWpReklETXpObFF5TXpVZ016STJUREl6TWlBek1qSlJNak15SURNeU1TQXlNamtnTXpBNFZESXhPQ0F5TmpSVU1qQTBJREl4TWxFeE56Z2dNVEEySURFM09DQXhNREphSWk4K1BIQmhkR2dnYVdROUlrMUtXQzB4TXkxVVJWZ3RTUzB4UkRRMFJTSWdaRDBpVFRNeklERTFOMUV6TXlBeU5UZ2dNVEE1SURNME9WUXlPREFnTkRReFVUTXpNU0EwTkRFZ016Y3dJRE01TWxFek9EWWdOREl5SURReE5pQTBNakpSTkRJNUlEUXlNaUEwTXprZ05ERTBWRFEwT1NBek9UUlJORFE1SURNNE1TQTBNVElnTWpNMFZETTNOQ0EyT0ZFek56UWdORE1nTXpneElETTFWRFF3TWlBeU5sRTBNVEVnTWpjZ05ESXlJRE0xVVRRME15QTFOU0EwTmpNZ01UTXhVVFEyT1NBeE5URWdORGN6SURFMU1sRTBOelVnTVRVeklEUTRNeUF4TlROSU5EZzNVVFV3TmlBeE5UTWdOVEEySURFME5GRTFNRFlnTVRNNElEVXdNU0F4TVRkVU5EZ3hJRFl6VkRRME9TQXhNMUUwTXpZZ01DQTBNVGNnTFRoUk5EQTVJQzB4TUNBek9UTWdMVEV3VVRNMU9TQXRNVEFnTXpNMklEVlVNekEySURNMlRETXdNQ0ExTVZFeU9Ua2dOVElnTWprMklEVXdVVEk1TkNBME9DQXlPVElnTkRaUk1qTXpJQzB4TUNBeE56SWdMVEV3VVRFeE55QXRNVEFnTnpVZ016QlVNek1nTVRVM1drMHpOVEVnTXpJNFVUTTFNU0F6TXpRZ016UTJJRE0xTUZRek1qTWdNemcxVkRJM055QTBNRFZSTWpReUlEUXdOU0F5TVRBZ016YzBWREUyTUNBeU9UTlJNVE14SURJeE5DQXhNVGtnTVRJNVVURXhPU0F4TWpZZ01URTVJREV4T0ZReE1UZ2dNVEEyVVRFeE9DQTJNU0F4TXpZZ05EUlVNVGM1SURJMlVUSXhOeUF5TmlBeU5UUWdOVGxVTWprNElERXhNRkV6TURBZ01URTBJRE15TlNBeU1UZFVNelV4SURNeU9Gb2lMejQ4Y0dGMGFDQnBaRDBpVFVwWUxURXpMVlJGV0MxSkxURkVORFZHSWlCa1BTSk5NakVnTWpnM1VUSXlJREk1TUNBeU15QXlPVFZVTWpnZ016RTNWRE00SURNME9GUTFNeUF6T0RGVU56TWdOREV4VkRrNUlEUXpNMVF4TXpJZ05EUXlVVEUyTVNBME5ESWdNVGd6SURRek1GUXlNVFFnTkRBNFZESXlOU0F6T0RoUk1qSTNJRE00TWlBeU1qZ2dNemd5VkRJek5pQXpPRGxSTWpnMElEUTBNU0F6TkRjZ05EUXhTRE0xTUZFek9UZ2dORFF4SURReU1pQTBNREJSTkRNd0lETTRNU0EwTXpBZ016WXpVVFF6TUNBek16TWdOREUzSURNeE5WUXpPVEVnTWpreVZETTJOaUF5T0RoUk16UTJJREk0T0NBek16UWdNams1VkRNeU1pQXpNamhSTXpJeUlETTNOaUF6TnpnZ016a3lVVE0xTmlBME1EVWdNelF5SURRd05WRXlPRFlnTkRBMUlESXpPU0F6TXpGUk1qSTVJRE14TlNBeU1qUWdNams0VkRFNU1DQXhOalZSTVRVMklESTFJREUxTVNBeE5sRXhNemdnTFRFeElERXdPQ0F0TVRGUk9UVWdMVEV4SURnM0lDMDFWRGMySURkVU56UWdNVGRSTnpRZ016QWdNVEUwSURFNE9WUXhOVFFnTXpZMlVURTFOQ0EwTURVZ01USTRJRFF3TlZFeE1EY2dOREExSURreUlETTNOMVEyT0NBek1UWlVOVGNnTWpnd1VUVTFJREkzT0NBME1TQXlOemhJTWpkUk1qRWdNamcwSURJeElESTROMW9pTHo0OGNHRjBhQ0JwWkQwaVRVcFlMVEV6TFZSRldDMUpMVEZFTkRZd0lpQmtQU0pOTVRNeElESTRPVkV4TXpFZ016SXhJREUwTnlBek5UUlVNakF6SURReE5WUXpNREFnTkRReVVUTTJNaUEwTkRJZ016a3dJRFF4TlZRME1Ua2dNelUxVVRReE9TQXpNak1nTkRBeUlETXdPRlF6TmpRZ01qa3lVVE0xTVNBeU9USWdNelF3SURNd01GUXpNamdnTXpJMlVUTXlPQ0F6TkRJZ016TTNJRE0xTkZRek5UUWdNemN5VkRNMk55QXpOemhSTXpZNElETTNPQ0F6TmpnZ016YzVVVE0yT0NBek9ESWdNell4SURNNE9GUXpNellnTXprNVZESTVOeUEwTURWUk1qUTVJRFF3TlNBeU1qY2dNemM1VkRJd05DQXpNalpSTWpBMElETXdNU0F5TWpNZ01qa3hWREkzT0NBeU56UlVNek13SURJMU9WRXpPVFlnTWpNd0lETTVOaUF4TmpOUk16azJJREV6TlNBek9EVWdNVEEzVkRNMU1pQTFNVlF5T0RrZ04xUXhPVFVnTFRFd1VURXhPQ0F0TVRBZ09EWWdNVGxVTlRNZ09EZFJOVE1nTVRJMklEYzBJREUwTTFReE1UZ2dNVFl3VVRFek15QXhOakFnTVRRMklERTFNVlF4TmpBZ01USXdVVEUyTUNBNU5DQXhORElnTnpaVU1URXhJRFU0VVRFd09TQTFOeUF4TURnZ05UZFVNVEEzSURVMVVURXdPQ0ExTWlBeE1UVWdORGRVTVRRMklETTBWREl3TVNBeU4xRXlNemNnTWpjZ01qWXpJRE00VkRNd01TQTJObFF6TVRnZ09UZFVNekl6SURFeU1sRXpNak1nTVRVd0lETXdNaUF4TmpSVU1qVTBJREU0TVZReE9UVWdNVGsyVkRFME9DQXlNekZSTVRNeElESTFOaUF4TXpFZ01qZzVXaUl2UGp3dlpHVm1jejQ4WnlCemRISnZhMlU5SW1OMWNuSmxiblJEYjJ4dmNpSWdabWxzYkQwaVkzVnljbVZ1ZEVOdmJHOXlJaUJ6ZEhKdmEyVXRkMmxrZEdnOUlqQWlJSFJ5WVc1elptOXliVDBpYzJOaGJHVW9NU3d0TVNraVBqeG5JR1JoZEdFdGJXMXNMVzV2WkdVOUltMWhkR2dpUGp4bklHUmhkR0V0Ylcxc0xXNXZaR1U5SW0xcElqNDhkWE5sSUdSaGRHRXRZejBpTVVRME5EWWlJSGhzYVc1ck9taHlaV1k5SWlOTlNsZ3RNVE10VkVWWUxVa3RNVVEwTkRZaUx6NDhMMmMrUEdjZ1pHRjBZUzF0Yld3dGJtOWtaVDBpYlc4aUlIUnlZVzV6Wm05eWJUMGlkSEpoYm5Oc1lYUmxLRGt5TWk0NExEQXBJajQ4ZFhObElHUmhkR0V0WXowaU0wUWlJSGhzYVc1ck9taHlaV1k5SWlOTlNsZ3RNVE10VkVWWUxVNHRNMFFpTHo0OEwyYytQR2NnWkdGMFlTMXRiV3d0Ym05a1pUMGliWE54Y25RaUlIUnlZVzV6Wm05eWJUMGlkSEpoYm5Oc1lYUmxLREU1TnpndU5pd3dLU0krUEdjZ2RISmhibk5tYjNKdFBTSjBjbUZ1YzJ4aGRHVW9NVEF5TUN3d0tTSStQR2NnWkdGMFlTMXRiV3d0Ym05a1pUMGliV1p5WVdNaVBqeG5JR1JoZEdFdGJXMXNMVzV2WkdVOUltMXliM2NpSUhSeVlXNXpabTl5YlQwaWRISmhibk5zWVhSbEtESXlNQ3c0T0RrdU5pa2lQanhuSUdSaGRHRXRiVzFzTFc1dlpHVTlJbTExYm1SbGNpSStQR2NnWkdGMFlTMXRiV3d0Ym05a1pUMGliVzhpUGp4MWMyVWdaR0YwWVMxalBTSXlNakV4SWlCNGJHbHVhenBvY21WbVBTSWpUVXBZTFRFekxWUkZXQzFUVHkweU1qRXhJaTgrUEM5blBqeG5JR1JoZEdFdGJXMXNMVzV2WkdVOUlsUmxXRUYwYjIwaUlIUnlZVzV6Wm05eWJUMGlkSEpoYm5Oc1lYUmxLREV3T0Rrc0xUSTROUzQwS1NCelkyRnNaU2d3TGpjd055a2lJR1JoZEdFdGJXcDRMWFJsZUdOc1lYTnpQU0pQVWtRaVBqeG5JR1JoZEdFdGJXMXNMVzV2WkdVOUltMXBJajQ4ZFhObElHUmhkR0V0WXowaU1VUTBOVFlpSUhoc2FXNXJPbWh5WldZOUlpTk5TbGd0TVRNdFZFVllMVWt0TVVRME5UWWlMejQ4TDJjK1BHY2daR0YwWVMxdGJXd3RibTlrWlQwaWJXa2lJSFJ5WVc1elptOXliVDBpZEhKaGJuTnNZWFJsS0RNME5Td3dLU0krUEhWelpTQmtZWFJoTFdNOUlqRkVORFUzSWlCNGJHbHVhenBvY21WbVBTSWpUVXBZTFRFekxWUkZXQzFKTFRGRU5EVTNJaTgrUEM5blBqd3ZaejQ4TDJjK1BHY2daR0YwWVMxdGJXd3RibTlrWlQwaVZHVllRWFJ2YlNJZ1pHRjBZUzF0YW5ndGRHVjRZMnhoYzNNOUlrOVNSQ0lnZEhKaGJuTm1iM0p0UFNKMGNtRnVjMnhoZEdVb01UZzBNQzQ1TERBcElqNDhaeUJrWVhSaExXMXRiQzF1YjJSbFBTSnRieUkrUEhWelpTQmtZWFJoTFdNOUlqSTRJaUI0YkdsdWF6cG9jbVZtUFNJalRVcFlMVEV6TFZSRldDMU9MVEk0SWk4K1BDOW5QanhuSUdSaGRHRXRiVzFzTFc1dlpHVTlJbTF6ZFdJaUlIUnlZVzV6Wm05eWJUMGlkSEpoYm5Oc1lYUmxLRE00T1N3d0tTSStQR2NnWkdGMFlTMXRiV3d0Ym05a1pUMGliV2tpUGp4MWMyVWdaR0YwWVMxalBTSXhSRFEyTXlJZ2VHeHBibXM2YUhKbFpqMGlJMDFLV0MweE15MVVSVmd0U1MweFJEUTJNeUl2UGp3dlp6NDhaeUJrWVhSaExXMXRiQzF1YjJSbFBTSlVaVmhCZEc5dElpQjBjbUZ1YzJadmNtMDlJblJ5WVc1emJHRjBaU2cxTVRnc0xURTFNQ2tnYzJOaGJHVW9NQzQzTURjcElpQmtZWFJoTFcxcWVDMTBaWGhqYkdGemN6MGlUMUpFSWo0OFp5QmtZWFJoTFcxdGJDMXViMlJsUFNKdGFTSStQSFZ6WlNCa1lYUmhMV005SWpGRU5EVTJJaUI0YkdsdWF6cG9jbVZtUFNJalRVcFlMVEV6TFZSRldDMUpMVEZFTkRVMklpOCtQQzluUGp4bklHUmhkR0V0Ylcxc0xXNXZaR1U5SW0xcElpQjBjbUZ1YzJadmNtMDlJblJ5WVc1emJHRjBaU2d6TkRVc01Da2lQangxYzJVZ1pHRjBZUzFqUFNJeFJEUTFOeUlnZUd4cGJtczZhSEpsWmowaUkwMUtXQzB4TXkxVVJWZ3RTUzB4UkRRMU55SXZQand2Wno0OEwyYytQQzluUGp4bklHUmhkR0V0Ylcxc0xXNXZaR1U5SW0xdklpQjBjbUZ1YzJadmNtMDlJblJ5WVc1emJHRjBaU2d4TnpFMExqVXNNQ2tpUGp4MWMyVWdaR0YwWVMxalBTSXlNakV5SWlCNGJHbHVhenBvY21WbVBTSWpUVXBZTFRFekxWUkZXQzFPTFRJeU1USWlMejQ4TDJjK1BHY2daR0YwWVMxdGJXd3RibTlrWlQwaVZHVllRWFJ2YlNJZ1pHRjBZUzF0YW5ndGRHVjRZMnhoYzNNOUlrOVNSQ0lnZEhKaGJuTm1iM0p0UFNKMGNtRnVjMnhoZEdVb01qY3hOQzQzTERBcElqNDhaeUJrWVhSaExXMXRiQzF1YjJSbFBTSnRiM1psY2lJK1BHY2daR0YwWVMxdGJXd3RibTlrWlQwaWJXa2lQangxYzJVZ1pHRjBZUzFqUFNJeFJEUTJNeUlnZUd4cGJtczZhSEpsWmowaUkwMUtXQzB4TXkxVVJWZ3RTUzB4UkRRMk15SXZQand2Wno0OFp5QmtZWFJoTFcxdGJDMXViMlJsUFNKdGJ5SWdkSEpoYm5ObWIzSnRQU0owY21GdWMyeGhkR1VvTWpjd0xqTXNOQ2tnZEhKaGJuTnNZWFJsS0MweU5UQWdNQ2tpUGp4MWMyVWdaR0YwWVMxalBTSkJSaUlnZUd4cGJtczZhSEpsWmowaUkwMUtXQzB4TXkxVVJWZ3RUaTFCUmlJdlBqd3ZaejQ4TDJjK1BDOW5QanhuSUdSaGRHRXRiVzFzTFc1dlpHVTlJbTF6ZFhBaUlIUnlZVzV6Wm05eWJUMGlkSEpoYm5Oc1lYUmxLRE14T1RrdU55d3dLU0krUEdjZ1pHRjBZUzF0Yld3dGJtOWtaVDBpYlc4aVBqeDFjMlVnWkdGMFlTMWpQU0l5T1NJZ2VHeHBibXM2YUhKbFpqMGlJMDFLV0MweE15MVVSVmd0VGkweU9TSXZQand2Wno0OFp5QmtZWFJoTFcxdGJDMXViMlJsUFNKdGJpSWdkSEpoYm5ObWIzSnRQU0owY21GdWMyeGhkR1VvTkRJeUxESTRPU2tnYzJOaGJHVW9NQzQzTURjcElqNDhkWE5sSUdSaGRHRXRZejBpTXpJaUlIaHNhVzVyT21oeVpXWTlJaU5OU2xndE1UTXRWRVZZTFU0dE16SWlMejQ4TDJjK1BDOW5Qand2Wno0OEwyYytQR2NnWkdGMFlTMXRiV3d0Ym05a1pUMGliWE4xWWlJZ2RISmhibk5tYjNKdFBTSjBjbUZ1YzJ4aGRHVW9NVGc1T0N3dE5qZzJLU0krUEdjZ1pHRjBZUzF0Yld3dGJtOWtaVDBpYldraVBqeDFjMlVnWkdGMFlTMWpQU0l4UkRRME1TSWdlR3hwYm1zNmFISmxaajBpSTAxS1dDMHhNeTFVUlZndFNTMHhSRFEwTVNJdlBqd3ZaejQ4WnlCa1lYUmhMVzF0YkMxdWIyUmxQU0pVWlZoQmRHOXRJaUIwY21GdWMyWnZjbTA5SW5SeVlXNXpiR0YwWlNnNE16WXNMVEUxTUNrZ2MyTmhiR1VvTUM0M01EY3BJaUJrWVhSaExXMXFlQzEwWlhoamJHRnpjejBpVDFKRUlqNDhaeUJrWVhSaExXMXRiQzF1YjJSbFBTSnRhU0krUEhWelpTQmtZWFJoTFdNOUlqRkVORFZFSWlCNGJHbHVhenBvY21WbVBTSWpUVXBZTFRFekxWUkZXQzFKTFRGRU5EVkVJaTgrUEM5blBqeG5JR1JoZEdFdGJXMXNMVzV2WkdVOUltMXBJaUIwY21GdWMyWnZjbTA5SW5SeVlXNXpiR0YwWlNnMU1ETXNNQ2tpUGp4MWMyVWdaR0YwWVMxalBTSXhSRFEwUlNJZ2VHeHBibXM2YUhKbFpqMGlJMDFLV0MweE15MVVSVmd0U1MweFJEUTBSU0l2UGp3dlp6NDhaeUJrWVhSaExXMXRiQzF1YjJSbFBTSnRhU0lnZEhKaGJuTm1iM0p0UFNKMGNtRnVjMnhoZEdVb01UQXpNaXd3S1NJK1BIVnpaU0JrWVhSaExXTTlJakZFTkRVMklpQjRiR2x1YXpwb2NtVm1QU0lqVFVwWUxURXpMVlJGV0MxSkxURkVORFUySWk4K1BDOW5QanhuSUdSaGRHRXRiVzFzTFc1dlpHVTlJbTFwSWlCMGNtRnVjMlp2Y20wOUluUnlZVzV6YkdGMFpTZ3hNemMzTERBcElqNDhkWE5sSUdSaGRHRXRZejBpTVVRME5VWWlJSGhzYVc1ck9taHlaV1k5SWlOTlNsZ3RNVE10VkVWWUxVa3RNVVEwTlVZaUx6NDhMMmMrUEdjZ1pHRjBZUzF0Yld3dGJtOWtaVDBpYldraUlIUnlZVzV6Wm05eWJUMGlkSEpoYm5Oc1lYUmxLREU0TWpnc01Da2lQangxYzJVZ1pHRjBZUzFqUFNJeFJEUTJNQ0lnZUd4cGJtczZhSEpsWmowaUkwMUtXQzB4TXkxVVJWZ3RTUzB4UkRRMk1DSXZQand2Wno0OEwyYytQQzluUGp4eVpXTjBJSGRwWkhSb1BTSTJNRFkyTGpJaUlHaGxhV2RvZEQwaU5qQWlJSGc5SWpFeU1DSWdlVDBpTWpJd0lpOCtQQzluUGp3dlp6NDhaeUJrWVhSaExXMXRiQzF1YjJSbFBTSnRieUlnZEhKaGJuTm1iM0p0UFNKMGNtRnVjMnhoZEdVb01Dd3lNRE11TkNraVBqeDFjMlVnWkdGMFlTMWpQU0l5TWpGQklpQjRiR2x1YXpwb2NtVm1QU0lqVFVwWUxURXpMVlJGV0MxVE5DMHlNakZCSWk4K1BDOW5Qanh5WldOMElIZHBaSFJvUFNJMk16QTJMaklpSUdobGFXZG9kRDBpTmpBaUlIZzlJakV3TWpBaUlIazlJakU0T1RNdU5DSXZQand2Wno0OEwyYytQQzluUGp3dmMzWm5QZz09IiwKCSJSZWFsVmlld1NpemVKc29uIiA6ICJ7XCJoZWlnaHRcIjoxMDcxLjQyODYwNDEyNTk3NjYsXCJ3aWR0aFwiOjMyODUuNzE0NDE2NTAzOTA2Mn0iCn0K"/>
    </extobj>
    <extobj name="2384804F-3998-4D57-9195-F3826E402611-2">
      <extobjdata type="2384804F-3998-4D57-9195-F3826E402611" data="ewoJIkltZ1NldHRpbmdKc29uIiA6ICJ7XCJoZWlnaHRcIjo1My41NzE0Mjg1NzE0Mjg1NyxcIndpZHRoXCI6MzQ5Ljk5OTk5OTk5OTk5OTk0fSIsCgkiTGF0ZXgiIDogIlMgPSBcXHNxcnR7XFxmcmFje1xcc3VtX3tpan17KHZfe2lqfSAtIFxcYmFye3Z9KV4yfX17Tl97cGFpcnN9fX0gPSAzMDBcXCBcXG11IG06IDhcXCBpdGVyYXRpb25zIiwKCSJMYXRleEltZ0Jhc2U2NCIgOiAiUEhOMlp5QjRiV3h1Y3owaWFIUjBjRG92TDNkM2R5NTNNeTV2Y21jdk1qQXdNQzl6ZG1jaUlIZHBaSFJvUFNJME5DNDVORE5sZUNJZ2FHVnBaMmgwUFNJMkxqa3lNMlY0SWlCeWIyeGxQU0pwYldjaUlHWnZZM1Z6WVdKc1pUMGlabUZzYzJVaUlIWnBaWGRDYjNnOUlqQWdMVEl3TVRNdU5DQXhPVGcyTkM0NUlETXdOakFpSUhodGJHNXpPbmhzYVc1clBTSm9kSFJ3T2k4dmQzZDNMbmN6TG05eVp5OHhPVGs1TDNoc2FXNXJJaUJoY21saExXaHBaR1JsYmowaWRISjFaU0lnYzNSNWJHVTlJblpsY25ScFkyRnNMV0ZzYVdkdU9pQXRNaTR6TmpobGVEc2diV0Y0TFhkcFpIUm9PaUE1T0NVN0lqNDhaR1ZtY3o0OGNHRjBhQ0JwWkQwaVRVcFlMVEV0VkVWWUxVa3RNVVEwTkRZaUlHUTlJazB6TURnZ01qUlJNelkzSURJMElEUXhOaUEzTmxRME5qWWdNVGszVVRRMk5pQXlOakFnTkRFMElESTRORkV6TURnZ016RXhJREkzT0NBek1qRlVNak0ySURNME1WRXhOellnTXpneklERTNOaUEwTmpKUk1UYzJJRFV5TXlBeU1EZ2dOVGN6VkRJM015QTJORGhSTXpBeUlEWTNNeUF6TkRNZ05qZzRWRFF3TnlBM01EUklOREU0U0RReU5WRTFNakVnTnpBMElEVTJOQ0EyTkRCUk5UWTFJRFkwTUNBMU56Y2dOalV6VkRZd015QTJPREpVTmpJeklEY3dORkUyTWpRZ056QTBJRFl5TnlBM01EUlVOak15SURjd05WRTJORFVnTnpBMUlEWTBOU0EyT1RoVU5qRTNJRFUzTjFRMU9EVWdORFU1VkRVMk9TQTBOVFpSTlRRNUlEUTFOaUExTkRrZ05EWTFVVFUwT1NBME56RWdOVFV3SURRM05WRTFOVEFnTkRjNElEVTFNU0EwT1RSVU5UVXpJRFV5TUZFMU5UTWdOVFUwSURVME5DQTFOemxVTlRJMklEWXhObFExTURFZ05qUXhVVFEyTlNBMk5qSWdOREU1SURZMk1sRXpOaklnTmpZeUlETXhNeUEyTVRaVU1qWXpJRFV4TUZFeU5qTWdORGd3SURJM09DQTBOVGhVTXpFNUlEUXlOMUV6TWpNZ05ESTFJRE00T1NBME1EaFVORFUySURNNU1GRTBPVEFnTXpjNUlEVXlNaUF6TkRKVU5UVTBJREkwTWxFMU5UUWdNakUySURVME5pQXhPRFpSTlRReElERTJOQ0ExTWpnZ01UTTNWRFE1TWlBM09GUTBNallnTVRoVU16TXlJQzB5TUZFek1qQWdMVEl5SURJNU9DQXRNakpSTVRrNUlDMHlNaUF4TkRRZ016Tk1NVE0wSURRMFRERXdOaUF4TTFFNE15QXRNVFFnTnpnZ0xURTRWRFkxSUMweU1sRTFNaUF0TWpJZ05USWdMVEUwVVRVeUlDMHhNU0F4TVRBZ01qSXhVVEV4TWlBeU1qY2dNVE13SURJeU4wZ3hORE5STVRRNUlESXlNU0F4TkRrZ01qRTJVVEUwT1NBeU1UUWdNVFE0SURJd04xUXhORFFnTVRnMlZERTBNaUF4TlROUk1UUTBJREV4TkNBeE5qQWdPRGRVTWpBeklEUTNWREkxTlNBeU9WUXpNRGdnTWpSYUlpOCtQSEJoZEdnZ2FXUTlJazFLV0MweExWUkZXQzFPTFRORUlpQmtQU0pOTlRZZ016UTNVVFUySURNMk1DQTNNQ0F6TmpkSU56QTNVVGN5TWlBek5Ua2dOekl5SURNME4xRTNNaklnTXpNMklEY3dPQ0F6TWpoTU16a3dJRE15TjBnM01sRTFOaUF6TXpJZ05UWWdNelEzV2swMU5pQXhOVE5STlRZZ01UWTRJRGN5SURFM00wZzNNRGhSTnpJeUlERTJNeUEzTWpJZ01UVXpVVGN5TWlBeE5EQWdOekEzSURFek0wZzNNRkUxTmlBeE5EQWdOVFlnTVRVeldpSXZQanh3WVhSb0lHbGtQU0pOU2xndE1TMVVSVmd0VXpRdE1qSXhRU0lnWkQwaVRUazRNeUF4TnpNNVVUazRPQ0F4TnpVd0lERXdNREVnTVRjMU1GRXhNREE0SURFM05UQWdNVEF4TXlBeE56UTFWREV3TWpBZ01UY3pNMUV4TURJd0lERTNNallnTnpReUlESTBORlEwTmpBZ0xURXlOREZSTkRVNElDMHhNalV3SURRek9TQXRNVEkxTUVnME16WlJOREkwSUMweE1qVXdJRFF5TkNBdE1USTBPRXcwTVRBZ0xURXhOalpSTXprMUlDMHhNRGd6SURNMk55QXRPVEl3VkRNeE1pQXROakF4VERJd01TQTBORXd4TXpjZ0xUZ3pUREV4TVNBdE5UZE1NVGczSURrMlRESTJOQ0F5TkRkUk1qWTFJREkwTmlBek5qa2dMVE0xTjFFME56QWdMVGsxT0NBME56TWdMVGsyTTB3M01qY2dNemcwVVRrM09TQXhOekk1SURrNE15QXhOek01V2lJdlBqeHdZWFJvSUdsa1BTSk5TbGd0TVMxVVJWZ3RVMDh0TWpJeE1TSWdaRDBpVFRZeElEYzBPRkUyTkNBM05UQWdORGc1SURjMU1FZzVNVE5NT1RVMElEWTBNRkU1TmpVZ05qQTVJRGszTmlBMU56bFVPVGt6SURVek0xUTVPVGtnTlRFMlNEazNPVXc1TlRrZ05URTNVVGt6TmlBMU56a2dPRGcySURZeU1WUTNOemNnTmpneVVUY3lOQ0EzTURBZ05qVTFJRGN3TlZRME16WWdOekV3U0RNeE9WRXhPRE1nTnpFd0lERTRNeUEzTURsUk1UZzJJRGN3TmlBek5EZ2dORGcwVkRVeE1TQXlOVGxSTlRFM0lESTFNQ0ExTVRNZ01qUTBURFE1TUNBeU1UWlJORFkySURFNE9DQTBNakFnTVRNMFZETXpNQ0F5TjB3eE5Ea2dMVEU0TjFFeE5Ea2dMVEU0T0NBek5qSWdMVEU0T0ZFek9EZ2dMVEU0T0NBME16WWdMVEU0T0ZRMU1EWWdMVEU0T1ZFMk56a2dMVEU0T1NBM056Z2dMVEUyTWxRNU16WWdMVFF6VVRrME5pQXRNamNnT1RVNUlEWklPVGs1VERreE15QXRNalE1VERRNE9TQXRNalV3VVRZMUlDMHlOVEFnTmpJZ0xUSTBPRkUxTmlBdE1qUTJJRFUySUMweU16bFJOVFlnTFRJek5DQXhNVGdnTFRFMk1WRXhPRFlnTFRneElESTBOU0F0TVRGTU5ESTRJREl3TmxFME1qZ2dNakEzSURJME1pQTBOakpNTlRjZ056RTNURFUySURjeU9GRTFOaUEzTkRRZ05qRWdOelE0V2lJdlBqeHdZWFJvSUdsa1BTSk5TbGd0TVMxVVJWZ3RTUzB4UkRRMU5pSWdaRDBpVFRFNE5DQTJNREJSTVRnMElEWXlOQ0F5TURNZ05qUXlWREkwTnlBMk5qRlJNalkxSURZMk1TQXlOemNnTmpRNVZESTVNQ0EyTVRsUk1qa3dJRFU1TmlBeU56QWdOVGMzVkRJeU5pQTFOVGRSTWpFeElEVTFOeUF4T1RnZ05UWTNWREU0TkNBMk1EQmFUVEl4SURJNE4xRXlNU0F5T1RVZ016QWdNekU0VkRVMElETTJPVlE1T0NBME1qQlVNVFU0SURRME1sRXhPVGNnTkRReUlESXlNeUEwTVRsVU1qVXdJRE0xTjFFeU5UQWdNelF3SURJek5pQXpNREZVTVRrMklERTVObFF4TlRRZ09ETlJNVFE1SURZeElERTBPU0ExTVZFeE5Ea2dNallnTVRZMklESTJVVEUzTlNBeU5pQXhPRFVnTWpsVU1qQTRJRFF6VkRJek5TQTNPRlF5TmpBZ01UTTNVVEkyTXlBeE5Ea2dNalkxSURFMU1WUXlPRElnTVRVelVUTXdNaUF4TlRNZ016QXlJREUwTTFFek1ESWdNVE0xSURJNU15QXhNVEpVTWpZNElEWXhWREl5TXlBeE1WUXhOakVnTFRFeFVURXlPU0F0TVRFZ01UQXlJREV3VkRjMElEYzBVVGMwSURreElEYzVJREV3TmxReE1qSWdNakl3VVRFMk1DQXpNakVnTVRZMklETTBNVlF4TnpNZ016Z3dVVEUzTXlBME1EUWdNVFUySURRd05FZ3hOVFJSTVRJMElEUXdOQ0E1T1NBek56RlVOakVnTWpnM1VUWXdJREk0TmlBMU9TQXlPRFJVTlRnZ01qZ3hWRFUySURJM09WUTFNeUF5TnpoVU5Ea2dNamM0VkRReElESTNPRWd5TjFFeU1TQXlPRFFnTWpFZ01qZzNXaUl2UGp4d1lYUm9JR2xrUFNKTlNsZ3RNUzFVUlZndFNTMHhSRFExTnlJZ1pEMGlUVEk1TnlBMU9UWlJNamszSURZeU55QXpNVGdnTmpRMFZETTJNU0EyTmpGUk16YzRJRFkyTVNBek9Ea2dOalV4VkRRd015QTJNak5STkRBeklEVTVOU0F6T0RRZ05UYzJWRE0wTUNBMU5UZFJNekl5SURVMU55QXpNVEFnTlRZM1ZESTVOeUExT1RaYVRUSTRPQ0F6TnpaUk1qZzRJRFF3TlNBeU5qSWdOREExVVRJME1DQTBNRFVnTWpJd0lETTVNMVF4T0RVZ016WXlWREUyTVNBek1qVlVNVFEwSURJNU0wd3hNemNnTWpjNVVURXpOU0F5TnpnZ01USXhJREkzT0VneE1EZFJNVEF4SURJNE5DQXhNREVnTWpnMlZERXdOU0F5T1RsUk1USTJJRE0wT0NBeE5qUWdNemt4VkRJMU1pQTBOREZSTWpVeklEUTBNU0F5TmpBZ05EUXhWREkzTWlBME5ESlJNamsySURRME1TQXpNVFlnTkRNeVVUTTBNU0EwTVRnZ016VTBJRFF3TVZRek5qY2dNelE0VmpNek1rd3pNVGdnTVRNelVUSTJOeUF0TmpjZ01qWTBJQzAzTlZFeU5EWWdMVEV5TlNBeE9UUWdMVEUyTkZRM05TQXRNakEwVVRJMUlDMHlNRFFnTnlBdE1UZ3pWQzB4TWlBdE1UTTNVUzB4TWlBdE1URXdJRGNnTFRreFZEVXpJQzAzTVZFM01DQXROekVnT0RJZ0xUZ3hWRGsxSUMweE1USlJPVFVnTFRFME9DQTJNeUF0TVRZM1VUWTVJQzB4TmpnZ056Y2dMVEUyT0ZFeE1URWdMVEUyT0NBeE16a2dMVEUwTUZReE9ESWdMVGMwVERFNU15QXRNekpSTWpBMElERXhJREl4T1NBM01sUXlOVEVnTVRrM1ZESTNPQ0F6TURoVU1qZzVJRE0yTlZFeU9Ea2dNemN5SURJNE9DQXpOelphSWk4K1BIQmhkR2dnYVdROUlrMUtXQzB4TFZSRldDMU9MVEk0SWlCa1BTSk5PVFFnTWpVd1VUazBJRE14T1NBeE1EUWdNemd4VkRFeU55QTBPRGhVTVRZMElEVTNObFF5TURJZ05qUXpWREkwTkNBMk9UVlVNamMzSURjeU9WUXpNRElnTnpVd1NETXhOVWd6TVRsUk16TXpJRGMxTUNBek16TWdOelF4VVRNek15QTNNemdnTXpFMklEY3lNRlF5TnpVZ05qWTNWREl5TmlBMU9ERlVNVGcwSURRME0xUXhOamNnTWpVd1ZERTROQ0ExT0ZReU1qVWdMVGd4VkRJM05DQXRNVFkzVkRNeE5pQXRNakl3VkRNek15QXRNalF4VVRNek15QXRNalV3SURNeE9DQXRNalV3U0RNeE5VZ3pNREpNTWpjMElDMHlNalpSTVRnd0lDMHhOREVnTVRNM0lDMHhORlE1TkNBeU5UQmFJaTgrUEhCaGRHZ2dhV1E5SWsxS1dDMHhMVlJGV0MxSkxURkVORFl6SWlCa1BTSk5NVGN6SURNNE1GRXhOek1nTkRBMUlERTFOQ0EwTURWUk1UTXdJRFF3TlNBeE1EUWdNemMyVkRZeElESTROMUUyTUNBeU9EWWdOVGtnTWpnMFZEVTRJREk0TVZRMU5pQXlOemxVTlRNZ01qYzRWRFE1SURJM09GUTBNU0F5TnpoSU1qZFJNakVnTWpnMElESXhJREk0TjFFeU1TQXlPVFFnTWprZ016RTJWRFV6SURNMk9GUTVOeUEwTVRsVU1UWXdJRFEwTVZFeU1ESWdORFF4SURJeU5TQTBNVGRVTWpRNUlETTJNVkV5TkRrZ016UTBJREkwTmlBek16VlJNalEySURNeU9TQXlNekVnTWpreFZESXdNQ0F5TURKVU1UZ3lJREV4TTFFeE9ESWdPRFlnTVRnM0lEWTVVVEl3TUNBeU5pQXlOVEFnTWpaUk1qZzNJREkySURNeE9TQTJNRlF6TmprZ01UTTVWRE01T0NBeU1qSlVOREE1SURJM04xRTBNRGtnTXpBd0lEUXdNU0F6TVRkVU16Z3pJRE0wTTFRek5qVWdNell4VkRNMU55QXpPRE5STXpVM0lEUXdOU0F6TnpZZ05ESTBWRFF4TnlBME5ETlJORE0ySURRME15QTBOVEVnTkRJMVZEUTJOeUF6TmpkUk5EWTNJRE0wTUNBME5UVWdNamcwVkRReE9DQXhOVGxVTXpRM0lEUXdWREkwTVNBdE1URlJNVGMzSUMweE1TQXhNemtnTWpKUk1UQXlJRFUwSURFd01pQXhNVGRSTVRBeUlERTBPQ0F4TVRBZ01UZ3hWREUxTVNBeU9UaFJNVGN6SURNMk1pQXhOek1nTXpnd1dpSXZQanh3WVhSb0lHbGtQU0pOU2xndE1TMVVSVmd0VGkweU1qRXlJaUJrUFNKTk9EUWdNak0zVkRnMElESTFNRlE1T0NBeU56QklOamM1VVRZNU5DQXlOaklnTmprMElESTFNRlEyTnprZ01qTXdTRGs0VVRnMElESXpOeUE0TkNBeU5UQmFJaTgrUEhCaGRHZ2dhV1E5SWsxS1dDMHhMVlJGV0MxT0xVRkdJaUJrUFNKTk5qa2dOVFEwVmpVNU1FZzBNekJXTlRRMFNEWTVXaUl2UGp4d1lYUm9JR2xrUFNKTlNsZ3RNUzFVUlZndFRpMHlPU0lnWkQwaVRUWXdJRGMwT1V3Mk5DQTNOVEJSTmprZ056VXdJRGMwSURjMU1FZzROa3d4TVRRZ056STJVVEl3T0NBMk5ERWdNalV4SURVeE5GUXlPVFFnTWpVd1VUSTVOQ0F4T0RJZ01qZzBJREV4T1ZReU5qRWdNVEpVTWpJMElDMDNObFF4T0RZZ0xURTBNMVF4TkRVZ0xURTVORlF4TVRNZ0xUSXlOMVE1TUNBdE1qUTJVVGczSUMweU5Ea2dPRFlnTFRJMU1FZzNORkUyTmlBdE1qVXdJRFl6SUMweU5UQlVOVGdnTFRJME4xUTFOU0F0TWpNNFVUVTJJQzB5TXpjZ05qWWdMVEl5TlZFeU1qRWdMVFkwSURJeU1TQXlOVEJVTmpZZ056STFVVFUySURjek55QTFOU0EzTXpoUk5UVWdOelEySURZd0lEYzBPVm9pTHo0OGNHRjBhQ0JwWkQwaVRVcFlMVEV0VkVWWUxVNHRNeklpSUdROUlrMHhNRGtnTkRJNVVUZ3lJRFF5T1NBMk5pQTBORGRVTlRBZ05Ea3hVVFV3SURVMk1pQXhNRE1nTmpFMFZESXpOU0EyTmpaUk16STJJRFkyTmlBek9EY2dOakV3VkRRME9TQTBOalZSTkRRNUlEUXlNaUEwTWprZ016Z3pWRE00TVNBek1UVlVNekF4SURJME1WRXlOalVnTWpFd0lESXdNU0F4TkRsTU1UUXlJRGt6VERJeE9DQTVNbEV6TnpVZ09USWdNemcxSURrM1VUTTVNaUE1T1NBME1Ea2dNVGcyVmpFNE9VZzBORGxXTVRnMlVUUTBPQ0F4T0RNZ05ETTJJRGsxVkRReU1TQXpWakJJTlRCV01UbFdNekZSTlRBZ016Z2dOVFlnTkRaVU9EWWdPREZSTVRFMUlERXhNeUF4TXpZZ01UTTNVVEUwTlNBeE5EY2dNVGN3SURFM05GUXlNRFFnTWpFeFZESXpNeUF5TkRSVU1qWXhJREkzT0ZReU9EUWdNekE0VkRNd05TQXpOREJVTXpJd0lETTJPVlF6TXpNZ05EQXhWRE0wTUNBME16RlVNelF6SURRMk5GRXpORE1nTlRJM0lETXdPU0ExTnpOVU1qRXlJRFl4T1ZFeE56a2dOakU1SURFMU5DQTJNREpVTVRFNUlEVTJPVlF4TURrZ05UVXdVVEV3T1NBMU5Ea2dNVEUwSURVME9WRXhNeklnTlRRNUlERTFNU0ExTXpWVU1UY3dJRFE0T1ZFeE56QWdORFkwSURFMU5DQTBORGRVTVRBNUlEUXlPVm9pTHo0OGNHRjBhQ0JwWkQwaVRVcFlMVEV0VkVWWUxVa3RNVVEwTkRFaUlHUTlJazB5TXpRZ05qTTNVVEl6TVNBMk16Y2dNakkySURZek4xRXlNREVnTmpNM0lERTVOaUEyTXpoVU1Ua3hJRFkwT1ZFeE9URWdOamMySURJd01pQTJPREpSTWpBMElEWTRNeUF5T1RrZ05qZ3pVVE0zTmlBMk9ETWdNemczSURZNE0xUTBNREVnTmpjM1VUWXhNaUF4T0RFZ05qRTJJREUyT0V3Mk56QWdNemd4VVRjeU15QTFPVElnTnpJeklEWXdObEUzTWpNZ05qTXpJRFkxT1NBMk16ZFJOak0xSURZek55QTJNelVnTmpRNFVUWXpOU0EyTlRBZ05qTTNJRFkyTUZFMk5ERWdOamMySURZME15QTJOemxVTmpVeklEWTRNMUUyTlRZZ05qZ3pJRFk0TkNBMk9ESlVOelkzSURZNE1GRTRNVGNnTmpnd0lEZzBNeUEyT0RGVU9EY3pJRFk0TWxFNE9EZ2dOamd5SURnNE9DQTJOekpST0RnNElEWTFNQ0E0T0RBZ05qUXlVVGczT0NBMk16Y2dPRFU0SURZek4xRTNPRGNnTmpNeklEYzJPU0ExT1RkTU5qSXdJRGRSTmpFNElEQWdOVGs1SURCUk5UZzFJREFnTlRneUlESlJOVGM1SURVZ05EVXpJRE13TlV3ek1qWWdOakEwVERJMk1TQXpORFJSTVRrMklEZzRJREU1TmlBM09WRXlNREVnTkRZZ01qWTRJRFEyU0RJM09GRXlPRFFnTkRFZ01qZzBJRE00VkRJNE1pQXhPVkV5TnpnZ05pQXlOeklnTUVneU5UbFJNakk0SURJZ01UVXhJREpSTVRJeklESWdNVEF3SURKVU5qTWdNbFEwTmlBeFVUTXhJREVnTXpFZ01UQlJNekVnTVRRZ016UWdNalpVTXprZ05EQlJOREVnTkRZZ05qSWdORFpSTVRNd0lEUTVJREUxTUNBNE5WRXhOVFFnT1RFZ01qSXhJRE0yTWt3eU9Ea2dOak0wVVRJNE55QTJNelVnTWpNMElEWXpOMW9pTHo0OGNHRjBhQ0JwWkQwaVRVcFlMVEV0VkVWWUxVa3RNVVEwTlVRaUlHUTlJazB5TXlBeU9EZFJNalFnTWprd0lESTFJREk1TlZRek1DQXpNVGRVTkRBZ016UTRWRFUxSURNNE1WUTNOU0EwTVRGVU1UQXhJRFF6TTFReE16UWdORFF5VVRJd09TQTBORElnTWpNd0lETTNPRXd5TkRBZ016ZzNVVE13TWlBME5ESWdNelU0SURRME1sRTBNak1nTkRReUlEUTJNQ0F6T1RWVU5EazNJREk0TVZFME9UY2dNVGN6SURReU1TQTRNbFF5TkRrZ0xURXdVVEl5TnlBdE1UQWdNakV3SUMwMFVURTVPU0F4SURFNE55QXhNVlF4TmpnZ01qaE1NVFl4SURNMlVURTJNQ0F6TlNBeE16a2dMVFV4VkRFeE9DQXRNVE00VVRFeE9DQXRNVFEwSURFeU5pQXRNVFExVkRFMk15QXRNVFE0U0RFNE9GRXhPVFFnTFRFMU5TQXhPVFFnTFRFMU4xUXhPVEVnTFRFM05WRXhPRGdnTFRFNE55QXhPRFVnTFRFNU1GUXhOeklnTFRFNU5GRXhOekFnTFRFNU5DQXhOakVnTFRFNU5GUXhNamNnTFRFNU0xUTJOU0F0TVRreVVTMDFJQzB4T1RJZ0xUSTBJQzB4T1RSSUxUTXlVUzB6T1NBdE1UZzNJQzB6T1NBdE1UZ3pVUzB6TnlBdE1UVTJJQzB5TmlBdE1UUTRTQzAyVVRJNElDMHhORGNnTXpNZ0xURXpObEV6TmlBdE1UTXdJRGswSURFd00xUXhOVFVnTXpVd1VURTFOaUF6TlRVZ01UVTJJRE0yTkZFeE5UWWdOREExSURFek1TQTBNRFZSTVRBNUlEUXdOU0E1TkNBek56ZFVOekVnTXpFMlZEVTVJREk0TUZFMU55QXlOemdnTkRNZ01qYzRTREk1VVRJeklESTROQ0F5TXlBeU9EZGFUVEUzT0NBeE1ESlJNakF3SURJMklESTFNaUF5TmxFeU9ESWdNallnTXpFd0lEUTVWRE0xTmlBeE1EZFJNemMwSURFME1TQXpPVElnTWpFMVZEUXhNU0F6TWpWV016TXhVVFF4TVNBME1EVWdNelV3SURRd05WRXpNemtnTkRBMUlETXlPQ0EwTURKVU16QTJJRE01TTFReU9EWWdNemd3VkRJMk9TQXpOalZVTWpVMElETTFNRlF5TkRNZ016TTJWREl6TlNBek1qWk1Nak15SURNeU1sRXlNeklnTXpJeElESXlPU0F6TURoVU1qRTRJREkyTkZReU1EUWdNakV5VVRFM09DQXhNRFlnTVRjNElERXdNbG9pTHo0OGNHRjBhQ0JwWkQwaVRVcFlMVEV0VkVWWUxVa3RNVVEwTkVVaUlHUTlJazB6TXlBeE5UZFJNek1nTWpVNElERXdPU0F6TkRsVU1qZ3dJRFEwTVZFek16RWdORFF4SURNM01DQXpPVEpSTXpnMklEUXlNaUEwTVRZZ05ESXlVVFF5T1NBME1qSWdORE01SURReE5GUTBORGtnTXprMFVUUTBPU0F6T0RFZ05ERXlJREl6TkZRek56UWdOamhSTXpjMElEUXpJRE00TVNBek5WUTBNRElnTWpaUk5ERXhJREkzSURReU1pQXpOVkUwTkRNZ05UVWdORFl6SURFek1WRTBOamtnTVRVeElEUTNNeUF4TlRKUk5EYzFJREUxTXlBME9ETWdNVFV6U0RRNE4xRTFNRFlnTVRVeklEVXdOaUF4TkRSUk5UQTJJREV6T0NBMU1ERWdNVEUzVkRRNE1TQTJNMVEwTkRrZ01UTlJORE0ySURBZ05ERTNJQzA0VVRRd09TQXRNVEFnTXpreklDMHhNRkV6TlRrZ0xURXdJRE16TmlBMVZETXdOaUF6Tmt3ek1EQWdOVEZSTWprNUlEVXlJREk1TmlBMU1GRXlPVFFnTkRnZ01qa3lJRFEyVVRJek15QXRNVEFnTVRjeUlDMHhNRkV4TVRjZ0xURXdJRGMxSURNd1ZETXpJREUxTjFwTk16VXhJRE15T0ZFek5URWdNek0wSURNME5pQXpOVEJVTXpJeklETTROVlF5TnpjZ05EQTFVVEkwTWlBME1EVWdNakV3SURNM05GUXhOakFnTWprelVURXpNU0F5TVRRZ01URTVJREV5T1ZFeE1Ua2dNVEkySURFeE9TQXhNVGhVTVRFNElERXdObEV4TVRnZ05qRWdNVE0ySURRMFZERTNPU0F5TmxFeU1UY2dNallnTWpVMElEVTVWREk1T0NBeE1UQlJNekF3SURFeE5DQXpNalVnTWpFM1ZETTFNU0F6TWpoYUlpOCtQSEJoZEdnZ2FXUTlJazFLV0MweExWUkZXQzFKTFRGRU5EVkdJaUJrUFNKTk1qRWdNamczVVRJeUlESTVNQ0F5TXlBeU9UVlVNamdnTXpFM1ZETTRJRE0wT0ZRMU15QXpPREZVTnpNZ05ERXhWRGs1SURRek0xUXhNeklnTkRReVVURTJNU0EwTkRJZ01UZ3pJRFF6TUZReU1UUWdOREE0VkRJeU5TQXpPRGhSTWpJM0lETTRNaUF5TWpnZ016Z3lWREl6TmlBek9EbFJNamcwSURRME1TQXpORGNnTkRReFNETTFNRkV6T1RnZ05EUXhJRFF5TWlBME1EQlJORE13SURNNE1TQTBNekFnTXpZelVUUXpNQ0F6TXpNZ05ERTNJRE14TlZRek9URWdNamt5VkRNMk5pQXlPRGhSTXpRMklESTRPQ0F6TXpRZ01qazVWRE15TWlBek1qaFJNekl5SURNM05pQXpOemdnTXpreVVUTTFOaUEwTURVZ016UXlJRFF3TlZFeU9EWWdOREExSURJek9TQXpNekZSTWpJNUlETXhOU0F5TWpRZ01qazRWREU1TUNBeE5qVlJNVFUySURJMUlERTFNU0F4TmxFeE16Z2dMVEV4SURFd09DQXRNVEZST1RVZ0xURXhJRGczSUMwMVZEYzJJRGRVTnpRZ01UZFJOelFnTXpBZ01URTBJREU0T1ZReE5UUWdNelkyVVRFMU5DQTBNRFVnTVRJNElEUXdOVkV4TURjZ05EQTFJRGt5SURNM04xUTJPQ0F6TVRaVU5UY2dNamd3VVRVMUlESTNPQ0EwTVNBeU56aElNamRSTWpFZ01qZzBJREl4SURJNE4xb2lMejQ4Y0dGMGFDQnBaRDBpVFVwWUxURXRWRVZZTFVrdE1VUTBOakFpSUdROUlrMHhNekVnTWpnNVVURXpNU0F6TWpFZ01UUTNJRE0xTkZReU1ETWdOREUxVkRNd01DQTBOREpSTXpZeUlEUTBNaUF6T1RBZ05ERTFWRFF4T1NBek5UVlJOREU1SURNeU15QTBNRElnTXpBNFZETTJOQ0F5T1RKUk16VXhJREk1TWlBek5EQWdNekF3VkRNeU9DQXpNalpSTXpJNElETTBNaUF6TXpjZ016VTBWRE0xTkNBek56SlVNelkzSURNM09GRXpOamdnTXpjNElETTJPQ0F6TnpsUk16WTRJRE00TWlBek5qRWdNemc0VkRNek5pQXpPVGxVTWprM0lEUXdOVkV5TkRrZ05EQTFJREl5TnlBek56bFVNakEwSURNeU5sRXlNRFFnTXpBeElESXlNeUF5T1RGVU1qYzRJREkzTkZRek16QWdNalU1VVRNNU5pQXlNekFnTXprMklERTJNMUV6T1RZZ01UTTFJRE00TlNBeE1EZFVNelV5SURVeFZESTRPU0EzVkRFNU5TQXRNVEJSTVRFNElDMHhNQ0E0TmlBeE9WUTFNeUE0TjFFMU15QXhNallnTnpRZ01UUXpWREV4T0NBeE5qQlJNVE16SURFMk1DQXhORFlnTVRVeFZERTJNQ0F4TWpCUk1UWXdJRGswSURFME1pQTNObFF4TVRFZ05UaFJNVEE1SURVM0lERXdPQ0ExTjFReE1EY2dOVFZSTVRBNElEVXlJREV4TlNBME4xUXhORFlnTXpSVU1qQXhJREkzVVRJek55QXlOeUF5TmpNZ016aFVNekF4SURZMlZETXhPQ0E1TjFRek1qTWdNVEl5VVRNeU15QXhOVEFnTXpBeUlERTJORlF5TlRRZ01UZ3hWREU1TlNBeE9UWlVNVFE0SURJek1WRXhNekVnTWpVMklERXpNU0F5T0RsYUlpOCtQSEJoZEdnZ2FXUTlJazFLV0MweExWUkZXQzFPTFRNeklpQmtQU0pOTVRJM0lEUTJNMUV4TURBZ05EWXpJRGcxSURRNE1GUTJPU0ExTWpSUk5qa2dOVGM1SURFeE55QTJNakpVTWpNeklEWTJOVkV5TmpnZ05qWTFJREkzTnlBMk5qUlJNelV4SURZMU1pQXpPVEFnTmpFeFZEUXpNQ0ExTWpKUk5ETXdJRFEzTUNBek9UWWdOREl4VkRNd01pQXpOVEJNTWprNUlETTBPRkV5T1RrZ016UTNJRE13T0NBek5EVlVNek0zSURNek5sUXpOelVnTXpFMVVUUTFOeUF5TmpJZ05EVTNJREUzTlZFME5UY2dPVFlnTXprMUlETTNWREl6T0NBdE1qSlJNVFU0SUMweU1pQXhNREFnTWpGVU5ESWdNVE13VVRReUlERTFPQ0EyTUNBeE56VlVNVEExSURFNU0xRXhNek1nTVRreklERTFNU0F4TnpWVU1UWTVJREV6TUZFeE5qa2dNVEU1SURFMk5pQXhNVEJVTVRVNUlEazBWREUwT0NBNE1sUXhNellnTnpSVU1USTJJRGN3VkRFeE9DQTJOMHd4TVRRZ05qWlJNVFkxSURJeElESXpPQ0F5TVZFeU9UTWdNakVnTXpJeElEYzBVVE16T0NBeE1EY2dNek00SURFM05WWXhPVFZSTXpNNElESTVNQ0F5TnpRZ016SXlVVEkxT1NBek1qZ2dNakV6SURNeU9Vd3hOekVnTXpNd1RERTJPQ0F6TXpKUk1UWTJJRE16TlNBeE5qWWdNelE0VVRFMk5pQXpOallnTVRjMElETTJObEV5TURJZ016WTJJREl6TWlBek56RlJNalkySURNM05pQXlPVFFnTkRFelZETXlNaUExTWpWV05UTXpVVE15TWlBMU9UQWdNamczSURZeE1sRXlOalVnTmpJMklESTBNQ0EyTWpaUk1qQTRJRFl5TmlBeE9ERWdOakUxVkRFME15QTFPVEpVTVRNeUlEVTRNRWd4TXpWUk1UTTRJRFUzT1NBeE5ETWdOVGM0VkRFMU15QTFOek5VTVRZMUlEVTJObFF4TnpVZ05UVTFWREU0TXlBMU5EQlVNVGcySURVeU1GRXhPRFlnTkRrNElERTNNaUEwT0RGVU1USTNJRFEyTTFvaUx6NDhjR0YwYUNCcFpEMGlUVXBZTFRFdFZFVllMVTR0TXpBaUlHUTlJazA1TmlBMU9EVlJNVFV5SURZMk5pQXlORGtnTmpZMlVUSTVOeUEyTmpZZ016UTFJRFkwTUZRME1qTWdOVFE0VVRRMk1DQTBOalVnTkRZd0lETXlNRkUwTmpBZ01UWTFJRFF4TnlBNE0xRXpPVGNnTkRFZ016WXlJREUyVkRNd01TQXRNVFZVTWpVd0lDMHlNbEV5TWpRZ0xUSXlJREU1T0NBdE1UWlVNVE0zSURFMlZEZ3lJRGd6VVRNNUlERTJOU0F6T1NBek1qQlJNemtnTkRrMElEazJJRFU0TlZwTk16SXhJRFU1TjFFeU9URWdOakk1SURJMU1DQTJNamxSTWpBNElEWXlPU0F4TnpnZ05UazNVVEUxTXlBMU56RWdNVFExSURVeU5WUXhNemNnTXpNelVURXpOeUF4TnpVZ01UUTFJREV5TlZReE9ERWdORFpSTWpBNUlERTJJREkxTUNBeE5sRXlPVEFnTVRZZ016RTRJRFEyVVRNME55QTNOaUF6TlRRZ01UTXdWRE0yTWlBek16TlJNell5SURRM09DQXpOVFFnTlRJMFZETXlNU0ExT1RkYUlpOCtQSEJoZEdnZ2FXUTlJazFLV0MweExWUkZXQzFPTFVFd0lpQmtQU0lpTHo0OGNHRjBhQ0JwWkQwaVRVcFlMVEV0VkVWWUxVa3RNVVEzTURjaUlHUTlJazAxT0NBdE1qRTJVVFEwSUMweU1UWWdNelFnTFRJd09GUXlNeUF0TVRnMlVUSXpJQzB4TnpZZ09UWWdNVEUyVkRFM015QTBNVFJSTVRnMklEUTBNaUF5TVRrZ05EUXlVVEl6TVNBME5ERWdNak01SURRek5WUXlORGtnTkRJelZESTFNU0EwTVROUk1qVXhJRFF3TVNBeU1qQWdNamM1VkRFNE55QXhOREpSTVRnMUlERXpNU0F4T0RVZ01UQTNWams1VVRFNE5TQXlOaUF5TlRJZ01qWlJNall4SURJMklESTNNQ0F5TjFReU9EY2dNekZVTXpBeUlETTRWRE14TlNBME5WUXpNamNnTlRWVU16TTRJRFkxVkRNME9DQTNOMVF6TlRZZ09EaFVNelkxSURFd01Fd3pOeklnTVRFd1REUXdPQ0F5TlROUk5EUTBJRE01TlNBME5EZ2dOREEwVVRRMk1TQTBNekVnTkRreElEUXpNVkUxTURRZ05ETXhJRFV4TWlBME1qUlVOVEl6SURReE1sUTFNalVnTkRBeVREUTBPU0E0TkZFME5EZ2dOemtnTkRRNElEWTRVVFEwT0NBME15QTBOVFVnTXpWVU5EYzJJREkyVVRRNE5TQXlOeUEwT1RZZ016VlJOVEUzSURVMUlEVXpOeUF4TXpGUk5UUXpJREUxTVNBMU5EY2dNVFV5VVRVME9TQXhOVE1nTlRVM0lERTFNMGcxTmpGUk5UZ3dJREUxTXlBMU9EQWdNVFEwVVRVNE1DQXhNemdnTlRjMUlERXhOMVExTlRVZ05qTlVOVEl6SURFelVUVXhNQ0F3SURRNU1TQXRPRkUwT0RNZ0xURXdJRFEyTnlBdE1UQlJORFEySUMweE1DQTBNamtnTFRSVU5EQXlJREV4VkRNNE5TQXlPVlF6TnpZZ05EUlVNemMwSURVeFRETTJPQ0EwTlZFek5qSWdNemtnTXpVd0lETXdWRE15TkNBeE1sUXlPRGdnTFRSVU1qUTJJQzB4TVZFeE9Ua2dMVEV4SURFMU15QXhNa3d4TWprZ0xUZzFVVEV3T0NBdE1UWTNJREV3TkNBdE1UZ3dWRGt5SUMweU1ESlJOellnTFRJeE5pQTFPQ0F0TWpFMldpSXZQanh3WVhSb0lHbGtQU0pOU2xndE1TMVVSVmd0U1MweFJEUTFRU0lnWkQwaVRUSXhJREk0TjFFeU1pQXlPVE1nTWpRZ016QXpWRE0ySURNME1WUTFOaUF6T0RoVU9EZ2dOREkxVkRFek1pQTBOREpVTVRjMUlEUXpOVlF5TURVZ05ERTNWREl5TVNBek9UVlVNakk1SURNM05rd3lNekVnTXpZNVVUSXpNU0F6TmpjZ01qTXlJRE0yTjB3eU5ETWdNemM0VVRNd015QTBORElnTXpnMElEUTBNbEUwTURFZ05EUXlJRFF4TlNBME5EQlVORFF4SURRek0xUTBOakFnTkRJelZEUTNOU0EwTVRGVU5EZzFJRE01T0ZRME9UTWdNemcxVkRRNU55QXpOek5VTlRBd0lETTJORlExTURJZ016VTNURFV4TUNBek5qZFJOVGN6SURRME1pQTJOVGtnTkRReVVUY3hNeUEwTkRJZ056UTJJRFF4TlZRM09EQWdNek0yVVRjNE1DQXlPRFVnTnpReUlERTNPRlEzTURRZ05UQlJOekExSURNMklEY3dPU0F6TVZRM01qUWdNalpSTnpVeUlESTJJRGMzTmlBMU5sUTRNVFVnTVRNNFVUZ3hPQ0F4TkRrZ09ESXhJREUxTVZRNE16Y2dNVFV6VVRnMU55QXhOVE1nT0RVM0lERTBOVkU0TlRjZ01UUTBJRGcxTXlBeE16QlJPRFExSURFd01TQTRNekVnTnpOVU56ZzFJREUzVkRjeE5pQXRNVEJSTmpZNUlDMHhNQ0EyTkRnZ01UZFVOakkzSURjelVUWXlOeUE1TWlBMk5qTWdNVGt6VkRjd01DQXpORFZSTnpBd0lEUXdOQ0EyTlRZZ05EQTBTRFkxTVZFMU5qVWdOREEwSURVd05pQXpNRE5NTkRrNUlESTVNVXcwTmpZZ01UVTNVVFF6TXlBeU5pQTBNamdnTVRaUk5ERTFJQzB4TVNBek9EVWdMVEV4VVRNM01pQXRNVEVnTXpZMElDMDBWRE0xTXlBNFZETTFNQ0F4T0ZFek5UQWdNamtnTXpnMElERTJNVXcwTWpBZ016QTNVVFF5TXlBek1qSWdOREl6SURNME5WRTBNak1nTkRBMElETTNPU0EwTURSSU16YzBVVEk0T0NBME1EUWdNakk1SURNd00wd3lNaklnTWpreFRERTRPU0F4TlRkUk1UVTJJREkySURFMU1TQXhObEV4TXpnZ0xURXhJREV3T0NBdE1URlJPVFVnTFRFeElEZzNJQzAxVkRjMklEZFVOelFnTVRkUk56UWdNekFnTVRFeUlERTRNVkV4TlRFZ016TTFJREUxTVNBek5ESlJNVFUwSURNMU55QXhOVFFnTXpZNVVURTFOQ0EwTURVZ01USTVJRFF3TlZFeE1EY2dOREExSURreUlETTNOMVEyT1NBek1UWlVOVGNnTWpnd1VUVTFJREkzT0NBME1TQXlOemhJTWpkUk1qRWdNamcwSURJeElESTROMW9pTHo0OGNHRjBhQ0JwWkQwaVRVcFlMVEV0VkVWWUxVNHRNMEVpSUdROUlrMDNPQ0F6TnpCUk56Z2dNemswSURrMUlEUXhNbFF4TXpnZ05ETXdVVEUyTWlBME16QWdNVGd3SURReE5GUXhPVGtnTXpjeFVURTVPU0F6TkRZZ01UZ3lJRE15T0ZReE16a2dNekV3VkRrMklETXlOMVEzT0NBek56QmFUVGM0SURZd1VUYzRJRGcwSURrMUlERXdNbFF4TXpnZ01USXdVVEUyTWlBeE1qQWdNVGd3SURFd05GUXhPVGtnTmpGUk1UazVJRE0ySURFNE1pQXhPRlF4TXprZ01GUTVOaUF4TjFRM09DQTJNRm9pTHo0OGNHRjBhQ0JwWkQwaVRVcFlMVEV0VkVWWUxVNHRNemdpSUdROUlrMDNNQ0EwTVRkVU56QWdORGswVkRFeU5DQTJNVGhVTWpRNElEWTJObEV6TVRrZ05qWTJJRE0zTkNBMk1qUlVOREk1SURVeE5WRTBNamtnTkRnMUlEUXhPQ0EwTlRsVU16a3lJRFF4TjFRek5qRWdNemc1VkRNek5TQXpOekZVTXpJMElETTJNMHd6TXpnZ016VTBVVE0xTWlBek5EUWdNelkySURNek5GUXpPRElnTXpJelVUUTFOeUF5TmpRZ05EVTNJREUzTkZFME5UY2dPVFVnTXprNUlETTNWREkwT1NBdE1qSlJNVFU1SUMweU1pQXhNREVnTWpsVU5ETWdNVFUxVVRReklESTJNeUF4TnpJZ016TTFUREUxTkNBek5EaFJNVE16SURNMk1TQXhNamNnTXpZNFVUY3dJRFF4TnlBM01DQTBPVFJhVFRJNE5pQXpPRFpNTWpreUlETTVNRkV5T1RnZ016azBJRE13TVNBek9UWlVNekV4SURRd00xUXpNak1nTkRFelZETXpOQ0EwTWpWVU16UTFJRFF6T0ZRek5UVWdORFUwVkRNMk5DQTBOekZVTXpZNUlEUTVNVlF6TnpFZ05URXpVVE0zTVNBMU5UWWdNelF5SURVNE5sUXlOelVnTmpJMFVUSTJPQ0EyTWpVZ01qUXlJRFl5TlZFeU1ERWdOakkxSURFMk5TQTFPVGxVTVRJNElEVXpORkV4TWpnZ05URXhJREUwTVNBME9USlVNVFkzSURRMk0xUXlNVGNnTkRNeFVUSXlOQ0EwTWpZZ01qSTRJRFF5TkV3eU9EWWdNemcyV2sweU5UQWdNakZSTXpBNElESXhJRE0xTUNBMU5WUXpPVElnTVRNM1VUTTVNaUF4TlRRZ016ZzNJREUyT1ZRek56VWdNVGswVkRNMU15QXlNVFpVTXpNd0lESXpORlF6TURFZ01qVXpWREkzTkNBeU56QlJNall3SURJM09TQXlORFFnTWpnNVZESXhPQ0F6TURaTU1qRXdJRE14TVZFeU1EUWdNekV4SURFNE1TQXlPVFJVTVRNeklESXpPVlF4TURjZ01UVTNVVEV3TnlBNU9DQXhOVEFnTmpCVU1qVXdJREl4V2lJdlBqeHdZWFJvSUdsa1BTSk5TbGd0TVMxVVJWZ3RTUzB4UkRRMk1TSWdaRDBpVFRJMklETTROVkV4T1NBek9USWdNVGtnTXprMVVURTVJRE01T1NBeU1pQTBNVEZVTWpjZ05ESTFVVEk1SURRek1DQXpOaUEwTXpCVU9EY2dORE14U0RFME1Fd3hOVGtnTlRFeFVURTJNaUExTWpJZ01UWTJJRFUwTUZReE56TWdOVFkyVkRFM09TQTFPRFpVTVRnM0lEWXdNMVF4T1RjZ05qRTFWREl4TVNBMk1qUlVNakk1SURZeU5sRXlORGNnTmpJMUlESTFOQ0EyTVRWVU1qWXhJRFU1TmxFeU5qRWdOVGc1SURJMU1pQTFORGxVTWpNeUlEUTNNRXd5TWpJZ05ETXpVVEl5TWlBME16RWdNamN5SURRek1VZ3pNak5STXpNd0lEUXlOQ0F6TXpBZ05ESXdVVE16TUNBek9UZ2dNekUzSURNNE5VZ3lNVEJNTVRjMElESTBNRkV4TXpVZ09EQWdNVE0xSURZNFVURXpOU0F5TmlBeE5qSWdNalpSTVRrM0lESTJJREl6TUNBMk1GUXlPRE1nTVRRMFVUSTROU0F4TlRBZ01qZzRJREUxTVZRek1ETWdNVFV6U0RNd04xRXpNaklnTVRVeklETXlNaUF4TkRWUk16SXlJREUwTWlBek1Ua2dNVE16VVRNeE5DQXhNVGNnTXpBeElEazFWREkyTnlBME9GUXlNVFlnTmxReE5UVWdMVEV4VVRFeU5TQXRNVEVnT1RnZ05GUTFPU0ExTmxFMU55QTJOQ0ExTnlBNE0xWXhNREZNT1RJZ01qUXhVVEV5TnlBek9ESWdNVEk0SURNNE0xRXhNamdnTXpnMUlEYzNJRE00TlVneU5sb2lMejQ4Y0dGMGFDQnBaRDBpVFVwWUxURXRWRVZZTFVrdE1VUTBOVElpSUdROUlrMHpPU0F4TmpoUk16a2dNakkxSURVNElESTNNbFF4TURjZ016VXdWREUzTkNBME1ESlVNalEwSURRek0xUXpNRGNnTkRReVNETXhNRkV6TlRVZ05EUXlJRE00T0NBME1qQlVOREl4SURNMU5WRTBNakVnTWpZMUlETXhNQ0F5TXpkUk1qWXhJREl5TkNBeE56WWdNakl6VVRFek9TQXlNak1nTVRNNElESXlNVkV4TXpnZ01qRTVJREV6TWlBeE9EWlVNVEkxSURFeU9GRXhNalVnT0RFZ01UUTJJRFUwVkRJd09TQXlObFF6TURJZ05EVlVNemswSURFeE1WRTBNRE1nTVRJeElEUXdOaUF4TWpGUk5ERXdJREV5TVNBME1Ua2dNVEV5VkRReU9TQTVPRlEwTWpBZ09ESlVNemt3SURVMVZETTBOQ0F5TkZReU9ERWdMVEZVTWpBMUlDMHhNVkV4TWpZZ0xURXhJRGd6SURReVZETTVJREUyT0ZwTk16Y3pJRE0xTTFFek5qY2dOREExSURNd05TQTBNRFZSTWpjeUlEUXdOU0F5TkRRZ016a3hWREU1T1NBek5UZFVNVGN3SURNeE5sUXhOVFFnTWpnd1ZERTBPU0F5TmpGUk1UUTVJREkyTUNBeE5qa2dNall3VVRJNE1pQXlOakFnTXpJM0lESTRORlF6TnpNZ016VXpXaUl2UGp4d1lYUm9JR2xrUFNKTlNsZ3RNUzFVUlZndFNTMHhSRFExUXlJZ1pEMGlUVEl3TVNBdE1URlJNVEkySUMweE1TQTRNQ0F6T0ZRek5DQXhOVFpSTXpRZ01qSXhJRFkwSURJM09WUXhORFlnTXpnd1VUSXlNaUEwTkRFZ016QXhJRFEwTVZFek16TWdORFF4SURNME1TQTBOREJSTXpVMElEUXpOeUF6TmpjZ05ETXpWRFF3TWlBME1UZFVORE00SURNNE4xUTBOalFnTXpNNFZEUTNOaUF5TmpoUk5EYzJJREUyTVNBek9UQWdOelZVTWpBeElDMHhNVnBOTVRJeElERXlNRkV4TWpFZ056QWdNVFEzSURRNFZESXdOaUF5TmxFeU5UQWdNallnTWpnNUlEVTRWRE0xTVNBeE5ESlJNell3SURFMk15QXpOelFnTWpFMlZETTRPQ0F6TURoUk16ZzRJRE0xTWlBek56QWdNemMxVVRNME5pQTBNRFVnTXpBMklEUXdOVkV5TkRNZ05EQTFJREU1TlNBek5EZFJNVFU0SURNd015QXhOREFnTWpNd1ZERXlNU0F4TWpCYUlpOCtQSEJoZEdnZ2FXUTlJazFLV0MweExWUkZXQzFKTFRGRU5EVkNJaUJrUFNKTk1qRWdNamczVVRJeUlESTVNeUF5TkNBek1ETlVNellnTXpReFZEVTJJRE00T0ZRNE9TQTBNalZVTVRNMUlEUTBNbEV4TnpFZ05EUXlJREU1TlNBME1qUlVNakkxSURNNU1GUXlNekVnTXpZNVVUSXpNU0F6TmpjZ01qTXlJRE0yTjB3eU5ETWdNemM0VVRNd05DQTBORElnTXpneUlEUTBNbEUwTXpZZ05EUXlJRFEyT1NBME1UVlVOVEF6SURNek5sUTBOalVnTVRjNVZEUXlOeUExTWxFME1qY2dNallnTkRRMElESTJVVFExTUNBeU5pQTBOVE1nTWpkUk5EZ3lJRE15SURVd05TQTJOVlExTkRBZ01UUTFVVFUwTWlBeE5UTWdOVFl3SURFMU0xRTFPREFnTVRVeklEVTRNQ0F4TkRWUk5UZ3dJREUwTkNBMU56WWdNVE13VVRVMk9DQXhNREVnTlRVMElEY3pWRFV3T0NBeE4xUTBNemtnTFRFd1VUTTVNaUF0TVRBZ016Y3hJREUzVkRNMU1DQTNNMUV6TlRBZ09USWdNemcySURFNU0xUTBNak1nTXpRMVVUUXlNeUEwTURRZ016YzVJRFF3TkVnek56UlJNamc0SURRd05DQXlNamtnTXpBelRESXlNaUF5T1RGTU1UZzVJREUxTjFFeE5UWWdNallnTVRVeElERTJVVEV6T0NBdE1URWdNVEE0SUMweE1WRTVOU0F0TVRFZ09EY2dMVFZVTnpZZ04xUTNOQ0F4TjFFM05DQXpNQ0F4TVRJZ01UZ3dWREUxTWlBek5ETlJNVFV6SURNME9DQXhOVE1nTXpZMlVURTFNeUEwTURVZ01USTVJRFF3TlZFNU1TQTBNRFVnTmpZZ016QTFVVFl3SURJNE5TQTJNQ0F5T0RSUk5UZ2dNamM0SURReElESTNPRWd5TjFFeU1TQXlPRFFnTWpFZ01qZzNXaUl2UGp3dlpHVm1jejQ4WnlCemRISnZhMlU5SW1OMWNuSmxiblJEYjJ4dmNpSWdabWxzYkQwaVkzVnljbVZ1ZEVOdmJHOXlJaUJ6ZEhKdmEyVXRkMmxrZEdnOUlqQWlJSFJ5WVc1elptOXliVDBpYzJOaGJHVW9NU3d0TVNraVBqeG5JR1JoZEdFdGJXMXNMVzV2WkdVOUltMWhkR2dpUGp4bklHUmhkR0V0Ylcxc0xXNXZaR1U5SW0xcElqNDhkWE5sSUdSaGRHRXRZejBpTVVRME5EWWlJSGhzYVc1ck9taHlaV1k5SWlOTlNsZ3RNUzFVUlZndFNTMHhSRFEwTmlJdlBqd3ZaejQ4WnlCa1lYUmhMVzF0YkMxdWIyUmxQU0p0YnlJZ2RISmhibk5tYjNKdFBTSjBjbUZ1YzJ4aGRHVW9PVEl5TGpnc01Da2lQangxYzJVZ1pHRjBZUzFqUFNJelJDSWdlR3hwYm1zNmFISmxaajBpSTAxS1dDMHhMVlJGV0MxT0xUTkVJaTgrUEM5blBqeG5JR1JoZEdFdGJXMXNMVzV2WkdVOUltMXpjWEowSWlCMGNtRnVjMlp2Y20wOUluUnlZVzV6YkdGMFpTZ3hPVGM0TGpZc01Da2lQanhuSUhSeVlXNXpabTl5YlQwaWRISmhibk5zWVhSbEtERXdNakFzTUNraVBqeG5JR1JoZEdFdGJXMXNMVzV2WkdVOUltMW1jbUZqSWo0OFp5QmtZWFJoTFcxdGJDMXViMlJsUFNKdGNtOTNJaUIwY21GdWMyWnZjbTA5SW5SeVlXNXpiR0YwWlNneU1qQXNPRGc1TGpZcElqNDhaeUJrWVhSaExXMXRiQzF1YjJSbFBTSnRkVzVrWlhJaVBqeG5JR1JoZEdFdGJXMXNMVzV2WkdVOUltMXZJajQ4ZFhObElHUmhkR0V0WXowaU1qSXhNU0lnZUd4cGJtczZhSEpsWmowaUkwMUtXQzB4TFZSRldDMVRUeTB5TWpFeElpOCtQQzluUGp4bklHUmhkR0V0Ylcxc0xXNXZaR1U5SWxSbFdFRjBiMjBpSUhSeVlXNXpabTl5YlQwaWRISmhibk5zWVhSbEtERXdPRGtzTFRJNE5TNDBLU0J6WTJGc1pTZ3dMamN3TnlraUlHUmhkR0V0YldwNExYUmxlR05zWVhOelBTSlBVa1FpUGp4bklHUmhkR0V0Ylcxc0xXNXZaR1U5SW0xcElqNDhkWE5sSUdSaGRHRXRZejBpTVVRME5UWWlJSGhzYVc1ck9taHlaV1k5SWlOTlNsZ3RNUzFVUlZndFNTMHhSRFExTmlJdlBqd3ZaejQ4WnlCa1lYUmhMVzF0YkMxdWIyUmxQU0p0YVNJZ2RISmhibk5tYjNKdFBTSjBjbUZ1YzJ4aGRHVW9NelExTERBcElqNDhkWE5sSUdSaGRHRXRZejBpTVVRME5UY2lJSGhzYVc1ck9taHlaV1k5SWlOTlNsZ3RNUzFVUlZndFNTMHhSRFExTnlJdlBqd3ZaejQ4TDJjK1BDOW5QanhuSUdSaGRHRXRiVzFzTFc1dlpHVTlJbFJsV0VGMGIyMGlJR1JoZEdFdGJXcDRMWFJsZUdOc1lYTnpQU0pQVWtRaUlIUnlZVzV6Wm05eWJUMGlkSEpoYm5Oc1lYUmxLREU0TkRBdU9Td3dLU0krUEdjZ1pHRjBZUzF0Yld3dGJtOWtaVDBpYlc4aVBqeDFjMlVnWkdGMFlTMWpQU0l5T0NJZ2VHeHBibXM2YUhKbFpqMGlJMDFLV0MweExWUkZXQzFPTFRJNElpOCtQQzluUGp4bklHUmhkR0V0Ylcxc0xXNXZaR1U5SW0xemRXSWlJSFJ5WVc1elptOXliVDBpZEhKaGJuTnNZWFJsS0RNNE9Td3dLU0krUEdjZ1pHRjBZUzF0Yld3dGJtOWtaVDBpYldraVBqeDFjMlVnWkdGMFlTMWpQU0l4UkRRMk15SWdlR3hwYm1zNmFISmxaajBpSTAxS1dDMHhMVlJGV0MxSkxURkVORFl6SWk4K1BDOW5QanhuSUdSaGRHRXRiVzFzTFc1dlpHVTlJbFJsV0VGMGIyMGlJSFJ5WVc1elptOXliVDBpZEhKaGJuTnNZWFJsS0RVeE9Dd3RNVFV3S1NCelkyRnNaU2d3TGpjd055a2lJR1JoZEdFdGJXcDRMWFJsZUdOc1lYTnpQU0pQVWtRaVBqeG5JR1JoZEdFdGJXMXNMVzV2WkdVOUltMXBJajQ4ZFhObElHUmhkR0V0WXowaU1VUTBOVFlpSUhoc2FXNXJPbWh5WldZOUlpTk5TbGd0TVMxVVJWZ3RTUzB4UkRRMU5pSXZQand2Wno0OFp5QmtZWFJoTFcxdGJDMXViMlJsUFNKdGFTSWdkSEpoYm5ObWIzSnRQU0owY21GdWMyeGhkR1VvTXpRMUxEQXBJajQ4ZFhObElHUmhkR0V0WXowaU1VUTBOVGNpSUhoc2FXNXJPbWh5WldZOUlpTk5TbGd0TVMxVVJWZ3RTUzB4UkRRMU55SXZQand2Wno0OEwyYytQQzluUGp4bklHUmhkR0V0Ylcxc0xXNXZaR1U5SW0xdklpQjBjbUZ1YzJadmNtMDlJblJ5WVc1emJHRjBaU2d4TnpFMExqVXNNQ2tpUGp4MWMyVWdaR0YwWVMxalBTSXlNakV5SWlCNGJHbHVhenBvY21WbVBTSWpUVXBZTFRFdFZFVllMVTR0TWpJeE1pSXZQand2Wno0OFp5QmtZWFJoTFcxdGJDMXViMlJsUFNKVVpWaEJkRzl0SWlCa1lYUmhMVzFxZUMxMFpYaGpiR0Z6Y3owaVQxSkVJaUIwY21GdWMyWnZjbTA5SW5SeVlXNXpiR0YwWlNneU56RTBMamNzTUNraVBqeG5JR1JoZEdFdGJXMXNMVzV2WkdVOUltMXZkbVZ5SWo0OFp5QmtZWFJoTFcxdGJDMXViMlJsUFNKdGFTSStQSFZ6WlNCa1lYUmhMV005SWpGRU5EWXpJaUI0YkdsdWF6cG9jbVZtUFNJalRVcFlMVEV0VkVWWUxVa3RNVVEwTmpNaUx6NDhMMmMrUEdjZ1pHRjBZUzF0Yld3dGJtOWtaVDBpYlc4aUlIUnlZVzV6Wm05eWJUMGlkSEpoYm5Oc1lYUmxLREkzTUM0ekxEUXBJSFJ5WVc1emJHRjBaU2d0TWpVd0lEQXBJajQ4ZFhObElHUmhkR0V0WXowaVFVWWlJSGhzYVc1ck9taHlaV1k5SWlOTlNsZ3RNUzFVUlZndFRpMUJSaUl2UGp3dlp6NDhMMmMrUEM5blBqeG5JR1JoZEdFdGJXMXNMVzV2WkdVOUltMXpkWEFpSUhSeVlXNXpabTl5YlQwaWRISmhibk5zWVhSbEtETXhPVGt1Tnl3d0tTSStQR2NnWkdGMFlTMXRiV3d0Ym05a1pUMGliVzhpUGp4MWMyVWdaR0YwWVMxalBTSXlPU0lnZUd4cGJtczZhSEpsWmowaUkwMUtXQzB4TFZSRldDMU9MVEk1SWk4K1BDOW5QanhuSUdSaGRHRXRiVzFzTFc1dlpHVTlJbTF1SWlCMGNtRnVjMlp2Y20wOUluUnlZVzV6YkdGMFpTZzBNaklzTWpnNUtTQnpZMkZzWlNnd0xqY3dOeWtpUGp4MWMyVWdaR0YwWVMxalBTSXpNaUlnZUd4cGJtczZhSEpsWmowaUkwMUtXQzB4TFZSRldDMU9MVE15SWk4K1BDOW5Qand2Wno0OEwyYytQQzluUGp4bklHUmhkR0V0Ylcxc0xXNXZaR1U5SW0xemRXSWlJSFJ5WVc1elptOXliVDBpZEhKaGJuTnNZWFJsS0RFNE9UZ3NMVFk0TmlraVBqeG5JR1JoZEdFdGJXMXNMVzV2WkdVOUltMXBJajQ4ZFhObElHUmhkR0V0WXowaU1VUTBOREVpSUhoc2FXNXJPbWh5WldZOUlpTk5TbGd0TVMxVVJWZ3RTUzB4UkRRME1TSXZQand2Wno0OFp5QmtZWFJoTFcxdGJDMXViMlJsUFNKVVpWaEJkRzl0SWlCMGNtRnVjMlp2Y20wOUluUnlZVzV6YkdGMFpTZzRNellzTFRFMU1Da2djMk5oYkdVb01DNDNNRGNwSWlCa1lYUmhMVzFxZUMxMFpYaGpiR0Z6Y3owaVQxSkVJajQ4WnlCa1lYUmhMVzF0YkMxdWIyUmxQU0p0YVNJK1BIVnpaU0JrWVhSaExXTTlJakZFTkRWRUlpQjRiR2x1YXpwb2NtVm1QU0lqVFVwWUxURXRWRVZZTFVrdE1VUTBOVVFpTHo0OEwyYytQR2NnWkdGMFlTMXRiV3d0Ym05a1pUMGliV2tpSUhSeVlXNXpabTl5YlQwaWRISmhibk5zWVhSbEtEVXdNeXd3S1NJK1BIVnpaU0JrWVhSaExXTTlJakZFTkRSRklpQjRiR2x1YXpwb2NtVm1QU0lqVFVwWUxURXRWRVZZTFVrdE1VUTBORVVpTHo0OEwyYytQR2NnWkdGMFlTMXRiV3d0Ym05a1pUMGliV2tpSUhSeVlXNXpabTl5YlQwaWRISmhibk5zWVhSbEtERXdNeklzTUNraVBqeDFjMlVnWkdGMFlTMWpQU0l4UkRRMU5pSWdlR3hwYm1zNmFISmxaajBpSTAxS1dDMHhMVlJGV0MxSkxURkVORFUySWk4K1BDOW5QanhuSUdSaGRHRXRiVzFzTFc1dlpHVTlJbTFwSWlCMGNtRnVjMlp2Y20wOUluUnlZVzV6YkdGMFpTZ3hNemMzTERBcElqNDhkWE5sSUdSaGRHRXRZejBpTVVRME5VWWlJSGhzYVc1ck9taHlaV1k5SWlOTlNsZ3RNUzFVUlZndFNTMHhSRFExUmlJdlBqd3ZaejQ4WnlCa1lYUmhMVzF0YkMxdWIyUmxQU0p0YVNJZ2RISmhibk5tYjNKdFBTSjBjbUZ1YzJ4aGRHVW9NVGd5T0N3d0tTSStQSFZ6WlNCa1lYUmhMV005SWpGRU5EWXdJaUI0YkdsdWF6cG9jbVZtUFNJalRVcFlMVEV0VkVWWUxVa3RNVVEwTmpBaUx6NDhMMmMrUEM5blBqd3ZaejQ4Y21WamRDQjNhV1IwYUQwaU5qQTJOaTR5SWlCb1pXbG5hSFE5SWpZd0lpQjRQU0l4TWpBaUlIazlJakl5TUNJdlBqd3ZaejQ4TDJjK1BHY2daR0YwWVMxdGJXd3RibTlrWlQwaWJXOGlJSFJ5WVc1elptOXliVDBpZEhKaGJuTnNZWFJsS0RBc01qQXpMalFwSWo0OGRYTmxJR1JoZEdFdFl6MGlNakl4UVNJZ2VHeHBibXM2YUhKbFpqMGlJMDFLV0MweExWUkZXQzFUTkMweU1qRkJJaTgrUEM5blBqeHlaV04wSUhkcFpIUm9QU0kyTXpBMkxqSWlJR2hsYVdkb2REMGlOakFpSUhnOUlqRXdNakFpSUhrOUlqRTRPVE11TkNJdlBqd3ZaejQ4WnlCa1lYUmhMVzF0YkMxdWIyUmxQU0p0YnlJZ2RISmhibk5tYjNKdFBTSjBjbUZ1YzJ4aGRHVW9PVFU0TWk0MkxEQXBJajQ4ZFhObElHUmhkR0V0WXowaU0wUWlJSGhzYVc1ck9taHlaV1k5SWlOTlNsZ3RNUzFVUlZndFRpMHpSQ0l2UGp3dlp6NDhaeUJrWVhSaExXMXRiQzF1YjJSbFBTSnRiaUlnZEhKaGJuTm1iM0p0UFNKMGNtRnVjMnhoZEdVb01UQTJNemd1TXl3d0tTSStQSFZ6WlNCa1lYUmhMV005SWpNeklpQjRiR2x1YXpwb2NtVm1QU0lqVFVwWUxURXRWRVZZTFU0dE16TWlMejQ4ZFhObElHUmhkR0V0WXowaU16QWlJSGhzYVc1ck9taHlaV1k5SWlOTlNsZ3RNUzFVUlZndFRpMHpNQ0lnZEhKaGJuTm1iM0p0UFNKMGNtRnVjMnhoZEdVb05UQXdMREFwSWk4K1BIVnpaU0JrWVhSaExXTTlJak13SWlCNGJHbHVhenBvY21WbVBTSWpUVXBZTFRFdFZFVllMVTR0TXpBaUlIUnlZVzV6Wm05eWJUMGlkSEpoYm5Oc1lYUmxLREV3TURBc01Da2lMejQ4TDJjK1BHY2daR0YwWVMxdGJXd3RibTlrWlQwaWJYUmxlSFFpSUhSeVlXNXpabTl5YlQwaWRISmhibk5zWVhSbEtERXlNVE00TGpNc01Da2lQangxYzJVZ1pHRjBZUzFqUFNKQk1DSWdlR3hwYm1zNmFISmxaajBpSTAxS1dDMHhMVlJGV0MxT0xVRXdJaTgrUEM5blBqeG5JR1JoZEdFdGJXMXNMVzV2WkdVOUltMXBJaUIwY21GdWMyWnZjbTA5SW5SeVlXNXpiR0YwWlNneE1qTTRPQzR6TERBcElqNDhkWE5sSUdSaGRHRXRZejBpTVVRM01EY2lJSGhzYVc1ck9taHlaV1k5SWlOTlNsZ3RNUzFVUlZndFNTMHhSRGN3TnlJdlBqd3ZaejQ4WnlCa1lYUmhMVzF0YkMxdWIyUmxQU0p0YVNJZ2RISmhibk5tYjNKdFBTSjBjbUZ1YzJ4aGRHVW9NVEk1T1RFdU15d3dLU0krUEhWelpTQmtZWFJoTFdNOUlqRkVORFZCSWlCNGJHbHVhenBvY21WbVBTSWpUVXBZTFRFdFZFVllMVWt0TVVRME5VRWlMejQ4TDJjK1BHY2daR0YwWVMxdGJXd3RibTlrWlQwaWJXOGlJSFJ5WVc1elptOXliVDBpZEhKaGJuTnNZWFJsS0RFME1UUTNMakVzTUNraVBqeDFjMlVnWkdGMFlTMWpQU0l6UVNJZ2VHeHBibXM2YUhKbFpqMGlJMDFLV0MweExWUkZXQzFPTFROQklpOCtQQzluUGp4bklHUmhkR0V0Ylcxc0xXNXZaR1U5SW0xdUlpQjBjbUZ1YzJadmNtMDlJblJ5WVc1emJHRjBaU2d4TkRjd01pNDVMREFwSWo0OGRYTmxJR1JoZEdFdFl6MGlNemdpSUhoc2FXNXJPbWh5WldZOUlpTk5TbGd0TVMxVVJWZ3RUaTB6T0NJdlBqd3ZaejQ4WnlCa1lYUmhMVzF0YkMxdWIyUmxQU0p0ZEdWNGRDSWdkSEpoYm5ObWIzSnRQU0owY21GdWMyeGhkR1VvTVRVeU1ESXVPU3d3S1NJK1BIVnpaU0JrWVhSaExXTTlJa0V3SWlCNGJHbHVhenBvY21WbVBTSWpUVXBZTFRFdFZFVllMVTR0UVRBaUx6NDhMMmMrUEdjZ1pHRjBZUzF0Yld3dGJtOWtaVDBpYldraUlIUnlZVzV6Wm05eWJUMGlkSEpoYm5Oc1lYUmxLREUxTkRVeUxqa3NNQ2tpUGp4MWMyVWdaR0YwWVMxalBTSXhSRFExTmlJZ2VHeHBibXM2YUhKbFpqMGlJMDFLV0MweExWUkZXQzFKTFRGRU5EVTJJaTgrUEM5blBqeG5JR1JoZEdFdGJXMXNMVzV2WkdVOUltMXBJaUIwY21GdWMyWnZjbTA5SW5SeVlXNXpiR0YwWlNneE5UYzVOeTQ1TERBcElqNDhkWE5sSUdSaGRHRXRZejBpTVVRME5qRWlJSGhzYVc1ck9taHlaV1k5SWlOTlNsZ3RNUzFVUlZndFNTMHhSRFEyTVNJdlBqd3ZaejQ4WnlCa1lYUmhMVzF0YkMxdWIyUmxQU0p0YVNJZ2RISmhibk5tYjNKdFBTSjBjbUZ1YzJ4aGRHVW9NVFl4TlRndU9Td3dLU0krUEhWelpTQmtZWFJoTFdNOUlqRkVORFV5SWlCNGJHbHVhenBvY21WbVBTSWpUVXBZTFRFdFZFVllMVWt0TVVRME5USWlMejQ4TDJjK1BHY2daR0YwWVMxdGJXd3RibTlrWlQwaWJXa2lJSFJ5WVc1elptOXliVDBpZEhKaGJuTnNZWFJsS0RFMk5qSTBMamtzTUNraVBqeDFjMlVnWkdGMFlTMWpQU0l4UkRRMVJpSWdlR3hwYm1zNmFISmxaajBpSTAxS1dDMHhMVlJGV0MxSkxURkVORFZHSWk4K1BDOW5QanhuSUdSaGRHRXRiVzFzTFc1dlpHVTlJbTFwSWlCMGNtRnVjMlp2Y20wOUluUnlZVzV6YkdGMFpTZ3hOekEzTlM0NUxEQXBJajQ4ZFhObElHUmhkR0V0WXowaU1VUTBORVVpSUhoc2FXNXJPbWh5WldZOUlpTk5TbGd0TVMxVVJWZ3RTUzB4UkRRMFJTSXZQand2Wno0OFp5QmtZWFJoTFcxdGJDMXViMlJsUFNKdGFTSWdkSEpoYm5ObWIzSnRQU0owY21GdWMyeGhkR1VvTVRjMk1EUXVPU3d3S1NJK1BIVnpaU0JrWVhSaExXTTlJakZFTkRZeElpQjRiR2x1YXpwb2NtVm1QU0lqVFVwWUxURXRWRVZZTFVrdE1VUTBOakVpTHo0OEwyYytQR2NnWkdGMFlTMXRiV3d0Ym05a1pUMGliV2tpSUhSeVlXNXpabTl5YlQwaWRISmhibk5zWVhSbEtERTNPVFkxTGprc01Da2lQangxYzJVZ1pHRjBZUzFqUFNJeFJEUTFOaUlnZUd4cGJtczZhSEpsWmowaUkwMUtXQzB4TFZSRldDMUpMVEZFTkRVMklpOCtQQzluUGp4bklHUmhkR0V0Ylcxc0xXNXZaR1U5SW0xcElpQjBjbUZ1YzJadmNtMDlJblJ5WVc1emJHRjBaU2d4T0RNeE1DNDVMREFwSWo0OGRYTmxJR1JoZEdFdFl6MGlNVVEwTlVNaUlIaHNhVzVyT21oeVpXWTlJaU5OU2xndE1TMVVSVmd0U1MweFJEUTFReUl2UGp3dlp6NDhaeUJrWVhSaExXMXRiQzF1YjJSbFBTSnRhU0lnZEhKaGJuTm1iM0p0UFNKMGNtRnVjMnhoZEdVb01UZzNPVFV1T1N3d0tTSStQSFZ6WlNCa1lYUmhMV005SWpGRU5EVkNJaUI0YkdsdWF6cG9jbVZtUFNJalRVcFlMVEV0VkVWWUxVa3RNVVEwTlVJaUx6NDhMMmMrUEdjZ1pHRjBZUzF0Yld3dGJtOWtaVDBpYldraUlIUnlZVzV6Wm05eWJUMGlkSEpoYm5Oc1lYUmxLREU1TXprMUxqa3NNQ2tpUGp4MWMyVWdaR0YwWVMxalBTSXhSRFEyTUNJZ2VHeHBibXM2YUhKbFpqMGlJMDFLV0MweExWUkZXQzFKTFRGRU5EWXdJaTgrUEM5blBqd3ZaejQ4TDJjK1BDOXpkbWMrIiwKCSJSZWFsVmlld1NpemVKc29uIiA6ICJ7XCJoZWlnaHRcIjoxMDcxLjQyODYwNDEyNTk3NjYsXCJ3aWR0aFwiOjcwMDB9Igp9Cg=="/>
    </extobj>
  </extobjs>
</s:customData>
</file>

<file path=customXml/itemProps1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10976</Words>
  <Application>WPS Presentation</Application>
  <PresentationFormat>Widescreen</PresentationFormat>
  <Paragraphs>989</Paragraphs>
  <Slides>75</Slides>
  <Notes>39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75</vt:i4>
      </vt:variant>
    </vt:vector>
  </HeadingPairs>
  <TitlesOfParts>
    <vt:vector size="94" baseType="lpstr">
      <vt:lpstr>Arial</vt:lpstr>
      <vt:lpstr>SimSun</vt:lpstr>
      <vt:lpstr>Wingdings</vt:lpstr>
      <vt:lpstr>Calibri Light</vt:lpstr>
      <vt:lpstr>Calibri</vt:lpstr>
      <vt:lpstr>Times New Roman</vt:lpstr>
      <vt:lpstr>Symbol</vt:lpstr>
      <vt:lpstr>Arial</vt:lpstr>
      <vt:lpstr>StarSymbol</vt:lpstr>
      <vt:lpstr>DejaVu LGC Sans</vt:lpstr>
      <vt:lpstr>Segoe Print</vt:lpstr>
      <vt:lpstr>Microsoft YaHei</vt:lpstr>
      <vt:lpstr>Arial Unicode MS</vt:lpstr>
      <vt:lpstr>Calibri</vt:lpstr>
      <vt:lpstr>DejaVu Sans</vt:lpstr>
      <vt:lpstr>Cooper Black</vt:lpstr>
      <vt:lpstr>Times New Roman</vt:lpstr>
      <vt:lpstr>Office Theme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 OF THE mSTS DETECTOR IN O+Ni COLLISIONSAT 2 AGeV WITH THE mCBM SETUP AT SIS18</dc:title>
  <dc:creator>Googol NuclearPhy</dc:creator>
  <cp:lastModifiedBy>googo</cp:lastModifiedBy>
  <cp:revision>563</cp:revision>
  <dcterms:created xsi:type="dcterms:W3CDTF">2023-03-15T14:18:00Z</dcterms:created>
  <dcterms:modified xsi:type="dcterms:W3CDTF">2023-10-19T19:18:03Z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30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30</vt:i4>
  </property>
  <property fmtid="{D5CDD505-2E9C-101B-9397-08002B2CF9AE}" pid="12" name="ICV">
    <vt:lpwstr/>
  </property>
  <property fmtid="{D5CDD505-2E9C-101B-9397-08002B2CF9AE}" pid="13" name="KSOProductBuildVer">
    <vt:lpwstr>1033-12.2.0.13266</vt:lpwstr>
  </property>
</Properties>
</file>