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67" r:id="rId2"/>
    <p:sldId id="481" r:id="rId3"/>
    <p:sldId id="483" r:id="rId4"/>
    <p:sldId id="484" r:id="rId5"/>
    <p:sldId id="487" r:id="rId6"/>
    <p:sldId id="485" r:id="rId7"/>
    <p:sldId id="505" r:id="rId8"/>
    <p:sldId id="490" r:id="rId9"/>
    <p:sldId id="492" r:id="rId10"/>
    <p:sldId id="488" r:id="rId11"/>
    <p:sldId id="495" r:id="rId12"/>
    <p:sldId id="494" r:id="rId13"/>
    <p:sldId id="489" r:id="rId14"/>
    <p:sldId id="504" r:id="rId15"/>
    <p:sldId id="503" r:id="rId16"/>
    <p:sldId id="491" r:id="rId17"/>
    <p:sldId id="478" r:id="rId18"/>
    <p:sldId id="482" r:id="rId19"/>
    <p:sldId id="486" r:id="rId20"/>
    <p:sldId id="506" r:id="rId21"/>
    <p:sldId id="479" r:id="rId22"/>
    <p:sldId id="497" r:id="rId23"/>
    <p:sldId id="493" r:id="rId24"/>
    <p:sldId id="480" r:id="rId25"/>
    <p:sldId id="501" r:id="rId26"/>
    <p:sldId id="502" r:id="rId27"/>
    <p:sldId id="500" r:id="rId28"/>
    <p:sldId id="49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E8E6E6"/>
    <a:srgbClr val="F79746"/>
    <a:srgbClr val="5B9CD5"/>
    <a:srgbClr val="4E81BD"/>
    <a:srgbClr val="0432FF"/>
    <a:srgbClr val="00FF00"/>
    <a:srgbClr val="107A35"/>
    <a:srgbClr val="17442C"/>
    <a:srgbClr val="4A7EBB"/>
    <a:srgbClr val="F2A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 autoAdjust="0"/>
    <p:restoredTop sz="96197" autoAdjust="0"/>
  </p:normalViewPr>
  <p:slideViewPr>
    <p:cSldViewPr snapToObjects="1">
      <p:cViewPr varScale="1">
        <p:scale>
          <a:sx n="114" d="100"/>
          <a:sy n="114" d="100"/>
        </p:scale>
        <p:origin x="1232" y="176"/>
      </p:cViewPr>
      <p:guideLst>
        <p:guide orient="horz" pos="890"/>
        <p:guide pos="2925"/>
      </p:guideLst>
    </p:cSldViewPr>
  </p:slideViewPr>
  <p:outlineViewPr>
    <p:cViewPr>
      <p:scale>
        <a:sx n="33" d="100"/>
        <a:sy n="33" d="100"/>
      </p:scale>
      <p:origin x="-48" y="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168" d="100"/>
          <a:sy n="168" d="100"/>
        </p:scale>
        <p:origin x="89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0507C-80DC-1944-B795-F968554A085C}" type="datetimeFigureOut">
              <a:rPr lang="en-CH"/>
              <a:t>19.10.23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622F0-A1B6-3C49-BD2A-D5B65706C2A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5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24DEE-2B89-B949-891E-EC03B8D61C18}" type="datetimeFigureOut">
              <a:rPr lang="en-CH"/>
              <a:t>19.10.23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C6CD2-90B5-CB4C-913C-E02DF494E809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27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C6CD2-90B5-CB4C-913C-E02DF494E809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67114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C6CD2-90B5-CB4C-913C-E02DF494E809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1342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C6CD2-90B5-CB4C-913C-E02DF494E809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1868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C6CD2-90B5-CB4C-913C-E02DF494E809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17860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C6CD2-90B5-CB4C-913C-E02DF494E809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6700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74469"/>
            <a:ext cx="7772400" cy="243059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79028" y="3913182"/>
            <a:ext cx="3579172" cy="254015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subtitlIge style</a:t>
            </a:r>
            <a:endParaRPr lang="en-US"/>
          </a:p>
        </p:txBody>
      </p:sp>
      <p:pic>
        <p:nvPicPr>
          <p:cNvPr id="6" name="Picture 5" descr="cern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663" y="88358"/>
            <a:ext cx="1147537" cy="112853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C59DF92-E8A7-CFAF-069C-67D81FF44D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358"/>
            <a:ext cx="2716395" cy="11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83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612" y="34926"/>
            <a:ext cx="6984776" cy="716080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586"/>
            <a:ext cx="8229600" cy="3501900"/>
          </a:xfrm>
        </p:spPr>
        <p:txBody>
          <a:bodyPr/>
          <a:lstStyle>
            <a:lvl1pPr>
              <a:defRPr sz="1800"/>
            </a:lvl1pPr>
            <a:lvl2pPr marL="539750" indent="-360363">
              <a:tabLst/>
              <a:defRPr/>
            </a:lvl2pPr>
            <a:lvl3pPr marL="711200" indent="-352425">
              <a:tabLst>
                <a:tab pos="350838" algn="l"/>
              </a:tabLst>
              <a:defRPr/>
            </a:lvl3pPr>
            <a:lvl4pPr marL="890588" indent="-350838">
              <a:tabLst/>
              <a:defRPr/>
            </a:lvl4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92696"/>
            <a:ext cx="9144000" cy="36000"/>
          </a:xfrm>
          <a:prstGeom prst="rect">
            <a:avLst/>
          </a:prstGeom>
          <a:solidFill>
            <a:srgbClr val="4E81B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tlas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" y="-27384"/>
            <a:ext cx="638568" cy="766282"/>
          </a:xfrm>
          <a:prstGeom prst="rect">
            <a:avLst/>
          </a:prstGeom>
        </p:spPr>
      </p:pic>
      <p:pic>
        <p:nvPicPr>
          <p:cNvPr id="6" name="Picture 5" descr="cernlogo.jpg">
            <a:extLst>
              <a:ext uri="{FF2B5EF4-FFF2-40B4-BE49-F238E27FC236}">
                <a16:creationId xmlns:a16="http://schemas.microsoft.com/office/drawing/2014/main" id="{140C1CFB-1596-AC84-7E65-C2B9B61D5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424" y="28611"/>
            <a:ext cx="665312" cy="6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0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0368" y="6669360"/>
            <a:ext cx="9154368" cy="188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7561"/>
            <a:ext cx="8229600" cy="738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-10368" y="6597352"/>
            <a:ext cx="1486024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ACDC-0793-E24B-AE24-C5965084F798}" type="datetime1">
              <a:rPr lang="de-CH" smtClean="0">
                <a:solidFill>
                  <a:srgbClr val="000000"/>
                </a:solidFill>
              </a:rPr>
              <a:t>19.10.23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3076092" y="6597352"/>
            <a:ext cx="289560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/>
              <a:t>Ignacio Asensi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7010400" y="6609035"/>
            <a:ext cx="2133600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B4B671-EA59-5E49-9594-004D32B835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358775" algn="l" defTabSz="457200" rtl="0" eaLnBrk="1" latinLnBrk="0" hangingPunct="1">
        <a:spcBef>
          <a:spcPct val="20000"/>
        </a:spcBef>
        <a:buClr>
          <a:schemeClr val="accent6"/>
        </a:buClr>
        <a:buSzPct val="50000"/>
        <a:buFont typeface="Wingdings" charset="2"/>
        <a:buChar char="q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357188" algn="l" defTabSz="457200" rtl="0" eaLnBrk="1" latinLnBrk="0" hangingPunct="1">
        <a:spcBef>
          <a:spcPct val="20000"/>
        </a:spcBef>
        <a:buClr>
          <a:schemeClr val="accent6"/>
        </a:buClr>
        <a:buSzPct val="80000"/>
        <a:buFont typeface="Wingdings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49313" indent="-339725" algn="l" defTabSz="457200" rtl="0" eaLnBrk="1" latinLnBrk="0" hangingPunct="1">
        <a:spcBef>
          <a:spcPct val="20000"/>
        </a:spcBef>
        <a:buClr>
          <a:schemeClr val="accent6"/>
        </a:buClr>
        <a:buSzPct val="80000"/>
        <a:buFont typeface="Wingdings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341313" algn="l" defTabSz="457200" rtl="0" eaLnBrk="1" latinLnBrk="0" hangingPunct="1">
        <a:spcBef>
          <a:spcPct val="20000"/>
        </a:spcBef>
        <a:buClr>
          <a:schemeClr val="accent6"/>
        </a:buClr>
        <a:buSzPct val="80000"/>
        <a:buFont typeface="Wingdings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ki.cern.ch/twiki/bin/view/Atlas/Malta2PublicPlots#MALTA2_vs_TID" TargetMode="External"/><Relationship Id="rId5" Type="http://schemas.openxmlformats.org/officeDocument/2006/relationships/hyperlink" Target="https://pos.sissa.it/313/038/pdf" TargetMode="External"/><Relationship Id="rId4" Type="http://schemas.openxmlformats.org/officeDocument/2006/relationships/hyperlink" Target="https://cds.cern.ch/record/2312590?ln=e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tlas-project-felix.web.cern.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97E67-029F-01CD-5564-346A5FDF68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b="1" dirty="0"/>
              <a:t>ATLAS ITk </a:t>
            </a:r>
            <a:r>
              <a:rPr lang="en-GB" b="1" dirty="0"/>
              <a:t>BCM'</a:t>
            </a:r>
            <a:br>
              <a:rPr lang="en-CH" dirty="0"/>
            </a:br>
            <a:r>
              <a:rPr lang="en-US" sz="3200" dirty="0"/>
              <a:t>VERTEX 16-20 October </a:t>
            </a:r>
            <a:r>
              <a:rPr lang="en-CH" sz="3200" dirty="0"/>
              <a:t>2023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CC837-7053-6E75-CCEE-115F45FB0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3743387"/>
            <a:ext cx="4464496" cy="2540154"/>
          </a:xfrm>
        </p:spPr>
        <p:txBody>
          <a:bodyPr>
            <a:normAutofit/>
          </a:bodyPr>
          <a:lstStyle/>
          <a:p>
            <a:pPr algn="l"/>
            <a:r>
              <a:rPr lang="en-CH" sz="2400" dirty="0"/>
              <a:t>Ignacio Asensi, CERN</a:t>
            </a:r>
          </a:p>
          <a:p>
            <a:pPr algn="l"/>
            <a:r>
              <a:rPr lang="en-GB" sz="2400" dirty="0"/>
              <a:t>on behalf of all BCM' Community</a:t>
            </a:r>
            <a:endParaRPr lang="en-CH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7FE249-8CFF-7AC0-9EF4-28F9A143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99241"/>
            <a:ext cx="1866900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543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51B1-F628-AAC2-F2EA-3C99DA02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Basic readout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1A5F9-3F09-C722-5532-EECE6E129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331" y="3799295"/>
            <a:ext cx="7936814" cy="936104"/>
          </a:xfrm>
        </p:spPr>
        <p:txBody>
          <a:bodyPr>
            <a:normAutofit/>
          </a:bodyPr>
          <a:lstStyle/>
          <a:p>
            <a:pPr defTabSz="914400"/>
            <a:r>
              <a:rPr lang="en-GB" sz="1800" kern="0" dirty="0"/>
              <a:t>LAPA driver is used to improve the semi-digital signals over </a:t>
            </a:r>
            <a:r>
              <a:rPr lang="en-GB" sz="1800" kern="0" dirty="0" err="1"/>
              <a:t>TwinAx</a:t>
            </a:r>
            <a:r>
              <a:rPr lang="en-GB" sz="1800" kern="0" dirty="0"/>
              <a:t> cable</a:t>
            </a:r>
          </a:p>
          <a:p>
            <a:pPr defTabSz="914400"/>
            <a:r>
              <a:rPr lang="en-GB" sz="1800" kern="0" dirty="0"/>
              <a:t>Calypso pulses (not synced to any clock) are recorded by FELIX</a:t>
            </a:r>
          </a:p>
          <a:p>
            <a:endParaRPr lang="en-CH" dirty="0"/>
          </a:p>
        </p:txBody>
      </p:sp>
      <p:pic>
        <p:nvPicPr>
          <p:cNvPr id="6" name="Imagen 53">
            <a:extLst>
              <a:ext uri="{FF2B5EF4-FFF2-40B4-BE49-F238E27FC236}">
                <a16:creationId xmlns:a16="http://schemas.microsoft.com/office/drawing/2014/main" id="{A2A07FC7-4D90-B225-9539-F731561DDE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881630" y="1857006"/>
            <a:ext cx="2014302" cy="12446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9073CD-9471-C52B-D3D5-488B08742997}"/>
              </a:ext>
            </a:extLst>
          </p:cNvPr>
          <p:cNvSpPr txBox="1"/>
          <p:nvPr/>
        </p:nvSpPr>
        <p:spPr>
          <a:xfrm>
            <a:off x="3751229" y="975211"/>
            <a:ext cx="162576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b="1" dirty="0"/>
              <a:t>LPGBT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Verdana" charset="0"/>
              </a:rPr>
              <a:t>Sampling 1.28 </a:t>
            </a:r>
            <a:r>
              <a:rPr lang="en-US" sz="1100" dirty="0" err="1">
                <a:latin typeface="Verdana" charset="0"/>
              </a:rPr>
              <a:t>Gpbs</a:t>
            </a:r>
            <a:endParaRPr lang="en-US" sz="1100" dirty="0">
              <a:latin typeface="Verdana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Verdana" charset="0"/>
              </a:rPr>
              <a:t>(781 </a:t>
            </a:r>
            <a:r>
              <a:rPr lang="en-US" sz="1100" dirty="0" err="1">
                <a:latin typeface="Verdana" charset="0"/>
              </a:rPr>
              <a:t>ps</a:t>
            </a:r>
            <a:r>
              <a:rPr lang="en-US" sz="1100" dirty="0">
                <a:latin typeface="Verdana" charset="0"/>
              </a:rPr>
              <a:t>/sample) </a:t>
            </a:r>
          </a:p>
        </p:txBody>
      </p:sp>
      <p:sp>
        <p:nvSpPr>
          <p:cNvPr id="8" name="CuadroTexto 46">
            <a:extLst>
              <a:ext uri="{FF2B5EF4-FFF2-40B4-BE49-F238E27FC236}">
                <a16:creationId xmlns:a16="http://schemas.microsoft.com/office/drawing/2014/main" id="{742D7151-2155-06F6-127B-F1624916FCEB}"/>
              </a:ext>
            </a:extLst>
          </p:cNvPr>
          <p:cNvSpPr txBox="1"/>
          <p:nvPr/>
        </p:nvSpPr>
        <p:spPr>
          <a:xfrm>
            <a:off x="7412271" y="1093605"/>
            <a:ext cx="175599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FELIX</a:t>
            </a:r>
            <a:endParaRPr lang="en-US" sz="1300" dirty="0"/>
          </a:p>
          <a:p>
            <a:pPr algn="ctr"/>
            <a:r>
              <a:rPr lang="en-US" sz="1200" dirty="0"/>
              <a:t>Phase-I (FLX-712)</a:t>
            </a:r>
          </a:p>
          <a:p>
            <a:pPr algn="ctr"/>
            <a:r>
              <a:rPr lang="en-US" sz="1200" dirty="0"/>
              <a:t>Phase-I server </a:t>
            </a:r>
          </a:p>
        </p:txBody>
      </p:sp>
      <p:pic>
        <p:nvPicPr>
          <p:cNvPr id="9" name="Imagen 48">
            <a:extLst>
              <a:ext uri="{FF2B5EF4-FFF2-40B4-BE49-F238E27FC236}">
                <a16:creationId xmlns:a16="http://schemas.microsoft.com/office/drawing/2014/main" id="{C8CA1CC7-B99B-A115-C0BE-58AC150374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6835038" y="2383682"/>
            <a:ext cx="700694" cy="187710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23FFCF4B-E2D3-D075-1D38-A96B8F56DB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679" y="2037851"/>
            <a:ext cx="464937" cy="918146"/>
          </a:xfrm>
          <a:prstGeom prst="rect">
            <a:avLst/>
          </a:prstGeom>
        </p:spPr>
      </p:pic>
      <p:sp>
        <p:nvSpPr>
          <p:cNvPr id="11" name="CuadroTexto 79">
            <a:extLst>
              <a:ext uri="{FF2B5EF4-FFF2-40B4-BE49-F238E27FC236}">
                <a16:creationId xmlns:a16="http://schemas.microsoft.com/office/drawing/2014/main" id="{9C803F0E-568E-4BFB-BB94-BA9B41AFEF8B}"/>
              </a:ext>
            </a:extLst>
          </p:cNvPr>
          <p:cNvSpPr txBox="1"/>
          <p:nvPr/>
        </p:nvSpPr>
        <p:spPr>
          <a:xfrm>
            <a:off x="336626" y="1093605"/>
            <a:ext cx="75770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/>
              <a:t>Calypso </a:t>
            </a:r>
          </a:p>
        </p:txBody>
      </p:sp>
      <p:sp>
        <p:nvSpPr>
          <p:cNvPr id="12" name="CuadroTexto 82">
            <a:extLst>
              <a:ext uri="{FF2B5EF4-FFF2-40B4-BE49-F238E27FC236}">
                <a16:creationId xmlns:a16="http://schemas.microsoft.com/office/drawing/2014/main" id="{2B24BE90-E09C-B911-7324-66DF3AD44D60}"/>
              </a:ext>
            </a:extLst>
          </p:cNvPr>
          <p:cNvSpPr txBox="1"/>
          <p:nvPr/>
        </p:nvSpPr>
        <p:spPr>
          <a:xfrm>
            <a:off x="5506731" y="2925068"/>
            <a:ext cx="1765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MPO12 to 12xLC</a:t>
            </a:r>
          </a:p>
          <a:p>
            <a:pPr algn="ctr"/>
            <a:r>
              <a:rPr lang="en-US" sz="1200" dirty="0"/>
              <a:t>Optical CMD &amp; Data </a:t>
            </a:r>
          </a:p>
        </p:txBody>
      </p:sp>
      <p:pic>
        <p:nvPicPr>
          <p:cNvPr id="13" name="Imagen 10">
            <a:extLst>
              <a:ext uri="{FF2B5EF4-FFF2-40B4-BE49-F238E27FC236}">
                <a16:creationId xmlns:a16="http://schemas.microsoft.com/office/drawing/2014/main" id="{F3173151-6DF4-39B3-569D-8F0AF44A83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06802" y="1099376"/>
            <a:ext cx="644638" cy="1074397"/>
          </a:xfrm>
          <a:prstGeom prst="rect">
            <a:avLst/>
          </a:prstGeom>
        </p:spPr>
      </p:pic>
      <p:sp>
        <p:nvSpPr>
          <p:cNvPr id="14" name="CuadroTexto 85">
            <a:extLst>
              <a:ext uri="{FF2B5EF4-FFF2-40B4-BE49-F238E27FC236}">
                <a16:creationId xmlns:a16="http://schemas.microsoft.com/office/drawing/2014/main" id="{6E4FBD93-21A7-91DC-688B-BFA1D382A06C}"/>
              </a:ext>
            </a:extLst>
          </p:cNvPr>
          <p:cNvSpPr txBox="1"/>
          <p:nvPr/>
        </p:nvSpPr>
        <p:spPr>
          <a:xfrm>
            <a:off x="6644363" y="1800163"/>
            <a:ext cx="747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PIGBT </a:t>
            </a:r>
          </a:p>
        </p:txBody>
      </p:sp>
      <p:cxnSp>
        <p:nvCxnSpPr>
          <p:cNvPr id="15" name="Conector recto de flecha 86">
            <a:extLst>
              <a:ext uri="{FF2B5EF4-FFF2-40B4-BE49-F238E27FC236}">
                <a16:creationId xmlns:a16="http://schemas.microsoft.com/office/drawing/2014/main" id="{2845D634-AA56-578E-EFA6-F4FF95E17341}"/>
              </a:ext>
            </a:extLst>
          </p:cNvPr>
          <p:cNvCxnSpPr>
            <a:cxnSpLocks/>
            <a:stCxn id="13" idx="0"/>
            <a:endCxn id="6" idx="2"/>
          </p:cNvCxnSpPr>
          <p:nvPr/>
        </p:nvCxnSpPr>
        <p:spPr bwMode="auto">
          <a:xfrm rot="10800000" flipV="1">
            <a:off x="4888781" y="1636574"/>
            <a:ext cx="1303142" cy="220431"/>
          </a:xfrm>
          <a:prstGeom prst="bentConnector2">
            <a:avLst/>
          </a:prstGeom>
          <a:ln w="28575">
            <a:solidFill>
              <a:srgbClr val="C00000"/>
            </a:solidFill>
            <a:headEnd type="triangle" w="med" len="med"/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Imagen 91">
            <a:extLst>
              <a:ext uri="{FF2B5EF4-FFF2-40B4-BE49-F238E27FC236}">
                <a16:creationId xmlns:a16="http://schemas.microsoft.com/office/drawing/2014/main" id="{912589FF-6F37-78DF-9574-497B2A3A0C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665" y="2758010"/>
            <a:ext cx="1507079" cy="1053778"/>
          </a:xfrm>
          <a:prstGeom prst="rect">
            <a:avLst/>
          </a:prstGeom>
        </p:spPr>
      </p:pic>
      <p:sp>
        <p:nvSpPr>
          <p:cNvPr id="17" name="CuadroTexto 95">
            <a:extLst>
              <a:ext uri="{FF2B5EF4-FFF2-40B4-BE49-F238E27FC236}">
                <a16:creationId xmlns:a16="http://schemas.microsoft.com/office/drawing/2014/main" id="{77E03EB8-F12D-5E13-DA22-ABC4353EEDC0}"/>
              </a:ext>
            </a:extLst>
          </p:cNvPr>
          <p:cNvSpPr txBox="1"/>
          <p:nvPr/>
        </p:nvSpPr>
        <p:spPr>
          <a:xfrm>
            <a:off x="4908789" y="1619549"/>
            <a:ext cx="107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I2C config </a:t>
            </a:r>
          </a:p>
        </p:txBody>
      </p:sp>
      <p:sp>
        <p:nvSpPr>
          <p:cNvPr id="18" name="CuadroTexto 79">
            <a:extLst>
              <a:ext uri="{FF2B5EF4-FFF2-40B4-BE49-F238E27FC236}">
                <a16:creationId xmlns:a16="http://schemas.microsoft.com/office/drawing/2014/main" id="{42D7CAD5-B1D9-1C78-49F9-3F28906B03D8}"/>
              </a:ext>
            </a:extLst>
          </p:cNvPr>
          <p:cNvSpPr txBox="1"/>
          <p:nvPr/>
        </p:nvSpPr>
        <p:spPr>
          <a:xfrm>
            <a:off x="1798600" y="1093605"/>
            <a:ext cx="6671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00" b="1"/>
            </a:lvl1pPr>
          </a:lstStyle>
          <a:p>
            <a:r>
              <a:rPr lang="en-US" dirty="0"/>
              <a:t>LAPA </a:t>
            </a:r>
          </a:p>
          <a:p>
            <a:r>
              <a:rPr lang="en-US" dirty="0"/>
              <a:t>driver</a:t>
            </a:r>
          </a:p>
        </p:txBody>
      </p:sp>
      <p:cxnSp>
        <p:nvCxnSpPr>
          <p:cNvPr id="19" name="Conector recto de flecha 74">
            <a:extLst>
              <a:ext uri="{FF2B5EF4-FFF2-40B4-BE49-F238E27FC236}">
                <a16:creationId xmlns:a16="http://schemas.microsoft.com/office/drawing/2014/main" id="{B2145501-6EF2-FF04-23D2-EAAACC660446}"/>
              </a:ext>
            </a:extLst>
          </p:cNvPr>
          <p:cNvCxnSpPr>
            <a:cxnSpLocks/>
          </p:cNvCxnSpPr>
          <p:nvPr/>
        </p:nvCxnSpPr>
        <p:spPr bwMode="auto">
          <a:xfrm flipV="1">
            <a:off x="2575379" y="2367160"/>
            <a:ext cx="1306251" cy="10861"/>
          </a:xfrm>
          <a:prstGeom prst="straightConnector1">
            <a:avLst/>
          </a:prstGeom>
          <a:ln w="28575">
            <a:solidFill>
              <a:srgbClr val="F79746"/>
            </a:solidFill>
            <a:headEnd type="none" w="med" len="med"/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D18146-D280-9B9B-8A04-EBFC4351A217}"/>
              </a:ext>
            </a:extLst>
          </p:cNvPr>
          <p:cNvSpPr txBox="1"/>
          <p:nvPr/>
        </p:nvSpPr>
        <p:spPr>
          <a:xfrm>
            <a:off x="2899480" y="2405783"/>
            <a:ext cx="6928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1400" dirty="0"/>
              <a:t>5 m </a:t>
            </a:r>
          </a:p>
          <a:p>
            <a:pPr algn="r"/>
            <a:r>
              <a:rPr lang="en-CH" sz="1400" dirty="0"/>
              <a:t>twinax</a:t>
            </a:r>
          </a:p>
          <a:p>
            <a:pPr algn="r"/>
            <a:r>
              <a:rPr lang="en-CH" sz="1400" dirty="0"/>
              <a:t>cable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29F6CF-7052-DF52-2564-4E197CB5C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82369" y="1695201"/>
            <a:ext cx="1946548" cy="1343918"/>
          </a:xfrm>
          <a:prstGeom prst="rect">
            <a:avLst/>
          </a:prstGeom>
        </p:spPr>
      </p:pic>
      <p:cxnSp>
        <p:nvCxnSpPr>
          <p:cNvPr id="24" name="Conector recto de flecha 74">
            <a:extLst>
              <a:ext uri="{FF2B5EF4-FFF2-40B4-BE49-F238E27FC236}">
                <a16:creationId xmlns:a16="http://schemas.microsoft.com/office/drawing/2014/main" id="{D1AC8461-C10E-5646-17DD-5B0580E479C5}"/>
              </a:ext>
            </a:extLst>
          </p:cNvPr>
          <p:cNvCxnSpPr>
            <a:cxnSpLocks/>
            <a:stCxn id="23" idx="0"/>
          </p:cNvCxnSpPr>
          <p:nvPr/>
        </p:nvCxnSpPr>
        <p:spPr bwMode="auto">
          <a:xfrm>
            <a:off x="1462864" y="2367160"/>
            <a:ext cx="247577" cy="10861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6" name="Imagen 22">
            <a:extLst>
              <a:ext uri="{FF2B5EF4-FFF2-40B4-BE49-F238E27FC236}">
                <a16:creationId xmlns:a16="http://schemas.microsoft.com/office/drawing/2014/main" id="{970680F6-31E5-D6AC-6540-8E4EDD2A37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13625" y="2259542"/>
            <a:ext cx="1632651" cy="700496"/>
          </a:xfrm>
          <a:prstGeom prst="rect">
            <a:avLst/>
          </a:prstGeom>
        </p:spPr>
      </p:pic>
      <p:sp>
        <p:nvSpPr>
          <p:cNvPr id="27" name="Rectangle 32">
            <a:extLst>
              <a:ext uri="{FF2B5EF4-FFF2-40B4-BE49-F238E27FC236}">
                <a16:creationId xmlns:a16="http://schemas.microsoft.com/office/drawing/2014/main" id="{54B02931-197B-5C3C-000D-81BF46AED20F}"/>
              </a:ext>
            </a:extLst>
          </p:cNvPr>
          <p:cNvSpPr/>
          <p:nvPr/>
        </p:nvSpPr>
        <p:spPr bwMode="auto">
          <a:xfrm>
            <a:off x="4087885" y="4953125"/>
            <a:ext cx="1477948" cy="57140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  <a:latin typeface="Verdana" charset="0"/>
              </a:rPr>
              <a:t>LPGBT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chemeClr val="tx1"/>
                </a:solidFill>
                <a:latin typeface="Verdana" charset="0"/>
              </a:rPr>
              <a:t>1.28 </a:t>
            </a:r>
            <a:r>
              <a:rPr lang="en-US" sz="1000" dirty="0" err="1">
                <a:solidFill>
                  <a:schemeClr val="tx1"/>
                </a:solidFill>
                <a:latin typeface="Verdana" charset="0"/>
              </a:rPr>
              <a:t>Gpbs</a:t>
            </a:r>
            <a:r>
              <a:rPr lang="en-US" sz="1000" dirty="0">
                <a:solidFill>
                  <a:schemeClr val="tx1"/>
                </a:solidFill>
                <a:latin typeface="Verdana" charset="0"/>
              </a:rPr>
              <a:t> sampling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chemeClr val="tx1"/>
                </a:solidFill>
                <a:latin typeface="Verdana" charset="0"/>
              </a:rPr>
              <a:t>(781 </a:t>
            </a:r>
            <a:r>
              <a:rPr lang="en-US" sz="1000" dirty="0" err="1">
                <a:solidFill>
                  <a:schemeClr val="tx1"/>
                </a:solidFill>
                <a:latin typeface="Verdana" charset="0"/>
              </a:rPr>
              <a:t>ps</a:t>
            </a:r>
            <a:r>
              <a:rPr lang="en-US" sz="1000" dirty="0">
                <a:solidFill>
                  <a:schemeClr val="tx1"/>
                </a:solidFill>
                <a:latin typeface="Verdana" charset="0"/>
              </a:rPr>
              <a:t>/sample) </a:t>
            </a:r>
            <a:endParaRPr lang="en-US" sz="1200" dirty="0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28" name="Rectangle 32">
            <a:extLst>
              <a:ext uri="{FF2B5EF4-FFF2-40B4-BE49-F238E27FC236}">
                <a16:creationId xmlns:a16="http://schemas.microsoft.com/office/drawing/2014/main" id="{55AF32F1-062B-36CF-EAE7-DF095020F31D}"/>
              </a:ext>
            </a:extLst>
          </p:cNvPr>
          <p:cNvSpPr/>
          <p:nvPr/>
        </p:nvSpPr>
        <p:spPr bwMode="auto">
          <a:xfrm>
            <a:off x="6381103" y="4952875"/>
            <a:ext cx="696036" cy="57140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  <a:latin typeface="Verdana" charset="0"/>
              </a:rPr>
              <a:t>VTRX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/>
                </a:solidFill>
                <a:latin typeface="Verdana" charset="0"/>
              </a:rPr>
              <a:t>(VLDB+)</a:t>
            </a: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695FA8B3-98D1-1C4E-4339-5BBAE79F0CEF}"/>
              </a:ext>
            </a:extLst>
          </p:cNvPr>
          <p:cNvSpPr/>
          <p:nvPr/>
        </p:nvSpPr>
        <p:spPr bwMode="auto">
          <a:xfrm>
            <a:off x="206431" y="4953125"/>
            <a:ext cx="909933" cy="57140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  <a:latin typeface="Verdana" charset="0"/>
              </a:rPr>
              <a:t>Calypso</a:t>
            </a:r>
          </a:p>
        </p:txBody>
      </p:sp>
      <p:cxnSp>
        <p:nvCxnSpPr>
          <p:cNvPr id="30" name="Conector recto de flecha 10">
            <a:extLst>
              <a:ext uri="{FF2B5EF4-FFF2-40B4-BE49-F238E27FC236}">
                <a16:creationId xmlns:a16="http://schemas.microsoft.com/office/drawing/2014/main" id="{ED0257F4-AAAA-E1DC-E460-02515D1DC742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 bwMode="auto">
          <a:xfrm flipV="1">
            <a:off x="5565833" y="5238576"/>
            <a:ext cx="815270" cy="250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de flecha 13">
            <a:extLst>
              <a:ext uri="{FF2B5EF4-FFF2-40B4-BE49-F238E27FC236}">
                <a16:creationId xmlns:a16="http://schemas.microsoft.com/office/drawing/2014/main" id="{6DADCE26-9816-2F76-F50A-FBF4C15BED69}"/>
              </a:ext>
            </a:extLst>
          </p:cNvPr>
          <p:cNvCxnSpPr>
            <a:cxnSpLocks/>
            <a:stCxn id="28" idx="3"/>
            <a:endCxn id="33" idx="1"/>
          </p:cNvCxnSpPr>
          <p:nvPr/>
        </p:nvCxnSpPr>
        <p:spPr bwMode="auto">
          <a:xfrm>
            <a:off x="7077139" y="5238576"/>
            <a:ext cx="781911" cy="0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de flecha 16">
            <a:extLst>
              <a:ext uri="{FF2B5EF4-FFF2-40B4-BE49-F238E27FC236}">
                <a16:creationId xmlns:a16="http://schemas.microsoft.com/office/drawing/2014/main" id="{87D7658A-E077-F96A-B083-CAE3FCCBD04E}"/>
              </a:ext>
            </a:extLst>
          </p:cNvPr>
          <p:cNvCxnSpPr>
            <a:cxnSpLocks/>
            <a:stCxn id="29" idx="3"/>
            <a:endCxn id="27" idx="1"/>
          </p:cNvCxnSpPr>
          <p:nvPr/>
        </p:nvCxnSpPr>
        <p:spPr bwMode="auto">
          <a:xfrm>
            <a:off x="1116364" y="5238826"/>
            <a:ext cx="2971521" cy="0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466C41C-AD46-0B43-AB8A-17DCD6104E5A}"/>
              </a:ext>
            </a:extLst>
          </p:cNvPr>
          <p:cNvSpPr/>
          <p:nvPr/>
        </p:nvSpPr>
        <p:spPr bwMode="auto">
          <a:xfrm>
            <a:off x="7859050" y="4952875"/>
            <a:ext cx="1124091" cy="57140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FELIX</a:t>
            </a:r>
          </a:p>
        </p:txBody>
      </p:sp>
      <p:sp>
        <p:nvSpPr>
          <p:cNvPr id="34" name="CuadroTexto 15">
            <a:extLst>
              <a:ext uri="{FF2B5EF4-FFF2-40B4-BE49-F238E27FC236}">
                <a16:creationId xmlns:a16="http://schemas.microsoft.com/office/drawing/2014/main" id="{91F26929-CA69-1354-4AA3-CF2B81150E5F}"/>
              </a:ext>
            </a:extLst>
          </p:cNvPr>
          <p:cNvSpPr txBox="1"/>
          <p:nvPr/>
        </p:nvSpPr>
        <p:spPr>
          <a:xfrm>
            <a:off x="1005660" y="4978494"/>
            <a:ext cx="11215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semi-digital</a:t>
            </a:r>
          </a:p>
        </p:txBody>
      </p:sp>
      <p:sp>
        <p:nvSpPr>
          <p:cNvPr id="35" name="CuadroTexto 39">
            <a:extLst>
              <a:ext uri="{FF2B5EF4-FFF2-40B4-BE49-F238E27FC236}">
                <a16:creationId xmlns:a16="http://schemas.microsoft.com/office/drawing/2014/main" id="{2CA59509-1106-2555-E4B9-54FABA30AA02}"/>
              </a:ext>
            </a:extLst>
          </p:cNvPr>
          <p:cNvSpPr txBox="1"/>
          <p:nvPr/>
        </p:nvSpPr>
        <p:spPr>
          <a:xfrm>
            <a:off x="7099316" y="4978494"/>
            <a:ext cx="716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10 Gbps</a:t>
            </a:r>
          </a:p>
        </p:txBody>
      </p:sp>
      <p:sp>
        <p:nvSpPr>
          <p:cNvPr id="36" name="CuadroTexto 43">
            <a:extLst>
              <a:ext uri="{FF2B5EF4-FFF2-40B4-BE49-F238E27FC236}">
                <a16:creationId xmlns:a16="http://schemas.microsoft.com/office/drawing/2014/main" id="{5A3C2746-2B6D-39D9-E6A0-D7F9ADD6A88D}"/>
              </a:ext>
            </a:extLst>
          </p:cNvPr>
          <p:cNvSpPr txBox="1"/>
          <p:nvPr/>
        </p:nvSpPr>
        <p:spPr>
          <a:xfrm>
            <a:off x="5587209" y="5262789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electrical</a:t>
            </a:r>
          </a:p>
        </p:txBody>
      </p:sp>
      <p:sp>
        <p:nvSpPr>
          <p:cNvPr id="37" name="CuadroTexto 44">
            <a:extLst>
              <a:ext uri="{FF2B5EF4-FFF2-40B4-BE49-F238E27FC236}">
                <a16:creationId xmlns:a16="http://schemas.microsoft.com/office/drawing/2014/main" id="{AD42855F-E7AA-AE06-C81E-14F522C8E9E7}"/>
              </a:ext>
            </a:extLst>
          </p:cNvPr>
          <p:cNvSpPr txBox="1"/>
          <p:nvPr/>
        </p:nvSpPr>
        <p:spPr>
          <a:xfrm>
            <a:off x="7151707" y="5262789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optical</a:t>
            </a:r>
          </a:p>
        </p:txBody>
      </p:sp>
      <p:sp>
        <p:nvSpPr>
          <p:cNvPr id="38" name="CuadroTexto 50">
            <a:extLst>
              <a:ext uri="{FF2B5EF4-FFF2-40B4-BE49-F238E27FC236}">
                <a16:creationId xmlns:a16="http://schemas.microsoft.com/office/drawing/2014/main" id="{19A76713-98E8-ADE0-59DD-78178F74BDEB}"/>
              </a:ext>
            </a:extLst>
          </p:cNvPr>
          <p:cNvSpPr txBox="1"/>
          <p:nvPr/>
        </p:nvSpPr>
        <p:spPr>
          <a:xfrm>
            <a:off x="1277211" y="5262789"/>
            <a:ext cx="6254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coaxial</a:t>
            </a:r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49460D62-6AAF-9366-59AA-8D8C63227360}"/>
              </a:ext>
            </a:extLst>
          </p:cNvPr>
          <p:cNvSpPr/>
          <p:nvPr/>
        </p:nvSpPr>
        <p:spPr bwMode="auto">
          <a:xfrm>
            <a:off x="2026296" y="4952875"/>
            <a:ext cx="587955" cy="57140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  <a:latin typeface="Verdana" charset="0"/>
              </a:rPr>
              <a:t>LAPA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  <a:latin typeface="Verdana" charset="0"/>
              </a:rPr>
              <a:t>driver</a:t>
            </a:r>
          </a:p>
        </p:txBody>
      </p:sp>
      <p:sp>
        <p:nvSpPr>
          <p:cNvPr id="40" name="CuadroTexto 32">
            <a:extLst>
              <a:ext uri="{FF2B5EF4-FFF2-40B4-BE49-F238E27FC236}">
                <a16:creationId xmlns:a16="http://schemas.microsoft.com/office/drawing/2014/main" id="{11DA52D6-6AE4-E8D4-ADCF-78368C223F1E}"/>
              </a:ext>
            </a:extLst>
          </p:cNvPr>
          <p:cNvSpPr txBox="1"/>
          <p:nvPr/>
        </p:nvSpPr>
        <p:spPr>
          <a:xfrm>
            <a:off x="3110710" y="4978494"/>
            <a:ext cx="418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5 m</a:t>
            </a:r>
          </a:p>
        </p:txBody>
      </p:sp>
      <p:sp>
        <p:nvSpPr>
          <p:cNvPr id="41" name="CuadroTexto 43">
            <a:extLst>
              <a:ext uri="{FF2B5EF4-FFF2-40B4-BE49-F238E27FC236}">
                <a16:creationId xmlns:a16="http://schemas.microsoft.com/office/drawing/2014/main" id="{E34F83E9-A039-E3E6-4B44-CB56BA82D15D}"/>
              </a:ext>
            </a:extLst>
          </p:cNvPr>
          <p:cNvSpPr txBox="1"/>
          <p:nvPr/>
        </p:nvSpPr>
        <p:spPr>
          <a:xfrm>
            <a:off x="2995294" y="5262789"/>
            <a:ext cx="6495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/>
              <a:t>TwinAx</a:t>
            </a:r>
            <a:endParaRPr lang="en-US" sz="1100" dirty="0"/>
          </a:p>
        </p:txBody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411EED91-5ABB-9C81-35D9-91981100303D}"/>
              </a:ext>
            </a:extLst>
          </p:cNvPr>
          <p:cNvSpPr/>
          <p:nvPr/>
        </p:nvSpPr>
        <p:spPr bwMode="auto">
          <a:xfrm>
            <a:off x="4090488" y="5930164"/>
            <a:ext cx="1477948" cy="57140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chemeClr val="tx1"/>
                </a:solidFill>
                <a:latin typeface="Verdana" charset="0"/>
              </a:rPr>
              <a:t>OptoBoard</a:t>
            </a:r>
            <a:r>
              <a:rPr lang="en-US" sz="1200" dirty="0">
                <a:solidFill>
                  <a:schemeClr val="tx1"/>
                </a:solidFill>
                <a:latin typeface="Verdana" charset="0"/>
              </a:rPr>
              <a:t> v0</a:t>
            </a:r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332EDDB8-850A-1408-D80F-50202297F517}"/>
              </a:ext>
            </a:extLst>
          </p:cNvPr>
          <p:cNvSpPr/>
          <p:nvPr/>
        </p:nvSpPr>
        <p:spPr bwMode="auto">
          <a:xfrm>
            <a:off x="6383706" y="5929914"/>
            <a:ext cx="696036" cy="57140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  <a:latin typeface="Verdana" charset="0"/>
              </a:rPr>
              <a:t>VTRX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/>
                </a:solidFill>
                <a:latin typeface="Verdana" charset="0"/>
              </a:rPr>
              <a:t>(VLDB+)</a:t>
            </a:r>
          </a:p>
        </p:txBody>
      </p:sp>
      <p:sp>
        <p:nvSpPr>
          <p:cNvPr id="44" name="Rectangle 25">
            <a:extLst>
              <a:ext uri="{FF2B5EF4-FFF2-40B4-BE49-F238E27FC236}">
                <a16:creationId xmlns:a16="http://schemas.microsoft.com/office/drawing/2014/main" id="{95C99C83-E65A-4BBE-D147-4822B2483771}"/>
              </a:ext>
            </a:extLst>
          </p:cNvPr>
          <p:cNvSpPr/>
          <p:nvPr/>
        </p:nvSpPr>
        <p:spPr bwMode="auto">
          <a:xfrm>
            <a:off x="209034" y="5930164"/>
            <a:ext cx="909933" cy="57140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  <a:latin typeface="Verdana" charset="0"/>
              </a:rPr>
              <a:t>Calypso</a:t>
            </a:r>
          </a:p>
        </p:txBody>
      </p:sp>
      <p:cxnSp>
        <p:nvCxnSpPr>
          <p:cNvPr id="45" name="Conector recto de flecha 10">
            <a:extLst>
              <a:ext uri="{FF2B5EF4-FFF2-40B4-BE49-F238E27FC236}">
                <a16:creationId xmlns:a16="http://schemas.microsoft.com/office/drawing/2014/main" id="{93D25D0C-5E27-5EBE-C7BE-C1D716C80844}"/>
              </a:ext>
            </a:extLst>
          </p:cNvPr>
          <p:cNvCxnSpPr>
            <a:cxnSpLocks/>
            <a:stCxn id="42" idx="3"/>
            <a:endCxn id="43" idx="1"/>
          </p:cNvCxnSpPr>
          <p:nvPr/>
        </p:nvCxnSpPr>
        <p:spPr bwMode="auto">
          <a:xfrm flipV="1">
            <a:off x="5568436" y="6215615"/>
            <a:ext cx="815270" cy="250"/>
          </a:xfrm>
          <a:prstGeom prst="straightConnector1">
            <a:avLst/>
          </a:prstGeom>
          <a:ln w="28575">
            <a:solidFill>
              <a:srgbClr val="F79746"/>
            </a:solidFill>
            <a:headEnd type="triangl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recto de flecha 13">
            <a:extLst>
              <a:ext uri="{FF2B5EF4-FFF2-40B4-BE49-F238E27FC236}">
                <a16:creationId xmlns:a16="http://schemas.microsoft.com/office/drawing/2014/main" id="{375750E7-471B-FFF6-7630-0C30FC07876A}"/>
              </a:ext>
            </a:extLst>
          </p:cNvPr>
          <p:cNvCxnSpPr>
            <a:cxnSpLocks/>
            <a:stCxn id="43" idx="3"/>
            <a:endCxn id="48" idx="1"/>
          </p:cNvCxnSpPr>
          <p:nvPr/>
        </p:nvCxnSpPr>
        <p:spPr bwMode="auto">
          <a:xfrm>
            <a:off x="7079742" y="6215615"/>
            <a:ext cx="781911" cy="0"/>
          </a:xfrm>
          <a:prstGeom prst="straightConnector1">
            <a:avLst/>
          </a:prstGeom>
          <a:ln w="28575">
            <a:solidFill>
              <a:srgbClr val="F79746"/>
            </a:solidFill>
            <a:headEnd type="triangl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ector recto de flecha 16">
            <a:extLst>
              <a:ext uri="{FF2B5EF4-FFF2-40B4-BE49-F238E27FC236}">
                <a16:creationId xmlns:a16="http://schemas.microsoft.com/office/drawing/2014/main" id="{E3A0B9FC-E655-3CE5-48B9-CEF58AC22A9A}"/>
              </a:ext>
            </a:extLst>
          </p:cNvPr>
          <p:cNvCxnSpPr>
            <a:cxnSpLocks/>
            <a:stCxn id="44" idx="3"/>
            <a:endCxn id="42" idx="1"/>
          </p:cNvCxnSpPr>
          <p:nvPr/>
        </p:nvCxnSpPr>
        <p:spPr bwMode="auto">
          <a:xfrm>
            <a:off x="1118967" y="6215865"/>
            <a:ext cx="2971521" cy="0"/>
          </a:xfrm>
          <a:prstGeom prst="straightConnector1">
            <a:avLst/>
          </a:prstGeom>
          <a:ln w="28575">
            <a:solidFill>
              <a:srgbClr val="F79746"/>
            </a:solidFill>
            <a:headEnd type="triangl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Rectangle 32">
            <a:extLst>
              <a:ext uri="{FF2B5EF4-FFF2-40B4-BE49-F238E27FC236}">
                <a16:creationId xmlns:a16="http://schemas.microsoft.com/office/drawing/2014/main" id="{6695DB14-08CA-638E-2A06-054D08CFC9F7}"/>
              </a:ext>
            </a:extLst>
          </p:cNvPr>
          <p:cNvSpPr/>
          <p:nvPr/>
        </p:nvSpPr>
        <p:spPr bwMode="auto">
          <a:xfrm>
            <a:off x="7861653" y="5929914"/>
            <a:ext cx="1124091" cy="57140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FELIX</a:t>
            </a:r>
          </a:p>
        </p:txBody>
      </p:sp>
      <p:sp>
        <p:nvSpPr>
          <p:cNvPr id="49" name="CuadroTexto 39">
            <a:extLst>
              <a:ext uri="{FF2B5EF4-FFF2-40B4-BE49-F238E27FC236}">
                <a16:creationId xmlns:a16="http://schemas.microsoft.com/office/drawing/2014/main" id="{57D021AF-66D1-F21B-F43C-1F2EE32F6F0C}"/>
              </a:ext>
            </a:extLst>
          </p:cNvPr>
          <p:cNvSpPr txBox="1"/>
          <p:nvPr/>
        </p:nvSpPr>
        <p:spPr>
          <a:xfrm>
            <a:off x="7061723" y="5874146"/>
            <a:ext cx="833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2.56 Gbps</a:t>
            </a:r>
          </a:p>
        </p:txBody>
      </p:sp>
      <p:sp>
        <p:nvSpPr>
          <p:cNvPr id="50" name="CuadroTexto 43">
            <a:extLst>
              <a:ext uri="{FF2B5EF4-FFF2-40B4-BE49-F238E27FC236}">
                <a16:creationId xmlns:a16="http://schemas.microsoft.com/office/drawing/2014/main" id="{194EF6AC-F386-88AA-3B3A-AD15E36F9E91}"/>
              </a:ext>
            </a:extLst>
          </p:cNvPr>
          <p:cNvSpPr txBox="1"/>
          <p:nvPr/>
        </p:nvSpPr>
        <p:spPr>
          <a:xfrm>
            <a:off x="5587209" y="6263236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electrical</a:t>
            </a:r>
          </a:p>
        </p:txBody>
      </p:sp>
      <p:sp>
        <p:nvSpPr>
          <p:cNvPr id="51" name="CuadroTexto 44">
            <a:extLst>
              <a:ext uri="{FF2B5EF4-FFF2-40B4-BE49-F238E27FC236}">
                <a16:creationId xmlns:a16="http://schemas.microsoft.com/office/drawing/2014/main" id="{8E5B72A7-FDA3-BE59-E8A1-B99D69E0B575}"/>
              </a:ext>
            </a:extLst>
          </p:cNvPr>
          <p:cNvSpPr txBox="1"/>
          <p:nvPr/>
        </p:nvSpPr>
        <p:spPr>
          <a:xfrm>
            <a:off x="7151707" y="6263236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optical</a:t>
            </a:r>
          </a:p>
        </p:txBody>
      </p:sp>
      <p:sp>
        <p:nvSpPr>
          <p:cNvPr id="52" name="CuadroTexto 15">
            <a:extLst>
              <a:ext uri="{FF2B5EF4-FFF2-40B4-BE49-F238E27FC236}">
                <a16:creationId xmlns:a16="http://schemas.microsoft.com/office/drawing/2014/main" id="{FE5292F4-C683-2B15-553C-8C9CD49C9ED6}"/>
              </a:ext>
            </a:extLst>
          </p:cNvPr>
          <p:cNvSpPr txBox="1"/>
          <p:nvPr/>
        </p:nvSpPr>
        <p:spPr>
          <a:xfrm>
            <a:off x="1588045" y="6242242"/>
            <a:ext cx="2111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TwinAx</a:t>
            </a:r>
            <a:endParaRPr lang="en-US" sz="1100" dirty="0"/>
          </a:p>
        </p:txBody>
      </p:sp>
      <p:sp>
        <p:nvSpPr>
          <p:cNvPr id="53" name="CuadroTexto 32">
            <a:extLst>
              <a:ext uri="{FF2B5EF4-FFF2-40B4-BE49-F238E27FC236}">
                <a16:creationId xmlns:a16="http://schemas.microsoft.com/office/drawing/2014/main" id="{C7179EEA-21F5-8929-FFDE-A359E8E1B682}"/>
              </a:ext>
            </a:extLst>
          </p:cNvPr>
          <p:cNvSpPr txBox="1"/>
          <p:nvPr/>
        </p:nvSpPr>
        <p:spPr>
          <a:xfrm>
            <a:off x="2027003" y="5960349"/>
            <a:ext cx="1116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Up to 400 kHz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EF4F46B-9D04-BA00-8AD6-971008774881}"/>
              </a:ext>
            </a:extLst>
          </p:cNvPr>
          <p:cNvSpPr txBox="1"/>
          <p:nvPr/>
        </p:nvSpPr>
        <p:spPr>
          <a:xfrm>
            <a:off x="10754" y="453611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Data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52EFA5-A208-3A2A-724D-4313FC1E3354}"/>
              </a:ext>
            </a:extLst>
          </p:cNvPr>
          <p:cNvSpPr txBox="1"/>
          <p:nvPr/>
        </p:nvSpPr>
        <p:spPr>
          <a:xfrm>
            <a:off x="10753" y="557123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Command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F3E107D-A038-1066-9CD9-38E041AA7F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16011" r="21620" b="20761"/>
          <a:stretch/>
        </p:blipFill>
        <p:spPr>
          <a:xfrm rot="5400000">
            <a:off x="1565748" y="2033287"/>
            <a:ext cx="1159764" cy="8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8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EF961239-245D-5C3F-8BF4-9A723F935E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t="8176" r="6875" b="3657"/>
          <a:stretch/>
        </p:blipFill>
        <p:spPr>
          <a:xfrm>
            <a:off x="5463924" y="1624772"/>
            <a:ext cx="3601770" cy="2140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EC956-8EAD-DA73-EDDF-B4535520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Readout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7909C-B1C0-D8DF-9A06-E0680DE2A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51006"/>
            <a:ext cx="8730171" cy="3501900"/>
          </a:xfrm>
        </p:spPr>
        <p:txBody>
          <a:bodyPr>
            <a:normAutofit/>
          </a:bodyPr>
          <a:lstStyle/>
          <a:p>
            <a:r>
              <a:rPr lang="en-GB" b="0" dirty="0">
                <a:effectLst/>
                <a:latin typeface="FiraSans"/>
              </a:rPr>
              <a:t>SPS beam test at CERN with 120 GeV </a:t>
            </a:r>
            <a:r>
              <a:rPr lang="en-GB" b="0" dirty="0" err="1">
                <a:effectLst/>
                <a:latin typeface="FiraSans"/>
              </a:rPr>
              <a:t>pions</a:t>
            </a:r>
            <a:r>
              <a:rPr lang="en-GB" b="0" dirty="0">
                <a:effectLst/>
                <a:latin typeface="FiraSans"/>
              </a:rPr>
              <a:t> used to simulate minimum ionising particles</a:t>
            </a:r>
          </a:p>
          <a:p>
            <a:r>
              <a:rPr lang="en-GB" b="0" dirty="0">
                <a:effectLst/>
                <a:latin typeface="FiraSans"/>
              </a:rPr>
              <a:t>MALTA Telescope* - Monolithic pixel sensors FPGA based Telescope</a:t>
            </a:r>
          </a:p>
          <a:p>
            <a:pPr lvl="1"/>
            <a:r>
              <a:rPr lang="en-GB" sz="1800" b="0" dirty="0">
                <a:effectLst/>
                <a:latin typeface="FiraSans"/>
              </a:rPr>
              <a:t>Low material content - down to 50um Si </a:t>
            </a:r>
            <a:endParaRPr lang="en-GB" sz="1800" dirty="0">
              <a:effectLst/>
            </a:endParaRPr>
          </a:p>
          <a:p>
            <a:endParaRPr lang="en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2AB878-3353-A52D-56BA-F9106BCA6B5C}"/>
              </a:ext>
            </a:extLst>
          </p:cNvPr>
          <p:cNvSpPr txBox="1"/>
          <p:nvPr/>
        </p:nvSpPr>
        <p:spPr>
          <a:xfrm>
            <a:off x="86823" y="1888457"/>
            <a:ext cx="4144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MALTA telescope uses 6 tracking planes + scintillator which give the reconstructed track spatial resolution of 4.1 µm and reconstructed track timing resolution of 2.1 ns</a:t>
            </a:r>
            <a:endParaRPr lang="en-CH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D7296-20E2-082D-2FE3-86598B7AA046}"/>
              </a:ext>
            </a:extLst>
          </p:cNvPr>
          <p:cNvSpPr txBox="1"/>
          <p:nvPr/>
        </p:nvSpPr>
        <p:spPr>
          <a:xfrm>
            <a:off x="9042" y="5029776"/>
            <a:ext cx="371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Data acquisition chain</a:t>
            </a:r>
          </a:p>
          <a:p>
            <a:r>
              <a:rPr lang="en-CH" sz="1600" dirty="0"/>
              <a:t>Calypso testbeam measurement  testing readout with FELIX using external triggering at high rate (realistic conditions)</a:t>
            </a:r>
          </a:p>
        </p:txBody>
      </p:sp>
      <p:pic>
        <p:nvPicPr>
          <p:cNvPr id="9" name="Picture 8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4A478F14-0111-4A71-8F75-01F6E8838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706" y="3747914"/>
            <a:ext cx="5112568" cy="2862132"/>
          </a:xfrm>
          <a:prstGeom prst="rect">
            <a:avLst/>
          </a:prstGeom>
        </p:spPr>
      </p:pic>
      <p:pic>
        <p:nvPicPr>
          <p:cNvPr id="10" name="Picture 9" descr="A collage of graphs&#10;&#10;Description automatically generated">
            <a:extLst>
              <a:ext uri="{FF2B5EF4-FFF2-40B4-BE49-F238E27FC236}">
                <a16:creationId xmlns:a16="http://schemas.microsoft.com/office/drawing/2014/main" id="{2B00E1FF-04A9-803C-B4EB-1B871B9FB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12"/>
          <a:stretch/>
        </p:blipFill>
        <p:spPr>
          <a:xfrm>
            <a:off x="184726" y="3158199"/>
            <a:ext cx="3019122" cy="1759273"/>
          </a:xfrm>
          <a:prstGeom prst="rect">
            <a:avLst/>
          </a:prstGeom>
        </p:spPr>
      </p:pic>
      <p:sp>
        <p:nvSpPr>
          <p:cNvPr id="14" name="Rectángulo 12">
            <a:extLst>
              <a:ext uri="{FF2B5EF4-FFF2-40B4-BE49-F238E27FC236}">
                <a16:creationId xmlns:a16="http://schemas.microsoft.com/office/drawing/2014/main" id="{21F3D57A-EF17-786D-8C68-40B1DDB0AA6C}"/>
              </a:ext>
            </a:extLst>
          </p:cNvPr>
          <p:cNvSpPr/>
          <p:nvPr/>
        </p:nvSpPr>
        <p:spPr bwMode="auto">
          <a:xfrm>
            <a:off x="8684452" y="1888457"/>
            <a:ext cx="45719" cy="1049897"/>
          </a:xfrm>
          <a:prstGeom prst="rect">
            <a:avLst/>
          </a:prstGeom>
          <a:solidFill>
            <a:srgbClr val="FFD579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Verdana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869BED3-C365-AED0-3DE5-0CD87A998F50}"/>
              </a:ext>
            </a:extLst>
          </p:cNvPr>
          <p:cNvSpPr txBox="1"/>
          <p:nvPr/>
        </p:nvSpPr>
        <p:spPr>
          <a:xfrm>
            <a:off x="6554549" y="3674777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MALTA planes</a:t>
            </a:r>
          </a:p>
        </p:txBody>
      </p:sp>
      <p:cxnSp>
        <p:nvCxnSpPr>
          <p:cNvPr id="17" name="Conector recto de flecha 17">
            <a:extLst>
              <a:ext uri="{FF2B5EF4-FFF2-40B4-BE49-F238E27FC236}">
                <a16:creationId xmlns:a16="http://schemas.microsoft.com/office/drawing/2014/main" id="{4C209E93-A630-3472-C71E-0C37CE050841}"/>
              </a:ext>
            </a:extLst>
          </p:cNvPr>
          <p:cNvCxnSpPr>
            <a:cxnSpLocks/>
            <a:stCxn id="16" idx="0"/>
          </p:cNvCxnSpPr>
          <p:nvPr/>
        </p:nvCxnSpPr>
        <p:spPr bwMode="auto">
          <a:xfrm flipV="1">
            <a:off x="7065266" y="3264071"/>
            <a:ext cx="172038" cy="410706"/>
          </a:xfrm>
          <a:prstGeom prst="straightConnector1">
            <a:avLst/>
          </a:prstGeom>
          <a:ln w="158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8">
            <a:extLst>
              <a:ext uri="{FF2B5EF4-FFF2-40B4-BE49-F238E27FC236}">
                <a16:creationId xmlns:a16="http://schemas.microsoft.com/office/drawing/2014/main" id="{0AF61356-EEF7-FF67-7656-FE2B0A7D1910}"/>
              </a:ext>
            </a:extLst>
          </p:cNvPr>
          <p:cNvCxnSpPr>
            <a:cxnSpLocks/>
            <a:stCxn id="16" idx="0"/>
          </p:cNvCxnSpPr>
          <p:nvPr/>
        </p:nvCxnSpPr>
        <p:spPr bwMode="auto">
          <a:xfrm flipV="1">
            <a:off x="7065266" y="3321154"/>
            <a:ext cx="463377" cy="353623"/>
          </a:xfrm>
          <a:prstGeom prst="straightConnector1">
            <a:avLst/>
          </a:prstGeom>
          <a:ln w="158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22">
            <a:extLst>
              <a:ext uri="{FF2B5EF4-FFF2-40B4-BE49-F238E27FC236}">
                <a16:creationId xmlns:a16="http://schemas.microsoft.com/office/drawing/2014/main" id="{2F75EB76-27F5-09A0-8309-04B6C71999D2}"/>
              </a:ext>
            </a:extLst>
          </p:cNvPr>
          <p:cNvCxnSpPr>
            <a:cxnSpLocks/>
            <a:stCxn id="16" idx="0"/>
          </p:cNvCxnSpPr>
          <p:nvPr/>
        </p:nvCxnSpPr>
        <p:spPr bwMode="auto">
          <a:xfrm flipV="1">
            <a:off x="7065266" y="3401203"/>
            <a:ext cx="653871" cy="273574"/>
          </a:xfrm>
          <a:prstGeom prst="straightConnector1">
            <a:avLst/>
          </a:prstGeom>
          <a:ln w="158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6">
            <a:extLst>
              <a:ext uri="{FF2B5EF4-FFF2-40B4-BE49-F238E27FC236}">
                <a16:creationId xmlns:a16="http://schemas.microsoft.com/office/drawing/2014/main" id="{9BD0EB8B-4847-A1C0-3868-9A95A7754E9D}"/>
              </a:ext>
            </a:extLst>
          </p:cNvPr>
          <p:cNvCxnSpPr>
            <a:cxnSpLocks/>
          </p:cNvCxnSpPr>
          <p:nvPr/>
        </p:nvCxnSpPr>
        <p:spPr bwMode="auto">
          <a:xfrm>
            <a:off x="5117058" y="1703526"/>
            <a:ext cx="3789439" cy="864504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uadroTexto 28">
            <a:extLst>
              <a:ext uri="{FF2B5EF4-FFF2-40B4-BE49-F238E27FC236}">
                <a16:creationId xmlns:a16="http://schemas.microsoft.com/office/drawing/2014/main" id="{4B6A9AF4-2AC9-187F-6107-F768B73C0F96}"/>
              </a:ext>
            </a:extLst>
          </p:cNvPr>
          <p:cNvSpPr txBox="1"/>
          <p:nvPr/>
        </p:nvSpPr>
        <p:spPr>
          <a:xfrm>
            <a:off x="4442560" y="1795469"/>
            <a:ext cx="1148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Positron beam</a:t>
            </a:r>
          </a:p>
          <a:p>
            <a:pPr algn="ctr"/>
            <a:r>
              <a:rPr lang="en-US" sz="1000" dirty="0"/>
              <a:t> (z-axis)</a:t>
            </a:r>
          </a:p>
        </p:txBody>
      </p:sp>
      <p:sp>
        <p:nvSpPr>
          <p:cNvPr id="27" name="CuadroTexto 33">
            <a:extLst>
              <a:ext uri="{FF2B5EF4-FFF2-40B4-BE49-F238E27FC236}">
                <a16:creationId xmlns:a16="http://schemas.microsoft.com/office/drawing/2014/main" id="{20F2057D-F122-F5B1-A322-2638C234F4A8}"/>
              </a:ext>
            </a:extLst>
          </p:cNvPr>
          <p:cNvSpPr txBox="1"/>
          <p:nvPr/>
        </p:nvSpPr>
        <p:spPr>
          <a:xfrm>
            <a:off x="6543560" y="1112352"/>
            <a:ext cx="1009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DUT</a:t>
            </a:r>
          </a:p>
          <a:p>
            <a:pPr algn="ctr"/>
            <a:r>
              <a:rPr lang="en-US" sz="1000" dirty="0"/>
              <a:t>on x-y stage</a:t>
            </a:r>
          </a:p>
        </p:txBody>
      </p:sp>
      <p:sp>
        <p:nvSpPr>
          <p:cNvPr id="29" name="CuadroTexto 33">
            <a:extLst>
              <a:ext uri="{FF2B5EF4-FFF2-40B4-BE49-F238E27FC236}">
                <a16:creationId xmlns:a16="http://schemas.microsoft.com/office/drawing/2014/main" id="{5C664A5F-B3C4-C7E1-42E6-3D23954DC74E}"/>
              </a:ext>
            </a:extLst>
          </p:cNvPr>
          <p:cNvSpPr txBox="1"/>
          <p:nvPr/>
        </p:nvSpPr>
        <p:spPr>
          <a:xfrm>
            <a:off x="8405258" y="1648114"/>
            <a:ext cx="8624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Scintillator</a:t>
            </a:r>
          </a:p>
        </p:txBody>
      </p:sp>
      <p:sp>
        <p:nvSpPr>
          <p:cNvPr id="30" name="CuadroTexto 15">
            <a:extLst>
              <a:ext uri="{FF2B5EF4-FFF2-40B4-BE49-F238E27FC236}">
                <a16:creationId xmlns:a16="http://schemas.microsoft.com/office/drawing/2014/main" id="{CAC79587-B8C7-06F1-3E01-439D35C92F47}"/>
              </a:ext>
            </a:extLst>
          </p:cNvPr>
          <p:cNvSpPr txBox="1"/>
          <p:nvPr/>
        </p:nvSpPr>
        <p:spPr>
          <a:xfrm>
            <a:off x="4569533" y="2806051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MALTA planes</a:t>
            </a:r>
          </a:p>
        </p:txBody>
      </p:sp>
      <p:cxnSp>
        <p:nvCxnSpPr>
          <p:cNvPr id="31" name="Conector recto de flecha 17">
            <a:extLst>
              <a:ext uri="{FF2B5EF4-FFF2-40B4-BE49-F238E27FC236}">
                <a16:creationId xmlns:a16="http://schemas.microsoft.com/office/drawing/2014/main" id="{23D268D0-749D-C1C9-696C-A81D1656AFCC}"/>
              </a:ext>
            </a:extLst>
          </p:cNvPr>
          <p:cNvCxnSpPr>
            <a:cxnSpLocks/>
            <a:stCxn id="30" idx="0"/>
          </p:cNvCxnSpPr>
          <p:nvPr/>
        </p:nvCxnSpPr>
        <p:spPr bwMode="auto">
          <a:xfrm flipV="1">
            <a:off x="5080250" y="2395345"/>
            <a:ext cx="172038" cy="410706"/>
          </a:xfrm>
          <a:prstGeom prst="straightConnector1">
            <a:avLst/>
          </a:prstGeom>
          <a:ln w="158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de flecha 18">
            <a:extLst>
              <a:ext uri="{FF2B5EF4-FFF2-40B4-BE49-F238E27FC236}">
                <a16:creationId xmlns:a16="http://schemas.microsoft.com/office/drawing/2014/main" id="{923E60B2-DF48-A873-3E97-24E05EDBD748}"/>
              </a:ext>
            </a:extLst>
          </p:cNvPr>
          <p:cNvCxnSpPr>
            <a:cxnSpLocks/>
            <a:stCxn id="30" idx="0"/>
          </p:cNvCxnSpPr>
          <p:nvPr/>
        </p:nvCxnSpPr>
        <p:spPr bwMode="auto">
          <a:xfrm flipV="1">
            <a:off x="5080250" y="2452428"/>
            <a:ext cx="463377" cy="353623"/>
          </a:xfrm>
          <a:prstGeom prst="straightConnector1">
            <a:avLst/>
          </a:prstGeom>
          <a:ln w="158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22">
            <a:extLst>
              <a:ext uri="{FF2B5EF4-FFF2-40B4-BE49-F238E27FC236}">
                <a16:creationId xmlns:a16="http://schemas.microsoft.com/office/drawing/2014/main" id="{CA5903AD-D04E-2EDE-6EC3-7F1E26146F4A}"/>
              </a:ext>
            </a:extLst>
          </p:cNvPr>
          <p:cNvCxnSpPr>
            <a:cxnSpLocks/>
            <a:stCxn id="30" idx="0"/>
          </p:cNvCxnSpPr>
          <p:nvPr/>
        </p:nvCxnSpPr>
        <p:spPr bwMode="auto">
          <a:xfrm flipV="1">
            <a:off x="5080250" y="2532477"/>
            <a:ext cx="653871" cy="273574"/>
          </a:xfrm>
          <a:prstGeom prst="straightConnector1">
            <a:avLst/>
          </a:prstGeom>
          <a:ln w="158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8262505-6883-C80A-9235-CB122BD8C7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66" b="97281" l="3827" r="98469">
                        <a14:foregroundMark x1="3699" y1="57704" x2="4974" y2="6647"/>
                        <a14:foregroundMark x1="4974" y1="6647" x2="15689" y2="2870"/>
                        <a14:foregroundMark x1="15689" y1="2870" x2="45536" y2="3550"/>
                        <a14:foregroundMark x1="45536" y1="3550" x2="76020" y2="2190"/>
                        <a14:foregroundMark x1="76020" y1="2190" x2="88010" y2="2644"/>
                        <a14:foregroundMark x1="88010" y1="2644" x2="90689" y2="12160"/>
                        <a14:foregroundMark x1="90689" y1="12160" x2="85587" y2="29456"/>
                        <a14:foregroundMark x1="85587" y1="29456" x2="90561" y2="90785"/>
                        <a14:foregroundMark x1="90561" y1="90785" x2="83036" y2="96526"/>
                        <a14:foregroundMark x1="83036" y1="96526" x2="14031" y2="96073"/>
                        <a14:foregroundMark x1="14031" y1="96073" x2="6505" y2="86934"/>
                        <a14:foregroundMark x1="6505" y1="86934" x2="3954" y2="57402"/>
                        <a14:foregroundMark x1="31760" y1="29456" x2="60332" y2="19260"/>
                        <a14:foregroundMark x1="60332" y1="19260" x2="72321" y2="22130"/>
                        <a14:foregroundMark x1="72321" y1="22130" x2="74617" y2="21148"/>
                        <a14:foregroundMark x1="29847" y1="22432" x2="41199" y2="13218"/>
                        <a14:foregroundMark x1="41199" y1="13218" x2="62500" y2="15257"/>
                        <a14:foregroundMark x1="62500" y1="15257" x2="56760" y2="22205"/>
                        <a14:foregroundMark x1="56760" y1="22205" x2="35842" y2="24698"/>
                        <a14:foregroundMark x1="35842" y1="24698" x2="23087" y2="23640"/>
                        <a14:foregroundMark x1="23087" y1="23640" x2="20536" y2="14879"/>
                        <a14:foregroundMark x1="20536" y1="14879" x2="32526" y2="14275"/>
                        <a14:foregroundMark x1="32526" y1="14275" x2="23852" y2="19260"/>
                        <a14:foregroundMark x1="23852" y1="19260" x2="31378" y2="10272"/>
                        <a14:foregroundMark x1="31378" y1="10272" x2="25893" y2="17372"/>
                        <a14:foregroundMark x1="25893" y1="17372" x2="23852" y2="9366"/>
                        <a14:foregroundMark x1="23852" y1="9366" x2="39413" y2="9366"/>
                        <a14:foregroundMark x1="39413" y1="9366" x2="69770" y2="7024"/>
                        <a14:foregroundMark x1="69770" y1="7024" x2="79082" y2="9592"/>
                        <a14:foregroundMark x1="89796" y1="2341" x2="78316" y2="8006"/>
                        <a14:foregroundMark x1="78316" y1="8006" x2="67219" y2="4909"/>
                        <a14:foregroundMark x1="67219" y1="4909" x2="55485" y2="6873"/>
                        <a14:foregroundMark x1="55485" y1="6873" x2="4464" y2="3323"/>
                        <a14:foregroundMark x1="91071" y1="2341" x2="93240" y2="13520"/>
                        <a14:foregroundMark x1="91071" y1="18202" x2="94515" y2="33006"/>
                        <a14:foregroundMark x1="94515" y1="33006" x2="92857" y2="40559"/>
                        <a14:foregroundMark x1="92857" y1="40559" x2="87245" y2="25076"/>
                        <a14:foregroundMark x1="87245" y1="25076" x2="86862" y2="32251"/>
                        <a14:foregroundMark x1="86862" y1="32251" x2="87500" y2="24773"/>
                        <a14:foregroundMark x1="87500" y1="24773" x2="87372" y2="31722"/>
                        <a14:foregroundMark x1="87372" y1="31722" x2="89286" y2="23338"/>
                        <a14:foregroundMark x1="89286" y1="23338" x2="90561" y2="31193"/>
                        <a14:foregroundMark x1="85969" y1="92674" x2="71811" y2="86254"/>
                        <a14:foregroundMark x1="71811" y1="86254" x2="60587" y2="83988"/>
                        <a14:foregroundMark x1="60587" y1="83988" x2="49107" y2="87236"/>
                        <a14:foregroundMark x1="49107" y1="87236" x2="49490" y2="80060"/>
                        <a14:foregroundMark x1="49490" y1="80060" x2="52296" y2="87613"/>
                        <a14:foregroundMark x1="52296" y1="87613" x2="41837" y2="84215"/>
                        <a14:foregroundMark x1="41837" y1="84215" x2="30612" y2="90257"/>
                        <a14:foregroundMark x1="30612" y1="90257" x2="32908" y2="83384"/>
                        <a14:foregroundMark x1="32908" y1="83384" x2="28444" y2="90408"/>
                        <a14:foregroundMark x1="28444" y1="90408" x2="26020" y2="83459"/>
                        <a14:foregroundMark x1="26020" y1="83459" x2="20281" y2="80967"/>
                        <a14:foregroundMark x1="83929" y1="91918" x2="59439" y2="93580"/>
                        <a14:foregroundMark x1="59439" y1="93580" x2="48087" y2="91314"/>
                        <a14:foregroundMark x1="48087" y1="91314" x2="36224" y2="95468"/>
                        <a14:foregroundMark x1="36224" y1="95468" x2="9566" y2="93958"/>
                        <a14:foregroundMark x1="9566" y1="93958" x2="7143" y2="92221"/>
                        <a14:foregroundMark x1="70408" y1="91163" x2="64413" y2="82477"/>
                        <a14:foregroundMark x1="64413" y1="82477" x2="69770" y2="71903"/>
                        <a14:foregroundMark x1="69770" y1="71903" x2="68112" y2="79985"/>
                        <a14:foregroundMark x1="68112" y1="79985" x2="65816" y2="71526"/>
                        <a14:foregroundMark x1="65816" y1="71526" x2="58036" y2="77115"/>
                        <a14:foregroundMark x1="58036" y1="77115" x2="51020" y2="69713"/>
                        <a14:foregroundMark x1="51020" y1="69713" x2="26276" y2="69486"/>
                        <a14:foregroundMark x1="26276" y1="69486" x2="22194" y2="71375"/>
                        <a14:foregroundMark x1="47321" y1="71828" x2="57398" y2="67825"/>
                        <a14:foregroundMark x1="57398" y1="67825" x2="61862" y2="71526"/>
                        <a14:foregroundMark x1="91327" y1="96979" x2="7781" y2="97432"/>
                        <a14:foregroundMark x1="7781" y1="97432" x2="5485" y2="90181"/>
                        <a14:foregroundMark x1="94770" y1="15030" x2="97704" y2="14728"/>
                        <a14:foregroundMark x1="96301" y1="23867" x2="96301" y2="23867"/>
                        <a14:foregroundMark x1="95791" y1="38897" x2="97704" y2="38897"/>
                        <a14:foregroundMark x1="95281" y1="47659" x2="98469" y2="46752"/>
                        <a14:foregroundMark x1="97449" y1="55060" x2="97959" y2="54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3783">
            <a:off x="6786143" y="1514166"/>
            <a:ext cx="576091" cy="97288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2CDD2-CDBE-05BB-A1FE-028280DF59C8}"/>
              </a:ext>
            </a:extLst>
          </p:cNvPr>
          <p:cNvSpPr txBox="1"/>
          <p:nvPr/>
        </p:nvSpPr>
        <p:spPr>
          <a:xfrm>
            <a:off x="-19910" y="6313851"/>
            <a:ext cx="423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* Dedicated slide in Giuliano Gustavino talk</a:t>
            </a:r>
          </a:p>
        </p:txBody>
      </p:sp>
    </p:spTree>
    <p:extLst>
      <p:ext uri="{BB962C8B-B14F-4D97-AF65-F5344CB8AC3E}">
        <p14:creationId xmlns:p14="http://schemas.microsoft.com/office/powerpoint/2010/main" val="1139631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3F1153E-E40A-5884-FFCF-E325F0F12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7269" y="2828461"/>
            <a:ext cx="3055244" cy="42563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98122D-1940-A964-23CD-5A7747232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33051" y="2783470"/>
            <a:ext cx="3055244" cy="4256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134FF3-5B3B-9A05-AD90-A3293EC0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FELIX readout</a:t>
            </a:r>
          </a:p>
        </p:txBody>
      </p:sp>
      <p:pic>
        <p:nvPicPr>
          <p:cNvPr id="5" name="Content Placeholder 4" descr="A diagram of a signal&#10;&#10;Description automatically generated">
            <a:extLst>
              <a:ext uri="{FF2B5EF4-FFF2-40B4-BE49-F238E27FC236}">
                <a16:creationId xmlns:a16="http://schemas.microsoft.com/office/drawing/2014/main" id="{AC1E0F32-5215-E0C0-2A36-D17C66DE4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13" y="1628800"/>
            <a:ext cx="5135636" cy="14566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4BF20-39FB-89A2-4230-6315A44A3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8" y="821627"/>
            <a:ext cx="7095239" cy="1080120"/>
          </a:xfrm>
        </p:spPr>
        <p:txBody>
          <a:bodyPr/>
          <a:lstStyle/>
          <a:p>
            <a:r>
              <a:rPr lang="en-CH" dirty="0"/>
              <a:t>Preliminary results</a:t>
            </a:r>
          </a:p>
          <a:p>
            <a:r>
              <a:rPr lang="en-CH" dirty="0"/>
              <a:t>ToT within expected values</a:t>
            </a:r>
          </a:p>
          <a:p>
            <a:r>
              <a:rPr lang="en-CH" dirty="0"/>
              <a:t>Time between the L1A trigger and the processed signal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6025A-79D3-A6B4-9A90-708A3B1C0EE5}"/>
              </a:ext>
            </a:extLst>
          </p:cNvPr>
          <p:cNvSpPr txBox="1"/>
          <p:nvPr/>
        </p:nvSpPr>
        <p:spPr>
          <a:xfrm>
            <a:off x="5436096" y="2629663"/>
            <a:ext cx="3517333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H" dirty="0"/>
              <a:t>Predictable timing between arrival of data signal and trigger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85659-0430-C02A-52D7-C132643806B6}"/>
              </a:ext>
            </a:extLst>
          </p:cNvPr>
          <p:cNvSpPr txBox="1"/>
          <p:nvPr/>
        </p:nvSpPr>
        <p:spPr>
          <a:xfrm>
            <a:off x="711297" y="3099328"/>
            <a:ext cx="335664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H" dirty="0"/>
              <a:t>ToT depends on energy depositon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2C5A0F-DA9C-CDDA-8E1F-834AB7219316}"/>
              </a:ext>
            </a:extLst>
          </p:cNvPr>
          <p:cNvSpPr txBox="1"/>
          <p:nvPr/>
        </p:nvSpPr>
        <p:spPr>
          <a:xfrm>
            <a:off x="-31576" y="265994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66142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D7E3-CD50-4B60-A6C0-0BDAE5C2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Beam test at SPS (CERN)</a:t>
            </a:r>
          </a:p>
        </p:txBody>
      </p:sp>
      <p:pic>
        <p:nvPicPr>
          <p:cNvPr id="6" name="Picture 5" descr="A large machine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DF674A59-72D5-E4A6-37EC-4BFB642B2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4704"/>
            <a:ext cx="7772400" cy="583689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199FBC-5A27-8E3B-F302-8D6970603097}"/>
              </a:ext>
            </a:extLst>
          </p:cNvPr>
          <p:cNvCxnSpPr>
            <a:cxnSpLocks/>
          </p:cNvCxnSpPr>
          <p:nvPr/>
        </p:nvCxnSpPr>
        <p:spPr>
          <a:xfrm flipH="1">
            <a:off x="6588224" y="3195748"/>
            <a:ext cx="794567" cy="4874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D21587-9ACB-53D9-0FBB-6F400C4CC67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834354" y="5690294"/>
            <a:ext cx="551643" cy="38855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EB99D4-BF28-AFF9-98F4-3DC9598256E8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729790" y="3892506"/>
            <a:ext cx="628056" cy="54058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4D45E2-404D-6285-4A61-70BD6D26EE6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835696" y="2884568"/>
            <a:ext cx="921667" cy="19409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79FE88-3322-D5D9-D615-27CCC43A6F8B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808542" y="1792368"/>
            <a:ext cx="1292538" cy="19409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E337465-E2E1-82D5-16EF-FB40C2712F0C}"/>
              </a:ext>
            </a:extLst>
          </p:cNvPr>
          <p:cNvSpPr txBox="1"/>
          <p:nvPr/>
        </p:nvSpPr>
        <p:spPr>
          <a:xfrm>
            <a:off x="927627" y="2699902"/>
            <a:ext cx="9080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dirty="0"/>
              <a:t>Calypso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E6142-B195-8887-6573-FBAD731B4F39}"/>
              </a:ext>
            </a:extLst>
          </p:cNvPr>
          <p:cNvSpPr txBox="1"/>
          <p:nvPr/>
        </p:nvSpPr>
        <p:spPr>
          <a:xfrm>
            <a:off x="1079612" y="4248426"/>
            <a:ext cx="6501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dirty="0"/>
              <a:t>LAPA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2D1D8-5ACA-61AD-CB28-33F24B066328}"/>
              </a:ext>
            </a:extLst>
          </p:cNvPr>
          <p:cNvSpPr txBox="1"/>
          <p:nvPr/>
        </p:nvSpPr>
        <p:spPr>
          <a:xfrm>
            <a:off x="7382791" y="3011082"/>
            <a:ext cx="6815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dirty="0"/>
              <a:t>VLDB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27792E-EA67-9574-4D60-D31E613BAA64}"/>
              </a:ext>
            </a:extLst>
          </p:cNvPr>
          <p:cNvSpPr txBox="1"/>
          <p:nvPr/>
        </p:nvSpPr>
        <p:spPr>
          <a:xfrm>
            <a:off x="7385997" y="5894184"/>
            <a:ext cx="9733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dirty="0"/>
              <a:t>FELIX PC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1E30B-D329-FFAC-E3E5-6756201D7494}"/>
              </a:ext>
            </a:extLst>
          </p:cNvPr>
          <p:cNvSpPr txBox="1"/>
          <p:nvPr/>
        </p:nvSpPr>
        <p:spPr>
          <a:xfrm>
            <a:off x="1271344" y="1607702"/>
            <a:ext cx="537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dirty="0"/>
              <a:t>TLU</a:t>
            </a:r>
          </a:p>
        </p:txBody>
      </p:sp>
    </p:spTree>
    <p:extLst>
      <p:ext uri="{BB962C8B-B14F-4D97-AF65-F5344CB8AC3E}">
        <p14:creationId xmlns:p14="http://schemas.microsoft.com/office/powerpoint/2010/main" val="17147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5D38-60D7-23D1-59D7-49E7C8945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H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7C7BB-9190-35ED-4133-7756DCD42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4586"/>
            <a:ext cx="8229600" cy="4572686"/>
          </a:xfrm>
        </p:spPr>
        <p:txBody>
          <a:bodyPr>
            <a:normAutofit/>
          </a:bodyPr>
          <a:lstStyle/>
          <a:p>
            <a:r>
              <a:rPr lang="en-CH" dirty="0"/>
              <a:t>The </a:t>
            </a:r>
            <a:r>
              <a:rPr lang="en-GB" dirty="0"/>
              <a:t>BCM'</a:t>
            </a:r>
            <a:r>
              <a:rPr lang="en-CH" dirty="0"/>
              <a:t> detector is currently being developed for the upcoming ATLAS High-Luminosity upgrade</a:t>
            </a:r>
          </a:p>
          <a:p>
            <a:pPr lvl="1"/>
            <a:r>
              <a:rPr lang="en-CH" dirty="0"/>
              <a:t>It will measure luminosity and protect the inner parts of the experiment</a:t>
            </a:r>
          </a:p>
          <a:p>
            <a:r>
              <a:rPr lang="en-CH" dirty="0"/>
              <a:t>The design proposal and status have been presented</a:t>
            </a:r>
          </a:p>
          <a:p>
            <a:r>
              <a:rPr lang="en-CH" dirty="0"/>
              <a:t>R</a:t>
            </a:r>
            <a:r>
              <a:rPr lang="en-GB" dirty="0"/>
              <a:t>e</a:t>
            </a:r>
            <a:r>
              <a:rPr lang="en-CH" dirty="0"/>
              <a:t>sults of Calypso are satisfactory and are within the requirements</a:t>
            </a:r>
          </a:p>
          <a:p>
            <a:r>
              <a:rPr lang="en-CH" dirty="0"/>
              <a:t>BCM’ first ITK FELIX in beam line</a:t>
            </a:r>
          </a:p>
          <a:p>
            <a:r>
              <a:rPr lang="en-CH" dirty="0"/>
              <a:t>The FELIX read-out full chain has been presented and tested in a beam line with realistic conditions</a:t>
            </a:r>
          </a:p>
          <a:p>
            <a:r>
              <a:rPr lang="en-CH" dirty="0"/>
              <a:t>Initial results are satisfactory and withing requirements</a:t>
            </a:r>
          </a:p>
          <a:p>
            <a:pPr lvl="1"/>
            <a:r>
              <a:rPr lang="en-CH" dirty="0"/>
              <a:t>Read-out chain is able to transmit and process without loss of data</a:t>
            </a:r>
          </a:p>
          <a:p>
            <a:r>
              <a:rPr lang="en-CH" dirty="0"/>
              <a:t>Missing funcionalitites in the FW will be implemented soon</a:t>
            </a:r>
          </a:p>
          <a:p>
            <a:r>
              <a:rPr lang="en-CH" dirty="0"/>
              <a:t>Testing of the final modules with the full services will start in 2024</a:t>
            </a:r>
          </a:p>
          <a:p>
            <a:pPr lvl="1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54385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97E67-029F-01CD-5564-346A5FDF68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b="1" dirty="0"/>
              <a:t>ATLAS I</a:t>
            </a:r>
            <a:r>
              <a:rPr lang="en-GB" b="1" dirty="0"/>
              <a:t>T</a:t>
            </a:r>
            <a:r>
              <a:rPr lang="en-CH" b="1" dirty="0"/>
              <a:t>k </a:t>
            </a:r>
            <a:r>
              <a:rPr lang="en-GB" b="1" dirty="0"/>
              <a:t>BCM'</a:t>
            </a:r>
            <a:br>
              <a:rPr lang="en-CH" dirty="0"/>
            </a:br>
            <a:r>
              <a:rPr lang="en-US" sz="3200" dirty="0"/>
              <a:t>VERTEX 16-20 October </a:t>
            </a:r>
            <a:r>
              <a:rPr lang="en-CH" sz="3200" dirty="0"/>
              <a:t>2023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CC837-7053-6E75-CCEE-115F45FB0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3743387"/>
            <a:ext cx="4464496" cy="2540154"/>
          </a:xfrm>
        </p:spPr>
        <p:txBody>
          <a:bodyPr/>
          <a:lstStyle/>
          <a:p>
            <a:pPr algn="l"/>
            <a:r>
              <a:rPr lang="en-CH" sz="2400" dirty="0"/>
              <a:t>Ignacio Asensi, CERN</a:t>
            </a:r>
          </a:p>
          <a:p>
            <a:pPr algn="l"/>
            <a:r>
              <a:rPr lang="en-GB" sz="2400" dirty="0"/>
              <a:t>on behalf of all BCM' Community</a:t>
            </a:r>
            <a:endParaRPr lang="en-CH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B40860B-14FC-B60D-5F8E-00B04881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99241"/>
            <a:ext cx="1866900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64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D1FF8-BCCA-4261-DE15-B4A3A6ED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4D2FC-DD72-0289-DF3C-CAE4EAEF1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1953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H" sz="54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298370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F2FC-7322-684F-7D3B-7A0034E36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9380F-5FCC-40E7-1071-CC51BFF08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4" y="1268760"/>
            <a:ext cx="9144000" cy="1503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7D0134-4E7D-9074-D871-ADC6ADAD8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70" y="3315032"/>
            <a:ext cx="5652628" cy="3338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40AE1A-662F-6E1A-ECA0-7B6ED660895E}"/>
              </a:ext>
            </a:extLst>
          </p:cNvPr>
          <p:cNvSpPr txBox="1"/>
          <p:nvPr/>
        </p:nvSpPr>
        <p:spPr>
          <a:xfrm>
            <a:off x="3910356" y="898858"/>
            <a:ext cx="138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043960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600C-C772-6250-F7D3-34D1CD36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Radiation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36142-5A9F-D73C-AC23-BE7A02B99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1" y="908720"/>
            <a:ext cx="6064387" cy="5184576"/>
          </a:xfrm>
        </p:spPr>
        <p:txBody>
          <a:bodyPr>
            <a:normAutofit/>
          </a:bodyPr>
          <a:lstStyle/>
          <a:p>
            <a:r>
              <a:rPr lang="en-GB" dirty="0"/>
              <a:t>ATLAS radiation simulation, </a:t>
            </a:r>
            <a:r>
              <a:rPr lang="en-GB" i="1" dirty="0"/>
              <a:t>r</a:t>
            </a:r>
            <a:r>
              <a:rPr lang="en-GB" dirty="0"/>
              <a:t>=9-12 cm, </a:t>
            </a:r>
            <a:r>
              <a:rPr lang="en-GB" i="1" dirty="0"/>
              <a:t>z</a:t>
            </a:r>
            <a:r>
              <a:rPr lang="en-GB" dirty="0"/>
              <a:t>=1.8 m</a:t>
            </a:r>
          </a:p>
          <a:p>
            <a:r>
              <a:rPr lang="en-GB" dirty="0"/>
              <a:t>NIEL&amp;TID for 2/ab, nominal -&gt; x1.5 safety factor </a:t>
            </a:r>
          </a:p>
          <a:p>
            <a:pPr lvl="1"/>
            <a:r>
              <a:rPr lang="en-GB" dirty="0"/>
              <a:t>TID ≲ </a:t>
            </a:r>
            <a:r>
              <a:rPr lang="en-GB" dirty="0">
                <a:solidFill>
                  <a:srgbClr val="FF0000"/>
                </a:solidFill>
              </a:rPr>
              <a:t>200</a:t>
            </a:r>
            <a:r>
              <a:rPr lang="en-GB" dirty="0"/>
              <a:t> </a:t>
            </a:r>
            <a:r>
              <a:rPr lang="en-GB" dirty="0" err="1"/>
              <a:t>Mrad</a:t>
            </a:r>
            <a:r>
              <a:rPr lang="en-GB" dirty="0"/>
              <a:t> -&gt; </a:t>
            </a:r>
            <a:r>
              <a:rPr lang="en-GB" dirty="0">
                <a:solidFill>
                  <a:srgbClr val="FF0000"/>
                </a:solidFill>
              </a:rPr>
              <a:t>300</a:t>
            </a:r>
            <a:r>
              <a:rPr lang="en-GB" dirty="0"/>
              <a:t> </a:t>
            </a:r>
            <a:r>
              <a:rPr lang="en-GB" dirty="0" err="1"/>
              <a:t>Mrad</a:t>
            </a:r>
            <a:r>
              <a:rPr lang="en-GB" dirty="0"/>
              <a:t> </a:t>
            </a:r>
          </a:p>
          <a:p>
            <a:pPr lvl="2"/>
            <a:r>
              <a:rPr lang="en-GB" dirty="0"/>
              <a:t>Services: max. at PP1(Type1/2) – </a:t>
            </a:r>
            <a:r>
              <a:rPr lang="en-GB" dirty="0">
                <a:solidFill>
                  <a:srgbClr val="FF0000"/>
                </a:solidFill>
              </a:rPr>
              <a:t>300(450)</a:t>
            </a:r>
            <a:r>
              <a:rPr lang="en-GB" dirty="0"/>
              <a:t> </a:t>
            </a:r>
            <a:r>
              <a:rPr lang="en-GB" dirty="0" err="1"/>
              <a:t>Mrad</a:t>
            </a:r>
            <a:endParaRPr lang="en-GB" dirty="0"/>
          </a:p>
          <a:p>
            <a:pPr lvl="1"/>
            <a:r>
              <a:rPr lang="en-GB" dirty="0"/>
              <a:t>NIEL ~</a:t>
            </a:r>
            <a:r>
              <a:rPr lang="en-GB" dirty="0">
                <a:solidFill>
                  <a:srgbClr val="FF0000"/>
                </a:solidFill>
              </a:rPr>
              <a:t>2x10</a:t>
            </a:r>
            <a:r>
              <a:rPr lang="en-GB" baseline="30000" dirty="0">
                <a:solidFill>
                  <a:srgbClr val="FF0000"/>
                </a:solidFill>
              </a:rPr>
              <a:t>15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/>
              <a:t>n</a:t>
            </a:r>
            <a:r>
              <a:rPr lang="en-GB" baseline="-25000" dirty="0" err="1"/>
              <a:t>eq</a:t>
            </a:r>
            <a:r>
              <a:rPr lang="en-GB" dirty="0"/>
              <a:t>/cm</a:t>
            </a:r>
            <a:r>
              <a:rPr lang="en-GB" baseline="30000" dirty="0"/>
              <a:t>2</a:t>
            </a:r>
            <a:r>
              <a:rPr lang="en-GB" dirty="0"/>
              <a:t> -&gt; </a:t>
            </a:r>
            <a:r>
              <a:rPr lang="en-GB" dirty="0">
                <a:solidFill>
                  <a:srgbClr val="FF0000"/>
                </a:solidFill>
              </a:rPr>
              <a:t>3x10</a:t>
            </a:r>
            <a:r>
              <a:rPr lang="en-GB" baseline="30000" dirty="0">
                <a:solidFill>
                  <a:srgbClr val="FF0000"/>
                </a:solidFill>
              </a:rPr>
              <a:t>15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/>
              <a:t>n</a:t>
            </a:r>
            <a:r>
              <a:rPr lang="en-GB" baseline="-25000" dirty="0" err="1"/>
              <a:t>eq</a:t>
            </a:r>
            <a:r>
              <a:rPr lang="en-GB" dirty="0"/>
              <a:t>/cm</a:t>
            </a:r>
            <a:r>
              <a:rPr lang="en-GB" baseline="30000" dirty="0"/>
              <a:t>2</a:t>
            </a:r>
            <a:r>
              <a:rPr lang="en-GB" dirty="0"/>
              <a:t> </a:t>
            </a:r>
            <a:endParaRPr lang="en-GB" baseline="30000" dirty="0"/>
          </a:p>
          <a:p>
            <a:pPr lvl="2"/>
            <a:r>
              <a:rPr lang="en-GB" dirty="0"/>
              <a:t>low neutron fraction</a:t>
            </a:r>
          </a:p>
          <a:p>
            <a:pPr lvl="2"/>
            <a:r>
              <a:rPr lang="en-GB" dirty="0" err="1"/>
              <a:t>n</a:t>
            </a:r>
            <a:r>
              <a:rPr lang="en-GB" baseline="-25000" dirty="0" err="1"/>
              <a:t>eq</a:t>
            </a:r>
            <a:r>
              <a:rPr lang="en-GB" dirty="0"/>
              <a:t> for diamond ? -&gt; take 3x10</a:t>
            </a:r>
            <a:r>
              <a:rPr lang="en-GB" baseline="30000" dirty="0"/>
              <a:t>15</a:t>
            </a:r>
            <a:r>
              <a:rPr lang="en-GB" dirty="0"/>
              <a:t> 800 MeV p/cm</a:t>
            </a:r>
            <a:r>
              <a:rPr lang="en-GB" baseline="30000" dirty="0"/>
              <a:t>2</a:t>
            </a:r>
            <a:r>
              <a:rPr lang="en-GB" dirty="0"/>
              <a:t> for sensor benchmark </a:t>
            </a:r>
          </a:p>
          <a:p>
            <a:pPr lvl="1"/>
            <a:r>
              <a:rPr lang="en-GB" dirty="0"/>
              <a:t>Charged particle flux/BX @10 cm</a:t>
            </a:r>
          </a:p>
          <a:p>
            <a:pPr lvl="2"/>
            <a:r>
              <a:rPr lang="en-GB" dirty="0"/>
              <a:t>~0.032/cm</a:t>
            </a:r>
            <a:r>
              <a:rPr lang="en-GB" baseline="30000" dirty="0"/>
              <a:t>2</a:t>
            </a:r>
            <a:r>
              <a:rPr lang="en-GB" dirty="0"/>
              <a:t> x </a:t>
            </a:r>
            <a:r>
              <a:rPr lang="en-GB" i="1" dirty="0" err="1"/>
              <a:t>μ</a:t>
            </a:r>
            <a:r>
              <a:rPr lang="en-GB" dirty="0"/>
              <a:t> (50% </a:t>
            </a:r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/>
              <a:t>-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~4.5(6.4)/cm</a:t>
            </a:r>
            <a:r>
              <a:rPr lang="en-GB" baseline="30000" dirty="0"/>
              <a:t>2</a:t>
            </a:r>
            <a:r>
              <a:rPr lang="en-GB" dirty="0"/>
              <a:t> for </a:t>
            </a:r>
            <a:r>
              <a:rPr lang="en-GB" i="1" dirty="0" err="1"/>
              <a:t>μ</a:t>
            </a:r>
            <a:r>
              <a:rPr lang="en-GB" i="1" dirty="0"/>
              <a:t> </a:t>
            </a:r>
            <a:r>
              <a:rPr lang="en-GB" dirty="0"/>
              <a:t>= 140(200)</a:t>
            </a:r>
          </a:p>
          <a:p>
            <a:pPr lvl="2"/>
            <a:r>
              <a:rPr lang="en-GB" dirty="0"/>
              <a:t>hadron flux (SEE) ~2.3(3.2)/cm</a:t>
            </a:r>
            <a:r>
              <a:rPr lang="en-GB" baseline="30000" dirty="0"/>
              <a:t>2 </a:t>
            </a:r>
          </a:p>
          <a:p>
            <a:r>
              <a:rPr lang="en-GB" dirty="0"/>
              <a:t>Flux ~140(200) MHz/cm</a:t>
            </a:r>
            <a:r>
              <a:rPr lang="en-GB" baseline="30000" dirty="0"/>
              <a:t>2 </a:t>
            </a:r>
            <a:r>
              <a:rPr lang="en-GB" dirty="0"/>
              <a:t>-&gt; 70(100) MHz/cm2 SEE flux</a:t>
            </a:r>
            <a:endParaRPr lang="en-GB" baseline="30000" dirty="0"/>
          </a:p>
          <a:p>
            <a:pPr lvl="1"/>
            <a:r>
              <a:rPr lang="en-GB" dirty="0"/>
              <a:t>May 2022: Test @  CERN </a:t>
            </a:r>
            <a:r>
              <a:rPr lang="en-GB" dirty="0" err="1"/>
              <a:t>HiRadMat</a:t>
            </a:r>
            <a:r>
              <a:rPr lang="en-GB" dirty="0"/>
              <a:t> facility to verify high-rate response for </a:t>
            </a:r>
            <a:r>
              <a:rPr lang="en-GB" i="1" dirty="0" err="1"/>
              <a:t>lumi</a:t>
            </a:r>
            <a:r>
              <a:rPr lang="en-GB" dirty="0"/>
              <a:t> and </a:t>
            </a:r>
            <a:r>
              <a:rPr lang="en-GB" i="1" dirty="0"/>
              <a:t>abort – </a:t>
            </a:r>
            <a:r>
              <a:rPr lang="en-GB" dirty="0"/>
              <a:t>talk by Andrej</a:t>
            </a:r>
          </a:p>
          <a:p>
            <a:pPr lvl="1"/>
            <a:endParaRPr lang="en-GB" dirty="0"/>
          </a:p>
          <a:p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7B81D-02AA-2290-B1C2-DA5693A827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907" y="1289842"/>
            <a:ext cx="3472312" cy="229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D6128D-A5E6-B454-1768-7F7FD712B2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333" y="3667058"/>
            <a:ext cx="3422687" cy="22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68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51B1-F628-AAC2-F2EA-3C99DA02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- Functionality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1A5F9-3F09-C722-5532-EECE6E129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1006"/>
            <a:ext cx="9252520" cy="5774338"/>
          </a:xfrm>
        </p:spPr>
        <p:txBody>
          <a:bodyPr>
            <a:noAutofit/>
          </a:bodyPr>
          <a:lstStyle/>
          <a:p>
            <a:r>
              <a:rPr lang="en-GB" sz="1600" dirty="0"/>
              <a:t>Beam protection - </a:t>
            </a:r>
            <a:r>
              <a:rPr lang="en-GB" sz="1600" i="1" dirty="0"/>
              <a:t>Abort</a:t>
            </a:r>
          </a:p>
          <a:p>
            <a:pPr lvl="1"/>
            <a:r>
              <a:rPr lang="en-GB" b="1" i="1" dirty="0"/>
              <a:t>out-of-time</a:t>
            </a:r>
            <a:r>
              <a:rPr lang="en-GB" i="1" dirty="0"/>
              <a:t> </a:t>
            </a:r>
            <a:r>
              <a:rPr lang="en-GB" dirty="0"/>
              <a:t>signals (~6 ns </a:t>
            </a:r>
            <a:r>
              <a:rPr lang="en-GB" i="1" dirty="0"/>
              <a:t>before</a:t>
            </a:r>
            <a:r>
              <a:rPr lang="en-GB" dirty="0"/>
              <a:t> collision) mean upstream </a:t>
            </a:r>
            <a:r>
              <a:rPr lang="en-GB" i="1" dirty="0"/>
              <a:t>non-collision background</a:t>
            </a:r>
            <a:r>
              <a:rPr lang="en-GB" dirty="0"/>
              <a:t> (NCB)</a:t>
            </a:r>
          </a:p>
          <a:p>
            <a:pPr lvl="1"/>
            <a:r>
              <a:rPr lang="en-GB" dirty="0"/>
              <a:t>abort on </a:t>
            </a:r>
            <a:r>
              <a:rPr lang="en-GB" i="1" dirty="0"/>
              <a:t>out-of-time</a:t>
            </a:r>
            <a:r>
              <a:rPr lang="en-GB" dirty="0"/>
              <a:t> activity above (large) threshold signifying beam background at </a:t>
            </a:r>
            <a:r>
              <a:rPr lang="en-GB" dirty="0" err="1"/>
              <a:t>ITk</a:t>
            </a:r>
            <a:r>
              <a:rPr lang="en-GB" dirty="0"/>
              <a:t> danger level</a:t>
            </a:r>
          </a:p>
          <a:p>
            <a:pPr lvl="2"/>
            <a:r>
              <a:rPr lang="en-GB" dirty="0"/>
              <a:t>danger thresholds can be high (now SCT 25k/cm</a:t>
            </a:r>
            <a:r>
              <a:rPr lang="en-GB" baseline="30000" dirty="0"/>
              <a:t>2</a:t>
            </a:r>
            <a:r>
              <a:rPr lang="en-GB" dirty="0"/>
              <a:t>/BC i.e. 4000x the </a:t>
            </a:r>
            <a:r>
              <a:rPr lang="en-GB" dirty="0" err="1"/>
              <a:t>lumi</a:t>
            </a:r>
            <a:r>
              <a:rPr lang="en-GB" dirty="0"/>
              <a:t> induced signal)</a:t>
            </a:r>
          </a:p>
          <a:p>
            <a:pPr lvl="1"/>
            <a:r>
              <a:rPr lang="en-GB" dirty="0"/>
              <a:t>need to </a:t>
            </a:r>
            <a:r>
              <a:rPr lang="en-GB" b="1" dirty="0"/>
              <a:t>keep flexibility </a:t>
            </a:r>
            <a:r>
              <a:rPr lang="en-GB" dirty="0"/>
              <a:t>for threshold settings</a:t>
            </a:r>
          </a:p>
          <a:p>
            <a:pPr lvl="1"/>
            <a:r>
              <a:rPr lang="sl-SI" dirty="0"/>
              <a:t>include machine-style (slow, 40 </a:t>
            </a:r>
            <a:r>
              <a:rPr lang="en-GB" dirty="0" err="1"/>
              <a:t>μs</a:t>
            </a:r>
            <a:r>
              <a:rPr lang="en-GB" dirty="0"/>
              <a:t> </a:t>
            </a:r>
            <a:r>
              <a:rPr lang="sl-SI" dirty="0"/>
              <a:t>integrating) Beam Loss Monitor (BLM)</a:t>
            </a:r>
          </a:p>
          <a:p>
            <a:r>
              <a:rPr lang="en-GB" sz="1600" dirty="0"/>
              <a:t>Luminosity measurement and NCB - </a:t>
            </a:r>
            <a:r>
              <a:rPr lang="en-GB" sz="1600" i="1" dirty="0" err="1"/>
              <a:t>Lumi</a:t>
            </a:r>
            <a:endParaRPr lang="en-GB" sz="1600" i="1" dirty="0"/>
          </a:p>
          <a:p>
            <a:pPr lvl="1"/>
            <a:r>
              <a:rPr lang="en-GB" dirty="0" err="1"/>
              <a:t>lumi</a:t>
            </a:r>
            <a:r>
              <a:rPr lang="en-GB" dirty="0"/>
              <a:t> main algo: (absence of) </a:t>
            </a:r>
            <a:r>
              <a:rPr lang="en-GB" b="1" i="1" dirty="0"/>
              <a:t>in-time</a:t>
            </a:r>
            <a:r>
              <a:rPr lang="en-GB" i="1" dirty="0"/>
              <a:t> </a:t>
            </a:r>
            <a:r>
              <a:rPr lang="en-GB" dirty="0"/>
              <a:t>(~6ns </a:t>
            </a:r>
            <a:r>
              <a:rPr lang="en-GB" i="1" dirty="0"/>
              <a:t>after</a:t>
            </a:r>
            <a:r>
              <a:rPr lang="en-GB" dirty="0"/>
              <a:t> collision) signals (</a:t>
            </a:r>
            <a:r>
              <a:rPr lang="en-GB" i="1" dirty="0"/>
              <a:t>r - </a:t>
            </a:r>
            <a:r>
              <a:rPr lang="en-GB" dirty="0"/>
              <a:t>zero counting) -&gt; single MIP sensitivity</a:t>
            </a:r>
          </a:p>
          <a:p>
            <a:pPr lvl="1"/>
            <a:r>
              <a:rPr lang="en-GB" dirty="0"/>
              <a:t>ideally have to cover </a:t>
            </a:r>
            <a:r>
              <a:rPr lang="en-GB" i="1" dirty="0" err="1"/>
              <a:t>μ</a:t>
            </a:r>
            <a:r>
              <a:rPr lang="en-GB" dirty="0"/>
              <a:t>-range from </a:t>
            </a:r>
            <a:r>
              <a:rPr lang="en-GB" dirty="0" err="1"/>
              <a:t>VdM</a:t>
            </a:r>
            <a:r>
              <a:rPr lang="en-GB" dirty="0"/>
              <a:t> (0.01 in tails) to </a:t>
            </a:r>
            <a:r>
              <a:rPr lang="en-GB" i="1" dirty="0" err="1"/>
              <a:t>μ</a:t>
            </a:r>
            <a:r>
              <a:rPr lang="en-GB" dirty="0"/>
              <a:t>=200 (ultimate HL-LHC </a:t>
            </a:r>
            <a:r>
              <a:rPr lang="en-GB" dirty="0" err="1"/>
              <a:t>lumi</a:t>
            </a:r>
            <a:r>
              <a:rPr lang="en-GB" dirty="0"/>
              <a:t>) in a </a:t>
            </a:r>
            <a:r>
              <a:rPr lang="en-GB" dirty="0" err="1"/>
              <a:t>lumi</a:t>
            </a:r>
            <a:r>
              <a:rPr lang="en-GB" dirty="0"/>
              <a:t> block</a:t>
            </a:r>
          </a:p>
          <a:p>
            <a:pPr lvl="1"/>
            <a:r>
              <a:rPr lang="en-GB" dirty="0"/>
              <a:t>1% limits in 60 LHC seconds vs. </a:t>
            </a:r>
            <a:r>
              <a:rPr lang="en-GB" i="1" dirty="0" err="1"/>
              <a:t>μ</a:t>
            </a:r>
            <a:r>
              <a:rPr lang="en-GB" i="1" dirty="0"/>
              <a:t> </a:t>
            </a:r>
            <a:r>
              <a:rPr lang="en-GB" dirty="0"/>
              <a:t>shown for sensor sizes at foreseen location, all sensors cover ~10 cm</a:t>
            </a:r>
            <a:r>
              <a:rPr lang="en-GB" baseline="30000" dirty="0"/>
              <a:t>2</a:t>
            </a:r>
            <a:endParaRPr lang="en-GB" dirty="0"/>
          </a:p>
          <a:p>
            <a:pPr lvl="1"/>
            <a:r>
              <a:rPr lang="en-GB" dirty="0"/>
              <a:t>comparison to current BCM': factor ~7 less sensitive per unit surface</a:t>
            </a:r>
          </a:p>
          <a:p>
            <a:pPr lvl="2"/>
            <a:r>
              <a:rPr lang="en-GB" dirty="0"/>
              <a:t>~2 for larger radius</a:t>
            </a:r>
          </a:p>
          <a:p>
            <a:pPr lvl="2"/>
            <a:r>
              <a:rPr lang="en-GB" dirty="0"/>
              <a:t>~3.5 for less conversions (less material !)</a:t>
            </a:r>
          </a:p>
          <a:p>
            <a:pPr lvl="1"/>
            <a:r>
              <a:rPr lang="en-GB" dirty="0"/>
              <a:t>NCB: </a:t>
            </a:r>
            <a:r>
              <a:rPr lang="en-GB" i="1" dirty="0"/>
              <a:t>out-of-time</a:t>
            </a:r>
            <a:r>
              <a:rPr lang="en-GB" dirty="0"/>
              <a:t> signals at (multi)-MIP level</a:t>
            </a:r>
          </a:p>
          <a:p>
            <a:pPr lvl="1"/>
            <a:endParaRPr lang="en-GB" dirty="0"/>
          </a:p>
          <a:p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2064844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5DB344B8-1883-E0B2-AD1F-2B26CE9DC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1" y="764704"/>
            <a:ext cx="5313941" cy="217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C34433-352B-4806-1C07-F5C643391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BCM'</a:t>
            </a:r>
            <a:r>
              <a:rPr lang="en-CH" sz="3600" dirty="0"/>
              <a:t> – Beam and Lumi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6777D-6A57-C0F4-9EC7-292B8FA62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8" y="919281"/>
            <a:ext cx="3945788" cy="2901367"/>
          </a:xfrm>
        </p:spPr>
        <p:txBody>
          <a:bodyPr>
            <a:noAutofit/>
          </a:bodyPr>
          <a:lstStyle/>
          <a:p>
            <a:r>
              <a:rPr lang="en-GB" dirty="0"/>
              <a:t>BCM – Beam Conditions Monitoring</a:t>
            </a:r>
          </a:p>
          <a:p>
            <a:r>
              <a:rPr lang="en-GB" dirty="0"/>
              <a:t>Provides bunch-by-bunch  for asynchronous detection </a:t>
            </a:r>
          </a:p>
          <a:p>
            <a:pPr lvl="1"/>
            <a:r>
              <a:rPr lang="en-GB" sz="1800" dirty="0"/>
              <a:t>Fast safety system for ATLAS </a:t>
            </a:r>
          </a:p>
          <a:p>
            <a:pPr marL="179387" lvl="1" indent="0">
              <a:buNone/>
            </a:pPr>
            <a:r>
              <a:rPr lang="en-GB" sz="1800" dirty="0"/>
              <a:t>(&gt;105 MIP)</a:t>
            </a:r>
          </a:p>
          <a:p>
            <a:pPr lvl="1"/>
            <a:r>
              <a:rPr lang="en-GB" sz="1800" dirty="0"/>
              <a:t>Luminosity measurement (MIP)</a:t>
            </a:r>
          </a:p>
          <a:p>
            <a:pPr lvl="1"/>
            <a:r>
              <a:rPr lang="en-GB" sz="1800" dirty="0"/>
              <a:t>Background monitoring (MIP)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9C4F96-0EB7-14B6-121D-96FA28FF00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76"/>
          <a:stretch/>
        </p:blipFill>
        <p:spPr>
          <a:xfrm>
            <a:off x="3995936" y="5557897"/>
            <a:ext cx="5148064" cy="1111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299A3C-7AC2-8F89-4A38-D481EE8915F2}"/>
              </a:ext>
            </a:extLst>
          </p:cNvPr>
          <p:cNvSpPr txBox="1"/>
          <p:nvPr/>
        </p:nvSpPr>
        <p:spPr>
          <a:xfrm>
            <a:off x="6445642" y="5094346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BCM' R1 ring position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19D024-8660-1DCF-6AA9-F402F64A6851}"/>
              </a:ext>
            </a:extLst>
          </p:cNvPr>
          <p:cNvSpPr/>
          <p:nvPr/>
        </p:nvSpPr>
        <p:spPr>
          <a:xfrm>
            <a:off x="6471806" y="5563341"/>
            <a:ext cx="448859" cy="432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71EFBE-354F-A25E-FEC5-10D7010EC3AD}"/>
              </a:ext>
            </a:extLst>
          </p:cNvPr>
          <p:cNvSpPr txBox="1"/>
          <p:nvPr/>
        </p:nvSpPr>
        <p:spPr>
          <a:xfrm>
            <a:off x="6466276" y="3067868"/>
            <a:ext cx="2715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BCM' TOF concept</a:t>
            </a:r>
          </a:p>
          <a:p>
            <a:pPr marL="185738" indent="-185738">
              <a:buFont typeface="Arial" pitchFamily="34" charset="0"/>
              <a:buChar char="•"/>
              <a:tabLst>
                <a:tab pos="1433513" algn="l"/>
              </a:tabLst>
            </a:pPr>
            <a:r>
              <a:rPr lang="en-US" b="1" dirty="0">
                <a:solidFill>
                  <a:srgbClr val="00B050"/>
                </a:solidFill>
              </a:rPr>
              <a:t>Collisions: 	in-time</a:t>
            </a:r>
          </a:p>
          <a:p>
            <a:pPr marL="185738" indent="-185738">
              <a:buFont typeface="Arial" pitchFamily="34" charset="0"/>
              <a:buChar char="•"/>
              <a:tabLst>
                <a:tab pos="1260475" algn="l"/>
              </a:tabLst>
            </a:pPr>
            <a:r>
              <a:rPr lang="en-US" b="1" dirty="0">
                <a:solidFill>
                  <a:srgbClr val="FF0000"/>
                </a:solidFill>
              </a:rPr>
              <a:t>Background: out-of-time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D94CB5-E8DC-8182-2C82-EBA0FF807D4F}"/>
              </a:ext>
            </a:extLst>
          </p:cNvPr>
          <p:cNvSpPr txBox="1"/>
          <p:nvPr/>
        </p:nvSpPr>
        <p:spPr>
          <a:xfrm>
            <a:off x="4625616" y="4115620"/>
            <a:ext cx="4426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Out-of-time events indicate possible beam instabilities. Abort conditions are met if 3 out of</a:t>
            </a:r>
          </a:p>
          <a:p>
            <a:r>
              <a:rPr lang="en-GB" sz="1400" dirty="0"/>
              <a:t>4 detector stations on each ring trigger in two consecutive beam orbits</a:t>
            </a:r>
            <a:endParaRPr lang="en-CH" sz="14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F8ABE70-11D2-019D-687E-E4CFD0A30F5B}"/>
              </a:ext>
            </a:extLst>
          </p:cNvPr>
          <p:cNvSpPr txBox="1">
            <a:spLocks/>
          </p:cNvSpPr>
          <p:nvPr/>
        </p:nvSpPr>
        <p:spPr>
          <a:xfrm>
            <a:off x="53616" y="3428999"/>
            <a:ext cx="4572000" cy="4248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360363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50000"/>
              <a:buFont typeface="Wingdings" charset="2"/>
              <a:buChar char="q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352425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>
                <a:tab pos="350838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0588" indent="-350838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3150" indent="-341313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GB" dirty="0"/>
              <a:t>Part of the new ATLAS </a:t>
            </a:r>
            <a:r>
              <a:rPr lang="en-GB" dirty="0" err="1"/>
              <a:t>ITk</a:t>
            </a:r>
            <a:r>
              <a:rPr lang="en-GB" dirty="0"/>
              <a:t>,  BCM’ is the upgrade similar in operating principle to BCM 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Two detector rings mounted symmetrically </a:t>
            </a:r>
            <a:r>
              <a:rPr lang="en-US" dirty="0"/>
              <a:t>at z~1875 mm (6.25 ns)</a:t>
            </a:r>
            <a:endParaRPr lang="en-GB" dirty="0"/>
          </a:p>
          <a:p>
            <a:pPr lvl="1"/>
            <a:r>
              <a:rPr lang="en-GB" sz="1800" dirty="0"/>
              <a:t>Four detector stations on each ring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Background events selected based on Time-of-Flight measurement 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phi = 0°, 90°, 180°, 270° for </a:t>
            </a:r>
            <a:r>
              <a:rPr lang="en-GB" dirty="0" err="1"/>
              <a:t>lumi</a:t>
            </a: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CH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032C44-12A6-20B4-FD4F-EC398415EF9D}"/>
              </a:ext>
            </a:extLst>
          </p:cNvPr>
          <p:cNvCxnSpPr>
            <a:cxnSpLocks/>
          </p:cNvCxnSpPr>
          <p:nvPr/>
        </p:nvCxnSpPr>
        <p:spPr>
          <a:xfrm flipV="1">
            <a:off x="6435056" y="1975141"/>
            <a:ext cx="70574" cy="726633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AC33A8-81E0-4708-16E4-D3FA11D0494E}"/>
              </a:ext>
            </a:extLst>
          </p:cNvPr>
          <p:cNvCxnSpPr>
            <a:cxnSpLocks/>
          </p:cNvCxnSpPr>
          <p:nvPr/>
        </p:nvCxnSpPr>
        <p:spPr>
          <a:xfrm flipH="1" flipV="1">
            <a:off x="6356429" y="1975141"/>
            <a:ext cx="78627" cy="71366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6595528-0060-E104-E545-482A3E78327F}"/>
              </a:ext>
            </a:extLst>
          </p:cNvPr>
          <p:cNvSpPr txBox="1"/>
          <p:nvPr/>
        </p:nvSpPr>
        <p:spPr>
          <a:xfrm>
            <a:off x="5731842" y="2616210"/>
            <a:ext cx="1327799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H" sz="1400" dirty="0"/>
              <a:t>2 BCM detector</a:t>
            </a:r>
          </a:p>
          <a:p>
            <a:pPr algn="ctr"/>
            <a:r>
              <a:rPr lang="en-CH" sz="1400" dirty="0"/>
              <a:t>stations</a:t>
            </a:r>
          </a:p>
        </p:txBody>
      </p:sp>
    </p:spTree>
    <p:extLst>
      <p:ext uri="{BB962C8B-B14F-4D97-AF65-F5344CB8AC3E}">
        <p14:creationId xmlns:p14="http://schemas.microsoft.com/office/powerpoint/2010/main" val="3398174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EB9E-B72B-EA93-AD2D-92CBAB6F0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H" dirty="0"/>
              <a:t>BCM’ – Module</a:t>
            </a:r>
          </a:p>
        </p:txBody>
      </p:sp>
      <p:pic>
        <p:nvPicPr>
          <p:cNvPr id="5" name="Content Placeholder 4" descr="A drawing of a machine&#10;&#10;Description automatically generated">
            <a:extLst>
              <a:ext uri="{FF2B5EF4-FFF2-40B4-BE49-F238E27FC236}">
                <a16:creationId xmlns:a16="http://schemas.microsoft.com/office/drawing/2014/main" id="{016BD185-EFEF-B2CD-AC64-66137236F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8400" y="1921731"/>
            <a:ext cx="3104053" cy="2283599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F3958E-23BF-C27D-67D9-636BBCADA83C}"/>
              </a:ext>
            </a:extLst>
          </p:cNvPr>
          <p:cNvSpPr txBox="1">
            <a:spLocks/>
          </p:cNvSpPr>
          <p:nvPr/>
        </p:nvSpPr>
        <p:spPr>
          <a:xfrm>
            <a:off x="0" y="751006"/>
            <a:ext cx="5220072" cy="5774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360363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50000"/>
              <a:buFont typeface="Wingdings" charset="2"/>
              <a:buChar char="q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352425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>
                <a:tab pos="350838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0588" indent="-350838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3150" indent="-341313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enclosure of the whole package of the </a:t>
            </a:r>
            <a:r>
              <a:rPr lang="en-GB" dirty="0" err="1"/>
              <a:t>BCMp</a:t>
            </a:r>
            <a:r>
              <a:rPr lang="en-GB" dirty="0"/>
              <a:t> station, including the </a:t>
            </a:r>
            <a:r>
              <a:rPr lang="en-GB" dirty="0" err="1"/>
              <a:t>aPCB</a:t>
            </a:r>
            <a:r>
              <a:rPr lang="en-GB" dirty="0"/>
              <a:t> </a:t>
            </a:r>
          </a:p>
          <a:p>
            <a:r>
              <a:rPr lang="en-GB" dirty="0"/>
              <a:t>Evaluated together with the rest of the </a:t>
            </a:r>
            <a:r>
              <a:rPr lang="en-GB" dirty="0" err="1"/>
              <a:t>ITk</a:t>
            </a:r>
            <a:r>
              <a:rPr lang="en-GB" dirty="0"/>
              <a:t> CAD</a:t>
            </a:r>
          </a:p>
          <a:p>
            <a:r>
              <a:rPr lang="en-GB" dirty="0"/>
              <a:t>The current design fits in the allocated space between the rings.</a:t>
            </a:r>
            <a:endParaRPr lang="en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AB67EF-05A5-FCF2-F9D5-4CA6B0999948}"/>
              </a:ext>
            </a:extLst>
          </p:cNvPr>
          <p:cNvSpPr txBox="1"/>
          <p:nvPr/>
        </p:nvSpPr>
        <p:spPr>
          <a:xfrm>
            <a:off x="5729579" y="964501"/>
            <a:ext cx="330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Detail of the </a:t>
            </a:r>
            <a:r>
              <a:rPr lang="en-GB" dirty="0" err="1"/>
              <a:t>aPCB</a:t>
            </a:r>
            <a:r>
              <a:rPr lang="en-GB" dirty="0"/>
              <a:t> (top) and the </a:t>
            </a:r>
            <a:r>
              <a:rPr lang="en-GB" dirty="0" err="1"/>
              <a:t>BCMp</a:t>
            </a:r>
            <a:r>
              <a:rPr lang="en-GB" dirty="0"/>
              <a:t> station (bottom)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2A951-A523-2C0D-F3D9-85233A138EAA}"/>
              </a:ext>
            </a:extLst>
          </p:cNvPr>
          <p:cNvSpPr txBox="1"/>
          <p:nvPr/>
        </p:nvSpPr>
        <p:spPr>
          <a:xfrm>
            <a:off x="156631" y="5974252"/>
            <a:ext cx="651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Bottom (left) and top (right) 3D models of the </a:t>
            </a:r>
            <a:r>
              <a:rPr lang="en-GB" dirty="0" err="1"/>
              <a:t>BCMp</a:t>
            </a:r>
            <a:r>
              <a:rPr lang="en-GB" dirty="0"/>
              <a:t> station including the </a:t>
            </a:r>
            <a:r>
              <a:rPr lang="en-GB" dirty="0" err="1"/>
              <a:t>aPCB</a:t>
            </a:r>
            <a:r>
              <a:rPr lang="en-GB" dirty="0"/>
              <a:t> ring</a:t>
            </a:r>
            <a:endParaRPr lang="en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A424DB-A55E-4EE1-FEF3-A0D8C7987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797"/>
          <a:stretch/>
        </p:blipFill>
        <p:spPr>
          <a:xfrm>
            <a:off x="131547" y="3558626"/>
            <a:ext cx="2726189" cy="2425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457A77-7115-0B58-D1E3-A737C23D7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95"/>
          <a:stretch/>
        </p:blipFill>
        <p:spPr>
          <a:xfrm>
            <a:off x="2843808" y="3530025"/>
            <a:ext cx="2836292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7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F2FC-7322-684F-7D3B-7A0034E36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Thermal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45C0F-9D9B-2D5C-F558-B65B29F83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4797152"/>
            <a:ext cx="8229600" cy="184571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GB" sz="1800" dirty="0">
                <a:effectLst/>
                <a:latin typeface="Calibri" panose="020F0502020204030204" pitchFamily="34" charset="0"/>
              </a:rPr>
              <a:t>PCB’s composition/thermal conductivity is by far the most important parameter of the simulation, we observe a temperature gradient of less than 2°C between the cooling fluid and the top surface of the wedge </a:t>
            </a:r>
            <a:endParaRPr lang="en-GB" sz="1800" dirty="0">
              <a:effectLst/>
              <a:latin typeface="ArialMT"/>
            </a:endParaRPr>
          </a:p>
          <a:p>
            <a:pPr>
              <a:buFont typeface="Wingdings" pitchFamily="2" charset="2"/>
              <a:buChar char="§"/>
            </a:pPr>
            <a:r>
              <a:rPr lang="en-GB" sz="1800" dirty="0">
                <a:effectLst/>
                <a:latin typeface="Calibri" panose="020F0502020204030204" pitchFamily="34" charset="0"/>
              </a:rPr>
              <a:t>Critic components of the module are the Calypso chips, in terms of thermal performances/risks </a:t>
            </a:r>
            <a:endParaRPr lang="en-GB" sz="1800" dirty="0">
              <a:effectLst/>
              <a:latin typeface="ArialMT"/>
            </a:endParaRPr>
          </a:p>
          <a:p>
            <a:pPr>
              <a:buFont typeface="Wingdings" pitchFamily="2" charset="2"/>
              <a:buChar char="§"/>
            </a:pPr>
            <a:r>
              <a:rPr lang="en-GB" sz="1800" dirty="0">
                <a:effectLst/>
                <a:latin typeface="Calibri" panose="020F0502020204030204" pitchFamily="34" charset="0"/>
              </a:rPr>
              <a:t>Convection has a minor effect on cooling with respect to the cooling fluid, in this range of temperature </a:t>
            </a:r>
            <a:endParaRPr lang="en-GB" sz="1800" dirty="0">
              <a:effectLst/>
              <a:latin typeface="ArialMT"/>
            </a:endParaRPr>
          </a:p>
          <a:p>
            <a:pPr>
              <a:buFont typeface="Wingdings" pitchFamily="2" charset="2"/>
              <a:buChar char="§"/>
            </a:pPr>
            <a:r>
              <a:rPr lang="en-GB" sz="1800" dirty="0">
                <a:effectLst/>
                <a:latin typeface="Calibri" panose="020F0502020204030204" pitchFamily="34" charset="0"/>
              </a:rPr>
              <a:t>The model is probably too conservative, as the current PCB model does not include the thermal vias that are present on the real module yet</a:t>
            </a:r>
            <a:endParaRPr lang="en-CH" dirty="0"/>
          </a:p>
        </p:txBody>
      </p:sp>
      <p:pic>
        <p:nvPicPr>
          <p:cNvPr id="7" name="Picture 6" descr="A blue object with a blue circle&#10;&#10;Description automatically generated with medium confidence">
            <a:extLst>
              <a:ext uri="{FF2B5EF4-FFF2-40B4-BE49-F238E27FC236}">
                <a16:creationId xmlns:a16="http://schemas.microsoft.com/office/drawing/2014/main" id="{B00C7CC4-550A-1C76-F201-E97CE584B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832" y="854492"/>
            <a:ext cx="5783094" cy="2574508"/>
          </a:xfrm>
          <a:prstGeom prst="rect">
            <a:avLst/>
          </a:prstGeom>
        </p:spPr>
      </p:pic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EF152CCA-AC8F-D2AF-35AC-B32AC354B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2" y="2780929"/>
            <a:ext cx="4945179" cy="1703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7D5414-4554-DAD5-303B-405A9E13EDCD}"/>
              </a:ext>
            </a:extLst>
          </p:cNvPr>
          <p:cNvSpPr txBox="1"/>
          <p:nvPr/>
        </p:nvSpPr>
        <p:spPr>
          <a:xfrm>
            <a:off x="128397" y="2542024"/>
            <a:ext cx="266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noProof="1"/>
              <a:t>Temperatures obtained, in load and idle</a:t>
            </a:r>
            <a:endParaRPr lang="en-CH" sz="1200" noProof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3AE8E6-C85E-9ECD-EDF1-EC208CA6330C}"/>
              </a:ext>
            </a:extLst>
          </p:cNvPr>
          <p:cNvSpPr txBox="1"/>
          <p:nvPr/>
        </p:nvSpPr>
        <p:spPr>
          <a:xfrm>
            <a:off x="5637206" y="3486011"/>
            <a:ext cx="3395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noProof="1"/>
              <a:t>Temp</a:t>
            </a:r>
            <a:r>
              <a:rPr lang="en-GB" sz="1200" noProof="1"/>
              <a:t>erature distribution obtained after simulation</a:t>
            </a:r>
            <a:endParaRPr lang="en-CH" sz="1200" noProof="1"/>
          </a:p>
        </p:txBody>
      </p:sp>
    </p:spTree>
    <p:extLst>
      <p:ext uri="{BB962C8B-B14F-4D97-AF65-F5344CB8AC3E}">
        <p14:creationId xmlns:p14="http://schemas.microsoft.com/office/powerpoint/2010/main" val="4159443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9F04-4396-7C54-B03C-CFB2DA31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Grounding and shielding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45768-4480-F89E-F8BF-5E08AACA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96" y="1484784"/>
            <a:ext cx="8266840" cy="4703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4C6D73-ADD6-777D-1ADB-DEC6046AEBD2}"/>
              </a:ext>
            </a:extLst>
          </p:cNvPr>
          <p:cNvSpPr txBox="1"/>
          <p:nvPr/>
        </p:nvSpPr>
        <p:spPr>
          <a:xfrm>
            <a:off x="6506927" y="4509120"/>
            <a:ext cx="311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G&amp;S schematic</a:t>
            </a:r>
          </a:p>
        </p:txBody>
      </p:sp>
    </p:spTree>
    <p:extLst>
      <p:ext uri="{BB962C8B-B14F-4D97-AF65-F5344CB8AC3E}">
        <p14:creationId xmlns:p14="http://schemas.microsoft.com/office/powerpoint/2010/main" val="4257621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420D5-90A2-BCA5-CA26-6F049147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H" dirty="0"/>
              <a:t>LAPA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9695B-1BD1-90AE-EFE9-6B4D17BB3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712"/>
            <a:ext cx="6876256" cy="3501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LAPA, a 5 Gb/s modular pseudo-LVDS driver in 180 nm CMOS with capacitively coupled pre-emphasis</a:t>
            </a:r>
          </a:p>
          <a:p>
            <a:r>
              <a:rPr lang="en-GB" dirty="0"/>
              <a:t>In the nominal condition with a steering current of 4 mA over a 100 </a:t>
            </a:r>
            <a:r>
              <a:rPr lang="el-GR" dirty="0"/>
              <a:t>Ω </a:t>
            </a:r>
            <a:r>
              <a:rPr lang="en-GB" dirty="0"/>
              <a:t>termination resistor, it consumes 30 </a:t>
            </a:r>
            <a:r>
              <a:rPr lang="en-GB" dirty="0" err="1"/>
              <a:t>mW</a:t>
            </a:r>
            <a:r>
              <a:rPr lang="en-GB" dirty="0"/>
              <a:t> from a 1.8 V supply</a:t>
            </a:r>
          </a:p>
          <a:p>
            <a:r>
              <a:rPr lang="en-GB" dirty="0"/>
              <a:t>LAPA can drive up to 6 mA, in the nominal condition with a steering current of 4 mA over a 100 </a:t>
            </a:r>
            <a:r>
              <a:rPr lang="el-GR" dirty="0"/>
              <a:t>Ω </a:t>
            </a:r>
            <a:r>
              <a:rPr lang="en-GB" dirty="0"/>
              <a:t>termination resistor, it consumes 30 </a:t>
            </a:r>
            <a:r>
              <a:rPr lang="en-GB" dirty="0" err="1"/>
              <a:t>mW</a:t>
            </a:r>
            <a:r>
              <a:rPr lang="en-GB" dirty="0"/>
              <a:t> from a 1.8 V supply with an input clock of 2.5 GHz</a:t>
            </a:r>
          </a:p>
          <a:p>
            <a:endParaRPr lang="en-CH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2154FA-B8E2-4DF0-B9D5-155C0BB99C68}"/>
              </a:ext>
            </a:extLst>
          </p:cNvPr>
          <p:cNvSpPr txBox="1">
            <a:spLocks/>
          </p:cNvSpPr>
          <p:nvPr/>
        </p:nvSpPr>
        <p:spPr>
          <a:xfrm>
            <a:off x="0" y="3140968"/>
            <a:ext cx="5544616" cy="350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360363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50000"/>
              <a:buFont typeface="Wingdings" charset="2"/>
              <a:buChar char="q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352425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>
                <a:tab pos="350838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0588" indent="-350838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3150" indent="-341313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kern="0" dirty="0"/>
              <a:t>10 In/Out CMOS/LVDS channels</a:t>
            </a:r>
          </a:p>
          <a:p>
            <a:pPr defTabSz="914400"/>
            <a:r>
              <a:rPr lang="en-GB" kern="0" dirty="0"/>
              <a:t>CHIP input configurable CMOS/LVDS </a:t>
            </a:r>
          </a:p>
          <a:p>
            <a:pPr defTabSz="914400"/>
            <a:r>
              <a:rPr lang="en-GB" kern="0" dirty="0"/>
              <a:t>Channel output configurable CMOS/LVDS </a:t>
            </a:r>
          </a:p>
          <a:p>
            <a:pPr defTabSz="914400"/>
            <a:r>
              <a:rPr lang="en-GB" kern="0" dirty="0"/>
              <a:t>Power Supply 1.8V</a:t>
            </a:r>
          </a:p>
          <a:p>
            <a:pPr defTabSz="914400"/>
            <a:r>
              <a:rPr lang="en-GB" kern="0" dirty="0"/>
              <a:t>Internal Input termination resistor 100</a:t>
            </a:r>
            <a:r>
              <a:rPr lang="el-GR" kern="0" dirty="0"/>
              <a:t>Ω</a:t>
            </a:r>
          </a:p>
          <a:p>
            <a:pPr defTabSz="914400"/>
            <a:r>
              <a:rPr lang="en-GB" kern="0" dirty="0"/>
              <a:t>Tuneable LVDS pre-emphasis </a:t>
            </a:r>
          </a:p>
          <a:p>
            <a:pPr defTabSz="914400"/>
            <a:r>
              <a:rPr lang="en-GB" kern="0" dirty="0"/>
              <a:t>Configuration pads with internal pull-up, all active high</a:t>
            </a:r>
          </a:p>
          <a:p>
            <a:pPr defTabSz="914400"/>
            <a:r>
              <a:rPr lang="en-GB" kern="0" dirty="0"/>
              <a:t>LVDS OUTPUT with selectable VCM internal feedback</a:t>
            </a:r>
          </a:p>
          <a:p>
            <a:pPr defTabSz="914400"/>
            <a:endParaRPr lang="en-GB" kern="0" dirty="0"/>
          </a:p>
          <a:p>
            <a:pPr defTabSz="914400"/>
            <a:endParaRPr lang="en-GB" kern="0" dirty="0"/>
          </a:p>
          <a:p>
            <a:pPr defTabSz="914400"/>
            <a:endParaRPr lang="en-CH" kern="0" dirty="0"/>
          </a:p>
        </p:txBody>
      </p:sp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BBC400DF-AFF5-8DD1-F9DB-18F3FABFF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682" y="3907936"/>
            <a:ext cx="3536880" cy="2203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4FF35-8779-291B-E863-35D622E8D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28361" y="1400142"/>
            <a:ext cx="2203180" cy="1652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9DA499-CDB3-D6A2-2CC7-97BB0884CC53}"/>
              </a:ext>
            </a:extLst>
          </p:cNvPr>
          <p:cNvSpPr txBox="1"/>
          <p:nvPr/>
        </p:nvSpPr>
        <p:spPr>
          <a:xfrm>
            <a:off x="0" y="6066969"/>
            <a:ext cx="623439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Documentation - </a:t>
            </a:r>
            <a:r>
              <a:rPr lang="en-GB" sz="1100" dirty="0">
                <a:hlinkClick r:id="rId4"/>
              </a:rPr>
              <a:t>https://cds.cern.ch/record/2312590?ln=en</a:t>
            </a:r>
            <a:endParaRPr lang="en-GB" sz="1100" dirty="0"/>
          </a:p>
          <a:p>
            <a:r>
              <a:rPr lang="en-GB" sz="1100" dirty="0"/>
              <a:t>TWEPP - </a:t>
            </a:r>
            <a:r>
              <a:rPr lang="en-GB" sz="1100" dirty="0">
                <a:hlinkClick r:id="rId5"/>
              </a:rPr>
              <a:t>https://pos.sissa.it/313/038/pdf</a:t>
            </a:r>
            <a:endParaRPr lang="en-GB" sz="1100" dirty="0"/>
          </a:p>
          <a:p>
            <a:r>
              <a:rPr lang="en-GB" sz="1100" dirty="0"/>
              <a:t>TID measurements - </a:t>
            </a:r>
            <a:r>
              <a:rPr lang="en-GB" sz="1100" dirty="0">
                <a:hlinkClick r:id="rId6"/>
              </a:rPr>
              <a:t>https://twiki.cern.ch/twiki/bin/view/Atlas/Malta2PublicPlots#MALTA2_vs_TID</a:t>
            </a:r>
            <a:endParaRPr lang="en-GB" sz="1100" dirty="0"/>
          </a:p>
          <a:p>
            <a:endParaRPr lang="en-GB" sz="1100" dirty="0"/>
          </a:p>
          <a:p>
            <a:endParaRPr lang="en-CH" sz="1100" dirty="0"/>
          </a:p>
        </p:txBody>
      </p:sp>
    </p:spTree>
    <p:extLst>
      <p:ext uri="{BB962C8B-B14F-4D97-AF65-F5344CB8AC3E}">
        <p14:creationId xmlns:p14="http://schemas.microsoft.com/office/powerpoint/2010/main" val="3805364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F2FC-7322-684F-7D3B-7A0034E36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LAPA driver irradiation at CERN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45C0F-9D9B-2D5C-F558-B65B29F83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" y="1268760"/>
            <a:ext cx="4474840" cy="450067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400" b="1" dirty="0"/>
              <a:t>LAPA, a 5 Gb/s modular pseudo-LVDS driver in 180 nm CMOS</a:t>
            </a:r>
            <a:endParaRPr lang="en-CH" dirty="0"/>
          </a:p>
          <a:p>
            <a:endParaRPr lang="en-CH" b="1" dirty="0"/>
          </a:p>
          <a:p>
            <a:r>
              <a:rPr lang="en-CH" sz="2300" b="1" dirty="0"/>
              <a:t>LAPA irradiated to 500 M</a:t>
            </a:r>
            <a:r>
              <a:rPr lang="en-GB" sz="2300" b="1" dirty="0"/>
              <a:t>r</a:t>
            </a:r>
            <a:r>
              <a:rPr lang="en-CH" sz="2300" b="1" dirty="0"/>
              <a:t>ad. </a:t>
            </a:r>
          </a:p>
          <a:p>
            <a:r>
              <a:rPr lang="en-CH" sz="2300" b="1" dirty="0"/>
              <a:t>Cooled at -10℃</a:t>
            </a:r>
          </a:p>
          <a:p>
            <a:endParaRPr lang="en-CH" sz="2300" dirty="0"/>
          </a:p>
          <a:p>
            <a:r>
              <a:rPr lang="en-CH" sz="2300" dirty="0"/>
              <a:t>Signal amplitude and rise time are affected by radiation but digital readout still 100 % operative</a:t>
            </a:r>
          </a:p>
          <a:p>
            <a:pPr lvl="1"/>
            <a:r>
              <a:rPr lang="en-CH" sz="2300" dirty="0"/>
              <a:t>Well within required range for differential signal</a:t>
            </a:r>
          </a:p>
          <a:p>
            <a:r>
              <a:rPr lang="en-GB" sz="2300" dirty="0"/>
              <a:t>Measured </a:t>
            </a:r>
            <a:r>
              <a:rPr lang="en-GB" sz="2300" dirty="0" err="1"/>
              <a:t>ToT</a:t>
            </a:r>
            <a:r>
              <a:rPr lang="en-GB" sz="2300" dirty="0"/>
              <a:t> and </a:t>
            </a:r>
            <a:r>
              <a:rPr lang="en-GB" sz="2300" dirty="0" err="1"/>
              <a:t>ToA</a:t>
            </a:r>
            <a:r>
              <a:rPr lang="en-GB" sz="2300" dirty="0"/>
              <a:t> values remained constant</a:t>
            </a:r>
          </a:p>
          <a:p>
            <a:r>
              <a:rPr lang="en-GB" sz="2300" dirty="0"/>
              <a:t>Performance with </a:t>
            </a:r>
            <a:r>
              <a:rPr lang="en-GB" sz="2300" dirty="0" err="1"/>
              <a:t>Twinax</a:t>
            </a:r>
            <a:r>
              <a:rPr lang="en-GB" sz="2300" dirty="0"/>
              <a:t> is the same</a:t>
            </a:r>
          </a:p>
          <a:p>
            <a:r>
              <a:rPr lang="en-GB" sz="2300" dirty="0"/>
              <a:t>Small change in power consumption, from 37.7 mV to 35.6 mV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7EA49-C9F7-063D-B541-043145A819F7}"/>
              </a:ext>
            </a:extLst>
          </p:cNvPr>
          <p:cNvSpPr txBox="1">
            <a:spLocks/>
          </p:cNvSpPr>
          <p:nvPr/>
        </p:nvSpPr>
        <p:spPr>
          <a:xfrm>
            <a:off x="6893913" y="6647464"/>
            <a:ext cx="2203179" cy="23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7F85B-5A36-ED4B-BF75-F4E09105B74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89B4D91-EBBF-F115-4AD9-E3BE3153C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635" y="995606"/>
            <a:ext cx="4756457" cy="33848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2D1010-58A6-7B7C-A1E5-8107A0C42E46}"/>
              </a:ext>
            </a:extLst>
          </p:cNvPr>
          <p:cNvCxnSpPr>
            <a:cxnSpLocks/>
          </p:cNvCxnSpPr>
          <p:nvPr/>
        </p:nvCxnSpPr>
        <p:spPr bwMode="auto">
          <a:xfrm>
            <a:off x="4726728" y="3429000"/>
            <a:ext cx="4334369" cy="0"/>
          </a:xfrm>
          <a:prstGeom prst="line">
            <a:avLst/>
          </a:prstGeom>
          <a:ln>
            <a:solidFill>
              <a:srgbClr val="FF0000">
                <a:alpha val="36296"/>
              </a:srgbClr>
            </a:solidFill>
            <a:prstDash val="sysDot"/>
            <a:headEnd type="none" w="med" len="med"/>
            <a:tailEnd type="non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56E5699-96C8-CD08-3753-DE6D356CFD9E}"/>
              </a:ext>
            </a:extLst>
          </p:cNvPr>
          <p:cNvSpPr/>
          <p:nvPr/>
        </p:nvSpPr>
        <p:spPr bwMode="auto">
          <a:xfrm>
            <a:off x="5053377" y="3070745"/>
            <a:ext cx="1141968" cy="648000"/>
          </a:xfrm>
          <a:prstGeom prst="rect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Verdana" charset="0"/>
            </a:endParaRPr>
          </a:p>
        </p:txBody>
      </p:sp>
      <p:pic>
        <p:nvPicPr>
          <p:cNvPr id="8" name="Picture 7" descr="A picture containing indoor, appliance, kitchen appliance&#10;&#10;Description automatically generated">
            <a:extLst>
              <a:ext uri="{FF2B5EF4-FFF2-40B4-BE49-F238E27FC236}">
                <a16:creationId xmlns:a16="http://schemas.microsoft.com/office/drawing/2014/main" id="{1A2ABD6F-9882-2285-6AFD-894B35C8C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06"/>
          <a:stretch/>
        </p:blipFill>
        <p:spPr>
          <a:xfrm>
            <a:off x="3511279" y="4543537"/>
            <a:ext cx="3038380" cy="2085390"/>
          </a:xfrm>
          <a:prstGeom prst="rect">
            <a:avLst/>
          </a:prstGeom>
        </p:spPr>
      </p:pic>
      <p:pic>
        <p:nvPicPr>
          <p:cNvPr id="9" name="Picture 8" descr="A picture containing indoor, floor, wall, window&#10;&#10;Description automatically generated">
            <a:extLst>
              <a:ext uri="{FF2B5EF4-FFF2-40B4-BE49-F238E27FC236}">
                <a16:creationId xmlns:a16="http://schemas.microsoft.com/office/drawing/2014/main" id="{C0BCAFAF-C78B-19F2-9E75-6F5ACB604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0" r="17656" b="8102"/>
          <a:stretch/>
        </p:blipFill>
        <p:spPr>
          <a:xfrm>
            <a:off x="6664582" y="4541694"/>
            <a:ext cx="1602028" cy="20872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F3EF5-EDB1-AF7F-2645-00263BEB3187}"/>
              </a:ext>
            </a:extLst>
          </p:cNvPr>
          <p:cNvSpPr txBox="1"/>
          <p:nvPr/>
        </p:nvSpPr>
        <p:spPr>
          <a:xfrm>
            <a:off x="8189846" y="4291494"/>
            <a:ext cx="848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/>
              <a:t>TID [M</a:t>
            </a:r>
            <a:r>
              <a:rPr lang="en-GB" sz="1100" dirty="0"/>
              <a:t>r</a:t>
            </a:r>
            <a:r>
              <a:rPr lang="en-CH" sz="1100" dirty="0"/>
              <a:t>ad]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15BEC7-F827-F234-640B-B19CA3640474}"/>
              </a:ext>
            </a:extLst>
          </p:cNvPr>
          <p:cNvSpPr txBox="1"/>
          <p:nvPr/>
        </p:nvSpPr>
        <p:spPr>
          <a:xfrm rot="16200000">
            <a:off x="3580564" y="1497736"/>
            <a:ext cx="12570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/>
              <a:t>Signal amp. [mV]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485F00-3642-DAA2-B867-1F927440AB33}"/>
              </a:ext>
            </a:extLst>
          </p:cNvPr>
          <p:cNvCxnSpPr>
            <a:cxnSpLocks/>
          </p:cNvCxnSpPr>
          <p:nvPr/>
        </p:nvCxnSpPr>
        <p:spPr bwMode="auto">
          <a:xfrm>
            <a:off x="4703786" y="1462042"/>
            <a:ext cx="4334369" cy="0"/>
          </a:xfrm>
          <a:prstGeom prst="line">
            <a:avLst/>
          </a:prstGeom>
          <a:ln>
            <a:solidFill>
              <a:srgbClr val="FF0000">
                <a:alpha val="36296"/>
              </a:srgbClr>
            </a:solidFill>
            <a:prstDash val="sysDot"/>
            <a:headEnd type="none" w="med" len="med"/>
            <a:tailEnd type="non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BEC9C7-1A2D-10D3-5A1C-22C4D0018792}"/>
              </a:ext>
            </a:extLst>
          </p:cNvPr>
          <p:cNvSpPr txBox="1"/>
          <p:nvPr/>
        </p:nvSpPr>
        <p:spPr>
          <a:xfrm>
            <a:off x="6750069" y="1447771"/>
            <a:ext cx="2242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FF0000"/>
                </a:solidFill>
              </a:rPr>
              <a:t>Hardware accepted range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0808E9-9C41-9A75-DFE4-CF7C685B0DC8}"/>
              </a:ext>
            </a:extLst>
          </p:cNvPr>
          <p:cNvCxnSpPr>
            <a:cxnSpLocks/>
          </p:cNvCxnSpPr>
          <p:nvPr/>
        </p:nvCxnSpPr>
        <p:spPr bwMode="auto">
          <a:xfrm>
            <a:off x="9053064" y="1462042"/>
            <a:ext cx="0" cy="1929913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853274-76A6-5E72-1E3F-A60CA3B900E5}"/>
              </a:ext>
            </a:extLst>
          </p:cNvPr>
          <p:cNvSpPr txBox="1"/>
          <p:nvPr/>
        </p:nvSpPr>
        <p:spPr>
          <a:xfrm>
            <a:off x="5422730" y="3119798"/>
            <a:ext cx="69121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No </a:t>
            </a:r>
            <a:r>
              <a:rPr lang="en-US" sz="900" dirty="0" err="1"/>
              <a:t>twinax</a:t>
            </a:r>
            <a:endParaRPr lang="en-CH" sz="9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8E7208-B3B7-F57A-2B4A-EA332FC2AE60}"/>
              </a:ext>
            </a:extLst>
          </p:cNvPr>
          <p:cNvSpPr txBox="1"/>
          <p:nvPr/>
        </p:nvSpPr>
        <p:spPr>
          <a:xfrm>
            <a:off x="5422730" y="3391955"/>
            <a:ext cx="550151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err="1"/>
              <a:t>Twinax</a:t>
            </a:r>
            <a:endParaRPr lang="en-CH" sz="9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2D61D2-815A-5C2E-DA9B-0B829BCC8C48}"/>
              </a:ext>
            </a:extLst>
          </p:cNvPr>
          <p:cNvSpPr/>
          <p:nvPr/>
        </p:nvSpPr>
        <p:spPr bwMode="auto">
          <a:xfrm>
            <a:off x="5076673" y="3334559"/>
            <a:ext cx="1098000" cy="10798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Verdana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0AA867-5A88-46A7-844A-805505C4603F}"/>
              </a:ext>
            </a:extLst>
          </p:cNvPr>
          <p:cNvSpPr/>
          <p:nvPr/>
        </p:nvSpPr>
        <p:spPr bwMode="auto">
          <a:xfrm>
            <a:off x="5126223" y="3478673"/>
            <a:ext cx="148085" cy="10798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Verdana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4BCDB0-387D-FE3D-62B3-377DCDBC4FF6}"/>
              </a:ext>
            </a:extLst>
          </p:cNvPr>
          <p:cNvSpPr/>
          <p:nvPr/>
        </p:nvSpPr>
        <p:spPr bwMode="auto">
          <a:xfrm>
            <a:off x="5347154" y="3478673"/>
            <a:ext cx="148085" cy="10798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Verdana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3ACF71-0AFF-D119-EADC-E704A4C18FE9}"/>
              </a:ext>
            </a:extLst>
          </p:cNvPr>
          <p:cNvSpPr/>
          <p:nvPr/>
        </p:nvSpPr>
        <p:spPr bwMode="auto">
          <a:xfrm rot="16200000">
            <a:off x="5828801" y="3348868"/>
            <a:ext cx="566123" cy="10798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99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3D04F-F080-7E13-BE82-BB3AD0D54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Calypso efficiency</a:t>
            </a:r>
          </a:p>
        </p:txBody>
      </p:sp>
      <p:pic>
        <p:nvPicPr>
          <p:cNvPr id="5" name="Picture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747097D9-251F-C963-2D87-549C88009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56748"/>
            <a:ext cx="3672408" cy="2761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61E3E-F0CD-A6A5-7CAB-4F54A1C9CBD6}"/>
              </a:ext>
            </a:extLst>
          </p:cNvPr>
          <p:cNvSpPr txBox="1"/>
          <p:nvPr/>
        </p:nvSpPr>
        <p:spPr>
          <a:xfrm>
            <a:off x="107504" y="980728"/>
            <a:ext cx="3542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Calypso ver. C, S8 </a:t>
            </a:r>
            <a:r>
              <a:rPr lang="en-GB" sz="1200" dirty="0" err="1"/>
              <a:t>pCVD</a:t>
            </a:r>
            <a:r>
              <a:rPr lang="en-GB" sz="1200" dirty="0"/>
              <a:t> diamond, Cr/Au met., -1000 V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AF308A-9D04-5F4F-0A3D-99BE0DDC9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46" y="4365104"/>
            <a:ext cx="8229600" cy="3501900"/>
          </a:xfrm>
        </p:spPr>
        <p:txBody>
          <a:bodyPr/>
          <a:lstStyle/>
          <a:p>
            <a:r>
              <a:rPr lang="en-GB" dirty="0"/>
              <a:t>Threshold scan shows Calypso ASIC can be run at variable efficiency and low noise occupancy for all three tested detector channels. The Calypso ASIC ver. C tested here featured a smaller range of 128 CFD threshold steps of ~100 - per step. For each individual threshold setting we measured the expected distribution of </a:t>
            </a:r>
            <a:r>
              <a:rPr lang="en-GB" dirty="0" err="1"/>
              <a:t>ToT</a:t>
            </a:r>
            <a:r>
              <a:rPr lang="en-GB" dirty="0"/>
              <a:t> vs. pulse-height for events triggered by the CFD.</a:t>
            </a:r>
            <a:endParaRPr lang="en-CH" dirty="0"/>
          </a:p>
        </p:txBody>
      </p:sp>
      <p:pic>
        <p:nvPicPr>
          <p:cNvPr id="10" name="Picture 9" descr="A graph of a pulse&#10;&#10;Description automatically generated">
            <a:extLst>
              <a:ext uri="{FF2B5EF4-FFF2-40B4-BE49-F238E27FC236}">
                <a16:creationId xmlns:a16="http://schemas.microsoft.com/office/drawing/2014/main" id="{61162BED-537C-FA06-B286-2933655F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206" y="1356748"/>
            <a:ext cx="3803076" cy="264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CA5145-010D-9420-029E-7F58794460DE}"/>
              </a:ext>
            </a:extLst>
          </p:cNvPr>
          <p:cNvSpPr txBox="1"/>
          <p:nvPr/>
        </p:nvSpPr>
        <p:spPr>
          <a:xfrm>
            <a:off x="5732867" y="763212"/>
            <a:ext cx="3087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/>
          </a:p>
          <a:p>
            <a:r>
              <a:rPr lang="en-GB" sz="1200" dirty="0"/>
              <a:t>Calypso ver. C, S8 </a:t>
            </a:r>
            <a:r>
              <a:rPr lang="en-GB" sz="1200" dirty="0" err="1"/>
              <a:t>pCVD</a:t>
            </a:r>
            <a:r>
              <a:rPr lang="en-GB" sz="1200" dirty="0"/>
              <a:t> diamond, Pad 3, Cr/Au met., -1000 V, CFD threshold 52 DAC</a:t>
            </a:r>
          </a:p>
          <a:p>
            <a:endParaRPr lang="en-GB" sz="1200" dirty="0"/>
          </a:p>
          <a:p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1466608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08FE-CAFB-F528-EEC3-44CAA777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- Signal to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2930E-D378-3853-7E20-EBE20A1A4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005064"/>
            <a:ext cx="5328592" cy="1305478"/>
          </a:xfrm>
        </p:spPr>
        <p:txBody>
          <a:bodyPr>
            <a:normAutofit/>
          </a:bodyPr>
          <a:lstStyle/>
          <a:p>
            <a:r>
              <a:rPr lang="en-GB" dirty="0"/>
              <a:t>Analog output signal to noise ratio of 25 measured for Pad 3 at bias voltage of ±1000 V. </a:t>
            </a:r>
          </a:p>
          <a:p>
            <a:r>
              <a:rPr lang="en-GB" dirty="0"/>
              <a:t>The system can reliably achieve S/N ratio &gt;20 at ±800 V bias voltages.</a:t>
            </a:r>
            <a:endParaRPr lang="en-CH" dirty="0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372FCAE6-064E-25C4-45B4-CDD90A7D8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76374"/>
            <a:ext cx="5688632" cy="2148743"/>
          </a:xfrm>
          <a:prstGeom prst="rect">
            <a:avLst/>
          </a:prstGeom>
        </p:spPr>
      </p:pic>
      <p:pic>
        <p:nvPicPr>
          <p:cNvPr id="7" name="Picture 6" descr="A graph of different types of metallurgical&#10;&#10;Description automatically generated">
            <a:extLst>
              <a:ext uri="{FF2B5EF4-FFF2-40B4-BE49-F238E27FC236}">
                <a16:creationId xmlns:a16="http://schemas.microsoft.com/office/drawing/2014/main" id="{2BA85E1E-7800-ED20-031C-28255F547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793" y="956380"/>
            <a:ext cx="3178138" cy="47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10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956-8EAD-DA73-EDDF-B4535520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Readout test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B2E0AD-E28B-6306-896A-96F4059FDA85}"/>
              </a:ext>
            </a:extLst>
          </p:cNvPr>
          <p:cNvSpPr/>
          <p:nvPr/>
        </p:nvSpPr>
        <p:spPr>
          <a:xfrm>
            <a:off x="2346757" y="2123806"/>
            <a:ext cx="1224136" cy="93610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TLU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9A5D5C-1169-74DD-4DCE-D84FCEC7FCB9}"/>
              </a:ext>
            </a:extLst>
          </p:cNvPr>
          <p:cNvSpPr/>
          <p:nvPr/>
        </p:nvSpPr>
        <p:spPr>
          <a:xfrm>
            <a:off x="467283" y="3653289"/>
            <a:ext cx="1224136" cy="93610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Calypso 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987B10-0DEE-902E-1BD7-8C454AC5E445}"/>
              </a:ext>
            </a:extLst>
          </p:cNvPr>
          <p:cNvSpPr/>
          <p:nvPr/>
        </p:nvSpPr>
        <p:spPr>
          <a:xfrm>
            <a:off x="5025552" y="3484844"/>
            <a:ext cx="1224136" cy="88574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VLDB +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83C66C-DAD0-8685-C55B-DDD75A8FAAED}"/>
              </a:ext>
            </a:extLst>
          </p:cNvPr>
          <p:cNvSpPr/>
          <p:nvPr/>
        </p:nvSpPr>
        <p:spPr>
          <a:xfrm>
            <a:off x="7092280" y="2830686"/>
            <a:ext cx="1224136" cy="93610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FELIX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D5FE231D-382B-2802-CB07-BA3DB8E3533E}"/>
              </a:ext>
            </a:extLst>
          </p:cNvPr>
          <p:cNvCxnSpPr>
            <a:cxnSpLocks/>
            <a:stCxn id="8" idx="3"/>
            <a:endCxn id="19" idx="1"/>
          </p:cNvCxnSpPr>
          <p:nvPr/>
        </p:nvCxnSpPr>
        <p:spPr>
          <a:xfrm flipV="1">
            <a:off x="1691419" y="4115327"/>
            <a:ext cx="648874" cy="6014"/>
          </a:xfrm>
          <a:prstGeom prst="bentConnector3">
            <a:avLst>
              <a:gd name="adj1" fmla="val 50000"/>
            </a:avLst>
          </a:prstGeom>
          <a:ln w="66675" cmpd="tri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A33C299B-3AEB-6B3C-F2B3-092E4E915F30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249688" y="3298738"/>
            <a:ext cx="842592" cy="628978"/>
          </a:xfrm>
          <a:prstGeom prst="bentConnector3">
            <a:avLst>
              <a:gd name="adj1" fmla="val 50000"/>
            </a:avLst>
          </a:prstGeom>
          <a:ln>
            <a:solidFill>
              <a:srgbClr val="0432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BC35C08C-9681-81B8-C02B-AF8549651B3C}"/>
              </a:ext>
            </a:extLst>
          </p:cNvPr>
          <p:cNvCxnSpPr>
            <a:cxnSpLocks/>
            <a:stCxn id="6" idx="3"/>
            <a:endCxn id="10" idx="0"/>
          </p:cNvCxnSpPr>
          <p:nvPr/>
        </p:nvCxnSpPr>
        <p:spPr>
          <a:xfrm>
            <a:off x="3570893" y="2591858"/>
            <a:ext cx="4133455" cy="238828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CE45A56-F968-3EE9-CE44-C0AD792C4E26}"/>
              </a:ext>
            </a:extLst>
          </p:cNvPr>
          <p:cNvSpPr/>
          <p:nvPr/>
        </p:nvSpPr>
        <p:spPr>
          <a:xfrm>
            <a:off x="432000" y="2123806"/>
            <a:ext cx="1224136" cy="50181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Planes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4106B3-ED3E-0301-9010-664DBC073AD4}"/>
              </a:ext>
            </a:extLst>
          </p:cNvPr>
          <p:cNvSpPr/>
          <p:nvPr/>
        </p:nvSpPr>
        <p:spPr>
          <a:xfrm>
            <a:off x="394918" y="2170015"/>
            <a:ext cx="1224136" cy="50181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Planes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AC8A88-2F8F-4DCA-BEA1-3BB756A7506E}"/>
              </a:ext>
            </a:extLst>
          </p:cNvPr>
          <p:cNvSpPr/>
          <p:nvPr/>
        </p:nvSpPr>
        <p:spPr>
          <a:xfrm>
            <a:off x="345287" y="2232378"/>
            <a:ext cx="1224136" cy="50181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Planes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AA7CBD-C008-5226-1199-C0D1948319C0}"/>
              </a:ext>
            </a:extLst>
          </p:cNvPr>
          <p:cNvSpPr/>
          <p:nvPr/>
        </p:nvSpPr>
        <p:spPr>
          <a:xfrm>
            <a:off x="288000" y="2286664"/>
            <a:ext cx="1224136" cy="50181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Planes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26D796-2DAD-AA7E-153B-58930E79AB87}"/>
              </a:ext>
            </a:extLst>
          </p:cNvPr>
          <p:cNvSpPr/>
          <p:nvPr/>
        </p:nvSpPr>
        <p:spPr>
          <a:xfrm>
            <a:off x="2340293" y="3749908"/>
            <a:ext cx="924565" cy="730837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LAPA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03118F3-3DCA-4062-C1D4-6DB0D70E0A70}"/>
              </a:ext>
            </a:extLst>
          </p:cNvPr>
          <p:cNvCxnSpPr>
            <a:cxnSpLocks/>
            <a:stCxn id="19" idx="3"/>
            <a:endCxn id="9" idx="1"/>
          </p:cNvCxnSpPr>
          <p:nvPr/>
        </p:nvCxnSpPr>
        <p:spPr>
          <a:xfrm flipV="1">
            <a:off x="3264858" y="3927716"/>
            <a:ext cx="1760694" cy="187611"/>
          </a:xfrm>
          <a:prstGeom prst="bentConnector3">
            <a:avLst>
              <a:gd name="adj1" fmla="val 50000"/>
            </a:avLst>
          </a:prstGeom>
          <a:ln w="66675" cmpd="tri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3DBF657-6053-59C1-7BC8-7C7E2C6EC454}"/>
              </a:ext>
            </a:extLst>
          </p:cNvPr>
          <p:cNvSpPr txBox="1"/>
          <p:nvPr/>
        </p:nvSpPr>
        <p:spPr>
          <a:xfrm>
            <a:off x="4587998" y="2241000"/>
            <a:ext cx="1771703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CH" dirty="0"/>
              <a:t>LVDS L1A accept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C5A1D0-93FC-6778-A483-9B7FAF9F7046}"/>
              </a:ext>
            </a:extLst>
          </p:cNvPr>
          <p:cNvSpPr txBox="1"/>
          <p:nvPr/>
        </p:nvSpPr>
        <p:spPr>
          <a:xfrm>
            <a:off x="3591540" y="3582124"/>
            <a:ext cx="59971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CH" dirty="0"/>
              <a:t>data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9750A3-E9EA-B7AC-D8A6-5B5D3AE3121D}"/>
              </a:ext>
            </a:extLst>
          </p:cNvPr>
          <p:cNvSpPr txBox="1"/>
          <p:nvPr/>
        </p:nvSpPr>
        <p:spPr>
          <a:xfrm>
            <a:off x="6359701" y="3869164"/>
            <a:ext cx="111427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  <a:r>
              <a:rPr lang="en-CH" dirty="0"/>
              <a:t>ata fiber</a:t>
            </a: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F9E5E5E5-27CC-02C7-6EFC-9D16B58F8EBC}"/>
              </a:ext>
            </a:extLst>
          </p:cNvPr>
          <p:cNvCxnSpPr>
            <a:cxnSpLocks/>
          </p:cNvCxnSpPr>
          <p:nvPr/>
        </p:nvCxnSpPr>
        <p:spPr>
          <a:xfrm>
            <a:off x="1765945" y="2760957"/>
            <a:ext cx="53327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0">
            <a:extLst>
              <a:ext uri="{FF2B5EF4-FFF2-40B4-BE49-F238E27FC236}">
                <a16:creationId xmlns:a16="http://schemas.microsoft.com/office/drawing/2014/main" id="{8EF8A025-AD7A-8B9E-F48B-713A6384E060}"/>
              </a:ext>
            </a:extLst>
          </p:cNvPr>
          <p:cNvCxnSpPr>
            <a:cxnSpLocks/>
          </p:cNvCxnSpPr>
          <p:nvPr/>
        </p:nvCxnSpPr>
        <p:spPr>
          <a:xfrm flipH="1">
            <a:off x="1765945" y="2435584"/>
            <a:ext cx="5043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37F94429-BA9E-6200-FFC0-965A7093C6B2}"/>
              </a:ext>
            </a:extLst>
          </p:cNvPr>
          <p:cNvSpPr/>
          <p:nvPr/>
        </p:nvSpPr>
        <p:spPr>
          <a:xfrm>
            <a:off x="2346757" y="1166249"/>
            <a:ext cx="1224136" cy="730837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DAQ system</a:t>
            </a:r>
          </a:p>
        </p:txBody>
      </p: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8D2AD146-0D9F-0DBB-00E0-10B4962A887A}"/>
              </a:ext>
            </a:extLst>
          </p:cNvPr>
          <p:cNvCxnSpPr>
            <a:cxnSpLocks/>
            <a:stCxn id="14" idx="0"/>
            <a:endCxn id="36" idx="1"/>
          </p:cNvCxnSpPr>
          <p:nvPr/>
        </p:nvCxnSpPr>
        <p:spPr>
          <a:xfrm rot="5400000" flipH="1" flipV="1">
            <a:off x="1399343" y="1176393"/>
            <a:ext cx="592138" cy="130268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70ECE26-9F6F-C8C7-4E69-C5A288BA23BD}"/>
              </a:ext>
            </a:extLst>
          </p:cNvPr>
          <p:cNvSpPr txBox="1"/>
          <p:nvPr/>
        </p:nvSpPr>
        <p:spPr>
          <a:xfrm>
            <a:off x="4925758" y="4460919"/>
            <a:ext cx="1423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Electrical to optical transceiver + serializer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9EA0BB-65AA-32AD-799F-895B7A97A951}"/>
              </a:ext>
            </a:extLst>
          </p:cNvPr>
          <p:cNvSpPr txBox="1"/>
          <p:nvPr/>
        </p:nvSpPr>
        <p:spPr>
          <a:xfrm>
            <a:off x="1600236" y="4370320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CH" dirty="0"/>
              <a:t>seudo-digital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02DF012-C871-25FD-07D2-D454A5F8DA78}"/>
              </a:ext>
            </a:extLst>
          </p:cNvPr>
          <p:cNvSpPr txBox="1"/>
          <p:nvPr/>
        </p:nvSpPr>
        <p:spPr>
          <a:xfrm>
            <a:off x="3639677" y="4177570"/>
            <a:ext cx="64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LVDS</a:t>
            </a:r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8B68D3FC-1160-21C8-92DF-7822E3836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022" y="6822872"/>
            <a:ext cx="5112568" cy="191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1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D7E3-CD50-4B60-A6C0-0BDAE5C2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BCM'</a:t>
            </a:r>
            <a:r>
              <a:rPr lang="en-CH" sz="3200" dirty="0"/>
              <a:t> – Beam test at H6 line SPS (CERN)</a:t>
            </a:r>
          </a:p>
        </p:txBody>
      </p:sp>
      <p:pic>
        <p:nvPicPr>
          <p:cNvPr id="18" name="Picture 17" descr="A group of electrical equipment&#10;&#10;Description automatically generated with medium confidence">
            <a:extLst>
              <a:ext uri="{FF2B5EF4-FFF2-40B4-BE49-F238E27FC236}">
                <a16:creationId xmlns:a16="http://schemas.microsoft.com/office/drawing/2014/main" id="{9ECB69A7-DE9A-FCDC-889D-ED944CC26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24" y="980728"/>
            <a:ext cx="7111751" cy="53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3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51B1-F628-AAC2-F2EA-3C99DA02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 Front-end Calypso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1A5F9-3F09-C722-5532-EECE6E129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5877"/>
            <a:ext cx="6807525" cy="4155291"/>
          </a:xfrm>
        </p:spPr>
        <p:txBody>
          <a:bodyPr>
            <a:noAutofit/>
          </a:bodyPr>
          <a:lstStyle/>
          <a:p>
            <a:r>
              <a:rPr lang="en-GB" dirty="0" err="1"/>
              <a:t>pCVD</a:t>
            </a:r>
            <a:r>
              <a:rPr lang="en-GB" dirty="0"/>
              <a:t>* diamonds selected for main detector material</a:t>
            </a:r>
          </a:p>
          <a:p>
            <a:r>
              <a:rPr lang="en-GB" dirty="0"/>
              <a:t>Insulator at room temperature, no cooling required</a:t>
            </a:r>
          </a:p>
          <a:p>
            <a:pPr lvl="1"/>
            <a:r>
              <a:rPr lang="en-GB" sz="1800" dirty="0"/>
              <a:t>High electric field of up to 2V/ </a:t>
            </a:r>
            <a:r>
              <a:rPr lang="el-GR" sz="1800" dirty="0"/>
              <a:t>μ</a:t>
            </a:r>
            <a:r>
              <a:rPr lang="en-GB" sz="1800" dirty="0"/>
              <a:t>m produces fast signals</a:t>
            </a:r>
          </a:p>
          <a:p>
            <a:r>
              <a:rPr lang="en-GB" dirty="0"/>
              <a:t>Suitable for high radiation environments </a:t>
            </a:r>
          </a:p>
          <a:p>
            <a:r>
              <a:rPr lang="en-GB" dirty="0">
                <a:effectLst/>
                <a:latin typeface="OpenSans"/>
              </a:rPr>
              <a:t>Four channels, each FE amplifier and CFD configurable separately</a:t>
            </a:r>
          </a:p>
          <a:p>
            <a:r>
              <a:rPr lang="en-GB" dirty="0">
                <a:effectLst/>
                <a:latin typeface="OpenSans"/>
              </a:rPr>
              <a:t>Abort (</a:t>
            </a:r>
            <a:r>
              <a:rPr lang="en-GB" dirty="0">
                <a:effectLst/>
                <a:latin typeface="STIXGeneral"/>
              </a:rPr>
              <a:t>8.2</a:t>
            </a:r>
            <a:r>
              <a:rPr lang="el-GR" i="1" dirty="0">
                <a:effectLst/>
                <a:latin typeface="STIXGeneral"/>
              </a:rPr>
              <a:t>μ</a:t>
            </a:r>
            <a:r>
              <a:rPr lang="en-US" i="1" dirty="0">
                <a:effectLst/>
                <a:latin typeface="STIXGeneral"/>
              </a:rPr>
              <a:t> </a:t>
            </a:r>
            <a:r>
              <a:rPr lang="en-GB" dirty="0">
                <a:effectLst/>
                <a:latin typeface="STIXGeneral"/>
              </a:rPr>
              <a:t>V/</a:t>
            </a:r>
            <a:r>
              <a:rPr lang="en-GB" dirty="0" err="1">
                <a:effectLst/>
                <a:latin typeface="STIXGeneral"/>
              </a:rPr>
              <a:t>fC</a:t>
            </a:r>
            <a:r>
              <a:rPr lang="en-GB" dirty="0">
                <a:effectLst/>
                <a:latin typeface="STIXGeneral"/>
              </a:rPr>
              <a:t> </a:t>
            </a:r>
            <a:r>
              <a:rPr lang="en-GB" dirty="0">
                <a:effectLst/>
                <a:latin typeface="OpenSans"/>
              </a:rPr>
              <a:t>FE gain) or </a:t>
            </a:r>
            <a:r>
              <a:rPr lang="en-GB" dirty="0" err="1">
                <a:effectLst/>
                <a:latin typeface="OpenSans"/>
              </a:rPr>
              <a:t>Lumi</a:t>
            </a:r>
            <a:r>
              <a:rPr lang="en-GB" dirty="0">
                <a:effectLst/>
                <a:latin typeface="OpenSans"/>
              </a:rPr>
              <a:t> (</a:t>
            </a:r>
            <a:r>
              <a:rPr lang="en-GB" dirty="0">
                <a:effectLst/>
                <a:latin typeface="STIXGeneral"/>
              </a:rPr>
              <a:t>60m V/</a:t>
            </a:r>
            <a:r>
              <a:rPr lang="en-GB" dirty="0" err="1">
                <a:effectLst/>
                <a:latin typeface="STIXGeneral"/>
              </a:rPr>
              <a:t>fC</a:t>
            </a:r>
            <a:r>
              <a:rPr lang="en-GB" dirty="0">
                <a:effectLst/>
                <a:latin typeface="STIXGeneral"/>
              </a:rPr>
              <a:t> </a:t>
            </a:r>
            <a:r>
              <a:rPr lang="en-GB" dirty="0">
                <a:effectLst/>
                <a:latin typeface="OpenSans"/>
              </a:rPr>
              <a:t>FE gain) functionality</a:t>
            </a:r>
            <a:endParaRPr lang="en-GB" dirty="0">
              <a:latin typeface="OpenSans"/>
            </a:endParaRPr>
          </a:p>
          <a:p>
            <a:r>
              <a:rPr lang="en-GB" dirty="0">
                <a:effectLst/>
                <a:latin typeface="OpenSans"/>
              </a:rPr>
              <a:t>1 ns rise-time, 100 </a:t>
            </a:r>
            <a:r>
              <a:rPr lang="en-GB" dirty="0" err="1">
                <a:effectLst/>
                <a:latin typeface="OpenSans"/>
              </a:rPr>
              <a:t>ps</a:t>
            </a:r>
            <a:r>
              <a:rPr lang="en-GB" dirty="0">
                <a:effectLst/>
                <a:latin typeface="OpenSans"/>
              </a:rPr>
              <a:t> jitter, 200 e- noise for 2 pF detector capacitance</a:t>
            </a:r>
            <a:endParaRPr lang="en-GB" dirty="0">
              <a:latin typeface="OpenSans"/>
            </a:endParaRPr>
          </a:p>
          <a:p>
            <a:r>
              <a:rPr lang="en-GB" dirty="0">
                <a:effectLst/>
                <a:latin typeface="OpenSans"/>
              </a:rPr>
              <a:t>Outputs LVDS signal with </a:t>
            </a:r>
            <a:r>
              <a:rPr lang="en-GB" dirty="0" err="1">
                <a:effectLst/>
                <a:latin typeface="OpenSans"/>
              </a:rPr>
              <a:t>ToA</a:t>
            </a:r>
            <a:r>
              <a:rPr lang="en-GB" dirty="0">
                <a:effectLst/>
                <a:latin typeface="OpenSans"/>
              </a:rPr>
              <a:t> and </a:t>
            </a:r>
            <a:r>
              <a:rPr lang="en-GB" dirty="0" err="1">
                <a:effectLst/>
                <a:latin typeface="OpenSans"/>
              </a:rPr>
              <a:t>ToT</a:t>
            </a:r>
            <a:r>
              <a:rPr lang="en-GB" dirty="0">
                <a:effectLst/>
                <a:latin typeface="OpenSans"/>
              </a:rPr>
              <a:t> information foreach channel</a:t>
            </a:r>
            <a:endParaRPr lang="en-GB" dirty="0">
              <a:latin typeface="OpenSans"/>
            </a:endParaRPr>
          </a:p>
          <a:p>
            <a:r>
              <a:rPr lang="en-GB" dirty="0">
                <a:effectLst/>
                <a:latin typeface="OpenSans"/>
              </a:rPr>
              <a:t>Full feature design: 256 step of CFD threshold range, internal pulser, I2C addressing, and bandgap voltage reference</a:t>
            </a:r>
            <a:endParaRPr lang="en-GB" sz="1800" dirty="0"/>
          </a:p>
          <a:p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75174-50AF-FBF4-2275-4F4F9C851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20" b="17412"/>
          <a:stretch/>
        </p:blipFill>
        <p:spPr>
          <a:xfrm rot="16200000">
            <a:off x="6500369" y="951937"/>
            <a:ext cx="2780928" cy="2438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5E5FD8-91E0-6A26-B821-C23B9B487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39" y="3583638"/>
            <a:ext cx="2125814" cy="2834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8D4BDF-D26B-E03B-963C-4B66E250EDA3}"/>
              </a:ext>
            </a:extLst>
          </p:cNvPr>
          <p:cNvSpPr txBox="1"/>
          <p:nvPr/>
        </p:nvSpPr>
        <p:spPr>
          <a:xfrm>
            <a:off x="6949902" y="6329270"/>
            <a:ext cx="204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TB </a:t>
            </a:r>
            <a:r>
              <a:rPr lang="en-GB" sz="1400" dirty="0"/>
              <a:t>telescope</a:t>
            </a:r>
            <a:r>
              <a:rPr lang="en-GB" dirty="0"/>
              <a:t> and DUT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0E24D-4B21-E09A-F1F6-AA21186EA91A}"/>
              </a:ext>
            </a:extLst>
          </p:cNvPr>
          <p:cNvSpPr txBox="1"/>
          <p:nvPr/>
        </p:nvSpPr>
        <p:spPr>
          <a:xfrm>
            <a:off x="7236296" y="3283710"/>
            <a:ext cx="2090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Single-chip board</a:t>
            </a:r>
          </a:p>
        </p:txBody>
      </p:sp>
      <p:pic>
        <p:nvPicPr>
          <p:cNvPr id="10" name="Picture 9" descr="A diagram of different types of cells&#10;&#10;Description automatically generated">
            <a:extLst>
              <a:ext uri="{FF2B5EF4-FFF2-40B4-BE49-F238E27FC236}">
                <a16:creationId xmlns:a16="http://schemas.microsoft.com/office/drawing/2014/main" id="{07AC11BA-293C-A955-5624-65D385879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90" y="4509120"/>
            <a:ext cx="2175062" cy="1943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B3CFCD-8C1C-9982-8265-8A1548C331A4}"/>
              </a:ext>
            </a:extLst>
          </p:cNvPr>
          <p:cNvSpPr txBox="1"/>
          <p:nvPr/>
        </p:nvSpPr>
        <p:spPr>
          <a:xfrm>
            <a:off x="2718822" y="4665801"/>
            <a:ext cx="3995936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</a:pPr>
            <a:r>
              <a:rPr lang="en-GB" sz="1400" dirty="0"/>
              <a:t>2 </a:t>
            </a:r>
            <a:r>
              <a:rPr lang="en-GB" sz="1400" b="1" dirty="0"/>
              <a:t>planar </a:t>
            </a:r>
            <a:r>
              <a:rPr lang="en-GB" sz="1400" b="1" dirty="0" err="1"/>
              <a:t>pCVD</a:t>
            </a:r>
            <a:r>
              <a:rPr lang="en-GB" sz="1400" b="1" dirty="0"/>
              <a:t> diamond</a:t>
            </a:r>
            <a:r>
              <a:rPr lang="en-GB" sz="1400" dirty="0"/>
              <a:t> detectors</a:t>
            </a:r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</a:pPr>
            <a:r>
              <a:rPr lang="en-GB" sz="1400" dirty="0"/>
              <a:t>1 </a:t>
            </a:r>
            <a:r>
              <a:rPr lang="en-GB" sz="1400" b="1" dirty="0"/>
              <a:t>3D </a:t>
            </a:r>
            <a:r>
              <a:rPr lang="en-GB" sz="1400" b="1" dirty="0" err="1"/>
              <a:t>pCVD</a:t>
            </a:r>
            <a:r>
              <a:rPr lang="en-GB" sz="1400" b="1" dirty="0"/>
              <a:t> diamond</a:t>
            </a:r>
            <a:r>
              <a:rPr lang="en-GB" sz="1400" dirty="0"/>
              <a:t> detector</a:t>
            </a:r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</a:pPr>
            <a:r>
              <a:rPr lang="en-GB" sz="1400" dirty="0"/>
              <a:t>1 </a:t>
            </a:r>
            <a:r>
              <a:rPr lang="en-GB" sz="1400" b="1" dirty="0"/>
              <a:t>silicon</a:t>
            </a:r>
            <a:r>
              <a:rPr lang="en-GB" sz="1400" dirty="0"/>
              <a:t> detector for luminosity measurements per station </a:t>
            </a:r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</a:pPr>
            <a:endParaRPr lang="en-GB" sz="1400" dirty="0"/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</a:pPr>
            <a:r>
              <a:rPr lang="en-GB" sz="1400" dirty="0"/>
              <a:t>1 </a:t>
            </a:r>
            <a:r>
              <a:rPr lang="en-GB" sz="1400" b="1" dirty="0"/>
              <a:t>planar </a:t>
            </a:r>
            <a:r>
              <a:rPr lang="en-GB" sz="1400" b="1" dirty="0" err="1"/>
              <a:t>pCVD</a:t>
            </a:r>
            <a:r>
              <a:rPr lang="en-GB" sz="1400" b="1" dirty="0"/>
              <a:t> diamond </a:t>
            </a:r>
            <a:r>
              <a:rPr lang="en-GB" sz="1400" dirty="0"/>
              <a:t>detector for abort functionality</a:t>
            </a:r>
            <a:endParaRPr lang="en-CH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E7ADC-050A-504E-E283-EA93139DF3A8}"/>
              </a:ext>
            </a:extLst>
          </p:cNvPr>
          <p:cNvSpPr txBox="1"/>
          <p:nvPr/>
        </p:nvSpPr>
        <p:spPr>
          <a:xfrm>
            <a:off x="-39033" y="6360047"/>
            <a:ext cx="3418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* polycrystalline Chemical Vapor Deposition 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772762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diagram of a triangular structure&#10;&#10;Description automatically generated">
            <a:extLst>
              <a:ext uri="{FF2B5EF4-FFF2-40B4-BE49-F238E27FC236}">
                <a16:creationId xmlns:a16="http://schemas.microsoft.com/office/drawing/2014/main" id="{A1850737-5894-D1EE-4658-7F8287470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737" y="3688125"/>
            <a:ext cx="3540380" cy="2735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6351B1-F628-AAC2-F2EA-3C99DA02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-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1A5F9-3F09-C722-5532-EECE6E129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1006"/>
            <a:ext cx="5839722" cy="3830122"/>
          </a:xfrm>
        </p:spPr>
        <p:txBody>
          <a:bodyPr>
            <a:noAutofit/>
          </a:bodyPr>
          <a:lstStyle/>
          <a:p>
            <a:r>
              <a:rPr lang="en-GB" dirty="0"/>
              <a:t>Mounting of </a:t>
            </a:r>
            <a:r>
              <a:rPr lang="en-GB" dirty="0" err="1"/>
              <a:t>pCVD’s</a:t>
            </a:r>
            <a:r>
              <a:rPr lang="en-GB" dirty="0"/>
              <a:t> at 45° angle difficult</a:t>
            </a:r>
          </a:p>
          <a:p>
            <a:pPr lvl="1"/>
            <a:r>
              <a:rPr lang="en-GB" sz="1800" dirty="0"/>
              <a:t>Avoid degrading Calypso performance</a:t>
            </a:r>
          </a:p>
          <a:p>
            <a:r>
              <a:rPr lang="en-GB" dirty="0"/>
              <a:t>Opted for large (120x40 mm) 4-layer board, square design, sensors mounted flat on board</a:t>
            </a:r>
          </a:p>
          <a:p>
            <a:pPr lvl="1"/>
            <a:r>
              <a:rPr lang="en-GB" sz="1800" dirty="0"/>
              <a:t>Boards produced and stuffed</a:t>
            </a:r>
          </a:p>
          <a:p>
            <a:r>
              <a:rPr lang="en-GB" dirty="0"/>
              <a:t>Engineering implications of the inclined flat module</a:t>
            </a:r>
          </a:p>
          <a:p>
            <a:pPr lvl="1"/>
            <a:r>
              <a:rPr lang="en-GB" sz="1800" dirty="0"/>
              <a:t>Envelopes check with Pixel IS </a:t>
            </a:r>
          </a:p>
          <a:p>
            <a:pPr lvl="1"/>
            <a:r>
              <a:rPr lang="en-GB" sz="1800" dirty="0"/>
              <a:t>Thermal simulation</a:t>
            </a:r>
          </a:p>
          <a:p>
            <a:pPr lvl="1"/>
            <a:r>
              <a:rPr lang="en-GB" sz="1800" dirty="0"/>
              <a:t>Carbon foam wedges</a:t>
            </a:r>
          </a:p>
          <a:p>
            <a:pPr marL="525462" lvl="4" indent="-342900"/>
            <a:endParaRPr lang="en-GB" sz="1800" dirty="0"/>
          </a:p>
          <a:p>
            <a:pPr lvl="1"/>
            <a:endParaRPr lang="en-GB" sz="1800" dirty="0"/>
          </a:p>
          <a:p>
            <a:endParaRPr lang="en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9546AF-7692-7167-1AC0-0C0F3C0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50"/>
          <a:stretch/>
        </p:blipFill>
        <p:spPr>
          <a:xfrm>
            <a:off x="5681854" y="1062028"/>
            <a:ext cx="3462146" cy="25600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AD8CC2-DADC-F2FE-8986-988937971A20}"/>
              </a:ext>
            </a:extLst>
          </p:cNvPr>
          <p:cNvSpPr txBox="1"/>
          <p:nvPr/>
        </p:nvSpPr>
        <p:spPr>
          <a:xfrm>
            <a:off x="6724597" y="692696"/>
            <a:ext cx="166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BCM' modules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109391-86FE-B0E2-951B-947D7894455B}"/>
              </a:ext>
            </a:extLst>
          </p:cNvPr>
          <p:cNvCxnSpPr>
            <a:cxnSpLocks/>
            <a:stCxn id="12" idx="0"/>
          </p:cNvCxnSpPr>
          <p:nvPr/>
        </p:nvCxnSpPr>
        <p:spPr>
          <a:xfrm flipH="1">
            <a:off x="6584362" y="1062028"/>
            <a:ext cx="828565" cy="11727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AFB067-CC6E-106C-5472-CB289FD35CBD}"/>
              </a:ext>
            </a:extLst>
          </p:cNvPr>
          <p:cNvCxnSpPr>
            <a:cxnSpLocks/>
            <a:stCxn id="12" idx="0"/>
          </p:cNvCxnSpPr>
          <p:nvPr/>
        </p:nvCxnSpPr>
        <p:spPr>
          <a:xfrm flipH="1">
            <a:off x="6809249" y="1062028"/>
            <a:ext cx="603678" cy="3746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F69954-6CD2-2257-3B39-6A3A30544B5C}"/>
              </a:ext>
            </a:extLst>
          </p:cNvPr>
          <p:cNvCxnSpPr>
            <a:cxnSpLocks/>
            <a:stCxn id="12" idx="0"/>
          </p:cNvCxnSpPr>
          <p:nvPr/>
        </p:nvCxnSpPr>
        <p:spPr>
          <a:xfrm>
            <a:off x="7412927" y="1062028"/>
            <a:ext cx="821129" cy="4278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8D8AF0-32EF-37B0-0BD3-519F246FDA90}"/>
              </a:ext>
            </a:extLst>
          </p:cNvPr>
          <p:cNvCxnSpPr>
            <a:cxnSpLocks/>
            <a:stCxn id="12" idx="0"/>
          </p:cNvCxnSpPr>
          <p:nvPr/>
        </p:nvCxnSpPr>
        <p:spPr>
          <a:xfrm>
            <a:off x="7412927" y="1062028"/>
            <a:ext cx="763979" cy="16738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582464-7AF7-F15B-E4A0-7B531BA97527}"/>
              </a:ext>
            </a:extLst>
          </p:cNvPr>
          <p:cNvCxnSpPr/>
          <p:nvPr/>
        </p:nvCxnSpPr>
        <p:spPr>
          <a:xfrm>
            <a:off x="5940152" y="1656256"/>
            <a:ext cx="0" cy="2174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24A440-E10B-572B-6830-D647A0BF2E20}"/>
              </a:ext>
            </a:extLst>
          </p:cNvPr>
          <p:cNvCxnSpPr/>
          <p:nvPr/>
        </p:nvCxnSpPr>
        <p:spPr>
          <a:xfrm>
            <a:off x="8997039" y="1648727"/>
            <a:ext cx="0" cy="2174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755730-7FB9-7DA2-609C-0D6C3FCCA169}"/>
              </a:ext>
            </a:extLst>
          </p:cNvPr>
          <p:cNvCxnSpPr>
            <a:cxnSpLocks/>
          </p:cNvCxnSpPr>
          <p:nvPr/>
        </p:nvCxnSpPr>
        <p:spPr>
          <a:xfrm>
            <a:off x="7958724" y="3743399"/>
            <a:ext cx="10383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F46D04-D8A2-1A12-EFB9-FE499DD29D6E}"/>
              </a:ext>
            </a:extLst>
          </p:cNvPr>
          <p:cNvCxnSpPr>
            <a:cxnSpLocks/>
          </p:cNvCxnSpPr>
          <p:nvPr/>
        </p:nvCxnSpPr>
        <p:spPr>
          <a:xfrm flipH="1" flipV="1">
            <a:off x="6121759" y="3743399"/>
            <a:ext cx="1060774" cy="4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FC2CEA-DD8E-67D0-D48D-AF99499CB570}"/>
              </a:ext>
            </a:extLst>
          </p:cNvPr>
          <p:cNvSpPr txBox="1"/>
          <p:nvPr/>
        </p:nvSpPr>
        <p:spPr>
          <a:xfrm>
            <a:off x="7182533" y="356372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 cm</a:t>
            </a:r>
          </a:p>
        </p:txBody>
      </p:sp>
      <p:pic>
        <p:nvPicPr>
          <p:cNvPr id="28" name="Picture 27" descr="A blue object with a blue circle&#10;&#10;Description automatically generated with medium confidence">
            <a:extLst>
              <a:ext uri="{FF2B5EF4-FFF2-40B4-BE49-F238E27FC236}">
                <a16:creationId xmlns:a16="http://schemas.microsoft.com/office/drawing/2014/main" id="{F4EBD82A-F775-9460-A0A2-377E04BB5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82" y="4005064"/>
            <a:ext cx="5150313" cy="22928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AD3BE7-BF8C-31F6-4370-BF251E6E37B5}"/>
              </a:ext>
            </a:extLst>
          </p:cNvPr>
          <p:cNvSpPr txBox="1"/>
          <p:nvPr/>
        </p:nvSpPr>
        <p:spPr>
          <a:xfrm>
            <a:off x="5330673" y="6335685"/>
            <a:ext cx="3866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GB" sz="1400" dirty="0"/>
              <a:t>Cut view of the model (normal to module’s length)</a:t>
            </a:r>
            <a:endParaRPr lang="en-CH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DF9103-0904-D35A-2C7F-24403F90D190}"/>
              </a:ext>
            </a:extLst>
          </p:cNvPr>
          <p:cNvSpPr txBox="1"/>
          <p:nvPr/>
        </p:nvSpPr>
        <p:spPr>
          <a:xfrm>
            <a:off x="630161" y="6361583"/>
            <a:ext cx="3907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noProof="1"/>
              <a:t>Temp</a:t>
            </a:r>
            <a:r>
              <a:rPr lang="en-GB" sz="1400" noProof="1"/>
              <a:t>erature distribution obtained after simulation</a:t>
            </a:r>
            <a:endParaRPr lang="en-CH" sz="1400" noProof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79749-B36C-C1A2-7BC5-42E2ACB830A4}"/>
              </a:ext>
            </a:extLst>
          </p:cNvPr>
          <p:cNvSpPr txBox="1"/>
          <p:nvPr/>
        </p:nvSpPr>
        <p:spPr>
          <a:xfrm>
            <a:off x="395536" y="5867980"/>
            <a:ext cx="90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 LAPAs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D6A2E9-2291-3E49-FC6D-3B02C76A198F}"/>
              </a:ext>
            </a:extLst>
          </p:cNvPr>
          <p:cNvCxnSpPr>
            <a:cxnSpLocks/>
          </p:cNvCxnSpPr>
          <p:nvPr/>
        </p:nvCxnSpPr>
        <p:spPr>
          <a:xfrm flipV="1">
            <a:off x="850468" y="5035500"/>
            <a:ext cx="1248156" cy="832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D2FD48-92C3-21B6-5BA5-17E328C1A353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850468" y="5035500"/>
            <a:ext cx="1633300" cy="832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close-up of a circuit board&#10;&#10;Description automatically generated">
            <a:extLst>
              <a:ext uri="{FF2B5EF4-FFF2-40B4-BE49-F238E27FC236}">
                <a16:creationId xmlns:a16="http://schemas.microsoft.com/office/drawing/2014/main" id="{71AE1721-F9FF-1D52-F187-6DB4F9B65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9828" y="3398566"/>
            <a:ext cx="2473479" cy="8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22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61A95AFA-3159-F3FD-867E-D1D69E84B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0" y="3356724"/>
            <a:ext cx="7589512" cy="316862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7A17C1-5F95-FE71-CBFB-A32F671ECE68}"/>
              </a:ext>
            </a:extLst>
          </p:cNvPr>
          <p:cNvSpPr/>
          <p:nvPr/>
        </p:nvSpPr>
        <p:spPr>
          <a:xfrm>
            <a:off x="81918" y="4142138"/>
            <a:ext cx="973028" cy="488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6304FD-17AD-6105-2B3B-368AEA62A7A2}"/>
              </a:ext>
            </a:extLst>
          </p:cNvPr>
          <p:cNvSpPr/>
          <p:nvPr/>
        </p:nvSpPr>
        <p:spPr>
          <a:xfrm>
            <a:off x="107504" y="4780204"/>
            <a:ext cx="1368152" cy="1440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351B1-F628-AAC2-F2EA-3C99DA02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1A5F9-3F09-C722-5532-EECE6E129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7" y="760996"/>
            <a:ext cx="9094073" cy="2676560"/>
          </a:xfrm>
        </p:spPr>
        <p:txBody>
          <a:bodyPr>
            <a:normAutofit/>
          </a:bodyPr>
          <a:lstStyle/>
          <a:p>
            <a:r>
              <a:rPr lang="en-GB" dirty="0"/>
              <a:t>BCM services baseline follows ITK Pixel Inner System with some differences</a:t>
            </a:r>
          </a:p>
          <a:p>
            <a:r>
              <a:rPr lang="en-GB" dirty="0" err="1"/>
              <a:t>aPCB</a:t>
            </a:r>
            <a:r>
              <a:rPr lang="en-GB" dirty="0"/>
              <a:t> being designed</a:t>
            </a:r>
            <a:endParaRPr lang="en-US" dirty="0"/>
          </a:p>
          <a:p>
            <a:r>
              <a:rPr lang="en-US" dirty="0"/>
              <a:t>Data transmission: 12 ribbons with 2x(10+8+10) </a:t>
            </a:r>
            <a:r>
              <a:rPr lang="en-US" dirty="0" err="1"/>
              <a:t>Twinax</a:t>
            </a:r>
            <a:r>
              <a:rPr lang="en-US" dirty="0"/>
              <a:t> per side feeding 2 slim + 2 L-shaped opto-boards, 56 total (48 up-, 8 down-links)</a:t>
            </a:r>
          </a:p>
          <a:p>
            <a:r>
              <a:rPr lang="en-US" dirty="0"/>
              <a:t>LV system uses DC-DC converters (</a:t>
            </a:r>
            <a:r>
              <a:rPr lang="en-US" dirty="0" err="1"/>
              <a:t>bPOL</a:t>
            </a:r>
            <a:r>
              <a:rPr lang="en-US" dirty="0"/>
              <a:t>), HV operates at 1000 V as opposed to 750 V in the Pixel IS </a:t>
            </a:r>
          </a:p>
          <a:p>
            <a:pPr lvl="1"/>
            <a:r>
              <a:rPr lang="en-US" sz="1800" dirty="0"/>
              <a:t>Two floating BCM' power sections with single bPOL12V</a:t>
            </a:r>
          </a:p>
          <a:p>
            <a:r>
              <a:rPr lang="en-US" dirty="0"/>
              <a:t>Final G&amp;S schematic reviewed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AE387-F197-4B80-8571-7404AF54BA76}"/>
              </a:ext>
            </a:extLst>
          </p:cNvPr>
          <p:cNvSpPr txBox="1"/>
          <p:nvPr/>
        </p:nvSpPr>
        <p:spPr>
          <a:xfrm>
            <a:off x="4171031" y="5360679"/>
            <a:ext cx="1934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BCM' connectivity</a:t>
            </a:r>
          </a:p>
        </p:txBody>
      </p:sp>
      <p:pic>
        <p:nvPicPr>
          <p:cNvPr id="9" name="Picture 8" descr="A circular object with a green and brown object in the middle&#10;&#10;Description automatically generated">
            <a:extLst>
              <a:ext uri="{FF2B5EF4-FFF2-40B4-BE49-F238E27FC236}">
                <a16:creationId xmlns:a16="http://schemas.microsoft.com/office/drawing/2014/main" id="{2F7A8807-897A-AADD-38A3-3F03DEE34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0990" y="5225387"/>
            <a:ext cx="1745139" cy="854774"/>
          </a:xfrm>
          <a:prstGeom prst="rect">
            <a:avLst/>
          </a:prstGeom>
        </p:spPr>
      </p:pic>
      <p:pic>
        <p:nvPicPr>
          <p:cNvPr id="12" name="Picture 11" descr="A green rectangular object with a black edge&#10;&#10;Description automatically generated">
            <a:extLst>
              <a:ext uri="{FF2B5EF4-FFF2-40B4-BE49-F238E27FC236}">
                <a16:creationId xmlns:a16="http://schemas.microsoft.com/office/drawing/2014/main" id="{5898C220-46AF-AECD-8876-50332BA29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701">
            <a:off x="116137" y="4170722"/>
            <a:ext cx="953924" cy="438450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733BD5D5-DEF4-08EB-7102-77CB6678CF32}"/>
              </a:ext>
            </a:extLst>
          </p:cNvPr>
          <p:cNvSpPr/>
          <p:nvPr/>
        </p:nvSpPr>
        <p:spPr>
          <a:xfrm>
            <a:off x="7814613" y="5971729"/>
            <a:ext cx="403678" cy="271084"/>
          </a:xfrm>
          <a:prstGeom prst="rightArrow">
            <a:avLst/>
          </a:prstGeom>
          <a:solidFill>
            <a:srgbClr val="5B9C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28A449-2192-7FA7-A399-E3276A654B01}"/>
              </a:ext>
            </a:extLst>
          </p:cNvPr>
          <p:cNvSpPr txBox="1"/>
          <p:nvPr/>
        </p:nvSpPr>
        <p:spPr>
          <a:xfrm>
            <a:off x="8337104" y="5926961"/>
            <a:ext cx="656056" cy="357197"/>
          </a:xfrm>
          <a:prstGeom prst="rect">
            <a:avLst/>
          </a:prstGeom>
          <a:solidFill>
            <a:srgbClr val="E8E6E6"/>
          </a:solidFill>
          <a:ln w="15875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CH" sz="1050" dirty="0"/>
              <a:t>Readout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4BF07-D9C1-96D3-7B1C-B76D38B9131B}"/>
              </a:ext>
            </a:extLst>
          </p:cNvPr>
          <p:cNvSpPr txBox="1"/>
          <p:nvPr/>
        </p:nvSpPr>
        <p:spPr>
          <a:xfrm>
            <a:off x="7788801" y="2755345"/>
            <a:ext cx="98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Off- </a:t>
            </a:r>
          </a:p>
          <a:p>
            <a:r>
              <a:rPr lang="en-CH" dirty="0"/>
              <a:t>detector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974B5B-E4A5-1923-4B9C-4854E0BF7440}"/>
              </a:ext>
            </a:extLst>
          </p:cNvPr>
          <p:cNvCxnSpPr>
            <a:cxnSpLocks/>
          </p:cNvCxnSpPr>
          <p:nvPr/>
        </p:nvCxnSpPr>
        <p:spPr>
          <a:xfrm>
            <a:off x="7740352" y="2708920"/>
            <a:ext cx="0" cy="381642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346D652-3057-8CF7-EE02-1ADEA9FC3196}"/>
              </a:ext>
            </a:extLst>
          </p:cNvPr>
          <p:cNvSpPr txBox="1"/>
          <p:nvPr/>
        </p:nvSpPr>
        <p:spPr>
          <a:xfrm>
            <a:off x="6780925" y="2755346"/>
            <a:ext cx="98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In- </a:t>
            </a:r>
          </a:p>
          <a:p>
            <a:r>
              <a:rPr lang="en-CH" dirty="0"/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132100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D3BF3-66EE-39C5-612A-02A5D91F6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12" y="2833200"/>
            <a:ext cx="7550122" cy="35966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EB95A9-9743-C9B3-C982-9D931F704F28}"/>
              </a:ext>
            </a:extLst>
          </p:cNvPr>
          <p:cNvSpPr/>
          <p:nvPr/>
        </p:nvSpPr>
        <p:spPr>
          <a:xfrm>
            <a:off x="706167" y="3960000"/>
            <a:ext cx="985513" cy="129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351B1-F628-AAC2-F2EA-3C99DA02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System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1A5F9-3F09-C722-5532-EECE6E129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712"/>
            <a:ext cx="9144000" cy="3501900"/>
          </a:xfrm>
        </p:spPr>
        <p:txBody>
          <a:bodyPr>
            <a:normAutofit/>
          </a:bodyPr>
          <a:lstStyle/>
          <a:p>
            <a:r>
              <a:rPr lang="en-US" dirty="0"/>
              <a:t>Preparations for future tests ongoing</a:t>
            </a:r>
          </a:p>
          <a:p>
            <a:r>
              <a:rPr lang="en-US" dirty="0"/>
              <a:t>Use many components from Pixel IS (</a:t>
            </a:r>
            <a:r>
              <a:rPr lang="en-US" dirty="0" err="1"/>
              <a:t>OptoBox</a:t>
            </a:r>
            <a:r>
              <a:rPr lang="en-US" dirty="0"/>
              <a:t>, bPOL2V5, </a:t>
            </a:r>
            <a:r>
              <a:rPr lang="en-US" dirty="0" err="1"/>
              <a:t>Twinax</a:t>
            </a:r>
            <a:r>
              <a:rPr lang="en-US" dirty="0"/>
              <a:t>, cables…)</a:t>
            </a:r>
          </a:p>
          <a:p>
            <a:pPr lvl="1"/>
            <a:r>
              <a:rPr lang="en-US" sz="1800" dirty="0"/>
              <a:t>Acquiring missing components (PP0, PP0_flex, PP1)</a:t>
            </a:r>
          </a:p>
          <a:p>
            <a:pPr lvl="1"/>
            <a:r>
              <a:rPr lang="en-US" sz="1800" dirty="0"/>
              <a:t>Still need to demonstrate system aspects (power, control, read-out) up to opto-box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/>
              <a:t>xPCB</a:t>
            </a:r>
            <a:r>
              <a:rPr lang="en-US" dirty="0"/>
              <a:t> to incorporate </a:t>
            </a:r>
            <a:r>
              <a:rPr lang="en-US" dirty="0" err="1"/>
              <a:t>aPCB</a:t>
            </a:r>
            <a:r>
              <a:rPr lang="en-US" dirty="0"/>
              <a:t> + PP0 functionality – interface BCM' modules to opto-box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CH" dirty="0"/>
          </a:p>
        </p:txBody>
      </p:sp>
      <p:pic>
        <p:nvPicPr>
          <p:cNvPr id="4" name="Picture 3" descr="A green rectangular object with a black edge&#10;&#10;Description automatically generated">
            <a:extLst>
              <a:ext uri="{FF2B5EF4-FFF2-40B4-BE49-F238E27FC236}">
                <a16:creationId xmlns:a16="http://schemas.microsoft.com/office/drawing/2014/main" id="{88F62A30-7E59-3DE6-8AD6-FB0E5E790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701">
            <a:off x="758190" y="3964226"/>
            <a:ext cx="953924" cy="438450"/>
          </a:xfrm>
          <a:prstGeom prst="rect">
            <a:avLst/>
          </a:prstGeom>
        </p:spPr>
      </p:pic>
      <p:pic>
        <p:nvPicPr>
          <p:cNvPr id="6" name="Picture 5" descr="A green rectangular object with a black edge&#10;&#10;Description automatically generated">
            <a:extLst>
              <a:ext uri="{FF2B5EF4-FFF2-40B4-BE49-F238E27FC236}">
                <a16:creationId xmlns:a16="http://schemas.microsoft.com/office/drawing/2014/main" id="{F517E1DA-BD57-37FB-2509-F6AA680BD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701">
            <a:off x="745705" y="4602770"/>
            <a:ext cx="953924" cy="4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5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99D65-7CC5-FB81-BC7D-71B775F5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H" dirty="0"/>
              <a:t>BCM’ – FELIX read-out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DEF1E-F70A-8BB2-6EC2-58AE6947E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4" y="938091"/>
            <a:ext cx="4648912" cy="36430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BCM’ read-out will be based on FELIX</a:t>
            </a:r>
          </a:p>
          <a:p>
            <a:pPr marL="0" indent="0">
              <a:buNone/>
            </a:pPr>
            <a:r>
              <a:rPr lang="en-GB" b="1" dirty="0"/>
              <a:t>Front-End </a:t>
            </a:r>
            <a:r>
              <a:rPr lang="en-GB" b="1" dirty="0" err="1"/>
              <a:t>LInk</a:t>
            </a:r>
            <a:r>
              <a:rPr lang="en-GB" b="1" dirty="0"/>
              <a:t> </a:t>
            </a:r>
            <a:r>
              <a:rPr lang="en-GB" b="1" dirty="0" err="1"/>
              <a:t>eXchange</a:t>
            </a:r>
            <a:r>
              <a:rPr lang="en-GB" b="1" dirty="0"/>
              <a:t> 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https://atlas-project-felix.web.cern.ch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Legacy ROD and ROS architecture is being replaced with FELIX and SW ROD</a:t>
            </a:r>
          </a:p>
          <a:p>
            <a:r>
              <a:rPr lang="en-GB" dirty="0"/>
              <a:t>Designed to reduce costs and custom electronics</a:t>
            </a:r>
          </a:p>
          <a:p>
            <a:r>
              <a:rPr lang="en-GB" dirty="0"/>
              <a:t>FELIX is a data router that works as an interface between on-detector systems and commodity computing</a:t>
            </a:r>
          </a:p>
          <a:p>
            <a:pPr lvl="1"/>
            <a:r>
              <a:rPr lang="en-GB" dirty="0"/>
              <a:t>The data being routed includes readout, configuration, trigger, clock distribution, monitoring</a:t>
            </a:r>
          </a:p>
          <a:p>
            <a:pPr lvl="1"/>
            <a:r>
              <a:rPr lang="en-GB" dirty="0"/>
              <a:t>FELIX system consists of commodity servers with PCIe cards. Used for data routing only</a:t>
            </a:r>
          </a:p>
          <a:p>
            <a:pPr lvl="1"/>
            <a:r>
              <a:rPr lang="en-GB" dirty="0"/>
              <a:t>SWROD oversees data processing, aggregation, and monitoring. Hosted by commodity computers</a:t>
            </a:r>
          </a:p>
        </p:txBody>
      </p:sp>
      <p:pic>
        <p:nvPicPr>
          <p:cNvPr id="5" name="Picture 4" descr="A close-up of a computer chip&#10;&#10;Description automatically generated">
            <a:extLst>
              <a:ext uri="{FF2B5EF4-FFF2-40B4-BE49-F238E27FC236}">
                <a16:creationId xmlns:a16="http://schemas.microsoft.com/office/drawing/2014/main" id="{9C9BEDD8-C230-1410-D6E8-E62F7EC3C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819" y="4103642"/>
            <a:ext cx="5089785" cy="239634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D3064D-3234-E218-443A-49C8B1CD7A0D}"/>
              </a:ext>
            </a:extLst>
          </p:cNvPr>
          <p:cNvSpPr txBox="1">
            <a:spLocks/>
          </p:cNvSpPr>
          <p:nvPr/>
        </p:nvSpPr>
        <p:spPr>
          <a:xfrm>
            <a:off x="38512" y="5445224"/>
            <a:ext cx="3971460" cy="11339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360363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50000"/>
              <a:buFont typeface="Wingdings" charset="2"/>
              <a:buChar char="q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352425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>
                <a:tab pos="350838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0588" indent="-350838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3150" indent="-341313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8 </a:t>
            </a:r>
            <a:r>
              <a:rPr lang="en-GB" sz="1200" dirty="0" err="1"/>
              <a:t>MiniPODs</a:t>
            </a:r>
            <a:r>
              <a:rPr lang="en-GB" sz="1200" dirty="0"/>
              <a:t> to support up to 48 bidirectional optical links (most commonly: 4 </a:t>
            </a:r>
            <a:r>
              <a:rPr lang="en-GB" sz="1200" dirty="0" err="1"/>
              <a:t>MiniPODs</a:t>
            </a:r>
            <a:r>
              <a:rPr lang="en-GB" sz="1200" dirty="0"/>
              <a:t>/24 links) </a:t>
            </a:r>
          </a:p>
          <a:p>
            <a:r>
              <a:rPr lang="en-GB" sz="1200" dirty="0"/>
              <a:t>Interface to Timing, Trigger and Control (TTC) systems. BUSY output.</a:t>
            </a:r>
          </a:p>
          <a:p>
            <a:r>
              <a:rPr lang="en-GB" sz="1200" dirty="0"/>
              <a:t>Flash memory to store firmware</a:t>
            </a:r>
            <a:endParaRPr lang="en-CH" sz="1200" dirty="0"/>
          </a:p>
        </p:txBody>
      </p:sp>
      <p:pic>
        <p:nvPicPr>
          <p:cNvPr id="8" name="Picture 7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993C0B72-8C7E-58BB-E1F0-FE673C20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181" y="824993"/>
            <a:ext cx="4128237" cy="3111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647E76-D0EB-C7AA-9622-3F07CF8DEAC8}"/>
              </a:ext>
            </a:extLst>
          </p:cNvPr>
          <p:cNvSpPr txBox="1"/>
          <p:nvPr/>
        </p:nvSpPr>
        <p:spPr>
          <a:xfrm>
            <a:off x="5134029" y="6381328"/>
            <a:ext cx="380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FPGA Xilinx </a:t>
            </a:r>
            <a:r>
              <a:rPr lang="en-GB" sz="1200" dirty="0" err="1"/>
              <a:t>Kintex</a:t>
            </a:r>
            <a:r>
              <a:rPr lang="en-GB" sz="1200" dirty="0"/>
              <a:t> </a:t>
            </a:r>
            <a:r>
              <a:rPr lang="en-GB" sz="1200" dirty="0" err="1"/>
              <a:t>UltraScale</a:t>
            </a:r>
            <a:r>
              <a:rPr lang="en-GB" sz="1200" dirty="0"/>
              <a:t> XCKU115, 16-lane PCIe Gen3</a:t>
            </a:r>
          </a:p>
        </p:txBody>
      </p:sp>
    </p:spTree>
    <p:extLst>
      <p:ext uri="{BB962C8B-B14F-4D97-AF65-F5344CB8AC3E}">
        <p14:creationId xmlns:p14="http://schemas.microsoft.com/office/powerpoint/2010/main" val="367565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D7E3-CD50-4B60-A6C0-0BDAE5C2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- Readout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21F8E-608A-C9D9-65AF-A422E56F9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4" y="908720"/>
            <a:ext cx="6291758" cy="5832648"/>
          </a:xfrm>
        </p:spPr>
        <p:txBody>
          <a:bodyPr>
            <a:normAutofit/>
          </a:bodyPr>
          <a:lstStyle/>
          <a:p>
            <a:r>
              <a:rPr lang="en-GB" dirty="0"/>
              <a:t>When FELIX receives a L0A, the firmware sends out a chunk of data (TBD) around that L0A, it might contain raw data or else, to be defined later</a:t>
            </a:r>
          </a:p>
          <a:p>
            <a:r>
              <a:rPr lang="en-GB" dirty="0"/>
              <a:t>FELIX is processing the data constantly </a:t>
            </a:r>
          </a:p>
          <a:p>
            <a:pPr lvl="1"/>
            <a:r>
              <a:rPr lang="en-GB" sz="1800" dirty="0"/>
              <a:t>If there is too much energy in the BCM', it should trigger beam abort</a:t>
            </a:r>
          </a:p>
          <a:p>
            <a:r>
              <a:rPr lang="en-GB" dirty="0"/>
              <a:t>We have a prototype of the FW for decoding the raw data. We can process it. Could be integrated to ATLAS </a:t>
            </a:r>
          </a:p>
          <a:p>
            <a:pPr lvl="1"/>
            <a:r>
              <a:rPr lang="en-GB" sz="1800" dirty="0"/>
              <a:t>Abort to be implemented</a:t>
            </a:r>
            <a:endParaRPr lang="en-CH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BB2BE-0057-938A-2598-63A9414E639D}"/>
              </a:ext>
            </a:extLst>
          </p:cNvPr>
          <p:cNvSpPr/>
          <p:nvPr/>
        </p:nvSpPr>
        <p:spPr bwMode="auto">
          <a:xfrm>
            <a:off x="6838462" y="1759402"/>
            <a:ext cx="1681605" cy="845098"/>
          </a:xfrm>
          <a:prstGeom prst="rect">
            <a:avLst/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4 modules per side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>
                <a:solidFill>
                  <a:schemeClr val="tx1"/>
                </a:solidFill>
                <a:latin typeface="Verdana" charset="0"/>
              </a:rPr>
              <a:t>w</a:t>
            </a:r>
            <a:r>
              <a:rPr lang="en-CH" sz="1100" dirty="0">
                <a:solidFill>
                  <a:schemeClr val="tx1"/>
                </a:solidFill>
                <a:latin typeface="Verdana" charset="0"/>
              </a:rPr>
              <a:t>ith LAPA driver</a:t>
            </a:r>
            <a:endParaRPr kumimoji="0" lang="en-CH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3EE47-FCD4-6B09-6B22-51C4AA4248C1}"/>
              </a:ext>
            </a:extLst>
          </p:cNvPr>
          <p:cNvSpPr/>
          <p:nvPr/>
        </p:nvSpPr>
        <p:spPr bwMode="auto">
          <a:xfrm>
            <a:off x="6838462" y="3339623"/>
            <a:ext cx="1681605" cy="414726"/>
          </a:xfrm>
          <a:prstGeom prst="rect">
            <a:avLst/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Optobox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420B91-C8F2-206F-44D0-E2678360730E}"/>
              </a:ext>
            </a:extLst>
          </p:cNvPr>
          <p:cNvSpPr/>
          <p:nvPr/>
        </p:nvSpPr>
        <p:spPr bwMode="auto">
          <a:xfrm>
            <a:off x="6838462" y="4272912"/>
            <a:ext cx="1681605" cy="810895"/>
          </a:xfrm>
          <a:prstGeom prst="rect">
            <a:avLst/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FELIX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200" dirty="0">
                <a:solidFill>
                  <a:schemeClr val="tx1"/>
                </a:solidFill>
                <a:latin typeface="Verdana" charset="0"/>
              </a:rPr>
              <a:t>40 MHz constant data processing</a:t>
            </a:r>
            <a:endParaRPr kumimoji="0" 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BA6046-A295-BAFB-6D5B-8565D09DDD22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 bwMode="auto">
          <a:xfrm>
            <a:off x="7679265" y="2604500"/>
            <a:ext cx="0" cy="735123"/>
          </a:xfrm>
          <a:prstGeom prst="line">
            <a:avLst/>
          </a:prstGeom>
          <a:ln>
            <a:headEnd type="none" w="med" len="med"/>
            <a:tailEnd type="non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16A9CE-D4D3-9725-2023-FD4CB3A0B634}"/>
              </a:ext>
            </a:extLst>
          </p:cNvPr>
          <p:cNvSpPr txBox="1"/>
          <p:nvPr/>
        </p:nvSpPr>
        <p:spPr>
          <a:xfrm>
            <a:off x="7669809" y="2782931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/>
              <a:t>5 m twinax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ABCE50-6488-2BF9-30F5-8EACB5389E24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 bwMode="auto">
          <a:xfrm>
            <a:off x="7679265" y="3754349"/>
            <a:ext cx="0" cy="518563"/>
          </a:xfrm>
          <a:prstGeom prst="line">
            <a:avLst/>
          </a:prstGeom>
          <a:ln>
            <a:headEnd type="none" w="med" len="med"/>
            <a:tailEnd type="non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963FF8-C0C7-1E9C-9692-AA7D91D38574}"/>
              </a:ext>
            </a:extLst>
          </p:cNvPr>
          <p:cNvSpPr txBox="1"/>
          <p:nvPr/>
        </p:nvSpPr>
        <p:spPr>
          <a:xfrm>
            <a:off x="6876417" y="2778080"/>
            <a:ext cx="833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1100" dirty="0"/>
              <a:t>1.28 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1593B-523C-8CFA-6121-BD1DEB2B8FBD}"/>
              </a:ext>
            </a:extLst>
          </p:cNvPr>
          <p:cNvSpPr txBox="1"/>
          <p:nvPr/>
        </p:nvSpPr>
        <p:spPr>
          <a:xfrm>
            <a:off x="6993437" y="3888908"/>
            <a:ext cx="716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1100" dirty="0"/>
              <a:t>10 Gbps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4B0D80-D9FC-5826-23C1-496E59D120B2}"/>
              </a:ext>
            </a:extLst>
          </p:cNvPr>
          <p:cNvSpPr/>
          <p:nvPr/>
        </p:nvSpPr>
        <p:spPr bwMode="auto">
          <a:xfrm>
            <a:off x="3677420" y="4401389"/>
            <a:ext cx="1681605" cy="553941"/>
          </a:xfrm>
          <a:prstGeom prst="rect">
            <a:avLst/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LHC abort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120F95-79D8-3F9B-3D78-7BA5DF615109}"/>
              </a:ext>
            </a:extLst>
          </p:cNvPr>
          <p:cNvCxnSpPr>
            <a:cxnSpLocks/>
            <a:stCxn id="13" idx="3"/>
            <a:endCxn id="7" idx="1"/>
          </p:cNvCxnSpPr>
          <p:nvPr/>
        </p:nvCxnSpPr>
        <p:spPr bwMode="auto">
          <a:xfrm>
            <a:off x="5359025" y="4678360"/>
            <a:ext cx="1479437" cy="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non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A0AFF-4160-2698-D382-5CBB4D76D032}"/>
              </a:ext>
            </a:extLst>
          </p:cNvPr>
          <p:cNvSpPr/>
          <p:nvPr/>
        </p:nvSpPr>
        <p:spPr bwMode="auto">
          <a:xfrm>
            <a:off x="6843598" y="5900227"/>
            <a:ext cx="1681605" cy="553941"/>
          </a:xfrm>
          <a:prstGeom prst="rect">
            <a:avLst/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rPr>
              <a:t>TDAQ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AA7387-94CE-23CF-025C-81D0FE8D045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32017" y="5083807"/>
            <a:ext cx="5136" cy="816420"/>
          </a:xfrm>
          <a:prstGeom prst="line">
            <a:avLst/>
          </a:prstGeom>
          <a:ln>
            <a:solidFill>
              <a:schemeClr val="accent2"/>
            </a:solidFill>
            <a:headEnd type="triangle" w="med" len="med"/>
            <a:tailEnd type="non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C0E0459-5C04-ACF0-F59C-22C1C8DD785D}"/>
              </a:ext>
            </a:extLst>
          </p:cNvPr>
          <p:cNvSpPr txBox="1"/>
          <p:nvPr/>
        </p:nvSpPr>
        <p:spPr>
          <a:xfrm>
            <a:off x="5794012" y="4430802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/>
              <a:t>analog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502F77-9D16-792E-8ED5-0CF0B29C6988}"/>
              </a:ext>
            </a:extLst>
          </p:cNvPr>
          <p:cNvSpPr txBox="1"/>
          <p:nvPr/>
        </p:nvSpPr>
        <p:spPr>
          <a:xfrm>
            <a:off x="7698475" y="5337960"/>
            <a:ext cx="11160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b="1" dirty="0"/>
              <a:t>Data</a:t>
            </a:r>
            <a:r>
              <a:rPr lang="en-CH" sz="1100" dirty="0"/>
              <a:t> </a:t>
            </a:r>
          </a:p>
          <a:p>
            <a:r>
              <a:rPr lang="en-GB" sz="1100" dirty="0"/>
              <a:t>P</a:t>
            </a:r>
            <a:r>
              <a:rPr lang="en-CH" sz="1100" dirty="0"/>
              <a:t>er BC (25 ns)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816F1E-C9F0-83BC-C94D-927A3C72CD7F}"/>
              </a:ext>
            </a:extLst>
          </p:cNvPr>
          <p:cNvCxnSpPr>
            <a:cxnSpLocks/>
          </p:cNvCxnSpPr>
          <p:nvPr/>
        </p:nvCxnSpPr>
        <p:spPr bwMode="auto">
          <a:xfrm>
            <a:off x="7491046" y="5083807"/>
            <a:ext cx="0" cy="816420"/>
          </a:xfrm>
          <a:prstGeom prst="line">
            <a:avLst/>
          </a:prstGeom>
          <a:ln>
            <a:solidFill>
              <a:schemeClr val="accent2"/>
            </a:solidFill>
            <a:headEnd type="triangle" w="med" len="med"/>
            <a:tailEnd type="non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E209D47-121C-7348-4A41-FF313A53306D}"/>
              </a:ext>
            </a:extLst>
          </p:cNvPr>
          <p:cNvSpPr txBox="1"/>
          <p:nvPr/>
        </p:nvSpPr>
        <p:spPr>
          <a:xfrm>
            <a:off x="6937689" y="5372756"/>
            <a:ext cx="5533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1100" b="1" dirty="0"/>
              <a:t>L0A</a:t>
            </a:r>
          </a:p>
          <a:p>
            <a:pPr algn="r"/>
            <a:r>
              <a:rPr lang="en-US" sz="1100" dirty="0"/>
              <a:t>1MHz</a:t>
            </a:r>
            <a:endParaRPr lang="en-CH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91EBFE-6C91-F015-1A86-3BBC509924A7}"/>
              </a:ext>
            </a:extLst>
          </p:cNvPr>
          <p:cNvSpPr txBox="1"/>
          <p:nvPr/>
        </p:nvSpPr>
        <p:spPr>
          <a:xfrm>
            <a:off x="7686609" y="3876743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/>
              <a:t>fiber</a:t>
            </a:r>
          </a:p>
        </p:txBody>
      </p:sp>
      <p:pic>
        <p:nvPicPr>
          <p:cNvPr id="22" name="Picture 21" descr="A list of links with black text&#10;&#10;Description automatically generated">
            <a:extLst>
              <a:ext uri="{FF2B5EF4-FFF2-40B4-BE49-F238E27FC236}">
                <a16:creationId xmlns:a16="http://schemas.microsoft.com/office/drawing/2014/main" id="{B220A948-A8FC-25E7-70A0-3BFF33A3D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7" y="4816189"/>
            <a:ext cx="3200399" cy="14744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F684C5-ED1F-EB2F-16B2-6852CD559A94}"/>
              </a:ext>
            </a:extLst>
          </p:cNvPr>
          <p:cNvSpPr txBox="1"/>
          <p:nvPr/>
        </p:nvSpPr>
        <p:spPr>
          <a:xfrm>
            <a:off x="747976" y="6342370"/>
            <a:ext cx="192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Read-out channels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F1A0CC-AD08-571A-C242-3A0238B0B0B4}"/>
              </a:ext>
            </a:extLst>
          </p:cNvPr>
          <p:cNvSpPr txBox="1"/>
          <p:nvPr/>
        </p:nvSpPr>
        <p:spPr>
          <a:xfrm>
            <a:off x="35496" y="5076351"/>
            <a:ext cx="1438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/>
              <a:t>(Differential pairs)</a:t>
            </a:r>
          </a:p>
        </p:txBody>
      </p:sp>
    </p:spTree>
    <p:extLst>
      <p:ext uri="{BB962C8B-B14F-4D97-AF65-F5344CB8AC3E}">
        <p14:creationId xmlns:p14="http://schemas.microsoft.com/office/powerpoint/2010/main" val="426592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688F-6B47-7AB9-72AE-18D96259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BCM'</a:t>
            </a:r>
            <a:r>
              <a:rPr lang="en-CH" dirty="0"/>
              <a:t> – FELIX FW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E2F7D-100C-28A8-3B8D-D5A908F1E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682"/>
            <a:ext cx="5364088" cy="5553414"/>
          </a:xfrm>
        </p:spPr>
        <p:txBody>
          <a:bodyPr>
            <a:noAutofit/>
          </a:bodyPr>
          <a:lstStyle/>
          <a:p>
            <a:r>
              <a:rPr lang="en-GB" dirty="0"/>
              <a:t>FELIX based BCM' readout</a:t>
            </a:r>
          </a:p>
          <a:p>
            <a:pPr lvl="1"/>
            <a:r>
              <a:rPr lang="en-GB" sz="1800" dirty="0"/>
              <a:t>Measurement of </a:t>
            </a:r>
            <a:r>
              <a:rPr lang="en-GB" sz="1800" dirty="0" err="1"/>
              <a:t>ToT</a:t>
            </a:r>
            <a:r>
              <a:rPr lang="en-GB" sz="1800" dirty="0"/>
              <a:t> and </a:t>
            </a:r>
            <a:r>
              <a:rPr lang="en-GB" sz="1800" dirty="0" err="1"/>
              <a:t>ToA</a:t>
            </a:r>
            <a:endParaRPr lang="en-GB" sz="1800" dirty="0"/>
          </a:p>
          <a:p>
            <a:pPr lvl="1"/>
            <a:r>
              <a:rPr lang="en-GB" sz="1800" dirty="0"/>
              <a:t>Beam abort and data-taking</a:t>
            </a:r>
          </a:p>
          <a:p>
            <a:pPr lvl="1"/>
            <a:r>
              <a:rPr lang="en-GB" sz="1800" dirty="0"/>
              <a:t>Final design of the readout structure to be decided: One or two FELIX cards</a:t>
            </a:r>
          </a:p>
          <a:p>
            <a:r>
              <a:rPr lang="en-GB" dirty="0"/>
              <a:t>Firmware</a:t>
            </a:r>
          </a:p>
          <a:p>
            <a:pPr lvl="1"/>
            <a:r>
              <a:rPr lang="en-GB" sz="1800" dirty="0"/>
              <a:t>Data-decoder of BCM' semi-digital signals as data-packets</a:t>
            </a:r>
          </a:p>
          <a:p>
            <a:pPr lvl="1"/>
            <a:r>
              <a:rPr lang="en-GB" sz="1800" dirty="0"/>
              <a:t>I2C commands to configure Calypso</a:t>
            </a:r>
          </a:p>
          <a:p>
            <a:pPr lvl="1"/>
            <a:r>
              <a:rPr lang="en-GB" sz="1800" dirty="0"/>
              <a:t>Beam abort implementation in progress</a:t>
            </a:r>
          </a:p>
          <a:p>
            <a:r>
              <a:rPr lang="en-GB" dirty="0"/>
              <a:t>First version of the BCM' FW has presented to FELIX community </a:t>
            </a:r>
          </a:p>
          <a:p>
            <a:r>
              <a:rPr lang="en-GB" dirty="0"/>
              <a:t>First working prototype completed</a:t>
            </a:r>
          </a:p>
          <a:p>
            <a:pPr lvl="1"/>
            <a:r>
              <a:rPr lang="en-GB" sz="1800" dirty="0"/>
              <a:t>Official FELIX software libraries in parallel with custom software ROD</a:t>
            </a:r>
          </a:p>
          <a:p>
            <a:r>
              <a:rPr lang="en-GB" dirty="0"/>
              <a:t>Output word format might change</a:t>
            </a:r>
          </a:p>
          <a:p>
            <a:pPr marL="179387" lvl="1" indent="0">
              <a:buNone/>
            </a:pPr>
            <a:endParaRPr lang="en-GB" dirty="0"/>
          </a:p>
          <a:p>
            <a:endParaRPr lang="en-CH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F20283A-D8B1-1437-6B16-6A206E46E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485" y="805013"/>
            <a:ext cx="3144892" cy="2479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09C68-3790-96C5-4798-D5CBE72CF4CF}"/>
              </a:ext>
            </a:extLst>
          </p:cNvPr>
          <p:cNvSpPr txBox="1"/>
          <p:nvPr/>
        </p:nvSpPr>
        <p:spPr>
          <a:xfrm>
            <a:off x="7190225" y="3275111"/>
            <a:ext cx="2039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Injected pulse period [ns]</a:t>
            </a:r>
            <a:endParaRPr lang="en-CH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3D4E6D-5B73-AA75-1050-7C4BFFB9BCE9}"/>
              </a:ext>
            </a:extLst>
          </p:cNvPr>
          <p:cNvSpPr txBox="1"/>
          <p:nvPr/>
        </p:nvSpPr>
        <p:spPr>
          <a:xfrm rot="16200000">
            <a:off x="4590962" y="1681458"/>
            <a:ext cx="2187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Measured pulse period [ns]</a:t>
            </a:r>
            <a:endParaRPr lang="en-CH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E41368-A717-DE92-5ADA-1C6717DAB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164" y="3617471"/>
            <a:ext cx="3909836" cy="42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EC5458-8E16-B215-A7AE-9BBC225B91A8}"/>
              </a:ext>
            </a:extLst>
          </p:cNvPr>
          <p:cNvSpPr txBox="1"/>
          <p:nvPr/>
        </p:nvSpPr>
        <p:spPr>
          <a:xfrm>
            <a:off x="7584084" y="3957674"/>
            <a:ext cx="161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Output data format</a:t>
            </a:r>
          </a:p>
        </p:txBody>
      </p:sp>
      <p:pic>
        <p:nvPicPr>
          <p:cNvPr id="9" name="Picture 8" descr="A graph of a tall building&#10;&#10;Description automatically generated">
            <a:extLst>
              <a:ext uri="{FF2B5EF4-FFF2-40B4-BE49-F238E27FC236}">
                <a16:creationId xmlns:a16="http://schemas.microsoft.com/office/drawing/2014/main" id="{35A6150C-8562-A6A8-CB2F-78E04BFFC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882" y="4269515"/>
            <a:ext cx="3299622" cy="2255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30DE1A-5190-93F6-E43E-413CBA943CE9}"/>
              </a:ext>
            </a:extLst>
          </p:cNvPr>
          <p:cNvSpPr txBox="1"/>
          <p:nvPr/>
        </p:nvSpPr>
        <p:spPr>
          <a:xfrm>
            <a:off x="6804248" y="6433591"/>
            <a:ext cx="2020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Measured ToA at 80 MHz</a:t>
            </a:r>
          </a:p>
        </p:txBody>
      </p:sp>
    </p:spTree>
    <p:extLst>
      <p:ext uri="{BB962C8B-B14F-4D97-AF65-F5344CB8AC3E}">
        <p14:creationId xmlns:p14="http://schemas.microsoft.com/office/powerpoint/2010/main" val="231198250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ExpertSyste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templateExpertSystem.potx</Template>
  <TotalTime>340577</TotalTime>
  <Words>2401</Words>
  <Application>Microsoft Macintosh PowerPoint</Application>
  <PresentationFormat>On-screen Show (4:3)</PresentationFormat>
  <Paragraphs>334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ArialMT</vt:lpstr>
      <vt:lpstr>Calibri</vt:lpstr>
      <vt:lpstr>FiraSans</vt:lpstr>
      <vt:lpstr>OpenSans</vt:lpstr>
      <vt:lpstr>STIXGeneral</vt:lpstr>
      <vt:lpstr>Verdana</vt:lpstr>
      <vt:lpstr>Wingdings</vt:lpstr>
      <vt:lpstr>templateExpertSystem</vt:lpstr>
      <vt:lpstr>ATLAS ITk BCM' VERTEX 16-20 October 2023</vt:lpstr>
      <vt:lpstr>BCM' – Beam and Lumi protection</vt:lpstr>
      <vt:lpstr>BCM' –  Front-end Calypso</vt:lpstr>
      <vt:lpstr>BCM' - Module</vt:lpstr>
      <vt:lpstr>BCM' – Services</vt:lpstr>
      <vt:lpstr>BCM' – System tests</vt:lpstr>
      <vt:lpstr>BCM’ – FELIX read-out</vt:lpstr>
      <vt:lpstr>BCM' - Readout</vt:lpstr>
      <vt:lpstr>BCM' – FELIX FW</vt:lpstr>
      <vt:lpstr>BCM' – Basic readout tests</vt:lpstr>
      <vt:lpstr>BCM' – Readout test</vt:lpstr>
      <vt:lpstr>BCM' – FELIX readout</vt:lpstr>
      <vt:lpstr>BCM' – Beam test at SPS (CERN)</vt:lpstr>
      <vt:lpstr>Conclusions</vt:lpstr>
      <vt:lpstr>ATLAS ITk BCM' VERTEX 16-20 October 2023</vt:lpstr>
      <vt:lpstr>PowerPoint Presentation</vt:lpstr>
      <vt:lpstr>BCM'</vt:lpstr>
      <vt:lpstr>BCM' – Radiation environment</vt:lpstr>
      <vt:lpstr>BCM' - Functionality</vt:lpstr>
      <vt:lpstr>BCM’ – Module</vt:lpstr>
      <vt:lpstr>BCM' – Thermal  </vt:lpstr>
      <vt:lpstr>BCM' – Grounding and shielding</vt:lpstr>
      <vt:lpstr>LAPA</vt:lpstr>
      <vt:lpstr>LAPA driver irradiation at CERN</vt:lpstr>
      <vt:lpstr>BCM' – Calypso efficiency</vt:lpstr>
      <vt:lpstr>BCM' - Signal to noise</vt:lpstr>
      <vt:lpstr>BCM' – Readout test</vt:lpstr>
      <vt:lpstr>BCM' – Beam test at H6 line SPS (CERN)</vt:lpstr>
    </vt:vector>
  </TitlesOfParts>
  <Manager/>
  <Company>CERN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Expert System Ignacio Asensi</dc:title>
  <dc:subject/>
  <dc:creator>Ignacio Asensi</dc:creator>
  <cp:keywords/>
  <dc:description/>
  <cp:lastModifiedBy>Ignacio Asensi Tortajada</cp:lastModifiedBy>
  <cp:revision>2957</cp:revision>
  <cp:lastPrinted>2021-07-19T07:43:05Z</cp:lastPrinted>
  <dcterms:created xsi:type="dcterms:W3CDTF">2016-07-07T16:02:21Z</dcterms:created>
  <dcterms:modified xsi:type="dcterms:W3CDTF">2023-10-19T10:19:07Z</dcterms:modified>
  <cp:category/>
</cp:coreProperties>
</file>