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9" r:id="rId3"/>
    <p:sldId id="355" r:id="rId4"/>
    <p:sldId id="356" r:id="rId5"/>
    <p:sldId id="357" r:id="rId6"/>
    <p:sldId id="358" r:id="rId7"/>
    <p:sldId id="368" r:id="rId8"/>
    <p:sldId id="340" r:id="rId9"/>
    <p:sldId id="343" r:id="rId10"/>
    <p:sldId id="345" r:id="rId11"/>
    <p:sldId id="346" r:id="rId12"/>
    <p:sldId id="351" r:id="rId13"/>
    <p:sldId id="347" r:id="rId14"/>
    <p:sldId id="361" r:id="rId15"/>
    <p:sldId id="348" r:id="rId16"/>
    <p:sldId id="362" r:id="rId17"/>
    <p:sldId id="350" r:id="rId18"/>
    <p:sldId id="354" r:id="rId19"/>
    <p:sldId id="363" r:id="rId20"/>
    <p:sldId id="364" r:id="rId21"/>
    <p:sldId id="367" r:id="rId22"/>
    <p:sldId id="366" r:id="rId23"/>
  </p:sldIdLst>
  <p:sldSz cx="12192000" cy="6858000"/>
  <p:notesSz cx="7315200" cy="96012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2DAD"/>
    <a:srgbClr val="0000FF"/>
    <a:srgbClr val="33E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67F5A2-B40B-48D2-8136-A37530D463FA}" v="37" dt="2023-10-18T20:34:32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1" autoAdjust="0"/>
    <p:restoredTop sz="94694"/>
  </p:normalViewPr>
  <p:slideViewPr>
    <p:cSldViewPr snapToGrid="0">
      <p:cViewPr>
        <p:scale>
          <a:sx n="75" d="100"/>
          <a:sy n="75" d="100"/>
        </p:scale>
        <p:origin x="48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051E1BD-0166-40E5-8658-25F25564C801}" type="datetimeFigureOut">
              <a:rPr lang="it-IT" smtClean="0"/>
              <a:t>18/10/2023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1153675-BC69-45D6-9D9F-025891A00A2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80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99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65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100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31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010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586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554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55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691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20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088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87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46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527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14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69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789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39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3675-BC69-45D6-9D9F-025891A00A2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64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9B6F-4284-4FAA-96D9-F06568FDE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57633-8360-4FBF-B588-86C19C532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90E1-3D19-4465-8814-C3D4A9D4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D51B6-28BD-41DA-A1FD-9A6D6572CF8E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9C393-0F5A-430A-9CDC-5CEB0FF0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10464-0F0D-4103-A602-35FE8926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11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4EF5-A144-4C31-A4B1-4D81F7A8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79375-D285-4DB6-AB2B-528AFF8CE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8E850-F2FB-4263-BA84-F49BD310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50C0-3CC2-4AC5-9809-52A5803B8B2F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A8507-FC5A-4B51-B72A-6EE6DBA4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0E339-8812-43CD-87AB-E569E7C8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45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9857A4-2715-4C76-B09F-E07B67631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44987-4F9F-41B1-AB0C-DB2616E12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AF734-EDE0-44F6-AA9F-6B721054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6122-3A16-4BE9-A2B5-9FAB21785551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EB66D-2FB1-4AC6-9779-4408303C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92C36-B8F3-40C1-B9D6-C10B2562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50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175B-014E-4A22-AA79-8CDAD908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56F4-86D7-48BF-AE9C-D3186C8C4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1FC9D-567F-441D-AF2B-3EE315F8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EE7-D137-48CB-9D98-C45FB4E6CEF9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7CA49-EDC7-45DE-B378-E1B27337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33811-A3E2-42D4-81A8-56E18078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97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97D0-A711-4FEE-98E2-8853D393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BEDC3-E48A-40D3-B022-2E8A3D4D0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334AB-B427-4ECB-99A7-212A611F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6D74A-D059-429D-8CE1-7856276C4F0D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7E127-4969-468F-AFA2-A80B6674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1545-53F7-4706-A169-B4361F14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89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5412-8CE0-46A9-BC9B-948951F9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66D15-140C-4225-ADD9-5691691B3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07E0B-C032-44EB-85D3-004CCE860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9BC13-AEBC-4FA7-A9BB-2E9CFFF92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AF28-956B-4FF9-A6EF-4FEA39B1A42F}" type="datetime1">
              <a:rPr lang="it-IT" smtClean="0"/>
              <a:t>18/10/2023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EB1AA-B9C2-420D-9C3E-3957E964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549F5-45C6-43E7-84CB-17465ADB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87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44857-170F-4D30-AE78-7EC0BED0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E5F21-63D3-4447-9247-A4D6A640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1EA84-08A5-40B8-A09B-3113A4A32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A65A5-2C7E-4066-8AB7-8F2CC6C06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9E753-8366-46B4-B2A1-3A1351850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FE2BB-0238-4D58-80D0-574FC6ED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F8CE8-7DCB-437E-9D40-FAF658A49D31}" type="datetime1">
              <a:rPr lang="it-IT" smtClean="0"/>
              <a:t>18/10/2023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8589E3-726A-49B0-82F4-E6E6CE48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74B3D-6708-4D39-802C-FB91952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70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7153-500E-416E-94EA-E7CBC338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6086C-1733-43D6-B450-CEC279FB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5BA6B-FA82-43D8-8147-EC7DE4DB6BF8}" type="datetime1">
              <a:rPr lang="it-IT" smtClean="0"/>
              <a:t>18/10/2023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D6D5A-A776-41B1-83A8-47139E1B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DDA9A-3148-4153-BC51-83C55B41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49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91DEE-6B27-492D-94B2-D754EDE3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927-B7BF-4EC5-B31C-534AE8B7C8A3}" type="datetime1">
              <a:rPr lang="it-IT" smtClean="0"/>
              <a:t>18/10/2023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9DE07-46C7-4BB2-B2B6-F4F56E35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B4E2C-DF4B-4666-9D26-2C037B52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37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86B8-6781-4CFF-AB68-3243FB3C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937C-3AF2-42C6-AC89-4406E921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FAFA8-E990-4297-ADAF-260836F05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F56D9-A653-4AA5-AF5A-9B7D80DC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482E6-0554-42E8-9506-E1F55BFCC4E8}" type="datetime1">
              <a:rPr lang="it-IT" smtClean="0"/>
              <a:t>18/10/2023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B8A61-9EA6-4C19-BBCA-E4DD428A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BE40D-09DD-45EE-B38E-42448610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25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2EB3-A64E-4A9E-88AF-AA67499E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CAB81-1B4E-43D8-8B81-6BB69D66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32F24-54E3-4EAC-808B-D423050A2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5B199-23FC-4D14-8DA0-70053870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4E06-5228-434B-9545-2C41D94CD9A3}" type="datetime1">
              <a:rPr lang="it-IT" smtClean="0"/>
              <a:t>18/10/2023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E0DAC-D902-473A-BEDA-2BDFCCD7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DB43B-CD47-43C7-A7C2-E7263811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84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FFB80-7417-4294-801E-9DFCB172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7E61D-FE14-409A-860E-4C655E92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D4A4-6891-4596-B5D0-191B0E6E7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61EC8-99D8-4353-AE69-31CE3FCE4F20}" type="datetime1">
              <a:rPr lang="it-IT" smtClean="0"/>
              <a:t>18/10/2023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8C25A-E7D1-4DAA-A5C2-3B05F8D98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A0965-5CA8-4688-8E45-945953187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8AC04-F3E0-40F1-A090-6B61FF062EA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72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40707/contributions/5031145/attachments/2536254/4365083/Vertex22_ALai.pdf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s://agenda.infn.it/event/35597/contributions/211621/" TargetMode="Externa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6.png"/><Relationship Id="rId2" Type="http://schemas.openxmlformats.org/officeDocument/2006/relationships/hyperlink" Target="https://indico.cern.ch/event/1140707/contributions/5031145/attachments/2536254/4365083/Vertex22_ALai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indico.cern.ch/event/1255624/contributions/5443870/attachments/2662361/4743448/s-cammarata_twepp2023.pdf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31E27-0A5A-4DD6-B732-2C30D6384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5321" y="4684846"/>
            <a:ext cx="6955557" cy="1607208"/>
          </a:xfrm>
        </p:spPr>
        <p:txBody>
          <a:bodyPr/>
          <a:lstStyle/>
          <a:p>
            <a:r>
              <a:rPr lang="it-IT" sz="2000" dirty="0">
                <a:solidFill>
                  <a:schemeClr val="tx1"/>
                </a:solidFill>
                <a:latin typeface="LM Roman 12" panose="00000500000000000000" pitchFamily="50" charset="0"/>
              </a:rPr>
              <a:t>Gian Matteo Cossu</a:t>
            </a:r>
          </a:p>
          <a:p>
            <a:r>
              <a:rPr lang="it-IT" sz="2000" dirty="0">
                <a:solidFill>
                  <a:schemeClr val="tx1"/>
                </a:solidFill>
                <a:latin typeface="LM Roman 12" panose="00000500000000000000" pitchFamily="50" charset="0"/>
              </a:rPr>
              <a:t>gianmatteo.cossu@ca.infn.it </a:t>
            </a:r>
          </a:p>
          <a:p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  <a:p>
            <a:r>
              <a:rPr lang="it-IT" sz="2000" i="1" dirty="0">
                <a:solidFill>
                  <a:schemeClr val="tx1"/>
                </a:solidFill>
                <a:latin typeface="LM Roman 12" panose="00000500000000000000" pitchFamily="50" charset="0"/>
              </a:rPr>
              <a:t>on </a:t>
            </a:r>
            <a:r>
              <a:rPr lang="it-IT" sz="2000" i="1" dirty="0" err="1">
                <a:solidFill>
                  <a:schemeClr val="tx1"/>
                </a:solidFill>
                <a:latin typeface="LM Roman 12" panose="00000500000000000000" pitchFamily="50" charset="0"/>
              </a:rPr>
              <a:t>behalf</a:t>
            </a:r>
            <a:r>
              <a:rPr lang="it-IT" sz="2000" i="1" dirty="0">
                <a:solidFill>
                  <a:schemeClr val="tx1"/>
                </a:solidFill>
                <a:latin typeface="LM Roman 12" panose="00000500000000000000" pitchFamily="50" charset="0"/>
              </a:rPr>
              <a:t> of the IGNITE </a:t>
            </a:r>
            <a:r>
              <a:rPr lang="it-IT" sz="2000" i="1" dirty="0" err="1">
                <a:solidFill>
                  <a:schemeClr val="tx1"/>
                </a:solidFill>
                <a:latin typeface="LM Roman 12" panose="00000500000000000000" pitchFamily="50" charset="0"/>
              </a:rPr>
              <a:t>collaboration</a:t>
            </a:r>
            <a:endParaRPr lang="it-IT" sz="1200" i="1" dirty="0">
              <a:solidFill>
                <a:schemeClr val="tx1"/>
              </a:solidFill>
              <a:latin typeface="LM Roman 12" panose="00000500000000000000" pitchFamily="50" charset="0"/>
            </a:endParaRPr>
          </a:p>
          <a:p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0EF46-77F4-4025-9160-2EB3588C5F29}"/>
              </a:ext>
            </a:extLst>
          </p:cNvPr>
          <p:cNvSpPr txBox="1"/>
          <p:nvPr/>
        </p:nvSpPr>
        <p:spPr>
          <a:xfrm>
            <a:off x="1822042" y="2759138"/>
            <a:ext cx="8442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Recent results on micro-electronics developments for future trackers in </a:t>
            </a:r>
          </a:p>
          <a:p>
            <a:pPr algn="ctr"/>
            <a:r>
              <a:rPr lang="en-US" sz="36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Hi-Lumi upgrades</a:t>
            </a:r>
            <a:endParaRPr lang="it-IT" sz="36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21508-D47B-6C15-E7E6-3BE49A5D7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012" y="121657"/>
            <a:ext cx="5656178" cy="2111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D30B3-D16E-9709-C9BC-47B9B84C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18" y="4863226"/>
            <a:ext cx="2139722" cy="1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IGNITE ASIC PIXEL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50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10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FD328F-D82A-8E8E-C8A3-2CCC24006F79}"/>
              </a:ext>
            </a:extLst>
          </p:cNvPr>
          <p:cNvGrpSpPr/>
          <p:nvPr/>
        </p:nvGrpSpPr>
        <p:grpSpPr>
          <a:xfrm>
            <a:off x="-59461" y="1251597"/>
            <a:ext cx="8690780" cy="4004041"/>
            <a:chOff x="704534" y="802884"/>
            <a:chExt cx="8690780" cy="400404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5F42DB-E7F8-725E-A7E6-43708A2C435F}"/>
                </a:ext>
              </a:extLst>
            </p:cNvPr>
            <p:cNvGrpSpPr/>
            <p:nvPr/>
          </p:nvGrpSpPr>
          <p:grpSpPr>
            <a:xfrm>
              <a:off x="1568924" y="802884"/>
              <a:ext cx="4352612" cy="4004041"/>
              <a:chOff x="1232418" y="883776"/>
              <a:chExt cx="4271674" cy="381537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47818C7-EA2C-92B3-410A-FCCBADF12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30" b="-1"/>
              <a:stretch/>
            </p:blipFill>
            <p:spPr>
              <a:xfrm rot="10800000">
                <a:off x="1232419" y="935690"/>
                <a:ext cx="3688400" cy="3170996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9684DB7-7E89-A0EB-EA29-074B436ED3CD}"/>
                  </a:ext>
                </a:extLst>
              </p:cNvPr>
              <p:cNvSpPr/>
              <p:nvPr/>
            </p:nvSpPr>
            <p:spPr>
              <a:xfrm>
                <a:off x="1232418" y="4081891"/>
                <a:ext cx="3881716" cy="6172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2CE80F-1973-555E-52FF-12CEA1E57012}"/>
                  </a:ext>
                </a:extLst>
              </p:cNvPr>
              <p:cNvSpPr/>
              <p:nvPr/>
            </p:nvSpPr>
            <p:spPr>
              <a:xfrm>
                <a:off x="4664337" y="883776"/>
                <a:ext cx="839755" cy="36178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775CBA-DE99-82BF-0C8B-1DD3471614CC}"/>
                </a:ext>
              </a:extLst>
            </p:cNvPr>
            <p:cNvCxnSpPr/>
            <p:nvPr/>
          </p:nvCxnSpPr>
          <p:spPr>
            <a:xfrm>
              <a:off x="1493480" y="933043"/>
              <a:ext cx="0" cy="31982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E915305-444A-008C-92D4-ECF821974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68924" y="4329327"/>
              <a:ext cx="360834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972D6E-C39A-9023-D96C-736DA8C8C076}"/>
                </a:ext>
              </a:extLst>
            </p:cNvPr>
            <p:cNvSpPr txBox="1"/>
            <p:nvPr/>
          </p:nvSpPr>
          <p:spPr>
            <a:xfrm>
              <a:off x="2937364" y="4333967"/>
              <a:ext cx="6457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0" dirty="0">
                  <a:latin typeface="LM Roman 12" panose="00000500000000000000" pitchFamily="50" charset="0"/>
                </a:rPr>
                <a:t>50 </a:t>
              </a:r>
              <a:r>
                <a:rPr lang="it-IT" b="0" dirty="0" err="1">
                  <a:latin typeface="LM Roman 12" panose="00000500000000000000" pitchFamily="50" charset="0"/>
                </a:rPr>
                <a:t>um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80FB23-E760-91F3-1E7B-F4555DC84360}"/>
                </a:ext>
              </a:extLst>
            </p:cNvPr>
            <p:cNvSpPr txBox="1"/>
            <p:nvPr/>
          </p:nvSpPr>
          <p:spPr>
            <a:xfrm>
              <a:off x="704534" y="2296349"/>
              <a:ext cx="6457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0" dirty="0">
                  <a:latin typeface="LM Roman 12" panose="00000500000000000000" pitchFamily="50" charset="0"/>
                </a:rPr>
                <a:t>50 </a:t>
              </a:r>
              <a:r>
                <a:rPr lang="it-IT" b="0" dirty="0" err="1">
                  <a:latin typeface="LM Roman 12" panose="00000500000000000000" pitchFamily="50" charset="0"/>
                </a:rPr>
                <a:t>um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38CB25-1EA5-3018-E34D-0A5F5720536A}"/>
              </a:ext>
            </a:extLst>
          </p:cNvPr>
          <p:cNvGrpSpPr/>
          <p:nvPr/>
        </p:nvGrpSpPr>
        <p:grpSpPr>
          <a:xfrm>
            <a:off x="4498171" y="1810307"/>
            <a:ext cx="8318930" cy="3069788"/>
            <a:chOff x="6189062" y="1199320"/>
            <a:chExt cx="8318930" cy="30697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A554604-7E7F-21DC-00AC-95789BD5E937}"/>
                </a:ext>
              </a:extLst>
            </p:cNvPr>
            <p:cNvGrpSpPr/>
            <p:nvPr/>
          </p:nvGrpSpPr>
          <p:grpSpPr>
            <a:xfrm>
              <a:off x="7000451" y="1199320"/>
              <a:ext cx="2722810" cy="2743140"/>
              <a:chOff x="7012134" y="1064639"/>
              <a:chExt cx="2722810" cy="274314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87DC4AC-F1CA-4B98-4722-83E78E5DD22A}"/>
                  </a:ext>
                </a:extLst>
              </p:cNvPr>
              <p:cNvGrpSpPr/>
              <p:nvPr/>
            </p:nvGrpSpPr>
            <p:grpSpPr>
              <a:xfrm>
                <a:off x="7178944" y="1064639"/>
                <a:ext cx="2556000" cy="2555998"/>
                <a:chOff x="6510948" y="963357"/>
                <a:chExt cx="3240717" cy="3223540"/>
              </a:xfrm>
            </p:grpSpPr>
            <p:pic>
              <p:nvPicPr>
                <p:cNvPr id="3" name="Picture 2" descr="A computer graphics showing a computer screen&#10;&#10;Description automatically generated with low confidence">
                  <a:extLst>
                    <a:ext uri="{FF2B5EF4-FFF2-40B4-BE49-F238E27FC236}">
                      <a16:creationId xmlns:a16="http://schemas.microsoft.com/office/drawing/2014/main" id="{CF5E5D4D-1DAD-C620-7AF3-7FA238B70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0948" y="963357"/>
                  <a:ext cx="3240717" cy="3223540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06643BD-7327-8999-A078-099A5301CED3}"/>
                    </a:ext>
                  </a:extLst>
                </p:cNvPr>
                <p:cNvSpPr/>
                <p:nvPr/>
              </p:nvSpPr>
              <p:spPr>
                <a:xfrm>
                  <a:off x="7562710" y="3001108"/>
                  <a:ext cx="1925308" cy="104325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EBCE6D5-E612-D48B-3F4C-BF0177CDF524}"/>
                  </a:ext>
                </a:extLst>
              </p:cNvPr>
              <p:cNvCxnSpPr/>
              <p:nvPr/>
            </p:nvCxnSpPr>
            <p:spPr>
              <a:xfrm>
                <a:off x="7012134" y="1064639"/>
                <a:ext cx="0" cy="255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7EF8817-BD24-5F22-4A34-C522943E4A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56943" y="2529779"/>
                <a:ext cx="0" cy="255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2767A2-715D-051B-761F-5FDAA225ECF1}"/>
                </a:ext>
              </a:extLst>
            </p:cNvPr>
            <p:cNvSpPr txBox="1"/>
            <p:nvPr/>
          </p:nvSpPr>
          <p:spPr>
            <a:xfrm>
              <a:off x="8050042" y="3899776"/>
              <a:ext cx="6457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LM Roman 12" panose="00000500000000000000" pitchFamily="50" charset="0"/>
                </a:rPr>
                <a:t>4</a:t>
              </a:r>
              <a:r>
                <a:rPr lang="it-IT" b="0" dirty="0">
                  <a:latin typeface="LM Roman 12" panose="00000500000000000000" pitchFamily="50" charset="0"/>
                </a:rPr>
                <a:t>0 </a:t>
              </a:r>
              <a:r>
                <a:rPr lang="it-IT" b="0" dirty="0" err="1">
                  <a:latin typeface="LM Roman 12" panose="00000500000000000000" pitchFamily="50" charset="0"/>
                </a:rPr>
                <a:t>um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7183F9-352B-BDA7-4645-B5C361914C0B}"/>
                </a:ext>
              </a:extLst>
            </p:cNvPr>
            <p:cNvSpPr txBox="1"/>
            <p:nvPr/>
          </p:nvSpPr>
          <p:spPr>
            <a:xfrm>
              <a:off x="6189062" y="1442765"/>
              <a:ext cx="64579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LM Roman 12" panose="00000500000000000000" pitchFamily="50" charset="0"/>
                </a:rPr>
                <a:t>4</a:t>
              </a:r>
              <a:r>
                <a:rPr lang="it-IT" b="0" dirty="0">
                  <a:latin typeface="LM Roman 12" panose="00000500000000000000" pitchFamily="50" charset="0"/>
                </a:rPr>
                <a:t>0 </a:t>
              </a:r>
              <a:r>
                <a:rPr lang="it-IT" b="0" dirty="0" err="1">
                  <a:latin typeface="LM Roman 12" panose="00000500000000000000" pitchFamily="50" charset="0"/>
                </a:rPr>
                <a:t>um</a:t>
              </a:r>
              <a:endParaRPr lang="en-US" dirty="0"/>
            </a:p>
          </p:txBody>
        </p: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1773A9C-CBC9-9B87-ADF1-4B3B7B1EBEA0}"/>
              </a:ext>
            </a:extLst>
          </p:cNvPr>
          <p:cNvSpPr/>
          <p:nvPr/>
        </p:nvSpPr>
        <p:spPr>
          <a:xfrm>
            <a:off x="4498171" y="2713686"/>
            <a:ext cx="535180" cy="3824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9F98A3-C16E-7FA5-E4C4-3BCA76C2DCE8}"/>
              </a:ext>
            </a:extLst>
          </p:cNvPr>
          <p:cNvSpPr txBox="1"/>
          <p:nvPr/>
        </p:nvSpPr>
        <p:spPr>
          <a:xfrm>
            <a:off x="907672" y="830720"/>
            <a:ext cx="3671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LM Roman 12" panose="00000500000000000000" pitchFamily="50" charset="0"/>
              </a:rPr>
              <a:t>TIMESPOT1 PIXEL</a:t>
            </a:r>
            <a:endParaRPr 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0EDECC-F9EE-19F7-2C52-85C9F6AED88C}"/>
              </a:ext>
            </a:extLst>
          </p:cNvPr>
          <p:cNvSpPr txBox="1"/>
          <p:nvPr/>
        </p:nvSpPr>
        <p:spPr>
          <a:xfrm>
            <a:off x="5402344" y="1204927"/>
            <a:ext cx="2757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LM Roman 12" panose="00000500000000000000" pitchFamily="50" charset="0"/>
              </a:rPr>
              <a:t>IGNITE PIXEL</a:t>
            </a:r>
            <a:endParaRPr lang="en-US" sz="2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11BD62-6D1C-90EC-CFF3-F2F1D2C2B22A}"/>
              </a:ext>
            </a:extLst>
          </p:cNvPr>
          <p:cNvSpPr txBox="1"/>
          <p:nvPr/>
        </p:nvSpPr>
        <p:spPr>
          <a:xfrm>
            <a:off x="8199178" y="988983"/>
            <a:ext cx="364083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</a:rPr>
              <a:t>The pixel Fundament cells (AFE and TDC) have been completely redesigned using the new 28nm technology (HPC 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 HPC+)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The experience gained with the TIMESPOT1 ASIC was fundamental to speedup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Several improvements in area, power consumption and performance</a:t>
            </a: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29558-3C51-D3B5-B308-2EE5E6662152}"/>
              </a:ext>
            </a:extLst>
          </p:cNvPr>
          <p:cNvSpPr txBox="1"/>
          <p:nvPr/>
        </p:nvSpPr>
        <p:spPr>
          <a:xfrm>
            <a:off x="4179401" y="5481457"/>
            <a:ext cx="6776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LM Roman 12" panose="00000500000000000000" pitchFamily="50" charset="0"/>
                <a:sym typeface="Wingdings" panose="05000000000000000000" pitchFamily="2" charset="2"/>
              </a:rPr>
              <a:t>* PRE-SHRINK SIZES</a:t>
            </a:r>
            <a:endParaRPr lang="en-US" sz="1100" dirty="0">
              <a:solidFill>
                <a:srgbClr val="FF0000"/>
              </a:solidFill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5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PIXEL AFE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11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91E28-0B81-47E3-F1B8-ABF54C140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" y="664152"/>
            <a:ext cx="5330610" cy="20388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5B5CF5-5C90-0787-9E03-DDF93DD44AE0}"/>
              </a:ext>
            </a:extLst>
          </p:cNvPr>
          <p:cNvSpPr txBox="1"/>
          <p:nvPr/>
        </p:nvSpPr>
        <p:spPr>
          <a:xfrm>
            <a:off x="57547" y="2805676"/>
            <a:ext cx="436712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</a:rPr>
              <a:t>TIMESPOT1 AFE</a:t>
            </a:r>
          </a:p>
          <a:p>
            <a:endParaRPr lang="en-US" sz="900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CSA inverted based with double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Krummenacher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feedback + dual Stage Discriminator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Discrete time DC Offset compensation (global threshold and baseline)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Issue with the Offset compensation but average performance around 60ps for 2fC charge injection with 100fF Sensor Capacitance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F6B3A5B-5E31-688B-8DB9-F70BA4220C4C}"/>
              </a:ext>
            </a:extLst>
          </p:cNvPr>
          <p:cNvSpPr/>
          <p:nvPr/>
        </p:nvSpPr>
        <p:spPr>
          <a:xfrm>
            <a:off x="4584949" y="3594751"/>
            <a:ext cx="731520" cy="6502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9EC03E-17C7-634E-EAAC-33E935F26409}"/>
              </a:ext>
            </a:extLst>
          </p:cNvPr>
          <p:cNvSpPr txBox="1"/>
          <p:nvPr/>
        </p:nvSpPr>
        <p:spPr>
          <a:xfrm>
            <a:off x="5561979" y="146340"/>
            <a:ext cx="6630021" cy="7709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</a:rPr>
              <a:t>IGNITE Analog Front-Ends</a:t>
            </a:r>
          </a:p>
          <a:p>
            <a:endParaRPr lang="en-US" sz="900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Several topologies investigated ( CSA, Common Gate TIA,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TIA..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etc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4 different flavors simulated and with finalized design            (Layout + Post Layout Simulations)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803275" indent="-355600">
              <a:lnSpc>
                <a:spcPct val="200000"/>
              </a:lnSpc>
              <a:buFont typeface="+mj-lt"/>
              <a:buAutoNum type="arabicPeriod"/>
            </a:pP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Cascoded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Inverter with Fine DAC threshold tuning (</a:t>
            </a:r>
            <a:r>
              <a:rPr lang="en-US" sz="1400" b="1" dirty="0">
                <a:latin typeface="LM Roman 12" panose="00000500000000000000" pitchFamily="50" charset="0"/>
                <a:sym typeface="Wingdings" panose="05000000000000000000" pitchFamily="2" charset="2"/>
              </a:rPr>
              <a:t>FT-CAS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)</a:t>
            </a:r>
          </a:p>
          <a:p>
            <a:pPr marL="803275" indent="-355600">
              <a:lnSpc>
                <a:spcPct val="200000"/>
              </a:lnSpc>
              <a:buFont typeface="+mj-lt"/>
              <a:buAutoNum type="arabicPeriod"/>
            </a:pP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</a:t>
            </a:r>
            <a:r>
              <a:rPr lang="en-US" sz="1400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Cascoded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Inverter with enhanced Offset Compensation (</a:t>
            </a:r>
            <a:r>
              <a:rPr lang="en-US" sz="1400" b="1" dirty="0">
                <a:latin typeface="LM Roman 12" panose="00000500000000000000" pitchFamily="50" charset="0"/>
                <a:sym typeface="Wingdings" panose="05000000000000000000" pitchFamily="2" charset="2"/>
              </a:rPr>
              <a:t>OC-CAS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)</a:t>
            </a:r>
          </a:p>
          <a:p>
            <a:pPr marL="803275" indent="-355600">
              <a:lnSpc>
                <a:spcPct val="200000"/>
              </a:lnSpc>
              <a:buFont typeface="+mj-lt"/>
              <a:buAutoNum type="arabicPeriod"/>
            </a:pP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No-</a:t>
            </a:r>
            <a:r>
              <a:rPr lang="en-US" sz="1400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Inverter with Fine DAC threshold tuning (</a:t>
            </a:r>
            <a:r>
              <a:rPr lang="en-US" sz="1400" b="1" dirty="0">
                <a:latin typeface="LM Roman 12" panose="00000500000000000000" pitchFamily="50" charset="0"/>
                <a:sym typeface="Wingdings" panose="05000000000000000000" pitchFamily="2" charset="2"/>
              </a:rPr>
              <a:t>FT-</a:t>
            </a:r>
            <a:r>
              <a:rPr lang="en-US" sz="1400" b="1" dirty="0" err="1">
                <a:latin typeface="LM Roman 12" panose="00000500000000000000" pitchFamily="50" charset="0"/>
                <a:sym typeface="Wingdings" panose="05000000000000000000" pitchFamily="2" charset="2"/>
              </a:rPr>
              <a:t>noCAS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)</a:t>
            </a:r>
          </a:p>
          <a:p>
            <a:pPr marL="803275" indent="-355600">
              <a:lnSpc>
                <a:spcPct val="200000"/>
              </a:lnSpc>
              <a:buFont typeface="+mj-lt"/>
              <a:buAutoNum type="arabicPeriod"/>
            </a:pP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No-</a:t>
            </a:r>
            <a:r>
              <a:rPr lang="en-US" sz="1400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 Inverter with enhanced Offset Compensation (</a:t>
            </a:r>
            <a:r>
              <a:rPr lang="en-US" sz="1400" b="1" dirty="0">
                <a:latin typeface="LM Roman 12" panose="00000500000000000000" pitchFamily="50" charset="0"/>
                <a:sym typeface="Wingdings" panose="05000000000000000000" pitchFamily="2" charset="2"/>
              </a:rPr>
              <a:t>OC-</a:t>
            </a:r>
            <a:r>
              <a:rPr lang="en-US" sz="1400" b="1" dirty="0" err="1">
                <a:latin typeface="LM Roman 12" panose="00000500000000000000" pitchFamily="50" charset="0"/>
                <a:sym typeface="Wingdings" panose="05000000000000000000" pitchFamily="2" charset="2"/>
              </a:rPr>
              <a:t>noCAS</a:t>
            </a:r>
            <a:r>
              <a:rPr lang="en-US" sz="1400" dirty="0">
                <a:latin typeface="LM Roman 12" panose="00000500000000000000" pitchFamily="50" charset="0"/>
                <a:sym typeface="Wingdings" panose="05000000000000000000" pitchFamily="2" charset="2"/>
              </a:rPr>
              <a:t>)</a:t>
            </a: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Specifics:</a:t>
            </a:r>
          </a:p>
          <a:p>
            <a:endParaRPr lang="en-US" sz="1050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LAYOUT AREA = 40um x 15um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Local Charge injection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Programmable Power : 4uW  21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uW</a:t>
            </a: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Programmable TOT: e.g., 10ns  160ns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2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6805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PIXEL AFE (post layout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simulations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)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12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8A86A3-A52C-F9D9-005B-A6DA30F64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385" y="821600"/>
            <a:ext cx="3625069" cy="3166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B6069F-9863-516D-6C2B-C0896C8D5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50" y="821600"/>
            <a:ext cx="3619824" cy="316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E9F532-8119-7AA3-399D-5F7D5EDB8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616" y="821600"/>
            <a:ext cx="3634927" cy="31662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9DFAEF-B387-6449-FC82-08A33E8104EE}"/>
              </a:ext>
            </a:extLst>
          </p:cNvPr>
          <p:cNvSpPr txBox="1"/>
          <p:nvPr/>
        </p:nvSpPr>
        <p:spPr>
          <a:xfrm>
            <a:off x="476730" y="4149236"/>
            <a:ext cx="34060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</a:rPr>
              <a:t>Jitter Vs Charge</a:t>
            </a:r>
          </a:p>
          <a:p>
            <a:r>
              <a:rPr lang="en-US" dirty="0">
                <a:latin typeface="LM Roman 12" panose="00000500000000000000" pitchFamily="50" charset="0"/>
              </a:rPr>
              <a:t> evaluated with:</a:t>
            </a:r>
          </a:p>
          <a:p>
            <a:endParaRPr lang="en-US" dirty="0">
              <a:latin typeface="LM Roman 12" panose="00000500000000000000" pitchFamily="50" charset="0"/>
            </a:endParaRPr>
          </a:p>
          <a:p>
            <a:r>
              <a:rPr lang="en-US" dirty="0">
                <a:latin typeface="LM Roman 12" panose="00000500000000000000" pitchFamily="50" charset="0"/>
              </a:rPr>
              <a:t>Cd =100fF</a:t>
            </a:r>
          </a:p>
          <a:p>
            <a:r>
              <a:rPr lang="en-US" dirty="0">
                <a:latin typeface="LM Roman 12" panose="00000500000000000000" pitchFamily="50" charset="0"/>
              </a:rPr>
              <a:t>Power = 10.8 </a:t>
            </a:r>
            <a:r>
              <a:rPr lang="en-US" dirty="0" err="1">
                <a:latin typeface="LM Roman 12" panose="00000500000000000000" pitchFamily="50" charset="0"/>
              </a:rPr>
              <a:t>uW</a:t>
            </a:r>
            <a:r>
              <a:rPr lang="en-US" dirty="0">
                <a:latin typeface="LM Roman 12" panose="00000500000000000000" pitchFamily="50" charset="0"/>
              </a:rPr>
              <a:t> </a:t>
            </a:r>
          </a:p>
          <a:p>
            <a:r>
              <a:rPr lang="en-US" dirty="0">
                <a:latin typeface="LM Roman 12" panose="00000500000000000000" pitchFamily="50" charset="0"/>
              </a:rPr>
              <a:t>Discharge Current = 100nA</a:t>
            </a:r>
          </a:p>
          <a:p>
            <a:r>
              <a:rPr lang="en-US" dirty="0">
                <a:latin typeface="LM Roman 12" panose="00000500000000000000" pitchFamily="50" charset="0"/>
              </a:rPr>
              <a:t>Vth ~ 30mV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EFFC86-4B0E-5027-AA40-9DEB7FAD722D}"/>
              </a:ext>
            </a:extLst>
          </p:cNvPr>
          <p:cNvSpPr txBox="1"/>
          <p:nvPr/>
        </p:nvSpPr>
        <p:spPr>
          <a:xfrm>
            <a:off x="4392978" y="4149236"/>
            <a:ext cx="34060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</a:rPr>
              <a:t>Jitter Vs Power </a:t>
            </a:r>
          </a:p>
          <a:p>
            <a:r>
              <a:rPr lang="en-US" dirty="0">
                <a:latin typeface="LM Roman 12" panose="00000500000000000000" pitchFamily="50" charset="0"/>
              </a:rPr>
              <a:t>evaluated with:</a:t>
            </a:r>
          </a:p>
          <a:p>
            <a:endParaRPr lang="en-US" dirty="0">
              <a:latin typeface="LM Roman 12" panose="00000500000000000000" pitchFamily="50" charset="0"/>
            </a:endParaRPr>
          </a:p>
          <a:p>
            <a:r>
              <a:rPr lang="en-US" dirty="0">
                <a:latin typeface="LM Roman 12" panose="00000500000000000000" pitchFamily="50" charset="0"/>
              </a:rPr>
              <a:t>Cd =100fF</a:t>
            </a:r>
          </a:p>
          <a:p>
            <a:r>
              <a:rPr lang="en-US" dirty="0">
                <a:latin typeface="LM Roman 12" panose="00000500000000000000" pitchFamily="50" charset="0"/>
              </a:rPr>
              <a:t>Discharge Current = 100nA</a:t>
            </a:r>
          </a:p>
          <a:p>
            <a:r>
              <a:rPr lang="en-US" dirty="0">
                <a:latin typeface="LM Roman 12" panose="00000500000000000000" pitchFamily="50" charset="0"/>
              </a:rPr>
              <a:t>Vth ~ 30mV</a:t>
            </a:r>
          </a:p>
          <a:p>
            <a:r>
              <a:rPr lang="en-US" dirty="0">
                <a:solidFill>
                  <a:srgbClr val="FF0000"/>
                </a:solidFill>
                <a:latin typeface="LM Roman 12" panose="00000500000000000000" pitchFamily="50" charset="0"/>
              </a:rPr>
              <a:t>Qin = 1fC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E39F86-85DA-2B45-8D91-A8B132C4CAE6}"/>
              </a:ext>
            </a:extLst>
          </p:cNvPr>
          <p:cNvSpPr txBox="1"/>
          <p:nvPr/>
        </p:nvSpPr>
        <p:spPr>
          <a:xfrm>
            <a:off x="8446770" y="4165536"/>
            <a:ext cx="34060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</a:rPr>
              <a:t>Jitter Vs Capacitance </a:t>
            </a:r>
          </a:p>
          <a:p>
            <a:r>
              <a:rPr lang="en-US" dirty="0">
                <a:latin typeface="LM Roman 12" panose="00000500000000000000" pitchFamily="50" charset="0"/>
              </a:rPr>
              <a:t>evaluated with:</a:t>
            </a:r>
          </a:p>
          <a:p>
            <a:endParaRPr lang="en-US" dirty="0">
              <a:latin typeface="LM Roman 12" panose="00000500000000000000" pitchFamily="50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LM Roman 12" panose="00000500000000000000" pitchFamily="50" charset="0"/>
              </a:rPr>
              <a:t>Qin= 1fC</a:t>
            </a:r>
          </a:p>
          <a:p>
            <a:r>
              <a:rPr lang="en-US" dirty="0">
                <a:latin typeface="LM Roman 12" panose="00000500000000000000" pitchFamily="50" charset="0"/>
              </a:rPr>
              <a:t>Power= 10.8uW</a:t>
            </a:r>
          </a:p>
          <a:p>
            <a:r>
              <a:rPr lang="en-US" dirty="0">
                <a:latin typeface="LM Roman 12" panose="00000500000000000000" pitchFamily="50" charset="0"/>
              </a:rPr>
              <a:t>Discharge Current = 100nA</a:t>
            </a:r>
          </a:p>
          <a:p>
            <a:r>
              <a:rPr lang="en-US">
                <a:latin typeface="LM Roman 12" panose="00000500000000000000" pitchFamily="50" charset="0"/>
              </a:rPr>
              <a:t>Vth ~ </a:t>
            </a:r>
            <a:r>
              <a:rPr lang="en-US" dirty="0">
                <a:latin typeface="LM Roman 12" panose="00000500000000000000" pitchFamily="50" charset="0"/>
              </a:rPr>
              <a:t>30mV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D5AC1B-B4E9-11C8-5B57-9D0A95C6A7A2}"/>
              </a:ext>
            </a:extLst>
          </p:cNvPr>
          <p:cNvCxnSpPr/>
          <p:nvPr/>
        </p:nvCxnSpPr>
        <p:spPr>
          <a:xfrm>
            <a:off x="2022062" y="1772920"/>
            <a:ext cx="0" cy="186944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A80C741-7C15-E684-EC6F-F55BFE0AB77D}"/>
              </a:ext>
            </a:extLst>
          </p:cNvPr>
          <p:cNvSpPr txBox="1"/>
          <p:nvPr/>
        </p:nvSpPr>
        <p:spPr>
          <a:xfrm>
            <a:off x="1729886" y="1635731"/>
            <a:ext cx="1896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accent1"/>
                </a:solidFill>
                <a:latin typeface="LM Roman 12" panose="00000500000000000000" pitchFamily="50" charset="0"/>
              </a:rPr>
              <a:t>Timespot</a:t>
            </a:r>
            <a:endParaRPr lang="en-US" sz="1600" dirty="0">
              <a:solidFill>
                <a:schemeClr val="accent1"/>
              </a:solidFill>
              <a:latin typeface="LM Roman 12" panose="00000500000000000000" pitchFamily="50" charset="0"/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LM Roman 12" panose="00000500000000000000" pitchFamily="50" charset="0"/>
              </a:rPr>
              <a:t> 3D Trench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LM Roman 12" panose="00000500000000000000" pitchFamily="50" charset="0"/>
              </a:rPr>
              <a:t> Sensor MIP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253584-C01D-DB20-5DA0-3760E33C903A}"/>
              </a:ext>
            </a:extLst>
          </p:cNvPr>
          <p:cNvCxnSpPr/>
          <p:nvPr/>
        </p:nvCxnSpPr>
        <p:spPr>
          <a:xfrm>
            <a:off x="10007822" y="1772920"/>
            <a:ext cx="0" cy="186944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EDE53C0-A746-71B8-8F4F-4187305A3031}"/>
              </a:ext>
            </a:extLst>
          </p:cNvPr>
          <p:cNvSpPr txBox="1"/>
          <p:nvPr/>
        </p:nvSpPr>
        <p:spPr>
          <a:xfrm>
            <a:off x="8446770" y="1595184"/>
            <a:ext cx="1896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accent1"/>
                </a:solidFill>
                <a:latin typeface="LM Roman 12" panose="00000500000000000000" pitchFamily="50" charset="0"/>
              </a:rPr>
              <a:t>Timespot</a:t>
            </a:r>
            <a:endParaRPr lang="en-US" sz="1600" dirty="0">
              <a:solidFill>
                <a:schemeClr val="accent1"/>
              </a:solidFill>
              <a:latin typeface="LM Roman 12" panose="00000500000000000000" pitchFamily="50" charset="0"/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LM Roman 12" panose="00000500000000000000" pitchFamily="50" charset="0"/>
              </a:rPr>
              <a:t> 3D Trench</a:t>
            </a:r>
          </a:p>
          <a:p>
            <a:pPr algn="ctr"/>
            <a:r>
              <a:rPr lang="en-US" sz="1600" dirty="0">
                <a:solidFill>
                  <a:schemeClr val="accent1"/>
                </a:solidFill>
                <a:latin typeface="LM Roman 12" panose="00000500000000000000" pitchFamily="50" charset="0"/>
              </a:rPr>
              <a:t> Sensor Cd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8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PIXEL TDC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219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13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F47D3-F3C1-5164-A239-93324369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56"/>
            <a:ext cx="5504432" cy="2070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0E1F3-9E1F-94EB-5850-ECDD0E0B771E}"/>
              </a:ext>
            </a:extLst>
          </p:cNvPr>
          <p:cNvSpPr txBox="1"/>
          <p:nvPr/>
        </p:nvSpPr>
        <p:spPr>
          <a:xfrm>
            <a:off x="5575146" y="225801"/>
            <a:ext cx="6630021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</a:rPr>
              <a:t>IGNITE TDC</a:t>
            </a:r>
          </a:p>
          <a:p>
            <a:endParaRPr lang="en-US" sz="900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SAME VERNIER ARCHITECTURE DESIGNED COMPLETELY FULL CUSTOM (Area 27um x 10um)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DCO WITH 16 DELAY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Period range: 780ps  900ps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Period tuning: Coarse (~50ps), Fine (3ps)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DCO jitter ~ 1ps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MEASURE OF TA with resolution ~ </a:t>
            </a:r>
            <a:r>
              <a:rPr lang="en-US" b="1" dirty="0">
                <a:solidFill>
                  <a:srgbClr val="FF0000"/>
                </a:solidFill>
                <a:latin typeface="LM Roman 12" panose="00000500000000000000" pitchFamily="50" charset="0"/>
                <a:sym typeface="Wingdings" panose="05000000000000000000" pitchFamily="2" charset="2"/>
              </a:rPr>
              <a:t>12ps rms </a:t>
            </a:r>
            <a:r>
              <a:rPr lang="en-US" sz="1600" b="1" dirty="0">
                <a:solidFill>
                  <a:srgbClr val="FF0000"/>
                </a:solidFill>
                <a:latin typeface="LM Roman 12" panose="00000500000000000000" pitchFamily="50" charset="0"/>
                <a:sym typeface="Wingdings" panose="05000000000000000000" pitchFamily="2" charset="2"/>
              </a:rPr>
              <a:t>(POST LAYOUT SIMULATION)</a:t>
            </a: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55302-2CE1-1120-E413-FB67415EA25D}"/>
              </a:ext>
            </a:extLst>
          </p:cNvPr>
          <p:cNvSpPr txBox="1"/>
          <p:nvPr/>
        </p:nvSpPr>
        <p:spPr>
          <a:xfrm>
            <a:off x="141977" y="2771175"/>
            <a:ext cx="4785359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</a:rPr>
              <a:t>TIMESPOT1 TDC</a:t>
            </a:r>
          </a:p>
          <a:p>
            <a:endParaRPr lang="en-US" sz="900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VERNIER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2 DCO with frequency ~ 1GHz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DCO switched off after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Time resolution the depends on the difference in period of the 2 DCO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TA (~ 20ps), TOT (~ 1ns)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TIMESPOT1 RTL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A34869-A9EF-1DC1-8AC7-DACC1FF58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200" y="3388175"/>
            <a:ext cx="1884008" cy="2313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BA93B-9404-DEF0-0AA0-E1C4843F2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467" y="3473847"/>
            <a:ext cx="3117391" cy="26700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2C2985A-F0B1-8B00-F963-F4C31090CDCF}"/>
              </a:ext>
            </a:extLst>
          </p:cNvPr>
          <p:cNvGrpSpPr/>
          <p:nvPr/>
        </p:nvGrpSpPr>
        <p:grpSpPr>
          <a:xfrm>
            <a:off x="9166232" y="3473847"/>
            <a:ext cx="2968221" cy="2784453"/>
            <a:chOff x="8936077" y="3891859"/>
            <a:chExt cx="2861578" cy="25464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4A0-3A91-D979-92F7-AD4584655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47"/>
            <a:stretch/>
          </p:blipFill>
          <p:spPr>
            <a:xfrm>
              <a:off x="8936077" y="3891859"/>
              <a:ext cx="2861578" cy="25464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6BE97E-E418-4B50-1618-C8CA4F3E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2290" t="50351" r="1" b="18928"/>
            <a:stretch/>
          </p:blipFill>
          <p:spPr>
            <a:xfrm>
              <a:off x="10974695" y="4585572"/>
              <a:ext cx="822960" cy="78232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38751F6-00F3-5573-A8D4-427DDD45174C}"/>
              </a:ext>
            </a:extLst>
          </p:cNvPr>
          <p:cNvSpPr/>
          <p:nvPr/>
        </p:nvSpPr>
        <p:spPr>
          <a:xfrm>
            <a:off x="4213488" y="5148748"/>
            <a:ext cx="1582265" cy="197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A68465-8613-1DF3-455B-CE1541BACAF3}"/>
              </a:ext>
            </a:extLst>
          </p:cNvPr>
          <p:cNvSpPr/>
          <p:nvPr/>
        </p:nvSpPr>
        <p:spPr>
          <a:xfrm>
            <a:off x="6503272" y="5446811"/>
            <a:ext cx="2480586" cy="231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0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IGNITE PLL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14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A68C9-AD59-A79B-00E9-77920521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719" y="664152"/>
            <a:ext cx="7529611" cy="202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4ACEE-5538-7E62-2683-69AE7CE2B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4524"/>
            <a:ext cx="12192000" cy="622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429599-7F83-7D4A-EA91-16EB8E35563C}"/>
              </a:ext>
            </a:extLst>
          </p:cNvPr>
          <p:cNvSpPr txBox="1"/>
          <p:nvPr/>
        </p:nvSpPr>
        <p:spPr>
          <a:xfrm>
            <a:off x="430219" y="2815440"/>
            <a:ext cx="110750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PLL (Phased Locked Loop) designed in order to provide an internal reference clock with a static phase with respect to an external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Based on a starved DCO with 3 different starving schemes (static, DAC and external)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Core Area: 30um x 6um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Area with Filter : 433um x 15.6 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Lock frequency : 40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LM Roman 12" panose="00000500000000000000" pitchFamily="50" charset="0"/>
                <a:sym typeface="Wingdings" panose="05000000000000000000" pitchFamily="2" charset="2"/>
              </a:rPr>
              <a:t>POST SIMULATION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: power consumption 50uW, jitter filtering from 14ps (input) to 1.9ps (output)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3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IGNITE0 TEST CHIP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15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99BE2-4567-D2F2-0973-A597615C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5" y="911037"/>
            <a:ext cx="5742022" cy="5483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58E884-C05C-BAA6-7E5D-2044086C9703}"/>
              </a:ext>
            </a:extLst>
          </p:cNvPr>
          <p:cNvSpPr txBox="1"/>
          <p:nvPr/>
        </p:nvSpPr>
        <p:spPr>
          <a:xfrm>
            <a:off x="5973903" y="559568"/>
            <a:ext cx="651742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  <a:sym typeface="Wingdings" panose="05000000000000000000" pitchFamily="2" charset="2"/>
              </a:rPr>
              <a:t>IGNITE0 </a:t>
            </a:r>
            <a:r>
              <a:rPr lang="en-US" b="1" dirty="0" err="1">
                <a:latin typeface="LM Roman 12" panose="00000500000000000000" pitchFamily="50" charset="0"/>
                <a:sym typeface="Wingdings" panose="05000000000000000000" pitchFamily="2" charset="2"/>
              </a:rPr>
              <a:t>mini@SIC</a:t>
            </a:r>
            <a:endParaRPr lang="en-US" b="1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b="1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Submitted in July ‘23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Expected in November ‘23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Contains:</a:t>
            </a: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Half Tile 8x4 ( Half repetition unit)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32 AFE channels (All different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flavours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32 TDCs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PLLs for clock generation/filtering (40MHz and 640MHz)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Readout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I2C interfaces for controls and configuration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10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IGNITE0 TEST CHIP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16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E545A-6DA4-B40D-8F12-D154B6895C10}"/>
              </a:ext>
            </a:extLst>
          </p:cNvPr>
          <p:cNvSpPr txBox="1"/>
          <p:nvPr/>
        </p:nvSpPr>
        <p:spPr>
          <a:xfrm>
            <a:off x="6096000" y="751630"/>
            <a:ext cx="5787695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  <a:sym typeface="Wingdings" panose="05000000000000000000" pitchFamily="2" charset="2"/>
              </a:rPr>
              <a:t>IGNITE0 </a:t>
            </a:r>
            <a:r>
              <a:rPr lang="en-US" b="1" dirty="0" err="1">
                <a:latin typeface="LM Roman 12" panose="00000500000000000000" pitchFamily="50" charset="0"/>
                <a:sym typeface="Wingdings" panose="05000000000000000000" pitchFamily="2" charset="2"/>
              </a:rPr>
              <a:t>mini@SIC</a:t>
            </a: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Some of the test we will be able to do:</a:t>
            </a: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Each pixel AFE can be pulsed individually using the Charge injection cell (measure jitter vs Charge), (measure jitter  vs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Each AFE is connected to a “Sensor Cell” that allow to change the capacitance load (from 12.5fF to 187fF) at the input  of the amplifier (measure jitter vs capacitance)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TDCs can be pulsed through the AFE but also from outside using a FAST-IN LVDS input (TDC performance scanning the phase with high accuracy)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Evaluate PLLs performance using loopback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8EF14-3899-48BA-5D3F-8B59A488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5" y="911037"/>
            <a:ext cx="5742022" cy="548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28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IGNITE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Conclusions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and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Perspectives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: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17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B2978-F0CA-9FF0-49C4-3270DED1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45" y="651248"/>
            <a:ext cx="2651990" cy="1265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75F7A-9C7F-DA59-8A76-4383105F4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451" y="1942258"/>
            <a:ext cx="5639289" cy="4077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BC3C1-49B9-8069-A3D6-09F5014F5B22}"/>
              </a:ext>
            </a:extLst>
          </p:cNvPr>
          <p:cNvSpPr txBox="1"/>
          <p:nvPr/>
        </p:nvSpPr>
        <p:spPr>
          <a:xfrm>
            <a:off x="302260" y="838689"/>
            <a:ext cx="5100057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The IGNITE initiative is currently working for develop a tracking system for High luminosity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We have submitted a first prototype (IGNITE0) that contains half of the repetition unit that we want to use as a building block for a larger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We are currently working on the test PCB that will allow us to test IGNITE0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LM Roman 12" panose="00000500000000000000" pitchFamily="50" charset="0"/>
                <a:sym typeface="Wingdings" panose="05000000000000000000" pitchFamily="2" charset="2"/>
              </a:rPr>
              <a:t>Next step development of ASIC “Fractal_IC_64”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64x64 pixels matrix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Periphery for test with conventional             wire bonding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8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2808366" y="2828835"/>
            <a:ext cx="62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THANK YOU</a:t>
            </a:r>
            <a:endParaRPr lang="en-US" sz="7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866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IGNITE: 3D/Vertical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integration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techniques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19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E6738-0628-6AA8-D005-2811F4F36E9F}"/>
              </a:ext>
            </a:extLst>
          </p:cNvPr>
          <p:cNvSpPr/>
          <p:nvPr/>
        </p:nvSpPr>
        <p:spPr>
          <a:xfrm>
            <a:off x="375648" y="1440805"/>
            <a:ext cx="1198880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164FB-3DD8-9F75-93A5-595B0761A01D}"/>
              </a:ext>
            </a:extLst>
          </p:cNvPr>
          <p:cNvSpPr txBox="1"/>
          <p:nvPr/>
        </p:nvSpPr>
        <p:spPr>
          <a:xfrm>
            <a:off x="7483366" y="1122456"/>
            <a:ext cx="421714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3D INTEGRATION: vertical interconnection of different active layers (different ASICs for example) using TSV (Through Silicon Vias)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Possibility of eliminate the inactive areas due to wire-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bondings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and enable “abutting”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Each layer can be assigned to a particular function, e.g. ( Front-end, Clock distribution, data merging)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249B0-EB32-B55A-8D93-ECD11FE0F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6" y="1222190"/>
            <a:ext cx="6776977" cy="37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2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EB6C5-951C-0C90-34CF-97F6E21C6BB5}"/>
              </a:ext>
            </a:extLst>
          </p:cNvPr>
          <p:cNvSpPr txBox="1"/>
          <p:nvPr/>
        </p:nvSpPr>
        <p:spPr>
          <a:xfrm>
            <a:off x="57547" y="664152"/>
            <a:ext cx="11904297" cy="3993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LM Roman 12" panose="00000500000000000000" pitchFamily="50" charset="0"/>
              </a:rPr>
              <a:t>Future </a:t>
            </a:r>
            <a:r>
              <a:rPr lang="it-IT" b="1" dirty="0" err="1">
                <a:latin typeface="LM Roman 12" panose="00000500000000000000" pitchFamily="50" charset="0"/>
              </a:rPr>
              <a:t>colliders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(</a:t>
            </a:r>
            <a:r>
              <a:rPr lang="en-US" b="1" dirty="0" err="1">
                <a:latin typeface="LM Roman 12" panose="00000500000000000000" pitchFamily="50" charset="0"/>
              </a:rPr>
              <a:t>LHCb</a:t>
            </a:r>
            <a:r>
              <a:rPr lang="en-US" b="1" dirty="0">
                <a:latin typeface="LM Roman 12" panose="00000500000000000000" pitchFamily="50" charset="0"/>
              </a:rPr>
              <a:t> Upgrade II, HIKE (NA62 upgrade), CMS-PPS, ATLAS AFP, FCC-</a:t>
            </a:r>
            <a:r>
              <a:rPr lang="en-US" b="1" dirty="0" err="1">
                <a:latin typeface="LM Roman 12" panose="00000500000000000000" pitchFamily="50" charset="0"/>
              </a:rPr>
              <a:t>hh</a:t>
            </a:r>
            <a:r>
              <a:rPr lang="en-US" b="1" dirty="0">
                <a:latin typeface="LM Roman 12" panose="00000500000000000000" pitchFamily="50" charset="0"/>
              </a:rPr>
              <a:t>) will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have</a:t>
            </a:r>
            <a:r>
              <a:rPr lang="it-IT" b="1" dirty="0">
                <a:latin typeface="LM Roman 12" panose="00000500000000000000" pitchFamily="50" charset="0"/>
              </a:rPr>
              <a:t> to </a:t>
            </a:r>
            <a:r>
              <a:rPr lang="en-US" b="1" dirty="0">
                <a:latin typeface="LM Roman 12" panose="00000500000000000000" pitchFamily="50" charset="0"/>
              </a:rPr>
              <a:t>cope</a:t>
            </a:r>
            <a:r>
              <a:rPr lang="it-IT" b="1" dirty="0">
                <a:latin typeface="LM Roman 12" panose="00000500000000000000" pitchFamily="50" charset="0"/>
              </a:rPr>
              <a:t> with </a:t>
            </a:r>
            <a:r>
              <a:rPr lang="en-US" b="1" dirty="0">
                <a:latin typeface="LM Roman 12" panose="00000500000000000000" pitchFamily="50" charset="0"/>
              </a:rPr>
              <a:t>extremely</a:t>
            </a:r>
            <a:r>
              <a:rPr lang="it-IT" b="1" dirty="0">
                <a:latin typeface="LM Roman 12" panose="00000500000000000000" pitchFamily="50" charset="0"/>
              </a:rPr>
              <a:t> high </a:t>
            </a:r>
            <a:r>
              <a:rPr lang="en-US" b="1" dirty="0">
                <a:latin typeface="LM Roman 12" panose="00000500000000000000" pitchFamily="50" charset="0"/>
              </a:rPr>
              <a:t>instantaneous luminosity: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163513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it-IT" sz="700" dirty="0">
              <a:latin typeface="LM Roman 12" panose="000005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/>
            <a:endParaRPr lang="it-IT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dirty="0">
              <a:latin typeface="LM Roman 12" panose="00000500000000000000" pitchFamily="50" charset="0"/>
            </a:endParaRP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/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READ-OUT ELECTRONICS:</a:t>
                </a:r>
                <a:endParaRPr lang="it-IT" dirty="0">
                  <a:solidFill>
                    <a:srgbClr val="FF0000"/>
                  </a:solidFill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Pixel pitch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on the full chain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𝑠𝑒𝑛𝑠𝑜𝑟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𝐴𝐹𝐸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Radiation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𝑇𝐼𝐷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𝐺𝑟𝑎𝑑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Power budget per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(</a:t>
                </a:r>
                <a:r>
                  <a:rPr lang="it-IT" dirty="0" err="1">
                    <a:latin typeface="LM Roman 12" panose="00000500000000000000" pitchFamily="50" charset="0"/>
                  </a:rPr>
                  <a:t>referred</a:t>
                </a:r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pitch,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)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DATA BANDWIDTH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𝐺𝑏𝑝𝑠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𝐴𝑆𝐼𝐶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blipFill>
                <a:blip r:embed="rId3"/>
                <a:stretch>
                  <a:fillRect l="-370" b="-26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6">
            <a:extLst>
              <a:ext uri="{FF2B5EF4-FFF2-40B4-BE49-F238E27FC236}">
                <a16:creationId xmlns:a16="http://schemas.microsoft.com/office/drawing/2014/main" id="{BB9D0028-BAF6-81E2-A316-6C87146EF56D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Challenges in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next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Hi-Lumi upgrades (and 4D tracking)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3D9667-35CB-1ADF-6C1C-EBE1B52FD062}"/>
                  </a:ext>
                </a:extLst>
              </p:cNvPr>
              <p:cNvSpPr txBox="1"/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SENSORS: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Radiation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against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fluences</a:t>
                </a:r>
                <a:r>
                  <a:rPr lang="it-IT" dirty="0">
                    <a:latin typeface="LM Roman 12" panose="00000500000000000000" pitchFamily="50" charset="0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Spatial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per hit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Detection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efficiency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&gt;99%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per </a:t>
                </a:r>
                <a:r>
                  <a:rPr lang="it-IT" dirty="0" err="1">
                    <a:latin typeface="LM Roman 12" panose="00000500000000000000" pitchFamily="50" charset="0"/>
                  </a:rPr>
                  <a:t>layer</a:t>
                </a:r>
                <a:endParaRPr lang="it-IT" dirty="0">
                  <a:latin typeface="LM Roman 12" panose="00000500000000000000" pitchFamily="50" charset="0"/>
                </a:endParaRPr>
              </a:p>
              <a:p>
                <a:pPr marL="285750">
                  <a:lnSpc>
                    <a:spcPct val="150000"/>
                  </a:lnSpc>
                </a:pPr>
                <a:endParaRPr lang="it-IT" sz="300" dirty="0">
                  <a:latin typeface="LM Roman 12" panose="00000500000000000000" pitchFamily="50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3D9667-35CB-1ADF-6C1C-EBE1B52FD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blipFill>
                <a:blip r:embed="rId4"/>
                <a:stretch>
                  <a:fillRect l="-422" t="-10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59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IGNITE AFE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schematic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: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20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E6738-0628-6AA8-D005-2811F4F36E9F}"/>
              </a:ext>
            </a:extLst>
          </p:cNvPr>
          <p:cNvSpPr/>
          <p:nvPr/>
        </p:nvSpPr>
        <p:spPr>
          <a:xfrm>
            <a:off x="375648" y="1440805"/>
            <a:ext cx="1198880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D9CF3-BB05-24DA-C038-9417BF573A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2"/>
          <a:stretch/>
        </p:blipFill>
        <p:spPr>
          <a:xfrm>
            <a:off x="214475" y="893334"/>
            <a:ext cx="5519508" cy="2535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85D3F8-F989-75E7-0467-621FE2A46DF5}"/>
              </a:ext>
            </a:extLst>
          </p:cNvPr>
          <p:cNvSpPr txBox="1"/>
          <p:nvPr/>
        </p:nvSpPr>
        <p:spPr>
          <a:xfrm>
            <a:off x="158825" y="3500280"/>
            <a:ext cx="47015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General architecture of the Analog Front-End</a:t>
            </a: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Single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Krummenacher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AC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Dual Stage Discriminator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0CA37-9D13-B4AF-8134-446194829137}"/>
              </a:ext>
            </a:extLst>
          </p:cNvPr>
          <p:cNvSpPr/>
          <p:nvPr/>
        </p:nvSpPr>
        <p:spPr>
          <a:xfrm>
            <a:off x="2312894" y="2161167"/>
            <a:ext cx="842682" cy="9137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475329-15DD-2464-16EC-0FB7CF170FC6}"/>
              </a:ext>
            </a:extLst>
          </p:cNvPr>
          <p:cNvCxnSpPr>
            <a:cxnSpLocks/>
          </p:cNvCxnSpPr>
          <p:nvPr/>
        </p:nvCxnSpPr>
        <p:spPr>
          <a:xfrm flipV="1">
            <a:off x="3155576" y="993214"/>
            <a:ext cx="2833402" cy="1328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2ECE9DA-F458-A3AB-E79E-841C4D782E63}"/>
              </a:ext>
            </a:extLst>
          </p:cNvPr>
          <p:cNvSpPr txBox="1"/>
          <p:nvPr/>
        </p:nvSpPr>
        <p:spPr>
          <a:xfrm>
            <a:off x="6096000" y="79377"/>
            <a:ext cx="6459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Two Core Amplifier 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Cascoded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Inverter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No-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Cascode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 inverter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618C61-FC6F-AFFC-D385-F7FA8AB7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73" y="942677"/>
            <a:ext cx="5169966" cy="21423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693BB2-808C-21E0-15E7-FA77C0B06E7E}"/>
              </a:ext>
            </a:extLst>
          </p:cNvPr>
          <p:cNvSpPr/>
          <p:nvPr/>
        </p:nvSpPr>
        <p:spPr>
          <a:xfrm>
            <a:off x="5988978" y="79378"/>
            <a:ext cx="5638245" cy="30761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04D590-A8DA-B59E-DE6C-0986CA4BB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369" y="4001493"/>
            <a:ext cx="6560084" cy="24024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D6C098-3F5C-16A1-350F-8B482ED1DDF8}"/>
              </a:ext>
            </a:extLst>
          </p:cNvPr>
          <p:cNvSpPr txBox="1"/>
          <p:nvPr/>
        </p:nvSpPr>
        <p:spPr>
          <a:xfrm>
            <a:off x="6712399" y="3429000"/>
            <a:ext cx="4701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Two channel equalization solution: Offset Compensation, Finetune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488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RESULTS: IGNITE0 TEST CHIP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21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A99BE2-4567-D2F2-0973-A597615C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20" y="1005630"/>
            <a:ext cx="5075360" cy="4846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E545A-6DA4-B40D-8F12-D154B6895C10}"/>
              </a:ext>
            </a:extLst>
          </p:cNvPr>
          <p:cNvSpPr txBox="1"/>
          <p:nvPr/>
        </p:nvSpPr>
        <p:spPr>
          <a:xfrm>
            <a:off x="5471380" y="751630"/>
            <a:ext cx="651742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LM Roman 12" panose="00000500000000000000" pitchFamily="50" charset="0"/>
                <a:sym typeface="Wingdings" panose="05000000000000000000" pitchFamily="2" charset="2"/>
              </a:rPr>
              <a:t>IGNITE0 </a:t>
            </a:r>
            <a:r>
              <a:rPr lang="en-US" b="1" dirty="0" err="1">
                <a:latin typeface="LM Roman 12" panose="00000500000000000000" pitchFamily="50" charset="0"/>
                <a:sym typeface="Wingdings" panose="05000000000000000000" pitchFamily="2" charset="2"/>
              </a:rPr>
              <a:t>mini@SIC</a:t>
            </a: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READOUT SYSTEM:</a:t>
            </a:r>
          </a:p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One 16-word depth FIFO for each 8x2 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Each event is a 49-bit word that includes all the info (Vernier counters, TOT, Coarse Timestamp/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Bxid</a:t>
            </a: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, Event type, pixel Address, FIFO Status)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Data not optimized for bandwidth (testing purposes)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Data out on two differential lines @ 640 Mb/s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Max event rate per output line/FIFO =&gt; ~ 12.5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Max event rate per pixel ~ 780 </a:t>
            </a:r>
            <a:r>
              <a:rPr lang="en-US" dirty="0" err="1">
                <a:latin typeface="LM Roman 12" panose="00000500000000000000" pitchFamily="50" charset="0"/>
                <a:sym typeface="Wingdings" panose="05000000000000000000" pitchFamily="2" charset="2"/>
              </a:rPr>
              <a:t>KHz</a:t>
            </a: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80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IGNITE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radiation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hardness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of 28nm HPC+: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22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8E6738-0628-6AA8-D005-2811F4F36E9F}"/>
              </a:ext>
            </a:extLst>
          </p:cNvPr>
          <p:cNvSpPr/>
          <p:nvPr/>
        </p:nvSpPr>
        <p:spPr>
          <a:xfrm>
            <a:off x="375648" y="1440805"/>
            <a:ext cx="1198880" cy="487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4A2D8-C33E-D2E0-E9A1-3E624C13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158" y="664152"/>
            <a:ext cx="9602032" cy="3520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FFC94-E89E-FD0E-F82D-92350395FC9C}"/>
              </a:ext>
            </a:extLst>
          </p:cNvPr>
          <p:cNvSpPr txBox="1"/>
          <p:nvPr/>
        </p:nvSpPr>
        <p:spPr>
          <a:xfrm>
            <a:off x="123003" y="4054800"/>
            <a:ext cx="11440534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LM Roman 12" panose="00000500000000000000" pitchFamily="50" charset="0"/>
              <a:sym typeface="Wingdings" panose="05000000000000000000" pitchFamily="2" charset="2"/>
            </a:endParaRPr>
          </a:p>
          <a:p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IGNITE RAD-CHIP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Submitted in April, samples arriving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PCB for testing under preparation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M Roman 12" panose="00000500000000000000" pitchFamily="50" charset="0"/>
                <a:sym typeface="Wingdings" panose="05000000000000000000" pitchFamily="2" charset="2"/>
              </a:rPr>
              <a:t>Irradiation test scheduled in Padua</a:t>
            </a: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3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EB6C5-951C-0C90-34CF-97F6E21C6BB5}"/>
              </a:ext>
            </a:extLst>
          </p:cNvPr>
          <p:cNvSpPr txBox="1"/>
          <p:nvPr/>
        </p:nvSpPr>
        <p:spPr>
          <a:xfrm>
            <a:off x="57547" y="664152"/>
            <a:ext cx="11904297" cy="3993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LM Roman 12" panose="00000500000000000000" pitchFamily="50" charset="0"/>
              </a:rPr>
              <a:t>Future </a:t>
            </a:r>
            <a:r>
              <a:rPr lang="it-IT" b="1" dirty="0" err="1">
                <a:latin typeface="LM Roman 12" panose="00000500000000000000" pitchFamily="50" charset="0"/>
              </a:rPr>
              <a:t>colliders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(</a:t>
            </a:r>
            <a:r>
              <a:rPr lang="en-US" b="1" dirty="0" err="1">
                <a:latin typeface="LM Roman 12" panose="00000500000000000000" pitchFamily="50" charset="0"/>
              </a:rPr>
              <a:t>LHCb</a:t>
            </a:r>
            <a:r>
              <a:rPr lang="en-US" b="1" dirty="0">
                <a:latin typeface="LM Roman 12" panose="00000500000000000000" pitchFamily="50" charset="0"/>
              </a:rPr>
              <a:t> Upgrade II, HIKE (NA62 upgrade), CMS-PPS, ATLAS AFP, FCC-</a:t>
            </a:r>
            <a:r>
              <a:rPr lang="en-US" b="1" dirty="0" err="1">
                <a:latin typeface="LM Roman 12" panose="00000500000000000000" pitchFamily="50" charset="0"/>
              </a:rPr>
              <a:t>hh</a:t>
            </a:r>
            <a:r>
              <a:rPr lang="en-US" b="1" dirty="0">
                <a:latin typeface="LM Roman 12" panose="00000500000000000000" pitchFamily="50" charset="0"/>
              </a:rPr>
              <a:t>) will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have</a:t>
            </a:r>
            <a:r>
              <a:rPr lang="it-IT" b="1" dirty="0">
                <a:latin typeface="LM Roman 12" panose="00000500000000000000" pitchFamily="50" charset="0"/>
              </a:rPr>
              <a:t> to </a:t>
            </a:r>
            <a:r>
              <a:rPr lang="en-US" b="1" dirty="0">
                <a:latin typeface="LM Roman 12" panose="00000500000000000000" pitchFamily="50" charset="0"/>
              </a:rPr>
              <a:t>cope</a:t>
            </a:r>
            <a:r>
              <a:rPr lang="it-IT" b="1" dirty="0">
                <a:latin typeface="LM Roman 12" panose="00000500000000000000" pitchFamily="50" charset="0"/>
              </a:rPr>
              <a:t> with </a:t>
            </a:r>
            <a:r>
              <a:rPr lang="en-US" b="1" dirty="0">
                <a:latin typeface="LM Roman 12" panose="00000500000000000000" pitchFamily="50" charset="0"/>
              </a:rPr>
              <a:t>extremely</a:t>
            </a:r>
            <a:r>
              <a:rPr lang="it-IT" b="1" dirty="0">
                <a:latin typeface="LM Roman 12" panose="00000500000000000000" pitchFamily="50" charset="0"/>
              </a:rPr>
              <a:t> high </a:t>
            </a:r>
            <a:r>
              <a:rPr lang="en-US" b="1" dirty="0">
                <a:latin typeface="LM Roman 12" panose="00000500000000000000" pitchFamily="50" charset="0"/>
              </a:rPr>
              <a:t>instantaneous luminosity: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163513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it-IT" sz="700" dirty="0">
              <a:latin typeface="LM Roman 12" panose="000005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/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/>
            <a:endParaRPr lang="it-IT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dirty="0">
              <a:latin typeface="LM Roman 12" panose="00000500000000000000" pitchFamily="50" charset="0"/>
            </a:endParaRP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F7DD4F-B295-B026-9CAE-68B62C91D300}"/>
                  </a:ext>
                </a:extLst>
              </p:cNvPr>
              <p:cNvSpPr txBox="1"/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SENSORS: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Radiation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against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fluences</a:t>
                </a:r>
                <a:r>
                  <a:rPr lang="it-IT" dirty="0">
                    <a:latin typeface="LM Roman 12" panose="00000500000000000000" pitchFamily="50" charset="0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Spatial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per hit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Detection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efficiency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&gt;99%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per </a:t>
                </a:r>
                <a:r>
                  <a:rPr lang="it-IT" dirty="0" err="1">
                    <a:latin typeface="LM Roman 12" panose="00000500000000000000" pitchFamily="50" charset="0"/>
                  </a:rPr>
                  <a:t>layer</a:t>
                </a:r>
                <a:endParaRPr lang="it-IT" dirty="0">
                  <a:latin typeface="LM Roman 12" panose="00000500000000000000" pitchFamily="50" charset="0"/>
                </a:endParaRPr>
              </a:p>
              <a:p>
                <a:pPr marL="285750">
                  <a:lnSpc>
                    <a:spcPct val="150000"/>
                  </a:lnSpc>
                </a:pPr>
                <a:endParaRPr lang="it-IT" sz="300" dirty="0">
                  <a:latin typeface="LM Roman 12" panose="00000500000000000000" pitchFamily="50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F7DD4F-B295-B026-9CAE-68B62C91D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blipFill>
                <a:blip r:embed="rId3"/>
                <a:stretch>
                  <a:fillRect l="-422" t="-10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/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READ-OUT ELECTRONICS:</a:t>
                </a:r>
                <a:endParaRPr lang="it-IT" dirty="0">
                  <a:solidFill>
                    <a:srgbClr val="FF0000"/>
                  </a:solidFill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Pixel pitch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on the full chain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𝑠𝑒𝑛𝑠𝑜𝑟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𝐴𝐹𝐸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Radiation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𝑇𝐼𝐷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𝐺𝑟𝑎𝑑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Power budget per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(</a:t>
                </a:r>
                <a:r>
                  <a:rPr lang="it-IT" dirty="0" err="1">
                    <a:latin typeface="LM Roman 12" panose="00000500000000000000" pitchFamily="50" charset="0"/>
                  </a:rPr>
                  <a:t>referred</a:t>
                </a:r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pitch,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)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DATA BANDWIDTH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𝐺𝑏𝑝𝑠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𝐴𝑆𝐼𝐶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blipFill>
                <a:blip r:embed="rId4"/>
                <a:stretch>
                  <a:fillRect l="-370" b="-26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3C44646-7BFD-9919-753E-8A914539C6C3}"/>
              </a:ext>
            </a:extLst>
          </p:cNvPr>
          <p:cNvSpPr txBox="1"/>
          <p:nvPr/>
        </p:nvSpPr>
        <p:spPr>
          <a:xfrm>
            <a:off x="9045532" y="1624675"/>
            <a:ext cx="2124963" cy="1706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FAST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and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RAD-HARD SENSORS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0FFDB4D-EFCD-6655-0236-4D627810F2C0}"/>
              </a:ext>
            </a:extLst>
          </p:cNvPr>
          <p:cNvSpPr/>
          <p:nvPr/>
        </p:nvSpPr>
        <p:spPr>
          <a:xfrm>
            <a:off x="8206248" y="2399542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18B5B743-C475-BB49-B205-2796C476985A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Challenges in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next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Hi-Lumi upgrades (and 4D tracking)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48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4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EB6C5-951C-0C90-34CF-97F6E21C6BB5}"/>
              </a:ext>
            </a:extLst>
          </p:cNvPr>
          <p:cNvSpPr txBox="1"/>
          <p:nvPr/>
        </p:nvSpPr>
        <p:spPr>
          <a:xfrm>
            <a:off x="57547" y="664152"/>
            <a:ext cx="11904297" cy="3993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LM Roman 12" panose="00000500000000000000" pitchFamily="50" charset="0"/>
              </a:rPr>
              <a:t>Future </a:t>
            </a:r>
            <a:r>
              <a:rPr lang="it-IT" b="1" dirty="0" err="1">
                <a:latin typeface="LM Roman 12" panose="00000500000000000000" pitchFamily="50" charset="0"/>
              </a:rPr>
              <a:t>colliders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(</a:t>
            </a:r>
            <a:r>
              <a:rPr lang="en-US" b="1" dirty="0" err="1">
                <a:latin typeface="LM Roman 12" panose="00000500000000000000" pitchFamily="50" charset="0"/>
              </a:rPr>
              <a:t>LHCb</a:t>
            </a:r>
            <a:r>
              <a:rPr lang="en-US" b="1" dirty="0">
                <a:latin typeface="LM Roman 12" panose="00000500000000000000" pitchFamily="50" charset="0"/>
              </a:rPr>
              <a:t> Upgrade II, HIKE (NA62 upgrade), CMS-PPS, ATLAS AFP, FCC-</a:t>
            </a:r>
            <a:r>
              <a:rPr lang="en-US" b="1" dirty="0" err="1">
                <a:latin typeface="LM Roman 12" panose="00000500000000000000" pitchFamily="50" charset="0"/>
              </a:rPr>
              <a:t>hh</a:t>
            </a:r>
            <a:r>
              <a:rPr lang="en-US" b="1" dirty="0">
                <a:latin typeface="LM Roman 12" panose="00000500000000000000" pitchFamily="50" charset="0"/>
              </a:rPr>
              <a:t>) will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have</a:t>
            </a:r>
            <a:r>
              <a:rPr lang="it-IT" b="1" dirty="0">
                <a:latin typeface="LM Roman 12" panose="00000500000000000000" pitchFamily="50" charset="0"/>
              </a:rPr>
              <a:t> to </a:t>
            </a:r>
            <a:r>
              <a:rPr lang="en-US" b="1" dirty="0">
                <a:latin typeface="LM Roman 12" panose="00000500000000000000" pitchFamily="50" charset="0"/>
              </a:rPr>
              <a:t>cope</a:t>
            </a:r>
            <a:r>
              <a:rPr lang="it-IT" b="1" dirty="0">
                <a:latin typeface="LM Roman 12" panose="00000500000000000000" pitchFamily="50" charset="0"/>
              </a:rPr>
              <a:t> with </a:t>
            </a:r>
            <a:r>
              <a:rPr lang="en-US" b="1" dirty="0">
                <a:latin typeface="LM Roman 12" panose="00000500000000000000" pitchFamily="50" charset="0"/>
              </a:rPr>
              <a:t>extremely</a:t>
            </a:r>
            <a:r>
              <a:rPr lang="it-IT" b="1" dirty="0">
                <a:latin typeface="LM Roman 12" panose="00000500000000000000" pitchFamily="50" charset="0"/>
              </a:rPr>
              <a:t> high </a:t>
            </a:r>
            <a:r>
              <a:rPr lang="en-US" b="1" dirty="0">
                <a:latin typeface="LM Roman 12" panose="00000500000000000000" pitchFamily="50" charset="0"/>
              </a:rPr>
              <a:t>instantaneous luminosity: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163513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it-IT" sz="700" dirty="0">
              <a:latin typeface="LM Roman 12" panose="000005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/>
            <a:endParaRPr lang="it-IT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dirty="0">
              <a:latin typeface="LM Roman 12" panose="00000500000000000000" pitchFamily="50" charset="0"/>
            </a:endParaRP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/>
              <p:nvPr/>
            </p:nvSpPr>
            <p:spPr>
              <a:xfrm>
                <a:off x="915222" y="3862094"/>
                <a:ext cx="8236593" cy="257807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READ-OUT ELECTRONICS:</a:t>
                </a:r>
                <a:endParaRPr lang="it-IT" dirty="0">
                  <a:solidFill>
                    <a:srgbClr val="FF0000"/>
                  </a:solidFill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Pixel pitch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on the full chain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𝑠𝑒𝑛𝑠𝑜𝑟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𝐴𝐹𝐸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Radiation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𝑇𝐼𝐷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𝐺𝑟𝑎𝑑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Power budget per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(</a:t>
                </a:r>
                <a:r>
                  <a:rPr lang="it-IT" dirty="0" err="1">
                    <a:latin typeface="LM Roman 12" panose="00000500000000000000" pitchFamily="50" charset="0"/>
                  </a:rPr>
                  <a:t>referred</a:t>
                </a:r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pitch,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)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DATA BANDWIDTH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𝐺𝑏𝑝𝑠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𝐴𝑆𝐼𝐶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3862094"/>
                <a:ext cx="8236593" cy="2578078"/>
              </a:xfrm>
              <a:prstGeom prst="rect">
                <a:avLst/>
              </a:prstGeom>
              <a:blipFill>
                <a:blip r:embed="rId3"/>
                <a:stretch>
                  <a:fillRect l="-370" b="-16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AD63436-E39E-0ED9-54E9-7D61896474B4}"/>
              </a:ext>
            </a:extLst>
          </p:cNvPr>
          <p:cNvSpPr txBox="1"/>
          <p:nvPr/>
        </p:nvSpPr>
        <p:spPr>
          <a:xfrm>
            <a:off x="9045532" y="1624675"/>
            <a:ext cx="2124963" cy="1706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FAST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and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RAD-HARD SENSORS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8866D-D4D1-ECB4-4B61-BAD80CADB665}"/>
              </a:ext>
            </a:extLst>
          </p:cNvPr>
          <p:cNvSpPr txBox="1"/>
          <p:nvPr/>
        </p:nvSpPr>
        <p:spPr>
          <a:xfrm>
            <a:off x="9716789" y="4526168"/>
            <a:ext cx="2124963" cy="875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CMOS 28-nm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ELECTRONICS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BBBB2F-1E53-332F-C276-86F76896597A}"/>
              </a:ext>
            </a:extLst>
          </p:cNvPr>
          <p:cNvSpPr/>
          <p:nvPr/>
        </p:nvSpPr>
        <p:spPr>
          <a:xfrm>
            <a:off x="9045532" y="4867165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63347922-118C-9ECC-1A60-CA28415051BE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Challenges in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next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Hi-Lumi upgrades (and 4D tracking)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684171-34AC-69AC-E68D-8202FE3AAC7D}"/>
                  </a:ext>
                </a:extLst>
              </p:cNvPr>
              <p:cNvSpPr txBox="1"/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SENSORS: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Radiation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against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fluences</a:t>
                </a:r>
                <a:r>
                  <a:rPr lang="it-IT" dirty="0">
                    <a:latin typeface="LM Roman 12" panose="00000500000000000000" pitchFamily="50" charset="0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Spatial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per hit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Detection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efficiency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&gt;99%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per </a:t>
                </a:r>
                <a:r>
                  <a:rPr lang="it-IT" dirty="0" err="1">
                    <a:latin typeface="LM Roman 12" panose="00000500000000000000" pitchFamily="50" charset="0"/>
                  </a:rPr>
                  <a:t>layer</a:t>
                </a:r>
                <a:endParaRPr lang="it-IT" dirty="0">
                  <a:latin typeface="LM Roman 12" panose="00000500000000000000" pitchFamily="50" charset="0"/>
                </a:endParaRPr>
              </a:p>
              <a:p>
                <a:pPr marL="285750">
                  <a:lnSpc>
                    <a:spcPct val="150000"/>
                  </a:lnSpc>
                </a:pPr>
                <a:endParaRPr lang="it-IT" sz="300" dirty="0">
                  <a:latin typeface="LM Roman 12" panose="00000500000000000000" pitchFamily="50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684171-34AC-69AC-E68D-8202FE3AA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blipFill>
                <a:blip r:embed="rId5"/>
                <a:stretch>
                  <a:fillRect l="-422" t="-10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39E6398B-5AB9-1630-6123-7C2E79DF6BE2}"/>
              </a:ext>
            </a:extLst>
          </p:cNvPr>
          <p:cNvSpPr/>
          <p:nvPr/>
        </p:nvSpPr>
        <p:spPr>
          <a:xfrm>
            <a:off x="8206248" y="2399542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Challenges in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next</a:t>
            </a:r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Hi-Lumi upgrades (and 4D tracking)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5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EB6C5-951C-0C90-34CF-97F6E21C6BB5}"/>
              </a:ext>
            </a:extLst>
          </p:cNvPr>
          <p:cNvSpPr txBox="1"/>
          <p:nvPr/>
        </p:nvSpPr>
        <p:spPr>
          <a:xfrm>
            <a:off x="57547" y="664152"/>
            <a:ext cx="11904297" cy="3993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LM Roman 12" panose="00000500000000000000" pitchFamily="50" charset="0"/>
              </a:rPr>
              <a:t>Future </a:t>
            </a:r>
            <a:r>
              <a:rPr lang="it-IT" b="1" dirty="0" err="1">
                <a:latin typeface="LM Roman 12" panose="00000500000000000000" pitchFamily="50" charset="0"/>
              </a:rPr>
              <a:t>colliders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(</a:t>
            </a:r>
            <a:r>
              <a:rPr lang="en-US" b="1" dirty="0" err="1">
                <a:latin typeface="LM Roman 12" panose="00000500000000000000" pitchFamily="50" charset="0"/>
              </a:rPr>
              <a:t>LHCb</a:t>
            </a:r>
            <a:r>
              <a:rPr lang="en-US" b="1" dirty="0">
                <a:latin typeface="LM Roman 12" panose="00000500000000000000" pitchFamily="50" charset="0"/>
              </a:rPr>
              <a:t> Upgrade II, HIKE (NA62 upgrade), CMS-PPS, ATLAS AFP, FCC-</a:t>
            </a:r>
            <a:r>
              <a:rPr lang="en-US" b="1" dirty="0" err="1">
                <a:latin typeface="LM Roman 12" panose="00000500000000000000" pitchFamily="50" charset="0"/>
              </a:rPr>
              <a:t>hh</a:t>
            </a:r>
            <a:r>
              <a:rPr lang="en-US" b="1" dirty="0">
                <a:latin typeface="LM Roman 12" panose="00000500000000000000" pitchFamily="50" charset="0"/>
              </a:rPr>
              <a:t>) will</a:t>
            </a:r>
            <a:r>
              <a:rPr lang="it-IT" b="1" dirty="0">
                <a:latin typeface="LM Roman 12" panose="00000500000000000000" pitchFamily="50" charset="0"/>
              </a:rPr>
              <a:t> </a:t>
            </a:r>
            <a:r>
              <a:rPr lang="en-US" b="1" dirty="0">
                <a:latin typeface="LM Roman 12" panose="00000500000000000000" pitchFamily="50" charset="0"/>
              </a:rPr>
              <a:t>have</a:t>
            </a:r>
            <a:r>
              <a:rPr lang="it-IT" b="1" dirty="0">
                <a:latin typeface="LM Roman 12" panose="00000500000000000000" pitchFamily="50" charset="0"/>
              </a:rPr>
              <a:t> to </a:t>
            </a:r>
            <a:r>
              <a:rPr lang="en-US" b="1" dirty="0">
                <a:latin typeface="LM Roman 12" panose="00000500000000000000" pitchFamily="50" charset="0"/>
              </a:rPr>
              <a:t>cope</a:t>
            </a:r>
            <a:r>
              <a:rPr lang="it-IT" b="1" dirty="0">
                <a:latin typeface="LM Roman 12" panose="00000500000000000000" pitchFamily="50" charset="0"/>
              </a:rPr>
              <a:t> with </a:t>
            </a:r>
            <a:r>
              <a:rPr lang="en-US" b="1" dirty="0">
                <a:latin typeface="LM Roman 12" panose="00000500000000000000" pitchFamily="50" charset="0"/>
              </a:rPr>
              <a:t>extremely</a:t>
            </a:r>
            <a:r>
              <a:rPr lang="it-IT" b="1" dirty="0">
                <a:latin typeface="LM Roman 12" panose="00000500000000000000" pitchFamily="50" charset="0"/>
              </a:rPr>
              <a:t> high </a:t>
            </a:r>
            <a:r>
              <a:rPr lang="en-US" b="1" dirty="0">
                <a:latin typeface="LM Roman 12" panose="00000500000000000000" pitchFamily="50" charset="0"/>
              </a:rPr>
              <a:t>instantaneous luminosity: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LM Roman 12" panose="00000500000000000000" pitchFamily="50" charset="0"/>
            </a:endParaRPr>
          </a:p>
          <a:p>
            <a:pPr marL="285750" indent="163513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it-IT" sz="700" dirty="0">
              <a:latin typeface="LM Roman 12" panose="000005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 indent="163513">
              <a:buFont typeface="Courier New" panose="02070309020205020404" pitchFamily="49" charset="0"/>
              <a:buChar char="o"/>
            </a:pPr>
            <a:endParaRPr lang="it-IT" dirty="0">
              <a:latin typeface="LM Roman 12" panose="00000500000000000000" pitchFamily="50" charset="0"/>
            </a:endParaRPr>
          </a:p>
          <a:p>
            <a:pPr marL="285750"/>
            <a:endParaRPr lang="it-IT" dirty="0"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dirty="0">
              <a:latin typeface="LM Roman 12" panose="00000500000000000000" pitchFamily="50" charset="0"/>
            </a:endParaRP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/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READ-OUT ELECTRONICS:</a:t>
                </a:r>
                <a:endParaRPr lang="it-IT" dirty="0">
                  <a:solidFill>
                    <a:srgbClr val="FF0000"/>
                  </a:solidFill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Pixel pitch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on the full chain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𝑠𝑒𝑛𝑠𝑜𝑟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𝐴𝐹𝐸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Radiation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𝑇𝐼𝐷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𝐺𝑟𝑎𝑑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Power budget per pixel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(</a:t>
                </a:r>
                <a:r>
                  <a:rPr lang="it-IT" dirty="0" err="1">
                    <a:latin typeface="LM Roman 12" panose="00000500000000000000" pitchFamily="50" charset="0"/>
                  </a:rPr>
                  <a:t>referred</a:t>
                </a:r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pitch,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1.5 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)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DATA BANDWIDTH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𝐺𝑏𝑝𝑠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𝐴𝑆𝐼𝐶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BB6A0C-006A-1B2E-A36B-D1DC9BE51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3862094"/>
                <a:ext cx="8236593" cy="2551404"/>
              </a:xfrm>
              <a:prstGeom prst="rect">
                <a:avLst/>
              </a:prstGeom>
              <a:blipFill>
                <a:blip r:embed="rId3"/>
                <a:stretch>
                  <a:fillRect l="-370" b="-26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AC3BD99-D8FD-8657-8C94-9A7AD058CC53}"/>
              </a:ext>
            </a:extLst>
          </p:cNvPr>
          <p:cNvSpPr txBox="1"/>
          <p:nvPr/>
        </p:nvSpPr>
        <p:spPr>
          <a:xfrm>
            <a:off x="9045532" y="1624675"/>
            <a:ext cx="2124963" cy="1706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FAST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and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RAD-HARD SENSORS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0E39A-EC4A-69D8-0944-180A74E13A79}"/>
              </a:ext>
            </a:extLst>
          </p:cNvPr>
          <p:cNvSpPr txBox="1"/>
          <p:nvPr/>
        </p:nvSpPr>
        <p:spPr>
          <a:xfrm>
            <a:off x="9716789" y="4526168"/>
            <a:ext cx="2124963" cy="875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CMOS 28-nm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ELECTRONICS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D47E6-00DC-C8FC-773B-319A8AC0BF79}"/>
              </a:ext>
            </a:extLst>
          </p:cNvPr>
          <p:cNvSpPr txBox="1"/>
          <p:nvPr/>
        </p:nvSpPr>
        <p:spPr>
          <a:xfrm>
            <a:off x="9716788" y="5540248"/>
            <a:ext cx="2124963" cy="875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  <a:latin typeface="LM Roman 12" panose="00000500000000000000" pitchFamily="50" charset="0"/>
              </a:rPr>
              <a:t>SILICON PHOTONICS</a:t>
            </a:r>
            <a:endParaRPr lang="it-IT" b="1" dirty="0">
              <a:solidFill>
                <a:srgbClr val="00B050"/>
              </a:solidFill>
              <a:latin typeface="LM Roman 12" panose="00000500000000000000" pitchFamily="50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5D544C5-9934-BC84-87EE-620D56987DC1}"/>
              </a:ext>
            </a:extLst>
          </p:cNvPr>
          <p:cNvSpPr/>
          <p:nvPr/>
        </p:nvSpPr>
        <p:spPr>
          <a:xfrm>
            <a:off x="9045532" y="4867165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2FAE4AF-E83D-9EA1-13F1-D230BCABAE89}"/>
              </a:ext>
            </a:extLst>
          </p:cNvPr>
          <p:cNvSpPr/>
          <p:nvPr/>
        </p:nvSpPr>
        <p:spPr>
          <a:xfrm>
            <a:off x="9027006" y="6062283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8F12B6-B857-9DC4-20C1-A6DAC08E9CD6}"/>
                  </a:ext>
                </a:extLst>
              </p:cNvPr>
              <p:cNvSpPr txBox="1"/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rgbClr val="FF0000"/>
                    </a:solidFill>
                    <a:latin typeface="LM Roman 12" panose="00000500000000000000" pitchFamily="50" charset="0"/>
                  </a:rPr>
                  <a:t>REQUIREMENTS FOR SENSORS: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Radiation </a:t>
                </a:r>
                <a:r>
                  <a:rPr lang="it-IT" dirty="0" err="1">
                    <a:latin typeface="LM Roman 12" panose="00000500000000000000" pitchFamily="50" charset="0"/>
                  </a:rPr>
                  <a:t>hardness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against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fluences</a:t>
                </a:r>
                <a:r>
                  <a:rPr lang="it-IT" dirty="0">
                    <a:latin typeface="LM Roman 12" panose="00000500000000000000" pitchFamily="50" charset="0"/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Spatial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it-IT" dirty="0">
                  <a:latin typeface="LM Roman 12" panose="00000500000000000000" pitchFamily="50" charset="0"/>
                </a:endParaRP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Time </a:t>
                </a:r>
                <a:r>
                  <a:rPr lang="it-IT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per hit</a:t>
                </a:r>
              </a:p>
              <a:p>
                <a:pPr marL="285750" indent="163513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Detection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:r>
                  <a:rPr lang="it-IT" dirty="0" err="1">
                    <a:latin typeface="LM Roman 12" panose="00000500000000000000" pitchFamily="50" charset="0"/>
                  </a:rPr>
                  <a:t>efficiency</a:t>
                </a:r>
                <a:r>
                  <a:rPr lang="it-IT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&gt;99%</m:t>
                    </m:r>
                  </m:oMath>
                </a14:m>
                <a:r>
                  <a:rPr lang="it-IT" dirty="0">
                    <a:latin typeface="LM Roman 12" panose="00000500000000000000" pitchFamily="50" charset="0"/>
                  </a:rPr>
                  <a:t> per </a:t>
                </a:r>
                <a:r>
                  <a:rPr lang="it-IT" dirty="0" err="1">
                    <a:latin typeface="LM Roman 12" panose="00000500000000000000" pitchFamily="50" charset="0"/>
                  </a:rPr>
                  <a:t>layer</a:t>
                </a:r>
                <a:endParaRPr lang="it-IT" dirty="0">
                  <a:latin typeface="LM Roman 12" panose="00000500000000000000" pitchFamily="50" charset="0"/>
                </a:endParaRPr>
              </a:p>
              <a:p>
                <a:pPr marL="285750">
                  <a:lnSpc>
                    <a:spcPct val="150000"/>
                  </a:lnSpc>
                </a:pPr>
                <a:endParaRPr lang="it-IT" sz="300" dirty="0">
                  <a:latin typeface="LM Roman 12" panose="00000500000000000000" pitchFamily="50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8F12B6-B857-9DC4-20C1-A6DAC08E9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22" y="1392660"/>
                <a:ext cx="7206802" cy="2257221"/>
              </a:xfrm>
              <a:prstGeom prst="rect">
                <a:avLst/>
              </a:prstGeom>
              <a:blipFill>
                <a:blip r:embed="rId4"/>
                <a:stretch>
                  <a:fillRect l="-422" t="-107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D94F5C6D-C764-6A71-7854-D61B95174E97}"/>
              </a:ext>
            </a:extLst>
          </p:cNvPr>
          <p:cNvSpPr/>
          <p:nvPr/>
        </p:nvSpPr>
        <p:spPr>
          <a:xfrm>
            <a:off x="8206248" y="2399542"/>
            <a:ext cx="612119" cy="3249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4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9B2D307-E988-2B5E-1772-F2A57E04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46" y="3026357"/>
            <a:ext cx="2260117" cy="1504703"/>
          </a:xfrm>
          <a:prstGeom prst="rect">
            <a:avLst/>
          </a:prstGeom>
        </p:spPr>
      </p:pic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654630" y="302263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INFN   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R&amp;D on 4D tracking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983" y="6484369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3BB9B-C476-DB75-FD14-C8838F463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3" y="1089860"/>
            <a:ext cx="2638848" cy="1176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7529E-48FC-61E5-BB1A-CEC781E11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818" y="1349666"/>
            <a:ext cx="3823488" cy="15047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6D23FE-074B-0B44-4965-5ACF829B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6" y="42904"/>
            <a:ext cx="1768344" cy="924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0AA7E54-5ACA-F6FB-7BDC-1BC0E6B87C85}"/>
              </a:ext>
            </a:extLst>
          </p:cNvPr>
          <p:cNvGrpSpPr/>
          <p:nvPr/>
        </p:nvGrpSpPr>
        <p:grpSpPr>
          <a:xfrm>
            <a:off x="150817" y="2571957"/>
            <a:ext cx="2767550" cy="2394559"/>
            <a:chOff x="4221480" y="2606119"/>
            <a:chExt cx="2767550" cy="23945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41D9C6-859E-B49D-48F1-F5958F14C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132" y="2606119"/>
              <a:ext cx="2674898" cy="239455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BAC27D-9FF3-54DB-81FF-C43108981D56}"/>
                </a:ext>
              </a:extLst>
            </p:cNvPr>
            <p:cNvSpPr/>
            <p:nvPr/>
          </p:nvSpPr>
          <p:spPr>
            <a:xfrm>
              <a:off x="4221480" y="3714750"/>
              <a:ext cx="25146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4AC041A-CDB6-A5EB-2B61-340E4CF9BEDB}"/>
                </a:ext>
              </a:extLst>
            </p:cNvPr>
            <p:cNvSpPr/>
            <p:nvPr/>
          </p:nvSpPr>
          <p:spPr>
            <a:xfrm>
              <a:off x="6699184" y="4260374"/>
              <a:ext cx="251460" cy="132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A36E75-B7B2-859B-69C4-6C37B98842F0}"/>
                  </a:ext>
                </a:extLst>
              </p:cNvPr>
              <p:cNvSpPr txBox="1"/>
              <p:nvPr/>
            </p:nvSpPr>
            <p:spPr>
              <a:xfrm>
                <a:off x="115403" y="4904634"/>
                <a:ext cx="6147259" cy="974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latin typeface="LM Roman 12" panose="00000500000000000000" pitchFamily="50" charset="0"/>
                  </a:rPr>
                  <a:t>10ps time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sz="1400" dirty="0">
                    <a:latin typeface="LM Roman 12" panose="00000500000000000000" pitchFamily="50" charset="0"/>
                  </a:rPr>
                  <a:t> with 3D trench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sensors</a:t>
                </a:r>
                <a:r>
                  <a:rPr lang="it-IT" sz="1400" dirty="0">
                    <a:latin typeface="LM Roman 12" panose="00000500000000000000" pitchFamily="50" charset="0"/>
                  </a:rPr>
                  <a:t> and custom discrete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electronics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measured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at</a:t>
                </a:r>
                <a:r>
                  <a:rPr lang="it-IT" sz="1400" dirty="0">
                    <a:latin typeface="LM Roman 12" panose="00000500000000000000" pitchFamily="50" charset="0"/>
                  </a:rPr>
                  <a:t> test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beam</a:t>
                </a:r>
                <a:r>
                  <a:rPr lang="it-IT" sz="1400" dirty="0">
                    <a:latin typeface="LM Roman 12" panose="00000500000000000000" pitchFamily="50" charset="0"/>
                  </a:rPr>
                  <a:t> facility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also</a:t>
                </a:r>
                <a:r>
                  <a:rPr lang="it-IT" sz="1400" dirty="0">
                    <a:latin typeface="LM Roman 12" panose="00000500000000000000" pitchFamily="50" charset="0"/>
                  </a:rPr>
                  <a:t> on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irradiated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sensor</a:t>
                </a:r>
                <a:r>
                  <a:rPr lang="it-IT" sz="1400" dirty="0">
                    <a:latin typeface="LM Roman 12" panose="00000500000000000000" pitchFamily="50" charset="0"/>
                  </a:rPr>
                  <a:t> up to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fluence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2.5 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1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  see </a:t>
                </a:r>
                <a:r>
                  <a:rPr lang="en-US" sz="1400" dirty="0">
                    <a:hlinkClick r:id="rId8"/>
                  </a:rPr>
                  <a:t>A. Lai presentation Vertex 2022</a:t>
                </a:r>
                <a:endParaRPr lang="en-US" sz="1400" dirty="0"/>
              </a:p>
              <a:p>
                <a:r>
                  <a:rPr lang="en-US" sz="1400" dirty="0"/>
                  <a:t>And Gian-Franco Dalla Betta’s Talk </a:t>
                </a:r>
                <a:r>
                  <a:rPr lang="en-US" sz="1400" dirty="0">
                    <a:hlinkClick r:id="rId9"/>
                  </a:rPr>
                  <a:t>Timing performance of 3D silicon sensor</a:t>
                </a:r>
                <a:endParaRPr lang="en-US" sz="1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EA36E75-B7B2-859B-69C4-6C37B9884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03" y="4904634"/>
                <a:ext cx="6147259" cy="974947"/>
              </a:xfrm>
              <a:prstGeom prst="rect">
                <a:avLst/>
              </a:prstGeom>
              <a:blipFill>
                <a:blip r:embed="rId11"/>
                <a:stretch>
                  <a:fillRect l="-298" t="-1258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D62A3685-8712-B689-DAA7-14676E201C63}"/>
              </a:ext>
            </a:extLst>
          </p:cNvPr>
          <p:cNvSpPr/>
          <p:nvPr/>
        </p:nvSpPr>
        <p:spPr>
          <a:xfrm>
            <a:off x="5383960" y="2999498"/>
            <a:ext cx="355600" cy="462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F2CE45-F989-3124-ECC3-BCBEA921FBE7}"/>
              </a:ext>
            </a:extLst>
          </p:cNvPr>
          <p:cNvSpPr txBox="1"/>
          <p:nvPr/>
        </p:nvSpPr>
        <p:spPr>
          <a:xfrm>
            <a:off x="91440" y="6004906"/>
            <a:ext cx="6277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See POSTER: </a:t>
            </a:r>
            <a:r>
              <a:rPr lang="en-US" sz="1400" b="1" i="1" dirty="0"/>
              <a:t>Intrinsic timing properties of simulated ideal 3D-trench silicon sensor with fast front-end electronics  </a:t>
            </a:r>
            <a:r>
              <a:rPr lang="en-US" sz="1400" i="1" dirty="0"/>
              <a:t>GM Cossu, D </a:t>
            </a:r>
            <a:r>
              <a:rPr lang="en-US" sz="1400" i="1" dirty="0" err="1"/>
              <a:t>Brundu</a:t>
            </a:r>
            <a:r>
              <a:rPr lang="en-US" sz="1400" i="1" dirty="0"/>
              <a:t>, A Lai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E7F60B-B6B7-B25A-D311-B4193304E5FC}"/>
              </a:ext>
            </a:extLst>
          </p:cNvPr>
          <p:cNvSpPr txBox="1"/>
          <p:nvPr/>
        </p:nvSpPr>
        <p:spPr>
          <a:xfrm>
            <a:off x="276547" y="2203796"/>
            <a:ext cx="662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LM Roman 12" panose="00000500000000000000" pitchFamily="50" charset="0"/>
              </a:rPr>
              <a:t>P. I. Adriano Lai</a:t>
            </a:r>
            <a:endParaRPr lang="en-US" sz="1600" dirty="0"/>
          </a:p>
        </p:txBody>
      </p:sp>
      <p:pic>
        <p:nvPicPr>
          <p:cNvPr id="2" name="Google Shape;117;p16">
            <a:extLst>
              <a:ext uri="{FF2B5EF4-FFF2-40B4-BE49-F238E27FC236}">
                <a16:creationId xmlns:a16="http://schemas.microsoft.com/office/drawing/2014/main" id="{4DFA5707-F7FA-EF20-6B90-1C61AFD3DA7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93083" y="204822"/>
            <a:ext cx="5325506" cy="659316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" name="Google Shape;118;p16">
            <a:extLst>
              <a:ext uri="{FF2B5EF4-FFF2-40B4-BE49-F238E27FC236}">
                <a16:creationId xmlns:a16="http://schemas.microsoft.com/office/drawing/2014/main" id="{E2C15C8E-B8B5-1862-AC05-15BC999503B0}"/>
              </a:ext>
            </a:extLst>
          </p:cNvPr>
          <p:cNvCxnSpPr/>
          <p:nvPr/>
        </p:nvCxnSpPr>
        <p:spPr>
          <a:xfrm>
            <a:off x="8678280" y="1548623"/>
            <a:ext cx="775200" cy="4059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" name="Google Shape;119;p16">
            <a:extLst>
              <a:ext uri="{FF2B5EF4-FFF2-40B4-BE49-F238E27FC236}">
                <a16:creationId xmlns:a16="http://schemas.microsoft.com/office/drawing/2014/main" id="{31555C3D-8AAC-8581-ED2F-F52B1CE70964}"/>
              </a:ext>
            </a:extLst>
          </p:cNvPr>
          <p:cNvSpPr txBox="1"/>
          <p:nvPr/>
        </p:nvSpPr>
        <p:spPr>
          <a:xfrm>
            <a:off x="8789605" y="1205343"/>
            <a:ext cx="2738425" cy="461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Beam axis (180 GeV/c π</a:t>
            </a:r>
            <a:r>
              <a:rPr lang="it" b="1" baseline="300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it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20;p16">
            <a:extLst>
              <a:ext uri="{FF2B5EF4-FFF2-40B4-BE49-F238E27FC236}">
                <a16:creationId xmlns:a16="http://schemas.microsoft.com/office/drawing/2014/main" id="{88B2AA16-4B43-88A3-391C-3A313CEB1D6E}"/>
              </a:ext>
            </a:extLst>
          </p:cNvPr>
          <p:cNvSpPr/>
          <p:nvPr/>
        </p:nvSpPr>
        <p:spPr>
          <a:xfrm>
            <a:off x="6703067" y="2573705"/>
            <a:ext cx="1714500" cy="866401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00B050"/>
                </a:solidFill>
                <a:highlight>
                  <a:srgbClr val="FFFF00"/>
                </a:highlight>
                <a:latin typeface="+mn-lt"/>
              </a:rPr>
              <a:t>Timespot 3D Silicon Hybrids</a:t>
            </a:r>
            <a:endParaRPr b="1" dirty="0">
              <a:solidFill>
                <a:srgbClr val="00B050"/>
              </a:solidFill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12" name="Google Shape;122;p16">
            <a:extLst>
              <a:ext uri="{FF2B5EF4-FFF2-40B4-BE49-F238E27FC236}">
                <a16:creationId xmlns:a16="http://schemas.microsoft.com/office/drawing/2014/main" id="{CF3780DF-18FA-FE2A-060B-9243EBF60ED1}"/>
              </a:ext>
            </a:extLst>
          </p:cNvPr>
          <p:cNvCxnSpPr/>
          <p:nvPr/>
        </p:nvCxnSpPr>
        <p:spPr>
          <a:xfrm rot="10800000" flipH="1">
            <a:off x="8335160" y="3038136"/>
            <a:ext cx="407400" cy="2556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5" name="Google Shape;124;p16">
            <a:extLst>
              <a:ext uri="{FF2B5EF4-FFF2-40B4-BE49-F238E27FC236}">
                <a16:creationId xmlns:a16="http://schemas.microsoft.com/office/drawing/2014/main" id="{9810C4FE-BE67-3FC9-4920-5103E9C7C5F1}"/>
              </a:ext>
            </a:extLst>
          </p:cNvPr>
          <p:cNvCxnSpPr/>
          <p:nvPr/>
        </p:nvCxnSpPr>
        <p:spPr>
          <a:xfrm>
            <a:off x="8335160" y="3293736"/>
            <a:ext cx="612300" cy="3363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" name="Google Shape;122;p16">
            <a:extLst>
              <a:ext uri="{FF2B5EF4-FFF2-40B4-BE49-F238E27FC236}">
                <a16:creationId xmlns:a16="http://schemas.microsoft.com/office/drawing/2014/main" id="{4D5D0E11-7A3C-AAF0-6486-A0A8F921EC98}"/>
              </a:ext>
            </a:extLst>
          </p:cNvPr>
          <p:cNvCxnSpPr/>
          <p:nvPr/>
        </p:nvCxnSpPr>
        <p:spPr>
          <a:xfrm rot="10800000" flipH="1">
            <a:off x="8335160" y="3038136"/>
            <a:ext cx="407400" cy="25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8" name="Google Shape;123;p16">
            <a:extLst>
              <a:ext uri="{FF2B5EF4-FFF2-40B4-BE49-F238E27FC236}">
                <a16:creationId xmlns:a16="http://schemas.microsoft.com/office/drawing/2014/main" id="{5F0B2958-0777-9C7B-BDC3-E657A0A7D26B}"/>
              </a:ext>
            </a:extLst>
          </p:cNvPr>
          <p:cNvCxnSpPr/>
          <p:nvPr/>
        </p:nvCxnSpPr>
        <p:spPr>
          <a:xfrm rot="10800000" flipH="1">
            <a:off x="8335160" y="3300799"/>
            <a:ext cx="459900" cy="1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0" name="Google Shape;124;p16">
            <a:extLst>
              <a:ext uri="{FF2B5EF4-FFF2-40B4-BE49-F238E27FC236}">
                <a16:creationId xmlns:a16="http://schemas.microsoft.com/office/drawing/2014/main" id="{2EB99AE9-ECEF-0086-0AF1-AC5EA5817D8F}"/>
              </a:ext>
            </a:extLst>
          </p:cNvPr>
          <p:cNvCxnSpPr/>
          <p:nvPr/>
        </p:nvCxnSpPr>
        <p:spPr>
          <a:xfrm>
            <a:off x="8335160" y="3293736"/>
            <a:ext cx="612300" cy="33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2" name="Google Shape;125;p16">
            <a:extLst>
              <a:ext uri="{FF2B5EF4-FFF2-40B4-BE49-F238E27FC236}">
                <a16:creationId xmlns:a16="http://schemas.microsoft.com/office/drawing/2014/main" id="{84C460A4-9086-FD97-C1C4-101E95616B0A}"/>
              </a:ext>
            </a:extLst>
          </p:cNvPr>
          <p:cNvCxnSpPr>
            <a:cxnSpLocks/>
          </p:cNvCxnSpPr>
          <p:nvPr/>
        </p:nvCxnSpPr>
        <p:spPr>
          <a:xfrm flipV="1">
            <a:off x="8364575" y="4966303"/>
            <a:ext cx="680085" cy="209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3" name="Google Shape;126;p16">
            <a:extLst>
              <a:ext uri="{FF2B5EF4-FFF2-40B4-BE49-F238E27FC236}">
                <a16:creationId xmlns:a16="http://schemas.microsoft.com/office/drawing/2014/main" id="{7330D69C-F37C-7FAB-27F2-ECB8739F4BF5}"/>
              </a:ext>
            </a:extLst>
          </p:cNvPr>
          <p:cNvCxnSpPr/>
          <p:nvPr/>
        </p:nvCxnSpPr>
        <p:spPr>
          <a:xfrm rot="10800000" flipH="1">
            <a:off x="8408197" y="4283802"/>
            <a:ext cx="604500" cy="892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" name="Google Shape;121;p16">
            <a:extLst>
              <a:ext uri="{FF2B5EF4-FFF2-40B4-BE49-F238E27FC236}">
                <a16:creationId xmlns:a16="http://schemas.microsoft.com/office/drawing/2014/main" id="{B53A54FE-0274-F8AC-EA78-68E41A58D6EF}"/>
              </a:ext>
            </a:extLst>
          </p:cNvPr>
          <p:cNvSpPr/>
          <p:nvPr/>
        </p:nvSpPr>
        <p:spPr>
          <a:xfrm>
            <a:off x="6700506" y="4988366"/>
            <a:ext cx="2150519" cy="892201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ctr" anchorCtr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0432FF"/>
                </a:solidFill>
                <a:highlight>
                  <a:srgbClr val="FFFF00"/>
                </a:highlight>
                <a:latin typeface="+mn-lt"/>
              </a:rPr>
              <a:t>Timespot 3D Diamond Hybrids</a:t>
            </a:r>
            <a:endParaRPr b="1" dirty="0">
              <a:solidFill>
                <a:srgbClr val="0432FF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29" name="Picture 28" descr="A close-up of a microchip&#10;&#10;Description automatically generated">
            <a:extLst>
              <a:ext uri="{FF2B5EF4-FFF2-40B4-BE49-F238E27FC236}">
                <a16:creationId xmlns:a16="http://schemas.microsoft.com/office/drawing/2014/main" id="{AD2B3DF9-8E47-2794-E8AC-B4CB188F49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6528967" y="42904"/>
            <a:ext cx="2297676" cy="1361011"/>
          </a:xfrm>
          <a:prstGeom prst="rect">
            <a:avLst/>
          </a:prstGeom>
        </p:spPr>
      </p:pic>
      <p:sp>
        <p:nvSpPr>
          <p:cNvPr id="30" name="Google Shape;119;p16">
            <a:extLst>
              <a:ext uri="{FF2B5EF4-FFF2-40B4-BE49-F238E27FC236}">
                <a16:creationId xmlns:a16="http://schemas.microsoft.com/office/drawing/2014/main" id="{63040D1D-A352-FC04-DFD0-31BB9F56F9C2}"/>
              </a:ext>
            </a:extLst>
          </p:cNvPr>
          <p:cNvSpPr txBox="1"/>
          <p:nvPr/>
        </p:nvSpPr>
        <p:spPr bwMode="auto">
          <a:xfrm>
            <a:off x="9355758" y="225700"/>
            <a:ext cx="2833618" cy="7386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spcFirstLastPara="1" wrap="square" lIns="91425" tIns="91425" rIns="91425" bIns="91425" anchor="t" anchorCtr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it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ensor matrix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integrated electronics</a:t>
            </a:r>
            <a:endParaRPr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Google Shape;126;p16">
            <a:extLst>
              <a:ext uri="{FF2B5EF4-FFF2-40B4-BE49-F238E27FC236}">
                <a16:creationId xmlns:a16="http://schemas.microsoft.com/office/drawing/2014/main" id="{FCB1792F-17F5-A23C-B718-AAB6A8FF5D86}"/>
              </a:ext>
            </a:extLst>
          </p:cNvPr>
          <p:cNvCxnSpPr>
            <a:cxnSpLocks/>
          </p:cNvCxnSpPr>
          <p:nvPr/>
        </p:nvCxnSpPr>
        <p:spPr bwMode="auto">
          <a:xfrm flipH="1">
            <a:off x="8232749" y="470584"/>
            <a:ext cx="1053519" cy="0"/>
          </a:xfrm>
          <a:prstGeom prst="straightConnector1">
            <a:avLst/>
          </a:prstGeom>
          <a:noFill/>
          <a:ln w="28575" cap="flat" cmpd="sng">
            <a:solidFill>
              <a:srgbClr val="1231A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4" name="Google Shape;126;p16">
            <a:extLst>
              <a:ext uri="{FF2B5EF4-FFF2-40B4-BE49-F238E27FC236}">
                <a16:creationId xmlns:a16="http://schemas.microsoft.com/office/drawing/2014/main" id="{43CCEB68-B497-CF6C-947B-7918CDC737DE}"/>
              </a:ext>
            </a:extLst>
          </p:cNvPr>
          <p:cNvCxnSpPr>
            <a:cxnSpLocks/>
          </p:cNvCxnSpPr>
          <p:nvPr/>
        </p:nvCxnSpPr>
        <p:spPr bwMode="auto">
          <a:xfrm flipH="1">
            <a:off x="8175761" y="757464"/>
            <a:ext cx="1110507" cy="289255"/>
          </a:xfrm>
          <a:prstGeom prst="straightConnector1">
            <a:avLst/>
          </a:prstGeom>
          <a:noFill/>
          <a:ln w="28575" cap="flat" cmpd="sng">
            <a:solidFill>
              <a:srgbClr val="1231A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8D255E4-3C35-AE01-18AF-AC31F51B86E8}"/>
              </a:ext>
            </a:extLst>
          </p:cNvPr>
          <p:cNvSpPr txBox="1"/>
          <p:nvPr/>
        </p:nvSpPr>
        <p:spPr>
          <a:xfrm>
            <a:off x="6614203" y="5935735"/>
            <a:ext cx="5416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  <a:latin typeface="LM Roman 12" panose="00000500000000000000" pitchFamily="50" charset="0"/>
              </a:rPr>
              <a:t>Test </a:t>
            </a:r>
            <a:r>
              <a:rPr lang="it-IT" dirty="0" err="1">
                <a:highlight>
                  <a:srgbClr val="FFFF00"/>
                </a:highlight>
                <a:latin typeface="LM Roman 12" panose="00000500000000000000" pitchFamily="50" charset="0"/>
              </a:rPr>
              <a:t>beam</a:t>
            </a:r>
            <a:r>
              <a:rPr lang="it-IT" dirty="0">
                <a:highlight>
                  <a:srgbClr val="FFFF00"/>
                </a:highlight>
                <a:latin typeface="LM Roman 12" panose="00000500000000000000" pitchFamily="50" charset="0"/>
              </a:rPr>
              <a:t> with </a:t>
            </a:r>
            <a:r>
              <a:rPr lang="it-IT" dirty="0" err="1">
                <a:highlight>
                  <a:srgbClr val="FFFF00"/>
                </a:highlight>
                <a:latin typeface="LM Roman 12" panose="00000500000000000000" pitchFamily="50" charset="0"/>
              </a:rPr>
              <a:t>final</a:t>
            </a:r>
            <a:r>
              <a:rPr lang="it-IT" dirty="0">
                <a:highlight>
                  <a:srgbClr val="FFFF00"/>
                </a:highlight>
                <a:latin typeface="LM Roman 12" panose="00000500000000000000" pitchFamily="50" charset="0"/>
              </a:rPr>
              <a:t> </a:t>
            </a:r>
            <a:r>
              <a:rPr lang="en-US" dirty="0">
                <a:highlight>
                  <a:srgbClr val="FFFF00"/>
                </a:highlight>
                <a:latin typeface="LM Roman 12" panose="00000500000000000000" pitchFamily="50" charset="0"/>
              </a:rPr>
              <a:t>demonstrator </a:t>
            </a:r>
            <a:r>
              <a:rPr lang="it-IT" dirty="0">
                <a:highlight>
                  <a:srgbClr val="FFFF00"/>
                </a:highlight>
                <a:latin typeface="LM Roman 12" panose="00000500000000000000" pitchFamily="50" charset="0"/>
              </a:rPr>
              <a:t>with 5 station with the TIMESPOT1 ASIC (</a:t>
            </a:r>
            <a:r>
              <a:rPr lang="it-IT" dirty="0" err="1">
                <a:highlight>
                  <a:srgbClr val="FFFF00"/>
                </a:highlight>
                <a:latin typeface="LM Roman 12" panose="00000500000000000000" pitchFamily="50" charset="0"/>
              </a:rPr>
              <a:t>May</a:t>
            </a:r>
            <a:r>
              <a:rPr lang="it-IT" dirty="0">
                <a:highlight>
                  <a:srgbClr val="FFFF00"/>
                </a:highlight>
                <a:latin typeface="LM Roman 12" panose="00000500000000000000" pitchFamily="50" charset="0"/>
              </a:rPr>
              <a:t> 2023)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2DA298-45EB-2FF2-4428-C19FF3C5A5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42" y="3031212"/>
            <a:ext cx="15875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01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11654D-D5C2-0FD9-082E-B01FCDF599F5}"/>
                  </a:ext>
                </a:extLst>
              </p:cNvPr>
              <p:cNvSpPr txBox="1"/>
              <p:nvPr/>
            </p:nvSpPr>
            <p:spPr>
              <a:xfrm>
                <a:off x="195384" y="2267612"/>
                <a:ext cx="6147259" cy="759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latin typeface="LM Roman 12" panose="00000500000000000000" pitchFamily="50" charset="0"/>
                  </a:rPr>
                  <a:t>10ps time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resolution</a:t>
                </a:r>
                <a:r>
                  <a:rPr lang="it-IT" sz="1400" dirty="0">
                    <a:latin typeface="LM Roman 12" panose="00000500000000000000" pitchFamily="50" charset="0"/>
                  </a:rPr>
                  <a:t> with 3D trench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sensors</a:t>
                </a:r>
                <a:r>
                  <a:rPr lang="it-IT" sz="1400" dirty="0">
                    <a:latin typeface="LM Roman 12" panose="00000500000000000000" pitchFamily="50" charset="0"/>
                  </a:rPr>
                  <a:t> and custom discrete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electronics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measured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at</a:t>
                </a:r>
                <a:r>
                  <a:rPr lang="it-IT" sz="1400" dirty="0">
                    <a:latin typeface="LM Roman 12" panose="00000500000000000000" pitchFamily="50" charset="0"/>
                  </a:rPr>
                  <a:t> test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beam</a:t>
                </a:r>
                <a:r>
                  <a:rPr lang="it-IT" sz="1400" dirty="0">
                    <a:latin typeface="LM Roman 12" panose="00000500000000000000" pitchFamily="50" charset="0"/>
                  </a:rPr>
                  <a:t> facility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also</a:t>
                </a:r>
                <a:r>
                  <a:rPr lang="it-IT" sz="1400" dirty="0">
                    <a:latin typeface="LM Roman 12" panose="00000500000000000000" pitchFamily="50" charset="0"/>
                  </a:rPr>
                  <a:t> on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irradiated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sensor</a:t>
                </a:r>
                <a:r>
                  <a:rPr lang="it-IT" sz="1400" dirty="0">
                    <a:latin typeface="LM Roman 12" panose="00000500000000000000" pitchFamily="50" charset="0"/>
                  </a:rPr>
                  <a:t> up to </a:t>
                </a:r>
                <a:r>
                  <a:rPr lang="it-IT" sz="1400" dirty="0" err="1">
                    <a:latin typeface="LM Roman 12" panose="00000500000000000000" pitchFamily="50" charset="0"/>
                  </a:rPr>
                  <a:t>fluence</a:t>
                </a:r>
                <a:r>
                  <a:rPr lang="it-IT" sz="1400" dirty="0">
                    <a:latin typeface="LM Roman 12" panose="00000500000000000000" pitchFamily="5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2.5 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1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/>
                  <a:t>  see </a:t>
                </a:r>
                <a:r>
                  <a:rPr lang="en-US" sz="1400" dirty="0">
                    <a:hlinkClick r:id="rId2"/>
                  </a:rPr>
                  <a:t>A. Lai presentation Vertex 2022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11654D-D5C2-0FD9-082E-B01FCDF59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4" y="2267612"/>
                <a:ext cx="6147259" cy="759503"/>
              </a:xfrm>
              <a:prstGeom prst="rect">
                <a:avLst/>
              </a:prstGeom>
              <a:blipFill>
                <a:blip r:embed="rId3"/>
                <a:stretch>
                  <a:fillRect l="-412" t="-1639" b="-491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9764960-28BA-3718-01CE-2C214064DDD3}"/>
              </a:ext>
            </a:extLst>
          </p:cNvPr>
          <p:cNvSpPr txBox="1"/>
          <p:nvPr/>
        </p:nvSpPr>
        <p:spPr>
          <a:xfrm>
            <a:off x="6965522" y="2765505"/>
            <a:ext cx="4232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LM Roman 12" panose="00000500000000000000" pitchFamily="50" charset="0"/>
              </a:rPr>
              <a:t>Test </a:t>
            </a:r>
            <a:r>
              <a:rPr lang="it-IT" sz="1400" dirty="0" err="1">
                <a:latin typeface="LM Roman 12" panose="00000500000000000000" pitchFamily="50" charset="0"/>
              </a:rPr>
              <a:t>beam</a:t>
            </a:r>
            <a:r>
              <a:rPr lang="it-IT" sz="1400" dirty="0">
                <a:latin typeface="LM Roman 12" panose="00000500000000000000" pitchFamily="50" charset="0"/>
              </a:rPr>
              <a:t> with </a:t>
            </a:r>
            <a:r>
              <a:rPr lang="it-IT" sz="1400" dirty="0" err="1">
                <a:latin typeface="LM Roman 12" panose="00000500000000000000" pitchFamily="50" charset="0"/>
              </a:rPr>
              <a:t>final</a:t>
            </a:r>
            <a:r>
              <a:rPr lang="it-IT" sz="1400" dirty="0">
                <a:latin typeface="LM Roman 12" panose="00000500000000000000" pitchFamily="50" charset="0"/>
              </a:rPr>
              <a:t> </a:t>
            </a:r>
            <a:r>
              <a:rPr lang="it-IT" sz="1400" dirty="0" err="1">
                <a:latin typeface="LM Roman 12" panose="00000500000000000000" pitchFamily="50" charset="0"/>
              </a:rPr>
              <a:t>demostrator</a:t>
            </a:r>
            <a:r>
              <a:rPr lang="it-IT" sz="1400" dirty="0">
                <a:latin typeface="LM Roman 12" panose="00000500000000000000" pitchFamily="50" charset="0"/>
              </a:rPr>
              <a:t> with 5 station with the TIMESPOT1 ASIC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F7646-3979-2DFF-FDEC-4D98D7F39BE6}"/>
              </a:ext>
            </a:extLst>
          </p:cNvPr>
          <p:cNvSpPr txBox="1"/>
          <p:nvPr/>
        </p:nvSpPr>
        <p:spPr>
          <a:xfrm>
            <a:off x="175523" y="3198643"/>
            <a:ext cx="6277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See POSTER: </a:t>
            </a:r>
            <a:r>
              <a:rPr lang="en-US" sz="1400" b="1" i="1" dirty="0"/>
              <a:t>Intrinsic timing properties of simulated ideal 3D-trench silicon sensor with fast front-end electronics  GM Cossu</a:t>
            </a:r>
            <a:r>
              <a:rPr lang="en-US" sz="1400" i="1" dirty="0"/>
              <a:t>, D </a:t>
            </a:r>
            <a:r>
              <a:rPr lang="en-US" sz="1400" i="1" dirty="0" err="1"/>
              <a:t>Brundu</a:t>
            </a:r>
            <a:r>
              <a:rPr lang="en-US" sz="1400" i="1" dirty="0"/>
              <a:t>, A Lai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280AD5-D904-D570-7334-54DEC45A855B}"/>
              </a:ext>
            </a:extLst>
          </p:cNvPr>
          <p:cNvSpPr/>
          <p:nvPr/>
        </p:nvSpPr>
        <p:spPr>
          <a:xfrm>
            <a:off x="0" y="820856"/>
            <a:ext cx="12192000" cy="369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E4B04-1C1B-7688-EBEB-245B63A75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5" y="1037113"/>
            <a:ext cx="3596245" cy="1176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7C7832-57A1-4A2D-2374-316459879B01}"/>
              </a:ext>
            </a:extLst>
          </p:cNvPr>
          <p:cNvSpPr txBox="1"/>
          <p:nvPr/>
        </p:nvSpPr>
        <p:spPr>
          <a:xfrm>
            <a:off x="4067275" y="1184642"/>
            <a:ext cx="79118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LM Roman 12" panose="00000500000000000000" pitchFamily="50" charset="0"/>
              </a:rPr>
              <a:t>FA</a:t>
            </a:r>
            <a:r>
              <a:rPr lang="en-US" sz="2400" b="1" dirty="0">
                <a:latin typeface="LM Roman 12" panose="00000500000000000000" pitchFamily="50" charset="0"/>
              </a:rPr>
              <a:t>ST </a:t>
            </a:r>
            <a:r>
              <a:rPr lang="en-US" sz="2400" b="1" dirty="0">
                <a:solidFill>
                  <a:srgbClr val="FF0000"/>
                </a:solidFill>
                <a:latin typeface="LM Roman 12" panose="00000500000000000000" pitchFamily="50" charset="0"/>
              </a:rPr>
              <a:t>L</a:t>
            </a:r>
            <a:r>
              <a:rPr lang="en-US" sz="2400" b="1" dirty="0">
                <a:latin typeface="LM Roman 12" panose="00000500000000000000" pitchFamily="50" charset="0"/>
              </a:rPr>
              <a:t>INK AND R</a:t>
            </a:r>
            <a:r>
              <a:rPr lang="en-US" sz="2400" b="1" dirty="0">
                <a:solidFill>
                  <a:srgbClr val="FF0000"/>
                </a:solidFill>
                <a:latin typeface="LM Roman 12" panose="00000500000000000000" pitchFamily="50" charset="0"/>
              </a:rPr>
              <a:t>A</a:t>
            </a:r>
            <a:r>
              <a:rPr lang="en-US" sz="2400" b="1" dirty="0">
                <a:latin typeface="LM Roman 12" panose="00000500000000000000" pitchFamily="50" charset="0"/>
              </a:rPr>
              <a:t>D-HARD FRONT-END WITH INTEGRATED </a:t>
            </a:r>
            <a:r>
              <a:rPr lang="en-US" sz="2400" b="1" dirty="0">
                <a:solidFill>
                  <a:srgbClr val="FF0000"/>
                </a:solidFill>
                <a:latin typeface="LM Roman 12" panose="00000500000000000000" pitchFamily="50" charset="0"/>
              </a:rPr>
              <a:t>PH</a:t>
            </a:r>
            <a:r>
              <a:rPr lang="en-US" sz="2400" b="1" dirty="0">
                <a:latin typeface="LM Roman 12" panose="00000500000000000000" pitchFamily="50" charset="0"/>
              </a:rPr>
              <a:t>OTONICS AND </a:t>
            </a:r>
            <a:r>
              <a:rPr lang="en-US" sz="2400" b="1" dirty="0">
                <a:solidFill>
                  <a:srgbClr val="FF0000"/>
                </a:solidFill>
                <a:latin typeface="LM Roman 12" panose="00000500000000000000" pitchFamily="50" charset="0"/>
              </a:rPr>
              <a:t>EL</a:t>
            </a:r>
            <a:r>
              <a:rPr lang="en-US" sz="2400" b="1" dirty="0">
                <a:latin typeface="LM Roman 12" panose="00000500000000000000" pitchFamily="50" charset="0"/>
              </a:rPr>
              <a:t>ECTRONICS FOR PHYSICS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A2B94-8773-8C84-FF4D-B98F87BF4720}"/>
              </a:ext>
            </a:extLst>
          </p:cNvPr>
          <p:cNvSpPr txBox="1"/>
          <p:nvPr/>
        </p:nvSpPr>
        <p:spPr>
          <a:xfrm>
            <a:off x="255148" y="2169091"/>
            <a:ext cx="6629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LM Roman 12" panose="00000500000000000000" pitchFamily="50" charset="0"/>
              </a:rPr>
              <a:t>P. I. Fabrizio Palla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BBD91-1509-B6D7-7C92-D105837ECCF2}"/>
              </a:ext>
            </a:extLst>
          </p:cNvPr>
          <p:cNvSpPr txBox="1"/>
          <p:nvPr/>
        </p:nvSpPr>
        <p:spPr>
          <a:xfrm>
            <a:off x="279702" y="2570448"/>
            <a:ext cx="45249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Compact Silicon Photonic Mach-Zehnder Modulators for High-Energy Physics</a:t>
            </a:r>
          </a:p>
          <a:p>
            <a:r>
              <a:rPr lang="en-US" sz="2000" dirty="0">
                <a:hlinkClick r:id="rId5"/>
              </a:rPr>
              <a:t>See Simone </a:t>
            </a:r>
            <a:r>
              <a:rPr lang="en-US" sz="2000" dirty="0" err="1">
                <a:hlinkClick r:id="rId5"/>
              </a:rPr>
              <a:t>Cammarata’s</a:t>
            </a:r>
            <a:r>
              <a:rPr lang="en-US" sz="2000" dirty="0">
                <a:hlinkClick r:id="rId5"/>
              </a:rPr>
              <a:t> talk given at TWEEP 2023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F64D6-921F-70C2-6411-B1EDCD56AFAD}"/>
              </a:ext>
            </a:extLst>
          </p:cNvPr>
          <p:cNvSpPr txBox="1"/>
          <p:nvPr/>
        </p:nvSpPr>
        <p:spPr>
          <a:xfrm>
            <a:off x="4908847" y="2716123"/>
            <a:ext cx="6393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 Gb/s NRZ transmission validated using standard Folded Mach Zehnder Modulator (FMZM)and RAD HARD FMZM up to 1.25 Grad!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42EF-A176-9263-BD6C-DF4716A88132}"/>
              </a:ext>
            </a:extLst>
          </p:cNvPr>
          <p:cNvSpPr txBox="1"/>
          <p:nvPr/>
        </p:nvSpPr>
        <p:spPr>
          <a:xfrm>
            <a:off x="441435" y="4858382"/>
            <a:ext cx="71326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u="sng" dirty="0">
                <a:solidFill>
                  <a:srgbClr val="0070C0"/>
                </a:solidFill>
              </a:rPr>
              <a:t>Also developing:</a:t>
            </a:r>
            <a:endParaRPr lang="en-CH" sz="2400" dirty="0">
              <a:solidFill>
                <a:srgbClr val="0070C0"/>
              </a:solidFill>
            </a:endParaRPr>
          </a:p>
          <a:p>
            <a:r>
              <a:rPr lang="en-CH" sz="2400" dirty="0">
                <a:solidFill>
                  <a:srgbClr val="FF0000"/>
                </a:solidFill>
              </a:rPr>
              <a:t>28-nm CMOS Serializer (target data rate 25 Gbps)</a:t>
            </a:r>
          </a:p>
          <a:p>
            <a:r>
              <a:rPr lang="en-CH" sz="2400" dirty="0">
                <a:solidFill>
                  <a:srgbClr val="FF0000"/>
                </a:solidFill>
              </a:rPr>
              <a:t>28-nm CMOS Driver/Receiver (target data rate 25 Gbps)</a:t>
            </a:r>
          </a:p>
          <a:p>
            <a:endParaRPr lang="en-CH" sz="2400" dirty="0">
              <a:solidFill>
                <a:srgbClr val="0070C0"/>
              </a:solidFill>
            </a:endParaRPr>
          </a:p>
        </p:txBody>
      </p:sp>
      <p:sp>
        <p:nvSpPr>
          <p:cNvPr id="17" name="CasellaDiTesto 6">
            <a:extLst>
              <a:ext uri="{FF2B5EF4-FFF2-40B4-BE49-F238E27FC236}">
                <a16:creationId xmlns:a16="http://schemas.microsoft.com/office/drawing/2014/main" id="{F992DE46-B5F5-10A0-E0C4-EB5CEAF85521}"/>
              </a:ext>
            </a:extLst>
          </p:cNvPr>
          <p:cNvSpPr txBox="1"/>
          <p:nvPr/>
        </p:nvSpPr>
        <p:spPr>
          <a:xfrm>
            <a:off x="2033637" y="293382"/>
            <a:ext cx="1207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R&amp;D on Silicon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Photonics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 and High-speed </a:t>
            </a:r>
            <a:r>
              <a:rPr lang="it-IT" sz="2800" b="1" dirty="0" err="1">
                <a:solidFill>
                  <a:schemeClr val="accent1">
                    <a:lumMod val="50000"/>
                  </a:schemeClr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Interconnect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E45568-9B0A-0200-4899-B0E7F0C87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6" y="42904"/>
            <a:ext cx="1768344" cy="9240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23A505-8C2B-ED26-03B9-C6F2633B5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187" y="4099345"/>
            <a:ext cx="3544454" cy="23750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12BA6500-E29F-C0B7-BB11-A7F0BAAB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242757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BD931B5-8BBE-6139-F7E5-DD5BB9E2ABB9}"/>
              </a:ext>
            </a:extLst>
          </p:cNvPr>
          <p:cNvSpPr txBox="1">
            <a:spLocks/>
          </p:cNvSpPr>
          <p:nvPr/>
        </p:nvSpPr>
        <p:spPr>
          <a:xfrm>
            <a:off x="10901680" y="6413498"/>
            <a:ext cx="119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pPr/>
              <a:t>7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ED4A68E-43BB-2AA5-864A-B4A4EB2F7C8E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242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48252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The INFN - IGNITE </a:t>
            </a:r>
            <a:r>
              <a:rPr lang="it-IT" sz="3200" dirty="0" err="1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initiative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242757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8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242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EB6C5-951C-0C90-34CF-97F6E21C6BB5}"/>
              </a:ext>
            </a:extLst>
          </p:cNvPr>
          <p:cNvSpPr txBox="1"/>
          <p:nvPr/>
        </p:nvSpPr>
        <p:spPr>
          <a:xfrm>
            <a:off x="186304" y="3074451"/>
            <a:ext cx="557441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dirty="0">
                <a:latin typeface="LM Roman 12" panose="00000500000000000000" pitchFamily="50" charset="0"/>
              </a:rPr>
              <a:t>National </a:t>
            </a:r>
            <a:r>
              <a:rPr lang="it-IT" sz="2000" b="0" dirty="0" err="1">
                <a:latin typeface="LM Roman 12" panose="00000500000000000000" pitchFamily="50" charset="0"/>
              </a:rPr>
              <a:t>initiative</a:t>
            </a:r>
            <a:r>
              <a:rPr lang="it-IT" sz="2000" b="0" dirty="0">
                <a:latin typeface="LM Roman 12" panose="00000500000000000000" pitchFamily="50" charset="0"/>
              </a:rPr>
              <a:t> </a:t>
            </a:r>
            <a:r>
              <a:rPr lang="it-IT" sz="2000" b="0" dirty="0" err="1">
                <a:latin typeface="LM Roman 12" panose="00000500000000000000" pitchFamily="50" charset="0"/>
              </a:rPr>
              <a:t>fundend</a:t>
            </a:r>
            <a:r>
              <a:rPr lang="it-IT" sz="2000" b="0" dirty="0">
                <a:latin typeface="LM Roman 12" panose="00000500000000000000" pitchFamily="50" charset="0"/>
              </a:rPr>
              <a:t> by </a:t>
            </a:r>
            <a:r>
              <a:rPr lang="it-IT" sz="2000" b="1" dirty="0">
                <a:latin typeface="LM Roman 12" panose="00000500000000000000" pitchFamily="50" charset="0"/>
              </a:rPr>
              <a:t>INFN</a:t>
            </a:r>
          </a:p>
          <a:p>
            <a:pPr marL="285750" indent="161925">
              <a:buFont typeface="Wingdings" panose="05000000000000000000" pitchFamily="2" charset="2"/>
              <a:buChar char="§"/>
            </a:pPr>
            <a:endParaRPr lang="it-IT" sz="2000" dirty="0">
              <a:latin typeface="LM Roman 12" panose="00000500000000000000" pitchFamily="50" charset="0"/>
            </a:endParaRPr>
          </a:p>
          <a:p>
            <a:pPr marL="285750" indent="161925">
              <a:buFont typeface="Wingdings" panose="05000000000000000000" pitchFamily="2" charset="2"/>
              <a:buChar char="§"/>
            </a:pPr>
            <a:r>
              <a:rPr lang="it-IT" sz="2000" b="0" dirty="0">
                <a:latin typeface="LM Roman 12" panose="00000500000000000000" pitchFamily="50" charset="0"/>
              </a:rPr>
              <a:t>14 INFN institutes</a:t>
            </a:r>
          </a:p>
          <a:p>
            <a:pPr marL="285750" indent="161925">
              <a:buFont typeface="Wingdings" panose="05000000000000000000" pitchFamily="2" charset="2"/>
              <a:buChar char="§"/>
            </a:pPr>
            <a:endParaRPr lang="it-IT" sz="2000" dirty="0">
              <a:latin typeface="LM Roman 12" panose="00000500000000000000" pitchFamily="50" charset="0"/>
            </a:endParaRPr>
          </a:p>
          <a:p>
            <a:pPr marL="285750" indent="161925">
              <a:buFont typeface="Wingdings" panose="05000000000000000000" pitchFamily="2" charset="2"/>
              <a:buChar char="§"/>
            </a:pPr>
            <a:r>
              <a:rPr lang="it-IT" sz="2000" b="0" dirty="0">
                <a:latin typeface="LM Roman 12" panose="00000500000000000000" pitchFamily="50" charset="0"/>
              </a:rPr>
              <a:t>70 people </a:t>
            </a:r>
            <a:r>
              <a:rPr lang="en-US" sz="2000" b="0" dirty="0">
                <a:latin typeface="LM Roman 12" panose="00000500000000000000" pitchFamily="50" charset="0"/>
              </a:rPr>
              <a:t>involved</a:t>
            </a:r>
            <a:r>
              <a:rPr lang="it-IT" sz="2000" b="0" dirty="0">
                <a:latin typeface="LM Roman 12" panose="00000500000000000000" pitchFamily="50" charset="0"/>
              </a:rPr>
              <a:t> (</a:t>
            </a:r>
            <a:r>
              <a:rPr lang="it-IT" sz="2000" b="0" dirty="0" err="1">
                <a:latin typeface="LM Roman 12" panose="00000500000000000000" pitchFamily="50" charset="0"/>
              </a:rPr>
              <a:t>physicist</a:t>
            </a:r>
            <a:r>
              <a:rPr lang="it-IT" sz="2000" b="0" dirty="0">
                <a:latin typeface="LM Roman 12" panose="00000500000000000000" pitchFamily="50" charset="0"/>
              </a:rPr>
              <a:t> and </a:t>
            </a:r>
            <a:r>
              <a:rPr lang="it-IT" sz="2000" b="0" dirty="0" err="1">
                <a:latin typeface="LM Roman 12" panose="00000500000000000000" pitchFamily="50" charset="0"/>
              </a:rPr>
              <a:t>engineers</a:t>
            </a:r>
            <a:r>
              <a:rPr lang="it-IT" sz="2000" b="0" dirty="0">
                <a:latin typeface="LM Roman 12" panose="00000500000000000000" pitchFamily="50" charset="0"/>
              </a:rPr>
              <a:t>) </a:t>
            </a:r>
          </a:p>
          <a:p>
            <a:pPr marL="285750"/>
            <a:endParaRPr lang="it-IT" sz="2000" dirty="0">
              <a:latin typeface="LM Roman 12" panose="00000500000000000000" pitchFamily="50" charset="0"/>
            </a:endParaRPr>
          </a:p>
          <a:p>
            <a:pPr marL="285750" indent="161925">
              <a:buFont typeface="Wingdings" panose="05000000000000000000" pitchFamily="2" charset="2"/>
              <a:buChar char="§"/>
            </a:pPr>
            <a:r>
              <a:rPr lang="it-IT" sz="2000" b="0" dirty="0">
                <a:latin typeface="LM Roman 12" panose="00000500000000000000" pitchFamily="50" charset="0"/>
              </a:rPr>
              <a:t>P.I. Adriano Lai (INFN Cagliari)</a:t>
            </a: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1FB1D-7EBF-729C-0609-AFA84C2DB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4" y="752774"/>
            <a:ext cx="5053851" cy="1883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7DF0DA-B88E-D8BF-2B6A-E85D021C91ED}"/>
              </a:ext>
            </a:extLst>
          </p:cNvPr>
          <p:cNvSpPr txBox="1"/>
          <p:nvPr/>
        </p:nvSpPr>
        <p:spPr>
          <a:xfrm>
            <a:off x="5455920" y="182563"/>
            <a:ext cx="6644640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/>
            <a:r>
              <a:rPr lang="en-US" sz="2000" dirty="0">
                <a:latin typeface="LM Roman 12" panose="00000500000000000000" pitchFamily="50" charset="0"/>
              </a:rPr>
              <a:t>GOAL: </a:t>
            </a:r>
            <a:r>
              <a:rPr lang="en-US" sz="2000" b="0" dirty="0">
                <a:latin typeface="LM Roman 12" panose="00000500000000000000" pitchFamily="50" charset="0"/>
              </a:rPr>
              <a:t>DEVELOP A</a:t>
            </a:r>
            <a:r>
              <a:rPr lang="en-US" sz="2000" dirty="0">
                <a:latin typeface="LM Roman 12" panose="00000500000000000000" pitchFamily="50" charset="0"/>
              </a:rPr>
              <a:t> TRACKING SYSTEM SUITABLE FOR HIGH LUMINOSITY CONDITIONS</a:t>
            </a:r>
          </a:p>
          <a:p>
            <a:pPr marL="285750"/>
            <a:endParaRPr lang="en-US" sz="1050" dirty="0">
              <a:latin typeface="LM Roman 12" panose="00000500000000000000" pitchFamily="50" charset="0"/>
            </a:endParaRPr>
          </a:p>
          <a:p>
            <a:pPr marL="742950" indent="-457200">
              <a:buAutoNum type="arabicParenR"/>
            </a:pPr>
            <a:r>
              <a:rPr lang="en-US" sz="2000" dirty="0">
                <a:latin typeface="LM Roman 12" panose="00000500000000000000" pitchFamily="50" charset="0"/>
              </a:rPr>
              <a:t>Integrated system composed by a hybrid 28nm CMOS ASIC and pixel Sensor MATRIX</a:t>
            </a:r>
          </a:p>
          <a:p>
            <a:pPr marL="742950" indent="-457200">
              <a:buAutoNum type="arabicParenR"/>
            </a:pPr>
            <a:endParaRPr lang="en-US" sz="1400" dirty="0">
              <a:latin typeface="LM Roman 12" panose="00000500000000000000" pitchFamily="50" charset="0"/>
            </a:endParaRPr>
          </a:p>
          <a:p>
            <a:pPr marL="742950" indent="-457200">
              <a:buAutoNum type="arabicParenR"/>
            </a:pPr>
            <a:r>
              <a:rPr lang="en-US" sz="2000" dirty="0">
                <a:latin typeface="LM Roman 12" panose="00000500000000000000" pitchFamily="50" charset="0"/>
              </a:rPr>
              <a:t>Readout ASIC for HIGH-BANDWIDTH optical data transmission</a:t>
            </a:r>
          </a:p>
          <a:p>
            <a:pPr marL="742950" indent="-457200">
              <a:buAutoNum type="arabicParenR"/>
            </a:pPr>
            <a:endParaRPr lang="en-US" sz="1400" dirty="0">
              <a:latin typeface="LM Roman 12" panose="00000500000000000000" pitchFamily="50" charset="0"/>
            </a:endParaRPr>
          </a:p>
          <a:p>
            <a:pPr marL="742950" indent="-457200">
              <a:buAutoNum type="arabicParenR"/>
            </a:pPr>
            <a:r>
              <a:rPr lang="en-US" sz="2000" dirty="0">
                <a:latin typeface="LM Roman 12" panose="00000500000000000000" pitchFamily="50" charset="0"/>
              </a:rPr>
              <a:t>Take advantage of the experience obtained from the previous R&amp;D projects (</a:t>
            </a:r>
            <a:r>
              <a:rPr lang="en-US" sz="2000" dirty="0" err="1">
                <a:latin typeface="LM Roman 12" panose="00000500000000000000" pitchFamily="50" charset="0"/>
              </a:rPr>
              <a:t>Timespot</a:t>
            </a:r>
            <a:r>
              <a:rPr lang="en-US" sz="2000" dirty="0">
                <a:latin typeface="LM Roman 12" panose="00000500000000000000" pitchFamily="50" charset="0"/>
              </a:rPr>
              <a:t>, </a:t>
            </a:r>
            <a:r>
              <a:rPr lang="en-US" sz="2000" dirty="0" err="1">
                <a:latin typeface="LM Roman 12" panose="00000500000000000000" pitchFamily="50" charset="0"/>
              </a:rPr>
              <a:t>Falaphel</a:t>
            </a:r>
            <a:r>
              <a:rPr lang="en-US" sz="2000" dirty="0">
                <a:latin typeface="LM Roman 12" panose="00000500000000000000" pitchFamily="50" charset="0"/>
              </a:rPr>
              <a:t> etc..)</a:t>
            </a:r>
          </a:p>
          <a:p>
            <a:pPr marL="742950" indent="-457200">
              <a:buAutoNum type="arabicParenR"/>
            </a:pPr>
            <a:endParaRPr lang="en-US" sz="2000" dirty="0">
              <a:latin typeface="LM Roman 12" panose="00000500000000000000" pitchFamily="50" charset="0"/>
            </a:endParaRPr>
          </a:p>
          <a:p>
            <a:pPr marL="285750" indent="-22225" algn="ctr"/>
            <a:r>
              <a:rPr lang="en-US" sz="2000" dirty="0">
                <a:latin typeface="LM Roman 12" panose="00000500000000000000" pitchFamily="50" charset="0"/>
              </a:rPr>
              <a:t>	considering all the challenges in realizing such a device</a:t>
            </a:r>
          </a:p>
          <a:p>
            <a:pPr marL="742950" indent="-457200">
              <a:buAutoNum type="arabicParenR"/>
            </a:pPr>
            <a:endParaRPr lang="en-US" sz="1050" dirty="0">
              <a:latin typeface="LM Roman 12" panose="00000500000000000000" pitchFamily="50" charset="0"/>
            </a:endParaRPr>
          </a:p>
          <a:p>
            <a:pPr marL="893763" indent="182563">
              <a:buFont typeface="Wingdings" panose="05000000000000000000" pitchFamily="2" charset="2"/>
              <a:buChar char="§"/>
            </a:pPr>
            <a:r>
              <a:rPr lang="en-US" dirty="0">
                <a:latin typeface="LM Roman 12" panose="00000500000000000000" pitchFamily="50" charset="0"/>
              </a:rPr>
              <a:t>Obtain uniform timing performance over a large area</a:t>
            </a:r>
          </a:p>
          <a:p>
            <a:pPr marL="893763" indent="182563">
              <a:buFont typeface="Wingdings" panose="05000000000000000000" pitchFamily="2" charset="2"/>
              <a:buChar char="§"/>
            </a:pPr>
            <a:r>
              <a:rPr lang="en-US" dirty="0">
                <a:latin typeface="LM Roman 12" panose="00000500000000000000" pitchFamily="50" charset="0"/>
              </a:rPr>
              <a:t>Minimize power consumption</a:t>
            </a:r>
          </a:p>
          <a:p>
            <a:pPr marL="893763" indent="182563">
              <a:buFont typeface="Wingdings" panose="05000000000000000000" pitchFamily="2" charset="2"/>
              <a:buChar char="§"/>
            </a:pPr>
            <a:r>
              <a:rPr lang="en-US" dirty="0">
                <a:latin typeface="LM Roman 12" panose="00000500000000000000" pitchFamily="50" charset="0"/>
              </a:rPr>
              <a:t>Distribute data to the read out </a:t>
            </a:r>
          </a:p>
          <a:p>
            <a:pPr marL="893763" indent="182563">
              <a:buFont typeface="Wingdings" panose="05000000000000000000" pitchFamily="2" charset="2"/>
              <a:buChar char="§"/>
            </a:pPr>
            <a:r>
              <a:rPr lang="en-US" dirty="0">
                <a:latin typeface="LM Roman 12" panose="00000500000000000000" pitchFamily="50" charset="0"/>
              </a:rPr>
              <a:t>Etc.</a:t>
            </a:r>
          </a:p>
          <a:p>
            <a:pPr marL="893763"/>
            <a:endParaRPr lang="en-US" sz="1400" dirty="0">
              <a:latin typeface="LM Roman 12" panose="00000500000000000000" pitchFamily="50" charset="0"/>
            </a:endParaRPr>
          </a:p>
          <a:p>
            <a:pPr marL="742950" indent="-457200">
              <a:buFont typeface="+mj-lt"/>
              <a:buAutoNum type="arabicParenR" startAt="4"/>
            </a:pPr>
            <a:r>
              <a:rPr lang="en-US" sz="2000" dirty="0">
                <a:latin typeface="LM Roman 12" panose="00000500000000000000" pitchFamily="50" charset="0"/>
              </a:rPr>
              <a:t>Explore innovative 3D technologies and vertical connections (TSVs, Face2Face or Face2Back bonding)</a:t>
            </a:r>
            <a:endParaRPr lang="it-IT" b="0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1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6">
            <a:extLst>
              <a:ext uri="{FF2B5EF4-FFF2-40B4-BE49-F238E27FC236}">
                <a16:creationId xmlns:a16="http://schemas.microsoft.com/office/drawing/2014/main" id="{D0A9AA37-1AEE-4FC8-9806-AE4920BC4A21}"/>
              </a:ext>
            </a:extLst>
          </p:cNvPr>
          <p:cNvSpPr txBox="1"/>
          <p:nvPr/>
        </p:nvSpPr>
        <p:spPr>
          <a:xfrm>
            <a:off x="57547" y="79377"/>
            <a:ext cx="1207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C0000"/>
                </a:solidFill>
                <a:latin typeface="LM Roman 12" panose="00000500000000000000" pitchFamily="50" charset="0"/>
                <a:ea typeface="Adobe Fan Heiti Std B" panose="020B0700000000000000" pitchFamily="34" charset="-128"/>
              </a:rPr>
              <a:t>The IGNITE ASIC concept </a:t>
            </a:r>
            <a:endParaRPr lang="en-US" sz="3200" dirty="0">
              <a:solidFill>
                <a:srgbClr val="CC0000"/>
              </a:solidFill>
              <a:latin typeface="LM Roman 12" panose="00000500000000000000" pitchFamily="50" charset="0"/>
              <a:ea typeface="Adobe Fan Heiti Std B" panose="020B0700000000000000" pitchFamily="34" charset="-128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2DFD05-23C0-4131-9BF6-A0CEFF88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230" y="6492875"/>
            <a:ext cx="4701540" cy="365125"/>
          </a:xfrm>
        </p:spPr>
        <p:txBody>
          <a:bodyPr/>
          <a:lstStyle/>
          <a:p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Recent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</a:t>
            </a:r>
            <a:r>
              <a:rPr lang="it-IT" sz="1100" dirty="0" err="1">
                <a:solidFill>
                  <a:schemeClr val="tx1"/>
                </a:solidFill>
                <a:latin typeface="LM Roman 12" panose="00000500000000000000" pitchFamily="50" charset="0"/>
              </a:rPr>
              <a:t>results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IGNITE – GM Cossu – Vertex 2023 – Sestri Levante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2F3229-5D56-4C6E-B3D7-AEAEF56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80" y="6413498"/>
            <a:ext cx="1198880" cy="365125"/>
          </a:xfrm>
        </p:spPr>
        <p:txBody>
          <a:bodyPr/>
          <a:lstStyle/>
          <a:p>
            <a:fld id="{FEC8AC04-F3E0-40F1-A090-6B61FF062EA4}" type="slidenum">
              <a:rPr lang="it-IT" sz="2000" smtClean="0">
                <a:solidFill>
                  <a:schemeClr val="tx1"/>
                </a:solidFill>
                <a:latin typeface="LM Roman 12" panose="00000500000000000000" pitchFamily="50" charset="0"/>
              </a:rPr>
              <a:t>9</a:t>
            </a:fld>
            <a:endParaRPr lang="it-IT" sz="2000" dirty="0">
              <a:solidFill>
                <a:schemeClr val="tx1"/>
              </a:solidFill>
              <a:latin typeface="LM Roman 12" panose="00000500000000000000" pitchFamily="50" charset="0"/>
            </a:endParaRPr>
          </a:p>
        </p:txBody>
      </p:sp>
      <p:sp>
        <p:nvSpPr>
          <p:cNvPr id="39" name="Footer Placeholder 6">
            <a:extLst>
              <a:ext uri="{FF2B5EF4-FFF2-40B4-BE49-F238E27FC236}">
                <a16:creationId xmlns:a16="http://schemas.microsoft.com/office/drawing/2014/main" id="{303F3666-2905-4A8A-6062-D191D1B7885D}"/>
              </a:ext>
            </a:extLst>
          </p:cNvPr>
          <p:cNvSpPr txBox="1">
            <a:spLocks/>
          </p:cNvSpPr>
          <p:nvPr/>
        </p:nvSpPr>
        <p:spPr>
          <a:xfrm>
            <a:off x="-726440" y="65157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16-20 </a:t>
            </a:r>
            <a:r>
              <a:rPr lang="it-IT" dirty="0" err="1">
                <a:solidFill>
                  <a:schemeClr val="tx1"/>
                </a:solidFill>
                <a:latin typeface="LM Roman 12" panose="00000500000000000000" pitchFamily="50" charset="0"/>
              </a:rPr>
              <a:t>Oct</a:t>
            </a:r>
            <a:r>
              <a:rPr lang="it-IT" sz="1100" dirty="0">
                <a:solidFill>
                  <a:schemeClr val="tx1"/>
                </a:solidFill>
                <a:latin typeface="LM Roman 12" panose="00000500000000000000" pitchFamily="50" charset="0"/>
              </a:rPr>
              <a:t>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80DE3-4E15-0ACA-E107-B331A5BE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1" y="588618"/>
            <a:ext cx="6843353" cy="39932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78374-9CB5-3DFE-D271-CB597D485017}"/>
              </a:ext>
            </a:extLst>
          </p:cNvPr>
          <p:cNvSpPr/>
          <p:nvPr/>
        </p:nvSpPr>
        <p:spPr>
          <a:xfrm>
            <a:off x="323553" y="3840480"/>
            <a:ext cx="3212127" cy="89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33B70-7291-01F5-D075-3F4E076C2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980" y="292387"/>
            <a:ext cx="4229467" cy="4206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5DE79E-EFA7-6477-E126-56B4F39C53CF}"/>
              </a:ext>
            </a:extLst>
          </p:cNvPr>
          <p:cNvSpPr txBox="1"/>
          <p:nvPr/>
        </p:nvSpPr>
        <p:spPr>
          <a:xfrm>
            <a:off x="136019" y="3731638"/>
            <a:ext cx="369030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dirty="0">
                <a:latin typeface="LM Roman 12" panose="00000500000000000000" pitchFamily="50" charset="0"/>
              </a:rPr>
              <a:t>ELEMENTARY </a:t>
            </a:r>
          </a:p>
          <a:p>
            <a:pPr algn="ctr"/>
            <a:r>
              <a:rPr lang="it-IT" sz="2000" b="0" dirty="0">
                <a:latin typeface="LM Roman 12" panose="00000500000000000000" pitchFamily="50" charset="0"/>
              </a:rPr>
              <a:t>REPETITION UNIT</a:t>
            </a:r>
          </a:p>
          <a:p>
            <a:pPr algn="ctr"/>
            <a:r>
              <a:rPr lang="it-IT" sz="2000" b="1" dirty="0">
                <a:latin typeface="LM Roman 12" panose="00000500000000000000" pitchFamily="50" charset="0"/>
              </a:rPr>
              <a:t>8X8 PIXEL</a:t>
            </a:r>
          </a:p>
          <a:p>
            <a:pPr algn="ctr"/>
            <a:endParaRPr lang="it-IT" sz="600" b="1" dirty="0">
              <a:latin typeface="LM Roman 12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LM Roman 12" panose="00000500000000000000" pitchFamily="50" charset="0"/>
              </a:rPr>
              <a:t>Each</a:t>
            </a:r>
            <a:r>
              <a:rPr lang="it-IT" dirty="0">
                <a:latin typeface="LM Roman 12" panose="00000500000000000000" pitchFamily="50" charset="0"/>
              </a:rPr>
              <a:t> pixel </a:t>
            </a:r>
            <a:r>
              <a:rPr lang="it-IT" dirty="0" err="1">
                <a:latin typeface="LM Roman 12" panose="00000500000000000000" pitchFamily="50" charset="0"/>
              </a:rPr>
              <a:t>has</a:t>
            </a:r>
            <a:r>
              <a:rPr lang="it-IT" dirty="0">
                <a:latin typeface="LM Roman 12" panose="00000500000000000000" pitchFamily="50" charset="0"/>
              </a:rPr>
              <a:t> 36um pitch    and AFE + TDC</a:t>
            </a:r>
          </a:p>
          <a:p>
            <a:endParaRPr lang="it-IT" sz="700" dirty="0">
              <a:latin typeface="LM Roman 12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LM Roman 12" panose="00000500000000000000" pitchFamily="50" charset="0"/>
              </a:rPr>
              <a:t>Make </a:t>
            </a:r>
            <a:r>
              <a:rPr lang="it-IT" dirty="0" err="1">
                <a:latin typeface="LM Roman 12" panose="00000500000000000000" pitchFamily="50" charset="0"/>
              </a:rPr>
              <a:t>space</a:t>
            </a:r>
            <a:r>
              <a:rPr lang="it-IT" dirty="0">
                <a:latin typeface="LM Roman 12" panose="00000500000000000000" pitchFamily="50" charset="0"/>
              </a:rPr>
              <a:t> for the TSV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700" dirty="0">
              <a:latin typeface="LM Roman 12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LM Roman 12" panose="00000500000000000000" pitchFamily="50" charset="0"/>
              </a:rPr>
              <a:t>Plls</a:t>
            </a:r>
            <a:r>
              <a:rPr lang="it-IT" dirty="0">
                <a:latin typeface="LM Roman 12" panose="00000500000000000000" pitchFamily="50" charset="0"/>
              </a:rPr>
              <a:t> for clock </a:t>
            </a:r>
            <a:r>
              <a:rPr lang="it-IT" dirty="0" err="1">
                <a:latin typeface="LM Roman 12" panose="00000500000000000000" pitchFamily="50" charset="0"/>
              </a:rPr>
              <a:t>distribution</a:t>
            </a:r>
            <a:r>
              <a:rPr lang="it-IT" dirty="0">
                <a:latin typeface="LM Roman 12" panose="00000500000000000000" pitchFamily="50" charset="0"/>
              </a:rPr>
              <a:t> in the </a:t>
            </a:r>
            <a:r>
              <a:rPr lang="it-IT" dirty="0" err="1">
                <a:latin typeface="LM Roman 12" panose="00000500000000000000" pitchFamily="50" charset="0"/>
              </a:rPr>
              <a:t>digital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space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between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tiles</a:t>
            </a:r>
            <a:endParaRPr lang="it-IT" dirty="0">
              <a:latin typeface="LM Roman 12" panose="00000500000000000000" pitchFamily="50" charset="0"/>
            </a:endParaRPr>
          </a:p>
          <a:p>
            <a:endParaRPr lang="it-IT" sz="1600" dirty="0">
              <a:latin typeface="LM Roman 12" panose="00000500000000000000" pitchFamily="50" charset="0"/>
            </a:endParaRPr>
          </a:p>
          <a:p>
            <a:pPr marL="285750" indent="161925">
              <a:buFont typeface="Wingdings" panose="05000000000000000000" pitchFamily="2" charset="2"/>
              <a:buChar char="§"/>
            </a:pPr>
            <a:endParaRPr lang="it-IT" sz="2000" dirty="0">
              <a:latin typeface="LM Roman 12" panose="00000500000000000000" pitchFamily="50" charset="0"/>
            </a:endParaRPr>
          </a:p>
          <a:p>
            <a:pPr marL="285750" indent="344488">
              <a:buFont typeface="Wingdings" panose="05000000000000000000" pitchFamily="2" charset="2"/>
              <a:buChar char="§"/>
            </a:pPr>
            <a:endParaRPr lang="it-IT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  <a:p>
            <a:endParaRPr lang="it-IT" dirty="0">
              <a:latin typeface="LM Roman 12" panose="00000500000000000000" pitchFamily="50" charset="0"/>
            </a:endParaRPr>
          </a:p>
          <a:p>
            <a:endParaRPr lang="en-US" b="0" dirty="0">
              <a:latin typeface="LM Roman 12" panose="00000500000000000000" pitchFamily="50" charset="0"/>
            </a:endParaRPr>
          </a:p>
          <a:p>
            <a:endParaRPr lang="it-IT" b="0" dirty="0">
              <a:latin typeface="LM Roman 12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5F111-CC0F-0390-B869-8ABB1FAECE32}"/>
              </a:ext>
            </a:extLst>
          </p:cNvPr>
          <p:cNvSpPr txBox="1"/>
          <p:nvPr/>
        </p:nvSpPr>
        <p:spPr>
          <a:xfrm>
            <a:off x="4031800" y="4527250"/>
            <a:ext cx="3445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  <a:latin typeface="LM Roman 12" panose="00000500000000000000" pitchFamily="50" charset="0"/>
              </a:rPr>
              <a:t>Example</a:t>
            </a:r>
            <a:r>
              <a:rPr lang="it-IT" sz="2000" b="1" dirty="0">
                <a:solidFill>
                  <a:srgbClr val="FF0000"/>
                </a:solidFill>
                <a:latin typeface="LM Roman 12" panose="00000500000000000000" pitchFamily="50" charset="0"/>
              </a:rPr>
              <a:t> of 32x32 ASIC for 45 </a:t>
            </a:r>
            <a:r>
              <a:rPr lang="it-IT" sz="2000" b="1" dirty="0" err="1">
                <a:solidFill>
                  <a:srgbClr val="FF0000"/>
                </a:solidFill>
                <a:latin typeface="LM Roman 12" panose="00000500000000000000" pitchFamily="50" charset="0"/>
              </a:rPr>
              <a:t>um</a:t>
            </a:r>
            <a:r>
              <a:rPr lang="it-IT" sz="2000" b="1" dirty="0">
                <a:solidFill>
                  <a:srgbClr val="FF0000"/>
                </a:solidFill>
                <a:latin typeface="LM Roman 12" panose="00000500000000000000" pitchFamily="50" charset="0"/>
              </a:rPr>
              <a:t> pitch Sensor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D071F-E5F1-1B29-62E5-595E9CC8EA1E}"/>
              </a:ext>
            </a:extLst>
          </p:cNvPr>
          <p:cNvSpPr txBox="1"/>
          <p:nvPr/>
        </p:nvSpPr>
        <p:spPr>
          <a:xfrm>
            <a:off x="8055618" y="4498992"/>
            <a:ext cx="3445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  <a:latin typeface="LM Roman 12" panose="00000500000000000000" pitchFamily="50" charset="0"/>
              </a:rPr>
              <a:t>Example</a:t>
            </a:r>
            <a:r>
              <a:rPr lang="it-IT" sz="2000" b="1" dirty="0">
                <a:solidFill>
                  <a:srgbClr val="FF0000"/>
                </a:solidFill>
                <a:latin typeface="LM Roman 12" panose="00000500000000000000" pitchFamily="50" charset="0"/>
              </a:rPr>
              <a:t> of 32x32 ASIC for 55 </a:t>
            </a:r>
            <a:r>
              <a:rPr lang="it-IT" sz="2000" b="1" dirty="0" err="1">
                <a:solidFill>
                  <a:srgbClr val="FF0000"/>
                </a:solidFill>
                <a:latin typeface="LM Roman 12" panose="00000500000000000000" pitchFamily="50" charset="0"/>
              </a:rPr>
              <a:t>um</a:t>
            </a:r>
            <a:r>
              <a:rPr lang="it-IT" sz="2000" b="1" dirty="0">
                <a:solidFill>
                  <a:srgbClr val="FF0000"/>
                </a:solidFill>
                <a:latin typeface="LM Roman 12" panose="00000500000000000000" pitchFamily="50" charset="0"/>
              </a:rPr>
              <a:t> pitch Sensor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94470D-0751-C52B-2DD9-C541229A3066}"/>
              </a:ext>
            </a:extLst>
          </p:cNvPr>
          <p:cNvSpPr txBox="1"/>
          <p:nvPr/>
        </p:nvSpPr>
        <p:spPr>
          <a:xfrm>
            <a:off x="4351668" y="5406231"/>
            <a:ext cx="7407899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LM Roman 12" panose="00000500000000000000" pitchFamily="50" charset="0"/>
              </a:rPr>
              <a:t> Same </a:t>
            </a:r>
            <a:r>
              <a:rPr lang="it-IT" dirty="0" err="1">
                <a:latin typeface="LM Roman 12" panose="00000500000000000000" pitchFamily="50" charset="0"/>
              </a:rPr>
              <a:t>repetition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unit</a:t>
            </a:r>
            <a:r>
              <a:rPr lang="it-IT" dirty="0">
                <a:latin typeface="LM Roman 12" panose="00000500000000000000" pitchFamily="50" charset="0"/>
              </a:rPr>
              <a:t> with </a:t>
            </a:r>
            <a:r>
              <a:rPr lang="it-IT" dirty="0" err="1">
                <a:latin typeface="LM Roman 12" panose="00000500000000000000" pitchFamily="50" charset="0"/>
              </a:rPr>
              <a:t>different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redistribution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layer</a:t>
            </a:r>
            <a:endParaRPr lang="it-IT" dirty="0">
              <a:latin typeface="LM Roman 12" panose="00000500000000000000" pitchFamily="50" charset="0"/>
            </a:endParaRPr>
          </a:p>
          <a:p>
            <a:pPr algn="ctr"/>
            <a:endParaRPr lang="it-IT" sz="1050" dirty="0">
              <a:latin typeface="LM Roman 12" panose="00000500000000000000" pitchFamily="50" charset="0"/>
            </a:endParaRPr>
          </a:p>
          <a:p>
            <a:pPr algn="ctr"/>
            <a:r>
              <a:rPr lang="it-IT" dirty="0" err="1">
                <a:latin typeface="LM Roman 12" panose="00000500000000000000" pitchFamily="50" charset="0"/>
              </a:rPr>
              <a:t>Higher</a:t>
            </a:r>
            <a:r>
              <a:rPr lang="it-IT" dirty="0">
                <a:latin typeface="LM Roman 12" panose="00000500000000000000" pitchFamily="50" charset="0"/>
              </a:rPr>
              <a:t> pitch (110um, 165um etc.) can be </a:t>
            </a:r>
            <a:r>
              <a:rPr lang="it-IT" dirty="0" err="1">
                <a:latin typeface="LM Roman 12" panose="00000500000000000000" pitchFamily="50" charset="0"/>
              </a:rPr>
              <a:t>obtained</a:t>
            </a:r>
            <a:r>
              <a:rPr lang="it-IT" dirty="0">
                <a:latin typeface="LM Roman 12" panose="00000500000000000000" pitchFamily="50" charset="0"/>
              </a:rPr>
              <a:t> by </a:t>
            </a:r>
            <a:r>
              <a:rPr lang="it-IT" dirty="0" err="1">
                <a:latin typeface="LM Roman 12" panose="00000500000000000000" pitchFamily="50" charset="0"/>
              </a:rPr>
              <a:t>channel</a:t>
            </a:r>
            <a:r>
              <a:rPr lang="it-IT" dirty="0">
                <a:latin typeface="LM Roman 12" panose="00000500000000000000" pitchFamily="50" charset="0"/>
              </a:rPr>
              <a:t> </a:t>
            </a:r>
            <a:r>
              <a:rPr lang="it-IT" dirty="0" err="1">
                <a:latin typeface="LM Roman 12" panose="00000500000000000000" pitchFamily="50" charset="0"/>
              </a:rPr>
              <a:t>masking</a:t>
            </a:r>
            <a:endParaRPr lang="it-IT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9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2422</Words>
  <Application>Microsoft Office PowerPoint</Application>
  <PresentationFormat>Widescreen</PresentationFormat>
  <Paragraphs>493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Courier New</vt:lpstr>
      <vt:lpstr>LM Roman 12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 matteo cossu</dc:creator>
  <cp:lastModifiedBy>Gian Matteo Cossu</cp:lastModifiedBy>
  <cp:revision>9</cp:revision>
  <dcterms:created xsi:type="dcterms:W3CDTF">2021-01-09T23:55:49Z</dcterms:created>
  <dcterms:modified xsi:type="dcterms:W3CDTF">2023-10-18T20:47:31Z</dcterms:modified>
</cp:coreProperties>
</file>