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5"/>
  </p:notesMasterIdLst>
  <p:sldIdLst>
    <p:sldId id="334" r:id="rId3"/>
    <p:sldId id="387" r:id="rId4"/>
    <p:sldId id="388" r:id="rId5"/>
    <p:sldId id="389" r:id="rId6"/>
    <p:sldId id="370" r:id="rId7"/>
    <p:sldId id="410" r:id="rId8"/>
    <p:sldId id="413" r:id="rId9"/>
    <p:sldId id="421" r:id="rId10"/>
    <p:sldId id="414" r:id="rId11"/>
    <p:sldId id="371" r:id="rId12"/>
    <p:sldId id="362" r:id="rId13"/>
    <p:sldId id="355" r:id="rId14"/>
    <p:sldId id="411" r:id="rId15"/>
    <p:sldId id="420" r:id="rId16"/>
    <p:sldId id="358" r:id="rId17"/>
    <p:sldId id="400" r:id="rId18"/>
    <p:sldId id="402" r:id="rId19"/>
    <p:sldId id="416" r:id="rId20"/>
    <p:sldId id="417" r:id="rId21"/>
    <p:sldId id="418" r:id="rId22"/>
    <p:sldId id="419" r:id="rId23"/>
    <p:sldId id="381" r:id="rId24"/>
  </p:sldIdLst>
  <p:sldSz cx="23120350" cy="13004800"/>
  <p:notesSz cx="6858000" cy="9144000"/>
  <p:defaultTextStyle>
    <a:defPPr>
      <a:defRPr lang="en-US"/>
    </a:defPPr>
    <a:lvl1pPr algn="l" rtl="0" fontAlgn="base">
      <a:spcBef>
        <a:spcPct val="0"/>
      </a:spcBef>
      <a:spcAft>
        <a:spcPct val="0"/>
      </a:spcAft>
      <a:defRPr sz="4200" kern="1200">
        <a:solidFill>
          <a:srgbClr val="24549C"/>
        </a:solidFill>
        <a:latin typeface="Myriad Pro Semibold" pitchFamily="-84" charset="0"/>
        <a:ea typeface="ヒラギノ角ゴ ProN W6" pitchFamily="-84" charset="-128"/>
        <a:cs typeface="+mn-cs"/>
        <a:sym typeface="Myriad Pro Semibold" pitchFamily="-84" charset="0"/>
      </a:defRPr>
    </a:lvl1pPr>
    <a:lvl2pPr marL="457200" algn="l" rtl="0" fontAlgn="base">
      <a:spcBef>
        <a:spcPct val="0"/>
      </a:spcBef>
      <a:spcAft>
        <a:spcPct val="0"/>
      </a:spcAft>
      <a:defRPr sz="4200" kern="1200">
        <a:solidFill>
          <a:srgbClr val="24549C"/>
        </a:solidFill>
        <a:latin typeface="Myriad Pro Semibold" pitchFamily="-84" charset="0"/>
        <a:ea typeface="ヒラギノ角ゴ ProN W6" pitchFamily="-84" charset="-128"/>
        <a:cs typeface="+mn-cs"/>
        <a:sym typeface="Myriad Pro Semibold" pitchFamily="-84" charset="0"/>
      </a:defRPr>
    </a:lvl2pPr>
    <a:lvl3pPr marL="914400" algn="l" rtl="0" fontAlgn="base">
      <a:spcBef>
        <a:spcPct val="0"/>
      </a:spcBef>
      <a:spcAft>
        <a:spcPct val="0"/>
      </a:spcAft>
      <a:defRPr sz="4200" kern="1200">
        <a:solidFill>
          <a:srgbClr val="24549C"/>
        </a:solidFill>
        <a:latin typeface="Myriad Pro Semibold" pitchFamily="-84" charset="0"/>
        <a:ea typeface="ヒラギノ角ゴ ProN W6" pitchFamily="-84" charset="-128"/>
        <a:cs typeface="+mn-cs"/>
        <a:sym typeface="Myriad Pro Semibold" pitchFamily="-84" charset="0"/>
      </a:defRPr>
    </a:lvl3pPr>
    <a:lvl4pPr marL="1371600" algn="l" rtl="0" fontAlgn="base">
      <a:spcBef>
        <a:spcPct val="0"/>
      </a:spcBef>
      <a:spcAft>
        <a:spcPct val="0"/>
      </a:spcAft>
      <a:defRPr sz="4200" kern="1200">
        <a:solidFill>
          <a:srgbClr val="24549C"/>
        </a:solidFill>
        <a:latin typeface="Myriad Pro Semibold" pitchFamily="-84" charset="0"/>
        <a:ea typeface="ヒラギノ角ゴ ProN W6" pitchFamily="-84" charset="-128"/>
        <a:cs typeface="+mn-cs"/>
        <a:sym typeface="Myriad Pro Semibold" pitchFamily="-84" charset="0"/>
      </a:defRPr>
    </a:lvl4pPr>
    <a:lvl5pPr marL="1828800" algn="l" rtl="0" fontAlgn="base">
      <a:spcBef>
        <a:spcPct val="0"/>
      </a:spcBef>
      <a:spcAft>
        <a:spcPct val="0"/>
      </a:spcAft>
      <a:defRPr sz="4200" kern="1200">
        <a:solidFill>
          <a:srgbClr val="24549C"/>
        </a:solidFill>
        <a:latin typeface="Myriad Pro Semibold" pitchFamily="-84" charset="0"/>
        <a:ea typeface="ヒラギノ角ゴ ProN W6" pitchFamily="-84" charset="-128"/>
        <a:cs typeface="+mn-cs"/>
        <a:sym typeface="Myriad Pro Semibold" pitchFamily="-84" charset="0"/>
      </a:defRPr>
    </a:lvl5pPr>
    <a:lvl6pPr marL="2286000" algn="l" defTabSz="914400" rtl="0" eaLnBrk="1" latinLnBrk="0" hangingPunct="1">
      <a:defRPr sz="4200" kern="1200">
        <a:solidFill>
          <a:srgbClr val="24549C"/>
        </a:solidFill>
        <a:latin typeface="Myriad Pro Semibold" pitchFamily="-84" charset="0"/>
        <a:ea typeface="ヒラギノ角ゴ ProN W6" pitchFamily="-84" charset="-128"/>
        <a:cs typeface="+mn-cs"/>
        <a:sym typeface="Myriad Pro Semibold" pitchFamily="-84" charset="0"/>
      </a:defRPr>
    </a:lvl6pPr>
    <a:lvl7pPr marL="2743200" algn="l" defTabSz="914400" rtl="0" eaLnBrk="1" latinLnBrk="0" hangingPunct="1">
      <a:defRPr sz="4200" kern="1200">
        <a:solidFill>
          <a:srgbClr val="24549C"/>
        </a:solidFill>
        <a:latin typeface="Myriad Pro Semibold" pitchFamily="-84" charset="0"/>
        <a:ea typeface="ヒラギノ角ゴ ProN W6" pitchFamily="-84" charset="-128"/>
        <a:cs typeface="+mn-cs"/>
        <a:sym typeface="Myriad Pro Semibold" pitchFamily="-84" charset="0"/>
      </a:defRPr>
    </a:lvl7pPr>
    <a:lvl8pPr marL="3200400" algn="l" defTabSz="914400" rtl="0" eaLnBrk="1" latinLnBrk="0" hangingPunct="1">
      <a:defRPr sz="4200" kern="1200">
        <a:solidFill>
          <a:srgbClr val="24549C"/>
        </a:solidFill>
        <a:latin typeface="Myriad Pro Semibold" pitchFamily="-84" charset="0"/>
        <a:ea typeface="ヒラギノ角ゴ ProN W6" pitchFamily="-84" charset="-128"/>
        <a:cs typeface="+mn-cs"/>
        <a:sym typeface="Myriad Pro Semibold" pitchFamily="-84" charset="0"/>
      </a:defRPr>
    </a:lvl8pPr>
    <a:lvl9pPr marL="3657600" algn="l" defTabSz="914400" rtl="0" eaLnBrk="1" latinLnBrk="0" hangingPunct="1">
      <a:defRPr sz="4200" kern="1200">
        <a:solidFill>
          <a:srgbClr val="24549C"/>
        </a:solidFill>
        <a:latin typeface="Myriad Pro Semibold" pitchFamily="-84" charset="0"/>
        <a:ea typeface="ヒラギノ角ゴ ProN W6" pitchFamily="-84" charset="-128"/>
        <a:cs typeface="+mn-cs"/>
        <a:sym typeface="Myriad Pro Semibold" pitchFamily="-84" charset="0"/>
      </a:defRPr>
    </a:lvl9pPr>
  </p:defaultTextStyle>
  <p:extLst>
    <p:ext uri="{EFAFB233-063F-42B5-8137-9DF3F51BA10A}">
      <p15:sldGuideLst xmlns:p15="http://schemas.microsoft.com/office/powerpoint/2012/main">
        <p15:guide id="1" orient="horz" pos="4096" userDrawn="1">
          <p15:clr>
            <a:srgbClr val="A4A3A4"/>
          </p15:clr>
        </p15:guide>
        <p15:guide id="2" pos="72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49C"/>
    <a:srgbClr val="FFFF00"/>
    <a:srgbClr val="FFFFFF"/>
    <a:srgbClr val="1A64A0"/>
    <a:srgbClr val="000000"/>
    <a:srgbClr val="FFC369"/>
    <a:srgbClr val="FFFF99"/>
    <a:srgbClr val="33CC33"/>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5503" autoAdjust="0"/>
  </p:normalViewPr>
  <p:slideViewPr>
    <p:cSldViewPr snapToGrid="0">
      <p:cViewPr>
        <p:scale>
          <a:sx n="40" d="100"/>
          <a:sy n="40" d="100"/>
        </p:scale>
        <p:origin x="197" y="317"/>
      </p:cViewPr>
      <p:guideLst>
        <p:guide orient="horz" pos="4096"/>
        <p:guide pos="7282"/>
      </p:guideLst>
    </p:cSldViewPr>
  </p:slideViewPr>
  <p:notesTextViewPr>
    <p:cViewPr>
      <p:scale>
        <a:sx n="100" d="100"/>
        <a:sy n="100" d="100"/>
      </p:scale>
      <p:origin x="0" y="0"/>
    </p:cViewPr>
  </p:notesTextViewPr>
  <p:sorterViewPr>
    <p:cViewPr>
      <p:scale>
        <a:sx n="40" d="100"/>
        <a:sy n="40" d="100"/>
      </p:scale>
      <p:origin x="0" y="-22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1D770-AB8D-4E05-8AE2-B99EC17D2A7C}" type="datetimeFigureOut">
              <a:rPr lang="en-GB" smtClean="0"/>
              <a:t>18/10/2023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6924C-D8FD-4EEB-ACC0-924BC0B40FF3}" type="slidenum">
              <a:rPr lang="en-GB" smtClean="0"/>
              <a:t>‹#›</a:t>
            </a:fld>
            <a:endParaRPr lang="en-GB"/>
          </a:p>
        </p:txBody>
      </p:sp>
    </p:spTree>
    <p:extLst>
      <p:ext uri="{BB962C8B-B14F-4D97-AF65-F5344CB8AC3E}">
        <p14:creationId xmlns:p14="http://schemas.microsoft.com/office/powerpoint/2010/main" val="148152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1</a:t>
            </a:fld>
            <a:endParaRPr lang="en-GB"/>
          </a:p>
        </p:txBody>
      </p:sp>
    </p:spTree>
    <p:extLst>
      <p:ext uri="{BB962C8B-B14F-4D97-AF65-F5344CB8AC3E}">
        <p14:creationId xmlns:p14="http://schemas.microsoft.com/office/powerpoint/2010/main" val="158147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this requires an integral approach to cooling, where the whole system, from the cooling plant in the service cavern down to the local heat sing buried in the core of the innermost detector, is conceived as an integrated system, where every components somehow interact with all the other ones</a:t>
            </a:r>
          </a:p>
        </p:txBody>
      </p:sp>
      <p:sp>
        <p:nvSpPr>
          <p:cNvPr id="4" name="Slide Number Placeholder 3"/>
          <p:cNvSpPr>
            <a:spLocks noGrp="1"/>
          </p:cNvSpPr>
          <p:nvPr>
            <p:ph type="sldNum" sz="quarter" idx="5"/>
          </p:nvPr>
        </p:nvSpPr>
        <p:spPr/>
        <p:txBody>
          <a:bodyPr/>
          <a:lstStyle/>
          <a:p>
            <a:fld id="{4646924C-D8FD-4EEB-ACC0-924BC0B40FF3}" type="slidenum">
              <a:rPr lang="en-GB" smtClean="0"/>
              <a:t>10</a:t>
            </a:fld>
            <a:endParaRPr lang="en-GB"/>
          </a:p>
        </p:txBody>
      </p:sp>
    </p:spTree>
    <p:extLst>
      <p:ext uri="{BB962C8B-B14F-4D97-AF65-F5344CB8AC3E}">
        <p14:creationId xmlns:p14="http://schemas.microsoft.com/office/powerpoint/2010/main" val="247076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13</a:t>
            </a:fld>
            <a:endParaRPr lang="en-GB"/>
          </a:p>
        </p:txBody>
      </p:sp>
    </p:spTree>
    <p:extLst>
      <p:ext uri="{BB962C8B-B14F-4D97-AF65-F5344CB8AC3E}">
        <p14:creationId xmlns:p14="http://schemas.microsoft.com/office/powerpoint/2010/main" val="68580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14</a:t>
            </a:fld>
            <a:endParaRPr lang="en-GB"/>
          </a:p>
        </p:txBody>
      </p:sp>
    </p:spTree>
    <p:extLst>
      <p:ext uri="{BB962C8B-B14F-4D97-AF65-F5344CB8AC3E}">
        <p14:creationId xmlns:p14="http://schemas.microsoft.com/office/powerpoint/2010/main" val="383521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plot shows the trend of the Confinement Number for CO2 boiling in small pipes of different inner diameters, WHILE VARYING THE SATURATION TEMPERATURE and compares these trends with some of the most cited criteria to define “confined flows”: Kew &amp; Cornwell; Ullmann &amp; </a:t>
            </a:r>
            <a:r>
              <a:rPr lang="en-GB" dirty="0" err="1"/>
              <a:t>Baruner</a:t>
            </a:r>
            <a:r>
              <a:rPr lang="en-GB" dirty="0"/>
              <a:t>; Ong and Thome</a:t>
            </a:r>
          </a:p>
          <a:p>
            <a:endParaRPr lang="en-GB" dirty="0"/>
          </a:p>
          <a:p>
            <a:pPr marL="228600" indent="-228600">
              <a:buAutoNum type="arabicParenR"/>
            </a:pPr>
            <a:r>
              <a:rPr lang="en-GB" dirty="0"/>
              <a:t>ID 0.5mm pipes clearly always provide confined flows in the whole observed range</a:t>
            </a:r>
          </a:p>
          <a:p>
            <a:pPr marL="228600" indent="-228600">
              <a:buAutoNum type="arabicParenR"/>
            </a:pPr>
            <a:r>
              <a:rPr lang="en-GB" dirty="0"/>
              <a:t>ID 2.15mm should be typically unconfined  at least down to </a:t>
            </a:r>
            <a:r>
              <a:rPr lang="en-GB" dirty="0" err="1"/>
              <a:t>Tsat</a:t>
            </a:r>
            <a:r>
              <a:rPr lang="en-GB" dirty="0"/>
              <a:t> below -30 (possibly starting confinement effect below that limit)</a:t>
            </a:r>
          </a:p>
          <a:p>
            <a:pPr marL="228600" indent="-228600">
              <a:buAutoNum type="arabicParenR"/>
            </a:pPr>
            <a:r>
              <a:rPr lang="en-GB" dirty="0"/>
              <a:t>ID 1.0mm is a particularly interesting case, since it since to cross all the criteria, however without ever being exceedingly on one side or on the other</a:t>
            </a:r>
          </a:p>
        </p:txBody>
      </p:sp>
      <p:sp>
        <p:nvSpPr>
          <p:cNvPr id="4" name="Slide Number Placeholder 3"/>
          <p:cNvSpPr>
            <a:spLocks noGrp="1"/>
          </p:cNvSpPr>
          <p:nvPr>
            <p:ph type="sldNum" sz="quarter" idx="5"/>
          </p:nvPr>
        </p:nvSpPr>
        <p:spPr/>
        <p:txBody>
          <a:bodyPr/>
          <a:lstStyle/>
          <a:p>
            <a:fld id="{4646924C-D8FD-4EEB-ACC0-924BC0B40FF3}" type="slidenum">
              <a:rPr lang="en-GB" smtClean="0"/>
              <a:t>16</a:t>
            </a:fld>
            <a:endParaRPr lang="en-GB"/>
          </a:p>
        </p:txBody>
      </p:sp>
    </p:spTree>
    <p:extLst>
      <p:ext uri="{BB962C8B-B14F-4D97-AF65-F5344CB8AC3E}">
        <p14:creationId xmlns:p14="http://schemas.microsoft.com/office/powerpoint/2010/main" val="263289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18</a:t>
            </a:fld>
            <a:endParaRPr lang="en-GB"/>
          </a:p>
        </p:txBody>
      </p:sp>
    </p:spTree>
    <p:extLst>
      <p:ext uri="{BB962C8B-B14F-4D97-AF65-F5344CB8AC3E}">
        <p14:creationId xmlns:p14="http://schemas.microsoft.com/office/powerpoint/2010/main" val="338907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19</a:t>
            </a:fld>
            <a:endParaRPr lang="en-GB"/>
          </a:p>
        </p:txBody>
      </p:sp>
    </p:spTree>
    <p:extLst>
      <p:ext uri="{BB962C8B-B14F-4D97-AF65-F5344CB8AC3E}">
        <p14:creationId xmlns:p14="http://schemas.microsoft.com/office/powerpoint/2010/main" val="345064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20</a:t>
            </a:fld>
            <a:endParaRPr lang="en-GB"/>
          </a:p>
        </p:txBody>
      </p:sp>
    </p:spTree>
    <p:extLst>
      <p:ext uri="{BB962C8B-B14F-4D97-AF65-F5344CB8AC3E}">
        <p14:creationId xmlns:p14="http://schemas.microsoft.com/office/powerpoint/2010/main" val="381525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21</a:t>
            </a:fld>
            <a:endParaRPr lang="en-GB"/>
          </a:p>
        </p:txBody>
      </p:sp>
    </p:spTree>
    <p:extLst>
      <p:ext uri="{BB962C8B-B14F-4D97-AF65-F5344CB8AC3E}">
        <p14:creationId xmlns:p14="http://schemas.microsoft.com/office/powerpoint/2010/main" val="99146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2</a:t>
            </a:fld>
            <a:endParaRPr lang="en-GB"/>
          </a:p>
        </p:txBody>
      </p:sp>
    </p:spTree>
    <p:extLst>
      <p:ext uri="{BB962C8B-B14F-4D97-AF65-F5344CB8AC3E}">
        <p14:creationId xmlns:p14="http://schemas.microsoft.com/office/powerpoint/2010/main" val="105618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end – from a thermal management point of view – the problem is simply to remove from the volume the power dissipated, while keeping the sensitive part at an optimal operational temperature.</a:t>
            </a:r>
          </a:p>
          <a:p>
            <a:r>
              <a:rPr lang="en-GB" dirty="0"/>
              <a:t>So we have a local heat source (the on-board electronics of the sensing modules) and a local heat sink (in our case the evaporator)- connected by a specific thermal path, and the optimal design is the result of the answers to a series of typical “thermal engineer questions”</a:t>
            </a:r>
          </a:p>
        </p:txBody>
      </p:sp>
      <p:sp>
        <p:nvSpPr>
          <p:cNvPr id="4" name="Slide Number Placeholder 3"/>
          <p:cNvSpPr>
            <a:spLocks noGrp="1"/>
          </p:cNvSpPr>
          <p:nvPr>
            <p:ph type="sldNum" sz="quarter" idx="5"/>
          </p:nvPr>
        </p:nvSpPr>
        <p:spPr/>
        <p:txBody>
          <a:bodyPr/>
          <a:lstStyle/>
          <a:p>
            <a:fld id="{4646924C-D8FD-4EEB-ACC0-924BC0B40FF3}" type="slidenum">
              <a:rPr lang="en-GB" smtClean="0"/>
              <a:t>3</a:t>
            </a:fld>
            <a:endParaRPr lang="en-GB"/>
          </a:p>
        </p:txBody>
      </p:sp>
    </p:spTree>
    <p:extLst>
      <p:ext uri="{BB962C8B-B14F-4D97-AF65-F5344CB8AC3E}">
        <p14:creationId xmlns:p14="http://schemas.microsoft.com/office/powerpoint/2010/main" val="351829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 TEXT</a:t>
            </a:r>
          </a:p>
        </p:txBody>
      </p:sp>
      <p:sp>
        <p:nvSpPr>
          <p:cNvPr id="4" name="Slide Number Placeholder 3"/>
          <p:cNvSpPr>
            <a:spLocks noGrp="1"/>
          </p:cNvSpPr>
          <p:nvPr>
            <p:ph type="sldNum" sz="quarter" idx="5"/>
          </p:nvPr>
        </p:nvSpPr>
        <p:spPr/>
        <p:txBody>
          <a:bodyPr/>
          <a:lstStyle/>
          <a:p>
            <a:fld id="{4646924C-D8FD-4EEB-ACC0-924BC0B40FF3}" type="slidenum">
              <a:rPr lang="en-GB" smtClean="0"/>
              <a:t>4</a:t>
            </a:fld>
            <a:endParaRPr lang="en-GB"/>
          </a:p>
        </p:txBody>
      </p:sp>
    </p:spTree>
    <p:extLst>
      <p:ext uri="{BB962C8B-B14F-4D97-AF65-F5344CB8AC3E}">
        <p14:creationId xmlns:p14="http://schemas.microsoft.com/office/powerpoint/2010/main" val="154221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5</a:t>
            </a:fld>
            <a:endParaRPr lang="en-GB"/>
          </a:p>
        </p:txBody>
      </p:sp>
    </p:spTree>
    <p:extLst>
      <p:ext uri="{BB962C8B-B14F-4D97-AF65-F5344CB8AC3E}">
        <p14:creationId xmlns:p14="http://schemas.microsoft.com/office/powerpoint/2010/main" val="159493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6</a:t>
            </a:fld>
            <a:endParaRPr lang="en-GB"/>
          </a:p>
        </p:txBody>
      </p:sp>
    </p:spTree>
    <p:extLst>
      <p:ext uri="{BB962C8B-B14F-4D97-AF65-F5344CB8AC3E}">
        <p14:creationId xmlns:p14="http://schemas.microsoft.com/office/powerpoint/2010/main" val="2698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7</a:t>
            </a:fld>
            <a:endParaRPr lang="en-GB"/>
          </a:p>
        </p:txBody>
      </p:sp>
    </p:spTree>
    <p:extLst>
      <p:ext uri="{BB962C8B-B14F-4D97-AF65-F5344CB8AC3E}">
        <p14:creationId xmlns:p14="http://schemas.microsoft.com/office/powerpoint/2010/main" val="416150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8</a:t>
            </a:fld>
            <a:endParaRPr lang="en-GB"/>
          </a:p>
        </p:txBody>
      </p:sp>
    </p:spTree>
    <p:extLst>
      <p:ext uri="{BB962C8B-B14F-4D97-AF65-F5344CB8AC3E}">
        <p14:creationId xmlns:p14="http://schemas.microsoft.com/office/powerpoint/2010/main" val="4204884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6924C-D8FD-4EEB-ACC0-924BC0B40FF3}" type="slidenum">
              <a:rPr lang="en-GB" smtClean="0"/>
              <a:t>9</a:t>
            </a:fld>
            <a:endParaRPr lang="en-GB"/>
          </a:p>
        </p:txBody>
      </p:sp>
    </p:spTree>
    <p:extLst>
      <p:ext uri="{BB962C8B-B14F-4D97-AF65-F5344CB8AC3E}">
        <p14:creationId xmlns:p14="http://schemas.microsoft.com/office/powerpoint/2010/main" val="3872820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4026" y="4040188"/>
            <a:ext cx="19652298" cy="2787650"/>
          </a:xfrm>
        </p:spPr>
        <p:txBody>
          <a:bodyPr/>
          <a:lstStyle/>
          <a:p>
            <a:r>
              <a:rPr lang="en-US"/>
              <a:t>Click to edit Master title style</a:t>
            </a:r>
          </a:p>
        </p:txBody>
      </p:sp>
      <p:sp>
        <p:nvSpPr>
          <p:cNvPr id="3" name="Subtitle 2"/>
          <p:cNvSpPr>
            <a:spLocks noGrp="1"/>
          </p:cNvSpPr>
          <p:nvPr>
            <p:ph type="subTitle" idx="1"/>
          </p:nvPr>
        </p:nvSpPr>
        <p:spPr>
          <a:xfrm>
            <a:off x="3468054" y="7369180"/>
            <a:ext cx="16184245" cy="3324225"/>
          </a:xfrm>
          <a:prstGeom prst="rect">
            <a:avLst/>
          </a:prstGeom>
        </p:spPr>
        <p:txBody>
          <a:bodyPr/>
          <a:lstStyle>
            <a:lvl1pPr marL="0" indent="0" algn="ctr">
              <a:buNone/>
              <a:defRPr/>
            </a:lvl1pPr>
            <a:lvl2pPr marL="457217" indent="0" algn="ctr">
              <a:buNone/>
              <a:defRPr/>
            </a:lvl2pPr>
            <a:lvl3pPr marL="914434" indent="0" algn="ctr">
              <a:buNone/>
              <a:defRPr/>
            </a:lvl3pPr>
            <a:lvl4pPr marL="1371652" indent="0" algn="ctr">
              <a:buNone/>
              <a:defRPr/>
            </a:lvl4pPr>
            <a:lvl5pPr marL="1828870" indent="0" algn="ctr">
              <a:buNone/>
              <a:defRPr/>
            </a:lvl5pPr>
            <a:lvl6pPr marL="2286087" indent="0" algn="ctr">
              <a:buNone/>
              <a:defRPr/>
            </a:lvl6pPr>
            <a:lvl7pPr marL="2743304" indent="0" algn="ctr">
              <a:buNone/>
              <a:defRPr/>
            </a:lvl7pPr>
            <a:lvl8pPr marL="3200522" indent="0" algn="ctr">
              <a:buNone/>
              <a:defRPr/>
            </a:lvl8pPr>
            <a:lvl9pPr marL="3657740" indent="0" algn="ctr">
              <a:buNone/>
              <a:defRPr/>
            </a:lvl9pPr>
          </a:lstStyle>
          <a:p>
            <a:r>
              <a:rPr lang="en-US"/>
              <a:t>Click to edit Master subtitle style</a:t>
            </a:r>
          </a:p>
        </p:txBody>
      </p:sp>
    </p:spTree>
    <p:extLst>
      <p:ext uri="{BB962C8B-B14F-4D97-AF65-F5344CB8AC3E}">
        <p14:creationId xmlns:p14="http://schemas.microsoft.com/office/powerpoint/2010/main" val="11260355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734026" y="6502400"/>
            <a:ext cx="19652298" cy="3632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7813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473250" y="2882900"/>
            <a:ext cx="4913074" cy="7251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34026" y="2882900"/>
            <a:ext cx="14522470" cy="72517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1566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4026" y="4040188"/>
            <a:ext cx="19652298" cy="2787650"/>
          </a:xfrm>
        </p:spPr>
        <p:txBody>
          <a:bodyPr/>
          <a:lstStyle/>
          <a:p>
            <a:r>
              <a:rPr lang="en-US"/>
              <a:t>Click to edit Master title style</a:t>
            </a:r>
          </a:p>
        </p:txBody>
      </p:sp>
      <p:sp>
        <p:nvSpPr>
          <p:cNvPr id="3" name="Subtitle 2"/>
          <p:cNvSpPr>
            <a:spLocks noGrp="1"/>
          </p:cNvSpPr>
          <p:nvPr>
            <p:ph type="subTitle" idx="1"/>
          </p:nvPr>
        </p:nvSpPr>
        <p:spPr>
          <a:xfrm>
            <a:off x="3468054" y="7369180"/>
            <a:ext cx="16184245" cy="3324225"/>
          </a:xfrm>
        </p:spPr>
        <p:txBody>
          <a:bodyPr/>
          <a:lstStyle>
            <a:lvl1pPr marL="0" indent="0" algn="ctr">
              <a:buNone/>
              <a:defRPr/>
            </a:lvl1pPr>
            <a:lvl2pPr marL="457217" indent="0" algn="ctr">
              <a:buNone/>
              <a:defRPr/>
            </a:lvl2pPr>
            <a:lvl3pPr marL="914434" indent="0" algn="ctr">
              <a:buNone/>
              <a:defRPr/>
            </a:lvl3pPr>
            <a:lvl4pPr marL="1371652" indent="0" algn="ctr">
              <a:buNone/>
              <a:defRPr/>
            </a:lvl4pPr>
            <a:lvl5pPr marL="1828870" indent="0" algn="ctr">
              <a:buNone/>
              <a:defRPr/>
            </a:lvl5pPr>
            <a:lvl6pPr marL="2286087" indent="0" algn="ctr">
              <a:buNone/>
              <a:defRPr/>
            </a:lvl6pPr>
            <a:lvl7pPr marL="2743304" indent="0" algn="ctr">
              <a:buNone/>
              <a:defRPr/>
            </a:lvl7pPr>
            <a:lvl8pPr marL="3200522" indent="0" algn="ctr">
              <a:buNone/>
              <a:defRPr/>
            </a:lvl8pPr>
            <a:lvl9pPr marL="365774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853AC2B-4CAA-4CF0-9CB0-A8749D46C6C5}" type="slidenum">
              <a:rPr lang="en-US"/>
              <a:pPr>
                <a:defRPr/>
              </a:pPr>
              <a:t>‹#›</a:t>
            </a:fld>
            <a:endParaRPr lang="en-US"/>
          </a:p>
        </p:txBody>
      </p:sp>
    </p:spTree>
    <p:extLst>
      <p:ext uri="{BB962C8B-B14F-4D97-AF65-F5344CB8AC3E}">
        <p14:creationId xmlns:p14="http://schemas.microsoft.com/office/powerpoint/2010/main" val="13462061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5DA8F4B-E926-4BBF-8F6E-FB3C673FA0C8}" type="slidenum">
              <a:rPr lang="en-US"/>
              <a:pPr>
                <a:defRPr/>
              </a:pPr>
              <a:t>‹#›</a:t>
            </a:fld>
            <a:endParaRPr lang="en-US" dirty="0"/>
          </a:p>
        </p:txBody>
      </p:sp>
    </p:spTree>
    <p:extLst>
      <p:ext uri="{BB962C8B-B14F-4D97-AF65-F5344CB8AC3E}">
        <p14:creationId xmlns:p14="http://schemas.microsoft.com/office/powerpoint/2010/main" val="34256469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6598" y="8356605"/>
            <a:ext cx="19652298" cy="25828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826598" y="5511800"/>
            <a:ext cx="19652298" cy="2844800"/>
          </a:xfrm>
        </p:spPr>
        <p:txBody>
          <a:bodyPr anchor="b"/>
          <a:lstStyle>
            <a:lvl1pPr marL="0" indent="0">
              <a:buNone/>
              <a:defRPr sz="2000"/>
            </a:lvl1pPr>
            <a:lvl2pPr marL="457217" indent="0">
              <a:buNone/>
              <a:defRPr sz="1800"/>
            </a:lvl2pPr>
            <a:lvl3pPr marL="914434" indent="0">
              <a:buNone/>
              <a:defRPr sz="1600"/>
            </a:lvl3pPr>
            <a:lvl4pPr marL="1371652" indent="0">
              <a:buNone/>
              <a:defRPr sz="1400"/>
            </a:lvl4pPr>
            <a:lvl5pPr marL="1828870" indent="0">
              <a:buNone/>
              <a:defRPr sz="1400"/>
            </a:lvl5pPr>
            <a:lvl6pPr marL="2286087" indent="0">
              <a:buNone/>
              <a:defRPr sz="1400"/>
            </a:lvl6pPr>
            <a:lvl7pPr marL="2743304" indent="0">
              <a:buNone/>
              <a:defRPr sz="1400"/>
            </a:lvl7pPr>
            <a:lvl8pPr marL="3200522" indent="0">
              <a:buNone/>
              <a:defRPr sz="1400"/>
            </a:lvl8pPr>
            <a:lvl9pPr marL="365774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8015039-2450-477A-B842-0A38BDD123AD}" type="slidenum">
              <a:rPr lang="en-US"/>
              <a:pPr>
                <a:defRPr/>
              </a:pPr>
              <a:t>‹#›</a:t>
            </a:fld>
            <a:endParaRPr lang="en-US"/>
          </a:p>
        </p:txBody>
      </p:sp>
    </p:spTree>
    <p:extLst>
      <p:ext uri="{BB962C8B-B14F-4D97-AF65-F5344CB8AC3E}">
        <p14:creationId xmlns:p14="http://schemas.microsoft.com/office/powerpoint/2010/main" val="5503790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34026" y="2438400"/>
            <a:ext cx="9717772" cy="942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668552" y="2438400"/>
            <a:ext cx="9717772" cy="942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1181289-0622-459D-9370-E1DCF726F295}" type="slidenum">
              <a:rPr lang="en-US"/>
              <a:pPr>
                <a:defRPr/>
              </a:pPr>
              <a:t>‹#›</a:t>
            </a:fld>
            <a:endParaRPr lang="en-US"/>
          </a:p>
        </p:txBody>
      </p:sp>
    </p:spTree>
    <p:extLst>
      <p:ext uri="{BB962C8B-B14F-4D97-AF65-F5344CB8AC3E}">
        <p14:creationId xmlns:p14="http://schemas.microsoft.com/office/powerpoint/2010/main" val="263693122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6019" y="520700"/>
            <a:ext cx="20808315" cy="21669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6018" y="2911475"/>
            <a:ext cx="10214498" cy="1212850"/>
          </a:xfrm>
        </p:spPr>
        <p:txBody>
          <a:bodyPr anchor="b"/>
          <a:lstStyle>
            <a:lvl1pPr marL="0" indent="0">
              <a:buNone/>
              <a:defRPr sz="2400" b="1"/>
            </a:lvl1pPr>
            <a:lvl2pPr marL="457217" indent="0">
              <a:buNone/>
              <a:defRPr sz="2000" b="1"/>
            </a:lvl2pPr>
            <a:lvl3pPr marL="914434" indent="0">
              <a:buNone/>
              <a:defRPr sz="1800" b="1"/>
            </a:lvl3pPr>
            <a:lvl4pPr marL="1371652" indent="0">
              <a:buNone/>
              <a:defRPr sz="1600" b="1"/>
            </a:lvl4pPr>
            <a:lvl5pPr marL="1828870"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018" y="4124325"/>
            <a:ext cx="10214498"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745319" y="2911475"/>
            <a:ext cx="10219014" cy="1212850"/>
          </a:xfrm>
        </p:spPr>
        <p:txBody>
          <a:bodyPr anchor="b"/>
          <a:lstStyle>
            <a:lvl1pPr marL="0" indent="0">
              <a:buNone/>
              <a:defRPr sz="2400" b="1"/>
            </a:lvl1pPr>
            <a:lvl2pPr marL="457217" indent="0">
              <a:buNone/>
              <a:defRPr sz="2000" b="1"/>
            </a:lvl2pPr>
            <a:lvl3pPr marL="914434" indent="0">
              <a:buNone/>
              <a:defRPr sz="1800" b="1"/>
            </a:lvl3pPr>
            <a:lvl4pPr marL="1371652" indent="0">
              <a:buNone/>
              <a:defRPr sz="1600" b="1"/>
            </a:lvl4pPr>
            <a:lvl5pPr marL="1828870"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1745319" y="4124325"/>
            <a:ext cx="10219014"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17E5981-26AC-4B14-B425-634988B16E67}" type="slidenum">
              <a:rPr lang="en-US"/>
              <a:pPr>
                <a:defRPr/>
              </a:pPr>
              <a:t>‹#›</a:t>
            </a:fld>
            <a:endParaRPr lang="en-US"/>
          </a:p>
        </p:txBody>
      </p:sp>
    </p:spTree>
    <p:extLst>
      <p:ext uri="{BB962C8B-B14F-4D97-AF65-F5344CB8AC3E}">
        <p14:creationId xmlns:p14="http://schemas.microsoft.com/office/powerpoint/2010/main" val="377979898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B9C2CCA-6453-47AC-B4AA-52622CC43423}" type="slidenum">
              <a:rPr lang="en-US"/>
              <a:pPr>
                <a:defRPr/>
              </a:pPr>
              <a:t>‹#›</a:t>
            </a:fld>
            <a:endParaRPr lang="en-US"/>
          </a:p>
        </p:txBody>
      </p:sp>
    </p:spTree>
    <p:extLst>
      <p:ext uri="{BB962C8B-B14F-4D97-AF65-F5344CB8AC3E}">
        <p14:creationId xmlns:p14="http://schemas.microsoft.com/office/powerpoint/2010/main" val="2769002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5AA402A-D398-418C-B2E2-A2EFCCE9269C}" type="slidenum">
              <a:rPr lang="en-US"/>
              <a:pPr>
                <a:defRPr/>
              </a:pPr>
              <a:t>‹#›</a:t>
            </a:fld>
            <a:endParaRPr lang="en-US"/>
          </a:p>
        </p:txBody>
      </p:sp>
    </p:spTree>
    <p:extLst>
      <p:ext uri="{BB962C8B-B14F-4D97-AF65-F5344CB8AC3E}">
        <p14:creationId xmlns:p14="http://schemas.microsoft.com/office/powerpoint/2010/main" val="6412455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6018" y="517525"/>
            <a:ext cx="7606686" cy="22034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040418" y="517525"/>
            <a:ext cx="12923914"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6018" y="2720975"/>
            <a:ext cx="7606686" cy="8896350"/>
          </a:xfrm>
        </p:spPr>
        <p:txBody>
          <a:bodyPr/>
          <a:lstStyle>
            <a:lvl1pPr marL="0" indent="0">
              <a:buNone/>
              <a:defRPr sz="1400"/>
            </a:lvl1pPr>
            <a:lvl2pPr marL="457217" indent="0">
              <a:buNone/>
              <a:defRPr sz="1200"/>
            </a:lvl2pPr>
            <a:lvl3pPr marL="914434" indent="0">
              <a:buNone/>
              <a:defRPr sz="1000"/>
            </a:lvl3pPr>
            <a:lvl4pPr marL="1371652" indent="0">
              <a:buNone/>
              <a:defRPr sz="900"/>
            </a:lvl4pPr>
            <a:lvl5pPr marL="1828870" indent="0">
              <a:buNone/>
              <a:defRPr sz="900"/>
            </a:lvl5pPr>
            <a:lvl6pPr marL="2286087" indent="0">
              <a:buNone/>
              <a:defRPr sz="900"/>
            </a:lvl6pPr>
            <a:lvl7pPr marL="2743304" indent="0">
              <a:buNone/>
              <a:defRPr sz="900"/>
            </a:lvl7pPr>
            <a:lvl8pPr marL="3200522" indent="0">
              <a:buNone/>
              <a:defRPr sz="900"/>
            </a:lvl8pPr>
            <a:lvl9pPr marL="365774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82F4DE8-92E4-48F4-85E6-2335089ECB31}" type="slidenum">
              <a:rPr lang="en-US"/>
              <a:pPr>
                <a:defRPr/>
              </a:pPr>
              <a:t>‹#›</a:t>
            </a:fld>
            <a:endParaRPr lang="en-US"/>
          </a:p>
        </p:txBody>
      </p:sp>
    </p:spTree>
    <p:extLst>
      <p:ext uri="{BB962C8B-B14F-4D97-AF65-F5344CB8AC3E}">
        <p14:creationId xmlns:p14="http://schemas.microsoft.com/office/powerpoint/2010/main" val="950973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34026" y="6502400"/>
            <a:ext cx="19652298" cy="363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98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1499" y="9102725"/>
            <a:ext cx="13872210" cy="1074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531499" y="1162055"/>
            <a:ext cx="13872210" cy="7802563"/>
          </a:xfrm>
        </p:spPr>
        <p:txBody>
          <a:bodyPr/>
          <a:lstStyle>
            <a:lvl1pPr marL="0" indent="0">
              <a:buNone/>
              <a:defRPr sz="3200"/>
            </a:lvl1pPr>
            <a:lvl2pPr marL="457217" indent="0">
              <a:buNone/>
              <a:defRPr sz="2800"/>
            </a:lvl2pPr>
            <a:lvl3pPr marL="914434" indent="0">
              <a:buNone/>
              <a:defRPr sz="2400"/>
            </a:lvl3pPr>
            <a:lvl4pPr marL="1371652" indent="0">
              <a:buNone/>
              <a:defRPr sz="2000"/>
            </a:lvl4pPr>
            <a:lvl5pPr marL="1828870" indent="0">
              <a:buNone/>
              <a:defRPr sz="2000"/>
            </a:lvl5pPr>
            <a:lvl6pPr marL="2286087" indent="0">
              <a:buNone/>
              <a:defRPr sz="2000"/>
            </a:lvl6pPr>
            <a:lvl7pPr marL="2743304" indent="0">
              <a:buNone/>
              <a:defRPr sz="2000"/>
            </a:lvl7pPr>
            <a:lvl8pPr marL="3200522" indent="0">
              <a:buNone/>
              <a:defRPr sz="2000"/>
            </a:lvl8pPr>
            <a:lvl9pPr marL="3657740" indent="0">
              <a:buNone/>
              <a:defRPr sz="2000"/>
            </a:lvl9pPr>
          </a:lstStyle>
          <a:p>
            <a:pPr lvl="0"/>
            <a:endParaRPr lang="en-US" noProof="0">
              <a:sym typeface="Myriad Pro" charset="0"/>
            </a:endParaRPr>
          </a:p>
        </p:txBody>
      </p:sp>
      <p:sp>
        <p:nvSpPr>
          <p:cNvPr id="4" name="Text Placeholder 3"/>
          <p:cNvSpPr>
            <a:spLocks noGrp="1"/>
          </p:cNvSpPr>
          <p:nvPr>
            <p:ph type="body" sz="half" idx="2"/>
          </p:nvPr>
        </p:nvSpPr>
        <p:spPr>
          <a:xfrm>
            <a:off x="4531499" y="10177468"/>
            <a:ext cx="13872210" cy="1527175"/>
          </a:xfrm>
        </p:spPr>
        <p:txBody>
          <a:bodyPr/>
          <a:lstStyle>
            <a:lvl1pPr marL="0" indent="0">
              <a:buNone/>
              <a:defRPr sz="1400"/>
            </a:lvl1pPr>
            <a:lvl2pPr marL="457217" indent="0">
              <a:buNone/>
              <a:defRPr sz="1200"/>
            </a:lvl2pPr>
            <a:lvl3pPr marL="914434" indent="0">
              <a:buNone/>
              <a:defRPr sz="1000"/>
            </a:lvl3pPr>
            <a:lvl4pPr marL="1371652" indent="0">
              <a:buNone/>
              <a:defRPr sz="900"/>
            </a:lvl4pPr>
            <a:lvl5pPr marL="1828870" indent="0">
              <a:buNone/>
              <a:defRPr sz="900"/>
            </a:lvl5pPr>
            <a:lvl6pPr marL="2286087" indent="0">
              <a:buNone/>
              <a:defRPr sz="900"/>
            </a:lvl6pPr>
            <a:lvl7pPr marL="2743304" indent="0">
              <a:buNone/>
              <a:defRPr sz="900"/>
            </a:lvl7pPr>
            <a:lvl8pPr marL="3200522" indent="0">
              <a:buNone/>
              <a:defRPr sz="900"/>
            </a:lvl8pPr>
            <a:lvl9pPr marL="365774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83C917B-F54E-478A-B1BD-AB3D383D8484}" type="slidenum">
              <a:rPr lang="en-US"/>
              <a:pPr>
                <a:defRPr/>
              </a:pPr>
              <a:t>‹#›</a:t>
            </a:fld>
            <a:endParaRPr lang="en-US"/>
          </a:p>
        </p:txBody>
      </p:sp>
    </p:spTree>
    <p:extLst>
      <p:ext uri="{BB962C8B-B14F-4D97-AF65-F5344CB8AC3E}">
        <p14:creationId xmlns:p14="http://schemas.microsoft.com/office/powerpoint/2010/main" val="13345249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46940A1-E9CA-4331-8A72-680FFD179C47}" type="slidenum">
              <a:rPr lang="en-US"/>
              <a:pPr>
                <a:defRPr/>
              </a:pPr>
              <a:t>‹#›</a:t>
            </a:fld>
            <a:endParaRPr lang="en-US"/>
          </a:p>
        </p:txBody>
      </p:sp>
    </p:spTree>
    <p:extLst>
      <p:ext uri="{BB962C8B-B14F-4D97-AF65-F5344CB8AC3E}">
        <p14:creationId xmlns:p14="http://schemas.microsoft.com/office/powerpoint/2010/main" val="28200500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473250" y="342900"/>
            <a:ext cx="4913074" cy="1151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34026" y="342900"/>
            <a:ext cx="14522470" cy="1151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77C08CD-07BF-45FF-8851-4A9818187DBE}" type="slidenum">
              <a:rPr lang="en-US"/>
              <a:pPr>
                <a:defRPr/>
              </a:pPr>
              <a:t>‹#›</a:t>
            </a:fld>
            <a:endParaRPr lang="en-US"/>
          </a:p>
        </p:txBody>
      </p:sp>
    </p:spTree>
    <p:extLst>
      <p:ext uri="{BB962C8B-B14F-4D97-AF65-F5344CB8AC3E}">
        <p14:creationId xmlns:p14="http://schemas.microsoft.com/office/powerpoint/2010/main" val="36767162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6598" y="8356605"/>
            <a:ext cx="19652298" cy="25828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826598" y="5511800"/>
            <a:ext cx="19652298" cy="2844800"/>
          </a:xfrm>
          <a:prstGeom prst="rect">
            <a:avLst/>
          </a:prstGeom>
        </p:spPr>
        <p:txBody>
          <a:bodyPr anchor="b"/>
          <a:lstStyle>
            <a:lvl1pPr marL="0" indent="0">
              <a:buNone/>
              <a:defRPr sz="2000"/>
            </a:lvl1pPr>
            <a:lvl2pPr marL="457217" indent="0">
              <a:buNone/>
              <a:defRPr sz="1800"/>
            </a:lvl2pPr>
            <a:lvl3pPr marL="914434" indent="0">
              <a:buNone/>
              <a:defRPr sz="1600"/>
            </a:lvl3pPr>
            <a:lvl4pPr marL="1371652" indent="0">
              <a:buNone/>
              <a:defRPr sz="1400"/>
            </a:lvl4pPr>
            <a:lvl5pPr marL="1828870" indent="0">
              <a:buNone/>
              <a:defRPr sz="1400"/>
            </a:lvl5pPr>
            <a:lvl6pPr marL="2286087" indent="0">
              <a:buNone/>
              <a:defRPr sz="1400"/>
            </a:lvl6pPr>
            <a:lvl7pPr marL="2743304" indent="0">
              <a:buNone/>
              <a:defRPr sz="1400"/>
            </a:lvl7pPr>
            <a:lvl8pPr marL="3200522" indent="0">
              <a:buNone/>
              <a:defRPr sz="1400"/>
            </a:lvl8pPr>
            <a:lvl9pPr marL="3657740" indent="0">
              <a:buNone/>
              <a:defRPr sz="1400"/>
            </a:lvl9pPr>
          </a:lstStyle>
          <a:p>
            <a:pPr lvl="0"/>
            <a:r>
              <a:rPr lang="en-US"/>
              <a:t>Click to edit Master text styles</a:t>
            </a:r>
          </a:p>
        </p:txBody>
      </p:sp>
    </p:spTree>
    <p:extLst>
      <p:ext uri="{BB962C8B-B14F-4D97-AF65-F5344CB8AC3E}">
        <p14:creationId xmlns:p14="http://schemas.microsoft.com/office/powerpoint/2010/main" val="11513414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34026" y="6502400"/>
            <a:ext cx="9717772" cy="3632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668552" y="6502400"/>
            <a:ext cx="9717772" cy="3632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7394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6019" y="520700"/>
            <a:ext cx="20808315" cy="21669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6018" y="2911475"/>
            <a:ext cx="10214498" cy="1212850"/>
          </a:xfrm>
          <a:prstGeom prst="rect">
            <a:avLst/>
          </a:prstGeom>
        </p:spPr>
        <p:txBody>
          <a:bodyPr anchor="b"/>
          <a:lstStyle>
            <a:lvl1pPr marL="0" indent="0">
              <a:buNone/>
              <a:defRPr sz="2400" b="1"/>
            </a:lvl1pPr>
            <a:lvl2pPr marL="457217" indent="0">
              <a:buNone/>
              <a:defRPr sz="2000" b="1"/>
            </a:lvl2pPr>
            <a:lvl3pPr marL="914434" indent="0">
              <a:buNone/>
              <a:defRPr sz="1800" b="1"/>
            </a:lvl3pPr>
            <a:lvl4pPr marL="1371652" indent="0">
              <a:buNone/>
              <a:defRPr sz="1600" b="1"/>
            </a:lvl4pPr>
            <a:lvl5pPr marL="1828870"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018" y="4124325"/>
            <a:ext cx="10214498" cy="7493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745319" y="2911475"/>
            <a:ext cx="10219014" cy="1212850"/>
          </a:xfrm>
          <a:prstGeom prst="rect">
            <a:avLst/>
          </a:prstGeom>
        </p:spPr>
        <p:txBody>
          <a:bodyPr anchor="b"/>
          <a:lstStyle>
            <a:lvl1pPr marL="0" indent="0">
              <a:buNone/>
              <a:defRPr sz="2400" b="1"/>
            </a:lvl1pPr>
            <a:lvl2pPr marL="457217" indent="0">
              <a:buNone/>
              <a:defRPr sz="2000" b="1"/>
            </a:lvl2pPr>
            <a:lvl3pPr marL="914434" indent="0">
              <a:buNone/>
              <a:defRPr sz="1800" b="1"/>
            </a:lvl3pPr>
            <a:lvl4pPr marL="1371652" indent="0">
              <a:buNone/>
              <a:defRPr sz="1600" b="1"/>
            </a:lvl4pPr>
            <a:lvl5pPr marL="1828870"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1745319" y="4124325"/>
            <a:ext cx="10219014" cy="7493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5940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76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3881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6018" y="517525"/>
            <a:ext cx="7606686" cy="22034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040418" y="517525"/>
            <a:ext cx="12923914" cy="110998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6018" y="2720975"/>
            <a:ext cx="7606686" cy="8896350"/>
          </a:xfrm>
          <a:prstGeom prst="rect">
            <a:avLst/>
          </a:prstGeom>
        </p:spPr>
        <p:txBody>
          <a:bodyPr/>
          <a:lstStyle>
            <a:lvl1pPr marL="0" indent="0">
              <a:buNone/>
              <a:defRPr sz="1400"/>
            </a:lvl1pPr>
            <a:lvl2pPr marL="457217" indent="0">
              <a:buNone/>
              <a:defRPr sz="1200"/>
            </a:lvl2pPr>
            <a:lvl3pPr marL="914434" indent="0">
              <a:buNone/>
              <a:defRPr sz="1000"/>
            </a:lvl3pPr>
            <a:lvl4pPr marL="1371652" indent="0">
              <a:buNone/>
              <a:defRPr sz="900"/>
            </a:lvl4pPr>
            <a:lvl5pPr marL="1828870" indent="0">
              <a:buNone/>
              <a:defRPr sz="900"/>
            </a:lvl5pPr>
            <a:lvl6pPr marL="2286087" indent="0">
              <a:buNone/>
              <a:defRPr sz="900"/>
            </a:lvl6pPr>
            <a:lvl7pPr marL="2743304" indent="0">
              <a:buNone/>
              <a:defRPr sz="900"/>
            </a:lvl7pPr>
            <a:lvl8pPr marL="3200522" indent="0">
              <a:buNone/>
              <a:defRPr sz="900"/>
            </a:lvl8pPr>
            <a:lvl9pPr marL="3657740" indent="0">
              <a:buNone/>
              <a:defRPr sz="900"/>
            </a:lvl9pPr>
          </a:lstStyle>
          <a:p>
            <a:pPr lvl="0"/>
            <a:r>
              <a:rPr lang="en-US"/>
              <a:t>Click to edit Master text styles</a:t>
            </a:r>
          </a:p>
        </p:txBody>
      </p:sp>
    </p:spTree>
    <p:extLst>
      <p:ext uri="{BB962C8B-B14F-4D97-AF65-F5344CB8AC3E}">
        <p14:creationId xmlns:p14="http://schemas.microsoft.com/office/powerpoint/2010/main" val="3065802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1499" y="9102725"/>
            <a:ext cx="13872210" cy="1074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531499" y="1162055"/>
            <a:ext cx="13872210" cy="7802563"/>
          </a:xfrm>
          <a:prstGeom prst="rect">
            <a:avLst/>
          </a:prstGeom>
        </p:spPr>
        <p:txBody>
          <a:bodyPr/>
          <a:lstStyle>
            <a:lvl1pPr marL="0" indent="0">
              <a:buNone/>
              <a:defRPr sz="3200"/>
            </a:lvl1pPr>
            <a:lvl2pPr marL="457217" indent="0">
              <a:buNone/>
              <a:defRPr sz="2800"/>
            </a:lvl2pPr>
            <a:lvl3pPr marL="914434" indent="0">
              <a:buNone/>
              <a:defRPr sz="2400"/>
            </a:lvl3pPr>
            <a:lvl4pPr marL="1371652" indent="0">
              <a:buNone/>
              <a:defRPr sz="2000"/>
            </a:lvl4pPr>
            <a:lvl5pPr marL="1828870" indent="0">
              <a:buNone/>
              <a:defRPr sz="2000"/>
            </a:lvl5pPr>
            <a:lvl6pPr marL="2286087" indent="0">
              <a:buNone/>
              <a:defRPr sz="2000"/>
            </a:lvl6pPr>
            <a:lvl7pPr marL="2743304" indent="0">
              <a:buNone/>
              <a:defRPr sz="2000"/>
            </a:lvl7pPr>
            <a:lvl8pPr marL="3200522" indent="0">
              <a:buNone/>
              <a:defRPr sz="2000"/>
            </a:lvl8pPr>
            <a:lvl9pPr marL="3657740" indent="0">
              <a:buNone/>
              <a:defRPr sz="2000"/>
            </a:lvl9pPr>
          </a:lstStyle>
          <a:p>
            <a:pPr lvl="0"/>
            <a:endParaRPr lang="en-US" noProof="0">
              <a:sym typeface="Myriad Pro Bold" charset="0"/>
            </a:endParaRPr>
          </a:p>
        </p:txBody>
      </p:sp>
      <p:sp>
        <p:nvSpPr>
          <p:cNvPr id="4" name="Text Placeholder 3"/>
          <p:cNvSpPr>
            <a:spLocks noGrp="1"/>
          </p:cNvSpPr>
          <p:nvPr>
            <p:ph type="body" sz="half" idx="2"/>
          </p:nvPr>
        </p:nvSpPr>
        <p:spPr>
          <a:xfrm>
            <a:off x="4531499" y="10177468"/>
            <a:ext cx="13872210" cy="1527175"/>
          </a:xfrm>
          <a:prstGeom prst="rect">
            <a:avLst/>
          </a:prstGeom>
        </p:spPr>
        <p:txBody>
          <a:bodyPr/>
          <a:lstStyle>
            <a:lvl1pPr marL="0" indent="0">
              <a:buNone/>
              <a:defRPr sz="1400"/>
            </a:lvl1pPr>
            <a:lvl2pPr marL="457217" indent="0">
              <a:buNone/>
              <a:defRPr sz="1200"/>
            </a:lvl2pPr>
            <a:lvl3pPr marL="914434" indent="0">
              <a:buNone/>
              <a:defRPr sz="1000"/>
            </a:lvl3pPr>
            <a:lvl4pPr marL="1371652" indent="0">
              <a:buNone/>
              <a:defRPr sz="900"/>
            </a:lvl4pPr>
            <a:lvl5pPr marL="1828870" indent="0">
              <a:buNone/>
              <a:defRPr sz="900"/>
            </a:lvl5pPr>
            <a:lvl6pPr marL="2286087" indent="0">
              <a:buNone/>
              <a:defRPr sz="900"/>
            </a:lvl6pPr>
            <a:lvl7pPr marL="2743304" indent="0">
              <a:buNone/>
              <a:defRPr sz="900"/>
            </a:lvl7pPr>
            <a:lvl8pPr marL="3200522" indent="0">
              <a:buNone/>
              <a:defRPr sz="900"/>
            </a:lvl8pPr>
            <a:lvl9pPr marL="3657740" indent="0">
              <a:buNone/>
              <a:defRPr sz="900"/>
            </a:lvl9pPr>
          </a:lstStyle>
          <a:p>
            <a:pPr lvl="0"/>
            <a:r>
              <a:rPr lang="en-US"/>
              <a:t>Click to edit Master text styles</a:t>
            </a:r>
          </a:p>
        </p:txBody>
      </p:sp>
    </p:spTree>
    <p:extLst>
      <p:ext uri="{BB962C8B-B14F-4D97-AF65-F5344CB8AC3E}">
        <p14:creationId xmlns:p14="http://schemas.microsoft.com/office/powerpoint/2010/main" val="19204589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502155" y="2882900"/>
            <a:ext cx="20116049" cy="26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72248" bIns="0" numCol="1" anchor="ctr" anchorCtr="0" compatLnSpc="1">
            <a:prstTxWarp prst="textNoShape">
              <a:avLst/>
            </a:prstTxWarp>
          </a:bodyPr>
          <a:lstStyle/>
          <a:p>
            <a:pPr lvl="0"/>
            <a:endParaRPr lang="en-US" dirty="0">
              <a:sym typeface="Myriad Pro Bold Cond" charset="0"/>
            </a:endParaRP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3205" y="107746"/>
            <a:ext cx="5279067" cy="1217097"/>
          </a:xfrm>
          <a:prstGeom prst="rect">
            <a:avLst/>
          </a:prstGeom>
        </p:spPr>
      </p:pic>
      <p:grpSp>
        <p:nvGrpSpPr>
          <p:cNvPr id="2" name="Group 1">
            <a:extLst>
              <a:ext uri="{FF2B5EF4-FFF2-40B4-BE49-F238E27FC236}">
                <a16:creationId xmlns:a16="http://schemas.microsoft.com/office/drawing/2014/main" id="{37FFCBA8-C990-A3F7-F4D1-139D16DA73E4}"/>
              </a:ext>
            </a:extLst>
          </p:cNvPr>
          <p:cNvGrpSpPr/>
          <p:nvPr userDrawn="1"/>
        </p:nvGrpSpPr>
        <p:grpSpPr>
          <a:xfrm>
            <a:off x="0" y="11452450"/>
            <a:ext cx="23120350" cy="1552350"/>
            <a:chOff x="0" y="11452450"/>
            <a:chExt cx="23120350" cy="1552350"/>
          </a:xfrm>
        </p:grpSpPr>
        <p:sp>
          <p:nvSpPr>
            <p:cNvPr id="3" name="Rectangle 2">
              <a:extLst>
                <a:ext uri="{FF2B5EF4-FFF2-40B4-BE49-F238E27FC236}">
                  <a16:creationId xmlns:a16="http://schemas.microsoft.com/office/drawing/2014/main" id="{2B324998-7526-651A-2000-23A9EA44F12E}"/>
                </a:ext>
              </a:extLst>
            </p:cNvPr>
            <p:cNvSpPr/>
            <p:nvPr/>
          </p:nvSpPr>
          <p:spPr bwMode="auto">
            <a:xfrm>
              <a:off x="0" y="11452450"/>
              <a:ext cx="23120350" cy="1552350"/>
            </a:xfrm>
            <a:prstGeom prst="rect">
              <a:avLst/>
            </a:prstGeom>
            <a:solidFill>
              <a:srgbClr val="1A64A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pic>
          <p:nvPicPr>
            <p:cNvPr id="4" name="Picture 3">
              <a:extLst>
                <a:ext uri="{FF2B5EF4-FFF2-40B4-BE49-F238E27FC236}">
                  <a16:creationId xmlns:a16="http://schemas.microsoft.com/office/drawing/2014/main" id="{C4A04F7C-8020-54F1-9FA6-B1A815A92D15}"/>
                </a:ext>
              </a:extLst>
            </p:cNvPr>
            <p:cNvPicPr>
              <a:picLocks noChangeAspect="1"/>
            </p:cNvPicPr>
            <p:nvPr/>
          </p:nvPicPr>
          <p:blipFill>
            <a:blip r:embed="rId14"/>
            <a:stretch>
              <a:fillRect/>
            </a:stretch>
          </p:blipFill>
          <p:spPr>
            <a:xfrm>
              <a:off x="5883275" y="11452450"/>
              <a:ext cx="11353800" cy="1533525"/>
            </a:xfrm>
            <a:prstGeom prst="rect">
              <a:avLst/>
            </a:prstGeom>
          </p:spPr>
        </p:pic>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eaLnBrk="0" fontAlgn="base" hangingPunct="0">
        <a:spcBef>
          <a:spcPct val="0"/>
        </a:spcBef>
        <a:spcAft>
          <a:spcPct val="0"/>
        </a:spcAft>
        <a:defRPr sz="8000" baseline="0">
          <a:solidFill>
            <a:schemeClr val="tx1"/>
          </a:solidFill>
          <a:latin typeface="+mj-lt"/>
          <a:ea typeface="+mj-ea"/>
          <a:cs typeface="+mj-cs"/>
          <a:sym typeface="Myriad Pro Bold Cond" charset="0"/>
        </a:defRPr>
      </a:lvl1pPr>
      <a:lvl2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2pPr>
      <a:lvl3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3pPr>
      <a:lvl4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4pPr>
      <a:lvl5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5pPr>
      <a:lvl6pPr marL="457217"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6pPr>
      <a:lvl7pPr marL="914434"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7pPr>
      <a:lvl8pPr marL="1371652"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8pPr>
      <a:lvl9pPr marL="1828870"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9pPr>
    </p:titleStyle>
    <p:bodyStyle>
      <a:lvl1pPr marL="342914" indent="-342914" algn="ctr" rtl="0" eaLnBrk="0" fontAlgn="base" hangingPunct="0">
        <a:spcBef>
          <a:spcPct val="0"/>
        </a:spcBef>
        <a:spcAft>
          <a:spcPct val="0"/>
        </a:spcAft>
        <a:defRPr sz="4800">
          <a:solidFill>
            <a:srgbClr val="333333"/>
          </a:solidFill>
          <a:latin typeface="+mn-lt"/>
          <a:ea typeface="+mn-ea"/>
          <a:cs typeface="+mn-cs"/>
          <a:sym typeface="Myriad Pro Bold" charset="0"/>
        </a:defRPr>
      </a:lvl1pPr>
      <a:lvl2pPr marL="742978" indent="-285760" algn="ctr" rtl="0" eaLnBrk="0" fontAlgn="base" hangingPunct="0">
        <a:spcBef>
          <a:spcPts val="1000"/>
        </a:spcBef>
        <a:spcAft>
          <a:spcPct val="0"/>
        </a:spcAft>
        <a:defRPr sz="3600">
          <a:solidFill>
            <a:srgbClr val="333333"/>
          </a:solidFill>
          <a:latin typeface="Myriad Pro" charset="0"/>
          <a:ea typeface="ヒラギノ角ゴ ProN W3" charset="0"/>
          <a:cs typeface="ヒラギノ角ゴ ProN W3" charset="0"/>
          <a:sym typeface="Myriad Pro" pitchFamily="-84" charset="0"/>
        </a:defRPr>
      </a:lvl2pPr>
      <a:lvl3pPr marL="1028739" indent="-114304" algn="ctr" rtl="0" eaLnBrk="0" fontAlgn="base" hangingPunct="0">
        <a:spcBef>
          <a:spcPts val="900"/>
        </a:spcBef>
        <a:spcAft>
          <a:spcPct val="0"/>
        </a:spcAft>
        <a:defRPr sz="3200">
          <a:solidFill>
            <a:srgbClr val="333333"/>
          </a:solidFill>
          <a:latin typeface="Myriad Pro" charset="0"/>
          <a:ea typeface="ヒラギノ角ゴ ProN W3" charset="0"/>
          <a:cs typeface="ヒラギノ角ゴ ProN W3" charset="0"/>
          <a:sym typeface="Myriad Pro" pitchFamily="-84" charset="0"/>
        </a:defRPr>
      </a:lvl3pPr>
      <a:lvl4pPr marL="1371652" algn="ctr" rtl="0" eaLnBrk="0" fontAlgn="base" hangingPunct="0">
        <a:spcBef>
          <a:spcPts val="800"/>
        </a:spcBef>
        <a:spcAft>
          <a:spcPct val="0"/>
        </a:spcAft>
        <a:defRPr sz="3000">
          <a:solidFill>
            <a:srgbClr val="333333"/>
          </a:solidFill>
          <a:latin typeface="Myriad Pro" charset="0"/>
          <a:ea typeface="ヒラギノ角ゴ ProN W3" charset="0"/>
          <a:cs typeface="ヒラギノ角ゴ ProN W3" charset="0"/>
          <a:sym typeface="Myriad Pro" pitchFamily="-84" charset="0"/>
        </a:defRPr>
      </a:lvl4pPr>
      <a:lvl5pPr marL="1714566" indent="114304" algn="ctr" rtl="0" eaLnBrk="0" fontAlgn="base" hangingPunct="0">
        <a:spcBef>
          <a:spcPts val="700"/>
        </a:spcBef>
        <a:spcAft>
          <a:spcPct val="0"/>
        </a:spcAft>
        <a:defRPr sz="2600">
          <a:solidFill>
            <a:srgbClr val="333333"/>
          </a:solidFill>
          <a:latin typeface="Myriad Pro" charset="0"/>
          <a:ea typeface="ヒラギノ角ゴ ProN W3" charset="0"/>
          <a:cs typeface="ヒラギノ角ゴ ProN W3" charset="0"/>
          <a:sym typeface="Myriad Pro" pitchFamily="-84" charset="0"/>
        </a:defRPr>
      </a:lvl5pPr>
      <a:lvl6pPr marL="2171784" algn="ctr" rtl="0" fontAlgn="base">
        <a:spcBef>
          <a:spcPts val="700"/>
        </a:spcBef>
        <a:spcAft>
          <a:spcPct val="0"/>
        </a:spcAft>
        <a:defRPr sz="2600">
          <a:solidFill>
            <a:srgbClr val="333333"/>
          </a:solidFill>
          <a:latin typeface="Myriad Pro" charset="0"/>
          <a:ea typeface="ヒラギノ角ゴ ProN W3" charset="0"/>
          <a:cs typeface="ヒラギノ角ゴ ProN W3" charset="0"/>
          <a:sym typeface="Myriad Pro" charset="0"/>
        </a:defRPr>
      </a:lvl6pPr>
      <a:lvl7pPr marL="2629001" algn="ctr" rtl="0" fontAlgn="base">
        <a:spcBef>
          <a:spcPts val="700"/>
        </a:spcBef>
        <a:spcAft>
          <a:spcPct val="0"/>
        </a:spcAft>
        <a:defRPr sz="2600">
          <a:solidFill>
            <a:srgbClr val="333333"/>
          </a:solidFill>
          <a:latin typeface="Myriad Pro" charset="0"/>
          <a:ea typeface="ヒラギノ角ゴ ProN W3" charset="0"/>
          <a:cs typeface="ヒラギノ角ゴ ProN W3" charset="0"/>
          <a:sym typeface="Myriad Pro" charset="0"/>
        </a:defRPr>
      </a:lvl7pPr>
      <a:lvl8pPr marL="3086218" algn="ctr" rtl="0" fontAlgn="base">
        <a:spcBef>
          <a:spcPts val="700"/>
        </a:spcBef>
        <a:spcAft>
          <a:spcPct val="0"/>
        </a:spcAft>
        <a:defRPr sz="2600">
          <a:solidFill>
            <a:srgbClr val="333333"/>
          </a:solidFill>
          <a:latin typeface="Myriad Pro" charset="0"/>
          <a:ea typeface="ヒラギノ角ゴ ProN W3" charset="0"/>
          <a:cs typeface="ヒラギノ角ゴ ProN W3" charset="0"/>
          <a:sym typeface="Myriad Pro" charset="0"/>
        </a:defRPr>
      </a:lvl8pPr>
      <a:lvl9pPr marL="3543436" algn="ctr" rtl="0" fontAlgn="base">
        <a:spcBef>
          <a:spcPts val="700"/>
        </a:spcBef>
        <a:spcAft>
          <a:spcPct val="0"/>
        </a:spcAft>
        <a:defRPr sz="2600">
          <a:solidFill>
            <a:srgbClr val="333333"/>
          </a:solidFill>
          <a:latin typeface="Myriad Pro" charset="0"/>
          <a:ea typeface="ヒラギノ角ゴ ProN W3" charset="0"/>
          <a:cs typeface="ヒラギノ角ゴ ProN W3" charset="0"/>
          <a:sym typeface="Myriad Pro" charset="0"/>
        </a:defRPr>
      </a:lvl9pPr>
    </p:bodyStyle>
    <p:otherStyle>
      <a:defPPr>
        <a:defRPr lang="en-US"/>
      </a:defPPr>
      <a:lvl1pPr marL="0" algn="l" defTabSz="457217" rtl="0" eaLnBrk="1" latinLnBrk="0" hangingPunct="1">
        <a:defRPr sz="1800" kern="1200">
          <a:solidFill>
            <a:schemeClr val="tx1"/>
          </a:solidFill>
          <a:latin typeface="+mn-lt"/>
          <a:ea typeface="+mn-ea"/>
          <a:cs typeface="+mn-cs"/>
        </a:defRPr>
      </a:lvl1pPr>
      <a:lvl2pPr marL="457217" algn="l" defTabSz="457217" rtl="0" eaLnBrk="1" latinLnBrk="0" hangingPunct="1">
        <a:defRPr sz="1800" kern="1200">
          <a:solidFill>
            <a:schemeClr val="tx1"/>
          </a:solidFill>
          <a:latin typeface="+mn-lt"/>
          <a:ea typeface="+mn-ea"/>
          <a:cs typeface="+mn-cs"/>
        </a:defRPr>
      </a:lvl2pPr>
      <a:lvl3pPr marL="914434" algn="l" defTabSz="457217" rtl="0" eaLnBrk="1" latinLnBrk="0" hangingPunct="1">
        <a:defRPr sz="1800" kern="1200">
          <a:solidFill>
            <a:schemeClr val="tx1"/>
          </a:solidFill>
          <a:latin typeface="+mn-lt"/>
          <a:ea typeface="+mn-ea"/>
          <a:cs typeface="+mn-cs"/>
        </a:defRPr>
      </a:lvl3pPr>
      <a:lvl4pPr marL="1371652" algn="l" defTabSz="457217" rtl="0" eaLnBrk="1" latinLnBrk="0" hangingPunct="1">
        <a:defRPr sz="1800" kern="1200">
          <a:solidFill>
            <a:schemeClr val="tx1"/>
          </a:solidFill>
          <a:latin typeface="+mn-lt"/>
          <a:ea typeface="+mn-ea"/>
          <a:cs typeface="+mn-cs"/>
        </a:defRPr>
      </a:lvl4pPr>
      <a:lvl5pPr marL="1828870" algn="l" defTabSz="457217" rtl="0" eaLnBrk="1" latinLnBrk="0" hangingPunct="1">
        <a:defRPr sz="1800" kern="1200">
          <a:solidFill>
            <a:schemeClr val="tx1"/>
          </a:solidFill>
          <a:latin typeface="+mn-lt"/>
          <a:ea typeface="+mn-ea"/>
          <a:cs typeface="+mn-cs"/>
        </a:defRPr>
      </a:lvl5pPr>
      <a:lvl6pPr marL="2286087" algn="l" defTabSz="457217" rtl="0" eaLnBrk="1" latinLnBrk="0" hangingPunct="1">
        <a:defRPr sz="1800" kern="1200">
          <a:solidFill>
            <a:schemeClr val="tx1"/>
          </a:solidFill>
          <a:latin typeface="+mn-lt"/>
          <a:ea typeface="+mn-ea"/>
          <a:cs typeface="+mn-cs"/>
        </a:defRPr>
      </a:lvl6pPr>
      <a:lvl7pPr marL="2743304" algn="l" defTabSz="457217" rtl="0" eaLnBrk="1" latinLnBrk="0" hangingPunct="1">
        <a:defRPr sz="1800" kern="1200">
          <a:solidFill>
            <a:schemeClr val="tx1"/>
          </a:solidFill>
          <a:latin typeface="+mn-lt"/>
          <a:ea typeface="+mn-ea"/>
          <a:cs typeface="+mn-cs"/>
        </a:defRPr>
      </a:lvl7pPr>
      <a:lvl8pPr marL="3200522" algn="l" defTabSz="457217" rtl="0" eaLnBrk="1" latinLnBrk="0" hangingPunct="1">
        <a:defRPr sz="1800" kern="1200">
          <a:solidFill>
            <a:schemeClr val="tx1"/>
          </a:solidFill>
          <a:latin typeface="+mn-lt"/>
          <a:ea typeface="+mn-ea"/>
          <a:cs typeface="+mn-cs"/>
        </a:defRPr>
      </a:lvl8pPr>
      <a:lvl9pPr marL="3657740" algn="l" defTabSz="457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734026" y="1965896"/>
            <a:ext cx="19652298" cy="9884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213360" bIns="50800" numCol="1" anchor="t" anchorCtr="0" compatLnSpc="1">
            <a:prstTxWarp prst="textNoShape">
              <a:avLst/>
            </a:prstTxWarp>
          </a:bodyPr>
          <a:lstStyle/>
          <a:p>
            <a:pPr lvl="0"/>
            <a:r>
              <a:rPr lang="en-US" dirty="0">
                <a:sym typeface="Myriad Pro" charset="0"/>
              </a:rPr>
              <a:t>Click to edit Master text styles</a:t>
            </a:r>
          </a:p>
          <a:p>
            <a:pPr lvl="1"/>
            <a:r>
              <a:rPr lang="en-US" dirty="0">
                <a:sym typeface="Myriad Pro" charset="0"/>
              </a:rPr>
              <a:t>Second level</a:t>
            </a:r>
          </a:p>
          <a:p>
            <a:pPr lvl="2"/>
            <a:r>
              <a:rPr lang="en-US" dirty="0">
                <a:sym typeface="Myriad Pro" charset="0"/>
              </a:rPr>
              <a:t>Third level</a:t>
            </a:r>
          </a:p>
          <a:p>
            <a:pPr lvl="3"/>
            <a:r>
              <a:rPr lang="en-US" dirty="0">
                <a:sym typeface="Myriad Pro" charset="0"/>
              </a:rPr>
              <a:t>Fourth level</a:t>
            </a:r>
          </a:p>
          <a:p>
            <a:pPr lvl="4"/>
            <a:r>
              <a:rPr lang="en-US" dirty="0">
                <a:sym typeface="Myriad Pro" charset="0"/>
              </a:rPr>
              <a:t>Fifth level</a:t>
            </a:r>
          </a:p>
        </p:txBody>
      </p:sp>
      <p:sp>
        <p:nvSpPr>
          <p:cNvPr id="2" name="Rectangle 2"/>
          <p:cNvSpPr>
            <a:spLocks noGrp="1" noChangeArrowheads="1"/>
          </p:cNvSpPr>
          <p:nvPr>
            <p:ph type="title"/>
          </p:nvPr>
        </p:nvSpPr>
        <p:spPr bwMode="auto">
          <a:xfrm>
            <a:off x="1734026" y="342900"/>
            <a:ext cx="19652298"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72248" bIns="0" numCol="1" anchor="ctr" anchorCtr="0" compatLnSpc="1">
            <a:prstTxWarp prst="textNoShape">
              <a:avLst/>
            </a:prstTxWarp>
          </a:bodyPr>
          <a:lstStyle/>
          <a:p>
            <a:pPr lvl="0"/>
            <a:r>
              <a:rPr lang="en-US" dirty="0">
                <a:sym typeface="Myriad Pro Bold Cond" charset="0"/>
              </a:rPr>
              <a:t>Click to edit Master title style</a:t>
            </a:r>
          </a:p>
        </p:txBody>
      </p:sp>
      <p:sp>
        <p:nvSpPr>
          <p:cNvPr id="2051" name="Text Box 3"/>
          <p:cNvSpPr txBox="1">
            <a:spLocks noGrp="1" noChangeArrowheads="1"/>
          </p:cNvSpPr>
          <p:nvPr>
            <p:ph type="sldNum" sz="quarter" idx="4"/>
          </p:nvPr>
        </p:nvSpPr>
        <p:spPr bwMode="auto">
          <a:xfrm>
            <a:off x="21386325" y="12134923"/>
            <a:ext cx="1137363" cy="653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3200" smtClean="0">
                <a:solidFill>
                  <a:schemeClr val="tx1"/>
                </a:solidFill>
                <a:latin typeface="Myriad Pro" pitchFamily="-84" charset="0"/>
                <a:ea typeface="MS PGothic" pitchFamily="34" charset="-128"/>
                <a:sym typeface="Myriad Pro"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a:defRPr/>
            </a:pPr>
            <a:fld id="{6E60B561-331B-43BE-B1D8-19B4B54F4EDD}" type="slidenum">
              <a:rPr lang="en-US" smtClean="0"/>
              <a:pPr>
                <a:defRPr/>
              </a:pPr>
              <a:t>‹#›</a:t>
            </a:fld>
            <a:endParaRPr lang="en-US"/>
          </a:p>
        </p:txBody>
      </p:sp>
      <p:sp>
        <p:nvSpPr>
          <p:cNvPr id="2054" name="Rectangle 4"/>
          <p:cNvSpPr>
            <a:spLocks/>
          </p:cNvSpPr>
          <p:nvPr/>
        </p:nvSpPr>
        <p:spPr bwMode="auto">
          <a:xfrm>
            <a:off x="15123676" y="12588874"/>
            <a:ext cx="61599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72248" bIns="0" anchor="ctr"/>
          <a:lstStyle/>
          <a:p>
            <a:pPr marL="71441" marR="0" lvl="0" indent="0" algn="r" defTabSz="914434" rtl="0" eaLnBrk="1" fontAlgn="base" latinLnBrk="0" hangingPunct="1">
              <a:lnSpc>
                <a:spcPct val="100000"/>
              </a:lnSpc>
              <a:spcBef>
                <a:spcPct val="0"/>
              </a:spcBef>
              <a:spcAft>
                <a:spcPct val="0"/>
              </a:spcAft>
              <a:buClrTx/>
              <a:buSzTx/>
              <a:buFontTx/>
              <a:buNone/>
              <a:tabLst/>
              <a:defRPr/>
            </a:pPr>
            <a:r>
              <a:rPr lang="en-US" sz="1700" dirty="0">
                <a:solidFill>
                  <a:schemeClr val="tx1"/>
                </a:solidFill>
                <a:latin typeface="Myriad Pro" pitchFamily="-84" charset="0"/>
                <a:ea typeface="MS PGothic" pitchFamily="34" charset="-128"/>
                <a:sym typeface="Myriad Pro" pitchFamily="-84" charset="0"/>
              </a:rPr>
              <a:t>Paolo.Petagna@cern.ch</a:t>
            </a:r>
          </a:p>
        </p:txBody>
      </p:sp>
      <p:sp>
        <p:nvSpPr>
          <p:cNvPr id="6" name="Rectangle 5"/>
          <p:cNvSpPr/>
          <p:nvPr userDrawn="1"/>
        </p:nvSpPr>
        <p:spPr>
          <a:xfrm>
            <a:off x="15800833" y="12234528"/>
            <a:ext cx="5482820" cy="369332"/>
          </a:xfrm>
          <a:prstGeom prst="rect">
            <a:avLst/>
          </a:prstGeom>
        </p:spPr>
        <p:txBody>
          <a:bodyPr wrap="square">
            <a:spAutoFit/>
          </a:bodyPr>
          <a:lstStyle/>
          <a:p>
            <a:pPr algn="r"/>
            <a:r>
              <a:rPr lang="en-GB" sz="1800"/>
              <a:t>Overview on challenges on cooling</a:t>
            </a:r>
            <a:endParaRPr lang="en-GB" sz="1800" dirty="0"/>
          </a:p>
        </p:txBody>
      </p:sp>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3430" y="12074474"/>
            <a:ext cx="3720932" cy="85786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eaLnBrk="0" fontAlgn="base" hangingPunct="0">
        <a:spcBef>
          <a:spcPct val="0"/>
        </a:spcBef>
        <a:spcAft>
          <a:spcPct val="0"/>
        </a:spcAft>
        <a:defRPr sz="6000">
          <a:solidFill>
            <a:schemeClr val="tx1"/>
          </a:solidFill>
          <a:latin typeface="+mj-lt"/>
          <a:ea typeface="+mj-ea"/>
          <a:cs typeface="+mj-cs"/>
          <a:sym typeface="Myriad Pro Bold Cond" charset="0"/>
        </a:defRPr>
      </a:lvl1pPr>
      <a:lvl2pPr algn="ctr" rtl="0" eaLnBrk="0" fontAlgn="base" hangingPunct="0">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2pPr>
      <a:lvl3pPr algn="ctr" rtl="0" eaLnBrk="0" fontAlgn="base" hangingPunct="0">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3pPr>
      <a:lvl4pPr algn="ctr" rtl="0" eaLnBrk="0" fontAlgn="base" hangingPunct="0">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4pPr>
      <a:lvl5pPr algn="ctr" rtl="0" eaLnBrk="0" fontAlgn="base" hangingPunct="0">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5pPr>
      <a:lvl6pPr marL="457217" algn="ctr" rtl="0" fontAlgn="base">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6pPr>
      <a:lvl7pPr marL="914434" algn="ctr" rtl="0" fontAlgn="base">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7pPr>
      <a:lvl8pPr marL="1371652" algn="ctr" rtl="0" fontAlgn="base">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8pPr>
      <a:lvl9pPr marL="1828870" algn="ctr" rtl="0" fontAlgn="base">
        <a:spcBef>
          <a:spcPct val="0"/>
        </a:spcBef>
        <a:spcAft>
          <a:spcPct val="0"/>
        </a:spcAft>
        <a:defRPr sz="97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342914" indent="-342914"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89" indent="-358789"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66" indent="-719166"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42" indent="-1079542"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918" indent="-1439918"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135" indent="-1439918" algn="l" rtl="0" fontAlgn="base">
        <a:spcBef>
          <a:spcPts val="700"/>
        </a:spcBef>
        <a:spcAft>
          <a:spcPct val="0"/>
        </a:spcAft>
        <a:defRPr sz="2800">
          <a:solidFill>
            <a:srgbClr val="333333"/>
          </a:solidFill>
          <a:latin typeface="+mn-lt"/>
          <a:ea typeface="+mn-ea"/>
          <a:cs typeface="+mn-cs"/>
          <a:sym typeface="Myriad Pro" charset="0"/>
        </a:defRPr>
      </a:lvl6pPr>
      <a:lvl7pPr marL="2354353" indent="-1439918" algn="l" rtl="0" fontAlgn="base">
        <a:spcBef>
          <a:spcPts val="700"/>
        </a:spcBef>
        <a:spcAft>
          <a:spcPct val="0"/>
        </a:spcAft>
        <a:defRPr sz="2800">
          <a:solidFill>
            <a:srgbClr val="333333"/>
          </a:solidFill>
          <a:latin typeface="+mn-lt"/>
          <a:ea typeface="+mn-ea"/>
          <a:cs typeface="+mn-cs"/>
          <a:sym typeface="Myriad Pro" charset="0"/>
        </a:defRPr>
      </a:lvl7pPr>
      <a:lvl8pPr marL="2811571" indent="-1439918" algn="l" rtl="0" fontAlgn="base">
        <a:spcBef>
          <a:spcPts val="700"/>
        </a:spcBef>
        <a:spcAft>
          <a:spcPct val="0"/>
        </a:spcAft>
        <a:defRPr sz="2800">
          <a:solidFill>
            <a:srgbClr val="333333"/>
          </a:solidFill>
          <a:latin typeface="+mn-lt"/>
          <a:ea typeface="+mn-ea"/>
          <a:cs typeface="+mn-cs"/>
          <a:sym typeface="Myriad Pro" charset="0"/>
        </a:defRPr>
      </a:lvl8pPr>
      <a:lvl9pPr marL="3268788" indent="-1439918" algn="l" rtl="0" fontAlgn="base">
        <a:spcBef>
          <a:spcPts val="700"/>
        </a:spcBef>
        <a:spcAft>
          <a:spcPct val="0"/>
        </a:spcAft>
        <a:defRPr sz="2800">
          <a:solidFill>
            <a:srgbClr val="333333"/>
          </a:solidFill>
          <a:latin typeface="+mn-lt"/>
          <a:ea typeface="+mn-ea"/>
          <a:cs typeface="+mn-cs"/>
          <a:sym typeface="Myriad Pro" charset="0"/>
        </a:defRPr>
      </a:lvl9pPr>
    </p:bodyStyle>
    <p:otherStyle>
      <a:defPPr>
        <a:defRPr lang="en-US"/>
      </a:defPPr>
      <a:lvl1pPr marL="0" algn="l" defTabSz="457217" rtl="0" eaLnBrk="1" latinLnBrk="0" hangingPunct="1">
        <a:defRPr sz="1800" kern="1200">
          <a:solidFill>
            <a:schemeClr val="tx1"/>
          </a:solidFill>
          <a:latin typeface="+mn-lt"/>
          <a:ea typeface="+mn-ea"/>
          <a:cs typeface="+mn-cs"/>
        </a:defRPr>
      </a:lvl1pPr>
      <a:lvl2pPr marL="457217" algn="l" defTabSz="457217" rtl="0" eaLnBrk="1" latinLnBrk="0" hangingPunct="1">
        <a:defRPr sz="1800" kern="1200">
          <a:solidFill>
            <a:schemeClr val="tx1"/>
          </a:solidFill>
          <a:latin typeface="+mn-lt"/>
          <a:ea typeface="+mn-ea"/>
          <a:cs typeface="+mn-cs"/>
        </a:defRPr>
      </a:lvl2pPr>
      <a:lvl3pPr marL="914434" algn="l" defTabSz="457217" rtl="0" eaLnBrk="1" latinLnBrk="0" hangingPunct="1">
        <a:defRPr sz="1800" kern="1200">
          <a:solidFill>
            <a:schemeClr val="tx1"/>
          </a:solidFill>
          <a:latin typeface="+mn-lt"/>
          <a:ea typeface="+mn-ea"/>
          <a:cs typeface="+mn-cs"/>
        </a:defRPr>
      </a:lvl3pPr>
      <a:lvl4pPr marL="1371652" algn="l" defTabSz="457217" rtl="0" eaLnBrk="1" latinLnBrk="0" hangingPunct="1">
        <a:defRPr sz="1800" kern="1200">
          <a:solidFill>
            <a:schemeClr val="tx1"/>
          </a:solidFill>
          <a:latin typeface="+mn-lt"/>
          <a:ea typeface="+mn-ea"/>
          <a:cs typeface="+mn-cs"/>
        </a:defRPr>
      </a:lvl4pPr>
      <a:lvl5pPr marL="1828870" algn="l" defTabSz="457217" rtl="0" eaLnBrk="1" latinLnBrk="0" hangingPunct="1">
        <a:defRPr sz="1800" kern="1200">
          <a:solidFill>
            <a:schemeClr val="tx1"/>
          </a:solidFill>
          <a:latin typeface="+mn-lt"/>
          <a:ea typeface="+mn-ea"/>
          <a:cs typeface="+mn-cs"/>
        </a:defRPr>
      </a:lvl5pPr>
      <a:lvl6pPr marL="2286087" algn="l" defTabSz="457217" rtl="0" eaLnBrk="1" latinLnBrk="0" hangingPunct="1">
        <a:defRPr sz="1800" kern="1200">
          <a:solidFill>
            <a:schemeClr val="tx1"/>
          </a:solidFill>
          <a:latin typeface="+mn-lt"/>
          <a:ea typeface="+mn-ea"/>
          <a:cs typeface="+mn-cs"/>
        </a:defRPr>
      </a:lvl6pPr>
      <a:lvl7pPr marL="2743304" algn="l" defTabSz="457217" rtl="0" eaLnBrk="1" latinLnBrk="0" hangingPunct="1">
        <a:defRPr sz="1800" kern="1200">
          <a:solidFill>
            <a:schemeClr val="tx1"/>
          </a:solidFill>
          <a:latin typeface="+mn-lt"/>
          <a:ea typeface="+mn-ea"/>
          <a:cs typeface="+mn-cs"/>
        </a:defRPr>
      </a:lvl7pPr>
      <a:lvl8pPr marL="3200522" algn="l" defTabSz="457217" rtl="0" eaLnBrk="1" latinLnBrk="0" hangingPunct="1">
        <a:defRPr sz="1800" kern="1200">
          <a:solidFill>
            <a:schemeClr val="tx1"/>
          </a:solidFill>
          <a:latin typeface="+mn-lt"/>
          <a:ea typeface="+mn-ea"/>
          <a:cs typeface="+mn-cs"/>
        </a:defRPr>
      </a:lvl8pPr>
      <a:lvl9pPr marL="3657740" algn="l" defTabSz="457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emf"/><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69A5DC"/>
            </a:gs>
          </a:gsLst>
          <a:lin ang="5400000" scaled="1"/>
        </a:gra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742805" y="1615867"/>
            <a:ext cx="15634741" cy="1591790"/>
          </a:xfrm>
        </p:spPr>
        <p:txBody>
          <a:bodyPr vert="horz" wrap="square" lIns="0" tIns="0" rIns="144496" bIns="0" numCol="1" anchor="ctr" anchorCtr="0" compatLnSpc="1">
            <a:prstTxWarp prst="textNoShape">
              <a:avLst/>
            </a:prstTxWarp>
          </a:bodyPr>
          <a:lstStyle/>
          <a:p>
            <a:pPr eaLnBrk="1" hangingPunct="1">
              <a:lnSpc>
                <a:spcPct val="90000"/>
              </a:lnSpc>
              <a:defRPr/>
            </a:pPr>
            <a:r>
              <a:rPr lang="en-GB" sz="4800" b="1" dirty="0"/>
              <a:t>Overview on challenges on cooling</a:t>
            </a:r>
          </a:p>
        </p:txBody>
      </p:sp>
      <p:sp>
        <p:nvSpPr>
          <p:cNvPr id="6" name="TextBox 5"/>
          <p:cNvSpPr txBox="1"/>
          <p:nvPr/>
        </p:nvSpPr>
        <p:spPr>
          <a:xfrm>
            <a:off x="7800175" y="3207658"/>
            <a:ext cx="7520007" cy="738664"/>
          </a:xfrm>
          <a:prstGeom prst="rect">
            <a:avLst/>
          </a:prstGeom>
          <a:noFill/>
        </p:spPr>
        <p:txBody>
          <a:bodyPr wrap="none" rtlCol="0">
            <a:spAutoFit/>
          </a:bodyPr>
          <a:lstStyle/>
          <a:p>
            <a:pPr algn="ctr"/>
            <a:r>
              <a:rPr lang="en-GB" dirty="0"/>
              <a:t>Paolo Petagna (CERN EP-DT)</a:t>
            </a:r>
          </a:p>
        </p:txBody>
      </p:sp>
      <p:grpSp>
        <p:nvGrpSpPr>
          <p:cNvPr id="17" name="Group 16"/>
          <p:cNvGrpSpPr/>
          <p:nvPr/>
        </p:nvGrpSpPr>
        <p:grpSpPr>
          <a:xfrm>
            <a:off x="827922" y="4647236"/>
            <a:ext cx="21517728" cy="5365639"/>
            <a:chOff x="827922" y="4719446"/>
            <a:chExt cx="21517728" cy="5365639"/>
          </a:xfrm>
        </p:grpSpPr>
        <p:pic>
          <p:nvPicPr>
            <p:cNvPr id="18" name="Picture 17"/>
            <p:cNvPicPr>
              <a:picLocks noChangeAspect="1"/>
            </p:cNvPicPr>
            <p:nvPr/>
          </p:nvPicPr>
          <p:blipFill rotWithShape="1">
            <a:blip r:embed="rId3"/>
            <a:srcRect l="25502" t="40566" r="18144" b="14452"/>
            <a:stretch/>
          </p:blipFill>
          <p:spPr>
            <a:xfrm>
              <a:off x="827922" y="4719446"/>
              <a:ext cx="6682245" cy="5365639"/>
            </a:xfrm>
            <a:prstGeom prst="rect">
              <a:avLst/>
            </a:prstGeom>
          </p:spPr>
        </p:pic>
        <p:pic>
          <p:nvPicPr>
            <p:cNvPr id="19" name="Picture 18"/>
            <p:cNvPicPr/>
            <p:nvPr/>
          </p:nvPicPr>
          <p:blipFill rotWithShape="1">
            <a:blip r:embed="rId4" cstate="print">
              <a:extLst>
                <a:ext uri="{28A0092B-C50C-407E-A947-70E740481C1C}">
                  <a14:useLocalDpi xmlns:a14="http://schemas.microsoft.com/office/drawing/2010/main" val="0"/>
                </a:ext>
              </a:extLst>
            </a:blip>
            <a:srcRect t="-7121" b="-8131"/>
            <a:stretch/>
          </p:blipFill>
          <p:spPr bwMode="auto">
            <a:xfrm>
              <a:off x="7696210" y="6090985"/>
              <a:ext cx="7039732" cy="2622557"/>
            </a:xfrm>
            <a:prstGeom prst="rect">
              <a:avLst/>
            </a:prstGeom>
            <a:noFill/>
            <a:ln>
              <a:noFill/>
            </a:ln>
            <a:extLst>
              <a:ext uri="{53640926-AAD7-44d8-BBD7-CCE9431645EC}">
                <a14:shadowObscured xmlns:lc="http://schemas.openxmlformats.org/drawingml/2006/lockedCanvas"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pic>
        <p:pic>
          <p:nvPicPr>
            <p:cNvPr id="20" name="Picture 19"/>
            <p:cNvPicPr>
              <a:picLocks noChangeAspect="1"/>
            </p:cNvPicPr>
            <p:nvPr/>
          </p:nvPicPr>
          <p:blipFill rotWithShape="1">
            <a:blip r:embed="rId5"/>
            <a:srcRect t="25320" r="47600" b="17652"/>
            <a:stretch/>
          </p:blipFill>
          <p:spPr>
            <a:xfrm>
              <a:off x="14921985" y="5093397"/>
              <a:ext cx="7423665" cy="461773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10</a:t>
            </a:fld>
            <a:endParaRPr lang="en-US"/>
          </a:p>
        </p:txBody>
      </p:sp>
      <p:grpSp>
        <p:nvGrpSpPr>
          <p:cNvPr id="4" name="Group 3"/>
          <p:cNvGrpSpPr/>
          <p:nvPr/>
        </p:nvGrpSpPr>
        <p:grpSpPr>
          <a:xfrm>
            <a:off x="827922" y="5290213"/>
            <a:ext cx="21517728" cy="5365639"/>
            <a:chOff x="827922" y="4719446"/>
            <a:chExt cx="21517728" cy="5365639"/>
          </a:xfrm>
        </p:grpSpPr>
        <p:pic>
          <p:nvPicPr>
            <p:cNvPr id="5" name="Picture 4"/>
            <p:cNvPicPr>
              <a:picLocks noChangeAspect="1"/>
            </p:cNvPicPr>
            <p:nvPr/>
          </p:nvPicPr>
          <p:blipFill rotWithShape="1">
            <a:blip r:embed="rId3"/>
            <a:srcRect l="25502" t="40566" r="18144" b="14452"/>
            <a:stretch/>
          </p:blipFill>
          <p:spPr>
            <a:xfrm>
              <a:off x="827922" y="4719446"/>
              <a:ext cx="6682245" cy="5365639"/>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val="0"/>
                </a:ext>
              </a:extLst>
            </a:blip>
            <a:srcRect t="-7121" b="-8131"/>
            <a:stretch/>
          </p:blipFill>
          <p:spPr bwMode="auto">
            <a:xfrm>
              <a:off x="7696210" y="6090985"/>
              <a:ext cx="7039732" cy="2622557"/>
            </a:xfrm>
            <a:prstGeom prst="rect">
              <a:avLst/>
            </a:prstGeom>
            <a:noFill/>
            <a:ln>
              <a:noFill/>
            </a:ln>
            <a:extLst>
              <a:ext uri="{53640926-AAD7-44d8-BBD7-CCE9431645EC}">
                <a14:shadowObscured xmlns:lc="http://schemas.openxmlformats.org/drawingml/2006/lockedCanvas"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pic>
        <p:pic>
          <p:nvPicPr>
            <p:cNvPr id="7" name="Picture 6"/>
            <p:cNvPicPr>
              <a:picLocks noChangeAspect="1"/>
            </p:cNvPicPr>
            <p:nvPr/>
          </p:nvPicPr>
          <p:blipFill rotWithShape="1">
            <a:blip r:embed="rId5"/>
            <a:srcRect t="25320" r="47600" b="17652"/>
            <a:stretch/>
          </p:blipFill>
          <p:spPr>
            <a:xfrm>
              <a:off x="14921985" y="5093397"/>
              <a:ext cx="7423665" cy="4617735"/>
            </a:xfrm>
            <a:prstGeom prst="rect">
              <a:avLst/>
            </a:prstGeom>
          </p:spPr>
        </p:pic>
      </p:grpSp>
      <p:sp>
        <p:nvSpPr>
          <p:cNvPr id="8" name="TextBox 7"/>
          <p:cNvSpPr txBox="1"/>
          <p:nvPr/>
        </p:nvSpPr>
        <p:spPr>
          <a:xfrm>
            <a:off x="3207067" y="0"/>
            <a:ext cx="16706305" cy="1015663"/>
          </a:xfrm>
          <a:prstGeom prst="rect">
            <a:avLst/>
          </a:prstGeom>
          <a:noFill/>
        </p:spPr>
        <p:txBody>
          <a:bodyPr wrap="none" rtlCol="0">
            <a:spAutoFit/>
          </a:bodyPr>
          <a:lstStyle/>
          <a:p>
            <a:pPr algn="ctr"/>
            <a:r>
              <a:rPr lang="en-GB" sz="6000" b="1" dirty="0">
                <a:solidFill>
                  <a:srgbClr val="C00000"/>
                </a:solidFill>
              </a:rPr>
              <a:t>Need for an integral approach in cold cooling</a:t>
            </a:r>
          </a:p>
        </p:txBody>
      </p:sp>
      <p:sp>
        <p:nvSpPr>
          <p:cNvPr id="9" name="TextBox 8"/>
          <p:cNvSpPr txBox="1"/>
          <p:nvPr/>
        </p:nvSpPr>
        <p:spPr>
          <a:xfrm>
            <a:off x="2470484" y="4321039"/>
            <a:ext cx="3211135" cy="738664"/>
          </a:xfrm>
          <a:prstGeom prst="rect">
            <a:avLst/>
          </a:prstGeom>
          <a:noFill/>
        </p:spPr>
        <p:txBody>
          <a:bodyPr wrap="none" rtlCol="0">
            <a:spAutoFit/>
          </a:bodyPr>
          <a:lstStyle/>
          <a:p>
            <a:r>
              <a:rPr lang="en-GB" dirty="0"/>
              <a:t>cooling plant</a:t>
            </a:r>
          </a:p>
        </p:txBody>
      </p:sp>
      <p:sp>
        <p:nvSpPr>
          <p:cNvPr id="10" name="TextBox 9"/>
          <p:cNvSpPr txBox="1"/>
          <p:nvPr/>
        </p:nvSpPr>
        <p:spPr>
          <a:xfrm>
            <a:off x="7478737" y="4321039"/>
            <a:ext cx="3268844" cy="738664"/>
          </a:xfrm>
          <a:prstGeom prst="rect">
            <a:avLst/>
          </a:prstGeom>
          <a:noFill/>
        </p:spPr>
        <p:txBody>
          <a:bodyPr wrap="none" rtlCol="0">
            <a:spAutoFit/>
          </a:bodyPr>
          <a:lstStyle/>
          <a:p>
            <a:r>
              <a:rPr lang="en-GB" dirty="0"/>
              <a:t>transfer lines</a:t>
            </a:r>
          </a:p>
        </p:txBody>
      </p:sp>
      <p:sp>
        <p:nvSpPr>
          <p:cNvPr id="11" name="TextBox 10"/>
          <p:cNvSpPr txBox="1"/>
          <p:nvPr/>
        </p:nvSpPr>
        <p:spPr>
          <a:xfrm>
            <a:off x="12544699" y="4321403"/>
            <a:ext cx="2791149" cy="738664"/>
          </a:xfrm>
          <a:prstGeom prst="rect">
            <a:avLst/>
          </a:prstGeom>
          <a:noFill/>
        </p:spPr>
        <p:txBody>
          <a:bodyPr wrap="none" rtlCol="0">
            <a:spAutoFit/>
          </a:bodyPr>
          <a:lstStyle/>
          <a:p>
            <a:r>
              <a:rPr lang="en-GB" dirty="0"/>
              <a:t>distribution</a:t>
            </a:r>
          </a:p>
        </p:txBody>
      </p:sp>
      <p:sp>
        <p:nvSpPr>
          <p:cNvPr id="12" name="TextBox 11"/>
          <p:cNvSpPr txBox="1"/>
          <p:nvPr/>
        </p:nvSpPr>
        <p:spPr>
          <a:xfrm>
            <a:off x="17132968" y="4321039"/>
            <a:ext cx="2340705" cy="738664"/>
          </a:xfrm>
          <a:prstGeom prst="rect">
            <a:avLst/>
          </a:prstGeom>
          <a:noFill/>
        </p:spPr>
        <p:txBody>
          <a:bodyPr wrap="none" rtlCol="0">
            <a:spAutoFit/>
          </a:bodyPr>
          <a:lstStyle/>
          <a:p>
            <a:r>
              <a:rPr lang="en-GB" dirty="0"/>
              <a:t>heat sink</a:t>
            </a:r>
          </a:p>
        </p:txBody>
      </p:sp>
      <p:grpSp>
        <p:nvGrpSpPr>
          <p:cNvPr id="21" name="Group 20"/>
          <p:cNvGrpSpPr/>
          <p:nvPr/>
        </p:nvGrpSpPr>
        <p:grpSpPr>
          <a:xfrm>
            <a:off x="6015635" y="4316420"/>
            <a:ext cx="1129086" cy="743283"/>
            <a:chOff x="6060519" y="3941739"/>
            <a:chExt cx="1129086" cy="743283"/>
          </a:xfrm>
        </p:grpSpPr>
        <p:sp>
          <p:nvSpPr>
            <p:cNvPr id="13" name="Right Arrow 12"/>
            <p:cNvSpPr/>
            <p:nvPr/>
          </p:nvSpPr>
          <p:spPr bwMode="auto">
            <a:xfrm>
              <a:off x="6060519"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4" name="Right Arrow 13"/>
            <p:cNvSpPr/>
            <p:nvPr/>
          </p:nvSpPr>
          <p:spPr bwMode="auto">
            <a:xfrm flipH="1">
              <a:off x="6060519"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grpSp>
        <p:nvGrpSpPr>
          <p:cNvPr id="22" name="Group 21"/>
          <p:cNvGrpSpPr/>
          <p:nvPr/>
        </p:nvGrpSpPr>
        <p:grpSpPr>
          <a:xfrm>
            <a:off x="11081597" y="4317147"/>
            <a:ext cx="1129086" cy="743283"/>
            <a:chOff x="10946945" y="3942466"/>
            <a:chExt cx="1129086" cy="743283"/>
          </a:xfrm>
        </p:grpSpPr>
        <p:sp>
          <p:nvSpPr>
            <p:cNvPr id="15" name="Right Arrow 14"/>
            <p:cNvSpPr/>
            <p:nvPr/>
          </p:nvSpPr>
          <p:spPr bwMode="auto">
            <a:xfrm>
              <a:off x="10946945" y="3942466"/>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6" name="Right Arrow 15"/>
            <p:cNvSpPr/>
            <p:nvPr/>
          </p:nvSpPr>
          <p:spPr bwMode="auto">
            <a:xfrm flipH="1">
              <a:off x="10946945" y="4311798"/>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grpSp>
        <p:nvGrpSpPr>
          <p:cNvPr id="23" name="Group 22"/>
          <p:cNvGrpSpPr/>
          <p:nvPr/>
        </p:nvGrpSpPr>
        <p:grpSpPr>
          <a:xfrm>
            <a:off x="15669864" y="4316420"/>
            <a:ext cx="1129086" cy="743283"/>
            <a:chOff x="15624981" y="3941739"/>
            <a:chExt cx="1129086" cy="743283"/>
          </a:xfrm>
        </p:grpSpPr>
        <p:sp>
          <p:nvSpPr>
            <p:cNvPr id="17" name="Right Arrow 16"/>
            <p:cNvSpPr/>
            <p:nvPr/>
          </p:nvSpPr>
          <p:spPr bwMode="auto">
            <a:xfrm>
              <a:off x="15624981"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8" name="Right Arrow 17"/>
            <p:cNvSpPr/>
            <p:nvPr/>
          </p:nvSpPr>
          <p:spPr bwMode="auto">
            <a:xfrm flipH="1">
              <a:off x="15624981"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19" name="Right Brace 18"/>
          <p:cNvSpPr/>
          <p:nvPr/>
        </p:nvSpPr>
        <p:spPr bwMode="auto">
          <a:xfrm rot="16200000">
            <a:off x="10682587" y="-5645569"/>
            <a:ext cx="528715" cy="17100887"/>
          </a:xfrm>
          <a:prstGeom prst="rightBrace">
            <a:avLst/>
          </a:prstGeom>
          <a:noFill/>
          <a:ln w="38100" cap="flat" cmpd="sng" algn="ctr">
            <a:solidFill>
              <a:srgbClr val="24549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20" name="TextBox 19"/>
          <p:cNvSpPr txBox="1"/>
          <p:nvPr/>
        </p:nvSpPr>
        <p:spPr>
          <a:xfrm>
            <a:off x="1849742" y="1341817"/>
            <a:ext cx="18162343" cy="1292662"/>
          </a:xfrm>
          <a:prstGeom prst="rect">
            <a:avLst/>
          </a:prstGeom>
          <a:noFill/>
        </p:spPr>
        <p:txBody>
          <a:bodyPr wrap="none" rtlCol="0">
            <a:spAutoFit/>
          </a:bodyPr>
          <a:lstStyle/>
          <a:p>
            <a:pPr algn="ctr"/>
            <a:r>
              <a:rPr lang="en-GB" b="1" dirty="0"/>
              <a:t>This is a whole integrated system, interlaced with the detector design</a:t>
            </a:r>
          </a:p>
          <a:p>
            <a:pPr algn="ctr"/>
            <a:r>
              <a:rPr lang="en-GB" sz="3600" dirty="0"/>
              <a:t>(which also require complex professional figures)</a:t>
            </a:r>
          </a:p>
        </p:txBody>
      </p:sp>
      <p:sp>
        <p:nvSpPr>
          <p:cNvPr id="24" name="TextBox 23"/>
          <p:cNvSpPr txBox="1"/>
          <p:nvPr/>
        </p:nvSpPr>
        <p:spPr>
          <a:xfrm>
            <a:off x="2759240" y="2984566"/>
            <a:ext cx="2848857" cy="584775"/>
          </a:xfrm>
          <a:prstGeom prst="rect">
            <a:avLst/>
          </a:prstGeom>
          <a:noFill/>
        </p:spPr>
        <p:txBody>
          <a:bodyPr wrap="none" rtlCol="0">
            <a:spAutoFit/>
          </a:bodyPr>
          <a:lstStyle/>
          <a:p>
            <a:pPr algn="ctr"/>
            <a:r>
              <a:rPr lang="en-GB" sz="3200" dirty="0"/>
              <a:t>site integration</a:t>
            </a:r>
          </a:p>
        </p:txBody>
      </p:sp>
      <p:grpSp>
        <p:nvGrpSpPr>
          <p:cNvPr id="25" name="Group 24"/>
          <p:cNvGrpSpPr/>
          <p:nvPr/>
        </p:nvGrpSpPr>
        <p:grpSpPr>
          <a:xfrm rot="16200000">
            <a:off x="3761309" y="3798866"/>
            <a:ext cx="815470" cy="536828"/>
            <a:chOff x="6060519" y="3941739"/>
            <a:chExt cx="1129086" cy="743283"/>
          </a:xfrm>
        </p:grpSpPr>
        <p:sp>
          <p:nvSpPr>
            <p:cNvPr id="26" name="Right Arrow 25"/>
            <p:cNvSpPr/>
            <p:nvPr/>
          </p:nvSpPr>
          <p:spPr bwMode="auto">
            <a:xfrm>
              <a:off x="6060519"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27" name="Right Arrow 26"/>
            <p:cNvSpPr/>
            <p:nvPr/>
          </p:nvSpPr>
          <p:spPr bwMode="auto">
            <a:xfrm flipH="1">
              <a:off x="6060519"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28" name="TextBox 27"/>
          <p:cNvSpPr txBox="1"/>
          <p:nvPr/>
        </p:nvSpPr>
        <p:spPr>
          <a:xfrm>
            <a:off x="7105145" y="2984566"/>
            <a:ext cx="4237057" cy="584775"/>
          </a:xfrm>
          <a:prstGeom prst="rect">
            <a:avLst/>
          </a:prstGeom>
          <a:noFill/>
        </p:spPr>
        <p:txBody>
          <a:bodyPr wrap="none" rtlCol="0">
            <a:spAutoFit/>
          </a:bodyPr>
          <a:lstStyle/>
          <a:p>
            <a:pPr algn="ctr"/>
            <a:r>
              <a:rPr lang="en-GB" sz="3200" dirty="0"/>
              <a:t>experiment integration</a:t>
            </a:r>
          </a:p>
        </p:txBody>
      </p:sp>
      <p:grpSp>
        <p:nvGrpSpPr>
          <p:cNvPr id="29" name="Group 28"/>
          <p:cNvGrpSpPr/>
          <p:nvPr/>
        </p:nvGrpSpPr>
        <p:grpSpPr>
          <a:xfrm rot="16200000">
            <a:off x="8798417" y="3798866"/>
            <a:ext cx="815470" cy="536828"/>
            <a:chOff x="6060519" y="3941739"/>
            <a:chExt cx="1129086" cy="743283"/>
          </a:xfrm>
        </p:grpSpPr>
        <p:sp>
          <p:nvSpPr>
            <p:cNvPr id="30" name="Right Arrow 29"/>
            <p:cNvSpPr/>
            <p:nvPr/>
          </p:nvSpPr>
          <p:spPr bwMode="auto">
            <a:xfrm>
              <a:off x="6060519"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31" name="Right Arrow 30"/>
            <p:cNvSpPr/>
            <p:nvPr/>
          </p:nvSpPr>
          <p:spPr bwMode="auto">
            <a:xfrm flipH="1">
              <a:off x="6060519"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32" name="TextBox 31"/>
          <p:cNvSpPr txBox="1"/>
          <p:nvPr/>
        </p:nvSpPr>
        <p:spPr>
          <a:xfrm>
            <a:off x="12403890" y="2961841"/>
            <a:ext cx="2985113" cy="584775"/>
          </a:xfrm>
          <a:prstGeom prst="rect">
            <a:avLst/>
          </a:prstGeom>
          <a:noFill/>
        </p:spPr>
        <p:txBody>
          <a:bodyPr wrap="none" rtlCol="0">
            <a:spAutoFit/>
          </a:bodyPr>
          <a:lstStyle/>
          <a:p>
            <a:pPr algn="ctr"/>
            <a:r>
              <a:rPr lang="en-GB" sz="3200" dirty="0"/>
              <a:t>detector design</a:t>
            </a:r>
          </a:p>
        </p:txBody>
      </p:sp>
      <p:grpSp>
        <p:nvGrpSpPr>
          <p:cNvPr id="33" name="Group 32"/>
          <p:cNvGrpSpPr/>
          <p:nvPr/>
        </p:nvGrpSpPr>
        <p:grpSpPr>
          <a:xfrm rot="16200000">
            <a:off x="13487230" y="3776141"/>
            <a:ext cx="815470" cy="536828"/>
            <a:chOff x="6060519" y="3941739"/>
            <a:chExt cx="1129086" cy="743283"/>
          </a:xfrm>
        </p:grpSpPr>
        <p:sp>
          <p:nvSpPr>
            <p:cNvPr id="34" name="Right Arrow 33"/>
            <p:cNvSpPr/>
            <p:nvPr/>
          </p:nvSpPr>
          <p:spPr bwMode="auto">
            <a:xfrm>
              <a:off x="6060519"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35" name="Right Arrow 34"/>
            <p:cNvSpPr/>
            <p:nvPr/>
          </p:nvSpPr>
          <p:spPr bwMode="auto">
            <a:xfrm flipH="1">
              <a:off x="6060519"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36" name="TextBox 35"/>
          <p:cNvSpPr txBox="1"/>
          <p:nvPr/>
        </p:nvSpPr>
        <p:spPr>
          <a:xfrm>
            <a:off x="15317988" y="2984566"/>
            <a:ext cx="5718232" cy="584775"/>
          </a:xfrm>
          <a:prstGeom prst="rect">
            <a:avLst/>
          </a:prstGeom>
          <a:noFill/>
        </p:spPr>
        <p:txBody>
          <a:bodyPr wrap="none" rtlCol="0">
            <a:spAutoFit/>
          </a:bodyPr>
          <a:lstStyle/>
          <a:p>
            <a:pPr algn="ctr"/>
            <a:r>
              <a:rPr lang="en-GB" sz="3200" dirty="0"/>
              <a:t>electronics and module design</a:t>
            </a:r>
          </a:p>
        </p:txBody>
      </p:sp>
      <p:grpSp>
        <p:nvGrpSpPr>
          <p:cNvPr id="37" name="Group 36"/>
          <p:cNvGrpSpPr/>
          <p:nvPr/>
        </p:nvGrpSpPr>
        <p:grpSpPr>
          <a:xfrm rot="16200000">
            <a:off x="17751840" y="3798866"/>
            <a:ext cx="815470" cy="536828"/>
            <a:chOff x="6060519" y="3941739"/>
            <a:chExt cx="1129086" cy="743283"/>
          </a:xfrm>
        </p:grpSpPr>
        <p:sp>
          <p:nvSpPr>
            <p:cNvPr id="38" name="Right Arrow 37"/>
            <p:cNvSpPr/>
            <p:nvPr/>
          </p:nvSpPr>
          <p:spPr bwMode="auto">
            <a:xfrm>
              <a:off x="6060519" y="3941739"/>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39" name="Right Arrow 38"/>
            <p:cNvSpPr/>
            <p:nvPr/>
          </p:nvSpPr>
          <p:spPr bwMode="auto">
            <a:xfrm flipH="1">
              <a:off x="6060519" y="4311071"/>
              <a:ext cx="1129086" cy="37395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3" name="TextBox 2">
            <a:extLst>
              <a:ext uri="{FF2B5EF4-FFF2-40B4-BE49-F238E27FC236}">
                <a16:creationId xmlns:a16="http://schemas.microsoft.com/office/drawing/2014/main" id="{210AE565-7B55-88E5-EBE8-6C416C0C69A6}"/>
              </a:ext>
            </a:extLst>
          </p:cNvPr>
          <p:cNvSpPr txBox="1"/>
          <p:nvPr/>
        </p:nvSpPr>
        <p:spPr>
          <a:xfrm>
            <a:off x="663550" y="11091471"/>
            <a:ext cx="21965180" cy="738664"/>
          </a:xfrm>
          <a:prstGeom prst="rect">
            <a:avLst/>
          </a:prstGeom>
          <a:noFill/>
        </p:spPr>
        <p:txBody>
          <a:bodyPr wrap="none" rtlCol="0">
            <a:spAutoFit/>
          </a:bodyPr>
          <a:lstStyle/>
          <a:p>
            <a:r>
              <a:rPr lang="en-GB" dirty="0"/>
              <a:t>We manage quite well (now…) during engineering but </a:t>
            </a:r>
            <a:r>
              <a:rPr lang="en-GB" b="1" dirty="0"/>
              <a:t>we still completely fail during R&amp;D</a:t>
            </a:r>
          </a:p>
        </p:txBody>
      </p:sp>
    </p:spTree>
    <p:extLst>
      <p:ext uri="{BB962C8B-B14F-4D97-AF65-F5344CB8AC3E}">
        <p14:creationId xmlns:p14="http://schemas.microsoft.com/office/powerpoint/2010/main" val="11777723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11</a:t>
            </a:fld>
            <a:endParaRPr lang="en-US" sz="3200" dirty="0">
              <a:solidFill>
                <a:schemeClr val="tx1"/>
              </a:solidFill>
              <a:latin typeface="Myriad Pro" pitchFamily="-84" charset="0"/>
              <a:ea typeface="MS PGothic" pitchFamily="34" charset="-128"/>
              <a:sym typeface="Myriad Pro" pitchFamily="-84" charset="0"/>
            </a:endParaRPr>
          </a:p>
        </p:txBody>
      </p:sp>
      <p:pic>
        <p:nvPicPr>
          <p:cNvPr id="5" name="Picture 4"/>
          <p:cNvPicPr>
            <a:picLocks noChangeAspect="1"/>
          </p:cNvPicPr>
          <p:nvPr/>
        </p:nvPicPr>
        <p:blipFill>
          <a:blip r:embed="rId2"/>
          <a:stretch>
            <a:fillRect/>
          </a:stretch>
        </p:blipFill>
        <p:spPr>
          <a:xfrm>
            <a:off x="1824785" y="4003740"/>
            <a:ext cx="3752381" cy="3352381"/>
          </a:xfrm>
          <a:prstGeom prst="rect">
            <a:avLst/>
          </a:prstGeom>
        </p:spPr>
      </p:pic>
      <p:pic>
        <p:nvPicPr>
          <p:cNvPr id="6" name="Picture 5"/>
          <p:cNvPicPr>
            <a:picLocks noChangeAspect="1"/>
          </p:cNvPicPr>
          <p:nvPr/>
        </p:nvPicPr>
        <p:blipFill rotWithShape="1">
          <a:blip r:embed="rId3"/>
          <a:srcRect t="26844"/>
          <a:stretch/>
        </p:blipFill>
        <p:spPr>
          <a:xfrm>
            <a:off x="6554512" y="5049475"/>
            <a:ext cx="4289009" cy="4296173"/>
          </a:xfrm>
          <a:prstGeom prst="rect">
            <a:avLst/>
          </a:prstGeom>
        </p:spPr>
      </p:pic>
      <p:pic>
        <p:nvPicPr>
          <p:cNvPr id="7" name="Picture 6"/>
          <p:cNvPicPr>
            <a:picLocks noChangeAspect="1"/>
          </p:cNvPicPr>
          <p:nvPr/>
        </p:nvPicPr>
        <p:blipFill>
          <a:blip r:embed="rId4"/>
          <a:stretch>
            <a:fillRect/>
          </a:stretch>
        </p:blipFill>
        <p:spPr>
          <a:xfrm>
            <a:off x="6554512" y="2793909"/>
            <a:ext cx="4253764" cy="2134909"/>
          </a:xfrm>
          <a:prstGeom prst="rect">
            <a:avLst/>
          </a:prstGeom>
        </p:spPr>
      </p:pic>
      <p:pic>
        <p:nvPicPr>
          <p:cNvPr id="8" name="Picture 7"/>
          <p:cNvPicPr>
            <a:picLocks noChangeAspect="1"/>
          </p:cNvPicPr>
          <p:nvPr/>
        </p:nvPicPr>
        <p:blipFill>
          <a:blip r:embed="rId5"/>
          <a:stretch>
            <a:fillRect/>
          </a:stretch>
        </p:blipFill>
        <p:spPr>
          <a:xfrm>
            <a:off x="12036841" y="2793055"/>
            <a:ext cx="4019654" cy="2414908"/>
          </a:xfrm>
          <a:prstGeom prst="rect">
            <a:avLst/>
          </a:prstGeom>
        </p:spPr>
      </p:pic>
      <p:sp>
        <p:nvSpPr>
          <p:cNvPr id="10" name="Rectangle 9"/>
          <p:cNvSpPr/>
          <p:nvPr/>
        </p:nvSpPr>
        <p:spPr>
          <a:xfrm>
            <a:off x="1507531" y="7472976"/>
            <a:ext cx="4386888" cy="1323439"/>
          </a:xfrm>
          <a:prstGeom prst="rect">
            <a:avLst/>
          </a:prstGeom>
        </p:spPr>
        <p:txBody>
          <a:bodyPr wrap="square">
            <a:spAutoFit/>
          </a:bodyPr>
          <a:lstStyle/>
          <a:p>
            <a:r>
              <a:rPr lang="en-GB" sz="2000" dirty="0" err="1"/>
              <a:t>D.B.Tuckerman</a:t>
            </a:r>
            <a:r>
              <a:rPr lang="en-GB" sz="2000" dirty="0"/>
              <a:t>, </a:t>
            </a:r>
            <a:r>
              <a:rPr lang="en-GB" sz="2000" dirty="0" err="1"/>
              <a:t>R.F.W.Pease</a:t>
            </a:r>
            <a:r>
              <a:rPr lang="en-GB" sz="2000" dirty="0"/>
              <a:t>: </a:t>
            </a:r>
            <a:r>
              <a:rPr lang="en-GB" sz="2000" i="1" dirty="0"/>
              <a:t>High-performance heat sinking for VLSI</a:t>
            </a:r>
            <a:r>
              <a:rPr lang="en-GB" sz="2000" dirty="0"/>
              <a:t>, </a:t>
            </a:r>
          </a:p>
          <a:p>
            <a:r>
              <a:rPr lang="en-GB" sz="2000" dirty="0"/>
              <a:t>IEEE Electron Device Letters Vol.2, Issue 5, pages 126–129, </a:t>
            </a:r>
            <a:r>
              <a:rPr lang="en-GB" sz="2000" b="1" u="sng" dirty="0">
                <a:solidFill>
                  <a:srgbClr val="FF0000"/>
                </a:solidFill>
              </a:rPr>
              <a:t>1981</a:t>
            </a:r>
          </a:p>
        </p:txBody>
      </p:sp>
      <p:sp>
        <p:nvSpPr>
          <p:cNvPr id="11" name="TextBox 10"/>
          <p:cNvSpPr txBox="1"/>
          <p:nvPr/>
        </p:nvSpPr>
        <p:spPr>
          <a:xfrm>
            <a:off x="6569266" y="2226861"/>
            <a:ext cx="4259499" cy="523220"/>
          </a:xfrm>
          <a:prstGeom prst="rect">
            <a:avLst/>
          </a:prstGeom>
          <a:noFill/>
        </p:spPr>
        <p:txBody>
          <a:bodyPr wrap="none" rtlCol="0">
            <a:spAutoFit/>
          </a:bodyPr>
          <a:lstStyle/>
          <a:p>
            <a:pPr algn="ctr"/>
            <a:r>
              <a:rPr lang="en-GB" sz="2800" b="1" dirty="0">
                <a:solidFill>
                  <a:srgbClr val="C00000"/>
                </a:solidFill>
              </a:rPr>
              <a:t>NA62-GTK (liquid FC72)</a:t>
            </a:r>
          </a:p>
        </p:txBody>
      </p:sp>
      <p:sp>
        <p:nvSpPr>
          <p:cNvPr id="12" name="TextBox 11"/>
          <p:cNvSpPr txBox="1"/>
          <p:nvPr/>
        </p:nvSpPr>
        <p:spPr>
          <a:xfrm>
            <a:off x="11848277" y="2226861"/>
            <a:ext cx="4396781" cy="523220"/>
          </a:xfrm>
          <a:prstGeom prst="rect">
            <a:avLst/>
          </a:prstGeom>
          <a:noFill/>
        </p:spPr>
        <p:txBody>
          <a:bodyPr wrap="none" rtlCol="0">
            <a:spAutoFit/>
          </a:bodyPr>
          <a:lstStyle/>
          <a:p>
            <a:pPr algn="ctr"/>
            <a:r>
              <a:rPr lang="en-GB" sz="2800" b="1" dirty="0" err="1">
                <a:solidFill>
                  <a:srgbClr val="C00000"/>
                </a:solidFill>
              </a:rPr>
              <a:t>LHCb-Velo</a:t>
            </a:r>
            <a:r>
              <a:rPr lang="en-GB" sz="2800" b="1" dirty="0">
                <a:solidFill>
                  <a:srgbClr val="C00000"/>
                </a:solidFill>
              </a:rPr>
              <a:t> (Boiling CO</a:t>
            </a:r>
            <a:r>
              <a:rPr lang="en-GB" sz="2800" b="1" baseline="-25000" dirty="0">
                <a:solidFill>
                  <a:srgbClr val="C00000"/>
                </a:solidFill>
              </a:rPr>
              <a:t>2</a:t>
            </a:r>
            <a:r>
              <a:rPr lang="en-GB" sz="2800" b="1" dirty="0">
                <a:solidFill>
                  <a:srgbClr val="C00000"/>
                </a:solidFill>
              </a:rPr>
              <a:t>)</a:t>
            </a:r>
          </a:p>
        </p:txBody>
      </p:sp>
      <p:sp>
        <p:nvSpPr>
          <p:cNvPr id="13" name="Rectangle 12"/>
          <p:cNvSpPr/>
          <p:nvPr/>
        </p:nvSpPr>
        <p:spPr>
          <a:xfrm>
            <a:off x="6549526" y="9600286"/>
            <a:ext cx="4624042" cy="1323439"/>
          </a:xfrm>
          <a:prstGeom prst="rect">
            <a:avLst/>
          </a:prstGeom>
        </p:spPr>
        <p:txBody>
          <a:bodyPr wrap="square">
            <a:spAutoFit/>
          </a:bodyPr>
          <a:lstStyle/>
          <a:p>
            <a:r>
              <a:rPr lang="en-GB" sz="2000" dirty="0" err="1"/>
              <a:t>G.Romagnoli</a:t>
            </a:r>
            <a:r>
              <a:rPr lang="en-GB" sz="2000" dirty="0"/>
              <a:t> et al: </a:t>
            </a:r>
            <a:r>
              <a:rPr lang="en-US" sz="2000" i="1" dirty="0"/>
              <a:t>Silicon micro-fluidic cooling for NA62 GTK pixel detectors</a:t>
            </a:r>
            <a:r>
              <a:rPr lang="en-GB" sz="2000" dirty="0"/>
              <a:t>,</a:t>
            </a:r>
          </a:p>
          <a:p>
            <a:r>
              <a:rPr lang="en-GB" sz="2000" dirty="0"/>
              <a:t>Microelectronic Engineering, </a:t>
            </a:r>
            <a:r>
              <a:rPr lang="en-US" sz="2000" dirty="0"/>
              <a:t>Vol.145, pages 133-137, </a:t>
            </a:r>
            <a:r>
              <a:rPr lang="en-US" sz="2000" b="1" u="sng" dirty="0">
                <a:solidFill>
                  <a:srgbClr val="FF0000"/>
                </a:solidFill>
              </a:rPr>
              <a:t>2015</a:t>
            </a:r>
            <a:endParaRPr lang="en-GB" sz="2000" b="1" u="sng" dirty="0">
              <a:solidFill>
                <a:srgbClr val="FF0000"/>
              </a:solidFill>
            </a:endParaRPr>
          </a:p>
        </p:txBody>
      </p:sp>
      <p:sp>
        <p:nvSpPr>
          <p:cNvPr id="14" name="Rectangle 13"/>
          <p:cNvSpPr/>
          <p:nvPr/>
        </p:nvSpPr>
        <p:spPr>
          <a:xfrm>
            <a:off x="11503614" y="8558239"/>
            <a:ext cx="5666453" cy="2246769"/>
          </a:xfrm>
          <a:prstGeom prst="rect">
            <a:avLst/>
          </a:prstGeom>
        </p:spPr>
        <p:txBody>
          <a:bodyPr wrap="square">
            <a:spAutoFit/>
          </a:bodyPr>
          <a:lstStyle/>
          <a:p>
            <a:r>
              <a:rPr lang="en-GB" sz="2000" dirty="0"/>
              <a:t>O. Augusto: </a:t>
            </a:r>
            <a:r>
              <a:rPr lang="en-GB" sz="2000" i="1" dirty="0"/>
              <a:t>Microchannel cooling techniques for the </a:t>
            </a:r>
            <a:r>
              <a:rPr lang="en-GB" sz="2000" i="1" dirty="0" err="1"/>
              <a:t>LHCb</a:t>
            </a:r>
            <a:r>
              <a:rPr lang="en-GB" sz="2000" i="1" dirty="0"/>
              <a:t> VELO Upgrade, </a:t>
            </a:r>
            <a:r>
              <a:rPr lang="en-GB" sz="2000" dirty="0"/>
              <a:t>26th International Workshop on Vertex Detectors, Las Caldas, Spain, </a:t>
            </a:r>
            <a:r>
              <a:rPr lang="en-GB" sz="2000" b="1" u="sng" dirty="0">
                <a:solidFill>
                  <a:srgbClr val="FF0000"/>
                </a:solidFill>
              </a:rPr>
              <a:t>2017</a:t>
            </a:r>
          </a:p>
          <a:p>
            <a:r>
              <a:rPr lang="en-GB" sz="2000" dirty="0"/>
              <a:t>C. </a:t>
            </a:r>
            <a:r>
              <a:rPr lang="en-GB" sz="2000" dirty="0" err="1"/>
              <a:t>Bertella</a:t>
            </a:r>
            <a:r>
              <a:rPr lang="en-GB" sz="2000" dirty="0"/>
              <a:t>: </a:t>
            </a:r>
            <a:r>
              <a:rPr lang="en-GB" sz="2000" i="1" dirty="0"/>
              <a:t>Micro-channels cooling for the </a:t>
            </a:r>
            <a:r>
              <a:rPr lang="en-GB" sz="2000" i="1" dirty="0" err="1"/>
              <a:t>LHCb</a:t>
            </a:r>
            <a:r>
              <a:rPr lang="en-GB" sz="2000" i="1" dirty="0"/>
              <a:t> VELO pixel upgrade, </a:t>
            </a:r>
            <a:r>
              <a:rPr lang="en-GB" sz="2000" dirty="0"/>
              <a:t>28th International Workshop on Vertex Detectors, </a:t>
            </a:r>
            <a:r>
              <a:rPr lang="en-GB" sz="2000" dirty="0" err="1"/>
              <a:t>Lopud</a:t>
            </a:r>
            <a:r>
              <a:rPr lang="en-GB" sz="2000" dirty="0"/>
              <a:t> Island, Croatia, </a:t>
            </a:r>
            <a:r>
              <a:rPr lang="en-GB" sz="2000" b="1" u="sng" dirty="0">
                <a:solidFill>
                  <a:srgbClr val="FF0000"/>
                </a:solidFill>
              </a:rPr>
              <a:t>2019</a:t>
            </a:r>
          </a:p>
        </p:txBody>
      </p:sp>
      <p:sp>
        <p:nvSpPr>
          <p:cNvPr id="15" name="TextBox 14"/>
          <p:cNvSpPr txBox="1"/>
          <p:nvPr/>
        </p:nvSpPr>
        <p:spPr>
          <a:xfrm>
            <a:off x="1453404" y="3422093"/>
            <a:ext cx="4495141" cy="523220"/>
          </a:xfrm>
          <a:prstGeom prst="rect">
            <a:avLst/>
          </a:prstGeom>
          <a:noFill/>
        </p:spPr>
        <p:txBody>
          <a:bodyPr wrap="none" rtlCol="0">
            <a:spAutoFit/>
          </a:bodyPr>
          <a:lstStyle/>
          <a:p>
            <a:pPr algn="ctr"/>
            <a:r>
              <a:rPr lang="en-GB" sz="2800" b="1" dirty="0">
                <a:solidFill>
                  <a:srgbClr val="C00000"/>
                </a:solidFill>
              </a:rPr>
              <a:t>Original idea (liquid H</a:t>
            </a:r>
            <a:r>
              <a:rPr lang="en-GB" sz="2800" b="1" baseline="-25000" dirty="0">
                <a:solidFill>
                  <a:srgbClr val="C00000"/>
                </a:solidFill>
              </a:rPr>
              <a:t>2</a:t>
            </a:r>
            <a:r>
              <a:rPr lang="en-GB" sz="2800" b="1" dirty="0">
                <a:solidFill>
                  <a:srgbClr val="C00000"/>
                </a:solidFill>
              </a:rPr>
              <a:t>O)</a:t>
            </a:r>
          </a:p>
        </p:txBody>
      </p:sp>
      <p:sp>
        <p:nvSpPr>
          <p:cNvPr id="16" name="TextBox 15"/>
          <p:cNvSpPr txBox="1"/>
          <p:nvPr/>
        </p:nvSpPr>
        <p:spPr>
          <a:xfrm>
            <a:off x="997927" y="0"/>
            <a:ext cx="21124694" cy="1015663"/>
          </a:xfrm>
          <a:prstGeom prst="rect">
            <a:avLst/>
          </a:prstGeom>
          <a:noFill/>
        </p:spPr>
        <p:txBody>
          <a:bodyPr wrap="none" rtlCol="0">
            <a:spAutoFit/>
          </a:bodyPr>
          <a:lstStyle/>
          <a:p>
            <a:pPr algn="ctr"/>
            <a:r>
              <a:rPr lang="en-GB" sz="6000" b="1" dirty="0">
                <a:solidFill>
                  <a:srgbClr val="C00000"/>
                </a:solidFill>
              </a:rPr>
              <a:t>The ultimate reduction of the TFM: microchannel devices</a:t>
            </a:r>
          </a:p>
        </p:txBody>
      </p:sp>
      <p:sp>
        <p:nvSpPr>
          <p:cNvPr id="17" name="TextBox 16"/>
          <p:cNvSpPr txBox="1"/>
          <p:nvPr/>
        </p:nvSpPr>
        <p:spPr>
          <a:xfrm>
            <a:off x="16889943" y="5514129"/>
            <a:ext cx="5232678" cy="3108543"/>
          </a:xfrm>
          <a:prstGeom prst="rect">
            <a:avLst/>
          </a:prstGeom>
          <a:noFill/>
        </p:spPr>
        <p:txBody>
          <a:bodyPr wrap="square" rtlCol="0">
            <a:spAutoFit/>
          </a:bodyPr>
          <a:lstStyle/>
          <a:p>
            <a:r>
              <a:rPr lang="en-GB" sz="2800" b="1" dirty="0">
                <a:solidFill>
                  <a:srgbClr val="FF0000"/>
                </a:solidFill>
                <a:latin typeface="Calibri Light" panose="020F0302020204030204" pitchFamily="34" charset="0"/>
                <a:cs typeface="Calibri Light" panose="020F0302020204030204" pitchFamily="34" charset="0"/>
              </a:rPr>
              <a:t>silicon cold plate circulating boiling CO</a:t>
            </a:r>
            <a:r>
              <a:rPr lang="en-GB" sz="2800" b="1" baseline="-25000" dirty="0">
                <a:solidFill>
                  <a:srgbClr val="FF0000"/>
                </a:solidFill>
                <a:latin typeface="Calibri Light" panose="020F0302020204030204" pitchFamily="34" charset="0"/>
                <a:cs typeface="Calibri Light" panose="020F0302020204030204" pitchFamily="34" charset="0"/>
              </a:rPr>
              <a:t>2</a:t>
            </a:r>
            <a:r>
              <a:rPr lang="en-GB" sz="2800" b="1" dirty="0">
                <a:solidFill>
                  <a:srgbClr val="FF0000"/>
                </a:solidFill>
                <a:latin typeface="Calibri Light" panose="020F0302020204030204" pitchFamily="34" charset="0"/>
                <a:cs typeface="Calibri Light" panose="020F0302020204030204" pitchFamily="34" charset="0"/>
              </a:rPr>
              <a:t>: typical </a:t>
            </a:r>
            <a:r>
              <a:rPr lang="en-GB" sz="2800" b="1" u="sng" dirty="0">
                <a:solidFill>
                  <a:srgbClr val="FF0000"/>
                </a:solidFill>
                <a:latin typeface="Calibri Light" panose="020F0302020204030204" pitchFamily="34" charset="0"/>
                <a:cs typeface="Calibri Light" panose="020F0302020204030204" pitchFamily="34" charset="0"/>
              </a:rPr>
              <a:t>TFM ~3 K cm</a:t>
            </a:r>
            <a:r>
              <a:rPr lang="en-GB" sz="2800" b="1" u="sng" baseline="30000" dirty="0">
                <a:solidFill>
                  <a:srgbClr val="FF0000"/>
                </a:solidFill>
                <a:latin typeface="Calibri Light" panose="020F0302020204030204" pitchFamily="34" charset="0"/>
                <a:cs typeface="Calibri Light" panose="020F0302020204030204" pitchFamily="34" charset="0"/>
              </a:rPr>
              <a:t>2</a:t>
            </a:r>
            <a:r>
              <a:rPr lang="en-GB" sz="2800" b="1" u="sng" dirty="0">
                <a:solidFill>
                  <a:srgbClr val="FF0000"/>
                </a:solidFill>
                <a:latin typeface="Calibri Light" panose="020F0302020204030204" pitchFamily="34" charset="0"/>
                <a:cs typeface="Calibri Light" panose="020F0302020204030204" pitchFamily="34" charset="0"/>
              </a:rPr>
              <a:t>/W</a:t>
            </a:r>
          </a:p>
          <a:p>
            <a:r>
              <a:rPr lang="en-GB" sz="2800" b="1" dirty="0">
                <a:solidFill>
                  <a:srgbClr val="FF0000"/>
                </a:solidFill>
                <a:latin typeface="Calibri Light" panose="020F0302020204030204" pitchFamily="34" charset="0"/>
                <a:cs typeface="Calibri Light" panose="020F0302020204030204" pitchFamily="34" charset="0"/>
              </a:rPr>
              <a:t>e.g. for a power dissipation of 1 W/cm</a:t>
            </a:r>
            <a:r>
              <a:rPr lang="en-GB" sz="2800" b="1" baseline="30000" dirty="0">
                <a:solidFill>
                  <a:srgbClr val="FF0000"/>
                </a:solidFill>
                <a:latin typeface="Calibri Light" panose="020F0302020204030204" pitchFamily="34" charset="0"/>
                <a:cs typeface="Calibri Light" panose="020F0302020204030204" pitchFamily="34" charset="0"/>
              </a:rPr>
              <a:t>2</a:t>
            </a:r>
            <a:r>
              <a:rPr lang="en-GB" sz="2800" b="1" dirty="0">
                <a:solidFill>
                  <a:srgbClr val="FF0000"/>
                </a:solidFill>
                <a:latin typeface="Calibri Light" panose="020F0302020204030204" pitchFamily="34" charset="0"/>
                <a:cs typeface="Calibri Light" panose="020F0302020204030204" pitchFamily="34" charset="0"/>
              </a:rPr>
              <a:t> if you look for T</a:t>
            </a:r>
            <a:r>
              <a:rPr lang="en-GB" sz="2800" b="1" baseline="-25000" dirty="0">
                <a:solidFill>
                  <a:srgbClr val="FF0000"/>
                </a:solidFill>
                <a:latin typeface="Calibri Light" panose="020F0302020204030204" pitchFamily="34" charset="0"/>
                <a:cs typeface="Calibri Light" panose="020F0302020204030204" pitchFamily="34" charset="0"/>
              </a:rPr>
              <a:t>MAX</a:t>
            </a:r>
            <a:r>
              <a:rPr lang="en-GB" sz="2800" b="1" dirty="0">
                <a:solidFill>
                  <a:srgbClr val="FF0000"/>
                </a:solidFill>
                <a:latin typeface="Calibri Light" panose="020F0302020204030204" pitchFamily="34" charset="0"/>
                <a:cs typeface="Calibri Light" panose="020F0302020204030204" pitchFamily="34" charset="0"/>
              </a:rPr>
              <a:t> &lt;-30 °C on your sensor, the saturation temperature in the evaporator must just be </a:t>
            </a:r>
            <a:r>
              <a:rPr lang="en-GB" sz="2800" b="1" dirty="0" err="1">
                <a:solidFill>
                  <a:srgbClr val="FF0000"/>
                </a:solidFill>
                <a:latin typeface="Calibri Light" panose="020F0302020204030204" pitchFamily="34" charset="0"/>
                <a:cs typeface="Calibri Light" panose="020F0302020204030204" pitchFamily="34" charset="0"/>
              </a:rPr>
              <a:t>T</a:t>
            </a:r>
            <a:r>
              <a:rPr lang="en-GB" sz="2800" b="1" baseline="-25000" dirty="0" err="1">
                <a:solidFill>
                  <a:srgbClr val="FF0000"/>
                </a:solidFill>
                <a:latin typeface="Calibri Light" panose="020F0302020204030204" pitchFamily="34" charset="0"/>
                <a:cs typeface="Calibri Light" panose="020F0302020204030204" pitchFamily="34" charset="0"/>
              </a:rPr>
              <a:t>Sat</a:t>
            </a:r>
            <a:r>
              <a:rPr lang="en-GB" sz="2800" b="1" dirty="0">
                <a:solidFill>
                  <a:srgbClr val="FF0000"/>
                </a:solidFill>
                <a:latin typeface="Calibri Light" panose="020F0302020204030204" pitchFamily="34" charset="0"/>
                <a:cs typeface="Calibri Light" panose="020F0302020204030204" pitchFamily="34" charset="0"/>
              </a:rPr>
              <a:t> &lt;-33 °C</a:t>
            </a:r>
          </a:p>
        </p:txBody>
      </p:sp>
      <p:pic>
        <p:nvPicPr>
          <p:cNvPr id="18" name="Picture 17">
            <a:extLst>
              <a:ext uri="{FF2B5EF4-FFF2-40B4-BE49-F238E27FC236}">
                <a16:creationId xmlns:a16="http://schemas.microsoft.com/office/drawing/2014/main" id="{FA5C726B-FC51-257C-4005-8278C63382C7}"/>
              </a:ext>
            </a:extLst>
          </p:cNvPr>
          <p:cNvPicPr>
            <a:picLocks noChangeAspect="1"/>
          </p:cNvPicPr>
          <p:nvPr/>
        </p:nvPicPr>
        <p:blipFill>
          <a:blip r:embed="rId6"/>
          <a:stretch>
            <a:fillRect/>
          </a:stretch>
        </p:blipFill>
        <p:spPr>
          <a:xfrm>
            <a:off x="11503614" y="5774943"/>
            <a:ext cx="5188701" cy="2586917"/>
          </a:xfrm>
          <a:prstGeom prst="rect">
            <a:avLst/>
          </a:prstGeom>
        </p:spPr>
      </p:pic>
    </p:spTree>
    <p:extLst>
      <p:ext uri="{BB962C8B-B14F-4D97-AF65-F5344CB8AC3E}">
        <p14:creationId xmlns:p14="http://schemas.microsoft.com/office/powerpoint/2010/main" val="123327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12</a:t>
            </a:fld>
            <a:endParaRPr lang="en-US" sz="3200" dirty="0">
              <a:solidFill>
                <a:schemeClr val="tx1"/>
              </a:solidFill>
              <a:latin typeface="Myriad Pro" pitchFamily="-84" charset="0"/>
              <a:ea typeface="MS PGothic" pitchFamily="34" charset="-128"/>
              <a:sym typeface="Myriad Pro" pitchFamily="-84" charset="0"/>
            </a:endParaRPr>
          </a:p>
        </p:txBody>
      </p:sp>
      <p:sp>
        <p:nvSpPr>
          <p:cNvPr id="5" name="Content Placeholder 7"/>
          <p:cNvSpPr>
            <a:spLocks noGrp="1"/>
          </p:cNvSpPr>
          <p:nvPr>
            <p:ph idx="1"/>
          </p:nvPr>
        </p:nvSpPr>
        <p:spPr>
          <a:xfrm>
            <a:off x="1548351" y="1748419"/>
            <a:ext cx="9616522" cy="1525671"/>
          </a:xfrm>
        </p:spPr>
        <p:txBody>
          <a:bodyPr/>
          <a:lstStyle/>
          <a:p>
            <a:pPr marL="228609" indent="-571522">
              <a:spcBef>
                <a:spcPts val="1200"/>
              </a:spcBef>
              <a:buFont typeface="Arial" panose="020B0604020202020204" pitchFamily="34" charset="0"/>
              <a:buChar char="•"/>
            </a:pPr>
            <a:r>
              <a:rPr lang="en-US" sz="3600" dirty="0"/>
              <a:t>Good thermal conductivity (&gt;150 W/</a:t>
            </a:r>
            <a:r>
              <a:rPr lang="en-US" sz="3600" dirty="0" err="1"/>
              <a:t>mK</a:t>
            </a:r>
            <a:r>
              <a:rPr lang="en-US" sz="3600" dirty="0"/>
              <a:t>)</a:t>
            </a:r>
          </a:p>
          <a:p>
            <a:pPr marL="228609" indent="-571522">
              <a:spcBef>
                <a:spcPts val="1200"/>
              </a:spcBef>
              <a:buFont typeface="Arial" panose="020B0604020202020204" pitchFamily="34" charset="0"/>
              <a:buChar char="•"/>
            </a:pPr>
            <a:r>
              <a:rPr lang="en-US" sz="3600" dirty="0"/>
              <a:t>Same CTE of chip and sensor</a:t>
            </a:r>
          </a:p>
        </p:txBody>
      </p:sp>
      <p:pic>
        <p:nvPicPr>
          <p:cNvPr id="6" name="Picture 5"/>
          <p:cNvPicPr>
            <a:picLocks noChangeAspect="1"/>
          </p:cNvPicPr>
          <p:nvPr/>
        </p:nvPicPr>
        <p:blipFill>
          <a:blip r:embed="rId2"/>
          <a:stretch>
            <a:fillRect/>
          </a:stretch>
        </p:blipFill>
        <p:spPr>
          <a:xfrm>
            <a:off x="1906839" y="3594841"/>
            <a:ext cx="2316915" cy="1999806"/>
          </a:xfrm>
          <a:prstGeom prst="rect">
            <a:avLst/>
          </a:prstGeom>
        </p:spPr>
      </p:pic>
      <p:pic>
        <p:nvPicPr>
          <p:cNvPr id="7" name="Picture 6" descr="D:\Laci\2-Projects\MCC\2ndTrial\channel-pics\Num_G-7_0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980" y="3594843"/>
            <a:ext cx="2500188" cy="1999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Laci\2-Projects\MCC\2ndTrial\channel-pics\Num_G-7_01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396" y="3594841"/>
            <a:ext cx="2500592" cy="19998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11414460" y="5772840"/>
            <a:ext cx="6881605" cy="5832546"/>
          </a:xfrm>
          <a:prstGeom prst="rect">
            <a:avLst/>
          </a:prstGeom>
        </p:spPr>
      </p:pic>
      <p:grpSp>
        <p:nvGrpSpPr>
          <p:cNvPr id="10" name="Group 9"/>
          <p:cNvGrpSpPr/>
          <p:nvPr/>
        </p:nvGrpSpPr>
        <p:grpSpPr>
          <a:xfrm>
            <a:off x="11346102" y="1844363"/>
            <a:ext cx="5751191" cy="1843394"/>
            <a:chOff x="10237275" y="4031673"/>
            <a:chExt cx="4557196" cy="1460690"/>
          </a:xfrm>
        </p:grpSpPr>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906" t="43154" r="1299" b="42892"/>
            <a:stretch/>
          </p:blipFill>
          <p:spPr bwMode="auto">
            <a:xfrm>
              <a:off x="10237275" y="4031673"/>
              <a:ext cx="4557196" cy="146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7"/>
            <a:srcRect b="17323"/>
            <a:stretch/>
          </p:blipFill>
          <p:spPr>
            <a:xfrm>
              <a:off x="10460384" y="4476203"/>
              <a:ext cx="297080" cy="614042"/>
            </a:xfrm>
            <a:prstGeom prst="rect">
              <a:avLst/>
            </a:prstGeom>
          </p:spPr>
        </p:pic>
        <p:pic>
          <p:nvPicPr>
            <p:cNvPr id="13" name="Picture 12"/>
            <p:cNvPicPr>
              <a:picLocks noChangeAspect="1"/>
            </p:cNvPicPr>
            <p:nvPr/>
          </p:nvPicPr>
          <p:blipFill rotWithShape="1">
            <a:blip r:embed="rId7"/>
            <a:srcRect b="17323"/>
            <a:stretch/>
          </p:blipFill>
          <p:spPr>
            <a:xfrm>
              <a:off x="10820951" y="4476203"/>
              <a:ext cx="297080" cy="614042"/>
            </a:xfrm>
            <a:prstGeom prst="rect">
              <a:avLst/>
            </a:prstGeom>
          </p:spPr>
        </p:pic>
        <p:pic>
          <p:nvPicPr>
            <p:cNvPr id="14" name="Picture 13"/>
            <p:cNvPicPr>
              <a:picLocks noChangeAspect="1"/>
            </p:cNvPicPr>
            <p:nvPr/>
          </p:nvPicPr>
          <p:blipFill rotWithShape="1">
            <a:blip r:embed="rId7"/>
            <a:srcRect b="17323"/>
            <a:stretch/>
          </p:blipFill>
          <p:spPr>
            <a:xfrm>
              <a:off x="11209228" y="4476203"/>
              <a:ext cx="297080" cy="614042"/>
            </a:xfrm>
            <a:prstGeom prst="rect">
              <a:avLst/>
            </a:prstGeom>
          </p:spPr>
        </p:pic>
        <p:pic>
          <p:nvPicPr>
            <p:cNvPr id="15" name="Picture 14"/>
            <p:cNvPicPr>
              <a:picLocks noChangeAspect="1"/>
            </p:cNvPicPr>
            <p:nvPr/>
          </p:nvPicPr>
          <p:blipFill rotWithShape="1">
            <a:blip r:embed="rId7"/>
            <a:srcRect b="17323"/>
            <a:stretch/>
          </p:blipFill>
          <p:spPr>
            <a:xfrm>
              <a:off x="11611360" y="4476203"/>
              <a:ext cx="297080" cy="614042"/>
            </a:xfrm>
            <a:prstGeom prst="rect">
              <a:avLst/>
            </a:prstGeom>
          </p:spPr>
        </p:pic>
        <p:pic>
          <p:nvPicPr>
            <p:cNvPr id="16" name="Picture 15"/>
            <p:cNvPicPr>
              <a:picLocks noChangeAspect="1"/>
            </p:cNvPicPr>
            <p:nvPr/>
          </p:nvPicPr>
          <p:blipFill rotWithShape="1">
            <a:blip r:embed="rId7"/>
            <a:srcRect b="17323"/>
            <a:stretch/>
          </p:blipFill>
          <p:spPr>
            <a:xfrm>
              <a:off x="12013492" y="4476203"/>
              <a:ext cx="297080" cy="614042"/>
            </a:xfrm>
            <a:prstGeom prst="rect">
              <a:avLst/>
            </a:prstGeom>
          </p:spPr>
        </p:pic>
        <p:pic>
          <p:nvPicPr>
            <p:cNvPr id="17" name="Picture 16"/>
            <p:cNvPicPr>
              <a:picLocks noChangeAspect="1"/>
            </p:cNvPicPr>
            <p:nvPr/>
          </p:nvPicPr>
          <p:blipFill rotWithShape="1">
            <a:blip r:embed="rId7"/>
            <a:srcRect b="17323"/>
            <a:stretch/>
          </p:blipFill>
          <p:spPr>
            <a:xfrm>
              <a:off x="12443334" y="4476203"/>
              <a:ext cx="297080" cy="614042"/>
            </a:xfrm>
            <a:prstGeom prst="rect">
              <a:avLst/>
            </a:prstGeom>
          </p:spPr>
        </p:pic>
        <p:pic>
          <p:nvPicPr>
            <p:cNvPr id="18" name="Picture 17"/>
            <p:cNvPicPr>
              <a:picLocks noChangeAspect="1"/>
            </p:cNvPicPr>
            <p:nvPr/>
          </p:nvPicPr>
          <p:blipFill rotWithShape="1">
            <a:blip r:embed="rId7"/>
            <a:srcRect b="17323"/>
            <a:stretch/>
          </p:blipFill>
          <p:spPr>
            <a:xfrm>
              <a:off x="12859321" y="4476203"/>
              <a:ext cx="297080" cy="614042"/>
            </a:xfrm>
            <a:prstGeom prst="rect">
              <a:avLst/>
            </a:prstGeom>
          </p:spPr>
        </p:pic>
        <p:pic>
          <p:nvPicPr>
            <p:cNvPr id="19" name="Picture 18"/>
            <p:cNvPicPr>
              <a:picLocks noChangeAspect="1"/>
            </p:cNvPicPr>
            <p:nvPr/>
          </p:nvPicPr>
          <p:blipFill rotWithShape="1">
            <a:blip r:embed="rId7"/>
            <a:srcRect b="17323"/>
            <a:stretch/>
          </p:blipFill>
          <p:spPr>
            <a:xfrm>
              <a:off x="13275308" y="4476203"/>
              <a:ext cx="297080" cy="614042"/>
            </a:xfrm>
            <a:prstGeom prst="rect">
              <a:avLst/>
            </a:prstGeom>
          </p:spPr>
        </p:pic>
        <p:pic>
          <p:nvPicPr>
            <p:cNvPr id="20" name="Picture 19"/>
            <p:cNvPicPr>
              <a:picLocks noChangeAspect="1"/>
            </p:cNvPicPr>
            <p:nvPr/>
          </p:nvPicPr>
          <p:blipFill rotWithShape="1">
            <a:blip r:embed="rId7"/>
            <a:srcRect b="17323"/>
            <a:stretch/>
          </p:blipFill>
          <p:spPr>
            <a:xfrm>
              <a:off x="13691295" y="4476203"/>
              <a:ext cx="297080" cy="614042"/>
            </a:xfrm>
            <a:prstGeom prst="rect">
              <a:avLst/>
            </a:prstGeom>
          </p:spPr>
        </p:pic>
        <p:pic>
          <p:nvPicPr>
            <p:cNvPr id="21" name="Picture 20"/>
            <p:cNvPicPr>
              <a:picLocks noChangeAspect="1"/>
            </p:cNvPicPr>
            <p:nvPr/>
          </p:nvPicPr>
          <p:blipFill rotWithShape="1">
            <a:blip r:embed="rId7"/>
            <a:srcRect b="17323"/>
            <a:stretch/>
          </p:blipFill>
          <p:spPr>
            <a:xfrm>
              <a:off x="14107282" y="4476203"/>
              <a:ext cx="297080" cy="614042"/>
            </a:xfrm>
            <a:prstGeom prst="rect">
              <a:avLst/>
            </a:prstGeom>
          </p:spPr>
        </p:pic>
      </p:grpSp>
      <p:sp>
        <p:nvSpPr>
          <p:cNvPr id="22" name="Content Placeholder 7"/>
          <p:cNvSpPr txBox="1">
            <a:spLocks/>
          </p:cNvSpPr>
          <p:nvPr/>
        </p:nvSpPr>
        <p:spPr bwMode="auto">
          <a:xfrm>
            <a:off x="9771023" y="3641375"/>
            <a:ext cx="8008252" cy="2288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213360" bIns="50800" numCol="1" anchor="t" anchorCtr="0" compatLnSpc="1">
            <a:prstTxWarp prst="textNoShape">
              <a:avLst/>
            </a:prstTxWarp>
          </a:bodyPr>
          <a:lstStyle>
            <a:lvl1pPr marL="0" indent="-342900"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75" indent="-358775"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38" indent="-719138"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00" indent="-1079500"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863" indent="-1439863"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063" indent="-1439863" algn="l" rtl="0" fontAlgn="base">
              <a:spcBef>
                <a:spcPts val="700"/>
              </a:spcBef>
              <a:spcAft>
                <a:spcPct val="0"/>
              </a:spcAft>
              <a:defRPr sz="2800">
                <a:solidFill>
                  <a:srgbClr val="333333"/>
                </a:solidFill>
                <a:latin typeface="+mn-lt"/>
                <a:ea typeface="+mn-ea"/>
                <a:cs typeface="+mn-cs"/>
                <a:sym typeface="Myriad Pro" charset="0"/>
              </a:defRPr>
            </a:lvl6pPr>
            <a:lvl7pPr marL="2354263" indent="-1439863" algn="l" rtl="0" fontAlgn="base">
              <a:spcBef>
                <a:spcPts val="700"/>
              </a:spcBef>
              <a:spcAft>
                <a:spcPct val="0"/>
              </a:spcAft>
              <a:defRPr sz="2800">
                <a:solidFill>
                  <a:srgbClr val="333333"/>
                </a:solidFill>
                <a:latin typeface="+mn-lt"/>
                <a:ea typeface="+mn-ea"/>
                <a:cs typeface="+mn-cs"/>
                <a:sym typeface="Myriad Pro" charset="0"/>
              </a:defRPr>
            </a:lvl7pPr>
            <a:lvl8pPr marL="2811463" indent="-1439863" algn="l" rtl="0" fontAlgn="base">
              <a:spcBef>
                <a:spcPts val="700"/>
              </a:spcBef>
              <a:spcAft>
                <a:spcPct val="0"/>
              </a:spcAft>
              <a:defRPr sz="2800">
                <a:solidFill>
                  <a:srgbClr val="333333"/>
                </a:solidFill>
                <a:latin typeface="+mn-lt"/>
                <a:ea typeface="+mn-ea"/>
                <a:cs typeface="+mn-cs"/>
                <a:sym typeface="Myriad Pro" charset="0"/>
              </a:defRPr>
            </a:lvl8pPr>
            <a:lvl9pPr marL="3268663" indent="-1439863" algn="l" rtl="0" fontAlgn="base">
              <a:spcBef>
                <a:spcPts val="700"/>
              </a:spcBef>
              <a:spcAft>
                <a:spcPct val="0"/>
              </a:spcAft>
              <a:defRPr sz="2800">
                <a:solidFill>
                  <a:srgbClr val="333333"/>
                </a:solidFill>
                <a:latin typeface="+mn-lt"/>
                <a:ea typeface="+mn-ea"/>
                <a:cs typeface="+mn-cs"/>
                <a:sym typeface="Myriad Pro" charset="0"/>
              </a:defRPr>
            </a:lvl9pPr>
          </a:lstStyle>
          <a:p>
            <a:pPr marL="228609" indent="-571522">
              <a:spcBef>
                <a:spcPts val="1200"/>
              </a:spcBef>
              <a:buFont typeface="Arial" panose="020B0604020202020204" pitchFamily="34" charset="0"/>
              <a:buChar char="•"/>
            </a:pPr>
            <a:r>
              <a:rPr lang="en-US" sz="3600" kern="0" dirty="0"/>
              <a:t>Well established MEMS technology</a:t>
            </a:r>
          </a:p>
          <a:p>
            <a:pPr marL="228609" indent="-571522">
              <a:spcBef>
                <a:spcPts val="1200"/>
              </a:spcBef>
              <a:buFont typeface="Arial" panose="020B0604020202020204" pitchFamily="34" charset="0"/>
              <a:buChar char="•"/>
            </a:pPr>
            <a:r>
              <a:rPr lang="en-US" sz="3600" kern="0" dirty="0"/>
              <a:t>Extreme geometrical accuracy</a:t>
            </a:r>
          </a:p>
          <a:p>
            <a:pPr marL="228609" indent="-571522">
              <a:spcBef>
                <a:spcPts val="1200"/>
              </a:spcBef>
              <a:buFont typeface="Arial" panose="020B0604020202020204" pitchFamily="34" charset="0"/>
              <a:buChar char="•"/>
            </a:pPr>
            <a:r>
              <a:rPr lang="en-US" sz="3600" kern="0" dirty="0"/>
              <a:t>Complex shapes</a:t>
            </a:r>
          </a:p>
        </p:txBody>
      </p:sp>
      <p:sp>
        <p:nvSpPr>
          <p:cNvPr id="23" name="Content Placeholder 7"/>
          <p:cNvSpPr txBox="1">
            <a:spLocks/>
          </p:cNvSpPr>
          <p:nvPr/>
        </p:nvSpPr>
        <p:spPr bwMode="auto">
          <a:xfrm>
            <a:off x="3952204" y="6885804"/>
            <a:ext cx="7607971" cy="2257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213360" bIns="50800" numCol="1" anchor="t" anchorCtr="0" compatLnSpc="1">
            <a:prstTxWarp prst="textNoShape">
              <a:avLst/>
            </a:prstTxWarp>
          </a:bodyPr>
          <a:lstStyle>
            <a:lvl1pPr marL="0" indent="-342900"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75" indent="-358775"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38" indent="-719138"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00" indent="-1079500"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863" indent="-1439863"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063" indent="-1439863" algn="l" rtl="0" fontAlgn="base">
              <a:spcBef>
                <a:spcPts val="700"/>
              </a:spcBef>
              <a:spcAft>
                <a:spcPct val="0"/>
              </a:spcAft>
              <a:defRPr sz="2800">
                <a:solidFill>
                  <a:srgbClr val="333333"/>
                </a:solidFill>
                <a:latin typeface="+mn-lt"/>
                <a:ea typeface="+mn-ea"/>
                <a:cs typeface="+mn-cs"/>
                <a:sym typeface="Myriad Pro" charset="0"/>
              </a:defRPr>
            </a:lvl6pPr>
            <a:lvl7pPr marL="2354263" indent="-1439863" algn="l" rtl="0" fontAlgn="base">
              <a:spcBef>
                <a:spcPts val="700"/>
              </a:spcBef>
              <a:spcAft>
                <a:spcPct val="0"/>
              </a:spcAft>
              <a:defRPr sz="2800">
                <a:solidFill>
                  <a:srgbClr val="333333"/>
                </a:solidFill>
                <a:latin typeface="+mn-lt"/>
                <a:ea typeface="+mn-ea"/>
                <a:cs typeface="+mn-cs"/>
                <a:sym typeface="Myriad Pro" charset="0"/>
              </a:defRPr>
            </a:lvl7pPr>
            <a:lvl8pPr marL="2811463" indent="-1439863" algn="l" rtl="0" fontAlgn="base">
              <a:spcBef>
                <a:spcPts val="700"/>
              </a:spcBef>
              <a:spcAft>
                <a:spcPct val="0"/>
              </a:spcAft>
              <a:defRPr sz="2800">
                <a:solidFill>
                  <a:srgbClr val="333333"/>
                </a:solidFill>
                <a:latin typeface="+mn-lt"/>
                <a:ea typeface="+mn-ea"/>
                <a:cs typeface="+mn-cs"/>
                <a:sym typeface="Myriad Pro" charset="0"/>
              </a:defRPr>
            </a:lvl8pPr>
            <a:lvl9pPr marL="3268663" indent="-1439863" algn="l" rtl="0" fontAlgn="base">
              <a:spcBef>
                <a:spcPts val="700"/>
              </a:spcBef>
              <a:spcAft>
                <a:spcPct val="0"/>
              </a:spcAft>
              <a:defRPr sz="2800">
                <a:solidFill>
                  <a:srgbClr val="333333"/>
                </a:solidFill>
                <a:latin typeface="+mn-lt"/>
                <a:ea typeface="+mn-ea"/>
                <a:cs typeface="+mn-cs"/>
                <a:sym typeface="Myriad Pro" charset="0"/>
              </a:defRPr>
            </a:lvl9pPr>
          </a:lstStyle>
          <a:p>
            <a:pPr marL="228609" indent="-571522">
              <a:spcBef>
                <a:spcPts val="1200"/>
              </a:spcBef>
              <a:buFont typeface="Arial" panose="020B0604020202020204" pitchFamily="34" charset="0"/>
              <a:buChar char="•"/>
            </a:pPr>
            <a:r>
              <a:rPr lang="en-US" sz="3600" kern="0" dirty="0"/>
              <a:t>High mechanical resistance</a:t>
            </a:r>
          </a:p>
          <a:p>
            <a:pPr marL="228609" indent="-571522">
              <a:spcBef>
                <a:spcPts val="1200"/>
              </a:spcBef>
              <a:buFont typeface="Arial" panose="020B0604020202020204" pitchFamily="34" charset="0"/>
              <a:buChar char="•"/>
            </a:pPr>
            <a:r>
              <a:rPr lang="en-US" sz="3600" kern="0" dirty="0"/>
              <a:t>Pure elastic material (no fatigue)</a:t>
            </a:r>
          </a:p>
          <a:p>
            <a:pPr marL="228609" indent="-571522">
              <a:spcBef>
                <a:spcPts val="1200"/>
              </a:spcBef>
              <a:buFont typeface="Arial" panose="020B0604020202020204" pitchFamily="34" charset="0"/>
              <a:buChar char="•"/>
            </a:pPr>
            <a:r>
              <a:rPr lang="en-US" sz="3600" kern="0" dirty="0"/>
              <a:t>Very thin cold plates possible</a:t>
            </a:r>
          </a:p>
        </p:txBody>
      </p:sp>
      <p:sp>
        <p:nvSpPr>
          <p:cNvPr id="24" name="TextBox 23"/>
          <p:cNvSpPr txBox="1"/>
          <p:nvPr/>
        </p:nvSpPr>
        <p:spPr>
          <a:xfrm>
            <a:off x="1006953" y="9366871"/>
            <a:ext cx="8592417" cy="2677656"/>
          </a:xfrm>
          <a:prstGeom prst="rect">
            <a:avLst/>
          </a:prstGeom>
          <a:noFill/>
          <a:ln>
            <a:solidFill>
              <a:srgbClr val="C00000"/>
            </a:solidFill>
          </a:ln>
        </p:spPr>
        <p:txBody>
          <a:bodyPr wrap="none" rtlCol="0">
            <a:spAutoFit/>
          </a:bodyPr>
          <a:lstStyle/>
          <a:p>
            <a:r>
              <a:rPr lang="en-GB" b="1" dirty="0">
                <a:solidFill>
                  <a:srgbClr val="C00000"/>
                </a:solidFill>
              </a:rPr>
              <a:t>Drawbacks:</a:t>
            </a:r>
          </a:p>
          <a:p>
            <a:pPr marL="571522" indent="-571522">
              <a:buFont typeface="Arial" panose="020B0604020202020204" pitchFamily="34" charset="0"/>
              <a:buChar char="•"/>
            </a:pPr>
            <a:r>
              <a:rPr lang="en-GB" b="1" dirty="0">
                <a:solidFill>
                  <a:srgbClr val="C00000"/>
                </a:solidFill>
              </a:rPr>
              <a:t>expensive process</a:t>
            </a:r>
          </a:p>
          <a:p>
            <a:pPr marL="571522" indent="-571522">
              <a:buFont typeface="Arial" panose="020B0604020202020204" pitchFamily="34" charset="0"/>
              <a:buChar char="•"/>
            </a:pPr>
            <a:r>
              <a:rPr lang="en-GB" dirty="0">
                <a:solidFill>
                  <a:srgbClr val="C00000"/>
                </a:solidFill>
              </a:rPr>
              <a:t>Very poor yield (</a:t>
            </a:r>
            <a:r>
              <a:rPr lang="en-GB" b="1" dirty="0">
                <a:solidFill>
                  <a:srgbClr val="C00000"/>
                </a:solidFill>
              </a:rPr>
              <a:t>direct bonding</a:t>
            </a:r>
            <a:r>
              <a:rPr lang="en-GB" dirty="0">
                <a:solidFill>
                  <a:srgbClr val="C00000"/>
                </a:solidFill>
              </a:rPr>
              <a:t>)</a:t>
            </a:r>
          </a:p>
          <a:p>
            <a:pPr marL="571522" indent="-571522">
              <a:buFont typeface="Arial" panose="020B0604020202020204" pitchFamily="34" charset="0"/>
              <a:buChar char="•"/>
            </a:pPr>
            <a:r>
              <a:rPr lang="en-GB" dirty="0">
                <a:solidFill>
                  <a:srgbClr val="C00000"/>
                </a:solidFill>
              </a:rPr>
              <a:t>size limitation</a:t>
            </a:r>
          </a:p>
        </p:txBody>
      </p:sp>
      <p:pic>
        <p:nvPicPr>
          <p:cNvPr id="25"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204" y="5980585"/>
            <a:ext cx="5085347" cy="85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b="18827"/>
          <a:stretch/>
        </p:blipFill>
        <p:spPr>
          <a:xfrm>
            <a:off x="18216569" y="7082430"/>
            <a:ext cx="4345277" cy="2647842"/>
          </a:xfrm>
          <a:prstGeom prst="rect">
            <a:avLst/>
          </a:prstGeom>
        </p:spPr>
      </p:pic>
      <p:sp>
        <p:nvSpPr>
          <p:cNvPr id="27" name="Content Placeholder 7"/>
          <p:cNvSpPr txBox="1">
            <a:spLocks/>
          </p:cNvSpPr>
          <p:nvPr/>
        </p:nvSpPr>
        <p:spPr bwMode="auto">
          <a:xfrm>
            <a:off x="17595171" y="1577435"/>
            <a:ext cx="5104981" cy="184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213360" bIns="50800" numCol="1" anchor="t" anchorCtr="0" compatLnSpc="1">
            <a:prstTxWarp prst="textNoShape">
              <a:avLst/>
            </a:prstTxWarp>
          </a:bodyPr>
          <a:lstStyle>
            <a:lvl1pPr marL="0" indent="-342900"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75" indent="-358775"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38" indent="-719138"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00" indent="-1079500"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863" indent="-1439863"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063" indent="-1439863" algn="l" rtl="0" fontAlgn="base">
              <a:spcBef>
                <a:spcPts val="700"/>
              </a:spcBef>
              <a:spcAft>
                <a:spcPct val="0"/>
              </a:spcAft>
              <a:defRPr sz="2800">
                <a:solidFill>
                  <a:srgbClr val="333333"/>
                </a:solidFill>
                <a:latin typeface="+mn-lt"/>
                <a:ea typeface="+mn-ea"/>
                <a:cs typeface="+mn-cs"/>
                <a:sym typeface="Myriad Pro" charset="0"/>
              </a:defRPr>
            </a:lvl6pPr>
            <a:lvl7pPr marL="2354263" indent="-1439863" algn="l" rtl="0" fontAlgn="base">
              <a:spcBef>
                <a:spcPts val="700"/>
              </a:spcBef>
              <a:spcAft>
                <a:spcPct val="0"/>
              </a:spcAft>
              <a:defRPr sz="2800">
                <a:solidFill>
                  <a:srgbClr val="333333"/>
                </a:solidFill>
                <a:latin typeface="+mn-lt"/>
                <a:ea typeface="+mn-ea"/>
                <a:cs typeface="+mn-cs"/>
                <a:sym typeface="Myriad Pro" charset="0"/>
              </a:defRPr>
            </a:lvl7pPr>
            <a:lvl8pPr marL="2811463" indent="-1439863" algn="l" rtl="0" fontAlgn="base">
              <a:spcBef>
                <a:spcPts val="700"/>
              </a:spcBef>
              <a:spcAft>
                <a:spcPct val="0"/>
              </a:spcAft>
              <a:defRPr sz="2800">
                <a:solidFill>
                  <a:srgbClr val="333333"/>
                </a:solidFill>
                <a:latin typeface="+mn-lt"/>
                <a:ea typeface="+mn-ea"/>
                <a:cs typeface="+mn-cs"/>
                <a:sym typeface="Myriad Pro" charset="0"/>
              </a:defRPr>
            </a:lvl8pPr>
            <a:lvl9pPr marL="3268663" indent="-1439863" algn="l" rtl="0" fontAlgn="base">
              <a:spcBef>
                <a:spcPts val="700"/>
              </a:spcBef>
              <a:spcAft>
                <a:spcPct val="0"/>
              </a:spcAft>
              <a:defRPr sz="2800">
                <a:solidFill>
                  <a:srgbClr val="333333"/>
                </a:solidFill>
                <a:latin typeface="+mn-lt"/>
                <a:ea typeface="+mn-ea"/>
                <a:cs typeface="+mn-cs"/>
                <a:sym typeface="Myriad Pro" charset="0"/>
              </a:defRPr>
            </a:lvl9pPr>
          </a:lstStyle>
          <a:p>
            <a:pPr indent="0">
              <a:spcBef>
                <a:spcPts val="1200"/>
              </a:spcBef>
            </a:pPr>
            <a:r>
              <a:rPr lang="en-US" sz="2800" kern="0" dirty="0"/>
              <a:t>Wafer-level etching + fusion bonding:</a:t>
            </a:r>
          </a:p>
          <a:p>
            <a:pPr marL="273050" indent="-273050">
              <a:spcBef>
                <a:spcPts val="1200"/>
              </a:spcBef>
              <a:buFont typeface="Arial" panose="020B0604020202020204" pitchFamily="34" charset="0"/>
              <a:buChar char="•"/>
            </a:pPr>
            <a:r>
              <a:rPr lang="en-US" sz="2800" kern="0" dirty="0"/>
              <a:t>Si-Si (hydrophobic bonding)</a:t>
            </a:r>
          </a:p>
          <a:p>
            <a:pPr marL="273050" indent="-273050">
              <a:spcBef>
                <a:spcPts val="1200"/>
              </a:spcBef>
              <a:buFont typeface="Arial" panose="020B0604020202020204" pitchFamily="34" charset="0"/>
              <a:buChar char="•"/>
            </a:pPr>
            <a:r>
              <a:rPr lang="en-US" sz="2800" kern="0" dirty="0"/>
              <a:t>Si-O-Si (hydrophilic bonding)</a:t>
            </a:r>
          </a:p>
        </p:txBody>
      </p:sp>
      <p:cxnSp>
        <p:nvCxnSpPr>
          <p:cNvPr id="28" name="Straight Connector 27"/>
          <p:cNvCxnSpPr>
            <a:stCxn id="27" idx="1"/>
          </p:cNvCxnSpPr>
          <p:nvPr/>
        </p:nvCxnSpPr>
        <p:spPr bwMode="auto">
          <a:xfrm flipH="1">
            <a:off x="16755035" y="2500031"/>
            <a:ext cx="840136" cy="499843"/>
          </a:xfrm>
          <a:prstGeom prst="line">
            <a:avLst/>
          </a:prstGeom>
          <a:solidFill>
            <a:srgbClr val="BBE0E3"/>
          </a:solidFill>
          <a:ln w="25400" cap="flat" cmpd="sng" algn="ctr">
            <a:solidFill>
              <a:srgbClr val="FF0000"/>
            </a:solidFill>
            <a:prstDash val="solid"/>
            <a:round/>
            <a:headEnd type="oval" w="lg" len="lg"/>
            <a:tailEnd type="oval"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5121650" y="0"/>
            <a:ext cx="12877243" cy="1015663"/>
          </a:xfrm>
          <a:prstGeom prst="rect">
            <a:avLst/>
          </a:prstGeom>
          <a:noFill/>
        </p:spPr>
        <p:txBody>
          <a:bodyPr wrap="none" rtlCol="0">
            <a:spAutoFit/>
          </a:bodyPr>
          <a:lstStyle/>
          <a:p>
            <a:pPr algn="ctr"/>
            <a:r>
              <a:rPr lang="en-GB" sz="6000" b="1" dirty="0" err="1">
                <a:solidFill>
                  <a:srgbClr val="C00000"/>
                </a:solidFill>
              </a:rPr>
              <a:t>Microfabricated</a:t>
            </a:r>
            <a:r>
              <a:rPr lang="en-GB" sz="6000" b="1" dirty="0">
                <a:solidFill>
                  <a:srgbClr val="C00000"/>
                </a:solidFill>
              </a:rPr>
              <a:t> Silicon cold plates</a:t>
            </a:r>
          </a:p>
        </p:txBody>
      </p:sp>
      <p:pic>
        <p:nvPicPr>
          <p:cNvPr id="30" name="Picture 29"/>
          <p:cNvPicPr>
            <a:picLocks noChangeAspect="1"/>
          </p:cNvPicPr>
          <p:nvPr/>
        </p:nvPicPr>
        <p:blipFill>
          <a:blip r:embed="rId10"/>
          <a:stretch>
            <a:fillRect/>
          </a:stretch>
        </p:blipFill>
        <p:spPr>
          <a:xfrm>
            <a:off x="18296065" y="5594647"/>
            <a:ext cx="4289032" cy="1287656"/>
          </a:xfrm>
          <a:prstGeom prst="rect">
            <a:avLst/>
          </a:prstGeom>
        </p:spPr>
      </p:pic>
    </p:spTree>
    <p:extLst>
      <p:ext uri="{BB962C8B-B14F-4D97-AF65-F5344CB8AC3E}">
        <p14:creationId xmlns:p14="http://schemas.microsoft.com/office/powerpoint/2010/main" val="393108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13</a:t>
            </a:fld>
            <a:endParaRPr lang="en-US" dirty="0"/>
          </a:p>
        </p:txBody>
      </p:sp>
      <p:sp>
        <p:nvSpPr>
          <p:cNvPr id="16" name="TextBox 15"/>
          <p:cNvSpPr txBox="1"/>
          <p:nvPr/>
        </p:nvSpPr>
        <p:spPr>
          <a:xfrm>
            <a:off x="4032790" y="0"/>
            <a:ext cx="15054827" cy="1015663"/>
          </a:xfrm>
          <a:prstGeom prst="rect">
            <a:avLst/>
          </a:prstGeom>
          <a:noFill/>
        </p:spPr>
        <p:txBody>
          <a:bodyPr wrap="none" rtlCol="0">
            <a:spAutoFit/>
          </a:bodyPr>
          <a:lstStyle/>
          <a:p>
            <a:pPr algn="ctr"/>
            <a:r>
              <a:rPr lang="en-GB" sz="6000" b="1" dirty="0">
                <a:solidFill>
                  <a:srgbClr val="C00000"/>
                </a:solidFill>
              </a:rPr>
              <a:t>Challenges in microchannel development</a:t>
            </a:r>
          </a:p>
        </p:txBody>
      </p:sp>
      <p:sp>
        <p:nvSpPr>
          <p:cNvPr id="3" name="TextBox 2">
            <a:extLst>
              <a:ext uri="{FF2B5EF4-FFF2-40B4-BE49-F238E27FC236}">
                <a16:creationId xmlns:a16="http://schemas.microsoft.com/office/drawing/2014/main" id="{3FEB6323-796E-88D7-6E37-30E6407C106A}"/>
              </a:ext>
            </a:extLst>
          </p:cNvPr>
          <p:cNvSpPr txBox="1"/>
          <p:nvPr/>
        </p:nvSpPr>
        <p:spPr>
          <a:xfrm>
            <a:off x="814988" y="1352550"/>
            <a:ext cx="20994915" cy="9510296"/>
          </a:xfrm>
          <a:prstGeom prst="rect">
            <a:avLst/>
          </a:prstGeom>
          <a:noFill/>
        </p:spPr>
        <p:txBody>
          <a:bodyPr wrap="none" rtlCol="0">
            <a:spAutoFit/>
          </a:bodyPr>
          <a:lstStyle/>
          <a:p>
            <a:pPr marL="571500" indent="-571500">
              <a:buFont typeface="Arial" panose="020B0604020202020204" pitchFamily="34" charset="0"/>
              <a:buChar char="•"/>
            </a:pPr>
            <a:r>
              <a:rPr lang="en-GB" sz="3600" b="1" dirty="0"/>
              <a:t>Alternative Si-Si bonding techniques </a:t>
            </a:r>
            <a:r>
              <a:rPr lang="en-GB" sz="3600" dirty="0"/>
              <a:t>(Eutectic? Thermocompression?):</a:t>
            </a:r>
            <a:br>
              <a:rPr lang="en-GB" sz="3600" dirty="0"/>
            </a:br>
            <a:r>
              <a:rPr lang="en-GB" sz="3600" dirty="0"/>
              <a:t>Tested initially around 2013-2014 then set aside: difficult to find volunteers to restart (IFIC/CMM?)</a:t>
            </a:r>
            <a:br>
              <a:rPr lang="en-GB" sz="3600" dirty="0"/>
            </a:br>
            <a:endParaRPr lang="en-GB" sz="3600" dirty="0"/>
          </a:p>
          <a:p>
            <a:pPr marL="571500" indent="-571500">
              <a:buFont typeface="Arial" panose="020B0604020202020204" pitchFamily="34" charset="0"/>
              <a:buChar char="•"/>
            </a:pPr>
            <a:r>
              <a:rPr lang="en-GB" sz="3600" b="1" dirty="0"/>
              <a:t>Embedded channels in Silicon wafers </a:t>
            </a:r>
            <a:r>
              <a:rPr lang="en-GB" sz="3600" dirty="0"/>
              <a:t>(CMOS-compatible) :</a:t>
            </a:r>
            <a:br>
              <a:rPr lang="en-GB" sz="3600" dirty="0"/>
            </a:br>
            <a:r>
              <a:rPr lang="en-GB" sz="3600" dirty="0"/>
              <a:t>Launched around 2010 by FBK/INFN. Stopped. Revamped in 2016-2019 by CERN/EPFL. Stopped…</a:t>
            </a:r>
            <a:br>
              <a:rPr lang="en-GB" sz="3600" dirty="0"/>
            </a:br>
            <a:br>
              <a:rPr lang="en-GB" sz="3600" dirty="0"/>
            </a:br>
            <a:endParaRPr lang="en-GB" sz="3600" dirty="0"/>
          </a:p>
          <a:p>
            <a:pPr marL="571500" indent="-571500">
              <a:buFont typeface="Arial" panose="020B0604020202020204" pitchFamily="34" charset="0"/>
              <a:buChar char="•"/>
            </a:pPr>
            <a:r>
              <a:rPr lang="en-GB" sz="3600" b="1" dirty="0"/>
              <a:t>3D printed devices in ceramic:</a:t>
            </a:r>
            <a:br>
              <a:rPr lang="en-GB" sz="3600" b="1" dirty="0"/>
            </a:br>
            <a:r>
              <a:rPr lang="en-GB" sz="3600" dirty="0"/>
              <a:t>Some progress in </a:t>
            </a:r>
            <a:r>
              <a:rPr lang="en-GB" sz="3600" b="1" dirty="0"/>
              <a:t>AIDA2020</a:t>
            </a:r>
            <a:r>
              <a:rPr lang="en-GB" sz="3600" dirty="0"/>
              <a:t> and in </a:t>
            </a:r>
            <a:r>
              <a:rPr lang="en-GB" sz="3600" b="1" dirty="0"/>
              <a:t>CERN EP-RDET WP4</a:t>
            </a:r>
            <a:r>
              <a:rPr lang="en-GB" sz="3600" dirty="0"/>
              <a:t>, but requires first basic step (</a:t>
            </a:r>
            <a:r>
              <a:rPr lang="en-GB" sz="3600" b="1" dirty="0"/>
              <a:t>AIDAinnova</a:t>
            </a:r>
            <a:r>
              <a:rPr lang="en-GB" sz="3600" dirty="0"/>
              <a:t>)</a:t>
            </a:r>
            <a:br>
              <a:rPr lang="en-GB" sz="3600" dirty="0"/>
            </a:br>
            <a:br>
              <a:rPr lang="en-GB" sz="3600" dirty="0"/>
            </a:br>
            <a:endParaRPr lang="en-GB" sz="3600" dirty="0"/>
          </a:p>
          <a:p>
            <a:pPr marL="571500" indent="-571500">
              <a:buFont typeface="Arial" panose="020B0604020202020204" pitchFamily="34" charset="0"/>
              <a:buChar char="•"/>
            </a:pPr>
            <a:r>
              <a:rPr lang="en-GB" sz="3600" b="1" dirty="0"/>
              <a:t>Carbon cold plate with microvascular network:</a:t>
            </a:r>
            <a:br>
              <a:rPr lang="en-GB" sz="3600" dirty="0"/>
            </a:br>
            <a:r>
              <a:rPr lang="en-GB" sz="3600" dirty="0"/>
              <a:t>Some progress in </a:t>
            </a:r>
            <a:r>
              <a:rPr lang="en-GB" sz="3600" b="1" dirty="0"/>
              <a:t>CERN EP-RDET WP4</a:t>
            </a:r>
            <a:r>
              <a:rPr lang="en-GB" sz="3600" dirty="0"/>
              <a:t>, but still in early stages</a:t>
            </a:r>
            <a:br>
              <a:rPr lang="en-GB" sz="3600" dirty="0"/>
            </a:br>
            <a:br>
              <a:rPr lang="en-GB" sz="3600" dirty="0"/>
            </a:br>
            <a:endParaRPr lang="en-GB" sz="3600" dirty="0"/>
          </a:p>
          <a:p>
            <a:pPr marL="571500" indent="-571500">
              <a:buFont typeface="Arial" panose="020B0604020202020204" pitchFamily="34" charset="0"/>
              <a:buChar char="•"/>
            </a:pPr>
            <a:r>
              <a:rPr lang="en-GB" sz="3600" b="1" dirty="0"/>
              <a:t>Micro-connections and Interconnections:</a:t>
            </a:r>
            <a:br>
              <a:rPr lang="en-GB" sz="3600" dirty="0"/>
            </a:br>
            <a:r>
              <a:rPr lang="en-GB" sz="3600" dirty="0"/>
              <a:t>Some nice progress in </a:t>
            </a:r>
            <a:r>
              <a:rPr lang="en-GB" sz="3600" b="1" dirty="0"/>
              <a:t>AIDA2020</a:t>
            </a:r>
            <a:r>
              <a:rPr lang="en-GB" sz="3600" dirty="0"/>
              <a:t>, then stasis, now interesting advances in </a:t>
            </a:r>
            <a:r>
              <a:rPr lang="en-GB" sz="3600" b="1" dirty="0"/>
              <a:t>CERN EP-RDET WP4</a:t>
            </a:r>
          </a:p>
        </p:txBody>
      </p:sp>
      <p:pic>
        <p:nvPicPr>
          <p:cNvPr id="4" name="Picture 3">
            <a:extLst>
              <a:ext uri="{FF2B5EF4-FFF2-40B4-BE49-F238E27FC236}">
                <a16:creationId xmlns:a16="http://schemas.microsoft.com/office/drawing/2014/main" id="{9A2F8D3D-4E47-E548-151D-FEC733F7B1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443"/>
          <a:stretch/>
        </p:blipFill>
        <p:spPr>
          <a:xfrm>
            <a:off x="1528415" y="4094218"/>
            <a:ext cx="2686827" cy="1103262"/>
          </a:xfrm>
          <a:prstGeom prst="rect">
            <a:avLst/>
          </a:prstGeom>
        </p:spPr>
      </p:pic>
      <p:pic>
        <p:nvPicPr>
          <p:cNvPr id="5" name="Picture 4">
            <a:extLst>
              <a:ext uri="{FF2B5EF4-FFF2-40B4-BE49-F238E27FC236}">
                <a16:creationId xmlns:a16="http://schemas.microsoft.com/office/drawing/2014/main" id="{B9E32542-F985-D56F-526E-C3CDC842AAB0}"/>
              </a:ext>
            </a:extLst>
          </p:cNvPr>
          <p:cNvPicPr>
            <a:picLocks noChangeAspect="1"/>
          </p:cNvPicPr>
          <p:nvPr/>
        </p:nvPicPr>
        <p:blipFill rotWithShape="1">
          <a:blip r:embed="rId4"/>
          <a:srcRect t="17076"/>
          <a:stretch/>
        </p:blipFill>
        <p:spPr>
          <a:xfrm>
            <a:off x="4438651" y="4094218"/>
            <a:ext cx="1883524" cy="1238147"/>
          </a:xfrm>
          <a:prstGeom prst="rect">
            <a:avLst/>
          </a:prstGeom>
        </p:spPr>
      </p:pic>
      <p:pic>
        <p:nvPicPr>
          <p:cNvPr id="6" name="Picture 5">
            <a:extLst>
              <a:ext uri="{FF2B5EF4-FFF2-40B4-BE49-F238E27FC236}">
                <a16:creationId xmlns:a16="http://schemas.microsoft.com/office/drawing/2014/main" id="{B002CFAB-5076-9BE2-780F-5897EE7B307C}"/>
              </a:ext>
            </a:extLst>
          </p:cNvPr>
          <p:cNvPicPr>
            <a:picLocks noChangeAspect="1"/>
          </p:cNvPicPr>
          <p:nvPr/>
        </p:nvPicPr>
        <p:blipFill>
          <a:blip r:embed="rId5"/>
          <a:stretch>
            <a:fillRect/>
          </a:stretch>
        </p:blipFill>
        <p:spPr>
          <a:xfrm>
            <a:off x="1528415" y="6298251"/>
            <a:ext cx="2589842" cy="1147178"/>
          </a:xfrm>
          <a:prstGeom prst="rect">
            <a:avLst/>
          </a:prstGeom>
        </p:spPr>
      </p:pic>
      <p:pic>
        <p:nvPicPr>
          <p:cNvPr id="7" name="Picture 6">
            <a:extLst>
              <a:ext uri="{FF2B5EF4-FFF2-40B4-BE49-F238E27FC236}">
                <a16:creationId xmlns:a16="http://schemas.microsoft.com/office/drawing/2014/main" id="{936FB8F3-9C18-3596-2752-1149EAFF048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6816"/>
          <a:stretch/>
        </p:blipFill>
        <p:spPr>
          <a:xfrm>
            <a:off x="1528415" y="8593187"/>
            <a:ext cx="3061073" cy="956053"/>
          </a:xfrm>
          <a:prstGeom prst="rect">
            <a:avLst/>
          </a:prstGeom>
        </p:spPr>
      </p:pic>
      <p:pic>
        <p:nvPicPr>
          <p:cNvPr id="8" name="Picture 9">
            <a:extLst>
              <a:ext uri="{FF2B5EF4-FFF2-40B4-BE49-F238E27FC236}">
                <a16:creationId xmlns:a16="http://schemas.microsoft.com/office/drawing/2014/main" id="{2380F0C0-1060-0B61-5E7F-B17023DC45F3}"/>
              </a:ext>
            </a:extLst>
          </p:cNvPr>
          <p:cNvPicPr>
            <a:picLocks noChangeAspect="1" noChangeArrowheads="1"/>
          </p:cNvPicPr>
          <p:nvPr/>
        </p:nvPicPr>
        <p:blipFill rotWithShape="1">
          <a:blip r:embed="rId7" cstate="print"/>
          <a:srcRect l="39304" t="57561" r="49437" b="25420"/>
          <a:stretch/>
        </p:blipFill>
        <p:spPr bwMode="auto">
          <a:xfrm>
            <a:off x="1528415" y="10805353"/>
            <a:ext cx="1349197" cy="1147178"/>
          </a:xfrm>
          <a:prstGeom prst="rect">
            <a:avLst/>
          </a:prstGeom>
          <a:noFill/>
          <a:ln w="9525" cap="flat">
            <a:noFill/>
            <a:round/>
            <a:headEnd/>
            <a:tailEnd/>
          </a:ln>
          <a:effectLst/>
        </p:spPr>
      </p:pic>
      <p:pic>
        <p:nvPicPr>
          <p:cNvPr id="9" name="Picture 8">
            <a:extLst>
              <a:ext uri="{FF2B5EF4-FFF2-40B4-BE49-F238E27FC236}">
                <a16:creationId xmlns:a16="http://schemas.microsoft.com/office/drawing/2014/main" id="{48C9B0E6-FD99-1DFF-4C31-BE0281CA3CAF}"/>
              </a:ext>
            </a:extLst>
          </p:cNvPr>
          <p:cNvPicPr>
            <a:picLocks noChangeAspect="1"/>
          </p:cNvPicPr>
          <p:nvPr/>
        </p:nvPicPr>
        <p:blipFill>
          <a:blip r:embed="rId8"/>
          <a:stretch>
            <a:fillRect/>
          </a:stretch>
        </p:blipFill>
        <p:spPr>
          <a:xfrm>
            <a:off x="3255270" y="10808925"/>
            <a:ext cx="1183380" cy="1154692"/>
          </a:xfrm>
          <a:prstGeom prst="rect">
            <a:avLst/>
          </a:prstGeom>
        </p:spPr>
      </p:pic>
      <p:grpSp>
        <p:nvGrpSpPr>
          <p:cNvPr id="10" name="Group 9">
            <a:extLst>
              <a:ext uri="{FF2B5EF4-FFF2-40B4-BE49-F238E27FC236}">
                <a16:creationId xmlns:a16="http://schemas.microsoft.com/office/drawing/2014/main" id="{A2375CEB-A793-EF59-D680-73D8A518DA91}"/>
              </a:ext>
            </a:extLst>
          </p:cNvPr>
          <p:cNvGrpSpPr>
            <a:grpSpLocks noChangeAspect="1"/>
          </p:cNvGrpSpPr>
          <p:nvPr/>
        </p:nvGrpSpPr>
        <p:grpSpPr>
          <a:xfrm>
            <a:off x="4816308" y="10687689"/>
            <a:ext cx="5557913" cy="1440000"/>
            <a:chOff x="92296" y="1355576"/>
            <a:chExt cx="6975071" cy="1807172"/>
          </a:xfrm>
        </p:grpSpPr>
        <p:pic>
          <p:nvPicPr>
            <p:cNvPr id="11" name="Picture 10" descr="Diagram&#10;&#10;Description automatically generated">
              <a:extLst>
                <a:ext uri="{FF2B5EF4-FFF2-40B4-BE49-F238E27FC236}">
                  <a16:creationId xmlns:a16="http://schemas.microsoft.com/office/drawing/2014/main" id="{149FF044-97F6-7CB8-9EC0-1DC777F2F018}"/>
                </a:ext>
              </a:extLst>
            </p:cNvPr>
            <p:cNvPicPr>
              <a:picLocks noChangeAspect="1"/>
            </p:cNvPicPr>
            <p:nvPr/>
          </p:nvPicPr>
          <p:blipFill rotWithShape="1">
            <a:blip r:embed="rId9">
              <a:clrChange>
                <a:clrFrom>
                  <a:srgbClr val="FFFFFF"/>
                </a:clrFrom>
                <a:clrTo>
                  <a:srgbClr val="FFFFFF">
                    <a:alpha val="0"/>
                  </a:srgbClr>
                </a:clrTo>
              </a:clrChange>
            </a:blip>
            <a:srcRect l="4491" t="30466" r="1618" b="28866"/>
            <a:stretch/>
          </p:blipFill>
          <p:spPr>
            <a:xfrm>
              <a:off x="92296" y="1387110"/>
              <a:ext cx="6975071" cy="1553850"/>
            </a:xfrm>
            <a:prstGeom prst="rect">
              <a:avLst/>
            </a:prstGeom>
          </p:spPr>
        </p:pic>
        <p:pic>
          <p:nvPicPr>
            <p:cNvPr id="12" name="Picture 11">
              <a:extLst>
                <a:ext uri="{FF2B5EF4-FFF2-40B4-BE49-F238E27FC236}">
                  <a16:creationId xmlns:a16="http://schemas.microsoft.com/office/drawing/2014/main" id="{2C092575-C220-79B6-8D5E-692DA35FC01E}"/>
                </a:ext>
              </a:extLst>
            </p:cNvPr>
            <p:cNvPicPr>
              <a:picLocks noChangeAspect="1"/>
            </p:cNvPicPr>
            <p:nvPr/>
          </p:nvPicPr>
          <p:blipFill rotWithShape="1">
            <a:blip r:embed="rId10">
              <a:clrChange>
                <a:clrFrom>
                  <a:srgbClr val="FFFFFF"/>
                </a:clrFrom>
                <a:clrTo>
                  <a:srgbClr val="FFFFFF">
                    <a:alpha val="0"/>
                  </a:srgbClr>
                </a:clrTo>
              </a:clrChange>
            </a:blip>
            <a:srcRect l="18135" t="29453" r="17535" b="25574"/>
            <a:stretch/>
          </p:blipFill>
          <p:spPr>
            <a:xfrm>
              <a:off x="1469272" y="1460226"/>
              <a:ext cx="4008863" cy="1440000"/>
            </a:xfrm>
            <a:prstGeom prst="rect">
              <a:avLst/>
            </a:prstGeom>
            <a:effectLst>
              <a:softEdge rad="38100"/>
            </a:effectLst>
          </p:spPr>
        </p:pic>
        <p:cxnSp>
          <p:nvCxnSpPr>
            <p:cNvPr id="13" name="Straight Connector 12">
              <a:extLst>
                <a:ext uri="{FF2B5EF4-FFF2-40B4-BE49-F238E27FC236}">
                  <a16:creationId xmlns:a16="http://schemas.microsoft.com/office/drawing/2014/main" id="{B64123BB-5B5E-9C47-D2EC-C432204026F9}"/>
                </a:ext>
              </a:extLst>
            </p:cNvPr>
            <p:cNvCxnSpPr/>
            <p:nvPr/>
          </p:nvCxnSpPr>
          <p:spPr>
            <a:xfrm>
              <a:off x="2247256" y="3068200"/>
              <a:ext cx="25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D6F935D-C65C-96A5-3541-9285C6C16C97}"/>
                </a:ext>
              </a:extLst>
            </p:cNvPr>
            <p:cNvSpPr txBox="1"/>
            <p:nvPr/>
          </p:nvSpPr>
          <p:spPr>
            <a:xfrm>
              <a:off x="4788910" y="2878824"/>
              <a:ext cx="522269" cy="283924"/>
            </a:xfrm>
            <a:prstGeom prst="rect">
              <a:avLst/>
            </a:prstGeom>
            <a:noFill/>
          </p:spPr>
          <p:txBody>
            <a:bodyPr wrap="none" rtlCol="0">
              <a:spAutoFit/>
            </a:bodyPr>
            <a:lstStyle/>
            <a:p>
              <a:r>
                <a:rPr lang="en-US" sz="1100" dirty="0">
                  <a:cs typeface="Arial" panose="020B0604020202020204" pitchFamily="34" charset="0"/>
                </a:rPr>
                <a:t>5mm</a:t>
              </a:r>
              <a:endParaRPr lang="en-GB" sz="1100" dirty="0">
                <a:cs typeface="Arial" panose="020B0604020202020204" pitchFamily="34" charset="0"/>
              </a:endParaRPr>
            </a:p>
          </p:txBody>
        </p:sp>
        <p:sp>
          <p:nvSpPr>
            <p:cNvPr id="15" name="TextBox 14">
              <a:extLst>
                <a:ext uri="{FF2B5EF4-FFF2-40B4-BE49-F238E27FC236}">
                  <a16:creationId xmlns:a16="http://schemas.microsoft.com/office/drawing/2014/main" id="{C7EC1527-6CF5-DCC1-DA9D-8FDC3751B45F}"/>
                </a:ext>
              </a:extLst>
            </p:cNvPr>
            <p:cNvSpPr txBox="1"/>
            <p:nvPr/>
          </p:nvSpPr>
          <p:spPr>
            <a:xfrm>
              <a:off x="1253012" y="1355576"/>
              <a:ext cx="2763046" cy="267223"/>
            </a:xfrm>
            <a:prstGeom prst="rect">
              <a:avLst/>
            </a:prstGeom>
            <a:noFill/>
          </p:spPr>
          <p:txBody>
            <a:bodyPr wrap="none" rtlCol="0">
              <a:spAutoFit/>
            </a:bodyPr>
            <a:lstStyle/>
            <a:p>
              <a:r>
                <a:rPr lang="en-GB" sz="1000" i="0" dirty="0">
                  <a:solidFill>
                    <a:srgbClr val="00B050"/>
                  </a:solidFill>
                  <a:effectLst/>
                  <a:cs typeface="Arial" panose="020B0604020202020204" pitchFamily="34" charset="0"/>
                </a:rPr>
                <a:t>Housing channel </a:t>
              </a:r>
              <a:r>
                <a:rPr lang="en-GB" sz="1000" i="0" dirty="0">
                  <a:effectLst/>
                  <a:cs typeface="Arial" panose="020B0604020202020204" pitchFamily="34" charset="0"/>
                </a:rPr>
                <a:t>(Ø = 1.5 mm ; A</a:t>
              </a:r>
              <a:r>
                <a:rPr lang="en-GB" sz="1000" i="0" baseline="-25000" dirty="0">
                  <a:effectLst/>
                  <a:cs typeface="Arial" panose="020B0604020202020204" pitchFamily="34" charset="0"/>
                </a:rPr>
                <a:t>CS</a:t>
              </a:r>
              <a:r>
                <a:rPr lang="en-GB" sz="1000" i="0" dirty="0">
                  <a:effectLst/>
                  <a:cs typeface="Arial" panose="020B0604020202020204" pitchFamily="34" charset="0"/>
                </a:rPr>
                <a:t>=1.77mm</a:t>
              </a:r>
              <a:r>
                <a:rPr lang="en-GB" sz="1000" i="0" baseline="30000" dirty="0">
                  <a:effectLst/>
                  <a:cs typeface="Arial" panose="020B0604020202020204" pitchFamily="34" charset="0"/>
                </a:rPr>
                <a:t>2</a:t>
              </a:r>
              <a:r>
                <a:rPr lang="en-GB" sz="1000" i="0" dirty="0">
                  <a:effectLst/>
                  <a:cs typeface="Arial" panose="020B0604020202020204" pitchFamily="34" charset="0"/>
                </a:rPr>
                <a:t>)</a:t>
              </a:r>
              <a:endParaRPr lang="en-GB" sz="1000" dirty="0">
                <a:cs typeface="Arial" panose="020B0604020202020204" pitchFamily="34" charset="0"/>
              </a:endParaRPr>
            </a:p>
          </p:txBody>
        </p:sp>
        <p:cxnSp>
          <p:nvCxnSpPr>
            <p:cNvPr id="17" name="Straight Connector 16">
              <a:extLst>
                <a:ext uri="{FF2B5EF4-FFF2-40B4-BE49-F238E27FC236}">
                  <a16:creationId xmlns:a16="http://schemas.microsoft.com/office/drawing/2014/main" id="{53E60960-0E11-4507-A600-C91EB94B29C2}"/>
                </a:ext>
              </a:extLst>
            </p:cNvPr>
            <p:cNvCxnSpPr>
              <a:cxnSpLocks/>
            </p:cNvCxnSpPr>
            <p:nvPr/>
          </p:nvCxnSpPr>
          <p:spPr>
            <a:xfrm flipH="1">
              <a:off x="4104372" y="1381481"/>
              <a:ext cx="708489" cy="692797"/>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880F01-F5D2-3C3E-4BC2-71F10262B9F3}"/>
                </a:ext>
              </a:extLst>
            </p:cNvPr>
            <p:cNvCxnSpPr/>
            <p:nvPr/>
          </p:nvCxnSpPr>
          <p:spPr>
            <a:xfrm flipH="1">
              <a:off x="2341071" y="1757998"/>
              <a:ext cx="11160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C04F38-A003-CC39-A5CC-DA36C957E1C5}"/>
                </a:ext>
              </a:extLst>
            </p:cNvPr>
            <p:cNvCxnSpPr/>
            <p:nvPr/>
          </p:nvCxnSpPr>
          <p:spPr>
            <a:xfrm flipH="1">
              <a:off x="2341071" y="2549998"/>
              <a:ext cx="11160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EB2035F-4875-E64A-B695-0E04372B6465}"/>
                </a:ext>
              </a:extLst>
            </p:cNvPr>
            <p:cNvSpPr txBox="1"/>
            <p:nvPr/>
          </p:nvSpPr>
          <p:spPr>
            <a:xfrm>
              <a:off x="1145087" y="1582286"/>
              <a:ext cx="873694" cy="450939"/>
            </a:xfrm>
            <a:prstGeom prst="rect">
              <a:avLst/>
            </a:prstGeom>
            <a:noFill/>
          </p:spPr>
          <p:txBody>
            <a:bodyPr wrap="none" rtlCol="0">
              <a:spAutoFit/>
            </a:bodyPr>
            <a:lstStyle/>
            <a:p>
              <a:pPr algn="ctr"/>
              <a:r>
                <a:rPr lang="en-GB" sz="1050" i="0" dirty="0">
                  <a:solidFill>
                    <a:srgbClr val="7030A0"/>
                  </a:solidFill>
                  <a:effectLst/>
                  <a:cs typeface="Arial" panose="020B0604020202020204" pitchFamily="34" charset="0"/>
                </a:rPr>
                <a:t>Restriction </a:t>
              </a:r>
              <a:br>
                <a:rPr lang="en-GB" sz="1050" i="0" dirty="0">
                  <a:solidFill>
                    <a:srgbClr val="7030A0"/>
                  </a:solidFill>
                  <a:effectLst/>
                  <a:cs typeface="Arial" panose="020B0604020202020204" pitchFamily="34" charset="0"/>
                </a:rPr>
              </a:br>
              <a:r>
                <a:rPr lang="en-GB" sz="1050" i="0" dirty="0">
                  <a:effectLst/>
                  <a:cs typeface="Arial" panose="020B0604020202020204" pitchFamily="34" charset="0"/>
                </a:rPr>
                <a:t>(Ø = 0.5)</a:t>
              </a:r>
              <a:endParaRPr lang="en-GB" sz="1050" dirty="0">
                <a:cs typeface="Arial" panose="020B0604020202020204" pitchFamily="34" charset="0"/>
              </a:endParaRPr>
            </a:p>
          </p:txBody>
        </p:sp>
        <p:cxnSp>
          <p:nvCxnSpPr>
            <p:cNvPr id="21" name="Straight Connector 20">
              <a:extLst>
                <a:ext uri="{FF2B5EF4-FFF2-40B4-BE49-F238E27FC236}">
                  <a16:creationId xmlns:a16="http://schemas.microsoft.com/office/drawing/2014/main" id="{8E6B24B3-A87A-6CD7-DA26-9BF1407E05AD}"/>
                </a:ext>
              </a:extLst>
            </p:cNvPr>
            <p:cNvCxnSpPr/>
            <p:nvPr/>
          </p:nvCxnSpPr>
          <p:spPr>
            <a:xfrm flipH="1">
              <a:off x="1348517" y="2040544"/>
              <a:ext cx="5400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7F894B-9942-42BC-7036-0D1D424229D5}"/>
                </a:ext>
              </a:extLst>
            </p:cNvPr>
            <p:cNvCxnSpPr/>
            <p:nvPr/>
          </p:nvCxnSpPr>
          <p:spPr>
            <a:xfrm flipH="1">
              <a:off x="1348464" y="2292588"/>
              <a:ext cx="5400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9F8C966-6347-297F-1561-301E2703D40C}"/>
                </a:ext>
              </a:extLst>
            </p:cNvPr>
            <p:cNvSpPr txBox="1"/>
            <p:nvPr/>
          </p:nvSpPr>
          <p:spPr>
            <a:xfrm>
              <a:off x="4899155" y="1753236"/>
              <a:ext cx="409185" cy="275574"/>
            </a:xfrm>
            <a:prstGeom prst="rect">
              <a:avLst/>
            </a:prstGeom>
            <a:noFill/>
          </p:spPr>
          <p:txBody>
            <a:bodyPr wrap="none" rtlCol="0">
              <a:spAutoFit/>
            </a:bodyPr>
            <a:lstStyle/>
            <a:p>
              <a:r>
                <a:rPr lang="en-GB" sz="1050" dirty="0">
                  <a:cs typeface="Arial" panose="020B0604020202020204" pitchFamily="34" charset="0"/>
                </a:rPr>
                <a:t>60°</a:t>
              </a:r>
            </a:p>
          </p:txBody>
        </p:sp>
        <p:cxnSp>
          <p:nvCxnSpPr>
            <p:cNvPr id="24" name="Straight Connector 23">
              <a:extLst>
                <a:ext uri="{FF2B5EF4-FFF2-40B4-BE49-F238E27FC236}">
                  <a16:creationId xmlns:a16="http://schemas.microsoft.com/office/drawing/2014/main" id="{7A71DB6E-B1E5-5DEC-C152-CC6EE0D698E8}"/>
                </a:ext>
              </a:extLst>
            </p:cNvPr>
            <p:cNvCxnSpPr>
              <a:cxnSpLocks/>
            </p:cNvCxnSpPr>
            <p:nvPr/>
          </p:nvCxnSpPr>
          <p:spPr>
            <a:xfrm>
              <a:off x="5033502" y="2007152"/>
              <a:ext cx="239473" cy="1615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5C93E9-50EC-A3E7-4595-031C4616C2CE}"/>
                </a:ext>
              </a:extLst>
            </p:cNvPr>
            <p:cNvCxnSpPr>
              <a:cxnSpLocks/>
            </p:cNvCxnSpPr>
            <p:nvPr/>
          </p:nvCxnSpPr>
          <p:spPr>
            <a:xfrm flipV="1">
              <a:off x="5033449" y="2168716"/>
              <a:ext cx="239526" cy="1338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C012A1-3740-3EFC-4D53-13B3101083C6}"/>
                </a:ext>
              </a:extLst>
            </p:cNvPr>
            <p:cNvCxnSpPr/>
            <p:nvPr/>
          </p:nvCxnSpPr>
          <p:spPr>
            <a:xfrm>
              <a:off x="3504792" y="2532580"/>
              <a:ext cx="0" cy="2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88ED36-4BF9-25F8-4880-321428C29D27}"/>
                </a:ext>
              </a:extLst>
            </p:cNvPr>
            <p:cNvCxnSpPr/>
            <p:nvPr/>
          </p:nvCxnSpPr>
          <p:spPr>
            <a:xfrm>
              <a:off x="4631735" y="2532580"/>
              <a:ext cx="0" cy="2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09CD64-3A50-4402-184B-6FB6C477840B}"/>
                </a:ext>
              </a:extLst>
            </p:cNvPr>
            <p:cNvSpPr txBox="1"/>
            <p:nvPr/>
          </p:nvSpPr>
          <p:spPr>
            <a:xfrm>
              <a:off x="4596916" y="2679353"/>
              <a:ext cx="395267" cy="283924"/>
            </a:xfrm>
            <a:prstGeom prst="rect">
              <a:avLst/>
            </a:prstGeom>
            <a:noFill/>
          </p:spPr>
          <p:txBody>
            <a:bodyPr wrap="none" rtlCol="0">
              <a:spAutoFit/>
            </a:bodyPr>
            <a:lstStyle/>
            <a:p>
              <a:r>
                <a:rPr lang="en-US" sz="1100" dirty="0">
                  <a:cs typeface="Arial" panose="020B0604020202020204" pitchFamily="34" charset="0"/>
                </a:rPr>
                <a:t>2.2</a:t>
              </a:r>
              <a:endParaRPr lang="en-GB" sz="1100" dirty="0">
                <a:cs typeface="Arial" panose="020B0604020202020204" pitchFamily="34" charset="0"/>
              </a:endParaRPr>
            </a:p>
          </p:txBody>
        </p:sp>
        <p:cxnSp>
          <p:nvCxnSpPr>
            <p:cNvPr id="29" name="Straight Arrow Connector 28">
              <a:extLst>
                <a:ext uri="{FF2B5EF4-FFF2-40B4-BE49-F238E27FC236}">
                  <a16:creationId xmlns:a16="http://schemas.microsoft.com/office/drawing/2014/main" id="{FDBB36BD-4241-F424-6D88-6B14EC8E8985}"/>
                </a:ext>
              </a:extLst>
            </p:cNvPr>
            <p:cNvCxnSpPr/>
            <p:nvPr/>
          </p:nvCxnSpPr>
          <p:spPr>
            <a:xfrm>
              <a:off x="3512685" y="2789484"/>
              <a:ext cx="11021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AE11058-92EE-3AE9-E44F-81F62042B089}"/>
                </a:ext>
              </a:extLst>
            </p:cNvPr>
            <p:cNvSpPr txBox="1"/>
            <p:nvPr/>
          </p:nvSpPr>
          <p:spPr>
            <a:xfrm>
              <a:off x="3278352" y="2766899"/>
              <a:ext cx="395267" cy="283924"/>
            </a:xfrm>
            <a:prstGeom prst="rect">
              <a:avLst/>
            </a:prstGeom>
            <a:noFill/>
          </p:spPr>
          <p:txBody>
            <a:bodyPr wrap="none" rtlCol="0">
              <a:spAutoFit/>
            </a:bodyPr>
            <a:lstStyle/>
            <a:p>
              <a:r>
                <a:rPr lang="en-US" sz="1100" dirty="0">
                  <a:cs typeface="Arial" panose="020B0604020202020204" pitchFamily="34" charset="0"/>
                </a:rPr>
                <a:t>0.2</a:t>
              </a:r>
              <a:endParaRPr lang="en-GB" sz="1100" dirty="0">
                <a:cs typeface="Arial" panose="020B0604020202020204" pitchFamily="34" charset="0"/>
              </a:endParaRPr>
            </a:p>
          </p:txBody>
        </p:sp>
        <p:cxnSp>
          <p:nvCxnSpPr>
            <p:cNvPr id="31" name="Straight Connector 30">
              <a:extLst>
                <a:ext uri="{FF2B5EF4-FFF2-40B4-BE49-F238E27FC236}">
                  <a16:creationId xmlns:a16="http://schemas.microsoft.com/office/drawing/2014/main" id="{8A3B7E77-274E-7350-CA6D-253F9097399A}"/>
                </a:ext>
              </a:extLst>
            </p:cNvPr>
            <p:cNvCxnSpPr/>
            <p:nvPr/>
          </p:nvCxnSpPr>
          <p:spPr>
            <a:xfrm>
              <a:off x="3441659" y="2532580"/>
              <a:ext cx="0" cy="2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5F802E-25F1-2AFB-1F9D-25364D0788AA}"/>
                </a:ext>
              </a:extLst>
            </p:cNvPr>
            <p:cNvCxnSpPr>
              <a:cxnSpLocks/>
            </p:cNvCxnSpPr>
            <p:nvPr/>
          </p:nvCxnSpPr>
          <p:spPr>
            <a:xfrm flipV="1">
              <a:off x="2133472" y="2479862"/>
              <a:ext cx="363821" cy="345387"/>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81568F-94E5-D110-D4FB-3163F6B1B1AA}"/>
                </a:ext>
              </a:extLst>
            </p:cNvPr>
            <p:cNvSpPr txBox="1"/>
            <p:nvPr/>
          </p:nvSpPr>
          <p:spPr>
            <a:xfrm>
              <a:off x="1570874" y="2698291"/>
              <a:ext cx="635351" cy="275574"/>
            </a:xfrm>
            <a:prstGeom prst="rect">
              <a:avLst/>
            </a:prstGeom>
            <a:noFill/>
          </p:spPr>
          <p:txBody>
            <a:bodyPr wrap="none" rtlCol="0">
              <a:spAutoFit/>
            </a:bodyPr>
            <a:lstStyle/>
            <a:p>
              <a:r>
                <a:rPr lang="en-GB" sz="1050" i="0" dirty="0">
                  <a:effectLst/>
                  <a:cs typeface="Arial" panose="020B0604020202020204" pitchFamily="34" charset="0"/>
                </a:rPr>
                <a:t>Groove</a:t>
              </a:r>
              <a:endParaRPr lang="en-GB" sz="1050" dirty="0">
                <a:cs typeface="Arial" panose="020B0604020202020204" pitchFamily="34" charset="0"/>
              </a:endParaRPr>
            </a:p>
          </p:txBody>
        </p:sp>
        <p:sp>
          <p:nvSpPr>
            <p:cNvPr id="34" name="TextBox 33">
              <a:extLst>
                <a:ext uri="{FF2B5EF4-FFF2-40B4-BE49-F238E27FC236}">
                  <a16:creationId xmlns:a16="http://schemas.microsoft.com/office/drawing/2014/main" id="{BD32D082-4F51-9795-D3B1-26BB9FCD4BF0}"/>
                </a:ext>
              </a:extLst>
            </p:cNvPr>
            <p:cNvSpPr txBox="1"/>
            <p:nvPr/>
          </p:nvSpPr>
          <p:spPr>
            <a:xfrm>
              <a:off x="2408724" y="2666677"/>
              <a:ext cx="572721" cy="275574"/>
            </a:xfrm>
            <a:prstGeom prst="rect">
              <a:avLst/>
            </a:prstGeom>
            <a:noFill/>
          </p:spPr>
          <p:txBody>
            <a:bodyPr wrap="none" rtlCol="0">
              <a:spAutoFit/>
            </a:bodyPr>
            <a:lstStyle/>
            <a:p>
              <a:r>
                <a:rPr lang="en-GB" sz="1050" i="0" dirty="0">
                  <a:solidFill>
                    <a:srgbClr val="7F7F00"/>
                  </a:solidFill>
                  <a:effectLst/>
                  <a:cs typeface="Arial" panose="020B0604020202020204" pitchFamily="34" charset="0"/>
                </a:rPr>
                <a:t>O-ring</a:t>
              </a:r>
              <a:endParaRPr lang="en-GB" sz="1050" dirty="0">
                <a:solidFill>
                  <a:srgbClr val="7F7F00"/>
                </a:solidFill>
                <a:cs typeface="Arial" panose="020B0604020202020204" pitchFamily="34" charset="0"/>
              </a:endParaRPr>
            </a:p>
          </p:txBody>
        </p:sp>
      </p:grpSp>
    </p:spTree>
    <p:extLst>
      <p:ext uri="{BB962C8B-B14F-4D97-AF65-F5344CB8AC3E}">
        <p14:creationId xmlns:p14="http://schemas.microsoft.com/office/powerpoint/2010/main" val="31783797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14</a:t>
            </a:fld>
            <a:endParaRPr lang="en-US" dirty="0"/>
          </a:p>
        </p:txBody>
      </p:sp>
      <p:sp>
        <p:nvSpPr>
          <p:cNvPr id="16" name="TextBox 15"/>
          <p:cNvSpPr txBox="1"/>
          <p:nvPr/>
        </p:nvSpPr>
        <p:spPr>
          <a:xfrm>
            <a:off x="1576609" y="0"/>
            <a:ext cx="19967197" cy="1015663"/>
          </a:xfrm>
          <a:prstGeom prst="rect">
            <a:avLst/>
          </a:prstGeom>
          <a:noFill/>
        </p:spPr>
        <p:txBody>
          <a:bodyPr wrap="none" rtlCol="0">
            <a:spAutoFit/>
          </a:bodyPr>
          <a:lstStyle/>
          <a:p>
            <a:pPr algn="ctr"/>
            <a:r>
              <a:rPr lang="en-GB" sz="6000" b="1" dirty="0">
                <a:solidFill>
                  <a:srgbClr val="C00000"/>
                </a:solidFill>
              </a:rPr>
              <a:t>The promises of Additive Manufacturing (3D  printing)</a:t>
            </a:r>
          </a:p>
        </p:txBody>
      </p:sp>
      <p:pic>
        <p:nvPicPr>
          <p:cNvPr id="4" name="Picture 3">
            <a:extLst>
              <a:ext uri="{FF2B5EF4-FFF2-40B4-BE49-F238E27FC236}">
                <a16:creationId xmlns:a16="http://schemas.microsoft.com/office/drawing/2014/main" id="{93FFDEEA-DD2E-5076-DE68-BA2236F82674}"/>
              </a:ext>
            </a:extLst>
          </p:cNvPr>
          <p:cNvPicPr>
            <a:picLocks noChangeAspect="1"/>
          </p:cNvPicPr>
          <p:nvPr/>
        </p:nvPicPr>
        <p:blipFill>
          <a:blip r:embed="rId3"/>
          <a:stretch>
            <a:fillRect/>
          </a:stretch>
        </p:blipFill>
        <p:spPr>
          <a:xfrm>
            <a:off x="9982200" y="1329795"/>
            <a:ext cx="11977948" cy="6736280"/>
          </a:xfrm>
          <a:prstGeom prst="rect">
            <a:avLst/>
          </a:prstGeom>
        </p:spPr>
      </p:pic>
      <p:sp>
        <p:nvSpPr>
          <p:cNvPr id="5" name="TextBox 4">
            <a:extLst>
              <a:ext uri="{FF2B5EF4-FFF2-40B4-BE49-F238E27FC236}">
                <a16:creationId xmlns:a16="http://schemas.microsoft.com/office/drawing/2014/main" id="{CD64EE3A-71F9-EE73-D65B-106111DD6705}"/>
              </a:ext>
            </a:extLst>
          </p:cNvPr>
          <p:cNvSpPr txBox="1"/>
          <p:nvPr/>
        </p:nvSpPr>
        <p:spPr>
          <a:xfrm>
            <a:off x="1378058" y="1951822"/>
            <a:ext cx="8165992" cy="5909310"/>
          </a:xfrm>
          <a:prstGeom prst="rect">
            <a:avLst/>
          </a:prstGeom>
          <a:noFill/>
        </p:spPr>
        <p:txBody>
          <a:bodyPr wrap="square" rtlCol="0">
            <a:spAutoFit/>
          </a:bodyPr>
          <a:lstStyle/>
          <a:p>
            <a:r>
              <a:rPr lang="en-GB" dirty="0"/>
              <a:t>Additive Manufacturing brings countless potentialities also in the world of detector cooling.</a:t>
            </a:r>
          </a:p>
          <a:p>
            <a:endParaRPr lang="en-GB" dirty="0"/>
          </a:p>
          <a:p>
            <a:r>
              <a:rPr lang="en-GB" dirty="0"/>
              <a:t>This is not only limited to complex shapes, but also allowing for new concepts like </a:t>
            </a:r>
            <a:r>
              <a:rPr lang="en-GB" b="1" dirty="0"/>
              <a:t>pipe segments integrating self-powered instrumentation</a:t>
            </a:r>
          </a:p>
        </p:txBody>
      </p:sp>
      <p:sp>
        <p:nvSpPr>
          <p:cNvPr id="6" name="TextBox 5">
            <a:extLst>
              <a:ext uri="{FF2B5EF4-FFF2-40B4-BE49-F238E27FC236}">
                <a16:creationId xmlns:a16="http://schemas.microsoft.com/office/drawing/2014/main" id="{03A75192-3177-AC22-2A14-68B48C4EC91B}"/>
              </a:ext>
            </a:extLst>
          </p:cNvPr>
          <p:cNvSpPr txBox="1"/>
          <p:nvPr/>
        </p:nvSpPr>
        <p:spPr>
          <a:xfrm>
            <a:off x="272811" y="8181171"/>
            <a:ext cx="19418777" cy="3416320"/>
          </a:xfrm>
          <a:prstGeom prst="rect">
            <a:avLst/>
          </a:prstGeom>
          <a:noFill/>
        </p:spPr>
        <p:txBody>
          <a:bodyPr wrap="none" rtlCol="0">
            <a:spAutoFit/>
          </a:bodyPr>
          <a:lstStyle/>
          <a:p>
            <a:r>
              <a:rPr lang="en-GB" sz="3600" b="1" dirty="0"/>
              <a:t>But there are still a lot of technical limitations to be understood and overcome</a:t>
            </a:r>
            <a:r>
              <a:rPr lang="en-GB" sz="3600" dirty="0"/>
              <a:t>. Examples:</a:t>
            </a:r>
          </a:p>
          <a:p>
            <a:r>
              <a:rPr lang="en-GB" sz="3600" dirty="0"/>
              <a:t>- minimum wall thickness for leak-tight pipes in metal (including in light alloys)</a:t>
            </a:r>
          </a:p>
          <a:p>
            <a:r>
              <a:rPr lang="en-GB" sz="3600" dirty="0"/>
              <a:t>- devices in alternative metals (e.g. Kovar)</a:t>
            </a:r>
          </a:p>
          <a:p>
            <a:r>
              <a:rPr lang="en-GB" sz="3600" dirty="0"/>
              <a:t>- planarity of sintered ceramic devices (including highly thermally conductive ceramics)</a:t>
            </a:r>
          </a:p>
          <a:p>
            <a:r>
              <a:rPr lang="en-GB" sz="3600" dirty="0"/>
              <a:t>- direct use of non-sintered devices (“green parts”)</a:t>
            </a:r>
          </a:p>
          <a:p>
            <a:r>
              <a:rPr lang="en-GB" sz="3600" dirty="0"/>
              <a:t>- thin-wall leak-tight devices in PEEK </a:t>
            </a:r>
          </a:p>
        </p:txBody>
      </p:sp>
      <p:pic>
        <p:nvPicPr>
          <p:cNvPr id="7" name="Picture 6">
            <a:extLst>
              <a:ext uri="{FF2B5EF4-FFF2-40B4-BE49-F238E27FC236}">
                <a16:creationId xmlns:a16="http://schemas.microsoft.com/office/drawing/2014/main" id="{FB608E1E-7D9F-2C7D-BAEF-B565DF91ACAE}"/>
              </a:ext>
            </a:extLst>
          </p:cNvPr>
          <p:cNvPicPr>
            <a:picLocks noChangeAspect="1"/>
          </p:cNvPicPr>
          <p:nvPr/>
        </p:nvPicPr>
        <p:blipFill>
          <a:blip r:embed="rId4"/>
          <a:stretch>
            <a:fillRect/>
          </a:stretch>
        </p:blipFill>
        <p:spPr>
          <a:xfrm>
            <a:off x="19335755" y="8970757"/>
            <a:ext cx="3187933" cy="1509124"/>
          </a:xfrm>
          <a:prstGeom prst="rect">
            <a:avLst/>
          </a:prstGeom>
        </p:spPr>
      </p:pic>
      <p:sp>
        <p:nvSpPr>
          <p:cNvPr id="8" name="TextBox 7">
            <a:extLst>
              <a:ext uri="{FF2B5EF4-FFF2-40B4-BE49-F238E27FC236}">
                <a16:creationId xmlns:a16="http://schemas.microsoft.com/office/drawing/2014/main" id="{CC48CB36-BC45-D3EB-2C3C-76B2DA27B123}"/>
              </a:ext>
            </a:extLst>
          </p:cNvPr>
          <p:cNvSpPr txBox="1"/>
          <p:nvPr/>
        </p:nvSpPr>
        <p:spPr>
          <a:xfrm>
            <a:off x="19335755" y="10678917"/>
            <a:ext cx="3204019" cy="646331"/>
          </a:xfrm>
          <a:prstGeom prst="rect">
            <a:avLst/>
          </a:prstGeom>
          <a:noFill/>
          <a:ln>
            <a:solidFill>
              <a:srgbClr val="24549C"/>
            </a:solidFill>
          </a:ln>
        </p:spPr>
        <p:txBody>
          <a:bodyPr wrap="none" rtlCol="0">
            <a:spAutoFit/>
          </a:bodyPr>
          <a:lstStyle/>
          <a:p>
            <a:r>
              <a:rPr lang="en-GB" sz="3600" dirty="0"/>
              <a:t>CERN EP-RDET</a:t>
            </a:r>
          </a:p>
        </p:txBody>
      </p:sp>
      <p:sp>
        <p:nvSpPr>
          <p:cNvPr id="9" name="TextBox 8">
            <a:extLst>
              <a:ext uri="{FF2B5EF4-FFF2-40B4-BE49-F238E27FC236}">
                <a16:creationId xmlns:a16="http://schemas.microsoft.com/office/drawing/2014/main" id="{9DB9E366-E480-2CA4-D8BD-DCAFF17BAA35}"/>
              </a:ext>
            </a:extLst>
          </p:cNvPr>
          <p:cNvSpPr txBox="1"/>
          <p:nvPr/>
        </p:nvSpPr>
        <p:spPr>
          <a:xfrm flipH="1">
            <a:off x="8131175" y="11480942"/>
            <a:ext cx="6858000" cy="738664"/>
          </a:xfrm>
          <a:prstGeom prst="rect">
            <a:avLst/>
          </a:prstGeom>
          <a:noFill/>
        </p:spPr>
        <p:txBody>
          <a:bodyPr wrap="square" rtlCol="0">
            <a:spAutoFit/>
          </a:bodyPr>
          <a:lstStyle/>
          <a:p>
            <a:pPr algn="ctr"/>
            <a:r>
              <a:rPr lang="en-GB" b="1" dirty="0"/>
              <a:t>VERY SLOW PROGRESS!</a:t>
            </a:r>
          </a:p>
        </p:txBody>
      </p:sp>
    </p:spTree>
    <p:extLst>
      <p:ext uri="{BB962C8B-B14F-4D97-AF65-F5344CB8AC3E}">
        <p14:creationId xmlns:p14="http://schemas.microsoft.com/office/powerpoint/2010/main" val="5800010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15</a:t>
            </a:fld>
            <a:endParaRPr lang="en-US" sz="3200" dirty="0">
              <a:solidFill>
                <a:schemeClr val="tx1"/>
              </a:solidFill>
              <a:latin typeface="Myriad Pro" pitchFamily="-84" charset="0"/>
              <a:ea typeface="MS PGothic" pitchFamily="34" charset="-128"/>
              <a:sym typeface="Myriad Pro" pitchFamily="-84" charset="0"/>
            </a:endParaRPr>
          </a:p>
        </p:txBody>
      </p:sp>
      <p:sp>
        <p:nvSpPr>
          <p:cNvPr id="5" name="TextBox 4"/>
          <p:cNvSpPr txBox="1"/>
          <p:nvPr/>
        </p:nvSpPr>
        <p:spPr>
          <a:xfrm>
            <a:off x="843136" y="0"/>
            <a:ext cx="21434266" cy="1015663"/>
          </a:xfrm>
          <a:prstGeom prst="rect">
            <a:avLst/>
          </a:prstGeom>
          <a:noFill/>
        </p:spPr>
        <p:txBody>
          <a:bodyPr wrap="none" rtlCol="0">
            <a:spAutoFit/>
          </a:bodyPr>
          <a:lstStyle/>
          <a:p>
            <a:pPr algn="ctr"/>
            <a:r>
              <a:rPr lang="en-GB" sz="6000" b="1" dirty="0">
                <a:solidFill>
                  <a:srgbClr val="C00000"/>
                </a:solidFill>
              </a:rPr>
              <a:t>What if I cannot reduce the TFM? Optimise the refrigerant!</a:t>
            </a:r>
          </a:p>
        </p:txBody>
      </p:sp>
      <p:pic>
        <p:nvPicPr>
          <p:cNvPr id="12" name="Picture 11"/>
          <p:cNvPicPr>
            <a:picLocks noChangeAspect="1"/>
          </p:cNvPicPr>
          <p:nvPr/>
        </p:nvPicPr>
        <p:blipFill>
          <a:blip r:embed="rId2"/>
          <a:stretch>
            <a:fillRect/>
          </a:stretch>
        </p:blipFill>
        <p:spPr>
          <a:xfrm>
            <a:off x="494172" y="1892926"/>
            <a:ext cx="18284893" cy="10451911"/>
          </a:xfrm>
          <a:prstGeom prst="rect">
            <a:avLst/>
          </a:prstGeom>
        </p:spPr>
      </p:pic>
      <p:sp>
        <p:nvSpPr>
          <p:cNvPr id="13" name="TextBox 12"/>
          <p:cNvSpPr txBox="1"/>
          <p:nvPr/>
        </p:nvSpPr>
        <p:spPr>
          <a:xfrm>
            <a:off x="18603579" y="6898793"/>
            <a:ext cx="3920109" cy="3970318"/>
          </a:xfrm>
          <a:prstGeom prst="rect">
            <a:avLst/>
          </a:prstGeom>
          <a:noFill/>
        </p:spPr>
        <p:txBody>
          <a:bodyPr wrap="square" rtlCol="0">
            <a:spAutoFit/>
          </a:bodyPr>
          <a:lstStyle/>
          <a:p>
            <a:r>
              <a:rPr lang="en-GB" sz="2800" b="1" dirty="0">
                <a:solidFill>
                  <a:srgbClr val="FF0000"/>
                </a:solidFill>
                <a:latin typeface="Calibri Light" panose="020F0302020204030204" pitchFamily="34" charset="0"/>
                <a:cs typeface="Calibri Light" panose="020F0302020204030204" pitchFamily="34" charset="0"/>
              </a:rPr>
              <a:t>e.g. for a power dissipation of 1 W/cm</a:t>
            </a:r>
            <a:r>
              <a:rPr lang="en-GB" sz="2800" b="1" baseline="30000" dirty="0">
                <a:solidFill>
                  <a:srgbClr val="FF0000"/>
                </a:solidFill>
                <a:latin typeface="Calibri Light" panose="020F0302020204030204" pitchFamily="34" charset="0"/>
                <a:cs typeface="Calibri Light" panose="020F0302020204030204" pitchFamily="34" charset="0"/>
              </a:rPr>
              <a:t>2</a:t>
            </a:r>
            <a:r>
              <a:rPr lang="en-GB" sz="2800" b="1" dirty="0">
                <a:solidFill>
                  <a:srgbClr val="FF0000"/>
                </a:solidFill>
                <a:latin typeface="Calibri Light" panose="020F0302020204030204" pitchFamily="34" charset="0"/>
                <a:cs typeface="Calibri Light" panose="020F0302020204030204" pitchFamily="34" charset="0"/>
              </a:rPr>
              <a:t> if you look for T</a:t>
            </a:r>
            <a:r>
              <a:rPr lang="en-GB" sz="2800" b="1" baseline="-25000" dirty="0">
                <a:solidFill>
                  <a:srgbClr val="FF0000"/>
                </a:solidFill>
                <a:latin typeface="Calibri Light" panose="020F0302020204030204" pitchFamily="34" charset="0"/>
                <a:cs typeface="Calibri Light" panose="020F0302020204030204" pitchFamily="34" charset="0"/>
              </a:rPr>
              <a:t>MAX</a:t>
            </a:r>
            <a:r>
              <a:rPr lang="en-GB" sz="2800" b="1" dirty="0">
                <a:solidFill>
                  <a:srgbClr val="FF0000"/>
                </a:solidFill>
                <a:latin typeface="Calibri Light" panose="020F0302020204030204" pitchFamily="34" charset="0"/>
                <a:cs typeface="Calibri Light" panose="020F0302020204030204" pitchFamily="34" charset="0"/>
              </a:rPr>
              <a:t> &lt;-30 </a:t>
            </a:r>
            <a:r>
              <a:rPr lang="en-GB" sz="2800" b="1" dirty="0">
                <a:solidFill>
                  <a:srgbClr val="FF0000"/>
                </a:solidFill>
                <a:latin typeface="Calibri" panose="020F0502020204030204" pitchFamily="34" charset="0"/>
                <a:cs typeface="Calibri" panose="020F0502020204030204" pitchFamily="34" charset="0"/>
              </a:rPr>
              <a:t>°</a:t>
            </a:r>
            <a:r>
              <a:rPr lang="en-GB" sz="2800" b="1" dirty="0">
                <a:solidFill>
                  <a:srgbClr val="FF0000"/>
                </a:solidFill>
                <a:latin typeface="Calibri Light" panose="020F0302020204030204" pitchFamily="34" charset="0"/>
                <a:cs typeface="Calibri Light" panose="020F0302020204030204" pitchFamily="34" charset="0"/>
              </a:rPr>
              <a:t>C on your sensor, the saturation temperature in the evaporator must be </a:t>
            </a:r>
            <a:r>
              <a:rPr lang="en-GB" sz="2800" b="1" dirty="0" err="1">
                <a:solidFill>
                  <a:srgbClr val="FF0000"/>
                </a:solidFill>
                <a:latin typeface="Calibri Light" panose="020F0302020204030204" pitchFamily="34" charset="0"/>
                <a:cs typeface="Calibri Light" panose="020F0302020204030204" pitchFamily="34" charset="0"/>
              </a:rPr>
              <a:t>T</a:t>
            </a:r>
            <a:r>
              <a:rPr lang="en-GB" sz="2800" b="1" baseline="-25000" dirty="0" err="1">
                <a:solidFill>
                  <a:srgbClr val="FF0000"/>
                </a:solidFill>
                <a:latin typeface="Calibri Light" panose="020F0302020204030204" pitchFamily="34" charset="0"/>
                <a:cs typeface="Calibri Light" panose="020F0302020204030204" pitchFamily="34" charset="0"/>
              </a:rPr>
              <a:t>Sat</a:t>
            </a:r>
            <a:r>
              <a:rPr lang="en-GB" sz="2800" b="1" dirty="0">
                <a:solidFill>
                  <a:srgbClr val="FF0000"/>
                </a:solidFill>
                <a:latin typeface="Calibri Light" panose="020F0302020204030204" pitchFamily="34" charset="0"/>
                <a:cs typeface="Calibri Light" panose="020F0302020204030204" pitchFamily="34" charset="0"/>
              </a:rPr>
              <a:t> &lt;-42 °C  (maybe -40 if an optimal design for CO</a:t>
            </a:r>
            <a:r>
              <a:rPr lang="en-GB" sz="2800" b="1" baseline="-25000" dirty="0">
                <a:solidFill>
                  <a:srgbClr val="FF0000"/>
                </a:solidFill>
                <a:latin typeface="Calibri Light" panose="020F0302020204030204" pitchFamily="34" charset="0"/>
                <a:cs typeface="Calibri Light" panose="020F0302020204030204" pitchFamily="34" charset="0"/>
              </a:rPr>
              <a:t>2</a:t>
            </a:r>
            <a:r>
              <a:rPr lang="en-GB" sz="2800" b="1" dirty="0">
                <a:solidFill>
                  <a:srgbClr val="FF0000"/>
                </a:solidFill>
                <a:latin typeface="Calibri Light" panose="020F0302020204030204" pitchFamily="34" charset="0"/>
                <a:cs typeface="Calibri Light" panose="020F0302020204030204" pitchFamily="34" charset="0"/>
              </a:rPr>
              <a:t> allows for higher HTC)</a:t>
            </a:r>
          </a:p>
        </p:txBody>
      </p:sp>
    </p:spTree>
    <p:extLst>
      <p:ext uri="{BB962C8B-B14F-4D97-AF65-F5344CB8AC3E}">
        <p14:creationId xmlns:p14="http://schemas.microsoft.com/office/powerpoint/2010/main" val="331843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16</a:t>
            </a:fld>
            <a:endParaRPr lang="en-US" sz="3200" dirty="0">
              <a:solidFill>
                <a:schemeClr val="tx1"/>
              </a:solidFill>
              <a:latin typeface="Myriad Pro" pitchFamily="-84" charset="0"/>
              <a:ea typeface="MS PGothic" pitchFamily="34" charset="-128"/>
              <a:sym typeface="Myriad Pro" pitchFamily="-84" charset="0"/>
            </a:endParaRPr>
          </a:p>
        </p:txBody>
      </p:sp>
      <p:sp>
        <p:nvSpPr>
          <p:cNvPr id="7" name="TextBox 6"/>
          <p:cNvSpPr txBox="1"/>
          <p:nvPr/>
        </p:nvSpPr>
        <p:spPr>
          <a:xfrm>
            <a:off x="201587" y="0"/>
            <a:ext cx="22717374" cy="1015663"/>
          </a:xfrm>
          <a:prstGeom prst="rect">
            <a:avLst/>
          </a:prstGeom>
          <a:noFill/>
        </p:spPr>
        <p:txBody>
          <a:bodyPr wrap="none" rtlCol="0">
            <a:spAutoFit/>
          </a:bodyPr>
          <a:lstStyle/>
          <a:p>
            <a:pPr algn="ctr"/>
            <a:r>
              <a:rPr lang="en-GB" sz="6000" b="1" dirty="0">
                <a:solidFill>
                  <a:srgbClr val="C00000"/>
                </a:solidFill>
              </a:rPr>
              <a:t>There is still some space to optimise boiling in SMALL ID pipes</a:t>
            </a:r>
          </a:p>
        </p:txBody>
      </p:sp>
      <p:grpSp>
        <p:nvGrpSpPr>
          <p:cNvPr id="19" name="Group 18">
            <a:extLst>
              <a:ext uri="{FF2B5EF4-FFF2-40B4-BE49-F238E27FC236}">
                <a16:creationId xmlns:a16="http://schemas.microsoft.com/office/drawing/2014/main" id="{F786DBAD-699B-B35D-5B89-109DF6F28829}"/>
              </a:ext>
            </a:extLst>
          </p:cNvPr>
          <p:cNvGrpSpPr/>
          <p:nvPr/>
        </p:nvGrpSpPr>
        <p:grpSpPr>
          <a:xfrm>
            <a:off x="1107661" y="2444750"/>
            <a:ext cx="3737742" cy="9029700"/>
            <a:chOff x="948559" y="1987550"/>
            <a:chExt cx="3737742" cy="9029700"/>
          </a:xfrm>
        </p:grpSpPr>
        <p:pic>
          <p:nvPicPr>
            <p:cNvPr id="5" name="Picture 4">
              <a:extLst>
                <a:ext uri="{FF2B5EF4-FFF2-40B4-BE49-F238E27FC236}">
                  <a16:creationId xmlns:a16="http://schemas.microsoft.com/office/drawing/2014/main" id="{D1458CCB-7B43-DDA0-1EBB-EC433FCEE11A}"/>
                </a:ext>
              </a:extLst>
            </p:cNvPr>
            <p:cNvPicPr>
              <a:picLocks noChangeAspect="1"/>
            </p:cNvPicPr>
            <p:nvPr/>
          </p:nvPicPr>
          <p:blipFill rotWithShape="1">
            <a:blip r:embed="rId3"/>
            <a:srcRect l="55501"/>
            <a:stretch/>
          </p:blipFill>
          <p:spPr>
            <a:xfrm>
              <a:off x="1613100" y="6280150"/>
              <a:ext cx="3073201" cy="4737100"/>
            </a:xfrm>
            <a:prstGeom prst="rect">
              <a:avLst/>
            </a:prstGeom>
          </p:spPr>
        </p:pic>
        <p:pic>
          <p:nvPicPr>
            <p:cNvPr id="3" name="Picture 2">
              <a:extLst>
                <a:ext uri="{FF2B5EF4-FFF2-40B4-BE49-F238E27FC236}">
                  <a16:creationId xmlns:a16="http://schemas.microsoft.com/office/drawing/2014/main" id="{481E06E6-749B-9B1C-EDB3-145D0C364B4E}"/>
                </a:ext>
              </a:extLst>
            </p:cNvPr>
            <p:cNvPicPr>
              <a:picLocks noChangeAspect="1"/>
            </p:cNvPicPr>
            <p:nvPr/>
          </p:nvPicPr>
          <p:blipFill rotWithShape="1">
            <a:blip r:embed="rId3"/>
            <a:srcRect r="45879"/>
            <a:stretch/>
          </p:blipFill>
          <p:spPr>
            <a:xfrm>
              <a:off x="948559" y="1987550"/>
              <a:ext cx="3737742" cy="4737100"/>
            </a:xfrm>
            <a:prstGeom prst="rect">
              <a:avLst/>
            </a:prstGeom>
          </p:spPr>
        </p:pic>
      </p:grpSp>
      <p:grpSp>
        <p:nvGrpSpPr>
          <p:cNvPr id="6" name="Group 5">
            <a:extLst>
              <a:ext uri="{FF2B5EF4-FFF2-40B4-BE49-F238E27FC236}">
                <a16:creationId xmlns:a16="http://schemas.microsoft.com/office/drawing/2014/main" id="{2D84579D-46E8-1909-21F0-E6917FEEBB13}"/>
              </a:ext>
            </a:extLst>
          </p:cNvPr>
          <p:cNvGrpSpPr/>
          <p:nvPr/>
        </p:nvGrpSpPr>
        <p:grpSpPr>
          <a:xfrm>
            <a:off x="15500317" y="2444750"/>
            <a:ext cx="3740818" cy="9029700"/>
            <a:chOff x="948559" y="1987550"/>
            <a:chExt cx="3740818" cy="9029700"/>
          </a:xfrm>
        </p:grpSpPr>
        <p:pic>
          <p:nvPicPr>
            <p:cNvPr id="8" name="Picture 7">
              <a:extLst>
                <a:ext uri="{FF2B5EF4-FFF2-40B4-BE49-F238E27FC236}">
                  <a16:creationId xmlns:a16="http://schemas.microsoft.com/office/drawing/2014/main" id="{E950A3F7-73FC-D5E7-26DB-36C8DE911886}"/>
                </a:ext>
              </a:extLst>
            </p:cNvPr>
            <p:cNvPicPr>
              <a:picLocks noChangeAspect="1"/>
            </p:cNvPicPr>
            <p:nvPr/>
          </p:nvPicPr>
          <p:blipFill rotWithShape="1">
            <a:blip r:embed="rId3"/>
            <a:srcRect l="55501"/>
            <a:stretch/>
          </p:blipFill>
          <p:spPr>
            <a:xfrm>
              <a:off x="1613100" y="6280150"/>
              <a:ext cx="3073201" cy="4737100"/>
            </a:xfrm>
            <a:prstGeom prst="rect">
              <a:avLst/>
            </a:prstGeom>
          </p:spPr>
        </p:pic>
        <p:pic>
          <p:nvPicPr>
            <p:cNvPr id="9" name="Picture 8">
              <a:extLst>
                <a:ext uri="{FF2B5EF4-FFF2-40B4-BE49-F238E27FC236}">
                  <a16:creationId xmlns:a16="http://schemas.microsoft.com/office/drawing/2014/main" id="{6C251475-987F-4B9E-620B-ACA055E81364}"/>
                </a:ext>
              </a:extLst>
            </p:cNvPr>
            <p:cNvPicPr>
              <a:picLocks noChangeAspect="1"/>
            </p:cNvPicPr>
            <p:nvPr/>
          </p:nvPicPr>
          <p:blipFill rotWithShape="1">
            <a:blip r:embed="rId3"/>
            <a:srcRect r="45879"/>
            <a:stretch/>
          </p:blipFill>
          <p:spPr>
            <a:xfrm>
              <a:off x="948559" y="1987550"/>
              <a:ext cx="3737742" cy="4737100"/>
            </a:xfrm>
            <a:prstGeom prst="rect">
              <a:avLst/>
            </a:prstGeom>
          </p:spPr>
        </p:pic>
        <p:grpSp>
          <p:nvGrpSpPr>
            <p:cNvPr id="10" name="Group 9">
              <a:extLst>
                <a:ext uri="{FF2B5EF4-FFF2-40B4-BE49-F238E27FC236}">
                  <a16:creationId xmlns:a16="http://schemas.microsoft.com/office/drawing/2014/main" id="{EE8F730F-541B-C78B-0014-2054295DC7D6}"/>
                </a:ext>
              </a:extLst>
            </p:cNvPr>
            <p:cNvGrpSpPr/>
            <p:nvPr/>
          </p:nvGrpSpPr>
          <p:grpSpPr>
            <a:xfrm>
              <a:off x="1613100" y="3340436"/>
              <a:ext cx="3067050" cy="1015664"/>
              <a:chOff x="6305550" y="3562350"/>
              <a:chExt cx="3067050" cy="1085850"/>
            </a:xfrm>
          </p:grpSpPr>
          <p:cxnSp>
            <p:nvCxnSpPr>
              <p:cNvPr id="17" name="Straight Connector 16">
                <a:extLst>
                  <a:ext uri="{FF2B5EF4-FFF2-40B4-BE49-F238E27FC236}">
                    <a16:creationId xmlns:a16="http://schemas.microsoft.com/office/drawing/2014/main" id="{288CB429-8C24-D628-C999-C3EBF2CDB56D}"/>
                  </a:ext>
                </a:extLst>
              </p:cNvPr>
              <p:cNvCxnSpPr/>
              <p:nvPr/>
            </p:nvCxnSpPr>
            <p:spPr bwMode="auto">
              <a:xfrm>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D3F249C8-0CE0-011F-D507-2BCAF9FA7A59}"/>
                  </a:ext>
                </a:extLst>
              </p:cNvPr>
              <p:cNvCxnSpPr/>
              <p:nvPr/>
            </p:nvCxnSpPr>
            <p:spPr bwMode="auto">
              <a:xfrm flipV="1">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1" name="Group 10">
              <a:extLst>
                <a:ext uri="{FF2B5EF4-FFF2-40B4-BE49-F238E27FC236}">
                  <a16:creationId xmlns:a16="http://schemas.microsoft.com/office/drawing/2014/main" id="{2A50BC70-D3F6-2C48-FD51-F55C9AE77966}"/>
                </a:ext>
              </a:extLst>
            </p:cNvPr>
            <p:cNvGrpSpPr/>
            <p:nvPr/>
          </p:nvGrpSpPr>
          <p:grpSpPr>
            <a:xfrm>
              <a:off x="1613100" y="6626393"/>
              <a:ext cx="3067050" cy="1015664"/>
              <a:chOff x="6305550" y="3562350"/>
              <a:chExt cx="3067050" cy="1085850"/>
            </a:xfrm>
          </p:grpSpPr>
          <p:cxnSp>
            <p:nvCxnSpPr>
              <p:cNvPr id="15" name="Straight Connector 14">
                <a:extLst>
                  <a:ext uri="{FF2B5EF4-FFF2-40B4-BE49-F238E27FC236}">
                    <a16:creationId xmlns:a16="http://schemas.microsoft.com/office/drawing/2014/main" id="{3367967D-0F6A-8EA4-1F9E-525D0C42C7DE}"/>
                  </a:ext>
                </a:extLst>
              </p:cNvPr>
              <p:cNvCxnSpPr/>
              <p:nvPr/>
            </p:nvCxnSpPr>
            <p:spPr bwMode="auto">
              <a:xfrm>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5D3719E3-DC39-4DDA-D161-2C2DD8B4E1AE}"/>
                  </a:ext>
                </a:extLst>
              </p:cNvPr>
              <p:cNvCxnSpPr/>
              <p:nvPr/>
            </p:nvCxnSpPr>
            <p:spPr bwMode="auto">
              <a:xfrm flipV="1">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2" name="Group 11">
              <a:extLst>
                <a:ext uri="{FF2B5EF4-FFF2-40B4-BE49-F238E27FC236}">
                  <a16:creationId xmlns:a16="http://schemas.microsoft.com/office/drawing/2014/main" id="{D623D963-52A5-D6DE-DD1D-B464305B0F3F}"/>
                </a:ext>
              </a:extLst>
            </p:cNvPr>
            <p:cNvGrpSpPr/>
            <p:nvPr/>
          </p:nvGrpSpPr>
          <p:grpSpPr>
            <a:xfrm>
              <a:off x="1622327" y="4347079"/>
              <a:ext cx="3067050" cy="1015664"/>
              <a:chOff x="6305550" y="3562350"/>
              <a:chExt cx="3067050" cy="1085850"/>
            </a:xfrm>
          </p:grpSpPr>
          <p:cxnSp>
            <p:nvCxnSpPr>
              <p:cNvPr id="13" name="Straight Connector 12">
                <a:extLst>
                  <a:ext uri="{FF2B5EF4-FFF2-40B4-BE49-F238E27FC236}">
                    <a16:creationId xmlns:a16="http://schemas.microsoft.com/office/drawing/2014/main" id="{7D1F6CC7-32D0-F04A-B3AB-455E60DDE3C9}"/>
                  </a:ext>
                </a:extLst>
              </p:cNvPr>
              <p:cNvCxnSpPr/>
              <p:nvPr/>
            </p:nvCxnSpPr>
            <p:spPr bwMode="auto">
              <a:xfrm>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473C0920-C6D3-28B8-031E-56461BF04480}"/>
                  </a:ext>
                </a:extLst>
              </p:cNvPr>
              <p:cNvCxnSpPr/>
              <p:nvPr/>
            </p:nvCxnSpPr>
            <p:spPr bwMode="auto">
              <a:xfrm flipV="1">
                <a:off x="6305550" y="3562350"/>
                <a:ext cx="3067050" cy="108585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21" name="Picture 20">
            <a:extLst>
              <a:ext uri="{FF2B5EF4-FFF2-40B4-BE49-F238E27FC236}">
                <a16:creationId xmlns:a16="http://schemas.microsoft.com/office/drawing/2014/main" id="{BB6F7169-2D23-90B4-CC48-1B970BE6AF6D}"/>
              </a:ext>
            </a:extLst>
          </p:cNvPr>
          <p:cNvPicPr>
            <a:picLocks noChangeAspect="1"/>
          </p:cNvPicPr>
          <p:nvPr/>
        </p:nvPicPr>
        <p:blipFill>
          <a:blip r:embed="rId4"/>
          <a:stretch>
            <a:fillRect/>
          </a:stretch>
        </p:blipFill>
        <p:spPr>
          <a:xfrm>
            <a:off x="6778786" y="6847078"/>
            <a:ext cx="8180798" cy="4747251"/>
          </a:xfrm>
          <a:prstGeom prst="rect">
            <a:avLst/>
          </a:prstGeom>
        </p:spPr>
      </p:pic>
      <p:sp>
        <p:nvSpPr>
          <p:cNvPr id="22" name="TextBox 21">
            <a:extLst>
              <a:ext uri="{FF2B5EF4-FFF2-40B4-BE49-F238E27FC236}">
                <a16:creationId xmlns:a16="http://schemas.microsoft.com/office/drawing/2014/main" id="{3F4525C8-9436-78EA-2133-29D00E9C8C8A}"/>
              </a:ext>
            </a:extLst>
          </p:cNvPr>
          <p:cNvSpPr txBox="1"/>
          <p:nvPr/>
        </p:nvSpPr>
        <p:spPr>
          <a:xfrm>
            <a:off x="2228570" y="1438107"/>
            <a:ext cx="2160463" cy="738664"/>
          </a:xfrm>
          <a:prstGeom prst="rect">
            <a:avLst/>
          </a:prstGeom>
          <a:noFill/>
        </p:spPr>
        <p:txBody>
          <a:bodyPr wrap="none" rtlCol="0">
            <a:spAutoFit/>
          </a:bodyPr>
          <a:lstStyle/>
          <a:p>
            <a:r>
              <a:rPr lang="fr-CH" dirty="0"/>
              <a:t>Large ID</a:t>
            </a:r>
            <a:endParaRPr lang="en-GB" dirty="0"/>
          </a:p>
        </p:txBody>
      </p:sp>
      <p:sp>
        <p:nvSpPr>
          <p:cNvPr id="23" name="TextBox 22">
            <a:extLst>
              <a:ext uri="{FF2B5EF4-FFF2-40B4-BE49-F238E27FC236}">
                <a16:creationId xmlns:a16="http://schemas.microsoft.com/office/drawing/2014/main" id="{C48A15EC-D100-2263-982D-9D64A5AE70F6}"/>
              </a:ext>
            </a:extLst>
          </p:cNvPr>
          <p:cNvSpPr txBox="1"/>
          <p:nvPr/>
        </p:nvSpPr>
        <p:spPr>
          <a:xfrm>
            <a:off x="16639048" y="1438107"/>
            <a:ext cx="2137124" cy="738664"/>
          </a:xfrm>
          <a:prstGeom prst="rect">
            <a:avLst/>
          </a:prstGeom>
          <a:noFill/>
        </p:spPr>
        <p:txBody>
          <a:bodyPr wrap="none" rtlCol="0">
            <a:spAutoFit/>
          </a:bodyPr>
          <a:lstStyle/>
          <a:p>
            <a:r>
              <a:rPr lang="fr-CH" dirty="0"/>
              <a:t>Small ID</a:t>
            </a:r>
            <a:endParaRPr lang="en-GB" dirty="0"/>
          </a:p>
        </p:txBody>
      </p:sp>
      <p:sp>
        <p:nvSpPr>
          <p:cNvPr id="24" name="TextBox 23">
            <a:extLst>
              <a:ext uri="{FF2B5EF4-FFF2-40B4-BE49-F238E27FC236}">
                <a16:creationId xmlns:a16="http://schemas.microsoft.com/office/drawing/2014/main" id="{6952428F-E6FC-669D-9CE8-E2540E2E7803}"/>
              </a:ext>
            </a:extLst>
          </p:cNvPr>
          <p:cNvSpPr txBox="1"/>
          <p:nvPr/>
        </p:nvSpPr>
        <p:spPr>
          <a:xfrm>
            <a:off x="2319865" y="11474450"/>
            <a:ext cx="17098655" cy="738664"/>
          </a:xfrm>
          <a:prstGeom prst="rect">
            <a:avLst/>
          </a:prstGeom>
          <a:noFill/>
        </p:spPr>
        <p:txBody>
          <a:bodyPr wrap="none" rtlCol="0">
            <a:spAutoFit/>
          </a:bodyPr>
          <a:lstStyle/>
          <a:p>
            <a:pPr algn="ctr"/>
            <a:r>
              <a:rPr lang="en-GB" dirty="0"/>
              <a:t>Growing effect of “confinement” in CO</a:t>
            </a:r>
            <a:r>
              <a:rPr lang="en-GB" baseline="-25000" dirty="0"/>
              <a:t>2</a:t>
            </a:r>
            <a:r>
              <a:rPr lang="en-GB" dirty="0"/>
              <a:t> boiling flows reducing T and ID</a:t>
            </a:r>
          </a:p>
        </p:txBody>
      </p:sp>
      <p:pic>
        <p:nvPicPr>
          <p:cNvPr id="26" name="Picture 25">
            <a:extLst>
              <a:ext uri="{FF2B5EF4-FFF2-40B4-BE49-F238E27FC236}">
                <a16:creationId xmlns:a16="http://schemas.microsoft.com/office/drawing/2014/main" id="{7101D39D-2C06-CEC0-520D-D54833DF5EEA}"/>
              </a:ext>
            </a:extLst>
          </p:cNvPr>
          <p:cNvPicPr>
            <a:picLocks noChangeAspect="1"/>
          </p:cNvPicPr>
          <p:nvPr/>
        </p:nvPicPr>
        <p:blipFill>
          <a:blip r:embed="rId5"/>
          <a:stretch>
            <a:fillRect/>
          </a:stretch>
        </p:blipFill>
        <p:spPr>
          <a:xfrm>
            <a:off x="10307078" y="5438823"/>
            <a:ext cx="2711877" cy="949157"/>
          </a:xfrm>
          <a:prstGeom prst="rect">
            <a:avLst/>
          </a:prstGeom>
        </p:spPr>
      </p:pic>
      <p:sp>
        <p:nvSpPr>
          <p:cNvPr id="27" name="TextBox 26">
            <a:extLst>
              <a:ext uri="{FF2B5EF4-FFF2-40B4-BE49-F238E27FC236}">
                <a16:creationId xmlns:a16="http://schemas.microsoft.com/office/drawing/2014/main" id="{0F1EE9DA-C7A8-6280-F7FC-AFD3BFCC6814}"/>
              </a:ext>
            </a:extLst>
          </p:cNvPr>
          <p:cNvSpPr txBox="1"/>
          <p:nvPr/>
        </p:nvSpPr>
        <p:spPr>
          <a:xfrm>
            <a:off x="7430363" y="5568997"/>
            <a:ext cx="2284600" cy="523220"/>
          </a:xfrm>
          <a:prstGeom prst="rect">
            <a:avLst/>
          </a:prstGeom>
          <a:noFill/>
        </p:spPr>
        <p:txBody>
          <a:bodyPr wrap="none" rtlCol="0">
            <a:spAutoFit/>
          </a:bodyPr>
          <a:lstStyle/>
          <a:p>
            <a:r>
              <a:rPr lang="fr-CH" sz="2800" i="1" dirty="0">
                <a:solidFill>
                  <a:schemeClr val="bg2">
                    <a:lumMod val="65000"/>
                    <a:lumOff val="35000"/>
                  </a:schemeClr>
                </a:solidFill>
              </a:rPr>
              <a:t>Bond </a:t>
            </a:r>
            <a:r>
              <a:rPr lang="fr-CH" sz="2800" i="1" dirty="0" err="1">
                <a:solidFill>
                  <a:schemeClr val="bg2">
                    <a:lumMod val="65000"/>
                    <a:lumOff val="35000"/>
                  </a:schemeClr>
                </a:solidFill>
              </a:rPr>
              <a:t>number</a:t>
            </a:r>
            <a:endParaRPr lang="en-GB" sz="2800" i="1" dirty="0">
              <a:solidFill>
                <a:schemeClr val="bg2">
                  <a:lumMod val="65000"/>
                  <a:lumOff val="35000"/>
                </a:schemeClr>
              </a:solidFill>
            </a:endParaRPr>
          </a:p>
        </p:txBody>
      </p:sp>
      <p:sp>
        <p:nvSpPr>
          <p:cNvPr id="28" name="TextBox 27">
            <a:extLst>
              <a:ext uri="{FF2B5EF4-FFF2-40B4-BE49-F238E27FC236}">
                <a16:creationId xmlns:a16="http://schemas.microsoft.com/office/drawing/2014/main" id="{A3B1EA6D-FA86-8187-1EF5-D1A819DCDDAF}"/>
              </a:ext>
            </a:extLst>
          </p:cNvPr>
          <p:cNvSpPr txBox="1"/>
          <p:nvPr/>
        </p:nvSpPr>
        <p:spPr>
          <a:xfrm>
            <a:off x="7430363" y="6374686"/>
            <a:ext cx="3490058" cy="523220"/>
          </a:xfrm>
          <a:prstGeom prst="rect">
            <a:avLst/>
          </a:prstGeom>
          <a:noFill/>
        </p:spPr>
        <p:txBody>
          <a:bodyPr wrap="none" rtlCol="0">
            <a:spAutoFit/>
          </a:bodyPr>
          <a:lstStyle/>
          <a:p>
            <a:r>
              <a:rPr lang="fr-CH" sz="2800" i="1" dirty="0">
                <a:solidFill>
                  <a:schemeClr val="bg2">
                    <a:lumMod val="65000"/>
                    <a:lumOff val="35000"/>
                  </a:schemeClr>
                </a:solidFill>
              </a:rPr>
              <a:t>Confinement </a:t>
            </a:r>
            <a:r>
              <a:rPr lang="fr-CH" sz="2800" i="1" dirty="0" err="1">
                <a:solidFill>
                  <a:schemeClr val="bg2">
                    <a:lumMod val="65000"/>
                    <a:lumOff val="35000"/>
                  </a:schemeClr>
                </a:solidFill>
              </a:rPr>
              <a:t>number</a:t>
            </a:r>
            <a:endParaRPr lang="en-GB" sz="2800" i="1" dirty="0">
              <a:solidFill>
                <a:schemeClr val="bg2">
                  <a:lumMod val="65000"/>
                  <a:lumOff val="35000"/>
                </a:schemeClr>
              </a:solidFill>
            </a:endParaRPr>
          </a:p>
        </p:txBody>
      </p:sp>
      <p:pic>
        <p:nvPicPr>
          <p:cNvPr id="30" name="Picture 29">
            <a:extLst>
              <a:ext uri="{FF2B5EF4-FFF2-40B4-BE49-F238E27FC236}">
                <a16:creationId xmlns:a16="http://schemas.microsoft.com/office/drawing/2014/main" id="{D0AB4CB1-8BA8-523F-340E-9CAE2E20EE3D}"/>
              </a:ext>
            </a:extLst>
          </p:cNvPr>
          <p:cNvPicPr>
            <a:picLocks noChangeAspect="1"/>
          </p:cNvPicPr>
          <p:nvPr/>
        </p:nvPicPr>
        <p:blipFill>
          <a:blip r:embed="rId6"/>
          <a:stretch>
            <a:fillRect/>
          </a:stretch>
        </p:blipFill>
        <p:spPr>
          <a:xfrm>
            <a:off x="11134244" y="6348961"/>
            <a:ext cx="1884711" cy="548945"/>
          </a:xfrm>
          <a:prstGeom prst="rect">
            <a:avLst/>
          </a:prstGeom>
        </p:spPr>
      </p:pic>
      <p:sp>
        <p:nvSpPr>
          <p:cNvPr id="31" name="TextBox 30">
            <a:extLst>
              <a:ext uri="{FF2B5EF4-FFF2-40B4-BE49-F238E27FC236}">
                <a16:creationId xmlns:a16="http://schemas.microsoft.com/office/drawing/2014/main" id="{81D8EC74-D209-10AD-17C0-3342BE36CEE2}"/>
              </a:ext>
            </a:extLst>
          </p:cNvPr>
          <p:cNvSpPr txBox="1"/>
          <p:nvPr/>
        </p:nvSpPr>
        <p:spPr>
          <a:xfrm rot="1180949">
            <a:off x="9885947" y="8163173"/>
            <a:ext cx="995785" cy="400110"/>
          </a:xfrm>
          <a:prstGeom prst="rect">
            <a:avLst/>
          </a:prstGeom>
          <a:noFill/>
        </p:spPr>
        <p:txBody>
          <a:bodyPr wrap="none" rtlCol="0">
            <a:spAutoFit/>
          </a:bodyPr>
          <a:lstStyle/>
          <a:p>
            <a:r>
              <a:rPr lang="fr-CH" sz="2000" b="1" dirty="0">
                <a:solidFill>
                  <a:schemeClr val="bg2">
                    <a:lumMod val="65000"/>
                    <a:lumOff val="35000"/>
                  </a:schemeClr>
                </a:solidFill>
                <a:latin typeface="Times New Roman" panose="02020603050405020304" pitchFamily="18" charset="0"/>
                <a:cs typeface="Times New Roman" panose="02020603050405020304" pitchFamily="18" charset="0"/>
              </a:rPr>
              <a:t>0.5 mm</a:t>
            </a:r>
            <a:endParaRPr lang="en-GB" sz="2000" b="1" dirty="0">
              <a:solidFill>
                <a:schemeClr val="bg2">
                  <a:lumMod val="65000"/>
                  <a:lumOff val="3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AF01801-2F99-1C09-B680-C32DA10D155C}"/>
              </a:ext>
            </a:extLst>
          </p:cNvPr>
          <p:cNvSpPr txBox="1"/>
          <p:nvPr/>
        </p:nvSpPr>
        <p:spPr>
          <a:xfrm rot="587686">
            <a:off x="9049697" y="9258648"/>
            <a:ext cx="995785" cy="400110"/>
          </a:xfrm>
          <a:prstGeom prst="rect">
            <a:avLst/>
          </a:prstGeom>
          <a:noFill/>
        </p:spPr>
        <p:txBody>
          <a:bodyPr wrap="none" rtlCol="0">
            <a:spAutoFit/>
          </a:bodyPr>
          <a:lstStyle/>
          <a:p>
            <a:r>
              <a:rPr lang="fr-CH" sz="2000" b="1" dirty="0">
                <a:solidFill>
                  <a:schemeClr val="bg2">
                    <a:lumMod val="65000"/>
                    <a:lumOff val="35000"/>
                  </a:schemeClr>
                </a:solidFill>
                <a:latin typeface="Times New Roman" panose="02020603050405020304" pitchFamily="18" charset="0"/>
                <a:cs typeface="Times New Roman" panose="02020603050405020304" pitchFamily="18" charset="0"/>
              </a:rPr>
              <a:t>1.0 mm</a:t>
            </a:r>
            <a:endParaRPr lang="en-GB" sz="2000" b="1" dirty="0">
              <a:solidFill>
                <a:schemeClr val="bg2">
                  <a:lumMod val="65000"/>
                  <a:lumOff val="35000"/>
                </a:schemeClr>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603B475-3F50-CC9D-5FE8-F7D188C5E36C}"/>
              </a:ext>
            </a:extLst>
          </p:cNvPr>
          <p:cNvSpPr txBox="1"/>
          <p:nvPr/>
        </p:nvSpPr>
        <p:spPr>
          <a:xfrm rot="206912">
            <a:off x="9569531" y="10374359"/>
            <a:ext cx="1124026" cy="400110"/>
          </a:xfrm>
          <a:prstGeom prst="rect">
            <a:avLst/>
          </a:prstGeom>
          <a:noFill/>
        </p:spPr>
        <p:txBody>
          <a:bodyPr wrap="none" rtlCol="0">
            <a:spAutoFit/>
          </a:bodyPr>
          <a:lstStyle/>
          <a:p>
            <a:r>
              <a:rPr lang="fr-CH" sz="2000" b="1" dirty="0">
                <a:solidFill>
                  <a:schemeClr val="bg2">
                    <a:lumMod val="65000"/>
                    <a:lumOff val="35000"/>
                  </a:schemeClr>
                </a:solidFill>
                <a:latin typeface="Times New Roman" panose="02020603050405020304" pitchFamily="18" charset="0"/>
                <a:cs typeface="Times New Roman" panose="02020603050405020304" pitchFamily="18" charset="0"/>
              </a:rPr>
              <a:t>2.15 mm</a:t>
            </a:r>
            <a:endParaRPr lang="en-GB" sz="2000" b="1" dirty="0">
              <a:solidFill>
                <a:schemeClr val="bg2">
                  <a:lumMod val="65000"/>
                  <a:lumOff val="35000"/>
                </a:schemeClr>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CBC264F-1C39-1F00-4598-417CF159FA24}"/>
              </a:ext>
            </a:extLst>
          </p:cNvPr>
          <p:cNvSpPr txBox="1"/>
          <p:nvPr/>
        </p:nvSpPr>
        <p:spPr>
          <a:xfrm>
            <a:off x="5080117" y="2409816"/>
            <a:ext cx="10775579" cy="2677656"/>
          </a:xfrm>
          <a:prstGeom prst="rect">
            <a:avLst/>
          </a:prstGeom>
          <a:noFill/>
        </p:spPr>
        <p:txBody>
          <a:bodyPr wrap="square" rtlCol="0">
            <a:spAutoFit/>
          </a:bodyPr>
          <a:lstStyle/>
          <a:p>
            <a:r>
              <a:rPr lang="en-GB" dirty="0"/>
              <a:t>When the size of the bubbles quickly reaches dimensions comparable to the pipe ID, they cannot evolve freely and the possible boiling patterns are different: “confined flow” </a:t>
            </a:r>
          </a:p>
        </p:txBody>
      </p:sp>
      <p:sp>
        <p:nvSpPr>
          <p:cNvPr id="35" name="Arrow: Right 34">
            <a:extLst>
              <a:ext uri="{FF2B5EF4-FFF2-40B4-BE49-F238E27FC236}">
                <a16:creationId xmlns:a16="http://schemas.microsoft.com/office/drawing/2014/main" id="{EB26823B-FB5C-909C-1704-2E0F3E33A553}"/>
              </a:ext>
            </a:extLst>
          </p:cNvPr>
          <p:cNvSpPr/>
          <p:nvPr/>
        </p:nvSpPr>
        <p:spPr bwMode="auto">
          <a:xfrm>
            <a:off x="14200668" y="4485758"/>
            <a:ext cx="1527011" cy="532118"/>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Tree>
    <p:extLst>
      <p:ext uri="{BB962C8B-B14F-4D97-AF65-F5344CB8AC3E}">
        <p14:creationId xmlns:p14="http://schemas.microsoft.com/office/powerpoint/2010/main" val="22852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17</a:t>
            </a:fld>
            <a:endParaRPr lang="en-US" sz="3200" dirty="0">
              <a:solidFill>
                <a:schemeClr val="tx1"/>
              </a:solidFill>
              <a:latin typeface="Myriad Pro" pitchFamily="-84" charset="0"/>
              <a:ea typeface="MS PGothic" pitchFamily="34" charset="-128"/>
              <a:sym typeface="Myriad Pro" pitchFamily="-84" charset="0"/>
            </a:endParaRPr>
          </a:p>
        </p:txBody>
      </p:sp>
      <p:sp>
        <p:nvSpPr>
          <p:cNvPr id="7" name="TextBox 6"/>
          <p:cNvSpPr txBox="1"/>
          <p:nvPr/>
        </p:nvSpPr>
        <p:spPr>
          <a:xfrm>
            <a:off x="4633943" y="0"/>
            <a:ext cx="13852638" cy="1015663"/>
          </a:xfrm>
          <a:prstGeom prst="rect">
            <a:avLst/>
          </a:prstGeom>
          <a:noFill/>
        </p:spPr>
        <p:txBody>
          <a:bodyPr wrap="none" rtlCol="0">
            <a:spAutoFit/>
          </a:bodyPr>
          <a:lstStyle/>
          <a:p>
            <a:pPr algn="ctr"/>
            <a:r>
              <a:rPr lang="en-GB" sz="6000" b="1" dirty="0">
                <a:solidFill>
                  <a:srgbClr val="C00000"/>
                </a:solidFill>
              </a:rPr>
              <a:t>Investigations at CERN on CO</a:t>
            </a:r>
            <a:r>
              <a:rPr lang="en-GB" sz="6000" b="1" baseline="-25000" dirty="0">
                <a:solidFill>
                  <a:srgbClr val="C00000"/>
                </a:solidFill>
              </a:rPr>
              <a:t>2</a:t>
            </a:r>
            <a:r>
              <a:rPr lang="en-GB" sz="6000" b="1" dirty="0">
                <a:solidFill>
                  <a:srgbClr val="C00000"/>
                </a:solidFill>
              </a:rPr>
              <a:t> boiling</a:t>
            </a:r>
          </a:p>
        </p:txBody>
      </p:sp>
      <p:sp>
        <p:nvSpPr>
          <p:cNvPr id="2" name="TextBox 1">
            <a:extLst>
              <a:ext uri="{FF2B5EF4-FFF2-40B4-BE49-F238E27FC236}">
                <a16:creationId xmlns:a16="http://schemas.microsoft.com/office/drawing/2014/main" id="{48401226-7A3A-FD68-2574-2666ACB9B71C}"/>
              </a:ext>
            </a:extLst>
          </p:cNvPr>
          <p:cNvSpPr txBox="1"/>
          <p:nvPr/>
        </p:nvSpPr>
        <p:spPr>
          <a:xfrm>
            <a:off x="3521969" y="1527814"/>
            <a:ext cx="18944809" cy="6463308"/>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GB" sz="2800" dirty="0"/>
              <a:t>D. Hellenschmidt et al., </a:t>
            </a:r>
            <a:r>
              <a:rPr lang="en-GB" sz="2800" i="1" dirty="0"/>
              <a:t>New insights on boiling carbon dioxide flow in </a:t>
            </a:r>
            <a:r>
              <a:rPr lang="en-GB" sz="2800" b="1" i="1" dirty="0"/>
              <a:t>mini- and micro-channels </a:t>
            </a:r>
            <a:r>
              <a:rPr lang="en-GB" sz="2800" i="1" dirty="0"/>
              <a:t>for optimal silicon detector cooling</a:t>
            </a:r>
            <a:r>
              <a:rPr lang="en-GB" sz="2800" dirty="0"/>
              <a:t>, Nuclear Inst. and Methods in Physics Research, A 958 (2020) 162535</a:t>
            </a:r>
          </a:p>
          <a:p>
            <a:pPr marL="571500" indent="-571500">
              <a:spcAft>
                <a:spcPts val="1200"/>
              </a:spcAft>
              <a:buFont typeface="Arial" panose="020B0604020202020204" pitchFamily="34" charset="0"/>
              <a:buChar char="•"/>
            </a:pPr>
            <a:r>
              <a:rPr lang="en-GB" sz="2800" dirty="0"/>
              <a:t>D. Hellenschmidt, P. Petagna, </a:t>
            </a:r>
            <a:r>
              <a:rPr lang="en-GB" sz="2800" i="1" dirty="0"/>
              <a:t>Effects of saturation temperature on the boiling properties of carbon dioxide in </a:t>
            </a:r>
            <a:r>
              <a:rPr lang="en-GB" sz="2800" b="1" i="1" dirty="0"/>
              <a:t>small diameter pipes </a:t>
            </a:r>
            <a:r>
              <a:rPr lang="en-GB" sz="2800" i="1" dirty="0"/>
              <a:t>at low vapour quality: Pressure drop</a:t>
            </a:r>
            <a:r>
              <a:rPr lang="en-GB" sz="2800" dirty="0"/>
              <a:t>, Int. Journal of Heat and Mass Transfer 163 (2020) 120209 </a:t>
            </a:r>
          </a:p>
          <a:p>
            <a:pPr marL="571500" indent="-571500">
              <a:spcAft>
                <a:spcPts val="1200"/>
              </a:spcAft>
              <a:buFont typeface="Arial" panose="020B0604020202020204" pitchFamily="34" charset="0"/>
              <a:buChar char="•"/>
            </a:pPr>
            <a:r>
              <a:rPr lang="en-GB" sz="2800" dirty="0"/>
              <a:t>D. Hellenschmidt, P. Petagna, </a:t>
            </a:r>
            <a:r>
              <a:rPr lang="en-GB" sz="2800" i="1" dirty="0"/>
              <a:t>Effects of saturation temperature on the boiling properties of carbon dioxide in </a:t>
            </a:r>
            <a:r>
              <a:rPr lang="en-GB" sz="2800" b="1" i="1" dirty="0"/>
              <a:t>small diameter pipes</a:t>
            </a:r>
            <a:r>
              <a:rPr lang="en-GB" sz="2800" i="1" dirty="0"/>
              <a:t> at low vapour quality: Heat transfer coeﬃcient</a:t>
            </a:r>
            <a:r>
              <a:rPr lang="en-GB" sz="2800" dirty="0"/>
              <a:t>, Int. Journal of Heat and Mass Transfer 172 (2021) 121094 </a:t>
            </a:r>
          </a:p>
          <a:p>
            <a:pPr marL="571500" indent="-571500">
              <a:spcAft>
                <a:spcPts val="1200"/>
              </a:spcAft>
              <a:buFont typeface="Arial" panose="020B0604020202020204" pitchFamily="34" charset="0"/>
              <a:buChar char="•"/>
            </a:pPr>
            <a:r>
              <a:rPr lang="en-GB" sz="2800" dirty="0"/>
              <a:t>D. Schmid et al., </a:t>
            </a:r>
            <a:r>
              <a:rPr lang="en-GB" sz="2800" i="1" dirty="0"/>
              <a:t>Flow pattern observations and flow pattern map for adiabatic two-phase flow of carbon dioxide in </a:t>
            </a:r>
            <a:r>
              <a:rPr lang="en-GB" sz="2800" b="1" i="1" dirty="0"/>
              <a:t>vertical upward and downward direction</a:t>
            </a:r>
            <a:r>
              <a:rPr lang="en-GB" sz="2800" dirty="0"/>
              <a:t>, Experimental Thermal and Fluid Science 131 (2022) 110526</a:t>
            </a:r>
          </a:p>
          <a:p>
            <a:pPr marL="571500" indent="-571500">
              <a:spcAft>
                <a:spcPts val="1200"/>
              </a:spcAft>
              <a:buFont typeface="Arial" panose="020B0604020202020204" pitchFamily="34" charset="0"/>
              <a:buChar char="•"/>
            </a:pPr>
            <a:r>
              <a:rPr lang="en-GB" sz="2800" dirty="0"/>
              <a:t>D. Schmid et al., </a:t>
            </a:r>
            <a:r>
              <a:rPr lang="en-GB" sz="2800" i="1" dirty="0"/>
              <a:t>Adiabatic two-phase pressure drop of carbon dioxide in </a:t>
            </a:r>
            <a:r>
              <a:rPr lang="en-GB" sz="2800" b="1" i="1" dirty="0"/>
              <a:t>different channel orientations</a:t>
            </a:r>
            <a:r>
              <a:rPr lang="en-GB" sz="2800" dirty="0"/>
              <a:t>, Int. Journal of Heat and Fluid Flow 95 (2022) 108966</a:t>
            </a:r>
          </a:p>
          <a:p>
            <a:pPr marL="571500" indent="-571500">
              <a:spcAft>
                <a:spcPts val="1200"/>
              </a:spcAft>
              <a:buFont typeface="Arial" panose="020B0604020202020204" pitchFamily="34" charset="0"/>
              <a:buChar char="•"/>
            </a:pPr>
            <a:r>
              <a:rPr lang="en-GB" sz="2800" dirty="0"/>
              <a:t>D. Schmid et al., </a:t>
            </a:r>
            <a:r>
              <a:rPr lang="en-GB" sz="2800" i="1" dirty="0"/>
              <a:t>Heat transfer of ﬂow boiling carbon dioxide in </a:t>
            </a:r>
            <a:r>
              <a:rPr lang="en-GB" sz="2800" b="1" i="1" dirty="0"/>
              <a:t>vertical upward direction</a:t>
            </a:r>
            <a:r>
              <a:rPr lang="en-GB" sz="2800" dirty="0"/>
              <a:t>, Int. Journal of Heat and Mass Transfer 196 (2022) 123246 </a:t>
            </a:r>
          </a:p>
        </p:txBody>
      </p:sp>
      <p:sp>
        <p:nvSpPr>
          <p:cNvPr id="3" name="Left Brace 2">
            <a:extLst>
              <a:ext uri="{FF2B5EF4-FFF2-40B4-BE49-F238E27FC236}">
                <a16:creationId xmlns:a16="http://schemas.microsoft.com/office/drawing/2014/main" id="{44C84338-25C4-6820-839E-BB776909DDD9}"/>
              </a:ext>
            </a:extLst>
          </p:cNvPr>
          <p:cNvSpPr/>
          <p:nvPr/>
        </p:nvSpPr>
        <p:spPr bwMode="auto">
          <a:xfrm>
            <a:off x="2937712" y="1632928"/>
            <a:ext cx="598887" cy="3179097"/>
          </a:xfrm>
          <a:prstGeom prst="leftBrace">
            <a:avLst/>
          </a:prstGeom>
          <a:noFill/>
          <a:ln w="28575" cap="flat" cmpd="sng" algn="ctr">
            <a:solidFill>
              <a:srgbClr val="24549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5" name="Left Brace 4">
            <a:extLst>
              <a:ext uri="{FF2B5EF4-FFF2-40B4-BE49-F238E27FC236}">
                <a16:creationId xmlns:a16="http://schemas.microsoft.com/office/drawing/2014/main" id="{D8A15186-1A87-E1BB-E95A-06A926AD3E13}"/>
              </a:ext>
            </a:extLst>
          </p:cNvPr>
          <p:cNvSpPr/>
          <p:nvPr/>
        </p:nvSpPr>
        <p:spPr bwMode="auto">
          <a:xfrm>
            <a:off x="2923082" y="4964425"/>
            <a:ext cx="598887" cy="3026697"/>
          </a:xfrm>
          <a:prstGeom prst="leftBrace">
            <a:avLst/>
          </a:prstGeom>
          <a:noFill/>
          <a:ln w="28575" cap="flat" cmpd="sng" algn="ctr">
            <a:solidFill>
              <a:srgbClr val="24549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6" name="TextBox 5">
            <a:extLst>
              <a:ext uri="{FF2B5EF4-FFF2-40B4-BE49-F238E27FC236}">
                <a16:creationId xmlns:a16="http://schemas.microsoft.com/office/drawing/2014/main" id="{29413446-C0C3-5381-D13D-0FF5B78216C9}"/>
              </a:ext>
            </a:extLst>
          </p:cNvPr>
          <p:cNvSpPr txBox="1"/>
          <p:nvPr/>
        </p:nvSpPr>
        <p:spPr>
          <a:xfrm>
            <a:off x="389384" y="2868533"/>
            <a:ext cx="2833141" cy="707886"/>
          </a:xfrm>
          <a:prstGeom prst="rect">
            <a:avLst/>
          </a:prstGeom>
          <a:noFill/>
        </p:spPr>
        <p:txBody>
          <a:bodyPr wrap="square" rtlCol="0">
            <a:spAutoFit/>
          </a:bodyPr>
          <a:lstStyle/>
          <a:p>
            <a:r>
              <a:rPr lang="en-GB" sz="2000" b="1" dirty="0">
                <a:solidFill>
                  <a:srgbClr val="FF0000"/>
                </a:solidFill>
              </a:rPr>
              <a:t>Evaporation in mini- and micro-channels</a:t>
            </a:r>
          </a:p>
        </p:txBody>
      </p:sp>
      <p:sp>
        <p:nvSpPr>
          <p:cNvPr id="8" name="TextBox 7">
            <a:extLst>
              <a:ext uri="{FF2B5EF4-FFF2-40B4-BE49-F238E27FC236}">
                <a16:creationId xmlns:a16="http://schemas.microsoft.com/office/drawing/2014/main" id="{FABAFAE1-EDA7-F46C-B49D-864E2EC7BB50}"/>
              </a:ext>
            </a:extLst>
          </p:cNvPr>
          <p:cNvSpPr txBox="1"/>
          <p:nvPr/>
        </p:nvSpPr>
        <p:spPr>
          <a:xfrm>
            <a:off x="389383" y="5969941"/>
            <a:ext cx="2833141" cy="1015663"/>
          </a:xfrm>
          <a:prstGeom prst="rect">
            <a:avLst/>
          </a:prstGeom>
          <a:noFill/>
        </p:spPr>
        <p:txBody>
          <a:bodyPr wrap="square" rtlCol="0">
            <a:spAutoFit/>
          </a:bodyPr>
          <a:lstStyle/>
          <a:p>
            <a:r>
              <a:rPr lang="en-GB" sz="2000" b="1" dirty="0">
                <a:solidFill>
                  <a:srgbClr val="FF0000"/>
                </a:solidFill>
              </a:rPr>
              <a:t>Two-phase boiling flows in large VERTICAL pipes</a:t>
            </a:r>
          </a:p>
        </p:txBody>
      </p:sp>
      <p:sp>
        <p:nvSpPr>
          <p:cNvPr id="9" name="TextBox 8">
            <a:extLst>
              <a:ext uri="{FF2B5EF4-FFF2-40B4-BE49-F238E27FC236}">
                <a16:creationId xmlns:a16="http://schemas.microsoft.com/office/drawing/2014/main" id="{936BB23F-4E68-1FB3-310C-E8A6DB7618AD}"/>
              </a:ext>
            </a:extLst>
          </p:cNvPr>
          <p:cNvSpPr txBox="1"/>
          <p:nvPr/>
        </p:nvSpPr>
        <p:spPr>
          <a:xfrm>
            <a:off x="389383" y="8456172"/>
            <a:ext cx="22077395" cy="2462213"/>
          </a:xfrm>
          <a:prstGeom prst="rect">
            <a:avLst/>
          </a:prstGeom>
          <a:noFill/>
        </p:spPr>
        <p:txBody>
          <a:bodyPr wrap="square" rtlCol="0">
            <a:spAutoFit/>
          </a:bodyPr>
          <a:lstStyle/>
          <a:p>
            <a:pPr marL="571500" indent="-571500">
              <a:spcAft>
                <a:spcPts val="1200"/>
              </a:spcAft>
              <a:buClr>
                <a:srgbClr val="FF0000"/>
              </a:buClr>
              <a:buFont typeface="Wingdings 3" panose="05040102010807070707" pitchFamily="18" charset="2"/>
              <a:buChar char=""/>
            </a:pPr>
            <a:r>
              <a:rPr lang="en-GB" sz="3600" dirty="0"/>
              <a:t>For large pipes (i.e. NON confined flows) “good” correlations developed involving CO</a:t>
            </a:r>
            <a:r>
              <a:rPr lang="en-GB" sz="3600" baseline="-25000" dirty="0"/>
              <a:t>2</a:t>
            </a:r>
            <a:r>
              <a:rPr lang="en-GB" sz="3600" dirty="0"/>
              <a:t> data work relatively well in horizontal flow and can be re-adapted to vertical flow based on additional data</a:t>
            </a:r>
            <a:r>
              <a:rPr lang="en-GB" sz="3600" baseline="30000" dirty="0"/>
              <a:t>(*)</a:t>
            </a:r>
          </a:p>
          <a:p>
            <a:pPr marL="571500" indent="-571500">
              <a:spcAft>
                <a:spcPts val="1200"/>
              </a:spcAft>
              <a:buClr>
                <a:srgbClr val="FF0000"/>
              </a:buClr>
              <a:buFont typeface="Wingdings 3" panose="05040102010807070707" pitchFamily="18" charset="2"/>
              <a:buChar char=""/>
            </a:pPr>
            <a:r>
              <a:rPr lang="en-GB" sz="3600" b="1" dirty="0"/>
              <a:t>For small pipes (i.e. potentially confined flows) almost no existing model really works as they seem to be unable to catch the dependence from the saturation temperature</a:t>
            </a:r>
          </a:p>
        </p:txBody>
      </p:sp>
      <p:sp>
        <p:nvSpPr>
          <p:cNvPr id="11" name="TextBox 10">
            <a:extLst>
              <a:ext uri="{FF2B5EF4-FFF2-40B4-BE49-F238E27FC236}">
                <a16:creationId xmlns:a16="http://schemas.microsoft.com/office/drawing/2014/main" id="{30702225-48EA-3EDE-E98B-E6E2EF519378}"/>
              </a:ext>
            </a:extLst>
          </p:cNvPr>
          <p:cNvSpPr txBox="1"/>
          <p:nvPr/>
        </p:nvSpPr>
        <p:spPr>
          <a:xfrm>
            <a:off x="1316044" y="11157322"/>
            <a:ext cx="20412063" cy="646331"/>
          </a:xfrm>
          <a:prstGeom prst="rect">
            <a:avLst/>
          </a:prstGeom>
          <a:noFill/>
        </p:spPr>
        <p:txBody>
          <a:bodyPr wrap="none" rtlCol="0">
            <a:spAutoFit/>
          </a:bodyPr>
          <a:lstStyle/>
          <a:p>
            <a:pPr algn="ctr"/>
            <a:r>
              <a:rPr lang="en-GB" sz="3600" b="1" dirty="0"/>
              <a:t>Activity idle due to limited resources. Actively looking for collaborations (including external) </a:t>
            </a:r>
          </a:p>
        </p:txBody>
      </p:sp>
    </p:spTree>
    <p:extLst>
      <p:ext uri="{BB962C8B-B14F-4D97-AF65-F5344CB8AC3E}">
        <p14:creationId xmlns:p14="http://schemas.microsoft.com/office/powerpoint/2010/main" val="33080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18</a:t>
            </a:fld>
            <a:endParaRPr lang="en-US" dirty="0"/>
          </a:p>
        </p:txBody>
      </p:sp>
      <p:sp>
        <p:nvSpPr>
          <p:cNvPr id="16" name="TextBox 15"/>
          <p:cNvSpPr txBox="1"/>
          <p:nvPr/>
        </p:nvSpPr>
        <p:spPr>
          <a:xfrm>
            <a:off x="3103404" y="0"/>
            <a:ext cx="16913605" cy="1015663"/>
          </a:xfrm>
          <a:prstGeom prst="rect">
            <a:avLst/>
          </a:prstGeom>
          <a:noFill/>
        </p:spPr>
        <p:txBody>
          <a:bodyPr wrap="none" rtlCol="0">
            <a:spAutoFit/>
          </a:bodyPr>
          <a:lstStyle/>
          <a:p>
            <a:pPr algn="ctr"/>
            <a:r>
              <a:rPr lang="en-GB" sz="6000" b="1" dirty="0">
                <a:solidFill>
                  <a:srgbClr val="C00000"/>
                </a:solidFill>
              </a:rPr>
              <a:t>Yes, but to </a:t>
            </a:r>
            <a:r>
              <a:rPr lang="en-GB" sz="6000" b="1" u="sng" dirty="0">
                <a:solidFill>
                  <a:srgbClr val="C00000"/>
                </a:solidFill>
              </a:rPr>
              <a:t>REALLY</a:t>
            </a:r>
            <a:r>
              <a:rPr lang="en-GB" sz="6000" b="1" dirty="0">
                <a:solidFill>
                  <a:srgbClr val="C00000"/>
                </a:solidFill>
              </a:rPr>
              <a:t> go colder? Supercritical Kr!</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8553C47-FBFD-D910-BBDC-14A66F7B5A4A}"/>
                  </a:ext>
                </a:extLst>
              </p:cNvPr>
              <p:cNvSpPr txBox="1"/>
              <p:nvPr/>
            </p:nvSpPr>
            <p:spPr>
              <a:xfrm>
                <a:off x="6820852" y="11653573"/>
                <a:ext cx="6943725" cy="962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b="1" i="1" smtClean="0">
                          <a:latin typeface="Cambria Math" panose="02040503050406030204" pitchFamily="18" charset="0"/>
                        </a:rPr>
                        <m:t>𝑽𝑯𝑻𝑪</m:t>
                      </m:r>
                      <m:r>
                        <a:rPr lang="en-GB" sz="2800" b="0" i="0">
                          <a:latin typeface="Cambria Math" panose="02040503050406030204" pitchFamily="18" charset="0"/>
                        </a:rPr>
                        <m:t>= </m:t>
                      </m:r>
                      <m:f>
                        <m:fPr>
                          <m:ctrlPr>
                            <a:rPr lang="en-GB" sz="2800" b="0" i="1">
                              <a:solidFill>
                                <a:srgbClr val="836967"/>
                              </a:solidFill>
                              <a:latin typeface="Cambria Math" panose="02040503050406030204" pitchFamily="18" charset="0"/>
                            </a:rPr>
                          </m:ctrlPr>
                        </m:fPr>
                        <m:num>
                          <m:r>
                            <a:rPr lang="en-GB" sz="2800" b="1" i="1">
                              <a:latin typeface="Cambria Math" panose="02040503050406030204" pitchFamily="18" charset="0"/>
                            </a:rPr>
                            <m:t>𝑸</m:t>
                          </m:r>
                        </m:num>
                        <m:den>
                          <m:r>
                            <a:rPr lang="en-GB" sz="2800" b="1" i="1">
                              <a:latin typeface="Cambria Math" panose="02040503050406030204" pitchFamily="18" charset="0"/>
                            </a:rPr>
                            <m:t>𝑽𝒐𝒍𝒖𝒎𝒆</m:t>
                          </m:r>
                          <m:r>
                            <a:rPr lang="en-GB" sz="2800" b="0" i="0">
                              <a:latin typeface="Cambria Math" panose="02040503050406030204" pitchFamily="18" charset="0"/>
                            </a:rPr>
                            <m:t>∗</m:t>
                          </m:r>
                          <m:r>
                            <a:rPr lang="en-GB" sz="2800" b="1" i="1">
                              <a:latin typeface="Cambria Math" panose="02040503050406030204" pitchFamily="18" charset="0"/>
                            </a:rPr>
                            <m:t>𝜟</m:t>
                          </m:r>
                          <m:r>
                            <a:rPr lang="en-GB" sz="2800" b="1" i="1">
                              <a:latin typeface="Cambria Math" panose="02040503050406030204" pitchFamily="18" charset="0"/>
                            </a:rPr>
                            <m:t>𝑻</m:t>
                          </m:r>
                          <m:d>
                            <m:dPr>
                              <m:ctrlPr>
                                <a:rPr lang="en-GB" sz="2800" b="1" i="1">
                                  <a:latin typeface="Cambria Math" panose="02040503050406030204" pitchFamily="18" charset="0"/>
                                </a:rPr>
                              </m:ctrlPr>
                            </m:dPr>
                            <m:e>
                              <m:r>
                                <a:rPr lang="en-GB" sz="2800" b="1" i="1">
                                  <a:latin typeface="Cambria Math" panose="02040503050406030204" pitchFamily="18" charset="0"/>
                                </a:rPr>
                                <m:t>𝑫𝑷</m:t>
                              </m:r>
                              <m:r>
                                <m:rPr>
                                  <m:lit/>
                                </m:rPr>
                                <a:rPr lang="en-GB" sz="2800" b="0" i="0">
                                  <a:latin typeface="Cambria Math" panose="02040503050406030204" pitchFamily="18" charset="0"/>
                                </a:rPr>
                                <m:t>&amp;</m:t>
                              </m:r>
                              <m:r>
                                <a:rPr lang="en-GB" sz="2800" b="1" i="1">
                                  <a:latin typeface="Cambria Math" panose="02040503050406030204" pitchFamily="18" charset="0"/>
                                </a:rPr>
                                <m:t>𝑯𝑻𝑪</m:t>
                              </m:r>
                            </m:e>
                          </m:d>
                        </m:den>
                      </m:f>
                    </m:oMath>
                  </m:oMathPara>
                </a14:m>
                <a:endParaRPr lang="en-GB" sz="2800" dirty="0"/>
              </a:p>
            </p:txBody>
          </p:sp>
        </mc:Choice>
        <mc:Fallback>
          <p:sp>
            <p:nvSpPr>
              <p:cNvPr id="8" name="TextBox 7">
                <a:extLst>
                  <a:ext uri="{FF2B5EF4-FFF2-40B4-BE49-F238E27FC236}">
                    <a16:creationId xmlns:a16="http://schemas.microsoft.com/office/drawing/2014/main" id="{C8553C47-FBFD-D910-BBDC-14A66F7B5A4A}"/>
                  </a:ext>
                </a:extLst>
              </p:cNvPr>
              <p:cNvSpPr txBox="1">
                <a:spLocks noRot="1" noChangeAspect="1" noMove="1" noResize="1" noEditPoints="1" noAdjustHandles="1" noChangeArrowheads="1" noChangeShapeType="1" noTextEdit="1"/>
              </p:cNvSpPr>
              <p:nvPr/>
            </p:nvSpPr>
            <p:spPr>
              <a:xfrm>
                <a:off x="6820852" y="11653573"/>
                <a:ext cx="6943725" cy="962699"/>
              </a:xfrm>
              <a:prstGeom prst="rect">
                <a:avLst/>
              </a:prstGeom>
              <a:blipFill>
                <a:blip r:embed="rId3"/>
                <a:stretch>
                  <a:fillRect/>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7A59DE64-F992-9F04-BE6B-0CB3C1ED6359}"/>
              </a:ext>
            </a:extLst>
          </p:cNvPr>
          <p:cNvPicPr>
            <a:picLocks noChangeAspect="1"/>
          </p:cNvPicPr>
          <p:nvPr/>
        </p:nvPicPr>
        <p:blipFill rotWithShape="1">
          <a:blip r:embed="rId4">
            <a:extLst>
              <a:ext uri="{28A0092B-C50C-407E-A947-70E740481C1C}">
                <a14:useLocalDpi xmlns:a14="http://schemas.microsoft.com/office/drawing/2010/main" val="0"/>
              </a:ext>
            </a:extLst>
          </a:blip>
          <a:srcRect l="50967"/>
          <a:stretch/>
        </p:blipFill>
        <p:spPr bwMode="auto">
          <a:xfrm>
            <a:off x="114300" y="5409453"/>
            <a:ext cx="7967396" cy="6308029"/>
          </a:xfrm>
          <a:prstGeom prst="rect">
            <a:avLst/>
          </a:prstGeom>
          <a:noFill/>
        </p:spPr>
      </p:pic>
      <p:pic>
        <p:nvPicPr>
          <p:cNvPr id="10" name="Picture 9" descr="A graph of different colored lines&#10;&#10;Description automatically generated">
            <a:extLst>
              <a:ext uri="{FF2B5EF4-FFF2-40B4-BE49-F238E27FC236}">
                <a16:creationId xmlns:a16="http://schemas.microsoft.com/office/drawing/2014/main" id="{6B46312D-DBDA-4252-CEBA-608CD1464C15}"/>
              </a:ext>
            </a:extLst>
          </p:cNvPr>
          <p:cNvPicPr>
            <a:picLocks noChangeAspect="1"/>
          </p:cNvPicPr>
          <p:nvPr/>
        </p:nvPicPr>
        <p:blipFill>
          <a:blip r:embed="rId5"/>
          <a:stretch>
            <a:fillRect/>
          </a:stretch>
        </p:blipFill>
        <p:spPr>
          <a:xfrm>
            <a:off x="7674920" y="5409453"/>
            <a:ext cx="7779236" cy="6230062"/>
          </a:xfrm>
          <a:prstGeom prst="rect">
            <a:avLst/>
          </a:prstGeom>
        </p:spPr>
      </p:pic>
      <p:pic>
        <p:nvPicPr>
          <p:cNvPr id="11" name="Picture 10">
            <a:extLst>
              <a:ext uri="{FF2B5EF4-FFF2-40B4-BE49-F238E27FC236}">
                <a16:creationId xmlns:a16="http://schemas.microsoft.com/office/drawing/2014/main" id="{18B51605-E3AD-A411-9137-651444AAE6AB}"/>
              </a:ext>
            </a:extLst>
          </p:cNvPr>
          <p:cNvPicPr>
            <a:picLocks noChangeAspect="1"/>
          </p:cNvPicPr>
          <p:nvPr/>
        </p:nvPicPr>
        <p:blipFill rotWithShape="1">
          <a:blip r:embed="rId6">
            <a:extLst>
              <a:ext uri="{28A0092B-C50C-407E-A947-70E740481C1C}">
                <a14:useLocalDpi xmlns:a14="http://schemas.microsoft.com/office/drawing/2010/main" val="0"/>
              </a:ext>
            </a:extLst>
          </a:blip>
          <a:srcRect r="11868"/>
          <a:stretch/>
        </p:blipFill>
        <p:spPr bwMode="auto">
          <a:xfrm>
            <a:off x="15443583" y="5409453"/>
            <a:ext cx="7416418" cy="6311283"/>
          </a:xfrm>
          <a:prstGeom prst="rect">
            <a:avLst/>
          </a:prstGeom>
          <a:noFill/>
        </p:spPr>
      </p:pic>
      <p:sp>
        <p:nvSpPr>
          <p:cNvPr id="12" name="TextBox 11">
            <a:extLst>
              <a:ext uri="{FF2B5EF4-FFF2-40B4-BE49-F238E27FC236}">
                <a16:creationId xmlns:a16="http://schemas.microsoft.com/office/drawing/2014/main" id="{D54D178E-CDE5-AD4C-199B-B4EE39435440}"/>
              </a:ext>
            </a:extLst>
          </p:cNvPr>
          <p:cNvSpPr txBox="1"/>
          <p:nvPr/>
        </p:nvSpPr>
        <p:spPr>
          <a:xfrm>
            <a:off x="904756" y="1418716"/>
            <a:ext cx="21050250" cy="3416320"/>
          </a:xfrm>
          <a:prstGeom prst="rect">
            <a:avLst/>
          </a:prstGeom>
          <a:noFill/>
        </p:spPr>
        <p:txBody>
          <a:bodyPr wrap="square" rtlCol="0">
            <a:spAutoFit/>
          </a:bodyPr>
          <a:lstStyle/>
          <a:p>
            <a:r>
              <a:rPr lang="en-GB" sz="3600" dirty="0"/>
              <a:t>Today the only refrigerants in use for T &lt; -45 </a:t>
            </a:r>
            <a:r>
              <a:rPr lang="en-GB" sz="3600" baseline="30000" dirty="0" err="1"/>
              <a:t>o</a:t>
            </a:r>
            <a:r>
              <a:rPr lang="en-GB" sz="3600" dirty="0" err="1"/>
              <a:t>C</a:t>
            </a:r>
            <a:r>
              <a:rPr lang="en-GB" sz="3600" dirty="0"/>
              <a:t> are R23 (</a:t>
            </a:r>
            <a:r>
              <a:rPr lang="en-GB" sz="3600" b="0" i="0" dirty="0">
                <a:solidFill>
                  <a:schemeClr val="tx1"/>
                </a:solidFill>
                <a:effectLst/>
                <a:latin typeface="arial" panose="020B0604020202020204" pitchFamily="34" charset="0"/>
              </a:rPr>
              <a:t>CHF₃ very high GWP but still allowed since no viable alternative below -50 </a:t>
            </a:r>
            <a:r>
              <a:rPr lang="en-GB" sz="3600" b="0" i="0" baseline="30000" dirty="0" err="1">
                <a:solidFill>
                  <a:schemeClr val="tx1"/>
                </a:solidFill>
                <a:effectLst/>
                <a:latin typeface="arial" panose="020B0604020202020204" pitchFamily="34" charset="0"/>
              </a:rPr>
              <a:t>o</a:t>
            </a:r>
            <a:r>
              <a:rPr lang="en-GB" sz="3600" b="0" i="0" dirty="0" err="1">
                <a:solidFill>
                  <a:schemeClr val="tx1"/>
                </a:solidFill>
                <a:effectLst/>
                <a:latin typeface="arial" panose="020B0604020202020204" pitchFamily="34" charset="0"/>
              </a:rPr>
              <a:t>C</a:t>
            </a:r>
            <a:r>
              <a:rPr lang="en-GB" sz="3600" b="0" i="0" dirty="0">
                <a:solidFill>
                  <a:schemeClr val="tx1"/>
                </a:solidFill>
                <a:effectLst/>
                <a:latin typeface="arial" panose="020B0604020202020204" pitchFamily="34" charset="0"/>
              </a:rPr>
              <a:t> on the market) or CO</a:t>
            </a:r>
            <a:r>
              <a:rPr lang="en-GB" sz="3600" b="0" i="0" baseline="-25000" dirty="0">
                <a:solidFill>
                  <a:schemeClr val="tx1"/>
                </a:solidFill>
                <a:effectLst/>
                <a:latin typeface="arial" panose="020B0604020202020204" pitchFamily="34" charset="0"/>
              </a:rPr>
              <a:t>2</a:t>
            </a:r>
            <a:r>
              <a:rPr lang="en-GB" sz="3600" b="0" i="0" dirty="0">
                <a:solidFill>
                  <a:schemeClr val="tx1"/>
                </a:solidFill>
                <a:effectLst/>
                <a:latin typeface="arial" panose="020B0604020202020204" pitchFamily="34" charset="0"/>
              </a:rPr>
              <a:t>/N</a:t>
            </a:r>
            <a:r>
              <a:rPr lang="en-GB" sz="3600" b="0" i="0" baseline="-25000" dirty="0">
                <a:solidFill>
                  <a:schemeClr val="tx1"/>
                </a:solidFill>
                <a:effectLst/>
                <a:latin typeface="arial" panose="020B0604020202020204" pitchFamily="34" charset="0"/>
              </a:rPr>
              <a:t>2</a:t>
            </a:r>
            <a:r>
              <a:rPr lang="en-GB" sz="3600" b="0" i="0" dirty="0">
                <a:solidFill>
                  <a:schemeClr val="tx1"/>
                </a:solidFill>
                <a:effectLst/>
                <a:latin typeface="arial" panose="020B0604020202020204" pitchFamily="34" charset="0"/>
              </a:rPr>
              <a:t>O mixtures (natural but difficult to use and with limited thermal-fluidic performances: very limited use)</a:t>
            </a:r>
          </a:p>
          <a:p>
            <a:endParaRPr lang="en-GB" sz="3600" b="0" i="0" dirty="0">
              <a:solidFill>
                <a:schemeClr val="tx1"/>
              </a:solidFill>
              <a:effectLst/>
              <a:latin typeface="arial" panose="020B0604020202020204" pitchFamily="34" charset="0"/>
            </a:endParaRPr>
          </a:p>
          <a:p>
            <a:r>
              <a:rPr lang="en-GB" sz="3600" b="1" dirty="0">
                <a:solidFill>
                  <a:schemeClr val="tx1"/>
                </a:solidFill>
                <a:latin typeface="arial" panose="020B0604020202020204" pitchFamily="34" charset="0"/>
              </a:rPr>
              <a:t>Krypton is a natural fluid with Critical Point at [−63.8 </a:t>
            </a:r>
            <a:r>
              <a:rPr lang="en-GB" sz="3600" b="1" baseline="30000" dirty="0" err="1">
                <a:solidFill>
                  <a:schemeClr val="tx1"/>
                </a:solidFill>
                <a:latin typeface="arial" panose="020B0604020202020204" pitchFamily="34" charset="0"/>
              </a:rPr>
              <a:t>o</a:t>
            </a:r>
            <a:r>
              <a:rPr lang="en-GB" sz="3600" b="1" dirty="0" err="1">
                <a:solidFill>
                  <a:schemeClr val="tx1"/>
                </a:solidFill>
                <a:latin typeface="arial" panose="020B0604020202020204" pitchFamily="34" charset="0"/>
              </a:rPr>
              <a:t>C</a:t>
            </a:r>
            <a:r>
              <a:rPr lang="en-GB" sz="3600" b="1" dirty="0">
                <a:solidFill>
                  <a:schemeClr val="tx1"/>
                </a:solidFill>
                <a:latin typeface="arial" panose="020B0604020202020204" pitchFamily="34" charset="0"/>
              </a:rPr>
              <a:t> / 54.3 bars] with fantastic thermal-physical properties close to it (above AND below)</a:t>
            </a:r>
            <a:endParaRPr lang="en-GB" sz="3600" b="1" dirty="0">
              <a:solidFill>
                <a:schemeClr val="tx1"/>
              </a:solidFill>
            </a:endParaRPr>
          </a:p>
        </p:txBody>
      </p:sp>
    </p:spTree>
    <p:extLst>
      <p:ext uri="{BB962C8B-B14F-4D97-AF65-F5344CB8AC3E}">
        <p14:creationId xmlns:p14="http://schemas.microsoft.com/office/powerpoint/2010/main" val="25746220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19</a:t>
            </a:fld>
            <a:endParaRPr lang="en-US" dirty="0"/>
          </a:p>
        </p:txBody>
      </p:sp>
      <p:sp>
        <p:nvSpPr>
          <p:cNvPr id="16" name="TextBox 15"/>
          <p:cNvSpPr txBox="1"/>
          <p:nvPr/>
        </p:nvSpPr>
        <p:spPr>
          <a:xfrm>
            <a:off x="2571012" y="0"/>
            <a:ext cx="17978384" cy="1015663"/>
          </a:xfrm>
          <a:prstGeom prst="rect">
            <a:avLst/>
          </a:prstGeom>
          <a:noFill/>
        </p:spPr>
        <p:txBody>
          <a:bodyPr wrap="none" rtlCol="0">
            <a:spAutoFit/>
          </a:bodyPr>
          <a:lstStyle/>
          <a:p>
            <a:pPr algn="ctr"/>
            <a:r>
              <a:rPr lang="en-GB" sz="6000" b="1" dirty="0">
                <a:solidFill>
                  <a:srgbClr val="C00000"/>
                </a:solidFill>
              </a:rPr>
              <a:t>An innovative trans-critical Kr refrigeration cycle </a:t>
            </a:r>
          </a:p>
        </p:txBody>
      </p:sp>
      <p:pic>
        <p:nvPicPr>
          <p:cNvPr id="3" name="Picture 2" descr="A diagram of a nuclear power plant&#10;&#10;Description automatically generated">
            <a:extLst>
              <a:ext uri="{FF2B5EF4-FFF2-40B4-BE49-F238E27FC236}">
                <a16:creationId xmlns:a16="http://schemas.microsoft.com/office/drawing/2014/main" id="{C704A2CE-3F90-8873-B187-8406B9091EF6}"/>
              </a:ext>
            </a:extLst>
          </p:cNvPr>
          <p:cNvPicPr>
            <a:picLocks noChangeAspect="1"/>
          </p:cNvPicPr>
          <p:nvPr/>
        </p:nvPicPr>
        <p:blipFill>
          <a:blip r:embed="rId3"/>
          <a:stretch>
            <a:fillRect/>
          </a:stretch>
        </p:blipFill>
        <p:spPr>
          <a:xfrm>
            <a:off x="603250" y="3982088"/>
            <a:ext cx="9911080" cy="7223032"/>
          </a:xfrm>
          <a:prstGeom prst="rect">
            <a:avLst/>
          </a:prstGeom>
        </p:spPr>
      </p:pic>
      <p:pic>
        <p:nvPicPr>
          <p:cNvPr id="4" name="Picture 3">
            <a:extLst>
              <a:ext uri="{FF2B5EF4-FFF2-40B4-BE49-F238E27FC236}">
                <a16:creationId xmlns:a16="http://schemas.microsoft.com/office/drawing/2014/main" id="{333E773A-2AD7-392F-1F06-290FC4718109}"/>
              </a:ext>
            </a:extLst>
          </p:cNvPr>
          <p:cNvPicPr>
            <a:picLocks noChangeAspect="1"/>
          </p:cNvPicPr>
          <p:nvPr/>
        </p:nvPicPr>
        <p:blipFill rotWithShape="1">
          <a:blip r:embed="rId4">
            <a:extLst>
              <a:ext uri="{28A0092B-C50C-407E-A947-70E740481C1C}">
                <a14:useLocalDpi xmlns:a14="http://schemas.microsoft.com/office/drawing/2010/main" val="0"/>
              </a:ext>
            </a:extLst>
          </a:blip>
          <a:srcRect l="38668"/>
          <a:stretch/>
        </p:blipFill>
        <p:spPr bwMode="auto">
          <a:xfrm>
            <a:off x="12057462" y="3685739"/>
            <a:ext cx="9754788" cy="7653062"/>
          </a:xfrm>
          <a:prstGeom prst="rect">
            <a:avLst/>
          </a:prstGeom>
          <a:noFill/>
        </p:spPr>
      </p:pic>
      <p:sp>
        <p:nvSpPr>
          <p:cNvPr id="5" name="TextBox 4">
            <a:extLst>
              <a:ext uri="{FF2B5EF4-FFF2-40B4-BE49-F238E27FC236}">
                <a16:creationId xmlns:a16="http://schemas.microsoft.com/office/drawing/2014/main" id="{3EBDCAB4-F333-78F4-D9B5-0600A158E34C}"/>
              </a:ext>
            </a:extLst>
          </p:cNvPr>
          <p:cNvSpPr txBox="1"/>
          <p:nvPr/>
        </p:nvSpPr>
        <p:spPr>
          <a:xfrm>
            <a:off x="5405308" y="11415204"/>
            <a:ext cx="10637143" cy="738664"/>
          </a:xfrm>
          <a:prstGeom prst="rect">
            <a:avLst/>
          </a:prstGeom>
          <a:noFill/>
        </p:spPr>
        <p:txBody>
          <a:bodyPr wrap="none" rtlCol="0">
            <a:spAutoFit/>
          </a:bodyPr>
          <a:lstStyle/>
          <a:p>
            <a:r>
              <a:rPr lang="en-GB" dirty="0"/>
              <a:t>On-going PhD (CERN-NTNU): Luca Contiero</a:t>
            </a:r>
          </a:p>
        </p:txBody>
      </p:sp>
      <p:sp>
        <p:nvSpPr>
          <p:cNvPr id="6" name="TextBox 5">
            <a:extLst>
              <a:ext uri="{FF2B5EF4-FFF2-40B4-BE49-F238E27FC236}">
                <a16:creationId xmlns:a16="http://schemas.microsoft.com/office/drawing/2014/main" id="{2488BC04-17F2-C167-96BF-AF9CA5F2466F}"/>
              </a:ext>
            </a:extLst>
          </p:cNvPr>
          <p:cNvSpPr txBox="1"/>
          <p:nvPr/>
        </p:nvSpPr>
        <p:spPr>
          <a:xfrm>
            <a:off x="904756" y="1418716"/>
            <a:ext cx="21050250" cy="1754326"/>
          </a:xfrm>
          <a:prstGeom prst="rect">
            <a:avLst/>
          </a:prstGeom>
          <a:noFill/>
        </p:spPr>
        <p:txBody>
          <a:bodyPr wrap="square" rtlCol="0">
            <a:spAutoFit/>
          </a:bodyPr>
          <a:lstStyle/>
          <a:p>
            <a:r>
              <a:rPr lang="en-GB" sz="3600" b="1" dirty="0">
                <a:solidFill>
                  <a:schemeClr val="tx1"/>
                </a:solidFill>
                <a:latin typeface="arial" panose="020B0604020202020204" pitchFamily="34" charset="0"/>
              </a:rPr>
              <a:t>An innovative refrigeration cycle is being studied to use with full continuity Krypton from room temperature to −63.8 </a:t>
            </a:r>
            <a:r>
              <a:rPr lang="en-GB" sz="3600" b="1" baseline="30000" dirty="0" err="1">
                <a:solidFill>
                  <a:schemeClr val="tx1"/>
                </a:solidFill>
                <a:latin typeface="arial" panose="020B0604020202020204" pitchFamily="34" charset="0"/>
              </a:rPr>
              <a:t>o</a:t>
            </a:r>
            <a:r>
              <a:rPr lang="en-GB" sz="3600" b="1" dirty="0" err="1">
                <a:solidFill>
                  <a:schemeClr val="tx1"/>
                </a:solidFill>
                <a:latin typeface="arial" panose="020B0604020202020204" pitchFamily="34" charset="0"/>
              </a:rPr>
              <a:t>C</a:t>
            </a:r>
            <a:r>
              <a:rPr lang="en-GB" sz="3600" b="1" dirty="0">
                <a:solidFill>
                  <a:schemeClr val="tx1"/>
                </a:solidFill>
                <a:latin typeface="arial" panose="020B0604020202020204" pitchFamily="34" charset="0"/>
              </a:rPr>
              <a:t> in supercritical (single phase) conditions and down to -80</a:t>
            </a:r>
            <a:r>
              <a:rPr lang="en-GB" sz="3600" b="1" baseline="30000" dirty="0">
                <a:solidFill>
                  <a:schemeClr val="tx1"/>
                </a:solidFill>
                <a:latin typeface="arial" panose="020B0604020202020204" pitchFamily="34" charset="0"/>
              </a:rPr>
              <a:t> </a:t>
            </a:r>
            <a:r>
              <a:rPr lang="en-GB" sz="3600" b="1" baseline="30000" dirty="0" err="1">
                <a:solidFill>
                  <a:schemeClr val="tx1"/>
                </a:solidFill>
                <a:latin typeface="arial" panose="020B0604020202020204" pitchFamily="34" charset="0"/>
              </a:rPr>
              <a:t>o</a:t>
            </a:r>
            <a:r>
              <a:rPr lang="en-GB" sz="3600" b="1" dirty="0" err="1">
                <a:solidFill>
                  <a:schemeClr val="tx1"/>
                </a:solidFill>
                <a:latin typeface="arial" panose="020B0604020202020204" pitchFamily="34" charset="0"/>
              </a:rPr>
              <a:t>C</a:t>
            </a:r>
            <a:r>
              <a:rPr lang="en-GB" sz="3600" b="1" dirty="0">
                <a:solidFill>
                  <a:schemeClr val="tx1"/>
                </a:solidFill>
                <a:latin typeface="arial" panose="020B0604020202020204" pitchFamily="34" charset="0"/>
              </a:rPr>
              <a:t> in subcritical (two-phase boiling) conditions</a:t>
            </a:r>
            <a:endParaRPr lang="en-GB" sz="3600" b="1" dirty="0">
              <a:solidFill>
                <a:schemeClr val="tx1"/>
              </a:solidFill>
            </a:endParaRPr>
          </a:p>
        </p:txBody>
      </p:sp>
    </p:spTree>
    <p:extLst>
      <p:ext uri="{BB962C8B-B14F-4D97-AF65-F5344CB8AC3E}">
        <p14:creationId xmlns:p14="http://schemas.microsoft.com/office/powerpoint/2010/main" val="4365376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69A5DC"/>
            </a:gs>
          </a:gsLst>
          <a:lin ang="5400000" scaled="1"/>
        </a:gradFill>
        <a:effectLst/>
      </p:bgPr>
    </p:bg>
    <p:spTree>
      <p:nvGrpSpPr>
        <p:cNvPr id="1" name=""/>
        <p:cNvGrpSpPr/>
        <p:nvPr/>
      </p:nvGrpSpPr>
      <p:grpSpPr>
        <a:xfrm>
          <a:off x="0" y="0"/>
          <a:ext cx="0" cy="0"/>
          <a:chOff x="0" y="0"/>
          <a:chExt cx="0" cy="0"/>
        </a:xfrm>
      </p:grpSpPr>
      <p:sp>
        <p:nvSpPr>
          <p:cNvPr id="16" name="TextBox 15"/>
          <p:cNvSpPr txBox="1"/>
          <p:nvPr/>
        </p:nvSpPr>
        <p:spPr>
          <a:xfrm>
            <a:off x="4079153" y="4700954"/>
            <a:ext cx="14962045" cy="4819396"/>
          </a:xfrm>
          <a:prstGeom prst="rect">
            <a:avLst/>
          </a:prstGeom>
          <a:noFill/>
        </p:spPr>
        <p:txBody>
          <a:bodyPr wrap="none" rtlCol="0">
            <a:spAutoFit/>
          </a:bodyPr>
          <a:lstStyle/>
          <a:p>
            <a:pPr marL="571500" indent="-571500">
              <a:lnSpc>
                <a:spcPct val="150000"/>
              </a:lnSpc>
              <a:buFont typeface="Arial" panose="020B0604020202020204" pitchFamily="34" charset="0"/>
              <a:buChar char="•"/>
            </a:pPr>
            <a:r>
              <a:rPr lang="en-GB" dirty="0">
                <a:solidFill>
                  <a:srgbClr val="C00000"/>
                </a:solidFill>
              </a:rPr>
              <a:t>Selecting the best suited thermal management approach</a:t>
            </a:r>
          </a:p>
          <a:p>
            <a:pPr marL="571500" indent="-571500">
              <a:lnSpc>
                <a:spcPct val="150000"/>
              </a:lnSpc>
              <a:buFont typeface="Arial" panose="020B0604020202020204" pitchFamily="34" charset="0"/>
              <a:buChar char="•"/>
            </a:pPr>
            <a:r>
              <a:rPr lang="en-GB" u="sng" dirty="0">
                <a:solidFill>
                  <a:srgbClr val="C00000"/>
                </a:solidFill>
              </a:rPr>
              <a:t>Selected</a:t>
            </a:r>
            <a:r>
              <a:rPr lang="en-GB" dirty="0">
                <a:solidFill>
                  <a:srgbClr val="C00000"/>
                </a:solidFill>
              </a:rPr>
              <a:t> challenges for “warm” detectors</a:t>
            </a:r>
          </a:p>
          <a:p>
            <a:pPr marL="571500" indent="-571500">
              <a:lnSpc>
                <a:spcPct val="150000"/>
              </a:lnSpc>
              <a:buFont typeface="Arial" panose="020B0604020202020204" pitchFamily="34" charset="0"/>
              <a:buChar char="•"/>
            </a:pPr>
            <a:r>
              <a:rPr lang="en-GB" u="sng" dirty="0">
                <a:solidFill>
                  <a:srgbClr val="C00000"/>
                </a:solidFill>
              </a:rPr>
              <a:t>Selected</a:t>
            </a:r>
            <a:r>
              <a:rPr lang="en-GB" dirty="0">
                <a:solidFill>
                  <a:srgbClr val="C00000"/>
                </a:solidFill>
              </a:rPr>
              <a:t> challenges for “cold” detectors</a:t>
            </a:r>
          </a:p>
          <a:p>
            <a:pPr marL="571500" indent="-571500">
              <a:lnSpc>
                <a:spcPct val="150000"/>
              </a:lnSpc>
              <a:buFont typeface="Arial" panose="020B0604020202020204" pitchFamily="34" charset="0"/>
              <a:buChar char="•"/>
            </a:pPr>
            <a:r>
              <a:rPr lang="en-GB" dirty="0">
                <a:solidFill>
                  <a:srgbClr val="C00000"/>
                </a:solidFill>
              </a:rPr>
              <a:t>Few words on the generic additional (…or main?) challenges</a:t>
            </a:r>
          </a:p>
          <a:p>
            <a:pPr marL="571500" indent="-571500">
              <a:lnSpc>
                <a:spcPct val="150000"/>
              </a:lnSpc>
              <a:buFont typeface="Arial" panose="020B0604020202020204" pitchFamily="34" charset="0"/>
              <a:buChar char="•"/>
            </a:pPr>
            <a:r>
              <a:rPr lang="en-GB" dirty="0">
                <a:solidFill>
                  <a:srgbClr val="C00000"/>
                </a:solidFill>
              </a:rPr>
              <a:t>(some sort of) Conclusions</a:t>
            </a:r>
          </a:p>
        </p:txBody>
      </p:sp>
      <p:sp>
        <p:nvSpPr>
          <p:cNvPr id="7" name="Rectangle 2"/>
          <p:cNvSpPr txBox="1">
            <a:spLocks noChangeArrowheads="1"/>
          </p:cNvSpPr>
          <p:nvPr/>
        </p:nvSpPr>
        <p:spPr bwMode="auto">
          <a:xfrm>
            <a:off x="5150909" y="1615867"/>
            <a:ext cx="12818533" cy="1591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144496" bIns="0" numCol="1" anchor="ctr" anchorCtr="0" compatLnSpc="1">
            <a:prstTxWarp prst="textNoShape">
              <a:avLst/>
            </a:prstTxWarp>
          </a:bodyPr>
          <a:lstStyle>
            <a:lvl1pPr algn="ctr" rtl="0" eaLnBrk="0" fontAlgn="base" hangingPunct="0">
              <a:spcBef>
                <a:spcPct val="0"/>
              </a:spcBef>
              <a:spcAft>
                <a:spcPct val="0"/>
              </a:spcAft>
              <a:defRPr sz="8000" baseline="0">
                <a:solidFill>
                  <a:schemeClr val="tx1"/>
                </a:solidFill>
                <a:latin typeface="+mj-lt"/>
                <a:ea typeface="+mj-ea"/>
                <a:cs typeface="+mj-cs"/>
                <a:sym typeface="Myriad Pro Bold Cond" charset="0"/>
              </a:defRPr>
            </a:lvl1pPr>
            <a:lvl2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2pPr>
            <a:lvl3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3pPr>
            <a:lvl4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4pPr>
            <a:lvl5pPr algn="ctr" rtl="0" eaLnBrk="0" fontAlgn="base" hangingPunct="0">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5pPr>
            <a:lvl6pPr marL="457217"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6pPr>
            <a:lvl7pPr marL="914434"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7pPr>
            <a:lvl8pPr marL="1371652"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8pPr>
            <a:lvl9pPr marL="1828870" algn="ctr" rtl="0" fontAlgn="base">
              <a:spcBef>
                <a:spcPct val="0"/>
              </a:spcBef>
              <a:spcAft>
                <a:spcPct val="0"/>
              </a:spcAft>
              <a:defRPr sz="12001">
                <a:solidFill>
                  <a:schemeClr val="tx1"/>
                </a:solidFill>
                <a:latin typeface="Myriad Pro Bold Cond" charset="0"/>
                <a:ea typeface="ヒラギノ角ゴ ProN W6" charset="0"/>
                <a:cs typeface="ヒラギノ角ゴ ProN W6" charset="0"/>
                <a:sym typeface="Myriad Pro Bold Cond" charset="0"/>
              </a:defRPr>
            </a:lvl9pPr>
          </a:lstStyle>
          <a:p>
            <a:pPr eaLnBrk="1" hangingPunct="1">
              <a:lnSpc>
                <a:spcPct val="90000"/>
              </a:lnSpc>
              <a:defRPr/>
            </a:pPr>
            <a:r>
              <a:rPr lang="en-GB" sz="4800" b="1" kern="0"/>
              <a:t>Overview on challenges on cooling</a:t>
            </a:r>
            <a:endParaRPr lang="en-US" sz="4800" b="1" kern="0" dirty="0"/>
          </a:p>
        </p:txBody>
      </p:sp>
      <p:sp>
        <p:nvSpPr>
          <p:cNvPr id="8" name="TextBox 7"/>
          <p:cNvSpPr txBox="1"/>
          <p:nvPr/>
        </p:nvSpPr>
        <p:spPr>
          <a:xfrm>
            <a:off x="7800175" y="3207658"/>
            <a:ext cx="7520007" cy="738664"/>
          </a:xfrm>
          <a:prstGeom prst="rect">
            <a:avLst/>
          </a:prstGeom>
          <a:noFill/>
        </p:spPr>
        <p:txBody>
          <a:bodyPr wrap="none" rtlCol="0">
            <a:spAutoFit/>
          </a:bodyPr>
          <a:lstStyle/>
          <a:p>
            <a:pPr algn="ctr"/>
            <a:r>
              <a:rPr lang="en-GB" dirty="0"/>
              <a:t>Paolo Petagna (CERN EP-DT)</a:t>
            </a:r>
          </a:p>
        </p:txBody>
      </p:sp>
    </p:spTree>
    <p:extLst>
      <p:ext uri="{BB962C8B-B14F-4D97-AF65-F5344CB8AC3E}">
        <p14:creationId xmlns:p14="http://schemas.microsoft.com/office/powerpoint/2010/main" val="336022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20</a:t>
            </a:fld>
            <a:endParaRPr lang="en-US" dirty="0"/>
          </a:p>
        </p:txBody>
      </p:sp>
      <p:sp>
        <p:nvSpPr>
          <p:cNvPr id="16" name="TextBox 15"/>
          <p:cNvSpPr txBox="1"/>
          <p:nvPr/>
        </p:nvSpPr>
        <p:spPr>
          <a:xfrm>
            <a:off x="2404466" y="0"/>
            <a:ext cx="18311488" cy="1015663"/>
          </a:xfrm>
          <a:prstGeom prst="rect">
            <a:avLst/>
          </a:prstGeom>
          <a:noFill/>
        </p:spPr>
        <p:txBody>
          <a:bodyPr wrap="none" rtlCol="0">
            <a:spAutoFit/>
          </a:bodyPr>
          <a:lstStyle/>
          <a:p>
            <a:pPr algn="ctr"/>
            <a:r>
              <a:rPr lang="en-GB" sz="6000" b="1" dirty="0">
                <a:solidFill>
                  <a:srgbClr val="C00000"/>
                </a:solidFill>
              </a:rPr>
              <a:t>The really tough challenges (my personal opinion)</a:t>
            </a:r>
          </a:p>
        </p:txBody>
      </p:sp>
      <p:sp>
        <p:nvSpPr>
          <p:cNvPr id="4" name="TextBox 3">
            <a:extLst>
              <a:ext uri="{FF2B5EF4-FFF2-40B4-BE49-F238E27FC236}">
                <a16:creationId xmlns:a16="http://schemas.microsoft.com/office/drawing/2014/main" id="{A1B361D3-35A2-A9F2-8644-08F49AE5B9BA}"/>
              </a:ext>
            </a:extLst>
          </p:cNvPr>
          <p:cNvSpPr txBox="1"/>
          <p:nvPr/>
        </p:nvSpPr>
        <p:spPr>
          <a:xfrm>
            <a:off x="647700" y="1639530"/>
            <a:ext cx="21824950" cy="9725739"/>
          </a:xfrm>
          <a:prstGeom prst="rect">
            <a:avLst/>
          </a:prstGeom>
          <a:noFill/>
        </p:spPr>
        <p:txBody>
          <a:bodyPr wrap="square" rtlCol="0">
            <a:spAutoFit/>
          </a:bodyPr>
          <a:lstStyle/>
          <a:p>
            <a:pPr marL="571500" indent="-571500">
              <a:spcAft>
                <a:spcPts val="2400"/>
              </a:spcAft>
              <a:buFont typeface="Arial" panose="020B0604020202020204" pitchFamily="34" charset="0"/>
              <a:buChar char="•"/>
            </a:pPr>
            <a:r>
              <a:rPr lang="en-GB" dirty="0"/>
              <a:t>The community of people/institutes active in the field is quite small and the impression is that there is tendency to shrinkage (“I guess </a:t>
            </a:r>
            <a:r>
              <a:rPr lang="en-GB" i="1" dirty="0"/>
              <a:t>THEY</a:t>
            </a:r>
            <a:r>
              <a:rPr lang="en-GB" dirty="0"/>
              <a:t> will take care of this”)</a:t>
            </a:r>
          </a:p>
          <a:p>
            <a:pPr marL="571500" indent="-571500">
              <a:spcAft>
                <a:spcPts val="2400"/>
              </a:spcAft>
              <a:buFont typeface="Arial" panose="020B0604020202020204" pitchFamily="34" charset="0"/>
              <a:buChar char="•"/>
            </a:pPr>
            <a:r>
              <a:rPr lang="en-GB" dirty="0"/>
              <a:t>Frame programmes – like large EC-funded projects or the CERN EP-RDET – help but all experienced people have extremely limited time to get really involved (even just in effective supervision) and at best can live this as exciting hobby</a:t>
            </a:r>
          </a:p>
          <a:p>
            <a:pPr marL="571500" indent="-571500">
              <a:spcAft>
                <a:spcPts val="2400"/>
              </a:spcAft>
              <a:buFont typeface="Arial" panose="020B0604020202020204" pitchFamily="34" charset="0"/>
              <a:buChar char="•"/>
            </a:pPr>
            <a:r>
              <a:rPr lang="en-GB" dirty="0"/>
              <a:t>Engineering and physics resources are often “out of phase”; towards the end of a large project, when physicists start to free resources to go back to R&amp;D, engineers enter their peak of activity and are in “R&amp;D black-out”</a:t>
            </a:r>
          </a:p>
          <a:p>
            <a:pPr marL="571500" indent="-571500">
              <a:spcAft>
                <a:spcPts val="2400"/>
              </a:spcAft>
              <a:buFont typeface="Arial" panose="020B0604020202020204" pitchFamily="34" charset="0"/>
              <a:buChar char="•"/>
            </a:pPr>
            <a:r>
              <a:rPr lang="en-GB" dirty="0"/>
              <a:t>Experience shows that the progress  “from small to large” is extremely effective (e.g. microchannel cooling from NA62 to </a:t>
            </a:r>
            <a:r>
              <a:rPr lang="en-GB" dirty="0" err="1"/>
              <a:t>LHCb</a:t>
            </a:r>
            <a:r>
              <a:rPr lang="en-GB" dirty="0"/>
              <a:t>; CO</a:t>
            </a:r>
            <a:r>
              <a:rPr lang="en-GB" baseline="-25000" dirty="0"/>
              <a:t>2</a:t>
            </a:r>
            <a:r>
              <a:rPr lang="en-GB" dirty="0"/>
              <a:t> cooling from </a:t>
            </a:r>
            <a:r>
              <a:rPr lang="en-GB" dirty="0" err="1"/>
              <a:t>LHCb</a:t>
            </a:r>
            <a:r>
              <a:rPr lang="en-GB" dirty="0"/>
              <a:t> to ATLAS &amp; CMS). But it is more often a question of good chances aligning than the product of a global vision</a:t>
            </a:r>
          </a:p>
          <a:p>
            <a:pPr marL="571500" indent="-571500">
              <a:spcAft>
                <a:spcPts val="2400"/>
              </a:spcAft>
              <a:buFont typeface="Arial" panose="020B0604020202020204" pitchFamily="34" charset="0"/>
              <a:buChar char="•"/>
            </a:pPr>
            <a:r>
              <a:rPr lang="en-GB" dirty="0"/>
              <a:t>The lack of a global vision – if not of some sort of coordination – makes all evolution processes extremely inefficient</a:t>
            </a:r>
          </a:p>
        </p:txBody>
      </p:sp>
    </p:spTree>
    <p:extLst>
      <p:ext uri="{BB962C8B-B14F-4D97-AF65-F5344CB8AC3E}">
        <p14:creationId xmlns:p14="http://schemas.microsoft.com/office/powerpoint/2010/main" val="42940060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21</a:t>
            </a:fld>
            <a:endParaRPr lang="en-US" dirty="0"/>
          </a:p>
        </p:txBody>
      </p:sp>
      <p:sp>
        <p:nvSpPr>
          <p:cNvPr id="16" name="TextBox 15"/>
          <p:cNvSpPr txBox="1"/>
          <p:nvPr/>
        </p:nvSpPr>
        <p:spPr>
          <a:xfrm>
            <a:off x="3462187" y="0"/>
            <a:ext cx="16196037" cy="1015663"/>
          </a:xfrm>
          <a:prstGeom prst="rect">
            <a:avLst/>
          </a:prstGeom>
          <a:noFill/>
        </p:spPr>
        <p:txBody>
          <a:bodyPr wrap="none" rtlCol="0">
            <a:spAutoFit/>
          </a:bodyPr>
          <a:lstStyle/>
          <a:p>
            <a:pPr algn="ctr"/>
            <a:r>
              <a:rPr lang="en-GB" sz="6000" b="1" dirty="0">
                <a:solidFill>
                  <a:srgbClr val="C00000"/>
                </a:solidFill>
              </a:rPr>
              <a:t>The Forum on Tracking Detector Mechanics</a:t>
            </a:r>
          </a:p>
        </p:txBody>
      </p:sp>
      <p:sp>
        <p:nvSpPr>
          <p:cNvPr id="6" name="TextBox 5">
            <a:extLst>
              <a:ext uri="{FF2B5EF4-FFF2-40B4-BE49-F238E27FC236}">
                <a16:creationId xmlns:a16="http://schemas.microsoft.com/office/drawing/2014/main" id="{B8DB981C-4FE0-51A5-001B-A3DA2E888029}"/>
              </a:ext>
            </a:extLst>
          </p:cNvPr>
          <p:cNvSpPr txBox="1"/>
          <p:nvPr/>
        </p:nvSpPr>
        <p:spPr>
          <a:xfrm>
            <a:off x="5591175" y="5286894"/>
            <a:ext cx="12461421" cy="6848029"/>
          </a:xfrm>
          <a:prstGeom prst="rect">
            <a:avLst/>
          </a:prstGeom>
          <a:noFill/>
        </p:spPr>
        <p:txBody>
          <a:bodyPr wrap="square">
            <a:spAutoFit/>
          </a:bodyPr>
          <a:lstStyle/>
          <a:p>
            <a:pPr>
              <a:spcAft>
                <a:spcPts val="600"/>
              </a:spcAft>
            </a:pPr>
            <a:r>
              <a:rPr lang="en-GB" sz="3200" dirty="0"/>
              <a:t>2012 (CERN - Geneva): https://indico.cern.ch/event/192033/</a:t>
            </a:r>
          </a:p>
          <a:p>
            <a:pPr>
              <a:spcAft>
                <a:spcPts val="600"/>
              </a:spcAft>
            </a:pPr>
            <a:r>
              <a:rPr lang="en-GB" sz="3200" dirty="0"/>
              <a:t>2013 (Oxford Uni): https://indico.cern.ch/event/233332/</a:t>
            </a:r>
          </a:p>
          <a:p>
            <a:pPr>
              <a:spcAft>
                <a:spcPts val="600"/>
              </a:spcAft>
            </a:pPr>
            <a:r>
              <a:rPr lang="en-GB" sz="3200" dirty="0"/>
              <a:t>2014 (DESY - Hamburg): https://indico.cern.ch/event/287285/</a:t>
            </a:r>
          </a:p>
          <a:p>
            <a:pPr>
              <a:spcAft>
                <a:spcPts val="600"/>
              </a:spcAft>
            </a:pPr>
            <a:r>
              <a:rPr lang="en-GB" sz="3200" dirty="0"/>
              <a:t>2015 (</a:t>
            </a:r>
            <a:r>
              <a:rPr lang="en-GB" sz="3200" dirty="0" err="1"/>
              <a:t>Nikhef</a:t>
            </a:r>
            <a:r>
              <a:rPr lang="en-GB" sz="3200" dirty="0"/>
              <a:t> - Amsterdam): https://indico.cern.ch/event/363327/</a:t>
            </a:r>
          </a:p>
          <a:p>
            <a:pPr>
              <a:spcAft>
                <a:spcPts val="600"/>
              </a:spcAft>
            </a:pPr>
            <a:r>
              <a:rPr lang="en-GB" sz="3200" dirty="0"/>
              <a:t>2016 (Bonn Uni): https://indico.cern.ch/event/469996/overview</a:t>
            </a:r>
          </a:p>
          <a:p>
            <a:pPr>
              <a:spcAft>
                <a:spcPts val="600"/>
              </a:spcAft>
            </a:pPr>
            <a:r>
              <a:rPr lang="en-GB" sz="3200" dirty="0"/>
              <a:t>2017 (CPPM - Marseille): https://indico.cern.ch/event/590227/</a:t>
            </a:r>
          </a:p>
          <a:p>
            <a:pPr>
              <a:spcAft>
                <a:spcPts val="600"/>
              </a:spcAft>
            </a:pPr>
            <a:r>
              <a:rPr lang="en-GB" sz="3200" dirty="0"/>
              <a:t>2018 (IFIC – Valencia): https://indico.cern.ch/event/695767/</a:t>
            </a:r>
          </a:p>
          <a:p>
            <a:pPr>
              <a:spcAft>
                <a:spcPts val="600"/>
              </a:spcAft>
            </a:pPr>
            <a:r>
              <a:rPr lang="en-GB" sz="3200" dirty="0"/>
              <a:t>2019 (Cornell Uni – Ithaca, NY): https://indico.cern.ch/event/775863/</a:t>
            </a:r>
          </a:p>
          <a:p>
            <a:pPr>
              <a:spcAft>
                <a:spcPts val="600"/>
              </a:spcAft>
            </a:pPr>
            <a:r>
              <a:rPr lang="en-GB" sz="3200" dirty="0"/>
              <a:t>2021 (videoconference): https://indico.cern.ch/event/1017981/ </a:t>
            </a:r>
          </a:p>
          <a:p>
            <a:pPr>
              <a:spcAft>
                <a:spcPts val="600"/>
              </a:spcAft>
            </a:pPr>
            <a:r>
              <a:rPr lang="en-GB" sz="3200" dirty="0"/>
              <a:t>2022 (LNFN – Frascati): https://indico.cern.ch/event/853861/</a:t>
            </a:r>
          </a:p>
          <a:p>
            <a:pPr>
              <a:spcAft>
                <a:spcPts val="600"/>
              </a:spcAft>
            </a:pPr>
            <a:r>
              <a:rPr lang="en-GB" sz="3200" dirty="0"/>
              <a:t>2023 (Tübingen Uni): https://indico.cern.ch/event/1228295/</a:t>
            </a:r>
          </a:p>
          <a:p>
            <a:pPr>
              <a:spcAft>
                <a:spcPts val="600"/>
              </a:spcAft>
            </a:pPr>
            <a:r>
              <a:rPr lang="en-GB" sz="3200" dirty="0"/>
              <a:t>2024 (Purdue Uni – Purdue, IN): </a:t>
            </a:r>
            <a:r>
              <a:rPr lang="en-GB" sz="3200" i="1" dirty="0"/>
              <a:t>website in preparation</a:t>
            </a:r>
          </a:p>
        </p:txBody>
      </p:sp>
      <p:sp>
        <p:nvSpPr>
          <p:cNvPr id="7" name="TextBox 6">
            <a:extLst>
              <a:ext uri="{FF2B5EF4-FFF2-40B4-BE49-F238E27FC236}">
                <a16:creationId xmlns:a16="http://schemas.microsoft.com/office/drawing/2014/main" id="{CA3F86ED-7394-56EF-B3BA-7A86ECED5EB5}"/>
              </a:ext>
            </a:extLst>
          </p:cNvPr>
          <p:cNvSpPr txBox="1"/>
          <p:nvPr/>
        </p:nvSpPr>
        <p:spPr>
          <a:xfrm>
            <a:off x="1002165" y="1335397"/>
            <a:ext cx="21639439" cy="3631763"/>
          </a:xfrm>
          <a:prstGeom prst="rect">
            <a:avLst/>
          </a:prstGeom>
          <a:noFill/>
        </p:spPr>
        <p:txBody>
          <a:bodyPr wrap="square" rtlCol="0">
            <a:spAutoFit/>
          </a:bodyPr>
          <a:lstStyle/>
          <a:p>
            <a:pPr>
              <a:spcAft>
                <a:spcPts val="1200"/>
              </a:spcAft>
            </a:pPr>
            <a:r>
              <a:rPr lang="en-GB" dirty="0"/>
              <a:t>Since 2012 the small community of people active in Tracking Detector Mechanics started to meet once per year to exchange ideas, issues and innovations</a:t>
            </a:r>
          </a:p>
          <a:p>
            <a:pPr>
              <a:spcAft>
                <a:spcPts val="1200"/>
              </a:spcAft>
            </a:pPr>
            <a:r>
              <a:rPr lang="en-GB" dirty="0"/>
              <a:t>It’s a very interesting window on what’s going on: you are all invited at least to have a look at what has been presented in the years</a:t>
            </a:r>
          </a:p>
          <a:p>
            <a:pPr>
              <a:spcAft>
                <a:spcPts val="1200"/>
              </a:spcAft>
            </a:pPr>
            <a:r>
              <a:rPr lang="en-GB" b="1" dirty="0"/>
              <a:t>However, this is not a federative and/or coordination event, which we still miss badly</a:t>
            </a:r>
          </a:p>
        </p:txBody>
      </p:sp>
    </p:spTree>
    <p:extLst>
      <p:ext uri="{BB962C8B-B14F-4D97-AF65-F5344CB8AC3E}">
        <p14:creationId xmlns:p14="http://schemas.microsoft.com/office/powerpoint/2010/main" val="8462720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24549C"/>
                </a:solidFill>
                <a:latin typeface="Myriad Pro Semibold" pitchFamily="-84" charset="0"/>
                <a:ea typeface="ヒラギノ角ゴ ProN W6" pitchFamily="-84" charset="-128"/>
                <a:sym typeface="Myriad Pro Semibold" pitchFamily="-84" charset="0"/>
              </a:defRPr>
            </a:lvl1pPr>
            <a:lvl2pPr marL="742978" indent="-285760" eaLnBrk="0" hangingPunct="0">
              <a:defRPr sz="4200">
                <a:solidFill>
                  <a:srgbClr val="24549C"/>
                </a:solidFill>
                <a:latin typeface="Myriad Pro Semibold" pitchFamily="-84" charset="0"/>
                <a:ea typeface="ヒラギノ角ゴ ProN W6" pitchFamily="-84" charset="-128"/>
                <a:sym typeface="Myriad Pro Semibold" pitchFamily="-84" charset="0"/>
              </a:defRPr>
            </a:lvl2pPr>
            <a:lvl3pPr marL="1143044"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3pPr>
            <a:lvl4pPr marL="1600261"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4pPr>
            <a:lvl5pPr marL="2057478" indent="-228609" eaLnBrk="0" hangingPunct="0">
              <a:defRPr sz="4200">
                <a:solidFill>
                  <a:srgbClr val="24549C"/>
                </a:solidFill>
                <a:latin typeface="Myriad Pro Semibold" pitchFamily="-84" charset="0"/>
                <a:ea typeface="ヒラギノ角ゴ ProN W6" pitchFamily="-84" charset="-128"/>
                <a:sym typeface="Myriad Pro Semibold" pitchFamily="-84" charset="0"/>
              </a:defRPr>
            </a:lvl5pPr>
            <a:lvl6pPr marL="2514696"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6pPr>
            <a:lvl7pPr marL="2971914"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7pPr>
            <a:lvl8pPr marL="3429132"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8pPr>
            <a:lvl9pPr marL="3886349" indent="-228609" eaLnBrk="0" fontAlgn="base" hangingPunct="0">
              <a:spcBef>
                <a:spcPct val="0"/>
              </a:spcBef>
              <a:spcAft>
                <a:spcPct val="0"/>
              </a:spcAft>
              <a:defRPr sz="4200">
                <a:solidFill>
                  <a:srgbClr val="24549C"/>
                </a:solidFill>
                <a:latin typeface="Myriad Pro Semibold" pitchFamily="-84" charset="0"/>
                <a:ea typeface="ヒラギノ角ゴ ProN W6" pitchFamily="-84" charset="-128"/>
                <a:sym typeface="Myriad Pro Semibold" pitchFamily="-84" charset="0"/>
              </a:defRPr>
            </a:lvl9pPr>
          </a:lstStyle>
          <a:p>
            <a:pPr eaLnBrk="1" hangingPunct="1">
              <a:defRPr/>
            </a:pPr>
            <a:fld id="{818458A4-F17B-4DE0-A2DF-BEB8C749B530}" type="slidenum">
              <a:rPr lang="en-US" sz="3200">
                <a:solidFill>
                  <a:schemeClr val="tx1"/>
                </a:solidFill>
                <a:latin typeface="Myriad Pro" pitchFamily="-84" charset="0"/>
                <a:ea typeface="MS PGothic" pitchFamily="34" charset="-128"/>
                <a:sym typeface="Myriad Pro" pitchFamily="-84" charset="0"/>
              </a:rPr>
              <a:pPr eaLnBrk="1" hangingPunct="1">
                <a:defRPr/>
              </a:pPr>
              <a:t>22</a:t>
            </a:fld>
            <a:endParaRPr lang="en-US" sz="3200" dirty="0">
              <a:solidFill>
                <a:schemeClr val="tx1"/>
              </a:solidFill>
              <a:latin typeface="Myriad Pro" pitchFamily="-84" charset="0"/>
              <a:ea typeface="MS PGothic" pitchFamily="34" charset="-128"/>
              <a:sym typeface="Myriad Pro" pitchFamily="-84" charset="0"/>
            </a:endParaRPr>
          </a:p>
        </p:txBody>
      </p:sp>
      <p:sp>
        <p:nvSpPr>
          <p:cNvPr id="5" name="TextBox 4"/>
          <p:cNvSpPr txBox="1"/>
          <p:nvPr/>
        </p:nvSpPr>
        <p:spPr>
          <a:xfrm>
            <a:off x="8625004" y="0"/>
            <a:ext cx="5870518" cy="1015663"/>
          </a:xfrm>
          <a:prstGeom prst="rect">
            <a:avLst/>
          </a:prstGeom>
          <a:noFill/>
        </p:spPr>
        <p:txBody>
          <a:bodyPr wrap="none" rtlCol="0">
            <a:spAutoFit/>
          </a:bodyPr>
          <a:lstStyle/>
          <a:p>
            <a:pPr algn="ctr"/>
            <a:r>
              <a:rPr lang="en-GB" sz="6000" b="1" dirty="0">
                <a:solidFill>
                  <a:srgbClr val="C00000"/>
                </a:solidFill>
              </a:rPr>
              <a:t>CONCLUSIONS</a:t>
            </a:r>
          </a:p>
        </p:txBody>
      </p:sp>
      <p:sp>
        <p:nvSpPr>
          <p:cNvPr id="3" name="TextBox 2">
            <a:extLst>
              <a:ext uri="{FF2B5EF4-FFF2-40B4-BE49-F238E27FC236}">
                <a16:creationId xmlns:a16="http://schemas.microsoft.com/office/drawing/2014/main" id="{051D86F4-FB37-BE79-5585-197E019B93FD}"/>
              </a:ext>
            </a:extLst>
          </p:cNvPr>
          <p:cNvSpPr txBox="1"/>
          <p:nvPr/>
        </p:nvSpPr>
        <p:spPr>
          <a:xfrm>
            <a:off x="647700" y="1639530"/>
            <a:ext cx="21824950" cy="8371523"/>
          </a:xfrm>
          <a:prstGeom prst="rect">
            <a:avLst/>
          </a:prstGeom>
          <a:noFill/>
        </p:spPr>
        <p:txBody>
          <a:bodyPr wrap="square" rtlCol="0">
            <a:spAutoFit/>
          </a:bodyPr>
          <a:lstStyle/>
          <a:p>
            <a:pPr marL="571500" indent="-571500">
              <a:spcAft>
                <a:spcPts val="4800"/>
              </a:spcAft>
              <a:buFont typeface="Arial" panose="020B0604020202020204" pitchFamily="34" charset="0"/>
              <a:buChar char="•"/>
            </a:pPr>
            <a:r>
              <a:rPr lang="en-GB" b="1" dirty="0"/>
              <a:t>Since the start of LHC Run1 there has been tremendous progress in the approach to detector cooling</a:t>
            </a:r>
          </a:p>
          <a:p>
            <a:pPr marL="571500" indent="-571500">
              <a:spcAft>
                <a:spcPts val="4800"/>
              </a:spcAft>
              <a:buFont typeface="Arial" panose="020B0604020202020204" pitchFamily="34" charset="0"/>
              <a:buChar char="•"/>
            </a:pPr>
            <a:r>
              <a:rPr lang="en-GB" b="1" dirty="0"/>
              <a:t>The lines of development for future projects (medium-, long- and very long-term) are sparse and present many technical challenges</a:t>
            </a:r>
          </a:p>
          <a:p>
            <a:pPr marL="571500" indent="-571500">
              <a:spcAft>
                <a:spcPts val="4800"/>
              </a:spcAft>
              <a:buFont typeface="Arial" panose="020B0604020202020204" pitchFamily="34" charset="0"/>
              <a:buChar char="•"/>
            </a:pPr>
            <a:r>
              <a:rPr lang="en-GB" b="1" dirty="0"/>
              <a:t>There are quantities of new ideas and new technologies arriving in the field</a:t>
            </a:r>
          </a:p>
          <a:p>
            <a:pPr marL="571500" indent="-571500">
              <a:spcAft>
                <a:spcPts val="4800"/>
              </a:spcAft>
              <a:buFont typeface="Arial" panose="020B0604020202020204" pitchFamily="34" charset="0"/>
              <a:buChar char="•"/>
            </a:pPr>
            <a:r>
              <a:rPr lang="en-GB" b="1" dirty="0"/>
              <a:t>But it is also  worrisome to see very important lines of R&amp;D left completely idle because nobody has time and/or resource to pick them up</a:t>
            </a:r>
          </a:p>
          <a:p>
            <a:pPr marL="571500" indent="-571500">
              <a:spcAft>
                <a:spcPts val="4800"/>
              </a:spcAft>
              <a:buFont typeface="Arial" panose="020B0604020202020204" pitchFamily="34" charset="0"/>
              <a:buChar char="•"/>
            </a:pPr>
            <a:r>
              <a:rPr lang="en-GB" b="1" dirty="0"/>
              <a:t>Some move towards a better coordination would be beneficial (discussion on ideas are presently ongoing)</a:t>
            </a:r>
          </a:p>
        </p:txBody>
      </p:sp>
    </p:spTree>
    <p:extLst>
      <p:ext uri="{BB962C8B-B14F-4D97-AF65-F5344CB8AC3E}">
        <p14:creationId xmlns:p14="http://schemas.microsoft.com/office/powerpoint/2010/main" val="14699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3</a:t>
            </a:fld>
            <a:endParaRPr lang="en-US"/>
          </a:p>
        </p:txBody>
      </p:sp>
      <p:sp>
        <p:nvSpPr>
          <p:cNvPr id="11" name="TextBox 10"/>
          <p:cNvSpPr txBox="1"/>
          <p:nvPr/>
        </p:nvSpPr>
        <p:spPr>
          <a:xfrm>
            <a:off x="5418144" y="0"/>
            <a:ext cx="12284133" cy="1015663"/>
          </a:xfrm>
          <a:prstGeom prst="rect">
            <a:avLst/>
          </a:prstGeom>
          <a:noFill/>
        </p:spPr>
        <p:txBody>
          <a:bodyPr wrap="none" rtlCol="0">
            <a:spAutoFit/>
          </a:bodyPr>
          <a:lstStyle/>
          <a:p>
            <a:pPr algn="ctr"/>
            <a:r>
              <a:rPr lang="en-GB" sz="6000" b="1" dirty="0">
                <a:solidFill>
                  <a:srgbClr val="C00000"/>
                </a:solidFill>
              </a:rPr>
              <a:t>Electronics thermal management</a:t>
            </a:r>
          </a:p>
        </p:txBody>
      </p:sp>
      <p:sp>
        <p:nvSpPr>
          <p:cNvPr id="3" name="Content Placeholder 7">
            <a:extLst>
              <a:ext uri="{FF2B5EF4-FFF2-40B4-BE49-F238E27FC236}">
                <a16:creationId xmlns:a16="http://schemas.microsoft.com/office/drawing/2014/main" id="{E6DFB114-90EE-DB67-E45F-7C1E4C732DB7}"/>
              </a:ext>
            </a:extLst>
          </p:cNvPr>
          <p:cNvSpPr txBox="1">
            <a:spLocks/>
          </p:cNvSpPr>
          <p:nvPr/>
        </p:nvSpPr>
        <p:spPr>
          <a:xfrm>
            <a:off x="751114" y="4102349"/>
            <a:ext cx="22010915" cy="2122979"/>
          </a:xfrm>
          <a:prstGeom prst="rect">
            <a:avLst/>
          </a:prstGeom>
        </p:spPr>
        <p:txBody>
          <a:bodyPr/>
          <a:lstStyle>
            <a:lvl1pPr marL="342914" indent="-342914"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89" indent="-358789"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66" indent="-719166"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42" indent="-1079542"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918" indent="-1439918"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135" indent="-1439918" algn="l" rtl="0" fontAlgn="base">
              <a:spcBef>
                <a:spcPts val="700"/>
              </a:spcBef>
              <a:spcAft>
                <a:spcPct val="0"/>
              </a:spcAft>
              <a:defRPr sz="2800">
                <a:solidFill>
                  <a:srgbClr val="333333"/>
                </a:solidFill>
                <a:latin typeface="+mn-lt"/>
                <a:ea typeface="+mn-ea"/>
                <a:cs typeface="+mn-cs"/>
                <a:sym typeface="Myriad Pro" charset="0"/>
              </a:defRPr>
            </a:lvl6pPr>
            <a:lvl7pPr marL="2354353" indent="-1439918" algn="l" rtl="0" fontAlgn="base">
              <a:spcBef>
                <a:spcPts val="700"/>
              </a:spcBef>
              <a:spcAft>
                <a:spcPct val="0"/>
              </a:spcAft>
              <a:defRPr sz="2800">
                <a:solidFill>
                  <a:srgbClr val="333333"/>
                </a:solidFill>
                <a:latin typeface="+mn-lt"/>
                <a:ea typeface="+mn-ea"/>
                <a:cs typeface="+mn-cs"/>
                <a:sym typeface="Myriad Pro" charset="0"/>
              </a:defRPr>
            </a:lvl7pPr>
            <a:lvl8pPr marL="2811571" indent="-1439918" algn="l" rtl="0" fontAlgn="base">
              <a:spcBef>
                <a:spcPts val="700"/>
              </a:spcBef>
              <a:spcAft>
                <a:spcPct val="0"/>
              </a:spcAft>
              <a:defRPr sz="2800">
                <a:solidFill>
                  <a:srgbClr val="333333"/>
                </a:solidFill>
                <a:latin typeface="+mn-lt"/>
                <a:ea typeface="+mn-ea"/>
                <a:cs typeface="+mn-cs"/>
                <a:sym typeface="Myriad Pro" charset="0"/>
              </a:defRPr>
            </a:lvl8pPr>
            <a:lvl9pPr marL="3268788" indent="-1439918" algn="l" rtl="0" fontAlgn="base">
              <a:spcBef>
                <a:spcPts val="700"/>
              </a:spcBef>
              <a:spcAft>
                <a:spcPct val="0"/>
              </a:spcAft>
              <a:defRPr sz="2800">
                <a:solidFill>
                  <a:srgbClr val="333333"/>
                </a:solidFill>
                <a:latin typeface="+mn-lt"/>
                <a:ea typeface="+mn-ea"/>
                <a:cs typeface="+mn-cs"/>
                <a:sym typeface="Myriad Pro" charset="0"/>
              </a:defRPr>
            </a:lvl9pPr>
          </a:lstStyle>
          <a:p>
            <a:pPr marL="0" indent="0"/>
            <a:r>
              <a:rPr lang="en-US" sz="3600" kern="0" dirty="0"/>
              <a:t>Electronics produces heat during operation: whatever you do (or not) to reduce power consumption, a detector is a quite confined volume, and you need to remove from that volume the heat dissipated</a:t>
            </a:r>
          </a:p>
          <a:p>
            <a:pPr marL="0" indent="0"/>
            <a:r>
              <a:rPr lang="en-US" sz="3600" kern="0" dirty="0">
                <a:solidFill>
                  <a:srgbClr val="C00000"/>
                </a:solidFill>
              </a:rPr>
              <a:t>So, the problem of detector thermal management stays the same as in any “electronics cooling” application:</a:t>
            </a:r>
            <a:endParaRPr lang="en-GB" sz="3600" kern="0" dirty="0">
              <a:solidFill>
                <a:srgbClr val="C00000"/>
              </a:solidFill>
            </a:endParaRPr>
          </a:p>
        </p:txBody>
      </p:sp>
      <p:grpSp>
        <p:nvGrpSpPr>
          <p:cNvPr id="4" name="Group 3">
            <a:extLst>
              <a:ext uri="{FF2B5EF4-FFF2-40B4-BE49-F238E27FC236}">
                <a16:creationId xmlns:a16="http://schemas.microsoft.com/office/drawing/2014/main" id="{EABE85DE-090C-BE68-48F9-320FD9964B99}"/>
              </a:ext>
            </a:extLst>
          </p:cNvPr>
          <p:cNvGrpSpPr/>
          <p:nvPr/>
        </p:nvGrpSpPr>
        <p:grpSpPr>
          <a:xfrm>
            <a:off x="3448238" y="6518879"/>
            <a:ext cx="5084617" cy="4847290"/>
            <a:chOff x="3297382" y="6250201"/>
            <a:chExt cx="5084617" cy="4847290"/>
          </a:xfrm>
        </p:grpSpPr>
        <p:sp>
          <p:nvSpPr>
            <p:cNvPr id="5" name="Rectangle 4">
              <a:extLst>
                <a:ext uri="{FF2B5EF4-FFF2-40B4-BE49-F238E27FC236}">
                  <a16:creationId xmlns:a16="http://schemas.microsoft.com/office/drawing/2014/main" id="{ABCE13F5-093A-AB41-6426-AD74D2298A15}"/>
                </a:ext>
              </a:extLst>
            </p:cNvPr>
            <p:cNvSpPr/>
            <p:nvPr/>
          </p:nvSpPr>
          <p:spPr bwMode="auto">
            <a:xfrm>
              <a:off x="3297382" y="6250201"/>
              <a:ext cx="2646218" cy="1316182"/>
            </a:xfrm>
            <a:prstGeom prst="rect">
              <a:avLst/>
            </a:prstGeom>
            <a:gradFill flip="none" rotWithShape="1">
              <a:gsLst>
                <a:gs pos="97000">
                  <a:srgbClr val="FFFF00"/>
                </a:gs>
                <a:gs pos="0">
                  <a:srgbClr val="FF0000"/>
                </a:gs>
              </a:gsLst>
              <a:path path="circle">
                <a:fillToRect l="50000" t="50000" r="50000" b="50000"/>
              </a:path>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solidFill>
                    <a:srgbClr val="000000"/>
                  </a:solidFill>
                  <a:effectLst/>
                  <a:latin typeface="Myriad Pro Semibold" charset="0"/>
                  <a:ea typeface="ヒラギノ角ゴ ProN W6" charset="0"/>
                  <a:cs typeface="ヒラギノ角ゴ ProN W6" charset="0"/>
                  <a:sym typeface="Myriad Pro Semibold" charset="0"/>
                </a:rPr>
                <a:t>Heat Source</a:t>
              </a:r>
            </a:p>
          </p:txBody>
        </p:sp>
        <p:sp>
          <p:nvSpPr>
            <p:cNvPr id="6" name="Oval 5">
              <a:extLst>
                <a:ext uri="{FF2B5EF4-FFF2-40B4-BE49-F238E27FC236}">
                  <a16:creationId xmlns:a16="http://schemas.microsoft.com/office/drawing/2014/main" id="{CFBAA68B-A2E0-3775-2582-E2CFF4A19167}"/>
                </a:ext>
              </a:extLst>
            </p:cNvPr>
            <p:cNvSpPr/>
            <p:nvPr/>
          </p:nvSpPr>
          <p:spPr bwMode="auto">
            <a:xfrm>
              <a:off x="6386945" y="9102437"/>
              <a:ext cx="1995054" cy="1995054"/>
            </a:xfrm>
            <a:prstGeom prst="ellipse">
              <a:avLst/>
            </a:prstGeom>
            <a:gradFill>
              <a:gsLst>
                <a:gs pos="97000">
                  <a:srgbClr val="FFFF00"/>
                </a:gs>
                <a:gs pos="47000">
                  <a:schemeClr val="tx1"/>
                </a:gs>
              </a:gsLst>
              <a:path path="circle">
                <a:fillToRect l="50000" t="50000" r="50000" b="50000"/>
              </a:path>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rPr>
                <a:t>Heat</a:t>
              </a:r>
              <a:r>
                <a:rPr kumimoji="0" lang="en-GB" sz="3200" b="0" i="0" u="none" strike="noStrike" cap="none" normalizeH="0" dirty="0">
                  <a:ln>
                    <a:noFill/>
                  </a:ln>
                  <a:solidFill>
                    <a:srgbClr val="FFFFFF"/>
                  </a:solidFill>
                  <a:effectLst/>
                  <a:latin typeface="Myriad Pro Semibold" charset="0"/>
                  <a:ea typeface="ヒラギノ角ゴ ProN W6" charset="0"/>
                  <a:cs typeface="ヒラギノ角ゴ ProN W6" charset="0"/>
                  <a:sym typeface="Myriad Pro Semibold" charset="0"/>
                </a:rPr>
                <a:t> Sink</a:t>
              </a:r>
              <a:endParaRPr kumimoji="0" lang="en-GB" sz="32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endParaRPr>
            </a:p>
          </p:txBody>
        </p:sp>
        <p:sp>
          <p:nvSpPr>
            <p:cNvPr id="7" name="Right Arrow 6">
              <a:extLst>
                <a:ext uri="{FF2B5EF4-FFF2-40B4-BE49-F238E27FC236}">
                  <a16:creationId xmlns:a16="http://schemas.microsoft.com/office/drawing/2014/main" id="{C5A0428C-D77D-8247-07D9-18BA2CF32D85}"/>
                </a:ext>
              </a:extLst>
            </p:cNvPr>
            <p:cNvSpPr/>
            <p:nvPr/>
          </p:nvSpPr>
          <p:spPr bwMode="auto">
            <a:xfrm rot="2467622">
              <a:off x="4128715" y="7855414"/>
              <a:ext cx="3021254" cy="1427019"/>
            </a:xfrm>
            <a:prstGeom prst="rightArrow">
              <a:avLst/>
            </a:prstGeom>
            <a:gradFill flip="none" rotWithShape="1">
              <a:gsLst>
                <a:gs pos="97000">
                  <a:schemeClr val="tx1"/>
                </a:gs>
                <a:gs pos="0">
                  <a:srgbClr val="FF0000"/>
                </a:gs>
              </a:gsLst>
              <a:lin ang="2400000" scaled="0"/>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rPr>
                <a:t>Thermal path</a:t>
              </a:r>
            </a:p>
          </p:txBody>
        </p:sp>
      </p:grpSp>
      <p:sp>
        <p:nvSpPr>
          <p:cNvPr id="8" name="TextBox 7">
            <a:extLst>
              <a:ext uri="{FF2B5EF4-FFF2-40B4-BE49-F238E27FC236}">
                <a16:creationId xmlns:a16="http://schemas.microsoft.com/office/drawing/2014/main" id="{1DA96D29-7537-DBDA-218B-5EA7EE12664B}"/>
              </a:ext>
            </a:extLst>
          </p:cNvPr>
          <p:cNvSpPr txBox="1"/>
          <p:nvPr/>
        </p:nvSpPr>
        <p:spPr>
          <a:xfrm>
            <a:off x="6501126" y="6306064"/>
            <a:ext cx="11999119" cy="6001643"/>
          </a:xfrm>
          <a:prstGeom prst="rect">
            <a:avLst/>
          </a:prstGeom>
          <a:noFill/>
        </p:spPr>
        <p:txBody>
          <a:bodyPr wrap="none" rtlCol="0">
            <a:spAutoFit/>
          </a:bodyPr>
          <a:lstStyle/>
          <a:p>
            <a:pPr marL="4033838" indent="-4033838"/>
            <a:r>
              <a:rPr lang="en-GB" sz="3200" b="1" dirty="0"/>
              <a:t>Engineer questions:</a:t>
            </a:r>
            <a:r>
              <a:rPr lang="en-GB" sz="3200" dirty="0"/>
              <a:t>	Amount of heat produced by the Source?</a:t>
            </a:r>
          </a:p>
          <a:p>
            <a:pPr marL="4033838" indent="-4033838"/>
            <a:r>
              <a:rPr lang="en-GB" sz="3200" dirty="0"/>
              <a:t>	Max temperature of the Heat Source?</a:t>
            </a:r>
          </a:p>
          <a:p>
            <a:pPr marL="4033838" indent="-4033838"/>
            <a:r>
              <a:rPr lang="en-GB" sz="3200" dirty="0"/>
              <a:t>	Type of Heat Sink?</a:t>
            </a:r>
          </a:p>
          <a:p>
            <a:pPr marL="4033838" indent="-4033838"/>
            <a:r>
              <a:rPr lang="en-GB" sz="3200" dirty="0"/>
              <a:t>	Temperature of the Heat Sink?</a:t>
            </a:r>
          </a:p>
          <a:p>
            <a:pPr marL="4033838" indent="-4033838"/>
            <a:r>
              <a:rPr lang="en-GB" sz="3200" dirty="0"/>
              <a:t>	Position of the Heat Source?</a:t>
            </a:r>
          </a:p>
          <a:p>
            <a:pPr marL="4033838" indent="-4033838"/>
            <a:r>
              <a:rPr lang="en-GB" sz="3200" dirty="0"/>
              <a:t>	Heat Source / Heat Sink interface?</a:t>
            </a:r>
          </a:p>
          <a:p>
            <a:pPr marL="4033838" indent="-4033838"/>
            <a:r>
              <a:rPr lang="en-GB" sz="3200" dirty="0"/>
              <a:t>	Space available?</a:t>
            </a:r>
          </a:p>
          <a:p>
            <a:pPr marL="4033838" indent="-4033838"/>
            <a:r>
              <a:rPr lang="en-GB" sz="3200" dirty="0"/>
              <a:t>	Material issues?</a:t>
            </a:r>
          </a:p>
          <a:p>
            <a:pPr marL="4033838" indent="-4033838"/>
            <a:r>
              <a:rPr lang="en-GB" sz="3200" dirty="0"/>
              <a:t>	Environmental issues?</a:t>
            </a:r>
          </a:p>
          <a:p>
            <a:pPr marL="4033838" indent="-4033838"/>
            <a:r>
              <a:rPr lang="en-GB" sz="3200" dirty="0"/>
              <a:t>	Cost issues?</a:t>
            </a:r>
          </a:p>
          <a:p>
            <a:pPr marL="4033838" indent="-4033838"/>
            <a:r>
              <a:rPr lang="en-GB" sz="3200" dirty="0"/>
              <a:t>	Reliability?</a:t>
            </a:r>
          </a:p>
          <a:p>
            <a:pPr marL="4033838" indent="-4033838"/>
            <a:r>
              <a:rPr lang="en-GB" sz="3200" dirty="0"/>
              <a:t>	Lifespan?</a:t>
            </a:r>
          </a:p>
        </p:txBody>
      </p:sp>
      <p:sp>
        <p:nvSpPr>
          <p:cNvPr id="9" name="TextBox 8">
            <a:extLst>
              <a:ext uri="{FF2B5EF4-FFF2-40B4-BE49-F238E27FC236}">
                <a16:creationId xmlns:a16="http://schemas.microsoft.com/office/drawing/2014/main" id="{A727A709-12E9-9C1B-6C65-AA2252516B69}"/>
              </a:ext>
            </a:extLst>
          </p:cNvPr>
          <p:cNvSpPr txBox="1"/>
          <p:nvPr/>
        </p:nvSpPr>
        <p:spPr>
          <a:xfrm>
            <a:off x="751114" y="1266790"/>
            <a:ext cx="13856229" cy="1754326"/>
          </a:xfrm>
          <a:prstGeom prst="rect">
            <a:avLst/>
          </a:prstGeom>
          <a:noFill/>
        </p:spPr>
        <p:txBody>
          <a:bodyPr wrap="none" rtlCol="0">
            <a:spAutoFit/>
          </a:bodyPr>
          <a:lstStyle/>
          <a:p>
            <a:r>
              <a:rPr lang="en-GB" sz="3600" dirty="0"/>
              <a:t>Last general talk on cooling issues at VERTEX: </a:t>
            </a:r>
          </a:p>
          <a:p>
            <a:r>
              <a:rPr lang="en-GB" sz="3600" dirty="0"/>
              <a:t>P. Petagna: </a:t>
            </a:r>
            <a:r>
              <a:rPr lang="en-GB" sz="3600" i="1" dirty="0"/>
              <a:t>Advanced cooling techniques</a:t>
            </a:r>
            <a:r>
              <a:rPr lang="en-GB" sz="3600" dirty="0"/>
              <a:t>, VERTEX 2017 (Las Caldas)</a:t>
            </a:r>
          </a:p>
          <a:p>
            <a:r>
              <a:rPr lang="en-GB" sz="3600" dirty="0"/>
              <a:t>https://indico.cern.ch/event/627245/contributions/2676709/</a:t>
            </a:r>
          </a:p>
        </p:txBody>
      </p:sp>
      <p:sp>
        <p:nvSpPr>
          <p:cNvPr id="12" name="TextBox 11">
            <a:extLst>
              <a:ext uri="{FF2B5EF4-FFF2-40B4-BE49-F238E27FC236}">
                <a16:creationId xmlns:a16="http://schemas.microsoft.com/office/drawing/2014/main" id="{5270EA75-6BFE-E13B-D409-0D9FC82C1778}"/>
              </a:ext>
            </a:extLst>
          </p:cNvPr>
          <p:cNvSpPr txBox="1"/>
          <p:nvPr/>
        </p:nvSpPr>
        <p:spPr>
          <a:xfrm>
            <a:off x="7819435" y="3192400"/>
            <a:ext cx="7874271" cy="738664"/>
          </a:xfrm>
          <a:prstGeom prst="rect">
            <a:avLst/>
          </a:prstGeom>
          <a:noFill/>
        </p:spPr>
        <p:txBody>
          <a:bodyPr wrap="none" rtlCol="0">
            <a:spAutoFit/>
          </a:bodyPr>
          <a:lstStyle/>
          <a:p>
            <a:pPr algn="ctr"/>
            <a:r>
              <a:rPr lang="en-GB" b="1" dirty="0"/>
              <a:t>Let’s quickly recap from there:</a:t>
            </a:r>
          </a:p>
        </p:txBody>
      </p:sp>
    </p:spTree>
    <p:extLst>
      <p:ext uri="{BB962C8B-B14F-4D97-AF65-F5344CB8AC3E}">
        <p14:creationId xmlns:p14="http://schemas.microsoft.com/office/powerpoint/2010/main" val="25572666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4</a:t>
            </a:fld>
            <a:endParaRPr lang="en-US"/>
          </a:p>
        </p:txBody>
      </p:sp>
      <p:sp>
        <p:nvSpPr>
          <p:cNvPr id="3" name="TextBox 2"/>
          <p:cNvSpPr txBox="1"/>
          <p:nvPr/>
        </p:nvSpPr>
        <p:spPr>
          <a:xfrm>
            <a:off x="5418144" y="0"/>
            <a:ext cx="12284133" cy="1015663"/>
          </a:xfrm>
          <a:prstGeom prst="rect">
            <a:avLst/>
          </a:prstGeom>
          <a:noFill/>
        </p:spPr>
        <p:txBody>
          <a:bodyPr wrap="none" rtlCol="0">
            <a:spAutoFit/>
          </a:bodyPr>
          <a:lstStyle/>
          <a:p>
            <a:pPr algn="ctr"/>
            <a:r>
              <a:rPr lang="en-GB" sz="6000" b="1" dirty="0">
                <a:solidFill>
                  <a:srgbClr val="C00000"/>
                </a:solidFill>
              </a:rPr>
              <a:t>Electronics thermal management</a:t>
            </a:r>
          </a:p>
        </p:txBody>
      </p:sp>
      <p:sp>
        <p:nvSpPr>
          <p:cNvPr id="5" name="Content Placeholder 7">
            <a:extLst>
              <a:ext uri="{FF2B5EF4-FFF2-40B4-BE49-F238E27FC236}">
                <a16:creationId xmlns:a16="http://schemas.microsoft.com/office/drawing/2014/main" id="{8F86A170-96C8-DC10-FD77-90154DB3CC56}"/>
              </a:ext>
            </a:extLst>
          </p:cNvPr>
          <p:cNvSpPr txBox="1">
            <a:spLocks/>
          </p:cNvSpPr>
          <p:nvPr/>
        </p:nvSpPr>
        <p:spPr>
          <a:xfrm>
            <a:off x="915400" y="1361738"/>
            <a:ext cx="21289549" cy="1903975"/>
          </a:xfrm>
          <a:prstGeom prst="rect">
            <a:avLst/>
          </a:prstGeom>
        </p:spPr>
        <p:txBody>
          <a:bodyPr/>
          <a:lstStyle>
            <a:lvl1pPr marL="342914" indent="-342914" algn="l" rtl="0" eaLnBrk="0" fontAlgn="base" hangingPunct="0">
              <a:spcBef>
                <a:spcPts val="2100"/>
              </a:spcBef>
              <a:spcAft>
                <a:spcPct val="0"/>
              </a:spcAft>
              <a:defRPr sz="4800">
                <a:solidFill>
                  <a:schemeClr val="tx1"/>
                </a:solidFill>
                <a:latin typeface="+mn-lt"/>
                <a:ea typeface="+mn-ea"/>
                <a:cs typeface="+mn-cs"/>
                <a:sym typeface="Myriad Pro" pitchFamily="-84" charset="0"/>
              </a:defRPr>
            </a:lvl1pPr>
            <a:lvl2pPr marL="358789" indent="-358789" algn="l" rtl="0" eaLnBrk="0" fontAlgn="base" hangingPunct="0">
              <a:spcBef>
                <a:spcPts val="1000"/>
              </a:spcBef>
              <a:spcAft>
                <a:spcPct val="0"/>
              </a:spcAft>
              <a:defRPr sz="4200">
                <a:solidFill>
                  <a:srgbClr val="1A1A1A"/>
                </a:solidFill>
                <a:latin typeface="+mn-lt"/>
                <a:ea typeface="+mn-ea"/>
                <a:cs typeface="+mn-cs"/>
                <a:sym typeface="Myriad Pro" pitchFamily="-84" charset="0"/>
              </a:defRPr>
            </a:lvl2pPr>
            <a:lvl3pPr marL="719166" indent="-719166" algn="l" rtl="0" eaLnBrk="0" fontAlgn="base" hangingPunct="0">
              <a:spcBef>
                <a:spcPts val="900"/>
              </a:spcBef>
              <a:spcAft>
                <a:spcPct val="0"/>
              </a:spcAft>
              <a:defRPr sz="3400">
                <a:solidFill>
                  <a:srgbClr val="333333"/>
                </a:solidFill>
                <a:latin typeface="+mn-lt"/>
                <a:ea typeface="+mn-ea"/>
                <a:cs typeface="+mn-cs"/>
                <a:sym typeface="Myriad Pro" pitchFamily="-84" charset="0"/>
              </a:defRPr>
            </a:lvl3pPr>
            <a:lvl4pPr marL="1079542" indent="-1079542" algn="l" rtl="0" eaLnBrk="0" fontAlgn="base" hangingPunct="0">
              <a:spcBef>
                <a:spcPts val="800"/>
              </a:spcBef>
              <a:spcAft>
                <a:spcPct val="0"/>
              </a:spcAft>
              <a:defRPr sz="3200">
                <a:solidFill>
                  <a:srgbClr val="333333"/>
                </a:solidFill>
                <a:latin typeface="+mn-lt"/>
                <a:ea typeface="+mn-ea"/>
                <a:cs typeface="+mn-cs"/>
                <a:sym typeface="Myriad Pro" pitchFamily="-84" charset="0"/>
              </a:defRPr>
            </a:lvl4pPr>
            <a:lvl5pPr marL="1439918" indent="-1439918" algn="l" rtl="0" eaLnBrk="0" fontAlgn="base" hangingPunct="0">
              <a:spcBef>
                <a:spcPts val="700"/>
              </a:spcBef>
              <a:spcAft>
                <a:spcPct val="0"/>
              </a:spcAft>
              <a:defRPr sz="2800">
                <a:solidFill>
                  <a:srgbClr val="333333"/>
                </a:solidFill>
                <a:latin typeface="+mn-lt"/>
                <a:ea typeface="+mn-ea"/>
                <a:cs typeface="+mn-cs"/>
                <a:sym typeface="Myriad Pro" pitchFamily="-84" charset="0"/>
              </a:defRPr>
            </a:lvl5pPr>
            <a:lvl6pPr marL="1897135" indent="-1439918" algn="l" rtl="0" fontAlgn="base">
              <a:spcBef>
                <a:spcPts val="700"/>
              </a:spcBef>
              <a:spcAft>
                <a:spcPct val="0"/>
              </a:spcAft>
              <a:defRPr sz="2800">
                <a:solidFill>
                  <a:srgbClr val="333333"/>
                </a:solidFill>
                <a:latin typeface="+mn-lt"/>
                <a:ea typeface="+mn-ea"/>
                <a:cs typeface="+mn-cs"/>
                <a:sym typeface="Myriad Pro" charset="0"/>
              </a:defRPr>
            </a:lvl6pPr>
            <a:lvl7pPr marL="2354353" indent="-1439918" algn="l" rtl="0" fontAlgn="base">
              <a:spcBef>
                <a:spcPts val="700"/>
              </a:spcBef>
              <a:spcAft>
                <a:spcPct val="0"/>
              </a:spcAft>
              <a:defRPr sz="2800">
                <a:solidFill>
                  <a:srgbClr val="333333"/>
                </a:solidFill>
                <a:latin typeface="+mn-lt"/>
                <a:ea typeface="+mn-ea"/>
                <a:cs typeface="+mn-cs"/>
                <a:sym typeface="Myriad Pro" charset="0"/>
              </a:defRPr>
            </a:lvl7pPr>
            <a:lvl8pPr marL="2811571" indent="-1439918" algn="l" rtl="0" fontAlgn="base">
              <a:spcBef>
                <a:spcPts val="700"/>
              </a:spcBef>
              <a:spcAft>
                <a:spcPct val="0"/>
              </a:spcAft>
              <a:defRPr sz="2800">
                <a:solidFill>
                  <a:srgbClr val="333333"/>
                </a:solidFill>
                <a:latin typeface="+mn-lt"/>
                <a:ea typeface="+mn-ea"/>
                <a:cs typeface="+mn-cs"/>
                <a:sym typeface="Myriad Pro" charset="0"/>
              </a:defRPr>
            </a:lvl8pPr>
            <a:lvl9pPr marL="3268788" indent="-1439918" algn="l" rtl="0" fontAlgn="base">
              <a:spcBef>
                <a:spcPts val="700"/>
              </a:spcBef>
              <a:spcAft>
                <a:spcPct val="0"/>
              </a:spcAft>
              <a:defRPr sz="2800">
                <a:solidFill>
                  <a:srgbClr val="333333"/>
                </a:solidFill>
                <a:latin typeface="+mn-lt"/>
                <a:ea typeface="+mn-ea"/>
                <a:cs typeface="+mn-cs"/>
                <a:sym typeface="Myriad Pro" charset="0"/>
              </a:defRPr>
            </a:lvl9pPr>
          </a:lstStyle>
          <a:p>
            <a:pPr marL="0" indent="0"/>
            <a:r>
              <a:rPr lang="en-US" sz="3600" kern="0" dirty="0"/>
              <a:t>Based on the answers to the above questions, you can basically find few big classes of approach to the thermal management of electronics (examples shown for high power computing chips, probably the most demanding application in commercial electronics):   </a:t>
            </a:r>
            <a:endParaRPr lang="en-GB" sz="3600" kern="0" dirty="0"/>
          </a:p>
        </p:txBody>
      </p:sp>
      <p:pic>
        <p:nvPicPr>
          <p:cNvPr id="6" name="Picture 5">
            <a:extLst>
              <a:ext uri="{FF2B5EF4-FFF2-40B4-BE49-F238E27FC236}">
                <a16:creationId xmlns:a16="http://schemas.microsoft.com/office/drawing/2014/main" id="{8F3119C3-1130-E665-2A38-7A4CC35658A5}"/>
              </a:ext>
            </a:extLst>
          </p:cNvPr>
          <p:cNvPicPr>
            <a:picLocks noChangeAspect="1"/>
          </p:cNvPicPr>
          <p:nvPr/>
        </p:nvPicPr>
        <p:blipFill>
          <a:blip r:embed="rId3"/>
          <a:stretch>
            <a:fillRect/>
          </a:stretch>
        </p:blipFill>
        <p:spPr>
          <a:xfrm>
            <a:off x="5341913" y="3190270"/>
            <a:ext cx="3295181" cy="2203333"/>
          </a:xfrm>
          <a:prstGeom prst="rect">
            <a:avLst/>
          </a:prstGeom>
        </p:spPr>
      </p:pic>
      <p:pic>
        <p:nvPicPr>
          <p:cNvPr id="7" name="Picture 6">
            <a:extLst>
              <a:ext uri="{FF2B5EF4-FFF2-40B4-BE49-F238E27FC236}">
                <a16:creationId xmlns:a16="http://schemas.microsoft.com/office/drawing/2014/main" id="{794D891F-9945-D922-2ACD-95C9ED35F5C0}"/>
              </a:ext>
            </a:extLst>
          </p:cNvPr>
          <p:cNvPicPr>
            <a:picLocks noChangeAspect="1"/>
          </p:cNvPicPr>
          <p:nvPr/>
        </p:nvPicPr>
        <p:blipFill>
          <a:blip r:embed="rId4"/>
          <a:stretch>
            <a:fillRect/>
          </a:stretch>
        </p:blipFill>
        <p:spPr>
          <a:xfrm>
            <a:off x="9040131" y="8957143"/>
            <a:ext cx="3131783" cy="2551564"/>
          </a:xfrm>
          <a:prstGeom prst="rect">
            <a:avLst/>
          </a:prstGeom>
        </p:spPr>
      </p:pic>
      <p:pic>
        <p:nvPicPr>
          <p:cNvPr id="8" name="Picture 7">
            <a:extLst>
              <a:ext uri="{FF2B5EF4-FFF2-40B4-BE49-F238E27FC236}">
                <a16:creationId xmlns:a16="http://schemas.microsoft.com/office/drawing/2014/main" id="{B1C65CA8-DCB9-BE70-2C42-62487BA52B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01824" y="4291937"/>
            <a:ext cx="3244051" cy="297151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prstDash val="solid"/>
                <a:miter lim="800000"/>
                <a:headEnd/>
                <a:tailEnd/>
              </a14:hiddenLine>
            </a:ext>
          </a:extLst>
        </p:spPr>
      </p:pic>
      <p:pic>
        <p:nvPicPr>
          <p:cNvPr id="9" name="Picture 8">
            <a:extLst>
              <a:ext uri="{FF2B5EF4-FFF2-40B4-BE49-F238E27FC236}">
                <a16:creationId xmlns:a16="http://schemas.microsoft.com/office/drawing/2014/main" id="{C2FD0CA0-BD0A-0A0C-66B3-C6F79F10B4C6}"/>
              </a:ext>
            </a:extLst>
          </p:cNvPr>
          <p:cNvPicPr>
            <a:picLocks noChangeAspect="1"/>
          </p:cNvPicPr>
          <p:nvPr/>
        </p:nvPicPr>
        <p:blipFill rotWithShape="1">
          <a:blip r:embed="rId6"/>
          <a:srcRect l="4049"/>
          <a:stretch/>
        </p:blipFill>
        <p:spPr>
          <a:xfrm>
            <a:off x="15401824" y="7289092"/>
            <a:ext cx="3252664" cy="1753681"/>
          </a:xfrm>
          <a:prstGeom prst="rect">
            <a:avLst/>
          </a:prstGeom>
        </p:spPr>
      </p:pic>
      <p:grpSp>
        <p:nvGrpSpPr>
          <p:cNvPr id="10" name="Group 9">
            <a:extLst>
              <a:ext uri="{FF2B5EF4-FFF2-40B4-BE49-F238E27FC236}">
                <a16:creationId xmlns:a16="http://schemas.microsoft.com/office/drawing/2014/main" id="{A938C87F-1199-B727-4E47-5A6DB79823D7}"/>
              </a:ext>
            </a:extLst>
          </p:cNvPr>
          <p:cNvGrpSpPr/>
          <p:nvPr/>
        </p:nvGrpSpPr>
        <p:grpSpPr>
          <a:xfrm>
            <a:off x="10308467" y="5813319"/>
            <a:ext cx="4152242" cy="3958434"/>
            <a:chOff x="3297382" y="6250201"/>
            <a:chExt cx="5084617" cy="4847290"/>
          </a:xfrm>
        </p:grpSpPr>
        <p:sp>
          <p:nvSpPr>
            <p:cNvPr id="11" name="Rectangle 10">
              <a:extLst>
                <a:ext uri="{FF2B5EF4-FFF2-40B4-BE49-F238E27FC236}">
                  <a16:creationId xmlns:a16="http://schemas.microsoft.com/office/drawing/2014/main" id="{AA08AE22-F477-F82A-55D8-B1DA31822BB9}"/>
                </a:ext>
              </a:extLst>
            </p:cNvPr>
            <p:cNvSpPr/>
            <p:nvPr/>
          </p:nvSpPr>
          <p:spPr bwMode="auto">
            <a:xfrm>
              <a:off x="3297382" y="6250201"/>
              <a:ext cx="2646218" cy="1316182"/>
            </a:xfrm>
            <a:prstGeom prst="rect">
              <a:avLst/>
            </a:prstGeom>
            <a:gradFill flip="none" rotWithShape="1">
              <a:gsLst>
                <a:gs pos="97000">
                  <a:srgbClr val="FFFF00"/>
                </a:gs>
                <a:gs pos="0">
                  <a:srgbClr val="FF0000"/>
                </a:gs>
              </a:gsLst>
              <a:path path="circle">
                <a:fillToRect l="50000" t="50000" r="50000" b="50000"/>
              </a:path>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Myriad Pro Semibold" charset="0"/>
                  <a:ea typeface="ヒラギノ角ゴ ProN W6" charset="0"/>
                  <a:cs typeface="ヒラギノ角ゴ ProN W6" charset="0"/>
                  <a:sym typeface="Myriad Pro Semibold" charset="0"/>
                </a:rPr>
                <a:t>Heat Source</a:t>
              </a:r>
            </a:p>
          </p:txBody>
        </p:sp>
        <p:sp>
          <p:nvSpPr>
            <p:cNvPr id="12" name="Oval 11">
              <a:extLst>
                <a:ext uri="{FF2B5EF4-FFF2-40B4-BE49-F238E27FC236}">
                  <a16:creationId xmlns:a16="http://schemas.microsoft.com/office/drawing/2014/main" id="{4E7C0058-252B-6F18-B133-1F788F3B9A31}"/>
                </a:ext>
              </a:extLst>
            </p:cNvPr>
            <p:cNvSpPr/>
            <p:nvPr/>
          </p:nvSpPr>
          <p:spPr bwMode="auto">
            <a:xfrm>
              <a:off x="6386945" y="9102437"/>
              <a:ext cx="1995054" cy="1995054"/>
            </a:xfrm>
            <a:prstGeom prst="ellipse">
              <a:avLst/>
            </a:prstGeom>
            <a:gradFill>
              <a:gsLst>
                <a:gs pos="97000">
                  <a:srgbClr val="FFFF00"/>
                </a:gs>
                <a:gs pos="47000">
                  <a:schemeClr val="tx1"/>
                </a:gs>
              </a:gsLst>
              <a:path path="circle">
                <a:fillToRect l="50000" t="50000" r="50000" b="50000"/>
              </a:path>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rPr>
                <a:t>Heat</a:t>
              </a:r>
              <a:r>
                <a:rPr kumimoji="0" lang="en-GB" sz="2400" b="0" i="0" u="none" strike="noStrike" cap="none" normalizeH="0" dirty="0">
                  <a:ln>
                    <a:noFill/>
                  </a:ln>
                  <a:solidFill>
                    <a:srgbClr val="FFFFFF"/>
                  </a:solidFill>
                  <a:effectLst/>
                  <a:latin typeface="Myriad Pro Semibold" charset="0"/>
                  <a:ea typeface="ヒラギノ角ゴ ProN W6" charset="0"/>
                  <a:cs typeface="ヒラギノ角ゴ ProN W6" charset="0"/>
                  <a:sym typeface="Myriad Pro Semibold" charset="0"/>
                </a:rPr>
                <a:t> Sink</a:t>
              </a:r>
              <a:endParaRPr kumimoji="0" lang="en-GB" sz="24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endParaRPr>
            </a:p>
          </p:txBody>
        </p:sp>
        <p:sp>
          <p:nvSpPr>
            <p:cNvPr id="13" name="Right Arrow 11">
              <a:extLst>
                <a:ext uri="{FF2B5EF4-FFF2-40B4-BE49-F238E27FC236}">
                  <a16:creationId xmlns:a16="http://schemas.microsoft.com/office/drawing/2014/main" id="{F54A5559-B755-C502-3B92-173A97778BB3}"/>
                </a:ext>
              </a:extLst>
            </p:cNvPr>
            <p:cNvSpPr/>
            <p:nvPr/>
          </p:nvSpPr>
          <p:spPr bwMode="auto">
            <a:xfrm rot="2467622">
              <a:off x="4128715" y="7855414"/>
              <a:ext cx="3021254" cy="1427019"/>
            </a:xfrm>
            <a:prstGeom prst="rightArrow">
              <a:avLst/>
            </a:prstGeom>
            <a:gradFill flip="none" rotWithShape="1">
              <a:gsLst>
                <a:gs pos="97000">
                  <a:schemeClr val="tx1"/>
                </a:gs>
                <a:gs pos="0">
                  <a:srgbClr val="FF0000"/>
                </a:gs>
              </a:gsLst>
              <a:lin ang="2400000" scaled="0"/>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FFFFFF"/>
                  </a:solidFill>
                  <a:effectLst/>
                  <a:latin typeface="Myriad Pro Semibold" charset="0"/>
                  <a:ea typeface="ヒラギノ角ゴ ProN W6" charset="0"/>
                  <a:cs typeface="ヒラギノ角ゴ ProN W6" charset="0"/>
                  <a:sym typeface="Myriad Pro Semibold" charset="0"/>
                </a:rPr>
                <a:t>Thermal path</a:t>
              </a:r>
            </a:p>
          </p:txBody>
        </p:sp>
      </p:grpSp>
      <p:sp>
        <p:nvSpPr>
          <p:cNvPr id="14" name="TextBox 13">
            <a:extLst>
              <a:ext uri="{FF2B5EF4-FFF2-40B4-BE49-F238E27FC236}">
                <a16:creationId xmlns:a16="http://schemas.microsoft.com/office/drawing/2014/main" id="{C38E2C47-46FF-4FDA-EB9A-EFCD9FFC2810}"/>
              </a:ext>
            </a:extLst>
          </p:cNvPr>
          <p:cNvSpPr txBox="1"/>
          <p:nvPr/>
        </p:nvSpPr>
        <p:spPr>
          <a:xfrm>
            <a:off x="5369623" y="5406980"/>
            <a:ext cx="3244799" cy="954107"/>
          </a:xfrm>
          <a:prstGeom prst="rect">
            <a:avLst/>
          </a:prstGeom>
          <a:noFill/>
        </p:spPr>
        <p:txBody>
          <a:bodyPr wrap="none" rtlCol="0">
            <a:spAutoFit/>
          </a:bodyPr>
          <a:lstStyle/>
          <a:p>
            <a:pPr algn="ctr"/>
            <a:r>
              <a:rPr lang="en-GB" sz="2800" dirty="0">
                <a:solidFill>
                  <a:srgbClr val="C00000"/>
                </a:solidFill>
              </a:rPr>
              <a:t>Direct air cooling</a:t>
            </a:r>
          </a:p>
          <a:p>
            <a:pPr algn="ctr"/>
            <a:r>
              <a:rPr lang="en-GB" sz="2800" dirty="0">
                <a:solidFill>
                  <a:srgbClr val="C00000"/>
                </a:solidFill>
              </a:rPr>
              <a:t>(forced convection)</a:t>
            </a:r>
          </a:p>
        </p:txBody>
      </p:sp>
      <p:sp>
        <p:nvSpPr>
          <p:cNvPr id="15" name="TextBox 14">
            <a:extLst>
              <a:ext uri="{FF2B5EF4-FFF2-40B4-BE49-F238E27FC236}">
                <a16:creationId xmlns:a16="http://schemas.microsoft.com/office/drawing/2014/main" id="{A224F421-5A82-CC42-4BA1-94E473857DC0}"/>
              </a:ext>
            </a:extLst>
          </p:cNvPr>
          <p:cNvSpPr txBox="1"/>
          <p:nvPr/>
        </p:nvSpPr>
        <p:spPr>
          <a:xfrm>
            <a:off x="9239176" y="11600558"/>
            <a:ext cx="2904961" cy="954107"/>
          </a:xfrm>
          <a:prstGeom prst="rect">
            <a:avLst/>
          </a:prstGeom>
          <a:noFill/>
        </p:spPr>
        <p:txBody>
          <a:bodyPr wrap="none" rtlCol="0">
            <a:spAutoFit/>
          </a:bodyPr>
          <a:lstStyle/>
          <a:p>
            <a:pPr algn="ctr"/>
            <a:r>
              <a:rPr lang="en-GB" sz="2800" dirty="0">
                <a:solidFill>
                  <a:srgbClr val="C00000"/>
                </a:solidFill>
              </a:rPr>
              <a:t>Pipe-flow cooling</a:t>
            </a:r>
          </a:p>
          <a:p>
            <a:pPr algn="ctr"/>
            <a:r>
              <a:rPr lang="en-GB" sz="2800" dirty="0">
                <a:solidFill>
                  <a:srgbClr val="C00000"/>
                </a:solidFill>
              </a:rPr>
              <a:t>(1- or 2-phase)</a:t>
            </a:r>
          </a:p>
        </p:txBody>
      </p:sp>
      <p:sp>
        <p:nvSpPr>
          <p:cNvPr id="16" name="TextBox 15">
            <a:extLst>
              <a:ext uri="{FF2B5EF4-FFF2-40B4-BE49-F238E27FC236}">
                <a16:creationId xmlns:a16="http://schemas.microsoft.com/office/drawing/2014/main" id="{EF0DB73B-9760-4542-39FF-601BBCC67C9E}"/>
              </a:ext>
            </a:extLst>
          </p:cNvPr>
          <p:cNvSpPr txBox="1"/>
          <p:nvPr/>
        </p:nvSpPr>
        <p:spPr>
          <a:xfrm>
            <a:off x="15043052" y="9068412"/>
            <a:ext cx="3913019" cy="1508105"/>
          </a:xfrm>
          <a:prstGeom prst="rect">
            <a:avLst/>
          </a:prstGeom>
          <a:noFill/>
        </p:spPr>
        <p:txBody>
          <a:bodyPr wrap="square" rtlCol="0">
            <a:spAutoFit/>
          </a:bodyPr>
          <a:lstStyle/>
          <a:p>
            <a:pPr algn="ctr"/>
            <a:r>
              <a:rPr lang="en-GB" sz="2800" dirty="0">
                <a:solidFill>
                  <a:srgbClr val="C00000"/>
                </a:solidFill>
              </a:rPr>
              <a:t>Micro-channel cooling</a:t>
            </a:r>
          </a:p>
          <a:p>
            <a:pPr algn="ctr"/>
            <a:r>
              <a:rPr lang="en-GB" sz="2800" dirty="0">
                <a:solidFill>
                  <a:srgbClr val="C00000"/>
                </a:solidFill>
              </a:rPr>
              <a:t>(1- or 2-phase)</a:t>
            </a:r>
          </a:p>
          <a:p>
            <a:pPr algn="ctr"/>
            <a:r>
              <a:rPr lang="en-GB" sz="1800" dirty="0">
                <a:solidFill>
                  <a:srgbClr val="C00000"/>
                </a:solidFill>
              </a:rPr>
              <a:t>Or other innovative techniques, e.g. direct spray, pool boiling, etc…</a:t>
            </a:r>
          </a:p>
        </p:txBody>
      </p:sp>
      <p:sp>
        <p:nvSpPr>
          <p:cNvPr id="17" name="Right Arrow 15">
            <a:extLst>
              <a:ext uri="{FF2B5EF4-FFF2-40B4-BE49-F238E27FC236}">
                <a16:creationId xmlns:a16="http://schemas.microsoft.com/office/drawing/2014/main" id="{55274919-9B77-A336-6029-3D95C1D535DD}"/>
              </a:ext>
            </a:extLst>
          </p:cNvPr>
          <p:cNvSpPr/>
          <p:nvPr/>
        </p:nvSpPr>
        <p:spPr bwMode="auto">
          <a:xfrm>
            <a:off x="12814686" y="5959829"/>
            <a:ext cx="1295184" cy="700645"/>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8" name="Right Arrow 16">
            <a:extLst>
              <a:ext uri="{FF2B5EF4-FFF2-40B4-BE49-F238E27FC236}">
                <a16:creationId xmlns:a16="http://schemas.microsoft.com/office/drawing/2014/main" id="{3F741631-92D8-754C-F515-E606ACDF9310}"/>
              </a:ext>
            </a:extLst>
          </p:cNvPr>
          <p:cNvSpPr/>
          <p:nvPr/>
        </p:nvSpPr>
        <p:spPr bwMode="auto">
          <a:xfrm rot="12932586">
            <a:off x="8936647" y="4969505"/>
            <a:ext cx="1295184" cy="700645"/>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9" name="Right Arrow 17">
            <a:extLst>
              <a:ext uri="{FF2B5EF4-FFF2-40B4-BE49-F238E27FC236}">
                <a16:creationId xmlns:a16="http://schemas.microsoft.com/office/drawing/2014/main" id="{1CEA1323-9ECA-AF14-993A-BA69E71DE054}"/>
              </a:ext>
            </a:extLst>
          </p:cNvPr>
          <p:cNvSpPr/>
          <p:nvPr/>
        </p:nvSpPr>
        <p:spPr bwMode="auto">
          <a:xfrm rot="5400000">
            <a:off x="10003769" y="7600142"/>
            <a:ext cx="1322745" cy="700645"/>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20" name="Right Arrow 16">
            <a:extLst>
              <a:ext uri="{FF2B5EF4-FFF2-40B4-BE49-F238E27FC236}">
                <a16:creationId xmlns:a16="http://schemas.microsoft.com/office/drawing/2014/main" id="{785CEA78-9F22-2206-4EDA-79C0BBAB44FC}"/>
              </a:ext>
            </a:extLst>
          </p:cNvPr>
          <p:cNvSpPr/>
          <p:nvPr/>
        </p:nvSpPr>
        <p:spPr bwMode="auto">
          <a:xfrm rot="9438100">
            <a:off x="8351835" y="6855841"/>
            <a:ext cx="1295184" cy="700645"/>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pic>
        <p:nvPicPr>
          <p:cNvPr id="22" name="Picture 21">
            <a:extLst>
              <a:ext uri="{FF2B5EF4-FFF2-40B4-BE49-F238E27FC236}">
                <a16:creationId xmlns:a16="http://schemas.microsoft.com/office/drawing/2014/main" id="{C62B04D6-B225-D79F-63FD-5F2ED10CB12B}"/>
              </a:ext>
            </a:extLst>
          </p:cNvPr>
          <p:cNvPicPr>
            <a:picLocks noChangeAspect="1"/>
          </p:cNvPicPr>
          <p:nvPr/>
        </p:nvPicPr>
        <p:blipFill>
          <a:blip r:embed="rId7"/>
          <a:stretch>
            <a:fillRect/>
          </a:stretch>
        </p:blipFill>
        <p:spPr>
          <a:xfrm>
            <a:off x="4164279" y="6343928"/>
            <a:ext cx="3926243" cy="4191821"/>
          </a:xfrm>
          <a:prstGeom prst="rect">
            <a:avLst/>
          </a:prstGeom>
        </p:spPr>
      </p:pic>
      <p:sp>
        <p:nvSpPr>
          <p:cNvPr id="23" name="TextBox 22">
            <a:extLst>
              <a:ext uri="{FF2B5EF4-FFF2-40B4-BE49-F238E27FC236}">
                <a16:creationId xmlns:a16="http://schemas.microsoft.com/office/drawing/2014/main" id="{A4E4D085-DCE5-0E35-EC1E-EC2E229D6364}"/>
              </a:ext>
            </a:extLst>
          </p:cNvPr>
          <p:cNvSpPr txBox="1"/>
          <p:nvPr/>
        </p:nvSpPr>
        <p:spPr>
          <a:xfrm>
            <a:off x="2037192" y="10518590"/>
            <a:ext cx="5358646" cy="954107"/>
          </a:xfrm>
          <a:prstGeom prst="rect">
            <a:avLst/>
          </a:prstGeom>
          <a:noFill/>
        </p:spPr>
        <p:txBody>
          <a:bodyPr wrap="none" rtlCol="0">
            <a:spAutoFit/>
          </a:bodyPr>
          <a:lstStyle/>
          <a:p>
            <a:pPr algn="ctr"/>
            <a:r>
              <a:rPr lang="en-GB" sz="2800" dirty="0">
                <a:solidFill>
                  <a:srgbClr val="C00000"/>
                </a:solidFill>
              </a:rPr>
              <a:t>Liquid-assisted air cooling</a:t>
            </a:r>
          </a:p>
          <a:p>
            <a:pPr algn="ctr"/>
            <a:r>
              <a:rPr lang="en-GB" sz="2800" dirty="0">
                <a:solidFill>
                  <a:srgbClr val="C00000"/>
                </a:solidFill>
              </a:rPr>
              <a:t>(with or without active pumping)</a:t>
            </a:r>
          </a:p>
        </p:txBody>
      </p:sp>
    </p:spTree>
    <p:extLst>
      <p:ext uri="{BB962C8B-B14F-4D97-AF65-F5344CB8AC3E}">
        <p14:creationId xmlns:p14="http://schemas.microsoft.com/office/powerpoint/2010/main" val="1276065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5</a:t>
            </a:fld>
            <a:endParaRPr lang="en-US" dirty="0"/>
          </a:p>
        </p:txBody>
      </p:sp>
      <p:sp>
        <p:nvSpPr>
          <p:cNvPr id="16" name="TextBox 15"/>
          <p:cNvSpPr txBox="1"/>
          <p:nvPr/>
        </p:nvSpPr>
        <p:spPr>
          <a:xfrm>
            <a:off x="1900079" y="0"/>
            <a:ext cx="19320225" cy="1015663"/>
          </a:xfrm>
          <a:prstGeom prst="rect">
            <a:avLst/>
          </a:prstGeom>
          <a:noFill/>
        </p:spPr>
        <p:txBody>
          <a:bodyPr wrap="none" rtlCol="0">
            <a:spAutoFit/>
          </a:bodyPr>
          <a:lstStyle/>
          <a:p>
            <a:pPr algn="ctr"/>
            <a:r>
              <a:rPr lang="en-GB" sz="6000" b="1" dirty="0">
                <a:solidFill>
                  <a:srgbClr val="C00000"/>
                </a:solidFill>
              </a:rPr>
              <a:t>Already a first challenge: divergence of requirements</a:t>
            </a:r>
          </a:p>
        </p:txBody>
      </p:sp>
      <p:sp>
        <p:nvSpPr>
          <p:cNvPr id="3" name="TextBox 2">
            <a:extLst>
              <a:ext uri="{FF2B5EF4-FFF2-40B4-BE49-F238E27FC236}">
                <a16:creationId xmlns:a16="http://schemas.microsoft.com/office/drawing/2014/main" id="{840570D6-1957-1B7C-1817-686DA18FC91D}"/>
              </a:ext>
            </a:extLst>
          </p:cNvPr>
          <p:cNvSpPr txBox="1"/>
          <p:nvPr/>
        </p:nvSpPr>
        <p:spPr>
          <a:xfrm>
            <a:off x="7882887" y="4996541"/>
            <a:ext cx="7350858" cy="2616101"/>
          </a:xfrm>
          <a:prstGeom prst="rect">
            <a:avLst/>
          </a:prstGeom>
          <a:noFill/>
        </p:spPr>
        <p:txBody>
          <a:bodyPr wrap="none" rtlCol="0">
            <a:spAutoFit/>
          </a:bodyPr>
          <a:lstStyle/>
          <a:p>
            <a:pPr>
              <a:spcAft>
                <a:spcPts val="1200"/>
              </a:spcAft>
            </a:pPr>
            <a:r>
              <a:rPr lang="en-GB" sz="4800" b="1" dirty="0"/>
              <a:t>Lightly irradiated silicon</a:t>
            </a:r>
          </a:p>
          <a:p>
            <a:pPr algn="ctr">
              <a:spcAft>
                <a:spcPts val="1200"/>
              </a:spcAft>
            </a:pPr>
            <a:r>
              <a:rPr lang="en-GB" sz="4800" b="1" i="1" dirty="0"/>
              <a:t>Vs.</a:t>
            </a:r>
          </a:p>
          <a:p>
            <a:r>
              <a:rPr lang="en-GB" sz="4800" b="1" dirty="0"/>
              <a:t>Heavily irradiated silicon</a:t>
            </a:r>
          </a:p>
        </p:txBody>
      </p:sp>
      <p:sp>
        <p:nvSpPr>
          <p:cNvPr id="4" name="Arrow: Right 3">
            <a:extLst>
              <a:ext uri="{FF2B5EF4-FFF2-40B4-BE49-F238E27FC236}">
                <a16:creationId xmlns:a16="http://schemas.microsoft.com/office/drawing/2014/main" id="{CF5E85BB-611F-3E13-9B17-87C41F9DF774}"/>
              </a:ext>
            </a:extLst>
          </p:cNvPr>
          <p:cNvSpPr/>
          <p:nvPr/>
        </p:nvSpPr>
        <p:spPr bwMode="auto">
          <a:xfrm rot="19918646">
            <a:off x="11681287" y="3363687"/>
            <a:ext cx="2645229" cy="1175657"/>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5" name="Arrow: Right 4">
            <a:extLst>
              <a:ext uri="{FF2B5EF4-FFF2-40B4-BE49-F238E27FC236}">
                <a16:creationId xmlns:a16="http://schemas.microsoft.com/office/drawing/2014/main" id="{9FDB753A-0D04-8199-6636-97068D96B669}"/>
              </a:ext>
            </a:extLst>
          </p:cNvPr>
          <p:cNvSpPr/>
          <p:nvPr/>
        </p:nvSpPr>
        <p:spPr bwMode="auto">
          <a:xfrm rot="19918646" flipH="1" flipV="1">
            <a:off x="8791973" y="8165117"/>
            <a:ext cx="2645229" cy="1175657"/>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7" name="TextBox 6">
            <a:extLst>
              <a:ext uri="{FF2B5EF4-FFF2-40B4-BE49-F238E27FC236}">
                <a16:creationId xmlns:a16="http://schemas.microsoft.com/office/drawing/2014/main" id="{20608605-882B-F0AC-C155-3040AE34ED28}"/>
              </a:ext>
            </a:extLst>
          </p:cNvPr>
          <p:cNvSpPr txBox="1"/>
          <p:nvPr/>
        </p:nvSpPr>
        <p:spPr>
          <a:xfrm>
            <a:off x="14281050" y="1672554"/>
            <a:ext cx="8591839" cy="3323987"/>
          </a:xfrm>
          <a:prstGeom prst="rect">
            <a:avLst/>
          </a:prstGeom>
          <a:noFill/>
        </p:spPr>
        <p:txBody>
          <a:bodyPr wrap="none" rtlCol="0">
            <a:spAutoFit/>
          </a:bodyPr>
          <a:lstStyle/>
          <a:p>
            <a:pPr marL="358775" indent="-358775">
              <a:buFont typeface="Arial" panose="020B0604020202020204" pitchFamily="34" charset="0"/>
              <a:buChar char="•"/>
            </a:pPr>
            <a:r>
              <a:rPr lang="en-GB" dirty="0"/>
              <a:t>Can operate at warm temperature</a:t>
            </a:r>
          </a:p>
          <a:p>
            <a:pPr marL="358775" indent="-358775">
              <a:buFont typeface="Arial" panose="020B0604020202020204" pitchFamily="34" charset="0"/>
              <a:buChar char="•"/>
            </a:pPr>
            <a:r>
              <a:rPr lang="en-GB" dirty="0"/>
              <a:t>Seeks for ultimate precision</a:t>
            </a:r>
          </a:p>
          <a:p>
            <a:pPr marL="358775" indent="-358775">
              <a:buFont typeface="Arial" panose="020B0604020202020204" pitchFamily="34" charset="0"/>
              <a:buChar char="•"/>
            </a:pPr>
            <a:r>
              <a:rPr lang="en-GB" dirty="0"/>
              <a:t>Allows for ultra-low power</a:t>
            </a:r>
          </a:p>
          <a:p>
            <a:pPr marL="358775" indent="-358775">
              <a:buFont typeface="Arial" panose="020B0604020202020204" pitchFamily="34" charset="0"/>
              <a:buChar char="•"/>
            </a:pPr>
            <a:r>
              <a:rPr lang="en-GB" dirty="0"/>
              <a:t>Target absolute minimum X/X</a:t>
            </a:r>
            <a:r>
              <a:rPr lang="en-GB" baseline="-25000" dirty="0"/>
              <a:t>0</a:t>
            </a:r>
          </a:p>
          <a:p>
            <a:pPr marL="358775" indent="-358775">
              <a:buFont typeface="Arial" panose="020B0604020202020204" pitchFamily="34" charset="0"/>
              <a:buChar char="•"/>
            </a:pPr>
            <a:r>
              <a:rPr lang="en-GB" dirty="0"/>
              <a:t>=&gt; </a:t>
            </a:r>
            <a:r>
              <a:rPr lang="en-GB" b="1" dirty="0"/>
              <a:t>Natural push to air cooling</a:t>
            </a:r>
          </a:p>
        </p:txBody>
      </p:sp>
      <p:sp>
        <p:nvSpPr>
          <p:cNvPr id="8" name="TextBox 7">
            <a:extLst>
              <a:ext uri="{FF2B5EF4-FFF2-40B4-BE49-F238E27FC236}">
                <a16:creationId xmlns:a16="http://schemas.microsoft.com/office/drawing/2014/main" id="{EC6DF077-0C31-472E-C77C-FE1890A2DAA7}"/>
              </a:ext>
            </a:extLst>
          </p:cNvPr>
          <p:cNvSpPr txBox="1"/>
          <p:nvPr/>
        </p:nvSpPr>
        <p:spPr>
          <a:xfrm>
            <a:off x="396350" y="7899183"/>
            <a:ext cx="11835419" cy="3323987"/>
          </a:xfrm>
          <a:prstGeom prst="rect">
            <a:avLst/>
          </a:prstGeom>
          <a:noFill/>
        </p:spPr>
        <p:txBody>
          <a:bodyPr wrap="none" rtlCol="0">
            <a:spAutoFit/>
          </a:bodyPr>
          <a:lstStyle/>
          <a:p>
            <a:pPr marL="358775" indent="-358775">
              <a:buFont typeface="Arial" panose="020B0604020202020204" pitchFamily="34" charset="0"/>
              <a:buChar char="•"/>
            </a:pPr>
            <a:r>
              <a:rPr lang="en-GB" dirty="0"/>
              <a:t>Requires cold (colder) temperature</a:t>
            </a:r>
          </a:p>
          <a:p>
            <a:pPr marL="358775" indent="-358775">
              <a:buFont typeface="Arial" panose="020B0604020202020204" pitchFamily="34" charset="0"/>
              <a:buChar char="•"/>
            </a:pPr>
            <a:r>
              <a:rPr lang="en-GB" dirty="0"/>
              <a:t>Deals with enormous occupancy</a:t>
            </a:r>
          </a:p>
          <a:p>
            <a:pPr marL="358775" indent="-358775">
              <a:buFont typeface="Arial" panose="020B0604020202020204" pitchFamily="34" charset="0"/>
              <a:buChar char="•"/>
            </a:pPr>
            <a:r>
              <a:rPr lang="en-GB" dirty="0"/>
              <a:t>Dreams of including timing</a:t>
            </a:r>
          </a:p>
          <a:p>
            <a:pPr marL="358775" indent="-358775">
              <a:buFont typeface="Arial" panose="020B0604020202020204" pitchFamily="34" charset="0"/>
              <a:buChar char="•"/>
            </a:pPr>
            <a:r>
              <a:rPr lang="en-GB" dirty="0"/>
              <a:t>Available to compromise on X/X</a:t>
            </a:r>
            <a:r>
              <a:rPr lang="en-GB" baseline="-25000" dirty="0"/>
              <a:t>0</a:t>
            </a:r>
          </a:p>
          <a:p>
            <a:pPr marL="358775" indent="-358775">
              <a:buFont typeface="Arial" panose="020B0604020202020204" pitchFamily="34" charset="0"/>
              <a:buChar char="•"/>
            </a:pPr>
            <a:r>
              <a:rPr lang="en-GB" dirty="0"/>
              <a:t>=&gt; </a:t>
            </a:r>
            <a:r>
              <a:rPr lang="en-GB" b="1" dirty="0"/>
              <a:t>Natural push to aggressive liquid cooling</a:t>
            </a:r>
          </a:p>
        </p:txBody>
      </p:sp>
    </p:spTree>
    <p:extLst>
      <p:ext uri="{BB962C8B-B14F-4D97-AF65-F5344CB8AC3E}">
        <p14:creationId xmlns:p14="http://schemas.microsoft.com/office/powerpoint/2010/main" val="13960338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6</a:t>
            </a:fld>
            <a:endParaRPr lang="en-US" dirty="0"/>
          </a:p>
        </p:txBody>
      </p:sp>
      <p:sp>
        <p:nvSpPr>
          <p:cNvPr id="16" name="TextBox 15"/>
          <p:cNvSpPr txBox="1"/>
          <p:nvPr/>
        </p:nvSpPr>
        <p:spPr>
          <a:xfrm>
            <a:off x="6335839" y="0"/>
            <a:ext cx="10448694" cy="1015663"/>
          </a:xfrm>
          <a:prstGeom prst="rect">
            <a:avLst/>
          </a:prstGeom>
          <a:noFill/>
        </p:spPr>
        <p:txBody>
          <a:bodyPr wrap="none" rtlCol="0">
            <a:spAutoFit/>
          </a:bodyPr>
          <a:lstStyle/>
          <a:p>
            <a:pPr algn="ctr"/>
            <a:r>
              <a:rPr lang="en-GB" sz="6000" b="1" dirty="0">
                <a:solidFill>
                  <a:srgbClr val="C00000"/>
                </a:solidFill>
              </a:rPr>
              <a:t>Warm detectors: air cooling</a:t>
            </a:r>
          </a:p>
        </p:txBody>
      </p:sp>
      <p:pic>
        <p:nvPicPr>
          <p:cNvPr id="4" name="Picture 3">
            <a:extLst>
              <a:ext uri="{FF2B5EF4-FFF2-40B4-BE49-F238E27FC236}">
                <a16:creationId xmlns:a16="http://schemas.microsoft.com/office/drawing/2014/main" id="{CA283318-B12D-6289-A3BD-C0E2AD6B9D33}"/>
              </a:ext>
            </a:extLst>
          </p:cNvPr>
          <p:cNvPicPr>
            <a:picLocks noChangeAspect="1"/>
          </p:cNvPicPr>
          <p:nvPr/>
        </p:nvPicPr>
        <p:blipFill>
          <a:blip r:embed="rId3"/>
          <a:stretch>
            <a:fillRect/>
          </a:stretch>
        </p:blipFill>
        <p:spPr>
          <a:xfrm>
            <a:off x="15904028" y="2903537"/>
            <a:ext cx="5840904" cy="1666425"/>
          </a:xfrm>
          <a:prstGeom prst="rect">
            <a:avLst/>
          </a:prstGeom>
        </p:spPr>
      </p:pic>
      <p:pic>
        <p:nvPicPr>
          <p:cNvPr id="6" name="Picture 5">
            <a:extLst>
              <a:ext uri="{FF2B5EF4-FFF2-40B4-BE49-F238E27FC236}">
                <a16:creationId xmlns:a16="http://schemas.microsoft.com/office/drawing/2014/main" id="{73CC7BA4-EEE6-BCA7-C8DA-02FF65C061D0}"/>
              </a:ext>
            </a:extLst>
          </p:cNvPr>
          <p:cNvPicPr>
            <a:picLocks noChangeAspect="1"/>
          </p:cNvPicPr>
          <p:nvPr/>
        </p:nvPicPr>
        <p:blipFill>
          <a:blip r:embed="rId4"/>
          <a:stretch>
            <a:fillRect/>
          </a:stretch>
        </p:blipFill>
        <p:spPr>
          <a:xfrm>
            <a:off x="15904028" y="4569962"/>
            <a:ext cx="4133660" cy="2337027"/>
          </a:xfrm>
          <a:prstGeom prst="rect">
            <a:avLst/>
          </a:prstGeom>
        </p:spPr>
      </p:pic>
      <p:grpSp>
        <p:nvGrpSpPr>
          <p:cNvPr id="7" name="Group 6">
            <a:extLst>
              <a:ext uri="{FF2B5EF4-FFF2-40B4-BE49-F238E27FC236}">
                <a16:creationId xmlns:a16="http://schemas.microsoft.com/office/drawing/2014/main" id="{823C2B01-6E8B-F6D9-D2FB-339F65860F87}"/>
              </a:ext>
            </a:extLst>
          </p:cNvPr>
          <p:cNvGrpSpPr/>
          <p:nvPr/>
        </p:nvGrpSpPr>
        <p:grpSpPr>
          <a:xfrm>
            <a:off x="1979680" y="2275492"/>
            <a:ext cx="13173234" cy="3495069"/>
            <a:chOff x="8695252" y="8876726"/>
            <a:chExt cx="6607873" cy="1753174"/>
          </a:xfrm>
        </p:grpSpPr>
        <p:pic>
          <p:nvPicPr>
            <p:cNvPr id="8" name="Picture 5">
              <a:extLst>
                <a:ext uri="{FF2B5EF4-FFF2-40B4-BE49-F238E27FC236}">
                  <a16:creationId xmlns:a16="http://schemas.microsoft.com/office/drawing/2014/main" id="{26052F74-BBF1-71F1-C035-F11D67F13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5252" y="8876726"/>
              <a:ext cx="6392863" cy="160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6C1402FF-7EFC-62C8-2FE4-0CECA674B194}"/>
                </a:ext>
              </a:extLst>
            </p:cNvPr>
            <p:cNvSpPr/>
            <p:nvPr/>
          </p:nvSpPr>
          <p:spPr bwMode="auto">
            <a:xfrm>
              <a:off x="10820400" y="10248900"/>
              <a:ext cx="4482725" cy="381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dirty="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grpSp>
        <p:nvGrpSpPr>
          <p:cNvPr id="10" name="Group 9">
            <a:extLst>
              <a:ext uri="{FF2B5EF4-FFF2-40B4-BE49-F238E27FC236}">
                <a16:creationId xmlns:a16="http://schemas.microsoft.com/office/drawing/2014/main" id="{DA77D2E7-70B7-19B5-667D-09C421EC31E9}"/>
              </a:ext>
            </a:extLst>
          </p:cNvPr>
          <p:cNvGrpSpPr/>
          <p:nvPr/>
        </p:nvGrpSpPr>
        <p:grpSpPr>
          <a:xfrm>
            <a:off x="12982078" y="4906983"/>
            <a:ext cx="2064247" cy="1931005"/>
            <a:chOff x="13503746" y="10152379"/>
            <a:chExt cx="2078801" cy="2067495"/>
          </a:xfrm>
        </p:grpSpPr>
        <p:pic>
          <p:nvPicPr>
            <p:cNvPr id="11" name="Picture 6">
              <a:extLst>
                <a:ext uri="{FF2B5EF4-FFF2-40B4-BE49-F238E27FC236}">
                  <a16:creationId xmlns:a16="http://schemas.microsoft.com/office/drawing/2014/main" id="{360D4D5F-8572-B709-7C01-3EE75A7E95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003"/>
            <a:stretch/>
          </p:blipFill>
          <p:spPr bwMode="auto">
            <a:xfrm>
              <a:off x="13624630" y="10152379"/>
              <a:ext cx="1957917" cy="206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9757BEEB-E17A-9793-B918-4F8D196DBB43}"/>
                </a:ext>
              </a:extLst>
            </p:cNvPr>
            <p:cNvSpPr/>
            <p:nvPr/>
          </p:nvSpPr>
          <p:spPr bwMode="auto">
            <a:xfrm>
              <a:off x="13503746" y="11186127"/>
              <a:ext cx="531231" cy="818031"/>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grpSp>
      <p:sp>
        <p:nvSpPr>
          <p:cNvPr id="13" name="TextBox 12">
            <a:extLst>
              <a:ext uri="{FF2B5EF4-FFF2-40B4-BE49-F238E27FC236}">
                <a16:creationId xmlns:a16="http://schemas.microsoft.com/office/drawing/2014/main" id="{478E09EF-ABB7-BC6C-C79E-EE3BE5573B37}"/>
              </a:ext>
            </a:extLst>
          </p:cNvPr>
          <p:cNvSpPr txBox="1"/>
          <p:nvPr/>
        </p:nvSpPr>
        <p:spPr>
          <a:xfrm>
            <a:off x="1979679" y="1436245"/>
            <a:ext cx="14332563" cy="738664"/>
          </a:xfrm>
          <a:prstGeom prst="rect">
            <a:avLst/>
          </a:prstGeom>
          <a:noFill/>
        </p:spPr>
        <p:txBody>
          <a:bodyPr wrap="square" rtlCol="0">
            <a:spAutoFit/>
          </a:bodyPr>
          <a:lstStyle/>
          <a:p>
            <a:r>
              <a:rPr lang="en-GB" dirty="0"/>
              <a:t>The “dangerous” way: STAR PXL @ BNL RHIC </a:t>
            </a:r>
            <a:r>
              <a:rPr lang="en-GB" sz="3200" dirty="0"/>
              <a:t>(but it worked)</a:t>
            </a:r>
          </a:p>
        </p:txBody>
      </p:sp>
      <p:sp>
        <p:nvSpPr>
          <p:cNvPr id="15" name="TextBox 14">
            <a:extLst>
              <a:ext uri="{FF2B5EF4-FFF2-40B4-BE49-F238E27FC236}">
                <a16:creationId xmlns:a16="http://schemas.microsoft.com/office/drawing/2014/main" id="{DE2769C5-0DA5-6BB1-D448-79B7DCD9D41D}"/>
              </a:ext>
            </a:extLst>
          </p:cNvPr>
          <p:cNvSpPr txBox="1"/>
          <p:nvPr/>
        </p:nvSpPr>
        <p:spPr>
          <a:xfrm>
            <a:off x="6687662" y="5314861"/>
            <a:ext cx="6038897" cy="523220"/>
          </a:xfrm>
          <a:prstGeom prst="rect">
            <a:avLst/>
          </a:prstGeom>
          <a:noFill/>
        </p:spPr>
        <p:txBody>
          <a:bodyPr wrap="none" rtlCol="0">
            <a:spAutoFit/>
          </a:bodyPr>
          <a:lstStyle/>
          <a:p>
            <a:r>
              <a:rPr lang="en-GB" sz="2800" dirty="0"/>
              <a:t>“Wind-tunnel-like” detector structure</a:t>
            </a:r>
          </a:p>
        </p:txBody>
      </p:sp>
      <p:sp>
        <p:nvSpPr>
          <p:cNvPr id="18" name="TextBox 17">
            <a:extLst>
              <a:ext uri="{FF2B5EF4-FFF2-40B4-BE49-F238E27FC236}">
                <a16:creationId xmlns:a16="http://schemas.microsoft.com/office/drawing/2014/main" id="{78F52FC1-038D-4737-4E11-324653BFD274}"/>
              </a:ext>
            </a:extLst>
          </p:cNvPr>
          <p:cNvSpPr txBox="1"/>
          <p:nvPr/>
        </p:nvSpPr>
        <p:spPr>
          <a:xfrm>
            <a:off x="15904028" y="1436245"/>
            <a:ext cx="6792686" cy="1384995"/>
          </a:xfrm>
          <a:prstGeom prst="rect">
            <a:avLst/>
          </a:prstGeom>
          <a:noFill/>
        </p:spPr>
        <p:txBody>
          <a:bodyPr wrap="square" rtlCol="0">
            <a:spAutoFit/>
          </a:bodyPr>
          <a:lstStyle/>
          <a:p>
            <a:r>
              <a:rPr lang="en-GB" sz="2800" dirty="0"/>
              <a:t>Air flow-structure interactions are extremely configuration dependent and very difficult to keep under control</a:t>
            </a:r>
          </a:p>
        </p:txBody>
      </p:sp>
      <p:sp>
        <p:nvSpPr>
          <p:cNvPr id="19" name="TextBox 18">
            <a:extLst>
              <a:ext uri="{FF2B5EF4-FFF2-40B4-BE49-F238E27FC236}">
                <a16:creationId xmlns:a16="http://schemas.microsoft.com/office/drawing/2014/main" id="{66186F21-4F8C-C334-6809-9BD1012D589A}"/>
              </a:ext>
            </a:extLst>
          </p:cNvPr>
          <p:cNvSpPr txBox="1"/>
          <p:nvPr/>
        </p:nvSpPr>
        <p:spPr>
          <a:xfrm>
            <a:off x="1926263" y="6636513"/>
            <a:ext cx="11115834" cy="738664"/>
          </a:xfrm>
          <a:prstGeom prst="rect">
            <a:avLst/>
          </a:prstGeom>
          <a:noFill/>
        </p:spPr>
        <p:txBody>
          <a:bodyPr wrap="square" rtlCol="0">
            <a:spAutoFit/>
          </a:bodyPr>
          <a:lstStyle/>
          <a:p>
            <a:r>
              <a:rPr lang="en-GB" dirty="0"/>
              <a:t>The “smart” way: ALICE ITS3 @ CERN HL-LHC</a:t>
            </a:r>
          </a:p>
        </p:txBody>
      </p:sp>
      <p:sp>
        <p:nvSpPr>
          <p:cNvPr id="24" name="TextBox 23">
            <a:extLst>
              <a:ext uri="{FF2B5EF4-FFF2-40B4-BE49-F238E27FC236}">
                <a16:creationId xmlns:a16="http://schemas.microsoft.com/office/drawing/2014/main" id="{CD7B8434-EE84-28A7-6839-5F432A4485E7}"/>
              </a:ext>
            </a:extLst>
          </p:cNvPr>
          <p:cNvSpPr txBox="1"/>
          <p:nvPr/>
        </p:nvSpPr>
        <p:spPr>
          <a:xfrm>
            <a:off x="7956896" y="7696251"/>
            <a:ext cx="14768372" cy="3847207"/>
          </a:xfrm>
          <a:prstGeom prst="rect">
            <a:avLst/>
          </a:prstGeom>
          <a:noFill/>
        </p:spPr>
        <p:txBody>
          <a:bodyPr wrap="square" rtlCol="0">
            <a:spAutoFit/>
          </a:bodyPr>
          <a:lstStyle/>
          <a:p>
            <a:r>
              <a:rPr lang="en-GB" sz="3600" dirty="0"/>
              <a:t>Carbon foam used as support acts as a radiator expanding the surface available for heat exchange and forcing the air flow in contact (drawback: higher thermal resistance due to the intermediate structure)</a:t>
            </a:r>
          </a:p>
          <a:p>
            <a:endParaRPr lang="en-GB" sz="3600" dirty="0"/>
          </a:p>
          <a:p>
            <a:r>
              <a:rPr lang="en-GB" sz="3600" b="1" dirty="0"/>
              <a:t>SEE (in this workshop):</a:t>
            </a:r>
          </a:p>
          <a:p>
            <a:r>
              <a:rPr lang="en-GB" sz="3200" dirty="0"/>
              <a:t>Filip </a:t>
            </a:r>
            <a:r>
              <a:rPr lang="en-GB" sz="3200" dirty="0" err="1"/>
              <a:t>Krizek</a:t>
            </a:r>
            <a:r>
              <a:rPr lang="en-GB" sz="3200" dirty="0"/>
              <a:t> - </a:t>
            </a:r>
            <a:r>
              <a:rPr lang="en-GB" sz="3200" i="1" dirty="0"/>
              <a:t>ITS3: next ALICE upgrade of the Inner Tracking System for LHC Run 4</a:t>
            </a:r>
          </a:p>
          <a:p>
            <a:r>
              <a:rPr lang="en-GB" sz="3200" dirty="0"/>
              <a:t>Corrado Gargiulo - </a:t>
            </a:r>
            <a:r>
              <a:rPr lang="en-GB" sz="3200" i="1" dirty="0"/>
              <a:t>Overview on challenges on mechanics</a:t>
            </a:r>
          </a:p>
        </p:txBody>
      </p:sp>
      <p:pic>
        <p:nvPicPr>
          <p:cNvPr id="26" name="Picture 25">
            <a:extLst>
              <a:ext uri="{FF2B5EF4-FFF2-40B4-BE49-F238E27FC236}">
                <a16:creationId xmlns:a16="http://schemas.microsoft.com/office/drawing/2014/main" id="{A9A812B2-2ACC-3D10-2CDD-B670BAF4F9C2}"/>
              </a:ext>
            </a:extLst>
          </p:cNvPr>
          <p:cNvPicPr>
            <a:picLocks noChangeAspect="1"/>
          </p:cNvPicPr>
          <p:nvPr/>
        </p:nvPicPr>
        <p:blipFill>
          <a:blip r:embed="rId7"/>
          <a:stretch>
            <a:fillRect/>
          </a:stretch>
        </p:blipFill>
        <p:spPr>
          <a:xfrm>
            <a:off x="219019" y="6074410"/>
            <a:ext cx="8065634" cy="6506087"/>
          </a:xfrm>
          <a:prstGeom prst="rect">
            <a:avLst/>
          </a:prstGeom>
        </p:spPr>
      </p:pic>
    </p:spTree>
    <p:extLst>
      <p:ext uri="{BB962C8B-B14F-4D97-AF65-F5344CB8AC3E}">
        <p14:creationId xmlns:p14="http://schemas.microsoft.com/office/powerpoint/2010/main" val="32981630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7</a:t>
            </a:fld>
            <a:endParaRPr lang="en-US" dirty="0"/>
          </a:p>
        </p:txBody>
      </p:sp>
      <p:sp>
        <p:nvSpPr>
          <p:cNvPr id="16" name="TextBox 15"/>
          <p:cNvSpPr txBox="1"/>
          <p:nvPr/>
        </p:nvSpPr>
        <p:spPr>
          <a:xfrm>
            <a:off x="2650861" y="0"/>
            <a:ext cx="17818660" cy="1015663"/>
          </a:xfrm>
          <a:prstGeom prst="rect">
            <a:avLst/>
          </a:prstGeom>
          <a:noFill/>
        </p:spPr>
        <p:txBody>
          <a:bodyPr wrap="none" rtlCol="0">
            <a:spAutoFit/>
          </a:bodyPr>
          <a:lstStyle/>
          <a:p>
            <a:pPr algn="ctr"/>
            <a:r>
              <a:rPr lang="en-GB" sz="6000" b="1" dirty="0">
                <a:solidFill>
                  <a:srgbClr val="C00000"/>
                </a:solidFill>
              </a:rPr>
              <a:t>Innovative warm liquid cooling: supercritical CO</a:t>
            </a:r>
            <a:r>
              <a:rPr lang="en-GB" sz="6000" b="1" baseline="-25000" dirty="0">
                <a:solidFill>
                  <a:srgbClr val="C00000"/>
                </a:solidFill>
              </a:rPr>
              <a:t>2</a:t>
            </a:r>
          </a:p>
        </p:txBody>
      </p:sp>
      <p:pic>
        <p:nvPicPr>
          <p:cNvPr id="3" name="Content Placeholder 9" descr="Chart&#10;&#10;Description automatically generated">
            <a:extLst>
              <a:ext uri="{FF2B5EF4-FFF2-40B4-BE49-F238E27FC236}">
                <a16:creationId xmlns:a16="http://schemas.microsoft.com/office/drawing/2014/main" id="{65826880-3EF3-831D-D34D-7D403E47A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52" y="6288296"/>
            <a:ext cx="8097020" cy="5264167"/>
          </a:xfrm>
          <a:prstGeom prst="rect">
            <a:avLst/>
          </a:prstGeom>
        </p:spPr>
      </p:pic>
      <p:sp>
        <p:nvSpPr>
          <p:cNvPr id="4" name="Content Placeholder 1">
            <a:extLst>
              <a:ext uri="{FF2B5EF4-FFF2-40B4-BE49-F238E27FC236}">
                <a16:creationId xmlns:a16="http://schemas.microsoft.com/office/drawing/2014/main" id="{50FF99A5-F340-1917-ED1E-9BCBEAD5A609}"/>
              </a:ext>
            </a:extLst>
          </p:cNvPr>
          <p:cNvSpPr txBox="1">
            <a:spLocks/>
          </p:cNvSpPr>
          <p:nvPr/>
        </p:nvSpPr>
        <p:spPr>
          <a:xfrm>
            <a:off x="405552" y="2968913"/>
            <a:ext cx="7347798" cy="1423282"/>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Clr>
                <a:srgbClr val="F2B53C"/>
              </a:buClr>
              <a:buFont typeface="Arial" panose="020B0604020202020204" pitchFamily="34" charset="0"/>
              <a:buChar char="•"/>
              <a:defRPr sz="2100" b="0" kern="1200">
                <a:solidFill>
                  <a:srgbClr val="171A6C"/>
                </a:solidFill>
                <a:latin typeface="+mn-lt"/>
                <a:ea typeface="+mn-ea"/>
                <a:cs typeface="+mn-cs"/>
              </a:defRPr>
            </a:lvl1pPr>
            <a:lvl2pPr marL="514337" indent="-171446" algn="l" defTabSz="685783" rtl="0" eaLnBrk="1" latinLnBrk="0" hangingPunct="1">
              <a:lnSpc>
                <a:spcPct val="90000"/>
              </a:lnSpc>
              <a:spcBef>
                <a:spcPts val="375"/>
              </a:spcBef>
              <a:buClr>
                <a:srgbClr val="F2B53C"/>
              </a:buClr>
              <a:buFont typeface="Arial" panose="020B0604020202020204" pitchFamily="34" charset="0"/>
              <a:buChar char="•"/>
              <a:defRPr sz="1800" b="0" kern="1200">
                <a:solidFill>
                  <a:srgbClr val="171A6C"/>
                </a:solidFill>
                <a:latin typeface="+mn-lt"/>
                <a:ea typeface="+mn-ea"/>
                <a:cs typeface="+mn-cs"/>
              </a:defRPr>
            </a:lvl2pPr>
            <a:lvl3pPr marL="857228" indent="-171446" algn="l" defTabSz="685783" rtl="0" eaLnBrk="1" latinLnBrk="0" hangingPunct="1">
              <a:lnSpc>
                <a:spcPct val="90000"/>
              </a:lnSpc>
              <a:spcBef>
                <a:spcPts val="375"/>
              </a:spcBef>
              <a:buClr>
                <a:srgbClr val="F2B53C"/>
              </a:buClr>
              <a:buFont typeface="Arial" panose="020B0604020202020204" pitchFamily="34" charset="0"/>
              <a:buChar char="•"/>
              <a:defRPr sz="1500" b="0" kern="1200">
                <a:solidFill>
                  <a:srgbClr val="171A6C"/>
                </a:solidFill>
                <a:latin typeface="+mn-lt"/>
                <a:ea typeface="+mn-ea"/>
                <a:cs typeface="+mn-cs"/>
              </a:defRPr>
            </a:lvl3pPr>
            <a:lvl4pPr marL="1200120" indent="-171446" algn="l" defTabSz="685783" rtl="0" eaLnBrk="1" latinLnBrk="0" hangingPunct="1">
              <a:lnSpc>
                <a:spcPct val="90000"/>
              </a:lnSpc>
              <a:spcBef>
                <a:spcPts val="375"/>
              </a:spcBef>
              <a:buClr>
                <a:srgbClr val="F2B53C"/>
              </a:buClr>
              <a:buFont typeface="Arial" panose="020B0604020202020204" pitchFamily="34" charset="0"/>
              <a:buChar char="•"/>
              <a:defRPr sz="1350" b="0" kern="1200">
                <a:solidFill>
                  <a:srgbClr val="171A6C"/>
                </a:solidFill>
                <a:latin typeface="+mn-lt"/>
                <a:ea typeface="+mn-ea"/>
                <a:cs typeface="+mn-cs"/>
              </a:defRPr>
            </a:lvl4pPr>
            <a:lvl5pPr marL="1543012" indent="-171446" algn="l" defTabSz="685783" rtl="0" eaLnBrk="1" latinLnBrk="0" hangingPunct="1">
              <a:lnSpc>
                <a:spcPct val="90000"/>
              </a:lnSpc>
              <a:spcBef>
                <a:spcPts val="375"/>
              </a:spcBef>
              <a:buClr>
                <a:srgbClr val="F2B53C"/>
              </a:buClr>
              <a:buFont typeface="Arial" panose="020B0604020202020204" pitchFamily="34" charset="0"/>
              <a:buChar char="•"/>
              <a:defRPr sz="1350" b="0" kern="1200">
                <a:solidFill>
                  <a:srgbClr val="171A6C"/>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solidFill>
                  <a:schemeClr val="tx1"/>
                </a:solidFill>
                <a:latin typeface="Helvetica" pitchFamily="2" charset="0"/>
              </a:rPr>
              <a:t>At subcritical: discontinuities </a:t>
            </a:r>
          </a:p>
          <a:p>
            <a:r>
              <a:rPr lang="en-US" sz="2800" dirty="0">
                <a:solidFill>
                  <a:schemeClr val="tx1"/>
                </a:solidFill>
                <a:latin typeface="Helvetica" pitchFamily="2" charset="0"/>
              </a:rPr>
              <a:t>Above critical value: change is continuous</a:t>
            </a:r>
          </a:p>
          <a:p>
            <a:pPr lvl="1"/>
            <a:r>
              <a:rPr lang="en-US" sz="2800" dirty="0">
                <a:solidFill>
                  <a:schemeClr val="tx1"/>
                </a:solidFill>
                <a:latin typeface="Helvetica" pitchFamily="2" charset="0"/>
              </a:rPr>
              <a:t>T&lt;Tc liquid-like fluid</a:t>
            </a:r>
          </a:p>
          <a:p>
            <a:pPr lvl="1"/>
            <a:r>
              <a:rPr lang="en-US" sz="2800" dirty="0">
                <a:solidFill>
                  <a:schemeClr val="tx1"/>
                </a:solidFill>
                <a:latin typeface="Helvetica" pitchFamily="2" charset="0"/>
              </a:rPr>
              <a:t>T&gt;Tc vapor-like fluid</a:t>
            </a:r>
            <a:endParaRPr lang="en-GB" sz="2800" dirty="0">
              <a:solidFill>
                <a:schemeClr val="tx1"/>
              </a:solidFill>
              <a:latin typeface="Helvetica" pitchFamily="2" charset="0"/>
            </a:endParaRPr>
          </a:p>
          <a:p>
            <a:pPr marL="342891" lvl="1" indent="0">
              <a:buNone/>
            </a:pPr>
            <a:endParaRPr lang="en-US" sz="2800" dirty="0">
              <a:latin typeface="Helvetica" pitchFamily="2" charset="0"/>
            </a:endParaRPr>
          </a:p>
        </p:txBody>
      </p:sp>
      <p:sp>
        <p:nvSpPr>
          <p:cNvPr id="5" name="Content Placeholder 1">
            <a:extLst>
              <a:ext uri="{FF2B5EF4-FFF2-40B4-BE49-F238E27FC236}">
                <a16:creationId xmlns:a16="http://schemas.microsoft.com/office/drawing/2014/main" id="{6645A3BE-CCAE-4806-5415-03229DCC539C}"/>
              </a:ext>
            </a:extLst>
          </p:cNvPr>
          <p:cNvSpPr txBox="1">
            <a:spLocks/>
          </p:cNvSpPr>
          <p:nvPr/>
        </p:nvSpPr>
        <p:spPr>
          <a:xfrm>
            <a:off x="664918" y="5137833"/>
            <a:ext cx="7837654" cy="793152"/>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Clr>
                <a:srgbClr val="F2B53C"/>
              </a:buClr>
              <a:buFont typeface="Arial" panose="020B0604020202020204" pitchFamily="34" charset="0"/>
              <a:buChar char="•"/>
              <a:defRPr sz="2100" b="0" kern="1200">
                <a:solidFill>
                  <a:srgbClr val="171A6C"/>
                </a:solidFill>
                <a:latin typeface="+mn-lt"/>
                <a:ea typeface="+mn-ea"/>
                <a:cs typeface="+mn-cs"/>
              </a:defRPr>
            </a:lvl1pPr>
            <a:lvl2pPr marL="514337" indent="-171446" algn="l" defTabSz="685783" rtl="0" eaLnBrk="1" latinLnBrk="0" hangingPunct="1">
              <a:lnSpc>
                <a:spcPct val="90000"/>
              </a:lnSpc>
              <a:spcBef>
                <a:spcPts val="375"/>
              </a:spcBef>
              <a:buClr>
                <a:srgbClr val="F2B53C"/>
              </a:buClr>
              <a:buFont typeface="Arial" panose="020B0604020202020204" pitchFamily="34" charset="0"/>
              <a:buChar char="•"/>
              <a:defRPr sz="1800" b="0" kern="1200">
                <a:solidFill>
                  <a:srgbClr val="171A6C"/>
                </a:solidFill>
                <a:latin typeface="+mn-lt"/>
                <a:ea typeface="+mn-ea"/>
                <a:cs typeface="+mn-cs"/>
              </a:defRPr>
            </a:lvl2pPr>
            <a:lvl3pPr marL="857228" indent="-171446" algn="l" defTabSz="685783" rtl="0" eaLnBrk="1" latinLnBrk="0" hangingPunct="1">
              <a:lnSpc>
                <a:spcPct val="90000"/>
              </a:lnSpc>
              <a:spcBef>
                <a:spcPts val="375"/>
              </a:spcBef>
              <a:buClr>
                <a:srgbClr val="F2B53C"/>
              </a:buClr>
              <a:buFont typeface="Arial" panose="020B0604020202020204" pitchFamily="34" charset="0"/>
              <a:buChar char="•"/>
              <a:defRPr sz="1500" b="0" kern="1200">
                <a:solidFill>
                  <a:srgbClr val="171A6C"/>
                </a:solidFill>
                <a:latin typeface="+mn-lt"/>
                <a:ea typeface="+mn-ea"/>
                <a:cs typeface="+mn-cs"/>
              </a:defRPr>
            </a:lvl3pPr>
            <a:lvl4pPr marL="1200120" indent="-171446" algn="l" defTabSz="685783" rtl="0" eaLnBrk="1" latinLnBrk="0" hangingPunct="1">
              <a:lnSpc>
                <a:spcPct val="90000"/>
              </a:lnSpc>
              <a:spcBef>
                <a:spcPts val="375"/>
              </a:spcBef>
              <a:buClr>
                <a:srgbClr val="F2B53C"/>
              </a:buClr>
              <a:buFont typeface="Arial" panose="020B0604020202020204" pitchFamily="34" charset="0"/>
              <a:buChar char="•"/>
              <a:defRPr sz="1350" b="0" kern="1200">
                <a:solidFill>
                  <a:srgbClr val="171A6C"/>
                </a:solidFill>
                <a:latin typeface="+mn-lt"/>
                <a:ea typeface="+mn-ea"/>
                <a:cs typeface="+mn-cs"/>
              </a:defRPr>
            </a:lvl4pPr>
            <a:lvl5pPr marL="1543012" indent="-171446" algn="l" defTabSz="685783" rtl="0" eaLnBrk="1" latinLnBrk="0" hangingPunct="1">
              <a:lnSpc>
                <a:spcPct val="90000"/>
              </a:lnSpc>
              <a:spcBef>
                <a:spcPts val="375"/>
              </a:spcBef>
              <a:buClr>
                <a:srgbClr val="F2B53C"/>
              </a:buClr>
              <a:buFont typeface="Arial" panose="020B0604020202020204" pitchFamily="34" charset="0"/>
              <a:buChar char="•"/>
              <a:defRPr sz="1350" b="0" kern="1200">
                <a:solidFill>
                  <a:srgbClr val="171A6C"/>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solidFill>
                  <a:schemeClr val="tx1"/>
                </a:solidFill>
              </a:rPr>
              <a:t>Critical point of carbon dioxide: 74 bar, 31 °C</a:t>
            </a:r>
            <a:endParaRPr lang="en-GB" sz="2800" dirty="0">
              <a:solidFill>
                <a:schemeClr val="tx1"/>
              </a:solidFill>
            </a:endParaRPr>
          </a:p>
          <a:p>
            <a:pPr marL="342891" lvl="1" indent="0">
              <a:buNone/>
            </a:pPr>
            <a:endParaRPr lang="en-US" sz="2800" dirty="0"/>
          </a:p>
        </p:txBody>
      </p:sp>
      <p:cxnSp>
        <p:nvCxnSpPr>
          <p:cNvPr id="6" name="Straight Arrow Connector 5">
            <a:extLst>
              <a:ext uri="{FF2B5EF4-FFF2-40B4-BE49-F238E27FC236}">
                <a16:creationId xmlns:a16="http://schemas.microsoft.com/office/drawing/2014/main" id="{55C7411C-178A-D66A-5B66-A6906F3BCAB7}"/>
              </a:ext>
            </a:extLst>
          </p:cNvPr>
          <p:cNvCxnSpPr>
            <a:cxnSpLocks/>
          </p:cNvCxnSpPr>
          <p:nvPr/>
        </p:nvCxnSpPr>
        <p:spPr>
          <a:xfrm>
            <a:off x="4454062" y="5573674"/>
            <a:ext cx="1225559" cy="148843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9" name="Picture 8" descr="A picture containing text, screenshot, line, plot&#10;&#10;Description automatically generated">
            <a:extLst>
              <a:ext uri="{FF2B5EF4-FFF2-40B4-BE49-F238E27FC236}">
                <a16:creationId xmlns:a16="http://schemas.microsoft.com/office/drawing/2014/main" id="{9A5C7D50-B0FC-DCAE-71E3-48203236A4AC}"/>
              </a:ext>
            </a:extLst>
          </p:cNvPr>
          <p:cNvPicPr>
            <a:picLocks noChangeAspect="1"/>
          </p:cNvPicPr>
          <p:nvPr/>
        </p:nvPicPr>
        <p:blipFill rotWithShape="1">
          <a:blip r:embed="rId4"/>
          <a:srcRect l="2175" t="2927" r="1224" b="3944"/>
          <a:stretch/>
        </p:blipFill>
        <p:spPr>
          <a:xfrm>
            <a:off x="8543821" y="7748764"/>
            <a:ext cx="7340057" cy="4541848"/>
          </a:xfrm>
          <a:prstGeom prst="rect">
            <a:avLst/>
          </a:prstGeom>
        </p:spPr>
      </p:pic>
      <p:pic>
        <p:nvPicPr>
          <p:cNvPr id="10" name="Picture 9" descr="A picture containing text, screenshot, line, diagram&#10;&#10;Description automatically generated">
            <a:extLst>
              <a:ext uri="{FF2B5EF4-FFF2-40B4-BE49-F238E27FC236}">
                <a16:creationId xmlns:a16="http://schemas.microsoft.com/office/drawing/2014/main" id="{0FD9C49F-AC0C-E46B-BDEC-C32E9DEB0005}"/>
              </a:ext>
            </a:extLst>
          </p:cNvPr>
          <p:cNvPicPr>
            <a:picLocks noChangeAspect="1"/>
          </p:cNvPicPr>
          <p:nvPr/>
        </p:nvPicPr>
        <p:blipFill rotWithShape="1">
          <a:blip r:embed="rId5"/>
          <a:srcRect l="2162" t="3179" r="2223" b="3531"/>
          <a:stretch/>
        </p:blipFill>
        <p:spPr>
          <a:xfrm>
            <a:off x="15607851" y="3250073"/>
            <a:ext cx="7219400" cy="4482543"/>
          </a:xfrm>
          <a:prstGeom prst="rect">
            <a:avLst/>
          </a:prstGeom>
        </p:spPr>
      </p:pic>
      <p:pic>
        <p:nvPicPr>
          <p:cNvPr id="11" name="Picture 10" descr="A picture containing text, screenshot, line, plot&#10;&#10;Description automatically generated">
            <a:extLst>
              <a:ext uri="{FF2B5EF4-FFF2-40B4-BE49-F238E27FC236}">
                <a16:creationId xmlns:a16="http://schemas.microsoft.com/office/drawing/2014/main" id="{CC6308B5-7E0D-826E-45B6-A4EE98E7DF03}"/>
              </a:ext>
            </a:extLst>
          </p:cNvPr>
          <p:cNvPicPr>
            <a:picLocks noChangeAspect="1"/>
          </p:cNvPicPr>
          <p:nvPr/>
        </p:nvPicPr>
        <p:blipFill rotWithShape="1">
          <a:blip r:embed="rId6"/>
          <a:srcRect l="721" t="3179" r="2426" b="3532"/>
          <a:stretch/>
        </p:blipFill>
        <p:spPr>
          <a:xfrm>
            <a:off x="15763221" y="7741276"/>
            <a:ext cx="7064030" cy="4536043"/>
          </a:xfrm>
          <a:prstGeom prst="rect">
            <a:avLst/>
          </a:prstGeom>
        </p:spPr>
      </p:pic>
      <p:pic>
        <p:nvPicPr>
          <p:cNvPr id="12" name="Picture 11" descr="A picture containing text, screenshot, plot, diagram&#10;&#10;Description automatically generated">
            <a:extLst>
              <a:ext uri="{FF2B5EF4-FFF2-40B4-BE49-F238E27FC236}">
                <a16:creationId xmlns:a16="http://schemas.microsoft.com/office/drawing/2014/main" id="{2491169F-2259-49DC-F94B-E94A0438DF93}"/>
              </a:ext>
            </a:extLst>
          </p:cNvPr>
          <p:cNvPicPr>
            <a:picLocks noChangeAspect="1"/>
          </p:cNvPicPr>
          <p:nvPr/>
        </p:nvPicPr>
        <p:blipFill rotWithShape="1">
          <a:blip r:embed="rId7"/>
          <a:srcRect l="2143" t="2730" r="1993" b="3886"/>
          <a:stretch/>
        </p:blipFill>
        <p:spPr>
          <a:xfrm>
            <a:off x="8543821" y="3153687"/>
            <a:ext cx="7064030" cy="4587589"/>
          </a:xfrm>
          <a:prstGeom prst="rect">
            <a:avLst/>
          </a:prstGeom>
        </p:spPr>
      </p:pic>
      <p:sp>
        <p:nvSpPr>
          <p:cNvPr id="13" name="Rectangle 12">
            <a:extLst>
              <a:ext uri="{FF2B5EF4-FFF2-40B4-BE49-F238E27FC236}">
                <a16:creationId xmlns:a16="http://schemas.microsoft.com/office/drawing/2014/main" id="{4AF4EAA7-C3F8-9F64-13B7-86A6CBAF16A2}"/>
              </a:ext>
            </a:extLst>
          </p:cNvPr>
          <p:cNvSpPr/>
          <p:nvPr/>
        </p:nvSpPr>
        <p:spPr bwMode="auto">
          <a:xfrm>
            <a:off x="10874086" y="3269123"/>
            <a:ext cx="775855" cy="3792984"/>
          </a:xfrm>
          <a:prstGeom prst="rect">
            <a:avLst/>
          </a:prstGeom>
          <a:solidFill>
            <a:srgbClr val="FFFF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4" name="Rectangle 13">
            <a:extLst>
              <a:ext uri="{FF2B5EF4-FFF2-40B4-BE49-F238E27FC236}">
                <a16:creationId xmlns:a16="http://schemas.microsoft.com/office/drawing/2014/main" id="{2D33C382-FF11-702B-F7E0-4E01A0212BCA}"/>
              </a:ext>
            </a:extLst>
          </p:cNvPr>
          <p:cNvSpPr/>
          <p:nvPr/>
        </p:nvSpPr>
        <p:spPr bwMode="auto">
          <a:xfrm>
            <a:off x="10874086" y="7847682"/>
            <a:ext cx="775855" cy="3792984"/>
          </a:xfrm>
          <a:prstGeom prst="rect">
            <a:avLst/>
          </a:prstGeom>
          <a:solidFill>
            <a:srgbClr val="FFFF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5" name="Rectangle 14">
            <a:extLst>
              <a:ext uri="{FF2B5EF4-FFF2-40B4-BE49-F238E27FC236}">
                <a16:creationId xmlns:a16="http://schemas.microsoft.com/office/drawing/2014/main" id="{DD7221E0-AE0A-0FC0-D746-6F2BFCA840C3}"/>
              </a:ext>
            </a:extLst>
          </p:cNvPr>
          <p:cNvSpPr/>
          <p:nvPr/>
        </p:nvSpPr>
        <p:spPr bwMode="auto">
          <a:xfrm>
            <a:off x="18153167" y="3241341"/>
            <a:ext cx="775855" cy="3792984"/>
          </a:xfrm>
          <a:prstGeom prst="rect">
            <a:avLst/>
          </a:prstGeom>
          <a:solidFill>
            <a:srgbClr val="FFFF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7" name="Rectangle 16">
            <a:extLst>
              <a:ext uri="{FF2B5EF4-FFF2-40B4-BE49-F238E27FC236}">
                <a16:creationId xmlns:a16="http://schemas.microsoft.com/office/drawing/2014/main" id="{18AA3C0B-D973-D4F8-7AEF-84B150A9ED93}"/>
              </a:ext>
            </a:extLst>
          </p:cNvPr>
          <p:cNvSpPr/>
          <p:nvPr/>
        </p:nvSpPr>
        <p:spPr bwMode="auto">
          <a:xfrm>
            <a:off x="18166997" y="7825834"/>
            <a:ext cx="775855" cy="3792984"/>
          </a:xfrm>
          <a:prstGeom prst="rect">
            <a:avLst/>
          </a:prstGeom>
          <a:solidFill>
            <a:srgbClr val="FFFF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8" name="TextBox 17">
            <a:extLst>
              <a:ext uri="{FF2B5EF4-FFF2-40B4-BE49-F238E27FC236}">
                <a16:creationId xmlns:a16="http://schemas.microsoft.com/office/drawing/2014/main" id="{FBE57DD6-8C46-15C6-EBA1-E7FD1B15AD82}"/>
              </a:ext>
            </a:extLst>
          </p:cNvPr>
          <p:cNvSpPr txBox="1"/>
          <p:nvPr/>
        </p:nvSpPr>
        <p:spPr>
          <a:xfrm>
            <a:off x="607348" y="1141920"/>
            <a:ext cx="21916340" cy="1384995"/>
          </a:xfrm>
          <a:prstGeom prst="rect">
            <a:avLst/>
          </a:prstGeom>
          <a:noFill/>
        </p:spPr>
        <p:txBody>
          <a:bodyPr wrap="square" rtlCol="0">
            <a:spAutoFit/>
          </a:bodyPr>
          <a:lstStyle/>
          <a:p>
            <a:r>
              <a:rPr lang="en-GB" dirty="0"/>
              <a:t>Heavier detectors like calorimeters or large external tracking layers may benefit from the “magical” thermal-physical properties of CO</a:t>
            </a:r>
            <a:r>
              <a:rPr lang="en-GB" baseline="-25000" dirty="0"/>
              <a:t>2</a:t>
            </a:r>
            <a:r>
              <a:rPr lang="en-GB" dirty="0"/>
              <a:t> above its critical point in the range 31-45 </a:t>
            </a:r>
            <a:r>
              <a:rPr lang="en-GB" baseline="30000" dirty="0" err="1"/>
              <a:t>o</a:t>
            </a:r>
            <a:r>
              <a:rPr lang="en-GB" dirty="0" err="1"/>
              <a:t>C</a:t>
            </a:r>
            <a:endParaRPr lang="en-GB" dirty="0"/>
          </a:p>
        </p:txBody>
      </p:sp>
    </p:spTree>
    <p:extLst>
      <p:ext uri="{BB962C8B-B14F-4D97-AF65-F5344CB8AC3E}">
        <p14:creationId xmlns:p14="http://schemas.microsoft.com/office/powerpoint/2010/main" val="19486387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8</a:t>
            </a:fld>
            <a:endParaRPr lang="en-US" dirty="0"/>
          </a:p>
        </p:txBody>
      </p:sp>
      <p:sp>
        <p:nvSpPr>
          <p:cNvPr id="16" name="TextBox 15"/>
          <p:cNvSpPr txBox="1"/>
          <p:nvPr/>
        </p:nvSpPr>
        <p:spPr>
          <a:xfrm>
            <a:off x="2650861" y="0"/>
            <a:ext cx="17818660" cy="1015663"/>
          </a:xfrm>
          <a:prstGeom prst="rect">
            <a:avLst/>
          </a:prstGeom>
          <a:noFill/>
        </p:spPr>
        <p:txBody>
          <a:bodyPr wrap="none" rtlCol="0">
            <a:spAutoFit/>
          </a:bodyPr>
          <a:lstStyle/>
          <a:p>
            <a:pPr algn="ctr"/>
            <a:r>
              <a:rPr lang="en-GB" sz="6000" b="1" dirty="0">
                <a:solidFill>
                  <a:srgbClr val="C00000"/>
                </a:solidFill>
              </a:rPr>
              <a:t>Innovative warm liquid cooling: supercritical CO</a:t>
            </a:r>
            <a:r>
              <a:rPr lang="en-GB" sz="6000" b="1" baseline="-25000" dirty="0">
                <a:solidFill>
                  <a:srgbClr val="C00000"/>
                </a:solidFill>
              </a:rPr>
              <a:t>2</a:t>
            </a:r>
          </a:p>
        </p:txBody>
      </p:sp>
      <p:pic>
        <p:nvPicPr>
          <p:cNvPr id="3" name="Picture 2" descr="A picture containing text, screenshot, line, plot&#10;&#10;Description automatically generated">
            <a:extLst>
              <a:ext uri="{FF2B5EF4-FFF2-40B4-BE49-F238E27FC236}">
                <a16:creationId xmlns:a16="http://schemas.microsoft.com/office/drawing/2014/main" id="{726FA1AE-DD8C-1CCB-320D-C5F429C5622C}"/>
              </a:ext>
            </a:extLst>
          </p:cNvPr>
          <p:cNvPicPr>
            <a:picLocks noChangeAspect="1"/>
          </p:cNvPicPr>
          <p:nvPr/>
        </p:nvPicPr>
        <p:blipFill>
          <a:blip r:embed="rId3"/>
          <a:stretch>
            <a:fillRect/>
          </a:stretch>
        </p:blipFill>
        <p:spPr>
          <a:xfrm>
            <a:off x="956398" y="4897440"/>
            <a:ext cx="4248151" cy="3192182"/>
          </a:xfrm>
          <a:prstGeom prst="rect">
            <a:avLst/>
          </a:prstGeom>
        </p:spPr>
      </p:pic>
      <p:pic>
        <p:nvPicPr>
          <p:cNvPr id="4" name="Picture 3" descr="A picture containing text, line, screenshot, plot&#10;&#10;Description automatically generated">
            <a:extLst>
              <a:ext uri="{FF2B5EF4-FFF2-40B4-BE49-F238E27FC236}">
                <a16:creationId xmlns:a16="http://schemas.microsoft.com/office/drawing/2014/main" id="{98C52DB2-E589-4B79-F68A-82B2D2CD6027}"/>
              </a:ext>
            </a:extLst>
          </p:cNvPr>
          <p:cNvPicPr>
            <a:picLocks noChangeAspect="1"/>
          </p:cNvPicPr>
          <p:nvPr/>
        </p:nvPicPr>
        <p:blipFill>
          <a:blip r:embed="rId4"/>
          <a:stretch>
            <a:fillRect/>
          </a:stretch>
        </p:blipFill>
        <p:spPr>
          <a:xfrm>
            <a:off x="6763675" y="4897440"/>
            <a:ext cx="4248151" cy="3192182"/>
          </a:xfrm>
          <a:prstGeom prst="rect">
            <a:avLst/>
          </a:prstGeom>
        </p:spPr>
      </p:pic>
      <p:sp>
        <p:nvSpPr>
          <p:cNvPr id="5" name="TextBox 4">
            <a:extLst>
              <a:ext uri="{FF2B5EF4-FFF2-40B4-BE49-F238E27FC236}">
                <a16:creationId xmlns:a16="http://schemas.microsoft.com/office/drawing/2014/main" id="{4883952A-F934-90E3-F48A-8BFE53771704}"/>
              </a:ext>
            </a:extLst>
          </p:cNvPr>
          <p:cNvSpPr txBox="1"/>
          <p:nvPr/>
        </p:nvSpPr>
        <p:spPr>
          <a:xfrm>
            <a:off x="956398" y="9020909"/>
            <a:ext cx="4865914" cy="1077218"/>
          </a:xfrm>
          <a:prstGeom prst="rect">
            <a:avLst/>
          </a:prstGeom>
          <a:noFill/>
        </p:spPr>
        <p:txBody>
          <a:bodyPr wrap="square" rtlCol="0">
            <a:spAutoFit/>
          </a:bodyPr>
          <a:lstStyle/>
          <a:p>
            <a:r>
              <a:rPr lang="en-GB" sz="3200" dirty="0"/>
              <a:t>Heat transfer coefficient higher than that of water</a:t>
            </a:r>
          </a:p>
        </p:txBody>
      </p:sp>
      <p:sp>
        <p:nvSpPr>
          <p:cNvPr id="6" name="TextBox 5">
            <a:extLst>
              <a:ext uri="{FF2B5EF4-FFF2-40B4-BE49-F238E27FC236}">
                <a16:creationId xmlns:a16="http://schemas.microsoft.com/office/drawing/2014/main" id="{71898872-5AF9-AE50-4496-3B1548F372CB}"/>
              </a:ext>
            </a:extLst>
          </p:cNvPr>
          <p:cNvSpPr txBox="1"/>
          <p:nvPr/>
        </p:nvSpPr>
        <p:spPr>
          <a:xfrm>
            <a:off x="8578869" y="9058777"/>
            <a:ext cx="4865914" cy="1077218"/>
          </a:xfrm>
          <a:prstGeom prst="rect">
            <a:avLst/>
          </a:prstGeom>
          <a:noFill/>
        </p:spPr>
        <p:txBody>
          <a:bodyPr wrap="square" rtlCol="0">
            <a:spAutoFit/>
          </a:bodyPr>
          <a:lstStyle/>
          <a:p>
            <a:r>
              <a:rPr lang="en-GB" sz="3200" dirty="0"/>
              <a:t>With significantly lower pressure drops </a:t>
            </a:r>
          </a:p>
        </p:txBody>
      </p:sp>
      <p:pic>
        <p:nvPicPr>
          <p:cNvPr id="7" name="Picture 6" descr="A picture containing text, screenshot, line, plot&#10;&#10;Description automatically generated">
            <a:extLst>
              <a:ext uri="{FF2B5EF4-FFF2-40B4-BE49-F238E27FC236}">
                <a16:creationId xmlns:a16="http://schemas.microsoft.com/office/drawing/2014/main" id="{6876ABFE-C88E-F656-0883-C01E3350865C}"/>
              </a:ext>
            </a:extLst>
          </p:cNvPr>
          <p:cNvPicPr>
            <a:picLocks noChangeAspect="1"/>
          </p:cNvPicPr>
          <p:nvPr/>
        </p:nvPicPr>
        <p:blipFill>
          <a:blip r:embed="rId5"/>
          <a:stretch>
            <a:fillRect/>
          </a:stretch>
        </p:blipFill>
        <p:spPr>
          <a:xfrm>
            <a:off x="14919905" y="3077584"/>
            <a:ext cx="7743606" cy="5818766"/>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E059AF1-7480-443C-B17B-395FD3033523}"/>
                  </a:ext>
                </a:extLst>
              </p:cNvPr>
              <p:cNvSpPr txBox="1"/>
              <p:nvPr/>
            </p:nvSpPr>
            <p:spPr>
              <a:xfrm>
                <a:off x="16116687" y="9132322"/>
                <a:ext cx="5990719" cy="1003673"/>
              </a:xfrm>
              <a:prstGeom prst="rect">
                <a:avLst/>
              </a:prstGeom>
              <a:noFill/>
            </p:spPr>
            <p:txBody>
              <a:bodyPr wrap="square" lIns="0" tIns="0" rIns="0" bIns="0" rtlCol="0">
                <a:spAutoFit/>
              </a:bodyPr>
              <a:lstStyle/>
              <a:p>
                <a:pPr/>
                <a:r>
                  <a:rPr lang="es-ES" sz="3200" b="0" dirty="0"/>
                  <a:t>And </a:t>
                </a:r>
                <a:r>
                  <a:rPr lang="es-ES" sz="3200" b="0" dirty="0" err="1"/>
                  <a:t>reduced</a:t>
                </a:r>
                <a:r>
                  <a:rPr lang="es-ES" sz="3200" b="0" dirty="0"/>
                  <a:t> </a:t>
                </a:r>
                <a:r>
                  <a:rPr lang="es-ES" sz="3200" b="0" dirty="0" err="1"/>
                  <a:t>temperature</a:t>
                </a:r>
                <a:r>
                  <a:rPr lang="es-ES" sz="3200" b="0" dirty="0"/>
                  <a:t> </a:t>
                </a:r>
                <a:r>
                  <a:rPr lang="es-ES" sz="3200" b="0" dirty="0" err="1"/>
                  <a:t>glide</a:t>
                </a:r>
                <a:r>
                  <a:rPr lang="es-ES" sz="3200" b="0" dirty="0"/>
                  <a:t> </a:t>
                </a:r>
                <a14:m>
                  <m:oMath xmlns:m="http://schemas.openxmlformats.org/officeDocument/2006/math">
                    <m:r>
                      <a:rPr lang="es-ES" sz="3200" b="0" i="1" smtClean="0">
                        <a:latin typeface="Cambria Math" panose="02040503050406030204" pitchFamily="18" charset="0"/>
                      </a:rPr>
                      <m:t>𝑑</m:t>
                    </m:r>
                    <m:acc>
                      <m:accPr>
                        <m:chr m:val="̇"/>
                        <m:ctrlPr>
                          <a:rPr lang="es-ES" sz="3200" b="0" i="1" smtClean="0">
                            <a:latin typeface="Cambria Math" panose="02040503050406030204" pitchFamily="18" charset="0"/>
                          </a:rPr>
                        </m:ctrlPr>
                      </m:accPr>
                      <m:e>
                        <m:r>
                          <a:rPr lang="es-ES" sz="3200" b="0" i="1" smtClean="0">
                            <a:latin typeface="Cambria Math" panose="02040503050406030204" pitchFamily="18" charset="0"/>
                          </a:rPr>
                          <m:t>𝑄</m:t>
                        </m:r>
                      </m:e>
                    </m:acc>
                    <m:r>
                      <a:rPr lang="es-ES" sz="3200" b="0" i="1" smtClean="0">
                        <a:latin typeface="Cambria Math" panose="02040503050406030204" pitchFamily="18" charset="0"/>
                      </a:rPr>
                      <m:t>=</m:t>
                    </m:r>
                    <m:acc>
                      <m:accPr>
                        <m:chr m:val="̇"/>
                        <m:ctrlPr>
                          <a:rPr lang="es-ES" sz="3200" b="0" i="1" smtClean="0">
                            <a:latin typeface="Cambria Math" panose="02040503050406030204" pitchFamily="18" charset="0"/>
                          </a:rPr>
                        </m:ctrlPr>
                      </m:accPr>
                      <m:e>
                        <m:r>
                          <a:rPr lang="es-ES" sz="3200" b="0" i="1" smtClean="0">
                            <a:latin typeface="Cambria Math" panose="02040503050406030204" pitchFamily="18" charset="0"/>
                          </a:rPr>
                          <m:t>𝑚</m:t>
                        </m:r>
                      </m:e>
                    </m:acc>
                    <m:r>
                      <a:rPr lang="es-ES" sz="3200" b="0" i="1" smtClean="0">
                        <a:latin typeface="Cambria Math" panose="02040503050406030204" pitchFamily="18" charset="0"/>
                      </a:rPr>
                      <m:t>𝐶𝑝𝑑𝑇</m:t>
                    </m:r>
                  </m:oMath>
                </a14:m>
                <a:endParaRPr lang="en-GB" sz="3200" dirty="0"/>
              </a:p>
            </p:txBody>
          </p:sp>
        </mc:Choice>
        <mc:Fallback>
          <p:sp>
            <p:nvSpPr>
              <p:cNvPr id="8" name="TextBox 7">
                <a:extLst>
                  <a:ext uri="{FF2B5EF4-FFF2-40B4-BE49-F238E27FC236}">
                    <a16:creationId xmlns:a16="http://schemas.microsoft.com/office/drawing/2014/main" id="{5E059AF1-7480-443C-B17B-395FD3033523}"/>
                  </a:ext>
                </a:extLst>
              </p:cNvPr>
              <p:cNvSpPr txBox="1">
                <a:spLocks noRot="1" noChangeAspect="1" noMove="1" noResize="1" noEditPoints="1" noAdjustHandles="1" noChangeArrowheads="1" noChangeShapeType="1" noTextEdit="1"/>
              </p:cNvSpPr>
              <p:nvPr/>
            </p:nvSpPr>
            <p:spPr>
              <a:xfrm>
                <a:off x="16116687" y="9132322"/>
                <a:ext cx="5990719" cy="1003673"/>
              </a:xfrm>
              <a:prstGeom prst="rect">
                <a:avLst/>
              </a:prstGeom>
              <a:blipFill>
                <a:blip r:embed="rId6"/>
                <a:stretch>
                  <a:fillRect l="-4171" t="-12121"/>
                </a:stretch>
              </a:blipFill>
            </p:spPr>
            <p:txBody>
              <a:bodyPr/>
              <a:lstStyle/>
              <a:p>
                <a:r>
                  <a:rPr lang="en-GB">
                    <a:noFill/>
                  </a:rPr>
                  <a:t> </a:t>
                </a:r>
              </a:p>
            </p:txBody>
          </p:sp>
        </mc:Fallback>
      </mc:AlternateContent>
      <p:pic>
        <p:nvPicPr>
          <p:cNvPr id="9" name="Picture 8" descr="A picture containing text, screenshot, line, plot&#10;&#10;Description automatically generated">
            <a:extLst>
              <a:ext uri="{FF2B5EF4-FFF2-40B4-BE49-F238E27FC236}">
                <a16:creationId xmlns:a16="http://schemas.microsoft.com/office/drawing/2014/main" id="{A5FE0AB8-309A-7478-8B12-F4AEBBBC2A01}"/>
              </a:ext>
            </a:extLst>
          </p:cNvPr>
          <p:cNvPicPr>
            <a:picLocks noChangeAspect="1"/>
          </p:cNvPicPr>
          <p:nvPr/>
        </p:nvPicPr>
        <p:blipFill>
          <a:blip r:embed="rId3"/>
          <a:stretch>
            <a:fillRect/>
          </a:stretch>
        </p:blipFill>
        <p:spPr>
          <a:xfrm>
            <a:off x="152400" y="3002248"/>
            <a:ext cx="7711402" cy="5794568"/>
          </a:xfrm>
          <a:prstGeom prst="rect">
            <a:avLst/>
          </a:prstGeom>
        </p:spPr>
      </p:pic>
      <p:pic>
        <p:nvPicPr>
          <p:cNvPr id="10" name="Picture 9" descr="A picture containing text, line, screenshot, plot&#10;&#10;Description automatically generated">
            <a:extLst>
              <a:ext uri="{FF2B5EF4-FFF2-40B4-BE49-F238E27FC236}">
                <a16:creationId xmlns:a16="http://schemas.microsoft.com/office/drawing/2014/main" id="{8A2CA1C1-7E97-67FF-E094-1F8C175FADAF}"/>
              </a:ext>
            </a:extLst>
          </p:cNvPr>
          <p:cNvPicPr>
            <a:picLocks noChangeAspect="1"/>
          </p:cNvPicPr>
          <p:nvPr/>
        </p:nvPicPr>
        <p:blipFill>
          <a:blip r:embed="rId4"/>
          <a:stretch>
            <a:fillRect/>
          </a:stretch>
        </p:blipFill>
        <p:spPr>
          <a:xfrm>
            <a:off x="7283580" y="3079530"/>
            <a:ext cx="6885926" cy="5174280"/>
          </a:xfrm>
          <a:prstGeom prst="rect">
            <a:avLst/>
          </a:prstGeom>
        </p:spPr>
      </p:pic>
      <p:pic>
        <p:nvPicPr>
          <p:cNvPr id="11" name="Picture 10" descr="A picture containing text, line, screenshot, plot&#10;&#10;Description automatically generated">
            <a:extLst>
              <a:ext uri="{FF2B5EF4-FFF2-40B4-BE49-F238E27FC236}">
                <a16:creationId xmlns:a16="http://schemas.microsoft.com/office/drawing/2014/main" id="{3AB5014E-1F44-8130-9707-7A5EE9D7334C}"/>
              </a:ext>
            </a:extLst>
          </p:cNvPr>
          <p:cNvPicPr>
            <a:picLocks noChangeAspect="1"/>
          </p:cNvPicPr>
          <p:nvPr/>
        </p:nvPicPr>
        <p:blipFill>
          <a:blip r:embed="rId4"/>
          <a:stretch>
            <a:fillRect/>
          </a:stretch>
        </p:blipFill>
        <p:spPr>
          <a:xfrm>
            <a:off x="7605176" y="3079530"/>
            <a:ext cx="7623692" cy="5728658"/>
          </a:xfrm>
          <a:prstGeom prst="rect">
            <a:avLst/>
          </a:prstGeom>
        </p:spPr>
      </p:pic>
      <p:sp>
        <p:nvSpPr>
          <p:cNvPr id="12" name="TextBox 11">
            <a:extLst>
              <a:ext uri="{FF2B5EF4-FFF2-40B4-BE49-F238E27FC236}">
                <a16:creationId xmlns:a16="http://schemas.microsoft.com/office/drawing/2014/main" id="{2C874A2F-840F-2445-7375-83B91C4A2440}"/>
              </a:ext>
            </a:extLst>
          </p:cNvPr>
          <p:cNvSpPr txBox="1"/>
          <p:nvPr/>
        </p:nvSpPr>
        <p:spPr>
          <a:xfrm>
            <a:off x="337968" y="1708656"/>
            <a:ext cx="22444414" cy="738664"/>
          </a:xfrm>
          <a:prstGeom prst="rect">
            <a:avLst/>
          </a:prstGeom>
          <a:noFill/>
        </p:spPr>
        <p:txBody>
          <a:bodyPr wrap="none" rtlCol="0">
            <a:spAutoFit/>
          </a:bodyPr>
          <a:lstStyle/>
          <a:p>
            <a:pPr algn="ctr"/>
            <a:r>
              <a:rPr lang="en-GB" b="1" dirty="0"/>
              <a:t>Much better singe-phase refrigerant than water (and CO</a:t>
            </a:r>
            <a:r>
              <a:rPr lang="en-GB" b="1" baseline="-25000" dirty="0"/>
              <a:t>2</a:t>
            </a:r>
            <a:r>
              <a:rPr lang="en-GB" b="1" dirty="0"/>
              <a:t> is not electrically conductive) </a:t>
            </a:r>
          </a:p>
        </p:txBody>
      </p:sp>
      <p:sp>
        <p:nvSpPr>
          <p:cNvPr id="13" name="TextBox 12">
            <a:extLst>
              <a:ext uri="{FF2B5EF4-FFF2-40B4-BE49-F238E27FC236}">
                <a16:creationId xmlns:a16="http://schemas.microsoft.com/office/drawing/2014/main" id="{BF161AAF-86A2-A769-31A6-D4D51207206C}"/>
              </a:ext>
            </a:extLst>
          </p:cNvPr>
          <p:cNvSpPr txBox="1"/>
          <p:nvPr/>
        </p:nvSpPr>
        <p:spPr>
          <a:xfrm>
            <a:off x="4181644" y="10752936"/>
            <a:ext cx="14775327" cy="738664"/>
          </a:xfrm>
          <a:prstGeom prst="rect">
            <a:avLst/>
          </a:prstGeom>
          <a:noFill/>
        </p:spPr>
        <p:txBody>
          <a:bodyPr wrap="none" rtlCol="0">
            <a:spAutoFit/>
          </a:bodyPr>
          <a:lstStyle/>
          <a:p>
            <a:r>
              <a:rPr lang="en-GB" dirty="0"/>
              <a:t>On-going PhD (CERN-Offenburg-KIT): Camila Medina Pedano</a:t>
            </a:r>
          </a:p>
        </p:txBody>
      </p:sp>
    </p:spTree>
    <p:extLst>
      <p:ext uri="{BB962C8B-B14F-4D97-AF65-F5344CB8AC3E}">
        <p14:creationId xmlns:p14="http://schemas.microsoft.com/office/powerpoint/2010/main" val="34056846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AA402A-D398-418C-B2E2-A2EFCCE9269C}" type="slidenum">
              <a:rPr lang="en-US" smtClean="0"/>
              <a:pPr>
                <a:defRPr/>
              </a:pPr>
              <a:t>9</a:t>
            </a:fld>
            <a:endParaRPr lang="en-US" dirty="0"/>
          </a:p>
        </p:txBody>
      </p:sp>
      <p:sp>
        <p:nvSpPr>
          <p:cNvPr id="16" name="TextBox 15"/>
          <p:cNvSpPr txBox="1"/>
          <p:nvPr/>
        </p:nvSpPr>
        <p:spPr>
          <a:xfrm>
            <a:off x="5606888" y="0"/>
            <a:ext cx="11906593" cy="1015663"/>
          </a:xfrm>
          <a:prstGeom prst="rect">
            <a:avLst/>
          </a:prstGeom>
          <a:noFill/>
        </p:spPr>
        <p:txBody>
          <a:bodyPr wrap="none" rtlCol="0">
            <a:spAutoFit/>
          </a:bodyPr>
          <a:lstStyle/>
          <a:p>
            <a:pPr algn="ctr"/>
            <a:r>
              <a:rPr lang="en-GB" sz="6000" b="1" dirty="0">
                <a:solidFill>
                  <a:srgbClr val="C00000"/>
                </a:solidFill>
              </a:rPr>
              <a:t>Cold detectors: which approach?</a:t>
            </a:r>
          </a:p>
        </p:txBody>
      </p:sp>
      <p:sp>
        <p:nvSpPr>
          <p:cNvPr id="5" name="TextBox 4">
            <a:extLst>
              <a:ext uri="{FF2B5EF4-FFF2-40B4-BE49-F238E27FC236}">
                <a16:creationId xmlns:a16="http://schemas.microsoft.com/office/drawing/2014/main" id="{2E9BADC1-86E4-B593-65FD-1C7EFF13611B}"/>
              </a:ext>
            </a:extLst>
          </p:cNvPr>
          <p:cNvSpPr txBox="1"/>
          <p:nvPr/>
        </p:nvSpPr>
        <p:spPr>
          <a:xfrm>
            <a:off x="693283" y="6812171"/>
            <a:ext cx="5174117" cy="2123658"/>
          </a:xfrm>
          <a:prstGeom prst="rect">
            <a:avLst/>
          </a:prstGeom>
          <a:noFill/>
        </p:spPr>
        <p:txBody>
          <a:bodyPr wrap="square">
            <a:spAutoFit/>
          </a:bodyPr>
          <a:lstStyle/>
          <a:p>
            <a:r>
              <a:rPr lang="en-GB" sz="4400" b="1" dirty="0"/>
              <a:t>Heavily irradiated silicon</a:t>
            </a:r>
          </a:p>
          <a:p>
            <a:r>
              <a:rPr lang="en-GB" sz="4400" b="1" dirty="0"/>
              <a:t>(Cold operation)</a:t>
            </a:r>
          </a:p>
        </p:txBody>
      </p:sp>
      <p:pic>
        <p:nvPicPr>
          <p:cNvPr id="7" name="Picture 6">
            <a:extLst>
              <a:ext uri="{FF2B5EF4-FFF2-40B4-BE49-F238E27FC236}">
                <a16:creationId xmlns:a16="http://schemas.microsoft.com/office/drawing/2014/main" id="{AA04F857-9EDC-8BD0-1FEB-CFDD8D13CEA7}"/>
              </a:ext>
            </a:extLst>
          </p:cNvPr>
          <p:cNvPicPr>
            <a:picLocks noChangeAspect="1"/>
          </p:cNvPicPr>
          <p:nvPr/>
        </p:nvPicPr>
        <p:blipFill>
          <a:blip r:embed="rId3"/>
          <a:stretch>
            <a:fillRect/>
          </a:stretch>
        </p:blipFill>
        <p:spPr>
          <a:xfrm>
            <a:off x="5385890" y="10970906"/>
            <a:ext cx="7176590" cy="850449"/>
          </a:xfrm>
          <a:prstGeom prst="rect">
            <a:avLst/>
          </a:prstGeom>
        </p:spPr>
      </p:pic>
      <p:sp>
        <p:nvSpPr>
          <p:cNvPr id="8" name="TextBox 7">
            <a:extLst>
              <a:ext uri="{FF2B5EF4-FFF2-40B4-BE49-F238E27FC236}">
                <a16:creationId xmlns:a16="http://schemas.microsoft.com/office/drawing/2014/main" id="{00F94FDF-88DF-3EE5-8E87-AD0A4124A4D8}"/>
              </a:ext>
            </a:extLst>
          </p:cNvPr>
          <p:cNvSpPr txBox="1"/>
          <p:nvPr/>
        </p:nvSpPr>
        <p:spPr>
          <a:xfrm>
            <a:off x="8686800" y="5553779"/>
            <a:ext cx="11530721" cy="1384995"/>
          </a:xfrm>
          <a:prstGeom prst="rect">
            <a:avLst/>
          </a:prstGeom>
          <a:noFill/>
        </p:spPr>
        <p:txBody>
          <a:bodyPr wrap="none" rtlCol="0">
            <a:spAutoFit/>
          </a:bodyPr>
          <a:lstStyle/>
          <a:p>
            <a:r>
              <a:rPr lang="en-GB" dirty="0"/>
              <a:t>Reduce the fluid-sensor Temperature difference</a:t>
            </a:r>
          </a:p>
          <a:p>
            <a:r>
              <a:rPr lang="en-GB" dirty="0"/>
              <a:t>(i.e. reduce the global thermal resistance)*</a:t>
            </a:r>
          </a:p>
        </p:txBody>
      </p:sp>
      <p:sp>
        <p:nvSpPr>
          <p:cNvPr id="9" name="TextBox 8">
            <a:extLst>
              <a:ext uri="{FF2B5EF4-FFF2-40B4-BE49-F238E27FC236}">
                <a16:creationId xmlns:a16="http://schemas.microsoft.com/office/drawing/2014/main" id="{BE4EB149-C60B-9A62-0A7D-79ED1BB6B2CB}"/>
              </a:ext>
            </a:extLst>
          </p:cNvPr>
          <p:cNvSpPr txBox="1"/>
          <p:nvPr/>
        </p:nvSpPr>
        <p:spPr>
          <a:xfrm>
            <a:off x="8686800" y="8809227"/>
            <a:ext cx="8618321" cy="1384995"/>
          </a:xfrm>
          <a:prstGeom prst="rect">
            <a:avLst/>
          </a:prstGeom>
          <a:noFill/>
        </p:spPr>
        <p:txBody>
          <a:bodyPr wrap="none" rtlCol="0">
            <a:spAutoFit/>
          </a:bodyPr>
          <a:lstStyle/>
          <a:p>
            <a:r>
              <a:rPr lang="en-GB" dirty="0"/>
              <a:t>Reduce the refrigerant Temperature</a:t>
            </a:r>
          </a:p>
          <a:p>
            <a:r>
              <a:rPr lang="en-GB" dirty="0"/>
              <a:t>(i.e. find a new refrigerant)</a:t>
            </a:r>
          </a:p>
        </p:txBody>
      </p:sp>
      <p:sp>
        <p:nvSpPr>
          <p:cNvPr id="10" name="Arrow: Right 9">
            <a:extLst>
              <a:ext uri="{FF2B5EF4-FFF2-40B4-BE49-F238E27FC236}">
                <a16:creationId xmlns:a16="http://schemas.microsoft.com/office/drawing/2014/main" id="{5EABD7BF-955A-0E62-1390-123ED10C7D7F}"/>
              </a:ext>
            </a:extLst>
          </p:cNvPr>
          <p:cNvSpPr/>
          <p:nvPr/>
        </p:nvSpPr>
        <p:spPr bwMode="auto">
          <a:xfrm rot="19918646">
            <a:off x="5988513" y="6522164"/>
            <a:ext cx="2645229" cy="1175657"/>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1" name="Arrow: Right 10">
            <a:extLst>
              <a:ext uri="{FF2B5EF4-FFF2-40B4-BE49-F238E27FC236}">
                <a16:creationId xmlns:a16="http://schemas.microsoft.com/office/drawing/2014/main" id="{405E079B-5D24-8B19-727E-BA98B0716FDC}"/>
              </a:ext>
            </a:extLst>
          </p:cNvPr>
          <p:cNvSpPr/>
          <p:nvPr/>
        </p:nvSpPr>
        <p:spPr bwMode="auto">
          <a:xfrm rot="1681354" flipV="1">
            <a:off x="5988514" y="8348000"/>
            <a:ext cx="2645229" cy="1175657"/>
          </a:xfrm>
          <a:prstGeom prst="rightArrow">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
        <p:nvSpPr>
          <p:cNvPr id="13" name="TextBox 12">
            <a:extLst>
              <a:ext uri="{FF2B5EF4-FFF2-40B4-BE49-F238E27FC236}">
                <a16:creationId xmlns:a16="http://schemas.microsoft.com/office/drawing/2014/main" id="{835D304C-1E1C-0F68-2CFC-5C56C8DDECDA}"/>
              </a:ext>
            </a:extLst>
          </p:cNvPr>
          <p:cNvSpPr txBox="1"/>
          <p:nvPr/>
        </p:nvSpPr>
        <p:spPr>
          <a:xfrm>
            <a:off x="209550" y="11087100"/>
            <a:ext cx="5348324" cy="523220"/>
          </a:xfrm>
          <a:prstGeom prst="rect">
            <a:avLst/>
          </a:prstGeom>
          <a:noFill/>
        </p:spPr>
        <p:txBody>
          <a:bodyPr wrap="none" rtlCol="0">
            <a:spAutoFit/>
          </a:bodyPr>
          <a:lstStyle/>
          <a:p>
            <a:r>
              <a:rPr lang="en-GB" sz="2800" dirty="0"/>
              <a:t>*This boils down to minimise the</a:t>
            </a:r>
          </a:p>
        </p:txBody>
      </p:sp>
      <p:pic>
        <p:nvPicPr>
          <p:cNvPr id="15" name="Picture 14">
            <a:extLst>
              <a:ext uri="{FF2B5EF4-FFF2-40B4-BE49-F238E27FC236}">
                <a16:creationId xmlns:a16="http://schemas.microsoft.com/office/drawing/2014/main" id="{1127E614-8225-C408-9F7C-F738D17AA3CA}"/>
              </a:ext>
            </a:extLst>
          </p:cNvPr>
          <p:cNvPicPr>
            <a:picLocks noChangeAspect="1"/>
          </p:cNvPicPr>
          <p:nvPr/>
        </p:nvPicPr>
        <p:blipFill>
          <a:blip r:embed="rId4"/>
          <a:stretch>
            <a:fillRect/>
          </a:stretch>
        </p:blipFill>
        <p:spPr>
          <a:xfrm>
            <a:off x="18146867" y="2031458"/>
            <a:ext cx="2733332" cy="2740778"/>
          </a:xfrm>
          <a:prstGeom prst="rect">
            <a:avLst/>
          </a:prstGeom>
        </p:spPr>
      </p:pic>
      <p:pic>
        <p:nvPicPr>
          <p:cNvPr id="18" name="Picture 17">
            <a:extLst>
              <a:ext uri="{FF2B5EF4-FFF2-40B4-BE49-F238E27FC236}">
                <a16:creationId xmlns:a16="http://schemas.microsoft.com/office/drawing/2014/main" id="{95588A05-761C-3579-C866-6A16EBE7BCCD}"/>
              </a:ext>
            </a:extLst>
          </p:cNvPr>
          <p:cNvPicPr>
            <a:picLocks noChangeAspect="1"/>
          </p:cNvPicPr>
          <p:nvPr/>
        </p:nvPicPr>
        <p:blipFill>
          <a:blip r:embed="rId5"/>
          <a:stretch>
            <a:fillRect/>
          </a:stretch>
        </p:blipFill>
        <p:spPr>
          <a:xfrm>
            <a:off x="485784" y="2051246"/>
            <a:ext cx="2721801" cy="2748749"/>
          </a:xfrm>
          <a:prstGeom prst="rect">
            <a:avLst/>
          </a:prstGeom>
        </p:spPr>
      </p:pic>
      <p:sp>
        <p:nvSpPr>
          <p:cNvPr id="19" name="Thought Bubble: Cloud 18">
            <a:extLst>
              <a:ext uri="{FF2B5EF4-FFF2-40B4-BE49-F238E27FC236}">
                <a16:creationId xmlns:a16="http://schemas.microsoft.com/office/drawing/2014/main" id="{149BCD42-64DB-9E96-09A6-CB34A8D2514C}"/>
              </a:ext>
            </a:extLst>
          </p:cNvPr>
          <p:cNvSpPr/>
          <p:nvPr/>
        </p:nvSpPr>
        <p:spPr bwMode="auto">
          <a:xfrm>
            <a:off x="20285382" y="1253608"/>
            <a:ext cx="2642479" cy="1660005"/>
          </a:xfrm>
          <a:prstGeom prst="cloudCallout">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3600" b="1" i="0" u="none" strike="noStrike" cap="none" normalizeH="0" baseline="0" dirty="0">
                <a:ln>
                  <a:noFill/>
                </a:ln>
                <a:solidFill>
                  <a:srgbClr val="24549C"/>
                </a:solidFill>
                <a:effectLst/>
                <a:latin typeface="Myriad Pro Semibold" charset="0"/>
                <a:ea typeface="ヒラギノ角ゴ ProN W6" charset="0"/>
                <a:cs typeface="ヒラギノ角ゴ ProN W6" charset="0"/>
                <a:sym typeface="Myriad Pro Semibold" charset="0"/>
              </a:rPr>
              <a:t>I want it all!!</a:t>
            </a:r>
          </a:p>
        </p:txBody>
      </p:sp>
      <p:sp>
        <p:nvSpPr>
          <p:cNvPr id="20" name="Thought Bubble: Cloud 19">
            <a:extLst>
              <a:ext uri="{FF2B5EF4-FFF2-40B4-BE49-F238E27FC236}">
                <a16:creationId xmlns:a16="http://schemas.microsoft.com/office/drawing/2014/main" id="{40CA6C6D-21E1-26B3-D3EA-3F7A5EB543D5}"/>
              </a:ext>
            </a:extLst>
          </p:cNvPr>
          <p:cNvSpPr/>
          <p:nvPr/>
        </p:nvSpPr>
        <p:spPr bwMode="auto">
          <a:xfrm>
            <a:off x="2209059" y="310931"/>
            <a:ext cx="3215730" cy="1660005"/>
          </a:xfrm>
          <a:prstGeom prst="cloudCallout">
            <a:avLst/>
          </a:pr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3600" b="1" i="0" u="none" strike="noStrike" cap="none" normalizeH="0" baseline="0" dirty="0">
                <a:ln>
                  <a:noFill/>
                </a:ln>
                <a:solidFill>
                  <a:srgbClr val="24549C"/>
                </a:solidFill>
                <a:effectLst/>
                <a:latin typeface="Myriad Pro Semibold" charset="0"/>
                <a:ea typeface="ヒラギノ角ゴ ProN W6" charset="0"/>
                <a:cs typeface="ヒラギノ角ゴ ProN W6" charset="0"/>
                <a:sym typeface="Myriad Pro Semibold" charset="0"/>
              </a:rPr>
              <a:t>Let</a:t>
            </a:r>
            <a:r>
              <a:rPr lang="en-GB" sz="3600" b="1" dirty="0">
                <a:latin typeface="Myriad Pro Semibold" charset="0"/>
                <a:ea typeface="ヒラギノ角ゴ ProN W6" charset="0"/>
                <a:cs typeface="ヒラギノ角ゴ ProN W6" charset="0"/>
                <a:sym typeface="Myriad Pro Semibold" charset="0"/>
              </a:rPr>
              <a:t>’s play safe</a:t>
            </a:r>
            <a:endParaRPr kumimoji="0" lang="en-GB" sz="3600" b="1" i="0" u="none" strike="noStrike" cap="none" normalizeH="0" baseline="0" dirty="0">
              <a:ln>
                <a:noFill/>
              </a:ln>
              <a:solidFill>
                <a:srgbClr val="24549C"/>
              </a:solidFill>
              <a:effectLst/>
              <a:latin typeface="Myriad Pro Semibold" charset="0"/>
              <a:ea typeface="ヒラギノ角ゴ ProN W6" charset="0"/>
              <a:cs typeface="ヒラギノ角ゴ ProN W6" charset="0"/>
              <a:sym typeface="Myriad Pro Semibold" charset="0"/>
            </a:endParaRPr>
          </a:p>
        </p:txBody>
      </p:sp>
    </p:spTree>
    <p:extLst>
      <p:ext uri="{BB962C8B-B14F-4D97-AF65-F5344CB8AC3E}">
        <p14:creationId xmlns:p14="http://schemas.microsoft.com/office/powerpoint/2010/main" val="2322260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Title">
  <a:themeElements>
    <a:clrScheme name="">
      <a:dk1>
        <a:srgbClr val="24549C"/>
      </a:dk1>
      <a:lt1>
        <a:srgbClr val="DBAB63"/>
      </a:lt1>
      <a:dk2>
        <a:srgbClr val="000000"/>
      </a:dk2>
      <a:lt2>
        <a:srgbClr val="808080"/>
      </a:lt2>
      <a:accent1>
        <a:srgbClr val="BBE0E3"/>
      </a:accent1>
      <a:accent2>
        <a:srgbClr val="333399"/>
      </a:accent2>
      <a:accent3>
        <a:srgbClr val="EAD2B7"/>
      </a:accent3>
      <a:accent4>
        <a:srgbClr val="1D4685"/>
      </a:accent4>
      <a:accent5>
        <a:srgbClr val="DAEDEF"/>
      </a:accent5>
      <a:accent6>
        <a:srgbClr val="2D2D8A"/>
      </a:accent6>
      <a:hlink>
        <a:srgbClr val="009999"/>
      </a:hlink>
      <a:folHlink>
        <a:srgbClr val="99CC00"/>
      </a:folHlink>
    </a:clrScheme>
    <a:fontScheme name="Title">
      <a:majorFont>
        <a:latin typeface="Myriad Pro Bold Cond"/>
        <a:ea typeface="ヒラギノ角ゴ ProN W6"/>
        <a:cs typeface="ヒラギノ角ゴ ProN W6"/>
      </a:majorFont>
      <a:minorFont>
        <a:latin typeface="Myriad Pro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24549C"/>
      </a:dk1>
      <a:lt1>
        <a:srgbClr val="DBAB63"/>
      </a:lt1>
      <a:dk2>
        <a:srgbClr val="000000"/>
      </a:dk2>
      <a:lt2>
        <a:srgbClr val="000000"/>
      </a:lt2>
      <a:accent1>
        <a:srgbClr val="BBE0E3"/>
      </a:accent1>
      <a:accent2>
        <a:srgbClr val="333399"/>
      </a:accent2>
      <a:accent3>
        <a:srgbClr val="EAD2B7"/>
      </a:accent3>
      <a:accent4>
        <a:srgbClr val="1D4685"/>
      </a:accent4>
      <a:accent5>
        <a:srgbClr val="DAEDE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4549C"/>
            </a:solidFill>
            <a:effectLst/>
            <a:latin typeface="Myriad Pro Semibold" charset="0"/>
            <a:ea typeface="ヒラギノ角ゴ ProN W6" charset="0"/>
            <a:cs typeface="ヒラギノ角ゴ ProN W6" charset="0"/>
            <a:sym typeface="Myriad Pro Semi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47358</TotalTime>
  <Pages>0</Pages>
  <Words>2829</Words>
  <Characters>0</Characters>
  <Application>Microsoft Office PowerPoint</Application>
  <PresentationFormat>Custom</PresentationFormat>
  <Lines>0</Lines>
  <Paragraphs>264</Paragraphs>
  <Slides>22</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Arial</vt:lpstr>
      <vt:lpstr>Arial</vt:lpstr>
      <vt:lpstr>Calibri</vt:lpstr>
      <vt:lpstr>Calibri Light</vt:lpstr>
      <vt:lpstr>Cambria Math</vt:lpstr>
      <vt:lpstr>Helvetica</vt:lpstr>
      <vt:lpstr>Myriad Pro</vt:lpstr>
      <vt:lpstr>Myriad Pro Bold</vt:lpstr>
      <vt:lpstr>Myriad Pro Bold Cond</vt:lpstr>
      <vt:lpstr>Myriad Pro Semibold</vt:lpstr>
      <vt:lpstr>Times New Roman</vt:lpstr>
      <vt:lpstr>Wingdings 3</vt:lpstr>
      <vt:lpstr>Title</vt:lpstr>
      <vt:lpstr>Title &amp; Bullets</vt:lpstr>
      <vt:lpstr>Overview on challenges on cooling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Microfluidic scintillating detector</dc:title>
  <dc:creator>Alessandro Mapelli</dc:creator>
  <cp:keywords>scintillation, microfluidics</cp:keywords>
  <cp:lastModifiedBy>Paolo Petagna</cp:lastModifiedBy>
  <cp:revision>694</cp:revision>
  <dcterms:modified xsi:type="dcterms:W3CDTF">2023-10-19T02:31:49Z</dcterms:modified>
</cp:coreProperties>
</file>