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74" r:id="rId13"/>
    <p:sldId id="270" r:id="rId14"/>
    <p:sldId id="271" r:id="rId15"/>
    <p:sldId id="267" r:id="rId16"/>
    <p:sldId id="272" r:id="rId17"/>
    <p:sldId id="276" r:id="rId18"/>
    <p:sldId id="265" r:id="rId19"/>
    <p:sldId id="292" r:id="rId20"/>
    <p:sldId id="290" r:id="rId21"/>
    <p:sldId id="277" r:id="rId22"/>
    <p:sldId id="278" r:id="rId23"/>
    <p:sldId id="279" r:id="rId24"/>
    <p:sldId id="291" r:id="rId25"/>
    <p:sldId id="27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EDA7C-4F41-4FCD-AF8C-68A38391CA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2D37F-3303-4418-B68D-C06901FA0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3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14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41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FCDC67-B714-3BA3-09EC-6FCAE5C2E9A5}"/>
              </a:ext>
            </a:extLst>
          </p:cNvPr>
          <p:cNvSpPr/>
          <p:nvPr/>
        </p:nvSpPr>
        <p:spPr>
          <a:xfrm>
            <a:off x="0" y="0"/>
            <a:ext cx="12192000" cy="63835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EFE1C6-F266-091D-2F05-F1287668F4E9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3" y="64030"/>
            <a:ext cx="11726334" cy="574325"/>
          </a:xfrm>
        </p:spPr>
        <p:txBody>
          <a:bodyPr>
            <a:noAutofit/>
          </a:bodyPr>
          <a:lstStyle>
            <a:lvl1pPr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702386"/>
            <a:ext cx="11726334" cy="5681482"/>
          </a:xfrm>
        </p:spPr>
        <p:txBody>
          <a:bodyPr>
            <a:normAutofit/>
          </a:bodyPr>
          <a:lstStyle>
            <a:lvl1pPr>
              <a:defRPr sz="36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sz="32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sz="28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sz="24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sz="2400" b="1" baseline="0"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2833" y="6497670"/>
            <a:ext cx="2743200" cy="365125"/>
          </a:xfrm>
        </p:spPr>
        <p:txBody>
          <a:bodyPr/>
          <a:lstStyle>
            <a:lvl1pPr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4932" y="6502466"/>
            <a:ext cx="8619067" cy="365125"/>
          </a:xfrm>
        </p:spPr>
        <p:txBody>
          <a:bodyPr/>
          <a:lstStyle>
            <a:lvl1pPr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Development of HPK Capacitive-Coupled LGAD (AC-LGAD) detectors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670"/>
            <a:ext cx="2743200" cy="365125"/>
          </a:xfrm>
        </p:spPr>
        <p:txBody>
          <a:bodyPr/>
          <a:lstStyle>
            <a:lvl1pPr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8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38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2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71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3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4507-1575-4FA1-8926-72592FAF3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document/8331152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8900222013018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5.1235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59AE27-AAF7-64D2-4244-507ACD086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232571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Development of HPK Capacitive-Coupled LGAD (AC-LGAD) detectors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DFEA75-37AE-05CD-B793-1FFF92D9F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1828" y="3619454"/>
            <a:ext cx="7968343" cy="2763929"/>
          </a:xfrm>
        </p:spPr>
        <p:txBody>
          <a:bodyPr>
            <a:normAutofit lnSpcReduction="10000"/>
          </a:bodyPr>
          <a:lstStyle/>
          <a:p>
            <a:r>
              <a:rPr kumimoji="1" lang="en-US" altLang="ja-JP" u="sng" dirty="0"/>
              <a:t>Tomoka IMAMURA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Sayuka</a:t>
            </a:r>
            <a:r>
              <a:rPr kumimoji="1" lang="en-US" altLang="ja-JP" dirty="0"/>
              <a:t> KITA, </a:t>
            </a:r>
            <a:r>
              <a:rPr kumimoji="1" lang="en-US" altLang="ja-JP" dirty="0" err="1"/>
              <a:t>Junya</a:t>
            </a:r>
            <a:r>
              <a:rPr kumimoji="1" lang="en-US" altLang="ja-JP" dirty="0"/>
              <a:t> NISHINO,</a:t>
            </a:r>
          </a:p>
          <a:p>
            <a:r>
              <a:rPr kumimoji="1" lang="en-US" altLang="ja-JP" dirty="0"/>
              <a:t> Yua MURAYAMA, Issei HORIKOSHI, </a:t>
            </a:r>
          </a:p>
          <a:p>
            <a:r>
              <a:rPr kumimoji="1" lang="en-US" altLang="ja-JP" dirty="0"/>
              <a:t>Koji NAKAMURA</a:t>
            </a:r>
            <a:r>
              <a:rPr kumimoji="1" lang="en-US" altLang="ja-JP" baseline="30000" dirty="0"/>
              <a:t>A</a:t>
            </a:r>
            <a:r>
              <a:rPr kumimoji="1" lang="en-US" altLang="ja-JP" dirty="0"/>
              <a:t>, Kazuhiko HARA</a:t>
            </a:r>
          </a:p>
          <a:p>
            <a:r>
              <a:rPr lang="en-US" altLang="ja-JP" dirty="0"/>
              <a:t>University of Tsukuba, KEK</a:t>
            </a:r>
            <a:r>
              <a:rPr lang="en-US" altLang="ja-JP" baseline="30000" dirty="0"/>
              <a:t>A</a:t>
            </a:r>
          </a:p>
          <a:p>
            <a:endParaRPr kumimoji="1" lang="en-US" altLang="ja-JP" sz="900" dirty="0"/>
          </a:p>
          <a:p>
            <a:r>
              <a:rPr kumimoji="1" lang="en-US" altLang="ja-JP" dirty="0"/>
              <a:t>32nd International Workshop on Vertex Detector</a:t>
            </a:r>
          </a:p>
          <a:p>
            <a:r>
              <a:rPr kumimoji="1" lang="en-US" altLang="ja-JP" dirty="0"/>
              <a:t>17/Oct/2023</a:t>
            </a:r>
          </a:p>
          <a:p>
            <a:endParaRPr kumimoji="1" lang="ja-JP" altLang="en-US" baseline="30000" dirty="0"/>
          </a:p>
        </p:txBody>
      </p:sp>
      <p:pic>
        <p:nvPicPr>
          <p:cNvPr id="5" name="図 4" descr="ロゴ, 会社名&#10;&#10;自動的に生成された説明">
            <a:extLst>
              <a:ext uri="{FF2B5EF4-FFF2-40B4-BE49-F238E27FC236}">
                <a16:creationId xmlns:a16="http://schemas.microsoft.com/office/drawing/2014/main" id="{BEA6C0D3-0AFD-9824-E2B0-B4B49E594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23948"/>
            <a:ext cx="1491153" cy="1491153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720A2D3B-B808-B4FD-D3F6-F9746538F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4643" y="4546747"/>
            <a:ext cx="2548251" cy="8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E6927A1-BDF5-9242-1B9D-240AC4727880}"/>
              </a:ext>
            </a:extLst>
          </p:cNvPr>
          <p:cNvSpPr/>
          <p:nvPr/>
        </p:nvSpPr>
        <p:spPr>
          <a:xfrm>
            <a:off x="8868620" y="1128012"/>
            <a:ext cx="2432101" cy="599320"/>
          </a:xfrm>
          <a:custGeom>
            <a:avLst/>
            <a:gdLst>
              <a:gd name="connsiteX0" fmla="*/ 0 w 831275"/>
              <a:gd name="connsiteY0" fmla="*/ 0 h 432262"/>
              <a:gd name="connsiteX1" fmla="*/ 831272 w 831275"/>
              <a:gd name="connsiteY1" fmla="*/ 232757 h 432262"/>
              <a:gd name="connsiteX2" fmla="*/ 8312 w 831275"/>
              <a:gd name="connsiteY2" fmla="*/ 43226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5" h="432262">
                <a:moveTo>
                  <a:pt x="0" y="0"/>
                </a:moveTo>
                <a:cubicBezTo>
                  <a:pt x="414943" y="80356"/>
                  <a:pt x="829887" y="160713"/>
                  <a:pt x="831272" y="232757"/>
                </a:cubicBezTo>
                <a:cubicBezTo>
                  <a:pt x="832657" y="304801"/>
                  <a:pt x="420484" y="368531"/>
                  <a:pt x="8312" y="432262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076B4346-1B82-618F-F012-3FD5938AB009}"/>
              </a:ext>
            </a:extLst>
          </p:cNvPr>
          <p:cNvSpPr/>
          <p:nvPr/>
        </p:nvSpPr>
        <p:spPr>
          <a:xfrm>
            <a:off x="8844459" y="1128011"/>
            <a:ext cx="1207960" cy="599320"/>
          </a:xfrm>
          <a:custGeom>
            <a:avLst/>
            <a:gdLst>
              <a:gd name="connsiteX0" fmla="*/ 0 w 831275"/>
              <a:gd name="connsiteY0" fmla="*/ 0 h 432262"/>
              <a:gd name="connsiteX1" fmla="*/ 831272 w 831275"/>
              <a:gd name="connsiteY1" fmla="*/ 232757 h 432262"/>
              <a:gd name="connsiteX2" fmla="*/ 8312 w 831275"/>
              <a:gd name="connsiteY2" fmla="*/ 43226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5" h="432262">
                <a:moveTo>
                  <a:pt x="0" y="0"/>
                </a:moveTo>
                <a:cubicBezTo>
                  <a:pt x="414943" y="80356"/>
                  <a:pt x="829887" y="160713"/>
                  <a:pt x="831272" y="232757"/>
                </a:cubicBezTo>
                <a:cubicBezTo>
                  <a:pt x="832657" y="304801"/>
                  <a:pt x="420484" y="368531"/>
                  <a:pt x="8312" y="432262"/>
                </a:cubicBezTo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3D8686-E0C0-6691-BD2E-6DB447A9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Compensation(I)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DE1E25-A690-7043-A022-1353F558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0752E2-9A92-6A80-0FD1-83CB6F8D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350B22-E0AA-CD69-9834-6DE84AEC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4AD7FF-3905-88FF-E84D-3B1DB1A6EBE7}"/>
              </a:ext>
            </a:extLst>
          </p:cNvPr>
          <p:cNvSpPr txBox="1"/>
          <p:nvPr/>
        </p:nvSpPr>
        <p:spPr>
          <a:xfrm>
            <a:off x="1994076" y="2340216"/>
            <a:ext cx="8800428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Amount of </a:t>
            </a:r>
            <a:r>
              <a:rPr kumimoji="1"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effective p+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may not reduce if </a:t>
            </a:r>
            <a:r>
              <a:rPr kumimoji="1" lang="en-US" altLang="ja-JP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donor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removal is fast enough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566F0F8-90DC-74AA-9906-A11C95A0D897}"/>
              </a:ext>
            </a:extLst>
          </p:cNvPr>
          <p:cNvCxnSpPr>
            <a:cxnSpLocks/>
          </p:cNvCxnSpPr>
          <p:nvPr/>
        </p:nvCxnSpPr>
        <p:spPr>
          <a:xfrm>
            <a:off x="2953827" y="797282"/>
            <a:ext cx="0" cy="1416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ADED3AC-7DCF-B481-83D8-48BCF379AB64}"/>
              </a:ext>
            </a:extLst>
          </p:cNvPr>
          <p:cNvSpPr/>
          <p:nvPr/>
        </p:nvSpPr>
        <p:spPr>
          <a:xfrm>
            <a:off x="2957064" y="1108098"/>
            <a:ext cx="2432101" cy="610743"/>
          </a:xfrm>
          <a:custGeom>
            <a:avLst/>
            <a:gdLst>
              <a:gd name="connsiteX0" fmla="*/ 0 w 831275"/>
              <a:gd name="connsiteY0" fmla="*/ 0 h 432262"/>
              <a:gd name="connsiteX1" fmla="*/ 831272 w 831275"/>
              <a:gd name="connsiteY1" fmla="*/ 232757 h 432262"/>
              <a:gd name="connsiteX2" fmla="*/ 8312 w 831275"/>
              <a:gd name="connsiteY2" fmla="*/ 43226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5" h="432262">
                <a:moveTo>
                  <a:pt x="0" y="0"/>
                </a:moveTo>
                <a:cubicBezTo>
                  <a:pt x="414943" y="80356"/>
                  <a:pt x="829887" y="160713"/>
                  <a:pt x="831272" y="232757"/>
                </a:cubicBezTo>
                <a:cubicBezTo>
                  <a:pt x="832657" y="304801"/>
                  <a:pt x="420484" y="368531"/>
                  <a:pt x="8312" y="432262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28D4E3BD-4E76-972A-22D5-23B568E5AE49}"/>
              </a:ext>
            </a:extLst>
          </p:cNvPr>
          <p:cNvSpPr/>
          <p:nvPr/>
        </p:nvSpPr>
        <p:spPr>
          <a:xfrm>
            <a:off x="2962032" y="1108079"/>
            <a:ext cx="1207960" cy="610743"/>
          </a:xfrm>
          <a:custGeom>
            <a:avLst/>
            <a:gdLst>
              <a:gd name="connsiteX0" fmla="*/ 0 w 831275"/>
              <a:gd name="connsiteY0" fmla="*/ 0 h 432262"/>
              <a:gd name="connsiteX1" fmla="*/ 831272 w 831275"/>
              <a:gd name="connsiteY1" fmla="*/ 232757 h 432262"/>
              <a:gd name="connsiteX2" fmla="*/ 8312 w 831275"/>
              <a:gd name="connsiteY2" fmla="*/ 43226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5" h="432262">
                <a:moveTo>
                  <a:pt x="0" y="0"/>
                </a:moveTo>
                <a:cubicBezTo>
                  <a:pt x="414943" y="80356"/>
                  <a:pt x="829887" y="160713"/>
                  <a:pt x="831272" y="232757"/>
                </a:cubicBezTo>
                <a:cubicBezTo>
                  <a:pt x="832657" y="304801"/>
                  <a:pt x="420484" y="368531"/>
                  <a:pt x="8312" y="43226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矢印: 左右 17">
            <a:extLst>
              <a:ext uri="{FF2B5EF4-FFF2-40B4-BE49-F238E27FC236}">
                <a16:creationId xmlns:a16="http://schemas.microsoft.com/office/drawing/2014/main" id="{AFEB7234-9322-8313-8F86-15D47A864D65}"/>
              </a:ext>
            </a:extLst>
          </p:cNvPr>
          <p:cNvSpPr/>
          <p:nvPr/>
        </p:nvSpPr>
        <p:spPr>
          <a:xfrm>
            <a:off x="4187095" y="1345248"/>
            <a:ext cx="1184570" cy="182169"/>
          </a:xfrm>
          <a:prstGeom prst="leftRightArrow">
            <a:avLst>
              <a:gd name="adj1" fmla="val 50000"/>
              <a:gd name="adj2" fmla="val 1190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BAA2BAA-6D52-5BF5-ED22-973D91D651C4}"/>
              </a:ext>
            </a:extLst>
          </p:cNvPr>
          <p:cNvCxnSpPr>
            <a:cxnSpLocks/>
          </p:cNvCxnSpPr>
          <p:nvPr/>
        </p:nvCxnSpPr>
        <p:spPr>
          <a:xfrm>
            <a:off x="8843677" y="794677"/>
            <a:ext cx="0" cy="1416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261D218-9634-82F4-7FC3-B747690F09CA}"/>
              </a:ext>
            </a:extLst>
          </p:cNvPr>
          <p:cNvCxnSpPr>
            <a:cxnSpLocks/>
          </p:cNvCxnSpPr>
          <p:nvPr/>
        </p:nvCxnSpPr>
        <p:spPr>
          <a:xfrm>
            <a:off x="8843677" y="794677"/>
            <a:ext cx="28507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28CC2A26-A41D-6B53-767F-51880073357C}"/>
              </a:ext>
            </a:extLst>
          </p:cNvPr>
          <p:cNvSpPr/>
          <p:nvPr/>
        </p:nvSpPr>
        <p:spPr>
          <a:xfrm>
            <a:off x="8869902" y="1121793"/>
            <a:ext cx="1600309" cy="599320"/>
          </a:xfrm>
          <a:custGeom>
            <a:avLst/>
            <a:gdLst>
              <a:gd name="connsiteX0" fmla="*/ 0 w 831275"/>
              <a:gd name="connsiteY0" fmla="*/ 0 h 432262"/>
              <a:gd name="connsiteX1" fmla="*/ 831272 w 831275"/>
              <a:gd name="connsiteY1" fmla="*/ 232757 h 432262"/>
              <a:gd name="connsiteX2" fmla="*/ 8312 w 831275"/>
              <a:gd name="connsiteY2" fmla="*/ 43226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5" h="432262">
                <a:moveTo>
                  <a:pt x="0" y="0"/>
                </a:moveTo>
                <a:cubicBezTo>
                  <a:pt x="414943" y="80356"/>
                  <a:pt x="829887" y="160713"/>
                  <a:pt x="831272" y="232757"/>
                </a:cubicBezTo>
                <a:cubicBezTo>
                  <a:pt x="832657" y="304801"/>
                  <a:pt x="420484" y="368531"/>
                  <a:pt x="8312" y="432262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A66DACDD-9389-742E-8C0D-BBA6A83FE0A8}"/>
              </a:ext>
            </a:extLst>
          </p:cNvPr>
          <p:cNvSpPr/>
          <p:nvPr/>
        </p:nvSpPr>
        <p:spPr>
          <a:xfrm>
            <a:off x="8845740" y="1121792"/>
            <a:ext cx="464831" cy="599320"/>
          </a:xfrm>
          <a:custGeom>
            <a:avLst/>
            <a:gdLst>
              <a:gd name="connsiteX0" fmla="*/ 0 w 831275"/>
              <a:gd name="connsiteY0" fmla="*/ 0 h 432262"/>
              <a:gd name="connsiteX1" fmla="*/ 831272 w 831275"/>
              <a:gd name="connsiteY1" fmla="*/ 232757 h 432262"/>
              <a:gd name="connsiteX2" fmla="*/ 8312 w 831275"/>
              <a:gd name="connsiteY2" fmla="*/ 43226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5" h="432262">
                <a:moveTo>
                  <a:pt x="0" y="0"/>
                </a:moveTo>
                <a:cubicBezTo>
                  <a:pt x="414943" y="80356"/>
                  <a:pt x="829887" y="160713"/>
                  <a:pt x="831272" y="232757"/>
                </a:cubicBezTo>
                <a:cubicBezTo>
                  <a:pt x="832657" y="304801"/>
                  <a:pt x="420484" y="368531"/>
                  <a:pt x="8312" y="43226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9D001D9-C826-0F39-7B87-CC53B7FBD124}"/>
              </a:ext>
            </a:extLst>
          </p:cNvPr>
          <p:cNvSpPr txBox="1"/>
          <p:nvPr/>
        </p:nvSpPr>
        <p:spPr>
          <a:xfrm>
            <a:off x="6184918" y="1293458"/>
            <a:ext cx="222387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Donor</a:t>
            </a:r>
            <a:r>
              <a:rPr kumimoji="1" lang="ja-JP" altLang="en-US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removal</a:t>
            </a:r>
          </a:p>
          <a:p>
            <a:pPr algn="ctr"/>
            <a:r>
              <a:rPr kumimoji="1" lang="en-US" altLang="ja-JP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Acceptor</a:t>
            </a:r>
            <a:r>
              <a:rPr kumimoji="1" lang="ja-JP" altLang="en-US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removal</a:t>
            </a:r>
            <a:endParaRPr kumimoji="1" lang="ja-JP" altLang="en-US" b="1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ED5A0E7-BA52-293F-6872-8347F96E14B7}"/>
              </a:ext>
            </a:extLst>
          </p:cNvPr>
          <p:cNvSpPr txBox="1"/>
          <p:nvPr/>
        </p:nvSpPr>
        <p:spPr>
          <a:xfrm>
            <a:off x="9787941" y="1655644"/>
            <a:ext cx="248181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Both</a:t>
            </a:r>
            <a:r>
              <a:rPr kumimoji="1" lang="ja-JP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  <a:r>
              <a:rPr kumimoji="1" lang="ja-JP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</a:t>
            </a:r>
            <a:r>
              <a:rPr kumimoji="1" lang="ja-JP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kumimoji="1" lang="ja-JP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are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reduced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BBB813-000B-78B0-32ED-B05A8E88FD46}"/>
              </a:ext>
            </a:extLst>
          </p:cNvPr>
          <p:cNvSpPr txBox="1"/>
          <p:nvPr/>
        </p:nvSpPr>
        <p:spPr>
          <a:xfrm>
            <a:off x="3890538" y="815396"/>
            <a:ext cx="269253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Dope quantity</a:t>
            </a:r>
            <a:endParaRPr kumimoji="1"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1A100DA-6E9B-85AE-DB6D-280DE7214842}"/>
              </a:ext>
            </a:extLst>
          </p:cNvPr>
          <p:cNvSpPr txBox="1"/>
          <p:nvPr/>
        </p:nvSpPr>
        <p:spPr>
          <a:xfrm>
            <a:off x="2568276" y="1495722"/>
            <a:ext cx="430887" cy="854922"/>
          </a:xfrm>
          <a:prstGeom prst="rect">
            <a:avLst/>
          </a:prstGeom>
          <a:noFill/>
          <a:ln w="28575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depth</a:t>
            </a:r>
            <a:endParaRPr kumimoji="1"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D9604F6-602C-7AF5-B35B-C55A5152BC0C}"/>
              </a:ext>
            </a:extLst>
          </p:cNvPr>
          <p:cNvCxnSpPr>
            <a:cxnSpLocks/>
          </p:cNvCxnSpPr>
          <p:nvPr/>
        </p:nvCxnSpPr>
        <p:spPr>
          <a:xfrm>
            <a:off x="2967372" y="812779"/>
            <a:ext cx="28507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矢印: 右 54">
            <a:extLst>
              <a:ext uri="{FF2B5EF4-FFF2-40B4-BE49-F238E27FC236}">
                <a16:creationId xmlns:a16="http://schemas.microsoft.com/office/drawing/2014/main" id="{F5CF493F-C6B0-0350-6CB5-7414DAEABF09}"/>
              </a:ext>
            </a:extLst>
          </p:cNvPr>
          <p:cNvSpPr/>
          <p:nvPr/>
        </p:nvSpPr>
        <p:spPr>
          <a:xfrm>
            <a:off x="6158694" y="760454"/>
            <a:ext cx="2370660" cy="701637"/>
          </a:xfrm>
          <a:prstGeom prst="rightArrow">
            <a:avLst>
              <a:gd name="adj1" fmla="val 50000"/>
              <a:gd name="adj2" fmla="val 4038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6350D95-E4AF-42BF-F9F5-56EA786197C0}"/>
              </a:ext>
            </a:extLst>
          </p:cNvPr>
          <p:cNvSpPr txBox="1"/>
          <p:nvPr/>
        </p:nvSpPr>
        <p:spPr>
          <a:xfrm>
            <a:off x="9787941" y="802139"/>
            <a:ext cx="269253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Dope quantity</a:t>
            </a:r>
            <a:endParaRPr kumimoji="1"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4D5F831-324F-4D3F-E98B-A98CE209922E}"/>
              </a:ext>
            </a:extLst>
          </p:cNvPr>
          <p:cNvSpPr txBox="1"/>
          <p:nvPr/>
        </p:nvSpPr>
        <p:spPr>
          <a:xfrm>
            <a:off x="8134073" y="1309816"/>
            <a:ext cx="734547" cy="1192342"/>
          </a:xfrm>
          <a:prstGeom prst="rect">
            <a:avLst/>
          </a:prstGeom>
          <a:noFill/>
          <a:ln w="28575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depth</a:t>
            </a:r>
            <a:endParaRPr kumimoji="1"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528ABB7A-2AF9-995D-81D7-3740208CC440}"/>
              </a:ext>
            </a:extLst>
          </p:cNvPr>
          <p:cNvGrpSpPr/>
          <p:nvPr/>
        </p:nvGrpSpPr>
        <p:grpSpPr>
          <a:xfrm>
            <a:off x="171821" y="882568"/>
            <a:ext cx="2093491" cy="1192343"/>
            <a:chOff x="1027502" y="2414475"/>
            <a:chExt cx="4104241" cy="2724107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451D31C1-C030-7874-263A-83703407ADEC}"/>
                </a:ext>
              </a:extLst>
            </p:cNvPr>
            <p:cNvGrpSpPr/>
            <p:nvPr/>
          </p:nvGrpSpPr>
          <p:grpSpPr>
            <a:xfrm>
              <a:off x="1027502" y="2414475"/>
              <a:ext cx="4104241" cy="2702845"/>
              <a:chOff x="3773453" y="983009"/>
              <a:chExt cx="4391359" cy="3420555"/>
            </a:xfrm>
          </p:grpSpPr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1C383E9A-AC12-3DD2-55B4-640C6E0AA5F8}"/>
                  </a:ext>
                </a:extLst>
              </p:cNvPr>
              <p:cNvSpPr/>
              <p:nvPr/>
            </p:nvSpPr>
            <p:spPr>
              <a:xfrm>
                <a:off x="3779729" y="1458879"/>
                <a:ext cx="4385081" cy="29446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E7F020C2-BB74-4BEA-8D64-4CBB6D24D230}"/>
                  </a:ext>
                </a:extLst>
              </p:cNvPr>
              <p:cNvGrpSpPr/>
              <p:nvPr/>
            </p:nvGrpSpPr>
            <p:grpSpPr>
              <a:xfrm>
                <a:off x="3773453" y="983009"/>
                <a:ext cx="4391359" cy="1679621"/>
                <a:chOff x="8155791" y="5664966"/>
                <a:chExt cx="3275166" cy="1015980"/>
              </a:xfrm>
            </p:grpSpPr>
            <p:sp>
              <p:nvSpPr>
                <p:cNvPr id="80" name="正方形/長方形 79">
                  <a:extLst>
                    <a:ext uri="{FF2B5EF4-FFF2-40B4-BE49-F238E27FC236}">
                      <a16:creationId xmlns:a16="http://schemas.microsoft.com/office/drawing/2014/main" id="{B9583A90-30B0-35CB-F1CE-96473D0D38D0}"/>
                    </a:ext>
                  </a:extLst>
                </p:cNvPr>
                <p:cNvSpPr/>
                <p:nvPr/>
              </p:nvSpPr>
              <p:spPr>
                <a:xfrm>
                  <a:off x="8159223" y="5806834"/>
                  <a:ext cx="3267052" cy="24105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A71D06FC-0206-3487-7EE8-AD4113F8D191}"/>
                    </a:ext>
                  </a:extLst>
                </p:cNvPr>
                <p:cNvSpPr/>
                <p:nvPr/>
              </p:nvSpPr>
              <p:spPr>
                <a:xfrm>
                  <a:off x="8155791" y="5947868"/>
                  <a:ext cx="3270483" cy="34109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9CFD9829-00E6-FB4A-D25B-7393F55E0F91}"/>
                    </a:ext>
                  </a:extLst>
                </p:cNvPr>
                <p:cNvSpPr/>
                <p:nvPr/>
              </p:nvSpPr>
              <p:spPr>
                <a:xfrm>
                  <a:off x="8160476" y="6339852"/>
                  <a:ext cx="3270481" cy="34109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83" name="正方形/長方形 82">
                  <a:extLst>
                    <a:ext uri="{FF2B5EF4-FFF2-40B4-BE49-F238E27FC236}">
                      <a16:creationId xmlns:a16="http://schemas.microsoft.com/office/drawing/2014/main" id="{78A02B4D-F1AE-6A1C-ACF1-0CE9523682DF}"/>
                    </a:ext>
                  </a:extLst>
                </p:cNvPr>
                <p:cNvSpPr/>
                <p:nvPr/>
              </p:nvSpPr>
              <p:spPr>
                <a:xfrm>
                  <a:off x="8607183" y="5664966"/>
                  <a:ext cx="2399439" cy="15971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5B18C67B-FBA2-5CD8-E1C5-AB1ADF765B98}"/>
                  </a:ext>
                </a:extLst>
              </p:cNvPr>
              <p:cNvSpPr txBox="1"/>
              <p:nvPr/>
            </p:nvSpPr>
            <p:spPr>
              <a:xfrm>
                <a:off x="3820106" y="1318003"/>
                <a:ext cx="892126" cy="79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n+</a:t>
                </a:r>
                <a:endParaRPr lang="ja-JP" altLang="en-US" sz="1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A489D99-F627-8486-F8A6-E55CF9649F1B}"/>
                  </a:ext>
                </a:extLst>
              </p:cNvPr>
              <p:cNvSpPr txBox="1"/>
              <p:nvPr/>
            </p:nvSpPr>
            <p:spPr>
              <a:xfrm>
                <a:off x="3799728" y="1982537"/>
                <a:ext cx="1260522" cy="88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p+</a:t>
                </a:r>
                <a:endParaRPr lang="ja-JP" altLang="en-US" sz="1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2CDF3EBC-DCC8-782C-00C4-82B42AA5CD80}"/>
                </a:ext>
              </a:extLst>
            </p:cNvPr>
            <p:cNvCxnSpPr>
              <a:cxnSpLocks/>
            </p:cNvCxnSpPr>
            <p:nvPr/>
          </p:nvCxnSpPr>
          <p:spPr>
            <a:xfrm>
              <a:off x="1425810" y="2492075"/>
              <a:ext cx="1641448" cy="2646507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7A33CFDB-C875-9716-127A-356ACD52A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3083" y="2846935"/>
              <a:ext cx="3971" cy="5524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571F3723-89F3-E3AE-C52E-4D26AA44C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3720" y="2807717"/>
              <a:ext cx="0" cy="48668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1440AF77-0285-A7FC-D355-39B327A68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63164" y="2775655"/>
              <a:ext cx="8773" cy="52272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123D497D-22D8-D06F-A50A-61A831539AAD}"/>
                </a:ext>
              </a:extLst>
            </p:cNvPr>
            <p:cNvCxnSpPr>
              <a:cxnSpLocks/>
            </p:cNvCxnSpPr>
            <p:nvPr/>
          </p:nvCxnSpPr>
          <p:spPr>
            <a:xfrm>
              <a:off x="2417054" y="4278010"/>
              <a:ext cx="12060" cy="74945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D2B28801-552D-5FC7-04B3-4CE219F72B12}"/>
                </a:ext>
              </a:extLst>
            </p:cNvPr>
            <p:cNvCxnSpPr>
              <a:cxnSpLocks/>
            </p:cNvCxnSpPr>
            <p:nvPr/>
          </p:nvCxnSpPr>
          <p:spPr>
            <a:xfrm>
              <a:off x="2471559" y="3188374"/>
              <a:ext cx="0" cy="42209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7B93B8C5-85B7-1012-C20F-06236A9A2981}"/>
                </a:ext>
              </a:extLst>
            </p:cNvPr>
            <p:cNvCxnSpPr>
              <a:cxnSpLocks/>
            </p:cNvCxnSpPr>
            <p:nvPr/>
          </p:nvCxnSpPr>
          <p:spPr>
            <a:xfrm>
              <a:off x="2645678" y="3071925"/>
              <a:ext cx="6524" cy="46410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F9017C34-7AB2-A7B6-A509-998BBB2E62F2}"/>
                </a:ext>
              </a:extLst>
            </p:cNvPr>
            <p:cNvCxnSpPr>
              <a:cxnSpLocks/>
            </p:cNvCxnSpPr>
            <p:nvPr/>
          </p:nvCxnSpPr>
          <p:spPr>
            <a:xfrm>
              <a:off x="2777504" y="3176649"/>
              <a:ext cx="0" cy="38185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4BC6EBB3-964A-003D-A068-CBAEC8F57CE2}"/>
                </a:ext>
              </a:extLst>
            </p:cNvPr>
            <p:cNvSpPr txBox="1"/>
            <p:nvPr/>
          </p:nvSpPr>
          <p:spPr>
            <a:xfrm>
              <a:off x="2163311" y="3627408"/>
              <a:ext cx="1145344" cy="755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e</a:t>
              </a:r>
              <a:endPara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1C748F47-8FC5-2CA4-1922-56920F443645}"/>
                </a:ext>
              </a:extLst>
            </p:cNvPr>
            <p:cNvSpPr txBox="1"/>
            <p:nvPr/>
          </p:nvSpPr>
          <p:spPr>
            <a:xfrm>
              <a:off x="2049378" y="4254486"/>
              <a:ext cx="1145344" cy="69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h</a:t>
              </a:r>
              <a:endParaRPr lang="ja-JP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3B0433A7-9BBE-0069-B8C2-EB4037E919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9400" y="3468476"/>
              <a:ext cx="25998" cy="84414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E26E4B85-F99B-F249-3AC2-660E2AA199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230" y="3092930"/>
              <a:ext cx="0" cy="42209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>
              <a:extLst>
                <a:ext uri="{FF2B5EF4-FFF2-40B4-BE49-F238E27FC236}">
                  <a16:creationId xmlns:a16="http://schemas.microsoft.com/office/drawing/2014/main" id="{657F6BAF-F031-82F5-1B5C-94D4145DA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9392" y="2818431"/>
              <a:ext cx="0" cy="48668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9E58C13B-D9A2-D483-C85D-257789F4A8D9}"/>
                </a:ext>
              </a:extLst>
            </p:cNvPr>
            <p:cNvSpPr txBox="1"/>
            <p:nvPr/>
          </p:nvSpPr>
          <p:spPr>
            <a:xfrm>
              <a:off x="1085166" y="4330271"/>
              <a:ext cx="1074102" cy="70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p-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B0B254AE-14E9-68E6-E754-AA696E2A8EC2}"/>
              </a:ext>
            </a:extLst>
          </p:cNvPr>
          <p:cNvCxnSpPr>
            <a:cxnSpLocks/>
            <a:endCxn id="16" idx="0"/>
          </p:cNvCxnSpPr>
          <p:nvPr/>
        </p:nvCxnSpPr>
        <p:spPr>
          <a:xfrm flipV="1">
            <a:off x="2262319" y="1108079"/>
            <a:ext cx="699713" cy="1670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F01128A4-F364-FE4D-4CAB-E2C074F09E78}"/>
              </a:ext>
            </a:extLst>
          </p:cNvPr>
          <p:cNvCxnSpPr>
            <a:cxnSpLocks/>
          </p:cNvCxnSpPr>
          <p:nvPr/>
        </p:nvCxnSpPr>
        <p:spPr>
          <a:xfrm>
            <a:off x="2270414" y="1455593"/>
            <a:ext cx="690336" cy="24763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矢印: 左右 99">
            <a:extLst>
              <a:ext uri="{FF2B5EF4-FFF2-40B4-BE49-F238E27FC236}">
                <a16:creationId xmlns:a16="http://schemas.microsoft.com/office/drawing/2014/main" id="{0402A6EF-7143-4764-82A1-7B37A9096E90}"/>
              </a:ext>
            </a:extLst>
          </p:cNvPr>
          <p:cNvSpPr/>
          <p:nvPr/>
        </p:nvSpPr>
        <p:spPr>
          <a:xfrm>
            <a:off x="9304902" y="1346472"/>
            <a:ext cx="1184570" cy="182169"/>
          </a:xfrm>
          <a:prstGeom prst="leftRightArrow">
            <a:avLst>
              <a:gd name="adj1" fmla="val 50000"/>
              <a:gd name="adj2" fmla="val 1190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967A0A87-616B-A966-0B53-FCBC46CD562A}"/>
              </a:ext>
            </a:extLst>
          </p:cNvPr>
          <p:cNvCxnSpPr>
            <a:stCxn id="18" idx="5"/>
          </p:cNvCxnSpPr>
          <p:nvPr/>
        </p:nvCxnSpPr>
        <p:spPr>
          <a:xfrm>
            <a:off x="4779380" y="1481875"/>
            <a:ext cx="336084" cy="8572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8DA588B1-48FB-6440-DC36-442E9E59A4ED}"/>
              </a:ext>
            </a:extLst>
          </p:cNvPr>
          <p:cNvCxnSpPr>
            <a:cxnSpLocks/>
            <a:stCxn id="100" idx="5"/>
          </p:cNvCxnSpPr>
          <p:nvPr/>
        </p:nvCxnSpPr>
        <p:spPr>
          <a:xfrm flipH="1">
            <a:off x="9162640" y="1483099"/>
            <a:ext cx="734547" cy="8572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07746841-CDE7-E6AD-0EA1-F166528B8261}"/>
              </a:ext>
            </a:extLst>
          </p:cNvPr>
          <p:cNvSpPr txBox="1"/>
          <p:nvPr/>
        </p:nvSpPr>
        <p:spPr>
          <a:xfrm>
            <a:off x="194062" y="2845278"/>
            <a:ext cx="638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Result of first</a:t>
            </a: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samples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6DF426E2-EE15-BAA7-2066-06F0776B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1" y="3295456"/>
            <a:ext cx="4344089" cy="3202214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68B8F2F-BEE2-8738-8C72-3257B50B630E}"/>
              </a:ext>
            </a:extLst>
          </p:cNvPr>
          <p:cNvSpPr txBox="1"/>
          <p:nvPr/>
        </p:nvSpPr>
        <p:spPr>
          <a:xfrm>
            <a:off x="916548" y="3412954"/>
            <a:ext cx="90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Non-</a:t>
            </a:r>
            <a:r>
              <a:rPr kumimoji="1" lang="en-US" altLang="ja-JP" sz="2000" b="1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irrad</a:t>
            </a:r>
            <a:endParaRPr kumimoji="1" lang="ja-JP" altLang="en-US" sz="20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54C4B57-6FF7-5F71-CF2D-9559CE53D69D}"/>
              </a:ext>
            </a:extLst>
          </p:cNvPr>
          <p:cNvSpPr txBox="1"/>
          <p:nvPr/>
        </p:nvSpPr>
        <p:spPr>
          <a:xfrm>
            <a:off x="2066197" y="3383664"/>
            <a:ext cx="1333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6×10</a:t>
            </a:r>
            <a:r>
              <a:rPr kumimoji="1" lang="en-US" altLang="ja-JP" sz="2000" b="1" baseline="30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14</a:t>
            </a:r>
            <a:endParaRPr kumimoji="1" lang="ja-JP" altLang="en-US" sz="2000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6446BB0-F692-1C0F-B3E1-42C99CEB0761}"/>
              </a:ext>
            </a:extLst>
          </p:cNvPr>
          <p:cNvSpPr txBox="1"/>
          <p:nvPr/>
        </p:nvSpPr>
        <p:spPr>
          <a:xfrm>
            <a:off x="3374368" y="3531345"/>
            <a:ext cx="119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3×10</a:t>
            </a:r>
            <a:r>
              <a:rPr kumimoji="1" lang="en-US" altLang="ja-JP" sz="2000" b="1" baseline="30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15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5EBCC68-0362-3299-014F-53B80C530063}"/>
              </a:ext>
            </a:extLst>
          </p:cNvPr>
          <p:cNvSpPr txBox="1"/>
          <p:nvPr/>
        </p:nvSpPr>
        <p:spPr>
          <a:xfrm>
            <a:off x="4779380" y="5720315"/>
            <a:ext cx="727340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 significant improvement has been observed</a:t>
            </a:r>
            <a:endParaRPr kumimoji="1" lang="ja-JP" altLang="en-US" sz="2400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aphicFrame>
        <p:nvGraphicFramePr>
          <p:cNvPr id="113" name="表 4">
            <a:extLst>
              <a:ext uri="{FF2B5EF4-FFF2-40B4-BE49-F238E27FC236}">
                <a16:creationId xmlns:a16="http://schemas.microsoft.com/office/drawing/2014/main" id="{DCF4AEBB-39B6-1FBC-218E-CDBD75338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48278"/>
              </p:ext>
            </p:extLst>
          </p:nvPr>
        </p:nvGraphicFramePr>
        <p:xfrm>
          <a:off x="4947422" y="3717913"/>
          <a:ext cx="6382130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675">
                  <a:extLst>
                    <a:ext uri="{9D8B030D-6E8A-4147-A177-3AD203B41FA5}">
                      <a16:colId xmlns:a16="http://schemas.microsoft.com/office/drawing/2014/main" val="3942707212"/>
                    </a:ext>
                  </a:extLst>
                </a:gridCol>
                <a:gridCol w="1258605">
                  <a:extLst>
                    <a:ext uri="{9D8B030D-6E8A-4147-A177-3AD203B41FA5}">
                      <a16:colId xmlns:a16="http://schemas.microsoft.com/office/drawing/2014/main" val="444691421"/>
                    </a:ext>
                  </a:extLst>
                </a:gridCol>
                <a:gridCol w="1993720">
                  <a:extLst>
                    <a:ext uri="{9D8B030D-6E8A-4147-A177-3AD203B41FA5}">
                      <a16:colId xmlns:a16="http://schemas.microsoft.com/office/drawing/2014/main" val="2236307890"/>
                    </a:ext>
                  </a:extLst>
                </a:gridCol>
                <a:gridCol w="1592130">
                  <a:extLst>
                    <a:ext uri="{9D8B030D-6E8A-4147-A177-3AD203B41FA5}">
                      <a16:colId xmlns:a16="http://schemas.microsoft.com/office/drawing/2014/main" val="3665051632"/>
                    </a:ext>
                  </a:extLst>
                </a:gridCol>
              </a:tblGrid>
              <a:tr h="320546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p+ Boron</a:t>
                      </a:r>
                      <a:endParaRPr kumimoji="1" lang="ja-JP" altLang="en-US" sz="16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n+ Phosphorous</a:t>
                      </a:r>
                      <a:endParaRPr kumimoji="1" lang="ja-JP" altLang="en-US" sz="16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effective</a:t>
                      </a:r>
                      <a:r>
                        <a:rPr kumimoji="1" lang="ja-JP" altLang="en-US" sz="16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16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p+</a:t>
                      </a:r>
                      <a:endParaRPr kumimoji="1" lang="ja-JP" altLang="en-US" sz="1600" b="1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69037"/>
                  </a:ext>
                </a:extLst>
              </a:tr>
              <a:tr h="3496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2.5B+1.5P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2.5a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33933"/>
                  </a:ext>
                </a:extLst>
              </a:tr>
              <a:tr h="3496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1.5B+0.55P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0.55a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0.95a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88049"/>
                  </a:ext>
                </a:extLst>
              </a:tr>
              <a:tr h="3496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Reference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8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2622"/>
                  </a:ext>
                </a:extLst>
              </a:tr>
            </a:tbl>
          </a:graphicData>
        </a:graphic>
      </p:graphicFrame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E09F6FCB-2875-BB25-9BF5-F403CFC04C34}"/>
              </a:ext>
            </a:extLst>
          </p:cNvPr>
          <p:cNvSpPr txBox="1"/>
          <p:nvPr/>
        </p:nvSpPr>
        <p:spPr>
          <a:xfrm>
            <a:off x="4629209" y="3258114"/>
            <a:ext cx="471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Tested samples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241522-E0F1-FC44-9AC4-75A3D7F2119C}"/>
              </a:ext>
            </a:extLst>
          </p:cNvPr>
          <p:cNvSpPr txBox="1"/>
          <p:nvPr/>
        </p:nvSpPr>
        <p:spPr>
          <a:xfrm>
            <a:off x="4682963" y="5329878"/>
            <a:ext cx="661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IV curves are overlapped with refere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nce sample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13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グラフ, 散布図&#10;&#10;自動的に生成された説明">
            <a:extLst>
              <a:ext uri="{FF2B5EF4-FFF2-40B4-BE49-F238E27FC236}">
                <a16:creationId xmlns:a16="http://schemas.microsoft.com/office/drawing/2014/main" id="{A20A8A1D-21D7-90FB-33DB-22C1C6CF0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34" y="3567115"/>
            <a:ext cx="3981117" cy="29157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2F99BBE-FF74-5FE0-3D46-3AA5EEBF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Compensation(II)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F6A412-C712-7492-4F48-05627461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CAF276-9C2A-C0E0-0735-9F2D84E6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11404E-A787-0FF1-CFDB-87591852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E59BE5-DF50-F047-BCE4-4EA8E73976B8}"/>
              </a:ext>
            </a:extLst>
          </p:cNvPr>
          <p:cNvSpPr txBox="1"/>
          <p:nvPr/>
        </p:nvSpPr>
        <p:spPr>
          <a:xfrm>
            <a:off x="125051" y="638355"/>
            <a:ext cx="59709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Higher dope concentration will help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suppressing acceptor removal effect</a:t>
            </a:r>
            <a:endParaRPr kumimoji="1" lang="en-US" altLang="ja-JP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Reduce the </a:t>
            </a:r>
            <a:r>
              <a:rPr kumimoji="1" lang="en-US" altLang="ja-JP" sz="20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reduction factor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of acceptor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6F260B9-574E-8E58-963F-C9B28CDC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021" y="708548"/>
            <a:ext cx="3038146" cy="200661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2F9650-0058-E024-FD0C-CD111A60655D}"/>
              </a:ext>
            </a:extLst>
          </p:cNvPr>
          <p:cNvSpPr txBox="1"/>
          <p:nvPr/>
        </p:nvSpPr>
        <p:spPr>
          <a:xfrm>
            <a:off x="10869740" y="2613121"/>
            <a:ext cx="15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Dope concentration</a:t>
            </a:r>
            <a:endParaRPr kumimoji="1" lang="ja-JP" altLang="en-US" sz="1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038CC24A-7F03-10A9-88DF-8B826D4A850F}"/>
                  </a:ext>
                </a:extLst>
              </p:cNvPr>
              <p:cNvSpPr txBox="1"/>
              <p:nvPr/>
            </p:nvSpPr>
            <p:spPr>
              <a:xfrm>
                <a:off x="5649604" y="1356767"/>
                <a:ext cx="3405617" cy="41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3">
                <a:extLst>
                  <a:ext uri="{FF2B5EF4-FFF2-40B4-BE49-F238E27FC236}">
                    <a16:creationId xmlns:a16="http://schemas.microsoft.com/office/drawing/2014/main" id="{038CC24A-7F03-10A9-88DF-8B826D4A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04" y="1356767"/>
                <a:ext cx="3405617" cy="413511"/>
              </a:xfrm>
              <a:prstGeom prst="rect">
                <a:avLst/>
              </a:prstGeom>
              <a:blipFill>
                <a:blip r:embed="rId4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AF2849F-D31A-BB92-6201-E1D70CA31049}"/>
              </a:ext>
            </a:extLst>
          </p:cNvPr>
          <p:cNvSpPr txBox="1"/>
          <p:nvPr/>
        </p:nvSpPr>
        <p:spPr>
          <a:xfrm>
            <a:off x="7488411" y="631137"/>
            <a:ext cx="180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Reduction factor of acceptor</a:t>
            </a:r>
            <a:endParaRPr kumimoji="1" lang="ja-JP" altLang="en-US" sz="16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7D9CA98-1291-2A9E-08C1-DF44A404A1E3}"/>
              </a:ext>
            </a:extLst>
          </p:cNvPr>
          <p:cNvSpPr txBox="1"/>
          <p:nvPr/>
        </p:nvSpPr>
        <p:spPr>
          <a:xfrm>
            <a:off x="112687" y="1728157"/>
            <a:ext cx="732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Result of higher dope concentration samples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30" name="図 29" descr="グラフ&#10;&#10;自動的に生成された説明">
            <a:extLst>
              <a:ext uri="{FF2B5EF4-FFF2-40B4-BE49-F238E27FC236}">
                <a16:creationId xmlns:a16="http://schemas.microsoft.com/office/drawing/2014/main" id="{329F48E7-9E52-C85F-C755-4696D903B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1" y="3584367"/>
            <a:ext cx="3799922" cy="2898182"/>
          </a:xfrm>
          <a:prstGeom prst="rect">
            <a:avLst/>
          </a:prstGeom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73A0A5EC-3916-3B86-67A5-C313325D6288}"/>
              </a:ext>
            </a:extLst>
          </p:cNvPr>
          <p:cNvSpPr/>
          <p:nvPr/>
        </p:nvSpPr>
        <p:spPr>
          <a:xfrm>
            <a:off x="2351060" y="3766236"/>
            <a:ext cx="789478" cy="32437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3C3A24D-86EB-E257-7DD7-DF980E773D8C}"/>
              </a:ext>
            </a:extLst>
          </p:cNvPr>
          <p:cNvSpPr txBox="1"/>
          <p:nvPr/>
        </p:nvSpPr>
        <p:spPr>
          <a:xfrm>
            <a:off x="7892204" y="3536450"/>
            <a:ext cx="4192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Signal measured using </a:t>
            </a:r>
            <a:r>
              <a:rPr kumimoji="1" lang="en-US" altLang="ja-JP" sz="2000" b="1" i="0" baseline="30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90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Sr β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Operation voltage is defined as the voltage with the largest S/N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E75031E-95A1-8AAE-85CB-C12E4FBC4C3B}"/>
              </a:ext>
            </a:extLst>
          </p:cNvPr>
          <p:cNvSpPr txBox="1"/>
          <p:nvPr/>
        </p:nvSpPr>
        <p:spPr>
          <a:xfrm>
            <a:off x="1342005" y="5735664"/>
            <a:ext cx="301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IV measurement</a:t>
            </a:r>
            <a:endParaRPr kumimoji="1" lang="ja-JP" altLang="en-US" sz="16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2AB4B68-4407-0FBC-ED98-DF482456D286}"/>
              </a:ext>
            </a:extLst>
          </p:cNvPr>
          <p:cNvSpPr/>
          <p:nvPr/>
        </p:nvSpPr>
        <p:spPr>
          <a:xfrm>
            <a:off x="7972318" y="4859889"/>
            <a:ext cx="4146544" cy="1527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with high dope concentration reduces acceptor removal effect</a:t>
            </a:r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D116D049-D72E-7EE4-5398-F1AFA1B67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94687"/>
              </p:ext>
            </p:extLst>
          </p:nvPr>
        </p:nvGraphicFramePr>
        <p:xfrm>
          <a:off x="571511" y="2189822"/>
          <a:ext cx="5818918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978">
                  <a:extLst>
                    <a:ext uri="{9D8B030D-6E8A-4147-A177-3AD203B41FA5}">
                      <a16:colId xmlns:a16="http://schemas.microsoft.com/office/drawing/2014/main" val="3942707212"/>
                    </a:ext>
                  </a:extLst>
                </a:gridCol>
                <a:gridCol w="1147535">
                  <a:extLst>
                    <a:ext uri="{9D8B030D-6E8A-4147-A177-3AD203B41FA5}">
                      <a16:colId xmlns:a16="http://schemas.microsoft.com/office/drawing/2014/main" val="444691421"/>
                    </a:ext>
                  </a:extLst>
                </a:gridCol>
                <a:gridCol w="1817778">
                  <a:extLst>
                    <a:ext uri="{9D8B030D-6E8A-4147-A177-3AD203B41FA5}">
                      <a16:colId xmlns:a16="http://schemas.microsoft.com/office/drawing/2014/main" val="2236307890"/>
                    </a:ext>
                  </a:extLst>
                </a:gridCol>
                <a:gridCol w="1451627">
                  <a:extLst>
                    <a:ext uri="{9D8B030D-6E8A-4147-A177-3AD203B41FA5}">
                      <a16:colId xmlns:a16="http://schemas.microsoft.com/office/drawing/2014/main" val="3665051632"/>
                    </a:ext>
                  </a:extLst>
                </a:gridCol>
              </a:tblGrid>
              <a:tr h="261086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p+ Boron</a:t>
                      </a:r>
                      <a:endParaRPr kumimoji="1" lang="ja-JP" altLang="en-US" sz="14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n+ Phosphorous</a:t>
                      </a:r>
                      <a:endParaRPr kumimoji="1" lang="ja-JP" altLang="en-US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effective</a:t>
                      </a:r>
                      <a:r>
                        <a:rPr kumimoji="1" lang="ja-JP" altLang="en-US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p+</a:t>
                      </a:r>
                      <a:endParaRPr kumimoji="1" lang="ja-JP" altLang="en-US" sz="1400" b="1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69037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10B+9.2P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9.2a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0.8a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87457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5B+4.05P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4.05a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0.95a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04245"/>
                  </a:ext>
                </a:extLst>
              </a:tr>
              <a:tr h="2871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Reference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2622"/>
                  </a:ext>
                </a:extLst>
              </a:tr>
            </a:tbl>
          </a:graphicData>
        </a:graphic>
      </p:graphicFrame>
      <p:sp>
        <p:nvSpPr>
          <p:cNvPr id="42" name="楕円 41">
            <a:extLst>
              <a:ext uri="{FF2B5EF4-FFF2-40B4-BE49-F238E27FC236}">
                <a16:creationId xmlns:a16="http://schemas.microsoft.com/office/drawing/2014/main" id="{F932169B-C878-FDEF-859A-2F464D120605}"/>
              </a:ext>
            </a:extLst>
          </p:cNvPr>
          <p:cNvSpPr/>
          <p:nvPr/>
        </p:nvSpPr>
        <p:spPr>
          <a:xfrm>
            <a:off x="6933106" y="4388639"/>
            <a:ext cx="353780" cy="33128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3BDD60-D063-6728-32F4-AA6D93FE7015}"/>
              </a:ext>
            </a:extLst>
          </p:cNvPr>
          <p:cNvSpPr txBox="1"/>
          <p:nvPr/>
        </p:nvSpPr>
        <p:spPr>
          <a:xfrm>
            <a:off x="6372376" y="2480566"/>
            <a:ext cx="4037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➡</a:t>
            </a:r>
            <a:r>
              <a:rPr kumimoji="1" lang="en-US" altLang="ja-JP" sz="16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No signal have been observed</a:t>
            </a:r>
            <a:endParaRPr kumimoji="1" lang="ja-JP" altLang="en-US" sz="16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27EBB9-1BCB-2C16-27B7-B3D7601F3D53}"/>
              </a:ext>
            </a:extLst>
          </p:cNvPr>
          <p:cNvSpPr txBox="1"/>
          <p:nvPr/>
        </p:nvSpPr>
        <p:spPr>
          <a:xfrm>
            <a:off x="643482" y="3596840"/>
            <a:ext cx="9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Non-</a:t>
            </a:r>
            <a:r>
              <a:rPr kumimoji="1"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irrad</a:t>
            </a:r>
            <a:endParaRPr kumimoji="1"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1B1DDC-1F93-227A-98AC-5B4F806FBEA6}"/>
              </a:ext>
            </a:extLst>
          </p:cNvPr>
          <p:cNvSpPr txBox="1"/>
          <p:nvPr/>
        </p:nvSpPr>
        <p:spPr>
          <a:xfrm>
            <a:off x="1412644" y="3586973"/>
            <a:ext cx="133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6×10</a:t>
            </a:r>
            <a:r>
              <a:rPr kumimoji="1" lang="en-US" altLang="ja-JP" b="1" baseline="30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14</a:t>
            </a:r>
            <a:endParaRPr kumimoji="1" lang="ja-JP" altLang="en-US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A46879-B59B-5279-36E3-18A27C95A6CC}"/>
              </a:ext>
            </a:extLst>
          </p:cNvPr>
          <p:cNvSpPr txBox="1"/>
          <p:nvPr/>
        </p:nvSpPr>
        <p:spPr>
          <a:xfrm>
            <a:off x="2704740" y="4350593"/>
            <a:ext cx="119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3×10</a:t>
            </a:r>
            <a:r>
              <a:rPr kumimoji="1"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15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A56AAD-B201-7D51-9586-1AFFB2E7CD93}"/>
              </a:ext>
            </a:extLst>
          </p:cNvPr>
          <p:cNvSpPr/>
          <p:nvPr/>
        </p:nvSpPr>
        <p:spPr>
          <a:xfrm>
            <a:off x="4617768" y="4203066"/>
            <a:ext cx="747862" cy="267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F228986-415F-B078-859B-EED98EF3CBA8}"/>
              </a:ext>
            </a:extLst>
          </p:cNvPr>
          <p:cNvSpPr txBox="1"/>
          <p:nvPr/>
        </p:nvSpPr>
        <p:spPr>
          <a:xfrm>
            <a:off x="4557397" y="4184950"/>
            <a:ext cx="2087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Fluence dependence of increment of operation voltage </a:t>
            </a:r>
            <a:endParaRPr kumimoji="1" lang="ja-JP" altLang="en-US" sz="1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5D191A-3217-D54A-4347-58301B3B571F}"/>
              </a:ext>
            </a:extLst>
          </p:cNvPr>
          <p:cNvSpPr txBox="1"/>
          <p:nvPr/>
        </p:nvSpPr>
        <p:spPr>
          <a:xfrm>
            <a:off x="7784639" y="1827363"/>
            <a:ext cx="14486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000" b="1" i="0" u="none" strike="noStrike" dirty="0">
                <a:solidFill>
                  <a:srgbClr val="006699"/>
                </a:solidFill>
                <a:effectLst/>
                <a:latin typeface="HelveticaNeue Regular"/>
                <a:hlinkClick r:id="rId6"/>
              </a:rPr>
              <a:t>IEEE Transactions on Nuclear Science</a:t>
            </a:r>
            <a:r>
              <a:rPr lang="en-US" altLang="ja-JP" sz="1000" b="1" i="0" dirty="0">
                <a:solidFill>
                  <a:srgbClr val="333333"/>
                </a:solidFill>
                <a:effectLst/>
                <a:latin typeface="HelveticaNeue Regular"/>
                <a:hlinkClick r:id="rId6"/>
              </a:rPr>
              <a:t> , 65, </a:t>
            </a:r>
            <a:r>
              <a:rPr lang="en-US" altLang="ja-JP" sz="1000" b="1" i="0" u="none" strike="noStrike" dirty="0">
                <a:solidFill>
                  <a:srgbClr val="006699"/>
                </a:solidFill>
                <a:effectLst/>
                <a:latin typeface="HelveticaNeue Regular"/>
                <a:hlinkClick r:id="rId6"/>
              </a:rPr>
              <a:t>Issue: 8</a:t>
            </a:r>
            <a:r>
              <a:rPr lang="en-US" altLang="ja-JP" sz="1000" b="1" i="0" dirty="0">
                <a:solidFill>
                  <a:srgbClr val="333333"/>
                </a:solidFill>
                <a:effectLst/>
                <a:latin typeface="HelveticaNeue Regular"/>
                <a:hlinkClick r:id="rId6"/>
              </a:rPr>
              <a:t>, 2018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479D6-3F5F-1032-0CC1-6DF25F1F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Compensation – MPV of non-irradiated samples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559261-A4B2-A490-621F-A229192F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69" y="1756733"/>
            <a:ext cx="11726334" cy="57432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800" dirty="0"/>
              <a:t>Signal MPV dependence on dope concentration</a:t>
            </a:r>
            <a:endParaRPr kumimoji="1" lang="ja-JP" altLang="en-US" sz="28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B4193E-36B0-3F18-60B2-93CFF9B6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837D8A-BBE7-DA7F-2CCF-BF258CB0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2B4119-5003-1D0C-0546-65A57619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CC3DA07-BAD2-CA46-E9CA-3D603D8A537F}"/>
              </a:ext>
            </a:extLst>
          </p:cNvPr>
          <p:cNvGrpSpPr/>
          <p:nvPr/>
        </p:nvGrpSpPr>
        <p:grpSpPr>
          <a:xfrm>
            <a:off x="280278" y="2333739"/>
            <a:ext cx="4156432" cy="3464409"/>
            <a:chOff x="564950" y="2789742"/>
            <a:chExt cx="4156432" cy="3464409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2CDAE92-B01C-6871-A71C-6BA0C078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950" y="2789742"/>
              <a:ext cx="4156432" cy="3464409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9270109-8779-5616-2A57-48B7A3ABC136}"/>
                </a:ext>
              </a:extLst>
            </p:cNvPr>
            <p:cNvSpPr/>
            <p:nvPr/>
          </p:nvSpPr>
          <p:spPr>
            <a:xfrm>
              <a:off x="3336986" y="3552648"/>
              <a:ext cx="701614" cy="577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3507D27-7FB4-7455-6581-0F41514973D3}"/>
                </a:ext>
              </a:extLst>
            </p:cNvPr>
            <p:cNvSpPr/>
            <p:nvPr/>
          </p:nvSpPr>
          <p:spPr>
            <a:xfrm>
              <a:off x="2024332" y="4311050"/>
              <a:ext cx="370936" cy="577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DB82FF-2DE0-DDC6-E921-FE9495A863DF}"/>
              </a:ext>
            </a:extLst>
          </p:cNvPr>
          <p:cNvSpPr txBox="1"/>
          <p:nvPr/>
        </p:nvSpPr>
        <p:spPr>
          <a:xfrm>
            <a:off x="4928639" y="3186207"/>
            <a:ext cx="604416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Signal size is reduced by total dope concentration of gain layer implantation</a:t>
            </a:r>
            <a:endParaRPr kumimoji="1" lang="ja-JP" altLang="en-US" sz="2400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DB287120-6C3E-66FB-C223-511E89EB9177}"/>
              </a:ext>
            </a:extLst>
          </p:cNvPr>
          <p:cNvSpPr txBox="1">
            <a:spLocks/>
          </p:cNvSpPr>
          <p:nvPr/>
        </p:nvSpPr>
        <p:spPr>
          <a:xfrm>
            <a:off x="146569" y="673521"/>
            <a:ext cx="11726334" cy="57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b="1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1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400" dirty="0"/>
              <a:t>Higher dope concentration seems reduce acceptor removal more</a:t>
            </a:r>
            <a:endParaRPr lang="ja-JP" altLang="en-US" sz="2400" dirty="0"/>
          </a:p>
        </p:txBody>
      </p:sp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82E87AC1-B014-5B3D-939F-BD7251222772}"/>
              </a:ext>
            </a:extLst>
          </p:cNvPr>
          <p:cNvSpPr/>
          <p:nvPr/>
        </p:nvSpPr>
        <p:spPr>
          <a:xfrm>
            <a:off x="759126" y="1283012"/>
            <a:ext cx="405441" cy="261775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009415-E151-2A74-8BD5-CF032A1C7901}"/>
              </a:ext>
            </a:extLst>
          </p:cNvPr>
          <p:cNvSpPr txBox="1"/>
          <p:nvPr/>
        </p:nvSpPr>
        <p:spPr>
          <a:xfrm>
            <a:off x="1189009" y="1169871"/>
            <a:ext cx="917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 signal 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has been observed with 10B+9.2P sample…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92011B-2881-8736-D7B6-FFBBC69102BA}"/>
              </a:ext>
            </a:extLst>
          </p:cNvPr>
          <p:cNvSpPr txBox="1"/>
          <p:nvPr/>
        </p:nvSpPr>
        <p:spPr>
          <a:xfrm>
            <a:off x="4586633" y="2574626"/>
            <a:ext cx="713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Only for non-irradiated samples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7C8315-CEF9-4E7A-8825-1ED1746CB5F5}"/>
              </a:ext>
            </a:extLst>
          </p:cNvPr>
          <p:cNvSpPr txBox="1"/>
          <p:nvPr/>
        </p:nvSpPr>
        <p:spPr>
          <a:xfrm>
            <a:off x="759126" y="5780643"/>
            <a:ext cx="391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Relative dope concentration is the dope concentration normalized by reference one</a:t>
            </a:r>
            <a:endParaRPr kumimoji="1" lang="ja-JP" altLang="en-US" sz="1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60D35BED-D1C8-B099-2EE2-AEC07CD8E25A}"/>
              </a:ext>
            </a:extLst>
          </p:cNvPr>
          <p:cNvSpPr/>
          <p:nvPr/>
        </p:nvSpPr>
        <p:spPr>
          <a:xfrm>
            <a:off x="4928639" y="4203190"/>
            <a:ext cx="393859" cy="3415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D1B05D-38AA-7981-3D4D-E87029C2B7F9}"/>
              </a:ext>
            </a:extLst>
          </p:cNvPr>
          <p:cNvSpPr txBox="1"/>
          <p:nvPr/>
        </p:nvSpPr>
        <p:spPr>
          <a:xfrm>
            <a:off x="5322498" y="4146009"/>
            <a:ext cx="678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Difficult to improve by simply increasing dope concentration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96216D5-A55C-1C22-54F9-77AB198774C1}"/>
              </a:ext>
            </a:extLst>
          </p:cNvPr>
          <p:cNvSpPr txBox="1"/>
          <p:nvPr/>
        </p:nvSpPr>
        <p:spPr>
          <a:xfrm>
            <a:off x="4928638" y="5178044"/>
            <a:ext cx="671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Compensation method will be developed with carbon dope as the next step…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1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43160A3E-0AD3-4BF2-0A1D-5D4BB040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08" y="3662372"/>
            <a:ext cx="3631947" cy="27829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10EC48E-79A6-0CCC-18D7-BEEF5CE1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Partially-Activated-Boron(I)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B78560-3C81-7926-9365-38B993B4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EBE84-19A1-9332-DFD1-1EC4B639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D092FA-076D-FC0D-F310-7EC7431D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650C8D4-291A-FE40-EE4E-29B4A1581F61}"/>
              </a:ext>
            </a:extLst>
          </p:cNvPr>
          <p:cNvGrpSpPr/>
          <p:nvPr/>
        </p:nvGrpSpPr>
        <p:grpSpPr>
          <a:xfrm>
            <a:off x="161497" y="752605"/>
            <a:ext cx="7170956" cy="2609869"/>
            <a:chOff x="568485" y="1911148"/>
            <a:chExt cx="11432202" cy="230627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4F7BBF2-AACF-AEE1-F734-9394B74147B5}"/>
                </a:ext>
              </a:extLst>
            </p:cNvPr>
            <p:cNvSpPr/>
            <p:nvPr/>
          </p:nvSpPr>
          <p:spPr>
            <a:xfrm>
              <a:off x="748147" y="1936865"/>
              <a:ext cx="2455393" cy="3906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Conduction Band</a:t>
              </a:r>
              <a:endParaRPr kumimoji="1" lang="ja-JP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D3DB58-B93C-4B61-91B3-655D1766CD8B}"/>
                </a:ext>
              </a:extLst>
            </p:cNvPr>
            <p:cNvSpPr/>
            <p:nvPr/>
          </p:nvSpPr>
          <p:spPr>
            <a:xfrm>
              <a:off x="767673" y="3110108"/>
              <a:ext cx="2455391" cy="390698"/>
            </a:xfrm>
            <a:prstGeom prst="rect">
              <a:avLst/>
            </a:prstGeom>
            <a:solidFill>
              <a:srgbClr val="FE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Valence Band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010F452-2947-062F-95E5-5922087D31B6}"/>
                </a:ext>
              </a:extLst>
            </p:cNvPr>
            <p:cNvSpPr/>
            <p:nvPr/>
          </p:nvSpPr>
          <p:spPr>
            <a:xfrm>
              <a:off x="767673" y="2872919"/>
              <a:ext cx="2455391" cy="692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6599221-2BE8-E8EF-B8D4-CEF6DA0710E5}"/>
                </a:ext>
              </a:extLst>
            </p:cNvPr>
            <p:cNvSpPr txBox="1"/>
            <p:nvPr/>
          </p:nvSpPr>
          <p:spPr>
            <a:xfrm>
              <a:off x="2550792" y="2547893"/>
              <a:ext cx="912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2000" b="1" baseline="-25000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</a:t>
              </a:r>
              <a:endParaRPr kumimoji="1" lang="ja-JP" altLang="en-US" sz="2000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00BAF00-40E7-3B31-C557-8D8386A48ABC}"/>
                </a:ext>
              </a:extLst>
            </p:cNvPr>
            <p:cNvSpPr txBox="1"/>
            <p:nvPr/>
          </p:nvSpPr>
          <p:spPr>
            <a:xfrm>
              <a:off x="568485" y="2597324"/>
              <a:ext cx="1992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acceptor</a:t>
              </a:r>
              <a:endParaRPr kumimoji="1" lang="ja-JP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D7854A3-6625-8F9F-586C-FF7AD7839656}"/>
                </a:ext>
              </a:extLst>
            </p:cNvPr>
            <p:cNvSpPr/>
            <p:nvPr/>
          </p:nvSpPr>
          <p:spPr>
            <a:xfrm rot="18620975">
              <a:off x="3262846" y="2326032"/>
              <a:ext cx="509751" cy="4007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092BD1-54CB-0B0A-7B09-74E488DCE50B}"/>
                </a:ext>
              </a:extLst>
            </p:cNvPr>
            <p:cNvSpPr txBox="1"/>
            <p:nvPr/>
          </p:nvSpPr>
          <p:spPr>
            <a:xfrm>
              <a:off x="4067541" y="2087382"/>
              <a:ext cx="2348212" cy="40796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2400" b="1" baseline="-25000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</a:t>
              </a:r>
              <a:r>
                <a:rPr kumimoji="1" lang="en-US" altLang="ja-JP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ja-JP" alt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➡</a:t>
              </a:r>
              <a:r>
                <a:rPr kumimoji="1" lang="ja-JP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2400" b="1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2400" b="1" baseline="-25000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</a:t>
              </a:r>
              <a:endParaRPr kumimoji="1" lang="ja-JP" altLang="en-US" sz="2400" b="1" baseline="-250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F9A4E56-F13F-D563-1A03-D48477534BBF}"/>
                </a:ext>
              </a:extLst>
            </p:cNvPr>
            <p:cNvSpPr txBox="1"/>
            <p:nvPr/>
          </p:nvSpPr>
          <p:spPr>
            <a:xfrm>
              <a:off x="4931575" y="3322844"/>
              <a:ext cx="3534707" cy="40796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2400" b="1" baseline="-25000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US" altLang="ja-JP" sz="2400" b="1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+</a:t>
              </a:r>
              <a:r>
                <a:rPr kumimoji="1" lang="en-US" altLang="ja-JP" sz="2400" b="1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</a:t>
              </a:r>
              <a:r>
                <a:rPr kumimoji="1" lang="en-US" altLang="ja-JP" sz="2400" b="1" dirty="0">
                  <a:solidFill>
                    <a:schemeClr val="accent4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ja-JP" alt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➡</a:t>
              </a:r>
              <a:r>
                <a:rPr kumimoji="1" lang="en-US" altLang="ja-JP" sz="2400" b="1" dirty="0" err="1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2400" b="1" baseline="-25000" dirty="0" err="1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US" altLang="ja-JP" sz="2400" b="1" dirty="0" err="1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</a:t>
              </a:r>
              <a:endParaRPr kumimoji="1" lang="ja-JP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5D0845B9-3F82-F32C-7AF6-9EA54244BA5B}"/>
                </a:ext>
              </a:extLst>
            </p:cNvPr>
            <p:cNvSpPr/>
            <p:nvPr/>
          </p:nvSpPr>
          <p:spPr>
            <a:xfrm rot="3043015">
              <a:off x="5273862" y="2841357"/>
              <a:ext cx="550540" cy="37367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EADCEBF-4328-6B03-C2F2-E26556A81F26}"/>
                </a:ext>
              </a:extLst>
            </p:cNvPr>
            <p:cNvSpPr/>
            <p:nvPr/>
          </p:nvSpPr>
          <p:spPr>
            <a:xfrm>
              <a:off x="8993343" y="1911148"/>
              <a:ext cx="2455393" cy="3906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Conduction Band</a:t>
              </a:r>
              <a:endParaRPr kumimoji="1" lang="ja-JP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0D99F78-1CA9-DC83-D770-281D028A2216}"/>
                </a:ext>
              </a:extLst>
            </p:cNvPr>
            <p:cNvSpPr/>
            <p:nvPr/>
          </p:nvSpPr>
          <p:spPr>
            <a:xfrm>
              <a:off x="9011084" y="3072115"/>
              <a:ext cx="2455392" cy="390698"/>
            </a:xfrm>
            <a:prstGeom prst="rect">
              <a:avLst/>
            </a:prstGeom>
            <a:solidFill>
              <a:srgbClr val="FE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Valence Band</a:t>
              </a:r>
              <a:endParaRPr kumimoji="1" lang="ja-JP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A832E1A-540C-F234-574E-8FCAEF4B7143}"/>
                </a:ext>
              </a:extLst>
            </p:cNvPr>
            <p:cNvSpPr/>
            <p:nvPr/>
          </p:nvSpPr>
          <p:spPr>
            <a:xfrm>
              <a:off x="9011084" y="2418809"/>
              <a:ext cx="2455391" cy="69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2BC0C62-ADA8-30CC-4099-1AEEE6B0551C}"/>
                </a:ext>
              </a:extLst>
            </p:cNvPr>
            <p:cNvSpPr txBox="1"/>
            <p:nvPr/>
          </p:nvSpPr>
          <p:spPr>
            <a:xfrm>
              <a:off x="10008402" y="2448109"/>
              <a:ext cx="1992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donor</a:t>
              </a:r>
              <a:endParaRPr kumimoji="1" lang="ja-JP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C89C28D6-E296-2E7B-7A6F-115B7D49963C}"/>
                </a:ext>
              </a:extLst>
            </p:cNvPr>
            <p:cNvSpPr/>
            <p:nvPr/>
          </p:nvSpPr>
          <p:spPr>
            <a:xfrm rot="18323597">
              <a:off x="8199788" y="2769374"/>
              <a:ext cx="844209" cy="35287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FCEECC8-3E86-603B-DC15-2299D06EFCE0}"/>
                </a:ext>
              </a:extLst>
            </p:cNvPr>
            <p:cNvSpPr txBox="1"/>
            <p:nvPr/>
          </p:nvSpPr>
          <p:spPr>
            <a:xfrm>
              <a:off x="7965477" y="2233212"/>
              <a:ext cx="1352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err="1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2000" b="1" baseline="-25000" dirty="0" err="1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</a:t>
              </a:r>
              <a:r>
                <a:rPr kumimoji="1" lang="en-US" altLang="ja-JP" sz="2000" b="1" dirty="0" err="1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</a:t>
              </a:r>
              <a:endParaRPr kumimoji="1" lang="ja-JP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54BCECE-61CD-13E3-D9E6-1058D86894E0}"/>
                </a:ext>
              </a:extLst>
            </p:cNvPr>
            <p:cNvSpPr txBox="1"/>
            <p:nvPr/>
          </p:nvSpPr>
          <p:spPr>
            <a:xfrm>
              <a:off x="3613358" y="2474552"/>
              <a:ext cx="3338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Boron</a:t>
              </a:r>
              <a:r>
                <a:rPr kumimoji="1" lang="ja-JP" altLang="en-US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inactivation</a:t>
              </a:r>
              <a:endPara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7162F3B-2B45-B2F2-72F3-51A73B46F467}"/>
                </a:ext>
              </a:extLst>
            </p:cNvPr>
            <p:cNvSpPr txBox="1"/>
            <p:nvPr/>
          </p:nvSpPr>
          <p:spPr>
            <a:xfrm>
              <a:off x="4516031" y="3700674"/>
              <a:ext cx="4365794" cy="516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Inactivated</a:t>
              </a:r>
              <a:r>
                <a:rPr kumimoji="1" lang="ja-JP" altLang="en-US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Boron</a:t>
              </a:r>
              <a:r>
                <a:rPr kumimoji="1" lang="ja-JP" altLang="en-US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combine</a:t>
              </a:r>
              <a:r>
                <a:rPr kumimoji="1" lang="ja-JP" altLang="en-US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with</a:t>
              </a:r>
              <a:r>
                <a:rPr kumimoji="1" lang="ja-JP" altLang="en-US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Oxygen</a:t>
              </a:r>
              <a:endPara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E753FA-16D3-58CD-C451-3CF2725FE73E}"/>
              </a:ext>
            </a:extLst>
          </p:cNvPr>
          <p:cNvSpPr txBox="1"/>
          <p:nvPr/>
        </p:nvSpPr>
        <p:spPr>
          <a:xfrm>
            <a:off x="7185086" y="726014"/>
            <a:ext cx="496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Clean up the </a:t>
            </a:r>
            <a:r>
              <a:rPr kumimoji="1" lang="en-US" altLang="ja-JP" sz="24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oxygen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before irradiation to prevent </a:t>
            </a:r>
            <a:r>
              <a:rPr kumimoji="1" lang="en-US" altLang="ja-JP" sz="2400" b="1" i="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sz="2400" b="1" i="0" baseline="-250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from becoming </a:t>
            </a:r>
            <a:r>
              <a:rPr kumimoji="1" lang="en-US" altLang="ja-JP" sz="2400" b="1" i="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sz="2400" b="1" i="0" baseline="-2500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</a:t>
            </a:r>
            <a:r>
              <a:rPr kumimoji="1" lang="en-US" altLang="ja-JP" sz="2400" b="1" i="0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</a:t>
            </a:r>
            <a:r>
              <a:rPr kumimoji="1" lang="en-US" altLang="ja-JP" sz="2400" b="1" i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- new donor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sz="2400" b="1" baseline="-250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deliberately left in p+ layer takes </a:t>
            </a:r>
            <a:r>
              <a:rPr kumimoji="1" lang="en-US" altLang="ja-JP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oxygen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with it  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17BE81-6093-9F3B-8287-5C6473A228EB}"/>
              </a:ext>
            </a:extLst>
          </p:cNvPr>
          <p:cNvSpPr txBox="1"/>
          <p:nvPr/>
        </p:nvSpPr>
        <p:spPr>
          <a:xfrm>
            <a:off x="155135" y="3252595"/>
            <a:ext cx="52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Result of first samples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C25AB0CF-F4D8-0DE1-EB19-8EFBC95A66B5}"/>
              </a:ext>
            </a:extLst>
          </p:cNvPr>
          <p:cNvSpPr/>
          <p:nvPr/>
        </p:nvSpPr>
        <p:spPr>
          <a:xfrm rot="9026091">
            <a:off x="1303781" y="4051734"/>
            <a:ext cx="247722" cy="48378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E2DD291-CC39-E3C1-3983-4FDAA235B67E}"/>
              </a:ext>
            </a:extLst>
          </p:cNvPr>
          <p:cNvSpPr txBox="1"/>
          <p:nvPr/>
        </p:nvSpPr>
        <p:spPr>
          <a:xfrm>
            <a:off x="4052437" y="3823663"/>
            <a:ext cx="737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Break down voltage was </a:t>
            </a:r>
            <a:r>
              <a:rPr kumimoji="1" lang="en-US" altLang="ja-JP" sz="2400" b="1" i="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~50V</a:t>
            </a:r>
          </a:p>
          <a:p>
            <a:pPr algn="l"/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　　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Not enough to observe signal</a:t>
            </a:r>
          </a:p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Break down voltage of irradiated samples seem less than reference sample …? 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3E010911-5282-6BFF-63B7-17A766C696CF}"/>
              </a:ext>
            </a:extLst>
          </p:cNvPr>
          <p:cNvSpPr/>
          <p:nvPr/>
        </p:nvSpPr>
        <p:spPr>
          <a:xfrm>
            <a:off x="4553796" y="4316261"/>
            <a:ext cx="338757" cy="24628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0AEA5836-9820-B84C-4319-DDC6FFA694F6}"/>
              </a:ext>
            </a:extLst>
          </p:cNvPr>
          <p:cNvSpPr/>
          <p:nvPr/>
        </p:nvSpPr>
        <p:spPr>
          <a:xfrm>
            <a:off x="4519307" y="5499059"/>
            <a:ext cx="407208" cy="36512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66D91A-520A-C3AA-C728-0730D3AB37A6}"/>
              </a:ext>
            </a:extLst>
          </p:cNvPr>
          <p:cNvSpPr txBox="1"/>
          <p:nvPr/>
        </p:nvSpPr>
        <p:spPr>
          <a:xfrm>
            <a:off x="4926515" y="5387768"/>
            <a:ext cx="6844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Break down voltage tuned samples have been tested as second samples 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2FCA7E-DFBC-CE17-FE23-896885A42F6D}"/>
              </a:ext>
            </a:extLst>
          </p:cNvPr>
          <p:cNvSpPr txBox="1"/>
          <p:nvPr/>
        </p:nvSpPr>
        <p:spPr>
          <a:xfrm>
            <a:off x="896605" y="4678952"/>
            <a:ext cx="90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Non-</a:t>
            </a:r>
            <a:r>
              <a:rPr kumimoji="1" lang="en-US" altLang="ja-JP" b="1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irrad</a:t>
            </a:r>
            <a:endParaRPr kumimoji="1" lang="ja-JP" altLang="en-US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879B6AC-89B5-2D28-CA35-4D667E292370}"/>
              </a:ext>
            </a:extLst>
          </p:cNvPr>
          <p:cNvSpPr txBox="1"/>
          <p:nvPr/>
        </p:nvSpPr>
        <p:spPr>
          <a:xfrm>
            <a:off x="1776328" y="3752189"/>
            <a:ext cx="133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6×10</a:t>
            </a:r>
            <a:r>
              <a:rPr kumimoji="1" lang="en-US" altLang="ja-JP" b="1" baseline="30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14</a:t>
            </a:r>
            <a:endParaRPr kumimoji="1" lang="ja-JP" altLang="en-US" b="1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ABB03DA-CAAC-7512-0E69-DA1F8928490D}"/>
              </a:ext>
            </a:extLst>
          </p:cNvPr>
          <p:cNvSpPr txBox="1"/>
          <p:nvPr/>
        </p:nvSpPr>
        <p:spPr>
          <a:xfrm>
            <a:off x="2800601" y="4286951"/>
            <a:ext cx="119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3×10</a:t>
            </a:r>
            <a:r>
              <a:rPr kumimoji="1"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15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EFE351D-9173-5875-0615-B20D3C3FF014}"/>
              </a:ext>
            </a:extLst>
          </p:cNvPr>
          <p:cNvSpPr txBox="1"/>
          <p:nvPr/>
        </p:nvSpPr>
        <p:spPr>
          <a:xfrm>
            <a:off x="9322931" y="1785"/>
            <a:ext cx="420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 </a:t>
            </a:r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substitutional Boron </a:t>
            </a:r>
            <a:endParaRPr kumimoji="1" lang="en-US" altLang="ja-JP" b="1" baseline="-25000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en-US" altLang="ja-JP" b="1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b="1" baseline="-250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 </a:t>
            </a:r>
            <a:r>
              <a:rPr kumimoji="1" lang="en-US" altLang="ja-JP" b="1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interstitial Boron</a:t>
            </a:r>
            <a:endParaRPr kumimoji="1" lang="ja-JP" altLang="en-US" b="1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22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799F542A-540D-6CC6-740D-8B607A30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142" y="3276635"/>
            <a:ext cx="4061148" cy="31173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491EB09-28F0-B95C-A221-DE10EB70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Partially-Activated-Boron(II)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3C127F-0D08-2C39-94BF-766C6BCD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1ED212-2EB7-70C0-6A53-BAB29002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AE7E4-B1EB-27B1-FBF5-12571BB0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90AE30B3-EE0D-21F5-258F-21AFA17A7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0" y="3313498"/>
            <a:ext cx="3627918" cy="27377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CC7D0F-7033-C877-BECC-A27DF5AF3C9E}"/>
              </a:ext>
            </a:extLst>
          </p:cNvPr>
          <p:cNvSpPr txBox="1"/>
          <p:nvPr/>
        </p:nvSpPr>
        <p:spPr>
          <a:xfrm>
            <a:off x="125051" y="2704039"/>
            <a:ext cx="90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Result of break down voltage tuned samples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42659D-1464-ABC0-1279-ACE5124F6214}"/>
              </a:ext>
            </a:extLst>
          </p:cNvPr>
          <p:cNvSpPr txBox="1"/>
          <p:nvPr/>
        </p:nvSpPr>
        <p:spPr>
          <a:xfrm>
            <a:off x="497016" y="5935736"/>
            <a:ext cx="30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IV measurement results</a:t>
            </a:r>
            <a:endParaRPr kumimoji="1" lang="ja-JP" altLang="en-US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2FD9C155-D06D-1FAC-8192-DF8CC6C80774}"/>
              </a:ext>
            </a:extLst>
          </p:cNvPr>
          <p:cNvGrpSpPr/>
          <p:nvPr/>
        </p:nvGrpSpPr>
        <p:grpSpPr>
          <a:xfrm>
            <a:off x="705053" y="1134633"/>
            <a:ext cx="5532386" cy="1466990"/>
            <a:chOff x="-85046" y="710186"/>
            <a:chExt cx="5794651" cy="1851170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2E4212A-D469-A8CF-7826-E9A40C0FAFEB}"/>
                </a:ext>
              </a:extLst>
            </p:cNvPr>
            <p:cNvSpPr/>
            <p:nvPr/>
          </p:nvSpPr>
          <p:spPr>
            <a:xfrm>
              <a:off x="357020" y="1635541"/>
              <a:ext cx="1120633" cy="8878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DFC1CC6-D614-9656-CAE2-0DCF490679FC}"/>
                </a:ext>
              </a:extLst>
            </p:cNvPr>
            <p:cNvSpPr txBox="1"/>
            <p:nvPr/>
          </p:nvSpPr>
          <p:spPr>
            <a:xfrm>
              <a:off x="763691" y="1943792"/>
              <a:ext cx="487508" cy="26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1600" b="1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</a:t>
              </a:r>
              <a:endParaRPr kumimoji="1" lang="ja-JP" altLang="en-US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F6F8A5F-4C22-D1D5-6842-115D4B92346C}"/>
                </a:ext>
              </a:extLst>
            </p:cNvPr>
            <p:cNvSpPr/>
            <p:nvPr/>
          </p:nvSpPr>
          <p:spPr>
            <a:xfrm>
              <a:off x="2139514" y="1635541"/>
              <a:ext cx="1120633" cy="8878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39F3E7D-09A4-D24B-705F-7478E1446061}"/>
                </a:ext>
              </a:extLst>
            </p:cNvPr>
            <p:cNvSpPr txBox="1"/>
            <p:nvPr/>
          </p:nvSpPr>
          <p:spPr>
            <a:xfrm>
              <a:off x="2532501" y="1944034"/>
              <a:ext cx="487508" cy="26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1600" b="1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</a:t>
              </a:r>
              <a:endParaRPr kumimoji="1" lang="ja-JP" altLang="en-US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ADCFDE4-A4BA-FB2A-3370-20750B5171DD}"/>
                </a:ext>
              </a:extLst>
            </p:cNvPr>
            <p:cNvSpPr/>
            <p:nvPr/>
          </p:nvSpPr>
          <p:spPr>
            <a:xfrm>
              <a:off x="2139514" y="783755"/>
              <a:ext cx="1120633" cy="8656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941F493-B233-0D44-8806-A39F57CC8668}"/>
                </a:ext>
              </a:extLst>
            </p:cNvPr>
            <p:cNvSpPr txBox="1"/>
            <p:nvPr/>
          </p:nvSpPr>
          <p:spPr>
            <a:xfrm>
              <a:off x="2519538" y="1144436"/>
              <a:ext cx="487508" cy="26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1600" b="1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</a:t>
              </a:r>
              <a:endParaRPr kumimoji="1" lang="ja-JP" altLang="en-US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EB30C7A4-9A4C-D49D-8A3F-FBBC57E23CA9}"/>
                </a:ext>
              </a:extLst>
            </p:cNvPr>
            <p:cNvSpPr/>
            <p:nvPr/>
          </p:nvSpPr>
          <p:spPr>
            <a:xfrm>
              <a:off x="1679476" y="2047956"/>
              <a:ext cx="286625" cy="24837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158FE4D-B6D2-C176-A2C6-6B5A106833A6}"/>
                </a:ext>
              </a:extLst>
            </p:cNvPr>
            <p:cNvSpPr txBox="1"/>
            <p:nvPr/>
          </p:nvSpPr>
          <p:spPr>
            <a:xfrm>
              <a:off x="-85046" y="1298775"/>
              <a:ext cx="2078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Fully activated</a:t>
              </a:r>
              <a:endParaRPr kumimoji="1" lang="ja-JP" altLang="en-US" sz="16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右中かっこ 19">
              <a:extLst>
                <a:ext uri="{FF2B5EF4-FFF2-40B4-BE49-F238E27FC236}">
                  <a16:creationId xmlns:a16="http://schemas.microsoft.com/office/drawing/2014/main" id="{0FE62C48-7E6E-90C5-DC91-B47606EEF87E}"/>
                </a:ext>
              </a:extLst>
            </p:cNvPr>
            <p:cNvSpPr/>
            <p:nvPr/>
          </p:nvSpPr>
          <p:spPr>
            <a:xfrm>
              <a:off x="3287189" y="794739"/>
              <a:ext cx="119039" cy="84080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21" name="右中かっこ 20">
              <a:extLst>
                <a:ext uri="{FF2B5EF4-FFF2-40B4-BE49-F238E27FC236}">
                  <a16:creationId xmlns:a16="http://schemas.microsoft.com/office/drawing/2014/main" id="{8FC7D122-C5C9-E3CC-F32A-C66A3F6659C7}"/>
                </a:ext>
              </a:extLst>
            </p:cNvPr>
            <p:cNvSpPr/>
            <p:nvPr/>
          </p:nvSpPr>
          <p:spPr>
            <a:xfrm>
              <a:off x="3286940" y="1671273"/>
              <a:ext cx="119039" cy="84080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E023A9C-0622-FA32-AA1B-DDCD2166BB15}"/>
                </a:ext>
              </a:extLst>
            </p:cNvPr>
            <p:cNvSpPr txBox="1"/>
            <p:nvPr/>
          </p:nvSpPr>
          <p:spPr>
            <a:xfrm>
              <a:off x="3492724" y="1396221"/>
              <a:ext cx="2216881" cy="116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Injected B</a:t>
              </a:r>
              <a:r>
                <a:rPr kumimoji="1" lang="en-US" altLang="ja-JP" b="1" baseline="-2500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i</a:t>
              </a:r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the s</a:t>
              </a:r>
              <a:r>
                <a:rPr kumimoji="1" lang="en-US" altLang="ja-JP" b="1" i="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ame amount </a:t>
              </a:r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as </a:t>
              </a:r>
              <a:r>
                <a:rPr kumimoji="1" lang="en-US" altLang="ja-JP" b="1" i="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activated B</a:t>
              </a:r>
              <a:r>
                <a:rPr kumimoji="1" lang="en-US" altLang="ja-JP" b="1" i="0" baseline="-2500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s</a:t>
              </a:r>
              <a:endParaRPr kumimoji="1" lang="ja-JP" altLang="en-US" b="1" i="0" baseline="-25000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46BBD51-B612-A880-8362-9209051E325D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>
              <a:off x="3406228" y="1215140"/>
              <a:ext cx="173165" cy="2779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BBADE3C-398B-0DAB-EECC-71E43169786A}"/>
                </a:ext>
              </a:extLst>
            </p:cNvPr>
            <p:cNvSpPr txBox="1"/>
            <p:nvPr/>
          </p:nvSpPr>
          <p:spPr>
            <a:xfrm>
              <a:off x="141220" y="710186"/>
              <a:ext cx="1526636" cy="58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Arial" panose="020B0604020202020204" pitchFamily="34" charset="0"/>
                <a:buChar char="−"/>
              </a:pPr>
              <a:r>
                <a:rPr kumimoji="1" lang="en-US" altLang="ja-JP" sz="2400" b="1" i="0" baseline="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1PAB</a:t>
              </a:r>
              <a:endParaRPr kumimoji="1" lang="ja-JP" altLang="en-US" sz="24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B6A6815-F740-407A-001E-EC4F73FC7049}"/>
              </a:ext>
            </a:extLst>
          </p:cNvPr>
          <p:cNvGrpSpPr/>
          <p:nvPr/>
        </p:nvGrpSpPr>
        <p:grpSpPr>
          <a:xfrm>
            <a:off x="6237676" y="1134633"/>
            <a:ext cx="5721491" cy="1618463"/>
            <a:chOff x="5660032" y="708398"/>
            <a:chExt cx="5766372" cy="2029533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F4009BB-DA24-C0F3-6A43-6433E1D684E9}"/>
                </a:ext>
              </a:extLst>
            </p:cNvPr>
            <p:cNvSpPr/>
            <p:nvPr/>
          </p:nvSpPr>
          <p:spPr>
            <a:xfrm>
              <a:off x="6050005" y="1622408"/>
              <a:ext cx="1120633" cy="8878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6CA8541-7E2F-AB40-9DF7-38261F05EE13}"/>
                </a:ext>
              </a:extLst>
            </p:cNvPr>
            <p:cNvSpPr txBox="1"/>
            <p:nvPr/>
          </p:nvSpPr>
          <p:spPr>
            <a:xfrm>
              <a:off x="6456675" y="1930659"/>
              <a:ext cx="487508" cy="26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1600" b="1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</a:t>
              </a:r>
              <a:endParaRPr kumimoji="1" lang="ja-JP" altLang="en-US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98209B4-71C5-4980-CB29-F31D972D5DB3}"/>
                </a:ext>
              </a:extLst>
            </p:cNvPr>
            <p:cNvSpPr/>
            <p:nvPr/>
          </p:nvSpPr>
          <p:spPr>
            <a:xfrm>
              <a:off x="7832499" y="1622408"/>
              <a:ext cx="1120633" cy="8878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ADEE2F3-C426-B071-BDE6-25B57B38AEA5}"/>
                </a:ext>
              </a:extLst>
            </p:cNvPr>
            <p:cNvSpPr txBox="1"/>
            <p:nvPr/>
          </p:nvSpPr>
          <p:spPr>
            <a:xfrm>
              <a:off x="8225485" y="1930901"/>
              <a:ext cx="487508" cy="26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1600" b="1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</a:t>
              </a:r>
              <a:endParaRPr kumimoji="1" lang="ja-JP" altLang="en-US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36389CD-FA41-60E6-83F1-DA278D50623A}"/>
                </a:ext>
              </a:extLst>
            </p:cNvPr>
            <p:cNvSpPr/>
            <p:nvPr/>
          </p:nvSpPr>
          <p:spPr>
            <a:xfrm>
              <a:off x="7832499" y="1246279"/>
              <a:ext cx="1120633" cy="3899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273AAC4-5B99-CA41-DA87-3C9CDAA2F8FF}"/>
                </a:ext>
              </a:extLst>
            </p:cNvPr>
            <p:cNvSpPr txBox="1"/>
            <p:nvPr/>
          </p:nvSpPr>
          <p:spPr>
            <a:xfrm>
              <a:off x="8197856" y="1221894"/>
              <a:ext cx="487508" cy="26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r>
                <a:rPr kumimoji="1" lang="en-US" altLang="ja-JP" sz="1600" b="1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i</a:t>
              </a:r>
              <a:endParaRPr kumimoji="1" lang="ja-JP" altLang="en-US" sz="1600" b="1" baseline="-250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矢印: 右 27">
              <a:extLst>
                <a:ext uri="{FF2B5EF4-FFF2-40B4-BE49-F238E27FC236}">
                  <a16:creationId xmlns:a16="http://schemas.microsoft.com/office/drawing/2014/main" id="{491527D0-1CED-F98A-9889-FD2E1282B834}"/>
                </a:ext>
              </a:extLst>
            </p:cNvPr>
            <p:cNvSpPr/>
            <p:nvPr/>
          </p:nvSpPr>
          <p:spPr>
            <a:xfrm>
              <a:off x="7372461" y="2034823"/>
              <a:ext cx="286625" cy="24837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0" name="右中かっこ 29">
              <a:extLst>
                <a:ext uri="{FF2B5EF4-FFF2-40B4-BE49-F238E27FC236}">
                  <a16:creationId xmlns:a16="http://schemas.microsoft.com/office/drawing/2014/main" id="{C7284215-AC9C-A4C8-DE35-6B8E910DA619}"/>
                </a:ext>
              </a:extLst>
            </p:cNvPr>
            <p:cNvSpPr/>
            <p:nvPr/>
          </p:nvSpPr>
          <p:spPr>
            <a:xfrm>
              <a:off x="8959913" y="1246279"/>
              <a:ext cx="166633" cy="380936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1" name="右中かっこ 30">
              <a:extLst>
                <a:ext uri="{FF2B5EF4-FFF2-40B4-BE49-F238E27FC236}">
                  <a16:creationId xmlns:a16="http://schemas.microsoft.com/office/drawing/2014/main" id="{6D2C9663-A2F2-FD37-0A56-A31A94A95386}"/>
                </a:ext>
              </a:extLst>
            </p:cNvPr>
            <p:cNvSpPr/>
            <p:nvPr/>
          </p:nvSpPr>
          <p:spPr>
            <a:xfrm>
              <a:off x="8979925" y="1658140"/>
              <a:ext cx="119039" cy="840802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ABF2675-033E-FDE7-2824-7C62185B44FE}"/>
                </a:ext>
              </a:extLst>
            </p:cNvPr>
            <p:cNvSpPr txBox="1"/>
            <p:nvPr/>
          </p:nvSpPr>
          <p:spPr>
            <a:xfrm>
              <a:off x="9209616" y="1580088"/>
              <a:ext cx="2216788" cy="115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Injected B</a:t>
              </a:r>
              <a:r>
                <a:rPr kumimoji="1" lang="en-US" altLang="ja-JP" b="1" baseline="-2500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i</a:t>
              </a:r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the half</a:t>
              </a:r>
              <a:r>
                <a:rPr kumimoji="1" lang="en-US" altLang="ja-JP" b="1" i="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amount </a:t>
              </a:r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as </a:t>
              </a:r>
              <a:r>
                <a:rPr kumimoji="1" lang="en-US" altLang="ja-JP" b="1" i="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activated B</a:t>
              </a:r>
              <a:r>
                <a:rPr kumimoji="1" lang="en-US" altLang="ja-JP" b="1" i="0" baseline="-25000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s</a:t>
              </a:r>
              <a:endParaRPr kumimoji="1" lang="ja-JP" altLang="en-US" b="1" i="0" baseline="-25000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61365C3D-51DF-39D0-CAB9-4E70AC73BA6B}"/>
                </a:ext>
              </a:extLst>
            </p:cNvPr>
            <p:cNvCxnSpPr>
              <a:cxnSpLocks/>
            </p:cNvCxnSpPr>
            <p:nvPr/>
          </p:nvCxnSpPr>
          <p:spPr>
            <a:xfrm>
              <a:off x="9124940" y="1423440"/>
              <a:ext cx="173165" cy="2779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307DE0DF-1B69-9C51-83E0-BD3B2B76CDBD}"/>
                </a:ext>
              </a:extLst>
            </p:cNvPr>
            <p:cNvSpPr txBox="1"/>
            <p:nvPr/>
          </p:nvSpPr>
          <p:spPr>
            <a:xfrm>
              <a:off x="5847455" y="708398"/>
              <a:ext cx="1705946" cy="58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Arial" panose="020B0604020202020204" pitchFamily="34" charset="0"/>
                <a:buChar char="−"/>
              </a:pPr>
              <a:r>
                <a:rPr kumimoji="1" lang="en-US" altLang="ja-JP" sz="24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0.5</a:t>
              </a:r>
              <a:r>
                <a:rPr kumimoji="1" lang="en-US" altLang="ja-JP" sz="2400" b="1" i="0" baseline="0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PAB</a:t>
              </a:r>
              <a:endParaRPr kumimoji="1" lang="ja-JP" altLang="en-US" sz="24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5572B4E-1512-D44D-C0A8-92FCD20937CC}"/>
                </a:ext>
              </a:extLst>
            </p:cNvPr>
            <p:cNvSpPr txBox="1"/>
            <p:nvPr/>
          </p:nvSpPr>
          <p:spPr>
            <a:xfrm>
              <a:off x="5660032" y="1296987"/>
              <a:ext cx="2078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Fully activated</a:t>
              </a:r>
              <a:endParaRPr kumimoji="1" lang="ja-JP" altLang="en-US" sz="16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B5E32D-E1CC-D1AE-A5B4-9AE73E71C2FB}"/>
              </a:ext>
            </a:extLst>
          </p:cNvPr>
          <p:cNvSpPr txBox="1"/>
          <p:nvPr/>
        </p:nvSpPr>
        <p:spPr>
          <a:xfrm>
            <a:off x="125050" y="640675"/>
            <a:ext cx="1206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Second samples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… Inject additional boron over fully activated boron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98DADAB-7605-3DE0-3FFC-C749FD857302}"/>
              </a:ext>
            </a:extLst>
          </p:cNvPr>
          <p:cNvSpPr/>
          <p:nvPr/>
        </p:nvSpPr>
        <p:spPr>
          <a:xfrm>
            <a:off x="8299823" y="4755472"/>
            <a:ext cx="3278576" cy="1441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improvement has been observed</a:t>
            </a:r>
            <a:endParaRPr kumimoji="1" lang="ja-JP" alt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B892862-17EE-E8F6-81A8-7394C5833692}"/>
              </a:ext>
            </a:extLst>
          </p:cNvPr>
          <p:cNvSpPr/>
          <p:nvPr/>
        </p:nvSpPr>
        <p:spPr>
          <a:xfrm>
            <a:off x="4612166" y="3825453"/>
            <a:ext cx="869095" cy="469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984F3D4-905D-50A7-A862-9F127D123FEE}"/>
              </a:ext>
            </a:extLst>
          </p:cNvPr>
          <p:cNvSpPr txBox="1"/>
          <p:nvPr/>
        </p:nvSpPr>
        <p:spPr>
          <a:xfrm>
            <a:off x="4465325" y="3859220"/>
            <a:ext cx="198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Fluence dependence of increment of operation voltage </a:t>
            </a:r>
            <a:endParaRPr kumimoji="1" lang="ja-JP" altLang="en-US" sz="1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74F7F5-D23C-838F-FB5D-A0D77FA96D64}"/>
              </a:ext>
            </a:extLst>
          </p:cNvPr>
          <p:cNvSpPr txBox="1"/>
          <p:nvPr/>
        </p:nvSpPr>
        <p:spPr>
          <a:xfrm>
            <a:off x="7884649" y="3329646"/>
            <a:ext cx="4192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Signal measured using </a:t>
            </a:r>
            <a:r>
              <a:rPr kumimoji="1" lang="en-US" altLang="ja-JP" sz="2000" b="1" i="0" baseline="30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90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Sr β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Operation voltage is defined as the voltage with the largest S/N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A395D1-7EB9-87C2-808D-65605B46969E}"/>
              </a:ext>
            </a:extLst>
          </p:cNvPr>
          <p:cNvSpPr txBox="1"/>
          <p:nvPr/>
        </p:nvSpPr>
        <p:spPr>
          <a:xfrm>
            <a:off x="9322931" y="1785"/>
            <a:ext cx="420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b="1" baseline="-250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 </a:t>
            </a:r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substitutional Boron </a:t>
            </a:r>
            <a:endParaRPr kumimoji="1" lang="en-US" altLang="ja-JP" b="1" baseline="-25000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en-US" altLang="ja-JP" b="1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b="1" baseline="-25000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 </a:t>
            </a:r>
            <a:r>
              <a:rPr kumimoji="1" lang="en-US" altLang="ja-JP" b="1" dirty="0">
                <a:solidFill>
                  <a:schemeClr val="accent4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interstitial Boron</a:t>
            </a:r>
            <a:endParaRPr kumimoji="1" lang="ja-JP" altLang="en-US" b="1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9DD517F-1097-D484-32FD-A4868ACF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0" t="21164" r="63763" b="70530"/>
          <a:stretch/>
        </p:blipFill>
        <p:spPr>
          <a:xfrm>
            <a:off x="4572227" y="3615992"/>
            <a:ext cx="689024" cy="2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23F05-EB29-40FA-C029-46DE0318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FFBD9-FA9D-7131-E1FD-3200CC6B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800" dirty="0"/>
              <a:t>Detector with high timing resolution is needed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ja-JP" sz="2400" dirty="0"/>
              <a:t>LGAD detector is being investigated as a detector with superior timing resolution</a:t>
            </a:r>
            <a:endParaRPr kumimoji="1" lang="en-US" altLang="ja-JP" sz="24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800" dirty="0"/>
              <a:t>AC-LGAD</a:t>
            </a:r>
            <a:r>
              <a:rPr lang="ja-JP" altLang="en-US" sz="2800" dirty="0"/>
              <a:t> </a:t>
            </a:r>
            <a:r>
              <a:rPr lang="en-US" altLang="ja-JP" sz="2800" dirty="0"/>
              <a:t>detector is successfully developed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ja-JP" sz="2400" dirty="0"/>
              <a:t>Finely segmented pixel sensor solving fill factor problem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kumimoji="1" lang="en-US" altLang="ja-JP" sz="2400" dirty="0">
                <a:solidFill>
                  <a:srgbClr val="C00000"/>
                </a:solidFill>
              </a:rPr>
              <a:t>~30ps</a:t>
            </a:r>
            <a:r>
              <a:rPr kumimoji="1" lang="en-US" altLang="ja-JP" sz="2400" dirty="0"/>
              <a:t> timing resolution with laboratory measurement setup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ja-JP" sz="2400" dirty="0">
                <a:solidFill>
                  <a:srgbClr val="C00000"/>
                </a:solidFill>
              </a:rPr>
              <a:t>~20ps</a:t>
            </a:r>
            <a:r>
              <a:rPr lang="en-US" altLang="ja-JP" sz="2400" dirty="0"/>
              <a:t> timing resolution with 120GeV proton beam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ja-JP" sz="2400" dirty="0">
                <a:solidFill>
                  <a:srgbClr val="000000"/>
                </a:solidFill>
              </a:rPr>
              <a:t>Uniformed</a:t>
            </a:r>
            <a:r>
              <a:rPr lang="en-US" altLang="ja-JP" sz="2400" dirty="0"/>
              <a:t> timing resolution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/>
              <a:t>Two novel ideas to improve radiation hardness have been tested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ja-JP" sz="2400" dirty="0"/>
              <a:t>Compensation method</a:t>
            </a:r>
          </a:p>
          <a:p>
            <a:pPr marL="457200" lvl="1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higher dope concentration seems effective in reducing acceptor removal </a:t>
            </a:r>
          </a:p>
          <a:p>
            <a:pPr marL="457200" lvl="1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effect, but shows smaller pulse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ja-JP" sz="2400" dirty="0"/>
              <a:t>Partially-Activated-Boron method</a:t>
            </a:r>
          </a:p>
          <a:p>
            <a:pPr marL="457200" lvl="1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No significant improvement has been observed so far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7DE2F9-8279-F4B9-3E8F-DC7B2042F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516EA6-7957-E130-1A7B-5675D506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C0A938-F3EF-4785-6A03-4F8797C6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31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9262F985-0A1C-14C1-D590-D9FC36413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</p:spPr>
        <p:txBody>
          <a:bodyPr anchor="ctr"/>
          <a:lstStyle/>
          <a:p>
            <a:r>
              <a:rPr lang="en-US" altLang="ja-JP" dirty="0"/>
              <a:t>Back up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90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B1FEE-CBE9-070F-AA74-9A34CADF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Bias voltage dependence of </a:t>
            </a:r>
            <a:r>
              <a:rPr lang="en-US" altLang="ja-JP" dirty="0"/>
              <a:t>s</a:t>
            </a:r>
            <a:r>
              <a:rPr kumimoji="1" lang="en-US" altLang="ja-JP" dirty="0"/>
              <a:t>ignal</a:t>
            </a:r>
            <a:r>
              <a:rPr lang="en-US" altLang="ja-JP" dirty="0"/>
              <a:t> and noise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AF5CDD-3AB2-AC17-C747-EDD8E346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D6D834-4F5F-7592-E209-1D4FA424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F45720-2513-7B18-AFFF-E4158856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1DC6C792-BFB3-B329-FE61-1A9BDCBE3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" y="701597"/>
            <a:ext cx="10312659" cy="57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2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, 散布図&#10;&#10;自動的に生成された説明">
            <a:extLst>
              <a:ext uri="{FF2B5EF4-FFF2-40B4-BE49-F238E27FC236}">
                <a16:creationId xmlns:a16="http://schemas.microsoft.com/office/drawing/2014/main" id="{0A56DAA2-F1ED-E121-9EDC-B958A63E9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0" y="3174999"/>
            <a:ext cx="4425126" cy="328255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7B07D7-52F8-6893-C182-B80D131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Tested samples and results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4202A4-AC1A-F0B5-3E85-78F06E92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747210-ADDD-E849-FC70-A07081CC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104C38-BCDF-5825-021B-D4F89C49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E806AB5-B68B-1BB0-A522-B1833DBA450D}"/>
              </a:ext>
            </a:extLst>
          </p:cNvPr>
          <p:cNvSpPr/>
          <p:nvPr/>
        </p:nvSpPr>
        <p:spPr>
          <a:xfrm>
            <a:off x="247121" y="734201"/>
            <a:ext cx="5457824" cy="3445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endParaRPr kumimoji="1" lang="ja-JP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94953B-8622-C881-370F-3169CDCCA15A}"/>
              </a:ext>
            </a:extLst>
          </p:cNvPr>
          <p:cNvSpPr/>
          <p:nvPr/>
        </p:nvSpPr>
        <p:spPr>
          <a:xfrm>
            <a:off x="6012987" y="730755"/>
            <a:ext cx="5931892" cy="3445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Partially-Activated-Boron</a:t>
            </a:r>
            <a:endParaRPr kumimoji="1" lang="ja-JP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 4">
            <a:extLst>
              <a:ext uri="{FF2B5EF4-FFF2-40B4-BE49-F238E27FC236}">
                <a16:creationId xmlns:a16="http://schemas.microsoft.com/office/drawing/2014/main" id="{04CD8070-7A70-4465-5E75-B6E7371E7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28480"/>
              </p:ext>
            </p:extLst>
          </p:nvPr>
        </p:nvGraphicFramePr>
        <p:xfrm>
          <a:off x="247121" y="1119723"/>
          <a:ext cx="5457824" cy="2012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978">
                  <a:extLst>
                    <a:ext uri="{9D8B030D-6E8A-4147-A177-3AD203B41FA5}">
                      <a16:colId xmlns:a16="http://schemas.microsoft.com/office/drawing/2014/main" val="394270721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444691421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236307890"/>
                    </a:ext>
                  </a:extLst>
                </a:gridCol>
                <a:gridCol w="1361546">
                  <a:extLst>
                    <a:ext uri="{9D8B030D-6E8A-4147-A177-3AD203B41FA5}">
                      <a16:colId xmlns:a16="http://schemas.microsoft.com/office/drawing/2014/main" val="3665051632"/>
                    </a:ext>
                  </a:extLst>
                </a:gridCol>
              </a:tblGrid>
              <a:tr h="335693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p+ Boron</a:t>
                      </a:r>
                      <a:endParaRPr kumimoji="1" lang="ja-JP" altLang="en-US" sz="14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n+ Phosphorous</a:t>
                      </a:r>
                      <a:endParaRPr kumimoji="1" lang="ja-JP" altLang="en-US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effective</a:t>
                      </a:r>
                      <a:r>
                        <a:rPr kumimoji="1" lang="ja-JP" altLang="en-US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14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p+</a:t>
                      </a:r>
                      <a:endParaRPr kumimoji="1" lang="ja-JP" altLang="en-US" sz="1400" b="1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69037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10B+9.2P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9.2a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0.8a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87457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5B+4.05P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4.05a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0.95a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04245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2.5B+1.5P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33933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1.5B+0.55P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0.55a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0.95a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388049"/>
                  </a:ext>
                </a:extLst>
              </a:tr>
              <a:tr h="3206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Reference</a:t>
                      </a:r>
                      <a:endParaRPr kumimoji="1" lang="ja-JP" altLang="en-US" sz="14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</a:t>
                      </a:r>
                      <a:endParaRPr kumimoji="1" lang="ja-JP" altLang="en-US" sz="1600" b="1" baseline="0" dirty="0"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solidFill>
                      <a:srgbClr val="FF9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2622"/>
                  </a:ext>
                </a:extLst>
              </a:tr>
            </a:tbl>
          </a:graphicData>
        </a:graphic>
      </p:graphicFrame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E5565BB-BE4E-73D7-118C-D922E7E29636}"/>
              </a:ext>
            </a:extLst>
          </p:cNvPr>
          <p:cNvSpPr txBox="1"/>
          <p:nvPr/>
        </p:nvSpPr>
        <p:spPr>
          <a:xfrm>
            <a:off x="5921839" y="1127394"/>
            <a:ext cx="6270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1PAB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Once the activation is complete, inject an </a:t>
            </a:r>
            <a:r>
              <a:rPr kumimoji="1"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equal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amount of Boron and left inactivated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0.5PAB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Once the activation is complete, inject a </a:t>
            </a:r>
            <a:r>
              <a:rPr kumimoji="1"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half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amount of Boron and left inactivated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B510DE-2FCA-1324-FB0A-90DBA1E4B357}"/>
              </a:ext>
            </a:extLst>
          </p:cNvPr>
          <p:cNvSpPr txBox="1"/>
          <p:nvPr/>
        </p:nvSpPr>
        <p:spPr>
          <a:xfrm>
            <a:off x="3231197" y="5213448"/>
            <a:ext cx="2035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Fluence dependence of increment of operation voltage </a:t>
            </a:r>
            <a:endParaRPr kumimoji="1" lang="ja-JP" altLang="en-US" sz="1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D4FAD95-0FE0-F4FA-B1F8-A1CDC201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01" y="3196724"/>
            <a:ext cx="4809381" cy="329614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B16889-3121-C1D0-C92D-469ABB97DC90}"/>
              </a:ext>
            </a:extLst>
          </p:cNvPr>
          <p:cNvSpPr txBox="1"/>
          <p:nvPr/>
        </p:nvSpPr>
        <p:spPr>
          <a:xfrm>
            <a:off x="8316269" y="5446202"/>
            <a:ext cx="203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Dope concentration dependence of MPV</a:t>
            </a:r>
            <a:endParaRPr kumimoji="1" lang="ja-JP" altLang="en-US" sz="1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88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398C52-4FE9-D0A3-5FAD-678EA829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</a:t>
            </a:r>
            <a:r>
              <a:rPr kumimoji="1" lang="en-US" altLang="ja-JP" dirty="0"/>
              <a:t>egradation due to </a:t>
            </a:r>
            <a:r>
              <a:rPr lang="en-US" altLang="ja-JP" dirty="0"/>
              <a:t>radiation damage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9ADBBE-4CF9-8A6A-B42E-153575A3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1EF0C3-E72B-596C-86AB-56BCADD1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BD553B-82E8-B2DD-5C30-49DDA232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 descr="グラフ, 散布図&#10;&#10;自動的に生成された説明">
            <a:extLst>
              <a:ext uri="{FF2B5EF4-FFF2-40B4-BE49-F238E27FC236}">
                <a16:creationId xmlns:a16="http://schemas.microsoft.com/office/drawing/2014/main" id="{44DE9D6F-588E-8382-D68A-F53DD7452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388"/>
            <a:ext cx="5762445" cy="462152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60D55F-27D0-A4A9-7191-7D98DE92520B}"/>
              </a:ext>
            </a:extLst>
          </p:cNvPr>
          <p:cNvSpPr txBox="1"/>
          <p:nvPr/>
        </p:nvSpPr>
        <p:spPr>
          <a:xfrm>
            <a:off x="1354347" y="5658669"/>
            <a:ext cx="40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Increase in operation voltage – non-linear function of fluence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1" name="図 10" descr="グラフ, 散布図&#10;&#10;自動的に生成された説明">
            <a:extLst>
              <a:ext uri="{FF2B5EF4-FFF2-40B4-BE49-F238E27FC236}">
                <a16:creationId xmlns:a16="http://schemas.microsoft.com/office/drawing/2014/main" id="{9996BE73-496E-AAC9-477A-364C77AE9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5" y="809767"/>
            <a:ext cx="6282958" cy="46215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CEB35F-35F5-97F0-28B3-46C4035C72A2}"/>
              </a:ext>
            </a:extLst>
          </p:cNvPr>
          <p:cNvSpPr txBox="1"/>
          <p:nvPr/>
        </p:nvSpPr>
        <p:spPr>
          <a:xfrm>
            <a:off x="7450347" y="5620241"/>
            <a:ext cx="408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Reduction of signal size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13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46E9C-AEE1-C403-5BD9-45A1D9A0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Detectors with high timing resolution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A5A97A-B9A2-EE94-8430-DD198961C953}"/>
              </a:ext>
            </a:extLst>
          </p:cNvPr>
          <p:cNvSpPr txBox="1"/>
          <p:nvPr/>
        </p:nvSpPr>
        <p:spPr>
          <a:xfrm>
            <a:off x="266827" y="683935"/>
            <a:ext cx="7820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Future high energy physics experiments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Higher Energy</a:t>
            </a:r>
            <a:endParaRPr kumimoji="1" lang="en-US" altLang="ja-JP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Higher luminosity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12F4F616-7F93-055A-5B7F-7BFE4CC0C2E3}"/>
              </a:ext>
            </a:extLst>
          </p:cNvPr>
          <p:cNvSpPr/>
          <p:nvPr/>
        </p:nvSpPr>
        <p:spPr>
          <a:xfrm>
            <a:off x="3981103" y="1405144"/>
            <a:ext cx="457547" cy="3680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371A97-3C6A-545B-96A1-3395BEBF98BD}"/>
              </a:ext>
            </a:extLst>
          </p:cNvPr>
          <p:cNvSpPr txBox="1"/>
          <p:nvPr/>
        </p:nvSpPr>
        <p:spPr>
          <a:xfrm>
            <a:off x="4461766" y="1297593"/>
            <a:ext cx="636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Event pile-up will be an issue</a:t>
            </a:r>
            <a:endParaRPr kumimoji="1" lang="ja-JP" altLang="en-US" sz="32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8C7F0468-2EC7-CAA4-3A5F-EE6E3B049F2B}"/>
              </a:ext>
            </a:extLst>
          </p:cNvPr>
          <p:cNvSpPr/>
          <p:nvPr/>
        </p:nvSpPr>
        <p:spPr>
          <a:xfrm>
            <a:off x="4731648" y="2213357"/>
            <a:ext cx="715340" cy="46644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9DC78C-D1CA-FCBE-9DA2-65E743E6F70B}"/>
              </a:ext>
            </a:extLst>
          </p:cNvPr>
          <p:cNvSpPr txBox="1"/>
          <p:nvPr/>
        </p:nvSpPr>
        <p:spPr>
          <a:xfrm>
            <a:off x="5086586" y="2162232"/>
            <a:ext cx="230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Solution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9F29E65-2691-612C-9221-DB003CEDF1E8}"/>
              </a:ext>
            </a:extLst>
          </p:cNvPr>
          <p:cNvGrpSpPr/>
          <p:nvPr/>
        </p:nvGrpSpPr>
        <p:grpSpPr>
          <a:xfrm>
            <a:off x="-531203" y="4703364"/>
            <a:ext cx="2865386" cy="2795182"/>
            <a:chOff x="-474313" y="4423218"/>
            <a:chExt cx="3067050" cy="2991905"/>
          </a:xfrm>
        </p:grpSpPr>
        <p:sp>
          <p:nvSpPr>
            <p:cNvPr id="10" name="円弧 9">
              <a:extLst>
                <a:ext uri="{FF2B5EF4-FFF2-40B4-BE49-F238E27FC236}">
                  <a16:creationId xmlns:a16="http://schemas.microsoft.com/office/drawing/2014/main" id="{CFD57295-DF9F-B3C9-4E4E-16263C4DDFC6}"/>
                </a:ext>
              </a:extLst>
            </p:cNvPr>
            <p:cNvSpPr/>
            <p:nvPr/>
          </p:nvSpPr>
          <p:spPr>
            <a:xfrm>
              <a:off x="97367" y="5210355"/>
              <a:ext cx="1923691" cy="1923691"/>
            </a:xfrm>
            <a:prstGeom prst="arc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4149F05D-1359-93D5-D857-1490940A3B70}"/>
                </a:ext>
              </a:extLst>
            </p:cNvPr>
            <p:cNvSpPr/>
            <p:nvPr/>
          </p:nvSpPr>
          <p:spPr>
            <a:xfrm>
              <a:off x="-254000" y="4879858"/>
              <a:ext cx="2584450" cy="2396946"/>
            </a:xfrm>
            <a:prstGeom prst="arc">
              <a:avLst>
                <a:gd name="adj1" fmla="val 16200000"/>
                <a:gd name="adj2" fmla="val 21525399"/>
              </a:avLst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弧 11">
              <a:extLst>
                <a:ext uri="{FF2B5EF4-FFF2-40B4-BE49-F238E27FC236}">
                  <a16:creationId xmlns:a16="http://schemas.microsoft.com/office/drawing/2014/main" id="{D3EE3A10-5C5D-C281-4614-E332B36903E3}"/>
                </a:ext>
              </a:extLst>
            </p:cNvPr>
            <p:cNvSpPr/>
            <p:nvPr/>
          </p:nvSpPr>
          <p:spPr>
            <a:xfrm>
              <a:off x="-474313" y="4533900"/>
              <a:ext cx="3067050" cy="2881223"/>
            </a:xfrm>
            <a:prstGeom prst="arc">
              <a:avLst>
                <a:gd name="adj1" fmla="val 16200000"/>
                <a:gd name="adj2" fmla="val 21525399"/>
              </a:avLst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613A727-47BA-B843-1E9B-39FFFF8A68BD}"/>
                </a:ext>
              </a:extLst>
            </p:cNvPr>
            <p:cNvSpPr/>
            <p:nvPr/>
          </p:nvSpPr>
          <p:spPr>
            <a:xfrm>
              <a:off x="1618278" y="5375993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8F759EF9-1492-1549-ED1C-240FCCECD353}"/>
                </a:ext>
              </a:extLst>
            </p:cNvPr>
            <p:cNvSpPr/>
            <p:nvPr/>
          </p:nvSpPr>
          <p:spPr>
            <a:xfrm>
              <a:off x="1282621" y="4423218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9C79AB8E-85C2-4C74-F638-15B9F134C589}"/>
                </a:ext>
              </a:extLst>
            </p:cNvPr>
            <p:cNvSpPr/>
            <p:nvPr/>
          </p:nvSpPr>
          <p:spPr>
            <a:xfrm>
              <a:off x="1425789" y="4861099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BA287CA4-5ABA-8E03-558B-999ACAC0C1FA}"/>
                </a:ext>
              </a:extLst>
            </p:cNvPr>
            <p:cNvSpPr/>
            <p:nvPr/>
          </p:nvSpPr>
          <p:spPr>
            <a:xfrm>
              <a:off x="2055345" y="4823775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876A7E18-818C-296E-64A9-FF34365B191F}"/>
                </a:ext>
              </a:extLst>
            </p:cNvPr>
            <p:cNvSpPr/>
            <p:nvPr/>
          </p:nvSpPr>
          <p:spPr>
            <a:xfrm>
              <a:off x="2311418" y="5131366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234E7908-698C-7BA8-C2B9-26377A5D8BF2}"/>
                </a:ext>
              </a:extLst>
            </p:cNvPr>
            <p:cNvSpPr/>
            <p:nvPr/>
          </p:nvSpPr>
          <p:spPr>
            <a:xfrm>
              <a:off x="1443877" y="5244727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DE6A2C6A-FA38-E0AC-0463-4BD8A5CA1DD6}"/>
                </a:ext>
              </a:extLst>
            </p:cNvPr>
            <p:cNvSpPr/>
            <p:nvPr/>
          </p:nvSpPr>
          <p:spPr>
            <a:xfrm>
              <a:off x="1918579" y="5183946"/>
              <a:ext cx="228600" cy="2442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矢印: 右 19">
            <a:extLst>
              <a:ext uri="{FF2B5EF4-FFF2-40B4-BE49-F238E27FC236}">
                <a16:creationId xmlns:a16="http://schemas.microsoft.com/office/drawing/2014/main" id="{CB4B0083-732C-3D73-8F38-39775276E749}"/>
              </a:ext>
            </a:extLst>
          </p:cNvPr>
          <p:cNvSpPr/>
          <p:nvPr/>
        </p:nvSpPr>
        <p:spPr>
          <a:xfrm>
            <a:off x="2768490" y="5581427"/>
            <a:ext cx="1326973" cy="39692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081ED70-83BB-B8B5-DC8B-1F660850E247}"/>
              </a:ext>
            </a:extLst>
          </p:cNvPr>
          <p:cNvGrpSpPr/>
          <p:nvPr/>
        </p:nvGrpSpPr>
        <p:grpSpPr>
          <a:xfrm>
            <a:off x="2994395" y="4686466"/>
            <a:ext cx="2865386" cy="2795182"/>
            <a:chOff x="-474313" y="4423218"/>
            <a:chExt cx="3067050" cy="2991905"/>
          </a:xfrm>
        </p:grpSpPr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9A901C1A-BFCA-7065-8083-425159EEB18F}"/>
                </a:ext>
              </a:extLst>
            </p:cNvPr>
            <p:cNvSpPr/>
            <p:nvPr/>
          </p:nvSpPr>
          <p:spPr>
            <a:xfrm>
              <a:off x="97367" y="5210355"/>
              <a:ext cx="1923691" cy="1923691"/>
            </a:xfrm>
            <a:prstGeom prst="arc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弧 25">
              <a:extLst>
                <a:ext uri="{FF2B5EF4-FFF2-40B4-BE49-F238E27FC236}">
                  <a16:creationId xmlns:a16="http://schemas.microsoft.com/office/drawing/2014/main" id="{ABAC1EFD-63CF-BA31-7CCF-68C8A4A22EDC}"/>
                </a:ext>
              </a:extLst>
            </p:cNvPr>
            <p:cNvSpPr/>
            <p:nvPr/>
          </p:nvSpPr>
          <p:spPr>
            <a:xfrm>
              <a:off x="-254000" y="4879858"/>
              <a:ext cx="2584450" cy="2396946"/>
            </a:xfrm>
            <a:prstGeom prst="arc">
              <a:avLst>
                <a:gd name="adj1" fmla="val 16200000"/>
                <a:gd name="adj2" fmla="val 21525399"/>
              </a:avLst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id="{69631377-B167-0637-7E26-3BC45BA4948E}"/>
                </a:ext>
              </a:extLst>
            </p:cNvPr>
            <p:cNvSpPr/>
            <p:nvPr/>
          </p:nvSpPr>
          <p:spPr>
            <a:xfrm>
              <a:off x="-474313" y="4533900"/>
              <a:ext cx="3067050" cy="2881223"/>
            </a:xfrm>
            <a:prstGeom prst="arc">
              <a:avLst>
                <a:gd name="adj1" fmla="val 16200000"/>
                <a:gd name="adj2" fmla="val 21525399"/>
              </a:avLst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B95D7E40-EE99-A90E-9015-6D2E212C1BB2}"/>
                </a:ext>
              </a:extLst>
            </p:cNvPr>
            <p:cNvSpPr/>
            <p:nvPr/>
          </p:nvSpPr>
          <p:spPr>
            <a:xfrm>
              <a:off x="1618278" y="5386103"/>
              <a:ext cx="228600" cy="2442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116C3A56-DCFC-F1E0-AF63-3A89611FC916}"/>
                </a:ext>
              </a:extLst>
            </p:cNvPr>
            <p:cNvSpPr/>
            <p:nvPr/>
          </p:nvSpPr>
          <p:spPr>
            <a:xfrm>
              <a:off x="1282621" y="4423218"/>
              <a:ext cx="228600" cy="24429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8202142F-C28C-E440-7F4A-2DA4A576FF67}"/>
                </a:ext>
              </a:extLst>
            </p:cNvPr>
            <p:cNvSpPr/>
            <p:nvPr/>
          </p:nvSpPr>
          <p:spPr>
            <a:xfrm>
              <a:off x="1425789" y="4861099"/>
              <a:ext cx="228600" cy="24429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E7370F22-3BFE-A916-D195-17A8C19DE35D}"/>
                </a:ext>
              </a:extLst>
            </p:cNvPr>
            <p:cNvSpPr/>
            <p:nvPr/>
          </p:nvSpPr>
          <p:spPr>
            <a:xfrm>
              <a:off x="2055345" y="4823775"/>
              <a:ext cx="228600" cy="244295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DEC807D3-F5AC-EA96-3E97-E565DD66A64B}"/>
                </a:ext>
              </a:extLst>
            </p:cNvPr>
            <p:cNvSpPr/>
            <p:nvPr/>
          </p:nvSpPr>
          <p:spPr>
            <a:xfrm>
              <a:off x="2285688" y="5113650"/>
              <a:ext cx="228600" cy="2442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83B08F04-908B-5840-4629-40B53FB4430F}"/>
                </a:ext>
              </a:extLst>
            </p:cNvPr>
            <p:cNvSpPr/>
            <p:nvPr/>
          </p:nvSpPr>
          <p:spPr>
            <a:xfrm>
              <a:off x="1443877" y="5244727"/>
              <a:ext cx="228600" cy="24429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B54B0E1-BCC6-709E-6B50-177D27205991}"/>
                </a:ext>
              </a:extLst>
            </p:cNvPr>
            <p:cNvSpPr/>
            <p:nvPr/>
          </p:nvSpPr>
          <p:spPr>
            <a:xfrm>
              <a:off x="1918579" y="5183946"/>
              <a:ext cx="228600" cy="24429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18C0596-8851-F5AE-FB4F-70941C56D951}"/>
              </a:ext>
            </a:extLst>
          </p:cNvPr>
          <p:cNvGrpSpPr/>
          <p:nvPr/>
        </p:nvGrpSpPr>
        <p:grpSpPr>
          <a:xfrm>
            <a:off x="5714273" y="4480876"/>
            <a:ext cx="3066689" cy="3017670"/>
            <a:chOff x="7188289" y="3732684"/>
            <a:chExt cx="3282521" cy="3230052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D283173E-6441-EBEE-F328-BCD8CFF916D4}"/>
                </a:ext>
              </a:extLst>
            </p:cNvPr>
            <p:cNvGrpSpPr/>
            <p:nvPr/>
          </p:nvGrpSpPr>
          <p:grpSpPr>
            <a:xfrm>
              <a:off x="7188289" y="3970831"/>
              <a:ext cx="3067050" cy="2991905"/>
              <a:chOff x="-474313" y="4423218"/>
              <a:chExt cx="3067050" cy="2991905"/>
            </a:xfrm>
          </p:grpSpPr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2C92118E-CC77-F41B-D272-F300F692B8B4}"/>
                  </a:ext>
                </a:extLst>
              </p:cNvPr>
              <p:cNvSpPr/>
              <p:nvPr/>
            </p:nvSpPr>
            <p:spPr>
              <a:xfrm>
                <a:off x="97367" y="5210355"/>
                <a:ext cx="1923691" cy="1923691"/>
              </a:xfrm>
              <a:prstGeom prst="arc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FCE5999D-2A60-49CA-217D-4A284C8D36AE}"/>
                  </a:ext>
                </a:extLst>
              </p:cNvPr>
              <p:cNvSpPr/>
              <p:nvPr/>
            </p:nvSpPr>
            <p:spPr>
              <a:xfrm>
                <a:off x="-254000" y="4879858"/>
                <a:ext cx="2584450" cy="2396946"/>
              </a:xfrm>
              <a:prstGeom prst="arc">
                <a:avLst>
                  <a:gd name="adj1" fmla="val 16200000"/>
                  <a:gd name="adj2" fmla="val 21525399"/>
                </a:avLst>
              </a:prstGeom>
              <a:ln w="571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C9A7CA08-AC01-B608-D9C1-B49E47786A20}"/>
                  </a:ext>
                </a:extLst>
              </p:cNvPr>
              <p:cNvSpPr/>
              <p:nvPr/>
            </p:nvSpPr>
            <p:spPr>
              <a:xfrm>
                <a:off x="-474313" y="4533900"/>
                <a:ext cx="3067050" cy="2881223"/>
              </a:xfrm>
              <a:prstGeom prst="arc">
                <a:avLst>
                  <a:gd name="adj1" fmla="val 16200000"/>
                  <a:gd name="adj2" fmla="val 21525399"/>
                </a:avLst>
              </a:prstGeom>
              <a:ln w="571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5673DEA2-9380-9B81-E2B1-E510711FEFFD}"/>
                  </a:ext>
                </a:extLst>
              </p:cNvPr>
              <p:cNvSpPr/>
              <p:nvPr/>
            </p:nvSpPr>
            <p:spPr>
              <a:xfrm>
                <a:off x="1618278" y="5358626"/>
                <a:ext cx="228600" cy="2442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A3BB469A-F168-636E-B6AF-307A9AE4F24E}"/>
                  </a:ext>
                </a:extLst>
              </p:cNvPr>
              <p:cNvSpPr/>
              <p:nvPr/>
            </p:nvSpPr>
            <p:spPr>
              <a:xfrm>
                <a:off x="1282621" y="4423218"/>
                <a:ext cx="228600" cy="24429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>
                <a:extLst>
                  <a:ext uri="{FF2B5EF4-FFF2-40B4-BE49-F238E27FC236}">
                    <a16:creationId xmlns:a16="http://schemas.microsoft.com/office/drawing/2014/main" id="{827DEF1C-EA84-AC6F-A5BB-6CC7B265A121}"/>
                  </a:ext>
                </a:extLst>
              </p:cNvPr>
              <p:cNvSpPr/>
              <p:nvPr/>
            </p:nvSpPr>
            <p:spPr>
              <a:xfrm>
                <a:off x="1425789" y="4861099"/>
                <a:ext cx="228600" cy="24429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1BF39EE5-CC5F-746B-F510-EDF2F2E10876}"/>
                  </a:ext>
                </a:extLst>
              </p:cNvPr>
              <p:cNvSpPr/>
              <p:nvPr/>
            </p:nvSpPr>
            <p:spPr>
              <a:xfrm>
                <a:off x="2055345" y="4823775"/>
                <a:ext cx="228600" cy="244295"/>
              </a:xfrm>
              <a:prstGeom prst="ellipse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6E33D51F-E8A9-8AE8-7592-BE15F462E136}"/>
                  </a:ext>
                </a:extLst>
              </p:cNvPr>
              <p:cNvSpPr/>
              <p:nvPr/>
            </p:nvSpPr>
            <p:spPr>
              <a:xfrm>
                <a:off x="2311205" y="5122579"/>
                <a:ext cx="228600" cy="2442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1CC15083-34EA-219D-2F4D-A198D9C38A5C}"/>
                  </a:ext>
                </a:extLst>
              </p:cNvPr>
              <p:cNvSpPr/>
              <p:nvPr/>
            </p:nvSpPr>
            <p:spPr>
              <a:xfrm>
                <a:off x="1443877" y="5244727"/>
                <a:ext cx="228600" cy="24429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E32961B2-C469-2F2D-215C-FFFBD61DF983}"/>
                  </a:ext>
                </a:extLst>
              </p:cNvPr>
              <p:cNvSpPr/>
              <p:nvPr/>
            </p:nvSpPr>
            <p:spPr>
              <a:xfrm>
                <a:off x="1918579" y="5183946"/>
                <a:ext cx="228600" cy="2442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893273AD-EC8F-2F65-486F-E3BCE6E8DE6B}"/>
                </a:ext>
              </a:extLst>
            </p:cNvPr>
            <p:cNvSpPr/>
            <p:nvPr/>
          </p:nvSpPr>
          <p:spPr>
            <a:xfrm rot="21391709">
              <a:off x="8949876" y="3732684"/>
              <a:ext cx="236495" cy="1174893"/>
            </a:xfrm>
            <a:custGeom>
              <a:avLst/>
              <a:gdLst>
                <a:gd name="connsiteX0" fmla="*/ 191588 w 191588"/>
                <a:gd name="connsiteY0" fmla="*/ 1018903 h 1018903"/>
                <a:gd name="connsiteX1" fmla="*/ 165463 w 191588"/>
                <a:gd name="connsiteY1" fmla="*/ 679269 h 1018903"/>
                <a:gd name="connsiteX2" fmla="*/ 60960 w 191588"/>
                <a:gd name="connsiteY2" fmla="*/ 174172 h 1018903"/>
                <a:gd name="connsiteX3" fmla="*/ 0 w 191588"/>
                <a:gd name="connsiteY3" fmla="*/ 0 h 10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88" h="1018903">
                  <a:moveTo>
                    <a:pt x="191588" y="1018903"/>
                  </a:moveTo>
                  <a:cubicBezTo>
                    <a:pt x="189411" y="919480"/>
                    <a:pt x="187234" y="820057"/>
                    <a:pt x="165463" y="679269"/>
                  </a:cubicBezTo>
                  <a:cubicBezTo>
                    <a:pt x="143692" y="538481"/>
                    <a:pt x="88537" y="287383"/>
                    <a:pt x="60960" y="174172"/>
                  </a:cubicBezTo>
                  <a:cubicBezTo>
                    <a:pt x="33383" y="60960"/>
                    <a:pt x="16691" y="30480"/>
                    <a:pt x="0" y="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3789AFF-CC6F-2017-283D-234A4D44EAAD}"/>
                </a:ext>
              </a:extLst>
            </p:cNvPr>
            <p:cNvSpPr/>
            <p:nvPr/>
          </p:nvSpPr>
          <p:spPr>
            <a:xfrm>
              <a:off x="9387598" y="4755339"/>
              <a:ext cx="1083212" cy="235658"/>
            </a:xfrm>
            <a:custGeom>
              <a:avLst/>
              <a:gdLst>
                <a:gd name="connsiteX0" fmla="*/ 0 w 914400"/>
                <a:gd name="connsiteY0" fmla="*/ 304800 h 304800"/>
                <a:gd name="connsiteX1" fmla="*/ 296092 w 914400"/>
                <a:gd name="connsiteY1" fmla="*/ 130628 h 304800"/>
                <a:gd name="connsiteX2" fmla="*/ 740229 w 914400"/>
                <a:gd name="connsiteY2" fmla="*/ 26125 h 304800"/>
                <a:gd name="connsiteX3" fmla="*/ 914400 w 914400"/>
                <a:gd name="connsiteY3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04800">
                  <a:moveTo>
                    <a:pt x="0" y="304800"/>
                  </a:moveTo>
                  <a:cubicBezTo>
                    <a:pt x="86360" y="240937"/>
                    <a:pt x="172721" y="177074"/>
                    <a:pt x="296092" y="130628"/>
                  </a:cubicBezTo>
                  <a:cubicBezTo>
                    <a:pt x="419463" y="84182"/>
                    <a:pt x="637178" y="47896"/>
                    <a:pt x="740229" y="26125"/>
                  </a:cubicBezTo>
                  <a:cubicBezTo>
                    <a:pt x="843280" y="4354"/>
                    <a:pt x="878840" y="2177"/>
                    <a:pt x="9144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矢印: 右 48">
            <a:extLst>
              <a:ext uri="{FF2B5EF4-FFF2-40B4-BE49-F238E27FC236}">
                <a16:creationId xmlns:a16="http://schemas.microsoft.com/office/drawing/2014/main" id="{E2527766-A5FE-F48B-E286-FC96C60344BC}"/>
              </a:ext>
            </a:extLst>
          </p:cNvPr>
          <p:cNvSpPr/>
          <p:nvPr/>
        </p:nvSpPr>
        <p:spPr>
          <a:xfrm>
            <a:off x="6340706" y="5581427"/>
            <a:ext cx="677354" cy="35260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15436D9-5B85-AB1C-A15D-29B0B5A6771E}"/>
              </a:ext>
            </a:extLst>
          </p:cNvPr>
          <p:cNvSpPr txBox="1"/>
          <p:nvPr/>
        </p:nvSpPr>
        <p:spPr>
          <a:xfrm>
            <a:off x="2404018" y="4706475"/>
            <a:ext cx="2293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Timing information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27AF4FF-78AB-29E2-5B6B-C60696999D1F}"/>
              </a:ext>
            </a:extLst>
          </p:cNvPr>
          <p:cNvSpPr txBox="1"/>
          <p:nvPr/>
        </p:nvSpPr>
        <p:spPr>
          <a:xfrm>
            <a:off x="8961817" y="4975633"/>
            <a:ext cx="2864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More </a:t>
            </a: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robust</a:t>
            </a: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reconstruction!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2" name="日付プレースホルダー 51">
            <a:extLst>
              <a:ext uri="{FF2B5EF4-FFF2-40B4-BE49-F238E27FC236}">
                <a16:creationId xmlns:a16="http://schemas.microsoft.com/office/drawing/2014/main" id="{AE9F237F-1AA6-74D2-1019-61FFD6D4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3" name="フッター プレースホルダー 52">
            <a:extLst>
              <a:ext uri="{FF2B5EF4-FFF2-40B4-BE49-F238E27FC236}">
                <a16:creationId xmlns:a16="http://schemas.microsoft.com/office/drawing/2014/main" id="{F0305481-2BE4-D38B-70D8-0B728FA2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54" name="スライド番号プレースホルダー 53">
            <a:extLst>
              <a:ext uri="{FF2B5EF4-FFF2-40B4-BE49-F238E27FC236}">
                <a16:creationId xmlns:a16="http://schemas.microsoft.com/office/drawing/2014/main" id="{29D3A0F6-5A88-8E8A-933B-EBED01EF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BC3F25-4D18-5613-D151-FFF725DE1D7C}"/>
              </a:ext>
            </a:extLst>
          </p:cNvPr>
          <p:cNvSpPr txBox="1"/>
          <p:nvPr/>
        </p:nvSpPr>
        <p:spPr>
          <a:xfrm>
            <a:off x="7318306" y="1833720"/>
            <a:ext cx="327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140pileup@HL-LHC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1500pileup@FCC-hh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C16B8A-4435-9327-EB1B-7621DC089A07}"/>
              </a:ext>
            </a:extLst>
          </p:cNvPr>
          <p:cNvSpPr txBox="1"/>
          <p:nvPr/>
        </p:nvSpPr>
        <p:spPr>
          <a:xfrm>
            <a:off x="2891400" y="2818564"/>
            <a:ext cx="5388898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Detector with…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Good spatial resolution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32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Good timing resolution</a:t>
            </a:r>
            <a:endParaRPr kumimoji="1" lang="ja-JP" altLang="en-US" sz="3200" b="1" i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11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EAF1A-F98B-2F2F-9187-55922A0E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TID damage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CDB658-FD81-8601-21D9-1BD5D3B7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A86E26-F83E-F6A6-A06B-326D27C2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62D661-8ADF-D85B-AA53-44C6C745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699-1CC3-4D3A-810F-3A84A3EAC2C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833C28D-369F-B012-1784-1CDBBEE2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854016"/>
            <a:ext cx="11706046" cy="52017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Already studie</a:t>
            </a:r>
            <a:r>
              <a:rPr lang="en-US" altLang="ja-JP" dirty="0"/>
              <a:t>d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Gamma</a:t>
            </a:r>
            <a:r>
              <a:rPr kumimoji="1" lang="ja-JP" altLang="en-US" dirty="0"/>
              <a:t> </a:t>
            </a:r>
            <a:r>
              <a:rPr kumimoji="1" lang="en-US" altLang="ja-JP" dirty="0"/>
              <a:t>ray</a:t>
            </a:r>
            <a:r>
              <a:rPr kumimoji="1" lang="ja-JP" altLang="en-US" dirty="0"/>
              <a:t> </a:t>
            </a:r>
            <a:r>
              <a:rPr kumimoji="1" lang="en-US" altLang="ja-JP" dirty="0"/>
              <a:t>irradiation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with</a:t>
            </a:r>
            <a:r>
              <a:rPr kumimoji="1" lang="ja-JP" altLang="en-US" dirty="0"/>
              <a:t> </a:t>
            </a:r>
            <a:r>
              <a:rPr kumimoji="1" lang="en-US" altLang="ja-JP" baseline="30000" dirty="0"/>
              <a:t>60</a:t>
            </a:r>
            <a:r>
              <a:rPr kumimoji="1" lang="en-US" altLang="ja-JP" dirty="0"/>
              <a:t>Co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BEFBA6D-92DF-52B8-1A44-AA465924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96" y="1964227"/>
            <a:ext cx="3403775" cy="26544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B46C5F6-FCCD-1F53-7434-1EA55ED9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001" y="1964227"/>
            <a:ext cx="3741965" cy="27269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438CBC4-6DE3-5413-7285-A0D926493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296" y="1964227"/>
            <a:ext cx="3303807" cy="31470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099845-2495-9616-7DC6-EE80E776F868}"/>
              </a:ext>
            </a:extLst>
          </p:cNvPr>
          <p:cNvSpPr txBox="1"/>
          <p:nvPr/>
        </p:nvSpPr>
        <p:spPr>
          <a:xfrm>
            <a:off x="1263154" y="4531044"/>
            <a:ext cx="291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IV</a:t>
            </a:r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measurement</a:t>
            </a:r>
            <a:endParaRPr kumimoji="1" lang="ja-JP" altLang="en-US" sz="2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60767F-77A8-2E45-CB37-1C9651C41EA8}"/>
              </a:ext>
            </a:extLst>
          </p:cNvPr>
          <p:cNvSpPr txBox="1"/>
          <p:nvPr/>
        </p:nvSpPr>
        <p:spPr>
          <a:xfrm>
            <a:off x="4578080" y="4566538"/>
            <a:ext cx="402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Pulse</a:t>
            </a:r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height</a:t>
            </a:r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distribution</a:t>
            </a:r>
            <a:endParaRPr kumimoji="1" lang="ja-JP" altLang="en-US" sz="2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C236698-DED9-31F5-04A0-5545FDFBC34E}"/>
              </a:ext>
            </a:extLst>
          </p:cNvPr>
          <p:cNvSpPr txBox="1"/>
          <p:nvPr/>
        </p:nvSpPr>
        <p:spPr>
          <a:xfrm>
            <a:off x="9259298" y="502908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Cross talk</a:t>
            </a:r>
            <a:endParaRPr kumimoji="1" lang="ja-JP" altLang="en-US" sz="2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46ED75D-5F0C-168E-D1A2-A9E5E9DB1582}"/>
              </a:ext>
            </a:extLst>
          </p:cNvPr>
          <p:cNvSpPr/>
          <p:nvPr/>
        </p:nvSpPr>
        <p:spPr>
          <a:xfrm>
            <a:off x="856681" y="5361459"/>
            <a:ext cx="6209979" cy="6402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effect of TID damage is small*</a:t>
            </a:r>
            <a:endParaRPr kumimoji="1" lang="ja-JP" altLang="en-US" sz="28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7B2BB4-7A96-180E-7CC1-92AEBE076693}"/>
              </a:ext>
            </a:extLst>
          </p:cNvPr>
          <p:cNvSpPr txBox="1"/>
          <p:nvPr/>
        </p:nvSpPr>
        <p:spPr>
          <a:xfrm>
            <a:off x="7013636" y="5654724"/>
            <a:ext cx="374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*Compare</a:t>
            </a:r>
            <a:r>
              <a: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 proton irradiation</a:t>
            </a:r>
            <a:endParaRPr kumimoji="1" lang="ja-JP" altLang="en-US" sz="16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4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8A74BA-E61A-5B79-A72E-012CB9D8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Dosimetry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925A14-42D6-1B40-DF5F-1244B5D2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74EF41-A629-ECF1-DB95-AB075EA6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8FAC25-0294-4C0D-536E-386DD55D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668772A-FC59-302F-33A8-61E14CD43F11}"/>
              </a:ext>
            </a:extLst>
          </p:cNvPr>
          <p:cNvSpPr txBox="1">
            <a:spLocks/>
          </p:cNvSpPr>
          <p:nvPr/>
        </p:nvSpPr>
        <p:spPr>
          <a:xfrm>
            <a:off x="331090" y="1081805"/>
            <a:ext cx="8183632" cy="4533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b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74F704-5A64-5A1E-009F-BAEC818E91F8}"/>
              </a:ext>
            </a:extLst>
          </p:cNvPr>
          <p:cNvSpPr/>
          <p:nvPr/>
        </p:nvSpPr>
        <p:spPr>
          <a:xfrm rot="5400000">
            <a:off x="2016988" y="2036834"/>
            <a:ext cx="1813182" cy="1660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7D7492-393E-7DD8-313F-77F06B861CB7}"/>
              </a:ext>
            </a:extLst>
          </p:cNvPr>
          <p:cNvSpPr/>
          <p:nvPr/>
        </p:nvSpPr>
        <p:spPr>
          <a:xfrm>
            <a:off x="2591782" y="1907432"/>
            <a:ext cx="131780" cy="3654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4088D7C-ADB5-E377-DC37-D65EE95403F2}"/>
              </a:ext>
            </a:extLst>
          </p:cNvPr>
          <p:cNvSpPr/>
          <p:nvPr/>
        </p:nvSpPr>
        <p:spPr>
          <a:xfrm>
            <a:off x="2718689" y="1907431"/>
            <a:ext cx="127881" cy="365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031E578-C32A-588D-72B6-4AE538AE32F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448615" y="1682405"/>
            <a:ext cx="209057" cy="225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A777920-B967-6C12-93E6-659DBEB721C8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2525777" y="2272914"/>
            <a:ext cx="256853" cy="193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77C56F-BABB-5631-F8AA-A9E6927BED9E}"/>
              </a:ext>
            </a:extLst>
          </p:cNvPr>
          <p:cNvSpPr txBox="1"/>
          <p:nvPr/>
        </p:nvSpPr>
        <p:spPr>
          <a:xfrm>
            <a:off x="1959338" y="1377857"/>
            <a:ext cx="94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Al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85A322-1F89-D500-6C2D-B17744EEC383}"/>
              </a:ext>
            </a:extLst>
          </p:cNvPr>
          <p:cNvSpPr txBox="1"/>
          <p:nvPr/>
        </p:nvSpPr>
        <p:spPr>
          <a:xfrm>
            <a:off x="1870254" y="2405457"/>
            <a:ext cx="94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Sensor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0880E13-0173-8358-A3F4-251131FB9B76}"/>
              </a:ext>
            </a:extLst>
          </p:cNvPr>
          <p:cNvSpPr/>
          <p:nvPr/>
        </p:nvSpPr>
        <p:spPr>
          <a:xfrm>
            <a:off x="1183667" y="1896798"/>
            <a:ext cx="358007" cy="365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3AE2D77-521E-F41E-834A-3089A6C2B5D3}"/>
              </a:ext>
            </a:extLst>
          </p:cNvPr>
          <p:cNvSpPr/>
          <p:nvPr/>
        </p:nvSpPr>
        <p:spPr>
          <a:xfrm>
            <a:off x="1664945" y="2016800"/>
            <a:ext cx="783670" cy="1636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853DE9-E83D-0AA3-033C-B2161F9AB24F}"/>
              </a:ext>
            </a:extLst>
          </p:cNvPr>
          <p:cNvSpPr txBox="1"/>
          <p:nvPr/>
        </p:nvSpPr>
        <p:spPr>
          <a:xfrm>
            <a:off x="3089230" y="1224007"/>
            <a:ext cx="2951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Proton irradiation to Al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5895599-519F-71C9-47F2-C4E03BE21CDC}"/>
              </a:ext>
            </a:extLst>
          </p:cNvPr>
          <p:cNvSpPr txBox="1"/>
          <p:nvPr/>
        </p:nvSpPr>
        <p:spPr>
          <a:xfrm>
            <a:off x="3255485" y="1855422"/>
            <a:ext cx="244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baseline="30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２４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are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produced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9C01A3-D87F-6488-43C9-2A56FD28B345}"/>
              </a:ext>
            </a:extLst>
          </p:cNvPr>
          <p:cNvSpPr txBox="1"/>
          <p:nvPr/>
        </p:nvSpPr>
        <p:spPr>
          <a:xfrm>
            <a:off x="3003118" y="2657780"/>
            <a:ext cx="312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1.37MeV&amp;2.75MeV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γ-ray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16CC8042-5E3F-DDE9-8362-32D64F9A87CD}"/>
              </a:ext>
            </a:extLst>
          </p:cNvPr>
          <p:cNvSpPr/>
          <p:nvPr/>
        </p:nvSpPr>
        <p:spPr>
          <a:xfrm>
            <a:off x="4032165" y="1618690"/>
            <a:ext cx="263563" cy="29279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CA3D54AE-4FF0-FAE1-DB62-30A045931349}"/>
              </a:ext>
            </a:extLst>
          </p:cNvPr>
          <p:cNvSpPr/>
          <p:nvPr/>
        </p:nvSpPr>
        <p:spPr>
          <a:xfrm>
            <a:off x="4026600" y="2232351"/>
            <a:ext cx="263563" cy="4168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ED94ED09-A349-1A86-26BE-F1335876C188}"/>
              </a:ext>
            </a:extLst>
          </p:cNvPr>
          <p:cNvSpPr/>
          <p:nvPr/>
        </p:nvSpPr>
        <p:spPr>
          <a:xfrm>
            <a:off x="4675816" y="2215960"/>
            <a:ext cx="4087777" cy="457334"/>
          </a:xfrm>
          <a:prstGeom prst="wedgeRoundRectCallout">
            <a:avLst>
              <a:gd name="adj1" fmla="val -59217"/>
              <a:gd name="adj2" fmla="val -10721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Decay</a:t>
            </a:r>
            <a:r>
              <a:rPr kumimoji="1"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 half-lifetime 15hrs</a:t>
            </a:r>
            <a:endParaRPr kumimoji="1" lang="ja-JP" altLang="en-US" sz="2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D70D195-C42E-1B27-FA99-D7DEE133C033}"/>
              </a:ext>
            </a:extLst>
          </p:cNvPr>
          <p:cNvSpPr/>
          <p:nvPr/>
        </p:nvSpPr>
        <p:spPr>
          <a:xfrm>
            <a:off x="6087279" y="2796513"/>
            <a:ext cx="1203604" cy="276831"/>
          </a:xfrm>
          <a:custGeom>
            <a:avLst/>
            <a:gdLst>
              <a:gd name="connsiteX0" fmla="*/ 0 w 1159933"/>
              <a:gd name="connsiteY0" fmla="*/ 103053 h 265707"/>
              <a:gd name="connsiteX1" fmla="*/ 143933 w 1159933"/>
              <a:gd name="connsiteY1" fmla="*/ 1453 h 265707"/>
              <a:gd name="connsiteX2" fmla="*/ 270933 w 1159933"/>
              <a:gd name="connsiteY2" fmla="*/ 170786 h 265707"/>
              <a:gd name="connsiteX3" fmla="*/ 457200 w 1159933"/>
              <a:gd name="connsiteY3" fmla="*/ 43786 h 265707"/>
              <a:gd name="connsiteX4" fmla="*/ 626533 w 1159933"/>
              <a:gd name="connsiteY4" fmla="*/ 238519 h 265707"/>
              <a:gd name="connsiteX5" fmla="*/ 829733 w 1159933"/>
              <a:gd name="connsiteY5" fmla="*/ 86119 h 265707"/>
              <a:gd name="connsiteX6" fmla="*/ 965200 w 1159933"/>
              <a:gd name="connsiteY6" fmla="*/ 263919 h 265707"/>
              <a:gd name="connsiteX7" fmla="*/ 1159933 w 1159933"/>
              <a:gd name="connsiteY7" fmla="*/ 162319 h 26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933" h="265707">
                <a:moveTo>
                  <a:pt x="0" y="103053"/>
                </a:moveTo>
                <a:cubicBezTo>
                  <a:pt x="49389" y="46608"/>
                  <a:pt x="98778" y="-9836"/>
                  <a:pt x="143933" y="1453"/>
                </a:cubicBezTo>
                <a:cubicBezTo>
                  <a:pt x="189089" y="12742"/>
                  <a:pt x="218722" y="163731"/>
                  <a:pt x="270933" y="170786"/>
                </a:cubicBezTo>
                <a:cubicBezTo>
                  <a:pt x="323144" y="177841"/>
                  <a:pt x="397933" y="32497"/>
                  <a:pt x="457200" y="43786"/>
                </a:cubicBezTo>
                <a:cubicBezTo>
                  <a:pt x="516467" y="55075"/>
                  <a:pt x="564444" y="231464"/>
                  <a:pt x="626533" y="238519"/>
                </a:cubicBezTo>
                <a:cubicBezTo>
                  <a:pt x="688622" y="245575"/>
                  <a:pt x="773288" y="81886"/>
                  <a:pt x="829733" y="86119"/>
                </a:cubicBezTo>
                <a:cubicBezTo>
                  <a:pt x="886178" y="90352"/>
                  <a:pt x="910167" y="251219"/>
                  <a:pt x="965200" y="263919"/>
                </a:cubicBezTo>
                <a:cubicBezTo>
                  <a:pt x="1020233" y="276619"/>
                  <a:pt x="1090083" y="219469"/>
                  <a:pt x="1159933" y="162319"/>
                </a:cubicBezTo>
              </a:path>
            </a:pathLst>
          </a:custGeom>
          <a:ln w="28575"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FFAB4F0-692C-A198-DF94-DEEC44FBCC4F}"/>
              </a:ext>
            </a:extLst>
          </p:cNvPr>
          <p:cNvSpPr/>
          <p:nvPr/>
        </p:nvSpPr>
        <p:spPr>
          <a:xfrm>
            <a:off x="7389742" y="2848276"/>
            <a:ext cx="1554125" cy="416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</a:t>
            </a:r>
            <a:r>
              <a:rPr kumimoji="1" lang="ja-JP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detector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35B057-99BB-65DC-3FE1-AA5EC98D0490}"/>
              </a:ext>
            </a:extLst>
          </p:cNvPr>
          <p:cNvSpPr/>
          <p:nvPr/>
        </p:nvSpPr>
        <p:spPr>
          <a:xfrm>
            <a:off x="3743509" y="4474451"/>
            <a:ext cx="102417" cy="128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257E7D3-2011-8623-5222-AD792008C345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6345779" y="4611223"/>
            <a:ext cx="471314" cy="132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A629B03-E899-2561-F4E1-98254C61FBD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345779" y="4355494"/>
            <a:ext cx="454311" cy="1272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087B198-8AA5-D11C-89FF-CD25AA84A739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3794718" y="4346857"/>
            <a:ext cx="3014576" cy="1275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6DBC277-D3FD-BBA4-7D69-3B866A8F247E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3794718" y="4602910"/>
            <a:ext cx="3014576" cy="140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C59B62-EDF3-2BA6-79AE-D1A7D2F6EFF4}"/>
              </a:ext>
            </a:extLst>
          </p:cNvPr>
          <p:cNvSpPr txBox="1"/>
          <p:nvPr/>
        </p:nvSpPr>
        <p:spPr>
          <a:xfrm>
            <a:off x="657587" y="3519187"/>
            <a:ext cx="715416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Efficiency due to solid angle</a:t>
            </a:r>
          </a:p>
          <a:p>
            <a:pPr marL="800100" lvl="1" indent="-342900">
              <a:buFontTx/>
              <a:buChar char="-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Depending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on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distance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10mm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30mm</a:t>
            </a:r>
          </a:p>
          <a:p>
            <a:pPr marL="1371600" lvl="2" indent="-457200">
              <a:buFont typeface="+mj-ea"/>
              <a:buAutoNum type="circleNumDbPlain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60mm</a:t>
            </a:r>
          </a:p>
          <a:p>
            <a:pPr marL="1371600" lvl="2" indent="-457200">
              <a:buFont typeface="+mj-ea"/>
              <a:buAutoNum type="circleNumDbPlain"/>
            </a:pPr>
            <a:endParaRPr kumimoji="1" lang="en-US" altLang="ja-JP" sz="9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Energy efficiency</a:t>
            </a:r>
          </a:p>
          <a:p>
            <a:pPr lvl="1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γ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→  </a:t>
            </a:r>
            <a:r>
              <a:rPr kumimoji="1"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photoelectric absorption</a:t>
            </a:r>
            <a:r>
              <a:rPr kumimoji="1" lang="ja-JP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+ Compton scattering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205880-C0CF-D1EB-31CA-D836BDED23E2}"/>
              </a:ext>
            </a:extLst>
          </p:cNvPr>
          <p:cNvSpPr txBox="1"/>
          <p:nvPr/>
        </p:nvSpPr>
        <p:spPr>
          <a:xfrm>
            <a:off x="8049769" y="5464649"/>
            <a:ext cx="244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*with </a:t>
            </a:r>
            <a:r>
              <a:rPr kumimoji="1" lang="en-US" altLang="ja-JP" sz="1600" b="1" baseline="30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60</a:t>
            </a:r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</a:t>
            </a:r>
            <a:r>
              <a: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，</a:t>
            </a:r>
            <a:r>
              <a:rPr kumimoji="1" lang="en-US" altLang="ja-JP" sz="1600" b="1" baseline="30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137</a:t>
            </a:r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Cs</a:t>
            </a:r>
          </a:p>
          <a:p>
            <a:r>
              <a: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→</a:t>
            </a:r>
            <a:r>
              <a:rPr kumimoji="1" lang="en-US" altLang="ja-JP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extrapolation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B502A6-A286-402D-23FA-4CF6B332E633}"/>
              </a:ext>
            </a:extLst>
          </p:cNvPr>
          <p:cNvSpPr/>
          <p:nvPr/>
        </p:nvSpPr>
        <p:spPr>
          <a:xfrm>
            <a:off x="6294570" y="4482764"/>
            <a:ext cx="102417" cy="1284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CC538890-DBD9-72EB-BC25-68360DF02F84}"/>
              </a:ext>
            </a:extLst>
          </p:cNvPr>
          <p:cNvSpPr/>
          <p:nvPr/>
        </p:nvSpPr>
        <p:spPr>
          <a:xfrm rot="336837">
            <a:off x="4212770" y="4471525"/>
            <a:ext cx="47440" cy="159870"/>
          </a:xfrm>
          <a:custGeom>
            <a:avLst/>
            <a:gdLst>
              <a:gd name="connsiteX0" fmla="*/ 0 w 69947"/>
              <a:gd name="connsiteY0" fmla="*/ 0 h 182880"/>
              <a:gd name="connsiteX1" fmla="*/ 69668 w 69947"/>
              <a:gd name="connsiteY1" fmla="*/ 69669 h 182880"/>
              <a:gd name="connsiteX2" fmla="*/ 26125 w 69947"/>
              <a:gd name="connsiteY2" fmla="*/ 182880 h 182880"/>
              <a:gd name="connsiteX3" fmla="*/ 26125 w 69947"/>
              <a:gd name="connsiteY3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47" h="182880">
                <a:moveTo>
                  <a:pt x="0" y="0"/>
                </a:moveTo>
                <a:cubicBezTo>
                  <a:pt x="32657" y="19594"/>
                  <a:pt x="65314" y="39189"/>
                  <a:pt x="69668" y="69669"/>
                </a:cubicBezTo>
                <a:cubicBezTo>
                  <a:pt x="74022" y="100149"/>
                  <a:pt x="26125" y="182880"/>
                  <a:pt x="26125" y="182880"/>
                </a:cubicBezTo>
                <a:lnTo>
                  <a:pt x="26125" y="18288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1359560F-0B82-260B-18D9-D1B130E1165F}"/>
              </a:ext>
            </a:extLst>
          </p:cNvPr>
          <p:cNvSpPr/>
          <p:nvPr/>
        </p:nvSpPr>
        <p:spPr>
          <a:xfrm>
            <a:off x="6546635" y="4433103"/>
            <a:ext cx="61526" cy="235165"/>
          </a:xfrm>
          <a:custGeom>
            <a:avLst/>
            <a:gdLst>
              <a:gd name="connsiteX0" fmla="*/ 0 w 69947"/>
              <a:gd name="connsiteY0" fmla="*/ 0 h 182880"/>
              <a:gd name="connsiteX1" fmla="*/ 69668 w 69947"/>
              <a:gd name="connsiteY1" fmla="*/ 69669 h 182880"/>
              <a:gd name="connsiteX2" fmla="*/ 26125 w 69947"/>
              <a:gd name="connsiteY2" fmla="*/ 182880 h 182880"/>
              <a:gd name="connsiteX3" fmla="*/ 26125 w 69947"/>
              <a:gd name="connsiteY3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947" h="182880">
                <a:moveTo>
                  <a:pt x="0" y="0"/>
                </a:moveTo>
                <a:cubicBezTo>
                  <a:pt x="32657" y="19594"/>
                  <a:pt x="65314" y="39189"/>
                  <a:pt x="69668" y="69669"/>
                </a:cubicBezTo>
                <a:cubicBezTo>
                  <a:pt x="74022" y="100149"/>
                  <a:pt x="26125" y="182880"/>
                  <a:pt x="26125" y="182880"/>
                </a:cubicBezTo>
                <a:lnTo>
                  <a:pt x="26125" y="18288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9409714-F1CE-68DC-6B33-9C300A417D72}"/>
              </a:ext>
            </a:extLst>
          </p:cNvPr>
          <p:cNvSpPr/>
          <p:nvPr/>
        </p:nvSpPr>
        <p:spPr>
          <a:xfrm>
            <a:off x="6791513" y="4330250"/>
            <a:ext cx="1554125" cy="416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</a:t>
            </a:r>
            <a:r>
              <a:rPr kumimoji="1" lang="ja-JP" alt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detector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2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A4329C-62B8-0914-7798-F26CABA9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</a:t>
            </a:r>
            <a:r>
              <a:rPr kumimoji="1" lang="en-US" altLang="ja-JP" baseline="-25000" dirty="0"/>
              <a:t>A</a:t>
            </a:r>
            <a:r>
              <a:rPr kumimoji="1" lang="en-US" altLang="ja-JP" dirty="0"/>
              <a:t> and C</a:t>
            </a:r>
            <a:r>
              <a:rPr kumimoji="1" lang="en-US" altLang="ja-JP" baseline="-25000" dirty="0"/>
              <a:t>D</a:t>
            </a:r>
            <a:r>
              <a:rPr kumimoji="1" lang="en-US" altLang="ja-JP" dirty="0"/>
              <a:t> relations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18BED3-71BF-E7FE-DF15-FEF48AF8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B7640A-209A-2461-A51E-094A845F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34FE70-F272-3B8B-2A7C-03B97693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9B53490-E00E-18F3-F61D-85872D76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33" y="797115"/>
            <a:ext cx="11726334" cy="5396971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Assuming an exponential reduction in irradiation dose</a:t>
            </a:r>
            <a:r>
              <a:rPr kumimoji="1" lang="en-US" altLang="ja-JP" sz="2800" b="1" baseline="30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[2] </a:t>
            </a:r>
            <a:endParaRPr kumimoji="1" lang="ja-JP" altLang="en-US" sz="2800" b="1" i="0" baseline="30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3200" baseline="300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3200" baseline="30000" dirty="0"/>
          </a:p>
          <a:p>
            <a:pPr marL="0" indent="0">
              <a:buNone/>
            </a:pPr>
            <a:endParaRPr lang="en-US" altLang="ja-JP" sz="3200" baseline="30000" dirty="0"/>
          </a:p>
          <a:p>
            <a:pPr>
              <a:buFont typeface="Wingdings" panose="05000000000000000000" pitchFamily="2" charset="2"/>
              <a:buChar char="l"/>
            </a:pPr>
            <a:endParaRPr kumimoji="1" lang="en-US" altLang="ja-JP" sz="3200" baseline="30000" dirty="0"/>
          </a:p>
          <a:p>
            <a:pPr marL="0" indent="0">
              <a:buNone/>
            </a:pPr>
            <a:endParaRPr kumimoji="1" lang="en-US" altLang="ja-JP" sz="2800" dirty="0"/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800" dirty="0"/>
              <a:t>Using th</a:t>
            </a:r>
            <a:r>
              <a:rPr lang="en-US" altLang="ja-JP" sz="2800" dirty="0"/>
              <a:t>e relation from the IV measurement results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kumimoji="1" lang="en-US" altLang="ja-JP" sz="2400" dirty="0"/>
              <a:t>Overlap among all three conditions</a:t>
            </a:r>
          </a:p>
          <a:p>
            <a:pPr marL="0" indent="0">
              <a:buNone/>
            </a:pP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1C8D78E-87B1-9739-7DCA-803C96A4230D}"/>
                  </a:ext>
                </a:extLst>
              </p:cNvPr>
              <p:cNvSpPr txBox="1"/>
              <p:nvPr/>
            </p:nvSpPr>
            <p:spPr>
              <a:xfrm>
                <a:off x="2396931" y="1446604"/>
                <a:ext cx="3318023" cy="47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61C8D78E-87B1-9739-7DCA-803C96A4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31" y="1446604"/>
                <a:ext cx="3318023" cy="477695"/>
              </a:xfrm>
              <a:prstGeom prst="rect">
                <a:avLst/>
              </a:prstGeom>
              <a:blipFill>
                <a:blip r:embed="rId2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881E1804-1E7B-0A8B-440C-9A445AE1816B}"/>
                  </a:ext>
                </a:extLst>
              </p:cNvPr>
              <p:cNvSpPr txBox="1"/>
              <p:nvPr/>
            </p:nvSpPr>
            <p:spPr>
              <a:xfrm>
                <a:off x="2396931" y="2065742"/>
                <a:ext cx="3372525" cy="47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881E1804-1E7B-0A8B-440C-9A445AE18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31" y="2065742"/>
                <a:ext cx="3372525" cy="477695"/>
              </a:xfrm>
              <a:prstGeom prst="rect">
                <a:avLst/>
              </a:prstGeom>
              <a:blipFill>
                <a:blip r:embed="rId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8539FB39-34DC-CB45-9FD9-0B2211BA778E}"/>
                  </a:ext>
                </a:extLst>
              </p:cNvPr>
              <p:cNvSpPr txBox="1"/>
              <p:nvPr/>
            </p:nvSpPr>
            <p:spPr>
              <a:xfrm>
                <a:off x="3205580" y="2707908"/>
                <a:ext cx="6833153" cy="47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8539FB39-34DC-CB45-9FD9-0B2211BA7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80" y="2707908"/>
                <a:ext cx="6833153" cy="477695"/>
              </a:xfrm>
              <a:prstGeom prst="rect">
                <a:avLst/>
              </a:prstGeom>
              <a:blipFill>
                <a:blip r:embed="rId4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3581B2A-8D86-F3A8-9C8D-873A16C3BE3F}"/>
              </a:ext>
            </a:extLst>
          </p:cNvPr>
          <p:cNvSpPr/>
          <p:nvPr/>
        </p:nvSpPr>
        <p:spPr>
          <a:xfrm>
            <a:off x="766789" y="1498049"/>
            <a:ext cx="1505470" cy="49283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p+  </a:t>
            </a:r>
            <a:endParaRPr kumimoji="1" lang="ja-JP" altLang="en-US" sz="24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2470E46-52C0-0C69-67AA-30E703FF3C1B}"/>
              </a:ext>
            </a:extLst>
          </p:cNvPr>
          <p:cNvSpPr/>
          <p:nvPr/>
        </p:nvSpPr>
        <p:spPr>
          <a:xfrm>
            <a:off x="766789" y="2091169"/>
            <a:ext cx="1505470" cy="5037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n+ </a:t>
            </a:r>
            <a:endParaRPr kumimoji="1" lang="ja-JP" altLang="en-US" sz="24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AD453581-970B-D9F1-7906-404640CA779C}"/>
                  </a:ext>
                </a:extLst>
              </p:cNvPr>
              <p:cNvSpPr txBox="1"/>
              <p:nvPr/>
            </p:nvSpPr>
            <p:spPr>
              <a:xfrm>
                <a:off x="7070996" y="1458448"/>
                <a:ext cx="51210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m:rPr>
                        <m:nor/>
                      </m:rP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reduction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factor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1" dirty="0"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rPr>
                      <m:t>acceptor</m:t>
                    </m:r>
                  </m:oMath>
                </a14:m>
                <a:endPara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ja-JP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altLang="ja-JP" sz="2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b="1" dirty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reduction factor of donor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sz="2000" b="1" dirty="0"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irradiation dose</a:t>
                </a:r>
                <a:endParaRPr lang="ja-JP" altLang="en-US" sz="2000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0">
                <a:extLst>
                  <a:ext uri="{FF2B5EF4-FFF2-40B4-BE49-F238E27FC236}">
                    <a16:creationId xmlns:a16="http://schemas.microsoft.com/office/drawing/2014/main" id="{AD453581-970B-D9F1-7906-404640CA7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96" y="1458448"/>
                <a:ext cx="5121003" cy="1015663"/>
              </a:xfrm>
              <a:prstGeom prst="rect">
                <a:avLst/>
              </a:prstGeom>
              <a:blipFill>
                <a:blip r:embed="rId5"/>
                <a:stretch>
                  <a:fillRect l="-1071" t="-1198" b="-10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E0A5206B-34D4-07FF-8B3E-C98F7BFD908A}"/>
              </a:ext>
            </a:extLst>
          </p:cNvPr>
          <p:cNvSpPr/>
          <p:nvPr/>
        </p:nvSpPr>
        <p:spPr>
          <a:xfrm>
            <a:off x="6769448" y="1458447"/>
            <a:ext cx="368876" cy="1200329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89BCC3D-B5D0-AE32-22C6-69E0D098B445}"/>
              </a:ext>
            </a:extLst>
          </p:cNvPr>
          <p:cNvSpPr/>
          <p:nvPr/>
        </p:nvSpPr>
        <p:spPr>
          <a:xfrm>
            <a:off x="766789" y="2726970"/>
            <a:ext cx="2274684" cy="5037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effective</a:t>
            </a:r>
            <a:r>
              <a:rPr kumimoji="1"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p+ </a:t>
            </a:r>
            <a:endParaRPr kumimoji="1" lang="ja-JP" altLang="en-US" sz="24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46BDA1B-C565-E4D4-6192-ECDF9FCF9D4E}"/>
              </a:ext>
            </a:extLst>
          </p:cNvPr>
          <p:cNvSpPr txBox="1"/>
          <p:nvPr/>
        </p:nvSpPr>
        <p:spPr>
          <a:xfrm>
            <a:off x="927910" y="4671380"/>
            <a:ext cx="1345101" cy="5788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p+ </a:t>
            </a:r>
            <a:endParaRPr kumimoji="1" lang="ja-JP" altLang="en-US" sz="2800" b="1" i="0" baseline="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1DA9E9-2A35-012F-7A17-0671D74406EA}"/>
              </a:ext>
            </a:extLst>
          </p:cNvPr>
          <p:cNvSpPr txBox="1"/>
          <p:nvPr/>
        </p:nvSpPr>
        <p:spPr>
          <a:xfrm>
            <a:off x="2963226" y="4662213"/>
            <a:ext cx="2509279" cy="5788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effective p+</a:t>
            </a:r>
            <a:endParaRPr kumimoji="1" lang="ja-JP" altLang="en-US" sz="2800" b="1" i="0" baseline="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0C2D49-55A3-BFC7-F2C3-554B7D7BA013}"/>
              </a:ext>
            </a:extLst>
          </p:cNvPr>
          <p:cNvSpPr txBox="1"/>
          <p:nvPr/>
        </p:nvSpPr>
        <p:spPr>
          <a:xfrm>
            <a:off x="2414135" y="4593646"/>
            <a:ext cx="46816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</a:t>
            </a:r>
            <a:endParaRPr kumimoji="1" lang="ja-JP" altLang="en-US" sz="4000" b="1" i="0" baseline="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EFD46D8B-9BEC-4909-EAB7-C96BA7E99D6E}"/>
              </a:ext>
            </a:extLst>
          </p:cNvPr>
          <p:cNvSpPr/>
          <p:nvPr/>
        </p:nvSpPr>
        <p:spPr>
          <a:xfrm>
            <a:off x="1065167" y="5530698"/>
            <a:ext cx="566057" cy="418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095543-3F35-17D3-9D43-FE6DE9EC661A}"/>
              </a:ext>
            </a:extLst>
          </p:cNvPr>
          <p:cNvSpPr txBox="1"/>
          <p:nvPr/>
        </p:nvSpPr>
        <p:spPr>
          <a:xfrm>
            <a:off x="927910" y="4339334"/>
            <a:ext cx="16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Reference</a:t>
            </a:r>
            <a:endParaRPr kumimoji="1" lang="ja-JP" altLang="en-US" b="1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15880E7-43FF-E7DB-1F08-D176DA49724C}"/>
              </a:ext>
            </a:extLst>
          </p:cNvPr>
          <p:cNvSpPr txBox="1"/>
          <p:nvPr/>
        </p:nvSpPr>
        <p:spPr>
          <a:xfrm>
            <a:off x="3202594" y="4325188"/>
            <a:ext cx="211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Compensation</a:t>
            </a:r>
            <a:endParaRPr kumimoji="1" lang="ja-JP" altLang="en-US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0B94E55A-EE6D-9172-F4AD-2DD9937C9A7B}"/>
                  </a:ext>
                </a:extLst>
              </p:cNvPr>
              <p:cNvSpPr txBox="1"/>
              <p:nvPr/>
            </p:nvSpPr>
            <p:spPr>
              <a:xfrm>
                <a:off x="1631224" y="5467515"/>
                <a:ext cx="6507871" cy="477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0B94E55A-EE6D-9172-F4AD-2DD9937C9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24" y="5467515"/>
                <a:ext cx="6507871" cy="477695"/>
              </a:xfrm>
              <a:prstGeom prst="rect">
                <a:avLst/>
              </a:prstGeom>
              <a:blipFill>
                <a:blip r:embed="rId6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矢印: 右 22">
            <a:extLst>
              <a:ext uri="{FF2B5EF4-FFF2-40B4-BE49-F238E27FC236}">
                <a16:creationId xmlns:a16="http://schemas.microsoft.com/office/drawing/2014/main" id="{0F209918-E138-AD9D-ECA7-0678C2EFDA22}"/>
              </a:ext>
            </a:extLst>
          </p:cNvPr>
          <p:cNvSpPr/>
          <p:nvPr/>
        </p:nvSpPr>
        <p:spPr>
          <a:xfrm>
            <a:off x="8139095" y="5691506"/>
            <a:ext cx="566057" cy="4180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F3893048-91EF-4F90-6803-126D876605E6}"/>
                  </a:ext>
                </a:extLst>
              </p:cNvPr>
              <p:cNvSpPr/>
              <p:nvPr/>
            </p:nvSpPr>
            <p:spPr>
              <a:xfrm>
                <a:off x="8822861" y="5530698"/>
                <a:ext cx="1845629" cy="72055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F3893048-91EF-4F90-6803-126D87660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61" y="5530698"/>
                <a:ext cx="1845629" cy="72055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>
            <a:extLst>
              <a:ext uri="{FF2B5EF4-FFF2-40B4-BE49-F238E27FC236}">
                <a16:creationId xmlns:a16="http://schemas.microsoft.com/office/drawing/2014/main" id="{FA4022A4-B863-7A0B-B496-BB0D8ED61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890" y="3430704"/>
            <a:ext cx="2743200" cy="20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6DBB8-3FD1-C8F2-53BE-41DD98AC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Signal measurement setup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E667B-103B-FCB0-4500-F8325BF5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BC6EAC-AF64-9FAF-A5C8-1426FA45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6429A5-A928-5A9F-5508-FFF03E8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602C553-43E9-8552-4258-CF371F69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33" y="1047431"/>
            <a:ext cx="11726334" cy="53969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Signal measurement with Sr90</a:t>
            </a:r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1E50C46-1FAE-9108-DB31-C9BA7EBA4B74}"/>
              </a:ext>
            </a:extLst>
          </p:cNvPr>
          <p:cNvGrpSpPr/>
          <p:nvPr/>
        </p:nvGrpSpPr>
        <p:grpSpPr>
          <a:xfrm>
            <a:off x="4815257" y="1998404"/>
            <a:ext cx="7002432" cy="2403793"/>
            <a:chOff x="4486472" y="1779599"/>
            <a:chExt cx="7002432" cy="240379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DA807A2-2FE7-E929-B327-B4147812CE02}"/>
                </a:ext>
              </a:extLst>
            </p:cNvPr>
            <p:cNvSpPr/>
            <p:nvPr/>
          </p:nvSpPr>
          <p:spPr>
            <a:xfrm>
              <a:off x="4490634" y="1966836"/>
              <a:ext cx="568728" cy="4405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HV</a:t>
              </a: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E24DF2D-DEF3-29DE-E5A7-683DFB5674B8}"/>
                </a:ext>
              </a:extLst>
            </p:cNvPr>
            <p:cNvSpPr/>
            <p:nvPr/>
          </p:nvSpPr>
          <p:spPr>
            <a:xfrm>
              <a:off x="6441692" y="1932014"/>
              <a:ext cx="897775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Sr</a:t>
              </a:r>
              <a:endPara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B5F8356-C8F8-C294-D424-03B8702AF990}"/>
                </a:ext>
              </a:extLst>
            </p:cNvPr>
            <p:cNvSpPr/>
            <p:nvPr/>
          </p:nvSpPr>
          <p:spPr>
            <a:xfrm>
              <a:off x="6236646" y="2443247"/>
              <a:ext cx="1244138" cy="3588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sensor</a:t>
              </a:r>
              <a:endParaRPr kumimoji="1" lang="ja-JP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ED63539-8C95-2926-B426-F6689F960B58}"/>
                </a:ext>
              </a:extLst>
            </p:cNvPr>
            <p:cNvSpPr/>
            <p:nvPr/>
          </p:nvSpPr>
          <p:spPr>
            <a:xfrm>
              <a:off x="5518980" y="2802079"/>
              <a:ext cx="2775065" cy="35883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Amplifier board </a:t>
              </a:r>
              <a:r>
                <a:rPr kumimoji="1" lang="ja-JP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A45A5BD-7466-71DE-C1D5-1E0367DC46C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294045" y="2981496"/>
              <a:ext cx="45027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0119408-1C23-A463-9854-FF9F3472008F}"/>
                </a:ext>
              </a:extLst>
            </p:cNvPr>
            <p:cNvSpPr/>
            <p:nvPr/>
          </p:nvSpPr>
          <p:spPr>
            <a:xfrm>
              <a:off x="10341748" y="2443247"/>
              <a:ext cx="1147156" cy="728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PC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824559B-E17E-9F48-9FF3-9C9B3980804C}"/>
                </a:ext>
              </a:extLst>
            </p:cNvPr>
            <p:cNvCxnSpPr>
              <a:cxnSpLocks/>
            </p:cNvCxnSpPr>
            <p:nvPr/>
          </p:nvCxnSpPr>
          <p:spPr>
            <a:xfrm>
              <a:off x="9891475" y="2981496"/>
              <a:ext cx="45027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CD02271-3944-46B1-17D1-D7A6AF738B5B}"/>
                </a:ext>
              </a:extLst>
            </p:cNvPr>
            <p:cNvSpPr/>
            <p:nvPr/>
          </p:nvSpPr>
          <p:spPr>
            <a:xfrm>
              <a:off x="6236647" y="3280559"/>
              <a:ext cx="1126374" cy="5486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PMT</a:t>
              </a:r>
              <a:endPara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5490C4A-AD3B-C3DB-F115-577D18967E63}"/>
                </a:ext>
              </a:extLst>
            </p:cNvPr>
            <p:cNvSpPr/>
            <p:nvPr/>
          </p:nvSpPr>
          <p:spPr>
            <a:xfrm>
              <a:off x="4486472" y="2614350"/>
              <a:ext cx="568728" cy="4405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LV</a:t>
              </a: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00795CB-D96D-90C4-42D6-57EA36C1A862}"/>
                </a:ext>
              </a:extLst>
            </p:cNvPr>
            <p:cNvCxnSpPr>
              <a:cxnSpLocks/>
            </p:cNvCxnSpPr>
            <p:nvPr/>
          </p:nvCxnSpPr>
          <p:spPr>
            <a:xfrm>
              <a:off x="5069566" y="2249959"/>
              <a:ext cx="7650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8F6CA0B6-60D6-6541-863A-D3AF1ABA5A90}"/>
                </a:ext>
              </a:extLst>
            </p:cNvPr>
            <p:cNvCxnSpPr>
              <a:cxnSpLocks/>
            </p:cNvCxnSpPr>
            <p:nvPr/>
          </p:nvCxnSpPr>
          <p:spPr>
            <a:xfrm>
              <a:off x="5055200" y="2838102"/>
              <a:ext cx="46378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581F8F0-BB5F-7101-205A-A388BF8FF8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3188" y="2248592"/>
              <a:ext cx="5541" cy="5860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AC5FBE6-E940-AA66-891C-BAAC0B70925B}"/>
                </a:ext>
              </a:extLst>
            </p:cNvPr>
            <p:cNvSpPr/>
            <p:nvPr/>
          </p:nvSpPr>
          <p:spPr>
            <a:xfrm>
              <a:off x="4486472" y="3321245"/>
              <a:ext cx="568728" cy="4405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HV</a:t>
              </a: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543309EB-CCF7-477E-1C9D-CF95B29635CA}"/>
                </a:ext>
              </a:extLst>
            </p:cNvPr>
            <p:cNvCxnSpPr>
              <a:cxnSpLocks/>
              <a:stCxn id="21" idx="3"/>
              <a:endCxn id="16" idx="1"/>
            </p:cNvCxnSpPr>
            <p:nvPr/>
          </p:nvCxnSpPr>
          <p:spPr>
            <a:xfrm>
              <a:off x="5055200" y="3541532"/>
              <a:ext cx="1181447" cy="1334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F26AF57-9F28-E2FA-D618-3BD47BE51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4078" y="2430690"/>
              <a:ext cx="13855" cy="109653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25E1848-3547-A51D-FDB7-C0393D41C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3308" y="3519746"/>
              <a:ext cx="1974589" cy="80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84076EA-37A3-4762-407E-8AC64026B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7897" y="3162990"/>
              <a:ext cx="0" cy="37066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D61AF4D8-8CA7-98B0-04BA-27A8C1248F6D}"/>
                </a:ext>
              </a:extLst>
            </p:cNvPr>
            <p:cNvSpPr txBox="1"/>
            <p:nvPr/>
          </p:nvSpPr>
          <p:spPr>
            <a:xfrm>
              <a:off x="8496638" y="3541532"/>
              <a:ext cx="104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trigger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4C4F492-1DEF-A14C-5461-F1D58D893362}"/>
                </a:ext>
              </a:extLst>
            </p:cNvPr>
            <p:cNvSpPr/>
            <p:nvPr/>
          </p:nvSpPr>
          <p:spPr>
            <a:xfrm>
              <a:off x="5318029" y="1779599"/>
              <a:ext cx="3194977" cy="2403793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FD54932-E42D-A955-7BF6-30E441854FE7}"/>
                </a:ext>
              </a:extLst>
            </p:cNvPr>
            <p:cNvSpPr txBox="1"/>
            <p:nvPr/>
          </p:nvSpPr>
          <p:spPr>
            <a:xfrm>
              <a:off x="7787832" y="3787864"/>
              <a:ext cx="1048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bath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2899C899-F51A-2975-959F-BBF471A6D093}"/>
                </a:ext>
              </a:extLst>
            </p:cNvPr>
            <p:cNvSpPr/>
            <p:nvPr/>
          </p:nvSpPr>
          <p:spPr>
            <a:xfrm>
              <a:off x="8744318" y="2443247"/>
              <a:ext cx="1274733" cy="728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Oscillo</a:t>
              </a:r>
            </a:p>
            <a:p>
              <a:pPr algn="ctr"/>
              <a:r>
                <a:rPr kumimoji="1" lang="en-US" altLang="ja-JP" sz="20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scope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9E5C3EA-7AD9-6CD3-51CA-44B9EE4AF35F}"/>
                </a:ext>
              </a:extLst>
            </p:cNvPr>
            <p:cNvSpPr txBox="1"/>
            <p:nvPr/>
          </p:nvSpPr>
          <p:spPr>
            <a:xfrm>
              <a:off x="6049304" y="3789877"/>
              <a:ext cx="1373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Lead shield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B0F37A01-1921-8BDB-2FE8-A3FBD4F53E07}"/>
                </a:ext>
              </a:extLst>
            </p:cNvPr>
            <p:cNvCxnSpPr>
              <a:cxnSpLocks/>
            </p:cNvCxnSpPr>
            <p:nvPr/>
          </p:nvCxnSpPr>
          <p:spPr>
            <a:xfrm>
              <a:off x="6078582" y="3196750"/>
              <a:ext cx="0" cy="920536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3BB5310-3771-8C3E-D034-94BD827ADFDB}"/>
                </a:ext>
              </a:extLst>
            </p:cNvPr>
            <p:cNvCxnSpPr>
              <a:cxnSpLocks/>
            </p:cNvCxnSpPr>
            <p:nvPr/>
          </p:nvCxnSpPr>
          <p:spPr>
            <a:xfrm>
              <a:off x="6052457" y="3210888"/>
              <a:ext cx="1537812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A41DE7FF-E074-3BE2-4349-00F2C7B12F5E}"/>
                </a:ext>
              </a:extLst>
            </p:cNvPr>
            <p:cNvCxnSpPr>
              <a:cxnSpLocks/>
            </p:cNvCxnSpPr>
            <p:nvPr/>
          </p:nvCxnSpPr>
          <p:spPr>
            <a:xfrm>
              <a:off x="7564142" y="3190277"/>
              <a:ext cx="0" cy="920536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998695-9006-B261-5025-928A608F3781}"/>
              </a:ext>
            </a:extLst>
          </p:cNvPr>
          <p:cNvSpPr txBox="1"/>
          <p:nvPr/>
        </p:nvSpPr>
        <p:spPr>
          <a:xfrm>
            <a:off x="4872164" y="4885319"/>
            <a:ext cx="5758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8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Non-irradiated samples : 20</a:t>
            </a:r>
            <a:r>
              <a:rPr kumimoji="1" lang="ja-JP" altLang="en-US" sz="2800" b="1" i="0" baseline="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℃</a:t>
            </a:r>
            <a:endParaRPr kumimoji="1" lang="en-US" altLang="ja-JP" sz="2800" b="1" i="0" baseline="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Irradiated samples : -20</a:t>
            </a:r>
            <a:r>
              <a:rPr kumimoji="1" lang="ja-JP" altLang="en-US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℃</a:t>
            </a:r>
            <a:endParaRPr kumimoji="1" lang="ja-JP" altLang="en-US" sz="2800" b="1" i="0" baseline="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38192D4-6433-FC7A-1C8B-C6411D00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3" y="1998404"/>
            <a:ext cx="3960145" cy="29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0">
            <a:extLst>
              <a:ext uri="{FF2B5EF4-FFF2-40B4-BE49-F238E27FC236}">
                <a16:creationId xmlns:a16="http://schemas.microsoft.com/office/drawing/2014/main" id="{3077B438-31EE-C698-F724-DC9BCC53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33" y="836796"/>
            <a:ext cx="5952307" cy="54791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2FCC87-5B80-A4C0-F124-35C511FE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Cross talk of AC-LGAD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9ED8A8-F2C8-21DE-56BA-5C77C7D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2A5872-203B-2760-921C-10871AE3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3B342C-7653-8077-984C-FB35A9F8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8" name="Arrow: Right 52">
            <a:extLst>
              <a:ext uri="{FF2B5EF4-FFF2-40B4-BE49-F238E27FC236}">
                <a16:creationId xmlns:a16="http://schemas.microsoft.com/office/drawing/2014/main" id="{582CADA7-44AD-A7A3-A5CC-28937A57E71A}"/>
              </a:ext>
            </a:extLst>
          </p:cNvPr>
          <p:cNvSpPr/>
          <p:nvPr/>
        </p:nvSpPr>
        <p:spPr>
          <a:xfrm rot="1492486">
            <a:off x="3407313" y="3376329"/>
            <a:ext cx="1714661" cy="4001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3">
            <a:extLst>
              <a:ext uri="{FF2B5EF4-FFF2-40B4-BE49-F238E27FC236}">
                <a16:creationId xmlns:a16="http://schemas.microsoft.com/office/drawing/2014/main" id="{1B408733-AE68-58CE-9DFC-02ACE36F9260}"/>
              </a:ext>
            </a:extLst>
          </p:cNvPr>
          <p:cNvSpPr txBox="1"/>
          <p:nvPr/>
        </p:nvSpPr>
        <p:spPr>
          <a:xfrm>
            <a:off x="3455113" y="4038266"/>
            <a:ext cx="2559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n+ resistivity</a:t>
            </a:r>
          </a:p>
          <a:p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smaller cross talk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63">
            <a:extLst>
              <a:ext uri="{FF2B5EF4-FFF2-40B4-BE49-F238E27FC236}">
                <a16:creationId xmlns:a16="http://schemas.microsoft.com/office/drawing/2014/main" id="{86DBF2D9-BF5F-191C-10A0-507E4A91C9D0}"/>
              </a:ext>
            </a:extLst>
          </p:cNvPr>
          <p:cNvCxnSpPr/>
          <p:nvPr/>
        </p:nvCxnSpPr>
        <p:spPr>
          <a:xfrm>
            <a:off x="4420826" y="1361839"/>
            <a:ext cx="0" cy="1947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4">
            <a:extLst>
              <a:ext uri="{FF2B5EF4-FFF2-40B4-BE49-F238E27FC236}">
                <a16:creationId xmlns:a16="http://schemas.microsoft.com/office/drawing/2014/main" id="{00C68DCF-1AA1-B4D8-D810-6F6237D4EA08}"/>
              </a:ext>
            </a:extLst>
          </p:cNvPr>
          <p:cNvSpPr txBox="1"/>
          <p:nvPr/>
        </p:nvSpPr>
        <p:spPr>
          <a:xfrm>
            <a:off x="3348378" y="132365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JFY2019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3" name="TextBox 65">
            <a:extLst>
              <a:ext uri="{FF2B5EF4-FFF2-40B4-BE49-F238E27FC236}">
                <a16:creationId xmlns:a16="http://schemas.microsoft.com/office/drawing/2014/main" id="{B4E2F696-D7EC-1058-EBDA-FA1386969E7D}"/>
              </a:ext>
            </a:extLst>
          </p:cNvPr>
          <p:cNvSpPr txBox="1"/>
          <p:nvPr/>
        </p:nvSpPr>
        <p:spPr>
          <a:xfrm>
            <a:off x="4368304" y="133148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JFY2020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CC37FCA7-2E6F-FE7E-BB34-47DACB9D184E}"/>
              </a:ext>
            </a:extLst>
          </p:cNvPr>
          <p:cNvSpPr txBox="1"/>
          <p:nvPr/>
        </p:nvSpPr>
        <p:spPr>
          <a:xfrm>
            <a:off x="6591198" y="3816224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E-b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67">
            <a:extLst>
              <a:ext uri="{FF2B5EF4-FFF2-40B4-BE49-F238E27FC236}">
                <a16:creationId xmlns:a16="http://schemas.microsoft.com/office/drawing/2014/main" id="{FB8F05D0-9D71-670B-BA79-B8EB4EF4AC96}"/>
              </a:ext>
            </a:extLst>
          </p:cNvPr>
          <p:cNvSpPr/>
          <p:nvPr/>
        </p:nvSpPr>
        <p:spPr>
          <a:xfrm>
            <a:off x="5893046" y="3539797"/>
            <a:ext cx="723070" cy="70474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B393DD97-0E20-FD14-FFBA-CA5F51D45016}"/>
              </a:ext>
            </a:extLst>
          </p:cNvPr>
          <p:cNvSpPr txBox="1"/>
          <p:nvPr/>
        </p:nvSpPr>
        <p:spPr>
          <a:xfrm>
            <a:off x="4734736" y="3211564"/>
            <a:ext cx="61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D-b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3">
            <a:extLst>
              <a:ext uri="{FF2B5EF4-FFF2-40B4-BE49-F238E27FC236}">
                <a16:creationId xmlns:a16="http://schemas.microsoft.com/office/drawing/2014/main" id="{FC22EBE5-797B-072C-2944-916C9B5392AC}"/>
              </a:ext>
            </a:extLst>
          </p:cNvPr>
          <p:cNvSpPr txBox="1"/>
          <p:nvPr/>
        </p:nvSpPr>
        <p:spPr>
          <a:xfrm>
            <a:off x="4723637" y="295488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D-a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0">
            <a:extLst>
              <a:ext uri="{FF2B5EF4-FFF2-40B4-BE49-F238E27FC236}">
                <a16:creationId xmlns:a16="http://schemas.microsoft.com/office/drawing/2014/main" id="{DC2D7F79-1641-A396-E212-43AE28AE83B7}"/>
              </a:ext>
            </a:extLst>
          </p:cNvPr>
          <p:cNvSpPr txBox="1"/>
          <p:nvPr/>
        </p:nvSpPr>
        <p:spPr>
          <a:xfrm>
            <a:off x="3261563" y="267289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C2-b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1">
            <a:extLst>
              <a:ext uri="{FF2B5EF4-FFF2-40B4-BE49-F238E27FC236}">
                <a16:creationId xmlns:a16="http://schemas.microsoft.com/office/drawing/2014/main" id="{A9286C7A-55AE-CB43-87B1-BCAA024E72BA}"/>
              </a:ext>
            </a:extLst>
          </p:cNvPr>
          <p:cNvSpPr txBox="1"/>
          <p:nvPr/>
        </p:nvSpPr>
        <p:spPr>
          <a:xfrm>
            <a:off x="3440993" y="2059931"/>
            <a:ext cx="70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EF3361-B426-9C6A-311F-1EA4D2700F53}"/>
              </a:ext>
            </a:extLst>
          </p:cNvPr>
          <p:cNvSpPr txBox="1"/>
          <p:nvPr/>
        </p:nvSpPr>
        <p:spPr>
          <a:xfrm>
            <a:off x="7935578" y="4964107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GB" altLang="ja-JP" sz="1600" b="1" i="0" u="sng" dirty="0">
                <a:latin typeface="Arial" panose="020B0604020202020204" pitchFamily="34" charset="0"/>
                <a:ea typeface="ＭＳ Ｐゴシック" panose="020B0600070205080204" pitchFamily="50" charset="-128"/>
                <a:hlinkClick r:id="rId3"/>
              </a:rPr>
              <a:t>NIMA 1048(2023) 168009 </a:t>
            </a:r>
            <a:endParaRPr kumimoji="1" lang="ja-JP" altLang="en-US" sz="1600" b="1" i="0" u="sng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30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720C3-6E58-A491-294D-A9380CFB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" y="64030"/>
            <a:ext cx="11726334" cy="574325"/>
          </a:xfrm>
        </p:spPr>
        <p:txBody>
          <a:bodyPr anchor="ctr">
            <a:normAutofit/>
          </a:bodyPr>
          <a:lstStyle/>
          <a:p>
            <a:r>
              <a:rPr kumimoji="1" lang="en-US" altLang="ja-JP" sz="3300"/>
              <a:t>Gain of LGAD detector</a:t>
            </a:r>
            <a:endParaRPr kumimoji="1" lang="ja-JP" altLang="en-US" sz="3300"/>
          </a:p>
        </p:txBody>
      </p: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F20EF44E-2EF9-7821-23B9-0DEAF3BD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9" y="702386"/>
            <a:ext cx="7918441" cy="5681482"/>
          </a:xfrm>
          <a:prstGeom prst="rect">
            <a:avLst/>
          </a:prstGeom>
          <a:noFill/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F87FE9-1EDE-A1AE-8D6B-BEC345F8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2833" y="6497670"/>
            <a:ext cx="27432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9B3150-8999-29D6-77C3-E69A31E7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467" y="6502466"/>
            <a:ext cx="5521066" cy="365125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89F532-952D-AB14-E5DB-246E60C2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670"/>
            <a:ext cx="27432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CA74507-1575-4FA1-8926-72592FAF3402}" type="slidenum">
              <a:rPr kumimoji="1" lang="ja-JP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06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E43CB9-BBC7-E823-29D8-BF6D5B9C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Some </a:t>
            </a:r>
            <a:r>
              <a:rPr kumimoji="1" lang="en-US" altLang="ja-JP" sz="3200" dirty="0"/>
              <a:t>dependence of break down voltage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AA33F6-6E21-EF36-E430-79E7929A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365C58-C4C5-C618-2B17-49644FA1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F8558E-3CF8-C584-1D0E-01E01953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2699-1CC3-4D3A-810F-3A84A3EAC2C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680C40-FF05-D770-8087-0AB39D21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0" y="992038"/>
            <a:ext cx="6010495" cy="4215967"/>
          </a:xfrm>
          <a:prstGeom prst="rect">
            <a:avLst/>
          </a:prstGeom>
        </p:spPr>
      </p:pic>
      <p:pic>
        <p:nvPicPr>
          <p:cNvPr id="9" name="図 8" descr="グラフ, 散布図&#10;&#10;自動的に生成された説明">
            <a:extLst>
              <a:ext uri="{FF2B5EF4-FFF2-40B4-BE49-F238E27FC236}">
                <a16:creationId xmlns:a16="http://schemas.microsoft.com/office/drawing/2014/main" id="{2C1E9D3B-BFD9-AAE8-277A-BB685FB2C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/>
          <a:stretch/>
        </p:blipFill>
        <p:spPr>
          <a:xfrm>
            <a:off x="6096000" y="992038"/>
            <a:ext cx="6095076" cy="419073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C89987-F7B1-A22C-D8C0-242F6FE04F91}"/>
              </a:ext>
            </a:extLst>
          </p:cNvPr>
          <p:cNvSpPr/>
          <p:nvPr/>
        </p:nvSpPr>
        <p:spPr>
          <a:xfrm>
            <a:off x="1604433" y="1529926"/>
            <a:ext cx="578050" cy="1032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16802F-9F95-DE2F-552E-4ECD24434F4A}"/>
              </a:ext>
            </a:extLst>
          </p:cNvPr>
          <p:cNvSpPr txBox="1"/>
          <p:nvPr/>
        </p:nvSpPr>
        <p:spPr>
          <a:xfrm>
            <a:off x="1493805" y="1497017"/>
            <a:ext cx="68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low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1FCDA4-D35C-5398-4EEF-807617907763}"/>
              </a:ext>
            </a:extLst>
          </p:cNvPr>
          <p:cNvSpPr txBox="1"/>
          <p:nvPr/>
        </p:nvSpPr>
        <p:spPr>
          <a:xfrm>
            <a:off x="1493807" y="1828425"/>
            <a:ext cx="68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mid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D50197-649F-78AB-E213-3DB400F7428A}"/>
              </a:ext>
            </a:extLst>
          </p:cNvPr>
          <p:cNvSpPr txBox="1"/>
          <p:nvPr/>
        </p:nvSpPr>
        <p:spPr>
          <a:xfrm>
            <a:off x="1493806" y="2152802"/>
            <a:ext cx="68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 Unicode MS" panose="020B0604020202020204" pitchFamily="50" charset="-128"/>
                <a:ea typeface="ＭＳ Ｐゴシック" panose="020B0600070205080204" pitchFamily="50" charset="-128"/>
              </a:rPr>
              <a:t>high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A9B31C-5B64-25FC-D05C-ECFE3AE542F6}"/>
              </a:ext>
            </a:extLst>
          </p:cNvPr>
          <p:cNvSpPr txBox="1"/>
          <p:nvPr/>
        </p:nvSpPr>
        <p:spPr>
          <a:xfrm>
            <a:off x="1363610" y="5149549"/>
            <a:ext cx="416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Dope concentration dependence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D9E036-0BDB-C648-50C0-9BED9A3A8DF3}"/>
              </a:ext>
            </a:extLst>
          </p:cNvPr>
          <p:cNvSpPr txBox="1"/>
          <p:nvPr/>
        </p:nvSpPr>
        <p:spPr>
          <a:xfrm>
            <a:off x="7187879" y="5182770"/>
            <a:ext cx="416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Thickness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dependence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38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2AC7D-B9D7-B240-979C-44670259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LGAD technology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D6E7FE-2095-DB46-720C-99BDABE9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dirty="0"/>
              <a:t>Low-Gain-Avalanche-Diode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6BDC96D-10AB-E112-C9BC-ECD11ECCAF55}"/>
              </a:ext>
            </a:extLst>
          </p:cNvPr>
          <p:cNvGrpSpPr/>
          <p:nvPr/>
        </p:nvGrpSpPr>
        <p:grpSpPr>
          <a:xfrm>
            <a:off x="952717" y="1740680"/>
            <a:ext cx="4519527" cy="3376640"/>
            <a:chOff x="3693437" y="130295"/>
            <a:chExt cx="4835697" cy="427326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644E1B1-05DA-CDCA-1CB7-019D4700D83C}"/>
                </a:ext>
              </a:extLst>
            </p:cNvPr>
            <p:cNvSpPr/>
            <p:nvPr/>
          </p:nvSpPr>
          <p:spPr>
            <a:xfrm>
              <a:off x="3779729" y="1458879"/>
              <a:ext cx="4385081" cy="294468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913D20A-9679-12DB-4224-BCFB4E9DCB3A}"/>
                </a:ext>
              </a:extLst>
            </p:cNvPr>
            <p:cNvGrpSpPr/>
            <p:nvPr/>
          </p:nvGrpSpPr>
          <p:grpSpPr>
            <a:xfrm>
              <a:off x="3773453" y="983009"/>
              <a:ext cx="4391359" cy="1679621"/>
              <a:chOff x="8155791" y="5664966"/>
              <a:chExt cx="3275166" cy="101598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4577EBF0-1A69-ABB0-B19D-BD246DD173E4}"/>
                  </a:ext>
                </a:extLst>
              </p:cNvPr>
              <p:cNvSpPr/>
              <p:nvPr/>
            </p:nvSpPr>
            <p:spPr>
              <a:xfrm>
                <a:off x="8159223" y="5806834"/>
                <a:ext cx="3267052" cy="2410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F15F1F4-445B-4830-9C2A-24A16A5FEE1F}"/>
                  </a:ext>
                </a:extLst>
              </p:cNvPr>
              <p:cNvSpPr/>
              <p:nvPr/>
            </p:nvSpPr>
            <p:spPr>
              <a:xfrm>
                <a:off x="8155791" y="5947868"/>
                <a:ext cx="3270483" cy="34109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5D83597-9CBC-8DAA-E16B-5A3ECA6208A3}"/>
                  </a:ext>
                </a:extLst>
              </p:cNvPr>
              <p:cNvSpPr/>
              <p:nvPr/>
            </p:nvSpPr>
            <p:spPr>
              <a:xfrm>
                <a:off x="8160476" y="6339852"/>
                <a:ext cx="3270481" cy="341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ACFBAFC-E2C2-2242-F9AA-9B7BA1A22D83}"/>
                  </a:ext>
                </a:extLst>
              </p:cNvPr>
              <p:cNvSpPr/>
              <p:nvPr/>
            </p:nvSpPr>
            <p:spPr>
              <a:xfrm>
                <a:off x="8607183" y="5664966"/>
                <a:ext cx="2399439" cy="15971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058D44E-F279-61B4-5D18-0E18D2EDEDBB}"/>
                </a:ext>
              </a:extLst>
            </p:cNvPr>
            <p:cNvSpPr txBox="1"/>
            <p:nvPr/>
          </p:nvSpPr>
          <p:spPr>
            <a:xfrm>
              <a:off x="3951083" y="1347906"/>
              <a:ext cx="892127" cy="58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</a:t>
              </a:r>
              <a:endParaRPr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FDFC974-C19B-0DC7-2A8F-F97D85226577}"/>
                </a:ext>
              </a:extLst>
            </p:cNvPr>
            <p:cNvSpPr txBox="1"/>
            <p:nvPr/>
          </p:nvSpPr>
          <p:spPr>
            <a:xfrm>
              <a:off x="3992122" y="2009339"/>
              <a:ext cx="892127" cy="58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</a:t>
              </a:r>
              <a:endParaRPr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A2CCB57-F492-B90E-DDBB-E9A4E0BF55F6}"/>
                </a:ext>
              </a:extLst>
            </p:cNvPr>
            <p:cNvCxnSpPr>
              <a:cxnSpLocks/>
            </p:cNvCxnSpPr>
            <p:nvPr/>
          </p:nvCxnSpPr>
          <p:spPr>
            <a:xfrm>
              <a:off x="4614944" y="587290"/>
              <a:ext cx="228267" cy="408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EE106A3-2DB2-E290-2874-940E3B5026D3}"/>
                </a:ext>
              </a:extLst>
            </p:cNvPr>
            <p:cNvSpPr txBox="1"/>
            <p:nvPr/>
          </p:nvSpPr>
          <p:spPr>
            <a:xfrm>
              <a:off x="3693437" y="130295"/>
              <a:ext cx="1768295" cy="50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Al</a:t>
              </a:r>
              <a:r>
                <a:rPr lang="ja-JP" altLang="en-US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</a:t>
              </a:r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electrode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EFF5C7B-4F04-AEC8-4426-A6C603D915D3}"/>
                </a:ext>
              </a:extLst>
            </p:cNvPr>
            <p:cNvCxnSpPr>
              <a:cxnSpLocks/>
            </p:cNvCxnSpPr>
            <p:nvPr/>
          </p:nvCxnSpPr>
          <p:spPr>
            <a:xfrm>
              <a:off x="7729656" y="768111"/>
              <a:ext cx="209664" cy="4552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DC7A6D0-32BF-F440-A7A7-AD79EDCC0366}"/>
                </a:ext>
              </a:extLst>
            </p:cNvPr>
            <p:cNvSpPr txBox="1"/>
            <p:nvPr/>
          </p:nvSpPr>
          <p:spPr>
            <a:xfrm>
              <a:off x="6930177" y="339311"/>
              <a:ext cx="1598957" cy="50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Oxide film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51C7287-498C-7318-52FA-9D249CF610A4}"/>
              </a:ext>
            </a:extLst>
          </p:cNvPr>
          <p:cNvCxnSpPr>
            <a:cxnSpLocks/>
          </p:cNvCxnSpPr>
          <p:nvPr/>
        </p:nvCxnSpPr>
        <p:spPr>
          <a:xfrm>
            <a:off x="1328397" y="2256415"/>
            <a:ext cx="1738861" cy="2882167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F20B53C-AD30-CC1B-530D-DC350151D99D}"/>
              </a:ext>
            </a:extLst>
          </p:cNvPr>
          <p:cNvCxnSpPr>
            <a:cxnSpLocks/>
          </p:cNvCxnSpPr>
          <p:nvPr/>
        </p:nvCxnSpPr>
        <p:spPr>
          <a:xfrm flipV="1">
            <a:off x="2413083" y="2846935"/>
            <a:ext cx="3971" cy="5524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4E31BF9-41A3-D1C1-9A76-3949B44D5B28}"/>
              </a:ext>
            </a:extLst>
          </p:cNvPr>
          <p:cNvCxnSpPr>
            <a:cxnSpLocks/>
          </p:cNvCxnSpPr>
          <p:nvPr/>
        </p:nvCxnSpPr>
        <p:spPr>
          <a:xfrm flipV="1">
            <a:off x="2723720" y="2807717"/>
            <a:ext cx="0" cy="4866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47C08B8-95D9-F7AA-5ADC-3F2CA14FC62F}"/>
              </a:ext>
            </a:extLst>
          </p:cNvPr>
          <p:cNvCxnSpPr>
            <a:cxnSpLocks/>
          </p:cNvCxnSpPr>
          <p:nvPr/>
        </p:nvCxnSpPr>
        <p:spPr>
          <a:xfrm flipH="1" flipV="1">
            <a:off x="2563164" y="2775655"/>
            <a:ext cx="8773" cy="5227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45A092A-25C8-D4A6-2A4C-DE4874B12B8F}"/>
              </a:ext>
            </a:extLst>
          </p:cNvPr>
          <p:cNvCxnSpPr>
            <a:cxnSpLocks/>
          </p:cNvCxnSpPr>
          <p:nvPr/>
        </p:nvCxnSpPr>
        <p:spPr>
          <a:xfrm>
            <a:off x="2417054" y="4278010"/>
            <a:ext cx="12060" cy="74945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4E882DF-B017-5AFE-2AB9-FAD0E7BD4168}"/>
              </a:ext>
            </a:extLst>
          </p:cNvPr>
          <p:cNvCxnSpPr>
            <a:cxnSpLocks/>
          </p:cNvCxnSpPr>
          <p:nvPr/>
        </p:nvCxnSpPr>
        <p:spPr>
          <a:xfrm>
            <a:off x="2471559" y="3188374"/>
            <a:ext cx="0" cy="42209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AC209AD-29D7-7CF4-CEE1-AC127B4E4DC2}"/>
              </a:ext>
            </a:extLst>
          </p:cNvPr>
          <p:cNvCxnSpPr>
            <a:cxnSpLocks/>
          </p:cNvCxnSpPr>
          <p:nvPr/>
        </p:nvCxnSpPr>
        <p:spPr>
          <a:xfrm>
            <a:off x="2645678" y="3071925"/>
            <a:ext cx="6524" cy="46410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9039992-A9FB-1DBE-3EED-C7EE44B823B2}"/>
              </a:ext>
            </a:extLst>
          </p:cNvPr>
          <p:cNvCxnSpPr>
            <a:cxnSpLocks/>
          </p:cNvCxnSpPr>
          <p:nvPr/>
        </p:nvCxnSpPr>
        <p:spPr>
          <a:xfrm>
            <a:off x="2777504" y="3176649"/>
            <a:ext cx="0" cy="3818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B083CFA-7515-BA9A-B09F-C7C191DC8C1B}"/>
              </a:ext>
            </a:extLst>
          </p:cNvPr>
          <p:cNvSpPr txBox="1"/>
          <p:nvPr/>
        </p:nvSpPr>
        <p:spPr>
          <a:xfrm>
            <a:off x="2163310" y="3627408"/>
            <a:ext cx="1145344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</a:t>
            </a:r>
            <a:endParaRPr lang="ja-JP" altLang="en-US" sz="32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E66922-3F52-8E56-F2A0-8B858F8BE0E3}"/>
              </a:ext>
            </a:extLst>
          </p:cNvPr>
          <p:cNvSpPr txBox="1"/>
          <p:nvPr/>
        </p:nvSpPr>
        <p:spPr>
          <a:xfrm>
            <a:off x="2049379" y="4254486"/>
            <a:ext cx="114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h</a:t>
            </a:r>
            <a:endParaRPr lang="ja-JP" altLang="en-US" sz="2800" b="1" dirty="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D3A280A-E5CA-8C3E-C369-9FF0B9B1D3E2}"/>
              </a:ext>
            </a:extLst>
          </p:cNvPr>
          <p:cNvCxnSpPr>
            <a:cxnSpLocks/>
          </p:cNvCxnSpPr>
          <p:nvPr/>
        </p:nvCxnSpPr>
        <p:spPr>
          <a:xfrm flipH="1">
            <a:off x="451780" y="2995916"/>
            <a:ext cx="468694" cy="262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73AF301-7467-9182-6314-5C99C7EDDD27}"/>
              </a:ext>
            </a:extLst>
          </p:cNvPr>
          <p:cNvCxnSpPr>
            <a:cxnSpLocks/>
          </p:cNvCxnSpPr>
          <p:nvPr/>
        </p:nvCxnSpPr>
        <p:spPr>
          <a:xfrm flipH="1" flipV="1">
            <a:off x="440068" y="3243902"/>
            <a:ext cx="398676" cy="5491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1BD03B3-9239-8EEB-FF5C-5D499C8593EE}"/>
              </a:ext>
            </a:extLst>
          </p:cNvPr>
          <p:cNvCxnSpPr>
            <a:cxnSpLocks/>
          </p:cNvCxnSpPr>
          <p:nvPr/>
        </p:nvCxnSpPr>
        <p:spPr>
          <a:xfrm flipH="1" flipV="1">
            <a:off x="828091" y="3762387"/>
            <a:ext cx="143972" cy="13549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E1F305-9561-16D5-7E12-07B1E20755FB}"/>
              </a:ext>
            </a:extLst>
          </p:cNvPr>
          <p:cNvSpPr txBox="1"/>
          <p:nvPr/>
        </p:nvSpPr>
        <p:spPr>
          <a:xfrm>
            <a:off x="283561" y="2199426"/>
            <a:ext cx="84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Elec</a:t>
            </a:r>
            <a:r>
              <a:rPr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Field</a:t>
            </a:r>
            <a:endParaRPr lang="ja-JP" altLang="en-US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C7BEA4B-5448-0873-8790-3D2E39B3F9C6}"/>
              </a:ext>
            </a:extLst>
          </p:cNvPr>
          <p:cNvCxnSpPr>
            <a:cxnSpLocks/>
          </p:cNvCxnSpPr>
          <p:nvPr/>
        </p:nvCxnSpPr>
        <p:spPr>
          <a:xfrm flipV="1">
            <a:off x="2552997" y="1811213"/>
            <a:ext cx="0" cy="6032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0FACBD1-3E7C-C2AD-55B1-EC1C313F4292}"/>
              </a:ext>
            </a:extLst>
          </p:cNvPr>
          <p:cNvCxnSpPr>
            <a:cxnSpLocks/>
          </p:cNvCxnSpPr>
          <p:nvPr/>
        </p:nvCxnSpPr>
        <p:spPr>
          <a:xfrm>
            <a:off x="2550159" y="1811213"/>
            <a:ext cx="4546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FDBE0162-8A92-9CCA-2D35-AE24AD79306E}"/>
              </a:ext>
            </a:extLst>
          </p:cNvPr>
          <p:cNvSpPr/>
          <p:nvPr/>
        </p:nvSpPr>
        <p:spPr>
          <a:xfrm rot="5400000">
            <a:off x="2949120" y="1603080"/>
            <a:ext cx="424113" cy="38866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BAAA7BF-29B8-D160-AFBE-05EDE38B04E6}"/>
              </a:ext>
            </a:extLst>
          </p:cNvPr>
          <p:cNvSpPr txBox="1"/>
          <p:nvPr/>
        </p:nvSpPr>
        <p:spPr>
          <a:xfrm>
            <a:off x="1427724" y="5188117"/>
            <a:ext cx="338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Operation principle of LGAD</a:t>
            </a:r>
            <a:endParaRPr kumimoji="1" lang="ja-JP" altLang="en-US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8D912FBF-31BC-1F16-C8B2-FE99780FA982}"/>
              </a:ext>
            </a:extLst>
          </p:cNvPr>
          <p:cNvCxnSpPr>
            <a:cxnSpLocks/>
          </p:cNvCxnSpPr>
          <p:nvPr/>
        </p:nvCxnSpPr>
        <p:spPr>
          <a:xfrm flipH="1" flipV="1">
            <a:off x="2579400" y="3468476"/>
            <a:ext cx="25998" cy="8441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4B20B01-0AD4-9891-A636-48DEC971E215}"/>
              </a:ext>
            </a:extLst>
          </p:cNvPr>
          <p:cNvCxnSpPr>
            <a:cxnSpLocks/>
          </p:cNvCxnSpPr>
          <p:nvPr/>
        </p:nvCxnSpPr>
        <p:spPr>
          <a:xfrm>
            <a:off x="2360230" y="3092930"/>
            <a:ext cx="0" cy="42209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A3964ED-0F38-EF6E-3E7A-6D1A91635661}"/>
              </a:ext>
            </a:extLst>
          </p:cNvPr>
          <p:cNvCxnSpPr>
            <a:cxnSpLocks/>
          </p:cNvCxnSpPr>
          <p:nvPr/>
        </p:nvCxnSpPr>
        <p:spPr>
          <a:xfrm flipV="1">
            <a:off x="2849392" y="2818431"/>
            <a:ext cx="0" cy="4866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日付プレースホルダー 40">
            <a:extLst>
              <a:ext uri="{FF2B5EF4-FFF2-40B4-BE49-F238E27FC236}">
                <a16:creationId xmlns:a16="http://schemas.microsoft.com/office/drawing/2014/main" id="{8D7EC213-BAAB-2506-B68D-E6FDAEFE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42" name="フッター プレースホルダー 41">
            <a:extLst>
              <a:ext uri="{FF2B5EF4-FFF2-40B4-BE49-F238E27FC236}">
                <a16:creationId xmlns:a16="http://schemas.microsoft.com/office/drawing/2014/main" id="{39FD1F14-6F0D-30CB-9916-66A1F521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43" name="スライド番号プレースホルダー 42">
            <a:extLst>
              <a:ext uri="{FF2B5EF4-FFF2-40B4-BE49-F238E27FC236}">
                <a16:creationId xmlns:a16="http://schemas.microsoft.com/office/drawing/2014/main" id="{477B5EDF-0F4D-4E7A-186A-2FF2F912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931C10A-6259-527E-5115-36B02FE3A235}"/>
              </a:ext>
            </a:extLst>
          </p:cNvPr>
          <p:cNvSpPr txBox="1"/>
          <p:nvPr/>
        </p:nvSpPr>
        <p:spPr>
          <a:xfrm>
            <a:off x="5748264" y="1330890"/>
            <a:ext cx="5979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p+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implantation below the </a:t>
            </a:r>
            <a:r>
              <a:rPr kumimoji="1" lang="en-US" altLang="ja-JP" sz="24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n+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implantation to make </a:t>
            </a:r>
            <a:r>
              <a:rPr kumimoji="1" lang="en-US" altLang="ja-JP" sz="2400" b="1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gain layer</a:t>
            </a:r>
            <a:endParaRPr kumimoji="1" lang="ja-JP" altLang="en-US" sz="2400" b="1" i="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8C96335-8166-5F04-5F63-0E55D3751345}"/>
              </a:ext>
            </a:extLst>
          </p:cNvPr>
          <p:cNvSpPr txBox="1"/>
          <p:nvPr/>
        </p:nvSpPr>
        <p:spPr>
          <a:xfrm>
            <a:off x="5973556" y="2407673"/>
            <a:ext cx="559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Local high electric field in p+ layer develops avalanche</a:t>
            </a:r>
            <a:endParaRPr kumimoji="1" lang="ja-JP" altLang="en-US" sz="2400" b="1" i="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BE0AB37-3F19-F556-7C9D-5F896118061F}"/>
              </a:ext>
            </a:extLst>
          </p:cNvPr>
          <p:cNvSpPr txBox="1"/>
          <p:nvPr/>
        </p:nvSpPr>
        <p:spPr>
          <a:xfrm>
            <a:off x="6083013" y="3624937"/>
            <a:ext cx="539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Lar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ge amount of </a:t>
            </a:r>
            <a:r>
              <a:rPr kumimoji="1" lang="en-US" altLang="ja-JP" sz="24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/</a:t>
            </a:r>
            <a:r>
              <a:rPr kumimoji="1" lang="en-US" altLang="ja-JP" sz="2400" b="1" i="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h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pairs are created per initial electron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A55C0EF-4AEB-19D7-6357-4AB67AD3BBCC}"/>
              </a:ext>
            </a:extLst>
          </p:cNvPr>
          <p:cNvSpPr txBox="1"/>
          <p:nvPr/>
        </p:nvSpPr>
        <p:spPr>
          <a:xfrm>
            <a:off x="6152446" y="4814035"/>
            <a:ext cx="563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Creation of large signal in the vicinity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11CBC49-80BD-EA58-EB23-E14EE5401776}"/>
              </a:ext>
            </a:extLst>
          </p:cNvPr>
          <p:cNvSpPr txBox="1"/>
          <p:nvPr/>
        </p:nvSpPr>
        <p:spPr>
          <a:xfrm>
            <a:off x="6651116" y="5721931"/>
            <a:ext cx="417418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Good</a:t>
            </a:r>
            <a:r>
              <a:rPr kumimoji="1" lang="en-US" altLang="ja-JP" sz="28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timing resolution</a:t>
            </a:r>
            <a:endParaRPr kumimoji="1" lang="ja-JP" altLang="en-US" sz="2800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7" name="矢印: 下 46">
            <a:extLst>
              <a:ext uri="{FF2B5EF4-FFF2-40B4-BE49-F238E27FC236}">
                <a16:creationId xmlns:a16="http://schemas.microsoft.com/office/drawing/2014/main" id="{28F8D19A-838F-F2CF-7458-48411B3CC514}"/>
              </a:ext>
            </a:extLst>
          </p:cNvPr>
          <p:cNvSpPr/>
          <p:nvPr/>
        </p:nvSpPr>
        <p:spPr>
          <a:xfrm>
            <a:off x="8416914" y="2113423"/>
            <a:ext cx="642588" cy="3464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矢印: 下 47">
            <a:extLst>
              <a:ext uri="{FF2B5EF4-FFF2-40B4-BE49-F238E27FC236}">
                <a16:creationId xmlns:a16="http://schemas.microsoft.com/office/drawing/2014/main" id="{45455135-5E12-3A0E-1D37-1F7AA299B5CE}"/>
              </a:ext>
            </a:extLst>
          </p:cNvPr>
          <p:cNvSpPr/>
          <p:nvPr/>
        </p:nvSpPr>
        <p:spPr>
          <a:xfrm>
            <a:off x="8416914" y="3269996"/>
            <a:ext cx="642588" cy="3464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0320C77E-AB67-E5B4-8DEC-C0A04523BFF2}"/>
              </a:ext>
            </a:extLst>
          </p:cNvPr>
          <p:cNvSpPr/>
          <p:nvPr/>
        </p:nvSpPr>
        <p:spPr>
          <a:xfrm>
            <a:off x="8416914" y="4515233"/>
            <a:ext cx="642588" cy="3464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66DDD44-8EE1-0A7F-8784-A4A1D3EC4956}"/>
              </a:ext>
            </a:extLst>
          </p:cNvPr>
          <p:cNvSpPr/>
          <p:nvPr/>
        </p:nvSpPr>
        <p:spPr>
          <a:xfrm>
            <a:off x="8416914" y="5290450"/>
            <a:ext cx="642588" cy="34640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左中かっこ 50">
            <a:extLst>
              <a:ext uri="{FF2B5EF4-FFF2-40B4-BE49-F238E27FC236}">
                <a16:creationId xmlns:a16="http://schemas.microsoft.com/office/drawing/2014/main" id="{634C68D8-0510-D35B-5A92-FA7E268C5C23}"/>
              </a:ext>
            </a:extLst>
          </p:cNvPr>
          <p:cNvSpPr/>
          <p:nvPr/>
        </p:nvSpPr>
        <p:spPr>
          <a:xfrm flipH="1">
            <a:off x="5211093" y="2772875"/>
            <a:ext cx="247697" cy="966465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AD8ABAA-A9A4-F199-85E8-10BBC9167E59}"/>
              </a:ext>
            </a:extLst>
          </p:cNvPr>
          <p:cNvSpPr txBox="1"/>
          <p:nvPr/>
        </p:nvSpPr>
        <p:spPr>
          <a:xfrm>
            <a:off x="5389358" y="2952172"/>
            <a:ext cx="76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i="0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Gain layer</a:t>
            </a:r>
            <a:endParaRPr kumimoji="1" lang="ja-JP" altLang="en-US" b="1" i="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78BDE7D-9A2B-E9D7-1B9F-95E81D259AD7}"/>
              </a:ext>
            </a:extLst>
          </p:cNvPr>
          <p:cNvSpPr txBox="1"/>
          <p:nvPr/>
        </p:nvSpPr>
        <p:spPr>
          <a:xfrm>
            <a:off x="1200932" y="4681414"/>
            <a:ext cx="652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p-</a:t>
            </a:r>
            <a:endParaRPr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75E2A12D-4BF8-3C5D-376E-8F2CB59348FC}"/>
              </a:ext>
            </a:extLst>
          </p:cNvPr>
          <p:cNvCxnSpPr>
            <a:cxnSpLocks/>
          </p:cNvCxnSpPr>
          <p:nvPr/>
        </p:nvCxnSpPr>
        <p:spPr>
          <a:xfrm flipH="1">
            <a:off x="914283" y="2834246"/>
            <a:ext cx="94168" cy="164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6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447A47-1FAA-7637-F3A3-6B089C74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AC-LGAD detector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6DE733-5637-7E41-99EB-06606A0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EAAA22-FCA5-3F1C-E39F-83935ED8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300618-ECBE-F004-05BC-DBD2CEE3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981B703-CEE5-7BC8-C250-C73EB7C0E4E8}"/>
              </a:ext>
            </a:extLst>
          </p:cNvPr>
          <p:cNvSpPr txBox="1"/>
          <p:nvPr/>
        </p:nvSpPr>
        <p:spPr>
          <a:xfrm>
            <a:off x="998249" y="5200445"/>
            <a:ext cx="1021243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AC-LGAD detector has been successfully developed down to 100um pitch pixel detector with 100% fill factor </a:t>
            </a:r>
            <a:endParaRPr kumimoji="1" lang="ja-JP" altLang="en-US" sz="2800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BC452F4-E184-766E-7C89-7E455D013631}"/>
              </a:ext>
            </a:extLst>
          </p:cNvPr>
          <p:cNvSpPr txBox="1"/>
          <p:nvPr/>
        </p:nvSpPr>
        <p:spPr>
          <a:xfrm>
            <a:off x="98420" y="3923374"/>
            <a:ext cx="40468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0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Uniform gain layer under segmented electrodes</a:t>
            </a:r>
            <a:endParaRPr kumimoji="1" lang="ja-JP" altLang="en-US" sz="2400" b="1" i="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23DA7BE-FD17-7A22-DA41-A4C6A28E965A}"/>
              </a:ext>
            </a:extLst>
          </p:cNvPr>
          <p:cNvGrpSpPr/>
          <p:nvPr/>
        </p:nvGrpSpPr>
        <p:grpSpPr>
          <a:xfrm>
            <a:off x="5439504" y="610530"/>
            <a:ext cx="5747503" cy="1500216"/>
            <a:chOff x="2321719" y="103194"/>
            <a:chExt cx="6700837" cy="3456393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6C3C9F3B-9C7C-1A69-2EBF-2F5D62D74B5E}"/>
                </a:ext>
              </a:extLst>
            </p:cNvPr>
            <p:cNvSpPr/>
            <p:nvPr/>
          </p:nvSpPr>
          <p:spPr>
            <a:xfrm>
              <a:off x="2321719" y="1422551"/>
              <a:ext cx="6700837" cy="21370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FB0908B8-D5EF-2E65-A067-AAF7E0BE2336}"/>
                </a:ext>
              </a:extLst>
            </p:cNvPr>
            <p:cNvGrpSpPr/>
            <p:nvPr/>
          </p:nvGrpSpPr>
          <p:grpSpPr>
            <a:xfrm>
              <a:off x="2775011" y="974013"/>
              <a:ext cx="5798221" cy="1590117"/>
              <a:chOff x="7452157" y="5666704"/>
              <a:chExt cx="4560248" cy="1014290"/>
            </a:xfrm>
          </p:grpSpPr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08561036-1329-3CF3-962C-0D83738087CB}"/>
                  </a:ext>
                </a:extLst>
              </p:cNvPr>
              <p:cNvSpPr/>
              <p:nvPr/>
            </p:nvSpPr>
            <p:spPr>
              <a:xfrm>
                <a:off x="10682442" y="5685029"/>
                <a:ext cx="319456" cy="2618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CB5E071C-2C61-4446-B2FB-708FDD757F46}"/>
                  </a:ext>
                </a:extLst>
              </p:cNvPr>
              <p:cNvSpPr/>
              <p:nvPr/>
            </p:nvSpPr>
            <p:spPr>
              <a:xfrm>
                <a:off x="9947141" y="5689292"/>
                <a:ext cx="319456" cy="2618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DF9C72A1-0C5F-408D-E87F-5720935C6E87}"/>
                  </a:ext>
                </a:extLst>
              </p:cNvPr>
              <p:cNvSpPr/>
              <p:nvPr/>
            </p:nvSpPr>
            <p:spPr>
              <a:xfrm>
                <a:off x="9211841" y="5693555"/>
                <a:ext cx="319456" cy="2618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ED905219-0F4E-6648-ADCE-2CC4A36B7010}"/>
                  </a:ext>
                </a:extLst>
              </p:cNvPr>
              <p:cNvSpPr/>
              <p:nvPr/>
            </p:nvSpPr>
            <p:spPr>
              <a:xfrm>
                <a:off x="8476540" y="5697819"/>
                <a:ext cx="319456" cy="2618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AF48C7F1-17A0-23D1-5F66-C7042FAC67AA}"/>
                  </a:ext>
                </a:extLst>
              </p:cNvPr>
              <p:cNvSpPr/>
              <p:nvPr/>
            </p:nvSpPr>
            <p:spPr>
              <a:xfrm>
                <a:off x="10222866" y="5812390"/>
                <a:ext cx="502672" cy="1411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5" name="正方形/長方形 154">
                <a:extLst>
                  <a:ext uri="{FF2B5EF4-FFF2-40B4-BE49-F238E27FC236}">
                    <a16:creationId xmlns:a16="http://schemas.microsoft.com/office/drawing/2014/main" id="{5B73CC9C-2C8C-741F-200C-E5A29B88425B}"/>
                  </a:ext>
                </a:extLst>
              </p:cNvPr>
              <p:cNvSpPr/>
              <p:nvPr/>
            </p:nvSpPr>
            <p:spPr>
              <a:xfrm>
                <a:off x="9067300" y="5666704"/>
                <a:ext cx="619220" cy="15589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6" name="正方形/長方形 155">
                <a:extLst>
                  <a:ext uri="{FF2B5EF4-FFF2-40B4-BE49-F238E27FC236}">
                    <a16:creationId xmlns:a16="http://schemas.microsoft.com/office/drawing/2014/main" id="{C24104D1-73F9-FD14-6D49-95811E9168DF}"/>
                  </a:ext>
                </a:extLst>
              </p:cNvPr>
              <p:cNvSpPr/>
              <p:nvPr/>
            </p:nvSpPr>
            <p:spPr>
              <a:xfrm>
                <a:off x="7628073" y="5686155"/>
                <a:ext cx="319456" cy="26180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6F3B3EA8-08DE-72D2-1E69-72F62E1FBAF4}"/>
                  </a:ext>
                </a:extLst>
              </p:cNvPr>
              <p:cNvSpPr/>
              <p:nvPr/>
            </p:nvSpPr>
            <p:spPr>
              <a:xfrm>
                <a:off x="7944521" y="5812390"/>
                <a:ext cx="572042" cy="1411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8" name="正方形/長方形 157">
                <a:extLst>
                  <a:ext uri="{FF2B5EF4-FFF2-40B4-BE49-F238E27FC236}">
                    <a16:creationId xmlns:a16="http://schemas.microsoft.com/office/drawing/2014/main" id="{2AA6ACAF-229F-82BC-E897-06B1CEAE5970}"/>
                  </a:ext>
                </a:extLst>
              </p:cNvPr>
              <p:cNvSpPr/>
              <p:nvPr/>
            </p:nvSpPr>
            <p:spPr>
              <a:xfrm>
                <a:off x="8358743" y="5947868"/>
                <a:ext cx="450539" cy="34109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77D8EDC2-E454-DD74-5DE0-9B2BE247A9ED}"/>
                  </a:ext>
                </a:extLst>
              </p:cNvPr>
              <p:cNvSpPr/>
              <p:nvPr/>
            </p:nvSpPr>
            <p:spPr>
              <a:xfrm>
                <a:off x="8474741" y="6339900"/>
                <a:ext cx="334541" cy="341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DF50C0DF-74A4-1BCF-97C9-46865D8003B2}"/>
                  </a:ext>
                </a:extLst>
              </p:cNvPr>
              <p:cNvSpPr/>
              <p:nvPr/>
            </p:nvSpPr>
            <p:spPr>
              <a:xfrm>
                <a:off x="11572047" y="5691824"/>
                <a:ext cx="319456" cy="26700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31BAE989-0728-8EC6-1C42-18D6A8D4AF90}"/>
                  </a:ext>
                </a:extLst>
              </p:cNvPr>
              <p:cNvSpPr/>
              <p:nvPr/>
            </p:nvSpPr>
            <p:spPr>
              <a:xfrm>
                <a:off x="11343163" y="5947868"/>
                <a:ext cx="669242" cy="73103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2" name="正方形/長方形 161">
                <a:extLst>
                  <a:ext uri="{FF2B5EF4-FFF2-40B4-BE49-F238E27FC236}">
                    <a16:creationId xmlns:a16="http://schemas.microsoft.com/office/drawing/2014/main" id="{E1BE1254-0935-610A-A665-46643E975365}"/>
                  </a:ext>
                </a:extLst>
              </p:cNvPr>
              <p:cNvSpPr/>
              <p:nvPr/>
            </p:nvSpPr>
            <p:spPr>
              <a:xfrm>
                <a:off x="8333752" y="5670521"/>
                <a:ext cx="619220" cy="1445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3793EDEF-3E8F-561A-A817-7E745B15B4B9}"/>
                  </a:ext>
                </a:extLst>
              </p:cNvPr>
              <p:cNvSpPr/>
              <p:nvPr/>
            </p:nvSpPr>
            <p:spPr>
              <a:xfrm>
                <a:off x="9793932" y="5669666"/>
                <a:ext cx="619220" cy="1445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A6B7720C-F0D1-0165-BF13-48AEDE9878C8}"/>
                  </a:ext>
                </a:extLst>
              </p:cNvPr>
              <p:cNvSpPr/>
              <p:nvPr/>
            </p:nvSpPr>
            <p:spPr>
              <a:xfrm>
                <a:off x="10515474" y="5669666"/>
                <a:ext cx="619220" cy="1445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5" name="正方形/長方形 164">
                <a:extLst>
                  <a:ext uri="{FF2B5EF4-FFF2-40B4-BE49-F238E27FC236}">
                    <a16:creationId xmlns:a16="http://schemas.microsoft.com/office/drawing/2014/main" id="{FB7250A2-B0DA-D1D1-12A5-97F81C90212A}"/>
                  </a:ext>
                </a:extLst>
              </p:cNvPr>
              <p:cNvSpPr/>
              <p:nvPr/>
            </p:nvSpPr>
            <p:spPr>
              <a:xfrm>
                <a:off x="8907426" y="5948186"/>
                <a:ext cx="190938" cy="2915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26E410F4-6480-3B03-D700-6361A77D8FF9}"/>
                  </a:ext>
                </a:extLst>
              </p:cNvPr>
              <p:cNvSpPr/>
              <p:nvPr/>
            </p:nvSpPr>
            <p:spPr>
              <a:xfrm>
                <a:off x="8797084" y="5947341"/>
                <a:ext cx="129295" cy="46040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950DDF4F-72BD-6B59-C83F-E70F8D03F55E}"/>
                  </a:ext>
                </a:extLst>
              </p:cNvPr>
              <p:cNvSpPr/>
              <p:nvPr/>
            </p:nvSpPr>
            <p:spPr>
              <a:xfrm>
                <a:off x="8351570" y="5949598"/>
                <a:ext cx="129295" cy="46040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EE63B90E-501F-851B-9CE4-62C8C52892D6}"/>
                  </a:ext>
                </a:extLst>
              </p:cNvPr>
              <p:cNvSpPr/>
              <p:nvPr/>
            </p:nvSpPr>
            <p:spPr>
              <a:xfrm>
                <a:off x="9654611" y="5944914"/>
                <a:ext cx="171521" cy="2915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9" name="正方形/長方形 168">
                <a:extLst>
                  <a:ext uri="{FF2B5EF4-FFF2-40B4-BE49-F238E27FC236}">
                    <a16:creationId xmlns:a16="http://schemas.microsoft.com/office/drawing/2014/main" id="{F07FA790-ABFB-A2CC-BEFC-658EB1A98327}"/>
                  </a:ext>
                </a:extLst>
              </p:cNvPr>
              <p:cNvSpPr/>
              <p:nvPr/>
            </p:nvSpPr>
            <p:spPr>
              <a:xfrm>
                <a:off x="10396968" y="5950005"/>
                <a:ext cx="171521" cy="2915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0" name="正方形/長方形 169">
                <a:extLst>
                  <a:ext uri="{FF2B5EF4-FFF2-40B4-BE49-F238E27FC236}">
                    <a16:creationId xmlns:a16="http://schemas.microsoft.com/office/drawing/2014/main" id="{4FF3E91C-932D-54D5-C089-AF675BB0DCB9}"/>
                  </a:ext>
                </a:extLst>
              </p:cNvPr>
              <p:cNvSpPr/>
              <p:nvPr/>
            </p:nvSpPr>
            <p:spPr>
              <a:xfrm>
                <a:off x="7452157" y="5940948"/>
                <a:ext cx="669242" cy="7267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9B612183-5D26-99F4-D76C-82AC15BF46C5}"/>
                  </a:ext>
                </a:extLst>
              </p:cNvPr>
              <p:cNvSpPr/>
              <p:nvPr/>
            </p:nvSpPr>
            <p:spPr>
              <a:xfrm>
                <a:off x="8733732" y="5806194"/>
                <a:ext cx="528481" cy="1411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2" name="正方形/長方形 171">
                <a:extLst>
                  <a:ext uri="{FF2B5EF4-FFF2-40B4-BE49-F238E27FC236}">
                    <a16:creationId xmlns:a16="http://schemas.microsoft.com/office/drawing/2014/main" id="{96BF648F-1CB1-DB1E-B6C7-6FF104C64B09}"/>
                  </a:ext>
                </a:extLst>
              </p:cNvPr>
              <p:cNvSpPr/>
              <p:nvPr/>
            </p:nvSpPr>
            <p:spPr>
              <a:xfrm>
                <a:off x="9491691" y="5804869"/>
                <a:ext cx="504653" cy="1411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FB603DE1-C87A-A567-F336-BF7CDD15263F}"/>
                  </a:ext>
                </a:extLst>
              </p:cNvPr>
              <p:cNvSpPr/>
              <p:nvPr/>
            </p:nvSpPr>
            <p:spPr>
              <a:xfrm>
                <a:off x="10942708" y="5814235"/>
                <a:ext cx="642003" cy="14112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790BD135-028C-0F64-D12B-49C1D0447AAB}"/>
                </a:ext>
              </a:extLst>
            </p:cNvPr>
            <p:cNvSpPr txBox="1"/>
            <p:nvPr/>
          </p:nvSpPr>
          <p:spPr>
            <a:xfrm>
              <a:off x="2894981" y="1324009"/>
              <a:ext cx="845993" cy="73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n++</a:t>
              </a:r>
              <a:endParaRPr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760C8012-B0B1-E339-9991-AE86B286A1F6}"/>
                </a:ext>
              </a:extLst>
            </p:cNvPr>
            <p:cNvSpPr txBox="1"/>
            <p:nvPr/>
          </p:nvSpPr>
          <p:spPr>
            <a:xfrm>
              <a:off x="4029856" y="1338083"/>
              <a:ext cx="845993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128722AA-EC84-A174-F3F5-CD842A200288}"/>
                </a:ext>
              </a:extLst>
            </p:cNvPr>
            <p:cNvSpPr txBox="1"/>
            <p:nvPr/>
          </p:nvSpPr>
          <p:spPr>
            <a:xfrm>
              <a:off x="4000782" y="2063376"/>
              <a:ext cx="613821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AB490C91-180F-DDF8-A640-FF566F02249E}"/>
                </a:ext>
              </a:extLst>
            </p:cNvPr>
            <p:cNvSpPr txBox="1"/>
            <p:nvPr/>
          </p:nvSpPr>
          <p:spPr>
            <a:xfrm>
              <a:off x="7833933" y="1350129"/>
              <a:ext cx="722657" cy="73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n++</a:t>
              </a:r>
              <a:endParaRPr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2D3A1C51-21DD-DD82-5D71-F886B219BB66}"/>
                </a:ext>
              </a:extLst>
            </p:cNvPr>
            <p:cNvSpPr txBox="1"/>
            <p:nvPr/>
          </p:nvSpPr>
          <p:spPr>
            <a:xfrm>
              <a:off x="2350319" y="2773592"/>
              <a:ext cx="845993" cy="73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</a:t>
              </a:r>
              <a:endParaRPr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F2673840-1432-B32D-9049-2B6609A6F65B}"/>
                </a:ext>
              </a:extLst>
            </p:cNvPr>
            <p:cNvCxnSpPr>
              <a:cxnSpLocks/>
              <a:endCxn id="162" idx="0"/>
            </p:cNvCxnSpPr>
            <p:nvPr/>
          </p:nvCxnSpPr>
          <p:spPr>
            <a:xfrm flipH="1">
              <a:off x="4289594" y="672683"/>
              <a:ext cx="73470" cy="3073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EFE3A447-C8BD-645C-79BC-07DEFA70A33A}"/>
                </a:ext>
              </a:extLst>
            </p:cNvPr>
            <p:cNvSpPr txBox="1"/>
            <p:nvPr/>
          </p:nvSpPr>
          <p:spPr>
            <a:xfrm>
              <a:off x="3740974" y="103194"/>
              <a:ext cx="1823921" cy="78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Al</a:t>
              </a:r>
              <a:r>
                <a:rPr lang="ja-JP" altLang="en-US" sz="16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</a:t>
              </a:r>
              <a:r>
                <a:rPr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electrode</a:t>
              </a:r>
              <a:endParaRPr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D7608137-D4F2-F7F3-8EA3-8819CF08B8B3}"/>
                </a:ext>
              </a:extLst>
            </p:cNvPr>
            <p:cNvCxnSpPr>
              <a:cxnSpLocks/>
            </p:cNvCxnSpPr>
            <p:nvPr/>
          </p:nvCxnSpPr>
          <p:spPr>
            <a:xfrm>
              <a:off x="7514811" y="822801"/>
              <a:ext cx="105296" cy="3763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768E9B2E-3545-51E0-D845-3D2E94A84247}"/>
                </a:ext>
              </a:extLst>
            </p:cNvPr>
            <p:cNvSpPr txBox="1"/>
            <p:nvPr/>
          </p:nvSpPr>
          <p:spPr>
            <a:xfrm>
              <a:off x="6960800" y="190119"/>
              <a:ext cx="1574128" cy="780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Oxide </a:t>
              </a:r>
              <a:endParaRPr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正方形/長方形 131">
              <a:extLst>
                <a:ext uri="{FF2B5EF4-FFF2-40B4-BE49-F238E27FC236}">
                  <a16:creationId xmlns:a16="http://schemas.microsoft.com/office/drawing/2014/main" id="{14A9C3ED-96DE-74A7-D5F1-D7B7CBCC40DA}"/>
                </a:ext>
              </a:extLst>
            </p:cNvPr>
            <p:cNvSpPr/>
            <p:nvPr/>
          </p:nvSpPr>
          <p:spPr>
            <a:xfrm>
              <a:off x="4878616" y="1410014"/>
              <a:ext cx="572847" cy="5347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02EE90C0-DFF8-A2FD-98E6-E5B990DC4DE8}"/>
                </a:ext>
              </a:extLst>
            </p:cNvPr>
            <p:cNvSpPr/>
            <p:nvPr/>
          </p:nvSpPr>
          <p:spPr>
            <a:xfrm>
              <a:off x="5026104" y="2018631"/>
              <a:ext cx="425359" cy="534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05A92666-D6BC-7B22-31A0-A8C0C8EAB2E7}"/>
                </a:ext>
              </a:extLst>
            </p:cNvPr>
            <p:cNvSpPr/>
            <p:nvPr/>
          </p:nvSpPr>
          <p:spPr>
            <a:xfrm>
              <a:off x="5438559" y="1402624"/>
              <a:ext cx="164395" cy="7217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5" name="正方形/長方形 134">
              <a:extLst>
                <a:ext uri="{FF2B5EF4-FFF2-40B4-BE49-F238E27FC236}">
                  <a16:creationId xmlns:a16="http://schemas.microsoft.com/office/drawing/2014/main" id="{2C35863B-8EB0-4D10-86C5-901542EF477A}"/>
                </a:ext>
              </a:extLst>
            </p:cNvPr>
            <p:cNvSpPr/>
            <p:nvPr/>
          </p:nvSpPr>
          <p:spPr>
            <a:xfrm>
              <a:off x="4869495" y="1412726"/>
              <a:ext cx="164395" cy="7217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B80DA6DC-E091-0B06-303B-66B42715911B}"/>
                </a:ext>
              </a:extLst>
            </p:cNvPr>
            <p:cNvSpPr txBox="1"/>
            <p:nvPr/>
          </p:nvSpPr>
          <p:spPr>
            <a:xfrm>
              <a:off x="4980766" y="1327328"/>
              <a:ext cx="845993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51E43753-AB8E-A3B5-D84D-5DCC33CDE280}"/>
                </a:ext>
              </a:extLst>
            </p:cNvPr>
            <p:cNvSpPr txBox="1"/>
            <p:nvPr/>
          </p:nvSpPr>
          <p:spPr>
            <a:xfrm>
              <a:off x="4951691" y="2052621"/>
              <a:ext cx="613821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F3A8FBB8-C53D-DB78-80D2-5317876D28CA}"/>
                </a:ext>
              </a:extLst>
            </p:cNvPr>
            <p:cNvSpPr/>
            <p:nvPr/>
          </p:nvSpPr>
          <p:spPr>
            <a:xfrm>
              <a:off x="5794691" y="1411311"/>
              <a:ext cx="572847" cy="5347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FFBF11D1-93DE-C035-E24B-47A85E7D64F9}"/>
                </a:ext>
              </a:extLst>
            </p:cNvPr>
            <p:cNvSpPr/>
            <p:nvPr/>
          </p:nvSpPr>
          <p:spPr>
            <a:xfrm>
              <a:off x="5942179" y="2025904"/>
              <a:ext cx="425359" cy="534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C371EC6D-BE18-AB66-A1ED-42D9CDAF1F95}"/>
                </a:ext>
              </a:extLst>
            </p:cNvPr>
            <p:cNvSpPr/>
            <p:nvPr/>
          </p:nvSpPr>
          <p:spPr>
            <a:xfrm>
              <a:off x="6364922" y="1412408"/>
              <a:ext cx="164395" cy="7217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3BD27035-2872-EF21-37B8-2030F31E8E62}"/>
                </a:ext>
              </a:extLst>
            </p:cNvPr>
            <p:cNvSpPr/>
            <p:nvPr/>
          </p:nvSpPr>
          <p:spPr>
            <a:xfrm>
              <a:off x="5785570" y="1411687"/>
              <a:ext cx="164395" cy="7217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85750CDC-5C6C-C873-9A88-218580AF7361}"/>
                </a:ext>
              </a:extLst>
            </p:cNvPr>
            <p:cNvSpPr txBox="1"/>
            <p:nvPr/>
          </p:nvSpPr>
          <p:spPr>
            <a:xfrm>
              <a:off x="5896841" y="1334602"/>
              <a:ext cx="845993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4F3C10A7-28F8-8058-307C-033DADC22FA2}"/>
                </a:ext>
              </a:extLst>
            </p:cNvPr>
            <p:cNvSpPr txBox="1"/>
            <p:nvPr/>
          </p:nvSpPr>
          <p:spPr>
            <a:xfrm>
              <a:off x="5867767" y="2059895"/>
              <a:ext cx="613821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4" name="正方形/長方形 143">
              <a:extLst>
                <a:ext uri="{FF2B5EF4-FFF2-40B4-BE49-F238E27FC236}">
                  <a16:creationId xmlns:a16="http://schemas.microsoft.com/office/drawing/2014/main" id="{9A184890-C772-DAF1-1C88-3B979314BA6F}"/>
                </a:ext>
              </a:extLst>
            </p:cNvPr>
            <p:cNvSpPr/>
            <p:nvPr/>
          </p:nvSpPr>
          <p:spPr>
            <a:xfrm>
              <a:off x="6717264" y="1412281"/>
              <a:ext cx="572847" cy="5347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BE4EB8AC-FA15-8A2E-D1D5-91C75D47FA74}"/>
                </a:ext>
              </a:extLst>
            </p:cNvPr>
            <p:cNvSpPr/>
            <p:nvPr/>
          </p:nvSpPr>
          <p:spPr>
            <a:xfrm>
              <a:off x="6864752" y="2014922"/>
              <a:ext cx="425359" cy="534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id="{550642E6-E3FD-13E2-55B5-7656943C13D4}"/>
                </a:ext>
              </a:extLst>
            </p:cNvPr>
            <p:cNvSpPr/>
            <p:nvPr/>
          </p:nvSpPr>
          <p:spPr>
            <a:xfrm>
              <a:off x="7288577" y="1405942"/>
              <a:ext cx="164395" cy="7217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7" name="正方形/長方形 146">
              <a:extLst>
                <a:ext uri="{FF2B5EF4-FFF2-40B4-BE49-F238E27FC236}">
                  <a16:creationId xmlns:a16="http://schemas.microsoft.com/office/drawing/2014/main" id="{C590BD90-0C8D-520F-FCC8-A87D35BA1BEA}"/>
                </a:ext>
              </a:extLst>
            </p:cNvPr>
            <p:cNvSpPr/>
            <p:nvPr/>
          </p:nvSpPr>
          <p:spPr>
            <a:xfrm>
              <a:off x="6708143" y="1410014"/>
              <a:ext cx="164395" cy="7148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8743E40F-8969-9DB9-1858-CE86E2498C46}"/>
                </a:ext>
              </a:extLst>
            </p:cNvPr>
            <p:cNvSpPr txBox="1"/>
            <p:nvPr/>
          </p:nvSpPr>
          <p:spPr>
            <a:xfrm>
              <a:off x="6819415" y="1323621"/>
              <a:ext cx="845993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FB247B9D-A893-32FC-96DE-63C26F70B888}"/>
                </a:ext>
              </a:extLst>
            </p:cNvPr>
            <p:cNvSpPr txBox="1"/>
            <p:nvPr/>
          </p:nvSpPr>
          <p:spPr>
            <a:xfrm>
              <a:off x="6790340" y="2048914"/>
              <a:ext cx="613821" cy="6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p++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81" name="矢印: 右 180">
            <a:extLst>
              <a:ext uri="{FF2B5EF4-FFF2-40B4-BE49-F238E27FC236}">
                <a16:creationId xmlns:a16="http://schemas.microsoft.com/office/drawing/2014/main" id="{6DC79869-B4C8-E450-6F4F-920D46A408FC}"/>
              </a:ext>
            </a:extLst>
          </p:cNvPr>
          <p:cNvSpPr/>
          <p:nvPr/>
        </p:nvSpPr>
        <p:spPr>
          <a:xfrm>
            <a:off x="2204132" y="1894097"/>
            <a:ext cx="444238" cy="30679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E4E2F29C-D859-38C3-133D-A7F2CA61E061}"/>
              </a:ext>
            </a:extLst>
          </p:cNvPr>
          <p:cNvSpPr txBox="1"/>
          <p:nvPr/>
        </p:nvSpPr>
        <p:spPr>
          <a:xfrm>
            <a:off x="188641" y="691585"/>
            <a:ext cx="5254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DC-LGAD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Each electrode has individual gain layer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With Jun</a:t>
            </a: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ction Termination Extension and p-stop</a:t>
            </a:r>
            <a:endParaRPr kumimoji="1" lang="ja-JP" altLang="en-US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449A4ED2-2943-DE80-0FBA-042AECAE8222}"/>
              </a:ext>
            </a:extLst>
          </p:cNvPr>
          <p:cNvSpPr txBox="1"/>
          <p:nvPr/>
        </p:nvSpPr>
        <p:spPr>
          <a:xfrm>
            <a:off x="2651627" y="1778558"/>
            <a:ext cx="278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Low fill factor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12CB9BE0-2558-16BD-0ABF-B09CA0BCA93F}"/>
              </a:ext>
            </a:extLst>
          </p:cNvPr>
          <p:cNvSpPr txBox="1"/>
          <p:nvPr/>
        </p:nvSpPr>
        <p:spPr>
          <a:xfrm>
            <a:off x="199484" y="2398215"/>
            <a:ext cx="28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32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AC-LGAD</a:t>
            </a:r>
            <a:endParaRPr kumimoji="1" lang="ja-JP" altLang="en-US" sz="32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1A9AE52-CABF-2631-3F66-9ADF1ACE29C3}"/>
              </a:ext>
            </a:extLst>
          </p:cNvPr>
          <p:cNvGrpSpPr/>
          <p:nvPr/>
        </p:nvGrpSpPr>
        <p:grpSpPr>
          <a:xfrm>
            <a:off x="4759574" y="2331231"/>
            <a:ext cx="6027759" cy="2792353"/>
            <a:chOff x="5361346" y="2554752"/>
            <a:chExt cx="5311628" cy="2792353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71255BD6-DF7C-AA6A-8BCE-4B863274C071}"/>
                </a:ext>
              </a:extLst>
            </p:cNvPr>
            <p:cNvSpPr/>
            <p:nvPr/>
          </p:nvSpPr>
          <p:spPr>
            <a:xfrm>
              <a:off x="9657110" y="3186360"/>
              <a:ext cx="607522" cy="1342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0E359DC-ED86-68A2-7EDE-9956F4A96FD3}"/>
                </a:ext>
              </a:extLst>
            </p:cNvPr>
            <p:cNvSpPr/>
            <p:nvPr/>
          </p:nvSpPr>
          <p:spPr>
            <a:xfrm>
              <a:off x="5361346" y="3449042"/>
              <a:ext cx="5308410" cy="16291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A22D5A9-B923-2AC6-9ECF-98CE87266A84}"/>
                </a:ext>
              </a:extLst>
            </p:cNvPr>
            <p:cNvSpPr/>
            <p:nvPr/>
          </p:nvSpPr>
          <p:spPr>
            <a:xfrm>
              <a:off x="9114766" y="3444482"/>
              <a:ext cx="956984" cy="11581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594E7E0-EB6B-156A-9456-B9C8F4560C57}"/>
                </a:ext>
              </a:extLst>
            </p:cNvPr>
            <p:cNvSpPr/>
            <p:nvPr/>
          </p:nvSpPr>
          <p:spPr>
            <a:xfrm>
              <a:off x="5926708" y="3440748"/>
              <a:ext cx="958671" cy="1078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3696B94-5930-04F9-ADF2-F87C7662E73B}"/>
                </a:ext>
              </a:extLst>
            </p:cNvPr>
            <p:cNvSpPr/>
            <p:nvPr/>
          </p:nvSpPr>
          <p:spPr>
            <a:xfrm>
              <a:off x="5749447" y="3444163"/>
              <a:ext cx="707851" cy="6695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69B10E3-B8A0-4F16-16D1-712088944FCE}"/>
                </a:ext>
              </a:extLst>
            </p:cNvPr>
            <p:cNvSpPr/>
            <p:nvPr/>
          </p:nvSpPr>
          <p:spPr>
            <a:xfrm>
              <a:off x="5749446" y="3190839"/>
              <a:ext cx="607522" cy="1342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DA56A10-48A7-A1F5-2676-04E980382B12}"/>
                </a:ext>
              </a:extLst>
            </p:cNvPr>
            <p:cNvSpPr/>
            <p:nvPr/>
          </p:nvSpPr>
          <p:spPr>
            <a:xfrm>
              <a:off x="5935516" y="3205139"/>
              <a:ext cx="313103" cy="2394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E85E6948-B453-37FC-CE2A-DBC80A96C623}"/>
                </a:ext>
              </a:extLst>
            </p:cNvPr>
            <p:cNvSpPr/>
            <p:nvPr/>
          </p:nvSpPr>
          <p:spPr>
            <a:xfrm>
              <a:off x="6627160" y="3190839"/>
              <a:ext cx="606905" cy="1322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7B7E72BD-E293-9164-6F62-1209829B22AD}"/>
                </a:ext>
              </a:extLst>
            </p:cNvPr>
            <p:cNvSpPr/>
            <p:nvPr/>
          </p:nvSpPr>
          <p:spPr>
            <a:xfrm>
              <a:off x="7346119" y="3187348"/>
              <a:ext cx="606905" cy="1425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FA67C8F2-2598-BED3-83C2-7154D6121B82}"/>
                </a:ext>
              </a:extLst>
            </p:cNvPr>
            <p:cNvSpPr/>
            <p:nvPr/>
          </p:nvSpPr>
          <p:spPr>
            <a:xfrm>
              <a:off x="8058300" y="3190057"/>
              <a:ext cx="606905" cy="1322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6860C78C-651C-347C-2D1D-4F4386D9C826}"/>
                </a:ext>
              </a:extLst>
            </p:cNvPr>
            <p:cNvSpPr/>
            <p:nvPr/>
          </p:nvSpPr>
          <p:spPr>
            <a:xfrm>
              <a:off x="8765491" y="3190057"/>
              <a:ext cx="606905" cy="1322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05018FB8-D343-C7B7-0F57-D29BF948F6EB}"/>
                </a:ext>
              </a:extLst>
            </p:cNvPr>
            <p:cNvSpPr/>
            <p:nvPr/>
          </p:nvSpPr>
          <p:spPr>
            <a:xfrm>
              <a:off x="6245669" y="3279072"/>
              <a:ext cx="3905820" cy="17060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5E26D528-CF3A-6F96-1902-465AB1E6BB8C}"/>
                </a:ext>
              </a:extLst>
            </p:cNvPr>
            <p:cNvSpPr/>
            <p:nvPr/>
          </p:nvSpPr>
          <p:spPr>
            <a:xfrm>
              <a:off x="6454996" y="3444514"/>
              <a:ext cx="3175457" cy="31198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A5F85A0-A40D-4CF4-723A-338B0A65672F}"/>
                </a:ext>
              </a:extLst>
            </p:cNvPr>
            <p:cNvSpPr/>
            <p:nvPr/>
          </p:nvSpPr>
          <p:spPr>
            <a:xfrm>
              <a:off x="6457330" y="3790821"/>
              <a:ext cx="3205436" cy="3119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91753EF-5D89-5E9C-E5C9-A7F339613037}"/>
                </a:ext>
              </a:extLst>
            </p:cNvPr>
            <p:cNvSpPr/>
            <p:nvPr/>
          </p:nvSpPr>
          <p:spPr>
            <a:xfrm>
              <a:off x="9801051" y="3210324"/>
              <a:ext cx="313103" cy="2442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890ECB08-B330-BB4E-92CE-66CBFE988FE7}"/>
                </a:ext>
              </a:extLst>
            </p:cNvPr>
            <p:cNvSpPr/>
            <p:nvPr/>
          </p:nvSpPr>
          <p:spPr>
            <a:xfrm>
              <a:off x="9576719" y="3444514"/>
              <a:ext cx="655932" cy="66863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853B1D5-7324-5A64-2B12-9E853B4E475B}"/>
                </a:ext>
              </a:extLst>
            </p:cNvPr>
            <p:cNvSpPr txBox="1"/>
            <p:nvPr/>
          </p:nvSpPr>
          <p:spPr>
            <a:xfrm>
              <a:off x="5800526" y="3392241"/>
              <a:ext cx="652134" cy="30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n++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B565925-D9AE-46E0-0D2D-E2B8862B06CF}"/>
                </a:ext>
              </a:extLst>
            </p:cNvPr>
            <p:cNvSpPr txBox="1"/>
            <p:nvPr/>
          </p:nvSpPr>
          <p:spPr>
            <a:xfrm>
              <a:off x="6497092" y="3407232"/>
              <a:ext cx="652134" cy="30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3634034-CEEE-70B3-C260-614F5B587EC3}"/>
                </a:ext>
              </a:extLst>
            </p:cNvPr>
            <p:cNvSpPr txBox="1"/>
            <p:nvPr/>
          </p:nvSpPr>
          <p:spPr>
            <a:xfrm>
              <a:off x="6502433" y="3753661"/>
              <a:ext cx="652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p+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A1EB1D7-27FB-09FC-EB4B-DB403E3F7252}"/>
                </a:ext>
              </a:extLst>
            </p:cNvPr>
            <p:cNvSpPr txBox="1"/>
            <p:nvPr/>
          </p:nvSpPr>
          <p:spPr>
            <a:xfrm>
              <a:off x="9600173" y="3406322"/>
              <a:ext cx="774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n++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490349F-2C7D-1687-D0DF-F809F5FC89F0}"/>
                </a:ext>
              </a:extLst>
            </p:cNvPr>
            <p:cNvSpPr txBox="1"/>
            <p:nvPr/>
          </p:nvSpPr>
          <p:spPr>
            <a:xfrm>
              <a:off x="5416275" y="4695682"/>
              <a:ext cx="652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p-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5A475A6-16A1-48F0-34F2-E0A0EC36290A}"/>
                </a:ext>
              </a:extLst>
            </p:cNvPr>
            <p:cNvCxnSpPr>
              <a:cxnSpLocks/>
            </p:cNvCxnSpPr>
            <p:nvPr/>
          </p:nvCxnSpPr>
          <p:spPr>
            <a:xfrm>
              <a:off x="6350711" y="2892764"/>
              <a:ext cx="343292" cy="283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147C2D1-96D7-DF59-574A-8E51BD9931F1}"/>
                </a:ext>
              </a:extLst>
            </p:cNvPr>
            <p:cNvSpPr txBox="1"/>
            <p:nvPr/>
          </p:nvSpPr>
          <p:spPr>
            <a:xfrm>
              <a:off x="5816231" y="2554752"/>
              <a:ext cx="1761882" cy="30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Al</a:t>
              </a:r>
              <a:r>
                <a:rPr lang="ja-JP" altLang="en-US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 </a:t>
              </a:r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electrode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450B59FF-8D46-E910-8058-44D0DFC5D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7938" y="2956459"/>
              <a:ext cx="78781" cy="362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9430C14-C4FE-23B5-0CCE-9CC72DD430F0}"/>
                </a:ext>
              </a:extLst>
            </p:cNvPr>
            <p:cNvSpPr txBox="1"/>
            <p:nvPr/>
          </p:nvSpPr>
          <p:spPr>
            <a:xfrm>
              <a:off x="9170317" y="2587453"/>
              <a:ext cx="1486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Oxide </a:t>
              </a:r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7F5F57C-777D-69F9-ECB6-3D25300E9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470" y="2760224"/>
              <a:ext cx="0" cy="4232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4C22C9BC-7A1D-1251-DA6D-18E4A21919EB}"/>
                </a:ext>
              </a:extLst>
            </p:cNvPr>
            <p:cNvCxnSpPr>
              <a:cxnSpLocks/>
            </p:cNvCxnSpPr>
            <p:nvPr/>
          </p:nvCxnSpPr>
          <p:spPr>
            <a:xfrm>
              <a:off x="7626911" y="2760224"/>
              <a:ext cx="41010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B5277BC8-9B18-F316-9988-56ED360731A6}"/>
                </a:ext>
              </a:extLst>
            </p:cNvPr>
            <p:cNvSpPr/>
            <p:nvPr/>
          </p:nvSpPr>
          <p:spPr>
            <a:xfrm rot="5400000">
              <a:off x="8029227" y="2575263"/>
              <a:ext cx="297577" cy="35055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2903D7A7-DA54-F1DA-BDCB-63789447E1A9}"/>
                </a:ext>
              </a:extLst>
            </p:cNvPr>
            <p:cNvSpPr/>
            <p:nvPr/>
          </p:nvSpPr>
          <p:spPr>
            <a:xfrm>
              <a:off x="6376169" y="3397366"/>
              <a:ext cx="3279256" cy="749529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30A0"/>
                </a:solidFill>
              </a:endParaRPr>
            </a:p>
          </p:txBody>
        </p: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73E300F4-0C88-62E8-520B-EBA428B55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1784" y="3529133"/>
              <a:ext cx="3582" cy="38765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77FFF18C-A36C-7452-753F-93BCC1DBE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1962" y="3501616"/>
              <a:ext cx="0" cy="34148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829B62B4-0413-7B20-B472-687BD3303A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7149" y="3479119"/>
              <a:ext cx="7913" cy="36677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13C18AB2-79D3-691B-CF30-6904C08B455B}"/>
                </a:ext>
              </a:extLst>
            </p:cNvPr>
            <p:cNvCxnSpPr>
              <a:cxnSpLocks/>
            </p:cNvCxnSpPr>
            <p:nvPr/>
          </p:nvCxnSpPr>
          <p:spPr>
            <a:xfrm>
              <a:off x="7585366" y="4533241"/>
              <a:ext cx="10877" cy="52585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>
              <a:extLst>
                <a:ext uri="{FF2B5EF4-FFF2-40B4-BE49-F238E27FC236}">
                  <a16:creationId xmlns:a16="http://schemas.microsoft.com/office/drawing/2014/main" id="{6AADCB89-58FF-F17F-58DF-BACA2617764A}"/>
                </a:ext>
              </a:extLst>
            </p:cNvPr>
            <p:cNvCxnSpPr>
              <a:cxnSpLocks/>
            </p:cNvCxnSpPr>
            <p:nvPr/>
          </p:nvCxnSpPr>
          <p:spPr>
            <a:xfrm>
              <a:off x="7634527" y="3768702"/>
              <a:ext cx="0" cy="29616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>
              <a:extLst>
                <a:ext uri="{FF2B5EF4-FFF2-40B4-BE49-F238E27FC236}">
                  <a16:creationId xmlns:a16="http://schemas.microsoft.com/office/drawing/2014/main" id="{850D6E3B-A554-AB82-AB30-34FB10CC8FC2}"/>
                </a:ext>
              </a:extLst>
            </p:cNvPr>
            <p:cNvCxnSpPr>
              <a:cxnSpLocks/>
            </p:cNvCxnSpPr>
            <p:nvPr/>
          </p:nvCxnSpPr>
          <p:spPr>
            <a:xfrm>
              <a:off x="7791572" y="3686996"/>
              <a:ext cx="5884" cy="325639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9408FA20-8249-DB0C-8F8C-C261CDC187E7}"/>
                </a:ext>
              </a:extLst>
            </p:cNvPr>
            <p:cNvCxnSpPr>
              <a:cxnSpLocks/>
            </p:cNvCxnSpPr>
            <p:nvPr/>
          </p:nvCxnSpPr>
          <p:spPr>
            <a:xfrm>
              <a:off x="7910472" y="3760475"/>
              <a:ext cx="0" cy="2679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4E87F867-4CB8-FFC5-BCC2-BBE449ADAE5F}"/>
                </a:ext>
              </a:extLst>
            </p:cNvPr>
            <p:cNvSpPr txBox="1"/>
            <p:nvPr/>
          </p:nvSpPr>
          <p:spPr>
            <a:xfrm>
              <a:off x="7356503" y="4076749"/>
              <a:ext cx="1033038" cy="41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e</a:t>
              </a:r>
              <a:endPara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2C8D565-E214-4542-E737-C98A4E879D54}"/>
                </a:ext>
              </a:extLst>
            </p:cNvPr>
            <p:cNvSpPr txBox="1"/>
            <p:nvPr/>
          </p:nvSpPr>
          <p:spPr>
            <a:xfrm>
              <a:off x="7253743" y="4516736"/>
              <a:ext cx="1033038" cy="36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h</a:t>
              </a:r>
              <a:endParaRPr lang="ja-JP" altLang="en-US" sz="24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25C5914A-3D05-39EF-EED5-E0E461429F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31793" y="3965235"/>
              <a:ext cx="23449" cy="59229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119CDFDE-810B-9328-CEC1-40F0339406A3}"/>
                </a:ext>
              </a:extLst>
            </p:cNvPr>
            <p:cNvCxnSpPr>
              <a:cxnSpLocks/>
            </p:cNvCxnSpPr>
            <p:nvPr/>
          </p:nvCxnSpPr>
          <p:spPr>
            <a:xfrm>
              <a:off x="7534114" y="3701734"/>
              <a:ext cx="0" cy="29616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id="{2AB367E3-C889-5235-A3A1-2720EA0A0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5311" y="3509133"/>
              <a:ext cx="0" cy="34148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>
              <a:extLst>
                <a:ext uri="{FF2B5EF4-FFF2-40B4-BE49-F238E27FC236}">
                  <a16:creationId xmlns:a16="http://schemas.microsoft.com/office/drawing/2014/main" id="{EA8CB7F6-AB43-14CA-1A8D-8AAA43C77297}"/>
                </a:ext>
              </a:extLst>
            </p:cNvPr>
            <p:cNvCxnSpPr>
              <a:cxnSpLocks/>
            </p:cNvCxnSpPr>
            <p:nvPr/>
          </p:nvCxnSpPr>
          <p:spPr>
            <a:xfrm>
              <a:off x="6743960" y="2899330"/>
              <a:ext cx="1361267" cy="2447775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DB550EE8-3E8A-D1F2-86B0-B9035C27CC3F}"/>
                </a:ext>
              </a:extLst>
            </p:cNvPr>
            <p:cNvSpPr/>
            <p:nvPr/>
          </p:nvSpPr>
          <p:spPr>
            <a:xfrm>
              <a:off x="5361346" y="3268518"/>
              <a:ext cx="576284" cy="1824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F8534B2E-8797-49D2-C61E-B3481FA57256}"/>
                </a:ext>
              </a:extLst>
            </p:cNvPr>
            <p:cNvSpPr/>
            <p:nvPr/>
          </p:nvSpPr>
          <p:spPr>
            <a:xfrm>
              <a:off x="10096690" y="3268518"/>
              <a:ext cx="576284" cy="187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9BB18C2A-2E90-B6AB-E75F-F9ECA70A672A}"/>
              </a:ext>
            </a:extLst>
          </p:cNvPr>
          <p:cNvCxnSpPr>
            <a:cxnSpLocks/>
          </p:cNvCxnSpPr>
          <p:nvPr/>
        </p:nvCxnSpPr>
        <p:spPr>
          <a:xfrm flipV="1">
            <a:off x="3859375" y="3741714"/>
            <a:ext cx="2051844" cy="655027"/>
          </a:xfrm>
          <a:prstGeom prst="straightConnector1">
            <a:avLst/>
          </a:prstGeom>
          <a:ln w="571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A8705A-EB49-2046-EE41-6F3F39288C07}"/>
              </a:ext>
            </a:extLst>
          </p:cNvPr>
          <p:cNvSpPr txBox="1"/>
          <p:nvPr/>
        </p:nvSpPr>
        <p:spPr>
          <a:xfrm>
            <a:off x="9569893" y="61617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GB" altLang="ja-JP" sz="1600" b="1" i="0" u="sng" dirty="0">
                <a:latin typeface="Arial" panose="020B0604020202020204" pitchFamily="34" charset="0"/>
                <a:ea typeface="ＭＳ Ｐゴシック" panose="020B0600070205080204" pitchFamily="50" charset="-128"/>
                <a:hlinkClick r:id="rId2"/>
              </a:rPr>
              <a:t>arxiv:2305.12355</a:t>
            </a:r>
            <a:endParaRPr kumimoji="1" lang="ja-JP" altLang="en-US" sz="1600" b="1" i="0" u="sng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01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3D807A-6FD2-8713-F38B-C7F12777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26357" y="728503"/>
            <a:ext cx="1863337" cy="18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F91CEC-937E-1429-2DE5-8FB4D81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Measurement setup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A5C6-E2C7-C2A6-16C0-BE172F5A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CB35B0-C280-BD7F-5251-92BEEC77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5010DC-7077-6891-9E1B-45BA72C1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97AA86-A423-4160-6174-C3DBF6FB8B5F}"/>
              </a:ext>
            </a:extLst>
          </p:cNvPr>
          <p:cNvSpPr txBox="1"/>
          <p:nvPr/>
        </p:nvSpPr>
        <p:spPr>
          <a:xfrm>
            <a:off x="296404" y="2455871"/>
            <a:ext cx="265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Beta-ray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D27304-CE40-7C74-1191-36C1238218A9}"/>
              </a:ext>
            </a:extLst>
          </p:cNvPr>
          <p:cNvSpPr txBox="1"/>
          <p:nvPr/>
        </p:nvSpPr>
        <p:spPr>
          <a:xfrm>
            <a:off x="7637006" y="2562443"/>
            <a:ext cx="265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IR laser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FC0AA6-2E3D-20EE-340E-7D3342D45D37}"/>
              </a:ext>
            </a:extLst>
          </p:cNvPr>
          <p:cNvSpPr txBox="1"/>
          <p:nvPr/>
        </p:nvSpPr>
        <p:spPr>
          <a:xfrm>
            <a:off x="287723" y="5813315"/>
            <a:ext cx="449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Electron from </a:t>
            </a:r>
            <a:r>
              <a:rPr kumimoji="1" lang="en-US" altLang="ja-JP" b="1" i="0" baseline="30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90</a:t>
            </a: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Sr</a:t>
            </a:r>
            <a:r>
              <a:rPr kumimoji="1" lang="en-US" altLang="ja-JP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beta decay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In the bath to keep the temperature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278398-7E4C-C9C1-3000-951FC0A29710}"/>
              </a:ext>
            </a:extLst>
          </p:cNvPr>
          <p:cNvSpPr txBox="1"/>
          <p:nvPr/>
        </p:nvSpPr>
        <p:spPr>
          <a:xfrm>
            <a:off x="4189896" y="2878164"/>
            <a:ext cx="327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DAQ system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0DEC2B5-6F6F-6D75-C626-DF5C061878D6}"/>
              </a:ext>
            </a:extLst>
          </p:cNvPr>
          <p:cNvSpPr txBox="1"/>
          <p:nvPr/>
        </p:nvSpPr>
        <p:spPr>
          <a:xfrm>
            <a:off x="259517" y="647810"/>
            <a:ext cx="60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Sensors on amplifier board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4A6B3A-305C-118E-E491-B0D465533C38}"/>
              </a:ext>
            </a:extLst>
          </p:cNvPr>
          <p:cNvSpPr txBox="1"/>
          <p:nvPr/>
        </p:nvSpPr>
        <p:spPr>
          <a:xfrm>
            <a:off x="342387" y="1066524"/>
            <a:ext cx="6245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Wire-bonded sensor electrodes to amp inputs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E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ach amp channel employs two-stage fast charge sensitive amp IC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16 channels available for one board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0242A69F-3188-3929-9286-889CCEBBE924}"/>
              </a:ext>
            </a:extLst>
          </p:cNvPr>
          <p:cNvCxnSpPr>
            <a:cxnSpLocks/>
            <a:stCxn id="1038" idx="1"/>
          </p:cNvCxnSpPr>
          <p:nvPr/>
        </p:nvCxnSpPr>
        <p:spPr>
          <a:xfrm flipH="1" flipV="1">
            <a:off x="7841283" y="1684204"/>
            <a:ext cx="1212555" cy="9432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79F2AC9-BBB8-CDE9-0AB5-57BAA86A47C1}"/>
              </a:ext>
            </a:extLst>
          </p:cNvPr>
          <p:cNvSpPr txBox="1"/>
          <p:nvPr/>
        </p:nvSpPr>
        <p:spPr>
          <a:xfrm>
            <a:off x="4471353" y="4982668"/>
            <a:ext cx="324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0" dirty="0" err="1">
                <a:latin typeface="Arial" panose="020B0604020202020204" pitchFamily="34" charset="0"/>
                <a:ea typeface="ＭＳ Ｐゴシック" panose="020B0600070205080204" pitchFamily="50" charset="-128"/>
              </a:rPr>
              <a:t>LeCroy</a:t>
            </a: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b="1" dirty="0" err="1">
                <a:latin typeface="Arial" panose="020B0604020202020204" pitchFamily="34" charset="0"/>
                <a:ea typeface="ＭＳ Ｐゴシック" panose="020B0600070205080204" pitchFamily="50" charset="-128"/>
              </a:rPr>
              <a:t>W</a:t>
            </a:r>
            <a:r>
              <a:rPr kumimoji="1" lang="en-US" altLang="ja-JP" b="1" i="0" dirty="0" err="1">
                <a:latin typeface="Arial" panose="020B0604020202020204" pitchFamily="34" charset="0"/>
                <a:ea typeface="ＭＳ Ｐゴシック" panose="020B0600070205080204" pitchFamily="50" charset="-128"/>
              </a:rPr>
              <a:t>averunner</a:t>
            </a: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8000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350MHz – 2GHz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10GS/s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8ch</a:t>
            </a:r>
            <a:endParaRPr kumimoji="1" lang="ja-JP" altLang="en-US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F7A041D-4958-D7B8-6DCC-7585F23C7F45}"/>
              </a:ext>
            </a:extLst>
          </p:cNvPr>
          <p:cNvSpPr txBox="1"/>
          <p:nvPr/>
        </p:nvSpPr>
        <p:spPr>
          <a:xfrm>
            <a:off x="7464320" y="5526581"/>
            <a:ext cx="495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Infra red laser (1065nm)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Laser size σ~1um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Inject </a:t>
            </a: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through slit made in the sensor</a:t>
            </a:r>
            <a:endParaRPr kumimoji="1" lang="en-US" altLang="ja-JP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C87AD10-DA60-BBF8-BC14-1F2DCCF9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6" y="2984148"/>
            <a:ext cx="2798452" cy="2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4A129A9-E8D7-2D9B-91DC-720BFD6C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85" y="5037745"/>
            <a:ext cx="900281" cy="67695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F17C7A-AC96-155D-20F3-B8772CF5FDAD}"/>
              </a:ext>
            </a:extLst>
          </p:cNvPr>
          <p:cNvSpPr txBox="1"/>
          <p:nvPr/>
        </p:nvSpPr>
        <p:spPr>
          <a:xfrm>
            <a:off x="2027480" y="5165569"/>
            <a:ext cx="223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MCP-PMT 240</a:t>
            </a:r>
          </a:p>
          <a:p>
            <a:pPr algn="l"/>
            <a:r>
              <a:rPr kumimoji="1" lang="en-US" altLang="ja-JP" sz="16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as timing reference</a:t>
            </a:r>
            <a:endParaRPr kumimoji="1" lang="ja-JP" altLang="en-US" sz="1600" b="1" i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BD73558-FB5E-5B04-888E-776659A1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71" y="3014296"/>
            <a:ext cx="1386296" cy="24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1ABB796-E7F8-F8D5-F5D1-0E34D8BE5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 b="20587"/>
          <a:stretch/>
        </p:blipFill>
        <p:spPr bwMode="auto">
          <a:xfrm>
            <a:off x="9743261" y="3147373"/>
            <a:ext cx="2232721" cy="212794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32E7E1-D29E-9CB1-5E95-AA08F8A10492}"/>
              </a:ext>
            </a:extLst>
          </p:cNvPr>
          <p:cNvCxnSpPr>
            <a:cxnSpLocks/>
          </p:cNvCxnSpPr>
          <p:nvPr/>
        </p:nvCxnSpPr>
        <p:spPr>
          <a:xfrm flipV="1">
            <a:off x="8854119" y="3107450"/>
            <a:ext cx="889142" cy="13513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4B1FE2-758E-12D0-1F75-6042ABD37CF1}"/>
              </a:ext>
            </a:extLst>
          </p:cNvPr>
          <p:cNvCxnSpPr>
            <a:cxnSpLocks/>
          </p:cNvCxnSpPr>
          <p:nvPr/>
        </p:nvCxnSpPr>
        <p:spPr>
          <a:xfrm>
            <a:off x="8854119" y="4844595"/>
            <a:ext cx="889142" cy="4607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>
            <a:extLst>
              <a:ext uri="{FF2B5EF4-FFF2-40B4-BE49-F238E27FC236}">
                <a16:creationId xmlns:a16="http://schemas.microsoft.com/office/drawing/2014/main" id="{18ED45FA-55FF-71DE-9D2D-AFE316CE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38" y="1143919"/>
            <a:ext cx="1287088" cy="126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DC26A2F-F2BD-C61A-5C19-D9C003B410BA}"/>
              </a:ext>
            </a:extLst>
          </p:cNvPr>
          <p:cNvCxnSpPr/>
          <p:nvPr/>
        </p:nvCxnSpPr>
        <p:spPr>
          <a:xfrm flipH="1" flipV="1">
            <a:off x="9470925" y="943783"/>
            <a:ext cx="330925" cy="668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F98D0A-BAC5-2249-4FE6-3EC45E962B38}"/>
              </a:ext>
            </a:extLst>
          </p:cNvPr>
          <p:cNvSpPr txBox="1"/>
          <p:nvPr/>
        </p:nvSpPr>
        <p:spPr>
          <a:xfrm>
            <a:off x="8693626" y="626674"/>
            <a:ext cx="188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Wire bonding </a:t>
            </a:r>
            <a:endParaRPr kumimoji="1" lang="ja-JP" altLang="en-US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40812ED-DD08-9BE9-0E4B-614216012C9A}"/>
              </a:ext>
            </a:extLst>
          </p:cNvPr>
          <p:cNvCxnSpPr>
            <a:cxnSpLocks/>
          </p:cNvCxnSpPr>
          <p:nvPr/>
        </p:nvCxnSpPr>
        <p:spPr>
          <a:xfrm flipH="1">
            <a:off x="2475744" y="2866815"/>
            <a:ext cx="376758" cy="300343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94FC2EA-CE21-AC94-BFED-8719471F4718}"/>
              </a:ext>
            </a:extLst>
          </p:cNvPr>
          <p:cNvSpPr txBox="1"/>
          <p:nvPr/>
        </p:nvSpPr>
        <p:spPr>
          <a:xfrm>
            <a:off x="2714863" y="2603461"/>
            <a:ext cx="716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0" baseline="300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90</a:t>
            </a:r>
            <a:r>
              <a:rPr kumimoji="1" lang="en-US" altLang="ja-JP" sz="20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Sr</a:t>
            </a:r>
            <a:endParaRPr kumimoji="1" lang="ja-JP" altLang="en-US" sz="2000" b="1" i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3B93116-4F88-123D-0DA4-D633AE8CE765}"/>
              </a:ext>
            </a:extLst>
          </p:cNvPr>
          <p:cNvCxnSpPr>
            <a:cxnSpLocks/>
          </p:cNvCxnSpPr>
          <p:nvPr/>
        </p:nvCxnSpPr>
        <p:spPr>
          <a:xfrm flipH="1">
            <a:off x="2801776" y="2009895"/>
            <a:ext cx="3753801" cy="146268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B018E5DE-B231-FACA-8D08-81044C07FE48}"/>
              </a:ext>
            </a:extLst>
          </p:cNvPr>
          <p:cNvCxnSpPr>
            <a:cxnSpLocks/>
          </p:cNvCxnSpPr>
          <p:nvPr/>
        </p:nvCxnSpPr>
        <p:spPr>
          <a:xfrm>
            <a:off x="7508037" y="2643421"/>
            <a:ext cx="1150088" cy="196074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8D09865-72C5-CD2D-637E-E49A9BE04939}"/>
              </a:ext>
            </a:extLst>
          </p:cNvPr>
          <p:cNvCxnSpPr>
            <a:cxnSpLocks/>
            <a:stCxn id="1032" idx="0"/>
          </p:cNvCxnSpPr>
          <p:nvPr/>
        </p:nvCxnSpPr>
        <p:spPr>
          <a:xfrm flipV="1">
            <a:off x="1562926" y="4328284"/>
            <a:ext cx="571232" cy="709461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45AC5A36-0CFF-C40D-BDAE-A9CD6A81801D}"/>
              </a:ext>
            </a:extLst>
          </p:cNvPr>
          <p:cNvSpPr txBox="1"/>
          <p:nvPr/>
        </p:nvSpPr>
        <p:spPr>
          <a:xfrm>
            <a:off x="8989798" y="2340805"/>
            <a:ext cx="1624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6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LGAD Sensor</a:t>
            </a:r>
            <a:endParaRPr kumimoji="1" lang="ja-JP" altLang="en-US" sz="16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75B61045-4E48-35B6-BD7B-F35C840A5B52}"/>
              </a:ext>
            </a:extLst>
          </p:cNvPr>
          <p:cNvSpPr txBox="1"/>
          <p:nvPr/>
        </p:nvSpPr>
        <p:spPr>
          <a:xfrm>
            <a:off x="3704675" y="3977144"/>
            <a:ext cx="90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i="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MCX cable</a:t>
            </a:r>
            <a:endParaRPr kumimoji="1" lang="ja-JP" altLang="en-US" b="1" i="0" dirty="0">
              <a:solidFill>
                <a:schemeClr val="accent6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6F66899-B00F-71C4-6DCB-FB780C2C37E0}"/>
              </a:ext>
            </a:extLst>
          </p:cNvPr>
          <p:cNvCxnSpPr>
            <a:cxnSpLocks/>
          </p:cNvCxnSpPr>
          <p:nvPr/>
        </p:nvCxnSpPr>
        <p:spPr>
          <a:xfrm>
            <a:off x="2586775" y="3630462"/>
            <a:ext cx="2010402" cy="34083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直線矢印コネクタ 1036">
            <a:extLst>
              <a:ext uri="{FF2B5EF4-FFF2-40B4-BE49-F238E27FC236}">
                <a16:creationId xmlns:a16="http://schemas.microsoft.com/office/drawing/2014/main" id="{E180A871-DE7B-713C-A85E-57638C5CF24E}"/>
              </a:ext>
            </a:extLst>
          </p:cNvPr>
          <p:cNvCxnSpPr>
            <a:cxnSpLocks/>
          </p:cNvCxnSpPr>
          <p:nvPr/>
        </p:nvCxnSpPr>
        <p:spPr>
          <a:xfrm flipH="1" flipV="1">
            <a:off x="7228564" y="4458789"/>
            <a:ext cx="1425386" cy="24365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テキスト ボックス 1040">
            <a:extLst>
              <a:ext uri="{FF2B5EF4-FFF2-40B4-BE49-F238E27FC236}">
                <a16:creationId xmlns:a16="http://schemas.microsoft.com/office/drawing/2014/main" id="{CF68B5F5-347B-1485-217F-509760E7240D}"/>
              </a:ext>
            </a:extLst>
          </p:cNvPr>
          <p:cNvSpPr txBox="1"/>
          <p:nvPr/>
        </p:nvSpPr>
        <p:spPr>
          <a:xfrm>
            <a:off x="7292240" y="3801511"/>
            <a:ext cx="90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i="0" dirty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MCX cable</a:t>
            </a:r>
            <a:endParaRPr kumimoji="1" lang="ja-JP" altLang="en-US" b="1" i="0" dirty="0">
              <a:solidFill>
                <a:schemeClr val="accent6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0" name="図 9" descr="屋内, モニター, コンピュータ, 座る が含まれている画像&#10;&#10;自動的に生成された説明">
            <a:extLst>
              <a:ext uri="{FF2B5EF4-FFF2-40B4-BE49-F238E27FC236}">
                <a16:creationId xmlns:a16="http://schemas.microsoft.com/office/drawing/2014/main" id="{23F3992A-5944-959F-DC8E-BA8609308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05" y="3194137"/>
            <a:ext cx="2017951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4C9E4C2-5C15-EDCB-7F0B-AF5ECC2E6DAF}"/>
              </a:ext>
            </a:extLst>
          </p:cNvPr>
          <p:cNvCxnSpPr>
            <a:cxnSpLocks/>
          </p:cNvCxnSpPr>
          <p:nvPr/>
        </p:nvCxnSpPr>
        <p:spPr>
          <a:xfrm>
            <a:off x="1237191" y="4186442"/>
            <a:ext cx="0" cy="20154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E37DA55-DEA8-A188-88E8-A26D57F0933C}"/>
              </a:ext>
            </a:extLst>
          </p:cNvPr>
          <p:cNvCxnSpPr>
            <a:cxnSpLocks/>
          </p:cNvCxnSpPr>
          <p:nvPr/>
        </p:nvCxnSpPr>
        <p:spPr>
          <a:xfrm>
            <a:off x="876298" y="4518094"/>
            <a:ext cx="1524001" cy="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4776FC-63FA-F251-C526-5E0B6DA6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Timing resolution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3B2725-D4C4-EE3A-C952-CA666987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A6A73-D55C-5626-10C1-39D88E6E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BAB5CE-B88F-1973-2B47-95776AB4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ADB7456-F2FD-3933-2D64-76D75F8080F4}"/>
                  </a:ext>
                </a:extLst>
              </p:cNvPr>
              <p:cNvSpPr txBox="1"/>
              <p:nvPr/>
            </p:nvSpPr>
            <p:spPr>
              <a:xfrm>
                <a:off x="2505345" y="827045"/>
                <a:ext cx="6665513" cy="78726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𝒕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4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4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4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4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𝒕</m:t>
                              </m:r>
                              <m:r>
                                <a:rPr kumimoji="1" lang="en-US" altLang="ja-JP" sz="4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𝒘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4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4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4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𝒋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4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4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4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4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4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𝑳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4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6ADB7456-F2FD-3933-2D64-76D75F808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45" y="827045"/>
                <a:ext cx="6665513" cy="7872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C0800-75A7-C6BC-8866-C35DFAF93ACB}"/>
              </a:ext>
            </a:extLst>
          </p:cNvPr>
          <p:cNvSpPr txBox="1"/>
          <p:nvPr/>
        </p:nvSpPr>
        <p:spPr>
          <a:xfrm>
            <a:off x="161925" y="1942738"/>
            <a:ext cx="345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u="sng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Time walk</a:t>
            </a:r>
          </a:p>
          <a:p>
            <a:pPr algn="l"/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Minimize contribution </a:t>
            </a:r>
          </a:p>
          <a:p>
            <a:pPr algn="l"/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by adopting constant</a:t>
            </a:r>
          </a:p>
          <a:p>
            <a:pPr algn="l"/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fraction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37A0438-E89E-4971-6F92-455347E1B89C}"/>
              </a:ext>
            </a:extLst>
          </p:cNvPr>
          <p:cNvSpPr/>
          <p:nvPr/>
        </p:nvSpPr>
        <p:spPr>
          <a:xfrm>
            <a:off x="289343" y="2408515"/>
            <a:ext cx="266700" cy="2633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55F1C75-7D5B-3785-63E7-B6B88D8C803F}"/>
              </a:ext>
            </a:extLst>
          </p:cNvPr>
          <p:cNvCxnSpPr>
            <a:cxnSpLocks/>
          </p:cNvCxnSpPr>
          <p:nvPr/>
        </p:nvCxnSpPr>
        <p:spPr>
          <a:xfrm>
            <a:off x="200025" y="4307441"/>
            <a:ext cx="3343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621F86B-9021-7987-B63C-ADCC146523AF}"/>
              </a:ext>
            </a:extLst>
          </p:cNvPr>
          <p:cNvSpPr/>
          <p:nvPr/>
        </p:nvSpPr>
        <p:spPr>
          <a:xfrm>
            <a:off x="504825" y="4307441"/>
            <a:ext cx="1895475" cy="495365"/>
          </a:xfrm>
          <a:custGeom>
            <a:avLst/>
            <a:gdLst>
              <a:gd name="connsiteX0" fmla="*/ 0 w 1895475"/>
              <a:gd name="connsiteY0" fmla="*/ 0 h 495365"/>
              <a:gd name="connsiteX1" fmla="*/ 609600 w 1895475"/>
              <a:gd name="connsiteY1" fmla="*/ 133350 h 495365"/>
              <a:gd name="connsiteX2" fmla="*/ 1066800 w 1895475"/>
              <a:gd name="connsiteY2" fmla="*/ 495300 h 495365"/>
              <a:gd name="connsiteX3" fmla="*/ 1457325 w 1895475"/>
              <a:gd name="connsiteY3" fmla="*/ 161925 h 495365"/>
              <a:gd name="connsiteX4" fmla="*/ 1895475 w 1895475"/>
              <a:gd name="connsiteY4" fmla="*/ 9525 h 4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75" h="495365">
                <a:moveTo>
                  <a:pt x="0" y="0"/>
                </a:moveTo>
                <a:cubicBezTo>
                  <a:pt x="215900" y="25400"/>
                  <a:pt x="431800" y="50800"/>
                  <a:pt x="609600" y="133350"/>
                </a:cubicBezTo>
                <a:cubicBezTo>
                  <a:pt x="787400" y="215900"/>
                  <a:pt x="925513" y="490538"/>
                  <a:pt x="1066800" y="495300"/>
                </a:cubicBezTo>
                <a:cubicBezTo>
                  <a:pt x="1208087" y="500062"/>
                  <a:pt x="1319213" y="242887"/>
                  <a:pt x="1457325" y="161925"/>
                </a:cubicBezTo>
                <a:cubicBezTo>
                  <a:pt x="1595437" y="80963"/>
                  <a:pt x="1745456" y="45244"/>
                  <a:pt x="1895475" y="9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A4DDACE-9015-B2EC-B31D-1080D5B47FFA}"/>
              </a:ext>
            </a:extLst>
          </p:cNvPr>
          <p:cNvSpPr/>
          <p:nvPr/>
        </p:nvSpPr>
        <p:spPr>
          <a:xfrm>
            <a:off x="514350" y="4293015"/>
            <a:ext cx="1885949" cy="1932838"/>
          </a:xfrm>
          <a:custGeom>
            <a:avLst/>
            <a:gdLst>
              <a:gd name="connsiteX0" fmla="*/ 0 w 1895475"/>
              <a:gd name="connsiteY0" fmla="*/ 0 h 495365"/>
              <a:gd name="connsiteX1" fmla="*/ 609600 w 1895475"/>
              <a:gd name="connsiteY1" fmla="*/ 133350 h 495365"/>
              <a:gd name="connsiteX2" fmla="*/ 1066800 w 1895475"/>
              <a:gd name="connsiteY2" fmla="*/ 495300 h 495365"/>
              <a:gd name="connsiteX3" fmla="*/ 1457325 w 1895475"/>
              <a:gd name="connsiteY3" fmla="*/ 161925 h 495365"/>
              <a:gd name="connsiteX4" fmla="*/ 1895475 w 1895475"/>
              <a:gd name="connsiteY4" fmla="*/ 9525 h 4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75" h="495365">
                <a:moveTo>
                  <a:pt x="0" y="0"/>
                </a:moveTo>
                <a:cubicBezTo>
                  <a:pt x="215900" y="25400"/>
                  <a:pt x="431800" y="50800"/>
                  <a:pt x="609600" y="133350"/>
                </a:cubicBezTo>
                <a:cubicBezTo>
                  <a:pt x="787400" y="215900"/>
                  <a:pt x="925513" y="490538"/>
                  <a:pt x="1066800" y="495300"/>
                </a:cubicBezTo>
                <a:cubicBezTo>
                  <a:pt x="1208087" y="500062"/>
                  <a:pt x="1319213" y="242887"/>
                  <a:pt x="1457325" y="161925"/>
                </a:cubicBezTo>
                <a:cubicBezTo>
                  <a:pt x="1595437" y="80963"/>
                  <a:pt x="1745456" y="45244"/>
                  <a:pt x="1895475" y="952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1E07AC7-4BA8-4297-4498-90548DA4AC63}"/>
              </a:ext>
            </a:extLst>
          </p:cNvPr>
          <p:cNvSpPr/>
          <p:nvPr/>
        </p:nvSpPr>
        <p:spPr>
          <a:xfrm>
            <a:off x="1185333" y="4468315"/>
            <a:ext cx="95250" cy="1018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上下 15">
            <a:extLst>
              <a:ext uri="{FF2B5EF4-FFF2-40B4-BE49-F238E27FC236}">
                <a16:creationId xmlns:a16="http://schemas.microsoft.com/office/drawing/2014/main" id="{FCEF7F69-2A9E-C5D6-D9FC-861EB94FBFF0}"/>
              </a:ext>
            </a:extLst>
          </p:cNvPr>
          <p:cNvSpPr/>
          <p:nvPr/>
        </p:nvSpPr>
        <p:spPr>
          <a:xfrm>
            <a:off x="1452561" y="4479994"/>
            <a:ext cx="223839" cy="311609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375393A8-6246-6775-D2B1-2DF52D3DD4C5}"/>
              </a:ext>
            </a:extLst>
          </p:cNvPr>
          <p:cNvSpPr/>
          <p:nvPr/>
        </p:nvSpPr>
        <p:spPr>
          <a:xfrm>
            <a:off x="1479160" y="5167780"/>
            <a:ext cx="197240" cy="1069707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61C9332-F0D4-E626-70DB-30B4CDFB1502}"/>
              </a:ext>
            </a:extLst>
          </p:cNvPr>
          <p:cNvCxnSpPr>
            <a:cxnSpLocks/>
          </p:cNvCxnSpPr>
          <p:nvPr/>
        </p:nvCxnSpPr>
        <p:spPr>
          <a:xfrm>
            <a:off x="914399" y="5167780"/>
            <a:ext cx="1276621" cy="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EC11ED43-35F2-4705-AA52-658946528A63}"/>
              </a:ext>
            </a:extLst>
          </p:cNvPr>
          <p:cNvSpPr/>
          <p:nvPr/>
        </p:nvSpPr>
        <p:spPr>
          <a:xfrm>
            <a:off x="1194858" y="5130910"/>
            <a:ext cx="95250" cy="10184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D22BF4-E1AF-CDEB-FD74-A06F1E78CC2A}"/>
              </a:ext>
            </a:extLst>
          </p:cNvPr>
          <p:cNvSpPr txBox="1"/>
          <p:nvPr/>
        </p:nvSpPr>
        <p:spPr>
          <a:xfrm>
            <a:off x="2366627" y="4782892"/>
            <a:ext cx="151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50% of </a:t>
            </a:r>
          </a:p>
          <a:p>
            <a:pPr algn="l"/>
            <a:r>
              <a:rPr kumimoji="1" lang="en-US" altLang="ja-JP" sz="20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Max pulse height</a:t>
            </a:r>
            <a:endParaRPr kumimoji="1" lang="ja-JP" altLang="en-US" sz="2000" b="1" i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D94A13B-B9C8-A4B5-0692-A4B569B1FE97}"/>
              </a:ext>
            </a:extLst>
          </p:cNvPr>
          <p:cNvCxnSpPr>
            <a:cxnSpLocks/>
          </p:cNvCxnSpPr>
          <p:nvPr/>
        </p:nvCxnSpPr>
        <p:spPr>
          <a:xfrm>
            <a:off x="1562696" y="4596678"/>
            <a:ext cx="798707" cy="4718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9F3A0E4-02C5-403D-2A42-1807A29C603D}"/>
              </a:ext>
            </a:extLst>
          </p:cNvPr>
          <p:cNvCxnSpPr>
            <a:cxnSpLocks/>
          </p:cNvCxnSpPr>
          <p:nvPr/>
        </p:nvCxnSpPr>
        <p:spPr>
          <a:xfrm flipV="1">
            <a:off x="1577780" y="5305425"/>
            <a:ext cx="798707" cy="233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6A195DF-1230-99A8-6B34-8348B0F7BDAD}"/>
              </a:ext>
            </a:extLst>
          </p:cNvPr>
          <p:cNvSpPr txBox="1"/>
          <p:nvPr/>
        </p:nvSpPr>
        <p:spPr>
          <a:xfrm>
            <a:off x="329764" y="3219898"/>
            <a:ext cx="326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Use a fraction of</a:t>
            </a:r>
            <a:r>
              <a:rPr kumimoji="1"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pulse height max instead of a fixed threshold </a:t>
            </a:r>
            <a:endParaRPr kumimoji="1" lang="ja-JP" altLang="en-US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CBB7336-EF8B-FB0D-8F0B-7CED9BA2EC3B}"/>
              </a:ext>
            </a:extLst>
          </p:cNvPr>
          <p:cNvSpPr txBox="1"/>
          <p:nvPr/>
        </p:nvSpPr>
        <p:spPr>
          <a:xfrm>
            <a:off x="4043360" y="1939565"/>
            <a:ext cx="126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u="sng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Jitter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E1834F2-9BA4-1A27-33C2-292FB290730E}"/>
                  </a:ext>
                </a:extLst>
              </p:cNvPr>
              <p:cNvSpPr txBox="1"/>
              <p:nvPr/>
            </p:nvSpPr>
            <p:spPr>
              <a:xfrm>
                <a:off x="3982840" y="2295197"/>
                <a:ext cx="3943350" cy="102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bPr>
                        <m:e>
                          <m:r>
                            <a:rPr kumimoji="1" lang="ja-JP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𝝈</m:t>
                          </m:r>
                        </m:e>
                        <m:sub>
                          <m: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𝒋</m:t>
                          </m:r>
                        </m:sub>
                      </m:sSub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𝒅𝑽</m:t>
                                  </m:r>
                                </m:num>
                                <m:den>
                                  <m:r>
                                    <a:rPr kumimoji="1" lang="en-US" altLang="ja-JP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𝒅𝒕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kumimoji="1" lang="en-US" altLang="ja-JP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1"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𝑺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kumimoji="1" lang="en-US" altLang="ja-JP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𝒕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𝑺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E1834F2-9BA4-1A27-33C2-292FB2907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840" y="2295197"/>
                <a:ext cx="3943350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7E82247-56E1-0C75-1625-54B587F9F2A2}"/>
              </a:ext>
            </a:extLst>
          </p:cNvPr>
          <p:cNvSpPr/>
          <p:nvPr/>
        </p:nvSpPr>
        <p:spPr>
          <a:xfrm>
            <a:off x="89958" y="1942739"/>
            <a:ext cx="3694307" cy="4396354"/>
          </a:xfrm>
          <a:prstGeom prst="roundRect">
            <a:avLst>
              <a:gd name="adj" fmla="val 4889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68CA7E87-2F84-EE72-A045-2C6AEDFD900D}"/>
              </a:ext>
            </a:extLst>
          </p:cNvPr>
          <p:cNvSpPr/>
          <p:nvPr/>
        </p:nvSpPr>
        <p:spPr>
          <a:xfrm>
            <a:off x="3976685" y="1928904"/>
            <a:ext cx="4043892" cy="4396354"/>
          </a:xfrm>
          <a:prstGeom prst="roundRect">
            <a:avLst>
              <a:gd name="adj" fmla="val 4889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2E72FCD-30B2-05A8-6F45-20C326765A27}"/>
              </a:ext>
            </a:extLst>
          </p:cNvPr>
          <p:cNvSpPr txBox="1"/>
          <p:nvPr/>
        </p:nvSpPr>
        <p:spPr>
          <a:xfrm>
            <a:off x="4254195" y="3922907"/>
            <a:ext cx="3555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</a:t>
            </a:r>
            <a:r>
              <a:rPr kumimoji="1" lang="en-US" altLang="ja-JP" sz="24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ig 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signal size is important to reduce jitter effect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F91A9CF-8B30-F35F-C81B-AABC128C4EB9}"/>
              </a:ext>
            </a:extLst>
          </p:cNvPr>
          <p:cNvSpPr txBox="1"/>
          <p:nvPr/>
        </p:nvSpPr>
        <p:spPr>
          <a:xfrm>
            <a:off x="4474492" y="5048398"/>
            <a:ext cx="3481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+ t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he smaller noise as well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A44A86DA-3052-5E59-E561-DB0FA1E95358}"/>
              </a:ext>
            </a:extLst>
          </p:cNvPr>
          <p:cNvSpPr/>
          <p:nvPr/>
        </p:nvSpPr>
        <p:spPr>
          <a:xfrm>
            <a:off x="4413388" y="5586681"/>
            <a:ext cx="266700" cy="2633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8CA5E6B-FA6D-0A9D-9C05-933EF8EC6737}"/>
              </a:ext>
            </a:extLst>
          </p:cNvPr>
          <p:cNvSpPr txBox="1"/>
          <p:nvPr/>
        </p:nvSpPr>
        <p:spPr>
          <a:xfrm>
            <a:off x="4676772" y="548017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Determine the best bias voltage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816DEB8-CEBA-B82C-CDE6-391D78D30873}"/>
              </a:ext>
            </a:extLst>
          </p:cNvPr>
          <p:cNvSpPr txBox="1"/>
          <p:nvPr/>
        </p:nvSpPr>
        <p:spPr>
          <a:xfrm>
            <a:off x="8212997" y="1928904"/>
            <a:ext cx="242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u="sng" dirty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Landau noise</a:t>
            </a:r>
            <a:endParaRPr kumimoji="1" lang="en-US" altLang="ja-JP" sz="2400" b="1" i="0" u="sng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61EA71CB-5CAD-2003-148B-0FB0D0E6FEBD}"/>
              </a:ext>
            </a:extLst>
          </p:cNvPr>
          <p:cNvSpPr/>
          <p:nvPr/>
        </p:nvSpPr>
        <p:spPr>
          <a:xfrm>
            <a:off x="8189574" y="1942739"/>
            <a:ext cx="3931264" cy="4396354"/>
          </a:xfrm>
          <a:prstGeom prst="roundRect">
            <a:avLst>
              <a:gd name="adj" fmla="val 4889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1D112-AA3B-5140-A128-0F52E99BE3B3}"/>
              </a:ext>
            </a:extLst>
          </p:cNvPr>
          <p:cNvSpPr txBox="1"/>
          <p:nvPr/>
        </p:nvSpPr>
        <p:spPr>
          <a:xfrm>
            <a:off x="8265287" y="2371514"/>
            <a:ext cx="3926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Non uniform energy deposition of MIP</a:t>
            </a:r>
          </a:p>
          <a:p>
            <a:pPr marL="342900" indent="-342900" algn="l">
              <a:buFont typeface="Arial" panose="020B0604020202020204" pitchFamily="34" charset="0"/>
              <a:buChar char="−"/>
            </a:pPr>
            <a:endParaRPr kumimoji="1" lang="en-US" altLang="ja-JP" sz="2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342900" indent="-342900" algn="l">
              <a:buFont typeface="Arial" panose="020B0604020202020204" pitchFamily="34" charset="0"/>
              <a:buChar char="−"/>
            </a:pPr>
            <a:endParaRPr kumimoji="1" lang="en-US" altLang="ja-JP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algn="l"/>
            <a:endParaRPr kumimoji="1" lang="en-US" altLang="ja-JP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Laser measurement results do not include this effect</a:t>
            </a: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DECA4DF4-E079-C7CC-539B-8243196EE4B2}"/>
              </a:ext>
            </a:extLst>
          </p:cNvPr>
          <p:cNvSpPr/>
          <p:nvPr/>
        </p:nvSpPr>
        <p:spPr>
          <a:xfrm>
            <a:off x="8394457" y="3143067"/>
            <a:ext cx="286837" cy="24750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03FCA1B-233C-37CF-0038-5277F9FB9A21}"/>
              </a:ext>
            </a:extLst>
          </p:cNvPr>
          <p:cNvSpPr txBox="1"/>
          <p:nvPr/>
        </p:nvSpPr>
        <p:spPr>
          <a:xfrm>
            <a:off x="8681294" y="3040132"/>
            <a:ext cx="327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Thinner</a:t>
            </a:r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sensors should reduce this effect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2A92A14-1DFF-6C3C-A96A-18021D56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294" y="4518959"/>
            <a:ext cx="3008618" cy="180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AC8B13-5082-BFC6-1EA4-33741BD939D6}"/>
                  </a:ext>
                </a:extLst>
              </p:cNvPr>
              <p:cNvSpPr txBox="1"/>
              <p:nvPr/>
            </p:nvSpPr>
            <p:spPr>
              <a:xfrm>
                <a:off x="4444273" y="3323171"/>
                <a:ext cx="33858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kumimoji="1" lang="ja-JP" alt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𝝈</m:t>
                        </m:r>
                      </m:e>
                      <m:sub>
                        <m:r>
                          <a:rPr kumimoji="1" lang="en-US" altLang="ja-JP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𝒏</m:t>
                        </m:r>
                      </m:sub>
                    </m:sSub>
                  </m:oMath>
                </a14:m>
                <a:r>
                  <a:rPr kumimoji="1" lang="ja-JP" altLang="en-US" sz="1600" b="1" i="0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1600" b="1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: noise sigma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𝒕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𝒓</m:t>
                        </m:r>
                      </m:sub>
                    </m:sSub>
                  </m:oMath>
                </a14:m>
                <a:r>
                  <a:rPr kumimoji="1" lang="ja-JP" altLang="en-US" sz="1600" b="1" i="0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1600" b="1" i="0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: rise time</a:t>
                </a:r>
              </a:p>
              <a:p>
                <a:pPr algn="l"/>
                <a:r>
                  <a:rPr kumimoji="1" lang="en-US" altLang="ja-JP" sz="1600" b="1" i="0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𝑺</m:t>
                    </m:r>
                  </m:oMath>
                </a14:m>
                <a:r>
                  <a:rPr kumimoji="1" lang="ja-JP" altLang="en-US" sz="1600" b="1" i="0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1600" b="1" i="0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: signal size</a:t>
                </a:r>
                <a:endParaRPr kumimoji="1" lang="ja-JP" altLang="en-US" sz="1600" b="1" i="0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4AC8B13-5082-BFC6-1EA4-33741BD93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73" y="3323171"/>
                <a:ext cx="3385834" cy="584775"/>
              </a:xfrm>
              <a:prstGeom prst="rect">
                <a:avLst/>
              </a:prstGeom>
              <a:blipFill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9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024103E-701B-0CD8-1321-A70C980D96A9}"/>
              </a:ext>
            </a:extLst>
          </p:cNvPr>
          <p:cNvSpPr/>
          <p:nvPr/>
        </p:nvSpPr>
        <p:spPr>
          <a:xfrm>
            <a:off x="3455809" y="1161415"/>
            <a:ext cx="3062496" cy="2837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9BE8FF7-59DB-A7EE-4A16-6E0D12007670}"/>
              </a:ext>
            </a:extLst>
          </p:cNvPr>
          <p:cNvSpPr/>
          <p:nvPr/>
        </p:nvSpPr>
        <p:spPr>
          <a:xfrm>
            <a:off x="345057" y="1162470"/>
            <a:ext cx="3062496" cy="28280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3C48067-9492-DADB-F1CA-8BA98E18E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Timing resolution results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5176DE-1CC3-2B69-5F04-0C64CA9B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5FF2C9-32D9-1B46-257C-A7CEDDD8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9E6AEE-008F-168D-8F1A-9C5F159C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43">
            <a:extLst>
              <a:ext uri="{FF2B5EF4-FFF2-40B4-BE49-F238E27FC236}">
                <a16:creationId xmlns:a16="http://schemas.microsoft.com/office/drawing/2014/main" id="{2F1A88A9-08E3-93BD-829B-64AC7A7E6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721" y="1508354"/>
            <a:ext cx="2485307" cy="2422388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8B946C49-C84E-8E88-098B-CB48F69E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9" y="1537042"/>
            <a:ext cx="2485128" cy="2348956"/>
          </a:xfrm>
          <a:prstGeom prst="rect">
            <a:avLst/>
          </a:prstGeom>
        </p:spPr>
      </p:pic>
      <p:sp>
        <p:nvSpPr>
          <p:cNvPr id="10" name="テキスト ボックス 57">
            <a:extLst>
              <a:ext uri="{FF2B5EF4-FFF2-40B4-BE49-F238E27FC236}">
                <a16:creationId xmlns:a16="http://schemas.microsoft.com/office/drawing/2014/main" id="{7B49A503-7E4B-8F59-CA59-CBE362D5596C}"/>
              </a:ext>
            </a:extLst>
          </p:cNvPr>
          <p:cNvSpPr txBox="1"/>
          <p:nvPr/>
        </p:nvSpPr>
        <p:spPr>
          <a:xfrm>
            <a:off x="4153878" y="1653458"/>
            <a:ext cx="154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●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landau </a:t>
            </a:r>
          </a:p>
          <a:p>
            <a:r>
              <a:rPr lang="ja-JP" altLang="en-US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＊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jitter</a:t>
            </a:r>
          </a:p>
          <a:p>
            <a:r>
              <a:rPr lang="ja-JP" altLang="en-US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○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Time </a:t>
            </a:r>
            <a:r>
              <a:rPr lang="en-US" altLang="ja-JP" sz="1200" b="1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reso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表 5">
            <a:extLst>
              <a:ext uri="{FF2B5EF4-FFF2-40B4-BE49-F238E27FC236}">
                <a16:creationId xmlns:a16="http://schemas.microsoft.com/office/drawing/2014/main" id="{276C1F17-7A59-B1B2-A7DB-C3AE796D2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47868"/>
              </p:ext>
            </p:extLst>
          </p:nvPr>
        </p:nvGraphicFramePr>
        <p:xfrm>
          <a:off x="6639185" y="689432"/>
          <a:ext cx="544973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9606">
                  <a:extLst>
                    <a:ext uri="{9D8B030D-6E8A-4147-A177-3AD203B41FA5}">
                      <a16:colId xmlns:a16="http://schemas.microsoft.com/office/drawing/2014/main" val="101409740"/>
                    </a:ext>
                  </a:extLst>
                </a:gridCol>
                <a:gridCol w="1228629">
                  <a:extLst>
                    <a:ext uri="{9D8B030D-6E8A-4147-A177-3AD203B41FA5}">
                      <a16:colId xmlns:a16="http://schemas.microsoft.com/office/drawing/2014/main" val="3252046134"/>
                    </a:ext>
                  </a:extLst>
                </a:gridCol>
                <a:gridCol w="1197125">
                  <a:extLst>
                    <a:ext uri="{9D8B030D-6E8A-4147-A177-3AD203B41FA5}">
                      <a16:colId xmlns:a16="http://schemas.microsoft.com/office/drawing/2014/main" val="1078418866"/>
                    </a:ext>
                  </a:extLst>
                </a:gridCol>
                <a:gridCol w="1244378">
                  <a:extLst>
                    <a:ext uri="{9D8B030D-6E8A-4147-A177-3AD203B41FA5}">
                      <a16:colId xmlns:a16="http://schemas.microsoft.com/office/drawing/2014/main" val="1881595321"/>
                    </a:ext>
                  </a:extLst>
                </a:gridCol>
              </a:tblGrid>
              <a:tr h="3073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0" baseline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Lab </a:t>
                      </a:r>
                      <a:r>
                        <a:rPr kumimoji="1" lang="en-US" altLang="ja-JP" sz="2000" b="1" i="0" baseline="0" dirty="0" err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meas</a:t>
                      </a:r>
                      <a:endParaRPr kumimoji="1" lang="ja-JP" altLang="en-US" sz="2000" b="1" i="0" baseline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50um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30um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20um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744250"/>
                  </a:ext>
                </a:extLst>
              </a:tr>
              <a:tr h="365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Timing resolution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38.8ps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31.5ps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31.2ps</a:t>
                      </a:r>
                      <a:endParaRPr kumimoji="1" lang="ja-JP" altLang="en-US" sz="2000" b="1" i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896503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Jitter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9.8ps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11.8ps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15.9ps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8585516"/>
                  </a:ext>
                </a:extLst>
              </a:tr>
              <a:tr h="3156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Landau noise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37.5ps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29.2ps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baseline="0" dirty="0">
                          <a:latin typeface="Arial" panose="020B0604020202020204" pitchFamily="34" charset="0"/>
                        </a:rPr>
                        <a:t>26.8ps</a:t>
                      </a:r>
                      <a:endParaRPr kumimoji="1" lang="ja-JP" altLang="en-US" sz="2000" b="1" i="0" baseline="0" dirty="0">
                        <a:latin typeface="Arial" panose="020B0604020202020204" pitchFamily="34" charset="0"/>
                        <a:ea typeface="メイリオ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73157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6EFD42-1F97-CA5F-3175-81864352B457}"/>
              </a:ext>
            </a:extLst>
          </p:cNvPr>
          <p:cNvSpPr txBox="1"/>
          <p:nvPr/>
        </p:nvSpPr>
        <p:spPr>
          <a:xfrm>
            <a:off x="163902" y="653456"/>
            <a:ext cx="57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Laboratory measurement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4CA122B5-EC39-B8B6-C77A-538AAADA5F2C}"/>
                  </a:ext>
                </a:extLst>
              </p:cNvPr>
              <p:cNvSpPr txBox="1"/>
              <p:nvPr/>
            </p:nvSpPr>
            <p:spPr>
              <a:xfrm>
                <a:off x="1440710" y="1134876"/>
                <a:ext cx="1923668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𝒕𝒘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4CA122B5-EC39-B8B6-C77A-538AAADA5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10" y="1134876"/>
                <a:ext cx="1923668" cy="424796"/>
              </a:xfrm>
              <a:prstGeom prst="rect">
                <a:avLst/>
              </a:prstGeom>
              <a:blipFill>
                <a:blip r:embed="rId4"/>
                <a:stretch>
                  <a:fillRect t="-1429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AC3FAE17-AC61-E8E9-8405-AC333F8C95AF}"/>
                  </a:ext>
                </a:extLst>
              </p:cNvPr>
              <p:cNvSpPr txBox="1"/>
              <p:nvPr/>
            </p:nvSpPr>
            <p:spPr>
              <a:xfrm>
                <a:off x="4333360" y="1130238"/>
                <a:ext cx="1923668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𝒕𝒘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AC3FAE17-AC61-E8E9-8405-AC333F8C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60" y="1130238"/>
                <a:ext cx="1923668" cy="424796"/>
              </a:xfrm>
              <a:prstGeom prst="rect">
                <a:avLst/>
              </a:prstGeom>
              <a:blipFill>
                <a:blip r:embed="rId5"/>
                <a:stretch>
                  <a:fillRect t="-1429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A08E1F-1474-44CD-D318-AFCE7037DED0}"/>
              </a:ext>
            </a:extLst>
          </p:cNvPr>
          <p:cNvSpPr txBox="1"/>
          <p:nvPr/>
        </p:nvSpPr>
        <p:spPr>
          <a:xfrm>
            <a:off x="525648" y="1144959"/>
            <a:ext cx="116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IR laser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2504D1-0792-ED84-2AD4-A872CAE95E3A}"/>
              </a:ext>
            </a:extLst>
          </p:cNvPr>
          <p:cNvSpPr txBox="1"/>
          <p:nvPr/>
        </p:nvSpPr>
        <p:spPr>
          <a:xfrm>
            <a:off x="3729607" y="1136932"/>
            <a:ext cx="84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Beta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0F079DC-8F06-2035-3326-C81CD6B2997B}"/>
              </a:ext>
            </a:extLst>
          </p:cNvPr>
          <p:cNvSpPr txBox="1"/>
          <p:nvPr/>
        </p:nvSpPr>
        <p:spPr>
          <a:xfrm>
            <a:off x="163902" y="4056976"/>
            <a:ext cx="5771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Beam test</a:t>
            </a: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 measurement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FDA63BC5-2731-7CD9-9FC2-9B56F5B90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610" y="3830592"/>
            <a:ext cx="3449396" cy="267187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A1EF27-6617-238C-8CCA-96E8795A4282}"/>
              </a:ext>
            </a:extLst>
          </p:cNvPr>
          <p:cNvSpPr txBox="1"/>
          <p:nvPr/>
        </p:nvSpPr>
        <p:spPr>
          <a:xfrm>
            <a:off x="1056734" y="5371162"/>
            <a:ext cx="56244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Uniform timing resolution over the detecto</a:t>
            </a:r>
            <a:r>
              <a:rPr kumimoji="1" lang="en-US" altLang="ja-JP" sz="2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r has</a:t>
            </a:r>
            <a:r>
              <a:rPr kumimoji="1" lang="en-US" altLang="ja-JP" sz="28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been observed</a:t>
            </a:r>
            <a:endParaRPr kumimoji="1" lang="ja-JP" altLang="en-US" sz="2800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6EB93FC-AAB1-0C15-D3B9-7B37AE8A1AB9}"/>
              </a:ext>
            </a:extLst>
          </p:cNvPr>
          <p:cNvSpPr txBox="1"/>
          <p:nvPr/>
        </p:nvSpPr>
        <p:spPr>
          <a:xfrm>
            <a:off x="698739" y="4499573"/>
            <a:ext cx="634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2x2 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pad with 500um square electrodes 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Injected 120GeV Proton beam at FTBF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1AC964-B4CB-B299-C9E6-D9D91907BBFE}"/>
              </a:ext>
            </a:extLst>
          </p:cNvPr>
          <p:cNvSpPr txBox="1"/>
          <p:nvPr/>
        </p:nvSpPr>
        <p:spPr>
          <a:xfrm>
            <a:off x="6639185" y="2935069"/>
            <a:ext cx="54497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Thinner samples have better timing reso</a:t>
            </a:r>
            <a:r>
              <a:rPr kumimoji="1" lang="en-US" altLang="ja-JP" sz="24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lution due to landau noise</a:t>
            </a:r>
            <a:endParaRPr kumimoji="1" lang="ja-JP" altLang="en-US" sz="2400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AE0988B-ADFF-AA04-A921-74AC21B1A220}"/>
              </a:ext>
            </a:extLst>
          </p:cNvPr>
          <p:cNvSpPr txBox="1"/>
          <p:nvPr/>
        </p:nvSpPr>
        <p:spPr>
          <a:xfrm>
            <a:off x="9313733" y="4858426"/>
            <a:ext cx="116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~20ps</a:t>
            </a:r>
            <a:endParaRPr kumimoji="1" lang="ja-JP" altLang="en-US" sz="2000" b="1" i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9E8769-A302-BF37-1EB2-C17EAB50F253}"/>
              </a:ext>
            </a:extLst>
          </p:cNvPr>
          <p:cNvSpPr txBox="1"/>
          <p:nvPr/>
        </p:nvSpPr>
        <p:spPr>
          <a:xfrm>
            <a:off x="7685508" y="4689149"/>
            <a:ext cx="209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TB </a:t>
            </a:r>
            <a:r>
              <a:rPr kumimoji="1" lang="en-US" altLang="ja-JP" b="1" i="0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meas</a:t>
            </a:r>
            <a:endParaRPr kumimoji="1" lang="ja-JP" altLang="en-US" b="1" i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88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AFBC6-99D6-B12D-8FBD-8D91A184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Radiation damage on LGAD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37B698-418F-6276-CF3F-A98D8484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CB026-496F-34B6-4E8A-D1CA9E1C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B3BBD0-EF09-58AD-B36C-C98B90E6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5FEFA2-4BBB-B74B-D84C-F836B5E0994D}"/>
              </a:ext>
            </a:extLst>
          </p:cNvPr>
          <p:cNvSpPr txBox="1"/>
          <p:nvPr/>
        </p:nvSpPr>
        <p:spPr>
          <a:xfrm>
            <a:off x="266827" y="683935"/>
            <a:ext cx="7820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Future high energy physics experiments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Higher Energy</a:t>
            </a:r>
            <a:endParaRPr kumimoji="1" lang="en-US" altLang="ja-JP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Higher luminosity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E065667D-AE3C-C92A-F8EF-A84C88468618}"/>
              </a:ext>
            </a:extLst>
          </p:cNvPr>
          <p:cNvSpPr/>
          <p:nvPr/>
        </p:nvSpPr>
        <p:spPr>
          <a:xfrm>
            <a:off x="3554215" y="1288437"/>
            <a:ext cx="457547" cy="3680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F4F030-D83E-0D7E-AA21-81ECC993D806}"/>
              </a:ext>
            </a:extLst>
          </p:cNvPr>
          <p:cNvSpPr txBox="1"/>
          <p:nvPr/>
        </p:nvSpPr>
        <p:spPr>
          <a:xfrm>
            <a:off x="4075284" y="1035371"/>
            <a:ext cx="811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Detectors will be exposed to large amount of radiation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4A5EB6-D8FD-0188-ED57-A3C00566D005}"/>
              </a:ext>
            </a:extLst>
          </p:cNvPr>
          <p:cNvSpPr txBox="1"/>
          <p:nvPr/>
        </p:nvSpPr>
        <p:spPr>
          <a:xfrm>
            <a:off x="4791115" y="1762411"/>
            <a:ext cx="2774099" cy="469916"/>
          </a:xfrm>
          <a:prstGeom prst="roundRect">
            <a:avLst/>
          </a:prstGeom>
          <a:solidFill>
            <a:srgbClr val="FFBDBD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500"/>
              </a:spcBef>
            </a:pP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2×10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16</a:t>
            </a:r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eq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/cm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9E321A-B443-AEA0-549F-CE56A6820007}"/>
              </a:ext>
            </a:extLst>
          </p:cNvPr>
          <p:cNvSpPr txBox="1"/>
          <p:nvPr/>
        </p:nvSpPr>
        <p:spPr>
          <a:xfrm>
            <a:off x="7710619" y="1740736"/>
            <a:ext cx="1519592" cy="469916"/>
          </a:xfrm>
          <a:prstGeom prst="roundRect">
            <a:avLst/>
          </a:prstGeom>
          <a:solidFill>
            <a:srgbClr val="FFBDBD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5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10MGy</a:t>
            </a:r>
            <a:endParaRPr kumimoji="1" lang="en-US" altLang="ja-JP" sz="24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7A93A5-DA8D-D246-7BF1-A2CB6F82024E}"/>
              </a:ext>
            </a:extLst>
          </p:cNvPr>
          <p:cNvSpPr txBox="1"/>
          <p:nvPr/>
        </p:nvSpPr>
        <p:spPr>
          <a:xfrm>
            <a:off x="4220688" y="1391583"/>
            <a:ext cx="677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−"/>
            </a:pP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e.g. Inner trackers in HL-LHC ATLAS at 4000fb</a:t>
            </a:r>
            <a:r>
              <a:rPr kumimoji="1" lang="en-US" altLang="ja-JP" sz="2000" b="1" baseline="30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-1</a:t>
            </a:r>
            <a:endParaRPr kumimoji="1" lang="ja-JP" altLang="en-US" sz="2000" b="1" i="0" baseline="30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F371E0F-2885-A9F8-5135-075967C684B7}"/>
              </a:ext>
            </a:extLst>
          </p:cNvPr>
          <p:cNvSpPr txBox="1"/>
          <p:nvPr/>
        </p:nvSpPr>
        <p:spPr>
          <a:xfrm>
            <a:off x="266827" y="2314437"/>
            <a:ext cx="321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i="0" u="sng" dirty="0">
                <a:latin typeface="Arial" panose="020B0604020202020204" pitchFamily="34" charset="0"/>
                <a:ea typeface="ＭＳ Ｐゴシック" panose="020B0600070205080204" pitchFamily="50" charset="-128"/>
              </a:rPr>
              <a:t>Acceptor removal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635B13E-E5FA-70E1-54DF-9CA54AF39B1A}"/>
              </a:ext>
            </a:extLst>
          </p:cNvPr>
          <p:cNvSpPr/>
          <p:nvPr/>
        </p:nvSpPr>
        <p:spPr>
          <a:xfrm>
            <a:off x="489635" y="4543210"/>
            <a:ext cx="11349939" cy="1815882"/>
          </a:xfrm>
          <a:prstGeom prst="roundRect">
            <a:avLst>
              <a:gd name="adj" fmla="val 605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8C8A816-EFD4-1E3A-80D0-73EC629A4C7B}"/>
              </a:ext>
            </a:extLst>
          </p:cNvPr>
          <p:cNvGrpSpPr/>
          <p:nvPr/>
        </p:nvGrpSpPr>
        <p:grpSpPr>
          <a:xfrm>
            <a:off x="9553265" y="5168708"/>
            <a:ext cx="2149100" cy="1056284"/>
            <a:chOff x="6803687" y="4295814"/>
            <a:chExt cx="3567395" cy="1752268"/>
          </a:xfrm>
        </p:grpSpPr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E1B75562-AF5A-09BA-C535-4099F4025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245"/>
            <a:stretch/>
          </p:blipFill>
          <p:spPr>
            <a:xfrm>
              <a:off x="6803687" y="4885401"/>
              <a:ext cx="1045858" cy="1162681"/>
            </a:xfrm>
            <a:prstGeom prst="rect">
              <a:avLst/>
            </a:prstGeom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9C13CD25-51E2-377E-E6BD-A423F39A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3785" y="4313906"/>
              <a:ext cx="1777297" cy="1663338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0198093-4E64-356D-9815-7DB907668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6616" y="4295814"/>
              <a:ext cx="1267170" cy="12045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7B0DD9E-19AB-9E47-CD8A-D34495F6F3F0}"/>
                </a:ext>
              </a:extLst>
            </p:cNvPr>
            <p:cNvCxnSpPr>
              <a:cxnSpLocks/>
            </p:cNvCxnSpPr>
            <p:nvPr/>
          </p:nvCxnSpPr>
          <p:spPr>
            <a:xfrm>
              <a:off x="7331146" y="5587153"/>
              <a:ext cx="1262640" cy="3900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F50B39F-BC81-26EE-F194-627B66E9F0D3}"/>
              </a:ext>
            </a:extLst>
          </p:cNvPr>
          <p:cNvSpPr txBox="1"/>
          <p:nvPr/>
        </p:nvSpPr>
        <p:spPr>
          <a:xfrm>
            <a:off x="489636" y="4614412"/>
            <a:ext cx="35806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Single Event Burnout</a:t>
            </a:r>
            <a:endParaRPr kumimoji="1" lang="ja-JP" altLang="en-US" sz="24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B9F776-2EF1-5BC2-4E89-597B50AB7BBD}"/>
              </a:ext>
            </a:extLst>
          </p:cNvPr>
          <p:cNvSpPr txBox="1"/>
          <p:nvPr/>
        </p:nvSpPr>
        <p:spPr>
          <a:xfrm>
            <a:off x="535652" y="4987461"/>
            <a:ext cx="9183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For bias voltage with average E-field of &gt;12V/um, a large energy deposit happens to create a crater </a:t>
            </a:r>
          </a:p>
          <a:p>
            <a:pPr marL="457200" indent="-457200" algn="l">
              <a:buFont typeface="Arial" panose="020B0604020202020204" pitchFamily="34" charset="0"/>
              <a:buChar char="−"/>
            </a:pP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Our sensors are 50um</a:t>
            </a:r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　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upper limit is </a:t>
            </a:r>
            <a:r>
              <a:rPr kumimoji="1"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600V</a:t>
            </a:r>
            <a:r>
              <a:rPr kumimoji="1" lang="en-US" altLang="ja-JP" sz="32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 </a:t>
            </a:r>
            <a:endParaRPr kumimoji="1" lang="ja-JP" altLang="en-US" sz="2400" b="1" i="0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276FEC61-64E9-2BF4-3C0A-7EABE2DE6F88}"/>
              </a:ext>
            </a:extLst>
          </p:cNvPr>
          <p:cNvSpPr/>
          <p:nvPr/>
        </p:nvSpPr>
        <p:spPr>
          <a:xfrm>
            <a:off x="4405748" y="5972001"/>
            <a:ext cx="306095" cy="20206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DC40094-C78B-2687-F9FB-1A3CA850319E}"/>
              </a:ext>
            </a:extLst>
          </p:cNvPr>
          <p:cNvGrpSpPr/>
          <p:nvPr/>
        </p:nvGrpSpPr>
        <p:grpSpPr>
          <a:xfrm>
            <a:off x="489635" y="3042958"/>
            <a:ext cx="2588548" cy="1356877"/>
            <a:chOff x="1027502" y="2414475"/>
            <a:chExt cx="4104241" cy="2724107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77DE2A2B-1F16-5C57-7D7F-6DE0D83B2F9D}"/>
                </a:ext>
              </a:extLst>
            </p:cNvPr>
            <p:cNvGrpSpPr/>
            <p:nvPr/>
          </p:nvGrpSpPr>
          <p:grpSpPr>
            <a:xfrm>
              <a:off x="1027502" y="2414475"/>
              <a:ext cx="4104241" cy="2702845"/>
              <a:chOff x="3773453" y="983009"/>
              <a:chExt cx="4391359" cy="3420555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9E47F25-798E-422F-D10E-8C885E18713B}"/>
                  </a:ext>
                </a:extLst>
              </p:cNvPr>
              <p:cNvSpPr/>
              <p:nvPr/>
            </p:nvSpPr>
            <p:spPr>
              <a:xfrm>
                <a:off x="3779729" y="1458879"/>
                <a:ext cx="4385081" cy="294468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5E362CF1-970A-4804-40FD-CD6B333959BD}"/>
                  </a:ext>
                </a:extLst>
              </p:cNvPr>
              <p:cNvGrpSpPr/>
              <p:nvPr/>
            </p:nvGrpSpPr>
            <p:grpSpPr>
              <a:xfrm>
                <a:off x="3773453" y="983009"/>
                <a:ext cx="4391359" cy="1679621"/>
                <a:chOff x="8155791" y="5664966"/>
                <a:chExt cx="3275166" cy="1015980"/>
              </a:xfrm>
            </p:grpSpPr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8AB82A27-34E4-CCE7-1C84-E19A83D61D50}"/>
                    </a:ext>
                  </a:extLst>
                </p:cNvPr>
                <p:cNvSpPr/>
                <p:nvPr/>
              </p:nvSpPr>
              <p:spPr>
                <a:xfrm>
                  <a:off x="8159223" y="5806834"/>
                  <a:ext cx="3267052" cy="24105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7FD12CBB-7B8C-316A-4CC3-AB61EB6E262C}"/>
                    </a:ext>
                  </a:extLst>
                </p:cNvPr>
                <p:cNvSpPr/>
                <p:nvPr/>
              </p:nvSpPr>
              <p:spPr>
                <a:xfrm>
                  <a:off x="8155791" y="5947868"/>
                  <a:ext cx="3270483" cy="34109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21FB4444-0842-71D0-04AC-1B915C369A67}"/>
                    </a:ext>
                  </a:extLst>
                </p:cNvPr>
                <p:cNvSpPr/>
                <p:nvPr/>
              </p:nvSpPr>
              <p:spPr>
                <a:xfrm>
                  <a:off x="8160476" y="6339852"/>
                  <a:ext cx="3270481" cy="34109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2457264A-6AB3-F62E-1D2A-24E77CAE0688}"/>
                    </a:ext>
                  </a:extLst>
                </p:cNvPr>
                <p:cNvSpPr/>
                <p:nvPr/>
              </p:nvSpPr>
              <p:spPr>
                <a:xfrm>
                  <a:off x="8607183" y="5664966"/>
                  <a:ext cx="2399439" cy="15971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8A6EADD-06F5-537C-36DF-E26FB73C8B64}"/>
                  </a:ext>
                </a:extLst>
              </p:cNvPr>
              <p:cNvSpPr txBox="1"/>
              <p:nvPr/>
            </p:nvSpPr>
            <p:spPr>
              <a:xfrm>
                <a:off x="3820106" y="1318003"/>
                <a:ext cx="892126" cy="79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n+</a:t>
                </a:r>
                <a:endParaRPr lang="ja-JP" altLang="en-US" sz="1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FA82C91-65F1-A605-95B3-24BB4711B2E1}"/>
                  </a:ext>
                </a:extLst>
              </p:cNvPr>
              <p:cNvSpPr txBox="1"/>
              <p:nvPr/>
            </p:nvSpPr>
            <p:spPr>
              <a:xfrm>
                <a:off x="3799728" y="1982536"/>
                <a:ext cx="892126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>
                    <a:latin typeface="Arial" panose="020B0604020202020204" pitchFamily="34" charset="0"/>
                    <a:ea typeface="ＭＳ Ｐゴシック" panose="020B0600070205080204" pitchFamily="50" charset="-128"/>
                  </a:rPr>
                  <a:t>p+</a:t>
                </a:r>
                <a:endParaRPr lang="ja-JP" altLang="en-US" sz="1400" b="1" dirty="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51B3BF12-DA0A-B202-0602-9A6F6174CC96}"/>
                </a:ext>
              </a:extLst>
            </p:cNvPr>
            <p:cNvCxnSpPr>
              <a:cxnSpLocks/>
            </p:cNvCxnSpPr>
            <p:nvPr/>
          </p:nvCxnSpPr>
          <p:spPr>
            <a:xfrm>
              <a:off x="1425810" y="2492075"/>
              <a:ext cx="1641448" cy="2646507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C7C0BC40-E9F5-ACA2-C344-3B7EDD52D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3083" y="2846935"/>
              <a:ext cx="3971" cy="5524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D3C1307E-617E-2128-14A1-834D0B5875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3720" y="2807717"/>
              <a:ext cx="0" cy="48668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B80AC6BE-33B9-C114-E80B-D8DFADA2B6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63164" y="2775655"/>
              <a:ext cx="8773" cy="52272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ED633581-EEFA-0B39-2B7C-6316CA4A56A3}"/>
                </a:ext>
              </a:extLst>
            </p:cNvPr>
            <p:cNvCxnSpPr>
              <a:cxnSpLocks/>
            </p:cNvCxnSpPr>
            <p:nvPr/>
          </p:nvCxnSpPr>
          <p:spPr>
            <a:xfrm>
              <a:off x="2417054" y="4278010"/>
              <a:ext cx="12060" cy="74945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91867C3C-E1AB-B826-4A42-983A74CE1985}"/>
                </a:ext>
              </a:extLst>
            </p:cNvPr>
            <p:cNvCxnSpPr>
              <a:cxnSpLocks/>
            </p:cNvCxnSpPr>
            <p:nvPr/>
          </p:nvCxnSpPr>
          <p:spPr>
            <a:xfrm>
              <a:off x="2471559" y="3188374"/>
              <a:ext cx="0" cy="42209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90D7E415-868F-51AF-1A83-2FA1F2DE3A52}"/>
                </a:ext>
              </a:extLst>
            </p:cNvPr>
            <p:cNvCxnSpPr>
              <a:cxnSpLocks/>
            </p:cNvCxnSpPr>
            <p:nvPr/>
          </p:nvCxnSpPr>
          <p:spPr>
            <a:xfrm>
              <a:off x="2645678" y="3071925"/>
              <a:ext cx="6524" cy="464107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6C55F2B6-1F84-1C61-6B3C-612DAA4A253E}"/>
                </a:ext>
              </a:extLst>
            </p:cNvPr>
            <p:cNvCxnSpPr>
              <a:cxnSpLocks/>
            </p:cNvCxnSpPr>
            <p:nvPr/>
          </p:nvCxnSpPr>
          <p:spPr>
            <a:xfrm>
              <a:off x="2777504" y="3176649"/>
              <a:ext cx="0" cy="38185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1A074318-0ED3-9534-CEFE-171E6C54970D}"/>
                </a:ext>
              </a:extLst>
            </p:cNvPr>
            <p:cNvSpPr txBox="1"/>
            <p:nvPr/>
          </p:nvSpPr>
          <p:spPr>
            <a:xfrm>
              <a:off x="2163311" y="3627408"/>
              <a:ext cx="1145344" cy="755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e</a:t>
              </a:r>
              <a:endParaRPr lang="ja-JP" altLang="en-US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73B2E41-3C5D-9B53-3F61-B3F56FA39D7B}"/>
                </a:ext>
              </a:extLst>
            </p:cNvPr>
            <p:cNvSpPr txBox="1"/>
            <p:nvPr/>
          </p:nvSpPr>
          <p:spPr>
            <a:xfrm>
              <a:off x="2049378" y="4254486"/>
              <a:ext cx="1145344" cy="69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h</a:t>
              </a:r>
              <a:endParaRPr lang="ja-JP" altLang="en-US" sz="16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3F3E852B-AE0E-0F26-91CB-1CE1E237A8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9400" y="3468476"/>
              <a:ext cx="25998" cy="84414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443F649-4A9D-C2A3-7FFF-13023B87461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230" y="3092930"/>
              <a:ext cx="0" cy="42209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E66F6C89-7960-E92E-C619-278D944367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9392" y="2818431"/>
              <a:ext cx="0" cy="48668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C287220B-68A9-DB50-8167-C29F762BBB95}"/>
                </a:ext>
              </a:extLst>
            </p:cNvPr>
            <p:cNvSpPr txBox="1"/>
            <p:nvPr/>
          </p:nvSpPr>
          <p:spPr>
            <a:xfrm>
              <a:off x="1085166" y="4330274"/>
              <a:ext cx="652137" cy="61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latin typeface="Arial" panose="020B0604020202020204" pitchFamily="34" charset="0"/>
                  <a:ea typeface="ＭＳ Ｐゴシック" panose="020B0600070205080204" pitchFamily="50" charset="-128"/>
                </a:rPr>
                <a:t>p-</a:t>
              </a:r>
              <a:endParaRPr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C74351C-AEF1-6905-3F86-DAEE9A783D9F}"/>
              </a:ext>
            </a:extLst>
          </p:cNvPr>
          <p:cNvSpPr txBox="1"/>
          <p:nvPr/>
        </p:nvSpPr>
        <p:spPr>
          <a:xfrm>
            <a:off x="3012942" y="2356418"/>
            <a:ext cx="943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One of the major e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ffects of radiation damage of LGAD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Acceptor doping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concentration </a:t>
            </a: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in gain layer is reduced by </a:t>
            </a:r>
            <a:r>
              <a:rPr kumimoji="1" lang="en-US" altLang="ja-JP" sz="24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radiation damage</a:t>
            </a:r>
            <a:r>
              <a:rPr kumimoji="1" lang="ja-JP" altLang="en-US" sz="2400" b="1" i="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　　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D93FC95C-19EF-323B-29FF-E321DE072372}"/>
              </a:ext>
            </a:extLst>
          </p:cNvPr>
          <p:cNvCxnSpPr>
            <a:cxnSpLocks/>
          </p:cNvCxnSpPr>
          <p:nvPr/>
        </p:nvCxnSpPr>
        <p:spPr>
          <a:xfrm flipV="1">
            <a:off x="2976033" y="3042959"/>
            <a:ext cx="1003605" cy="5698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38DE32F-22B5-1925-67C5-6DCFBD51202E}"/>
              </a:ext>
            </a:extLst>
          </p:cNvPr>
          <p:cNvSpPr txBox="1"/>
          <p:nvPr/>
        </p:nvSpPr>
        <p:spPr>
          <a:xfrm>
            <a:off x="4075640" y="3557116"/>
            <a:ext cx="201255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Shallow dope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EDF0BB62-0303-ED72-307D-D0F7C8BD84F7}"/>
              </a:ext>
            </a:extLst>
          </p:cNvPr>
          <p:cNvSpPr/>
          <p:nvPr/>
        </p:nvSpPr>
        <p:spPr>
          <a:xfrm>
            <a:off x="6178165" y="3421778"/>
            <a:ext cx="2370660" cy="701637"/>
          </a:xfrm>
          <a:prstGeom prst="rightArrow">
            <a:avLst>
              <a:gd name="adj1" fmla="val 50000"/>
              <a:gd name="adj2" fmla="val 4038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  <a:endParaRPr kumimoji="1" lang="ja-JP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5131C9-97F0-9CCA-A236-8EBF0AAF8417}"/>
              </a:ext>
            </a:extLst>
          </p:cNvPr>
          <p:cNvSpPr/>
          <p:nvPr/>
        </p:nvSpPr>
        <p:spPr>
          <a:xfrm>
            <a:off x="4051310" y="4137486"/>
            <a:ext cx="338757" cy="2737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F13126-96E8-9B92-3476-9B1717231AF1}"/>
              </a:ext>
            </a:extLst>
          </p:cNvPr>
          <p:cNvSpPr txBox="1"/>
          <p:nvPr/>
        </p:nvSpPr>
        <p:spPr>
          <a:xfrm>
            <a:off x="8632121" y="3579842"/>
            <a:ext cx="2786837" cy="40011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Defect</a:t>
            </a:r>
            <a:r>
              <a:rPr kumimoji="1" lang="ja-JP" altLang="en-US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complexities</a:t>
            </a:r>
            <a:endParaRPr kumimoji="1" lang="ja-JP" altLang="en-US" sz="20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61783C3-7BEF-85B8-CF6A-BEC896734C7E}"/>
              </a:ext>
            </a:extLst>
          </p:cNvPr>
          <p:cNvSpPr txBox="1"/>
          <p:nvPr/>
        </p:nvSpPr>
        <p:spPr>
          <a:xfrm>
            <a:off x="4342015" y="4011546"/>
            <a:ext cx="561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need to apply </a:t>
            </a:r>
            <a:r>
              <a:rPr kumimoji="1" lang="en-US" altLang="ja-JP" sz="2800" b="1" i="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higher bias voltage</a:t>
            </a:r>
            <a:endParaRPr kumimoji="1" lang="ja-JP" altLang="en-US" sz="24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5FB33914-753A-8429-BED3-2F270DFAA02F}"/>
              </a:ext>
            </a:extLst>
          </p:cNvPr>
          <p:cNvSpPr/>
          <p:nvPr/>
        </p:nvSpPr>
        <p:spPr>
          <a:xfrm>
            <a:off x="9811410" y="4324841"/>
            <a:ext cx="867870" cy="505758"/>
          </a:xfrm>
          <a:custGeom>
            <a:avLst/>
            <a:gdLst>
              <a:gd name="connsiteX0" fmla="*/ 0 w 790618"/>
              <a:gd name="connsiteY0" fmla="*/ 0 h 504825"/>
              <a:gd name="connsiteX1" fmla="*/ 790575 w 790618"/>
              <a:gd name="connsiteY1" fmla="*/ 266700 h 504825"/>
              <a:gd name="connsiteX2" fmla="*/ 28575 w 790618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0618" h="504825">
                <a:moveTo>
                  <a:pt x="0" y="0"/>
                </a:moveTo>
                <a:cubicBezTo>
                  <a:pt x="392906" y="91281"/>
                  <a:pt x="785813" y="182563"/>
                  <a:pt x="790575" y="266700"/>
                </a:cubicBezTo>
                <a:cubicBezTo>
                  <a:pt x="795337" y="350837"/>
                  <a:pt x="411956" y="427831"/>
                  <a:pt x="28575" y="504825"/>
                </a:cubicBez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5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D4E34F-1042-E7A2-FD06-A3235F9A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Ideas to improve radiation hardness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1118AB-7509-F632-FBB6-34E86C46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17/Oct/2023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B7B24E-1CC2-368B-63CC-EDC0783A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Development of HPK Capacitive-Coupled LGAD (AC-LGAD) detectors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E86726-7831-910A-0E67-E8A236F1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4507-1575-4FA1-8926-72592FAF340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4B4827-E353-932F-3E5D-E2768E79F680}"/>
              </a:ext>
            </a:extLst>
          </p:cNvPr>
          <p:cNvSpPr txBox="1"/>
          <p:nvPr/>
        </p:nvSpPr>
        <p:spPr>
          <a:xfrm>
            <a:off x="232833" y="685860"/>
            <a:ext cx="1025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Need to reduce the bias voltage after the irradiation</a:t>
            </a:r>
          </a:p>
          <a:p>
            <a:pPr algn="l"/>
            <a:r>
              <a:rPr kumimoji="1" lang="ja-JP" altLang="en-US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　　　</a:t>
            </a: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need to reduce the </a:t>
            </a:r>
            <a:r>
              <a:rPr kumimoji="1" lang="en-US" altLang="ja-JP" sz="28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effect of acceptor removal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46078A-D843-0B02-7DE7-393E12C2302D}"/>
              </a:ext>
            </a:extLst>
          </p:cNvPr>
          <p:cNvSpPr/>
          <p:nvPr/>
        </p:nvSpPr>
        <p:spPr>
          <a:xfrm>
            <a:off x="1481287" y="2232817"/>
            <a:ext cx="3527511" cy="6020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endParaRPr kumimoji="1" lang="ja-JP" alt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DD2419-14F6-29CB-A1DB-AA7028C0F062}"/>
              </a:ext>
            </a:extLst>
          </p:cNvPr>
          <p:cNvSpPr/>
          <p:nvPr/>
        </p:nvSpPr>
        <p:spPr>
          <a:xfrm>
            <a:off x="5076620" y="2230486"/>
            <a:ext cx="5521066" cy="6020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Partially-Activated-Boron</a:t>
            </a:r>
            <a:endParaRPr kumimoji="1" lang="ja-JP" alt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6E36C275-9AFC-D875-06CA-BE339AAE4B73}"/>
              </a:ext>
            </a:extLst>
          </p:cNvPr>
          <p:cNvSpPr/>
          <p:nvPr/>
        </p:nvSpPr>
        <p:spPr>
          <a:xfrm>
            <a:off x="1117344" y="1251980"/>
            <a:ext cx="338757" cy="2737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929392B0-09CF-32F1-4C1B-525B186318FF}"/>
              </a:ext>
            </a:extLst>
          </p:cNvPr>
          <p:cNvSpPr/>
          <p:nvPr/>
        </p:nvSpPr>
        <p:spPr>
          <a:xfrm>
            <a:off x="4721682" y="1632579"/>
            <a:ext cx="715340" cy="46644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A425ED8-E87C-C51C-D71B-0C001D04E925}"/>
              </a:ext>
            </a:extLst>
          </p:cNvPr>
          <p:cNvSpPr txBox="1"/>
          <p:nvPr/>
        </p:nvSpPr>
        <p:spPr>
          <a:xfrm>
            <a:off x="222475" y="3591805"/>
            <a:ext cx="62734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Irradiation test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CYRIC at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Tohoku University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70MeV proton beam</a:t>
            </a:r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at 7nA~1600nA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Temperature was set to -15</a:t>
            </a:r>
            <a:r>
              <a:rPr kumimoji="1" lang="ja-JP" altLang="en-US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℃</a:t>
            </a:r>
            <a:endParaRPr kumimoji="1" lang="en-US" altLang="ja-JP" sz="2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Uniform </a:t>
            </a:r>
            <a:r>
              <a:rPr kumimoji="1" lang="en-US" altLang="ja-JP" sz="24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scanning over the sensors</a:t>
            </a:r>
          </a:p>
          <a:p>
            <a:pPr marL="914400" lvl="1" indent="-457200">
              <a:buFont typeface="Arial" panose="020B0604020202020204" pitchFamily="34" charset="0"/>
              <a:buChar char="−"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7×10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15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3×10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15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6×10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14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lvl="1"/>
            <a:r>
              <a:rPr kumimoji="1"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 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8×10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eq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/cm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en-US" altLang="ja-JP" sz="16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69E3595-4CEC-04C8-BE2D-C8F4DA8E3B88}"/>
              </a:ext>
            </a:extLst>
          </p:cNvPr>
          <p:cNvGrpSpPr/>
          <p:nvPr/>
        </p:nvGrpSpPr>
        <p:grpSpPr>
          <a:xfrm>
            <a:off x="6549228" y="3507815"/>
            <a:ext cx="5071976" cy="2915618"/>
            <a:chOff x="5148515" y="2430016"/>
            <a:chExt cx="6627586" cy="3809859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B2C7DA2C-7423-F188-3F93-DF884C5A0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446752" y="2905637"/>
              <a:ext cx="3804969" cy="2853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2D336EEC-0BFB-68CB-8487-376FBB046E0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931" y="4203935"/>
              <a:ext cx="304880" cy="35373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49" name="Picture 4">
              <a:extLst>
                <a:ext uri="{FF2B5EF4-FFF2-40B4-BE49-F238E27FC236}">
                  <a16:creationId xmlns:a16="http://schemas.microsoft.com/office/drawing/2014/main" id="{BF97CB51-257C-5237-7ED3-7AC6E95A04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13937"/>
            <a:stretch/>
          </p:blipFill>
          <p:spPr bwMode="auto">
            <a:xfrm rot="5400000">
              <a:off x="4898351" y="4582665"/>
              <a:ext cx="1907374" cy="140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C3CE5C2D-2607-477C-1EAF-A8CD438F1ABD}"/>
                </a:ext>
              </a:extLst>
            </p:cNvPr>
            <p:cNvCxnSpPr>
              <a:cxnSpLocks/>
            </p:cNvCxnSpPr>
            <p:nvPr/>
          </p:nvCxnSpPr>
          <p:spPr>
            <a:xfrm>
              <a:off x="8509447" y="2544261"/>
              <a:ext cx="1472753" cy="152171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F41994D4-3F69-8563-EA5F-7C41F375012D}"/>
                </a:ext>
              </a:extLst>
            </p:cNvPr>
            <p:cNvCxnSpPr>
              <a:cxnSpLocks/>
            </p:cNvCxnSpPr>
            <p:nvPr/>
          </p:nvCxnSpPr>
          <p:spPr>
            <a:xfrm>
              <a:off x="8527377" y="4052263"/>
              <a:ext cx="1468225" cy="50962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D5EA3570-9F89-335C-FBF5-168238329B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794" y="2544261"/>
              <a:ext cx="2028950" cy="1521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763E0281-8E5F-91B2-4C96-211CD44BD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4222" y="3605349"/>
              <a:ext cx="894250" cy="72730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F9A6DE2-EC5E-04D5-67BB-3224D4800134}"/>
              </a:ext>
            </a:extLst>
          </p:cNvPr>
          <p:cNvSpPr txBox="1"/>
          <p:nvPr/>
        </p:nvSpPr>
        <p:spPr>
          <a:xfrm>
            <a:off x="232832" y="2951719"/>
            <a:ext cx="1172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Made samples</a:t>
            </a:r>
            <a:r>
              <a:rPr kumimoji="1" lang="ja-JP" altLang="en-US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Irradiation test</a:t>
            </a:r>
            <a:r>
              <a:rPr kumimoji="1" lang="ja-JP" altLang="en-US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IV &amp; Signal measurement</a:t>
            </a:r>
            <a:endParaRPr kumimoji="1" lang="ja-JP" altLang="en-US" sz="28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D37AF151-42C0-7043-8739-3016BFE06AFE}"/>
              </a:ext>
            </a:extLst>
          </p:cNvPr>
          <p:cNvSpPr/>
          <p:nvPr/>
        </p:nvSpPr>
        <p:spPr>
          <a:xfrm>
            <a:off x="3301881" y="3099864"/>
            <a:ext cx="338757" cy="2737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251BB860-0E6F-6AD8-49B0-D17314401FD2}"/>
              </a:ext>
            </a:extLst>
          </p:cNvPr>
          <p:cNvSpPr/>
          <p:nvPr/>
        </p:nvSpPr>
        <p:spPr>
          <a:xfrm>
            <a:off x="6269217" y="3076472"/>
            <a:ext cx="338757" cy="27371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754B8D21-C975-F0FD-273E-BFDD2258F278}"/>
              </a:ext>
            </a:extLst>
          </p:cNvPr>
          <p:cNvCxnSpPr/>
          <p:nvPr/>
        </p:nvCxnSpPr>
        <p:spPr>
          <a:xfrm flipV="1">
            <a:off x="7134226" y="5348377"/>
            <a:ext cx="733065" cy="207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A2E0B77D-CF61-0694-05B4-D9CEBD8C834B}"/>
              </a:ext>
            </a:extLst>
          </p:cNvPr>
          <p:cNvSpPr txBox="1"/>
          <p:nvPr/>
        </p:nvSpPr>
        <p:spPr>
          <a:xfrm>
            <a:off x="7831187" y="5159214"/>
            <a:ext cx="1242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i="0" dirty="0">
                <a:latin typeface="Arial" panose="020B0604020202020204" pitchFamily="34" charset="0"/>
                <a:ea typeface="ＭＳ Ｐゴシック" panose="020B0600070205080204" pitchFamily="50" charset="-128"/>
              </a:rPr>
              <a:t>Samples</a:t>
            </a:r>
            <a:endParaRPr kumimoji="1" lang="ja-JP" altLang="en-US" sz="2000" b="1" i="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9185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Jul23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kumimoji="1" sz="2400" b="1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2800" b="1" i="0" dirty="0" smtClean="0"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Jul23" id="{05C17BBF-5C09-48D2-888A-9E4CA313C86C}" vid="{688DBE24-92FE-43EB-B1C3-851E3F0E201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Theme_Jul23</Template>
  <TotalTime>2220</TotalTime>
  <Words>2026</Words>
  <Application>Microsoft Office PowerPoint</Application>
  <PresentationFormat>ワイド画面</PresentationFormat>
  <Paragraphs>529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Arial Unicode MS</vt:lpstr>
      <vt:lpstr>HelveticaNeue Regular</vt:lpstr>
      <vt:lpstr>ＭＳ Ｐゴシック</vt:lpstr>
      <vt:lpstr>游ゴシック</vt:lpstr>
      <vt:lpstr>Arial</vt:lpstr>
      <vt:lpstr>Calibri</vt:lpstr>
      <vt:lpstr>Calibri Light</vt:lpstr>
      <vt:lpstr>Cambria Math</vt:lpstr>
      <vt:lpstr>Wingdings</vt:lpstr>
      <vt:lpstr>Theme_Jul23</vt:lpstr>
      <vt:lpstr>Development of HPK Capacitive-Coupled LGAD (AC-LGAD) detectors</vt:lpstr>
      <vt:lpstr>Detectors with high timing resolution</vt:lpstr>
      <vt:lpstr>LGAD technology</vt:lpstr>
      <vt:lpstr>AC-LGAD detector</vt:lpstr>
      <vt:lpstr>Measurement setup</vt:lpstr>
      <vt:lpstr>Timing resolution</vt:lpstr>
      <vt:lpstr>Timing resolution results</vt:lpstr>
      <vt:lpstr>Radiation damage on LGAD</vt:lpstr>
      <vt:lpstr>Ideas to improve radiation hardness</vt:lpstr>
      <vt:lpstr>Compensation(I)</vt:lpstr>
      <vt:lpstr>Compensation(II)</vt:lpstr>
      <vt:lpstr>Compensation – MPV of non-irradiated samples</vt:lpstr>
      <vt:lpstr>Partially-Activated-Boron(I)</vt:lpstr>
      <vt:lpstr>Partially-Activated-Boron(II)</vt:lpstr>
      <vt:lpstr>Conclusion</vt:lpstr>
      <vt:lpstr>Back up</vt:lpstr>
      <vt:lpstr>Bias voltage dependence of signal and noise </vt:lpstr>
      <vt:lpstr>Tested samples and results </vt:lpstr>
      <vt:lpstr>Degradation due to radiation damage</vt:lpstr>
      <vt:lpstr>TID damage</vt:lpstr>
      <vt:lpstr>Dosimetry</vt:lpstr>
      <vt:lpstr>CA and CD relations</vt:lpstr>
      <vt:lpstr>Signal measurement setup</vt:lpstr>
      <vt:lpstr>Cross talk of AC-LGAD</vt:lpstr>
      <vt:lpstr>Gain of LGAD detector</vt:lpstr>
      <vt:lpstr>Some dependence of break down voltage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HPK Capacitive Coupled LGAD (AC-LGAD) detectors</dc:title>
  <dc:creator>Tomoka IMAMURA</dc:creator>
  <cp:lastModifiedBy>Tomoka IMAMURA</cp:lastModifiedBy>
  <cp:revision>223</cp:revision>
  <dcterms:created xsi:type="dcterms:W3CDTF">2023-10-06T08:56:35Z</dcterms:created>
  <dcterms:modified xsi:type="dcterms:W3CDTF">2023-10-17T08:39:29Z</dcterms:modified>
</cp:coreProperties>
</file>