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embeddedFontLst>
    <p:embeddedFont>
      <p:font typeface="Proxima Nova"/>
      <p:regular r:id="rId55"/>
      <p:bold r:id="rId56"/>
      <p:italic r:id="rId57"/>
      <p:boldItalic r:id="rId58"/>
    </p:embeddedFont>
    <p:embeddedFont>
      <p:font typeface="Alfa Slab One"/>
      <p:regular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roximaNova-italic.fntdata"/><Relationship Id="rId12" Type="http://schemas.openxmlformats.org/officeDocument/2006/relationships/slide" Target="slides/slide7.xml"/><Relationship Id="rId56" Type="http://schemas.openxmlformats.org/officeDocument/2006/relationships/font" Target="fonts/ProximaNova-bold.fntdata"/><Relationship Id="rId15" Type="http://schemas.openxmlformats.org/officeDocument/2006/relationships/slide" Target="slides/slide10.xml"/><Relationship Id="rId59" Type="http://schemas.openxmlformats.org/officeDocument/2006/relationships/font" Target="fonts/AlfaSlabOne-regular.fntdata"/><Relationship Id="rId14" Type="http://schemas.openxmlformats.org/officeDocument/2006/relationships/slide" Target="slides/slide9.xml"/><Relationship Id="rId58" Type="http://schemas.openxmlformats.org/officeDocument/2006/relationships/font" Target="fonts/ProximaNov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b51df9d2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b51df9d2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c60782ef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8c60782ef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7f8f03649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7f8f03649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7f8f0364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7f8f0364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7f8f0364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7f8f0364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8b51df9d26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8b51df9d26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b51df9d2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8b51df9d2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switch off the system in case of exceeded threshold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b51df9d2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b51df9d2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b51df9d2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8b51df9d2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8b51df9d26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8b51df9d26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868b4c5be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868b4c5be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b51df9d26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8b51df9d26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68b4c5be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868b4c5be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87f8f0364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87f8f0364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si configura, parla con asic attraverso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b51df9d26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b51df9d2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87f8f0364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87f8f0364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89e9919c6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89e9919c6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87f8f0364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87f8f0364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7f8f03649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87f8f03649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87f8f0364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87f8f0364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ZS data??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87f8f0364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87f8f0364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68b4c5be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68b4c5be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89e9919c6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89e9919c6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89e9919c68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89e9919c68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8b51df9d26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8b51df9d26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8c60782ef1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8c60782ef1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89e9919c6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89e9919c6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89e9919c6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89e9919c6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89e9919c6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89e9919c6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9e9919c6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89e9919c6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8b51df9d26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8b51df9d26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fai apparire ogni punto alla volta cerchiando sul pannello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8b51df9d26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8b51df9d26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b51df9d26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b51df9d26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87f8f0364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87f8f0364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8b51df9d2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8b51df9d2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89e9919c6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89e9919c6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MC ?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8b51df9d26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8b51df9d26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89e9919c6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89e9919c6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87f8f0364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87f8f0364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togli schema, aggiungi plot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8c60782ef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8c60782ef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8c60782ef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8c60782ef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8b51df9d26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8b51df9d26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8b51df9d26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8b51df9d26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7f8f0364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87f8f0364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b51df9d26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b51df9d26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7f8f036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7f8f036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b51df9d2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b51df9d2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b51df9d2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b51df9d2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thermal interface ?, capacita’ sensori 10pF (/ cm ?)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agenda.infn.it/event/35597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.gif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5.jp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32.jpg"/><Relationship Id="rId13" Type="http://schemas.openxmlformats.org/officeDocument/2006/relationships/image" Target="../media/image29.jpg"/><Relationship Id="rId1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9" Type="http://schemas.openxmlformats.org/officeDocument/2006/relationships/image" Target="../media/image17.jpg"/><Relationship Id="rId15" Type="http://schemas.openxmlformats.org/officeDocument/2006/relationships/image" Target="../media/image1.png"/><Relationship Id="rId14" Type="http://schemas.openxmlformats.org/officeDocument/2006/relationships/image" Target="../media/image2.gif"/><Relationship Id="rId5" Type="http://schemas.openxmlformats.org/officeDocument/2006/relationships/image" Target="../media/image16.jpg"/><Relationship Id="rId6" Type="http://schemas.openxmlformats.org/officeDocument/2006/relationships/image" Target="../media/image21.jpg"/><Relationship Id="rId7" Type="http://schemas.openxmlformats.org/officeDocument/2006/relationships/image" Target="../media/image36.jpg"/><Relationship Id="rId8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30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2.gif"/><Relationship Id="rId5" Type="http://schemas.openxmlformats.org/officeDocument/2006/relationships/image" Target="../media/image1.png"/><Relationship Id="rId6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1.jp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2.gif"/><Relationship Id="rId5" Type="http://schemas.openxmlformats.org/officeDocument/2006/relationships/image" Target="../media/image1.png"/><Relationship Id="rId6" Type="http://schemas.openxmlformats.org/officeDocument/2006/relationships/image" Target="../media/image4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5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2.gif"/><Relationship Id="rId6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gif"/><Relationship Id="rId5" Type="http://schemas.openxmlformats.org/officeDocument/2006/relationships/image" Target="../media/image1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gif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.gif"/><Relationship Id="rId6" Type="http://schemas.openxmlformats.org/officeDocument/2006/relationships/image" Target="../media/image1.png"/><Relationship Id="rId7" Type="http://schemas.openxmlformats.org/officeDocument/2006/relationships/hyperlink" Target="https://arxiv.org/pdf/2305.10515.pdf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gif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243650"/>
            <a:ext cx="8520600" cy="23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Operational experience of the Upstream Tracker of LHCb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80175"/>
            <a:ext cx="8520600" cy="12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Giorgia Tonani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on behalf of the LHCb collaboration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3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VERTEX 2023 - 32nd International Workshop on Vertex Detectors</a:t>
            </a:r>
            <a:endParaRPr b="1" sz="2300"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733" y="4009750"/>
            <a:ext cx="1645866" cy="98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7440" y="3928200"/>
            <a:ext cx="1215300" cy="12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</a:t>
            </a:r>
            <a:endParaRPr/>
          </a:p>
        </p:txBody>
      </p:sp>
      <p:sp>
        <p:nvSpPr>
          <p:cNvPr id="174" name="Google Shape;174;p22"/>
          <p:cNvSpPr txBox="1"/>
          <p:nvPr>
            <p:ph idx="1" type="body"/>
          </p:nvPr>
        </p:nvSpPr>
        <p:spPr>
          <a:xfrm>
            <a:off x="311700" y="1017725"/>
            <a:ext cx="8520600" cy="38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127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/>
              <a:t>Silicon ASIC for LHCb Tracking</a:t>
            </a:r>
            <a:endParaRPr b="1" u="sng"/>
          </a:p>
          <a:p>
            <a:pPr indent="127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/>
              <a:t>(SALT):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CMOS </a:t>
            </a:r>
            <a:r>
              <a:rPr lang="it"/>
              <a:t>130 nm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technology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128 channels </a:t>
            </a:r>
            <a:r>
              <a:rPr lang="it"/>
              <a:t>/ ASIC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6 bit </a:t>
            </a:r>
            <a:r>
              <a:rPr lang="it"/>
              <a:t>ADC / channel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Digital Signal Processing (DSP): pedestal and common mode noise subtraction, zero-suppression, data formatting, spillover correction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peaking time</a:t>
            </a:r>
            <a:r>
              <a:rPr lang="it"/>
              <a:t> ̴</a:t>
            </a:r>
            <a:r>
              <a:rPr lang="it"/>
              <a:t> 25 ns, S/N ̴ 20, input C=12 pF, power dissipation/channel &lt; 6mW</a:t>
            </a:r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1603" r="0" t="0"/>
          <a:stretch/>
        </p:blipFill>
        <p:spPr>
          <a:xfrm>
            <a:off x="3635000" y="1474925"/>
            <a:ext cx="5509001" cy="21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7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650" y="0"/>
            <a:ext cx="2809125" cy="161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311700" y="292625"/>
            <a:ext cx="8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Peripheral electronics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162300" y="1000075"/>
            <a:ext cx="45564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Periphery electronics processing interface (PEPI) to read out and control the detector: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24 </a:t>
            </a:r>
            <a:r>
              <a:rPr b="1" lang="it"/>
              <a:t>backplanes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24 pigtail power breakout boards (</a:t>
            </a:r>
            <a:r>
              <a:rPr b="1" lang="it"/>
              <a:t>P2B2</a:t>
            </a:r>
            <a:r>
              <a:rPr lang="it"/>
              <a:t>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248 data and control boards (</a:t>
            </a:r>
            <a:r>
              <a:rPr b="1" lang="it"/>
              <a:t>DCB</a:t>
            </a:r>
            <a:r>
              <a:rPr lang="it"/>
              <a:t>s)</a:t>
            </a:r>
            <a:endParaRPr/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600" y="420510"/>
            <a:ext cx="4556401" cy="305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 b="7566" l="5154" r="10214" t="10720"/>
          <a:stretch/>
        </p:blipFill>
        <p:spPr>
          <a:xfrm>
            <a:off x="983875" y="3236125"/>
            <a:ext cx="2656650" cy="160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4612075" y="3880900"/>
            <a:ext cx="42792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GBTx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 mounted on the DCBs, implements bidirectional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links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between the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detector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and the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counting room</a:t>
            </a:r>
            <a:endParaRPr b="1"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8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500" y="304150"/>
            <a:ext cx="2473313" cy="16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979" y="177201"/>
            <a:ext cx="2505917" cy="16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8995" y="129131"/>
            <a:ext cx="2218173" cy="147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218173" cy="143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7201" y="1704775"/>
            <a:ext cx="2376796" cy="182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0000" y="2147100"/>
            <a:ext cx="1710785" cy="25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4887" y="1974350"/>
            <a:ext cx="2712402" cy="18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" y="1567613"/>
            <a:ext cx="1798873" cy="223414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9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11">
            <a:alphaModFix/>
          </a:blip>
          <a:srcRect b="4544" l="0" r="0" t="19078"/>
          <a:stretch/>
        </p:blipFill>
        <p:spPr>
          <a:xfrm>
            <a:off x="3180875" y="3533800"/>
            <a:ext cx="2712402" cy="138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 rotWithShape="1">
          <a:blip r:embed="rId12">
            <a:alphaModFix/>
          </a:blip>
          <a:srcRect b="3138" l="0" r="0" t="3465"/>
          <a:stretch/>
        </p:blipFill>
        <p:spPr>
          <a:xfrm>
            <a:off x="6925825" y="3533812"/>
            <a:ext cx="2218173" cy="138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199" y="3478102"/>
            <a:ext cx="2148337" cy="14318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UT timeline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395713" y="1497275"/>
            <a:ext cx="2665500" cy="20127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1425600" y="2058525"/>
            <a:ext cx="11265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Installation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completed in March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timeline </a:t>
            </a: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395713" y="1268675"/>
            <a:ext cx="26655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5"/>
          <p:cNvSpPr/>
          <p:nvPr/>
        </p:nvSpPr>
        <p:spPr>
          <a:xfrm>
            <a:off x="2218204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1425600" y="1829925"/>
            <a:ext cx="12162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Installation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completed in March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3061225" y="1829925"/>
            <a:ext cx="1575000" cy="10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Commissioning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       NOW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9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7" name="Google Shape;2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path to collect physics data…</a:t>
            </a:r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313" y="1622075"/>
            <a:ext cx="1536550" cy="103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/>
          <p:nvPr/>
        </p:nvSpPr>
        <p:spPr>
          <a:xfrm>
            <a:off x="3765638" y="1288775"/>
            <a:ext cx="1750200" cy="1516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26"/>
          <p:cNvSpPr txBox="1"/>
          <p:nvPr/>
        </p:nvSpPr>
        <p:spPr>
          <a:xfrm>
            <a:off x="3901763" y="1347100"/>
            <a:ext cx="140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1344238" y="1288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1295688" y="13389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 SAFETY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9" name="Google Shape;239;p26"/>
          <p:cNvSpPr/>
          <p:nvPr/>
        </p:nvSpPr>
        <p:spPr>
          <a:xfrm>
            <a:off x="78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821575" y="3955775"/>
            <a:ext cx="17097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Time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2686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2686075" y="3955775"/>
            <a:ext cx="17502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Space </a:t>
            </a: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3" name="Google Shape;243;p26"/>
          <p:cNvSpPr/>
          <p:nvPr/>
        </p:nvSpPr>
        <p:spPr>
          <a:xfrm>
            <a:off x="459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4604850" y="3955775"/>
            <a:ext cx="17502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Calibration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65722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26"/>
          <p:cNvSpPr/>
          <p:nvPr/>
        </p:nvSpPr>
        <p:spPr>
          <a:xfrm>
            <a:off x="1344250" y="1898375"/>
            <a:ext cx="1750200" cy="521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220201" y="1852750"/>
            <a:ext cx="1998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26"/>
          <p:cNvSpPr/>
          <p:nvPr/>
        </p:nvSpPr>
        <p:spPr>
          <a:xfrm>
            <a:off x="3217763" y="17181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5640463" y="17181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26"/>
          <p:cNvSpPr/>
          <p:nvPr/>
        </p:nvSpPr>
        <p:spPr>
          <a:xfrm rot="5400000">
            <a:off x="6940388" y="3222000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1333150" y="958200"/>
            <a:ext cx="17598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make UT work..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6291900" y="938750"/>
            <a:ext cx="15945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data..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751350" y="3547900"/>
            <a:ext cx="356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good quality data for physics..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10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/>
          <p:nvPr/>
        </p:nvSpPr>
        <p:spPr>
          <a:xfrm>
            <a:off x="6297238" y="1288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6540313" y="13389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FIRMWARE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6296888" y="18853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6539963" y="19355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ECS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6297238" y="25079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26"/>
          <p:cNvSpPr txBox="1"/>
          <p:nvPr/>
        </p:nvSpPr>
        <p:spPr>
          <a:xfrm>
            <a:off x="6540313" y="25581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Software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26"/>
          <p:cNvSpPr txBox="1"/>
          <p:nvPr/>
        </p:nvSpPr>
        <p:spPr>
          <a:xfrm>
            <a:off x="6523625" y="38286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Data quality 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path to collect physics data…</a:t>
            </a:r>
            <a:endParaRPr/>
          </a:p>
        </p:txBody>
      </p:sp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313" y="1622075"/>
            <a:ext cx="1536550" cy="103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/>
          <p:nvPr/>
        </p:nvSpPr>
        <p:spPr>
          <a:xfrm>
            <a:off x="3765638" y="1288775"/>
            <a:ext cx="1750200" cy="1516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3901763" y="1347100"/>
            <a:ext cx="140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6297238" y="1288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540313" y="13389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FIRMWARE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6296888" y="18853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6539963" y="19355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ECS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1344238" y="1288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1295688" y="13389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 SAFETY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1344250" y="1898375"/>
            <a:ext cx="1750200" cy="5211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27"/>
          <p:cNvSpPr txBox="1"/>
          <p:nvPr/>
        </p:nvSpPr>
        <p:spPr>
          <a:xfrm>
            <a:off x="1220201" y="1852750"/>
            <a:ext cx="1998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3217763" y="17181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5640463" y="17181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1333150" y="958200"/>
            <a:ext cx="17598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make UT work..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27"/>
          <p:cNvSpPr txBox="1"/>
          <p:nvPr/>
        </p:nvSpPr>
        <p:spPr>
          <a:xfrm>
            <a:off x="6291900" y="938750"/>
            <a:ext cx="15945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data..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27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10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 rot="5400000">
            <a:off x="6940388" y="3222000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6297238" y="25079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6540313" y="25581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Software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2" name="Google Shape;292;p27"/>
          <p:cNvSpPr/>
          <p:nvPr/>
        </p:nvSpPr>
        <p:spPr>
          <a:xfrm>
            <a:off x="78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821575" y="3955775"/>
            <a:ext cx="17097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Time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4" name="Google Shape;294;p27"/>
          <p:cNvSpPr/>
          <p:nvPr/>
        </p:nvSpPr>
        <p:spPr>
          <a:xfrm>
            <a:off x="2686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2686075" y="3955775"/>
            <a:ext cx="17502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Space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459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4604850" y="3955775"/>
            <a:ext cx="17502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Calibration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65722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751350" y="3547900"/>
            <a:ext cx="356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good quality data for physics..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6523625" y="38286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Data quality 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Detector safety: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6" name="Google Shape;306;p28"/>
          <p:cNvSpPr txBox="1"/>
          <p:nvPr>
            <p:ph idx="1" type="body"/>
          </p:nvPr>
        </p:nvSpPr>
        <p:spPr>
          <a:xfrm>
            <a:off x="311700" y="3284125"/>
            <a:ext cx="3858600" cy="21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FF5722"/>
                </a:solidFill>
              </a:rPr>
              <a:t>Alarms</a:t>
            </a:r>
            <a:endParaRPr b="1" sz="2200">
              <a:solidFill>
                <a:srgbClr val="FF572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exploiting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monitoring, warning the shifter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action taken by expertes  </a:t>
            </a:r>
            <a:endParaRPr/>
          </a:p>
        </p:txBody>
      </p:sp>
      <p:sp>
        <p:nvSpPr>
          <p:cNvPr id="307" name="Google Shape;307;p28"/>
          <p:cNvSpPr txBox="1"/>
          <p:nvPr>
            <p:ph idx="1" type="body"/>
          </p:nvPr>
        </p:nvSpPr>
        <p:spPr>
          <a:xfrm>
            <a:off x="4618700" y="3284125"/>
            <a:ext cx="4214700" cy="26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FF5722"/>
                </a:solidFill>
              </a:rPr>
              <a:t>DSS</a:t>
            </a:r>
            <a:endParaRPr b="1" sz="2200">
              <a:solidFill>
                <a:srgbClr val="FF572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thermal switches +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regulated to operate in a range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action taken by DSS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8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9" name="Google Shape;309;p28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11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8"/>
          <p:cNvSpPr txBox="1"/>
          <p:nvPr/>
        </p:nvSpPr>
        <p:spPr>
          <a:xfrm>
            <a:off x="334475" y="1139025"/>
            <a:ext cx="8207100" cy="20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Humidity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inside the box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Temperature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of the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electronics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Stave temperature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Voltage</a:t>
            </a:r>
            <a:endParaRPr b="1"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(high and low voltage)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5523625" y="3299425"/>
            <a:ext cx="38586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All the switches and sensors installed and active, DSS panel working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4" name="Google Shape;3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5346" y="-4587"/>
            <a:ext cx="4948999" cy="338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Cooling system</a:t>
            </a:r>
            <a:endParaRPr/>
          </a:p>
        </p:txBody>
      </p:sp>
      <p:sp>
        <p:nvSpPr>
          <p:cNvPr id="320" name="Google Shape;320;p29"/>
          <p:cNvSpPr txBox="1"/>
          <p:nvPr>
            <p:ph idx="1" type="body"/>
          </p:nvPr>
        </p:nvSpPr>
        <p:spPr>
          <a:xfrm>
            <a:off x="159300" y="1017725"/>
            <a:ext cx="4412700" cy="39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it"/>
              <a:t>module</a:t>
            </a:r>
            <a:r>
              <a:rPr b="1" lang="it"/>
              <a:t> </a:t>
            </a:r>
            <a:r>
              <a:rPr lang="it"/>
              <a:t>cooling: bi-phase CO</a:t>
            </a:r>
            <a:r>
              <a:rPr baseline="-25000" lang="it"/>
              <a:t>2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it" sz="1800"/>
              <a:t>manifolds</a:t>
            </a:r>
            <a:r>
              <a:rPr lang="it" sz="1800"/>
              <a:t> connect to the cooling tube of the stave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it" sz="1800"/>
              <a:t>single tube for each stave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it" sz="1800"/>
              <a:t>sensor design temperature: -5</a:t>
            </a:r>
            <a:r>
              <a:rPr lang="it" sz="1800"/>
              <a:t>℃ </a:t>
            </a:r>
            <a:endParaRPr sz="18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→ </a:t>
            </a:r>
            <a:r>
              <a:rPr b="1" lang="it"/>
              <a:t>current</a:t>
            </a:r>
            <a:r>
              <a:rPr b="1" lang="it"/>
              <a:t> </a:t>
            </a:r>
            <a:r>
              <a:rPr lang="it"/>
              <a:t>setpoint </a:t>
            </a:r>
            <a:r>
              <a:rPr b="1" lang="it"/>
              <a:t>temperature 0℃ </a:t>
            </a:r>
            <a:r>
              <a:rPr lang="it"/>
              <a:t>, need to optimized the box s</a:t>
            </a:r>
            <a:r>
              <a:rPr lang="it"/>
              <a:t>ealing</a:t>
            </a:r>
            <a:r>
              <a:rPr lang="it"/>
              <a:t> to reach </a:t>
            </a:r>
            <a:r>
              <a:rPr lang="it"/>
              <a:t>design</a:t>
            </a:r>
            <a:r>
              <a:rPr lang="it"/>
              <a:t> temperature (during YETS)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b="1" lang="it"/>
              <a:t>peripheral</a:t>
            </a:r>
            <a:r>
              <a:rPr b="1" lang="it"/>
              <a:t> </a:t>
            </a:r>
            <a:r>
              <a:rPr b="1" lang="it"/>
              <a:t>electronics </a:t>
            </a:r>
            <a:r>
              <a:rPr lang="it"/>
              <a:t>cooling: demineralized/mixed water</a:t>
            </a:r>
            <a:endParaRPr/>
          </a:p>
        </p:txBody>
      </p:sp>
      <p:sp>
        <p:nvSpPr>
          <p:cNvPr id="321" name="Google Shape;321;p29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12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3" name="Google Shape;3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9"/>
          <p:cNvSpPr txBox="1"/>
          <p:nvPr/>
        </p:nvSpPr>
        <p:spPr>
          <a:xfrm>
            <a:off x="5108050" y="556000"/>
            <a:ext cx="34776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PLOT: stable operations</a:t>
            </a:r>
            <a:endParaRPr b="1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6" name="Google Shape;32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625" y="2620784"/>
            <a:ext cx="3477600" cy="222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/>
          <p:cNvPicPr preferRelativeResize="0"/>
          <p:nvPr/>
        </p:nvPicPr>
        <p:blipFill rotWithShape="1">
          <a:blip r:embed="rId6">
            <a:alphaModFix/>
          </a:blip>
          <a:srcRect b="48708" l="50000" r="0" t="2194"/>
          <a:stretch/>
        </p:blipFill>
        <p:spPr>
          <a:xfrm>
            <a:off x="4958050" y="0"/>
            <a:ext cx="3443176" cy="224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>
            <p:ph type="title"/>
          </p:nvPr>
        </p:nvSpPr>
        <p:spPr>
          <a:xfrm>
            <a:off x="311700" y="292625"/>
            <a:ext cx="26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voltage</a:t>
            </a:r>
            <a:endParaRPr/>
          </a:p>
        </p:txBody>
      </p:sp>
      <p:sp>
        <p:nvSpPr>
          <p:cNvPr id="333" name="Google Shape;333;p30"/>
          <p:cNvSpPr txBox="1"/>
          <p:nvPr>
            <p:ph idx="1" type="body"/>
          </p:nvPr>
        </p:nvSpPr>
        <p:spPr>
          <a:xfrm>
            <a:off x="448600" y="865325"/>
            <a:ext cx="3408000" cy="38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High voltage for sensors depletion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Monitoring panel in place: s</a:t>
            </a:r>
            <a:r>
              <a:rPr lang="it"/>
              <a:t>can of the current over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Δ I = α * Φ * V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Total Fluence Φ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 Damage rate α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Sensor volume V </a:t>
            </a:r>
            <a:endParaRPr/>
          </a:p>
        </p:txBody>
      </p:sp>
      <p:sp>
        <p:nvSpPr>
          <p:cNvPr id="334" name="Google Shape;334;p30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6" name="Google Shape;3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/>
          <p:cNvPicPr preferRelativeResize="0"/>
          <p:nvPr/>
        </p:nvPicPr>
        <p:blipFill rotWithShape="1">
          <a:blip r:embed="rId5">
            <a:alphaModFix/>
          </a:blip>
          <a:srcRect b="0" l="0" r="45834" t="0"/>
          <a:stretch/>
        </p:blipFill>
        <p:spPr>
          <a:xfrm>
            <a:off x="5022100" y="216416"/>
            <a:ext cx="4121902" cy="199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0"/>
          <p:cNvPicPr preferRelativeResize="0"/>
          <p:nvPr/>
        </p:nvPicPr>
        <p:blipFill rotWithShape="1">
          <a:blip r:embed="rId5">
            <a:alphaModFix/>
          </a:blip>
          <a:srcRect b="0" l="54922" r="0" t="0"/>
          <a:stretch/>
        </p:blipFill>
        <p:spPr>
          <a:xfrm>
            <a:off x="5022101" y="2437500"/>
            <a:ext cx="4121902" cy="24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0"/>
          <p:cNvSpPr txBox="1"/>
          <p:nvPr/>
        </p:nvSpPr>
        <p:spPr>
          <a:xfrm>
            <a:off x="5540000" y="423075"/>
            <a:ext cx="2004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Prediction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5540000" y="2633125"/>
            <a:ext cx="2004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3892300" y="292625"/>
            <a:ext cx="12252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Only part of the detector considered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/>
          <p:nvPr>
            <p:ph type="title"/>
          </p:nvPr>
        </p:nvSpPr>
        <p:spPr>
          <a:xfrm>
            <a:off x="311700" y="292625"/>
            <a:ext cx="26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voltage</a:t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0" name="Google Shape;3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5">
            <a:alphaModFix/>
          </a:blip>
          <a:srcRect b="0" l="0" r="45834" t="0"/>
          <a:stretch/>
        </p:blipFill>
        <p:spPr>
          <a:xfrm>
            <a:off x="5022100" y="216416"/>
            <a:ext cx="4121902" cy="199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 rotWithShape="1">
          <a:blip r:embed="rId5">
            <a:alphaModFix/>
          </a:blip>
          <a:srcRect b="0" l="54922" r="0" t="0"/>
          <a:stretch/>
        </p:blipFill>
        <p:spPr>
          <a:xfrm>
            <a:off x="5022101" y="2437500"/>
            <a:ext cx="4121902" cy="24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 txBox="1"/>
          <p:nvPr/>
        </p:nvSpPr>
        <p:spPr>
          <a:xfrm>
            <a:off x="5540000" y="423075"/>
            <a:ext cx="2004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Prediction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5540000" y="2633125"/>
            <a:ext cx="2004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31"/>
          <p:cNvSpPr txBox="1"/>
          <p:nvPr>
            <p:ph idx="1" type="body"/>
          </p:nvPr>
        </p:nvSpPr>
        <p:spPr>
          <a:xfrm>
            <a:off x="372000" y="1090425"/>
            <a:ext cx="3484500" cy="3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Good agreement between data and prediction: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no </a:t>
            </a:r>
            <a:r>
              <a:rPr b="1" lang="it"/>
              <a:t>additional current</a:t>
            </a:r>
            <a:r>
              <a:rPr lang="it"/>
              <a:t> in the detector -&gt; monitoring for the UT wellbeing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extend to higher luminosity to predict </a:t>
            </a:r>
            <a:r>
              <a:rPr b="1" lang="it"/>
              <a:t>annealing</a:t>
            </a:r>
            <a:endParaRPr/>
          </a:p>
        </p:txBody>
      </p:sp>
      <p:sp>
        <p:nvSpPr>
          <p:cNvPr id="357" name="Google Shape;357;p31"/>
          <p:cNvSpPr txBox="1"/>
          <p:nvPr/>
        </p:nvSpPr>
        <p:spPr>
          <a:xfrm>
            <a:off x="3892300" y="292625"/>
            <a:ext cx="12252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Only part of the detector considered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185300" y="8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LHCb experiment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9700" y="4902575"/>
            <a:ext cx="641700" cy="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1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 amt="69000"/>
          </a:blip>
          <a:srcRect b="11964" l="0" r="3175" t="0"/>
          <a:stretch/>
        </p:blipFill>
        <p:spPr>
          <a:xfrm>
            <a:off x="0" y="-12"/>
            <a:ext cx="9143997" cy="4922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27475" y="546650"/>
            <a:ext cx="3033600" cy="42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Run 3 goal: collect </a:t>
            </a:r>
            <a:r>
              <a:rPr b="1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more data</a:t>
            </a: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to improve the </a:t>
            </a:r>
            <a:r>
              <a:rPr b="1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physics results </a:t>
            </a: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→ L = 2 10</a:t>
            </a:r>
            <a:r>
              <a:rPr baseline="30000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33 </a:t>
            </a: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cm</a:t>
            </a:r>
            <a:r>
              <a:rPr baseline="30000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-2</a:t>
            </a: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s</a:t>
            </a:r>
            <a:r>
              <a:rPr baseline="30000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-1</a:t>
            </a:r>
            <a:endParaRPr baseline="30000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Not efficient with Run 1-2 detector, main limitation:</a:t>
            </a:r>
            <a:r>
              <a:rPr b="1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   L0 hardware trigger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→ </a:t>
            </a:r>
            <a:r>
              <a:rPr b="1" lang="it" sz="1800" u="sng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BRAND NEW LHCB</a:t>
            </a: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b="1"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software trigger, detector upgrade, change of readout electronics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290175" y="478600"/>
            <a:ext cx="2601900" cy="4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90% of the detector channels upgraded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100% replacement of readout electronics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100% new DAQ &amp; online system @ collision rate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15309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LHCb experiment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path to collect physics data…</a:t>
            </a:r>
            <a:endParaRPr/>
          </a:p>
        </p:txBody>
      </p:sp>
      <p:pic>
        <p:nvPicPr>
          <p:cNvPr id="363" name="Google Shape;3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313" y="1774475"/>
            <a:ext cx="1536550" cy="103054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2"/>
          <p:cNvSpPr/>
          <p:nvPr/>
        </p:nvSpPr>
        <p:spPr>
          <a:xfrm>
            <a:off x="3765638" y="1441175"/>
            <a:ext cx="1750200" cy="1516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2"/>
          <p:cNvSpPr txBox="1"/>
          <p:nvPr/>
        </p:nvSpPr>
        <p:spPr>
          <a:xfrm>
            <a:off x="3901763" y="1499500"/>
            <a:ext cx="140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32"/>
          <p:cNvSpPr/>
          <p:nvPr/>
        </p:nvSpPr>
        <p:spPr>
          <a:xfrm>
            <a:off x="1344238" y="14411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1295688" y="14913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 SAFETY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32"/>
          <p:cNvSpPr/>
          <p:nvPr/>
        </p:nvSpPr>
        <p:spPr>
          <a:xfrm>
            <a:off x="1344250" y="2050775"/>
            <a:ext cx="1750200" cy="521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1220201" y="2005150"/>
            <a:ext cx="1998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3217763" y="18705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1" name="Google Shape;371;p32"/>
          <p:cNvSpPr/>
          <p:nvPr/>
        </p:nvSpPr>
        <p:spPr>
          <a:xfrm>
            <a:off x="5640463" y="18705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333150" y="1110600"/>
            <a:ext cx="17598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make UT work..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6291900" y="1091150"/>
            <a:ext cx="15945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data..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32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2"/>
          <p:cNvSpPr/>
          <p:nvPr/>
        </p:nvSpPr>
        <p:spPr>
          <a:xfrm rot="5400000">
            <a:off x="6940388" y="3374400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9" name="Google Shape;379;p32"/>
          <p:cNvSpPr/>
          <p:nvPr/>
        </p:nvSpPr>
        <p:spPr>
          <a:xfrm>
            <a:off x="6297238" y="14411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6540313" y="14913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FIRMWARE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1" name="Google Shape;381;p32"/>
          <p:cNvSpPr/>
          <p:nvPr/>
        </p:nvSpPr>
        <p:spPr>
          <a:xfrm>
            <a:off x="6296888" y="2037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6539963" y="20879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ECS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6297238" y="26603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4" name="Google Shape;384;p32"/>
          <p:cNvSpPr txBox="1"/>
          <p:nvPr/>
        </p:nvSpPr>
        <p:spPr>
          <a:xfrm>
            <a:off x="6540313" y="27105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Software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5" name="Google Shape;385;p32"/>
          <p:cNvSpPr/>
          <p:nvPr/>
        </p:nvSpPr>
        <p:spPr>
          <a:xfrm>
            <a:off x="78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6" name="Google Shape;386;p32"/>
          <p:cNvSpPr txBox="1"/>
          <p:nvPr/>
        </p:nvSpPr>
        <p:spPr>
          <a:xfrm>
            <a:off x="821575" y="3955775"/>
            <a:ext cx="17097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Time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2686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2686075" y="3955775"/>
            <a:ext cx="17502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Space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45910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4604850" y="3955775"/>
            <a:ext cx="17502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Calibration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32"/>
          <p:cNvSpPr/>
          <p:nvPr/>
        </p:nvSpPr>
        <p:spPr>
          <a:xfrm>
            <a:off x="6572225" y="3955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751350" y="3547900"/>
            <a:ext cx="356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good quality data for physics..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32"/>
          <p:cNvSpPr txBox="1"/>
          <p:nvPr/>
        </p:nvSpPr>
        <p:spPr>
          <a:xfrm>
            <a:off x="6523625" y="38286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Data quality 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Firmware</a:t>
            </a:r>
            <a:endParaRPr/>
          </a:p>
        </p:txBody>
      </p:sp>
      <p:sp>
        <p:nvSpPr>
          <p:cNvPr id="399" name="Google Shape;399;p33"/>
          <p:cNvSpPr txBox="1"/>
          <p:nvPr>
            <p:ph idx="1" type="body"/>
          </p:nvPr>
        </p:nvSpPr>
        <p:spPr>
          <a:xfrm>
            <a:off x="83100" y="771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Readout of the detector</a:t>
            </a:r>
            <a:r>
              <a:rPr lang="it"/>
              <a:t> possible with PCIe40 cards hosting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Intel Arria 10 </a:t>
            </a:r>
            <a:r>
              <a:rPr b="1" lang="it"/>
              <a:t>FPGA</a:t>
            </a:r>
            <a:r>
              <a:rPr lang="it"/>
              <a:t>: transforms the data from ASIC to PCIe format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5 flavours</a:t>
            </a:r>
            <a:r>
              <a:rPr lang="it"/>
              <a:t>, design to cope with different occupancies and to minimize the cost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flavour= (#ASICs x #e-links)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1" name="Google Shape;401;p33"/>
          <p:cNvSpPr txBox="1"/>
          <p:nvPr/>
        </p:nvSpPr>
        <p:spPr>
          <a:xfrm>
            <a:off x="25375" y="4843175"/>
            <a:ext cx="90573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14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2" name="Google Shape;4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3"/>
          <p:cNvPicPr preferRelativeResize="0"/>
          <p:nvPr/>
        </p:nvPicPr>
        <p:blipFill rotWithShape="1">
          <a:blip r:embed="rId5">
            <a:alphaModFix/>
          </a:blip>
          <a:srcRect b="0" l="0" r="28484" t="0"/>
          <a:stretch/>
        </p:blipFill>
        <p:spPr>
          <a:xfrm>
            <a:off x="4313275" y="1958000"/>
            <a:ext cx="4173875" cy="24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2576275"/>
            <a:ext cx="3682300" cy="12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3"/>
          <p:cNvSpPr/>
          <p:nvPr/>
        </p:nvSpPr>
        <p:spPr>
          <a:xfrm>
            <a:off x="7972800" y="2183900"/>
            <a:ext cx="657300" cy="18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7" name="Google Shape;407;p33"/>
          <p:cNvSpPr/>
          <p:nvPr/>
        </p:nvSpPr>
        <p:spPr>
          <a:xfrm>
            <a:off x="4189475" y="1958000"/>
            <a:ext cx="176100" cy="26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8" name="Google Shape;408;p33"/>
          <p:cNvSpPr txBox="1"/>
          <p:nvPr/>
        </p:nvSpPr>
        <p:spPr>
          <a:xfrm>
            <a:off x="256950" y="4215375"/>
            <a:ext cx="8550300" cy="10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mplemented to work in Non-zero-suppressed (NZS) and in Zero-suppressed (ZS) mode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9" name="Google Shape;40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2542" y="-1"/>
            <a:ext cx="1870134" cy="14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ECS</a:t>
            </a:r>
            <a:endParaRPr/>
          </a:p>
        </p:txBody>
      </p:sp>
      <p:sp>
        <p:nvSpPr>
          <p:cNvPr id="415" name="Google Shape;415;p34"/>
          <p:cNvSpPr txBox="1"/>
          <p:nvPr>
            <p:ph idx="1" type="body"/>
          </p:nvPr>
        </p:nvSpPr>
        <p:spPr>
          <a:xfrm>
            <a:off x="215950" y="712925"/>
            <a:ext cx="3825300" cy="3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Developed a complete Experiment Control System: </a:t>
            </a:r>
            <a:r>
              <a:rPr b="1" lang="it"/>
              <a:t>configure </a:t>
            </a:r>
            <a:r>
              <a:rPr lang="it"/>
              <a:t>and </a:t>
            </a:r>
            <a:r>
              <a:rPr b="1" lang="it"/>
              <a:t>control </a:t>
            </a:r>
            <a:r>
              <a:rPr lang="it"/>
              <a:t>the back-end and front-end electronics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One panel for each part of the detector, organized in a </a:t>
            </a:r>
            <a:r>
              <a:rPr b="1" lang="it"/>
              <a:t>tree structure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Can be used as </a:t>
            </a:r>
            <a:r>
              <a:rPr b="1" lang="it"/>
              <a:t>debugging tool</a:t>
            </a:r>
            <a:r>
              <a:rPr lang="it"/>
              <a:t> for synchronization checks</a:t>
            </a: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7" name="Google Shape;417;p34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15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8" name="Google Shape;4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8850" y="652750"/>
            <a:ext cx="5154660" cy="34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4"/>
          <p:cNvSpPr txBox="1"/>
          <p:nvPr/>
        </p:nvSpPr>
        <p:spPr>
          <a:xfrm>
            <a:off x="310625" y="4210650"/>
            <a:ext cx="86535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Operating the detector with 92% of the ASICs enabled due to known power issues (to be recovered during YETS to run with 99%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of the ASICs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0" name="Google Shape;42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path to collect physics data…</a:t>
            </a:r>
            <a:endParaRPr/>
          </a:p>
        </p:txBody>
      </p:sp>
      <p:pic>
        <p:nvPicPr>
          <p:cNvPr id="427" name="Google Shape;4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313" y="1774475"/>
            <a:ext cx="1536550" cy="10305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5"/>
          <p:cNvSpPr/>
          <p:nvPr/>
        </p:nvSpPr>
        <p:spPr>
          <a:xfrm>
            <a:off x="3765638" y="1441175"/>
            <a:ext cx="1750200" cy="1516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9" name="Google Shape;429;p35"/>
          <p:cNvSpPr txBox="1"/>
          <p:nvPr/>
        </p:nvSpPr>
        <p:spPr>
          <a:xfrm>
            <a:off x="3901763" y="1499500"/>
            <a:ext cx="140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0" name="Google Shape;430;p35"/>
          <p:cNvSpPr/>
          <p:nvPr/>
        </p:nvSpPr>
        <p:spPr>
          <a:xfrm>
            <a:off x="1344238" y="14411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35"/>
          <p:cNvSpPr txBox="1"/>
          <p:nvPr/>
        </p:nvSpPr>
        <p:spPr>
          <a:xfrm>
            <a:off x="1295688" y="14913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 SAFETY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2" name="Google Shape;432;p35"/>
          <p:cNvSpPr/>
          <p:nvPr/>
        </p:nvSpPr>
        <p:spPr>
          <a:xfrm>
            <a:off x="1344250" y="2050775"/>
            <a:ext cx="1750200" cy="521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3" name="Google Shape;433;p35"/>
          <p:cNvSpPr txBox="1"/>
          <p:nvPr/>
        </p:nvSpPr>
        <p:spPr>
          <a:xfrm>
            <a:off x="1220201" y="2005150"/>
            <a:ext cx="1998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DETECTOR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3217763" y="18705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5640463" y="1870575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6" name="Google Shape;436;p35"/>
          <p:cNvSpPr txBox="1"/>
          <p:nvPr/>
        </p:nvSpPr>
        <p:spPr>
          <a:xfrm>
            <a:off x="1333150" y="1110600"/>
            <a:ext cx="17598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make UT work..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7" name="Google Shape;437;p35"/>
          <p:cNvSpPr txBox="1"/>
          <p:nvPr/>
        </p:nvSpPr>
        <p:spPr>
          <a:xfrm>
            <a:off x="6291900" y="1091150"/>
            <a:ext cx="15945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data..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8" name="Google Shape;438;p35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9" name="Google Shape;439;p35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40" name="Google Shape;4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/>
          <p:nvPr/>
        </p:nvSpPr>
        <p:spPr>
          <a:xfrm>
            <a:off x="6297238" y="14411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3" name="Google Shape;443;p35"/>
          <p:cNvSpPr txBox="1"/>
          <p:nvPr/>
        </p:nvSpPr>
        <p:spPr>
          <a:xfrm>
            <a:off x="6540313" y="14913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FIRMWARE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4" name="Google Shape;444;p35"/>
          <p:cNvSpPr/>
          <p:nvPr/>
        </p:nvSpPr>
        <p:spPr>
          <a:xfrm>
            <a:off x="6296888" y="20377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6539963" y="20879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ECS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6297238" y="2660375"/>
            <a:ext cx="1750200" cy="447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7" name="Google Shape;447;p35"/>
          <p:cNvSpPr txBox="1"/>
          <p:nvPr/>
        </p:nvSpPr>
        <p:spPr>
          <a:xfrm>
            <a:off x="6540313" y="2710575"/>
            <a:ext cx="15366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Software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781025" y="3955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9" name="Google Shape;449;p35"/>
          <p:cNvSpPr txBox="1"/>
          <p:nvPr/>
        </p:nvSpPr>
        <p:spPr>
          <a:xfrm>
            <a:off x="821575" y="3955775"/>
            <a:ext cx="17097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Time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0" name="Google Shape;450;p35"/>
          <p:cNvSpPr/>
          <p:nvPr/>
        </p:nvSpPr>
        <p:spPr>
          <a:xfrm>
            <a:off x="2686025" y="3955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1" name="Google Shape;451;p35"/>
          <p:cNvSpPr txBox="1"/>
          <p:nvPr/>
        </p:nvSpPr>
        <p:spPr>
          <a:xfrm>
            <a:off x="2686075" y="3955775"/>
            <a:ext cx="17502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Space alignment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4591025" y="3955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3" name="Google Shape;453;p35"/>
          <p:cNvSpPr txBox="1"/>
          <p:nvPr/>
        </p:nvSpPr>
        <p:spPr>
          <a:xfrm>
            <a:off x="4604925" y="3955775"/>
            <a:ext cx="17502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Calibration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4" name="Google Shape;454;p35"/>
          <p:cNvSpPr/>
          <p:nvPr/>
        </p:nvSpPr>
        <p:spPr>
          <a:xfrm>
            <a:off x="6572225" y="3955775"/>
            <a:ext cx="1750200" cy="447300"/>
          </a:xfrm>
          <a:prstGeom prst="rect">
            <a:avLst/>
          </a:prstGeom>
          <a:solidFill>
            <a:schemeClr val="accent6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5" name="Google Shape;455;p35"/>
          <p:cNvSpPr txBox="1"/>
          <p:nvPr/>
        </p:nvSpPr>
        <p:spPr>
          <a:xfrm>
            <a:off x="751350" y="3547900"/>
            <a:ext cx="356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to take good quality data for physics..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6" name="Google Shape;456;p35"/>
          <p:cNvSpPr txBox="1"/>
          <p:nvPr/>
        </p:nvSpPr>
        <p:spPr>
          <a:xfrm>
            <a:off x="6523625" y="3828675"/>
            <a:ext cx="18393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Data quality monitoring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7" name="Google Shape;457;p35"/>
          <p:cNvSpPr/>
          <p:nvPr/>
        </p:nvSpPr>
        <p:spPr>
          <a:xfrm rot="5400000">
            <a:off x="7016588" y="3374400"/>
            <a:ext cx="427800" cy="20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"/>
          <p:cNvSpPr txBox="1"/>
          <p:nvPr>
            <p:ph type="title"/>
          </p:nvPr>
        </p:nvSpPr>
        <p:spPr>
          <a:xfrm>
            <a:off x="387900" y="190440"/>
            <a:ext cx="82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Performance studies</a:t>
            </a:r>
            <a:endParaRPr/>
          </a:p>
        </p:txBody>
      </p:sp>
      <p:sp>
        <p:nvSpPr>
          <p:cNvPr id="463" name="Google Shape;463;p36"/>
          <p:cNvSpPr txBox="1"/>
          <p:nvPr>
            <p:ph idx="1" type="body"/>
          </p:nvPr>
        </p:nvSpPr>
        <p:spPr>
          <a:xfrm>
            <a:off x="311700" y="806050"/>
            <a:ext cx="6164100" cy="40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Characterization </a:t>
            </a:r>
            <a:r>
              <a:rPr lang="it"/>
              <a:t>of the </a:t>
            </a:r>
            <a:r>
              <a:rPr b="1" lang="it"/>
              <a:t>hybrids </a:t>
            </a:r>
            <a:r>
              <a:rPr lang="it"/>
              <a:t>in the early stage of the commissioning to illustrate the </a:t>
            </a:r>
            <a:r>
              <a:rPr b="1" lang="it"/>
              <a:t>behaviour </a:t>
            </a:r>
            <a:r>
              <a:rPr lang="it"/>
              <a:t>of the </a:t>
            </a:r>
            <a:r>
              <a:rPr b="1" lang="it"/>
              <a:t>detector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700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Data collected in </a:t>
            </a:r>
            <a:r>
              <a:rPr b="1" lang="it"/>
              <a:t>bypass mode</a:t>
            </a:r>
            <a:r>
              <a:rPr lang="it"/>
              <a:t> (data not serialized by TELL40)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Tests performed </a:t>
            </a:r>
            <a:r>
              <a:rPr b="1" lang="it"/>
              <a:t>before and after the installation</a:t>
            </a:r>
            <a:r>
              <a:rPr lang="it"/>
              <a:t>: good agreement of noise and bad channels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Constant values of noise and pedestals during the installation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"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0.16% of all the channels analysed are tagged as </a:t>
            </a:r>
            <a:r>
              <a:rPr b="1" lang="it"/>
              <a:t>bad channels </a:t>
            </a:r>
            <a:r>
              <a:rPr lang="it"/>
              <a:t>(0.07% pedestal shift, 0.09% high noise)</a:t>
            </a:r>
            <a:endParaRPr/>
          </a:p>
        </p:txBody>
      </p:sp>
      <p:sp>
        <p:nvSpPr>
          <p:cNvPr id="464" name="Google Shape;464;p36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5" name="Google Shape;465;p36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16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6" name="Google Shape;4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376" y="0"/>
            <a:ext cx="2588049" cy="48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/>
          <p:nvPr/>
        </p:nvSpPr>
        <p:spPr>
          <a:xfrm>
            <a:off x="7036967" y="3155502"/>
            <a:ext cx="391200" cy="912600"/>
          </a:xfrm>
          <a:prstGeom prst="ellipse">
            <a:avLst/>
          </a:prstGeom>
          <a:noFill/>
          <a:ln cap="flat" cmpd="sng" w="9525">
            <a:solidFill>
              <a:srgbClr val="FF57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6"/>
          <p:cNvSpPr txBox="1"/>
          <p:nvPr/>
        </p:nvSpPr>
        <p:spPr>
          <a:xfrm>
            <a:off x="7257597" y="2749950"/>
            <a:ext cx="1434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Channel 28 tagged as noisy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9" name="Google Shape;4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6"/>
          <p:cNvPicPr preferRelativeResize="0"/>
          <p:nvPr/>
        </p:nvPicPr>
        <p:blipFill rotWithShape="1">
          <a:blip r:embed="rId6">
            <a:alphaModFix/>
          </a:blip>
          <a:srcRect b="0" l="50000" r="0" t="0"/>
          <a:stretch/>
        </p:blipFill>
        <p:spPr>
          <a:xfrm>
            <a:off x="6475800" y="4849"/>
            <a:ext cx="2478626" cy="483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00" y="833800"/>
            <a:ext cx="7719750" cy="49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7"/>
          <p:cNvSpPr/>
          <p:nvPr/>
        </p:nvSpPr>
        <p:spPr>
          <a:xfrm>
            <a:off x="843950" y="3686850"/>
            <a:ext cx="2114100" cy="199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8" name="Google Shape;478;p37"/>
          <p:cNvSpPr/>
          <p:nvPr/>
        </p:nvSpPr>
        <p:spPr>
          <a:xfrm>
            <a:off x="0" y="4922075"/>
            <a:ext cx="92244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9" name="Google Shape;479;p37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17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7"/>
          <p:cNvSpPr/>
          <p:nvPr/>
        </p:nvSpPr>
        <p:spPr>
          <a:xfrm>
            <a:off x="3214125" y="4653950"/>
            <a:ext cx="2004600" cy="2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3" name="Google Shape;483;p3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Path to the data taking</a:t>
            </a:r>
            <a:endParaRPr/>
          </a:p>
        </p:txBody>
      </p:sp>
      <p:sp>
        <p:nvSpPr>
          <p:cNvPr id="484" name="Google Shape;484;p37"/>
          <p:cNvSpPr/>
          <p:nvPr/>
        </p:nvSpPr>
        <p:spPr>
          <a:xfrm>
            <a:off x="1930700" y="757600"/>
            <a:ext cx="2357700" cy="2504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5" name="Google Shape;485;p37"/>
          <p:cNvSpPr/>
          <p:nvPr/>
        </p:nvSpPr>
        <p:spPr>
          <a:xfrm>
            <a:off x="6014475" y="2987800"/>
            <a:ext cx="914400" cy="5256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6" name="Google Shape;486;p37"/>
          <p:cNvSpPr txBox="1"/>
          <p:nvPr/>
        </p:nvSpPr>
        <p:spPr>
          <a:xfrm>
            <a:off x="6060175" y="3048750"/>
            <a:ext cx="9144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Trigger</a:t>
            </a:r>
            <a:endParaRPr/>
          </a:p>
        </p:txBody>
      </p:sp>
      <p:sp>
        <p:nvSpPr>
          <p:cNvPr id="487" name="Google Shape;487;p37"/>
          <p:cNvSpPr txBox="1"/>
          <p:nvPr/>
        </p:nvSpPr>
        <p:spPr>
          <a:xfrm>
            <a:off x="5093000" y="229625"/>
            <a:ext cx="3843300" cy="439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Calibration</a:t>
            </a:r>
            <a:endParaRPr sz="25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Development of software to run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automated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detector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calibrations</a:t>
            </a:r>
            <a:endParaRPr b="1"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Pedestals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thresholds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computed exploiting End of Fill calibration runs (no LHC beam, only NZS data)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Detector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parameters updated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automatically (ECS)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Precise knowledge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of the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noise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needed to run in </a:t>
            </a:r>
            <a:r>
              <a:rPr b="1"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ZS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mode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Offline c</a:t>
            </a:r>
            <a:r>
              <a:rPr lang="it"/>
              <a:t>alibration</a:t>
            </a:r>
            <a:endParaRPr/>
          </a:p>
        </p:txBody>
      </p:sp>
      <p:sp>
        <p:nvSpPr>
          <p:cNvPr id="493" name="Google Shape;493;p38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4" name="Google Shape;494;p38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18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95" name="Google Shape;4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975" y="660575"/>
            <a:ext cx="5221024" cy="35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8"/>
          <p:cNvSpPr txBox="1"/>
          <p:nvPr>
            <p:ph idx="1" type="body"/>
          </p:nvPr>
        </p:nvSpPr>
        <p:spPr>
          <a:xfrm>
            <a:off x="0" y="598938"/>
            <a:ext cx="4005900" cy="4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139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1750"/>
              <a:t>Dedicated software package (VETRA), part of the LHCb software project</a:t>
            </a:r>
            <a:endParaRPr sz="17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Analysis of the decoded readout and compute sensors parameters: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Pedestal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Total noise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Coherent noise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Incoherent noise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CMS data monitoring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Preliminary results:</a:t>
            </a:r>
            <a:endParaRPr/>
          </a:p>
          <a:p>
            <a:pPr indent="-310832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observed the variation of pedestals across the layer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uniform incoherent noise in the detector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noise check after pedestal subtraction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/>
              <a:t>agreement with the early performance studies</a:t>
            </a:r>
            <a:endParaRPr/>
          </a:p>
        </p:txBody>
      </p:sp>
      <p:sp>
        <p:nvSpPr>
          <p:cNvPr id="497" name="Google Shape;497;p38"/>
          <p:cNvSpPr txBox="1"/>
          <p:nvPr/>
        </p:nvSpPr>
        <p:spPr>
          <a:xfrm>
            <a:off x="4921525" y="338525"/>
            <a:ext cx="40059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USEFUL FOR THE COMMISSIONING!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98" name="Google Shape;4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587" y="2180275"/>
            <a:ext cx="5077439" cy="27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Online monitoring</a:t>
            </a:r>
            <a:endParaRPr/>
          </a:p>
        </p:txBody>
      </p:sp>
      <p:sp>
        <p:nvSpPr>
          <p:cNvPr id="506" name="Google Shape;506;p39"/>
          <p:cNvSpPr txBox="1"/>
          <p:nvPr>
            <p:ph idx="1" type="body"/>
          </p:nvPr>
        </p:nvSpPr>
        <p:spPr>
          <a:xfrm>
            <a:off x="311700" y="771475"/>
            <a:ext cx="8520600" cy="12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Monitoring in place: small sample of the captured data sent to computer farm to monitor in real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Crucial for the commissioning phase: basic information e.g. hits per sensor, errors information, analogue response. More plots to be added at the need</a:t>
            </a:r>
            <a:endParaRPr/>
          </a:p>
        </p:txBody>
      </p:sp>
      <p:pic>
        <p:nvPicPr>
          <p:cNvPr id="507" name="Google Shape;5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00" y="2102125"/>
            <a:ext cx="3502325" cy="28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9"/>
          <p:cNvSpPr txBox="1"/>
          <p:nvPr/>
        </p:nvSpPr>
        <p:spPr>
          <a:xfrm>
            <a:off x="736875" y="2361900"/>
            <a:ext cx="3296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Simulation, LHCb Unofficial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09" name="Google Shape;509;p39"/>
          <p:cNvSpPr txBox="1"/>
          <p:nvPr/>
        </p:nvSpPr>
        <p:spPr>
          <a:xfrm>
            <a:off x="7344100" y="2361900"/>
            <a:ext cx="3296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Data</a:t>
            </a:r>
            <a:endParaRPr b="1"/>
          </a:p>
        </p:txBody>
      </p:sp>
      <p:sp>
        <p:nvSpPr>
          <p:cNvPr id="510" name="Google Shape;510;p39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1" name="Google Shape;511;p39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19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12" name="Google Shape;51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9"/>
          <p:cNvSpPr txBox="1"/>
          <p:nvPr/>
        </p:nvSpPr>
        <p:spPr>
          <a:xfrm>
            <a:off x="7031725" y="3204150"/>
            <a:ext cx="13695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Operating with half of the detector for different commissioning purposes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"/>
          <p:cNvSpPr txBox="1"/>
          <p:nvPr>
            <p:ph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Time alignment</a:t>
            </a:r>
            <a:endParaRPr/>
          </a:p>
        </p:txBody>
      </p:sp>
      <p:sp>
        <p:nvSpPr>
          <p:cNvPr id="520" name="Google Shape;520;p40"/>
          <p:cNvSpPr txBox="1"/>
          <p:nvPr>
            <p:ph idx="1" type="body"/>
          </p:nvPr>
        </p:nvSpPr>
        <p:spPr>
          <a:xfrm>
            <a:off x="161375" y="731525"/>
            <a:ext cx="3830100" cy="26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Goal: match the UT hits with the 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bunch filling scheme of the LHC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Fit a linear regression model: minimization of Residual Sum of Squares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0"/>
          <p:cNvSpPr/>
          <p:nvPr/>
        </p:nvSpPr>
        <p:spPr>
          <a:xfrm>
            <a:off x="1770775" y="1391238"/>
            <a:ext cx="222000" cy="442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2" name="Google Shape;522;p40"/>
          <p:cNvPicPr preferRelativeResize="0"/>
          <p:nvPr/>
        </p:nvPicPr>
        <p:blipFill rotWithShape="1">
          <a:blip r:embed="rId3">
            <a:alphaModFix/>
          </a:blip>
          <a:srcRect b="0" l="0" r="0" t="2018"/>
          <a:stretch/>
        </p:blipFill>
        <p:spPr>
          <a:xfrm>
            <a:off x="3537476" y="119550"/>
            <a:ext cx="2712000" cy="298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0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4" name="Google Shape;524;p40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20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5" name="Google Shape;52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0"/>
          <p:cNvSpPr txBox="1"/>
          <p:nvPr/>
        </p:nvSpPr>
        <p:spPr>
          <a:xfrm>
            <a:off x="6949375" y="67150"/>
            <a:ext cx="1028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b="1" lang="it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ligned</a:t>
            </a:r>
            <a:endParaRPr b="1" sz="16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8" name="Google Shape;52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350" y="45275"/>
            <a:ext cx="2662801" cy="31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0"/>
          <p:cNvSpPr txBox="1"/>
          <p:nvPr/>
        </p:nvSpPr>
        <p:spPr>
          <a:xfrm>
            <a:off x="70875" y="2999225"/>
            <a:ext cx="8904000" cy="19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ZS bank decoder has to provide“Number of hits” vs. “BXID” histograms for each ASIC using the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First a global alignment, then performed for every ASIC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 need for dedicated TAE runs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Ongoing studies on data with ion run, waiting for calibration to perform coarse time alignment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7031725" y="16000"/>
            <a:ext cx="1451700" cy="18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Current status</a:t>
            </a:r>
            <a:endParaRPr/>
          </a:p>
        </p:txBody>
      </p:sp>
      <p:sp>
        <p:nvSpPr>
          <p:cNvPr id="536" name="Google Shape;536;p41"/>
          <p:cNvSpPr txBox="1"/>
          <p:nvPr>
            <p:ph idx="1" type="body"/>
          </p:nvPr>
        </p:nvSpPr>
        <p:spPr>
          <a:xfrm>
            <a:off x="311700" y="865325"/>
            <a:ext cx="8709000" cy="4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Commissioning phase started in March 2023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Detector </a:t>
            </a:r>
            <a:r>
              <a:rPr b="1" lang="it"/>
              <a:t>alignment</a:t>
            </a:r>
            <a:r>
              <a:rPr b="1" lang="it"/>
              <a:t> </a:t>
            </a:r>
            <a:r>
              <a:rPr lang="it"/>
              <a:t>developed for one degree of freedom on MC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Decoder </a:t>
            </a:r>
            <a:r>
              <a:rPr lang="it"/>
              <a:t>ready to be used in the trigger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Many </a:t>
            </a:r>
            <a:r>
              <a:rPr b="1" lang="it"/>
              <a:t>surveys </a:t>
            </a:r>
            <a:r>
              <a:rPr lang="it"/>
              <a:t>performed to check the status of the detector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Data taking</a:t>
            </a:r>
            <a:r>
              <a:rPr lang="it"/>
              <a:t> ongoing in local during the ions runs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Faced </a:t>
            </a:r>
            <a:r>
              <a:rPr b="1" lang="it"/>
              <a:t>issues </a:t>
            </a:r>
            <a:r>
              <a:rPr lang="it"/>
              <a:t>in the </a:t>
            </a:r>
            <a:r>
              <a:rPr b="1" lang="it"/>
              <a:t>integration </a:t>
            </a:r>
            <a:r>
              <a:rPr lang="it"/>
              <a:t>of UT in the rest of the infrastructure: </a:t>
            </a:r>
            <a:r>
              <a:rPr b="1" lang="it"/>
              <a:t>desynchronization </a:t>
            </a:r>
            <a:r>
              <a:rPr lang="it"/>
              <a:t>with experiment clock → commissioning slowed down→ affected the data taking stability → made significant progresses, learnt how to operate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Working to guarantee </a:t>
            </a:r>
            <a:r>
              <a:rPr b="1" lang="it"/>
              <a:t>continuity </a:t>
            </a:r>
            <a:r>
              <a:rPr lang="it"/>
              <a:t>in the </a:t>
            </a:r>
            <a:r>
              <a:rPr b="1" lang="it"/>
              <a:t>data taking</a:t>
            </a:r>
            <a:endParaRPr/>
          </a:p>
        </p:txBody>
      </p:sp>
      <p:sp>
        <p:nvSpPr>
          <p:cNvPr id="537" name="Google Shape;537;p41"/>
          <p:cNvSpPr/>
          <p:nvPr/>
        </p:nvSpPr>
        <p:spPr>
          <a:xfrm>
            <a:off x="0" y="4922075"/>
            <a:ext cx="92244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41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21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39" name="Google Shape;5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457" y="-152400"/>
            <a:ext cx="694308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LHCb detector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75"/>
            <a:ext cx="2091000" cy="16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Single-arm forward spectrometer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Pseudorapidity range: 2 &lt; 𝜂 &lt; 5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2344350" y="1833375"/>
            <a:ext cx="943200" cy="237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3501375" y="1833275"/>
            <a:ext cx="369600" cy="237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4872325" y="1794375"/>
            <a:ext cx="642000" cy="2411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2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311700" y="3173275"/>
            <a:ext cx="2273400" cy="13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180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Particle identification system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311700" y="2707950"/>
            <a:ext cx="23388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Tracking system</a:t>
            </a:r>
            <a:endParaRPr b="1"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3150900" y="2104950"/>
            <a:ext cx="642000" cy="1641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5319950" y="1397188"/>
            <a:ext cx="2838600" cy="287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timeline </a:t>
            </a:r>
            <a:endParaRPr/>
          </a:p>
        </p:txBody>
      </p:sp>
      <p:sp>
        <p:nvSpPr>
          <p:cNvPr id="546" name="Google Shape;546;p42"/>
          <p:cNvSpPr/>
          <p:nvPr/>
        </p:nvSpPr>
        <p:spPr>
          <a:xfrm>
            <a:off x="395713" y="1268675"/>
            <a:ext cx="26655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7" name="Google Shape;547;p42"/>
          <p:cNvSpPr/>
          <p:nvPr/>
        </p:nvSpPr>
        <p:spPr>
          <a:xfrm>
            <a:off x="2218204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8" name="Google Shape;548;p42"/>
          <p:cNvSpPr/>
          <p:nvPr/>
        </p:nvSpPr>
        <p:spPr>
          <a:xfrm>
            <a:off x="4113896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9" name="Google Shape;549;p42"/>
          <p:cNvSpPr txBox="1"/>
          <p:nvPr/>
        </p:nvSpPr>
        <p:spPr>
          <a:xfrm>
            <a:off x="1425600" y="1829925"/>
            <a:ext cx="12162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Installation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completed in March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0" name="Google Shape;550;p42"/>
          <p:cNvSpPr txBox="1"/>
          <p:nvPr/>
        </p:nvSpPr>
        <p:spPr>
          <a:xfrm>
            <a:off x="3061225" y="1829925"/>
            <a:ext cx="1575000" cy="10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Commissioning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       NOW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1" name="Google Shape;551;p42"/>
          <p:cNvSpPr txBox="1"/>
          <p:nvPr/>
        </p:nvSpPr>
        <p:spPr>
          <a:xfrm>
            <a:off x="5009550" y="1845075"/>
            <a:ext cx="1390500" cy="8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YETS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November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2" name="Google Shape;552;p42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3" name="Google Shape;553;p42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22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4" name="Google Shape;5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2"/>
          <p:cNvSpPr txBox="1"/>
          <p:nvPr/>
        </p:nvSpPr>
        <p:spPr>
          <a:xfrm>
            <a:off x="6400050" y="1268675"/>
            <a:ext cx="2738700" cy="25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Repairs and adjustments of the electronics, fibers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Mechanics: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surveys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improved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beam pipe seal, improved approach mechanism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7" name="Google Shape;557;p42"/>
          <p:cNvSpPr txBox="1"/>
          <p:nvPr/>
        </p:nvSpPr>
        <p:spPr>
          <a:xfrm>
            <a:off x="311700" y="3593825"/>
            <a:ext cx="6771300" cy="12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Categories: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AutoNum type="arabicPeriod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recover loss of efficiency in data taking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AutoNum type="arabicPeriod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guarantee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detector safety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AutoNum type="arabicPeriod"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operation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timeline </a:t>
            </a:r>
            <a:endParaRPr/>
          </a:p>
        </p:txBody>
      </p:sp>
      <p:sp>
        <p:nvSpPr>
          <p:cNvPr id="563" name="Google Shape;563;p43"/>
          <p:cNvSpPr/>
          <p:nvPr/>
        </p:nvSpPr>
        <p:spPr>
          <a:xfrm>
            <a:off x="395713" y="1268675"/>
            <a:ext cx="26655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43"/>
          <p:cNvSpPr/>
          <p:nvPr/>
        </p:nvSpPr>
        <p:spPr>
          <a:xfrm>
            <a:off x="2218204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5" name="Google Shape;565;p43"/>
          <p:cNvSpPr/>
          <p:nvPr/>
        </p:nvSpPr>
        <p:spPr>
          <a:xfrm>
            <a:off x="4113896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6" name="Google Shape;566;p43"/>
          <p:cNvSpPr/>
          <p:nvPr/>
        </p:nvSpPr>
        <p:spPr>
          <a:xfrm>
            <a:off x="6009588" y="1268675"/>
            <a:ext cx="2738700" cy="2012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1425600" y="1829925"/>
            <a:ext cx="12624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Installation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completed in March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8" name="Google Shape;568;p43"/>
          <p:cNvSpPr txBox="1"/>
          <p:nvPr/>
        </p:nvSpPr>
        <p:spPr>
          <a:xfrm>
            <a:off x="3061225" y="1829925"/>
            <a:ext cx="1575000" cy="10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Commissioning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       NOW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9" name="Google Shape;569;p43"/>
          <p:cNvSpPr txBox="1"/>
          <p:nvPr/>
        </p:nvSpPr>
        <p:spPr>
          <a:xfrm>
            <a:off x="5009550" y="1845075"/>
            <a:ext cx="1390500" cy="8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YETS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November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0" name="Google Shape;570;p43"/>
          <p:cNvSpPr txBox="1"/>
          <p:nvPr/>
        </p:nvSpPr>
        <p:spPr>
          <a:xfrm>
            <a:off x="6916325" y="1787775"/>
            <a:ext cx="14877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Global commissioning + data taking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roxima Nova"/>
                <a:ea typeface="Proxima Nova"/>
                <a:cs typeface="Proxima Nova"/>
                <a:sym typeface="Proxima Nova"/>
              </a:rPr>
              <a:t>March 2024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1" name="Google Shape;571;p43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2" name="Google Shape;572;p43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22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73" name="Google Shape;5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4"/>
          <p:cNvSpPr txBox="1"/>
          <p:nvPr>
            <p:ph type="title"/>
          </p:nvPr>
        </p:nvSpPr>
        <p:spPr>
          <a:xfrm>
            <a:off x="311700" y="2164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Summary</a:t>
            </a:r>
            <a:endParaRPr/>
          </a:p>
        </p:txBody>
      </p:sp>
      <p:sp>
        <p:nvSpPr>
          <p:cNvPr id="580" name="Google Shape;580;p44"/>
          <p:cNvSpPr txBox="1"/>
          <p:nvPr>
            <p:ph idx="1" type="body"/>
          </p:nvPr>
        </p:nvSpPr>
        <p:spPr>
          <a:xfrm>
            <a:off x="235500" y="765100"/>
            <a:ext cx="8520600" cy="41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I</a:t>
            </a:r>
            <a:r>
              <a:rPr b="1" lang="it"/>
              <a:t>nstallation completed </a:t>
            </a:r>
            <a:r>
              <a:rPr lang="it"/>
              <a:t>successfully in March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Detector </a:t>
            </a:r>
            <a:r>
              <a:rPr b="1" lang="it"/>
              <a:t>performance</a:t>
            </a:r>
            <a:r>
              <a:rPr lang="it"/>
              <a:t> matches specifications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Analysing </a:t>
            </a:r>
            <a:r>
              <a:rPr lang="it"/>
              <a:t>the </a:t>
            </a:r>
            <a:r>
              <a:rPr b="1" lang="it"/>
              <a:t>first </a:t>
            </a:r>
            <a:r>
              <a:rPr b="1" lang="it"/>
              <a:t>commissioning</a:t>
            </a:r>
            <a:r>
              <a:rPr b="1" lang="it"/>
              <a:t> data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Working to ensure </a:t>
            </a:r>
            <a:r>
              <a:rPr b="1" lang="it"/>
              <a:t>stability </a:t>
            </a:r>
            <a:r>
              <a:rPr lang="it"/>
              <a:t>in the data taking (5 </a:t>
            </a:r>
            <a:r>
              <a:rPr lang="it"/>
              <a:t>flavour </a:t>
            </a:r>
            <a:r>
              <a:rPr lang="it"/>
              <a:t>firmware)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YETS</a:t>
            </a:r>
            <a:r>
              <a:rPr lang="it"/>
              <a:t> plan to recover 99% of the detector </a:t>
            </a:r>
            <a:r>
              <a:rPr b="1" lang="it"/>
              <a:t>efficiency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75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W</a:t>
            </a:r>
            <a:r>
              <a:rPr lang="it"/>
              <a:t>ork in progress to have UT in the </a:t>
            </a:r>
            <a:r>
              <a:rPr b="1" lang="it"/>
              <a:t>global LHCb data taking</a:t>
            </a:r>
            <a:endParaRPr b="1"/>
          </a:p>
        </p:txBody>
      </p:sp>
      <p:sp>
        <p:nvSpPr>
          <p:cNvPr id="581" name="Google Shape;581;p44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2" name="Google Shape;582;p44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23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83" name="Google Shape;5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475" y="-12175"/>
            <a:ext cx="3713500" cy="20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5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 you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Backup</a:t>
            </a:r>
            <a:endParaRPr/>
          </a:p>
        </p:txBody>
      </p:sp>
      <p:sp>
        <p:nvSpPr>
          <p:cNvPr id="596" name="Google Shape;59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7"/>
          <p:cNvSpPr txBox="1"/>
          <p:nvPr>
            <p:ph idx="1" type="body"/>
          </p:nvPr>
        </p:nvSpPr>
        <p:spPr>
          <a:xfrm>
            <a:off x="311700" y="1076275"/>
            <a:ext cx="554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reconstruction: UT fundamental to improve the momentum resolution of long tracks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4" name="Google Shape;604;p47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1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5" name="Google Shape;605;p47"/>
          <p:cNvPicPr preferRelativeResize="0"/>
          <p:nvPr/>
        </p:nvPicPr>
        <p:blipFill rotWithShape="1">
          <a:blip r:embed="rId3">
            <a:alphaModFix/>
          </a:blip>
          <a:srcRect b="0" l="0" r="0" t="7192"/>
          <a:stretch/>
        </p:blipFill>
        <p:spPr>
          <a:xfrm>
            <a:off x="5858875" y="941525"/>
            <a:ext cx="3261900" cy="20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571752"/>
            <a:ext cx="6772868" cy="23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8"/>
          <p:cNvSpPr txBox="1"/>
          <p:nvPr>
            <p:ph idx="1" type="body"/>
          </p:nvPr>
        </p:nvSpPr>
        <p:spPr>
          <a:xfrm>
            <a:off x="311700" y="1076275"/>
            <a:ext cx="606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Ghost rate reduction: factor 2 improvements with only less than 1% drop in efficiency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48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6" name="Google Shape;616;p48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2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7" name="Google Shape;61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325" y="938745"/>
            <a:ext cx="2713225" cy="18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8"/>
          <p:cNvPicPr preferRelativeResize="0"/>
          <p:nvPr/>
        </p:nvPicPr>
        <p:blipFill rotWithShape="1">
          <a:blip r:embed="rId4">
            <a:alphaModFix/>
          </a:blip>
          <a:srcRect b="0" l="0" r="0" t="3128"/>
          <a:stretch/>
        </p:blipFill>
        <p:spPr>
          <a:xfrm>
            <a:off x="265900" y="2444225"/>
            <a:ext cx="7043750" cy="24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9"/>
          <p:cNvSpPr txBox="1"/>
          <p:nvPr>
            <p:ph idx="1" type="body"/>
          </p:nvPr>
        </p:nvSpPr>
        <p:spPr>
          <a:xfrm>
            <a:off x="311700" y="1076275"/>
            <a:ext cx="578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Ghost rate reduction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Long lived particle reconstruction decaying after the VELO</a:t>
            </a:r>
            <a:endParaRPr/>
          </a:p>
        </p:txBody>
      </p:sp>
      <p:sp>
        <p:nvSpPr>
          <p:cNvPr id="627" name="Google Shape;627;p49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8" name="Google Shape;628;p49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9" name="Google Shape;629;p49"/>
          <p:cNvPicPr preferRelativeResize="0"/>
          <p:nvPr/>
        </p:nvPicPr>
        <p:blipFill rotWithShape="1">
          <a:blip r:embed="rId3">
            <a:alphaModFix/>
          </a:blip>
          <a:srcRect b="0" l="0" r="0" t="6716"/>
          <a:stretch/>
        </p:blipFill>
        <p:spPr>
          <a:xfrm>
            <a:off x="6421150" y="888550"/>
            <a:ext cx="2699625" cy="17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9"/>
          <p:cNvPicPr preferRelativeResize="0"/>
          <p:nvPr/>
        </p:nvPicPr>
        <p:blipFill rotWithShape="1">
          <a:blip r:embed="rId4">
            <a:alphaModFix/>
          </a:blip>
          <a:srcRect b="0" l="0" r="0" t="4997"/>
          <a:stretch/>
        </p:blipFill>
        <p:spPr>
          <a:xfrm>
            <a:off x="533400" y="2622550"/>
            <a:ext cx="7993450" cy="22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0"/>
          <p:cNvSpPr txBox="1"/>
          <p:nvPr>
            <p:ph type="title"/>
          </p:nvPr>
        </p:nvSpPr>
        <p:spPr>
          <a:xfrm>
            <a:off x="311700" y="292625"/>
            <a:ext cx="26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voltage</a:t>
            </a:r>
            <a:endParaRPr/>
          </a:p>
        </p:txBody>
      </p:sp>
      <p:sp>
        <p:nvSpPr>
          <p:cNvPr id="638" name="Google Shape;638;p50"/>
          <p:cNvSpPr txBox="1"/>
          <p:nvPr>
            <p:ph idx="1" type="body"/>
          </p:nvPr>
        </p:nvSpPr>
        <p:spPr>
          <a:xfrm>
            <a:off x="311700" y="1152475"/>
            <a:ext cx="2601600" cy="38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voltage cables for sensors depletion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Monitoring panel in place: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access to each channel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sensor name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voltage per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current per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V/I per sensor</a:t>
            </a:r>
            <a:endParaRPr/>
          </a:p>
        </p:txBody>
      </p:sp>
      <p:pic>
        <p:nvPicPr>
          <p:cNvPr id="639" name="Google Shape;639;p50"/>
          <p:cNvPicPr preferRelativeResize="0"/>
          <p:nvPr/>
        </p:nvPicPr>
        <p:blipFill rotWithShape="1">
          <a:blip r:embed="rId3">
            <a:alphaModFix/>
          </a:blip>
          <a:srcRect b="0" l="0" r="1136" t="0"/>
          <a:stretch/>
        </p:blipFill>
        <p:spPr>
          <a:xfrm>
            <a:off x="2837000" y="653000"/>
            <a:ext cx="6207576" cy="3908678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0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1" name="Google Shape;641;p50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4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2" name="Google Shape;6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0"/>
          <p:cNvSpPr/>
          <p:nvPr/>
        </p:nvSpPr>
        <p:spPr>
          <a:xfrm>
            <a:off x="8129150" y="1630325"/>
            <a:ext cx="912600" cy="808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1"/>
          <p:cNvSpPr txBox="1"/>
          <p:nvPr>
            <p:ph idx="1" type="body"/>
          </p:nvPr>
        </p:nvSpPr>
        <p:spPr>
          <a:xfrm>
            <a:off x="311700" y="1100925"/>
            <a:ext cx="2859300" cy="39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- V curves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Single sensor scan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List of sensors scan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Scan all sensors that belong to a subsystem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Scan of the current over time </a:t>
            </a:r>
            <a:endParaRPr/>
          </a:p>
        </p:txBody>
      </p:sp>
      <p:pic>
        <p:nvPicPr>
          <p:cNvPr id="650" name="Google Shape;65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000" y="880725"/>
            <a:ext cx="5917874" cy="36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1"/>
          <p:cNvSpPr txBox="1"/>
          <p:nvPr>
            <p:ph type="title"/>
          </p:nvPr>
        </p:nvSpPr>
        <p:spPr>
          <a:xfrm>
            <a:off x="311700" y="292625"/>
            <a:ext cx="26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High voltage</a:t>
            </a: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3" name="Google Shape;653;p51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5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54" name="Google Shape;65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1"/>
          <p:cNvSpPr/>
          <p:nvPr/>
        </p:nvSpPr>
        <p:spPr>
          <a:xfrm>
            <a:off x="8323250" y="3458300"/>
            <a:ext cx="676800" cy="517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235500" y="1076275"/>
            <a:ext cx="5289900" cy="36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reconstruction: UT fundamental to improve the </a:t>
            </a:r>
            <a:r>
              <a:rPr b="1" lang="it"/>
              <a:t>momentum resolution</a:t>
            </a:r>
            <a:r>
              <a:rPr lang="it"/>
              <a:t> of Long tracks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Ghost rate</a:t>
            </a:r>
            <a:r>
              <a:rPr lang="it"/>
              <a:t> reduction: factor 2 improvements,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essential for the software trigger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Long lived particles</a:t>
            </a:r>
            <a:r>
              <a:rPr lang="it"/>
              <a:t> </a:t>
            </a:r>
            <a:r>
              <a:rPr b="1" lang="it"/>
              <a:t>reconstruction </a:t>
            </a:r>
            <a:r>
              <a:rPr lang="it"/>
              <a:t>decaying after the VELO (e.g. Λ, K</a:t>
            </a:r>
            <a:r>
              <a:rPr baseline="30000" lang="it"/>
              <a:t>0</a:t>
            </a:r>
            <a:r>
              <a:rPr baseline="-25000" lang="it"/>
              <a:t>S</a:t>
            </a:r>
            <a:r>
              <a:rPr lang="it"/>
              <a:t>)</a:t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 b="0" l="0" r="0" t="7192"/>
          <a:stretch/>
        </p:blipFill>
        <p:spPr>
          <a:xfrm>
            <a:off x="5319150" y="1562350"/>
            <a:ext cx="3824850" cy="24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2"/>
          <p:cNvSpPr txBox="1"/>
          <p:nvPr>
            <p:ph type="title"/>
          </p:nvPr>
        </p:nvSpPr>
        <p:spPr>
          <a:xfrm>
            <a:off x="235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Space alignment</a:t>
            </a:r>
            <a:endParaRPr/>
          </a:p>
        </p:txBody>
      </p:sp>
      <p:sp>
        <p:nvSpPr>
          <p:cNvPr id="662" name="Google Shape;662;p52"/>
          <p:cNvSpPr txBox="1"/>
          <p:nvPr>
            <p:ph idx="1" type="body"/>
          </p:nvPr>
        </p:nvSpPr>
        <p:spPr>
          <a:xfrm>
            <a:off x="235500" y="1036500"/>
            <a:ext cx="8471400" cy="41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Implementation in DD4hep:</a:t>
            </a:r>
            <a:endParaRPr/>
          </a:p>
          <a:p>
            <a:pPr indent="-34290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after simulation and </a:t>
            </a:r>
            <a:endParaRPr/>
          </a:p>
          <a:p>
            <a:pPr indent="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digitisation, with </a:t>
            </a:r>
            <a:endParaRPr/>
          </a:p>
          <a:p>
            <a:pPr indent="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sub-detectors at the</a:t>
            </a:r>
            <a:endParaRPr/>
          </a:p>
          <a:p>
            <a:pPr indent="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design position</a:t>
            </a:r>
            <a:r>
              <a:rPr lang="it"/>
              <a:t>: no </a:t>
            </a:r>
            <a:endParaRPr/>
          </a:p>
          <a:p>
            <a:pPr indent="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misalignment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Run Alignment software with some </a:t>
            </a:r>
            <a:r>
              <a:rPr b="1" lang="it"/>
              <a:t>initial misalignment</a:t>
            </a:r>
            <a:r>
              <a:rPr lang="it"/>
              <a:t> in 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Expect </a:t>
            </a:r>
            <a:r>
              <a:rPr b="1" lang="it"/>
              <a:t>Alignment </a:t>
            </a:r>
            <a:r>
              <a:rPr lang="it"/>
              <a:t>to correct the misalignment after a few iterations using pure tracking (no constraints applied) : obtained after 4 iterations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10</a:t>
            </a:r>
            <a:r>
              <a:rPr baseline="30000" lang="it"/>
              <a:t>4</a:t>
            </a:r>
            <a:r>
              <a:rPr lang="it"/>
              <a:t> tracks needed to reach good results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Single degree of freedom (DOF), multiple DOFs studies ongoing</a:t>
            </a:r>
            <a:endParaRPr/>
          </a:p>
        </p:txBody>
      </p:sp>
      <p:pic>
        <p:nvPicPr>
          <p:cNvPr id="663" name="Google Shape;66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575" y="90402"/>
            <a:ext cx="5715424" cy="28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2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5" name="Google Shape;665;p52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6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6" name="Google Shape;66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Cooling system monitoring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3"/>
          <p:cNvSpPr txBox="1"/>
          <p:nvPr>
            <p:ph idx="1" type="body"/>
          </p:nvPr>
        </p:nvSpPr>
        <p:spPr>
          <a:xfrm>
            <a:off x="311700" y="1152475"/>
            <a:ext cx="34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Online </a:t>
            </a:r>
            <a:r>
              <a:rPr lang="it"/>
              <a:t>temperature </a:t>
            </a:r>
            <a:r>
              <a:rPr lang="it"/>
              <a:t>monitoring of manifold, backplanes and modules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Monitoring of temperature and humidity </a:t>
            </a:r>
            <a:r>
              <a:rPr b="1" lang="it"/>
              <a:t>trend</a:t>
            </a:r>
            <a:r>
              <a:rPr lang="it"/>
              <a:t> in </a:t>
            </a:r>
            <a:r>
              <a:rPr b="1" lang="it"/>
              <a:t>time </a:t>
            </a:r>
            <a:r>
              <a:rPr lang="it"/>
              <a:t>(useful during commissioning)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4" name="Google Shape;6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199" y="703975"/>
            <a:ext cx="5176399" cy="42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3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6" name="Google Shape;676;p53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7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77" name="Google Shape;6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Online monitoring</a:t>
            </a:r>
            <a:endParaRPr/>
          </a:p>
        </p:txBody>
      </p:sp>
      <p:sp>
        <p:nvSpPr>
          <p:cNvPr id="684" name="Google Shape;684;p54"/>
          <p:cNvSpPr txBox="1"/>
          <p:nvPr>
            <p:ph idx="1" type="body"/>
          </p:nvPr>
        </p:nvSpPr>
        <p:spPr>
          <a:xfrm>
            <a:off x="311700" y="923875"/>
            <a:ext cx="8520600" cy="21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Monitoring in place: small sample of the captured data sent to computer farm to monitor in real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Adding plots to help the commissioning phase: basic information i.g. errors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UT errors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UT specials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work in progress to add more errors</a:t>
            </a:r>
            <a:endParaRPr/>
          </a:p>
        </p:txBody>
      </p:sp>
      <p:pic>
        <p:nvPicPr>
          <p:cNvPr id="685" name="Google Shape;68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800" y="2122025"/>
            <a:ext cx="4512450" cy="27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4"/>
          <p:cNvSpPr/>
          <p:nvPr/>
        </p:nvSpPr>
        <p:spPr>
          <a:xfrm>
            <a:off x="0" y="4922075"/>
            <a:ext cx="92244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7" name="Google Shape;687;p54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8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88" name="Google Shape;68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5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Firmware data format</a:t>
            </a:r>
            <a:endParaRPr/>
          </a:p>
        </p:txBody>
      </p:sp>
      <p:sp>
        <p:nvSpPr>
          <p:cNvPr id="695" name="Google Shape;69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Input data: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Output data:</a:t>
            </a:r>
            <a:endParaRPr/>
          </a:p>
        </p:txBody>
      </p:sp>
      <p:pic>
        <p:nvPicPr>
          <p:cNvPr id="696" name="Google Shape;696;p55"/>
          <p:cNvPicPr preferRelativeResize="0"/>
          <p:nvPr/>
        </p:nvPicPr>
        <p:blipFill rotWithShape="1">
          <a:blip r:embed="rId3">
            <a:alphaModFix/>
          </a:blip>
          <a:srcRect b="69439" l="3086" r="1648" t="14514"/>
          <a:stretch/>
        </p:blipFill>
        <p:spPr>
          <a:xfrm>
            <a:off x="120312" y="3698968"/>
            <a:ext cx="8903376" cy="113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55"/>
          <p:cNvPicPr preferRelativeResize="0"/>
          <p:nvPr/>
        </p:nvPicPr>
        <p:blipFill rotWithShape="1">
          <a:blip r:embed="rId4">
            <a:alphaModFix/>
          </a:blip>
          <a:srcRect b="75846" l="0" r="0" t="0"/>
          <a:stretch/>
        </p:blipFill>
        <p:spPr>
          <a:xfrm>
            <a:off x="847587" y="1609675"/>
            <a:ext cx="7448826" cy="140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5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9" name="Google Shape;699;p55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9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00" name="Google Shape;70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6"/>
          <p:cNvSpPr txBox="1"/>
          <p:nvPr>
            <p:ph type="title"/>
          </p:nvPr>
        </p:nvSpPr>
        <p:spPr>
          <a:xfrm>
            <a:off x="311700" y="292625"/>
            <a:ext cx="3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Firmware</a:t>
            </a:r>
            <a:endParaRPr/>
          </a:p>
        </p:txBody>
      </p:sp>
      <p:sp>
        <p:nvSpPr>
          <p:cNvPr id="707" name="Google Shape;707;p56"/>
          <p:cNvSpPr txBox="1"/>
          <p:nvPr>
            <p:ph idx="1" type="body"/>
          </p:nvPr>
        </p:nvSpPr>
        <p:spPr>
          <a:xfrm>
            <a:off x="311700" y="1152475"/>
            <a:ext cx="3942600" cy="26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</a:t>
            </a:r>
            <a:r>
              <a:rPr lang="it"/>
              <a:t>unctionalities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flavour independence output data format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spillover correction application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merging the information all asics in a flow (one output)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it"/>
              <a:t>tag different data type received</a:t>
            </a:r>
            <a:endParaRPr/>
          </a:p>
        </p:txBody>
      </p:sp>
      <p:sp>
        <p:nvSpPr>
          <p:cNvPr id="708" name="Google Shape;708;p56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9" name="Google Shape;709;p56"/>
          <p:cNvSpPr txBox="1"/>
          <p:nvPr/>
        </p:nvSpPr>
        <p:spPr>
          <a:xfrm>
            <a:off x="25375" y="4843175"/>
            <a:ext cx="90573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10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0" name="Google Shape;7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31573"/>
            <a:ext cx="4393575" cy="3267528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6"/>
          <p:cNvSpPr/>
          <p:nvPr/>
        </p:nvSpPr>
        <p:spPr>
          <a:xfrm>
            <a:off x="5027600" y="580375"/>
            <a:ext cx="480900" cy="304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57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4" name="Google Shape;714;p56"/>
          <p:cNvSpPr txBox="1"/>
          <p:nvPr/>
        </p:nvSpPr>
        <p:spPr>
          <a:xfrm>
            <a:off x="4952150" y="3699100"/>
            <a:ext cx="650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5722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b="1">
              <a:solidFill>
                <a:srgbClr val="FF57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5" name="Google Shape;715;p56"/>
          <p:cNvSpPr/>
          <p:nvPr/>
        </p:nvSpPr>
        <p:spPr>
          <a:xfrm>
            <a:off x="5789600" y="580375"/>
            <a:ext cx="480900" cy="304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57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6" name="Google Shape;716;p56"/>
          <p:cNvSpPr/>
          <p:nvPr/>
        </p:nvSpPr>
        <p:spPr>
          <a:xfrm>
            <a:off x="6704000" y="580375"/>
            <a:ext cx="480900" cy="304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57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7" name="Google Shape;717;p56"/>
          <p:cNvSpPr txBox="1"/>
          <p:nvPr/>
        </p:nvSpPr>
        <p:spPr>
          <a:xfrm>
            <a:off x="5552300" y="117700"/>
            <a:ext cx="869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5722"/>
                </a:solidFill>
                <a:latin typeface="Proxima Nova"/>
                <a:ea typeface="Proxima Nova"/>
                <a:cs typeface="Proxima Nova"/>
                <a:sym typeface="Proxima Nova"/>
              </a:rPr>
              <a:t>spillover</a:t>
            </a:r>
            <a:endParaRPr b="1">
              <a:solidFill>
                <a:srgbClr val="FF57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8" name="Google Shape;718;p56"/>
          <p:cNvSpPr txBox="1"/>
          <p:nvPr/>
        </p:nvSpPr>
        <p:spPr>
          <a:xfrm>
            <a:off x="6229800" y="3699100"/>
            <a:ext cx="11610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5722"/>
                </a:solidFill>
                <a:latin typeface="Proxima Nova"/>
                <a:ea typeface="Proxima Nova"/>
                <a:cs typeface="Proxima Nova"/>
                <a:sym typeface="Proxima Nova"/>
              </a:rPr>
              <a:t>lane builder</a:t>
            </a:r>
            <a:endParaRPr b="1">
              <a:solidFill>
                <a:srgbClr val="FF57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9" name="Google Shape;719;p56"/>
          <p:cNvSpPr/>
          <p:nvPr/>
        </p:nvSpPr>
        <p:spPr>
          <a:xfrm>
            <a:off x="7375100" y="1878263"/>
            <a:ext cx="401400" cy="111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57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0" name="Google Shape;720;p56"/>
          <p:cNvSpPr txBox="1"/>
          <p:nvPr/>
        </p:nvSpPr>
        <p:spPr>
          <a:xfrm>
            <a:off x="7292475" y="117725"/>
            <a:ext cx="809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5722"/>
                </a:solidFill>
                <a:latin typeface="Proxima Nova"/>
                <a:ea typeface="Proxima Nova"/>
                <a:cs typeface="Proxima Nova"/>
                <a:sym typeface="Proxima Nova"/>
              </a:rPr>
              <a:t>out</a:t>
            </a:r>
            <a:r>
              <a:rPr b="1" lang="it">
                <a:solidFill>
                  <a:srgbClr val="FF5722"/>
                </a:solidFill>
                <a:latin typeface="Proxima Nova"/>
                <a:ea typeface="Proxima Nova"/>
                <a:cs typeface="Proxima Nova"/>
                <a:sym typeface="Proxima Nova"/>
              </a:rPr>
              <a:t>put</a:t>
            </a:r>
            <a:endParaRPr b="1">
              <a:solidFill>
                <a:srgbClr val="FF57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1" name="Google Shape;721;p56"/>
          <p:cNvSpPr txBox="1"/>
          <p:nvPr/>
        </p:nvSpPr>
        <p:spPr>
          <a:xfrm>
            <a:off x="256950" y="4062975"/>
            <a:ext cx="8550300" cy="10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Status: implemented to work in Non-zero-suppressed (NZS) and in Zero-suppressed (ZS) </a:t>
            </a: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mode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2" name="Google Shape;722;p56"/>
          <p:cNvSpPr/>
          <p:nvPr/>
        </p:nvSpPr>
        <p:spPr>
          <a:xfrm>
            <a:off x="3636325" y="161875"/>
            <a:ext cx="1329000" cy="74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3" name="Google Shape;723;p56"/>
          <p:cNvSpPr txBox="1"/>
          <p:nvPr/>
        </p:nvSpPr>
        <p:spPr>
          <a:xfrm>
            <a:off x="3684775" y="307450"/>
            <a:ext cx="1232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200 MHz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4" name="Google Shape;724;p56"/>
          <p:cNvSpPr/>
          <p:nvPr/>
        </p:nvSpPr>
        <p:spPr>
          <a:xfrm>
            <a:off x="7753675" y="3387100"/>
            <a:ext cx="1329000" cy="74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5" name="Google Shape;725;p56"/>
          <p:cNvSpPr txBox="1"/>
          <p:nvPr/>
        </p:nvSpPr>
        <p:spPr>
          <a:xfrm>
            <a:off x="7802125" y="3532675"/>
            <a:ext cx="1232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250 MHz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6" name="Google Shape;726;p56"/>
          <p:cNvSpPr txBox="1"/>
          <p:nvPr/>
        </p:nvSpPr>
        <p:spPr>
          <a:xfrm>
            <a:off x="7589000" y="578150"/>
            <a:ext cx="104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latin typeface="Proxima Nova"/>
                <a:ea typeface="Proxima Nova"/>
                <a:cs typeface="Proxima Nova"/>
                <a:sym typeface="Proxima Nova"/>
              </a:rPr>
              <a:t>FPGA</a:t>
            </a:r>
            <a:endParaRPr b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Calibration</a:t>
            </a:r>
            <a:endParaRPr/>
          </a:p>
        </p:txBody>
      </p:sp>
      <p:sp>
        <p:nvSpPr>
          <p:cNvPr id="732" name="Google Shape;732;p57"/>
          <p:cNvSpPr txBox="1"/>
          <p:nvPr>
            <p:ph idx="1" type="body"/>
          </p:nvPr>
        </p:nvSpPr>
        <p:spPr>
          <a:xfrm>
            <a:off x="311700" y="619075"/>
            <a:ext cx="8520600" cy="16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Development of software to run </a:t>
            </a:r>
            <a:r>
              <a:rPr b="1" lang="it"/>
              <a:t>automated </a:t>
            </a:r>
            <a:r>
              <a:rPr lang="it"/>
              <a:t>detector </a:t>
            </a:r>
            <a:r>
              <a:rPr b="1" lang="it"/>
              <a:t>calibrations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P</a:t>
            </a:r>
            <a:r>
              <a:rPr b="1" lang="it"/>
              <a:t>edestals </a:t>
            </a:r>
            <a:r>
              <a:rPr lang="it"/>
              <a:t>and </a:t>
            </a:r>
            <a:r>
              <a:rPr b="1" lang="it"/>
              <a:t>thresholds </a:t>
            </a:r>
            <a:r>
              <a:rPr lang="it"/>
              <a:t>computed </a:t>
            </a:r>
            <a:r>
              <a:rPr lang="it"/>
              <a:t>exploiting End of Fill calibration runs (no LHC beam, only NZS data)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Detector </a:t>
            </a:r>
            <a:r>
              <a:rPr b="1" lang="it"/>
              <a:t>parameters updated</a:t>
            </a:r>
            <a:r>
              <a:rPr lang="it"/>
              <a:t> automatically (ECS)</a:t>
            </a:r>
            <a:endParaRPr/>
          </a:p>
        </p:txBody>
      </p:sp>
      <p:sp>
        <p:nvSpPr>
          <p:cNvPr id="733" name="Google Shape;733;p57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4" name="Google Shape;734;p57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11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5" name="Google Shape;73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125" y="1937050"/>
            <a:ext cx="5605749" cy="29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Desynchronization issue</a:t>
            </a:r>
            <a:endParaRPr/>
          </a:p>
        </p:txBody>
      </p:sp>
      <p:sp>
        <p:nvSpPr>
          <p:cNvPr id="743" name="Google Shape;743;p58"/>
          <p:cNvSpPr txBox="1"/>
          <p:nvPr>
            <p:ph idx="1" type="body"/>
          </p:nvPr>
        </p:nvSpPr>
        <p:spPr>
          <a:xfrm>
            <a:off x="311700" y="1152475"/>
            <a:ext cx="8520600" cy="39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Biggest problem during commissioning: random </a:t>
            </a:r>
            <a:r>
              <a:rPr b="1" lang="it"/>
              <a:t>lost of ASICs configuration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Unstable clock signal received from the ASICs, related to the TFC sequence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TFC sequence quiet for a relatively long time + a single command bit activated </a:t>
            </a:r>
            <a:r>
              <a:rPr lang="it"/>
              <a:t>→</a:t>
            </a:r>
            <a:r>
              <a:rPr lang="it"/>
              <a:t> GBT loses synchronization with the SOL40 board which sent the clock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GBT not able to send a valid signal back to the SOL40 card </a:t>
            </a:r>
            <a:r>
              <a:rPr lang="it"/>
              <a:t>→ </a:t>
            </a:r>
            <a:r>
              <a:rPr lang="it"/>
              <a:t>both the FEC in the GBT and in the SOL40 are activated </a:t>
            </a:r>
            <a:r>
              <a:rPr lang="it"/>
              <a:t>→ c</a:t>
            </a:r>
            <a:r>
              <a:rPr lang="it"/>
              <a:t>lock signal GBTs deliver to the ASICs is disturbed </a:t>
            </a:r>
            <a:r>
              <a:rPr lang="it"/>
              <a:t>→ c</a:t>
            </a:r>
            <a:r>
              <a:rPr lang="it"/>
              <a:t>onfuse the ASICs and put them in a state of which they can not recover on their own</a:t>
            </a:r>
            <a:endParaRPr/>
          </a:p>
        </p:txBody>
      </p:sp>
      <p:pic>
        <p:nvPicPr>
          <p:cNvPr id="744" name="Google Shape;74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50" y="186721"/>
            <a:ext cx="4221750" cy="10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8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6" name="Google Shape;746;p58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12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7" name="Google Shape;74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Desynchronization issue</a:t>
            </a:r>
            <a:endParaRPr/>
          </a:p>
        </p:txBody>
      </p:sp>
      <p:sp>
        <p:nvSpPr>
          <p:cNvPr id="754" name="Google Shape;754;p59"/>
          <p:cNvSpPr txBox="1"/>
          <p:nvPr>
            <p:ph idx="1" type="body"/>
          </p:nvPr>
        </p:nvSpPr>
        <p:spPr>
          <a:xfrm>
            <a:off x="311700" y="1152475"/>
            <a:ext cx="8520600" cy="38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not the only detector seeing this effect on the GBT chip, other detectors using it have reported similar problems.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Palliation strategy was found: if at least 1 of the 8 bits of the TFC command is asserted at all times, then the GBT suffers many less losses of synchronization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In the UT the SNAPSHOT bit has been sacrificed for this purpose: by activating it in every event, the command becomes useless, but the situation improves enough that it allows us to take some data for commissioning.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The reason why this works is theorized to be related to signal DC balance, but it is not fully understood or proven. It is not a complete cure either, as errors become much less frequent but still happen. Several improvements are currently being studied. We hope the situation will be enhanced in the future.</a:t>
            </a:r>
            <a:endParaRPr/>
          </a:p>
        </p:txBody>
      </p:sp>
      <p:pic>
        <p:nvPicPr>
          <p:cNvPr id="755" name="Google Shape;75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50" y="186721"/>
            <a:ext cx="4221750" cy="10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59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7" name="Google Shape;757;p59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13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8" name="Google Shape;75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box deformation</a:t>
            </a:r>
            <a:endParaRPr/>
          </a:p>
        </p:txBody>
      </p:sp>
      <p:sp>
        <p:nvSpPr>
          <p:cNvPr id="765" name="Google Shape;765;p60"/>
          <p:cNvSpPr txBox="1"/>
          <p:nvPr>
            <p:ph idx="1" type="body"/>
          </p:nvPr>
        </p:nvSpPr>
        <p:spPr>
          <a:xfrm>
            <a:off x="311700" y="1152475"/>
            <a:ext cx="29025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UT box deformation →  not properly closed →  higher temperature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                                                                         →  decreased humidity, nitrogen leakage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Surveys and monitoring of the sensors behaviour: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possible to run at 0℃ </a:t>
            </a:r>
            <a:endParaRPr/>
          </a:p>
        </p:txBody>
      </p:sp>
      <p:pic>
        <p:nvPicPr>
          <p:cNvPr id="766" name="Google Shape;7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700" y="961975"/>
            <a:ext cx="5939952" cy="33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0"/>
          <p:cNvSpPr txBox="1"/>
          <p:nvPr/>
        </p:nvSpPr>
        <p:spPr>
          <a:xfrm>
            <a:off x="3712525" y="4257450"/>
            <a:ext cx="45411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YETS: stop the Nitrogen leakage with a beam pipe seal + surveys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8" name="Google Shape;768;p60"/>
          <p:cNvSpPr/>
          <p:nvPr/>
        </p:nvSpPr>
        <p:spPr>
          <a:xfrm>
            <a:off x="3014775" y="4545425"/>
            <a:ext cx="487200" cy="17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9" name="Google Shape;769;p60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0" name="Google Shape;770;p60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14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1" name="Google Shape;77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1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8" name="Google Shape;778;p61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15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9" name="Google Shape;77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391" y="10625"/>
            <a:ext cx="73992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235500" y="1076275"/>
            <a:ext cx="5289900" cy="36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reconstruction: UT fundamental to improve the </a:t>
            </a:r>
            <a:r>
              <a:rPr b="1" lang="it"/>
              <a:t>momentum resolution</a:t>
            </a:r>
            <a:r>
              <a:rPr lang="it"/>
              <a:t> of Long tracks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Ghost rate</a:t>
            </a:r>
            <a:r>
              <a:rPr lang="it"/>
              <a:t> reduction: factor 2 improvements,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essential for the software trigger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Long lived particles</a:t>
            </a:r>
            <a:r>
              <a:rPr lang="it"/>
              <a:t> </a:t>
            </a:r>
            <a:r>
              <a:rPr b="1" lang="it"/>
              <a:t>reconstruction </a:t>
            </a:r>
            <a:r>
              <a:rPr lang="it"/>
              <a:t>decaying after the VELO (e.g. Λ, K</a:t>
            </a:r>
            <a:r>
              <a:rPr baseline="30000" lang="it"/>
              <a:t>0</a:t>
            </a:r>
            <a:r>
              <a:rPr baseline="-25000" lang="it"/>
              <a:t>S</a:t>
            </a:r>
            <a:r>
              <a:rPr lang="it"/>
              <a:t>)</a:t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0" r="0" t="7192"/>
          <a:stretch/>
        </p:blipFill>
        <p:spPr>
          <a:xfrm>
            <a:off x="5319150" y="1562350"/>
            <a:ext cx="3824850" cy="24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6">
            <a:alphaModFix/>
          </a:blip>
          <a:srcRect b="0" l="0" r="49652" t="3128"/>
          <a:stretch/>
        </p:blipFill>
        <p:spPr>
          <a:xfrm>
            <a:off x="5597675" y="1480650"/>
            <a:ext cx="3546326" cy="24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(UT): importance in LHCb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235500" y="1076275"/>
            <a:ext cx="5289900" cy="36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Track reconstruction: UT fundamental to improve the </a:t>
            </a:r>
            <a:r>
              <a:rPr b="1" lang="it"/>
              <a:t>momentum resolution</a:t>
            </a:r>
            <a:r>
              <a:rPr lang="it"/>
              <a:t> of Long tracks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Ghost rate</a:t>
            </a:r>
            <a:r>
              <a:rPr lang="it"/>
              <a:t> reduction: factor 2 improvements,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essential for the software trigger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Long lived particles</a:t>
            </a:r>
            <a:r>
              <a:rPr lang="it"/>
              <a:t> </a:t>
            </a:r>
            <a:r>
              <a:rPr b="1" lang="it"/>
              <a:t>reconstruction </a:t>
            </a:r>
            <a:r>
              <a:rPr lang="it"/>
              <a:t>decaying after the VELO (e.g. Λ, K</a:t>
            </a:r>
            <a:r>
              <a:rPr baseline="30000" lang="it"/>
              <a:t>0</a:t>
            </a:r>
            <a:r>
              <a:rPr baseline="-25000" lang="it"/>
              <a:t>S</a:t>
            </a:r>
            <a:r>
              <a:rPr lang="it"/>
              <a:t>)</a:t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3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b="0" l="0" r="0" t="7192"/>
          <a:stretch/>
        </p:blipFill>
        <p:spPr>
          <a:xfrm>
            <a:off x="5319150" y="1562350"/>
            <a:ext cx="3824850" cy="24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900" y="899625"/>
            <a:ext cx="4282550" cy="287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235500" y="991000"/>
            <a:ext cx="2995200" cy="36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Silicon strip</a:t>
            </a:r>
            <a:r>
              <a:rPr lang="it"/>
              <a:t> detector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4 layers</a:t>
            </a:r>
            <a:r>
              <a:rPr lang="it"/>
              <a:t> with vertical and stereo (+/- 5 deg) orientation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divided in </a:t>
            </a:r>
            <a:r>
              <a:rPr b="1" lang="it"/>
              <a:t>2 sides</a:t>
            </a:r>
            <a:r>
              <a:rPr lang="it"/>
              <a:t>: A-side and C-side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organized in 68 </a:t>
            </a:r>
            <a:r>
              <a:rPr b="1" lang="it"/>
              <a:t>staves</a:t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1248" y="53750"/>
            <a:ext cx="1972024" cy="41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4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6842725" y="4316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LHCb Upgrade (arxiv.org)</a:t>
            </a:r>
            <a:endParaRPr b="1" sz="1200">
              <a:solidFill>
                <a:schemeClr val="dk1"/>
              </a:solidFill>
            </a:endParaRPr>
          </a:p>
        </p:txBody>
      </p:sp>
      <p:cxnSp>
        <p:nvCxnSpPr>
          <p:cNvPr id="139" name="Google Shape;139;p19"/>
          <p:cNvCxnSpPr/>
          <p:nvPr/>
        </p:nvCxnSpPr>
        <p:spPr>
          <a:xfrm>
            <a:off x="6031350" y="527150"/>
            <a:ext cx="1216500" cy="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19"/>
          <p:cNvSpPr txBox="1"/>
          <p:nvPr/>
        </p:nvSpPr>
        <p:spPr>
          <a:xfrm>
            <a:off x="4996250" y="335075"/>
            <a:ext cx="1365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Peripheral electronics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7653300" y="865325"/>
            <a:ext cx="192000" cy="227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2" name="Google Shape;142;p19"/>
          <p:cNvCxnSpPr/>
          <p:nvPr/>
        </p:nvCxnSpPr>
        <p:spPr>
          <a:xfrm flipH="1" rot="10800000">
            <a:off x="6273600" y="3079225"/>
            <a:ext cx="1379700" cy="1000200"/>
          </a:xfrm>
          <a:prstGeom prst="straightConnector1">
            <a:avLst/>
          </a:prstGeom>
          <a:noFill/>
          <a:ln cap="flat" cmpd="sng" w="1905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19"/>
          <p:cNvSpPr txBox="1"/>
          <p:nvPr/>
        </p:nvSpPr>
        <p:spPr>
          <a:xfrm>
            <a:off x="5692875" y="3981600"/>
            <a:ext cx="821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stave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7247850" y="303050"/>
            <a:ext cx="1584600" cy="512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81600" y="1000075"/>
            <a:ext cx="4897800" cy="3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u="sng"/>
              <a:t>S</a:t>
            </a:r>
            <a:r>
              <a:rPr b="1" lang="it" u="sng"/>
              <a:t>tave</a:t>
            </a:r>
            <a:r>
              <a:rPr lang="it"/>
              <a:t>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99.5mm x 1640mm (width x length)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"/>
              <a:t>carbon fiber structure </a:t>
            </a:r>
            <a:r>
              <a:rPr lang="it"/>
              <a:t>with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thermal and structural foam in between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S-shaped titanium </a:t>
            </a:r>
            <a:r>
              <a:rPr b="1" lang="it"/>
              <a:t>cooling pipe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4 Flex Cu- Kapton cables, power and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 distribution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Single stave can host 14 or 16 </a:t>
            </a:r>
            <a:r>
              <a:rPr b="1" lang="it"/>
              <a:t>modules</a:t>
            </a:r>
            <a:r>
              <a:rPr lang="it"/>
              <a:t>,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on both sides</a:t>
            </a:r>
            <a:endParaRPr/>
          </a:p>
        </p:txBody>
      </p:sp>
      <p:sp>
        <p:nvSpPr>
          <p:cNvPr id="151" name="Google Shape;151;p20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5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2875" y="507000"/>
            <a:ext cx="4477899" cy="410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2355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Upstream Tracker (UT)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0" y="1388475"/>
            <a:ext cx="5355000" cy="3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 u="sng"/>
              <a:t>Modules</a:t>
            </a:r>
            <a:endParaRPr b="1" sz="17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 u="sng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it" sz="1700"/>
              <a:t>silicon</a:t>
            </a:r>
            <a:r>
              <a:rPr lang="it" sz="1700"/>
              <a:t> micro </a:t>
            </a:r>
            <a:r>
              <a:rPr b="1" lang="it" sz="1700"/>
              <a:t>strip </a:t>
            </a:r>
            <a:r>
              <a:rPr lang="it" sz="1700"/>
              <a:t>sensors (</a:t>
            </a:r>
            <a:r>
              <a:rPr b="1" lang="it" sz="1700">
                <a:solidFill>
                  <a:srgbClr val="38761D"/>
                </a:solidFill>
              </a:rPr>
              <a:t>A-Type</a:t>
            </a:r>
            <a:r>
              <a:rPr lang="it" sz="1700"/>
              <a:t>: p-in-n; </a:t>
            </a:r>
            <a:r>
              <a:rPr b="1" lang="it" sz="1700">
                <a:solidFill>
                  <a:srgbClr val="F1C232"/>
                </a:solidFill>
              </a:rPr>
              <a:t>B-</a:t>
            </a:r>
            <a:r>
              <a:rPr lang="it" sz="1700"/>
              <a:t>, </a:t>
            </a:r>
            <a:r>
              <a:rPr b="1" lang="it" sz="1700">
                <a:solidFill>
                  <a:srgbClr val="E06666"/>
                </a:solidFill>
              </a:rPr>
              <a:t>C-</a:t>
            </a:r>
            <a:r>
              <a:rPr lang="it" sz="1700"/>
              <a:t>, </a:t>
            </a:r>
            <a:r>
              <a:rPr b="1" lang="it" sz="1700">
                <a:solidFill>
                  <a:srgbClr val="E06666"/>
                </a:solidFill>
              </a:rPr>
              <a:t>D-</a:t>
            </a:r>
            <a:r>
              <a:rPr lang="it" sz="1700"/>
              <a:t>type: n-in-p)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it" sz="1700"/>
              <a:t>Hybrids: </a:t>
            </a:r>
            <a:r>
              <a:rPr lang="it" sz="1700"/>
              <a:t>VERA (4 ASICs), SUSI (8 ASICs)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it" sz="1700"/>
              <a:t>Front-end ASIC (</a:t>
            </a:r>
            <a:r>
              <a:rPr b="1" lang="it" sz="1700"/>
              <a:t>SALT</a:t>
            </a:r>
            <a:r>
              <a:rPr lang="it" sz="1700"/>
              <a:t>) </a:t>
            </a:r>
            <a:r>
              <a:rPr lang="it" sz="1700"/>
              <a:t>glued and bonded to hybrid flex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it" sz="1700"/>
              <a:t>Ceramic stiffener (PBN): good thermal conductivity and electrical insulation </a:t>
            </a:r>
            <a:endParaRPr sz="1700"/>
          </a:p>
        </p:txBody>
      </p:sp>
      <p:sp>
        <p:nvSpPr>
          <p:cNvPr id="162" name="Google Shape;162;p21"/>
          <p:cNvSpPr/>
          <p:nvPr/>
        </p:nvSpPr>
        <p:spPr>
          <a:xfrm>
            <a:off x="0" y="4922075"/>
            <a:ext cx="9144000" cy="2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25375" y="4843175"/>
            <a:ext cx="90954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Giorgia Tonani                                                             VERTEX 2023                                                                                 6                                 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992" y="4922075"/>
            <a:ext cx="240900" cy="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30" y="4922075"/>
            <a:ext cx="401393" cy="2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2600" y="255275"/>
            <a:ext cx="3487200" cy="45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5900" y="836650"/>
            <a:ext cx="2043776" cy="135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4227925" y="2629375"/>
            <a:ext cx="14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