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>
  <p:sldMasterIdLst>
    <p:sldMasterId id="2147483672" r:id="rId1"/>
    <p:sldMasterId id="2147483684" r:id="rId2"/>
  </p:sldMasterIdLst>
  <p:notesMasterIdLst>
    <p:notesMasterId r:id="rId21"/>
  </p:notesMasterIdLst>
  <p:sldIdLst>
    <p:sldId id="256" r:id="rId3"/>
    <p:sldId id="260" r:id="rId4"/>
    <p:sldId id="257" r:id="rId5"/>
    <p:sldId id="266" r:id="rId6"/>
    <p:sldId id="274" r:id="rId7"/>
    <p:sldId id="270" r:id="rId8"/>
    <p:sldId id="259" r:id="rId9"/>
    <p:sldId id="258" r:id="rId10"/>
    <p:sldId id="283" r:id="rId11"/>
    <p:sldId id="284" r:id="rId12"/>
    <p:sldId id="279" r:id="rId13"/>
    <p:sldId id="275" r:id="rId14"/>
    <p:sldId id="278" r:id="rId15"/>
    <p:sldId id="280" r:id="rId16"/>
    <p:sldId id="281" r:id="rId17"/>
    <p:sldId id="276" r:id="rId18"/>
    <p:sldId id="287" r:id="rId19"/>
    <p:sldId id="271" r:id="rId20"/>
  </p:sldIdLst>
  <p:sldSz cx="13433425" cy="7556500"/>
  <p:notesSz cx="6808788" cy="99409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0">
          <p15:clr>
            <a:srgbClr val="A4A3A4"/>
          </p15:clr>
        </p15:guide>
        <p15:guide id="2" pos="42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50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1D206-95C8-4E8F-918C-2292A836565F}" v="7" dt="2023-11-25T20:06:58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82" d="100"/>
          <a:sy n="82" d="100"/>
        </p:scale>
        <p:origin x="-228" y="906"/>
      </p:cViewPr>
      <p:guideLst>
        <p:guide orient="horz" pos="2380"/>
        <p:guide pos="42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Mucha" userId="5dbf54e08fa133c2" providerId="LiveId" clId="{4B0C8592-4058-4FBC-B755-69B3BFE16F4D}"/>
    <pc:docChg chg="custSel modSld">
      <pc:chgData name="Agnieszka Mucha" userId="5dbf54e08fa133c2" providerId="LiveId" clId="{4B0C8592-4058-4FBC-B755-69B3BFE16F4D}" dt="2023-10-12T11:27:08.444" v="82"/>
      <pc:docMkLst>
        <pc:docMk/>
      </pc:docMkLst>
      <pc:sldChg chg="addSp delSp modSp modAnim">
        <pc:chgData name="Agnieszka Mucha" userId="5dbf54e08fa133c2" providerId="LiveId" clId="{4B0C8592-4058-4FBC-B755-69B3BFE16F4D}" dt="2023-10-12T11:27:08.444" v="82"/>
        <pc:sldMkLst>
          <pc:docMk/>
          <pc:sldMk cId="2458598064" sldId="275"/>
        </pc:sldMkLst>
        <pc:spChg chg="add mod">
          <ac:chgData name="Agnieszka Mucha" userId="5dbf54e08fa133c2" providerId="LiveId" clId="{4B0C8592-4058-4FBC-B755-69B3BFE16F4D}" dt="2023-10-12T11:26:58.108" v="80" actId="164"/>
          <ac:spMkLst>
            <pc:docMk/>
            <pc:sldMk cId="2458598064" sldId="275"/>
            <ac:spMk id="11" creationId="{91ACDBF4-68BF-47B2-A663-20F517E63772}"/>
          </ac:spMkLst>
        </pc:spChg>
        <pc:spChg chg="add mod">
          <ac:chgData name="Agnieszka Mucha" userId="5dbf54e08fa133c2" providerId="LiveId" clId="{4B0C8592-4058-4FBC-B755-69B3BFE16F4D}" dt="2023-10-12T11:26:12.103" v="69" actId="1076"/>
          <ac:spMkLst>
            <pc:docMk/>
            <pc:sldMk cId="2458598064" sldId="275"/>
            <ac:spMk id="16" creationId="{73649D5A-80AA-454F-8E28-A858835BB7F6}"/>
          </ac:spMkLst>
        </pc:spChg>
        <pc:grpChg chg="add mod">
          <ac:chgData name="Agnieszka Mucha" userId="5dbf54e08fa133c2" providerId="LiveId" clId="{4B0C8592-4058-4FBC-B755-69B3BFE16F4D}" dt="2023-10-12T11:27:02.219" v="81" actId="1076"/>
          <ac:grpSpMkLst>
            <pc:docMk/>
            <pc:sldMk cId="2458598064" sldId="275"/>
            <ac:grpSpMk id="19" creationId="{76AE7006-0982-4AE3-A1E7-0CE9096179BA}"/>
          </ac:grpSpMkLst>
        </pc:grpChg>
        <pc:picChg chg="add del mod">
          <ac:chgData name="Agnieszka Mucha" userId="5dbf54e08fa133c2" providerId="LiveId" clId="{4B0C8592-4058-4FBC-B755-69B3BFE16F4D}" dt="2023-10-12T11:26:15.237" v="70"/>
          <ac:picMkLst>
            <pc:docMk/>
            <pc:sldMk cId="2458598064" sldId="275"/>
            <ac:picMk id="14" creationId="{D45FB008-CDED-43B1-8538-1FF32CE20B3E}"/>
          </ac:picMkLst>
        </pc:picChg>
        <pc:picChg chg="add mod ord">
          <ac:chgData name="Agnieszka Mucha" userId="5dbf54e08fa133c2" providerId="LiveId" clId="{4B0C8592-4058-4FBC-B755-69B3BFE16F4D}" dt="2023-10-12T11:26:58.108" v="80" actId="164"/>
          <ac:picMkLst>
            <pc:docMk/>
            <pc:sldMk cId="2458598064" sldId="275"/>
            <ac:picMk id="18" creationId="{6A8DAE8D-675F-493D-B69F-8D6B52EB2124}"/>
          </ac:picMkLst>
        </pc:picChg>
      </pc:sldChg>
    </pc:docChg>
  </pc:docChgLst>
  <pc:docChgLst>
    <pc:chgData name="Agnieszka Obłąkowska-Mucha" userId="5dbf54e08fa133c2" providerId="LiveId" clId="{EDB1D206-95C8-4E8F-918C-2292A836565F}"/>
    <pc:docChg chg="modSld">
      <pc:chgData name="Agnieszka Obłąkowska-Mucha" userId="5dbf54e08fa133c2" providerId="LiveId" clId="{EDB1D206-95C8-4E8F-918C-2292A836565F}" dt="2023-11-25T20:07:01.844" v="9" actId="1076"/>
      <pc:docMkLst>
        <pc:docMk/>
      </pc:docMkLst>
      <pc:sldChg chg="modSp mod">
        <pc:chgData name="Agnieszka Obłąkowska-Mucha" userId="5dbf54e08fa133c2" providerId="LiveId" clId="{EDB1D206-95C8-4E8F-918C-2292A836565F}" dt="2023-11-25T20:07:01.844" v="9" actId="1076"/>
        <pc:sldMkLst>
          <pc:docMk/>
          <pc:sldMk cId="0" sldId="257"/>
        </pc:sldMkLst>
        <pc:spChg chg="mod">
          <ac:chgData name="Agnieszka Obłąkowska-Mucha" userId="5dbf54e08fa133c2" providerId="LiveId" clId="{EDB1D206-95C8-4E8F-918C-2292A836565F}" dt="2023-11-25T20:07:01.844" v="9" actId="1076"/>
          <ac:spMkLst>
            <pc:docMk/>
            <pc:sldMk cId="0" sldId="257"/>
            <ac:spMk id="16" creationId="{464FC775-296C-43F0-98F7-CE4E765BFA4F}"/>
          </ac:spMkLst>
        </pc:spChg>
        <pc:picChg chg="mod">
          <ac:chgData name="Agnieszka Obłąkowska-Mucha" userId="5dbf54e08fa133c2" providerId="LiveId" clId="{EDB1D206-95C8-4E8F-918C-2292A836565F}" dt="2023-11-25T20:06:58.598" v="8" actId="14100"/>
          <ac:picMkLst>
            <pc:docMk/>
            <pc:sldMk cId="0" sldId="257"/>
            <ac:picMk id="5126" creationId="{4D86740E-FA3C-44E1-9B06-E619D69BC447}"/>
          </ac:picMkLst>
        </pc:picChg>
      </pc:sldChg>
      <pc:sldChg chg="modSp mod">
        <pc:chgData name="Agnieszka Obłąkowska-Mucha" userId="5dbf54e08fa133c2" providerId="LiveId" clId="{EDB1D206-95C8-4E8F-918C-2292A836565F}" dt="2023-11-25T19:56:10.685" v="4" actId="1076"/>
        <pc:sldMkLst>
          <pc:docMk/>
          <pc:sldMk cId="984036311" sldId="259"/>
        </pc:sldMkLst>
        <pc:spChg chg="mod">
          <ac:chgData name="Agnieszka Obłąkowska-Mucha" userId="5dbf54e08fa133c2" providerId="LiveId" clId="{EDB1D206-95C8-4E8F-918C-2292A836565F}" dt="2023-11-25T19:56:10.685" v="4" actId="1076"/>
          <ac:spMkLst>
            <pc:docMk/>
            <pc:sldMk cId="984036311" sldId="259"/>
            <ac:spMk id="9" creationId="{607FF2EB-8DB9-4CEC-8B6B-AA44EB1D945D}"/>
          </ac:spMkLst>
        </pc:spChg>
        <pc:grpChg chg="mod">
          <ac:chgData name="Agnieszka Obłąkowska-Mucha" userId="5dbf54e08fa133c2" providerId="LiveId" clId="{EDB1D206-95C8-4E8F-918C-2292A836565F}" dt="2023-11-25T19:56:05.407" v="3" actId="14100"/>
          <ac:grpSpMkLst>
            <pc:docMk/>
            <pc:sldMk cId="984036311" sldId="259"/>
            <ac:grpSpMk id="6" creationId="{13DBFF38-32E5-473D-883D-B33A793E7781}"/>
          </ac:grpSpMkLst>
        </pc:grpChg>
        <pc:picChg chg="mod">
          <ac:chgData name="Agnieszka Obłąkowska-Mucha" userId="5dbf54e08fa133c2" providerId="LiveId" clId="{EDB1D206-95C8-4E8F-918C-2292A836565F}" dt="2023-11-25T19:56:05.407" v="3" actId="14100"/>
          <ac:picMkLst>
            <pc:docMk/>
            <pc:sldMk cId="984036311" sldId="259"/>
            <ac:picMk id="7" creationId="{80DC5DFC-1573-41E5-86AC-B402C98CE284}"/>
          </ac:picMkLst>
        </pc:picChg>
      </pc:sldChg>
      <pc:sldChg chg="modSp mod">
        <pc:chgData name="Agnieszka Obłąkowska-Mucha" userId="5dbf54e08fa133c2" providerId="LiveId" clId="{EDB1D206-95C8-4E8F-918C-2292A836565F}" dt="2023-11-25T20:02:11.998" v="5" actId="14100"/>
        <pc:sldMkLst>
          <pc:docMk/>
          <pc:sldMk cId="140970640" sldId="260"/>
        </pc:sldMkLst>
        <pc:spChg chg="mod">
          <ac:chgData name="Agnieszka Obłąkowska-Mucha" userId="5dbf54e08fa133c2" providerId="LiveId" clId="{EDB1D206-95C8-4E8F-918C-2292A836565F}" dt="2023-11-25T20:02:11.998" v="5" actId="14100"/>
          <ac:spMkLst>
            <pc:docMk/>
            <pc:sldMk cId="140970640" sldId="260"/>
            <ac:spMk id="9" creationId="{36E7FB8F-0C79-46BE-AD1D-024CAE64F7B1}"/>
          </ac:spMkLst>
        </pc:spChg>
        <pc:grpChg chg="mod">
          <ac:chgData name="Agnieszka Obłąkowska-Mucha" userId="5dbf54e08fa133c2" providerId="LiveId" clId="{EDB1D206-95C8-4E8F-918C-2292A836565F}" dt="2023-11-25T20:02:11.998" v="5" actId="14100"/>
          <ac:grpSpMkLst>
            <pc:docMk/>
            <pc:sldMk cId="140970640" sldId="260"/>
            <ac:grpSpMk id="7" creationId="{B09FA527-091F-4F89-97BB-E8769E026016}"/>
          </ac:grpSpMkLst>
        </pc:grpChg>
        <pc:picChg chg="mod">
          <ac:chgData name="Agnieszka Obłąkowska-Mucha" userId="5dbf54e08fa133c2" providerId="LiveId" clId="{EDB1D206-95C8-4E8F-918C-2292A836565F}" dt="2023-11-25T20:02:11.998" v="5" actId="14100"/>
          <ac:picMkLst>
            <pc:docMk/>
            <pc:sldMk cId="140970640" sldId="260"/>
            <ac:picMk id="8" creationId="{FF010C78-5992-4F94-BA47-08B40586A923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1AE8F5F4-457D-45D8-B537-AD9C19F1D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C40E43D-94BD-4D94-B441-9E7C20732A8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7839" y="4721940"/>
            <a:ext cx="4993111" cy="44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en-US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en-US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en-US" altLang="pl-PL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0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40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907838" y="273441"/>
            <a:ext cx="5642172" cy="4473416"/>
          </a:xfrm>
        </p:spPr>
        <p:txBody>
          <a:bodyPr/>
          <a:lstStyle/>
          <a:p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29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ymbol zastępczy notatek 3">
            <a:extLst>
              <a:ext uri="{FF2B5EF4-FFF2-40B4-BE49-F238E27FC236}">
                <a16:creationId xmlns:a16="http://schemas.microsoft.com/office/drawing/2014/main" id="{E4467F8A-B222-180B-925E-A08435FB725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3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19613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b="0" dirty="0"/>
          </a:p>
        </p:txBody>
      </p:sp>
    </p:spTree>
    <p:extLst>
      <p:ext uri="{BB962C8B-B14F-4D97-AF65-F5344CB8AC3E}">
        <p14:creationId xmlns:p14="http://schemas.microsoft.com/office/powerpoint/2010/main" val="202213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00081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9250" y="1579563"/>
            <a:ext cx="6624638" cy="3727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544743" y="5338070"/>
            <a:ext cx="5906121" cy="4473416"/>
          </a:xfrm>
        </p:spPr>
        <p:txBody>
          <a:bodyPr/>
          <a:lstStyle/>
          <a:p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68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84104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1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07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6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132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8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9319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54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9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738CB-ADE2-4E7E-A474-395A8A4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CA3-952E-4DBE-9000-27B99B21306A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9FFC4-DC4F-46D9-9CA4-3314E500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DED3-A79E-4D12-AA4B-2DB51E81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76B4E-6F42-43B1-BF30-1CA5F07FB23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14410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815AF-D4AA-4016-BA0E-4B2780BD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852F-7072-4906-A02C-789C666A325C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45FED-A0CD-4759-8601-CFA37034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082AD-F1FE-4E99-A7B7-F4901660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64CD9-2062-49CA-A3B7-02754A705B05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82349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F6DE-AFAA-447B-98DF-0338DF49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1709F-8ABD-4ACF-A3BA-8D057C99A8E1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CED15-FCEC-40A3-AE46-2CCFAB85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E2FFC-2BBD-44DE-882E-87121832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ACB09-FBC3-4CB0-AC5C-33904E657B0C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0090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52435-4BDE-454C-9C57-69730742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EAB6A-671E-4AAB-92AA-35B5661E19DB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3D2B2-224F-430D-AA29-E222FC1F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F12B0-F43C-4139-B552-20B93910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5E3A5-8B7F-4D32-A71E-D622BC663D4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02749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71B3-BE60-4A76-AF5E-9CD89257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B82DF-BFE4-4F47-9F87-EADDFDC22FD2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6DA49-0CA9-4993-A329-22594CA2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0E4C6-F561-4DFE-8C32-A5223E8E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02B3-38C3-4F9C-9C66-E2B14AB2E87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5574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7FE74-12EB-4F8C-A46D-7770C451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C7FF-BF93-40E3-81D9-F6908C2A0492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36858-DA09-4EF8-B71C-26210FDF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80850-3E07-4B62-BD2F-5D31FF23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4AC8-A4A2-4CFA-8267-3F162DD5DDB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38632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634DD9-6855-48B9-BB9F-368AE37E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6694-3A59-46EB-93BE-9B79F7C46A54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2E2D11-E037-4940-8324-19734CB3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5C8E23-82EB-4EED-8942-1A231888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5C6EF-A0FA-434D-9EBF-820B2D22C3A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73529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5D1737-F1D3-43EE-AE4A-8EEEA624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EC3E-E5C1-440E-B571-6A141967AF55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FF2FF0-EF80-4BC3-958E-74619767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E9DFBE-08CB-4857-B8BC-EEF96BA1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956B-66C2-44BD-903A-82CB04CBCDC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56657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995E70-FA74-4984-B5E7-67015AD8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CA94-AC92-459A-8BF3-CCC1C1B902AF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B730E5-3575-4069-8BB9-E63C34D6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A4BDF6-6737-48A9-BF8B-52ACB315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8FE38-5D28-4F25-8A93-F58C2141515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050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47E59C-9A38-47EE-8928-B1140117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07F8E-F208-462A-92B2-4AA0931AEDA7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BCEB49-AA74-491C-8B41-7F8F1789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FB4C2B-5F40-4A59-B30C-AE693A92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7C29-CEDC-4008-A600-2A6D0D32888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1815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FD95D1-E92C-4898-B27C-4C44161A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2717-E2FC-4449-8FEA-8F353320B003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416DAF-3C7B-4DC1-82D1-0941FB90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2505AF-39DB-4BE9-9CA3-B18242B4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E5576-A211-4CA8-BC5D-35D606E513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14290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1B435-3295-4509-8A30-EC0F8E66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E489D-3640-4625-8580-0C235B1916E7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6BAB7-CA88-4D49-9A7C-CC110E04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013A-037B-4611-AA6C-A8B660DB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66AA-B5D4-46FD-9B83-2CDEF38BCCE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21929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rtlCol="0">
            <a:normAutofit/>
          </a:bodyPr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26852D-826B-4206-A9F5-77ABEB16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C9FE-E391-4770-BD61-AB3202FBAE84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698EFD-AA45-44F4-9B76-001E947F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E980F8-A867-4999-9C9E-2478BAA7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5E70-4B84-483A-8B56-E372794366ED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64123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BD9F8-D9FB-4F31-82B9-E4FB91A9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063E-4A06-45B5-9A54-3C86DA5F84EB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FBAA-3731-40D0-A157-CABECA9D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94E5F-3415-4D37-808D-176DC85C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E03D9-E56B-4DF6-858E-78D74DA6CEB2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698094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5841-C218-4993-8C22-1D991C59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58D31-1A87-4750-9E7E-55A6EAF61F09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7C5CD-3F3C-46FC-9367-E3D944A5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CA531-1DFE-4B02-934A-DF465319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76E18-4DD0-4631-AEE3-060AE7242D6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12395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F00F4-B65D-4546-A11D-52D06FDC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7EB1D-09E5-4B20-B2A2-0E9567CC6F1A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7F72C-A5C3-41C4-88F9-DFEA4493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6166-1928-426E-8D27-B9AA74B4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BEB8C-B927-444D-BE96-5264B073B952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9590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08E938-CAAE-40A9-9243-2C7C70571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700B-CA2F-4AE4-9AFC-C62534C1A731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B9DD3E-6105-4B17-8F77-13765450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427EB6-09D1-40B6-88A0-58F8A528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D0831-E111-41CD-96A4-11846DD0A83F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94397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DF5B9D-79A2-4194-9F7B-00960D33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2949-0D67-4B53-A1B7-790E1C36F90C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13080-4513-4851-BA2A-46379B28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795A0A-431B-438E-BB6B-1D6CD9FD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E971-28FF-429D-957F-FBBF0C4E84ED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66420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475FD2-D9A2-4BD1-B7F5-EA594E69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11CF8-9164-49F5-8BEA-D7B0A151D7DC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C91B13-4018-41AA-871F-E9D70DF4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EF06BB-2C11-4AB4-AB13-020FB6C4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B577B-E6D2-402C-8891-F8F19344008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0641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4603028-144A-460C-93BA-FA6B0866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56F2-CED7-408C-B0F4-AA420545D6FE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E38AFF-8425-47B3-944F-D0E13897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C2C074-8403-454F-95AC-DC9D8651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97A3D-7494-4C37-90D9-70B3A8F6C230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47000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0951AD-208B-4CA6-A7AE-72D8422D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E53F-9EE2-4E7C-9082-A0800D3485FF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0ABC4A-6816-43C8-8F35-179453F2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9959AF-FE22-413D-A560-ADA430FB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C582-D614-41ED-8CA2-EF18459597BF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66179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rtlCol="0">
            <a:normAutofit/>
          </a:bodyPr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51E3EC-90B5-415A-A428-39345CC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1D49-D6CE-4654-88BD-A5E9E3241788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3F7727-612B-4C29-A0D5-E6D48EBF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3C47D-6561-4950-B25A-B8018880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69304-77E8-461C-B32B-A89C2352E31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2581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C84462-7946-4198-BD8E-E36A26C5E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401638"/>
            <a:ext cx="115855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2A1E71E-B40A-4DB1-B1F3-C5541A10F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2011363"/>
            <a:ext cx="115855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11846-65D0-42EF-802E-2EE55006B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0621EA-FA07-4BD8-BB1B-AFE7B9AD6054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66C3-7947-4DD7-B30E-FA48595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796F0-7CBB-445D-95D7-18E38E4A9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071984-C0FF-41E9-B5DE-0C868047759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C4A9158-52AD-4638-90B1-2BF95C4F3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401638"/>
            <a:ext cx="115855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25FE8F1-1E5C-4B3D-8EAE-6D5B0234F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2011363"/>
            <a:ext cx="115855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636E5-0AF7-4843-B9C6-8B5D35B25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2A4FF0-9E03-4184-B384-816444E30153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18728-A8CB-4B53-92F4-D3325D9C2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VERTEX 2023                                      A.Oblakowska-Mucha AGH University of Krakow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2D276-F77A-4488-B311-2D5F5D385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A97FF4-D215-4189-8C52-553195FB52FB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www.agh.edu.pl/" TargetMode="External"/><Relationship Id="rId7" Type="http://schemas.openxmlformats.org/officeDocument/2006/relationships/hyperlink" Target="https://iopscience.iop.org/article/10.1088/1742-6596/1525/1/012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rontiersin.org/articles/10.3389/fdata.2022.1008737/full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24.png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hyperlink" Target="https://arxiv.org/abs/2007.02591" TargetMode="External"/><Relationship Id="rId10" Type="http://schemas.openxmlformats.org/officeDocument/2006/relationships/hyperlink" Target="https://cds.cern.ch/record/2826068/files/LHCb-PROC-2022-013.pdf" TargetMode="External"/><Relationship Id="rId4" Type="http://schemas.openxmlformats.org/officeDocument/2006/relationships/image" Target="../media/image16.jp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26068/files/LHCb-PROC-2022-013.pdf" TargetMode="External"/><Relationship Id="rId13" Type="http://schemas.openxmlformats.org/officeDocument/2006/relationships/hyperlink" Target="https://www.publicdomainpictures.net/es/view-image.php?image=320025&amp;picture=post-it-4" TargetMode="External"/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hyperlink" Target="http://cds.cern.ch/record/2811214" TargetMode="External"/><Relationship Id="rId5" Type="http://schemas.openxmlformats.org/officeDocument/2006/relationships/hyperlink" Target="https://arxiv.org/abs/2007.02591" TargetMode="External"/><Relationship Id="rId15" Type="http://schemas.openxmlformats.org/officeDocument/2006/relationships/hyperlink" Target="https://creativecommons.org/licenses/by-sa/3.0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16.jpg"/><Relationship Id="rId9" Type="http://schemas.openxmlformats.org/officeDocument/2006/relationships/image" Target="../media/image32.png"/><Relationship Id="rId14" Type="http://schemas.openxmlformats.org/officeDocument/2006/relationships/hyperlink" Target="https://en.wikipedia.org/wiki/Post_Office_Lt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4" Type="http://schemas.openxmlformats.org/officeDocument/2006/relationships/hyperlink" Target="http://www.agh.edu.pl/" TargetMode="Externa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03637/contributions/4821867/attachments/2454227/4206124/CTD2022.pdf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hyperlink" Target="http://www.agh.edu.pl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03637/contributions/4821867/attachments/2454227/4206124/CTD2022.pdf" TargetMode="External"/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hyperlink" Target="https://pixabay.com/fr/vectors/post-it-pense-b%C3%AAte-note-m%C3%A9mo-150262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51656/files/DP2023_004.pdf" TargetMode="External"/><Relationship Id="rId3" Type="http://schemas.openxmlformats.org/officeDocument/2006/relationships/hyperlink" Target="http://www.agh.edu.pl/" TargetMode="External"/><Relationship Id="rId7" Type="http://schemas.openxmlformats.org/officeDocument/2006/relationships/hyperlink" Target="https://arxiv.org/abs/2205.0858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journals.aps.org/prl/pdf/10.1103/PhysRevLett.127.261804" TargetMode="External"/><Relationship Id="rId5" Type="http://schemas.openxmlformats.org/officeDocument/2006/relationships/image" Target="../media/image48.emf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hyperlink" Target="https://cms3d.web.cern.ch/EXO-20-003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7" Type="http://schemas.openxmlformats.org/officeDocument/2006/relationships/hyperlink" Target="https://butismileanyway.wordpress.com/2015/03/27/thank-yo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hyperlink" Target="https://www.shorteng.com/crossed-fingers-%E0%B9%80%E0%B8%AD%E0%B8%B2%E0%B8%99%E0%B8%B4%E0%B9%89%E0%B8%A7%E0%B8%8A%E0%B8%B5%E0%B9%89%E0%B8%81%E0%B8%B1%E0%B8%9A%E0%B8%99%E0%B8%B4%E0%B9%89%E0%B8%A7%E0%B8%81%E0%B8%A5%E0%B8%B2/" TargetMode="Externa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agh.edu.pl/" TargetMode="External"/><Relationship Id="rId7" Type="http://schemas.openxmlformats.org/officeDocument/2006/relationships/hyperlink" Target="web.cern.ch/lhc/statistic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6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16.jpg"/><Relationship Id="rId4" Type="http://schemas.openxmlformats.org/officeDocument/2006/relationships/hyperlink" Target="http://www.agh.edu.p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CCA478E7-10CF-48E7-8277-597CA26EEFE2}"/>
              </a:ext>
            </a:extLst>
          </p:cNvPr>
          <p:cNvSpPr>
            <a:spLocks/>
          </p:cNvSpPr>
          <p:nvPr/>
        </p:nvSpPr>
        <p:spPr bwMode="auto">
          <a:xfrm>
            <a:off x="3281363" y="3657600"/>
            <a:ext cx="8764587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3200">
                <a:latin typeface="Calibri" panose="020F0502020204030204" pitchFamily="34" charset="0"/>
              </a:rPr>
              <a:t>Reconstruction techniques and physics case for displaced tracks and vertices at LHC</a:t>
            </a:r>
            <a:endParaRPr lang="en-US" altLang="pl-PL" sz="3200"/>
          </a:p>
        </p:txBody>
      </p:sp>
      <p:sp>
        <p:nvSpPr>
          <p:cNvPr id="4099" name="Prostokąt 1">
            <a:extLst>
              <a:ext uri="{FF2B5EF4-FFF2-40B4-BE49-F238E27FC236}">
                <a16:creationId xmlns:a16="http://schemas.microsoft.com/office/drawing/2014/main" id="{79C86EEA-DF3F-4049-B6E3-382786EF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15" y="5073650"/>
            <a:ext cx="45704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l-PL" altLang="en-US" dirty="0">
                <a:solidFill>
                  <a:srgbClr val="006600"/>
                </a:solidFill>
              </a:rPr>
              <a:t>Agnieszka Obłąkowska-Mucha</a:t>
            </a:r>
          </a:p>
          <a:p>
            <a:pPr algn="ctr"/>
            <a:r>
              <a:rPr lang="pl-PL" altLang="en-US" dirty="0">
                <a:solidFill>
                  <a:srgbClr val="006600"/>
                </a:solidFill>
              </a:rPr>
              <a:t>on </a:t>
            </a:r>
            <a:r>
              <a:rPr lang="en-GB" altLang="en-US" dirty="0">
                <a:solidFill>
                  <a:srgbClr val="006600"/>
                </a:solidFill>
              </a:rPr>
              <a:t>behalf</a:t>
            </a:r>
            <a:r>
              <a:rPr lang="pl-PL" altLang="en-US" dirty="0">
                <a:solidFill>
                  <a:srgbClr val="006600"/>
                </a:solidFill>
              </a:rPr>
              <a:t> of LHCb Collaboration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7E956D4-319C-489A-86D7-680ABF0B5DEE}"/>
              </a:ext>
            </a:extLst>
          </p:cNvPr>
          <p:cNvSpPr/>
          <p:nvPr/>
        </p:nvSpPr>
        <p:spPr>
          <a:xfrm>
            <a:off x="7436792" y="7162626"/>
            <a:ext cx="67151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This work is partially supported by the NCN grant UMO-2019/35/O/ST2/00546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7245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l-PL" sz="3200" dirty="0" err="1"/>
              <a:t>Long-lived</a:t>
            </a:r>
            <a:r>
              <a:rPr lang="pl-PL" sz="3200" dirty="0"/>
              <a:t> SM </a:t>
            </a:r>
            <a:r>
              <a:rPr lang="pl-PL" sz="3200" dirty="0" err="1"/>
              <a:t>particles</a:t>
            </a:r>
            <a:r>
              <a:rPr lang="pl-PL" sz="3200" dirty="0"/>
              <a:t> in LHCb Run 3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</a:t>
            </a:r>
            <a:r>
              <a:rPr lang="pl-PL" dirty="0"/>
              <a:t>		</a:t>
            </a:r>
            <a:r>
              <a:rPr lang="en-US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87A3909-9472-45E7-B8B1-9396589A72C5}"/>
              </a:ext>
            </a:extLst>
          </p:cNvPr>
          <p:cNvSpPr txBox="1"/>
          <p:nvPr/>
        </p:nvSpPr>
        <p:spPr>
          <a:xfrm>
            <a:off x="2106174" y="1839953"/>
            <a:ext cx="2693366" cy="40011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2000" dirty="0" err="1"/>
              <a:t>Decays</a:t>
            </a:r>
            <a:r>
              <a:rPr lang="pl-PL" sz="2000" dirty="0"/>
              <a:t> </a:t>
            </a:r>
            <a:r>
              <a:rPr lang="pl-PL" sz="2000" dirty="0" err="1"/>
              <a:t>outside</a:t>
            </a:r>
            <a:r>
              <a:rPr lang="pl-PL" sz="2000" dirty="0"/>
              <a:t> VELO</a:t>
            </a:r>
            <a:endParaRPr lang="en-GB" sz="2000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A5588752-C66B-40EA-900F-33CB868D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849" y="1689828"/>
            <a:ext cx="4299775" cy="1296334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942629F3-A586-41C3-93B2-DC932580B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9D8833D-A2D7-4F32-A8EB-D2AC17D8424E}"/>
              </a:ext>
            </a:extLst>
          </p:cNvPr>
          <p:cNvSpPr txBox="1"/>
          <p:nvPr/>
        </p:nvSpPr>
        <p:spPr>
          <a:xfrm>
            <a:off x="2045855" y="3010381"/>
            <a:ext cx="1029647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Ongoing LHCb effort toward HLT1 Downstream triggering </a:t>
            </a:r>
            <a:r>
              <a:rPr lang="en-GB" sz="1600" dirty="0"/>
              <a:t>(</a:t>
            </a:r>
            <a:r>
              <a:rPr lang="en-GB" sz="1600" dirty="0">
                <a:hlinkClick r:id="rId6"/>
              </a:rPr>
              <a:t>10.3389/fdata.2022.1008737</a:t>
            </a:r>
            <a:r>
              <a:rPr lang="en-GB" sz="1600" dirty="0"/>
              <a:t>)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	- extremely computationally expensive (see the next slides)</a:t>
            </a:r>
            <a:r>
              <a:rPr lang="pl-PL" sz="1800" dirty="0"/>
              <a:t>.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	- Long and Downstream Tracks were used for physics analysis</a:t>
            </a:r>
            <a:r>
              <a:rPr lang="pl-PL" sz="1800" dirty="0"/>
              <a:t> for</a:t>
            </a:r>
            <a:r>
              <a:rPr lang="en-GB" sz="1800" dirty="0"/>
              <a:t> max decay length ~2m.</a:t>
            </a:r>
          </a:p>
          <a:p>
            <a:pPr>
              <a:spcBef>
                <a:spcPts val="600"/>
              </a:spcBef>
            </a:pPr>
            <a:endParaRPr lang="en-GB" sz="1800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29E12BB-AB39-4A31-8666-2C798101FB40}"/>
              </a:ext>
            </a:extLst>
          </p:cNvPr>
          <p:cNvSpPr txBox="1"/>
          <p:nvPr/>
        </p:nvSpPr>
        <p:spPr>
          <a:xfrm>
            <a:off x="2106174" y="4667656"/>
            <a:ext cx="2266967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pl-PL" sz="2000" dirty="0" err="1"/>
              <a:t>Displaced</a:t>
            </a:r>
            <a:r>
              <a:rPr lang="pl-PL" sz="2000" dirty="0"/>
              <a:t> </a:t>
            </a:r>
            <a:r>
              <a:rPr lang="pl-PL" sz="2000" dirty="0" err="1"/>
              <a:t>vertices</a:t>
            </a:r>
            <a:endParaRPr lang="en-GB" sz="2000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3259B13-1701-4C60-9F7D-32D6F658CA3B}"/>
              </a:ext>
            </a:extLst>
          </p:cNvPr>
          <p:cNvSpPr txBox="1"/>
          <p:nvPr/>
        </p:nvSpPr>
        <p:spPr>
          <a:xfrm>
            <a:off x="2058080" y="5397271"/>
            <a:ext cx="590465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FPGA-based device for so-called Downstream Tracker (from Run 4) </a:t>
            </a:r>
            <a:r>
              <a:rPr lang="en-GB" sz="1600" dirty="0">
                <a:solidFill>
                  <a:schemeClr val="tx1"/>
                </a:solidFill>
                <a:hlinkClick r:id="rId7"/>
              </a:rPr>
              <a:t>1525 (2020) 012101 (ACAT 2019)</a:t>
            </a:r>
            <a:endParaRPr lang="en-GB" sz="180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solve heavy pattern recognition right after readout</a:t>
            </a:r>
          </a:p>
        </p:txBody>
      </p:sp>
      <p:pic>
        <p:nvPicPr>
          <p:cNvPr id="2050" name="Picture 2" descr="Separation Advice: Things to do before separation | Barton Family Lawyers">
            <a:extLst>
              <a:ext uri="{FF2B5EF4-FFF2-40B4-BE49-F238E27FC236}">
                <a16:creationId xmlns:a16="http://schemas.microsoft.com/office/drawing/2014/main" id="{66C5BB7C-F08B-EEB2-DC49-00F8DEB9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10" y="1816799"/>
            <a:ext cx="1528452" cy="13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53B81E0-CF76-E02F-50F5-A592D2529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7293" y="4266242"/>
            <a:ext cx="4825781" cy="2714502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2F2494FC-BCFC-F70D-EC34-43D1739190B5}"/>
              </a:ext>
            </a:extLst>
          </p:cNvPr>
          <p:cNvSpPr/>
          <p:nvPr/>
        </p:nvSpPr>
        <p:spPr>
          <a:xfrm>
            <a:off x="9212462" y="4571371"/>
            <a:ext cx="936104" cy="1439127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8795B50E-0248-ED6B-2BED-31F7A7776249}"/>
              </a:ext>
            </a:extLst>
          </p:cNvPr>
          <p:cNvSpPr/>
          <p:nvPr/>
        </p:nvSpPr>
        <p:spPr>
          <a:xfrm>
            <a:off x="11327114" y="4171261"/>
            <a:ext cx="1294254" cy="21272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846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678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High Level </a:t>
            </a:r>
            <a:r>
              <a:rPr lang="pl-PL" sz="3200" dirty="0" err="1"/>
              <a:t>Trigger</a:t>
            </a:r>
            <a:r>
              <a:rPr lang="pl-PL" sz="3200" dirty="0"/>
              <a:t> in LHCb Upgrade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</a:t>
            </a:r>
            <a:r>
              <a:rPr lang="pl-PL" dirty="0"/>
              <a:t>   </a:t>
            </a:r>
            <a:r>
              <a:rPr lang="en-US" dirty="0"/>
              <a:t>               </a:t>
            </a:r>
            <a:r>
              <a:rPr lang="pl-PL" dirty="0"/>
              <a:t> </a:t>
            </a:r>
            <a:r>
              <a:rPr lang="en-US" dirty="0"/>
              <a:t> </a:t>
            </a:r>
            <a:r>
              <a:rPr lang="pl-PL" dirty="0"/>
              <a:t>  </a:t>
            </a:r>
            <a:r>
              <a:rPr lang="en-US" dirty="0"/>
              <a:t>                      </a:t>
            </a:r>
            <a:r>
              <a:rPr lang="en-US" dirty="0" err="1"/>
              <a:t>A.Oblakowska</a:t>
            </a:r>
            <a:r>
              <a:rPr lang="en-US" dirty="0"/>
              <a:t>-Mucha </a:t>
            </a:r>
            <a:r>
              <a:rPr lang="pl-PL" dirty="0"/>
              <a:t>		</a:t>
            </a:r>
            <a:r>
              <a:rPr lang="en-US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68B1CA-769E-4E4F-AFE8-2F28CE5A542C}"/>
              </a:ext>
            </a:extLst>
          </p:cNvPr>
          <p:cNvSpPr txBox="1"/>
          <p:nvPr/>
        </p:nvSpPr>
        <p:spPr>
          <a:xfrm>
            <a:off x="2052307" y="1568711"/>
            <a:ext cx="9321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Long living particles (LLPs) are likely to decay after VELO (Downstream or T tracks</a:t>
            </a:r>
            <a:r>
              <a:rPr lang="pl-PL" sz="1800" dirty="0"/>
              <a:t>).</a:t>
            </a: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Current </a:t>
            </a:r>
            <a:r>
              <a:rPr lang="en-GB" sz="1800" dirty="0">
                <a:solidFill>
                  <a:srgbClr val="C00000"/>
                </a:solidFill>
              </a:rPr>
              <a:t>HLT1</a:t>
            </a:r>
            <a:r>
              <a:rPr lang="en-GB" sz="1800" dirty="0"/>
              <a:t> triggers long tracks only – less sensitive to LLPs searches</a:t>
            </a:r>
            <a:r>
              <a:rPr lang="pl-PL" sz="1800" dirty="0"/>
              <a:t>.</a:t>
            </a: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Let’s implement the </a:t>
            </a:r>
            <a:r>
              <a:rPr lang="en-GB" sz="1800" dirty="0">
                <a:solidFill>
                  <a:srgbClr val="C00000"/>
                </a:solidFill>
              </a:rPr>
              <a:t>Hybrid seeding </a:t>
            </a:r>
            <a:r>
              <a:rPr lang="en-GB" sz="1800" dirty="0"/>
              <a:t>and add LLP reconstruction to HLT1</a:t>
            </a:r>
            <a:r>
              <a:rPr lang="pl-PL" sz="1800" dirty="0"/>
              <a:t>:</a:t>
            </a:r>
            <a:r>
              <a:rPr lang="en-GB" sz="1800" dirty="0"/>
              <a:t> </a:t>
            </a:r>
            <a:r>
              <a:rPr lang="en-GB" sz="1400" dirty="0">
                <a:hlinkClick r:id="rId5"/>
              </a:rPr>
              <a:t>arxiv:2007.02591</a:t>
            </a:r>
            <a:endParaRPr lang="en-GB" sz="18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2CF4EB-8D5F-4F5C-872B-D51EF500A32A}"/>
              </a:ext>
            </a:extLst>
          </p:cNvPr>
          <p:cNvSpPr/>
          <p:nvPr/>
        </p:nvSpPr>
        <p:spPr>
          <a:xfrm>
            <a:off x="3359150" y="3178086"/>
            <a:ext cx="67151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latin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B6FC2D8-72AD-47B4-BF80-170AE85BA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40" y="2885025"/>
            <a:ext cx="8317137" cy="1680351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A8F6A8CE-55E8-4DCE-B3C6-1528D26FD25F}"/>
              </a:ext>
            </a:extLst>
          </p:cNvPr>
          <p:cNvGrpSpPr/>
          <p:nvPr/>
        </p:nvGrpSpPr>
        <p:grpSpPr>
          <a:xfrm>
            <a:off x="1532136" y="4671475"/>
            <a:ext cx="3835022" cy="1077219"/>
            <a:chOff x="1749568" y="5267831"/>
            <a:chExt cx="4304048" cy="1206502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BE3B215-8B33-4098-9E7F-D4ECC67BB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0867"/>
            <a:stretch/>
          </p:blipFill>
          <p:spPr>
            <a:xfrm>
              <a:off x="1749568" y="5267831"/>
              <a:ext cx="4304048" cy="1206502"/>
            </a:xfrm>
            <a:prstGeom prst="rect">
              <a:avLst/>
            </a:prstGeom>
          </p:spPr>
        </p:pic>
        <p:sp>
          <p:nvSpPr>
            <p:cNvPr id="13" name="Nawias klamrowy zamykający 12">
              <a:extLst>
                <a:ext uri="{FF2B5EF4-FFF2-40B4-BE49-F238E27FC236}">
                  <a16:creationId xmlns:a16="http://schemas.microsoft.com/office/drawing/2014/main" id="{E0F2C228-D48C-4E85-80DE-A593A9B9A507}"/>
                </a:ext>
              </a:extLst>
            </p:cNvPr>
            <p:cNvSpPr/>
            <p:nvPr/>
          </p:nvSpPr>
          <p:spPr>
            <a:xfrm rot="16200000">
              <a:off x="3652871" y="3728457"/>
              <a:ext cx="151025" cy="3240362"/>
            </a:xfrm>
            <a:prstGeom prst="rightBrace">
              <a:avLst>
                <a:gd name="adj1" fmla="val 146459"/>
                <a:gd name="adj2" fmla="val 48457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679958FA-DE8C-4DE9-8D4A-1FDA5370C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17" y="4716824"/>
            <a:ext cx="3314846" cy="19714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1615C1E-2392-4549-A0ED-3015320FB7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831" y="6087361"/>
            <a:ext cx="2370351" cy="100712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E9668A3-6B38-4E1F-BDEF-A6CB88F70319}"/>
              </a:ext>
            </a:extLst>
          </p:cNvPr>
          <p:cNvSpPr txBox="1"/>
          <p:nvPr/>
        </p:nvSpPr>
        <p:spPr>
          <a:xfrm>
            <a:off x="9951208" y="6745263"/>
            <a:ext cx="3239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hlinkClick r:id="rId10"/>
              </a:rPr>
              <a:t>B.K. </a:t>
            </a:r>
            <a:r>
              <a:rPr lang="pl-PL" sz="1100" dirty="0" err="1">
                <a:hlinkClick r:id="rId10"/>
              </a:rPr>
              <a:t>Jashal</a:t>
            </a:r>
            <a:r>
              <a:rPr lang="pl-PL" sz="1100" dirty="0">
                <a:hlinkClick r:id="rId10"/>
              </a:rPr>
              <a:t> </a:t>
            </a:r>
            <a:r>
              <a:rPr lang="pl-PL" sz="1100" dirty="0" err="1">
                <a:hlinkClick r:id="rId10"/>
              </a:rPr>
              <a:t>Connecting</a:t>
            </a:r>
            <a:r>
              <a:rPr lang="pl-PL" sz="1100" dirty="0">
                <a:hlinkClick r:id="rId10"/>
              </a:rPr>
              <a:t> the </a:t>
            </a:r>
            <a:r>
              <a:rPr lang="pl-PL" sz="1100" dirty="0" err="1">
                <a:hlinkClick r:id="rId10"/>
              </a:rPr>
              <a:t>Dots</a:t>
            </a:r>
            <a:r>
              <a:rPr lang="pl-PL" sz="1100" dirty="0">
                <a:hlinkClick r:id="rId10"/>
              </a:rPr>
              <a:t> Workshop 2022</a:t>
            </a:r>
            <a:endParaRPr lang="en-GB" sz="11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5808C1A-8D33-4EA4-BC10-3FB4EA2EBF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4" y="5581879"/>
            <a:ext cx="3176539" cy="191939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BEBBFD3-1531-1181-BA51-4376D265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477" y="3232714"/>
            <a:ext cx="1528005" cy="8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0302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678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High Level </a:t>
            </a:r>
            <a:r>
              <a:rPr lang="pl-PL" sz="3200" dirty="0" err="1"/>
              <a:t>Trigger</a:t>
            </a:r>
            <a:r>
              <a:rPr lang="pl-PL" sz="3200" dirty="0"/>
              <a:t> in LHCb Upgrade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</a:t>
            </a:r>
            <a:r>
              <a:rPr lang="pl-PL" dirty="0"/>
              <a:t>		</a:t>
            </a:r>
            <a:r>
              <a:rPr lang="en-US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68B1CA-769E-4E4F-AFE8-2F28CE5A542C}"/>
              </a:ext>
            </a:extLst>
          </p:cNvPr>
          <p:cNvSpPr txBox="1"/>
          <p:nvPr/>
        </p:nvSpPr>
        <p:spPr>
          <a:xfrm>
            <a:off x="2052307" y="1568711"/>
            <a:ext cx="92748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Long living particles (LLPs) are likely to decay after VELO (Downstream or T tracks</a:t>
            </a:r>
            <a:r>
              <a:rPr lang="pl-PL" sz="1800" dirty="0"/>
              <a:t>.</a:t>
            </a: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Current </a:t>
            </a:r>
            <a:r>
              <a:rPr lang="en-GB" sz="1800" dirty="0">
                <a:solidFill>
                  <a:srgbClr val="C00000"/>
                </a:solidFill>
              </a:rPr>
              <a:t>HLT1</a:t>
            </a:r>
            <a:r>
              <a:rPr lang="en-GB" sz="1800" dirty="0"/>
              <a:t> triggers long tracks only – less sensitive to LLPs searches</a:t>
            </a:r>
            <a:r>
              <a:rPr lang="pl-PL" sz="1800" dirty="0"/>
              <a:t>.</a:t>
            </a: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Let</a:t>
            </a:r>
            <a:r>
              <a:rPr lang="pl-PL" sz="1800" dirty="0"/>
              <a:t>’</a:t>
            </a:r>
            <a:r>
              <a:rPr lang="en-GB" sz="1800" dirty="0"/>
              <a:t>s implement the Hybrid seeding and add LLP reconstruction to HLT1</a:t>
            </a:r>
            <a:r>
              <a:rPr lang="pl-PL" sz="1800" dirty="0"/>
              <a:t>:</a:t>
            </a:r>
            <a:r>
              <a:rPr lang="en-GB" sz="1800" dirty="0"/>
              <a:t> </a:t>
            </a:r>
            <a:r>
              <a:rPr lang="en-GB" sz="1400" dirty="0">
                <a:hlinkClick r:id="rId5"/>
              </a:rPr>
              <a:t>arxiv:2007.02591</a:t>
            </a:r>
            <a:endParaRPr lang="en-GB" sz="18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2CF4EB-8D5F-4F5C-872B-D51EF500A32A}"/>
              </a:ext>
            </a:extLst>
          </p:cNvPr>
          <p:cNvSpPr/>
          <p:nvPr/>
        </p:nvSpPr>
        <p:spPr>
          <a:xfrm>
            <a:off x="3359150" y="3178086"/>
            <a:ext cx="67151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latin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B6FC2D8-72AD-47B4-BF80-170AE85BA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40" y="2885025"/>
            <a:ext cx="8317137" cy="1680351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A8F6A8CE-55E8-4DCE-B3C6-1528D26FD25F}"/>
              </a:ext>
            </a:extLst>
          </p:cNvPr>
          <p:cNvGrpSpPr/>
          <p:nvPr/>
        </p:nvGrpSpPr>
        <p:grpSpPr>
          <a:xfrm>
            <a:off x="1532136" y="4671475"/>
            <a:ext cx="3835022" cy="1077219"/>
            <a:chOff x="1749568" y="5267831"/>
            <a:chExt cx="4304048" cy="1206502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BE3B215-8B33-4098-9E7F-D4ECC67BB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0867"/>
            <a:stretch/>
          </p:blipFill>
          <p:spPr>
            <a:xfrm>
              <a:off x="1749568" y="5267831"/>
              <a:ext cx="4304048" cy="1206502"/>
            </a:xfrm>
            <a:prstGeom prst="rect">
              <a:avLst/>
            </a:prstGeom>
          </p:spPr>
        </p:pic>
        <p:sp>
          <p:nvSpPr>
            <p:cNvPr id="13" name="Nawias klamrowy zamykający 12">
              <a:extLst>
                <a:ext uri="{FF2B5EF4-FFF2-40B4-BE49-F238E27FC236}">
                  <a16:creationId xmlns:a16="http://schemas.microsoft.com/office/drawing/2014/main" id="{E0F2C228-D48C-4E85-80DE-A593A9B9A507}"/>
                </a:ext>
              </a:extLst>
            </p:cNvPr>
            <p:cNvSpPr/>
            <p:nvPr/>
          </p:nvSpPr>
          <p:spPr>
            <a:xfrm rot="16200000">
              <a:off x="3652871" y="3728457"/>
              <a:ext cx="151025" cy="3240362"/>
            </a:xfrm>
            <a:prstGeom prst="rightBrace">
              <a:avLst>
                <a:gd name="adj1" fmla="val 146459"/>
                <a:gd name="adj2" fmla="val 48457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Prostokąt 21">
            <a:extLst>
              <a:ext uri="{FF2B5EF4-FFF2-40B4-BE49-F238E27FC236}">
                <a16:creationId xmlns:a16="http://schemas.microsoft.com/office/drawing/2014/main" id="{06ADB0E8-2E67-44F8-AACD-9F87BFB41196}"/>
              </a:ext>
            </a:extLst>
          </p:cNvPr>
          <p:cNvSpPr/>
          <p:nvPr/>
        </p:nvSpPr>
        <p:spPr>
          <a:xfrm>
            <a:off x="8804944" y="4817695"/>
            <a:ext cx="1760557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/>
              <a:t>UT hits to be added after the commissioning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D3D6D43-93E0-4711-9978-88DE81905646}"/>
              </a:ext>
            </a:extLst>
          </p:cNvPr>
          <p:cNvSpPr txBox="1"/>
          <p:nvPr/>
        </p:nvSpPr>
        <p:spPr>
          <a:xfrm>
            <a:off x="9951208" y="6745263"/>
            <a:ext cx="350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hlinkClick r:id="rId8"/>
              </a:rPr>
              <a:t>B.K. </a:t>
            </a:r>
            <a:r>
              <a:rPr lang="pl-PL" sz="1200" dirty="0" err="1">
                <a:hlinkClick r:id="rId8"/>
              </a:rPr>
              <a:t>Jashal</a:t>
            </a:r>
            <a:r>
              <a:rPr lang="pl-PL" sz="1200" dirty="0">
                <a:hlinkClick r:id="rId8"/>
              </a:rPr>
              <a:t> </a:t>
            </a:r>
            <a:r>
              <a:rPr lang="pl-PL" sz="1200" dirty="0" err="1">
                <a:hlinkClick r:id="rId8"/>
              </a:rPr>
              <a:t>Connecting</a:t>
            </a:r>
            <a:r>
              <a:rPr lang="pl-PL" sz="1200" dirty="0">
                <a:hlinkClick r:id="rId8"/>
              </a:rPr>
              <a:t> the </a:t>
            </a:r>
            <a:r>
              <a:rPr lang="pl-PL" sz="1200" dirty="0" err="1">
                <a:hlinkClick r:id="rId8"/>
              </a:rPr>
              <a:t>Dots</a:t>
            </a:r>
            <a:r>
              <a:rPr lang="pl-PL" sz="1200" dirty="0">
                <a:hlinkClick r:id="rId8"/>
              </a:rPr>
              <a:t> Workshop 2022</a:t>
            </a:r>
            <a:endParaRPr lang="en-GB" sz="1200" dirty="0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59BF30E0-B93D-4FC9-93F0-AEC7B9711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84" y="4647333"/>
            <a:ext cx="3505247" cy="237466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1144285-D304-489F-861A-90561B41F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15" y="4583325"/>
            <a:ext cx="3573236" cy="2420725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FC7477E9-AFF5-4831-BC88-95144B35D29C}"/>
              </a:ext>
            </a:extLst>
          </p:cNvPr>
          <p:cNvSpPr/>
          <p:nvPr/>
        </p:nvSpPr>
        <p:spPr>
          <a:xfrm>
            <a:off x="1239141" y="6874525"/>
            <a:ext cx="17860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PT Sans"/>
                <a:hlinkClick r:id="rId11"/>
              </a:rPr>
              <a:t>LHCB-FIGURE-2022-010</a:t>
            </a:r>
            <a:endParaRPr lang="en-GB" sz="1100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D5F0FE70-DA5B-4A59-9CF1-13D9DB524433}"/>
              </a:ext>
            </a:extLst>
          </p:cNvPr>
          <p:cNvSpPr/>
          <p:nvPr/>
        </p:nvSpPr>
        <p:spPr>
          <a:xfrm>
            <a:off x="8795181" y="5724371"/>
            <a:ext cx="357403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latin typeface="Calibri" panose="020F0502020204030204" pitchFamily="34" charset="0"/>
            </a:endParaRPr>
          </a:p>
          <a:p>
            <a:r>
              <a:rPr lang="pl-PL" sz="1600" dirty="0" err="1">
                <a:solidFill>
                  <a:srgbClr val="C55A11"/>
                </a:solidFill>
                <a:latin typeface="Calibri" panose="020F0502020204030204" pitchFamily="34" charset="0"/>
              </a:rPr>
              <a:t>Now</a:t>
            </a:r>
            <a:r>
              <a:rPr lang="pl-PL" sz="1600" dirty="0">
                <a:solidFill>
                  <a:srgbClr val="C55A11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en-GB" sz="1600" dirty="0" err="1">
                <a:solidFill>
                  <a:srgbClr val="C55A11"/>
                </a:solidFill>
                <a:latin typeface="Calibri" panose="020F0502020204030204" pitchFamily="34" charset="0"/>
              </a:rPr>
              <a:t>SciFi</a:t>
            </a:r>
            <a:r>
              <a:rPr lang="pl-PL" sz="1600" dirty="0">
                <a:solidFill>
                  <a:srgbClr val="C55A11"/>
                </a:solidFill>
                <a:latin typeface="Calibri" panose="020F0502020204030204" pitchFamily="34" charset="0"/>
              </a:rPr>
              <a:t> </a:t>
            </a:r>
            <a:r>
              <a:rPr lang="en-GB" sz="1600" dirty="0">
                <a:solidFill>
                  <a:srgbClr val="C55A11"/>
                </a:solidFill>
                <a:latin typeface="Calibri" panose="020F0502020204030204" pitchFamily="34" charset="0"/>
              </a:rPr>
              <a:t>seeds in HLT1</a:t>
            </a:r>
            <a:r>
              <a:rPr lang="pl-PL" sz="1600" dirty="0">
                <a:solidFill>
                  <a:srgbClr val="C55A11"/>
                </a:solidFill>
                <a:latin typeface="Calibri" panose="020F0502020204030204" pitchFamily="34" charset="0"/>
              </a:rPr>
              <a:t> (GPU)</a:t>
            </a:r>
            <a:r>
              <a:rPr lang="en-GB" sz="1600" dirty="0">
                <a:solidFill>
                  <a:srgbClr val="C55A11"/>
                </a:solidFill>
                <a:latin typeface="Calibri" panose="020F0502020204030204" pitchFamily="34" charset="0"/>
              </a:rPr>
              <a:t> which are basic building blocks for downstream tracking.</a:t>
            </a:r>
          </a:p>
          <a:p>
            <a:endParaRPr lang="en-GB" dirty="0">
              <a:solidFill>
                <a:srgbClr val="C55A1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chemat blokowy: dokument 6">
            <a:extLst>
              <a:ext uri="{FF2B5EF4-FFF2-40B4-BE49-F238E27FC236}">
                <a16:creationId xmlns:a16="http://schemas.microsoft.com/office/drawing/2014/main" id="{37E83FC1-0FA9-6E34-49B5-79884AF179BA}"/>
              </a:ext>
            </a:extLst>
          </p:cNvPr>
          <p:cNvSpPr/>
          <p:nvPr/>
        </p:nvSpPr>
        <p:spPr>
          <a:xfrm>
            <a:off x="8709206" y="4699771"/>
            <a:ext cx="2088232" cy="1077218"/>
          </a:xfrm>
          <a:custGeom>
            <a:avLst/>
            <a:gdLst>
              <a:gd name="connsiteX0" fmla="*/ 0 w 2088232"/>
              <a:gd name="connsiteY0" fmla="*/ 0 h 1077218"/>
              <a:gd name="connsiteX1" fmla="*/ 737842 w 2088232"/>
              <a:gd name="connsiteY1" fmla="*/ 0 h 1077218"/>
              <a:gd name="connsiteX2" fmla="*/ 1392154 w 2088232"/>
              <a:gd name="connsiteY2" fmla="*/ 0 h 1077218"/>
              <a:gd name="connsiteX3" fmla="*/ 2088231 w 2088232"/>
              <a:gd name="connsiteY3" fmla="*/ 0 h 1077218"/>
              <a:gd name="connsiteX4" fmla="*/ 2088231 w 2088232"/>
              <a:gd name="connsiteY4" fmla="*/ 423295 h 1077218"/>
              <a:gd name="connsiteX5" fmla="*/ 2088231 w 2088232"/>
              <a:gd name="connsiteY5" fmla="*/ 863868 h 1077218"/>
              <a:gd name="connsiteX6" fmla="*/ 0 w 2088232"/>
              <a:gd name="connsiteY6" fmla="*/ 1006001 h 1077218"/>
              <a:gd name="connsiteX7" fmla="*/ 0 w 2088232"/>
              <a:gd name="connsiteY7" fmla="*/ 492940 h 1077218"/>
              <a:gd name="connsiteX8" fmla="*/ 0 w 2088232"/>
              <a:gd name="connsiteY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8232" h="1077218" extrusionOk="0">
                <a:moveTo>
                  <a:pt x="0" y="0"/>
                </a:moveTo>
                <a:cubicBezTo>
                  <a:pt x="315961" y="-4444"/>
                  <a:pt x="557605" y="-8990"/>
                  <a:pt x="737842" y="0"/>
                </a:cubicBezTo>
                <a:cubicBezTo>
                  <a:pt x="918079" y="8990"/>
                  <a:pt x="1226715" y="10585"/>
                  <a:pt x="1392154" y="0"/>
                </a:cubicBezTo>
                <a:cubicBezTo>
                  <a:pt x="1557593" y="-10585"/>
                  <a:pt x="1939418" y="30495"/>
                  <a:pt x="2088231" y="0"/>
                </a:cubicBezTo>
                <a:cubicBezTo>
                  <a:pt x="2088601" y="158043"/>
                  <a:pt x="2099439" y="316375"/>
                  <a:pt x="2088231" y="423295"/>
                </a:cubicBezTo>
                <a:cubicBezTo>
                  <a:pt x="2077023" y="530216"/>
                  <a:pt x="2083579" y="708143"/>
                  <a:pt x="2088231" y="863868"/>
                </a:cubicBezTo>
                <a:cubicBezTo>
                  <a:pt x="1074438" y="853070"/>
                  <a:pt x="993509" y="1134981"/>
                  <a:pt x="0" y="1006001"/>
                </a:cubicBezTo>
                <a:cubicBezTo>
                  <a:pt x="-10852" y="885031"/>
                  <a:pt x="20412" y="647505"/>
                  <a:pt x="0" y="492940"/>
                </a:cubicBezTo>
                <a:cubicBezTo>
                  <a:pt x="-20412" y="338375"/>
                  <a:pt x="790" y="134957"/>
                  <a:pt x="0" y="0"/>
                </a:cubicBezTo>
                <a:close/>
              </a:path>
            </a:pathLst>
          </a:custGeom>
          <a:noFill/>
          <a:ln w="28575">
            <a:gradFill>
              <a:gsLst>
                <a:gs pos="79000">
                  <a:schemeClr val="accent6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xmlns="" sd="1279540112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76AE7006-0982-4AE3-A1E7-0CE9096179BA}"/>
              </a:ext>
            </a:extLst>
          </p:cNvPr>
          <p:cNvGrpSpPr/>
          <p:nvPr/>
        </p:nvGrpSpPr>
        <p:grpSpPr>
          <a:xfrm>
            <a:off x="11053120" y="3404408"/>
            <a:ext cx="2380305" cy="2380305"/>
            <a:chOff x="10999690" y="3178086"/>
            <a:chExt cx="2380305" cy="2380305"/>
          </a:xfrm>
        </p:grpSpPr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6A8DAE8D-675F-493D-B69F-8D6B52EB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10999690" y="3178086"/>
              <a:ext cx="2380305" cy="2380305"/>
            </a:xfrm>
            <a:prstGeom prst="rect">
              <a:avLst/>
            </a:prstGeom>
          </p:spPr>
        </p:pic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91ACDBF4-68BF-47B2-A663-20F517E63772}"/>
                </a:ext>
              </a:extLst>
            </p:cNvPr>
            <p:cNvSpPr txBox="1"/>
            <p:nvPr/>
          </p:nvSpPr>
          <p:spPr>
            <a:xfrm rot="20498383">
              <a:off x="11438983" y="3684047"/>
              <a:ext cx="15102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 err="1">
                  <a:solidFill>
                    <a:srgbClr val="002060"/>
                  </a:solidFill>
                </a:rPr>
                <a:t>see</a:t>
              </a:r>
              <a:r>
                <a:rPr lang="pl-PL" sz="1600" b="1" dirty="0">
                  <a:solidFill>
                    <a:srgbClr val="002060"/>
                  </a:solidFill>
                </a:rPr>
                <a:t> </a:t>
              </a:r>
              <a:r>
                <a:rPr lang="pl-PL" sz="1600" b="1" dirty="0" err="1">
                  <a:solidFill>
                    <a:srgbClr val="002060"/>
                  </a:solidFill>
                </a:rPr>
                <a:t>Jiahui</a:t>
              </a:r>
              <a:r>
                <a:rPr lang="pl-PL" sz="1600" b="1" dirty="0">
                  <a:solidFill>
                    <a:srgbClr val="002060"/>
                  </a:solidFill>
                </a:rPr>
                <a:t> </a:t>
              </a:r>
              <a:r>
                <a:rPr lang="pl-PL" sz="1600" b="1" dirty="0" err="1">
                  <a:solidFill>
                    <a:srgbClr val="002060"/>
                  </a:solidFill>
                </a:rPr>
                <a:t>Zhuo’s</a:t>
              </a:r>
              <a:r>
                <a:rPr lang="pl-PL" sz="1600" b="1" dirty="0">
                  <a:solidFill>
                    <a:srgbClr val="002060"/>
                  </a:solidFill>
                </a:rPr>
                <a:t> poster on </a:t>
              </a:r>
              <a:r>
                <a:rPr lang="pl-PL" sz="1600" b="1" dirty="0" err="1">
                  <a:solidFill>
                    <a:srgbClr val="002060"/>
                  </a:solidFill>
                </a:rPr>
                <a:t>Downstream</a:t>
              </a:r>
              <a:r>
                <a:rPr lang="pl-PL" sz="1600" b="1" dirty="0">
                  <a:solidFill>
                    <a:srgbClr val="002060"/>
                  </a:solidFill>
                </a:rPr>
                <a:t> </a:t>
              </a:r>
              <a:r>
                <a:rPr lang="pl-PL" sz="1600" b="1" dirty="0" err="1">
                  <a:solidFill>
                    <a:srgbClr val="002060"/>
                  </a:solidFill>
                </a:rPr>
                <a:t>Tracking</a:t>
              </a:r>
              <a:endParaRPr lang="en-GB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3649D5A-80AA-454F-8E28-A858835BB7F6}"/>
              </a:ext>
            </a:extLst>
          </p:cNvPr>
          <p:cNvSpPr txBox="1"/>
          <p:nvPr/>
        </p:nvSpPr>
        <p:spPr>
          <a:xfrm>
            <a:off x="3607515" y="8211575"/>
            <a:ext cx="10075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4" tooltip="https://en.wikipedia.org/wiki/Post_Office_Ltd"/>
              </a:rPr>
              <a:t>To zdjęcie</a:t>
            </a:r>
            <a:r>
              <a:rPr lang="en-GB" sz="900"/>
              <a:t>, autor: Nieznany autor, licencja: </a:t>
            </a:r>
            <a:r>
              <a:rPr lang="en-GB" sz="900">
                <a:hlinkClick r:id="rId15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458598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4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ATLAS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/>
              <a:t>VERTEX 2023                                      A.Oblakowska-Mucha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13</a:t>
            </a:fld>
            <a:endParaRPr lang="en-GB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64" y="359371"/>
            <a:ext cx="1326000" cy="699832"/>
          </a:xfrm>
          <a:prstGeom prst="rect">
            <a:avLst/>
          </a:prstGeom>
        </p:spPr>
      </p:pic>
      <p:sp>
        <p:nvSpPr>
          <p:cNvPr id="6" name="AutoShape 6" descr="ATLAS Logo - CERN Document Server">
            <a:extLst>
              <a:ext uri="{FF2B5EF4-FFF2-40B4-BE49-F238E27FC236}">
                <a16:creationId xmlns:a16="http://schemas.microsoft.com/office/drawing/2014/main" id="{F22E3848-611A-43FC-B1D3-CA80F52DD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4313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://cds.cern.ch/record/1170735/files/ATLAS-Logo-White.png?subformat=icon-180">
            <a:extLst>
              <a:ext uri="{FF2B5EF4-FFF2-40B4-BE49-F238E27FC236}">
                <a16:creationId xmlns:a16="http://schemas.microsoft.com/office/drawing/2014/main" id="{9FB941F0-0122-449F-818C-B0FB18774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6713" y="3778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066B929-CDDC-41E7-8ADA-C771E437F4AB}"/>
              </a:ext>
            </a:extLst>
          </p:cNvPr>
          <p:cNvSpPr txBox="1"/>
          <p:nvPr/>
        </p:nvSpPr>
        <p:spPr>
          <a:xfrm>
            <a:off x="1574749" y="4762463"/>
            <a:ext cx="676652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Disappearing Track Trigger: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categorise tracks based on number of Pixel and SCT hits (</a:t>
            </a:r>
            <a:r>
              <a:rPr lang="en-GB" sz="1800" dirty="0" err="1"/>
              <a:t>tracklets</a:t>
            </a:r>
            <a:r>
              <a:rPr lang="en-GB" sz="1800" dirty="0"/>
              <a:t>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Train BDT on various track-related quantities to remove fake tracks,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lower missing momentum threshold and increase in acceptance</a:t>
            </a:r>
            <a:r>
              <a:rPr lang="pl-PL" sz="1800" dirty="0"/>
              <a:t>.</a:t>
            </a:r>
            <a:endParaRPr lang="en-GB" sz="1800" dirty="0"/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768960E2-4F1C-4D51-9AAA-5ABAC9DFD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202201"/>
              </p:ext>
            </p:extLst>
          </p:nvPr>
        </p:nvGraphicFramePr>
        <p:xfrm>
          <a:off x="9622505" y="1245091"/>
          <a:ext cx="3248025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Obraz - mapa bitowa" r:id="rId6" imgW="3247920" imgH="1324080" progId="Paint.Picture">
                  <p:embed/>
                </p:oleObj>
              </mc:Choice>
              <mc:Fallback>
                <p:oleObj name="Obraz - mapa bitowa" r:id="rId6" imgW="3247920" imgH="1324080" progId="Paint.Picture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768960E2-4F1C-4D51-9AAA-5ABAC9DFD6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22505" y="1245091"/>
                        <a:ext cx="3248025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538A23-AAB0-4F0D-8D0E-437527E565AA}"/>
              </a:ext>
            </a:extLst>
          </p:cNvPr>
          <p:cNvSpPr txBox="1"/>
          <p:nvPr/>
        </p:nvSpPr>
        <p:spPr>
          <a:xfrm>
            <a:off x="1634331" y="1847976"/>
            <a:ext cx="77302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A plethora of LLPs searches based on dedicated track and vertex reconstruction.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Limited efficiencies due to: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large flight distances, escaping from the most precise detectors,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displaced tracks and vertices,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800" dirty="0"/>
              <a:t>low transverse momentum.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EED17E1-4839-44E0-8633-45C7F73052DE}"/>
              </a:ext>
            </a:extLst>
          </p:cNvPr>
          <p:cNvSpPr txBox="1"/>
          <p:nvPr/>
        </p:nvSpPr>
        <p:spPr>
          <a:xfrm>
            <a:off x="2864993" y="4124570"/>
            <a:ext cx="3818674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Dedicated trigger is necessarily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C0DE9AF-914D-40EA-9E48-DBFB33DCE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412" y="5294334"/>
            <a:ext cx="4228894" cy="151579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A15D3B6-7B5E-4E85-870D-8598B23B6707}"/>
              </a:ext>
            </a:extLst>
          </p:cNvPr>
          <p:cNvSpPr txBox="1"/>
          <p:nvPr/>
        </p:nvSpPr>
        <p:spPr>
          <a:xfrm>
            <a:off x="1364282" y="1528046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RUN 2:</a:t>
            </a:r>
          </a:p>
        </p:txBody>
      </p:sp>
      <p:sp>
        <p:nvSpPr>
          <p:cNvPr id="14" name="AutoShape 5" descr="Different processes involving LLP signatures in a generic tracker, represented by 5 pixel layers and 5 strip layers.">
            <a:extLst>
              <a:ext uri="{FF2B5EF4-FFF2-40B4-BE49-F238E27FC236}">
                <a16:creationId xmlns:a16="http://schemas.microsoft.com/office/drawing/2014/main" id="{15AD0771-0FB9-4BD6-9247-BAEE306830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69113" y="39306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B228439-B84E-4019-B49C-D70B615CA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094" y="2655461"/>
            <a:ext cx="2973116" cy="224557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6E54A7E-00EA-4832-B44C-E70E643D0AA8}"/>
              </a:ext>
            </a:extLst>
          </p:cNvPr>
          <p:cNvSpPr txBox="1"/>
          <p:nvPr/>
        </p:nvSpPr>
        <p:spPr>
          <a:xfrm>
            <a:off x="11333796" y="4851929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2019 JINST 14 P11099</a:t>
            </a:r>
            <a:endParaRPr lang="en-GB" sz="1100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1313D67-63F8-4B81-9BAB-2691FDCC8B9D}"/>
              </a:ext>
            </a:extLst>
          </p:cNvPr>
          <p:cNvSpPr/>
          <p:nvPr/>
        </p:nvSpPr>
        <p:spPr>
          <a:xfrm>
            <a:off x="1379178" y="4127989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dirty="0">
                <a:solidFill>
                  <a:srgbClr val="C00000"/>
                </a:solidFill>
              </a:rPr>
              <a:t>RUN </a:t>
            </a:r>
            <a:r>
              <a:rPr lang="pl-PL" sz="2000" dirty="0">
                <a:solidFill>
                  <a:srgbClr val="C00000"/>
                </a:solidFill>
              </a:rPr>
              <a:t>3</a:t>
            </a:r>
            <a:r>
              <a:rPr lang="en-GB" sz="2000" dirty="0">
                <a:solidFill>
                  <a:srgbClr val="C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99349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8718B00A-8173-4EB0-81CE-0C3C6FE2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10" y="5871029"/>
            <a:ext cx="7979619" cy="149007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2499B08-87B2-4E03-93E0-C2012455D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55" y="2843497"/>
            <a:ext cx="5750097" cy="1796905"/>
          </a:xfrm>
          <a:prstGeom prst="rect">
            <a:avLst/>
          </a:prstGeom>
        </p:spPr>
      </p:pic>
      <p:sp>
        <p:nvSpPr>
          <p:cNvPr id="5122" name="Prostokąt 2">
            <a:hlinkClick r:id="rId5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3" y="681906"/>
            <a:ext cx="79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ATLAS LLP tracking</a:t>
            </a:r>
            <a:r>
              <a:rPr lang="pl-PL" sz="3200" dirty="0"/>
              <a:t> (</a:t>
            </a:r>
            <a:r>
              <a:rPr lang="pl-PL" sz="3200" dirty="0" err="1"/>
              <a:t>displaced</a:t>
            </a:r>
            <a:r>
              <a:rPr lang="pl-PL" sz="3200" dirty="0"/>
              <a:t> </a:t>
            </a:r>
            <a:r>
              <a:rPr lang="pl-PL" sz="3200" dirty="0" err="1"/>
              <a:t>leptons</a:t>
            </a:r>
            <a:r>
              <a:rPr lang="pl-PL" sz="3200" dirty="0"/>
              <a:t>)</a:t>
            </a:r>
            <a:r>
              <a:rPr lang="en-GB" sz="3200" dirty="0"/>
              <a:t>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/>
              <a:t>VERTEX 2023                                      A.Oblakowska-Mucha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14</a:t>
            </a:fld>
            <a:endParaRPr lang="en-GB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64" y="359371"/>
            <a:ext cx="1326000" cy="699832"/>
          </a:xfrm>
          <a:prstGeom prst="rect">
            <a:avLst/>
          </a:prstGeom>
        </p:spPr>
      </p:pic>
      <p:sp>
        <p:nvSpPr>
          <p:cNvPr id="6" name="AutoShape 6" descr="ATLAS Logo - CERN Document Server">
            <a:extLst>
              <a:ext uri="{FF2B5EF4-FFF2-40B4-BE49-F238E27FC236}">
                <a16:creationId xmlns:a16="http://schemas.microsoft.com/office/drawing/2014/main" id="{F22E3848-611A-43FC-B1D3-CA80F52DD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4313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://cds.cern.ch/record/1170735/files/ATLAS-Logo-White.png?subformat=icon-180">
            <a:extLst>
              <a:ext uri="{FF2B5EF4-FFF2-40B4-BE49-F238E27FC236}">
                <a16:creationId xmlns:a16="http://schemas.microsoft.com/office/drawing/2014/main" id="{9FB941F0-0122-449F-818C-B0FB18774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6713" y="3778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C093734-0D82-49D4-A2B2-EF12C5CA268F}"/>
              </a:ext>
            </a:extLst>
          </p:cNvPr>
          <p:cNvSpPr txBox="1"/>
          <p:nvPr/>
        </p:nvSpPr>
        <p:spPr>
          <a:xfrm>
            <a:off x="1286935" y="2087093"/>
            <a:ext cx="91809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C00000"/>
                </a:solidFill>
              </a:rPr>
              <a:t>Large Radius Tracking</a:t>
            </a:r>
            <a:r>
              <a:rPr lang="en-GB" sz="1800" dirty="0"/>
              <a:t> (Run 2):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modification of standard ATLAS reconstruction (increased distances from IP)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endParaRPr lang="en-GB" sz="18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endParaRPr lang="en-GB" sz="18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endParaRPr lang="en-GB" sz="1800" dirty="0"/>
          </a:p>
          <a:p>
            <a:pPr lvl="1">
              <a:spcBef>
                <a:spcPts val="600"/>
              </a:spcBef>
            </a:pPr>
            <a:endParaRPr lang="en-GB" sz="1800" dirty="0"/>
          </a:p>
          <a:p>
            <a:pPr lvl="1">
              <a:spcBef>
                <a:spcPts val="600"/>
              </a:spcBef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In Run 3 </a:t>
            </a:r>
            <a:r>
              <a:rPr lang="en-GB" sz="1800" dirty="0" err="1"/>
              <a:t>reoptimised</a:t>
            </a:r>
            <a:r>
              <a:rPr lang="en-GB" sz="1800" dirty="0"/>
              <a:t> for fake reduction and CPU time.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Trigger runs LRT like offline tracking and standard reconstruction over</a:t>
            </a:r>
            <a:br>
              <a:rPr lang="pl-PL" sz="1800" dirty="0"/>
            </a:br>
            <a:r>
              <a:rPr lang="en-GB" sz="1800" dirty="0"/>
              <a:t> entire detector,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Displaced electrons and muons up to 30 </a:t>
            </a:r>
            <a:r>
              <a:rPr lang="pl-PL" sz="1800" dirty="0"/>
              <a:t>c</a:t>
            </a:r>
            <a:r>
              <a:rPr lang="en-GB" sz="1800" dirty="0"/>
              <a:t>m.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9FE89A7-7CAC-429F-AD80-9E359AAAC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7915" y="1266681"/>
            <a:ext cx="2520780" cy="184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61B070A-E720-414B-9938-9DC23A340B3C}"/>
              </a:ext>
            </a:extLst>
          </p:cNvPr>
          <p:cNvSpPr txBox="1"/>
          <p:nvPr/>
        </p:nvSpPr>
        <p:spPr>
          <a:xfrm>
            <a:off x="10651816" y="3346909"/>
            <a:ext cx="2443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hlinkClick r:id="rId8"/>
              </a:rPr>
              <a:t>J.Burzynski CTD Workshop 2022</a:t>
            </a:r>
            <a:endParaRPr lang="en-GB" sz="12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9B68EDC-AB5D-4CB3-9BB7-1CC11E2EF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4392" y="3632090"/>
            <a:ext cx="4513382" cy="279425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EF7194C-7493-4C5B-8BEE-4A5C014A6BD8}"/>
              </a:ext>
            </a:extLst>
          </p:cNvPr>
          <p:cNvSpPr/>
          <p:nvPr/>
        </p:nvSpPr>
        <p:spPr>
          <a:xfrm>
            <a:off x="3190631" y="1434696"/>
            <a:ext cx="4706121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/>
              <a:t>LLPs decays should occur in ID</a:t>
            </a:r>
          </a:p>
        </p:txBody>
      </p:sp>
    </p:spTree>
    <p:extLst>
      <p:ext uri="{BB962C8B-B14F-4D97-AF65-F5344CB8AC3E}">
        <p14:creationId xmlns:p14="http://schemas.microsoft.com/office/powerpoint/2010/main" val="35192685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76352" y="68190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Performance of </a:t>
            </a:r>
            <a:r>
              <a:rPr lang="pl-PL" sz="3200" dirty="0" err="1"/>
              <a:t>Large</a:t>
            </a:r>
            <a:r>
              <a:rPr lang="pl-PL" sz="3200" dirty="0"/>
              <a:t> Radius </a:t>
            </a:r>
            <a:r>
              <a:rPr lang="pl-PL" sz="3200" dirty="0" err="1"/>
              <a:t>Tracker</a:t>
            </a:r>
            <a:r>
              <a:rPr lang="pl-PL" sz="3200" dirty="0"/>
              <a:t> 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</a:t>
            </a:r>
            <a:r>
              <a:rPr lang="pl-PL" dirty="0"/>
              <a:t>		</a:t>
            </a:r>
            <a:r>
              <a:rPr lang="en-US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64" y="359371"/>
            <a:ext cx="1326000" cy="699832"/>
          </a:xfrm>
          <a:prstGeom prst="rect">
            <a:avLst/>
          </a:prstGeom>
        </p:spPr>
      </p:pic>
      <p:sp>
        <p:nvSpPr>
          <p:cNvPr id="6" name="AutoShape 6" descr="ATLAS Logo - CERN Document Server">
            <a:extLst>
              <a:ext uri="{FF2B5EF4-FFF2-40B4-BE49-F238E27FC236}">
                <a16:creationId xmlns:a16="http://schemas.microsoft.com/office/drawing/2014/main" id="{F22E3848-611A-43FC-B1D3-CA80F52DD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4313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://cds.cern.ch/record/1170735/files/ATLAS-Logo-White.png?subformat=icon-180">
            <a:extLst>
              <a:ext uri="{FF2B5EF4-FFF2-40B4-BE49-F238E27FC236}">
                <a16:creationId xmlns:a16="http://schemas.microsoft.com/office/drawing/2014/main" id="{9FB941F0-0122-449F-818C-B0FB18774F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6713" y="3778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1898F23-B740-4BA0-B822-DE7C6BFA35DE}"/>
              </a:ext>
            </a:extLst>
          </p:cNvPr>
          <p:cNvSpPr txBox="1"/>
          <p:nvPr/>
        </p:nvSpPr>
        <p:spPr>
          <a:xfrm>
            <a:off x="2036192" y="6129180"/>
            <a:ext cx="794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/>
              <a:t>HL-LHC, </a:t>
            </a:r>
            <a:r>
              <a:rPr lang="pl-PL" sz="1800" dirty="0" err="1"/>
              <a:t>new</a:t>
            </a:r>
            <a:r>
              <a:rPr lang="pl-PL" sz="1800" dirty="0"/>
              <a:t> Inner </a:t>
            </a:r>
            <a:r>
              <a:rPr lang="pl-PL" sz="1800" dirty="0" err="1"/>
              <a:t>Tracker</a:t>
            </a:r>
            <a:r>
              <a:rPr lang="pl-PL" sz="1800" dirty="0"/>
              <a:t>: ML applied to </a:t>
            </a:r>
            <a:r>
              <a:rPr lang="pl-PL" sz="1800" dirty="0" err="1"/>
              <a:t>tracking</a:t>
            </a:r>
            <a:r>
              <a:rPr lang="pl-PL" sz="1800" dirty="0"/>
              <a:t> (</a:t>
            </a:r>
            <a:r>
              <a:rPr lang="pl-PL" sz="1800" dirty="0" err="1"/>
              <a:t>Graph</a:t>
            </a:r>
            <a:r>
              <a:rPr lang="pl-PL" sz="1800" dirty="0"/>
              <a:t> </a:t>
            </a:r>
            <a:r>
              <a:rPr lang="pl-PL" sz="1800" dirty="0" err="1"/>
              <a:t>Neural</a:t>
            </a:r>
            <a:r>
              <a:rPr lang="pl-PL" sz="1800" dirty="0"/>
              <a:t> Network) </a:t>
            </a:r>
            <a:endParaRPr lang="en-GB" sz="1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E62732D-2B01-4FE2-B4C4-8179AD71D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872"/>
          <a:stretch/>
        </p:blipFill>
        <p:spPr>
          <a:xfrm>
            <a:off x="1265420" y="2226456"/>
            <a:ext cx="3276359" cy="300673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ADB647D-5A5E-40E0-81C1-41333FC9D442}"/>
              </a:ext>
            </a:extLst>
          </p:cNvPr>
          <p:cNvSpPr txBox="1"/>
          <p:nvPr/>
        </p:nvSpPr>
        <p:spPr>
          <a:xfrm>
            <a:off x="2543231" y="1763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Efficiency with simulated samples: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74E66267-8074-4A2E-809C-AAFA50C67DF2}"/>
                  </a:ext>
                </a:extLst>
              </p:cNvPr>
              <p:cNvSpPr/>
              <p:nvPr/>
            </p:nvSpPr>
            <p:spPr>
              <a:xfrm>
                <a:off x="8720366" y="1585229"/>
                <a:ext cx="432048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GB" sz="1800" dirty="0"/>
                  <a:t>Neu</a:t>
                </a:r>
                <a:r>
                  <a:rPr lang="pl-PL" sz="1800" dirty="0" err="1"/>
                  <a:t>tral</a:t>
                </a:r>
                <a:r>
                  <a:rPr lang="en-GB" sz="1800" dirty="0"/>
                  <a:t> kaons vertices</a:t>
                </a:r>
                <a:r>
                  <a:rPr lang="pl-PL" sz="1800" dirty="0"/>
                  <a:t> for </a:t>
                </a:r>
                <a:br>
                  <a:rPr lang="pl-PL" sz="1800" b="0" i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800" b="0" i="0" dirty="0" smtClean="0">
                          <a:latin typeface="Cambria Math" panose="02040503050406030204" pitchFamily="18" charset="0"/>
                        </a:rPr>
                        <m:t>472</m:t>
                      </m:r>
                      <m:r>
                        <a:rPr lang="pl-PL" sz="1800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pl-PL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l-PL" sz="1800" b="0" i="1" smtClean="0">
                              <a:latin typeface="Cambria Math" panose="02040503050406030204" pitchFamily="18" charset="0"/>
                            </a:rPr>
                            <m:t>𝑣𝑡𝑥</m:t>
                          </m:r>
                        </m:sub>
                      </m:sSub>
                      <m:r>
                        <a:rPr lang="pl-PL" sz="1800" b="0" i="0" smtClean="0">
                          <a:latin typeface="Cambria Math" panose="02040503050406030204" pitchFamily="18" charset="0"/>
                        </a:rPr>
                        <m:t>&lt;522 </m:t>
                      </m:r>
                      <m:r>
                        <m:rPr>
                          <m:sty m:val="p"/>
                        </m:rPr>
                        <a:rPr lang="pl-PL" sz="18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pl-PL" sz="1800" dirty="0"/>
              </a:p>
              <a:p>
                <a:r>
                  <a:rPr lang="pl-PL" sz="1800" dirty="0"/>
                  <a:t>2-track, standard and LRT </a:t>
                </a:r>
                <a:r>
                  <a:rPr lang="pl-PL" sz="1800" dirty="0" err="1"/>
                  <a:t>tracking</a:t>
                </a:r>
                <a:endParaRPr lang="en-GB" sz="1800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74E66267-8074-4A2E-809C-AAFA50C67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366" y="1585229"/>
                <a:ext cx="4320480" cy="923330"/>
              </a:xfrm>
              <a:prstGeom prst="rect">
                <a:avLst/>
              </a:prstGeom>
              <a:blipFill>
                <a:blip r:embed="rId6"/>
                <a:stretch>
                  <a:fillRect l="-1271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az 11">
            <a:extLst>
              <a:ext uri="{FF2B5EF4-FFF2-40B4-BE49-F238E27FC236}">
                <a16:creationId xmlns:a16="http://schemas.microsoft.com/office/drawing/2014/main" id="{2735690B-790E-4FB7-A3B5-A8CC9EC3F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121" y="2579681"/>
            <a:ext cx="4236990" cy="30067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2C5A779-153C-4486-80F4-2D9A58697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73"/>
          <a:stretch/>
        </p:blipFill>
        <p:spPr>
          <a:xfrm>
            <a:off x="4541779" y="2226456"/>
            <a:ext cx="3276358" cy="300673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A76923D-1FB4-4F9B-97E8-471962D90A75}"/>
              </a:ext>
            </a:extLst>
          </p:cNvPr>
          <p:cNvSpPr txBox="1"/>
          <p:nvPr/>
        </p:nvSpPr>
        <p:spPr>
          <a:xfrm>
            <a:off x="10893176" y="6651407"/>
            <a:ext cx="2443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hlinkClick r:id="rId8"/>
              </a:rPr>
              <a:t>J.Burzynski</a:t>
            </a:r>
            <a:r>
              <a:rPr lang="en-GB" sz="1200" dirty="0">
                <a:hlinkClick r:id="rId8"/>
              </a:rPr>
              <a:t> CTD Workshop 2022</a:t>
            </a:r>
            <a:endParaRPr lang="en-GB" sz="1200" dirty="0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DADE7D9A-4B42-49F4-AD50-383CF84FF4BF}"/>
              </a:ext>
            </a:extLst>
          </p:cNvPr>
          <p:cNvGrpSpPr/>
          <p:nvPr/>
        </p:nvGrpSpPr>
        <p:grpSpPr>
          <a:xfrm>
            <a:off x="12452761" y="1763280"/>
            <a:ext cx="980664" cy="969938"/>
            <a:chOff x="11726240" y="1439171"/>
            <a:chExt cx="980664" cy="969938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3932E1FC-5965-43E5-A8DE-34794AC3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11726240" y="1439171"/>
              <a:ext cx="980664" cy="969938"/>
            </a:xfrm>
            <a:prstGeom prst="rect">
              <a:avLst/>
            </a:prstGeom>
          </p:spPr>
        </p:pic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68A5B674-23B4-4CBE-A2B1-E0CFC65B3837}"/>
                </a:ext>
              </a:extLst>
            </p:cNvPr>
            <p:cNvSpPr txBox="1"/>
            <p:nvPr/>
          </p:nvSpPr>
          <p:spPr>
            <a:xfrm>
              <a:off x="11828524" y="1685685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dirty="0"/>
                <a:t>Data!</a:t>
              </a:r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809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US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4124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CMS Trigger in Run 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6900" y="7004050"/>
            <a:ext cx="3022600" cy="401638"/>
          </a:xfrm>
        </p:spPr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16</a:t>
            </a:fld>
            <a:endParaRPr lang="en-US" alt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009" y="274088"/>
            <a:ext cx="992593" cy="99259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466024F-68CD-4BE6-B578-77891AF9C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0440" y="1648551"/>
            <a:ext cx="2542490" cy="3536236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D9D71032-C3C0-4D5F-9132-682841454160}"/>
              </a:ext>
            </a:extLst>
          </p:cNvPr>
          <p:cNvSpPr/>
          <p:nvPr/>
        </p:nvSpPr>
        <p:spPr>
          <a:xfrm>
            <a:off x="11714666" y="5184794"/>
            <a:ext cx="1297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F7F7F"/>
                </a:solidFill>
                <a:latin typeface="GoudyOldStyleT-Bold"/>
              </a:rPr>
              <a:t>EXO-21-006</a:t>
            </a:r>
            <a:endParaRPr lang="en-US" sz="18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CD1AA37-35DA-403F-87B8-C10075058752}"/>
              </a:ext>
            </a:extLst>
          </p:cNvPr>
          <p:cNvSpPr txBox="1"/>
          <p:nvPr/>
        </p:nvSpPr>
        <p:spPr>
          <a:xfrm>
            <a:off x="1593946" y="4644060"/>
            <a:ext cx="755609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Displaced muons: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Muons originating from a common secondary vertex separated from pp interaction by distance ~µm to several meters (dimuon trigger) </a:t>
            </a:r>
            <a:r>
              <a:rPr lang="en-US" sz="1600" dirty="0">
                <a:hlinkClick r:id="rId6"/>
              </a:rPr>
              <a:t>Phys. Rev. Lett. 127(2021) 261804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Search for LLP with high missing energy in 4 endcap muon detectors (7-10.5 m away from IP).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F31690C-FEBC-4BD4-9B1C-9CE8F385024D}"/>
              </a:ext>
            </a:extLst>
          </p:cNvPr>
          <p:cNvSpPr/>
          <p:nvPr/>
        </p:nvSpPr>
        <p:spPr>
          <a:xfrm>
            <a:off x="9572044" y="805851"/>
            <a:ext cx="19127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Lucida Grande"/>
                <a:hlinkClick r:id="rId7"/>
              </a:rPr>
              <a:t>JHEP 05 (2023) 228</a:t>
            </a:r>
            <a:endParaRPr lang="en-US" sz="16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B4A5C5D-E616-4EBB-B346-58A6F8DDD378}"/>
              </a:ext>
            </a:extLst>
          </p:cNvPr>
          <p:cNvSpPr txBox="1"/>
          <p:nvPr/>
        </p:nvSpPr>
        <p:spPr>
          <a:xfrm>
            <a:off x="1376363" y="1969678"/>
            <a:ext cx="87597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Run 3 trigger: new tracking in HLT based on </a:t>
            </a:r>
            <a:r>
              <a:rPr lang="en-US" sz="1800" dirty="0" err="1"/>
              <a:t>optimised</a:t>
            </a:r>
            <a:r>
              <a:rPr lang="en-US" sz="1800" dirty="0"/>
              <a:t> pixel track.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Software based trigger online trigger running on CPU+GPU farm.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GPU reconstruction implemented and fully commissioned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en-US" sz="1800" dirty="0"/>
              <a:t>calorimeter and pixel local reconstruction + pixel tracking + vertex reconstruction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en-US" sz="1800" dirty="0"/>
              <a:t>The execution time per event of was reduced by ~40%</a:t>
            </a:r>
          </a:p>
          <a:p>
            <a:pPr lvl="2">
              <a:spcBef>
                <a:spcPts val="600"/>
              </a:spcBef>
            </a:pPr>
            <a:r>
              <a:rPr lang="en-US" sz="1600" dirty="0">
                <a:hlinkClick r:id="rId8"/>
              </a:rPr>
              <a:t>CMS DP2023-024</a:t>
            </a:r>
            <a:endParaRPr lang="en-US" sz="1600"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8355D8F-C182-4B07-9322-69021E58F3A2}"/>
              </a:ext>
            </a:extLst>
          </p:cNvPr>
          <p:cNvGrpSpPr/>
          <p:nvPr/>
        </p:nvGrpSpPr>
        <p:grpSpPr>
          <a:xfrm>
            <a:off x="9067836" y="3740323"/>
            <a:ext cx="4243970" cy="3258274"/>
            <a:chOff x="9067836" y="3740323"/>
            <a:chExt cx="4243970" cy="3258274"/>
          </a:xfrm>
        </p:grpSpPr>
        <p:pic>
          <p:nvPicPr>
            <p:cNvPr id="2052" name="Picture 4" descr="https://cds.cern.ch/record/2791600/files/JPsi_GEM_white2D.png?subformat=icon-1440">
              <a:extLst>
                <a:ext uri="{FF2B5EF4-FFF2-40B4-BE49-F238E27FC236}">
                  <a16:creationId xmlns:a16="http://schemas.microsoft.com/office/drawing/2014/main" id="{E8F5D4A1-8534-4BD4-B65F-8DEF68BF3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36" y="3740323"/>
              <a:ext cx="4243970" cy="325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D0F473BF-4100-4EB1-80B8-B2EA3479E09A}"/>
                </a:ext>
              </a:extLst>
            </p:cNvPr>
            <p:cNvSpPr/>
            <p:nvPr/>
          </p:nvSpPr>
          <p:spPr>
            <a:xfrm>
              <a:off x="10233562" y="6668535"/>
              <a:ext cx="2419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PT Sans"/>
                </a:rPr>
                <a:t>CMS-PHO-EVENTS-2021-031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393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387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/>
              <a:t>Displaced</a:t>
            </a:r>
            <a:r>
              <a:rPr lang="pl-PL" sz="3200" dirty="0"/>
              <a:t> </a:t>
            </a:r>
            <a:r>
              <a:rPr lang="pl-PL" sz="3200" dirty="0" err="1"/>
              <a:t>jets</a:t>
            </a:r>
            <a:r>
              <a:rPr lang="pl-PL" sz="3200" dirty="0"/>
              <a:t>: CMS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</a:t>
            </a:r>
            <a:r>
              <a:rPr lang="pl-PL" dirty="0"/>
              <a:t>		</a:t>
            </a:r>
            <a:r>
              <a:rPr lang="en-US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4E78A1-1F40-2582-488B-57D22D72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009" y="274088"/>
            <a:ext cx="992593" cy="992593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2465B498-6259-4EC4-896E-AA1A86967725}"/>
              </a:ext>
            </a:extLst>
          </p:cNvPr>
          <p:cNvGrpSpPr/>
          <p:nvPr/>
        </p:nvGrpSpPr>
        <p:grpSpPr>
          <a:xfrm>
            <a:off x="8516912" y="2122066"/>
            <a:ext cx="4594274" cy="3600400"/>
            <a:chOff x="7436792" y="1837457"/>
            <a:chExt cx="5674394" cy="4521429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98D8AD7-67FD-4311-96B8-71C00DFD3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6792" y="1837457"/>
              <a:ext cx="5674394" cy="4521429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BECCE5BB-0CF0-4067-8C90-018B2E383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0808" y="5719043"/>
              <a:ext cx="3122367" cy="5595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pole tekstowe 8">
                  <a:extLst>
                    <a:ext uri="{FF2B5EF4-FFF2-40B4-BE49-F238E27FC236}">
                      <a16:creationId xmlns:a16="http://schemas.microsoft.com/office/drawing/2014/main" id="{1D758DC3-CAF6-4F53-9353-E8D484234A11}"/>
                    </a:ext>
                  </a:extLst>
                </p:cNvPr>
                <p:cNvSpPr txBox="1"/>
                <p:nvPr/>
              </p:nvSpPr>
              <p:spPr>
                <a:xfrm>
                  <a:off x="11256575" y="5857506"/>
                  <a:ext cx="4299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pole tekstowe 8">
                  <a:extLst>
                    <a:ext uri="{FF2B5EF4-FFF2-40B4-BE49-F238E27FC236}">
                      <a16:creationId xmlns:a16="http://schemas.microsoft.com/office/drawing/2014/main" id="{1D758DC3-CAF6-4F53-9353-E8D48423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6575" y="5857506"/>
                  <a:ext cx="42999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6393" r="-13115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pole tekstowe 10">
                  <a:extLst>
                    <a:ext uri="{FF2B5EF4-FFF2-40B4-BE49-F238E27FC236}">
                      <a16:creationId xmlns:a16="http://schemas.microsoft.com/office/drawing/2014/main" id="{0EF46915-3451-4535-8152-00168FC5A1C3}"/>
                    </a:ext>
                  </a:extLst>
                </p:cNvPr>
                <p:cNvSpPr txBox="1"/>
                <p:nvPr/>
              </p:nvSpPr>
              <p:spPr>
                <a:xfrm>
                  <a:off x="12432301" y="4498330"/>
                  <a:ext cx="4299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l-PL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pole tekstowe 10">
                  <a:extLst>
                    <a:ext uri="{FF2B5EF4-FFF2-40B4-BE49-F238E27FC236}">
                      <a16:creationId xmlns:a16="http://schemas.microsoft.com/office/drawing/2014/main" id="{0EF46915-3451-4535-8152-00168FC5A1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2301" y="4498330"/>
                  <a:ext cx="42999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8033" r="-3279" b="-169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184F1714-4848-43B4-95ED-51E2D2E8A124}"/>
                </a:ext>
              </a:extLst>
            </p:cNvPr>
            <p:cNvSpPr/>
            <p:nvPr/>
          </p:nvSpPr>
          <p:spPr>
            <a:xfrm>
              <a:off x="9454393" y="2388693"/>
              <a:ext cx="23936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dirty="0" err="1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jets</a:t>
              </a:r>
              <a:r>
                <a:rPr lang="pl-PL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with</a:t>
              </a:r>
            </a:p>
            <a:p>
              <a:r>
                <a:rPr lang="en-GB" dirty="0">
                  <a:solidFill>
                    <a:srgbClr val="FFFF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displaced tracks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B01A51C6-47AF-48EC-B3AD-23A113AFBEDE}"/>
                </a:ext>
              </a:extLst>
            </p:cNvPr>
            <p:cNvSpPr txBox="1"/>
            <p:nvPr/>
          </p:nvSpPr>
          <p:spPr>
            <a:xfrm>
              <a:off x="11293321" y="3559633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D41506"/>
                  </a:solidFill>
                </a:rPr>
                <a:t>SV</a:t>
              </a:r>
              <a:endParaRPr lang="en-GB" dirty="0">
                <a:solidFill>
                  <a:srgbClr val="D41506"/>
                </a:solidFill>
              </a:endParaRP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6E2C2FE4-6E0B-4A35-B6B2-3027C282BC5F}"/>
                </a:ext>
              </a:extLst>
            </p:cNvPr>
            <p:cNvSpPr txBox="1"/>
            <p:nvPr/>
          </p:nvSpPr>
          <p:spPr>
            <a:xfrm>
              <a:off x="10029080" y="4105978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>
                  <a:solidFill>
                    <a:srgbClr val="FFFF00"/>
                  </a:solidFill>
                </a:rPr>
                <a:t>PVs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C6064C6-0000-4444-AD21-CD5254A78193}"/>
              </a:ext>
            </a:extLst>
          </p:cNvPr>
          <p:cNvSpPr txBox="1"/>
          <p:nvPr/>
        </p:nvSpPr>
        <p:spPr>
          <a:xfrm>
            <a:off x="1486405" y="1764422"/>
            <a:ext cx="629149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Goal: model-</a:t>
            </a:r>
            <a:r>
              <a:rPr lang="en-GB" sz="1800" dirty="0" err="1"/>
              <a:t>i</a:t>
            </a:r>
            <a:r>
              <a:rPr lang="pl-PL" sz="1800" dirty="0"/>
              <a:t>n</a:t>
            </a:r>
            <a:r>
              <a:rPr lang="en-GB" sz="1800" dirty="0"/>
              <a:t>dependent search for displaced  jets.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LLP should decay inside the tracker, decay vertex displaced from production vertex no more than 55 </a:t>
            </a:r>
            <a:r>
              <a:rPr lang="pl-PL" sz="1800" dirty="0"/>
              <a:t>cm</a:t>
            </a:r>
            <a:r>
              <a:rPr lang="en-GB" sz="1800" dirty="0"/>
              <a:t> in transverse plane</a:t>
            </a:r>
            <a:r>
              <a:rPr lang="pl-PL" sz="1800" dirty="0"/>
              <a:t>.</a:t>
            </a:r>
            <a:endParaRPr lang="en-GB" sz="18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444C8B2-A9EC-45B8-A9E4-17D9C66C5655}"/>
              </a:ext>
            </a:extLst>
          </p:cNvPr>
          <p:cNvSpPr/>
          <p:nvPr/>
        </p:nvSpPr>
        <p:spPr>
          <a:xfrm>
            <a:off x="9752574" y="6411548"/>
            <a:ext cx="3358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9"/>
              </a:rPr>
              <a:t>https://cms3d.web.cern.ch/EXO-20-003/</a:t>
            </a:r>
            <a:endParaRPr lang="en-GB" sz="14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C00456C-4AA2-412C-891F-4D26948F032F}"/>
              </a:ext>
            </a:extLst>
          </p:cNvPr>
          <p:cNvSpPr txBox="1"/>
          <p:nvPr/>
        </p:nvSpPr>
        <p:spPr>
          <a:xfrm>
            <a:off x="1468324" y="3172996"/>
            <a:ext cx="659520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New dedicated trigger tested in Run 2 and applied in Run 3.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Identification of PVs</a:t>
            </a:r>
            <a:r>
              <a:rPr lang="pl-PL" sz="1800" dirty="0"/>
              <a:t>.</a:t>
            </a: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Jets reconstructed by energy deposits in calorimeter, with tracks associated with PV and missing momentum.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Full event reconstruction offline with BDT to estimate background etc.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Reconstruction of secondary vertex.</a:t>
            </a:r>
          </a:p>
          <a:p>
            <a:pPr>
              <a:spcBef>
                <a:spcPts val="600"/>
              </a:spcBef>
            </a:pPr>
            <a:endParaRPr lang="en-GB" sz="18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B6FC2F8-0255-43D8-90F7-68726E05A418}"/>
              </a:ext>
            </a:extLst>
          </p:cNvPr>
          <p:cNvSpPr txBox="1"/>
          <p:nvPr/>
        </p:nvSpPr>
        <p:spPr>
          <a:xfrm>
            <a:off x="1376363" y="4727267"/>
            <a:ext cx="312861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800" dirty="0"/>
              <a:t>Displaced trigger</a:t>
            </a:r>
          </a:p>
          <a:p>
            <a:r>
              <a:rPr lang="en-GB" sz="1800" dirty="0"/>
              <a:t>more efficient for low-mass LLP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912A355-CBB7-4208-9400-571312A2EB78}"/>
              </a:ext>
            </a:extLst>
          </p:cNvPr>
          <p:cNvSpPr txBox="1"/>
          <p:nvPr/>
        </p:nvSpPr>
        <p:spPr>
          <a:xfrm>
            <a:off x="4815290" y="4588767"/>
            <a:ext cx="324247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/>
              <a:t>Inclusive trigger</a:t>
            </a:r>
          </a:p>
          <a:p>
            <a:r>
              <a:rPr lang="en-GB" sz="1800" dirty="0"/>
              <a:t>high-mass LLP with decay length &lt;3 mm or &gt;300 mm</a:t>
            </a:r>
          </a:p>
        </p:txBody>
      </p:sp>
    </p:spTree>
    <p:extLst>
      <p:ext uri="{BB962C8B-B14F-4D97-AF65-F5344CB8AC3E}">
        <p14:creationId xmlns:p14="http://schemas.microsoft.com/office/powerpoint/2010/main" val="12137138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US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18</a:t>
            </a:fld>
            <a:endParaRPr lang="en-US" alt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86512F9-584A-4EB4-86DE-A328C8379A83}"/>
              </a:ext>
            </a:extLst>
          </p:cNvPr>
          <p:cNvSpPr txBox="1"/>
          <p:nvPr/>
        </p:nvSpPr>
        <p:spPr>
          <a:xfrm>
            <a:off x="2035510" y="1669980"/>
            <a:ext cx="928971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Progress in LLP reconstruction was done mainly due to better reconstruction algorithms, run on GPU and usage of ML techniques.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LHCb: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software trigger on CPU+GPU successfully selects secondary vertices,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hybrid seeding implemented for displaced tracks,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Run 4 and beyond, FPGA-based trigger: pattern recognition for tracking with RETINA algorithm,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ATLAS: Improved efficiency in L1 trigger and HLT with new Large Radius Trigger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CMS: new tracking with fully implemented GPU reconstruction and displaced muon and jets searches.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dirty="0"/>
              <a:t>ALICE: new detector readout, continuous for ion events.  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70ED85AE-33D8-4FD0-9535-B53B3ABDE169}"/>
              </a:ext>
            </a:extLst>
          </p:cNvPr>
          <p:cNvGrpSpPr/>
          <p:nvPr/>
        </p:nvGrpSpPr>
        <p:grpSpPr>
          <a:xfrm>
            <a:off x="9007100" y="4812764"/>
            <a:ext cx="3830625" cy="2297585"/>
            <a:chOff x="9007100" y="4812764"/>
            <a:chExt cx="3830625" cy="2297585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780F0D10-5A2F-46A4-980C-54717B4D2047}"/>
                </a:ext>
              </a:extLst>
            </p:cNvPr>
            <p:cNvGrpSpPr/>
            <p:nvPr/>
          </p:nvGrpSpPr>
          <p:grpSpPr>
            <a:xfrm>
              <a:off x="10883344" y="4812764"/>
              <a:ext cx="1954381" cy="2297585"/>
              <a:chOff x="10883344" y="4812764"/>
              <a:chExt cx="1954381" cy="2297585"/>
            </a:xfrm>
          </p:grpSpPr>
          <p:pic>
            <p:nvPicPr>
              <p:cNvPr id="7" name="Obraz 6">
                <a:extLst>
                  <a:ext uri="{FF2B5EF4-FFF2-40B4-BE49-F238E27FC236}">
                    <a16:creationId xmlns:a16="http://schemas.microsoft.com/office/drawing/2014/main" id="{6DB3CEAF-E51B-4021-9A3C-4E481C069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11154024" y="4812764"/>
                <a:ext cx="1413019" cy="1927117"/>
              </a:xfrm>
              <a:prstGeom prst="rect">
                <a:avLst/>
              </a:prstGeom>
            </p:spPr>
          </p:pic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E200AB10-7C07-4013-A22A-8FAD5C205317}"/>
                  </a:ext>
                </a:extLst>
              </p:cNvPr>
              <p:cNvSpPr txBox="1"/>
              <p:nvPr/>
            </p:nvSpPr>
            <p:spPr>
              <a:xfrm>
                <a:off x="10883344" y="6741017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dirty="0"/>
                  <a:t>2024 data </a:t>
                </a:r>
                <a:r>
                  <a:rPr lang="pl-PL" sz="1800" dirty="0" err="1"/>
                  <a:t>taking</a:t>
                </a:r>
                <a:endParaRPr lang="en-GB" sz="1800" dirty="0"/>
              </a:p>
            </p:txBody>
          </p:sp>
        </p:grpSp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D71FC075-787C-47E6-B173-8022C0AE8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007100" y="5719726"/>
              <a:ext cx="1413018" cy="1127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28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Motivation and outline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 dirty="0"/>
              <a:t>VERTEX 2023                                      </a:t>
            </a:r>
            <a:r>
              <a:rPr lang="en-GB" dirty="0" err="1"/>
              <a:t>A.Oblakowska</a:t>
            </a:r>
            <a:r>
              <a:rPr lang="en-GB" dirty="0"/>
              <a:t>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2</a:t>
            </a:fld>
            <a:endParaRPr lang="en-GB" alt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739329C-D1FE-4DAD-B114-388271394934}"/>
              </a:ext>
            </a:extLst>
          </p:cNvPr>
          <p:cNvSpPr txBox="1"/>
          <p:nvPr/>
        </p:nvSpPr>
        <p:spPr>
          <a:xfrm>
            <a:off x="1973954" y="1978062"/>
            <a:ext cx="57508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New Physics @ LHC experiments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LHCb Upgrade 1: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SM particles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real-time trigger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novel algorithms in HLT1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ATLAS new trigger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CMS displaced muons and jets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09FA527-091F-4F89-97BB-E8769E026016}"/>
              </a:ext>
            </a:extLst>
          </p:cNvPr>
          <p:cNvGrpSpPr/>
          <p:nvPr/>
        </p:nvGrpSpPr>
        <p:grpSpPr>
          <a:xfrm>
            <a:off x="8276924" y="736810"/>
            <a:ext cx="4899298" cy="4975703"/>
            <a:chOff x="2427837" y="2786251"/>
            <a:chExt cx="5614477" cy="6665091"/>
          </a:xfrm>
        </p:grpSpPr>
        <p:pic>
          <p:nvPicPr>
            <p:cNvPr id="8" name="Picture 2" descr="Figure 1. ">
              <a:extLst>
                <a:ext uri="{FF2B5EF4-FFF2-40B4-BE49-F238E27FC236}">
                  <a16:creationId xmlns:a16="http://schemas.microsoft.com/office/drawing/2014/main" id="{FF010C78-5992-4F94-BA47-08B40586A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37" y="2786251"/>
              <a:ext cx="5337592" cy="395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6E7FB8F-0C79-46BE-AD1D-024CAE64F7B1}"/>
                </a:ext>
              </a:extLst>
            </p:cNvPr>
            <p:cNvSpPr/>
            <p:nvPr/>
          </p:nvSpPr>
          <p:spPr>
            <a:xfrm rot="5400000">
              <a:off x="7029543" y="8438571"/>
              <a:ext cx="1708108" cy="317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0" i="0" strike="noStrike" dirty="0">
                  <a:solidFill>
                    <a:srgbClr val="4D4D4D"/>
                  </a:solidFill>
                  <a:effectLst/>
                  <a:latin typeface="Proxima Nova Subset"/>
                </a:rPr>
                <a:t>Albert De </a:t>
              </a:r>
              <a:r>
                <a:rPr lang="en-GB" sz="1200" b="0" i="0" strike="noStrike" dirty="0" err="1">
                  <a:solidFill>
                    <a:srgbClr val="4D4D4D"/>
                  </a:solidFill>
                  <a:effectLst/>
                  <a:latin typeface="Proxima Nova Subset"/>
                </a:rPr>
                <a:t>Roeck</a:t>
              </a:r>
              <a:endParaRPr lang="en-GB" sz="1200" dirty="0"/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F391B03D-AD35-4E30-9972-AEC975C1E002}"/>
              </a:ext>
            </a:extLst>
          </p:cNvPr>
          <p:cNvGrpSpPr/>
          <p:nvPr/>
        </p:nvGrpSpPr>
        <p:grpSpPr>
          <a:xfrm>
            <a:off x="9097177" y="4081698"/>
            <a:ext cx="3802046" cy="2834751"/>
            <a:chOff x="9097177" y="4081698"/>
            <a:chExt cx="3802046" cy="2834751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79DED75E-C8DE-4B89-9CA1-8D54B3BF0B8B}"/>
                </a:ext>
              </a:extLst>
            </p:cNvPr>
            <p:cNvGrpSpPr/>
            <p:nvPr/>
          </p:nvGrpSpPr>
          <p:grpSpPr>
            <a:xfrm>
              <a:off x="9097177" y="4241646"/>
              <a:ext cx="3802046" cy="2674803"/>
              <a:chOff x="7874834" y="3058170"/>
              <a:chExt cx="4666142" cy="3377417"/>
            </a:xfrm>
          </p:grpSpPr>
          <p:cxnSp>
            <p:nvCxnSpPr>
              <p:cNvPr id="11" name="Łącznik prosty ze strzałką 10">
                <a:extLst>
                  <a:ext uri="{FF2B5EF4-FFF2-40B4-BE49-F238E27FC236}">
                    <a16:creationId xmlns:a16="http://schemas.microsoft.com/office/drawing/2014/main" id="{39A58ADD-5162-4192-B62D-E637586B2047}"/>
                  </a:ext>
                </a:extLst>
              </p:cNvPr>
              <p:cNvCxnSpPr/>
              <p:nvPr/>
            </p:nvCxnSpPr>
            <p:spPr>
              <a:xfrm flipV="1">
                <a:off x="8660928" y="3058170"/>
                <a:ext cx="0" cy="2952328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prosty ze strzałką 11">
                <a:extLst>
                  <a:ext uri="{FF2B5EF4-FFF2-40B4-BE49-F238E27FC236}">
                    <a16:creationId xmlns:a16="http://schemas.microsoft.com/office/drawing/2014/main" id="{79AE0A9B-C7D1-40EE-B261-C314D3145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0928" y="6010498"/>
                <a:ext cx="3880048" cy="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pole tekstowe 12">
                    <a:extLst>
                      <a:ext uri="{FF2B5EF4-FFF2-40B4-BE49-F238E27FC236}">
                        <a16:creationId xmlns:a16="http://schemas.microsoft.com/office/drawing/2014/main" id="{6002FB1B-8EC7-4B6E-8E47-865FE3EC1CB0}"/>
                      </a:ext>
                    </a:extLst>
                  </p:cNvPr>
                  <p:cNvSpPr txBox="1"/>
                  <p:nvPr/>
                </p:nvSpPr>
                <p:spPr>
                  <a:xfrm>
                    <a:off x="7874834" y="4242761"/>
                    <a:ext cx="622460" cy="3497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l-PL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𝑁𝑃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" name="pole tekstowe 12">
                    <a:extLst>
                      <a:ext uri="{FF2B5EF4-FFF2-40B4-BE49-F238E27FC236}">
                        <a16:creationId xmlns:a16="http://schemas.microsoft.com/office/drawing/2014/main" id="{6002FB1B-8EC7-4B6E-8E47-865FE3EC1C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834" y="4242761"/>
                    <a:ext cx="622460" cy="34976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819" r="-2410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pole tekstowe 13">
                    <a:extLst>
                      <a:ext uri="{FF2B5EF4-FFF2-40B4-BE49-F238E27FC236}">
                        <a16:creationId xmlns:a16="http://schemas.microsoft.com/office/drawing/2014/main" id="{D0303424-5C48-465A-AF49-09817000BC2D}"/>
                      </a:ext>
                    </a:extLst>
                  </p:cNvPr>
                  <p:cNvSpPr txBox="1"/>
                  <p:nvPr/>
                </p:nvSpPr>
                <p:spPr>
                  <a:xfrm>
                    <a:off x="10523651" y="6041606"/>
                    <a:ext cx="644101" cy="34976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pl-PL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𝑁𝑃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4" name="pole tekstowe 13">
                    <a:extLst>
                      <a:ext uri="{FF2B5EF4-FFF2-40B4-BE49-F238E27FC236}">
                        <a16:creationId xmlns:a16="http://schemas.microsoft.com/office/drawing/2014/main" id="{D0303424-5C48-465A-AF49-09817000BC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3651" y="6041606"/>
                    <a:ext cx="644101" cy="34976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651" r="-2326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753E9650-255B-4550-8DA7-5EE237514475}"/>
                  </a:ext>
                </a:extLst>
              </p:cNvPr>
              <p:cNvSpPr/>
              <p:nvPr/>
            </p:nvSpPr>
            <p:spPr>
              <a:xfrm>
                <a:off x="8713942" y="3305289"/>
                <a:ext cx="132899" cy="267410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pole tekstowe 15">
                    <a:extLst>
                      <a:ext uri="{FF2B5EF4-FFF2-40B4-BE49-F238E27FC236}">
                        <a16:creationId xmlns:a16="http://schemas.microsoft.com/office/drawing/2014/main" id="{DC27442D-6FC3-4C91-8B66-4EDF1990A83C}"/>
                      </a:ext>
                    </a:extLst>
                  </p:cNvPr>
                  <p:cNvSpPr txBox="1"/>
                  <p:nvPr/>
                </p:nvSpPr>
                <p:spPr>
                  <a:xfrm>
                    <a:off x="8436235" y="6124689"/>
                    <a:ext cx="873411" cy="3108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ℴ</m:t>
                          </m:r>
                          <m:r>
                            <a:rPr lang="en-GB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" name="pole tekstowe 14">
                    <a:extLst>
                      <a:ext uri="{FF2B5EF4-FFF2-40B4-BE49-F238E27FC236}">
                        <a16:creationId xmlns:a16="http://schemas.microsoft.com/office/drawing/2014/main" id="{E34FD046-6E5D-42A2-96FB-B7FA1D78B8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6235" y="6124689"/>
                    <a:ext cx="873411" cy="31089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19" r="-8547" b="-3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Owal 16">
                <a:extLst>
                  <a:ext uri="{FF2B5EF4-FFF2-40B4-BE49-F238E27FC236}">
                    <a16:creationId xmlns:a16="http://schemas.microsoft.com/office/drawing/2014/main" id="{E3870358-BD84-4D39-A8DD-EEEF6FF574B8}"/>
                  </a:ext>
                </a:extLst>
              </p:cNvPr>
              <p:cNvSpPr/>
              <p:nvPr/>
            </p:nvSpPr>
            <p:spPr>
              <a:xfrm>
                <a:off x="9263225" y="3716061"/>
                <a:ext cx="3054076" cy="1800185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7A0B6AA8-191F-4510-A26F-F7FD40C0967C}"/>
                  </a:ext>
                </a:extLst>
              </p:cNvPr>
              <p:cNvSpPr txBox="1"/>
              <p:nvPr/>
            </p:nvSpPr>
            <p:spPr>
              <a:xfrm>
                <a:off x="9890965" y="4280500"/>
                <a:ext cx="2030668" cy="505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</a:rPr>
                  <a:t>New Physics</a:t>
                </a:r>
              </a:p>
            </p:txBody>
          </p:sp>
        </p:grp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899CE620-E900-3C1E-8E9C-9E6F145AC2FD}"/>
                </a:ext>
              </a:extLst>
            </p:cNvPr>
            <p:cNvSpPr txBox="1"/>
            <p:nvPr/>
          </p:nvSpPr>
          <p:spPr>
            <a:xfrm>
              <a:off x="9917078" y="4081698"/>
              <a:ext cx="2452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accent5">
                      <a:lumMod val="75000"/>
                    </a:schemeClr>
                  </a:solidFill>
                </a:rPr>
                <a:t>Standard Model </a:t>
              </a:r>
              <a:r>
                <a:rPr lang="en-GB" sz="1600" dirty="0">
                  <a:solidFill>
                    <a:schemeClr val="accent5">
                      <a:lumMod val="75000"/>
                    </a:schemeClr>
                  </a:solidFill>
                </a:rPr>
                <a:t>particles</a:t>
              </a:r>
            </a:p>
          </p:txBody>
        </p:sp>
      </p:grp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22811A2-0EC0-482F-8554-46ED25A5B0ED}"/>
              </a:ext>
            </a:extLst>
          </p:cNvPr>
          <p:cNvSpPr txBox="1"/>
          <p:nvPr/>
        </p:nvSpPr>
        <p:spPr>
          <a:xfrm>
            <a:off x="2828280" y="5959427"/>
            <a:ext cx="5928532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New Physics searches take displaced vertices as the first criterium of selection</a:t>
            </a:r>
          </a:p>
        </p:txBody>
      </p:sp>
    </p:spTree>
    <p:extLst>
      <p:ext uri="{BB962C8B-B14F-4D97-AF65-F5344CB8AC3E}">
        <p14:creationId xmlns:p14="http://schemas.microsoft.com/office/powerpoint/2010/main" val="140970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335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LHC </a:t>
            </a:r>
            <a:r>
              <a:rPr lang="pl-PL" sz="3200" dirty="0" err="1"/>
              <a:t>experiments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</a:t>
            </a:r>
            <a:r>
              <a:rPr lang="pl-PL" dirty="0"/>
              <a:t>		</a:t>
            </a:r>
            <a:r>
              <a:rPr lang="en-US" dirty="0"/>
              <a:t> 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6" name="AutoShape 4" descr="Les enjeux du LHC - Les Expériences se déroulant au LHC">
            <a:extLst>
              <a:ext uri="{FF2B5EF4-FFF2-40B4-BE49-F238E27FC236}">
                <a16:creationId xmlns:a16="http://schemas.microsoft.com/office/drawing/2014/main" id="{B64A6972-E6F7-4504-BDB2-F04B27EB7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4313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D961E7-75D4-406F-8A59-F5F2AE62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86" y="1512163"/>
            <a:ext cx="4688775" cy="26472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965713-1DBE-4017-AD1A-C63DF6ACF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37" y="4089896"/>
            <a:ext cx="4047142" cy="291415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D9A613-836A-43B0-90A7-C8AF41CAE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6" y="1653642"/>
            <a:ext cx="3360349" cy="2436254"/>
          </a:xfrm>
          <a:prstGeom prst="rect">
            <a:avLst/>
          </a:prstGeom>
        </p:spPr>
      </p:pic>
      <p:pic>
        <p:nvPicPr>
          <p:cNvPr id="5126" name="Picture 6" descr="https://twiki.cern.ch/twiki/pub/LHCb/LHCbUpgrade/upgrade-detector.jpg">
            <a:extLst>
              <a:ext uri="{FF2B5EF4-FFF2-40B4-BE49-F238E27FC236}">
                <a16:creationId xmlns:a16="http://schemas.microsoft.com/office/drawing/2014/main" id="{4D86740E-FA3C-44E1-9B06-E619D69B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45" y="3778249"/>
            <a:ext cx="4402443" cy="317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1CA8FF3-95AA-4B7A-B480-BC037CEEE3A5}"/>
              </a:ext>
            </a:extLst>
          </p:cNvPr>
          <p:cNvSpPr txBox="1"/>
          <p:nvPr/>
        </p:nvSpPr>
        <p:spPr>
          <a:xfrm>
            <a:off x="1719841" y="1902696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ALICE</a:t>
            </a:r>
            <a:endParaRPr lang="en-GB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007BF16-852C-4ECF-A07B-F66120F8F450}"/>
              </a:ext>
            </a:extLst>
          </p:cNvPr>
          <p:cNvSpPr txBox="1"/>
          <p:nvPr/>
        </p:nvSpPr>
        <p:spPr>
          <a:xfrm>
            <a:off x="9164984" y="1340070"/>
            <a:ext cx="1136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ATLAS</a:t>
            </a:r>
            <a:endParaRPr lang="en-GB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AF2A4CE-53B2-4C84-8822-BDDC16522EF2}"/>
              </a:ext>
            </a:extLst>
          </p:cNvPr>
          <p:cNvSpPr txBox="1"/>
          <p:nvPr/>
        </p:nvSpPr>
        <p:spPr>
          <a:xfrm>
            <a:off x="1298351" y="425877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CMS</a:t>
            </a:r>
            <a:endParaRPr lang="en-GB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4FC775-296C-43F0-98F7-CE4E765BFA4F}"/>
              </a:ext>
            </a:extLst>
          </p:cNvPr>
          <p:cNvSpPr txBox="1"/>
          <p:nvPr/>
        </p:nvSpPr>
        <p:spPr>
          <a:xfrm>
            <a:off x="11638774" y="1798262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LHCb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4143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LHCb vs ATLAS/CMS</a:t>
            </a:r>
            <a:endParaRPr lang="en-GB" sz="32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</a:t>
            </a:r>
            <a:r>
              <a:rPr lang="pl-PL" dirty="0"/>
              <a:t>		</a:t>
            </a:r>
            <a:r>
              <a:rPr lang="en-US" dirty="0"/>
              <a:t> 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sp>
        <p:nvSpPr>
          <p:cNvPr id="6" name="AutoShape 4" descr="Les enjeux du LHC - Les Expériences se déroulant au LHC">
            <a:extLst>
              <a:ext uri="{FF2B5EF4-FFF2-40B4-BE49-F238E27FC236}">
                <a16:creationId xmlns:a16="http://schemas.microsoft.com/office/drawing/2014/main" id="{B64A6972-E6F7-4504-BDB2-F04B27EB7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4313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8B1760F-ED90-49ED-A81A-20F637EB9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14" y="4631403"/>
            <a:ext cx="5876528" cy="224319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5C761AC-DCB2-4FD6-8941-A59B109268BB}"/>
              </a:ext>
            </a:extLst>
          </p:cNvPr>
          <p:cNvSpPr txBox="1"/>
          <p:nvPr/>
        </p:nvSpPr>
        <p:spPr>
          <a:xfrm>
            <a:off x="1376362" y="1712879"/>
            <a:ext cx="915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LHCb collects less data than ATLAS/CMS (factor ~10) and ha</a:t>
            </a:r>
            <a:r>
              <a:rPr lang="pl-PL" sz="1800" dirty="0"/>
              <a:t>s</a:t>
            </a:r>
            <a:r>
              <a:rPr lang="en-GB" sz="1800" dirty="0"/>
              <a:t> a limited acceptance.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FD29723-F08E-497C-BCC5-496EC3CEF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5145" y="818970"/>
            <a:ext cx="2578497" cy="33927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648057D-D7B1-4475-A6E7-EEB22C03AF54}"/>
              </a:ext>
            </a:extLst>
          </p:cNvPr>
          <p:cNvSpPr/>
          <p:nvPr/>
        </p:nvSpPr>
        <p:spPr>
          <a:xfrm>
            <a:off x="1676152" y="4680584"/>
            <a:ext cx="537041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LHCb has softer triggers (low pT)</a:t>
            </a:r>
            <a:r>
              <a:rPr lang="pl-PL" sz="1800" dirty="0"/>
              <a:t>,</a:t>
            </a:r>
            <a:r>
              <a:rPr lang="en-GB" sz="1800" dirty="0"/>
              <a:t> good vertexing, PID, momentum resolution.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In LHCb we look into complementary phase space regions.</a:t>
            </a: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A270582-509A-475E-90CD-B0E106F21E0D}"/>
              </a:ext>
            </a:extLst>
          </p:cNvPr>
          <p:cNvGrpSpPr/>
          <p:nvPr/>
        </p:nvGrpSpPr>
        <p:grpSpPr>
          <a:xfrm>
            <a:off x="2108200" y="2155541"/>
            <a:ext cx="7170486" cy="2339385"/>
            <a:chOff x="2180208" y="2036619"/>
            <a:chExt cx="7170486" cy="2339385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54AF08CA-D1FA-4B76-B5C0-DC90AB32F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208" y="2036619"/>
              <a:ext cx="7170486" cy="2339385"/>
            </a:xfrm>
            <a:prstGeom prst="rect">
              <a:avLst/>
            </a:prstGeom>
          </p:spPr>
        </p:pic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40FB7B4B-813F-4E80-8D7E-A2A626CA431F}"/>
                </a:ext>
              </a:extLst>
            </p:cNvPr>
            <p:cNvSpPr/>
            <p:nvPr/>
          </p:nvSpPr>
          <p:spPr>
            <a:xfrm>
              <a:off x="7418831" y="2078787"/>
              <a:ext cx="178125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hlinkClick r:id="rId7"/>
                </a:rPr>
                <a:t>web.cern.ch/</a:t>
              </a:r>
              <a:r>
                <a:rPr lang="en-GB" sz="1100" dirty="0" err="1">
                  <a:hlinkClick r:id="rId7"/>
                </a:rPr>
                <a:t>lhc</a:t>
              </a:r>
              <a:r>
                <a:rPr lang="en-GB" sz="1100" dirty="0">
                  <a:hlinkClick r:id="rId7"/>
                </a:rPr>
                <a:t>/statistics/</a:t>
              </a:r>
              <a:endParaRPr lang="en-GB" dirty="0"/>
            </a:p>
          </p:txBody>
        </p:sp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458D38D5-F1F8-4074-85E9-D7ADF558403D}"/>
              </a:ext>
            </a:extLst>
          </p:cNvPr>
          <p:cNvCxnSpPr>
            <a:cxnSpLocks/>
          </p:cNvCxnSpPr>
          <p:nvPr/>
        </p:nvCxnSpPr>
        <p:spPr>
          <a:xfrm>
            <a:off x="9741048" y="7004050"/>
            <a:ext cx="3168352" cy="0"/>
          </a:xfrm>
          <a:prstGeom prst="line">
            <a:avLst/>
          </a:prstGeom>
          <a:ln w="28575" cap="flat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9E0A1AD4-5DD3-4D85-8577-B083EAB3B1EC}"/>
                  </a:ext>
                </a:extLst>
              </p:cNvPr>
              <p:cNvSpPr txBox="1"/>
              <p:nvPr/>
            </p:nvSpPr>
            <p:spPr>
              <a:xfrm>
                <a:off x="11757272" y="6659914"/>
                <a:ext cx="6067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800" b="0" i="1" smtClean="0">
                          <a:latin typeface="Cambria Math" panose="02040503050406030204" pitchFamily="18" charset="0"/>
                        </a:rPr>
                        <m:t>~8 </m:t>
                      </m:r>
                      <m:r>
                        <a:rPr lang="pl-PL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9E0A1AD4-5DD3-4D85-8577-B083EAB3B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7272" y="6659914"/>
                <a:ext cx="606705" cy="276999"/>
              </a:xfrm>
              <a:prstGeom prst="rect">
                <a:avLst/>
              </a:prstGeom>
              <a:blipFill>
                <a:blip r:embed="rId8"/>
                <a:stretch>
                  <a:fillRect l="-2020" r="-5051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5535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1634331" y="2117793"/>
            <a:ext cx="460776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LHCb </a:t>
            </a:r>
            <a:r>
              <a:rPr lang="pl-PL" sz="4400" dirty="0" err="1"/>
              <a:t>case</a:t>
            </a:r>
            <a:r>
              <a:rPr lang="pl-PL" sz="4400" dirty="0"/>
              <a:t> </a:t>
            </a:r>
            <a:r>
              <a:rPr lang="pl-PL" sz="4400" dirty="0" err="1"/>
              <a:t>study</a:t>
            </a:r>
            <a:r>
              <a:rPr lang="pl-PL" sz="4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heavy </a:t>
            </a:r>
            <a:r>
              <a:rPr lang="pl-PL" sz="4400" dirty="0" err="1">
                <a:solidFill>
                  <a:schemeClr val="accent6">
                    <a:lumMod val="75000"/>
                  </a:schemeClr>
                </a:solidFill>
              </a:rPr>
              <a:t>flavour</a:t>
            </a:r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4400" dirty="0" err="1">
                <a:solidFill>
                  <a:schemeClr val="accent6">
                    <a:lumMod val="75000"/>
                  </a:schemeClr>
                </a:solidFill>
              </a:rPr>
              <a:t>decays</a:t>
            </a:r>
            <a:endParaRPr lang="en-GB" sz="4400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US" dirty="0"/>
              <a:t>VERTEX 2023                                      </a:t>
            </a:r>
            <a:r>
              <a:rPr lang="en-US" dirty="0" err="1"/>
              <a:t>A.Oblakowska</a:t>
            </a:r>
            <a:r>
              <a:rPr lang="en-US" dirty="0"/>
              <a:t>-Mucha</a:t>
            </a:r>
            <a:r>
              <a:rPr lang="pl-PL" dirty="0"/>
              <a:t>		</a:t>
            </a:r>
            <a:r>
              <a:rPr lang="en-US" dirty="0"/>
              <a:t> 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4D5E344-3475-4E29-9DAB-13004635A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940848" y="1593979"/>
            <a:ext cx="4420547" cy="43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20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5423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Long-lived particles in LHCb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/>
              <a:t>VERTEX 2023                                      A.Oblakowska-Mucha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6</a:t>
            </a:fld>
            <a:endParaRPr lang="en-GB" alt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844029F-9C81-4C4B-B6C2-41294254114A}"/>
              </a:ext>
            </a:extLst>
          </p:cNvPr>
          <p:cNvSpPr txBox="1"/>
          <p:nvPr/>
        </p:nvSpPr>
        <p:spPr>
          <a:xfrm>
            <a:off x="1764560" y="2498835"/>
            <a:ext cx="584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Standard Model: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Strange hadrons.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Searches for exotic resonances in B/D decays.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65FAA8E-8BCA-4644-88A6-B655803D734E}"/>
              </a:ext>
            </a:extLst>
          </p:cNvPr>
          <p:cNvSpPr txBox="1"/>
          <p:nvPr/>
        </p:nvSpPr>
        <p:spPr>
          <a:xfrm>
            <a:off x="8442962" y="2711962"/>
            <a:ext cx="4568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Beyond Standard Model: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/>
              <a:t>Direct production of new particles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/>
              <a:t>Dark Matter with LL Higgs coupling,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/>
              <a:t>Dark Photon, etc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9C1B1284-9490-4F99-8E9C-D2D005FDDB05}"/>
              </a:ext>
            </a:extLst>
          </p:cNvPr>
          <p:cNvGrpSpPr/>
          <p:nvPr/>
        </p:nvGrpSpPr>
        <p:grpSpPr>
          <a:xfrm>
            <a:off x="8827625" y="4145536"/>
            <a:ext cx="3681876" cy="2225001"/>
            <a:chOff x="9721994" y="1366929"/>
            <a:chExt cx="3205313" cy="1883760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A16FB07B-0BAF-4321-83B3-4B23624C6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393" t="14360" r="3546" b="20995"/>
            <a:stretch/>
          </p:blipFill>
          <p:spPr>
            <a:xfrm>
              <a:off x="11121705" y="1366929"/>
              <a:ext cx="1805602" cy="1832603"/>
            </a:xfrm>
            <a:prstGeom prst="rect">
              <a:avLst/>
            </a:prstGeom>
          </p:spPr>
        </p:pic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B2C61F85-E844-4735-80A6-0702E3D8BC42}"/>
                </a:ext>
              </a:extLst>
            </p:cNvPr>
            <p:cNvSpPr/>
            <p:nvPr/>
          </p:nvSpPr>
          <p:spPr>
            <a:xfrm>
              <a:off x="10173096" y="262612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4A6ADF55-2E2F-443B-849D-27190F79B23A}"/>
                </a:ext>
              </a:extLst>
            </p:cNvPr>
            <p:cNvCxnSpPr>
              <a:stCxn id="12" idx="1"/>
            </p:cNvCxnSpPr>
            <p:nvPr/>
          </p:nvCxnSpPr>
          <p:spPr>
            <a:xfrm flipH="1" flipV="1">
              <a:off x="9750994" y="2410098"/>
              <a:ext cx="437918" cy="2318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77F2F639-E392-4A8C-9A6B-B5D4EC0D54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1240" y="2525029"/>
              <a:ext cx="80432" cy="1536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2AF963C5-150A-4DD1-9D57-8FEE424896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9953" y="2680122"/>
              <a:ext cx="238241" cy="57056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5802DF37-ADC4-4F2A-BA32-38F369361C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33672" y="2667960"/>
              <a:ext cx="647247" cy="38870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7CEAB902-3D72-46C1-882B-07521B32CB5F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9721994" y="2680122"/>
              <a:ext cx="451102" cy="6406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675A050C-8553-4E21-A3EA-73CC579DAA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11339" y="2664082"/>
              <a:ext cx="491912" cy="8010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C7FB48CF-B098-46A7-A089-58F3D65B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1826" y="2364577"/>
              <a:ext cx="948385" cy="314105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ole tekstowe 19">
                  <a:extLst>
                    <a:ext uri="{FF2B5EF4-FFF2-40B4-BE49-F238E27FC236}">
                      <a16:creationId xmlns:a16="http://schemas.microsoft.com/office/drawing/2014/main" id="{88DC7D8B-303D-4629-ACF0-8BCF87AB3331}"/>
                    </a:ext>
                  </a:extLst>
                </p:cNvPr>
                <p:cNvSpPr txBox="1"/>
                <p:nvPr/>
              </p:nvSpPr>
              <p:spPr>
                <a:xfrm>
                  <a:off x="10770906" y="2445729"/>
                  <a:ext cx="35759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GB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20" name="pole tekstowe 19">
                  <a:extLst>
                    <a:ext uri="{FF2B5EF4-FFF2-40B4-BE49-F238E27FC236}">
                      <a16:creationId xmlns:a16="http://schemas.microsoft.com/office/drawing/2014/main" id="{88DC7D8B-303D-4629-ACF0-8BCF87AB33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0906" y="2445729"/>
                  <a:ext cx="357597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5085" b="-1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ole tekstowe 20">
                  <a:extLst>
                    <a:ext uri="{FF2B5EF4-FFF2-40B4-BE49-F238E27FC236}">
                      <a16:creationId xmlns:a16="http://schemas.microsoft.com/office/drawing/2014/main" id="{31E144B0-3A41-4103-9058-FB480CBE4364}"/>
                    </a:ext>
                  </a:extLst>
                </p:cNvPr>
                <p:cNvSpPr txBox="1"/>
                <p:nvPr/>
              </p:nvSpPr>
              <p:spPr>
                <a:xfrm>
                  <a:off x="10525627" y="2127673"/>
                  <a:ext cx="24192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GB" sz="20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pole tekstowe 20">
                  <a:extLst>
                    <a:ext uri="{FF2B5EF4-FFF2-40B4-BE49-F238E27FC236}">
                      <a16:creationId xmlns:a16="http://schemas.microsoft.com/office/drawing/2014/main" id="{31E144B0-3A41-4103-9058-FB480CBE4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5627" y="2127673"/>
                  <a:ext cx="241925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0000" r="-20000"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87A3909-9472-45E7-B8B1-9396589A72C5}"/>
              </a:ext>
            </a:extLst>
          </p:cNvPr>
          <p:cNvSpPr txBox="1"/>
          <p:nvPr/>
        </p:nvSpPr>
        <p:spPr>
          <a:xfrm>
            <a:off x="2324224" y="1848997"/>
            <a:ext cx="2364750" cy="40011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/>
              <a:t>Secondary vertices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D80B9ED4-21DB-46E6-BCAE-F7DCC9F15903}"/>
              </a:ext>
            </a:extLst>
          </p:cNvPr>
          <p:cNvSpPr txBox="1"/>
          <p:nvPr/>
        </p:nvSpPr>
        <p:spPr>
          <a:xfrm>
            <a:off x="9287276" y="1937264"/>
            <a:ext cx="2266967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/>
              <a:t>Displaced vertices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8495168-359B-4BB3-B646-32A07F15F24E}"/>
              </a:ext>
            </a:extLst>
          </p:cNvPr>
          <p:cNvGrpSpPr/>
          <p:nvPr/>
        </p:nvGrpSpPr>
        <p:grpSpPr>
          <a:xfrm>
            <a:off x="1860248" y="3457537"/>
            <a:ext cx="5724542" cy="2393564"/>
            <a:chOff x="2394476" y="3680376"/>
            <a:chExt cx="4281740" cy="1699338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1256774-2AE2-4BC5-91C7-CBDFE199D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664" y="3680376"/>
              <a:ext cx="4154552" cy="1699338"/>
            </a:xfrm>
            <a:prstGeom prst="rect">
              <a:avLst/>
            </a:prstGeom>
          </p:spPr>
        </p:pic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C8FBD6E8-6618-4D60-8070-091DD819591E}"/>
                </a:ext>
              </a:extLst>
            </p:cNvPr>
            <p:cNvSpPr txBox="1"/>
            <p:nvPr/>
          </p:nvSpPr>
          <p:spPr>
            <a:xfrm>
              <a:off x="2394476" y="4382920"/>
              <a:ext cx="1236724" cy="3235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100">
                  <a:solidFill>
                    <a:srgbClr val="0070C0"/>
                  </a:solidFill>
                </a:rPr>
                <a:t>VELO sensors</a:t>
              </a: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8BA39C26-95EA-4CC1-867F-F25777237D8D}"/>
              </a:ext>
            </a:extLst>
          </p:cNvPr>
          <p:cNvSpPr/>
          <p:nvPr/>
        </p:nvSpPr>
        <p:spPr>
          <a:xfrm>
            <a:off x="1953745" y="5978140"/>
            <a:ext cx="56458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2000" dirty="0"/>
              <a:t>Decays reconstructed in VELO sensors.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2000" dirty="0"/>
              <a:t>Decays outside VELO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1C3F69A7-37F9-4110-BB99-3BD008338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61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6766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Heavy flavours – secondary vertices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/>
              <a:t>VERTEX 2023                                      A.Oblakowska-Mucha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7</a:t>
            </a:fld>
            <a:endParaRPr lang="en-GB" alt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9272DF8-8145-49ED-ADD6-E1193385D8B5}"/>
              </a:ext>
            </a:extLst>
          </p:cNvPr>
          <p:cNvSpPr txBox="1"/>
          <p:nvPr/>
        </p:nvSpPr>
        <p:spPr>
          <a:xfrm>
            <a:off x="1700616" y="1625743"/>
            <a:ext cx="7609779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Standard Model beauty and charm hadrons fly mm-cm distances and decay into low-momentum particles.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Tracking system (VELO, UT, </a:t>
            </a:r>
            <a:r>
              <a:rPr lang="en-GB" sz="1800" dirty="0" err="1"/>
              <a:t>SciFi</a:t>
            </a:r>
            <a:r>
              <a:rPr lang="en-GB" sz="1800" dirty="0"/>
              <a:t>) reconstructs </a:t>
            </a:r>
            <a:r>
              <a:rPr lang="pl-PL" sz="1800" dirty="0" err="1"/>
              <a:t>tracks</a:t>
            </a:r>
            <a:r>
              <a:rPr lang="en-GB" sz="1800" dirty="0"/>
              <a:t> geometrically and provides momentum.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Main track types for physics analysis: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­"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Long (</a:t>
            </a:r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VELO+SciFi</a:t>
            </a:r>
            <a:r>
              <a:rPr lang="en-GB" sz="1800" dirty="0" err="1">
                <a:solidFill>
                  <a:schemeClr val="bg1">
                    <a:lumMod val="65000"/>
                  </a:schemeClr>
                </a:solidFill>
              </a:rPr>
              <a:t>+UT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),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­"/>
            </a:pPr>
            <a:r>
              <a:rPr lang="en-GB" sz="1800" dirty="0" err="1">
                <a:solidFill>
                  <a:schemeClr val="accent5">
                    <a:lumMod val="75000"/>
                  </a:schemeClr>
                </a:solidFill>
              </a:rPr>
              <a:t>Downsteam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GB" sz="1800" dirty="0" err="1">
                <a:solidFill>
                  <a:schemeClr val="accent5">
                    <a:lumMod val="75000"/>
                  </a:schemeClr>
                </a:solidFill>
              </a:rPr>
              <a:t>SciFi</a:t>
            </a:r>
            <a:r>
              <a:rPr lang="en-GB" sz="1800" dirty="0" err="1">
                <a:solidFill>
                  <a:schemeClr val="bg1">
                    <a:lumMod val="65000"/>
                  </a:schemeClr>
                </a:solidFill>
              </a:rPr>
              <a:t>+UT</a:t>
            </a:r>
            <a:r>
              <a:rPr lang="en-GB" sz="1800" dirty="0"/>
              <a:t>),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­"/>
            </a:pPr>
            <a:r>
              <a:rPr lang="en-GB" sz="1800" dirty="0">
                <a:solidFill>
                  <a:srgbClr val="C00000"/>
                </a:solidFill>
              </a:rPr>
              <a:t>T tracks (</a:t>
            </a:r>
            <a:r>
              <a:rPr lang="en-GB" sz="1800" dirty="0" err="1">
                <a:solidFill>
                  <a:srgbClr val="C00000"/>
                </a:solidFill>
              </a:rPr>
              <a:t>SciFi</a:t>
            </a:r>
            <a:r>
              <a:rPr lang="en-GB" sz="1800" dirty="0">
                <a:solidFill>
                  <a:srgbClr val="C00000"/>
                </a:solidFill>
              </a:rPr>
              <a:t>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Identification system gives the mass and energy of final states</a:t>
            </a:r>
            <a:br>
              <a:rPr lang="pl-PL" sz="1800" dirty="0"/>
            </a:br>
            <a:r>
              <a:rPr lang="pl-PL" sz="1800" dirty="0"/>
              <a:t> </a:t>
            </a:r>
            <a:r>
              <a:rPr lang="pl-PL" sz="1800" dirty="0" err="1"/>
              <a:t>so</a:t>
            </a:r>
            <a:r>
              <a:rPr lang="pl-PL" sz="1800" dirty="0"/>
              <a:t> the </a:t>
            </a:r>
            <a:r>
              <a:rPr lang="pl-PL" sz="1800" dirty="0" err="1"/>
              <a:t>decay</a:t>
            </a:r>
            <a:r>
              <a:rPr lang="pl-PL" sz="1800" dirty="0"/>
              <a:t> </a:t>
            </a:r>
            <a:r>
              <a:rPr lang="pl-PL" sz="1800" dirty="0" err="1"/>
              <a:t>tree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</a:t>
            </a:r>
            <a:r>
              <a:rPr lang="pl-PL" sz="1800" dirty="0" err="1"/>
              <a:t>reconstructed</a:t>
            </a:r>
            <a:r>
              <a:rPr lang="en-GB" sz="1800" dirty="0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3DBFF38-32E5-473D-883D-B33A793E7781}"/>
              </a:ext>
            </a:extLst>
          </p:cNvPr>
          <p:cNvGrpSpPr/>
          <p:nvPr/>
        </p:nvGrpSpPr>
        <p:grpSpPr>
          <a:xfrm>
            <a:off x="6716712" y="1470407"/>
            <a:ext cx="6140370" cy="5151522"/>
            <a:chOff x="8066931" y="537890"/>
            <a:chExt cx="4832479" cy="3574213"/>
          </a:xfrm>
        </p:grpSpPr>
        <p:pic>
          <p:nvPicPr>
            <p:cNvPr id="7" name="Picture 8" descr="https://ars.els-cdn.com/content/image/1-s2.0-S0146641019300109-gr1_lrg.jpg">
              <a:extLst>
                <a:ext uri="{FF2B5EF4-FFF2-40B4-BE49-F238E27FC236}">
                  <a16:creationId xmlns:a16="http://schemas.microsoft.com/office/drawing/2014/main" id="{80DC5DFC-1573-41E5-86AC-B402C98CE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7032" y="537890"/>
              <a:ext cx="3302378" cy="197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607FF2EB-8DB9-4CEC-8B6B-AA44EB1D945D}"/>
                </a:ext>
              </a:extLst>
            </p:cNvPr>
            <p:cNvSpPr/>
            <p:nvPr/>
          </p:nvSpPr>
          <p:spPr>
            <a:xfrm>
              <a:off x="8066931" y="1989230"/>
              <a:ext cx="548981" cy="2122873"/>
            </a:xfrm>
            <a:prstGeom prst="roundRect">
              <a:avLst>
                <a:gd name="adj" fmla="val 31615"/>
              </a:avLst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79BAEED5-04EB-4FA2-8CBE-A7BA313A9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F2950DF-838F-45BD-84AA-DFCDEB97E2CF}"/>
              </a:ext>
            </a:extLst>
          </p:cNvPr>
          <p:cNvSpPr txBox="1"/>
          <p:nvPr/>
        </p:nvSpPr>
        <p:spPr>
          <a:xfrm>
            <a:off x="9437555" y="3710773"/>
            <a:ext cx="3536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/>
              <a:t>Tracking + PID = decay chain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9D1B03F-E920-27A7-1637-7E6423D1CA5A}"/>
              </a:ext>
            </a:extLst>
          </p:cNvPr>
          <p:cNvSpPr txBox="1"/>
          <p:nvPr/>
        </p:nvSpPr>
        <p:spPr>
          <a:xfrm>
            <a:off x="1728548" y="5630145"/>
            <a:ext cx="6696744" cy="1200329"/>
          </a:xfrm>
          <a:custGeom>
            <a:avLst/>
            <a:gdLst>
              <a:gd name="connsiteX0" fmla="*/ 0 w 6696744"/>
              <a:gd name="connsiteY0" fmla="*/ 0 h 1200329"/>
              <a:gd name="connsiteX1" fmla="*/ 6696744 w 6696744"/>
              <a:gd name="connsiteY1" fmla="*/ 0 h 1200329"/>
              <a:gd name="connsiteX2" fmla="*/ 6696744 w 6696744"/>
              <a:gd name="connsiteY2" fmla="*/ 1200329 h 1200329"/>
              <a:gd name="connsiteX3" fmla="*/ 0 w 6696744"/>
              <a:gd name="connsiteY3" fmla="*/ 1200329 h 1200329"/>
              <a:gd name="connsiteX4" fmla="*/ 0 w 669674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744" h="1200329" fill="none" extrusionOk="0">
                <a:moveTo>
                  <a:pt x="0" y="0"/>
                </a:moveTo>
                <a:cubicBezTo>
                  <a:pt x="1361197" y="-53011"/>
                  <a:pt x="3702355" y="51139"/>
                  <a:pt x="6696744" y="0"/>
                </a:cubicBezTo>
                <a:cubicBezTo>
                  <a:pt x="6610869" y="578584"/>
                  <a:pt x="6647602" y="863617"/>
                  <a:pt x="6696744" y="1200329"/>
                </a:cubicBezTo>
                <a:cubicBezTo>
                  <a:pt x="4907606" y="1313111"/>
                  <a:pt x="2101525" y="1253002"/>
                  <a:pt x="0" y="1200329"/>
                </a:cubicBezTo>
                <a:cubicBezTo>
                  <a:pt x="-77997" y="1008075"/>
                  <a:pt x="58007" y="473347"/>
                  <a:pt x="0" y="0"/>
                </a:cubicBezTo>
                <a:close/>
              </a:path>
              <a:path w="6696744" h="1200329" stroke="0" extrusionOk="0">
                <a:moveTo>
                  <a:pt x="0" y="0"/>
                </a:moveTo>
                <a:cubicBezTo>
                  <a:pt x="2986432" y="129645"/>
                  <a:pt x="5063613" y="41965"/>
                  <a:pt x="6696744" y="0"/>
                </a:cubicBezTo>
                <a:cubicBezTo>
                  <a:pt x="6798377" y="594065"/>
                  <a:pt x="6733639" y="873946"/>
                  <a:pt x="6696744" y="1200329"/>
                </a:cubicBezTo>
                <a:cubicBezTo>
                  <a:pt x="3894651" y="1220230"/>
                  <a:pt x="3199652" y="1349294"/>
                  <a:pt x="0" y="1200329"/>
                </a:cubicBezTo>
                <a:cubicBezTo>
                  <a:pt x="46626" y="741904"/>
                  <a:pt x="-17468" y="171010"/>
                  <a:pt x="0" y="0"/>
                </a:cubicBezTo>
                <a:close/>
              </a:path>
            </a:pathLst>
          </a:custGeom>
          <a:ln w="31750">
            <a:gradFill>
              <a:gsLst>
                <a:gs pos="66000">
                  <a:schemeClr val="accent6">
                    <a:lumMod val="75000"/>
                  </a:schemeClr>
                </a:gs>
                <a:gs pos="100000">
                  <a:srgbClr val="C00000"/>
                </a:gs>
                <a:gs pos="99000">
                  <a:srgbClr val="C000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xmlns="" sd="405862402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LLP</a:t>
            </a:r>
          </a:p>
          <a:p>
            <a:pPr algn="ctr"/>
            <a:r>
              <a:rPr lang="en-GB"/>
              <a:t>Displacement from primary vertex – first selection (trigger)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B874149-5C3B-4FDD-9AE2-A754A9DBD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293" y="4266242"/>
            <a:ext cx="4825781" cy="271450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D09A2D3A-485B-41D1-A451-53589A6FAB7F}"/>
              </a:ext>
            </a:extLst>
          </p:cNvPr>
          <p:cNvSpPr/>
          <p:nvPr/>
        </p:nvSpPr>
        <p:spPr>
          <a:xfrm>
            <a:off x="2180208" y="3418210"/>
            <a:ext cx="3024336" cy="5040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36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0191298-C6D1-47AD-BFDA-6B9FE0EF7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029" y="2748431"/>
            <a:ext cx="6252172" cy="3594521"/>
          </a:xfrm>
          <a:prstGeom prst="rect">
            <a:avLst/>
          </a:prstGeom>
        </p:spPr>
      </p:pic>
      <p:sp>
        <p:nvSpPr>
          <p:cNvPr id="5122" name="Prostokąt 2">
            <a:hlinkClick r:id="rId4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506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Real-Time Analysis Trigger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 dirty="0"/>
              <a:t>VERTEX 2023                                      </a:t>
            </a:r>
            <a:r>
              <a:rPr lang="en-GB" dirty="0" err="1"/>
              <a:t>A.Oblakowska</a:t>
            </a:r>
            <a:r>
              <a:rPr lang="en-GB" dirty="0"/>
              <a:t>-Mucha </a:t>
            </a:r>
            <a:r>
              <a:rPr lang="pl-PL" dirty="0"/>
              <a:t> 		</a:t>
            </a:r>
            <a:r>
              <a:rPr lang="en-GB" dirty="0"/>
              <a:t>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8</a:t>
            </a:fld>
            <a:endParaRPr lang="en-GB" alt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D5B942E-2AA8-4395-A33E-E75031E3D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9C7C6A7-C2F8-4D14-9805-5FB3CE7B2730}"/>
                  </a:ext>
                </a:extLst>
              </p:cNvPr>
              <p:cNvSpPr txBox="1"/>
              <p:nvPr/>
            </p:nvSpPr>
            <p:spPr>
              <a:xfrm>
                <a:off x="1199265" y="2137372"/>
                <a:ext cx="6000251" cy="4862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C00000"/>
                    </a:solidFill>
                  </a:rPr>
                  <a:t>Full software trigger</a:t>
                </a:r>
                <a:r>
                  <a:rPr lang="en-GB" sz="1800" dirty="0"/>
                  <a:t>: GPU based HLT1 and HLT2 reduce data rate to </a:t>
                </a:r>
                <a:r>
                  <a:rPr lang="en-GB" sz="1800" dirty="0">
                    <a:solidFill>
                      <a:srgbClr val="C00000"/>
                    </a:solidFill>
                  </a:rPr>
                  <a:t>10 GB/s </a:t>
                </a:r>
                <a:r>
                  <a:rPr lang="en-GB" sz="1800" dirty="0"/>
                  <a:t>with the offline quality.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/>
                  <a:t>HLT1 data are used for calibration and alignment.</a:t>
                </a:r>
              </a:p>
              <a:p>
                <a:pPr marL="742950" lvl="1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800" dirty="0"/>
                  <a:t>Data for physics analysis follows the criteria of trigger lines based on several parameters (partially reconstructed event in real time).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 marL="742950" lvl="1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800" dirty="0"/>
                  <a:t>NN implemented in inclusive heavy flavour selection! </a:t>
                </a:r>
              </a:p>
              <a:p>
                <a:pPr marL="742950" lvl="1" indent="-285750"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GB" sz="1800" dirty="0">
                    <a:solidFill>
                      <a:srgbClr val="C00000"/>
                    </a:solidFill>
                  </a:rPr>
                  <a:t>May 2022</a:t>
                </a:r>
                <a:r>
                  <a:rPr lang="en-GB" sz="1800" dirty="0"/>
                  <a:t> – first real-time selection in LHCb on stable beams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/>
                  <a:t>HLT2 provides full event reconstruction (including PID) with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(300)</m:t>
                    </m:r>
                  </m:oMath>
                </a14:m>
                <a:r>
                  <a:rPr lang="en-GB" sz="1800" dirty="0"/>
                  <a:t> selection lines over every event</a:t>
                </a:r>
                <a:r>
                  <a:rPr lang="pl-PL" sz="1800" dirty="0"/>
                  <a:t>.</a:t>
                </a:r>
                <a:endParaRPr lang="en-GB" sz="18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9C7C6A7-C2F8-4D14-9805-5FB3CE7B2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65" y="2137372"/>
                <a:ext cx="6000251" cy="4862870"/>
              </a:xfrm>
              <a:prstGeom prst="rect">
                <a:avLst/>
              </a:prstGeom>
              <a:blipFill>
                <a:blip r:embed="rId6"/>
                <a:stretch>
                  <a:fillRect l="-711" t="-753" r="-1524" b="-1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ole tekstowe 7">
            <a:extLst>
              <a:ext uri="{FF2B5EF4-FFF2-40B4-BE49-F238E27FC236}">
                <a16:creationId xmlns:a16="http://schemas.microsoft.com/office/drawing/2014/main" id="{1ECF2768-1D7A-483D-81DC-1709E261EA7B}"/>
              </a:ext>
            </a:extLst>
          </p:cNvPr>
          <p:cNvSpPr txBox="1"/>
          <p:nvPr/>
        </p:nvSpPr>
        <p:spPr>
          <a:xfrm>
            <a:off x="2627273" y="4176359"/>
            <a:ext cx="3127356" cy="738664"/>
          </a:xfrm>
          <a:prstGeom prst="rect">
            <a:avLst/>
          </a:prstGeom>
          <a:noFill/>
          <a:ln w="25400">
            <a:gradFill>
              <a:gsLst>
                <a:gs pos="78365">
                  <a:schemeClr val="accent6">
                    <a:lumMod val="75000"/>
                  </a:schemeClr>
                </a:gs>
                <a:gs pos="69264">
                  <a:srgbClr val="548235"/>
                </a:gs>
                <a:gs pos="0">
                  <a:schemeClr val="accent6">
                    <a:lumMod val="75000"/>
                  </a:schemeClr>
                </a:gs>
                <a:gs pos="0">
                  <a:schemeClr val="accent6">
                    <a:lumMod val="50000"/>
                  </a:schemeClr>
                </a:gs>
                <a:gs pos="93744">
                  <a:srgbClr val="C00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HLT1TwoTracks, HLT1FourTracks, etc.</a:t>
            </a:r>
          </a:p>
          <a:p>
            <a:pPr algn="ctr"/>
            <a:r>
              <a:rPr lang="en-GB" sz="1400" dirty="0"/>
              <a:t>tracks are required to be displaced with respect to the PV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882F9FA-BA12-7A9E-076A-DF898FDFE610}"/>
              </a:ext>
            </a:extLst>
          </p:cNvPr>
          <p:cNvSpPr txBox="1"/>
          <p:nvPr/>
        </p:nvSpPr>
        <p:spPr>
          <a:xfrm>
            <a:off x="8220949" y="2145182"/>
            <a:ext cx="18002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LHC data rate: 4 TB/s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0E944CA-0715-851F-9650-5CD1FB51256E}"/>
              </a:ext>
            </a:extLst>
          </p:cNvPr>
          <p:cNvSpPr txBox="1"/>
          <p:nvPr/>
        </p:nvSpPr>
        <p:spPr>
          <a:xfrm>
            <a:off x="8470474" y="5923871"/>
            <a:ext cx="2464545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LHC</a:t>
            </a:r>
            <a:r>
              <a:rPr lang="pl-PL" sz="2000" dirty="0"/>
              <a:t>b </a:t>
            </a:r>
            <a:r>
              <a:rPr lang="pl-PL" sz="2000" dirty="0" err="1"/>
              <a:t>disk</a:t>
            </a:r>
            <a:r>
              <a:rPr lang="pl-PL" sz="2000" dirty="0"/>
              <a:t> </a:t>
            </a:r>
            <a:r>
              <a:rPr lang="pl-PL" sz="2000" dirty="0" err="1"/>
              <a:t>storage</a:t>
            </a:r>
            <a:r>
              <a:rPr lang="en-GB" sz="2000" dirty="0"/>
              <a:t>: </a:t>
            </a:r>
            <a:r>
              <a:rPr lang="pl-PL" sz="2000" dirty="0"/>
              <a:t>2-10 GB/s</a:t>
            </a:r>
            <a:endParaRPr lang="en-GB" sz="200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310360F8-5715-4D0C-A5A9-977BC3DBB00C}"/>
              </a:ext>
            </a:extLst>
          </p:cNvPr>
          <p:cNvSpPr/>
          <p:nvPr/>
        </p:nvSpPr>
        <p:spPr>
          <a:xfrm>
            <a:off x="7996582" y="3518231"/>
            <a:ext cx="1240409" cy="26001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4CF99CAD-1D10-42B3-B73C-AA1745D594DC}"/>
              </a:ext>
            </a:extLst>
          </p:cNvPr>
          <p:cNvSpPr/>
          <p:nvPr/>
        </p:nvSpPr>
        <p:spPr>
          <a:xfrm>
            <a:off x="9793059" y="3778250"/>
            <a:ext cx="456180" cy="32286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70CAFE1A-0213-45AA-A283-C49F3C2F3A69}"/>
              </a:ext>
            </a:extLst>
          </p:cNvPr>
          <p:cNvSpPr/>
          <p:nvPr/>
        </p:nvSpPr>
        <p:spPr>
          <a:xfrm>
            <a:off x="10980671" y="5302741"/>
            <a:ext cx="456180" cy="32286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C024EFB-7C2F-4C3E-AF8E-2BAC452EEF13}"/>
              </a:ext>
            </a:extLst>
          </p:cNvPr>
          <p:cNvSpPr/>
          <p:nvPr/>
        </p:nvSpPr>
        <p:spPr>
          <a:xfrm>
            <a:off x="11091905" y="6408020"/>
            <a:ext cx="19062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LHCb-FIGURE-2020-016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A5B96ED-F443-4D33-B673-AF26DBBF5443}"/>
              </a:ext>
            </a:extLst>
          </p:cNvPr>
          <p:cNvSpPr/>
          <p:nvPr/>
        </p:nvSpPr>
        <p:spPr>
          <a:xfrm>
            <a:off x="2771775" y="1452768"/>
            <a:ext cx="6393209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LHCb data are read out at </a:t>
            </a:r>
            <a:r>
              <a:rPr lang="pl-PL" sz="2000" dirty="0"/>
              <a:t>3</a:t>
            </a:r>
            <a:r>
              <a:rPr lang="en-GB" sz="2000" dirty="0"/>
              <a:t>0 MHz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(trigger-less system</a:t>
            </a:r>
            <a:r>
              <a:rPr lang="en-GB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469255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hlinkClick r:id="rId3"/>
            <a:extLst>
              <a:ext uri="{FF2B5EF4-FFF2-40B4-BE49-F238E27FC236}">
                <a16:creationId xmlns:a16="http://schemas.microsoft.com/office/drawing/2014/main" id="{06652785-F5D1-48A7-BD10-49060F7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5002213"/>
            <a:ext cx="51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en-GB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410863-0CA9-4295-8259-FB154F403F15}"/>
              </a:ext>
            </a:extLst>
          </p:cNvPr>
          <p:cNvSpPr txBox="1"/>
          <p:nvPr/>
        </p:nvSpPr>
        <p:spPr>
          <a:xfrm>
            <a:off x="3404344" y="681906"/>
            <a:ext cx="7245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Long-lived SM particles in LHCb Run 3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53B9A6-EA1C-4BE1-9B6F-21F1C3C9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6152" y="7004050"/>
            <a:ext cx="10081120" cy="401638"/>
          </a:xfrm>
        </p:spPr>
        <p:txBody>
          <a:bodyPr/>
          <a:lstStyle/>
          <a:p>
            <a:pPr>
              <a:defRPr/>
            </a:pPr>
            <a:r>
              <a:rPr lang="en-GB" dirty="0"/>
              <a:t>VERTEX 2023                                      </a:t>
            </a:r>
            <a:r>
              <a:rPr lang="en-GB" dirty="0" err="1"/>
              <a:t>A.Oblakowska</a:t>
            </a:r>
            <a:r>
              <a:rPr lang="en-GB" dirty="0"/>
              <a:t>-Mucha 		AGH University of Krakow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E0097-B563-4971-9D88-CD78285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902B3-38C3-4F9C-9C66-E2B14AB2E870}" type="slidenum">
              <a:rPr lang="en-GB" altLang="pl-PL" smtClean="0"/>
              <a:pPr>
                <a:defRPr/>
              </a:pPr>
              <a:t>9</a:t>
            </a:fld>
            <a:endParaRPr lang="en-GB" alt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844029F-9C81-4C4B-B6C2-41294254114A}"/>
              </a:ext>
            </a:extLst>
          </p:cNvPr>
          <p:cNvSpPr txBox="1"/>
          <p:nvPr/>
        </p:nvSpPr>
        <p:spPr>
          <a:xfrm>
            <a:off x="1376363" y="1958633"/>
            <a:ext cx="65165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Strange hadrons</a:t>
            </a:r>
            <a:r>
              <a:rPr lang="pl-PL" sz="1800" dirty="0"/>
              <a:t> </a:t>
            </a:r>
            <a:r>
              <a:rPr lang="pl-PL" sz="1800" dirty="0" err="1"/>
              <a:t>reconstruction</a:t>
            </a:r>
            <a:r>
              <a:rPr lang="pl-PL" sz="1800" dirty="0"/>
              <a:t> in Run 3:</a:t>
            </a:r>
            <a:endParaRPr lang="en-GB" sz="1800" dirty="0"/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first LLP early triggering  – HLT1 selections: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TwoTrackKs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TwoKs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942629F3-A586-41C3-93B2-DC932580B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736" y="274088"/>
            <a:ext cx="1003528" cy="700205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E993611A-1C03-476B-91BF-5C7177F96F7D}"/>
              </a:ext>
            </a:extLst>
          </p:cNvPr>
          <p:cNvSpPr/>
          <p:nvPr/>
        </p:nvSpPr>
        <p:spPr>
          <a:xfrm>
            <a:off x="1336629" y="3202017"/>
            <a:ext cx="6666557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Simulation studies: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selection optimised with TMVA (criteria as in Run 2, typical for secondary vertices) – general-purpose </a:t>
            </a:r>
            <a:r>
              <a:rPr lang="en-GB" sz="1800" dirty="0" err="1"/>
              <a:t>TwoTrackMVA</a:t>
            </a:r>
            <a:r>
              <a:rPr lang="en-GB" sz="1800" dirty="0"/>
              <a:t> selection,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­"/>
            </a:pPr>
            <a:r>
              <a:rPr lang="en-GB" sz="1800" dirty="0"/>
              <a:t>negligible impact on HLT1 timing- ~%GPU, keeps 30 MHz read-out</a:t>
            </a:r>
            <a:r>
              <a:rPr lang="pl-PL" sz="1800" dirty="0"/>
              <a:t>.</a:t>
            </a:r>
            <a:endParaRPr lang="en-GB" sz="18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8B1CE338-0AD5-F24F-382A-16891315D312}"/>
              </a:ext>
            </a:extLst>
          </p:cNvPr>
          <p:cNvGrpSpPr/>
          <p:nvPr/>
        </p:nvGrpSpPr>
        <p:grpSpPr>
          <a:xfrm>
            <a:off x="8402276" y="1722971"/>
            <a:ext cx="4490692" cy="2340387"/>
            <a:chOff x="8402276" y="1722971"/>
            <a:chExt cx="4490692" cy="2340387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5CD4D1F9-735B-4CD9-842C-4F85AA51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276" y="1722971"/>
              <a:ext cx="4490692" cy="2340387"/>
            </a:xfrm>
            <a:prstGeom prst="rect">
              <a:avLst/>
            </a:prstGeom>
          </p:spPr>
        </p:pic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646640AB-ABAE-A963-30B3-8B0B57B06B9E}"/>
                </a:ext>
              </a:extLst>
            </p:cNvPr>
            <p:cNvSpPr/>
            <p:nvPr/>
          </p:nvSpPr>
          <p:spPr>
            <a:xfrm>
              <a:off x="9136322" y="2410098"/>
              <a:ext cx="1080120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344DC1C5-2F37-60C9-D6F9-26C349A89DAE}"/>
              </a:ext>
            </a:extLst>
          </p:cNvPr>
          <p:cNvGrpSpPr/>
          <p:nvPr/>
        </p:nvGrpSpPr>
        <p:grpSpPr>
          <a:xfrm>
            <a:off x="9092976" y="4063359"/>
            <a:ext cx="3065946" cy="2767207"/>
            <a:chOff x="9092976" y="4063359"/>
            <a:chExt cx="3065946" cy="2767207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74D4B9F2-8F64-43F7-B97E-C4041A9F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6322" y="4239766"/>
              <a:ext cx="3022600" cy="2590800"/>
            </a:xfrm>
            <a:prstGeom prst="rect">
              <a:avLst/>
            </a:prstGeom>
          </p:spPr>
        </p:pic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21D38A92-EFEF-31B6-B6B2-F96597800764}"/>
                </a:ext>
              </a:extLst>
            </p:cNvPr>
            <p:cNvSpPr/>
            <p:nvPr/>
          </p:nvSpPr>
          <p:spPr>
            <a:xfrm>
              <a:off x="9092976" y="4063359"/>
              <a:ext cx="1123465" cy="68712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B4193281-FD33-8578-7418-ED23A7CA9110}"/>
                  </a:ext>
                </a:extLst>
              </p:cNvPr>
              <p:cNvSpPr txBox="1"/>
              <p:nvPr/>
            </p:nvSpPr>
            <p:spPr>
              <a:xfrm>
                <a:off x="1312678" y="5465954"/>
                <a:ext cx="67144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pl-PL" sz="1800" dirty="0"/>
                  <a:t>S</a:t>
                </a:r>
                <a:r>
                  <a:rPr kumimoji="0" lang="pl-PL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mall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Run 3 2022 data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sample</a:t>
                </a:r>
                <a: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kumimoji="0" lang="pl-PL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shows</a:t>
                </a:r>
                <a: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pl-P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0" lang="pl-P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𝐾</m:t>
                        </m:r>
                      </m:e>
                      <m:sub>
                        <m:r>
                          <a:rPr kumimoji="0" lang="pl-P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kumimoji="0" lang="pl-P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 with good purity of collected candidates</a:t>
                </a:r>
                <a: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 panose="020B0604020202020204" pitchFamily="34" charset="0"/>
                  </a:rPr>
                  <a:t>.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B4193281-FD33-8578-7418-ED23A7CA9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78" y="5465954"/>
                <a:ext cx="6714460" cy="646331"/>
              </a:xfrm>
              <a:prstGeom prst="rect">
                <a:avLst/>
              </a:prstGeom>
              <a:blipFill>
                <a:blip r:embed="rId7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056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 - Default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4150</TotalTime>
  <Words>1569</Words>
  <Application>Microsoft Office PowerPoint</Application>
  <PresentationFormat>Niestandardowy</PresentationFormat>
  <Paragraphs>223</Paragraphs>
  <Slides>18</Slides>
  <Notes>18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Courier New</vt:lpstr>
      <vt:lpstr>GoudyOldStyleT-Bold</vt:lpstr>
      <vt:lpstr>Helvetica Neue</vt:lpstr>
      <vt:lpstr>Lucida Grande</vt:lpstr>
      <vt:lpstr>Proxima Nova Subset</vt:lpstr>
      <vt:lpstr>PT Sans</vt:lpstr>
      <vt:lpstr>Times New Roman</vt:lpstr>
      <vt:lpstr>Blank Presentation - Default</vt:lpstr>
      <vt:lpstr>Blank Presentation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Agnieszka Mucha</cp:lastModifiedBy>
  <cp:revision>104</cp:revision>
  <cp:lastPrinted>2023-10-06T11:36:26Z</cp:lastPrinted>
  <dcterms:modified xsi:type="dcterms:W3CDTF">2024-02-27T12:09:34Z</dcterms:modified>
</cp:coreProperties>
</file>