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946" r:id="rId6"/>
    <p:sldId id="954" r:id="rId7"/>
    <p:sldId id="944" r:id="rId8"/>
    <p:sldId id="260" r:id="rId9"/>
    <p:sldId id="953" r:id="rId10"/>
    <p:sldId id="949" r:id="rId11"/>
    <p:sldId id="948" r:id="rId12"/>
    <p:sldId id="951" r:id="rId13"/>
    <p:sldId id="952" r:id="rId14"/>
    <p:sldId id="956" r:id="rId15"/>
    <p:sldId id="950" r:id="rId16"/>
    <p:sldId id="955" r:id="rId17"/>
    <p:sldId id="94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C5FF"/>
    <a:srgbClr val="221AC0"/>
    <a:srgbClr val="A1ACFF"/>
    <a:srgbClr val="C000C0"/>
    <a:srgbClr val="970000"/>
    <a:srgbClr val="DB3600"/>
    <a:srgbClr val="A20000"/>
    <a:srgbClr val="000051"/>
    <a:srgbClr val="00BC00"/>
    <a:srgbClr val="C12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6" autoAdjust="0"/>
    <p:restoredTop sz="50000" autoAdjust="0"/>
  </p:normalViewPr>
  <p:slideViewPr>
    <p:cSldViewPr snapToGrid="0" snapToObjects="1">
      <p:cViewPr>
        <p:scale>
          <a:sx n="111" d="100"/>
          <a:sy n="111" d="100"/>
        </p:scale>
        <p:origin x="208" y="5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icolo/work/ECFA/II_questionaire/survey-data-second-drd3-questionai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icolo/work/ECFA/II_questionaire/survey-data-second-drd3-questionair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052778446441376E-2"/>
          <c:y val="7.7079645441342159E-2"/>
          <c:w val="0.94971760291727425"/>
          <c:h val="0.662762800484117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Data!$L$128:$L$135</c:f>
              <c:strCache>
                <c:ptCount val="8"/>
                <c:pt idx="0">
                  <c:v>WG1 Monolithic CMOS Sensors</c:v>
                </c:pt>
                <c:pt idx="1">
                  <c:v>WG2 Sensors for Tracking and Calorimetry</c:v>
                </c:pt>
                <c:pt idx="2">
                  <c:v>WG3 Radiation damage and extreme fluences</c:v>
                </c:pt>
                <c:pt idx="3">
                  <c:v>WG4 Simulation</c:v>
                </c:pt>
                <c:pt idx="4">
                  <c:v>WG5 Characterization techniques, facilities</c:v>
                </c:pt>
                <c:pt idx="5">
                  <c:v>WG6 Wide bandgap and innovative sensor materials</c:v>
                </c:pt>
                <c:pt idx="6">
                  <c:v>WG7 Interconnect and device fabrication</c:v>
                </c:pt>
                <c:pt idx="7">
                  <c:v>WG8 Dissemination and outreach</c:v>
                </c:pt>
              </c:strCache>
            </c:strRef>
          </c:cat>
          <c:val>
            <c:numRef>
              <c:f>Data!$M$128:$M$135</c:f>
              <c:numCache>
                <c:formatCode>General</c:formatCode>
                <c:ptCount val="8"/>
                <c:pt idx="0">
                  <c:v>82</c:v>
                </c:pt>
                <c:pt idx="1">
                  <c:v>84</c:v>
                </c:pt>
                <c:pt idx="2">
                  <c:v>84</c:v>
                </c:pt>
                <c:pt idx="3">
                  <c:v>64</c:v>
                </c:pt>
                <c:pt idx="4">
                  <c:v>76</c:v>
                </c:pt>
                <c:pt idx="5">
                  <c:v>53</c:v>
                </c:pt>
                <c:pt idx="6">
                  <c:v>46</c:v>
                </c:pt>
                <c:pt idx="7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B2-4C44-A0A4-0277E960F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1433264"/>
        <c:axId val="561399216"/>
      </c:barChart>
      <c:catAx>
        <c:axId val="56143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561399216"/>
        <c:crosses val="autoZero"/>
        <c:auto val="1"/>
        <c:lblAlgn val="ctr"/>
        <c:lblOffset val="100"/>
        <c:noMultiLvlLbl val="0"/>
      </c:catAx>
      <c:valAx>
        <c:axId val="56139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56143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chemeClr val="tx1"/>
          </a:solidFill>
        </a:defRPr>
      </a:pPr>
      <a:endParaRPr lang="en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Institutes interested in each DRD3 work package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IT"/>
        </a:p>
      </c:txPr>
    </c:title>
    <c:autoTitleDeleted val="0"/>
    <c:plotArea>
      <c:layout>
        <c:manualLayout>
          <c:layoutTarget val="inner"/>
          <c:xMode val="edge"/>
          <c:yMode val="edge"/>
          <c:x val="9.579794953105264E-2"/>
          <c:y val="7.1630615640598999E-2"/>
          <c:w val="0.9042020504689473"/>
          <c:h val="0.449551694884876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Data!$X$130:$X$143</c:f>
              <c:strCache>
                <c:ptCount val="14"/>
                <c:pt idx="0">
                  <c:v>WP1: DMAPS Spatial resolution</c:v>
                </c:pt>
                <c:pt idx="1">
                  <c:v>WP2: DMAPS Timing resolution</c:v>
                </c:pt>
                <c:pt idx="2">
                  <c:v>WP3: DMAPS Readout architectures</c:v>
                </c:pt>
                <c:pt idx="3">
                  <c:v>WP4: DMAPS Radiation tolerance</c:v>
                </c:pt>
                <c:pt idx="4">
                  <c:v>WP5: 4D tracking with 3D sensors</c:v>
                </c:pt>
                <c:pt idx="5">
                  <c:v>WP6: 4D tracking with  LGAD sensors</c:v>
                </c:pt>
                <c:pt idx="6">
                  <c:v>WP7: Extreme fluence - wide band-gap materials (SiC, GaN)</c:v>
                </c:pt>
                <c:pt idx="7">
                  <c:v>WP8: Extreme fluence -  Diamond  detectors</c:v>
                </c:pt>
                <c:pt idx="8">
                  <c:v>WP9: Extreme fluence - Silicon detectors</c:v>
                </c:pt>
                <c:pt idx="9">
                  <c:v>WP10: 3D integration - Fast and maskless interconnect</c:v>
                </c:pt>
                <c:pt idx="10">
                  <c:v>WP11: 3D Integration - in house post-processing for hybridization</c:v>
                </c:pt>
                <c:pt idx="11">
                  <c:v>WP12: Advanced interconnection techniques for detectors</c:v>
                </c:pt>
                <c:pt idx="12">
                  <c:v>WP13: 3D Integration - Mechanics and cooling</c:v>
                </c:pt>
                <c:pt idx="13">
                  <c:v>Common Projects </c:v>
                </c:pt>
              </c:strCache>
            </c:strRef>
          </c:cat>
          <c:val>
            <c:numRef>
              <c:f>Data!$Y$130:$Y$143</c:f>
              <c:numCache>
                <c:formatCode>General</c:formatCode>
                <c:ptCount val="14"/>
                <c:pt idx="0">
                  <c:v>60</c:v>
                </c:pt>
                <c:pt idx="1">
                  <c:v>53</c:v>
                </c:pt>
                <c:pt idx="2">
                  <c:v>53</c:v>
                </c:pt>
                <c:pt idx="3">
                  <c:v>59</c:v>
                </c:pt>
                <c:pt idx="4">
                  <c:v>56</c:v>
                </c:pt>
                <c:pt idx="5">
                  <c:v>70</c:v>
                </c:pt>
                <c:pt idx="6">
                  <c:v>46</c:v>
                </c:pt>
                <c:pt idx="7">
                  <c:v>33</c:v>
                </c:pt>
                <c:pt idx="8">
                  <c:v>71</c:v>
                </c:pt>
                <c:pt idx="9">
                  <c:v>26</c:v>
                </c:pt>
                <c:pt idx="10">
                  <c:v>26</c:v>
                </c:pt>
                <c:pt idx="11">
                  <c:v>41</c:v>
                </c:pt>
                <c:pt idx="12">
                  <c:v>39</c:v>
                </c:pt>
                <c:pt idx="1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AA-6A4A-9659-DA754CA23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7638639"/>
        <c:axId val="2128198639"/>
      </c:barChart>
      <c:catAx>
        <c:axId val="1047638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2128198639"/>
        <c:crosses val="autoZero"/>
        <c:auto val="1"/>
        <c:lblAlgn val="ctr"/>
        <c:lblOffset val="100"/>
        <c:noMultiLvlLbl val="0"/>
      </c:catAx>
      <c:valAx>
        <c:axId val="2128198639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IT"/>
          </a:p>
        </c:txPr>
        <c:crossAx val="1047638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chemeClr val="tx1"/>
          </a:solidFill>
        </a:defRPr>
      </a:pPr>
      <a:endParaRPr lang="en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88DC4-9F1A-4D40-BD3E-5D42405AE465}" type="datetime1">
              <a:rPr lang="en-US" smtClean="0"/>
              <a:pPr/>
              <a:t>10/15/23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2CDFC-C9C8-4F49-BC57-6716D5963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011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97C1A-A65D-3448-B4DE-9EA30E2A25BF}" type="datetime1">
              <a:rPr lang="en-US" smtClean="0"/>
              <a:pPr/>
              <a:t>10/15/23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B49D7-FFFE-CB40-96E0-8C697DD2A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00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6866" y="6541558"/>
            <a:ext cx="744201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accent1"/>
                </a:solidFill>
              </a:defRPr>
            </a:lvl1pPr>
          </a:lstStyle>
          <a:p>
            <a:pPr algn="l"/>
            <a:fld id="{D42BACD5-DBBC-4041-9454-70A8D25A0F7B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/>
          </p:cNvSpPr>
          <p:nvPr userDrawn="1"/>
        </p:nvSpPr>
        <p:spPr>
          <a:xfrm>
            <a:off x="387359" y="448234"/>
            <a:ext cx="49983" cy="63343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 rot="16200000">
            <a:off x="-3193835" y="3322582"/>
            <a:ext cx="6699052" cy="343819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N. Cartiglia,  INFN Torino, Vertex 2023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749286" y="641762"/>
            <a:ext cx="715543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77578" y="-14942"/>
            <a:ext cx="11814423" cy="6678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pic>
        <p:nvPicPr>
          <p:cNvPr id="4" name="Picture 3" descr="A logo with text and numbers&#10;&#10;Description automatically generated">
            <a:extLst>
              <a:ext uri="{FF2B5EF4-FFF2-40B4-BE49-F238E27FC236}">
                <a16:creationId xmlns:a16="http://schemas.microsoft.com/office/drawing/2014/main" id="{3A59A26C-85AA-8295-2F53-A71F73CDD5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6866" y="105334"/>
            <a:ext cx="927100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4D40B5-3F88-3743-8363-A360B8E5E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59A94D-A112-AA44-B512-243BFE45FEA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Vertex 2023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90B3EB-9D13-4C4E-941A-8B6FB724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77" y="402501"/>
            <a:ext cx="11814423" cy="667871"/>
          </a:xfrm>
        </p:spPr>
        <p:txBody>
          <a:bodyPr/>
          <a:lstStyle/>
          <a:p>
            <a:r>
              <a:rPr lang="en-IT" dirty="0"/>
              <a:t>The Future of Solid-State Detectors</a:t>
            </a:r>
            <a:br>
              <a:rPr lang="en-IT" dirty="0"/>
            </a:br>
            <a:r>
              <a:rPr lang="en-IT" sz="2400" dirty="0"/>
              <a:t>(from the DRD3 point of view)</a:t>
            </a:r>
            <a:endParaRPr lang="en-I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783FB9-18F4-8DF7-4057-B12B1D42EA4F}"/>
              </a:ext>
            </a:extLst>
          </p:cNvPr>
          <p:cNvSpPr txBox="1"/>
          <p:nvPr/>
        </p:nvSpPr>
        <p:spPr>
          <a:xfrm>
            <a:off x="2544418" y="1399680"/>
            <a:ext cx="7954853" cy="2934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Disclaimer: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Solid-state detectors are much more diverse than the small ensemble we use for particle tracking. 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The future of solid-state detectors for tracking is not contained solely in the DRD3 activities.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Other collaborations are developing solid-state detectors.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Single groups not active in DRD3 are doing excellent R&amp;D.</a:t>
            </a:r>
          </a:p>
          <a:p>
            <a:pPr>
              <a:lnSpc>
                <a:spcPct val="130000"/>
              </a:lnSpc>
            </a:pPr>
            <a:endParaRPr lang="en-I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DD450B-0DC4-B8DB-FA65-30FA7AF9B3CF}"/>
              </a:ext>
            </a:extLst>
          </p:cNvPr>
          <p:cNvSpPr txBox="1"/>
          <p:nvPr/>
        </p:nvSpPr>
        <p:spPr>
          <a:xfrm>
            <a:off x="5323627" y="5927003"/>
            <a:ext cx="1922321" cy="772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b="1" dirty="0">
                <a:solidFill>
                  <a:srgbClr val="800000"/>
                </a:solidFill>
              </a:rPr>
              <a:t>Nicolò Cartiglia</a:t>
            </a:r>
          </a:p>
          <a:p>
            <a:pPr algn="ctr">
              <a:lnSpc>
                <a:spcPct val="130000"/>
              </a:lnSpc>
            </a:pPr>
            <a:r>
              <a:rPr lang="en-IT" b="1" dirty="0">
                <a:solidFill>
                  <a:srgbClr val="800000"/>
                </a:solidFill>
              </a:rPr>
              <a:t>INFN, Torino.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37D732-0E8B-134F-E859-22E2CEC3A3F3}"/>
              </a:ext>
            </a:extLst>
          </p:cNvPr>
          <p:cNvSpPr txBox="1"/>
          <p:nvPr/>
        </p:nvSpPr>
        <p:spPr>
          <a:xfrm>
            <a:off x="2544418" y="4564037"/>
            <a:ext cx="7750048" cy="1132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b="1" dirty="0">
                <a:solidFill>
                  <a:srgbClr val="800000"/>
                </a:solidFill>
              </a:rPr>
              <a:t>In this presentation, I will summarize the draft plan proposed as the starting point of the soon-to-be DRD3 collaboration.</a:t>
            </a:r>
          </a:p>
          <a:p>
            <a:pPr algn="ctr">
              <a:lnSpc>
                <a:spcPct val="130000"/>
              </a:lnSpc>
            </a:pPr>
            <a:r>
              <a:rPr lang="en-IT" b="1" dirty="0">
                <a:solidFill>
                  <a:srgbClr val="FF0000"/>
                </a:solidFill>
              </a:rPr>
              <a:t>The real plan will be decided by the DRD3 collaboration </a:t>
            </a:r>
          </a:p>
        </p:txBody>
      </p:sp>
    </p:spTree>
    <p:extLst>
      <p:ext uri="{BB962C8B-B14F-4D97-AF65-F5344CB8AC3E}">
        <p14:creationId xmlns:p14="http://schemas.microsoft.com/office/powerpoint/2010/main" val="17939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0B744A-A91F-A947-7464-F9A97881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D075F3-72B9-20DA-510F-952E5A886BA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Vertex 2023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0A2CD8-FCC8-1B48-87AC-723A4C68B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sz="3200" b="1" dirty="0">
                <a:solidFill>
                  <a:srgbClr val="7030A0"/>
                </a:solidFill>
              </a:rPr>
              <a:t>What people want to do – DRD3 composition </a:t>
            </a:r>
            <a:endParaRPr lang="en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0B2F5D-F360-3327-351B-96644A23C74B}"/>
              </a:ext>
            </a:extLst>
          </p:cNvPr>
          <p:cNvSpPr txBox="1"/>
          <p:nvPr/>
        </p:nvSpPr>
        <p:spPr>
          <a:xfrm>
            <a:off x="591084" y="1475716"/>
            <a:ext cx="3039356" cy="3321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effectLst/>
                <a:latin typeface="+mj-lt"/>
              </a:rPr>
              <a:t>Presently, the DRD3 proto-collaboration comprises </a:t>
            </a:r>
            <a:r>
              <a:rPr lang="en-GB" sz="1800" b="1" dirty="0">
                <a:effectLst/>
                <a:latin typeface="+mj-lt"/>
              </a:rPr>
              <a:t>119 groups from 28 countries,  for about 900 interested people. </a:t>
            </a:r>
          </a:p>
          <a:p>
            <a:pPr>
              <a:lnSpc>
                <a:spcPct val="150000"/>
              </a:lnSpc>
            </a:pPr>
            <a:endParaRPr lang="en-GB" b="1" dirty="0">
              <a:effectLst/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en-IT" b="1" dirty="0">
                <a:solidFill>
                  <a:srgbClr val="800000"/>
                </a:solidFill>
                <a:latin typeface="+mj-lt"/>
              </a:rPr>
              <a:t>The more, the merrier…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E6B8F8-1F94-44A1-C91C-A09C3D82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694" y="904114"/>
            <a:ext cx="7772400" cy="538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96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0B744A-A91F-A947-7464-F9A97881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D075F3-72B9-20DA-510F-952E5A886BA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Vertex 2023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0A2CD8-FCC8-1B48-87AC-723A4C68B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sz="3200" b="1" dirty="0">
                <a:solidFill>
                  <a:srgbClr val="7030A0"/>
                </a:solidFill>
              </a:rPr>
              <a:t>What people want to do – DRD3 working groups </a:t>
            </a:r>
            <a:endParaRPr lang="en-IT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B2DF20-52EE-6EB1-551D-9392BB5FB92D}"/>
              </a:ext>
            </a:extLst>
          </p:cNvPr>
          <p:cNvSpPr txBox="1"/>
          <p:nvPr/>
        </p:nvSpPr>
        <p:spPr>
          <a:xfrm>
            <a:off x="2609744" y="831059"/>
            <a:ext cx="7350089" cy="520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2400" dirty="0"/>
              <a:t>The DRD3 activity is divided in 8 working groups. </a:t>
            </a:r>
          </a:p>
        </p:txBody>
      </p:sp>
      <p:sp>
        <p:nvSpPr>
          <p:cNvPr id="36" name="AutoShape 43">
            <a:extLst>
              <a:ext uri="{FF2B5EF4-FFF2-40B4-BE49-F238E27FC236}">
                <a16:creationId xmlns:a16="http://schemas.microsoft.com/office/drawing/2014/main" id="{3E7FED4E-BEE3-483F-0802-23722EB85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611" y="2070166"/>
            <a:ext cx="1800000" cy="108000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GB" sz="1200" b="1" dirty="0">
                <a:solidFill>
                  <a:srgbClr val="000000"/>
                </a:solidFill>
              </a:rPr>
              <a:t>WG 1</a:t>
            </a:r>
            <a:endParaRPr lang="en-GB" sz="1200" b="1" dirty="0">
              <a:solidFill>
                <a:srgbClr val="FF0000"/>
              </a:solidFill>
            </a:endParaRPr>
          </a:p>
          <a:p>
            <a:pPr algn="ctr"/>
            <a:r>
              <a:rPr lang="en-GB" sz="1200" b="1" dirty="0">
                <a:solidFill>
                  <a:srgbClr val="000000"/>
                </a:solidFill>
              </a:rPr>
              <a:t>Monolithic</a:t>
            </a:r>
          </a:p>
          <a:p>
            <a:pPr algn="ctr"/>
            <a:r>
              <a:rPr lang="en-GB" sz="1200" b="1" dirty="0">
                <a:solidFill>
                  <a:srgbClr val="000000"/>
                </a:solidFill>
              </a:rPr>
              <a:t>CMOS sensors</a:t>
            </a:r>
          </a:p>
          <a:p>
            <a:pPr algn="ctr" eaLnBrk="1" hangingPunct="1"/>
            <a:endParaRPr lang="en-US" sz="1200" noProof="1"/>
          </a:p>
        </p:txBody>
      </p:sp>
      <p:sp>
        <p:nvSpPr>
          <p:cNvPr id="37" name="AutoShape 44">
            <a:extLst>
              <a:ext uri="{FF2B5EF4-FFF2-40B4-BE49-F238E27FC236}">
                <a16:creationId xmlns:a16="http://schemas.microsoft.com/office/drawing/2014/main" id="{56BB2830-9156-5933-818A-639800A56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5535" y="2070166"/>
            <a:ext cx="1800000" cy="108000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200" b="1" noProof="1">
                <a:solidFill>
                  <a:srgbClr val="000000"/>
                </a:solidFill>
              </a:rPr>
              <a:t>WG 2 </a:t>
            </a:r>
            <a:endParaRPr lang="en-US" sz="1200" b="1" noProof="1">
              <a:solidFill>
                <a:srgbClr val="FF0000"/>
              </a:solidFill>
            </a:endParaRPr>
          </a:p>
          <a:p>
            <a:pPr algn="ctr"/>
            <a:r>
              <a:rPr lang="en-US" sz="1200" b="1" noProof="1">
                <a:solidFill>
                  <a:srgbClr val="000000"/>
                </a:solidFill>
              </a:rPr>
              <a:t>Sensors for tracking </a:t>
            </a:r>
          </a:p>
          <a:p>
            <a:pPr algn="ctr"/>
            <a:r>
              <a:rPr lang="en-US" sz="1200" b="1" noProof="1">
                <a:solidFill>
                  <a:srgbClr val="000000"/>
                </a:solidFill>
              </a:rPr>
              <a:t>and Calorimetry with</a:t>
            </a:r>
          </a:p>
          <a:p>
            <a:pPr algn="ctr"/>
            <a:r>
              <a:rPr lang="en-US" sz="1200" b="1" noProof="1">
                <a:solidFill>
                  <a:srgbClr val="000000"/>
                </a:solidFill>
              </a:rPr>
              <a:t> space/time and/or</a:t>
            </a:r>
          </a:p>
          <a:p>
            <a:pPr algn="ctr"/>
            <a:r>
              <a:rPr lang="en-US" sz="1200" b="1" noProof="1">
                <a:solidFill>
                  <a:srgbClr val="000000"/>
                </a:solidFill>
              </a:rPr>
              <a:t> energy resolution</a:t>
            </a:r>
          </a:p>
        </p:txBody>
      </p:sp>
      <p:sp>
        <p:nvSpPr>
          <p:cNvPr id="38" name="AutoShape 47">
            <a:extLst>
              <a:ext uri="{FF2B5EF4-FFF2-40B4-BE49-F238E27FC236}">
                <a16:creationId xmlns:a16="http://schemas.microsoft.com/office/drawing/2014/main" id="{6F495AC1-1A84-A915-6278-A529689D9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611" y="4424767"/>
            <a:ext cx="1800000" cy="108000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WG 5</a:t>
            </a:r>
            <a:r>
              <a:rPr lang="sl-SI" sz="1200" b="1" dirty="0">
                <a:solidFill>
                  <a:srgbClr val="000000"/>
                </a:solidFill>
              </a:rPr>
              <a:t> </a:t>
            </a:r>
            <a:endParaRPr lang="en-US" sz="1200" b="1" dirty="0">
              <a:solidFill>
                <a:srgbClr val="00B050"/>
              </a:solidFill>
            </a:endParaRP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Techniques,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Infrastructures, and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facilities for sensors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characterization</a:t>
            </a:r>
          </a:p>
        </p:txBody>
      </p:sp>
      <p:sp>
        <p:nvSpPr>
          <p:cNvPr id="39" name="AutoShape 46">
            <a:extLst>
              <a:ext uri="{FF2B5EF4-FFF2-40B4-BE49-F238E27FC236}">
                <a16:creationId xmlns:a16="http://schemas.microsoft.com/office/drawing/2014/main" id="{81AB16A4-C0F9-EB79-9163-82E6DBC04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459" y="2070166"/>
            <a:ext cx="1800000" cy="108000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GB" sz="1200" b="1" noProof="1">
                <a:solidFill>
                  <a:srgbClr val="000000"/>
                </a:solidFill>
              </a:rPr>
              <a:t>WG 3 </a:t>
            </a:r>
            <a:br>
              <a:rPr lang="en-US" sz="1200" noProof="1"/>
            </a:br>
            <a:r>
              <a:rPr lang="en-US" sz="1200" b="1" noProof="1">
                <a:solidFill>
                  <a:schemeClr val="accent6">
                    <a:lumMod val="50000"/>
                  </a:schemeClr>
                </a:solidFill>
              </a:rPr>
              <a:t>Radiation damage</a:t>
            </a:r>
          </a:p>
          <a:p>
            <a:pPr algn="ctr"/>
            <a:r>
              <a:rPr lang="en-US" sz="1200" b="1" noProof="1">
                <a:solidFill>
                  <a:schemeClr val="accent6">
                    <a:lumMod val="50000"/>
                  </a:schemeClr>
                </a:solidFill>
              </a:rPr>
              <a:t>and  extreme</a:t>
            </a:r>
          </a:p>
          <a:p>
            <a:pPr algn="ctr"/>
            <a:r>
              <a:rPr lang="en-US" sz="1200" b="1" noProof="1">
                <a:solidFill>
                  <a:schemeClr val="accent6">
                    <a:lumMod val="50000"/>
                  </a:schemeClr>
                </a:solidFill>
              </a:rPr>
              <a:t> fluence</a:t>
            </a:r>
          </a:p>
          <a:p>
            <a:pPr algn="ctr"/>
            <a:r>
              <a:rPr lang="en-US" sz="1200" b="1" noProof="1">
                <a:solidFill>
                  <a:schemeClr val="accent6">
                    <a:lumMod val="50000"/>
                  </a:schemeClr>
                </a:solidFill>
              </a:rPr>
              <a:t> operation</a:t>
            </a:r>
          </a:p>
          <a:p>
            <a:pPr algn="ctr"/>
            <a:br>
              <a:rPr lang="en-US" sz="1200" dirty="0"/>
            </a:br>
            <a:endParaRPr lang="en-US" sz="1200" dirty="0"/>
          </a:p>
        </p:txBody>
      </p:sp>
      <p:sp>
        <p:nvSpPr>
          <p:cNvPr id="40" name="AutoShape 46">
            <a:extLst>
              <a:ext uri="{FF2B5EF4-FFF2-40B4-BE49-F238E27FC236}">
                <a16:creationId xmlns:a16="http://schemas.microsoft.com/office/drawing/2014/main" id="{50E5A624-867B-8F8F-11C0-02A3CBBBE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1383" y="2070166"/>
            <a:ext cx="1800000" cy="108000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GB" sz="1200" b="1" noProof="1">
                <a:solidFill>
                  <a:srgbClr val="000000"/>
                </a:solidFill>
              </a:rPr>
              <a:t>WG 4 </a:t>
            </a:r>
            <a:endParaRPr lang="en-GB" sz="1200" b="1" noProof="1">
              <a:solidFill>
                <a:srgbClr val="00B050"/>
              </a:solidFill>
            </a:endParaRPr>
          </a:p>
          <a:p>
            <a:pPr algn="ctr"/>
            <a:r>
              <a:rPr lang="en-GB" sz="1200" b="1" noProof="1">
                <a:solidFill>
                  <a:srgbClr val="000000"/>
                </a:solidFill>
              </a:rPr>
              <a:t>Simulations </a:t>
            </a:r>
            <a:endParaRPr lang="en-US" sz="1200" dirty="0"/>
          </a:p>
        </p:txBody>
      </p:sp>
      <p:sp>
        <p:nvSpPr>
          <p:cNvPr id="41" name="AutoShape 46">
            <a:extLst>
              <a:ext uri="{FF2B5EF4-FFF2-40B4-BE49-F238E27FC236}">
                <a16:creationId xmlns:a16="http://schemas.microsoft.com/office/drawing/2014/main" id="{D1D5F233-E97A-0F7B-3D53-535BCBA58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5535" y="4424767"/>
            <a:ext cx="1800000" cy="108000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WG 6 </a:t>
            </a:r>
            <a:endParaRPr lang="en-US" sz="1200" b="1" dirty="0">
              <a:solidFill>
                <a:srgbClr val="00B050"/>
              </a:solidFill>
            </a:endParaRP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Wide bandgap and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Innovative sensor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material</a:t>
            </a:r>
            <a:endParaRPr lang="en-US" sz="1200" dirty="0"/>
          </a:p>
        </p:txBody>
      </p:sp>
      <p:sp>
        <p:nvSpPr>
          <p:cNvPr id="42" name="AutoShape 46">
            <a:extLst>
              <a:ext uri="{FF2B5EF4-FFF2-40B4-BE49-F238E27FC236}">
                <a16:creationId xmlns:a16="http://schemas.microsoft.com/office/drawing/2014/main" id="{9428729A-5D89-13D6-21E1-413B20F5A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1383" y="4424767"/>
            <a:ext cx="1800000" cy="108000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sl-SI" sz="1200" b="1" dirty="0">
                <a:solidFill>
                  <a:srgbClr val="000000"/>
                </a:solidFill>
              </a:rPr>
              <a:t>WG </a:t>
            </a:r>
            <a:r>
              <a:rPr lang="en-US" sz="1200" b="1" dirty="0">
                <a:solidFill>
                  <a:srgbClr val="000000"/>
                </a:solidFill>
              </a:rPr>
              <a:t>8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Dissemination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and </a:t>
            </a:r>
            <a:endParaRPr lang="sl-SI" sz="1200" b="1" dirty="0">
              <a:solidFill>
                <a:srgbClr val="000000"/>
              </a:solidFill>
            </a:endParaRP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outreach</a:t>
            </a:r>
            <a:endParaRPr lang="en-US" sz="1200" dirty="0"/>
          </a:p>
        </p:txBody>
      </p:sp>
      <p:sp>
        <p:nvSpPr>
          <p:cNvPr id="43" name="AutoShape 46">
            <a:extLst>
              <a:ext uri="{FF2B5EF4-FFF2-40B4-BE49-F238E27FC236}">
                <a16:creationId xmlns:a16="http://schemas.microsoft.com/office/drawing/2014/main" id="{BC87E8D9-FFA8-1EC8-313D-CE05EDD75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459" y="4424767"/>
            <a:ext cx="1800000" cy="108000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WG 7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 Sensor 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Interconnection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</a:rPr>
              <a:t>techniques</a:t>
            </a:r>
          </a:p>
        </p:txBody>
      </p:sp>
    </p:spTree>
    <p:extLst>
      <p:ext uri="{BB962C8B-B14F-4D97-AF65-F5344CB8AC3E}">
        <p14:creationId xmlns:p14="http://schemas.microsoft.com/office/powerpoint/2010/main" val="1572568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0B744A-A91F-A947-7464-F9A97881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D075F3-72B9-20DA-510F-952E5A886BA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Vertex 2023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0A2CD8-FCC8-1B48-87AC-723A4C68B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sz="3200" b="1" dirty="0">
                <a:solidFill>
                  <a:srgbClr val="7030A0"/>
                </a:solidFill>
              </a:rPr>
              <a:t>What people want to do - I </a:t>
            </a:r>
            <a:endParaRPr lang="en-IT" dirty="0"/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EFFAEEBB-147B-40F3-F5F5-0D3BE3E6F5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187794"/>
              </p:ext>
            </p:extLst>
          </p:nvPr>
        </p:nvGraphicFramePr>
        <p:xfrm>
          <a:off x="514714" y="1262389"/>
          <a:ext cx="11540150" cy="4669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19CB077F-8534-5169-CA85-BC46513BFE05}"/>
              </a:ext>
            </a:extLst>
          </p:cNvPr>
          <p:cNvSpPr txBox="1"/>
          <p:nvPr/>
        </p:nvSpPr>
        <p:spPr>
          <a:xfrm>
            <a:off x="3024200" y="813690"/>
            <a:ext cx="6795450" cy="449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2000" dirty="0"/>
              <a:t>Number of institutes interested in each working group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4A115-5434-D967-E4C3-38CCCD380580}"/>
              </a:ext>
            </a:extLst>
          </p:cNvPr>
          <p:cNvSpPr txBox="1"/>
          <p:nvPr/>
        </p:nvSpPr>
        <p:spPr>
          <a:xfrm>
            <a:off x="855023" y="5725759"/>
            <a:ext cx="9629559" cy="412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>
                <a:solidFill>
                  <a:srgbClr val="800000"/>
                </a:solidFill>
              </a:rPr>
              <a:t>Interestingly, the number of institutes is evenly distributed among the working groups </a:t>
            </a:r>
          </a:p>
        </p:txBody>
      </p:sp>
    </p:spTree>
    <p:extLst>
      <p:ext uri="{BB962C8B-B14F-4D97-AF65-F5344CB8AC3E}">
        <p14:creationId xmlns:p14="http://schemas.microsoft.com/office/powerpoint/2010/main" val="2420992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0B744A-A91F-A947-7464-F9A97881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D075F3-72B9-20DA-510F-952E5A886BA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Vertex 2023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0A2CD8-FCC8-1B48-87AC-723A4C68B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sz="3200" b="1" dirty="0">
                <a:solidFill>
                  <a:srgbClr val="7030A0"/>
                </a:solidFill>
              </a:rPr>
              <a:t>What people want to do – finer grain</a:t>
            </a:r>
            <a:endParaRPr lang="en-IT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C78C017-E7F7-A403-2238-A6C6ABF22A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062365"/>
              </p:ext>
            </p:extLst>
          </p:nvPr>
        </p:nvGraphicFramePr>
        <p:xfrm>
          <a:off x="748144" y="928126"/>
          <a:ext cx="11269685" cy="5613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5136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1446DC-9A14-BFA4-4F4F-A412AF898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7ED7E2-3228-6F0B-63C9-E93D727337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Vertex 2023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710F32-7DC9-21E0-9E43-A5AA58AC9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sz="3200" b="1" dirty="0">
                <a:solidFill>
                  <a:srgbClr val="221AC0"/>
                </a:solidFill>
              </a:rPr>
              <a:t>What blue-sky R&amp;D will make possible</a:t>
            </a:r>
            <a:endParaRPr lang="en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D91B6A-F3EA-DCA7-7C9D-B83796A032ED}"/>
              </a:ext>
            </a:extLst>
          </p:cNvPr>
          <p:cNvSpPr txBox="1"/>
          <p:nvPr/>
        </p:nvSpPr>
        <p:spPr>
          <a:xfrm>
            <a:off x="1650331" y="938463"/>
            <a:ext cx="8891337" cy="84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sz="2000" b="1" dirty="0"/>
              <a:t>R&amp;D aimed at increasing our understanding of solid-state detectors is a key ingredient of DRD3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859D32-9773-A6E4-1275-DF3601C7E4C4}"/>
              </a:ext>
            </a:extLst>
          </p:cNvPr>
          <p:cNvSpPr txBox="1"/>
          <p:nvPr/>
        </p:nvSpPr>
        <p:spPr>
          <a:xfrm>
            <a:off x="1650330" y="2426369"/>
            <a:ext cx="8891337" cy="849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sz="2000" dirty="0"/>
              <a:t>Blue-sky R&amp;D will be financed by the “blue-sky fund”, created by asking for an annual fee to each institute (about 2k CHF)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75CF7-8BBE-9E62-F202-163FD7B4C13E}"/>
              </a:ext>
            </a:extLst>
          </p:cNvPr>
          <p:cNvSpPr txBox="1"/>
          <p:nvPr/>
        </p:nvSpPr>
        <p:spPr>
          <a:xfrm>
            <a:off x="1650329" y="3914275"/>
            <a:ext cx="8891337" cy="1249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IT" sz="2000" dirty="0"/>
              <a:t>The blue-sky fund will finance projects proposed by DRD3 members (typically contributing about 50% of the total cost while the other 50% is shared among the proponents).  </a:t>
            </a:r>
          </a:p>
        </p:txBody>
      </p:sp>
    </p:spTree>
    <p:extLst>
      <p:ext uri="{BB962C8B-B14F-4D97-AF65-F5344CB8AC3E}">
        <p14:creationId xmlns:p14="http://schemas.microsoft.com/office/powerpoint/2010/main" val="13764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1CC60A-4427-FBBE-F6CA-6C4256FF4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ED5E4C-8F33-3B20-3BAE-F06F19072A6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Vertex 2023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79A1BC-FD28-3515-E61D-FC2656011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Putting everything together: the DRD3 structure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14D5ABD-9A26-CCA4-3C71-500713A81EC1}"/>
              </a:ext>
            </a:extLst>
          </p:cNvPr>
          <p:cNvGrpSpPr/>
          <p:nvPr/>
        </p:nvGrpSpPr>
        <p:grpSpPr>
          <a:xfrm>
            <a:off x="7787963" y="3327760"/>
            <a:ext cx="3151180" cy="2109081"/>
            <a:chOff x="7787963" y="3327760"/>
            <a:chExt cx="3151180" cy="210908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72CFF-9F5F-F658-3981-2B359B242308}"/>
                </a:ext>
              </a:extLst>
            </p:cNvPr>
            <p:cNvSpPr/>
            <p:nvPr/>
          </p:nvSpPr>
          <p:spPr>
            <a:xfrm>
              <a:off x="8438101" y="3617446"/>
              <a:ext cx="1968260" cy="440835"/>
            </a:xfrm>
            <a:prstGeom prst="rect">
              <a:avLst/>
            </a:prstGeom>
            <a:solidFill>
              <a:srgbClr val="51C5FF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200" b="1" dirty="0">
                  <a:solidFill>
                    <a:sysClr val="windowText" lastClr="000000"/>
                  </a:solidFill>
                </a:rPr>
                <a:t>DRD3 approval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A22014-F6C4-CCFB-5B77-F2D9A34EB5A2}"/>
                </a:ext>
              </a:extLst>
            </p:cNvPr>
            <p:cNvSpPr/>
            <p:nvPr/>
          </p:nvSpPr>
          <p:spPr>
            <a:xfrm>
              <a:off x="8204920" y="4386632"/>
              <a:ext cx="656677" cy="274432"/>
            </a:xfrm>
            <a:prstGeom prst="rect">
              <a:avLst/>
            </a:prstGeom>
            <a:solidFill>
              <a:srgbClr val="51C5FF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200" b="1" dirty="0">
                  <a:solidFill>
                    <a:sysClr val="windowText" lastClr="000000"/>
                  </a:solidFill>
                </a:rPr>
                <a:t>CP1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0D1608-23BC-C664-9DB2-714CF9F76C0F}"/>
                </a:ext>
              </a:extLst>
            </p:cNvPr>
            <p:cNvSpPr/>
            <p:nvPr/>
          </p:nvSpPr>
          <p:spPr>
            <a:xfrm>
              <a:off x="9043938" y="4390298"/>
              <a:ext cx="656677" cy="274432"/>
            </a:xfrm>
            <a:prstGeom prst="rect">
              <a:avLst/>
            </a:prstGeom>
            <a:solidFill>
              <a:srgbClr val="51C5FF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200" b="1" dirty="0">
                  <a:solidFill>
                    <a:sysClr val="windowText" lastClr="000000"/>
                  </a:solidFill>
                </a:rPr>
                <a:t>…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AF876B9-5F9F-6211-B026-AD006E49C588}"/>
                </a:ext>
              </a:extLst>
            </p:cNvPr>
            <p:cNvSpPr/>
            <p:nvPr/>
          </p:nvSpPr>
          <p:spPr>
            <a:xfrm>
              <a:off x="9882956" y="4393964"/>
              <a:ext cx="656677" cy="274432"/>
            </a:xfrm>
            <a:prstGeom prst="rect">
              <a:avLst/>
            </a:prstGeom>
            <a:solidFill>
              <a:srgbClr val="51C5FF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200" b="1" dirty="0">
                  <a:solidFill>
                    <a:sysClr val="windowText" lastClr="000000"/>
                  </a:solidFill>
                </a:rPr>
                <a:t>CPn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902A2B-5145-A867-7DD8-4855A2A40C76}"/>
                </a:ext>
              </a:extLst>
            </p:cNvPr>
            <p:cNvSpPr/>
            <p:nvPr/>
          </p:nvSpPr>
          <p:spPr>
            <a:xfrm>
              <a:off x="7787963" y="3327760"/>
              <a:ext cx="3151180" cy="2109081"/>
            </a:xfrm>
            <a:prstGeom prst="rect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2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DE5B1F-CB51-FEFD-0746-95759E877071}"/>
                </a:ext>
              </a:extLst>
            </p:cNvPr>
            <p:cNvSpPr txBox="1"/>
            <p:nvPr/>
          </p:nvSpPr>
          <p:spPr>
            <a:xfrm>
              <a:off x="8606587" y="4826203"/>
              <a:ext cx="11496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1200" b="1" dirty="0">
                  <a:solidFill>
                    <a:schemeClr val="accent1">
                      <a:lumMod val="10000"/>
                    </a:schemeClr>
                  </a:solidFill>
                </a:rPr>
                <a:t>Blue Sky R&amp;D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B4F30ED-3550-E538-0604-9C43A05135A9}"/>
              </a:ext>
            </a:extLst>
          </p:cNvPr>
          <p:cNvGrpSpPr/>
          <p:nvPr/>
        </p:nvGrpSpPr>
        <p:grpSpPr>
          <a:xfrm>
            <a:off x="1209399" y="3327759"/>
            <a:ext cx="6100241" cy="2109082"/>
            <a:chOff x="1209399" y="3327759"/>
            <a:chExt cx="6100241" cy="210908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D30A5F-56E2-5394-8D32-DFE3A8F4167A}"/>
                </a:ext>
              </a:extLst>
            </p:cNvPr>
            <p:cNvSpPr/>
            <p:nvPr/>
          </p:nvSpPr>
          <p:spPr>
            <a:xfrm>
              <a:off x="1209399" y="3327759"/>
              <a:ext cx="6100241" cy="2109082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400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18148A3-FAD0-DE98-F7B0-51643EFDA043}"/>
                </a:ext>
              </a:extLst>
            </p:cNvPr>
            <p:cNvGrpSpPr/>
            <p:nvPr/>
          </p:nvGrpSpPr>
          <p:grpSpPr>
            <a:xfrm>
              <a:off x="1506111" y="3617446"/>
              <a:ext cx="5548838" cy="1752717"/>
              <a:chOff x="1506111" y="3617446"/>
              <a:chExt cx="5548838" cy="1752717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3749BEE-31A8-968E-0926-AEB8D9405CBB}"/>
                  </a:ext>
                </a:extLst>
              </p:cNvPr>
              <p:cNvSpPr/>
              <p:nvPr/>
            </p:nvSpPr>
            <p:spPr>
              <a:xfrm>
                <a:off x="1506111" y="3617446"/>
                <a:ext cx="1129242" cy="440835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sz="1200" b="1" dirty="0">
                    <a:solidFill>
                      <a:sysClr val="windowText" lastClr="000000"/>
                    </a:solidFill>
                  </a:rPr>
                  <a:t>DRDT 3.1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E356ED7-579E-1DEE-F3CF-A7706FEFC55B}"/>
                  </a:ext>
                </a:extLst>
              </p:cNvPr>
              <p:cNvSpPr/>
              <p:nvPr/>
            </p:nvSpPr>
            <p:spPr>
              <a:xfrm>
                <a:off x="1520794" y="4319167"/>
                <a:ext cx="1197763" cy="64257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sz="1100" b="1" dirty="0">
                    <a:solidFill>
                      <a:sysClr val="windowText" lastClr="000000"/>
                    </a:solidFill>
                  </a:rPr>
                  <a:t>WP1</a:t>
                </a:r>
              </a:p>
              <a:p>
                <a:pPr algn="ctr"/>
                <a:r>
                  <a:rPr lang="en-IT" sz="1100" b="1" dirty="0">
                    <a:solidFill>
                      <a:sysClr val="windowText" lastClr="000000"/>
                    </a:solidFill>
                  </a:rPr>
                  <a:t>Deliverable #1</a:t>
                </a:r>
              </a:p>
              <a:p>
                <a:pPr algn="ctr"/>
                <a:r>
                  <a:rPr lang="en-IT" sz="1100" b="1" dirty="0">
                    <a:solidFill>
                      <a:sysClr val="windowText" lastClr="000000"/>
                    </a:solidFill>
                  </a:rPr>
                  <a:t>Deliverable #2</a:t>
                </a:r>
              </a:p>
              <a:p>
                <a:pPr algn="ctr"/>
                <a:r>
                  <a:rPr lang="en-IT" sz="1100" b="1" dirty="0">
                    <a:solidFill>
                      <a:sysClr val="windowText" lastClr="000000"/>
                    </a:solidFill>
                  </a:rPr>
                  <a:t>……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A9B03C7-DDCD-7625-7DA5-D6658A9F8C97}"/>
                  </a:ext>
                </a:extLst>
              </p:cNvPr>
              <p:cNvSpPr/>
              <p:nvPr/>
            </p:nvSpPr>
            <p:spPr>
              <a:xfrm>
                <a:off x="2964663" y="3617446"/>
                <a:ext cx="1129242" cy="440835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sz="1200" b="1" dirty="0">
                    <a:solidFill>
                      <a:sysClr val="windowText" lastClr="000000"/>
                    </a:solidFill>
                  </a:rPr>
                  <a:t>DRDT 3.2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021914-C4D3-621A-BEC8-76E07467F45E}"/>
                  </a:ext>
                </a:extLst>
              </p:cNvPr>
              <p:cNvSpPr/>
              <p:nvPr/>
            </p:nvSpPr>
            <p:spPr>
              <a:xfrm>
                <a:off x="4423215" y="3617446"/>
                <a:ext cx="1129242" cy="440835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sz="1200" b="1" dirty="0">
                    <a:solidFill>
                      <a:sysClr val="windowText" lastClr="000000"/>
                    </a:solidFill>
                  </a:rPr>
                  <a:t>DRDT 3.3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640E90B-6CB5-1318-ECE8-79F16DD9A1C4}"/>
                  </a:ext>
                </a:extLst>
              </p:cNvPr>
              <p:cNvSpPr/>
              <p:nvPr/>
            </p:nvSpPr>
            <p:spPr>
              <a:xfrm>
                <a:off x="5881767" y="3617446"/>
                <a:ext cx="1129242" cy="440835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sz="1200" b="1" dirty="0">
                    <a:solidFill>
                      <a:sysClr val="windowText" lastClr="000000"/>
                    </a:solidFill>
                  </a:rPr>
                  <a:t>DRDT 3.3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F90B10E-F268-CDA8-A1B4-358FB2B19157}"/>
                  </a:ext>
                </a:extLst>
              </p:cNvPr>
              <p:cNvSpPr/>
              <p:nvPr/>
            </p:nvSpPr>
            <p:spPr>
              <a:xfrm>
                <a:off x="4704485" y="4482718"/>
                <a:ext cx="656677" cy="27443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sz="1200" b="1" dirty="0">
                    <a:solidFill>
                      <a:sysClr val="windowText" lastClr="000000"/>
                    </a:solidFill>
                  </a:rPr>
                  <a:t>…..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739553E-7269-0E16-3FFF-F80F12FAD365}"/>
                  </a:ext>
                </a:extLst>
              </p:cNvPr>
              <p:cNvSpPr txBox="1"/>
              <p:nvPr/>
            </p:nvSpPr>
            <p:spPr>
              <a:xfrm>
                <a:off x="3666249" y="5093164"/>
                <a:ext cx="11865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T" sz="1200" b="1" dirty="0">
                    <a:solidFill>
                      <a:schemeClr val="accent1">
                        <a:lumMod val="10000"/>
                      </a:schemeClr>
                    </a:solidFill>
                  </a:rPr>
                  <a:t>Strategic R&amp;D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230AF09-781A-13D9-1965-4CC5FFB160AC}"/>
                  </a:ext>
                </a:extLst>
              </p:cNvPr>
              <p:cNvSpPr/>
              <p:nvPr/>
            </p:nvSpPr>
            <p:spPr>
              <a:xfrm>
                <a:off x="2900897" y="4319166"/>
                <a:ext cx="1197763" cy="64257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sz="1100" b="1" dirty="0">
                    <a:solidFill>
                      <a:sysClr val="windowText" lastClr="000000"/>
                    </a:solidFill>
                  </a:rPr>
                  <a:t>WP2</a:t>
                </a:r>
              </a:p>
              <a:p>
                <a:pPr algn="ctr"/>
                <a:r>
                  <a:rPr lang="en-IT" sz="1100" b="1" dirty="0">
                    <a:solidFill>
                      <a:sysClr val="windowText" lastClr="000000"/>
                    </a:solidFill>
                  </a:rPr>
                  <a:t>Deliverable #1</a:t>
                </a:r>
              </a:p>
              <a:p>
                <a:pPr algn="ctr"/>
                <a:r>
                  <a:rPr lang="en-IT" sz="1100" b="1" dirty="0">
                    <a:solidFill>
                      <a:sysClr val="windowText" lastClr="000000"/>
                    </a:solidFill>
                  </a:rPr>
                  <a:t>Deliverable #2</a:t>
                </a:r>
              </a:p>
              <a:p>
                <a:pPr algn="ctr"/>
                <a:r>
                  <a:rPr lang="en-IT" sz="1100" b="1" dirty="0">
                    <a:solidFill>
                      <a:sysClr val="windowText" lastClr="000000"/>
                    </a:solidFill>
                  </a:rPr>
                  <a:t>…..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B54D47C-C34D-A1ED-545A-564AF5F164C9}"/>
                  </a:ext>
                </a:extLst>
              </p:cNvPr>
              <p:cNvSpPr/>
              <p:nvPr/>
            </p:nvSpPr>
            <p:spPr>
              <a:xfrm>
                <a:off x="5857186" y="4319165"/>
                <a:ext cx="1197763" cy="64257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T" sz="1100" b="1" dirty="0">
                    <a:solidFill>
                      <a:sysClr val="windowText" lastClr="000000"/>
                    </a:solidFill>
                  </a:rPr>
                  <a:t>WPn</a:t>
                </a:r>
              </a:p>
              <a:p>
                <a:pPr algn="ctr"/>
                <a:r>
                  <a:rPr lang="en-IT" sz="1100" b="1" dirty="0">
                    <a:solidFill>
                      <a:sysClr val="windowText" lastClr="000000"/>
                    </a:solidFill>
                  </a:rPr>
                  <a:t>Deliverable #1</a:t>
                </a:r>
              </a:p>
              <a:p>
                <a:pPr algn="ctr"/>
                <a:r>
                  <a:rPr lang="en-IT" sz="1100" b="1" dirty="0">
                    <a:solidFill>
                      <a:sysClr val="windowText" lastClr="000000"/>
                    </a:solidFill>
                  </a:rPr>
                  <a:t>Deliverable #2</a:t>
                </a:r>
              </a:p>
              <a:p>
                <a:pPr algn="ctr"/>
                <a:r>
                  <a:rPr lang="en-IT" sz="1100" b="1" dirty="0">
                    <a:solidFill>
                      <a:sysClr val="windowText" lastClr="000000"/>
                    </a:solidFill>
                  </a:rPr>
                  <a:t>…..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97A5BD8-B430-7903-BC7D-7F27A67C0357}"/>
              </a:ext>
            </a:extLst>
          </p:cNvPr>
          <p:cNvGrpSpPr/>
          <p:nvPr/>
        </p:nvGrpSpPr>
        <p:grpSpPr>
          <a:xfrm>
            <a:off x="2495293" y="1077366"/>
            <a:ext cx="7578992" cy="2055295"/>
            <a:chOff x="1992897" y="322869"/>
            <a:chExt cx="6941150" cy="190445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EBAE590-F80F-A468-3A1F-6E836EC17641}"/>
                </a:ext>
              </a:extLst>
            </p:cNvPr>
            <p:cNvSpPr/>
            <p:nvPr/>
          </p:nvSpPr>
          <p:spPr>
            <a:xfrm>
              <a:off x="2339168" y="514791"/>
              <a:ext cx="1206400" cy="1387504"/>
            </a:xfrm>
            <a:prstGeom prst="rect">
              <a:avLst/>
            </a:prstGeom>
            <a:solidFill>
              <a:srgbClr val="F2DCDB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600" b="1" dirty="0">
                  <a:solidFill>
                    <a:sysClr val="windowText" lastClr="000000"/>
                  </a:solidFill>
                </a:rPr>
                <a:t>WG1</a:t>
              </a:r>
            </a:p>
            <a:p>
              <a:pPr algn="ctr"/>
              <a:r>
                <a:rPr lang="en-IT" sz="1600" b="1" dirty="0">
                  <a:solidFill>
                    <a:sysClr val="windowText" lastClr="000000"/>
                  </a:solidFill>
                </a:rPr>
                <a:t>RG #1</a:t>
              </a:r>
            </a:p>
            <a:p>
              <a:pPr algn="ctr"/>
              <a:r>
                <a:rPr lang="en-IT" sz="1600" b="1" dirty="0">
                  <a:solidFill>
                    <a:sysClr val="windowText" lastClr="000000"/>
                  </a:solidFill>
                </a:rPr>
                <a:t>RG #2</a:t>
              </a:r>
            </a:p>
            <a:p>
              <a:pPr algn="ctr"/>
              <a:r>
                <a:rPr lang="en-IT" sz="1600" b="1" dirty="0">
                  <a:solidFill>
                    <a:sysClr val="windowText" lastClr="000000"/>
                  </a:solidFill>
                </a:rPr>
                <a:t>….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66AE199-E628-2720-1B30-6AB151939373}"/>
                </a:ext>
              </a:extLst>
            </p:cNvPr>
            <p:cNvSpPr/>
            <p:nvPr/>
          </p:nvSpPr>
          <p:spPr>
            <a:xfrm>
              <a:off x="3707461" y="514791"/>
              <a:ext cx="1206400" cy="1387504"/>
            </a:xfrm>
            <a:prstGeom prst="rect">
              <a:avLst/>
            </a:prstGeom>
            <a:solidFill>
              <a:srgbClr val="F2DCDB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600" b="1" dirty="0">
                  <a:solidFill>
                    <a:sysClr val="windowText" lastClr="000000"/>
                  </a:solidFill>
                </a:rPr>
                <a:t>WG2</a:t>
              </a:r>
            </a:p>
            <a:p>
              <a:pPr algn="ctr"/>
              <a:r>
                <a:rPr lang="en-IT" sz="1600" b="1" dirty="0">
                  <a:solidFill>
                    <a:sysClr val="windowText" lastClr="000000"/>
                  </a:solidFill>
                </a:rPr>
                <a:t>RG #1</a:t>
              </a:r>
            </a:p>
            <a:p>
              <a:pPr algn="ctr"/>
              <a:r>
                <a:rPr lang="en-IT" sz="1600" b="1" dirty="0">
                  <a:solidFill>
                    <a:sysClr val="windowText" lastClr="000000"/>
                  </a:solidFill>
                </a:rPr>
                <a:t>RG #2</a:t>
              </a:r>
            </a:p>
            <a:p>
              <a:pPr algn="ctr"/>
              <a:r>
                <a:rPr lang="en-IT" sz="1600" b="1" dirty="0">
                  <a:solidFill>
                    <a:sysClr val="windowText" lastClr="000000"/>
                  </a:solidFill>
                </a:rPr>
                <a:t>….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2DC07BA-6C3B-8422-2886-8144CCB31F29}"/>
                </a:ext>
              </a:extLst>
            </p:cNvPr>
            <p:cNvSpPr/>
            <p:nvPr/>
          </p:nvSpPr>
          <p:spPr>
            <a:xfrm>
              <a:off x="5075762" y="514791"/>
              <a:ext cx="1206400" cy="1387504"/>
            </a:xfrm>
            <a:prstGeom prst="rect">
              <a:avLst/>
            </a:prstGeom>
            <a:solidFill>
              <a:srgbClr val="F2DCDB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600" b="1" dirty="0">
                  <a:solidFill>
                    <a:sysClr val="windowText" lastClr="000000"/>
                  </a:solidFill>
                </a:rPr>
                <a:t>….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2915BE2-02B2-AD18-48B2-A7DE08560483}"/>
                </a:ext>
              </a:extLst>
            </p:cNvPr>
            <p:cNvSpPr/>
            <p:nvPr/>
          </p:nvSpPr>
          <p:spPr>
            <a:xfrm>
              <a:off x="7473806" y="514791"/>
              <a:ext cx="1206400" cy="1387504"/>
            </a:xfrm>
            <a:prstGeom prst="rect">
              <a:avLst/>
            </a:prstGeom>
            <a:solidFill>
              <a:srgbClr val="F2DCDB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1600" b="1" dirty="0">
                  <a:solidFill>
                    <a:sysClr val="windowText" lastClr="000000"/>
                  </a:solidFill>
                </a:rPr>
                <a:t>WG8</a:t>
              </a:r>
            </a:p>
            <a:p>
              <a:pPr algn="ctr"/>
              <a:r>
                <a:rPr lang="en-IT" sz="1600" b="1" dirty="0">
                  <a:solidFill>
                    <a:sysClr val="windowText" lastClr="000000"/>
                  </a:solidFill>
                </a:rPr>
                <a:t>RG #1</a:t>
              </a:r>
            </a:p>
            <a:p>
              <a:pPr algn="ctr"/>
              <a:r>
                <a:rPr lang="en-IT" sz="1600" b="1" dirty="0">
                  <a:solidFill>
                    <a:sysClr val="windowText" lastClr="000000"/>
                  </a:solidFill>
                </a:rPr>
                <a:t>RG #2</a:t>
              </a:r>
            </a:p>
            <a:p>
              <a:pPr algn="ctr"/>
              <a:r>
                <a:rPr lang="en-IT" sz="1600" b="1" dirty="0">
                  <a:solidFill>
                    <a:sysClr val="windowText" lastClr="000000"/>
                  </a:solidFill>
                </a:rPr>
                <a:t>….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5C28A2F-F98F-EEE1-4BE7-2178FFE47918}"/>
                </a:ext>
              </a:extLst>
            </p:cNvPr>
            <p:cNvSpPr/>
            <p:nvPr/>
          </p:nvSpPr>
          <p:spPr>
            <a:xfrm>
              <a:off x="1992897" y="322869"/>
              <a:ext cx="6941150" cy="1904457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60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BC13870-FF1F-D7BB-2A58-33436B99CF42}"/>
              </a:ext>
            </a:extLst>
          </p:cNvPr>
          <p:cNvSpPr txBox="1"/>
          <p:nvPr/>
        </p:nvSpPr>
        <p:spPr>
          <a:xfrm>
            <a:off x="2206952" y="5739266"/>
            <a:ext cx="8498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600" b="1" dirty="0">
                <a:solidFill>
                  <a:schemeClr val="accent6">
                    <a:lumMod val="50000"/>
                  </a:schemeClr>
                </a:solidFill>
              </a:rPr>
              <a:t>WG: Working group RG: Research goal WP: Work package CP: Common project</a:t>
            </a:r>
          </a:p>
        </p:txBody>
      </p:sp>
    </p:spTree>
    <p:extLst>
      <p:ext uri="{BB962C8B-B14F-4D97-AF65-F5344CB8AC3E}">
        <p14:creationId xmlns:p14="http://schemas.microsoft.com/office/powerpoint/2010/main" val="335647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39CAB2-46C3-6B21-1987-B60BE3A5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89C085-F3AD-1E17-C597-69A04417AA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Vertex 2023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015958-B77C-0E5F-5835-CDC237D9C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The path to the DRD3 collaboration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26D318-A716-1CD3-EC92-34CA66503123}"/>
              </a:ext>
            </a:extLst>
          </p:cNvPr>
          <p:cNvSpPr/>
          <p:nvPr/>
        </p:nvSpPr>
        <p:spPr>
          <a:xfrm>
            <a:off x="2610853" y="2020451"/>
            <a:ext cx="7339260" cy="800784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b="1" dirty="0">
                <a:solidFill>
                  <a:schemeClr val="tx1"/>
                </a:solidFill>
              </a:rPr>
              <a:t>The representatives from each of the intestested institutes (119 so far) form the collaboration board.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D10444-D74A-1393-F9FF-06F5C60A1699}"/>
              </a:ext>
            </a:extLst>
          </p:cNvPr>
          <p:cNvSpPr/>
          <p:nvPr/>
        </p:nvSpPr>
        <p:spPr>
          <a:xfrm>
            <a:off x="2610852" y="828967"/>
            <a:ext cx="7339259" cy="800783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b="1" dirty="0">
                <a:solidFill>
                  <a:schemeClr val="tx1"/>
                </a:solidFill>
              </a:rPr>
              <a:t>The DRDC gives the green light to form the DRD3 collaboration.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433C1F-02FF-5C10-881E-6D2C457E0AE4}"/>
              </a:ext>
            </a:extLst>
          </p:cNvPr>
          <p:cNvSpPr/>
          <p:nvPr/>
        </p:nvSpPr>
        <p:spPr>
          <a:xfrm>
            <a:off x="2610852" y="3211936"/>
            <a:ext cx="7339261" cy="800784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b="1" dirty="0">
                <a:solidFill>
                  <a:schemeClr val="tx1"/>
                </a:solidFill>
              </a:rPr>
              <a:t>The collaboration board elects the chair.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E0B010-7583-C54A-3C34-AAA3A4D731DC}"/>
              </a:ext>
            </a:extLst>
          </p:cNvPr>
          <p:cNvSpPr/>
          <p:nvPr/>
        </p:nvSpPr>
        <p:spPr>
          <a:xfrm>
            <a:off x="2610853" y="4403421"/>
            <a:ext cx="7339262" cy="1092048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b="1" dirty="0">
                <a:solidFill>
                  <a:schemeClr val="tx1"/>
                </a:solidFill>
              </a:rPr>
              <a:t>The first DRD3 collaboration meeting is organized (Q1/2024).</a:t>
            </a:r>
          </a:p>
          <a:p>
            <a:pPr algn="ctr"/>
            <a:r>
              <a:rPr lang="en-IT" b="1" dirty="0">
                <a:solidFill>
                  <a:schemeClr val="tx1"/>
                </a:solidFill>
              </a:rPr>
              <a:t>The spokespersons are elected</a:t>
            </a:r>
          </a:p>
          <a:p>
            <a:pPr algn="ctr"/>
            <a:r>
              <a:rPr lang="en-IT" b="1" dirty="0">
                <a:solidFill>
                  <a:schemeClr val="tx1"/>
                </a:solidFill>
              </a:rPr>
              <a:t>The mandate of the DRD3 “facilitators” ends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B99DF0-FEA5-570B-C89C-D1C63758BEA2}"/>
              </a:ext>
            </a:extLst>
          </p:cNvPr>
          <p:cNvSpPr/>
          <p:nvPr/>
        </p:nvSpPr>
        <p:spPr>
          <a:xfrm>
            <a:off x="2610853" y="5886169"/>
            <a:ext cx="7339258" cy="684785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b="1" dirty="0">
                <a:solidFill>
                  <a:schemeClr val="tx1"/>
                </a:solidFill>
              </a:rPr>
              <a:t>The DRD3 MoU is signed </a:t>
            </a:r>
          </a:p>
        </p:txBody>
      </p:sp>
    </p:spTree>
    <p:extLst>
      <p:ext uri="{BB962C8B-B14F-4D97-AF65-F5344CB8AC3E}">
        <p14:creationId xmlns:p14="http://schemas.microsoft.com/office/powerpoint/2010/main" val="335966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0CF77B-FC42-4586-9BBB-295CEA7A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AD2052-67E9-806F-E4F0-F9FD7236529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Vertex 2023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F4E7B0-6811-96F2-A18C-4BF08F4B9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Outlook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8AD67-C037-3608-1CFF-2C16AD75AF69}"/>
              </a:ext>
            </a:extLst>
          </p:cNvPr>
          <p:cNvSpPr txBox="1"/>
          <p:nvPr/>
        </p:nvSpPr>
        <p:spPr>
          <a:xfrm>
            <a:off x="1916316" y="974605"/>
            <a:ext cx="88921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+mj-lt"/>
              </a:rPr>
              <a:t>I</a:t>
            </a:r>
            <a:r>
              <a:rPr lang="en-GB" sz="2400" b="1" i="0" dirty="0">
                <a:effectLst/>
                <a:latin typeface="+mj-lt"/>
              </a:rPr>
              <a:t>f your dreams do not scare you, they are not big enough</a:t>
            </a:r>
            <a:endParaRPr lang="en-IT" sz="2400" b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E09817-6DD6-5D33-AFE6-1B11B11A6900}"/>
              </a:ext>
            </a:extLst>
          </p:cNvPr>
          <p:cNvSpPr txBox="1"/>
          <p:nvPr/>
        </p:nvSpPr>
        <p:spPr>
          <a:xfrm>
            <a:off x="1916316" y="1757947"/>
            <a:ext cx="9445607" cy="204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sz="2000" dirty="0"/>
              <a:t>In the past 30 years, solid-state sensors have consistently exceeded expectations in terms of performance.</a:t>
            </a:r>
          </a:p>
          <a:p>
            <a:pPr>
              <a:lnSpc>
                <a:spcPct val="130000"/>
              </a:lnSpc>
            </a:pPr>
            <a:endParaRPr lang="en-IT" sz="2000" dirty="0"/>
          </a:p>
          <a:p>
            <a:pPr>
              <a:lnSpc>
                <a:spcPct val="130000"/>
              </a:lnSpc>
            </a:pPr>
            <a:r>
              <a:rPr lang="en-IT" sz="2000" dirty="0"/>
              <a:t>DRD3 is a new collaboration that aims to continue this tradition.</a:t>
            </a:r>
          </a:p>
          <a:p>
            <a:pPr>
              <a:lnSpc>
                <a:spcPct val="130000"/>
              </a:lnSpc>
            </a:pPr>
            <a:endParaRPr lang="en-IT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6DAAE1-4086-85C4-B021-6612BAE27E1D}"/>
              </a:ext>
            </a:extLst>
          </p:cNvPr>
          <p:cNvSpPr/>
          <p:nvPr/>
        </p:nvSpPr>
        <p:spPr>
          <a:xfrm>
            <a:off x="2020488" y="4075189"/>
            <a:ext cx="7857438" cy="1825527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IT" sz="2000" b="1" dirty="0">
                <a:solidFill>
                  <a:schemeClr val="tx1"/>
                </a:solidFill>
              </a:rPr>
              <a:t>If you have not done it yet, please consider joining DRD3.  We are now entering an import</a:t>
            </a:r>
            <a:r>
              <a:rPr lang="en-GB" sz="2000" b="1" dirty="0">
                <a:solidFill>
                  <a:schemeClr val="tx1"/>
                </a:solidFill>
              </a:rPr>
              <a:t>an</a:t>
            </a:r>
            <a:r>
              <a:rPr lang="en-IT" sz="2000" b="1" dirty="0">
                <a:solidFill>
                  <a:schemeClr val="tx1"/>
                </a:solidFill>
              </a:rPr>
              <a:t>t organizational phase that needs the broadest possible inputs. </a:t>
            </a:r>
          </a:p>
        </p:txBody>
      </p:sp>
    </p:spTree>
    <p:extLst>
      <p:ext uri="{BB962C8B-B14F-4D97-AF65-F5344CB8AC3E}">
        <p14:creationId xmlns:p14="http://schemas.microsoft.com/office/powerpoint/2010/main" val="21524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145E89-9DE6-A5B1-81AD-A4FCFECE5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77501-A118-7C3C-9B42-15B03685C4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Vertex 2023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91BD67-9851-E4EE-3A62-6761BABDC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The definition of future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911906-E6D4-7E66-22BE-B4FFAB2D8A96}"/>
              </a:ext>
            </a:extLst>
          </p:cNvPr>
          <p:cNvSpPr/>
          <p:nvPr/>
        </p:nvSpPr>
        <p:spPr>
          <a:xfrm>
            <a:off x="4351682" y="2846839"/>
            <a:ext cx="3488635" cy="1500809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3200" b="1" dirty="0">
                <a:solidFill>
                  <a:schemeClr val="tx1"/>
                </a:solidFill>
              </a:rPr>
              <a:t>Future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6E4314-E32D-09AB-FB44-537F982F4518}"/>
              </a:ext>
            </a:extLst>
          </p:cNvPr>
          <p:cNvGrpSpPr/>
          <p:nvPr/>
        </p:nvGrpSpPr>
        <p:grpSpPr>
          <a:xfrm>
            <a:off x="1104899" y="1346030"/>
            <a:ext cx="3488635" cy="2251215"/>
            <a:chOff x="1104899" y="1346030"/>
            <a:chExt cx="3488635" cy="225121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FC6C9C1-3BEE-8C55-FCFD-FE65E70DE9FD}"/>
                </a:ext>
              </a:extLst>
            </p:cNvPr>
            <p:cNvSpPr/>
            <p:nvPr/>
          </p:nvSpPr>
          <p:spPr>
            <a:xfrm>
              <a:off x="1104899" y="1346030"/>
              <a:ext cx="3488635" cy="150080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2000" b="1" dirty="0">
                  <a:solidFill>
                    <a:srgbClr val="FF0000"/>
                  </a:solidFill>
                </a:rPr>
                <a:t>What is needed by future experiments</a:t>
              </a:r>
            </a:p>
          </p:txBody>
        </p:sp>
        <p:cxnSp>
          <p:nvCxnSpPr>
            <p:cNvPr id="9" name="Curved Connector 8">
              <a:extLst>
                <a:ext uri="{FF2B5EF4-FFF2-40B4-BE49-F238E27FC236}">
                  <a16:creationId xmlns:a16="http://schemas.microsoft.com/office/drawing/2014/main" id="{FE192A31-144B-15A2-9170-DC6094361572}"/>
                </a:ext>
              </a:extLst>
            </p:cNvPr>
            <p:cNvCxnSpPr>
              <a:cxnSpLocks/>
              <a:stCxn id="5" idx="2"/>
              <a:endCxn id="6" idx="4"/>
            </p:cNvCxnSpPr>
            <p:nvPr/>
          </p:nvCxnSpPr>
          <p:spPr>
            <a:xfrm rot="10800000">
              <a:off x="2849218" y="2846840"/>
              <a:ext cx="1502465" cy="750405"/>
            </a:xfrm>
            <a:prstGeom prst="curvedConnector2">
              <a:avLst/>
            </a:prstGeom>
            <a:ln w="412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E4E0D7-E149-F2BC-1AA8-11D215857257}"/>
              </a:ext>
            </a:extLst>
          </p:cNvPr>
          <p:cNvGrpSpPr/>
          <p:nvPr/>
        </p:nvGrpSpPr>
        <p:grpSpPr>
          <a:xfrm>
            <a:off x="7426605" y="1346030"/>
            <a:ext cx="3488635" cy="2254108"/>
            <a:chOff x="1104899" y="1346030"/>
            <a:chExt cx="3488635" cy="225410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DC0B730-6982-68C8-EAE8-81489F63D04D}"/>
                </a:ext>
              </a:extLst>
            </p:cNvPr>
            <p:cNvSpPr/>
            <p:nvPr/>
          </p:nvSpPr>
          <p:spPr>
            <a:xfrm>
              <a:off x="1104899" y="1346030"/>
              <a:ext cx="3488635" cy="150080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2000" b="1" dirty="0">
                  <a:solidFill>
                    <a:srgbClr val="00B050"/>
                  </a:solidFill>
                </a:rPr>
                <a:t>What technologies will be used</a:t>
              </a:r>
            </a:p>
          </p:txBody>
        </p: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6000B936-B812-0732-0D53-F524A519F797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517488" y="2849733"/>
              <a:ext cx="1502465" cy="750405"/>
            </a:xfrm>
            <a:prstGeom prst="curvedConnector2">
              <a:avLst/>
            </a:prstGeom>
            <a:ln w="412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F04565-4033-BADA-E25A-5399231E8F46}"/>
              </a:ext>
            </a:extLst>
          </p:cNvPr>
          <p:cNvGrpSpPr/>
          <p:nvPr/>
        </p:nvGrpSpPr>
        <p:grpSpPr>
          <a:xfrm>
            <a:off x="7598465" y="3601051"/>
            <a:ext cx="3488635" cy="2247406"/>
            <a:chOff x="1069903" y="599433"/>
            <a:chExt cx="3488635" cy="224740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3303C49-D696-AC75-637D-D24BDA917CFD}"/>
                </a:ext>
              </a:extLst>
            </p:cNvPr>
            <p:cNvSpPr/>
            <p:nvPr/>
          </p:nvSpPr>
          <p:spPr>
            <a:xfrm>
              <a:off x="1069903" y="1346030"/>
              <a:ext cx="3488635" cy="150080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2000" b="1" dirty="0">
                  <a:solidFill>
                    <a:srgbClr val="7030A0"/>
                  </a:solidFill>
                </a:rPr>
                <a:t>What people want to do</a:t>
              </a:r>
            </a:p>
          </p:txBody>
        </p: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8FDDF2A5-CE2C-0446-ECA9-41EF72B83E54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278519" y="599433"/>
              <a:ext cx="1502465" cy="750405"/>
            </a:xfrm>
            <a:prstGeom prst="curvedConnector2">
              <a:avLst/>
            </a:prstGeom>
            <a:ln w="412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13845E-FC5F-4FE3-B27B-E77F97686DE0}"/>
              </a:ext>
            </a:extLst>
          </p:cNvPr>
          <p:cNvGrpSpPr/>
          <p:nvPr/>
        </p:nvGrpSpPr>
        <p:grpSpPr>
          <a:xfrm>
            <a:off x="1091709" y="3597243"/>
            <a:ext cx="3488635" cy="2251214"/>
            <a:chOff x="1104899" y="595625"/>
            <a:chExt cx="3488635" cy="225121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A537EB7-84E1-6279-FB2F-29D1000E0BB6}"/>
                </a:ext>
              </a:extLst>
            </p:cNvPr>
            <p:cNvSpPr/>
            <p:nvPr/>
          </p:nvSpPr>
          <p:spPr>
            <a:xfrm>
              <a:off x="1104899" y="1346030"/>
              <a:ext cx="3488635" cy="150080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T" sz="2000" b="1" dirty="0">
                  <a:solidFill>
                    <a:srgbClr val="221AC0"/>
                  </a:solidFill>
                </a:rPr>
                <a:t>What blue-sky R&amp;D will make possible</a:t>
              </a:r>
            </a:p>
          </p:txBody>
        </p: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96E49437-3B04-79C6-13FC-1C4B2534067D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866403" y="595625"/>
              <a:ext cx="1502465" cy="750405"/>
            </a:xfrm>
            <a:prstGeom prst="curvedConnector2">
              <a:avLst/>
            </a:prstGeom>
            <a:ln w="412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933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85FB66-5BA0-DAD5-E15B-1BB15C102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98833A-4340-D1B9-9B16-7F2735D079A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Vertex 2023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CBA55B-F718-BD90-6ECE-A1EE55E45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b="1" dirty="0">
                <a:solidFill>
                  <a:srgbClr val="FF0000"/>
                </a:solidFill>
              </a:rPr>
              <a:t>What is needed by future experiments</a:t>
            </a:r>
          </a:p>
        </p:txBody>
      </p:sp>
      <p:pic>
        <p:nvPicPr>
          <p:cNvPr id="6" name="Picture 5" descr="A close-up of a paper&#10;&#10;Description automatically generated">
            <a:extLst>
              <a:ext uri="{FF2B5EF4-FFF2-40B4-BE49-F238E27FC236}">
                <a16:creationId xmlns:a16="http://schemas.microsoft.com/office/drawing/2014/main" id="{C30551B7-7DC1-52ED-8E15-62D501796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152" y="755205"/>
            <a:ext cx="8363696" cy="27787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41BB8C-B6A3-FF10-EF70-5137F3533D72}"/>
              </a:ext>
            </a:extLst>
          </p:cNvPr>
          <p:cNvSpPr txBox="1"/>
          <p:nvPr/>
        </p:nvSpPr>
        <p:spPr>
          <a:xfrm>
            <a:off x="2255436" y="4658758"/>
            <a:ext cx="2169184" cy="2214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Lepton colliders: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4D tracking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Very low mass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/>
              <a:t>Low power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/>
              <a:t>A</a:t>
            </a:r>
            <a:r>
              <a:rPr lang="en-IT" dirty="0"/>
              <a:t>ir cooling</a:t>
            </a:r>
          </a:p>
          <a:p>
            <a:pPr>
              <a:lnSpc>
                <a:spcPct val="130000"/>
              </a:lnSpc>
            </a:pPr>
            <a:r>
              <a:rPr lang="en-IT" dirty="0"/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7D4388-329F-37EC-55B6-67141C981BED}"/>
              </a:ext>
            </a:extLst>
          </p:cNvPr>
          <p:cNvSpPr txBox="1"/>
          <p:nvPr/>
        </p:nvSpPr>
        <p:spPr>
          <a:xfrm>
            <a:off x="5770118" y="4629950"/>
            <a:ext cx="3520516" cy="2214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/>
              <a:t>Hadron colliders: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4D tracking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High occupancy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/>
              <a:t>High radiation environment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/>
              <a:t>Large area coverage</a:t>
            </a:r>
            <a:endParaRPr lang="en-IT" dirty="0"/>
          </a:p>
          <a:p>
            <a:pPr>
              <a:lnSpc>
                <a:spcPct val="130000"/>
              </a:lnSpc>
            </a:pPr>
            <a:r>
              <a:rPr lang="en-IT" dirty="0"/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7CB7A4-CD5A-9A91-C627-8F820B9E51F3}"/>
              </a:ext>
            </a:extLst>
          </p:cNvPr>
          <p:cNvSpPr txBox="1"/>
          <p:nvPr/>
        </p:nvSpPr>
        <p:spPr>
          <a:xfrm>
            <a:off x="1485736" y="3636209"/>
            <a:ext cx="9220527" cy="772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>
                <a:solidFill>
                  <a:srgbClr val="800000"/>
                </a:solidFill>
              </a:rPr>
              <a:t>Broadly speaking, there are two large families of experiments that cover the needs of all other applications:</a:t>
            </a:r>
          </a:p>
        </p:txBody>
      </p:sp>
    </p:spTree>
    <p:extLst>
      <p:ext uri="{BB962C8B-B14F-4D97-AF65-F5344CB8AC3E}">
        <p14:creationId xmlns:p14="http://schemas.microsoft.com/office/powerpoint/2010/main" val="400160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F41BAE-8609-31A7-7DEF-899D741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FA5BB-BCEE-7099-A2A2-82B2AF5DDF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Vertex 2023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B117AE-CA74-09DD-8A10-18E24D77E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b="1" dirty="0">
                <a:solidFill>
                  <a:srgbClr val="FF0000"/>
                </a:solidFill>
              </a:rPr>
              <a:t>Future experiments needs - I</a:t>
            </a:r>
            <a:endParaRPr lang="en-I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478389-033D-30C3-BC07-56C7E534F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368" y="710781"/>
            <a:ext cx="6580375" cy="6133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E37226-6037-14E1-9DC3-B49B2FF8AFDB}"/>
              </a:ext>
            </a:extLst>
          </p:cNvPr>
          <p:cNvSpPr txBox="1"/>
          <p:nvPr/>
        </p:nvSpPr>
        <p:spPr>
          <a:xfrm>
            <a:off x="487719" y="1230419"/>
            <a:ext cx="4986649" cy="509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dirty="0"/>
              <a:t>This table details the need of the experiments in terms of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Spatial </a:t>
            </a:r>
            <a:r>
              <a:rPr lang="en-IT" b="1" dirty="0"/>
              <a:t>precision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L</a:t>
            </a:r>
            <a:r>
              <a:rPr lang="en-IT" b="1" dirty="0"/>
              <a:t>ow mass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L</a:t>
            </a:r>
            <a:r>
              <a:rPr lang="en-IT" b="1" dirty="0"/>
              <a:t>ow power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L</a:t>
            </a:r>
            <a:r>
              <a:rPr lang="en-IT" b="1" dirty="0"/>
              <a:t>arge area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b="1" dirty="0"/>
              <a:t>Temporal precision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b="1" dirty="0"/>
              <a:t>Radiation levels</a:t>
            </a:r>
          </a:p>
          <a:p>
            <a:pPr>
              <a:lnSpc>
                <a:spcPct val="130000"/>
              </a:lnSpc>
            </a:pPr>
            <a:endParaRPr lang="en-IT" dirty="0"/>
          </a:p>
          <a:p>
            <a:pPr>
              <a:lnSpc>
                <a:spcPct val="130000"/>
              </a:lnSpc>
            </a:pPr>
            <a:r>
              <a:rPr lang="en-IT" dirty="0"/>
              <a:t>considering the division among detectors: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b="1" dirty="0"/>
              <a:t>Vertex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T</a:t>
            </a:r>
            <a:r>
              <a:rPr lang="en-IT" b="1" dirty="0"/>
              <a:t>racker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b="1" dirty="0"/>
              <a:t>Calorimeter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b="1" dirty="0"/>
              <a:t>Time-of-Flight</a:t>
            </a:r>
          </a:p>
        </p:txBody>
      </p:sp>
    </p:spTree>
    <p:extLst>
      <p:ext uri="{BB962C8B-B14F-4D97-AF65-F5344CB8AC3E}">
        <p14:creationId xmlns:p14="http://schemas.microsoft.com/office/powerpoint/2010/main" val="416771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F41BAE-8609-31A7-7DEF-899D741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FA5BB-BCEE-7099-A2A2-82B2AF5DDF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Vertex 2023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B117AE-CA74-09DD-8A10-18E24D77E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b="1" dirty="0">
                <a:solidFill>
                  <a:srgbClr val="FF0000"/>
                </a:solidFill>
              </a:rPr>
              <a:t>Future experiments needs - II</a:t>
            </a:r>
            <a:endParaRPr lang="en-IT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AF57118-26BE-8246-6136-3298A73BF82A}"/>
              </a:ext>
            </a:extLst>
          </p:cNvPr>
          <p:cNvGrpSpPr/>
          <p:nvPr/>
        </p:nvGrpSpPr>
        <p:grpSpPr>
          <a:xfrm>
            <a:off x="508516" y="921222"/>
            <a:ext cx="10668350" cy="1412148"/>
            <a:chOff x="508516" y="921222"/>
            <a:chExt cx="10668350" cy="14121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E37226-6037-14E1-9DC3-B49B2FF8AFDB}"/>
                </a:ext>
              </a:extLst>
            </p:cNvPr>
            <p:cNvSpPr txBox="1"/>
            <p:nvPr/>
          </p:nvSpPr>
          <p:spPr>
            <a:xfrm>
              <a:off x="508516" y="1200496"/>
              <a:ext cx="3606283" cy="1132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dirty="0"/>
                <a:t>The needs have been summarized into 4 large groups in the ECFA  road-map</a:t>
              </a:r>
              <a:endParaRPr lang="en-IT" dirty="0"/>
            </a:p>
          </p:txBody>
        </p:sp>
        <p:pic>
          <p:nvPicPr>
            <p:cNvPr id="8" name="Picture 7" descr="A close-up of a sign&#10;&#10;Description automatically generated">
              <a:extLst>
                <a:ext uri="{FF2B5EF4-FFF2-40B4-BE49-F238E27FC236}">
                  <a16:creationId xmlns:a16="http://schemas.microsoft.com/office/drawing/2014/main" id="{0F770DE7-2770-6999-FA30-05FAD63B20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46" r="10890" b="2674"/>
            <a:stretch/>
          </p:blipFill>
          <p:spPr>
            <a:xfrm>
              <a:off x="4114799" y="921222"/>
              <a:ext cx="7062067" cy="129573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7CC633-4517-88CB-9A7D-8DA55235B5C1}"/>
              </a:ext>
            </a:extLst>
          </p:cNvPr>
          <p:cNvGrpSpPr/>
          <p:nvPr/>
        </p:nvGrpSpPr>
        <p:grpSpPr>
          <a:xfrm>
            <a:off x="508516" y="2333370"/>
            <a:ext cx="10943941" cy="3736728"/>
            <a:chOff x="508516" y="2333370"/>
            <a:chExt cx="10943941" cy="3736728"/>
          </a:xfrm>
        </p:grpSpPr>
        <p:pic>
          <p:nvPicPr>
            <p:cNvPr id="11" name="Picture 10" descr="A list of information on a white background&#10;&#10;Description automatically generated">
              <a:extLst>
                <a:ext uri="{FF2B5EF4-FFF2-40B4-BE49-F238E27FC236}">
                  <a16:creationId xmlns:a16="http://schemas.microsoft.com/office/drawing/2014/main" id="{E8FBBF69-AB59-BECD-0838-A6D782EDDB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593" t="3022"/>
            <a:stretch/>
          </p:blipFill>
          <p:spPr>
            <a:xfrm>
              <a:off x="4114799" y="2333370"/>
              <a:ext cx="7337658" cy="373672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E9E627-794B-BDB3-B61D-74035184C90E}"/>
                </a:ext>
              </a:extLst>
            </p:cNvPr>
            <p:cNvSpPr txBox="1"/>
            <p:nvPr/>
          </p:nvSpPr>
          <p:spPr>
            <a:xfrm>
              <a:off x="508516" y="3629100"/>
              <a:ext cx="3706645" cy="772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dirty="0"/>
                <a:t>with a finer-grain definition in the DRD3 proposal </a:t>
              </a:r>
              <a:endParaRPr lang="en-IT" dirty="0"/>
            </a:p>
          </p:txBody>
        </p:sp>
      </p:grpSp>
    </p:spTree>
    <p:extLst>
      <p:ext uri="{BB962C8B-B14F-4D97-AF65-F5344CB8AC3E}">
        <p14:creationId xmlns:p14="http://schemas.microsoft.com/office/powerpoint/2010/main" val="427876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E4DCF5-06ED-24DE-AD4C-ECEE7E750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5E4D8-8E23-B658-7786-2AC50760E97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Vertex 2023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4B2029-BCF4-B8CA-F2BF-4B58263AF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b="1" dirty="0">
                <a:solidFill>
                  <a:srgbClr val="FF0000"/>
                </a:solidFill>
              </a:rPr>
              <a:t>Future experiments needs - examples</a:t>
            </a:r>
            <a:endParaRPr lang="en-I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D0BD9-E300-9F52-AC4E-A214487B0B4D}"/>
              </a:ext>
            </a:extLst>
          </p:cNvPr>
          <p:cNvSpPr txBox="1"/>
          <p:nvPr/>
        </p:nvSpPr>
        <p:spPr>
          <a:xfrm>
            <a:off x="973777" y="1084651"/>
            <a:ext cx="6870792" cy="1853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>
                <a:solidFill>
                  <a:srgbClr val="FF0000"/>
                </a:solidFill>
              </a:rPr>
              <a:t>Example 1)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5-10 micron position resolution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10-20 ps temporal resolution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50 microns of silicon equivalent material budget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&lt;1 W/cm</a:t>
            </a:r>
            <a:r>
              <a:rPr lang="en-IT" baseline="30000" dirty="0"/>
              <a:t>2 </a:t>
            </a:r>
            <a:r>
              <a:rPr lang="en-IT" dirty="0"/>
              <a:t>power consumption (upper limit for air cooling)</a:t>
            </a:r>
            <a:endParaRPr lang="en-IT" baseline="30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4620CF-424F-0802-A1B0-932C3EB75510}"/>
              </a:ext>
            </a:extLst>
          </p:cNvPr>
          <p:cNvSpPr txBox="1"/>
          <p:nvPr/>
        </p:nvSpPr>
        <p:spPr>
          <a:xfrm>
            <a:off x="973777" y="3370342"/>
            <a:ext cx="3874779" cy="773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>
                <a:solidFill>
                  <a:srgbClr val="FF0000"/>
                </a:solidFill>
              </a:rPr>
              <a:t>Example 2)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~ 10</a:t>
            </a:r>
            <a:r>
              <a:rPr lang="en-IT" baseline="30000" dirty="0"/>
              <a:t> 17</a:t>
            </a:r>
            <a:r>
              <a:rPr lang="en-IT" dirty="0"/>
              <a:t> n</a:t>
            </a:r>
            <a:r>
              <a:rPr lang="en-IT" baseline="-25000" dirty="0"/>
              <a:t>eq</a:t>
            </a:r>
            <a:r>
              <a:rPr lang="en-IT" dirty="0"/>
              <a:t>/cm</a:t>
            </a:r>
            <a:r>
              <a:rPr lang="en-IT" baseline="30000" dirty="0"/>
              <a:t>2  </a:t>
            </a:r>
            <a:r>
              <a:rPr lang="en-IT" dirty="0"/>
              <a:t>radiation levels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0BCDF6-2D4F-B58C-B145-44A46C0ED8DC}"/>
              </a:ext>
            </a:extLst>
          </p:cNvPr>
          <p:cNvSpPr txBox="1"/>
          <p:nvPr/>
        </p:nvSpPr>
        <p:spPr>
          <a:xfrm>
            <a:off x="973777" y="4466604"/>
            <a:ext cx="2794355" cy="1133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b="1" dirty="0">
                <a:solidFill>
                  <a:srgbClr val="FF0000"/>
                </a:solidFill>
              </a:rPr>
              <a:t>Example 3)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12” wafer capability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1000 m</a:t>
            </a:r>
            <a:r>
              <a:rPr lang="en-IT" baseline="30000" dirty="0"/>
              <a:t>2 </a:t>
            </a:r>
            <a:r>
              <a:rPr lang="en-IT" dirty="0"/>
              <a:t>detector</a:t>
            </a:r>
            <a:endParaRPr lang="en-IT" baseline="30000" dirty="0"/>
          </a:p>
        </p:txBody>
      </p:sp>
    </p:spTree>
    <p:extLst>
      <p:ext uri="{BB962C8B-B14F-4D97-AF65-F5344CB8AC3E}">
        <p14:creationId xmlns:p14="http://schemas.microsoft.com/office/powerpoint/2010/main" val="129487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F6860C-2352-CE49-9184-E35B46F0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1DFD80-9BE4-9545-A219-E540C7F25DD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Vertex 2023</a:t>
            </a:r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63C10E00-5EA2-8CB9-04CA-596DDEE40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77" y="-63662"/>
            <a:ext cx="11814423" cy="667871"/>
          </a:xfrm>
        </p:spPr>
        <p:txBody>
          <a:bodyPr/>
          <a:lstStyle/>
          <a:p>
            <a:r>
              <a:rPr lang="en-IT" sz="3200" b="1" dirty="0">
                <a:solidFill>
                  <a:srgbClr val="00B050"/>
                </a:solidFill>
              </a:rPr>
              <a:t>What technologies will be used</a:t>
            </a:r>
            <a:endParaRPr lang="en-IT" dirty="0">
              <a:solidFill>
                <a:srgbClr val="00B050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01D3E43-F96C-2DD7-BCC0-7A83D2005AC6}"/>
              </a:ext>
            </a:extLst>
          </p:cNvPr>
          <p:cNvGrpSpPr/>
          <p:nvPr/>
        </p:nvGrpSpPr>
        <p:grpSpPr>
          <a:xfrm>
            <a:off x="1097210" y="2653579"/>
            <a:ext cx="10887228" cy="1773170"/>
            <a:chOff x="1033839" y="2653579"/>
            <a:chExt cx="10887228" cy="1773170"/>
          </a:xfrm>
        </p:grpSpPr>
        <p:cxnSp>
          <p:nvCxnSpPr>
            <p:cNvPr id="8" name="Connettore diritto 28">
              <a:extLst>
                <a:ext uri="{FF2B5EF4-FFF2-40B4-BE49-F238E27FC236}">
                  <a16:creationId xmlns:a16="http://schemas.microsoft.com/office/drawing/2014/main" id="{B781DFCD-9B4D-344E-BDD8-8DC3B4B86F86}"/>
                </a:ext>
              </a:extLst>
            </p:cNvPr>
            <p:cNvCxnSpPr>
              <a:cxnSpLocks/>
              <a:stCxn id="6" idx="2"/>
              <a:endCxn id="5" idx="0"/>
            </p:cNvCxnSpPr>
            <p:nvPr/>
          </p:nvCxnSpPr>
          <p:spPr>
            <a:xfrm>
              <a:off x="3686600" y="2653579"/>
              <a:ext cx="1469186" cy="924085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0AC4F94-9AA9-5F4D-2E21-D670D82AD15C}"/>
                </a:ext>
              </a:extLst>
            </p:cNvPr>
            <p:cNvGrpSpPr/>
            <p:nvPr/>
          </p:nvGrpSpPr>
          <p:grpSpPr>
            <a:xfrm>
              <a:off x="1033839" y="2678113"/>
              <a:ext cx="10887228" cy="1748636"/>
              <a:chOff x="1033839" y="2653578"/>
              <a:chExt cx="10887228" cy="1748636"/>
            </a:xfrm>
          </p:grpSpPr>
          <p:sp>
            <p:nvSpPr>
              <p:cNvPr id="5" name="Rettangolo con angoli arrotondati 7">
                <a:extLst>
                  <a:ext uri="{FF2B5EF4-FFF2-40B4-BE49-F238E27FC236}">
                    <a16:creationId xmlns:a16="http://schemas.microsoft.com/office/drawing/2014/main" id="{E7979FA6-D8AB-2444-9FAF-FD1CD8EF8FCB}"/>
                  </a:ext>
                </a:extLst>
              </p:cNvPr>
              <p:cNvSpPr/>
              <p:nvPr/>
            </p:nvSpPr>
            <p:spPr>
              <a:xfrm>
                <a:off x="4148080" y="3553129"/>
                <a:ext cx="2015412" cy="84908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No gain</a:t>
                </a:r>
              </a:p>
            </p:txBody>
          </p:sp>
          <p:sp>
            <p:nvSpPr>
              <p:cNvPr id="17" name="Rettangolo con angoli arrotondati 8">
                <a:extLst>
                  <a:ext uri="{FF2B5EF4-FFF2-40B4-BE49-F238E27FC236}">
                    <a16:creationId xmlns:a16="http://schemas.microsoft.com/office/drawing/2014/main" id="{8D86A1BD-4EB6-6844-962F-2F7236F77F85}"/>
                  </a:ext>
                </a:extLst>
              </p:cNvPr>
              <p:cNvSpPr/>
              <p:nvPr/>
            </p:nvSpPr>
            <p:spPr>
              <a:xfrm>
                <a:off x="1033839" y="3553129"/>
                <a:ext cx="2015412" cy="84908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Low-gain (LGADs)</a:t>
                </a:r>
              </a:p>
            </p:txBody>
          </p:sp>
          <p:cxnSp>
            <p:nvCxnSpPr>
              <p:cNvPr id="18" name="Connettore diritto 18">
                <a:extLst>
                  <a:ext uri="{FF2B5EF4-FFF2-40B4-BE49-F238E27FC236}">
                    <a16:creationId xmlns:a16="http://schemas.microsoft.com/office/drawing/2014/main" id="{E14C53F5-66CD-C54E-98A4-12F630AD1B8D}"/>
                  </a:ext>
                </a:extLst>
              </p:cNvPr>
              <p:cNvCxnSpPr>
                <a:cxnSpLocks/>
                <a:stCxn id="6" idx="2"/>
                <a:endCxn id="17" idx="0"/>
              </p:cNvCxnSpPr>
              <p:nvPr/>
            </p:nvCxnSpPr>
            <p:spPr>
              <a:xfrm flipH="1">
                <a:off x="2041545" y="2653579"/>
                <a:ext cx="1645055" cy="924085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ttangolo con angoli arrotondati 7">
                <a:extLst>
                  <a:ext uri="{FF2B5EF4-FFF2-40B4-BE49-F238E27FC236}">
                    <a16:creationId xmlns:a16="http://schemas.microsoft.com/office/drawing/2014/main" id="{68E1271B-C3B2-6348-B54E-DA56D5BF6791}"/>
                  </a:ext>
                </a:extLst>
              </p:cNvPr>
              <p:cNvSpPr/>
              <p:nvPr/>
            </p:nvSpPr>
            <p:spPr>
              <a:xfrm>
                <a:off x="9905655" y="3553129"/>
                <a:ext cx="2015412" cy="84908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No gain</a:t>
                </a:r>
              </a:p>
            </p:txBody>
          </p:sp>
          <p:cxnSp>
            <p:nvCxnSpPr>
              <p:cNvPr id="25" name="Connettore diritto 28">
                <a:extLst>
                  <a:ext uri="{FF2B5EF4-FFF2-40B4-BE49-F238E27FC236}">
                    <a16:creationId xmlns:a16="http://schemas.microsoft.com/office/drawing/2014/main" id="{DE77AEF9-7018-4A42-A0E5-7759A088E2E0}"/>
                  </a:ext>
                </a:extLst>
              </p:cNvPr>
              <p:cNvCxnSpPr>
                <a:cxnSpLocks/>
                <a:stCxn id="7" idx="2"/>
                <a:endCxn id="24" idx="0"/>
              </p:cNvCxnSpPr>
              <p:nvPr/>
            </p:nvCxnSpPr>
            <p:spPr>
              <a:xfrm>
                <a:off x="9820261" y="2653578"/>
                <a:ext cx="1093100" cy="92408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ttangolo con angoli arrotondati 8">
                <a:extLst>
                  <a:ext uri="{FF2B5EF4-FFF2-40B4-BE49-F238E27FC236}">
                    <a16:creationId xmlns:a16="http://schemas.microsoft.com/office/drawing/2014/main" id="{7F76CC70-ABF4-7947-823E-039D70347237}"/>
                  </a:ext>
                </a:extLst>
              </p:cNvPr>
              <p:cNvSpPr/>
              <p:nvPr/>
            </p:nvSpPr>
            <p:spPr>
              <a:xfrm>
                <a:off x="7462534" y="3553129"/>
                <a:ext cx="2015412" cy="84908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Low-gain (LGADs)</a:t>
                </a:r>
              </a:p>
            </p:txBody>
          </p:sp>
          <p:cxnSp>
            <p:nvCxnSpPr>
              <p:cNvPr id="27" name="Connettore diritto 18">
                <a:extLst>
                  <a:ext uri="{FF2B5EF4-FFF2-40B4-BE49-F238E27FC236}">
                    <a16:creationId xmlns:a16="http://schemas.microsoft.com/office/drawing/2014/main" id="{1C8411B5-029E-AD4C-93D4-420A590AC4FC}"/>
                  </a:ext>
                </a:extLst>
              </p:cNvPr>
              <p:cNvCxnSpPr>
                <a:cxnSpLocks/>
                <a:stCxn id="7" idx="2"/>
                <a:endCxn id="26" idx="0"/>
              </p:cNvCxnSpPr>
              <p:nvPr/>
            </p:nvCxnSpPr>
            <p:spPr>
              <a:xfrm flipH="1">
                <a:off x="8470240" y="2653578"/>
                <a:ext cx="1350021" cy="92408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42CA936-8866-C7EA-F01B-9F3C72B2D85C}"/>
              </a:ext>
            </a:extLst>
          </p:cNvPr>
          <p:cNvGrpSpPr/>
          <p:nvPr/>
        </p:nvGrpSpPr>
        <p:grpSpPr>
          <a:xfrm>
            <a:off x="500133" y="4421560"/>
            <a:ext cx="11609051" cy="1832231"/>
            <a:chOff x="436762" y="4421560"/>
            <a:chExt cx="11609051" cy="1832231"/>
          </a:xfrm>
        </p:grpSpPr>
        <p:sp>
          <p:nvSpPr>
            <p:cNvPr id="9" name="Rettangolo con angoli arrotondati 14">
              <a:extLst>
                <a:ext uri="{FF2B5EF4-FFF2-40B4-BE49-F238E27FC236}">
                  <a16:creationId xmlns:a16="http://schemas.microsoft.com/office/drawing/2014/main" id="{028486D6-E306-234C-AEEF-C4CA7D6AC35D}"/>
                </a:ext>
              </a:extLst>
            </p:cNvPr>
            <p:cNvSpPr/>
            <p:nvPr/>
          </p:nvSpPr>
          <p:spPr>
            <a:xfrm>
              <a:off x="9744297" y="5390698"/>
              <a:ext cx="1081690" cy="84908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BiCMOS</a:t>
              </a:r>
            </a:p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(SiGe)</a:t>
              </a:r>
            </a:p>
          </p:txBody>
        </p:sp>
        <p:cxnSp>
          <p:nvCxnSpPr>
            <p:cNvPr id="10" name="Connettore diritto 29">
              <a:extLst>
                <a:ext uri="{FF2B5EF4-FFF2-40B4-BE49-F238E27FC236}">
                  <a16:creationId xmlns:a16="http://schemas.microsoft.com/office/drawing/2014/main" id="{ACFC2F33-7D91-744A-A49F-53C7A790B5B5}"/>
                </a:ext>
              </a:extLst>
            </p:cNvPr>
            <p:cNvCxnSpPr>
              <a:cxnSpLocks/>
              <a:stCxn id="26" idx="2"/>
              <a:endCxn id="22" idx="0"/>
            </p:cNvCxnSpPr>
            <p:nvPr/>
          </p:nvCxnSpPr>
          <p:spPr>
            <a:xfrm flipH="1">
              <a:off x="7857261" y="4426749"/>
              <a:ext cx="612979" cy="95510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31">
              <a:extLst>
                <a:ext uri="{FF2B5EF4-FFF2-40B4-BE49-F238E27FC236}">
                  <a16:creationId xmlns:a16="http://schemas.microsoft.com/office/drawing/2014/main" id="{66765D26-8CE1-5B4B-95D4-1392F693E7AF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>
              <a:off x="10976732" y="4426749"/>
              <a:ext cx="597089" cy="98848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33">
              <a:extLst>
                <a:ext uri="{FF2B5EF4-FFF2-40B4-BE49-F238E27FC236}">
                  <a16:creationId xmlns:a16="http://schemas.microsoft.com/office/drawing/2014/main" id="{9A23C22C-EAE5-C841-8A46-3BCF35BD44CD}"/>
                </a:ext>
              </a:extLst>
            </p:cNvPr>
            <p:cNvCxnSpPr>
              <a:cxnSpLocks/>
              <a:stCxn id="24" idx="2"/>
              <a:endCxn id="9" idx="0"/>
            </p:cNvCxnSpPr>
            <p:nvPr/>
          </p:nvCxnSpPr>
          <p:spPr>
            <a:xfrm flipH="1">
              <a:off x="10285142" y="4426749"/>
              <a:ext cx="619166" cy="963949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ttangolo con angoli arrotondati 35">
              <a:extLst>
                <a:ext uri="{FF2B5EF4-FFF2-40B4-BE49-F238E27FC236}">
                  <a16:creationId xmlns:a16="http://schemas.microsoft.com/office/drawing/2014/main" id="{0A6D9231-EC26-9F48-B5DA-06C3658915E7}"/>
                </a:ext>
              </a:extLst>
            </p:cNvPr>
            <p:cNvSpPr/>
            <p:nvPr/>
          </p:nvSpPr>
          <p:spPr>
            <a:xfrm>
              <a:off x="5179195" y="5390698"/>
              <a:ext cx="1467273" cy="84908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3D</a:t>
              </a:r>
            </a:p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Si/Diamond</a:t>
              </a:r>
            </a:p>
          </p:txBody>
        </p:sp>
        <p:cxnSp>
          <p:nvCxnSpPr>
            <p:cNvPr id="16" name="Connettore diritto 37">
              <a:extLst>
                <a:ext uri="{FF2B5EF4-FFF2-40B4-BE49-F238E27FC236}">
                  <a16:creationId xmlns:a16="http://schemas.microsoft.com/office/drawing/2014/main" id="{83B16DD9-E632-D74C-A335-4FCE111AF88B}"/>
                </a:ext>
              </a:extLst>
            </p:cNvPr>
            <p:cNvCxnSpPr>
              <a:cxnSpLocks/>
              <a:stCxn id="5" idx="2"/>
              <a:endCxn id="14" idx="0"/>
            </p:cNvCxnSpPr>
            <p:nvPr/>
          </p:nvCxnSpPr>
          <p:spPr>
            <a:xfrm>
              <a:off x="5146733" y="4426749"/>
              <a:ext cx="766099" cy="963949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ttangolo con angoli arrotondati 11">
              <a:extLst>
                <a:ext uri="{FF2B5EF4-FFF2-40B4-BE49-F238E27FC236}">
                  <a16:creationId xmlns:a16="http://schemas.microsoft.com/office/drawing/2014/main" id="{8E52E67B-381C-724A-8EEE-12A171BC06F9}"/>
                </a:ext>
              </a:extLst>
            </p:cNvPr>
            <p:cNvSpPr/>
            <p:nvPr/>
          </p:nvSpPr>
          <p:spPr>
            <a:xfrm>
              <a:off x="1952210" y="5390698"/>
              <a:ext cx="1511445" cy="84908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Resistive read-out</a:t>
              </a:r>
            </a:p>
          </p:txBody>
        </p:sp>
        <p:cxnSp>
          <p:nvCxnSpPr>
            <p:cNvPr id="20" name="Connettore diritto 23">
              <a:extLst>
                <a:ext uri="{FF2B5EF4-FFF2-40B4-BE49-F238E27FC236}">
                  <a16:creationId xmlns:a16="http://schemas.microsoft.com/office/drawing/2014/main" id="{EF170E4B-ED95-ED45-B019-80601B86A35B}"/>
                </a:ext>
              </a:extLst>
            </p:cNvPr>
            <p:cNvCxnSpPr>
              <a:cxnSpLocks/>
              <a:stCxn id="17" idx="2"/>
              <a:endCxn id="23" idx="0"/>
            </p:cNvCxnSpPr>
            <p:nvPr/>
          </p:nvCxnSpPr>
          <p:spPr>
            <a:xfrm flipH="1">
              <a:off x="1138411" y="4426749"/>
              <a:ext cx="894081" cy="963949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5">
              <a:extLst>
                <a:ext uri="{FF2B5EF4-FFF2-40B4-BE49-F238E27FC236}">
                  <a16:creationId xmlns:a16="http://schemas.microsoft.com/office/drawing/2014/main" id="{96C09EBA-C79F-3647-8C1F-BADCD46E3D55}"/>
                </a:ext>
              </a:extLst>
            </p:cNvPr>
            <p:cNvCxnSpPr>
              <a:cxnSpLocks/>
              <a:stCxn id="17" idx="2"/>
              <a:endCxn id="19" idx="0"/>
            </p:cNvCxnSpPr>
            <p:nvPr/>
          </p:nvCxnSpPr>
          <p:spPr>
            <a:xfrm>
              <a:off x="2032492" y="4426749"/>
              <a:ext cx="675441" cy="963949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ttangolo con angoli arrotondati 14">
              <a:extLst>
                <a:ext uri="{FF2B5EF4-FFF2-40B4-BE49-F238E27FC236}">
                  <a16:creationId xmlns:a16="http://schemas.microsoft.com/office/drawing/2014/main" id="{A6E00379-7777-F846-9F87-3673B191AF38}"/>
                </a:ext>
              </a:extLst>
            </p:cNvPr>
            <p:cNvSpPr/>
            <p:nvPr/>
          </p:nvSpPr>
          <p:spPr>
            <a:xfrm>
              <a:off x="7316416" y="5381849"/>
              <a:ext cx="1081690" cy="84908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BiCMOS</a:t>
              </a:r>
            </a:p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(SiGe)</a:t>
              </a:r>
            </a:p>
          </p:txBody>
        </p:sp>
        <p:sp>
          <p:nvSpPr>
            <p:cNvPr id="23" name="Rettangolo con angoli arrotondati 10">
              <a:extLst>
                <a:ext uri="{FF2B5EF4-FFF2-40B4-BE49-F238E27FC236}">
                  <a16:creationId xmlns:a16="http://schemas.microsoft.com/office/drawing/2014/main" id="{FDD787A3-775A-8F49-9153-64C73861C439}"/>
                </a:ext>
              </a:extLst>
            </p:cNvPr>
            <p:cNvSpPr/>
            <p:nvPr/>
          </p:nvSpPr>
          <p:spPr>
            <a:xfrm>
              <a:off x="436762" y="5390698"/>
              <a:ext cx="1403298" cy="84908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Standard read-out</a:t>
              </a:r>
            </a:p>
          </p:txBody>
        </p:sp>
        <p:sp>
          <p:nvSpPr>
            <p:cNvPr id="28" name="Rettangolo con angoli arrotondati 16">
              <a:extLst>
                <a:ext uri="{FF2B5EF4-FFF2-40B4-BE49-F238E27FC236}">
                  <a16:creationId xmlns:a16="http://schemas.microsoft.com/office/drawing/2014/main" id="{2E187118-58D1-224A-ACBC-63481DB1E3F0}"/>
                </a:ext>
              </a:extLst>
            </p:cNvPr>
            <p:cNvSpPr/>
            <p:nvPr/>
          </p:nvSpPr>
          <p:spPr>
            <a:xfrm>
              <a:off x="10964123" y="5404706"/>
              <a:ext cx="1081690" cy="84908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CMOS</a:t>
              </a:r>
            </a:p>
          </p:txBody>
        </p:sp>
        <p:sp>
          <p:nvSpPr>
            <p:cNvPr id="31" name="Rettangolo con angoli arrotondati 35">
              <a:extLst>
                <a:ext uri="{FF2B5EF4-FFF2-40B4-BE49-F238E27FC236}">
                  <a16:creationId xmlns:a16="http://schemas.microsoft.com/office/drawing/2014/main" id="{DFDC6478-DBB4-C540-933A-DCE6F823F925}"/>
                </a:ext>
              </a:extLst>
            </p:cNvPr>
            <p:cNvSpPr/>
            <p:nvPr/>
          </p:nvSpPr>
          <p:spPr>
            <a:xfrm>
              <a:off x="3633152" y="5390697"/>
              <a:ext cx="1467273" cy="84908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Planar</a:t>
              </a:r>
            </a:p>
          </p:txBody>
        </p:sp>
        <p:cxnSp>
          <p:nvCxnSpPr>
            <p:cNvPr id="32" name="Connettore diritto 37">
              <a:extLst>
                <a:ext uri="{FF2B5EF4-FFF2-40B4-BE49-F238E27FC236}">
                  <a16:creationId xmlns:a16="http://schemas.microsoft.com/office/drawing/2014/main" id="{6942A68E-C8C1-774C-AE23-8F96310BBDE8}"/>
                </a:ext>
              </a:extLst>
            </p:cNvPr>
            <p:cNvCxnSpPr>
              <a:cxnSpLocks/>
              <a:stCxn id="5" idx="2"/>
              <a:endCxn id="31" idx="0"/>
            </p:cNvCxnSpPr>
            <p:nvPr/>
          </p:nvCxnSpPr>
          <p:spPr>
            <a:xfrm flipH="1">
              <a:off x="4366789" y="4426749"/>
              <a:ext cx="779944" cy="96394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ttangolo con angoli arrotondati 16">
              <a:extLst>
                <a:ext uri="{FF2B5EF4-FFF2-40B4-BE49-F238E27FC236}">
                  <a16:creationId xmlns:a16="http://schemas.microsoft.com/office/drawing/2014/main" id="{E5122A4C-6664-7008-BDA0-A80FC2D04CBF}"/>
                </a:ext>
              </a:extLst>
            </p:cNvPr>
            <p:cNvSpPr/>
            <p:nvPr/>
          </p:nvSpPr>
          <p:spPr>
            <a:xfrm>
              <a:off x="8541110" y="5404705"/>
              <a:ext cx="1081690" cy="84908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CMOS</a:t>
              </a:r>
            </a:p>
          </p:txBody>
        </p:sp>
        <p:cxnSp>
          <p:nvCxnSpPr>
            <p:cNvPr id="51" name="Connettore diritto 31">
              <a:extLst>
                <a:ext uri="{FF2B5EF4-FFF2-40B4-BE49-F238E27FC236}">
                  <a16:creationId xmlns:a16="http://schemas.microsoft.com/office/drawing/2014/main" id="{37AF9C87-49C2-DFC1-3871-D92771BD569D}"/>
                </a:ext>
              </a:extLst>
            </p:cNvPr>
            <p:cNvCxnSpPr>
              <a:cxnSpLocks/>
            </p:cNvCxnSpPr>
            <p:nvPr/>
          </p:nvCxnSpPr>
          <p:spPr>
            <a:xfrm>
              <a:off x="8446221" y="4421560"/>
              <a:ext cx="597089" cy="98848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DFCECB-5AA7-F527-900C-261891710CE9}"/>
              </a:ext>
            </a:extLst>
          </p:cNvPr>
          <p:cNvGrpSpPr/>
          <p:nvPr/>
        </p:nvGrpSpPr>
        <p:grpSpPr>
          <a:xfrm>
            <a:off x="765460" y="1765086"/>
            <a:ext cx="9874584" cy="888493"/>
            <a:chOff x="702089" y="1765086"/>
            <a:chExt cx="9874584" cy="888493"/>
          </a:xfrm>
        </p:grpSpPr>
        <p:sp>
          <p:nvSpPr>
            <p:cNvPr id="6" name="Rettangolo con angoli arrotondati 12">
              <a:extLst>
                <a:ext uri="{FF2B5EF4-FFF2-40B4-BE49-F238E27FC236}">
                  <a16:creationId xmlns:a16="http://schemas.microsoft.com/office/drawing/2014/main" id="{734510F6-630A-8F4C-B478-35CC2221FA12}"/>
                </a:ext>
              </a:extLst>
            </p:cNvPr>
            <p:cNvSpPr/>
            <p:nvPr/>
          </p:nvSpPr>
          <p:spPr>
            <a:xfrm>
              <a:off x="2607622" y="1804494"/>
              <a:ext cx="2176061" cy="84908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Hybrid</a:t>
              </a:r>
            </a:p>
          </p:txBody>
        </p:sp>
        <p:sp>
          <p:nvSpPr>
            <p:cNvPr id="7" name="Rettangolo con angoli arrotondati 13">
              <a:extLst>
                <a:ext uri="{FF2B5EF4-FFF2-40B4-BE49-F238E27FC236}">
                  <a16:creationId xmlns:a16="http://schemas.microsoft.com/office/drawing/2014/main" id="{7B5DA047-3C84-C349-B0E3-2D45CD4AEF61}"/>
                </a:ext>
              </a:extLst>
            </p:cNvPr>
            <p:cNvSpPr/>
            <p:nvPr/>
          </p:nvSpPr>
          <p:spPr>
            <a:xfrm>
              <a:off x="9081955" y="1804493"/>
              <a:ext cx="1494718" cy="84908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Monolithic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4E6CE97-B93E-1FDB-8088-204A7E611F33}"/>
                </a:ext>
              </a:extLst>
            </p:cNvPr>
            <p:cNvGrpSpPr/>
            <p:nvPr/>
          </p:nvGrpSpPr>
          <p:grpSpPr>
            <a:xfrm>
              <a:off x="702089" y="1765086"/>
              <a:ext cx="1711564" cy="849085"/>
              <a:chOff x="8271266" y="915919"/>
              <a:chExt cx="4839822" cy="1877072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F9664A1-5490-354A-5DC9-7290B56F337E}"/>
                  </a:ext>
                </a:extLst>
              </p:cNvPr>
              <p:cNvSpPr/>
              <p:nvPr/>
            </p:nvSpPr>
            <p:spPr>
              <a:xfrm>
                <a:off x="8300654" y="2528978"/>
                <a:ext cx="3302742" cy="23778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Sensor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6C75309-D9FC-5A37-2355-B9A07A4EA107}"/>
                  </a:ext>
                </a:extLst>
              </p:cNvPr>
              <p:cNvSpPr/>
              <p:nvPr/>
            </p:nvSpPr>
            <p:spPr>
              <a:xfrm>
                <a:off x="8592412" y="2484694"/>
                <a:ext cx="454875" cy="4571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B5B57B5-3276-EE04-8733-38372142FF39}"/>
                  </a:ext>
                </a:extLst>
              </p:cNvPr>
              <p:cNvSpPr/>
              <p:nvPr/>
            </p:nvSpPr>
            <p:spPr>
              <a:xfrm>
                <a:off x="9985262" y="2481513"/>
                <a:ext cx="454875" cy="4571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95A57CD-7E9B-7D24-8BD2-9A9183408883}"/>
                  </a:ext>
                </a:extLst>
              </p:cNvPr>
              <p:cNvSpPr/>
              <p:nvPr/>
            </p:nvSpPr>
            <p:spPr>
              <a:xfrm>
                <a:off x="11378112" y="2478332"/>
                <a:ext cx="454875" cy="4571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Chord 34">
                <a:extLst>
                  <a:ext uri="{FF2B5EF4-FFF2-40B4-BE49-F238E27FC236}">
                    <a16:creationId xmlns:a16="http://schemas.microsoft.com/office/drawing/2014/main" id="{B1B85205-CC98-944C-9081-23E9516EE322}"/>
                  </a:ext>
                </a:extLst>
              </p:cNvPr>
              <p:cNvSpPr/>
              <p:nvPr/>
            </p:nvSpPr>
            <p:spPr>
              <a:xfrm rot="5237057">
                <a:off x="8683744" y="2369393"/>
                <a:ext cx="297374" cy="222655"/>
              </a:xfrm>
              <a:prstGeom prst="chord">
                <a:avLst>
                  <a:gd name="adj1" fmla="val 5610245"/>
                  <a:gd name="adj2" fmla="val 16200000"/>
                </a:avLst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Chord 35">
                <a:extLst>
                  <a:ext uri="{FF2B5EF4-FFF2-40B4-BE49-F238E27FC236}">
                    <a16:creationId xmlns:a16="http://schemas.microsoft.com/office/drawing/2014/main" id="{95137783-4DCF-8B4C-6DA6-2F964518EBF4}"/>
                  </a:ext>
                </a:extLst>
              </p:cNvPr>
              <p:cNvSpPr/>
              <p:nvPr/>
            </p:nvSpPr>
            <p:spPr>
              <a:xfrm rot="5237057">
                <a:off x="10050692" y="2367004"/>
                <a:ext cx="297374" cy="222655"/>
              </a:xfrm>
              <a:prstGeom prst="chord">
                <a:avLst>
                  <a:gd name="adj1" fmla="val 5610245"/>
                  <a:gd name="adj2" fmla="val 16200000"/>
                </a:avLst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Chord 36">
                <a:extLst>
                  <a:ext uri="{FF2B5EF4-FFF2-40B4-BE49-F238E27FC236}">
                    <a16:creationId xmlns:a16="http://schemas.microsoft.com/office/drawing/2014/main" id="{2A4A0ADA-7D2C-2758-5DB4-560B8855122C}"/>
                  </a:ext>
                </a:extLst>
              </p:cNvPr>
              <p:cNvSpPr/>
              <p:nvPr/>
            </p:nvSpPr>
            <p:spPr>
              <a:xfrm rot="5237057">
                <a:off x="11417640" y="2364615"/>
                <a:ext cx="297374" cy="222655"/>
              </a:xfrm>
              <a:prstGeom prst="chord">
                <a:avLst>
                  <a:gd name="adj1" fmla="val 5610245"/>
                  <a:gd name="adj2" fmla="val 16200000"/>
                </a:avLst>
              </a:prstGeom>
              <a:solidFill>
                <a:schemeClr val="bg2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Cube 37">
                <a:extLst>
                  <a:ext uri="{FF2B5EF4-FFF2-40B4-BE49-F238E27FC236}">
                    <a16:creationId xmlns:a16="http://schemas.microsoft.com/office/drawing/2014/main" id="{8398993A-F469-EA5D-D0D6-D0932D24AF24}"/>
                  </a:ext>
                </a:extLst>
              </p:cNvPr>
              <p:cNvSpPr/>
              <p:nvPr/>
            </p:nvSpPr>
            <p:spPr>
              <a:xfrm>
                <a:off x="9448947" y="2268487"/>
                <a:ext cx="1756637" cy="524504"/>
              </a:xfrm>
              <a:prstGeom prst="cube">
                <a:avLst>
                  <a:gd name="adj" fmla="val 50026"/>
                </a:avLst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7D190FD-C5F6-82B2-87F9-1DFF367DBE5C}"/>
                  </a:ext>
                </a:extLst>
              </p:cNvPr>
              <p:cNvSpPr/>
              <p:nvPr/>
            </p:nvSpPr>
            <p:spPr>
              <a:xfrm>
                <a:off x="8328790" y="2074098"/>
                <a:ext cx="3274606" cy="19438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ASIC</a:t>
                </a:r>
              </a:p>
            </p:txBody>
          </p:sp>
          <p:sp>
            <p:nvSpPr>
              <p:cNvPr id="40" name="Cube 39">
                <a:extLst>
                  <a:ext uri="{FF2B5EF4-FFF2-40B4-BE49-F238E27FC236}">
                    <a16:creationId xmlns:a16="http://schemas.microsoft.com/office/drawing/2014/main" id="{846CC83B-3F69-BFC5-D7AC-312479485A8A}"/>
                  </a:ext>
                </a:extLst>
              </p:cNvPr>
              <p:cNvSpPr/>
              <p:nvPr/>
            </p:nvSpPr>
            <p:spPr>
              <a:xfrm>
                <a:off x="9448947" y="1418552"/>
                <a:ext cx="2154451" cy="921603"/>
              </a:xfrm>
              <a:prstGeom prst="cube">
                <a:avLst>
                  <a:gd name="adj" fmla="val 70897"/>
                </a:avLst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Cube 40">
                <a:extLst>
                  <a:ext uri="{FF2B5EF4-FFF2-40B4-BE49-F238E27FC236}">
                    <a16:creationId xmlns:a16="http://schemas.microsoft.com/office/drawing/2014/main" id="{0B136F8E-3A07-E35D-A21A-9DB9B6FF0917}"/>
                  </a:ext>
                </a:extLst>
              </p:cNvPr>
              <p:cNvSpPr/>
              <p:nvPr/>
            </p:nvSpPr>
            <p:spPr>
              <a:xfrm>
                <a:off x="8311021" y="915919"/>
                <a:ext cx="4800067" cy="1424237"/>
              </a:xfrm>
              <a:prstGeom prst="cube">
                <a:avLst>
                  <a:gd name="adj" fmla="val 79787"/>
                </a:avLst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Cube 41">
                <a:extLst>
                  <a:ext uri="{FF2B5EF4-FFF2-40B4-BE49-F238E27FC236}">
                    <a16:creationId xmlns:a16="http://schemas.microsoft.com/office/drawing/2014/main" id="{F16263DB-94A2-3F32-C6BB-66794BE1C160}"/>
                  </a:ext>
                </a:extLst>
              </p:cNvPr>
              <p:cNvSpPr/>
              <p:nvPr/>
            </p:nvSpPr>
            <p:spPr>
              <a:xfrm>
                <a:off x="8271266" y="1361980"/>
                <a:ext cx="4800067" cy="1424237"/>
              </a:xfrm>
              <a:prstGeom prst="cube">
                <a:avLst>
                  <a:gd name="adj" fmla="val 79787"/>
                </a:avLst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BF1A41B-7327-3D5F-448F-FBD2C92921AB}"/>
                </a:ext>
              </a:extLst>
            </p:cNvPr>
            <p:cNvSpPr/>
            <p:nvPr/>
          </p:nvSpPr>
          <p:spPr>
            <a:xfrm>
              <a:off x="7213997" y="2432242"/>
              <a:ext cx="660628" cy="1149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Sensor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9AED22F-4503-D5AF-079F-62A17FBFF400}"/>
                </a:ext>
              </a:extLst>
            </p:cNvPr>
            <p:cNvSpPr/>
            <p:nvPr/>
          </p:nvSpPr>
          <p:spPr>
            <a:xfrm>
              <a:off x="7881257" y="2436260"/>
              <a:ext cx="501020" cy="9978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ASIC</a:t>
              </a:r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859D6D9F-2AA1-5F10-AF64-D975984F8F66}"/>
                </a:ext>
              </a:extLst>
            </p:cNvPr>
            <p:cNvSpPr/>
            <p:nvPr/>
          </p:nvSpPr>
          <p:spPr>
            <a:xfrm>
              <a:off x="7874625" y="2127080"/>
              <a:ext cx="808934" cy="416883"/>
            </a:xfrm>
            <a:prstGeom prst="cube">
              <a:avLst>
                <a:gd name="adj" fmla="val 70897"/>
              </a:avLst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2B9ADE4C-B37C-1C19-1B6F-024DB6A7E217}"/>
                </a:ext>
              </a:extLst>
            </p:cNvPr>
            <p:cNvSpPr/>
            <p:nvPr/>
          </p:nvSpPr>
          <p:spPr>
            <a:xfrm>
              <a:off x="7213997" y="1908405"/>
              <a:ext cx="1697505" cy="644247"/>
            </a:xfrm>
            <a:prstGeom prst="cube">
              <a:avLst>
                <a:gd name="adj" fmla="val 79787"/>
              </a:avLst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90E4775F-6E5B-DF15-B960-E3A09B673351}"/>
                </a:ext>
              </a:extLst>
            </p:cNvPr>
            <p:cNvSpPr/>
            <p:nvPr/>
          </p:nvSpPr>
          <p:spPr>
            <a:xfrm>
              <a:off x="7225870" y="2129223"/>
              <a:ext cx="938247" cy="416883"/>
            </a:xfrm>
            <a:prstGeom prst="cube">
              <a:avLst>
                <a:gd name="adj" fmla="val 70897"/>
              </a:avLst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271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47E152-EDAD-A46E-59A4-0AF9AAAD3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A09B2A-F228-A78D-A9C5-FC53D9F73DA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Vertex 2023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2D261A-44C6-D0E4-3858-1A0585A80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rgbClr val="00B050"/>
                </a:solidFill>
              </a:rPr>
              <a:t>T</a:t>
            </a:r>
            <a:r>
              <a:rPr lang="en-IT" sz="3200" b="1" dirty="0">
                <a:solidFill>
                  <a:srgbClr val="00B050"/>
                </a:solidFill>
              </a:rPr>
              <a:t>echnologies - I</a:t>
            </a:r>
            <a:endParaRPr lang="en-IT" dirty="0">
              <a:solidFill>
                <a:srgbClr val="00B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3A5EA5-5C9A-5A8D-4508-8F732B271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173" y="792774"/>
            <a:ext cx="6893899" cy="57487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643515-BC73-6A58-3A26-E757ADB6F80C}"/>
              </a:ext>
            </a:extLst>
          </p:cNvPr>
          <p:cNvSpPr txBox="1"/>
          <p:nvPr/>
        </p:nvSpPr>
        <p:spPr>
          <a:xfrm>
            <a:off x="611061" y="1687586"/>
            <a:ext cx="4259112" cy="4014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IT" dirty="0"/>
              <a:t>This very nice and very difficult-to-read table links together the previous pieces:</a:t>
            </a:r>
          </a:p>
          <a:p>
            <a:pPr>
              <a:lnSpc>
                <a:spcPct val="130000"/>
              </a:lnSpc>
            </a:pPr>
            <a:endParaRPr lang="en-IT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IT" dirty="0"/>
              <a:t>he needs of the experiments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Applications,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IT" dirty="0"/>
              <a:t>echnologies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dirty="0"/>
              <a:t>DRDT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IT" dirty="0"/>
          </a:p>
          <a:p>
            <a:pPr>
              <a:lnSpc>
                <a:spcPct val="130000"/>
              </a:lnSpc>
            </a:pPr>
            <a:r>
              <a:rPr lang="en-GB" dirty="0"/>
              <a:t>a</a:t>
            </a:r>
            <a:r>
              <a:rPr lang="en-IT" dirty="0"/>
              <a:t>nd provide quantitative targets for the R&amp;D.</a:t>
            </a:r>
          </a:p>
        </p:txBody>
      </p:sp>
    </p:spTree>
    <p:extLst>
      <p:ext uri="{BB962C8B-B14F-4D97-AF65-F5344CB8AC3E}">
        <p14:creationId xmlns:p14="http://schemas.microsoft.com/office/powerpoint/2010/main" val="4104545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1D5A00-145E-FF88-BB22-5EE615BC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3A81B9-A301-1977-8846-8A73DDC6DE5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N. Cartiglia,  INFN Torino, Vertex 2023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46DE47-185E-03EE-8BCE-B7FE6456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rgbClr val="00B050"/>
                </a:solidFill>
              </a:rPr>
              <a:t>T</a:t>
            </a:r>
            <a:r>
              <a:rPr lang="en-IT" sz="3200" b="1" dirty="0">
                <a:solidFill>
                  <a:srgbClr val="00B050"/>
                </a:solidFill>
              </a:rPr>
              <a:t>echnologies – Example </a:t>
            </a:r>
            <a:endParaRPr lang="en-IT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5A5E6-07BF-2888-9E8F-BFC49A5FC508}"/>
              </a:ext>
            </a:extLst>
          </p:cNvPr>
          <p:cNvSpPr txBox="1"/>
          <p:nvPr/>
        </p:nvSpPr>
        <p:spPr>
          <a:xfrm>
            <a:off x="864797" y="845435"/>
            <a:ext cx="104624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4D tracking:  Interplay of power, pixel size, and electronics</a:t>
            </a:r>
            <a:endParaRPr lang="en-IT" sz="2400" baseline="-250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8636FE-F63B-4320-4691-E31587D19808}"/>
              </a:ext>
            </a:extLst>
          </p:cNvPr>
          <p:cNvSpPr txBox="1"/>
          <p:nvPr/>
        </p:nvSpPr>
        <p:spPr>
          <a:xfrm>
            <a:off x="1763560" y="1426095"/>
            <a:ext cx="9042458" cy="849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sz="2000" dirty="0"/>
              <a:t>The sensor design, based on the LGAD concept, is well-developed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IT" sz="2000" dirty="0"/>
              <a:t>The electronic design of accurate amplifiers for timing is well-known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1A5AC9-F78B-09AD-E457-0AD09297B078}"/>
              </a:ext>
            </a:extLst>
          </p:cNvPr>
          <p:cNvGrpSpPr/>
          <p:nvPr/>
        </p:nvGrpSpPr>
        <p:grpSpPr>
          <a:xfrm>
            <a:off x="469233" y="3494491"/>
            <a:ext cx="10878705" cy="3058274"/>
            <a:chOff x="1213247" y="3903218"/>
            <a:chExt cx="10134691" cy="3058274"/>
          </a:xfrm>
        </p:grpSpPr>
        <p:pic>
          <p:nvPicPr>
            <p:cNvPr id="11" name="Picture 10" descr="Diagram&#10;&#10;Description automatically generated">
              <a:extLst>
                <a:ext uri="{FF2B5EF4-FFF2-40B4-BE49-F238E27FC236}">
                  <a16:creationId xmlns:a16="http://schemas.microsoft.com/office/drawing/2014/main" id="{97E019D9-A5DF-5544-F6DC-22EB34351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5822" y="4284660"/>
              <a:ext cx="4982116" cy="267683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43F808-7A52-4DB5-5500-32FC5F8A463E}"/>
                </a:ext>
              </a:extLst>
            </p:cNvPr>
            <p:cNvSpPr txBox="1"/>
            <p:nvPr/>
          </p:nvSpPr>
          <p:spPr>
            <a:xfrm>
              <a:off x="1213247" y="3903218"/>
              <a:ext cx="4808539" cy="28499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IT" sz="2000" b="1" dirty="0"/>
                <a:t>Power will determine:</a:t>
              </a:r>
              <a:endParaRPr lang="en-IT" sz="2000" u="sng" dirty="0"/>
            </a:p>
            <a:p>
              <a:pPr marL="742950" lvl="1" indent="-2857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IT" sz="2000" dirty="0"/>
                <a:t>The architecture of 4D tracking detectors </a:t>
              </a:r>
            </a:p>
            <a:p>
              <a:pPr marL="1200150" lvl="2" indent="-2857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IT" sz="2000" dirty="0"/>
                <a:t>how many layers will be 4D and how many will be 3D</a:t>
              </a:r>
            </a:p>
            <a:p>
              <a:pPr marL="742950" lvl="1" indent="-2857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GB" sz="2000" dirty="0"/>
                <a:t>T</a:t>
              </a:r>
              <a:r>
                <a:rPr lang="en-IT" sz="2000" dirty="0"/>
                <a:t>he pixel size and the temporal precisions.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917858-E17E-4A34-B4E1-DB22A18CC917}"/>
                </a:ext>
              </a:extLst>
            </p:cNvPr>
            <p:cNvSpPr txBox="1"/>
            <p:nvPr/>
          </p:nvSpPr>
          <p:spPr>
            <a:xfrm>
              <a:off x="9184793" y="5507873"/>
              <a:ext cx="916380" cy="4133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b="1" dirty="0"/>
                <a:t>Power</a:t>
              </a:r>
              <a:endParaRPr lang="en-IT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2D1B253-73AC-F23B-064A-AE182B353B10}"/>
              </a:ext>
            </a:extLst>
          </p:cNvPr>
          <p:cNvSpPr txBox="1"/>
          <p:nvPr/>
        </p:nvSpPr>
        <p:spPr>
          <a:xfrm>
            <a:off x="1763560" y="2323143"/>
            <a:ext cx="7404503" cy="849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IT" sz="2000" dirty="0"/>
              <a:t> </a:t>
            </a:r>
            <a:r>
              <a:rPr lang="en-IT" sz="2000" b="1" dirty="0"/>
              <a:t>However: </a:t>
            </a:r>
            <a:r>
              <a:rPr lang="en-IT" sz="2000" dirty="0"/>
              <a:t>the power requirement for a large system with very good position resolution is presently too high.</a:t>
            </a:r>
          </a:p>
        </p:txBody>
      </p:sp>
    </p:spTree>
    <p:extLst>
      <p:ext uri="{BB962C8B-B14F-4D97-AF65-F5344CB8AC3E}">
        <p14:creationId xmlns:p14="http://schemas.microsoft.com/office/powerpoint/2010/main" val="193016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theme/theme1.xml><?xml version="1.0" encoding="utf-8"?>
<a:theme xmlns:a="http://schemas.openxmlformats.org/drawingml/2006/main" name="Clean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tx1">
              <a:lumMod val="75000"/>
              <a:lumOff val="25000"/>
            </a:schemeClr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b="1" dirty="0" smtClean="0">
            <a:solidFill>
              <a:srgbClr val="8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artiglia" id="{3760F05D-54CF-144A-A176-BC9D9B2E6600}" vid="{83754A32-434E-1E40-B532-9DA0C4812C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Clean</Template>
  <TotalTime>630</TotalTime>
  <Words>1139</Words>
  <Application>Microsoft Macintosh PowerPoint</Application>
  <PresentationFormat>Widescreen</PresentationFormat>
  <Paragraphs>232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2</vt:lpstr>
      <vt:lpstr>Clean</vt:lpstr>
      <vt:lpstr>The Future of Solid-State Detectors (from the DRD3 point of view)</vt:lpstr>
      <vt:lpstr>The definition of future</vt:lpstr>
      <vt:lpstr>What is needed by future experiments</vt:lpstr>
      <vt:lpstr>Future experiments needs - I</vt:lpstr>
      <vt:lpstr>Future experiments needs - II</vt:lpstr>
      <vt:lpstr>Future experiments needs - examples</vt:lpstr>
      <vt:lpstr>What technologies will be used</vt:lpstr>
      <vt:lpstr>Technologies - I</vt:lpstr>
      <vt:lpstr>Technologies – Example </vt:lpstr>
      <vt:lpstr>What people want to do – DRD3 composition </vt:lpstr>
      <vt:lpstr>What people want to do – DRD3 working groups </vt:lpstr>
      <vt:lpstr>What people want to do - I </vt:lpstr>
      <vt:lpstr>What people want to do – finer grain</vt:lpstr>
      <vt:lpstr>What blue-sky R&amp;D will make possible</vt:lpstr>
      <vt:lpstr>Putting everything together: the DRD3 structure</vt:lpstr>
      <vt:lpstr>The path to the DRD3 collaboration</vt:lpstr>
      <vt:lpstr>Outlook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Solid-State Detectors (from the DRD3 point of view)</dc:title>
  <dc:subject/>
  <dc:creator>Nicolo' Cartiglia</dc:creator>
  <cp:keywords/>
  <dc:description/>
  <cp:lastModifiedBy>Nicolo' Cartiglia</cp:lastModifiedBy>
  <cp:revision>17</cp:revision>
  <cp:lastPrinted>2020-10-30T09:46:12Z</cp:lastPrinted>
  <dcterms:created xsi:type="dcterms:W3CDTF">2023-10-15T10:26:28Z</dcterms:created>
  <dcterms:modified xsi:type="dcterms:W3CDTF">2023-10-15T20:59:43Z</dcterms:modified>
  <cp:category/>
</cp:coreProperties>
</file>