
<file path=[Content_Types].xml><?xml version="1.0" encoding="utf-8"?>
<Types xmlns="http://schemas.openxmlformats.org/package/2006/content-types"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9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embeddings/oleObject6.bin" ContentType="application/vnd.openxmlformats-officedocument.oleObject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embeddings/oleObject7.bin" ContentType="application/vnd.openxmlformats-officedocument.oleObject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3CE73"/>
    <a:srgbClr val="F0FF4A"/>
    <a:srgbClr val="9BBB59"/>
    <a:srgbClr val="0EFFEA"/>
    <a:srgbClr val="FFBE03"/>
    <a:srgbClr val="D2F71E"/>
    <a:srgbClr val="EEFF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2B400-CF94-A94E-8E43-51BB8004170C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FD5F-C779-D64B-97FD-41357362028F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FD5F-C779-D64B-97FD-41357362028F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EC81-8D1C-874F-910B-1CC09E32AE9F}" type="datetimeFigureOut">
              <a:rPr lang="it-IT" smtClean="0"/>
              <a:pPr/>
              <a:t>26-03-2011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5B51C-2A28-1B46-B8DE-BD08715433F8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jpeg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jpeg"/><Relationship Id="rId7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jpeg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alom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752" y="1248"/>
            <a:ext cx="1335221" cy="13018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60439" y="24328"/>
            <a:ext cx="619229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23 Marzo 2011: giornata dedicata a</a:t>
            </a:r>
          </a:p>
          <a:p>
            <a:r>
              <a:rPr lang="it-IT" sz="2800" b="1" i="1" dirty="0" smtClean="0">
                <a:latin typeface="Comic Sans MS"/>
              </a:rPr>
              <a:t>Enrico Fermi a Firenze</a:t>
            </a:r>
            <a:endParaRPr lang="it-IT" sz="2800" b="1" i="1" dirty="0">
              <a:latin typeface="Comic Sans M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1303089"/>
            <a:ext cx="10343443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							</a:t>
            </a:r>
            <a:r>
              <a:rPr lang="it-IT" sz="3200" dirty="0" smtClean="0">
                <a:latin typeface="Edwardian Script ITC"/>
              </a:rPr>
              <a:t>Programma</a:t>
            </a:r>
          </a:p>
          <a:p>
            <a:endParaRPr lang="it-IT" dirty="0" smtClean="0"/>
          </a:p>
          <a:p>
            <a:r>
              <a:rPr lang="it-IT" sz="1600" dirty="0" smtClean="0">
                <a:latin typeface="Comic Sans MS"/>
              </a:rPr>
              <a:t>Ore 10.00    Accoglienza</a:t>
            </a:r>
          </a:p>
          <a:p>
            <a:r>
              <a:rPr lang="it-IT" sz="1600" dirty="0" smtClean="0">
                <a:latin typeface="Comic Sans MS"/>
              </a:rPr>
              <a:t>Ore 10.20    Saluto del Prof. Alberto Tesi, Rettore dell’Università di Firenze</a:t>
            </a:r>
          </a:p>
          <a:p>
            <a:r>
              <a:rPr lang="it-IT" sz="1600" dirty="0" smtClean="0">
                <a:latin typeface="Comic Sans MS"/>
              </a:rPr>
              <a:t>Ore 10.40    Saluto della Dott.ssa Cristina Giachi, Assessore all’Università e Ricerca </a:t>
            </a:r>
          </a:p>
          <a:p>
            <a:r>
              <a:rPr lang="it-IT" sz="1600" dirty="0" smtClean="0">
                <a:latin typeface="Comic Sans MS"/>
              </a:rPr>
              <a:t>		     del Comune di Firenze	</a:t>
            </a:r>
          </a:p>
          <a:p>
            <a:r>
              <a:rPr lang="it-IT" sz="1600" dirty="0" smtClean="0">
                <a:latin typeface="Comic Sans MS"/>
              </a:rPr>
              <a:t>Ore 11.00	     Saluto del Prof. Enrico Iacopini, Direttore del Dipartimento di Fisica e Astronomia</a:t>
            </a:r>
          </a:p>
          <a:p>
            <a:r>
              <a:rPr lang="it-IT" sz="1600" dirty="0" smtClean="0">
                <a:latin typeface="Comic Sans MS"/>
              </a:rPr>
              <a:t>Ore 11.30	     Scopertura della lapide	</a:t>
            </a:r>
          </a:p>
          <a:p>
            <a:r>
              <a:rPr lang="it-IT" sz="1600" dirty="0" err="1" smtClean="0">
                <a:latin typeface="Comic Sans MS"/>
              </a:rPr>
              <a:t> </a:t>
            </a:r>
            <a:endParaRPr lang="it-IT" sz="1600" dirty="0" smtClean="0">
              <a:latin typeface="Comic Sans MS"/>
            </a:endParaRPr>
          </a:p>
          <a:p>
            <a:r>
              <a:rPr lang="it-IT" sz="1600" dirty="0" smtClean="0">
                <a:latin typeface="Comic Sans MS"/>
              </a:rPr>
              <a:t>A seguire: 		Rinfresco </a:t>
            </a:r>
          </a:p>
          <a:p>
            <a:r>
              <a:rPr lang="it-IT" sz="1600" dirty="0" err="1" smtClean="0">
                <a:latin typeface="Comic Sans MS"/>
              </a:rPr>
              <a:t> </a:t>
            </a:r>
            <a:endParaRPr lang="it-IT" sz="1600" dirty="0" smtClean="0">
              <a:latin typeface="Comic Sans MS"/>
            </a:endParaRPr>
          </a:p>
          <a:p>
            <a:r>
              <a:rPr lang="it-IT" sz="1600" dirty="0" smtClean="0">
                <a:latin typeface="Comic Sans MS"/>
              </a:rPr>
              <a:t>Ore 14.00    Massimo </a:t>
            </a:r>
            <a:r>
              <a:rPr lang="it-IT" sz="1600" dirty="0" err="1" smtClean="0">
                <a:latin typeface="Comic Sans MS"/>
              </a:rPr>
              <a:t>Inguscio</a:t>
            </a:r>
            <a:r>
              <a:rPr lang="it-IT" sz="1600" dirty="0" smtClean="0">
                <a:latin typeface="Comic Sans MS"/>
              </a:rPr>
              <a:t>:    Sulla quantizzazione del gas perfetto monoatomico, oggi</a:t>
            </a:r>
          </a:p>
          <a:p>
            <a:r>
              <a:rPr lang="it-IT" sz="1600" dirty="0" smtClean="0">
                <a:latin typeface="Comic Sans MS"/>
              </a:rPr>
              <a:t>Ore 14.45    Alessandro Marconi: 	La ricerca astrofisica in </a:t>
            </a:r>
            <a:r>
              <a:rPr lang="it-IT" sz="1600" dirty="0" err="1" smtClean="0">
                <a:latin typeface="Comic Sans MS"/>
              </a:rPr>
              <a:t>Arcetri</a:t>
            </a:r>
            <a:endParaRPr lang="it-IT" sz="1600" dirty="0" smtClean="0">
              <a:latin typeface="Comic Sans MS"/>
            </a:endParaRPr>
          </a:p>
          <a:p>
            <a:r>
              <a:rPr lang="it-IT" sz="1600" dirty="0" smtClean="0">
                <a:latin typeface="Comic Sans MS"/>
              </a:rPr>
              <a:t>Ore 15.15	     Domenico </a:t>
            </a:r>
            <a:r>
              <a:rPr lang="it-IT" sz="1600" dirty="0" err="1" smtClean="0">
                <a:latin typeface="Comic Sans MS"/>
              </a:rPr>
              <a:t>Seminara</a:t>
            </a:r>
            <a:r>
              <a:rPr lang="it-IT" sz="1600" dirty="0" smtClean="0">
                <a:latin typeface="Comic Sans MS"/>
              </a:rPr>
              <a:t>:	La fisica teorica oggi a Firenze</a:t>
            </a:r>
          </a:p>
          <a:p>
            <a:r>
              <a:rPr lang="it-IT" sz="1600" dirty="0" err="1" smtClean="0">
                <a:latin typeface="Comic Sans MS"/>
              </a:rPr>
              <a:t> </a:t>
            </a:r>
            <a:endParaRPr lang="it-IT" sz="1600" dirty="0" smtClean="0">
              <a:latin typeface="Comic Sans MS"/>
            </a:endParaRPr>
          </a:p>
          <a:p>
            <a:r>
              <a:rPr lang="it-IT" sz="1600" dirty="0" smtClean="0">
                <a:latin typeface="Comic Sans MS"/>
              </a:rPr>
              <a:t>Ore 15.45		Pausa Caffè		</a:t>
            </a:r>
          </a:p>
          <a:p>
            <a:r>
              <a:rPr lang="it-IT" sz="1600" dirty="0" err="1" smtClean="0">
                <a:latin typeface="Comic Sans MS"/>
              </a:rPr>
              <a:t> </a:t>
            </a:r>
            <a:endParaRPr lang="it-IT" sz="1600" dirty="0" smtClean="0">
              <a:latin typeface="Comic Sans MS"/>
            </a:endParaRPr>
          </a:p>
          <a:p>
            <a:r>
              <a:rPr lang="it-IT" sz="1600" dirty="0" smtClean="0">
                <a:latin typeface="Comic Sans MS"/>
              </a:rPr>
              <a:t>Ore 16.00    Giovanni Casini:	Fisica Nucleare: e il naufragar m'è dolce in questo mare (di Fermi)</a:t>
            </a:r>
          </a:p>
          <a:p>
            <a:r>
              <a:rPr lang="it-IT" sz="1600" dirty="0" smtClean="0">
                <a:latin typeface="Comic Sans MS"/>
              </a:rPr>
              <a:t>Ore 16.30    Mario </a:t>
            </a:r>
            <a:r>
              <a:rPr lang="it-IT" sz="1600" dirty="0" err="1" smtClean="0">
                <a:latin typeface="Comic Sans MS"/>
              </a:rPr>
              <a:t>Calvetti</a:t>
            </a:r>
            <a:r>
              <a:rPr lang="it-IT" sz="1600" dirty="0" smtClean="0">
                <a:latin typeface="Comic Sans MS"/>
              </a:rPr>
              <a:t>:	</a:t>
            </a:r>
            <a:r>
              <a:rPr lang="it-IT" sz="1600" dirty="0" err="1" smtClean="0">
                <a:latin typeface="Comic Sans MS"/>
              </a:rPr>
              <a:t>Highlights</a:t>
            </a:r>
            <a:r>
              <a:rPr lang="it-IT" sz="1600" dirty="0" smtClean="0">
                <a:latin typeface="Comic Sans MS"/>
              </a:rPr>
              <a:t> di fisica delle particelle elementari</a:t>
            </a:r>
          </a:p>
          <a:p>
            <a:r>
              <a:rPr lang="it-IT" sz="1600" dirty="0" smtClean="0">
                <a:latin typeface="Comic Sans MS"/>
              </a:rPr>
              <a:t>Ore 17.00    Enrico Iacopini:	Conclusioni</a:t>
            </a:r>
          </a:p>
          <a:p>
            <a:endParaRPr lang="it-IT" sz="1600" dirty="0" smtClean="0">
              <a:latin typeface="Comic Sans MS"/>
            </a:endParaRPr>
          </a:p>
          <a:p>
            <a:endParaRPr lang="it-IT" sz="1600" dirty="0" smtClean="0">
              <a:latin typeface="Comic Sans MS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8926" y="1249"/>
            <a:ext cx="2000192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Conclusioni</a:t>
            </a:r>
            <a:endParaRPr lang="it-IT" sz="2800" dirty="0">
              <a:latin typeface="Comic Sans MS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956440" y="24219"/>
            <a:ext cx="4760482" cy="1200329"/>
          </a:xfrm>
          <a:prstGeom prst="rect">
            <a:avLst/>
          </a:prstGeom>
          <a:solidFill>
            <a:srgbClr val="C6D9F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/>
              </a:rPr>
              <a:t>Per tutte queste ragioni, siamo molto orgogliosi di ricordare, oggi, il tempo che Enrico Fermi passò nell’Istituto di Fisica </a:t>
            </a:r>
          </a:p>
          <a:p>
            <a:r>
              <a:rPr lang="it-IT" dirty="0" smtClean="0">
                <a:latin typeface="Comic Sans MS"/>
              </a:rPr>
              <a:t>di </a:t>
            </a:r>
            <a:r>
              <a:rPr lang="it-IT" dirty="0" err="1" smtClean="0">
                <a:latin typeface="Comic Sans MS"/>
              </a:rPr>
              <a:t>Arcetri</a:t>
            </a:r>
            <a:r>
              <a:rPr lang="it-IT" dirty="0" smtClean="0">
                <a:latin typeface="Comic Sans MS"/>
              </a:rPr>
              <a:t> e l’opera che qui vi compì !</a:t>
            </a:r>
          </a:p>
        </p:txBody>
      </p:sp>
      <p:pic>
        <p:nvPicPr>
          <p:cNvPr id="12" name="Immagine 11" descr="Fermi chiostro (2) (1024x8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39" y="1252161"/>
            <a:ext cx="6988361" cy="56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8926" y="1249"/>
            <a:ext cx="2000192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Conclusioni</a:t>
            </a:r>
            <a:endParaRPr lang="it-IT" sz="2800" dirty="0">
              <a:latin typeface="Comic Sans MS"/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358926" y="-18755"/>
            <a:ext cx="7875679" cy="6858000"/>
            <a:chOff x="358926" y="-18755"/>
            <a:chExt cx="7875679" cy="6858000"/>
          </a:xfrm>
        </p:grpSpPr>
        <p:graphicFrame>
          <p:nvGraphicFramePr>
            <p:cNvPr id="7" name="Oggetto 6"/>
            <p:cNvGraphicFramePr>
              <a:graphicFrameLocks noChangeAspect="1"/>
            </p:cNvGraphicFramePr>
            <p:nvPr/>
          </p:nvGraphicFramePr>
          <p:xfrm>
            <a:off x="5380038" y="3898028"/>
            <a:ext cx="114300" cy="165100"/>
          </p:xfrm>
          <a:graphic>
            <a:graphicData uri="http://schemas.openxmlformats.org/presentationml/2006/ole">
              <p:oleObj spid="_x0000_s25602" name="Equation" r:id="rId4" imgW="114300" imgH="165100" progId="Equation.DSMT4">
                <p:embed/>
              </p:oleObj>
            </a:graphicData>
          </a:graphic>
        </p:graphicFrame>
        <p:graphicFrame>
          <p:nvGraphicFramePr>
            <p:cNvPr id="10" name="Oggetto 9"/>
            <p:cNvGraphicFramePr>
              <a:graphicFrameLocks noChangeAspect="1"/>
            </p:cNvGraphicFramePr>
            <p:nvPr/>
          </p:nvGraphicFramePr>
          <p:xfrm>
            <a:off x="5380038" y="6492478"/>
            <a:ext cx="114300" cy="151518"/>
          </p:xfrm>
          <a:graphic>
            <a:graphicData uri="http://schemas.openxmlformats.org/presentationml/2006/ole">
              <p:oleObj spid="_x0000_s25603" name="Equation" r:id="rId5" imgW="114300" imgH="165100" progId="Equation.DSMT4">
                <p:embed/>
              </p:oleObj>
            </a:graphicData>
          </a:graphic>
        </p:graphicFrame>
        <p:pic>
          <p:nvPicPr>
            <p:cNvPr id="11" name="Immagine 10" descr="FERMI2.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995980" y="-18755"/>
              <a:ext cx="4238625" cy="6858000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358926" y="1674705"/>
              <a:ext cx="36370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omic Sans MS"/>
                </a:rPr>
                <a:t>Ed abbiamo voluto ricordarlo con una lapide che adesso</a:t>
              </a:r>
            </a:p>
            <a:p>
              <a:r>
                <a:rPr lang="it-IT" dirty="0" smtClean="0">
                  <a:latin typeface="Comic Sans MS"/>
                </a:rPr>
                <a:t>andremo a scoprire.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58926" y="1249"/>
            <a:ext cx="2000192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Conclusioni</a:t>
            </a:r>
            <a:endParaRPr lang="it-IT" sz="2800" dirty="0">
              <a:latin typeface="Comic Sans MS"/>
            </a:endParaRPr>
          </a:p>
        </p:txBody>
      </p:sp>
      <p:grpSp>
        <p:nvGrpSpPr>
          <p:cNvPr id="3" name="Gruppo 24"/>
          <p:cNvGrpSpPr/>
          <p:nvPr/>
        </p:nvGrpSpPr>
        <p:grpSpPr>
          <a:xfrm>
            <a:off x="163861" y="1201793"/>
            <a:ext cx="4515990" cy="3906678"/>
            <a:chOff x="163861" y="1201793"/>
            <a:chExt cx="4515990" cy="3906678"/>
          </a:xfrm>
        </p:grpSpPr>
        <p:pic>
          <p:nvPicPr>
            <p:cNvPr id="20" name="Immagine 19" descr="coccarda_gialla_verde_trasp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699" y="2679121"/>
              <a:ext cx="1724838" cy="2429350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163861" y="1201793"/>
              <a:ext cx="451599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err="1" smtClean="0">
                  <a:latin typeface="Comic Sans MS"/>
                </a:rPr>
                <a:t>…</a:t>
              </a:r>
              <a:r>
                <a:rPr lang="it-IT" dirty="0" smtClean="0">
                  <a:latin typeface="Comic Sans MS"/>
                </a:rPr>
                <a:t> Infine,  siamo particolarmente orgogliosi di poter </a:t>
              </a:r>
              <a:r>
                <a:rPr lang="it-IT" b="1" dirty="0" smtClean="0">
                  <a:latin typeface="Comic Sans MS"/>
                </a:rPr>
                <a:t>ricordare</a:t>
              </a:r>
              <a:r>
                <a:rPr lang="it-IT" dirty="0" smtClean="0">
                  <a:latin typeface="Comic Sans MS"/>
                </a:rPr>
                <a:t> il </a:t>
              </a:r>
              <a:r>
                <a:rPr lang="it-IT" b="1" dirty="0" smtClean="0">
                  <a:latin typeface="Comic Sans MS"/>
                </a:rPr>
                <a:t>grande Italiano</a:t>
              </a:r>
              <a:r>
                <a:rPr lang="it-IT" dirty="0" smtClean="0">
                  <a:latin typeface="Comic Sans MS"/>
                </a:rPr>
                <a:t> che è stato </a:t>
              </a:r>
              <a:r>
                <a:rPr lang="it-IT" b="1" dirty="0" smtClean="0">
                  <a:latin typeface="Comic Sans MS"/>
                </a:rPr>
                <a:t>Enrico Fermi proprio oggi, nell’anno del 150-enario</a:t>
              </a:r>
            </a:p>
            <a:p>
              <a:r>
                <a:rPr lang="it-IT" b="1" dirty="0" smtClean="0">
                  <a:latin typeface="Comic Sans MS"/>
                </a:rPr>
                <a:t>della nascita dello Stato Italiano,</a:t>
              </a: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" y="5379890"/>
            <a:ext cx="8951950" cy="132343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omic Sans MS"/>
              </a:rPr>
              <a:t>così come siamo orgogliosi di condividere con Lui l’idea per cui il </a:t>
            </a:r>
            <a:r>
              <a:rPr lang="it-IT" sz="2000" b="1" dirty="0" smtClean="0">
                <a:latin typeface="Comic Sans MS"/>
              </a:rPr>
              <a:t>desiderio di Conoscenza,</a:t>
            </a:r>
            <a:r>
              <a:rPr lang="it-IT" sz="2000" dirty="0" smtClean="0">
                <a:latin typeface="Comic Sans MS"/>
              </a:rPr>
              <a:t> e quindi la </a:t>
            </a:r>
            <a:r>
              <a:rPr lang="it-IT" sz="2000" b="1" dirty="0" smtClean="0">
                <a:latin typeface="Comic Sans MS"/>
              </a:rPr>
              <a:t>Ricerca</a:t>
            </a:r>
            <a:r>
              <a:rPr lang="it-IT" sz="2000" dirty="0" smtClean="0">
                <a:latin typeface="Comic Sans MS"/>
              </a:rPr>
              <a:t>, è la forza davvero capace di migliorare e far crescere </a:t>
            </a:r>
            <a:r>
              <a:rPr lang="it-IT" sz="2000" b="1" dirty="0" smtClean="0">
                <a:latin typeface="Comic Sans MS"/>
              </a:rPr>
              <a:t>l’Uomo</a:t>
            </a:r>
            <a:r>
              <a:rPr lang="it-IT" sz="2000" dirty="0" smtClean="0">
                <a:latin typeface="Comic Sans MS"/>
              </a:rPr>
              <a:t>.</a:t>
            </a:r>
          </a:p>
          <a:p>
            <a:r>
              <a:rPr lang="it-IT" sz="2000" dirty="0" smtClean="0">
                <a:latin typeface="Comic Sans MS"/>
              </a:rPr>
              <a:t>(Fatti non foste a viver come bruti, ma per seguir </a:t>
            </a:r>
            <a:r>
              <a:rPr lang="it-IT" sz="2000" dirty="0" err="1" smtClean="0">
                <a:latin typeface="Comic Sans MS"/>
              </a:rPr>
              <a:t>virtute</a:t>
            </a:r>
            <a:r>
              <a:rPr lang="it-IT" sz="2000" dirty="0" smtClean="0">
                <a:latin typeface="Comic Sans MS"/>
              </a:rPr>
              <a:t> e </a:t>
            </a:r>
            <a:r>
              <a:rPr lang="it-IT" sz="2000" dirty="0" err="1" smtClean="0">
                <a:latin typeface="Comic Sans MS"/>
              </a:rPr>
              <a:t>canoscenza</a:t>
            </a:r>
            <a:r>
              <a:rPr lang="it-IT" sz="2000" dirty="0" smtClean="0">
                <a:latin typeface="Comic Sans MS"/>
              </a:rPr>
              <a:t> </a:t>
            </a:r>
            <a:r>
              <a:rPr lang="it-IT" sz="2000" dirty="0" err="1" smtClean="0">
                <a:latin typeface="Comic Sans MS"/>
              </a:rPr>
              <a:t>…</a:t>
            </a:r>
            <a:r>
              <a:rPr lang="it-IT" sz="2000" dirty="0" smtClean="0">
                <a:latin typeface="Comic Sans MS"/>
              </a:rPr>
              <a:t>)</a:t>
            </a:r>
          </a:p>
        </p:txBody>
      </p:sp>
      <p:pic>
        <p:nvPicPr>
          <p:cNvPr id="15" name="Immagine 14" descr="ferm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87" y="1187747"/>
            <a:ext cx="3795403" cy="3995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ce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388" y="1064017"/>
            <a:ext cx="7150924" cy="536319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45119" y="82816"/>
            <a:ext cx="619229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23 Marzo 2011: giornata dedicata a</a:t>
            </a:r>
          </a:p>
          <a:p>
            <a:r>
              <a:rPr lang="it-IT" sz="2800" b="1" i="1" dirty="0" smtClean="0">
                <a:latin typeface="Comic Sans MS"/>
              </a:rPr>
              <a:t>Enrico Fermi a Firenze</a:t>
            </a:r>
            <a:endParaRPr lang="it-IT" sz="2800" b="1" i="1" dirty="0">
              <a:latin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8292" y="6461085"/>
            <a:ext cx="688500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omic Sans MS"/>
              </a:rPr>
              <a:t>E. Iacopini,  Direttore del Dipartimento di Fisica e Astronomia   </a:t>
            </a:r>
            <a:endParaRPr lang="it-IT" dirty="0">
              <a:latin typeface="Comic Sans MS"/>
            </a:endParaRPr>
          </a:p>
        </p:txBody>
      </p:sp>
      <p:pic>
        <p:nvPicPr>
          <p:cNvPr id="7" name="Immagine 6" descr="salomo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752" y="1248"/>
            <a:ext cx="1335221" cy="130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31653" y="28296"/>
            <a:ext cx="4314528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Perché questa giornata ?</a:t>
            </a:r>
            <a:endParaRPr lang="it-IT" sz="2800" dirty="0">
              <a:latin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78148" y="1064017"/>
            <a:ext cx="4695491" cy="2862322"/>
          </a:xfrm>
          <a:prstGeom prst="rect">
            <a:avLst/>
          </a:prstGeom>
          <a:solidFill>
            <a:srgbClr val="EEFF02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Enrico Fermi fu </a:t>
            </a:r>
            <a:r>
              <a:rPr lang="it-IT" sz="2000" dirty="0" smtClean="0">
                <a:ln>
                  <a:solidFill>
                    <a:schemeClr val="tx1"/>
                  </a:solidFill>
                </a:ln>
                <a:solidFill>
                  <a:srgbClr val="D2F71E"/>
                </a:solidFill>
                <a:latin typeface="Comic Sans MS"/>
              </a:rPr>
              <a:t>Professore incaricato</a:t>
            </a:r>
            <a:r>
              <a:rPr lang="it-IT" sz="2000" dirty="0" smtClean="0">
                <a:latin typeface="Comic Sans MS"/>
              </a:rPr>
              <a:t> </a:t>
            </a:r>
          </a:p>
          <a:p>
            <a:r>
              <a:rPr lang="it-IT" sz="2000" dirty="0" smtClean="0">
                <a:latin typeface="Comic Sans MS"/>
              </a:rPr>
              <a:t>presso l’allora l’Istituto di Fisica</a:t>
            </a:r>
          </a:p>
          <a:p>
            <a:r>
              <a:rPr lang="it-IT" sz="2000" dirty="0">
                <a:latin typeface="Comic Sans MS"/>
              </a:rPr>
              <a:t>d</a:t>
            </a:r>
            <a:r>
              <a:rPr lang="it-IT" sz="2000" dirty="0" smtClean="0">
                <a:latin typeface="Comic Sans MS"/>
              </a:rPr>
              <a:t>ell’Università di Firenze nei due anni </a:t>
            </a:r>
          </a:p>
          <a:p>
            <a:r>
              <a:rPr lang="it-IT" sz="2000" dirty="0" smtClean="0">
                <a:latin typeface="Comic Sans MS"/>
              </a:rPr>
              <a:t>accademici 1924-25 e 1925-26</a:t>
            </a:r>
          </a:p>
          <a:p>
            <a:r>
              <a:rPr lang="it-IT" sz="2000" dirty="0" smtClean="0">
                <a:latin typeface="Comic Sans MS"/>
              </a:rPr>
              <a:t>(nella foto, da </a:t>
            </a:r>
            <a:r>
              <a:rPr lang="it-IT" sz="2000" dirty="0" err="1" smtClean="0">
                <a:latin typeface="Comic Sans MS"/>
              </a:rPr>
              <a:t>dxt</a:t>
            </a:r>
            <a:r>
              <a:rPr lang="it-IT" sz="2000" dirty="0" smtClean="0">
                <a:latin typeface="Comic Sans MS"/>
              </a:rPr>
              <a:t>, con Nello Carrara, </a:t>
            </a:r>
          </a:p>
          <a:p>
            <a:r>
              <a:rPr lang="it-IT" sz="2000" dirty="0" smtClean="0">
                <a:latin typeface="Comic Sans MS"/>
              </a:rPr>
              <a:t>Rita </a:t>
            </a:r>
            <a:r>
              <a:rPr lang="it-IT" sz="2000" dirty="0" err="1" smtClean="0">
                <a:latin typeface="Comic Sans MS"/>
              </a:rPr>
              <a:t>Brunetti</a:t>
            </a:r>
            <a:r>
              <a:rPr lang="it-IT" sz="2000" dirty="0" smtClean="0">
                <a:latin typeface="Comic Sans MS"/>
              </a:rPr>
              <a:t> e Franco </a:t>
            </a:r>
            <a:r>
              <a:rPr lang="it-IT" sz="2000" dirty="0" err="1" smtClean="0">
                <a:latin typeface="Comic Sans MS"/>
              </a:rPr>
              <a:t>Rasetti</a:t>
            </a:r>
            <a:r>
              <a:rPr lang="it-IT" sz="2000" dirty="0" smtClean="0">
                <a:latin typeface="Comic Sans MS"/>
              </a:rPr>
              <a:t>) </a:t>
            </a:r>
          </a:p>
          <a:p>
            <a:endParaRPr lang="it-IT" sz="2000" dirty="0" smtClean="0">
              <a:latin typeface="Comic Sans MS"/>
            </a:endParaRPr>
          </a:p>
          <a:p>
            <a:r>
              <a:rPr lang="it-IT" sz="2000" dirty="0" smtClean="0">
                <a:latin typeface="Comic Sans MS"/>
              </a:rPr>
              <a:t>Era nato nel 1901 e si era laureato nel</a:t>
            </a:r>
          </a:p>
          <a:p>
            <a:r>
              <a:rPr lang="it-IT" sz="2000" dirty="0" smtClean="0">
                <a:latin typeface="Comic Sans MS"/>
              </a:rPr>
              <a:t>1922 presso la Normale di Pisa.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68799" y="3965609"/>
            <a:ext cx="6166174" cy="2862323"/>
          </a:xfrm>
          <a:prstGeom prst="rect">
            <a:avLst/>
          </a:prstGeom>
          <a:solidFill>
            <a:srgbClr val="FFBE03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</a:rPr>
              <a:t>L’Istituto era allora diretto da </a:t>
            </a:r>
            <a:r>
              <a:rPr lang="it-IT" b="1" dirty="0" smtClean="0">
                <a:latin typeface="Comic Sans MS"/>
              </a:rPr>
              <a:t>Antonio </a:t>
            </a:r>
            <a:r>
              <a:rPr lang="it-IT" b="1" dirty="0" err="1" smtClean="0">
                <a:latin typeface="Comic Sans MS"/>
              </a:rPr>
              <a:t>Garbasso</a:t>
            </a:r>
            <a:r>
              <a:rPr lang="it-IT" dirty="0" smtClean="0">
                <a:latin typeface="Comic Sans MS"/>
              </a:rPr>
              <a:t>,</a:t>
            </a:r>
          </a:p>
          <a:p>
            <a:r>
              <a:rPr lang="it-IT" dirty="0" smtClean="0">
                <a:latin typeface="Comic Sans MS"/>
              </a:rPr>
              <a:t>giunto a Firenze da Genova nel 1913.</a:t>
            </a:r>
          </a:p>
          <a:p>
            <a:endParaRPr lang="it-IT" dirty="0" smtClean="0">
              <a:solidFill>
                <a:srgbClr val="FFBE03"/>
              </a:solidFill>
              <a:latin typeface="Comic Sans MS"/>
            </a:endParaRPr>
          </a:p>
          <a:p>
            <a:r>
              <a:rPr lang="it-IT" dirty="0" smtClean="0">
                <a:latin typeface="Comic Sans MS"/>
              </a:rPr>
              <a:t>Egli fu Sindaco dal 1920 e quindi Podestà di Firenze dal 1924 al 1928. </a:t>
            </a:r>
          </a:p>
          <a:p>
            <a:r>
              <a:rPr lang="it-IT" dirty="0" smtClean="0">
                <a:latin typeface="Comic Sans MS"/>
              </a:rPr>
              <a:t>Fu nominato Senatore del Regno nel 1926.</a:t>
            </a:r>
          </a:p>
          <a:p>
            <a:endParaRPr lang="it-IT" dirty="0" smtClean="0">
              <a:latin typeface="Comic Sans MS"/>
            </a:endParaRPr>
          </a:p>
          <a:p>
            <a:r>
              <a:rPr lang="it-IT" dirty="0" smtClean="0">
                <a:latin typeface="Comic Sans MS"/>
              </a:rPr>
              <a:t>Fu un uomo di grande apertura mentale, e chiamò </a:t>
            </a:r>
          </a:p>
          <a:p>
            <a:r>
              <a:rPr lang="it-IT" dirty="0" smtClean="0">
                <a:latin typeface="Comic Sans MS"/>
              </a:rPr>
              <a:t>a Firenze i migliori ingegni nel campo della Fisica</a:t>
            </a:r>
          </a:p>
          <a:p>
            <a:r>
              <a:rPr lang="it-IT" dirty="0" smtClean="0">
                <a:latin typeface="Comic Sans MS"/>
              </a:rPr>
              <a:t>(Fermi, </a:t>
            </a:r>
            <a:r>
              <a:rPr lang="it-IT" dirty="0" err="1" smtClean="0">
                <a:latin typeface="Comic Sans MS"/>
              </a:rPr>
              <a:t>Rasetti</a:t>
            </a:r>
            <a:r>
              <a:rPr lang="it-IT" dirty="0" smtClean="0">
                <a:latin typeface="Comic Sans MS"/>
              </a:rPr>
              <a:t>, Persico, </a:t>
            </a:r>
            <a:r>
              <a:rPr lang="it-IT" dirty="0" err="1" smtClean="0">
                <a:latin typeface="Comic Sans MS"/>
              </a:rPr>
              <a:t>…</a:t>
            </a:r>
            <a:r>
              <a:rPr lang="it-IT" dirty="0" smtClean="0">
                <a:latin typeface="Comic Sans MS"/>
              </a:rPr>
              <a:t>)</a:t>
            </a:r>
            <a:endParaRPr lang="it-IT" dirty="0">
              <a:latin typeface="Comic Sans MS"/>
            </a:endParaRPr>
          </a:p>
        </p:txBody>
      </p:sp>
      <p:pic>
        <p:nvPicPr>
          <p:cNvPr id="9" name="Immagine 8" descr="200px-Garbas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4011088"/>
            <a:ext cx="1946819" cy="2757994"/>
          </a:xfrm>
          <a:prstGeom prst="rect">
            <a:avLst/>
          </a:prstGeom>
        </p:spPr>
      </p:pic>
      <p:pic>
        <p:nvPicPr>
          <p:cNvPr id="10" name="Immagine 9" descr="salomo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pic>
        <p:nvPicPr>
          <p:cNvPr id="11" name="Immagine 10" descr="Fermi chiostro (2) (1024x8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0" y="565322"/>
            <a:ext cx="4045363" cy="3245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1843" y="800718"/>
            <a:ext cx="8847394" cy="707886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Fermi </a:t>
            </a:r>
            <a:r>
              <a:rPr lang="it-IT" sz="2000" b="1" dirty="0" smtClean="0">
                <a:latin typeface="Comic Sans MS"/>
              </a:rPr>
              <a:t>scrisse in questo luogo, giusto 85 anni fa, </a:t>
            </a:r>
            <a:r>
              <a:rPr lang="it-IT" sz="2000" dirty="0" smtClean="0">
                <a:latin typeface="Comic Sans MS"/>
              </a:rPr>
              <a:t>il suo primo </a:t>
            </a:r>
          </a:p>
          <a:p>
            <a:r>
              <a:rPr lang="it-IT" sz="2000" dirty="0" smtClean="0">
                <a:latin typeface="Comic Sans MS"/>
              </a:rPr>
              <a:t>lavoro “immortale”,  quello sulla Statistica che tutt’oggi porta il suo nome.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0868" y="1960413"/>
            <a:ext cx="2916313" cy="1754327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</a:rPr>
              <a:t>Esso fu prima pubblicato</a:t>
            </a:r>
          </a:p>
          <a:p>
            <a:r>
              <a:rPr lang="it-IT" dirty="0" smtClean="0">
                <a:latin typeface="Comic Sans MS"/>
              </a:rPr>
              <a:t>in italiano sui rendiconti </a:t>
            </a:r>
          </a:p>
          <a:p>
            <a:r>
              <a:rPr lang="it-IT" dirty="0" smtClean="0">
                <a:latin typeface="Comic Sans MS"/>
              </a:rPr>
              <a:t>dell’Accademia dei Lincei </a:t>
            </a:r>
          </a:p>
          <a:p>
            <a:r>
              <a:rPr lang="it-IT" dirty="0" smtClean="0">
                <a:latin typeface="Comic Sans MS"/>
              </a:rPr>
              <a:t>(presentato dallo stesso </a:t>
            </a:r>
          </a:p>
          <a:p>
            <a:r>
              <a:rPr lang="it-IT" dirty="0" err="1" smtClean="0">
                <a:latin typeface="Comic Sans MS"/>
              </a:rPr>
              <a:t>Garbasso</a:t>
            </a:r>
            <a:r>
              <a:rPr lang="it-IT" dirty="0" smtClean="0">
                <a:latin typeface="Comic Sans MS"/>
              </a:rPr>
              <a:t> il </a:t>
            </a:r>
            <a:r>
              <a:rPr lang="it-IT" dirty="0" err="1" smtClean="0">
                <a:latin typeface="Comic Sans MS"/>
              </a:rPr>
              <a:t>7</a:t>
            </a:r>
            <a:r>
              <a:rPr lang="it-IT" dirty="0" smtClean="0">
                <a:latin typeface="Comic Sans MS"/>
              </a:rPr>
              <a:t> febbraio 1926).</a:t>
            </a:r>
          </a:p>
        </p:txBody>
      </p:sp>
      <p:pic>
        <p:nvPicPr>
          <p:cNvPr id="7" name="Immagine 6" descr="salomo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31653" y="28296"/>
            <a:ext cx="4314528" cy="52322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Perché questa giornata ?</a:t>
            </a:r>
            <a:endParaRPr lang="it-IT" sz="2800" dirty="0">
              <a:latin typeface="Comic Sans M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822">
            <a:off x="3098692" y="1813247"/>
            <a:ext cx="5838610" cy="49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alom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31653" y="28296"/>
            <a:ext cx="4314528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Perché questa giornata ?</a:t>
            </a:r>
            <a:endParaRPr lang="it-IT" sz="2800" dirty="0">
              <a:latin typeface="Comic Sans M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1869" y="2779892"/>
            <a:ext cx="6397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372735" y="1050211"/>
            <a:ext cx="8503799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/>
              </a:rPr>
              <a:t>e quindi sullo </a:t>
            </a:r>
            <a:r>
              <a:rPr lang="it-IT" dirty="0" err="1" smtClean="0">
                <a:latin typeface="Comic Sans MS"/>
              </a:rPr>
              <a:t>Zeitschrift</a:t>
            </a:r>
            <a:r>
              <a:rPr lang="it-IT" dirty="0" smtClean="0">
                <a:latin typeface="Comic Sans MS"/>
              </a:rPr>
              <a:t> </a:t>
            </a:r>
            <a:r>
              <a:rPr lang="it-IT" dirty="0" err="1" smtClean="0">
                <a:latin typeface="Comic Sans MS"/>
              </a:rPr>
              <a:t>fuer</a:t>
            </a:r>
            <a:r>
              <a:rPr lang="it-IT" dirty="0" smtClean="0">
                <a:latin typeface="Comic Sans MS"/>
              </a:rPr>
              <a:t> </a:t>
            </a:r>
            <a:r>
              <a:rPr lang="it-IT" dirty="0" err="1" smtClean="0">
                <a:latin typeface="Comic Sans MS"/>
              </a:rPr>
              <a:t>Physik</a:t>
            </a:r>
            <a:r>
              <a:rPr lang="it-IT" dirty="0" smtClean="0">
                <a:latin typeface="Comic Sans MS"/>
              </a:rPr>
              <a:t>, la rivista di fisica più “internazionale” del momento </a:t>
            </a:r>
            <a:r>
              <a:rPr lang="it-IT" dirty="0" err="1" smtClean="0">
                <a:latin typeface="Comic Sans MS"/>
              </a:rPr>
              <a:t>…</a:t>
            </a:r>
            <a:endParaRPr lang="it-IT" dirty="0" smtClean="0">
              <a:latin typeface="Comic Sans M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370" y="1741004"/>
            <a:ext cx="8042725" cy="511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5922289" y="5515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</a:t>
            </a: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445164" y="2862728"/>
            <a:ext cx="1661791" cy="98107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31639" y="69010"/>
            <a:ext cx="3850959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La Statistica di Fermi</a:t>
            </a:r>
            <a:endParaRPr lang="it-IT" sz="2800" dirty="0">
              <a:latin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9894" y="1109432"/>
            <a:ext cx="8581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Fermi si stava occupando già dal 1923 di meccanica statistica ed in particolare della </a:t>
            </a:r>
            <a:r>
              <a:rPr lang="it-IT" sz="2000" dirty="0" smtClean="0">
                <a:solidFill>
                  <a:srgbClr val="000090"/>
                </a:solidFill>
                <a:latin typeface="Comic Sans MS"/>
              </a:rPr>
              <a:t>costante assoluta dell’entropia </a:t>
            </a:r>
            <a:r>
              <a:rPr lang="it-IT" sz="2000" dirty="0" smtClean="0">
                <a:latin typeface="Comic Sans MS"/>
              </a:rPr>
              <a:t>ovvero del Terzo Principio della Termodinamica e cercava di inquadrarla nell’ambito della Meccanica Quantistica, che stava allora prendendo forma.  </a:t>
            </a:r>
          </a:p>
          <a:p>
            <a:r>
              <a:rPr lang="it-IT" sz="2000" dirty="0" smtClean="0">
                <a:latin typeface="Comic Sans MS"/>
              </a:rPr>
              <a:t>Gli mancava, però, un </a:t>
            </a:r>
            <a:r>
              <a:rPr lang="it-IT" sz="2000" b="1" i="1" dirty="0" smtClean="0">
                <a:solidFill>
                  <a:srgbClr val="FF0000"/>
                </a:solidFill>
                <a:latin typeface="Comic Sans MS"/>
              </a:rPr>
              <a:t>“principio ispiratore” </a:t>
            </a:r>
            <a:r>
              <a:rPr lang="it-IT" sz="2000" dirty="0" smtClean="0">
                <a:latin typeface="Comic Sans MS"/>
              </a:rPr>
              <a:t>anche se, in embrione, lo aveva individuato, nell’</a:t>
            </a:r>
            <a:r>
              <a:rPr lang="it-IT" sz="2000" dirty="0" err="1" smtClean="0">
                <a:latin typeface="Comic Sans MS"/>
              </a:rPr>
              <a:t>indistinguibilità</a:t>
            </a:r>
            <a:r>
              <a:rPr lang="it-IT" sz="2000" dirty="0" smtClean="0">
                <a:latin typeface="Comic Sans MS"/>
              </a:rPr>
              <a:t> </a:t>
            </a:r>
            <a:r>
              <a:rPr lang="it-IT" sz="2000" dirty="0" smtClean="0">
                <a:solidFill>
                  <a:srgbClr val="000090"/>
                </a:solidFill>
                <a:latin typeface="Comic Sans MS"/>
              </a:rPr>
              <a:t>delle particelle identiche</a:t>
            </a:r>
            <a:r>
              <a:rPr lang="it-IT" sz="2000" dirty="0" smtClean="0">
                <a:latin typeface="Comic Sans MS"/>
              </a:rPr>
              <a:t> e dunque nella necessaria simmetria/antisimmetria del loro stato.</a:t>
            </a:r>
          </a:p>
        </p:txBody>
      </p:sp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5380038" y="3898028"/>
          <a:ext cx="114300" cy="165100"/>
        </p:xfrm>
        <a:graphic>
          <a:graphicData uri="http://schemas.openxmlformats.org/presentationml/2006/ole">
            <p:oleObj spid="_x0000_s16386" name="Equation" r:id="rId5" imgW="114300" imgH="165100" progId="Equation.DSMT4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89893" y="3495427"/>
            <a:ext cx="8581521" cy="13234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Nel 1925, W. </a:t>
            </a:r>
            <a:r>
              <a:rPr lang="it-IT" sz="2000" dirty="0" err="1" smtClean="0">
                <a:latin typeface="Comic Sans MS"/>
              </a:rPr>
              <a:t>Pauli</a:t>
            </a:r>
            <a:r>
              <a:rPr lang="it-IT" sz="2000" dirty="0" smtClean="0">
                <a:latin typeface="Comic Sans MS"/>
              </a:rPr>
              <a:t> formulò il </a:t>
            </a:r>
            <a:r>
              <a:rPr lang="it-IT" sz="2000" b="1" dirty="0" smtClean="0">
                <a:latin typeface="Comic Sans MS"/>
              </a:rPr>
              <a:t>principio di esclusione </a:t>
            </a:r>
            <a:r>
              <a:rPr lang="it-IT" sz="2000" dirty="0" smtClean="0">
                <a:latin typeface="Comic Sans MS"/>
              </a:rPr>
              <a:t>per spiegare la tavola periodica degli elementi attraverso il modello atomico di       </a:t>
            </a:r>
            <a:r>
              <a:rPr lang="it-IT" sz="2000" dirty="0" err="1" smtClean="0">
                <a:latin typeface="Comic Sans MS"/>
              </a:rPr>
              <a:t>Bohr-Sommerfeld</a:t>
            </a:r>
            <a:r>
              <a:rPr lang="it-IT" sz="2000" dirty="0" smtClean="0">
                <a:latin typeface="Comic Sans MS"/>
              </a:rPr>
              <a:t>: </a:t>
            </a:r>
          </a:p>
          <a:p>
            <a:r>
              <a:rPr lang="it-IT" sz="2000" b="1" dirty="0" smtClean="0">
                <a:latin typeface="Comic Sans MS"/>
              </a:rPr>
              <a:t>“non più di un elettrone per stato” </a:t>
            </a:r>
            <a:r>
              <a:rPr lang="it-IT" sz="2000" b="1" dirty="0" err="1" smtClean="0">
                <a:latin typeface="Comic Sans MS"/>
              </a:rPr>
              <a:t>…</a:t>
            </a:r>
            <a:r>
              <a:rPr lang="it-IT" sz="2000" b="1" dirty="0" smtClean="0">
                <a:latin typeface="Comic Sans MS"/>
              </a:rPr>
              <a:t> e la Tavola di </a:t>
            </a:r>
            <a:r>
              <a:rPr lang="it-IT" sz="2000" b="1" dirty="0" err="1" smtClean="0">
                <a:latin typeface="Comic Sans MS"/>
              </a:rPr>
              <a:t>Mendeleev</a:t>
            </a:r>
            <a:r>
              <a:rPr lang="it-IT" sz="2000" b="1" dirty="0" smtClean="0">
                <a:latin typeface="Comic Sans MS"/>
              </a:rPr>
              <a:t> fu 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9893" y="5061607"/>
            <a:ext cx="8581520" cy="1323439"/>
          </a:xfrm>
          <a:prstGeom prst="rect">
            <a:avLst/>
          </a:prstGeom>
          <a:blipFill rotWithShape="1"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Fermi, con il suo </a:t>
            </a:r>
            <a:r>
              <a:rPr lang="it-IT" sz="2000" b="1" dirty="0" smtClean="0">
                <a:latin typeface="Comic Sans MS"/>
              </a:rPr>
              <a:t>intuito fenomenale</a:t>
            </a:r>
            <a:r>
              <a:rPr lang="it-IT" sz="2000" dirty="0" smtClean="0">
                <a:latin typeface="Comic Sans MS"/>
              </a:rPr>
              <a:t>, come lui stesso soleva dire, estese quest’idea all’atomo monoatomico, costruendo proprio su questo principio,  la sua statistica basata sulla </a:t>
            </a:r>
            <a:r>
              <a:rPr lang="it-IT" sz="2000" b="1" dirty="0" smtClean="0">
                <a:latin typeface="Comic Sans MS"/>
              </a:rPr>
              <a:t>antisimmetria</a:t>
            </a:r>
            <a:r>
              <a:rPr lang="it-IT" sz="2000" dirty="0" smtClean="0">
                <a:latin typeface="Comic Sans MS"/>
              </a:rPr>
              <a:t> della funzione d’onda per scambio delle particelle che essa descrive.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5380038" y="6492478"/>
          <a:ext cx="114300" cy="151518"/>
        </p:xfrm>
        <a:graphic>
          <a:graphicData uri="http://schemas.openxmlformats.org/presentationml/2006/ole">
            <p:oleObj spid="_x0000_s16390" name="Equation" r:id="rId7" imgW="114300" imgH="165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8896" y="26067"/>
            <a:ext cx="4271221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Come vi giunse, ovvero </a:t>
            </a:r>
            <a:r>
              <a:rPr lang="it-IT" sz="2800" dirty="0" err="1" smtClean="0">
                <a:latin typeface="Comic Sans MS"/>
              </a:rPr>
              <a:t>…</a:t>
            </a:r>
            <a:endParaRPr lang="it-IT" sz="2800" dirty="0" smtClean="0">
              <a:latin typeface="Comic Sans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842" y="1594553"/>
            <a:ext cx="585839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Nel libro “</a:t>
            </a:r>
            <a:r>
              <a:rPr lang="it-IT" sz="2000" dirty="0" err="1" smtClean="0">
                <a:latin typeface="Comic Sans MS"/>
              </a:rPr>
              <a:t>Atoms</a:t>
            </a:r>
            <a:r>
              <a:rPr lang="it-IT" sz="2000" dirty="0" smtClean="0">
                <a:latin typeface="Comic Sans MS"/>
              </a:rPr>
              <a:t> in the family”, Laura Fermi </a:t>
            </a:r>
          </a:p>
          <a:p>
            <a:r>
              <a:rPr lang="it-IT" sz="2000" dirty="0" smtClean="0">
                <a:latin typeface="Comic Sans MS"/>
              </a:rPr>
              <a:t>racconta come il marito giunse alla “sua” </a:t>
            </a:r>
          </a:p>
          <a:p>
            <a:r>
              <a:rPr lang="it-IT" sz="2000" dirty="0" smtClean="0">
                <a:latin typeface="Comic Sans MS"/>
              </a:rPr>
              <a:t>Statistica.</a:t>
            </a:r>
          </a:p>
        </p:txBody>
      </p:sp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289" y="57693"/>
            <a:ext cx="1090018" cy="1062768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51842" y="566009"/>
            <a:ext cx="9083131" cy="5130646"/>
            <a:chOff x="51842" y="566009"/>
            <a:chExt cx="9083131" cy="5130646"/>
          </a:xfrm>
        </p:grpSpPr>
        <p:pic>
          <p:nvPicPr>
            <p:cNvPr id="7" name="Immagine 6" descr="lucertola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563" y="1622775"/>
              <a:ext cx="3055410" cy="4073880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1842" y="566009"/>
              <a:ext cx="6269089" cy="954107"/>
            </a:xfrm>
            <a:prstGeom prst="rect">
              <a:avLst/>
            </a:prstGeom>
            <a:solidFill>
              <a:srgbClr val="9BBB59"/>
            </a:solidFill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latin typeface="Comic Sans MS"/>
                </a:rPr>
                <a:t>cosa può fare un genio quando caccia</a:t>
              </a:r>
            </a:p>
            <a:p>
              <a:r>
                <a:rPr lang="it-IT" sz="2800" dirty="0" smtClean="0">
                  <a:latin typeface="Comic Sans MS"/>
                </a:rPr>
                <a:t>le lucertole </a:t>
              </a:r>
              <a:r>
                <a:rPr lang="it-IT" sz="2800" dirty="0" err="1" smtClean="0">
                  <a:latin typeface="Comic Sans MS"/>
                </a:rPr>
                <a:t>…</a:t>
              </a:r>
              <a:endParaRPr lang="it-IT" sz="2800" dirty="0">
                <a:latin typeface="Comic Sans MS"/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61791" y="2610216"/>
            <a:ext cx="6017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Comic Sans MS"/>
              </a:rPr>
              <a:t>Rasetti</a:t>
            </a:r>
            <a:r>
              <a:rPr lang="it-IT" sz="2000" dirty="0" smtClean="0">
                <a:latin typeface="Comic Sans MS"/>
              </a:rPr>
              <a:t>, che era assistente di </a:t>
            </a:r>
            <a:r>
              <a:rPr lang="it-IT" sz="2000" dirty="0" err="1" smtClean="0">
                <a:latin typeface="Comic Sans MS"/>
              </a:rPr>
              <a:t>Garbasso</a:t>
            </a:r>
            <a:r>
              <a:rPr lang="it-IT" sz="2000" dirty="0" smtClean="0">
                <a:latin typeface="Comic Sans MS"/>
              </a:rPr>
              <a:t>, aveva </a:t>
            </a:r>
          </a:p>
          <a:p>
            <a:r>
              <a:rPr lang="it-IT" sz="2000" dirty="0" smtClean="0">
                <a:latin typeface="Comic Sans MS"/>
              </a:rPr>
              <a:t>convinto Fermi ad andare con lui a </a:t>
            </a:r>
            <a:r>
              <a:rPr lang="it-IT" sz="2000" b="1" dirty="0" smtClean="0">
                <a:solidFill>
                  <a:srgbClr val="008000"/>
                </a:solidFill>
                <a:latin typeface="Comic Sans MS"/>
              </a:rPr>
              <a:t>caccia di </a:t>
            </a:r>
          </a:p>
          <a:p>
            <a:r>
              <a:rPr lang="it-IT" sz="2000" b="1" dirty="0" smtClean="0">
                <a:solidFill>
                  <a:srgbClr val="008000"/>
                </a:solidFill>
                <a:latin typeface="Comic Sans MS"/>
              </a:rPr>
              <a:t>lucertole e </a:t>
            </a:r>
            <a:r>
              <a:rPr lang="it-IT" sz="2000" b="1" dirty="0" err="1" smtClean="0">
                <a:solidFill>
                  <a:srgbClr val="008000"/>
                </a:solidFill>
                <a:latin typeface="Comic Sans MS"/>
              </a:rPr>
              <a:t>gech</a:t>
            </a:r>
            <a:r>
              <a:rPr lang="it-IT" sz="2000" dirty="0" err="1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it-IT" sz="2000" dirty="0" smtClean="0">
                <a:latin typeface="Comic Sans MS"/>
              </a:rPr>
              <a:t> per poi rilasciarli in sala da </a:t>
            </a:r>
          </a:p>
          <a:p>
            <a:r>
              <a:rPr lang="it-IT" sz="2000" dirty="0" smtClean="0">
                <a:latin typeface="Comic Sans MS"/>
              </a:rPr>
              <a:t>pranzo per spaventare le ragazze </a:t>
            </a:r>
          </a:p>
          <a:p>
            <a:r>
              <a:rPr lang="it-IT" sz="2000" dirty="0" smtClean="0">
                <a:latin typeface="Comic Sans MS"/>
              </a:rPr>
              <a:t>(avevano entrambi 24 anni !) </a:t>
            </a:r>
            <a:r>
              <a:rPr lang="it-IT" sz="2000" dirty="0" err="1" smtClean="0">
                <a:latin typeface="Comic Sans MS"/>
              </a:rPr>
              <a:t>…</a:t>
            </a:r>
            <a:endParaRPr lang="it-IT" sz="2000" dirty="0" smtClean="0">
              <a:latin typeface="Comic Sans M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9161" y="4438986"/>
            <a:ext cx="6017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Mentre erano immobili, stesi sul prato, in attesa delle loro prede, Fermi, riflettendo sul problema che lo assillava, si rese conto che </a:t>
            </a:r>
            <a:r>
              <a:rPr lang="it-IT" sz="2000" dirty="0" smtClean="0">
                <a:solidFill>
                  <a:srgbClr val="0000FF"/>
                </a:solidFill>
                <a:latin typeface="Comic Sans MS"/>
              </a:rPr>
              <a:t>il principio di </a:t>
            </a:r>
            <a:r>
              <a:rPr lang="it-IT" sz="2000" dirty="0" err="1" smtClean="0">
                <a:solidFill>
                  <a:srgbClr val="0000FF"/>
                </a:solidFill>
                <a:latin typeface="Comic Sans MS"/>
              </a:rPr>
              <a:t>Pauli</a:t>
            </a:r>
            <a:r>
              <a:rPr lang="it-IT" sz="2000" dirty="0" smtClean="0">
                <a:solidFill>
                  <a:srgbClr val="0000FF"/>
                </a:solidFill>
                <a:latin typeface="Comic Sans MS"/>
              </a:rPr>
              <a:t> era proprio quanto gli serviva per risolvere il problema della statistica quantistica del gas perfetto</a:t>
            </a:r>
            <a:r>
              <a:rPr lang="it-IT" sz="2000" dirty="0" smtClean="0">
                <a:latin typeface="Comic Sans MS"/>
              </a:rPr>
              <a:t>: </a:t>
            </a:r>
            <a:r>
              <a:rPr lang="it-IT" sz="2000" b="1" dirty="0" smtClean="0">
                <a:solidFill>
                  <a:srgbClr val="FF0000"/>
                </a:solidFill>
                <a:latin typeface="Comic Sans MS"/>
              </a:rPr>
              <a:t>così come gli elettroni, due atomi non potevano occupare lo stesso stato quantico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380038" y="6492875"/>
          <a:ext cx="114300" cy="150813"/>
        </p:xfrm>
        <a:graphic>
          <a:graphicData uri="http://schemas.openxmlformats.org/presentationml/2006/ole">
            <p:oleObj spid="_x0000_s19462" name="Equation" r:id="rId4" imgW="114300" imgH="165100" progId="Equation.DSMT4">
              <p:embed/>
            </p:oleObj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/>
        </p:nvGraphicFramePr>
        <p:xfrm>
          <a:off x="5380038" y="5746954"/>
          <a:ext cx="114300" cy="151518"/>
        </p:xfrm>
        <a:graphic>
          <a:graphicData uri="http://schemas.openxmlformats.org/presentationml/2006/ole">
            <p:oleObj spid="_x0000_s19465" name="Equation" r:id="rId5" imgW="114300" imgH="165100" progId="Equation.DSMT4">
              <p:embed/>
            </p:oleObj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731639" y="69010"/>
            <a:ext cx="5557932" cy="523220"/>
          </a:xfrm>
          <a:prstGeom prst="rect">
            <a:avLst/>
          </a:prstGeom>
          <a:solidFill>
            <a:srgbClr val="9BBB5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omic Sans MS"/>
              </a:rPr>
              <a:t>La Statistica di Fermi: rilevanza</a:t>
            </a:r>
            <a:endParaRPr lang="it-IT" sz="2800" dirty="0">
              <a:latin typeface="Comic Sans MS"/>
            </a:endParaRPr>
          </a:p>
        </p:txBody>
      </p:sp>
      <p:grpSp>
        <p:nvGrpSpPr>
          <p:cNvPr id="22" name="Gruppo 21"/>
          <p:cNvGrpSpPr/>
          <p:nvPr/>
        </p:nvGrpSpPr>
        <p:grpSpPr>
          <a:xfrm>
            <a:off x="110440" y="1076347"/>
            <a:ext cx="8845080" cy="2862322"/>
            <a:chOff x="110440" y="1130967"/>
            <a:chExt cx="8845080" cy="2862322"/>
          </a:xfrm>
        </p:grpSpPr>
        <p:graphicFrame>
          <p:nvGraphicFramePr>
            <p:cNvPr id="11" name="Oggetto 10"/>
            <p:cNvGraphicFramePr>
              <a:graphicFrameLocks noChangeAspect="1"/>
            </p:cNvGraphicFramePr>
            <p:nvPr/>
          </p:nvGraphicFramePr>
          <p:xfrm>
            <a:off x="5380038" y="3152504"/>
            <a:ext cx="114300" cy="165100"/>
          </p:xfrm>
          <a:graphic>
            <a:graphicData uri="http://schemas.openxmlformats.org/presentationml/2006/ole">
              <p:oleObj spid="_x0000_s19464" name="Equation" r:id="rId6" imgW="114300" imgH="165100" progId="Equation.DSMT4">
                <p:embed/>
              </p:oleObj>
            </a:graphicData>
          </a:graphic>
        </p:graphicFrame>
        <p:sp>
          <p:nvSpPr>
            <p:cNvPr id="13" name="CasellaDiTesto 12"/>
            <p:cNvSpPr txBox="1"/>
            <p:nvPr/>
          </p:nvSpPr>
          <p:spPr>
            <a:xfrm>
              <a:off x="110440" y="1130967"/>
              <a:ext cx="8845080" cy="2862322"/>
            </a:xfrm>
            <a:prstGeom prst="rect">
              <a:avLst/>
            </a:prstGeom>
            <a:blipFill rotWithShape="1">
              <a:blip r:embed="rId7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endParaRPr lang="it-IT" sz="2000" dirty="0" smtClean="0">
                <a:latin typeface="Comic Sans MS"/>
              </a:endParaRPr>
            </a:p>
            <a:p>
              <a:r>
                <a:rPr lang="it-IT" sz="2000" dirty="0" smtClean="0">
                  <a:latin typeface="Comic Sans MS"/>
                </a:rPr>
                <a:t>La Statistica di Fermi</a:t>
              </a:r>
            </a:p>
            <a:p>
              <a:endParaRPr lang="it-IT" sz="2000" dirty="0" smtClean="0">
                <a:latin typeface="Comic Sans MS"/>
              </a:endParaRPr>
            </a:p>
            <a:p>
              <a:endParaRPr lang="it-IT" sz="2000" dirty="0" smtClean="0">
                <a:latin typeface="Comic Sans MS"/>
              </a:endParaRPr>
            </a:p>
            <a:p>
              <a:endParaRPr lang="it-IT" sz="2000" dirty="0" smtClean="0">
                <a:latin typeface="Comic Sans MS"/>
              </a:endParaRPr>
            </a:p>
            <a:p>
              <a:r>
                <a:rPr lang="it-IT" sz="2000" dirty="0" smtClean="0">
                  <a:latin typeface="Comic Sans MS"/>
                </a:rPr>
                <a:t>come fu mostrato già l’anno seguente, nel 1927, da </a:t>
              </a:r>
              <a:r>
                <a:rPr lang="it-IT" sz="2000" dirty="0" err="1" smtClean="0">
                  <a:latin typeface="Comic Sans MS"/>
                </a:rPr>
                <a:t>Sommerfeld</a:t>
              </a:r>
              <a:r>
                <a:rPr lang="it-IT" sz="2000" dirty="0" smtClean="0">
                  <a:latin typeface="Comic Sans MS"/>
                </a:rPr>
                <a:t> nella Conferenza di Como per il centenario della morte di Volta, permise di spiegare fatti prima incomprensibili: uno per tutti il comportamento del </a:t>
              </a:r>
            </a:p>
            <a:p>
              <a:r>
                <a:rPr lang="it-IT" sz="2000" b="1" dirty="0" smtClean="0">
                  <a:latin typeface="Comic Sans MS"/>
                </a:rPr>
                <a:t>calore specifico dei metalli in prossimità dello zero assoluto </a:t>
              </a:r>
              <a:r>
                <a:rPr lang="it-IT" sz="2000" dirty="0" err="1" smtClean="0">
                  <a:latin typeface="Comic Sans MS"/>
                </a:rPr>
                <a:t>…</a:t>
              </a:r>
              <a:r>
                <a:rPr lang="it-IT" sz="2000" dirty="0" smtClean="0">
                  <a:latin typeface="Comic Sans MS"/>
                </a:rPr>
                <a:t> </a:t>
              </a:r>
            </a:p>
          </p:txBody>
        </p:sp>
        <p:graphicFrame>
          <p:nvGraphicFramePr>
            <p:cNvPr id="19467" name="Object 11"/>
            <p:cNvGraphicFramePr>
              <a:graphicFrameLocks noChangeAspect="1"/>
            </p:cNvGraphicFramePr>
            <p:nvPr/>
          </p:nvGraphicFramePr>
          <p:xfrm>
            <a:off x="3064683" y="1134615"/>
            <a:ext cx="2989940" cy="1362084"/>
          </p:xfrm>
          <a:graphic>
            <a:graphicData uri="http://schemas.openxmlformats.org/presentationml/2006/ole">
              <p:oleObj spid="_x0000_s19467" name="Equation" r:id="rId8" imgW="1143000" imgH="520700" progId="Equation.DSMT4">
                <p:embed/>
              </p:oleObj>
            </a:graphicData>
          </a:graphic>
        </p:graphicFrame>
      </p:grpSp>
      <p:sp>
        <p:nvSpPr>
          <p:cNvPr id="17" name="Rettangolo 16"/>
          <p:cNvSpPr/>
          <p:nvPr/>
        </p:nvSpPr>
        <p:spPr>
          <a:xfrm>
            <a:off x="110440" y="4026333"/>
            <a:ext cx="9033560" cy="707886"/>
          </a:xfrm>
          <a:prstGeom prst="rect">
            <a:avLst/>
          </a:prstGeom>
          <a:solidFill>
            <a:srgbClr val="E3CE73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omic Sans MS"/>
              </a:rPr>
              <a:t>Ed è sempre la statistica di Fermi che, per esempio, permette di comprendere le dimensioni delle </a:t>
            </a:r>
            <a:r>
              <a:rPr lang="it-IT" sz="2000" b="1" dirty="0" smtClean="0">
                <a:latin typeface="Comic Sans MS"/>
              </a:rPr>
              <a:t>nane bianche e delle stelle a neutroni </a:t>
            </a:r>
            <a:r>
              <a:rPr lang="it-IT" sz="2000" dirty="0" err="1" smtClean="0">
                <a:latin typeface="Comic Sans MS"/>
              </a:rPr>
              <a:t>…</a:t>
            </a:r>
            <a:endParaRPr lang="it-IT" sz="2000" dirty="0" smtClean="0">
              <a:latin typeface="Comic Sans M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91023" y="4781178"/>
            <a:ext cx="9052977" cy="101566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Comic Sans MS"/>
              </a:rPr>
              <a:t>La sua rilevanza attuale sta poi nel fatto che </a:t>
            </a:r>
            <a:r>
              <a:rPr lang="it-IT" sz="2000" b="1" i="1" dirty="0" smtClean="0">
                <a:latin typeface="Comic Sans MS"/>
              </a:rPr>
              <a:t>TUTTI</a:t>
            </a:r>
            <a:r>
              <a:rPr lang="it-IT" sz="2000" dirty="0" smtClean="0">
                <a:latin typeface="Comic Sans MS"/>
              </a:rPr>
              <a:t> i mattoni di cui è </a:t>
            </a:r>
          </a:p>
          <a:p>
            <a:r>
              <a:rPr lang="it-IT" sz="2000" dirty="0" smtClean="0">
                <a:latin typeface="Comic Sans MS"/>
              </a:rPr>
              <a:t>fatta la materia (leptoni e </a:t>
            </a:r>
            <a:r>
              <a:rPr lang="it-IT" sz="2000" dirty="0" err="1" smtClean="0">
                <a:latin typeface="Comic Sans MS"/>
              </a:rPr>
              <a:t>quarks</a:t>
            </a:r>
            <a:r>
              <a:rPr lang="it-IT" sz="2000" dirty="0" smtClean="0">
                <a:latin typeface="Comic Sans MS"/>
              </a:rPr>
              <a:t> e quindi elettroni, protoni e neutroni) </a:t>
            </a:r>
          </a:p>
          <a:p>
            <a:r>
              <a:rPr lang="it-IT" sz="2000" dirty="0" smtClean="0">
                <a:latin typeface="Comic Sans MS"/>
              </a:rPr>
              <a:t>obbediscono alla Statistica di Fermi: sono appunto dei  “fermioni” !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10440" y="5848219"/>
            <a:ext cx="8841633" cy="1015663"/>
          </a:xfrm>
          <a:prstGeom prst="rect">
            <a:avLst/>
          </a:prstGeom>
          <a:solidFill>
            <a:srgbClr val="EEFF02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omic Sans MS"/>
              </a:rPr>
              <a:t>Quanto a Fermi, la notorietà internazionale che gli derivò da questo </a:t>
            </a:r>
          </a:p>
          <a:p>
            <a:r>
              <a:rPr lang="it-IT" sz="2000" dirty="0" smtClean="0">
                <a:latin typeface="Comic Sans MS"/>
              </a:rPr>
              <a:t>risultato, unita alla lungimiranza di Orso Mario </a:t>
            </a:r>
            <a:r>
              <a:rPr lang="it-IT" sz="2000" dirty="0" err="1" smtClean="0">
                <a:latin typeface="Comic Sans MS"/>
              </a:rPr>
              <a:t>Corbino</a:t>
            </a:r>
            <a:r>
              <a:rPr lang="it-IT" sz="2000" dirty="0" smtClean="0">
                <a:latin typeface="Comic Sans MS"/>
              </a:rPr>
              <a:t>, gli valse la </a:t>
            </a:r>
          </a:p>
          <a:p>
            <a:r>
              <a:rPr lang="it-IT" sz="2000" dirty="0" smtClean="0">
                <a:latin typeface="Comic Sans MS"/>
              </a:rPr>
              <a:t>cattedra a Roma (a 26 anni), con tutto quello che poi sappiamo ne seguì </a:t>
            </a:r>
            <a:r>
              <a:rPr lang="it-IT" sz="2000" dirty="0" err="1" smtClean="0">
                <a:latin typeface="Comic Sans MS"/>
              </a:rPr>
              <a:t>…</a:t>
            </a:r>
            <a:r>
              <a:rPr lang="it-IT" sz="2000" dirty="0" smtClean="0">
                <a:latin typeface="Comic Sans MS"/>
              </a:rPr>
              <a:t> </a:t>
            </a:r>
            <a:endParaRPr lang="it-IT" sz="2000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alomon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55" y="1249"/>
            <a:ext cx="1090018" cy="1062768"/>
          </a:xfrm>
          <a:prstGeom prst="rect">
            <a:avLst/>
          </a:prstGeom>
        </p:spPr>
      </p:pic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5380038" y="3898028"/>
          <a:ext cx="114300" cy="165100"/>
        </p:xfrm>
        <a:graphic>
          <a:graphicData uri="http://schemas.openxmlformats.org/presentationml/2006/ole">
            <p:oleObj spid="_x0000_s20482" name="Equation" r:id="rId4" imgW="114300" imgH="165100" progId="Equation.DSMT4">
              <p:embed/>
            </p:oleObj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/>
        </p:nvGraphicFramePr>
        <p:xfrm>
          <a:off x="5380038" y="6492478"/>
          <a:ext cx="114300" cy="151518"/>
        </p:xfrm>
        <a:graphic>
          <a:graphicData uri="http://schemas.openxmlformats.org/presentationml/2006/ole">
            <p:oleObj spid="_x0000_s20483" name="Equation" r:id="rId5" imgW="114300" imgH="165100" progId="Equation.DSMT4">
              <p:embed/>
            </p:oleObj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0" y="44924"/>
            <a:ext cx="785185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mic Sans MS"/>
              </a:rPr>
              <a:t>…</a:t>
            </a:r>
            <a:r>
              <a:rPr lang="it-IT" dirty="0" smtClean="0">
                <a:latin typeface="Comic Sans MS"/>
              </a:rPr>
              <a:t> Infatti il contributo di Fermi alla Fisica non si è fermato certo alla Statistica </a:t>
            </a:r>
            <a:r>
              <a:rPr lang="it-IT" dirty="0" err="1" smtClean="0">
                <a:latin typeface="Comic Sans MS"/>
              </a:rPr>
              <a:t>…</a:t>
            </a:r>
            <a:r>
              <a:rPr lang="it-IT" dirty="0" smtClean="0">
                <a:latin typeface="Comic Sans MS"/>
              </a:rPr>
              <a:t> Fermi è stato l’ultimo </a:t>
            </a:r>
            <a:r>
              <a:rPr lang="it-IT" b="1" dirty="0" smtClean="0">
                <a:latin typeface="Comic Sans MS"/>
              </a:rPr>
              <a:t>genio universale </a:t>
            </a:r>
            <a:r>
              <a:rPr lang="it-IT" dirty="0" smtClean="0">
                <a:latin typeface="Comic Sans MS"/>
              </a:rPr>
              <a:t>in questo campo !             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41757" y="1712239"/>
            <a:ext cx="3839823" cy="5078312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latin typeface="Comic Sans MS"/>
              </a:rPr>
              <a:t>Statistica</a:t>
            </a:r>
            <a:endParaRPr lang="it-IT" sz="1200" b="1" dirty="0" smtClean="0">
              <a:latin typeface="Comic Sans MS"/>
            </a:endParaRPr>
          </a:p>
          <a:p>
            <a:r>
              <a:rPr lang="it-IT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Particelle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Statistica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Funzione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distribuzione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Energia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Impulso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 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Fisica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dei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multicorpi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Liquido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Gas </a:t>
            </a:r>
            <a:r>
              <a:rPr lang="en-GB" sz="1200" b="1" dirty="0" err="1" smtClean="0">
                <a:latin typeface="Lucida Calligraphy"/>
              </a:rPr>
              <a:t>degenere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Pressione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Livello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</a:p>
          <a:p>
            <a:r>
              <a:rPr lang="en-GB" sz="1200" b="1" dirty="0" smtClean="0">
                <a:latin typeface="Lucida Calligraphy"/>
              </a:rPr>
              <a:t>   Mare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Superficie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Temperatura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Condensazione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 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Meccanica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quantistica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Regola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d’oro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Formula </a:t>
            </a:r>
            <a:r>
              <a:rPr lang="en-GB" sz="1200" b="1" dirty="0" err="1" smtClean="0">
                <a:latin typeface="Lucida Calligraphy"/>
              </a:rPr>
              <a:t>della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struttura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iperfina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Equazione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Thomas-Fermi</a:t>
            </a:r>
          </a:p>
          <a:p>
            <a:endParaRPr lang="en-GB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Stato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solido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Buca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Sfera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Velocità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Vettore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d’onda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026620" y="1137609"/>
            <a:ext cx="3786060" cy="5632310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latin typeface="Comic Sans MS"/>
              </a:rPr>
              <a:t>Fisica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delle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interazioni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deboli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Decadimento</a:t>
            </a:r>
            <a:r>
              <a:rPr lang="en-GB" sz="1200" b="1" dirty="0" smtClean="0">
                <a:latin typeface="Lucida Calligraphy"/>
              </a:rPr>
              <a:t> beta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Interazione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Regole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selezione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Comic Sans MS"/>
              </a:rPr>
              <a:t>   </a:t>
            </a:r>
            <a:r>
              <a:rPr lang="en-GB" sz="1200" b="1" dirty="0" err="1" smtClean="0">
                <a:latin typeface="Lucida Calligraphy"/>
              </a:rPr>
              <a:t>Costante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universale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Transizioni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 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Fisica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dei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reattori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Pila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Età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 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Fisica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nucleare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Modello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Fermi-Yang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Raggio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Risonanza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</a:p>
          <a:p>
            <a:endParaRPr lang="en-GB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Raggi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cosmici</a:t>
            </a:r>
            <a:endParaRPr lang="it-IT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Meccanismo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 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Pianerottolo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</a:p>
          <a:p>
            <a:endParaRPr lang="en-GB" sz="1200" b="1" dirty="0" smtClean="0">
              <a:latin typeface="Lucida Calligraphy"/>
            </a:endParaRPr>
          </a:p>
          <a:p>
            <a:r>
              <a:rPr lang="en-GB" sz="1200" b="1" dirty="0" err="1" smtClean="0">
                <a:latin typeface="Comic Sans MS"/>
              </a:rPr>
              <a:t>Relatività</a:t>
            </a:r>
            <a:r>
              <a:rPr lang="en-GB" sz="1200" b="1" dirty="0" smtClean="0">
                <a:latin typeface="Comic Sans MS"/>
              </a:rPr>
              <a:t> </a:t>
            </a:r>
            <a:r>
              <a:rPr lang="en-GB" sz="1200" b="1" dirty="0" err="1" smtClean="0">
                <a:latin typeface="Comic Sans MS"/>
              </a:rPr>
              <a:t>generale</a:t>
            </a:r>
            <a:endParaRPr lang="en-GB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Coordinate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Trasporto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</a:p>
          <a:p>
            <a:r>
              <a:rPr lang="en-GB" sz="1200" b="1" dirty="0" smtClean="0">
                <a:latin typeface="Lucida Calligraphy"/>
              </a:rPr>
              <a:t>   Principio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equivalenza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debole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 </a:t>
            </a:r>
            <a:endParaRPr lang="it-IT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Comic Sans MS"/>
              </a:rPr>
              <a:t>E poi </a:t>
            </a:r>
            <a:r>
              <a:rPr lang="en-GB" sz="1200" b="1" dirty="0" err="1" smtClean="0">
                <a:latin typeface="Comic Sans MS"/>
              </a:rPr>
              <a:t>ancora</a:t>
            </a:r>
            <a:endParaRPr lang="en-GB" sz="1200" b="1" dirty="0" smtClean="0">
              <a:latin typeface="Comic Sans MS"/>
            </a:endParaRPr>
          </a:p>
          <a:p>
            <a:r>
              <a:rPr lang="en-GB" sz="1200" b="1" dirty="0" smtClean="0">
                <a:latin typeface="Lucida Calligraphy"/>
              </a:rPr>
              <a:t>   </a:t>
            </a:r>
            <a:r>
              <a:rPr lang="en-GB" sz="1200" b="1" dirty="0" err="1" smtClean="0">
                <a:latin typeface="Lucida Calligraphy"/>
              </a:rPr>
              <a:t>L’ccceleratore</a:t>
            </a:r>
            <a:r>
              <a:rPr lang="en-GB" sz="1200" b="1" dirty="0" smtClean="0">
                <a:latin typeface="Lucida Calligraphy"/>
              </a:rPr>
              <a:t> </a:t>
            </a:r>
            <a:r>
              <a:rPr lang="en-GB" sz="1200" b="1" dirty="0" err="1" smtClean="0">
                <a:latin typeface="Lucida Calligraphy"/>
              </a:rPr>
              <a:t>di</a:t>
            </a:r>
            <a:r>
              <a:rPr lang="en-GB" sz="1200" b="1" dirty="0" smtClean="0">
                <a:latin typeface="Lucida Calligraphy"/>
              </a:rPr>
              <a:t> Fermi</a:t>
            </a:r>
          </a:p>
          <a:p>
            <a:r>
              <a:rPr lang="en-GB" sz="1200" b="1" dirty="0" smtClean="0">
                <a:latin typeface="Lucida Calligraphy"/>
              </a:rPr>
              <a:t>   Il Fermi</a:t>
            </a:r>
          </a:p>
          <a:p>
            <a:r>
              <a:rPr lang="en-GB" sz="1200" b="1" dirty="0" smtClean="0">
                <a:latin typeface="Lucida Calligraphy"/>
              </a:rPr>
              <a:t>   Il </a:t>
            </a:r>
            <a:r>
              <a:rPr lang="en-GB" sz="1200" b="1" dirty="0" err="1" smtClean="0">
                <a:latin typeface="Lucida Calligraphy"/>
              </a:rPr>
              <a:t>Fermio</a:t>
            </a:r>
            <a:endParaRPr lang="en-GB" sz="1200" b="1" dirty="0" smtClean="0">
              <a:latin typeface="Lucida Calligraphy"/>
            </a:endParaRPr>
          </a:p>
          <a:p>
            <a:r>
              <a:rPr lang="en-GB" sz="1200" b="1" dirty="0" smtClean="0">
                <a:latin typeface="Lucida Calligraphy"/>
              </a:rPr>
              <a:t>…</a:t>
            </a:r>
            <a:endParaRPr lang="it-IT" sz="1200" b="1" dirty="0" smtClean="0">
              <a:latin typeface="Lucida Calligraphy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37747" y="995138"/>
            <a:ext cx="435296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Comic Sans MS"/>
              </a:rPr>
              <a:t>Provo a  darne un’idea con una Lista </a:t>
            </a:r>
            <a:r>
              <a:rPr lang="it-IT" dirty="0" err="1" smtClean="0">
                <a:latin typeface="Comic Sans MS"/>
              </a:rPr>
              <a:t>…</a:t>
            </a:r>
            <a:r>
              <a:rPr lang="it-IT" dirty="0" smtClean="0">
                <a:latin typeface="Comic Sans MS"/>
              </a:rPr>
              <a:t> (anche se di certo non esaustiva !)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0827" y="629484"/>
            <a:ext cx="6403768" cy="369332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</a:rPr>
              <a:t>So che se è impossibile ricordare tutti i suoi contributi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1258</Words>
  <Application>Microsoft Macintosh PowerPoint</Application>
  <PresentationFormat>Presentazione su schermo (4:3)</PresentationFormat>
  <Paragraphs>161</Paragraphs>
  <Slides>12</Slides>
  <Notes>1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Equation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Università di Firenze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Enrico Iacopini</dc:creator>
  <cp:lastModifiedBy>Enrico Iacopini</cp:lastModifiedBy>
  <cp:revision>79</cp:revision>
  <dcterms:created xsi:type="dcterms:W3CDTF">2011-03-26T16:58:55Z</dcterms:created>
  <dcterms:modified xsi:type="dcterms:W3CDTF">2011-03-26T16:59:12Z</dcterms:modified>
</cp:coreProperties>
</file>