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3" r:id="rId2"/>
    <p:sldId id="481" r:id="rId3"/>
    <p:sldId id="412" r:id="rId4"/>
    <p:sldId id="441" r:id="rId5"/>
    <p:sldId id="414" r:id="rId6"/>
    <p:sldId id="463" r:id="rId7"/>
    <p:sldId id="264" r:id="rId8"/>
    <p:sldId id="444" r:id="rId9"/>
    <p:sldId id="464" r:id="rId10"/>
    <p:sldId id="423" r:id="rId11"/>
    <p:sldId id="462" r:id="rId12"/>
    <p:sldId id="452" r:id="rId13"/>
    <p:sldId id="472" r:id="rId14"/>
    <p:sldId id="438" r:id="rId15"/>
    <p:sldId id="450" r:id="rId16"/>
    <p:sldId id="469" r:id="rId17"/>
    <p:sldId id="482" r:id="rId18"/>
    <p:sldId id="486" r:id="rId19"/>
    <p:sldId id="483" r:id="rId20"/>
    <p:sldId id="480" r:id="rId21"/>
    <p:sldId id="457" r:id="rId22"/>
    <p:sldId id="4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0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6"/>
    <p:restoredTop sz="94650"/>
  </p:normalViewPr>
  <p:slideViewPr>
    <p:cSldViewPr snapToGrid="0">
      <p:cViewPr varScale="1">
        <p:scale>
          <a:sx n="85" d="100"/>
          <a:sy n="85" d="100"/>
        </p:scale>
        <p:origin x="17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84837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49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7052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3279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magine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magin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3318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5155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22220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0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02564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3227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3129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57796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75400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6862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6590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453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6653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72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1.png"/><Relationship Id="rId12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11" Type="http://schemas.openxmlformats.org/officeDocument/2006/relationships/image" Target="../media/image29.emf"/><Relationship Id="rId5" Type="http://schemas.openxmlformats.org/officeDocument/2006/relationships/image" Target="../media/image16.png"/><Relationship Id="rId10" Type="http://schemas.openxmlformats.org/officeDocument/2006/relationships/image" Target="../media/image26.emf"/><Relationship Id="rId4" Type="http://schemas.openxmlformats.org/officeDocument/2006/relationships/image" Target="../media/image22.png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0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410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5.emf"/><Relationship Id="rId3" Type="http://schemas.openxmlformats.org/officeDocument/2006/relationships/slideLayout" Target="../slideLayouts/slideLayout16.xml"/><Relationship Id="rId12" Type="http://schemas.openxmlformats.org/officeDocument/2006/relationships/image" Target="../media/image330.png"/><Relationship Id="rId17" Type="http://schemas.openxmlformats.org/officeDocument/2006/relationships/image" Target="../media/image24.emf"/><Relationship Id="rId2" Type="http://schemas.openxmlformats.org/officeDocument/2006/relationships/video" Target="../media/media2.mov"/><Relationship Id="rId16" Type="http://schemas.openxmlformats.org/officeDocument/2006/relationships/image" Target="../media/image23.emf"/><Relationship Id="rId20" Type="http://schemas.openxmlformats.org/officeDocument/2006/relationships/image" Target="../media/image27.emf"/><Relationship Id="rId1" Type="http://schemas.microsoft.com/office/2007/relationships/media" Target="../media/media2.mov"/><Relationship Id="rId11" Type="http://schemas.openxmlformats.org/officeDocument/2006/relationships/image" Target="../media/image350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9" Type="http://schemas.openxmlformats.org/officeDocument/2006/relationships/image" Target="../media/image26.emf"/><Relationship Id="rId4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BB6FD3-4DA7-DC4C-95E1-E4DA6C02D724}"/>
              </a:ext>
            </a:extLst>
          </p:cNvPr>
          <p:cNvSpPr txBox="1"/>
          <p:nvPr/>
        </p:nvSpPr>
        <p:spPr>
          <a:xfrm>
            <a:off x="1418250" y="2551837"/>
            <a:ext cx="9751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Book Antiqua" panose="02040602050305030304" pitchFamily="18" charset="0"/>
                <a:ea typeface="Helvetica Neue"/>
                <a:cs typeface="Helvetica Neue"/>
              </a:rPr>
              <a:t>Control of synthetic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 genetic circuits to program bacterial gene expression and behavior</a:t>
            </a:r>
          </a:p>
        </p:txBody>
      </p:sp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421B7E45-FA3B-B240-ACD0-5CB87091B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775" r="52923"/>
          <a:stretch/>
        </p:blipFill>
        <p:spPr bwMode="auto">
          <a:xfrm>
            <a:off x="0" y="-6563"/>
            <a:ext cx="4952010" cy="164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D7B2451-2D5D-599A-B169-834AA554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24" y="55128"/>
            <a:ext cx="3690918" cy="6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D30960-D4FF-F3AE-AEC4-9E26538BAE25}"/>
              </a:ext>
            </a:extLst>
          </p:cNvPr>
          <p:cNvSpPr txBox="1"/>
          <p:nvPr/>
        </p:nvSpPr>
        <p:spPr>
          <a:xfrm>
            <a:off x="543802" y="5647217"/>
            <a:ext cx="193220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April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26</a:t>
            </a:r>
            <a:r>
              <a:rPr lang="en-US" sz="1600" baseline="30000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, 2023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INFN@Young</a:t>
            </a:r>
            <a:r>
              <a:rPr lang="en-US" sz="160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Seminar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61CB9A-ADE2-E693-3BB3-A65EF029C5C4}"/>
              </a:ext>
            </a:extLst>
          </p:cNvPr>
          <p:cNvSpPr txBox="1"/>
          <p:nvPr/>
        </p:nvSpPr>
        <p:spPr>
          <a:xfrm>
            <a:off x="9391827" y="5672275"/>
            <a:ext cx="177829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Filippo Liguori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Ciclo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XXXVII</a:t>
            </a:r>
          </a:p>
        </p:txBody>
      </p:sp>
      <p:pic>
        <p:nvPicPr>
          <p:cNvPr id="1026" name="Picture 2" descr="IIT CLN2S Portal">
            <a:extLst>
              <a:ext uri="{FF2B5EF4-FFF2-40B4-BE49-F238E27FC236}">
                <a16:creationId xmlns:a16="http://schemas.microsoft.com/office/drawing/2014/main" id="{70FEB2AB-75C4-C463-4713-5F4F39E5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395" y="807693"/>
            <a:ext cx="3898605" cy="6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078913-0743-2D46-FD21-C95AA497BB8A}"/>
              </a:ext>
            </a:extLst>
          </p:cNvPr>
          <p:cNvSpPr txBox="1"/>
          <p:nvPr/>
        </p:nvSpPr>
        <p:spPr>
          <a:xfrm>
            <a:off x="1418251" y="4294730"/>
            <a:ext cx="975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Book Antiqua" panose="02040602050305030304" pitchFamily="18" charset="0"/>
                <a:ea typeface="Helvetica Neue"/>
                <a:cs typeface="Helvetica Neue"/>
              </a:rPr>
              <a:t>Clock synchronization and therapeutics delivery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5822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804CA24-20BD-F670-6308-B2DE9DAAC00A}"/>
              </a:ext>
            </a:extLst>
          </p:cNvPr>
          <p:cNvSpPr/>
          <p:nvPr/>
        </p:nvSpPr>
        <p:spPr>
          <a:xfrm>
            <a:off x="7276865" y="1602044"/>
            <a:ext cx="2608703" cy="34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802C897-A444-7636-E5A7-B58A1DFF3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8" r="8143"/>
          <a:stretch/>
        </p:blipFill>
        <p:spPr>
          <a:xfrm>
            <a:off x="543741" y="1331483"/>
            <a:ext cx="8862737" cy="52925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20157B-A4E4-5B1D-129D-64B672A4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78" y="1046659"/>
            <a:ext cx="2511203" cy="142222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7F233B0-DE02-9046-36C9-2E2D7CBEF1C7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Green light disrupts oscillations on-demand</a:t>
            </a:r>
          </a:p>
        </p:txBody>
      </p:sp>
    </p:spTree>
    <p:extLst>
      <p:ext uri="{BB962C8B-B14F-4D97-AF65-F5344CB8AC3E}">
        <p14:creationId xmlns:p14="http://schemas.microsoft.com/office/powerpoint/2010/main" val="2290911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C0DCAB3-8F85-720F-B359-6C960B50B2CF}"/>
              </a:ext>
            </a:extLst>
          </p:cNvPr>
          <p:cNvGrpSpPr/>
          <p:nvPr/>
        </p:nvGrpSpPr>
        <p:grpSpPr>
          <a:xfrm>
            <a:off x="1272832" y="4246628"/>
            <a:ext cx="3086101" cy="2515439"/>
            <a:chOff x="190745" y="1026249"/>
            <a:chExt cx="2342200" cy="194619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2085762-2F4D-A8D1-B65A-4C7DD35A6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85"/>
            <a:stretch/>
          </p:blipFill>
          <p:spPr>
            <a:xfrm>
              <a:off x="190745" y="1026249"/>
              <a:ext cx="1901116" cy="1946195"/>
            </a:xfrm>
            <a:prstGeom prst="rect">
              <a:avLst/>
            </a:prstGeom>
          </p:spPr>
        </p:pic>
        <p:pic>
          <p:nvPicPr>
            <p:cNvPr id="6" name="Schermata 2022-10-03 alle 10.46.53.png" descr="Schermata 2022-10-03 alle 10.46.53.png">
              <a:extLst>
                <a:ext uri="{FF2B5EF4-FFF2-40B4-BE49-F238E27FC236}">
                  <a16:creationId xmlns:a16="http://schemas.microsoft.com/office/drawing/2014/main" id="{6E51093B-F615-08E2-37EA-434C1EF5D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653" t="62720" r="42926" b="22648"/>
            <a:stretch/>
          </p:blipFill>
          <p:spPr>
            <a:xfrm rot="2449807">
              <a:off x="2154381" y="1873228"/>
              <a:ext cx="344664" cy="584578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B33CD4B3-022C-CEB3-EF61-44AA2A132073}"/>
                    </a:ext>
                  </a:extLst>
                </p:cNvPr>
                <p:cNvSpPr txBox="1"/>
                <p:nvPr/>
              </p:nvSpPr>
              <p:spPr>
                <a:xfrm>
                  <a:off x="2120481" y="2198368"/>
                  <a:ext cx="412464" cy="3098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</a:endParaRPr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B33CD4B3-022C-CEB3-EF61-44AA2A1320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0481" y="2198368"/>
                  <a:ext cx="412464" cy="30985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0EC44DE-86F4-4A95-3BC5-62F5F3130647}"/>
                  </a:ext>
                </a:extLst>
              </p:cNvPr>
              <p:cNvSpPr txBox="1"/>
              <p:nvPr/>
            </p:nvSpPr>
            <p:spPr>
              <a:xfrm>
                <a:off x="2620583" y="3922565"/>
                <a:ext cx="1722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7FB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gaussian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7FB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7FB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noise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7FB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B7FB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7FB4"/>
                  </a:solidFill>
                  <a:effectLst/>
                  <a:uLnTx/>
                  <a:uFillTx/>
                  <a:latin typeface="Book Antiqua" panose="02040602050305030304" pitchFamily="18" charset="0"/>
                  <a:ea typeface="Helvetica Neue"/>
                  <a:cs typeface="Helvetica Neue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0EC44DE-86F4-4A95-3BC5-62F5F3130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583" y="3922565"/>
                <a:ext cx="1722779" cy="369332"/>
              </a:xfrm>
              <a:prstGeom prst="rect">
                <a:avLst/>
              </a:prstGeom>
              <a:blipFill>
                <a:blip r:embed="rId7"/>
                <a:stretch>
                  <a:fillRect l="-2941"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1D73CE1-639A-F4D9-D179-0F620B1C3F06}"/>
              </a:ext>
            </a:extLst>
          </p:cNvPr>
          <p:cNvSpPr txBox="1"/>
          <p:nvPr/>
        </p:nvSpPr>
        <p:spPr>
          <a:xfrm>
            <a:off x="7973727" y="572713"/>
            <a:ext cx="3933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Optorepressilators can be synchronized optically.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98DCCCC-EC88-7845-70A9-42F8956F06DF}"/>
              </a:ext>
            </a:extLst>
          </p:cNvPr>
          <p:cNvGrpSpPr/>
          <p:nvPr/>
        </p:nvGrpSpPr>
        <p:grpSpPr>
          <a:xfrm>
            <a:off x="640816" y="4111385"/>
            <a:ext cx="502378" cy="1173428"/>
            <a:chOff x="5164411" y="833318"/>
            <a:chExt cx="502378" cy="117342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68B1727-8E64-29A8-74ED-1A20A4967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846" r="31623"/>
            <a:stretch/>
          </p:blipFill>
          <p:spPr>
            <a:xfrm>
              <a:off x="5514194" y="833318"/>
              <a:ext cx="152595" cy="445657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52D8EE00-0783-8522-8ED6-8F5E5F702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674" r="19475"/>
            <a:stretch/>
          </p:blipFill>
          <p:spPr>
            <a:xfrm>
              <a:off x="5466672" y="1178641"/>
              <a:ext cx="197626" cy="421348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08FA258-94EC-3F9F-B397-70EB1247E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133" r="21440"/>
            <a:stretch/>
          </p:blipFill>
          <p:spPr>
            <a:xfrm>
              <a:off x="5480259" y="1487644"/>
              <a:ext cx="152596" cy="519102"/>
            </a:xfrm>
            <a:prstGeom prst="rect">
              <a:avLst/>
            </a:prstGeom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62CB54B7-45C2-BEA0-3CED-CADA61D0AE9D}"/>
                </a:ext>
              </a:extLst>
            </p:cNvPr>
            <p:cNvSpPr/>
            <p:nvPr/>
          </p:nvSpPr>
          <p:spPr>
            <a:xfrm>
              <a:off x="5166901" y="1308303"/>
              <a:ext cx="214494" cy="222828"/>
            </a:xfrm>
            <a:prstGeom prst="ellipse">
              <a:avLst/>
            </a:prstGeom>
            <a:solidFill>
              <a:srgbClr val="201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F110260B-170F-E364-0F08-316BA1ED8EEB}"/>
                </a:ext>
              </a:extLst>
            </p:cNvPr>
            <p:cNvSpPr/>
            <p:nvPr/>
          </p:nvSpPr>
          <p:spPr>
            <a:xfrm>
              <a:off x="5164411" y="1663432"/>
              <a:ext cx="214494" cy="222828"/>
            </a:xfrm>
            <a:prstGeom prst="ellipse">
              <a:avLst/>
            </a:prstGeom>
            <a:solidFill>
              <a:srgbClr val="E995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6D625151-4436-679E-1BC9-18BCADCD4C04}"/>
                </a:ext>
              </a:extLst>
            </p:cNvPr>
            <p:cNvSpPr/>
            <p:nvPr/>
          </p:nvSpPr>
          <p:spPr>
            <a:xfrm>
              <a:off x="5164411" y="951970"/>
              <a:ext cx="214494" cy="222828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779C1196-A05A-F717-D5F0-0CDBE3F7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479" y="1429328"/>
            <a:ext cx="3890208" cy="2028864"/>
          </a:xfrm>
          <a:prstGeom prst="rect">
            <a:avLst/>
          </a:prstGeom>
        </p:spPr>
      </p:pic>
      <p:sp>
        <p:nvSpPr>
          <p:cNvPr id="29" name="Titolo 1">
            <a:extLst>
              <a:ext uri="{FF2B5EF4-FFF2-40B4-BE49-F238E27FC236}">
                <a16:creationId xmlns:a16="http://schemas.microsoft.com/office/drawing/2014/main" id="{E350EBF8-0396-8467-3251-51F32AE681EB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Synchronizing with light</a:t>
            </a:r>
          </a:p>
        </p:txBody>
      </p:sp>
      <p:pic>
        <p:nvPicPr>
          <p:cNvPr id="4" name="video_sync2.mp4">
            <a:hlinkClick r:id="" action="ppaction://media"/>
            <a:extLst>
              <a:ext uri="{FF2B5EF4-FFF2-40B4-BE49-F238E27FC236}">
                <a16:creationId xmlns:a16="http://schemas.microsoft.com/office/drawing/2014/main" id="{B5A850E5-9E44-5D58-BE0B-1865D87B8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35845" y="1463765"/>
            <a:ext cx="6556800" cy="49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8895C8F-28F1-21EC-8B67-EC91BB692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41" r="8784"/>
          <a:stretch/>
        </p:blipFill>
        <p:spPr>
          <a:xfrm>
            <a:off x="400677" y="1230761"/>
            <a:ext cx="11431051" cy="55992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E614E9E-D904-825C-2B86-A623ABA1EBF3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Synchronizing with light</a:t>
            </a:r>
          </a:p>
        </p:txBody>
      </p:sp>
    </p:spTree>
    <p:extLst>
      <p:ext uri="{BB962C8B-B14F-4D97-AF65-F5344CB8AC3E}">
        <p14:creationId xmlns:p14="http://schemas.microsoft.com/office/powerpoint/2010/main" val="375699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9D7D4757-A6D3-3268-5A9F-3802258491F6}"/>
              </a:ext>
            </a:extLst>
          </p:cNvPr>
          <p:cNvSpPr txBox="1">
            <a:spLocks/>
          </p:cNvSpPr>
          <p:nvPr/>
        </p:nvSpPr>
        <p:spPr>
          <a:xfrm>
            <a:off x="276242" y="437248"/>
            <a:ext cx="10058400" cy="9233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-8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F62A162-119D-9287-20DD-5A12E5F9F540}"/>
              </a:ext>
            </a:extLst>
          </p:cNvPr>
          <p:cNvSpPr/>
          <p:nvPr/>
        </p:nvSpPr>
        <p:spPr>
          <a:xfrm>
            <a:off x="9839508" y="3607796"/>
            <a:ext cx="308758" cy="69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1DF4B1DB-ECF8-F4A4-FDBE-9CC85AD40CE9}"/>
                  </a:ext>
                </a:extLst>
              </p:cNvPr>
              <p:cNvSpPr/>
              <p:nvPr/>
            </p:nvSpPr>
            <p:spPr>
              <a:xfrm>
                <a:off x="9647895" y="3642531"/>
                <a:ext cx="6919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1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Book Antiqua" panose="02040602050305030304" pitchFamily="18" charset="0"/>
                  <a:ea typeface="Helvetica Neue"/>
                  <a:cs typeface="Helvetica Neue"/>
                </a:endParaRPr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1DF4B1DB-ECF8-F4A4-FDBE-9CC85AD40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895" y="3642531"/>
                <a:ext cx="691984" cy="369332"/>
              </a:xfrm>
              <a:prstGeom prst="rect">
                <a:avLst/>
              </a:prstGeom>
              <a:blipFill>
                <a:blip r:embed="rId6"/>
                <a:stretch>
                  <a:fillRect l="-7143" t="-10345" b="-27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671EC05B-2A2B-699F-DBB0-6526EE5982F3}"/>
              </a:ext>
            </a:extLst>
          </p:cNvPr>
          <p:cNvSpPr/>
          <p:nvPr/>
        </p:nvSpPr>
        <p:spPr>
          <a:xfrm>
            <a:off x="8972623" y="3004665"/>
            <a:ext cx="1477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Flow channel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7109949-9F61-3E14-04A5-4395E16D0773}"/>
              </a:ext>
            </a:extLst>
          </p:cNvPr>
          <p:cNvCxnSpPr>
            <a:cxnSpLocks/>
          </p:cNvCxnSpPr>
          <p:nvPr/>
        </p:nvCxnSpPr>
        <p:spPr>
          <a:xfrm>
            <a:off x="9099290" y="2987322"/>
            <a:ext cx="1255588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itolo 1">
            <a:extLst>
              <a:ext uri="{FF2B5EF4-FFF2-40B4-BE49-F238E27FC236}">
                <a16:creationId xmlns:a16="http://schemas.microsoft.com/office/drawing/2014/main" id="{136A0413-8FFF-A0D6-B316-A9406B7B330A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Methods: mother machine</a:t>
            </a:r>
          </a:p>
        </p:txBody>
      </p:sp>
      <p:pic>
        <p:nvPicPr>
          <p:cNvPr id="8" name="Picture 2" descr="Mother machine to study feast-and-famine dynamics – Metafluidics">
            <a:extLst>
              <a:ext uri="{FF2B5EF4-FFF2-40B4-BE49-F238E27FC236}">
                <a16:creationId xmlns:a16="http://schemas.microsoft.com/office/drawing/2014/main" id="{63FBC0AC-8453-D31A-C5F4-33684F2E4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1158" r="43751" b="22089"/>
          <a:stretch/>
        </p:blipFill>
        <p:spPr bwMode="auto">
          <a:xfrm flipV="1">
            <a:off x="7360123" y="356178"/>
            <a:ext cx="4575543" cy="24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44D6AB14-A785-0A57-E51A-AD9A78BA5531}"/>
              </a:ext>
            </a:extLst>
          </p:cNvPr>
          <p:cNvGrpSpPr/>
          <p:nvPr/>
        </p:nvGrpSpPr>
        <p:grpSpPr>
          <a:xfrm>
            <a:off x="7875972" y="4011863"/>
            <a:ext cx="3650291" cy="2633963"/>
            <a:chOff x="7875972" y="4011863"/>
            <a:chExt cx="3650291" cy="2633963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7D7FDE8-BACC-1A77-7CAD-DEE3AD918913}"/>
                </a:ext>
              </a:extLst>
            </p:cNvPr>
            <p:cNvGrpSpPr/>
            <p:nvPr/>
          </p:nvGrpSpPr>
          <p:grpSpPr>
            <a:xfrm>
              <a:off x="7875972" y="4011863"/>
              <a:ext cx="3650291" cy="2633963"/>
              <a:chOff x="7381886" y="3885915"/>
              <a:chExt cx="4017005" cy="2819421"/>
            </a:xfrm>
          </p:grpSpPr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5B3B3EBD-91AB-6264-3011-0A28EB42CB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6573" y="5378879"/>
                <a:ext cx="890842" cy="0"/>
              </a:xfrm>
              <a:prstGeom prst="straightConnector1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6D0AB63F-4F88-0BF8-531D-8AD23B3851AD}"/>
                  </a:ext>
                </a:extLst>
              </p:cNvPr>
              <p:cNvSpPr/>
              <p:nvPr/>
            </p:nvSpPr>
            <p:spPr>
              <a:xfrm>
                <a:off x="7516833" y="4771355"/>
                <a:ext cx="190213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Image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segmentation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 </a:t>
                </a:r>
              </a:p>
            </p:txBody>
          </p: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13E04C2C-B664-AEE9-7CC1-315DD6F59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9221" y="5378879"/>
                <a:ext cx="890842" cy="0"/>
              </a:xfrm>
              <a:prstGeom prst="straightConnector1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37C4919-CA8E-FDBA-7E4F-4DB47A155D35}"/>
                  </a:ext>
                </a:extLst>
              </p:cNvPr>
              <p:cNvSpPr/>
              <p:nvPr/>
            </p:nvSpPr>
            <p:spPr>
              <a:xfrm>
                <a:off x="9389434" y="4771356"/>
                <a:ext cx="1902130" cy="560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Single-cell fluorescence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Book Antiqua" panose="02040602050305030304" pitchFamily="18" charset="0"/>
                  <a:ea typeface="Helvetica Neue"/>
                  <a:cs typeface="Helvetica Neue"/>
                </a:endParaRPr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5A4D8CEA-F3C7-4FA1-5751-AF5EE5D72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8473"/>
              <a:stretch/>
            </p:blipFill>
            <p:spPr>
              <a:xfrm>
                <a:off x="10995565" y="3885915"/>
                <a:ext cx="403326" cy="2819420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F6002A26-DC3E-BD75-931F-00A0AEDA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1607" r="9771"/>
              <a:stretch/>
            </p:blipFill>
            <p:spPr>
              <a:xfrm>
                <a:off x="7381886" y="3905110"/>
                <a:ext cx="377261" cy="2748860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4FA4B122-8E4A-3A10-DD39-0E4308C19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9200803" y="3929266"/>
                <a:ext cx="377261" cy="2776070"/>
              </a:xfrm>
              <a:prstGeom prst="rect">
                <a:avLst/>
              </a:prstGeom>
            </p:spPr>
          </p:pic>
        </p:grp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4A6A42A6-D7C2-11A3-7344-8277FC72872B}"/>
                </a:ext>
              </a:extLst>
            </p:cNvPr>
            <p:cNvSpPr/>
            <p:nvPr/>
          </p:nvSpPr>
          <p:spPr>
            <a:xfrm>
              <a:off x="11264630" y="4159547"/>
              <a:ext cx="163424" cy="245137"/>
            </a:xfrm>
            <a:custGeom>
              <a:avLst/>
              <a:gdLst>
                <a:gd name="connsiteX0" fmla="*/ 35019 w 163424"/>
                <a:gd name="connsiteY0" fmla="*/ 186771 h 245137"/>
                <a:gd name="connsiteX1" fmla="*/ 7782 w 163424"/>
                <a:gd name="connsiteY1" fmla="*/ 136187 h 245137"/>
                <a:gd name="connsiteX2" fmla="*/ 3891 w 163424"/>
                <a:gd name="connsiteY2" fmla="*/ 124514 h 245137"/>
                <a:gd name="connsiteX3" fmla="*/ 0 w 163424"/>
                <a:gd name="connsiteY3" fmla="*/ 112841 h 245137"/>
                <a:gd name="connsiteX4" fmla="*/ 7782 w 163424"/>
                <a:gd name="connsiteY4" fmla="*/ 35020 h 245137"/>
                <a:gd name="connsiteX5" fmla="*/ 11673 w 163424"/>
                <a:gd name="connsiteY5" fmla="*/ 23347 h 245137"/>
                <a:gd name="connsiteX6" fmla="*/ 31128 w 163424"/>
                <a:gd name="connsiteY6" fmla="*/ 7782 h 245137"/>
                <a:gd name="connsiteX7" fmla="*/ 58366 w 163424"/>
                <a:gd name="connsiteY7" fmla="*/ 0 h 245137"/>
                <a:gd name="connsiteX8" fmla="*/ 116732 w 163424"/>
                <a:gd name="connsiteY8" fmla="*/ 3891 h 245137"/>
                <a:gd name="connsiteX9" fmla="*/ 136187 w 163424"/>
                <a:gd name="connsiteY9" fmla="*/ 23347 h 245137"/>
                <a:gd name="connsiteX10" fmla="*/ 140078 w 163424"/>
                <a:gd name="connsiteY10" fmla="*/ 35020 h 245137"/>
                <a:gd name="connsiteX11" fmla="*/ 151751 w 163424"/>
                <a:gd name="connsiteY11" fmla="*/ 58366 h 245137"/>
                <a:gd name="connsiteX12" fmla="*/ 159533 w 163424"/>
                <a:gd name="connsiteY12" fmla="*/ 89495 h 245137"/>
                <a:gd name="connsiteX13" fmla="*/ 163424 w 163424"/>
                <a:gd name="connsiteY13" fmla="*/ 124514 h 245137"/>
                <a:gd name="connsiteX14" fmla="*/ 159533 w 163424"/>
                <a:gd name="connsiteY14" fmla="*/ 206227 h 245137"/>
                <a:gd name="connsiteX15" fmla="*/ 155642 w 163424"/>
                <a:gd name="connsiteY15" fmla="*/ 217900 h 245137"/>
                <a:gd name="connsiteX16" fmla="*/ 132296 w 163424"/>
                <a:gd name="connsiteY16" fmla="*/ 237355 h 245137"/>
                <a:gd name="connsiteX17" fmla="*/ 105059 w 163424"/>
                <a:gd name="connsiteY17" fmla="*/ 245137 h 245137"/>
                <a:gd name="connsiteX18" fmla="*/ 73930 w 163424"/>
                <a:gd name="connsiteY18" fmla="*/ 237355 h 245137"/>
                <a:gd name="connsiteX19" fmla="*/ 50584 w 163424"/>
                <a:gd name="connsiteY19" fmla="*/ 217900 h 245137"/>
                <a:gd name="connsiteX20" fmla="*/ 38910 w 163424"/>
                <a:gd name="connsiteY20" fmla="*/ 214009 h 245137"/>
                <a:gd name="connsiteX21" fmla="*/ 31128 w 163424"/>
                <a:gd name="connsiteY21" fmla="*/ 202336 h 245137"/>
                <a:gd name="connsiteX22" fmla="*/ 15564 w 163424"/>
                <a:gd name="connsiteY22" fmla="*/ 182880 h 245137"/>
                <a:gd name="connsiteX23" fmla="*/ 35019 w 163424"/>
                <a:gd name="connsiteY23" fmla="*/ 186771 h 24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424" h="245137">
                  <a:moveTo>
                    <a:pt x="35019" y="186771"/>
                  </a:moveTo>
                  <a:cubicBezTo>
                    <a:pt x="10796" y="152858"/>
                    <a:pt x="19092" y="170119"/>
                    <a:pt x="7782" y="136187"/>
                  </a:cubicBezTo>
                  <a:lnTo>
                    <a:pt x="3891" y="124514"/>
                  </a:lnTo>
                  <a:lnTo>
                    <a:pt x="0" y="112841"/>
                  </a:lnTo>
                  <a:cubicBezTo>
                    <a:pt x="1945" y="85609"/>
                    <a:pt x="1985" y="61106"/>
                    <a:pt x="7782" y="35020"/>
                  </a:cubicBezTo>
                  <a:cubicBezTo>
                    <a:pt x="8672" y="31016"/>
                    <a:pt x="9563" y="26864"/>
                    <a:pt x="11673" y="23347"/>
                  </a:cubicBezTo>
                  <a:cubicBezTo>
                    <a:pt x="14776" y="18175"/>
                    <a:pt x="26582" y="10055"/>
                    <a:pt x="31128" y="7782"/>
                  </a:cubicBezTo>
                  <a:cubicBezTo>
                    <a:pt x="36711" y="4991"/>
                    <a:pt x="53378" y="1247"/>
                    <a:pt x="58366" y="0"/>
                  </a:cubicBezTo>
                  <a:cubicBezTo>
                    <a:pt x="77821" y="1297"/>
                    <a:pt x="98056" y="-1712"/>
                    <a:pt x="116732" y="3891"/>
                  </a:cubicBezTo>
                  <a:cubicBezTo>
                    <a:pt x="125517" y="6526"/>
                    <a:pt x="136187" y="23347"/>
                    <a:pt x="136187" y="23347"/>
                  </a:cubicBezTo>
                  <a:cubicBezTo>
                    <a:pt x="137484" y="27238"/>
                    <a:pt x="138244" y="31352"/>
                    <a:pt x="140078" y="35020"/>
                  </a:cubicBezTo>
                  <a:cubicBezTo>
                    <a:pt x="150703" y="56270"/>
                    <a:pt x="145883" y="36850"/>
                    <a:pt x="151751" y="58366"/>
                  </a:cubicBezTo>
                  <a:cubicBezTo>
                    <a:pt x="154565" y="68685"/>
                    <a:pt x="159533" y="89495"/>
                    <a:pt x="159533" y="89495"/>
                  </a:cubicBezTo>
                  <a:cubicBezTo>
                    <a:pt x="160830" y="101168"/>
                    <a:pt x="163424" y="112769"/>
                    <a:pt x="163424" y="124514"/>
                  </a:cubicBezTo>
                  <a:cubicBezTo>
                    <a:pt x="163424" y="151783"/>
                    <a:pt x="161797" y="179053"/>
                    <a:pt x="159533" y="206227"/>
                  </a:cubicBezTo>
                  <a:cubicBezTo>
                    <a:pt x="159192" y="210314"/>
                    <a:pt x="157917" y="214487"/>
                    <a:pt x="155642" y="217900"/>
                  </a:cubicBezTo>
                  <a:cubicBezTo>
                    <a:pt x="151339" y="224354"/>
                    <a:pt x="139474" y="233766"/>
                    <a:pt x="132296" y="237355"/>
                  </a:cubicBezTo>
                  <a:cubicBezTo>
                    <a:pt x="126714" y="240146"/>
                    <a:pt x="110046" y="243890"/>
                    <a:pt x="105059" y="245137"/>
                  </a:cubicBezTo>
                  <a:cubicBezTo>
                    <a:pt x="97659" y="243657"/>
                    <a:pt x="81907" y="241343"/>
                    <a:pt x="73930" y="237355"/>
                  </a:cubicBezTo>
                  <a:cubicBezTo>
                    <a:pt x="48466" y="224623"/>
                    <a:pt x="76404" y="235113"/>
                    <a:pt x="50584" y="217900"/>
                  </a:cubicBezTo>
                  <a:cubicBezTo>
                    <a:pt x="47171" y="215625"/>
                    <a:pt x="42801" y="215306"/>
                    <a:pt x="38910" y="214009"/>
                  </a:cubicBezTo>
                  <a:cubicBezTo>
                    <a:pt x="36316" y="210118"/>
                    <a:pt x="34049" y="205988"/>
                    <a:pt x="31128" y="202336"/>
                  </a:cubicBezTo>
                  <a:cubicBezTo>
                    <a:pt x="21479" y="190274"/>
                    <a:pt x="23546" y="198845"/>
                    <a:pt x="15564" y="182880"/>
                  </a:cubicBezTo>
                  <a:cubicBezTo>
                    <a:pt x="14984" y="181720"/>
                    <a:pt x="15564" y="180286"/>
                    <a:pt x="35019" y="186771"/>
                  </a:cubicBezTo>
                  <a:close/>
                </a:path>
              </a:pathLst>
            </a:custGeom>
            <a:solidFill>
              <a:srgbClr val="7BB69F">
                <a:alpha val="61961"/>
              </a:srgbClr>
            </a:solidFill>
            <a:ln>
              <a:solidFill>
                <a:srgbClr val="7BB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endParaRP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2E9072C3-9E07-611B-2099-BC5359206921}"/>
              </a:ext>
            </a:extLst>
          </p:cNvPr>
          <p:cNvSpPr/>
          <p:nvPr/>
        </p:nvSpPr>
        <p:spPr>
          <a:xfrm>
            <a:off x="10785671" y="561971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channels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pic>
        <p:nvPicPr>
          <p:cNvPr id="4" name="test2.mp4">
            <a:hlinkClick r:id="" action="ppaction://media"/>
            <a:extLst>
              <a:ext uri="{FF2B5EF4-FFF2-40B4-BE49-F238E27FC236}">
                <a16:creationId xmlns:a16="http://schemas.microsoft.com/office/drawing/2014/main" id="{486313BD-DBF3-95BD-1F53-8C8322657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8783" y="2023230"/>
            <a:ext cx="6714063" cy="34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other machine to study feast-and-famine dynamics – Metafluidics">
            <a:extLst>
              <a:ext uri="{FF2B5EF4-FFF2-40B4-BE49-F238E27FC236}">
                <a16:creationId xmlns:a16="http://schemas.microsoft.com/office/drawing/2014/main" id="{D021C3B3-505B-3BE5-21C9-E41A4039F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1158" r="43751" b="22089"/>
          <a:stretch/>
        </p:blipFill>
        <p:spPr bwMode="auto">
          <a:xfrm>
            <a:off x="7500381" y="1160678"/>
            <a:ext cx="4575543" cy="24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EE2568F-531D-D5BF-E1B3-303D19BFE930}"/>
              </a:ext>
            </a:extLst>
          </p:cNvPr>
          <p:cNvSpPr/>
          <p:nvPr/>
        </p:nvSpPr>
        <p:spPr>
          <a:xfrm>
            <a:off x="9839508" y="3607796"/>
            <a:ext cx="308758" cy="69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49ABE6FA-49BE-C685-1E97-97C53CDD912A}"/>
                  </a:ext>
                </a:extLst>
              </p:cNvPr>
              <p:cNvSpPr/>
              <p:nvPr/>
            </p:nvSpPr>
            <p:spPr>
              <a:xfrm>
                <a:off x="9647895" y="3642531"/>
                <a:ext cx="6919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1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Book Antiqua" panose="02040602050305030304" pitchFamily="18" charset="0"/>
                  <a:ea typeface="Helvetica Neue"/>
                  <a:cs typeface="Helvetica Neue"/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49ABE6FA-49BE-C685-1E97-97C53CDD9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895" y="3642531"/>
                <a:ext cx="691984" cy="369332"/>
              </a:xfrm>
              <a:prstGeom prst="rect">
                <a:avLst/>
              </a:prstGeom>
              <a:blipFill>
                <a:blip r:embed="rId5"/>
                <a:stretch>
                  <a:fillRect l="-7143" t="-10345" b="-27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AC205897-E320-338C-3D75-B4A1CF93B4DD}"/>
              </a:ext>
            </a:extLst>
          </p:cNvPr>
          <p:cNvSpPr/>
          <p:nvPr/>
        </p:nvSpPr>
        <p:spPr>
          <a:xfrm>
            <a:off x="10860572" y="2314898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channels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70EBD40-A45B-EE48-3EAC-7D13DC4C3A61}"/>
              </a:ext>
            </a:extLst>
          </p:cNvPr>
          <p:cNvSpPr/>
          <p:nvPr/>
        </p:nvSpPr>
        <p:spPr>
          <a:xfrm>
            <a:off x="8086573" y="735328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Flow channel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4449D05-6C74-EDD3-AE79-5E3F9CF79B1B}"/>
              </a:ext>
            </a:extLst>
          </p:cNvPr>
          <p:cNvCxnSpPr>
            <a:cxnSpLocks/>
          </p:cNvCxnSpPr>
          <p:nvPr/>
        </p:nvCxnSpPr>
        <p:spPr>
          <a:xfrm>
            <a:off x="9941640" y="938076"/>
            <a:ext cx="1255588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3841709B-5C78-71F0-E58A-0F9462999C12}"/>
              </a:ext>
            </a:extLst>
          </p:cNvPr>
          <p:cNvGrpSpPr/>
          <p:nvPr/>
        </p:nvGrpSpPr>
        <p:grpSpPr>
          <a:xfrm>
            <a:off x="7875972" y="4011863"/>
            <a:ext cx="3650291" cy="2633963"/>
            <a:chOff x="7875972" y="4011863"/>
            <a:chExt cx="3650291" cy="2633963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5A6A2952-E594-342B-83C6-190ED8380603}"/>
                </a:ext>
              </a:extLst>
            </p:cNvPr>
            <p:cNvGrpSpPr/>
            <p:nvPr/>
          </p:nvGrpSpPr>
          <p:grpSpPr>
            <a:xfrm>
              <a:off x="7875972" y="4011863"/>
              <a:ext cx="3650291" cy="2633963"/>
              <a:chOff x="7381886" y="3885915"/>
              <a:chExt cx="4017005" cy="2819421"/>
            </a:xfrm>
          </p:grpSpPr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562AA181-1835-BCDB-96B1-7E3D10BD1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6573" y="5378879"/>
                <a:ext cx="890842" cy="0"/>
              </a:xfrm>
              <a:prstGeom prst="straightConnector1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BE5BAEC3-6205-2410-E29E-55D900C5A961}"/>
                  </a:ext>
                </a:extLst>
              </p:cNvPr>
              <p:cNvSpPr/>
              <p:nvPr/>
            </p:nvSpPr>
            <p:spPr>
              <a:xfrm>
                <a:off x="7516833" y="4771355"/>
                <a:ext cx="190213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Image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segmentation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 </a:t>
                </a:r>
              </a:p>
            </p:txBody>
          </p: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2416D3A8-8E7F-A040-1CC0-0C360378E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9221" y="5378879"/>
                <a:ext cx="890842" cy="0"/>
              </a:xfrm>
              <a:prstGeom prst="straightConnector1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0F2D74CF-0B28-DCC2-E5C9-C9042AC2FC00}"/>
                  </a:ext>
                </a:extLst>
              </p:cNvPr>
              <p:cNvSpPr/>
              <p:nvPr/>
            </p:nvSpPr>
            <p:spPr>
              <a:xfrm>
                <a:off x="9389434" y="4771356"/>
                <a:ext cx="1902130" cy="560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Helvetica Neue"/>
                    <a:cs typeface="Helvetica Neue"/>
                  </a:rPr>
                  <a:t>Single-cell fluorescence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Book Antiqua" panose="02040602050305030304" pitchFamily="18" charset="0"/>
                  <a:ea typeface="Helvetica Neue"/>
                  <a:cs typeface="Helvetica Neue"/>
                </a:endParaRPr>
              </a:p>
            </p:txBody>
          </p:sp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B0A234EC-FB87-5427-90BD-89BD713E8E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473"/>
              <a:stretch/>
            </p:blipFill>
            <p:spPr>
              <a:xfrm>
                <a:off x="10995565" y="3885915"/>
                <a:ext cx="403326" cy="2819420"/>
              </a:xfrm>
              <a:prstGeom prst="rect">
                <a:avLst/>
              </a:prstGeom>
            </p:spPr>
          </p:pic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70D99D23-27BE-496B-E5B8-2245B8EB3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1607" r="9771"/>
              <a:stretch/>
            </p:blipFill>
            <p:spPr>
              <a:xfrm>
                <a:off x="7381886" y="3905110"/>
                <a:ext cx="377261" cy="2748860"/>
              </a:xfrm>
              <a:prstGeom prst="rect">
                <a:avLst/>
              </a:prstGeom>
            </p:spPr>
          </p:pic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42AE0FBC-B7FE-134F-3CE9-D70B2E7F9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9200803" y="3929266"/>
                <a:ext cx="377261" cy="2776070"/>
              </a:xfrm>
              <a:prstGeom prst="rect">
                <a:avLst/>
              </a:prstGeom>
            </p:spPr>
          </p:pic>
        </p:grpSp>
        <p:sp>
          <p:nvSpPr>
            <p:cNvPr id="25" name="Figura a mano libera 24">
              <a:extLst>
                <a:ext uri="{FF2B5EF4-FFF2-40B4-BE49-F238E27FC236}">
                  <a16:creationId xmlns:a16="http://schemas.microsoft.com/office/drawing/2014/main" id="{281DCAF2-CD0B-089B-F10B-9E7A1C7F6C9B}"/>
                </a:ext>
              </a:extLst>
            </p:cNvPr>
            <p:cNvSpPr/>
            <p:nvPr/>
          </p:nvSpPr>
          <p:spPr>
            <a:xfrm>
              <a:off x="11264630" y="4159547"/>
              <a:ext cx="163424" cy="245137"/>
            </a:xfrm>
            <a:custGeom>
              <a:avLst/>
              <a:gdLst>
                <a:gd name="connsiteX0" fmla="*/ 35019 w 163424"/>
                <a:gd name="connsiteY0" fmla="*/ 186771 h 245137"/>
                <a:gd name="connsiteX1" fmla="*/ 7782 w 163424"/>
                <a:gd name="connsiteY1" fmla="*/ 136187 h 245137"/>
                <a:gd name="connsiteX2" fmla="*/ 3891 w 163424"/>
                <a:gd name="connsiteY2" fmla="*/ 124514 h 245137"/>
                <a:gd name="connsiteX3" fmla="*/ 0 w 163424"/>
                <a:gd name="connsiteY3" fmla="*/ 112841 h 245137"/>
                <a:gd name="connsiteX4" fmla="*/ 7782 w 163424"/>
                <a:gd name="connsiteY4" fmla="*/ 35020 h 245137"/>
                <a:gd name="connsiteX5" fmla="*/ 11673 w 163424"/>
                <a:gd name="connsiteY5" fmla="*/ 23347 h 245137"/>
                <a:gd name="connsiteX6" fmla="*/ 31128 w 163424"/>
                <a:gd name="connsiteY6" fmla="*/ 7782 h 245137"/>
                <a:gd name="connsiteX7" fmla="*/ 58366 w 163424"/>
                <a:gd name="connsiteY7" fmla="*/ 0 h 245137"/>
                <a:gd name="connsiteX8" fmla="*/ 116732 w 163424"/>
                <a:gd name="connsiteY8" fmla="*/ 3891 h 245137"/>
                <a:gd name="connsiteX9" fmla="*/ 136187 w 163424"/>
                <a:gd name="connsiteY9" fmla="*/ 23347 h 245137"/>
                <a:gd name="connsiteX10" fmla="*/ 140078 w 163424"/>
                <a:gd name="connsiteY10" fmla="*/ 35020 h 245137"/>
                <a:gd name="connsiteX11" fmla="*/ 151751 w 163424"/>
                <a:gd name="connsiteY11" fmla="*/ 58366 h 245137"/>
                <a:gd name="connsiteX12" fmla="*/ 159533 w 163424"/>
                <a:gd name="connsiteY12" fmla="*/ 89495 h 245137"/>
                <a:gd name="connsiteX13" fmla="*/ 163424 w 163424"/>
                <a:gd name="connsiteY13" fmla="*/ 124514 h 245137"/>
                <a:gd name="connsiteX14" fmla="*/ 159533 w 163424"/>
                <a:gd name="connsiteY14" fmla="*/ 206227 h 245137"/>
                <a:gd name="connsiteX15" fmla="*/ 155642 w 163424"/>
                <a:gd name="connsiteY15" fmla="*/ 217900 h 245137"/>
                <a:gd name="connsiteX16" fmla="*/ 132296 w 163424"/>
                <a:gd name="connsiteY16" fmla="*/ 237355 h 245137"/>
                <a:gd name="connsiteX17" fmla="*/ 105059 w 163424"/>
                <a:gd name="connsiteY17" fmla="*/ 245137 h 245137"/>
                <a:gd name="connsiteX18" fmla="*/ 73930 w 163424"/>
                <a:gd name="connsiteY18" fmla="*/ 237355 h 245137"/>
                <a:gd name="connsiteX19" fmla="*/ 50584 w 163424"/>
                <a:gd name="connsiteY19" fmla="*/ 217900 h 245137"/>
                <a:gd name="connsiteX20" fmla="*/ 38910 w 163424"/>
                <a:gd name="connsiteY20" fmla="*/ 214009 h 245137"/>
                <a:gd name="connsiteX21" fmla="*/ 31128 w 163424"/>
                <a:gd name="connsiteY21" fmla="*/ 202336 h 245137"/>
                <a:gd name="connsiteX22" fmla="*/ 15564 w 163424"/>
                <a:gd name="connsiteY22" fmla="*/ 182880 h 245137"/>
                <a:gd name="connsiteX23" fmla="*/ 35019 w 163424"/>
                <a:gd name="connsiteY23" fmla="*/ 186771 h 24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424" h="245137">
                  <a:moveTo>
                    <a:pt x="35019" y="186771"/>
                  </a:moveTo>
                  <a:cubicBezTo>
                    <a:pt x="10796" y="152858"/>
                    <a:pt x="19092" y="170119"/>
                    <a:pt x="7782" y="136187"/>
                  </a:cubicBezTo>
                  <a:lnTo>
                    <a:pt x="3891" y="124514"/>
                  </a:lnTo>
                  <a:lnTo>
                    <a:pt x="0" y="112841"/>
                  </a:lnTo>
                  <a:cubicBezTo>
                    <a:pt x="1945" y="85609"/>
                    <a:pt x="1985" y="61106"/>
                    <a:pt x="7782" y="35020"/>
                  </a:cubicBezTo>
                  <a:cubicBezTo>
                    <a:pt x="8672" y="31016"/>
                    <a:pt x="9563" y="26864"/>
                    <a:pt x="11673" y="23347"/>
                  </a:cubicBezTo>
                  <a:cubicBezTo>
                    <a:pt x="14776" y="18175"/>
                    <a:pt x="26582" y="10055"/>
                    <a:pt x="31128" y="7782"/>
                  </a:cubicBezTo>
                  <a:cubicBezTo>
                    <a:pt x="36711" y="4991"/>
                    <a:pt x="53378" y="1247"/>
                    <a:pt x="58366" y="0"/>
                  </a:cubicBezTo>
                  <a:cubicBezTo>
                    <a:pt x="77821" y="1297"/>
                    <a:pt x="98056" y="-1712"/>
                    <a:pt x="116732" y="3891"/>
                  </a:cubicBezTo>
                  <a:cubicBezTo>
                    <a:pt x="125517" y="6526"/>
                    <a:pt x="136187" y="23347"/>
                    <a:pt x="136187" y="23347"/>
                  </a:cubicBezTo>
                  <a:cubicBezTo>
                    <a:pt x="137484" y="27238"/>
                    <a:pt x="138244" y="31352"/>
                    <a:pt x="140078" y="35020"/>
                  </a:cubicBezTo>
                  <a:cubicBezTo>
                    <a:pt x="150703" y="56270"/>
                    <a:pt x="145883" y="36850"/>
                    <a:pt x="151751" y="58366"/>
                  </a:cubicBezTo>
                  <a:cubicBezTo>
                    <a:pt x="154565" y="68685"/>
                    <a:pt x="159533" y="89495"/>
                    <a:pt x="159533" y="89495"/>
                  </a:cubicBezTo>
                  <a:cubicBezTo>
                    <a:pt x="160830" y="101168"/>
                    <a:pt x="163424" y="112769"/>
                    <a:pt x="163424" y="124514"/>
                  </a:cubicBezTo>
                  <a:cubicBezTo>
                    <a:pt x="163424" y="151783"/>
                    <a:pt x="161797" y="179053"/>
                    <a:pt x="159533" y="206227"/>
                  </a:cubicBezTo>
                  <a:cubicBezTo>
                    <a:pt x="159192" y="210314"/>
                    <a:pt x="157917" y="214487"/>
                    <a:pt x="155642" y="217900"/>
                  </a:cubicBezTo>
                  <a:cubicBezTo>
                    <a:pt x="151339" y="224354"/>
                    <a:pt x="139474" y="233766"/>
                    <a:pt x="132296" y="237355"/>
                  </a:cubicBezTo>
                  <a:cubicBezTo>
                    <a:pt x="126714" y="240146"/>
                    <a:pt x="110046" y="243890"/>
                    <a:pt x="105059" y="245137"/>
                  </a:cubicBezTo>
                  <a:cubicBezTo>
                    <a:pt x="97659" y="243657"/>
                    <a:pt x="81907" y="241343"/>
                    <a:pt x="73930" y="237355"/>
                  </a:cubicBezTo>
                  <a:cubicBezTo>
                    <a:pt x="48466" y="224623"/>
                    <a:pt x="76404" y="235113"/>
                    <a:pt x="50584" y="217900"/>
                  </a:cubicBezTo>
                  <a:cubicBezTo>
                    <a:pt x="47171" y="215625"/>
                    <a:pt x="42801" y="215306"/>
                    <a:pt x="38910" y="214009"/>
                  </a:cubicBezTo>
                  <a:cubicBezTo>
                    <a:pt x="36316" y="210118"/>
                    <a:pt x="34049" y="205988"/>
                    <a:pt x="31128" y="202336"/>
                  </a:cubicBezTo>
                  <a:cubicBezTo>
                    <a:pt x="21479" y="190274"/>
                    <a:pt x="23546" y="198845"/>
                    <a:pt x="15564" y="182880"/>
                  </a:cubicBezTo>
                  <a:cubicBezTo>
                    <a:pt x="14984" y="181720"/>
                    <a:pt x="15564" y="180286"/>
                    <a:pt x="35019" y="186771"/>
                  </a:cubicBezTo>
                  <a:close/>
                </a:path>
              </a:pathLst>
            </a:custGeom>
            <a:solidFill>
              <a:srgbClr val="7BB69F">
                <a:alpha val="61961"/>
              </a:srgbClr>
            </a:solidFill>
            <a:ln>
              <a:solidFill>
                <a:srgbClr val="7BB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endParaRPr>
            </a:p>
          </p:txBody>
        </p:sp>
      </p:grpSp>
      <p:sp>
        <p:nvSpPr>
          <p:cNvPr id="33" name="Titolo 1">
            <a:extLst>
              <a:ext uri="{FF2B5EF4-FFF2-40B4-BE49-F238E27FC236}">
                <a16:creationId xmlns:a16="http://schemas.microsoft.com/office/drawing/2014/main" id="{CE9B1E27-0B35-0C01-20ED-C737C50F855E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Methods: mother machine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292E3C-0026-1348-E303-C5476A1A7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42" y="1799136"/>
            <a:ext cx="6638181" cy="44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8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1E7E8-DE41-77B4-25A2-20A1E0B6D67B}"/>
              </a:ext>
            </a:extLst>
          </p:cNvPr>
          <p:cNvSpPr txBox="1"/>
          <p:nvPr/>
        </p:nvSpPr>
        <p:spPr>
          <a:xfrm>
            <a:off x="5348867" y="113565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SIMULATION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D4053A0-84ED-5303-5D86-439689DCD320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Entraining a population to synchronization </a:t>
            </a:r>
          </a:p>
        </p:txBody>
      </p:sp>
      <p:pic>
        <p:nvPicPr>
          <p:cNvPr id="5" name="video_bottsync2.mp4">
            <a:hlinkClick r:id="" action="ppaction://media"/>
            <a:extLst>
              <a:ext uri="{FF2B5EF4-FFF2-40B4-BE49-F238E27FC236}">
                <a16:creationId xmlns:a16="http://schemas.microsoft.com/office/drawing/2014/main" id="{21E07403-0774-173E-5D5E-304F9EF43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680" y="1504991"/>
            <a:ext cx="7224000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1E7E8-DE41-77B4-25A2-20A1E0B6D67B}"/>
              </a:ext>
            </a:extLst>
          </p:cNvPr>
          <p:cNvSpPr txBox="1"/>
          <p:nvPr/>
        </p:nvSpPr>
        <p:spPr>
          <a:xfrm>
            <a:off x="5348867" y="113565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EXPERIMENT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D4053A0-84ED-5303-5D86-439689DCD320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Entraining a population to synchronization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B396C76-7879-1B38-21FD-AA0AD765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04991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8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808234F-B6CC-5338-53D4-BB8C31900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9" b="85377"/>
          <a:stretch/>
        </p:blipFill>
        <p:spPr>
          <a:xfrm>
            <a:off x="725035" y="1117352"/>
            <a:ext cx="4890722" cy="25708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DEF2A8-8B32-9981-DEF2-269A9336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4" t="29022" b="56588"/>
          <a:stretch/>
        </p:blipFill>
        <p:spPr>
          <a:xfrm>
            <a:off x="6525521" y="1117352"/>
            <a:ext cx="4941444" cy="257086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7C8E9FD-F111-E693-AF35-3A654AC654A4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1086449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Entraining a population to synchronization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1B69F20-C14B-2EF2-7F60-19DB46AFD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28" r="49698" b="42271"/>
          <a:stretch/>
        </p:blipFill>
        <p:spPr>
          <a:xfrm>
            <a:off x="6326479" y="3899742"/>
            <a:ext cx="5140486" cy="26110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183607-325F-2BA0-6221-557C88BEC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28" r="49466" b="56513"/>
          <a:stretch/>
        </p:blipFill>
        <p:spPr>
          <a:xfrm>
            <a:off x="410711" y="3899742"/>
            <a:ext cx="5205046" cy="25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C2EAFFB-7C00-6ADB-61CD-34434175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" y="4573947"/>
            <a:ext cx="3404576" cy="2269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84F39D-3882-FD3C-B880-3C2BD6AA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Synchronized lysis for therapeutic delivery</a:t>
            </a: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EA6F876-5CE3-C57C-EA17-12E08E02E2C1}"/>
              </a:ext>
            </a:extLst>
          </p:cNvPr>
          <p:cNvGrpSpPr/>
          <p:nvPr/>
        </p:nvGrpSpPr>
        <p:grpSpPr>
          <a:xfrm>
            <a:off x="891243" y="1748605"/>
            <a:ext cx="2396875" cy="3013225"/>
            <a:chOff x="2500119" y="1015989"/>
            <a:chExt cx="2396875" cy="3013225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4D61A293-F389-F06E-44D5-C81C775164C9}"/>
                </a:ext>
              </a:extLst>
            </p:cNvPr>
            <p:cNvSpPr/>
            <p:nvPr/>
          </p:nvSpPr>
          <p:spPr>
            <a:xfrm>
              <a:off x="4025794" y="2588498"/>
              <a:ext cx="871200" cy="8676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luxR</a:t>
              </a: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E116869A-F407-FAC2-1510-6958B9BDEF1D}"/>
                </a:ext>
              </a:extLst>
            </p:cNvPr>
            <p:cNvSpPr/>
            <p:nvPr/>
          </p:nvSpPr>
          <p:spPr>
            <a:xfrm>
              <a:off x="2500119" y="1502130"/>
              <a:ext cx="871200" cy="8676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AHL</a:t>
              </a:r>
            </a:p>
          </p:txBody>
        </p:sp>
        <p:sp>
          <p:nvSpPr>
            <p:cNvPr id="7" name="Arco 6">
              <a:extLst>
                <a:ext uri="{FF2B5EF4-FFF2-40B4-BE49-F238E27FC236}">
                  <a16:creationId xmlns:a16="http://schemas.microsoft.com/office/drawing/2014/main" id="{CE6A7290-CE5E-C898-DB5C-24061A4B9734}"/>
                </a:ext>
              </a:extLst>
            </p:cNvPr>
            <p:cNvSpPr/>
            <p:nvPr/>
          </p:nvSpPr>
          <p:spPr>
            <a:xfrm rot="8478050">
              <a:off x="2752415" y="1015989"/>
              <a:ext cx="764906" cy="2536515"/>
            </a:xfrm>
            <a:prstGeom prst="arc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49E533EC-939B-3E2B-CBCF-D3B65736F5D1}"/>
                </a:ext>
              </a:extLst>
            </p:cNvPr>
            <p:cNvSpPr/>
            <p:nvPr/>
          </p:nvSpPr>
          <p:spPr>
            <a:xfrm rot="19064795">
              <a:off x="3983748" y="1492699"/>
              <a:ext cx="764906" cy="2536515"/>
            </a:xfrm>
            <a:prstGeom prst="arc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pic>
        <p:nvPicPr>
          <p:cNvPr id="11" name="Picture 16">
            <a:extLst>
              <a:ext uri="{FF2B5EF4-FFF2-40B4-BE49-F238E27FC236}">
                <a16:creationId xmlns:a16="http://schemas.microsoft.com/office/drawing/2014/main" id="{0A761C73-E918-576A-4965-005DE34E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899" y="3772515"/>
            <a:ext cx="3616101" cy="301527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F921BD-FB39-5D5E-6398-32E607F19AF2}"/>
              </a:ext>
            </a:extLst>
          </p:cNvPr>
          <p:cNvSpPr txBox="1"/>
          <p:nvPr/>
        </p:nvSpPr>
        <p:spPr>
          <a:xfrm>
            <a:off x="291234" y="1445918"/>
            <a:ext cx="425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AHL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diffuses rapidly out of the cell, so this circuit is a sensor of bacteria density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188F52A-C954-88C1-DFA0-83F4C991A3F8}"/>
              </a:ext>
            </a:extLst>
          </p:cNvPr>
          <p:cNvSpPr/>
          <p:nvPr/>
        </p:nvSpPr>
        <p:spPr>
          <a:xfrm>
            <a:off x="4334819" y="2665854"/>
            <a:ext cx="925200" cy="925200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GFP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0992E5E-17B2-DF2F-B4E4-D213864CA963}"/>
              </a:ext>
            </a:extLst>
          </p:cNvPr>
          <p:cNvCxnSpPr>
            <a:cxnSpLocks/>
          </p:cNvCxnSpPr>
          <p:nvPr/>
        </p:nvCxnSpPr>
        <p:spPr>
          <a:xfrm flipV="1">
            <a:off x="3347636" y="3321114"/>
            <a:ext cx="953010" cy="44033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A88EA78-57B0-CE2C-65CC-862FBE0FEAE6}"/>
              </a:ext>
            </a:extLst>
          </p:cNvPr>
          <p:cNvGrpSpPr/>
          <p:nvPr/>
        </p:nvGrpSpPr>
        <p:grpSpPr>
          <a:xfrm>
            <a:off x="6677247" y="1148316"/>
            <a:ext cx="4995989" cy="2648024"/>
            <a:chOff x="6677247" y="1148316"/>
            <a:chExt cx="4995989" cy="264802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8DDDE6F-237D-49A0-9B14-B055DE6D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0147" y="1195353"/>
              <a:ext cx="4783089" cy="2600987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B4268C77-4484-37D6-3499-7194E380E0A7}"/>
                </a:ext>
              </a:extLst>
            </p:cNvPr>
            <p:cNvSpPr/>
            <p:nvPr/>
          </p:nvSpPr>
          <p:spPr>
            <a:xfrm>
              <a:off x="6677247" y="1148316"/>
              <a:ext cx="574158" cy="42530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0EFF57B-6C4E-7074-206C-5FEDDE7144F4}"/>
              </a:ext>
            </a:extLst>
          </p:cNvPr>
          <p:cNvGrpSpPr/>
          <p:nvPr/>
        </p:nvGrpSpPr>
        <p:grpSpPr>
          <a:xfrm>
            <a:off x="6677247" y="1148316"/>
            <a:ext cx="3381341" cy="2648024"/>
            <a:chOff x="6677247" y="1148316"/>
            <a:chExt cx="3381341" cy="2648024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F65A33DF-715C-9C89-2CE4-3B9322084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3757"/>
            <a:stretch/>
          </p:blipFill>
          <p:spPr>
            <a:xfrm>
              <a:off x="6890147" y="1195353"/>
              <a:ext cx="3168441" cy="2600987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F239B9BD-F4D6-0789-1042-69E03C9E7224}"/>
                </a:ext>
              </a:extLst>
            </p:cNvPr>
            <p:cNvSpPr/>
            <p:nvPr/>
          </p:nvSpPr>
          <p:spPr>
            <a:xfrm>
              <a:off x="6677247" y="1148316"/>
              <a:ext cx="574158" cy="42530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F61897F-B624-80BB-A733-6A1978D65CB8}"/>
              </a:ext>
            </a:extLst>
          </p:cNvPr>
          <p:cNvCxnSpPr>
            <a:cxnSpLocks/>
          </p:cNvCxnSpPr>
          <p:nvPr/>
        </p:nvCxnSpPr>
        <p:spPr>
          <a:xfrm>
            <a:off x="3150931" y="4188714"/>
            <a:ext cx="451131" cy="652492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A0D6C9EA-092E-13B8-4289-310050435FC7}"/>
              </a:ext>
            </a:extLst>
          </p:cNvPr>
          <p:cNvSpPr/>
          <p:nvPr/>
        </p:nvSpPr>
        <p:spPr>
          <a:xfrm>
            <a:off x="3551492" y="4689475"/>
            <a:ext cx="925200" cy="92329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toxin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E1BD875-E1B7-C182-EAA7-844E81C85241}"/>
              </a:ext>
            </a:extLst>
          </p:cNvPr>
          <p:cNvSpPr txBox="1"/>
          <p:nvPr/>
        </p:nvSpPr>
        <p:spPr>
          <a:xfrm>
            <a:off x="5460432" y="4805853"/>
            <a:ext cx="3444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No control mechanism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to switch the lysis cycle off, resulting in reduced predictability of the circuit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8C15C-91C4-88C9-0BD5-8B6F5EA0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04780"/>
            <a:ext cx="10985500" cy="716582"/>
          </a:xfrm>
        </p:spPr>
        <p:txBody>
          <a:bodyPr>
            <a:normAutofit fontScale="90000"/>
          </a:bodyPr>
          <a:lstStyle/>
          <a:p>
            <a:r>
              <a:rPr kumimoji="0" lang="en-US" sz="44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Switching synchronized lysis on and off</a:t>
            </a:r>
            <a:br>
              <a:rPr kumimoji="0" lang="en-US" sz="44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</a:br>
            <a:r>
              <a:rPr lang="it-IT" dirty="0"/>
              <a:t> </a:t>
            </a: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E4A42C88-4E5F-3998-E8E5-A5720CA81057}"/>
              </a:ext>
            </a:extLst>
          </p:cNvPr>
          <p:cNvGrpSpPr/>
          <p:nvPr/>
        </p:nvGrpSpPr>
        <p:grpSpPr>
          <a:xfrm>
            <a:off x="378800" y="3747128"/>
            <a:ext cx="5504973" cy="2917054"/>
            <a:chOff x="97446" y="3761196"/>
            <a:chExt cx="5504973" cy="2917054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4A41E9E7-0FF2-D512-A59E-C1A7D2424E1A}"/>
                </a:ext>
              </a:extLst>
            </p:cNvPr>
            <p:cNvGrpSpPr/>
            <p:nvPr/>
          </p:nvGrpSpPr>
          <p:grpSpPr>
            <a:xfrm>
              <a:off x="1100923" y="3909679"/>
              <a:ext cx="3388846" cy="2645962"/>
              <a:chOff x="1872252" y="3489549"/>
              <a:chExt cx="3388846" cy="2645962"/>
            </a:xfrm>
          </p:grpSpPr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8910325E-3BD4-2892-4840-CA903CA39A08}"/>
                  </a:ext>
                </a:extLst>
              </p:cNvPr>
              <p:cNvGrpSpPr/>
              <p:nvPr/>
            </p:nvGrpSpPr>
            <p:grpSpPr>
              <a:xfrm>
                <a:off x="1872252" y="3489549"/>
                <a:ext cx="3265278" cy="2645962"/>
                <a:chOff x="5847586" y="2497730"/>
                <a:chExt cx="2829678" cy="2314800"/>
              </a:xfrm>
            </p:grpSpPr>
            <p:sp>
              <p:nvSpPr>
                <p:cNvPr id="13" name="Ovale 12">
                  <a:extLst>
                    <a:ext uri="{FF2B5EF4-FFF2-40B4-BE49-F238E27FC236}">
                      <a16:creationId xmlns:a16="http://schemas.microsoft.com/office/drawing/2014/main" id="{B5D43885-2A6E-9D9A-D1D2-09CA09C6EEA7}"/>
                    </a:ext>
                  </a:extLst>
                </p:cNvPr>
                <p:cNvSpPr/>
                <p:nvPr/>
              </p:nvSpPr>
              <p:spPr>
                <a:xfrm>
                  <a:off x="6209104" y="2497730"/>
                  <a:ext cx="2314800" cy="2314800"/>
                </a:xfrm>
                <a:prstGeom prst="ellipse">
                  <a:avLst/>
                </a:prstGeom>
                <a:noFill/>
                <a:ln w="57150" cap="flat">
                  <a:solidFill>
                    <a:srgbClr val="000000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E7AF6798-8BEB-F118-05B6-5B13BE99F35E}"/>
                    </a:ext>
                  </a:extLst>
                </p:cNvPr>
                <p:cNvSpPr/>
                <p:nvPr/>
              </p:nvSpPr>
              <p:spPr>
                <a:xfrm>
                  <a:off x="5847586" y="3163948"/>
                  <a:ext cx="723036" cy="9879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64046ACA-303D-537B-3F43-B7C09CD6AB88}"/>
                    </a:ext>
                  </a:extLst>
                </p:cNvPr>
                <p:cNvSpPr/>
                <p:nvPr/>
              </p:nvSpPr>
              <p:spPr>
                <a:xfrm>
                  <a:off x="7954228" y="3161169"/>
                  <a:ext cx="723036" cy="9879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32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DB8E4D4A-5894-F52F-FB53-3B47173097EE}"/>
                  </a:ext>
                </a:extLst>
              </p:cNvPr>
              <p:cNvSpPr/>
              <p:nvPr/>
            </p:nvSpPr>
            <p:spPr>
              <a:xfrm>
                <a:off x="1972599" y="4376930"/>
                <a:ext cx="871200" cy="8712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lacI</a:t>
                </a:r>
                <a:endParaRPr kumimoji="0" lang="it-IT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5EAE424E-1252-67D8-3C7E-1A0B3B67AEAF}"/>
                  </a:ext>
                </a:extLst>
              </p:cNvPr>
              <p:cNvSpPr/>
              <p:nvPr/>
            </p:nvSpPr>
            <p:spPr>
              <a:xfrm>
                <a:off x="4389898" y="4376930"/>
                <a:ext cx="871200" cy="8712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tetR</a:t>
                </a:r>
                <a:endParaRPr kumimoji="0" lang="it-IT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C7F788E7-DECE-23D1-2359-00849379C84D}"/>
                  </a:ext>
                </a:extLst>
              </p:cNvPr>
              <p:cNvCxnSpPr/>
              <p:nvPr/>
            </p:nvCxnSpPr>
            <p:spPr>
              <a:xfrm flipH="1">
                <a:off x="4621428" y="4247902"/>
                <a:ext cx="376205" cy="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Connettore 1 22">
                <a:extLst>
                  <a:ext uri="{FF2B5EF4-FFF2-40B4-BE49-F238E27FC236}">
                    <a16:creationId xmlns:a16="http://schemas.microsoft.com/office/drawing/2014/main" id="{524AA621-FCFC-CA11-BA9B-4DD2D3624998}"/>
                  </a:ext>
                </a:extLst>
              </p:cNvPr>
              <p:cNvCxnSpPr/>
              <p:nvPr/>
            </p:nvCxnSpPr>
            <p:spPr>
              <a:xfrm flipH="1">
                <a:off x="2244810" y="5401873"/>
                <a:ext cx="376205" cy="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FCE1FAB8-9922-6552-28E5-9B6DDB483364}"/>
                </a:ext>
              </a:extLst>
            </p:cNvPr>
            <p:cNvGrpSpPr/>
            <p:nvPr/>
          </p:nvGrpSpPr>
          <p:grpSpPr>
            <a:xfrm rot="20964555">
              <a:off x="838401" y="4354216"/>
              <a:ext cx="464911" cy="633981"/>
              <a:chOff x="887073" y="4241550"/>
              <a:chExt cx="464911" cy="633981"/>
            </a:xfrm>
          </p:grpSpPr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F3B38366-3B1C-1982-F586-ADC45D76C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073" y="4241550"/>
                <a:ext cx="335261" cy="55551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Connettore 1 50">
                <a:extLst>
                  <a:ext uri="{FF2B5EF4-FFF2-40B4-BE49-F238E27FC236}">
                    <a16:creationId xmlns:a16="http://schemas.microsoft.com/office/drawing/2014/main" id="{E206B802-BB6B-7316-96D2-46F185A6DB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9848" y="4723131"/>
                <a:ext cx="262136" cy="15240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D7C3AE92-7F0F-60A5-39B4-8FF35B01BE69}"/>
                </a:ext>
              </a:extLst>
            </p:cNvPr>
            <p:cNvGrpSpPr/>
            <p:nvPr/>
          </p:nvGrpSpPr>
          <p:grpSpPr>
            <a:xfrm rot="10144596">
              <a:off x="4360486" y="5492506"/>
              <a:ext cx="467240" cy="621919"/>
              <a:chOff x="887073" y="4241550"/>
              <a:chExt cx="467240" cy="621919"/>
            </a:xfrm>
          </p:grpSpPr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AD06D1A9-CC43-E8D9-F062-3AE7F3966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073" y="4241550"/>
                <a:ext cx="335261" cy="55551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B60398E0-DE7D-D0C6-AB6B-F0EA49FAEA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2177" y="4711069"/>
                <a:ext cx="262136" cy="15240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106DC2DA-FB71-4F97-BBC4-F2DAA36C2558}"/>
                </a:ext>
              </a:extLst>
            </p:cNvPr>
            <p:cNvSpPr/>
            <p:nvPr/>
          </p:nvSpPr>
          <p:spPr>
            <a:xfrm>
              <a:off x="97446" y="3761196"/>
              <a:ext cx="720000" cy="720000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IPTG</a:t>
              </a:r>
              <a:endParaRPr kumimoji="0" lang="it-IT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8C66D36D-7E1F-A0D6-137A-26357E6276D2}"/>
                </a:ext>
              </a:extLst>
            </p:cNvPr>
            <p:cNvSpPr/>
            <p:nvPr/>
          </p:nvSpPr>
          <p:spPr>
            <a:xfrm>
              <a:off x="4882419" y="5958250"/>
              <a:ext cx="720000" cy="720000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atc</a:t>
              </a:r>
              <a:endParaRPr kumimoji="0" lang="it-IT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" name="Arco 2">
            <a:extLst>
              <a:ext uri="{FF2B5EF4-FFF2-40B4-BE49-F238E27FC236}">
                <a16:creationId xmlns:a16="http://schemas.microsoft.com/office/drawing/2014/main" id="{32365E9B-59B0-9186-17BC-2CA1C31F22DE}"/>
              </a:ext>
            </a:extLst>
          </p:cNvPr>
          <p:cNvSpPr/>
          <p:nvPr/>
        </p:nvSpPr>
        <p:spPr>
          <a:xfrm rot="3553906">
            <a:off x="2739535" y="3140180"/>
            <a:ext cx="2784803" cy="1743356"/>
          </a:xfrm>
          <a:prstGeom prst="arc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55E86FA-0BAB-D624-625D-CB4497D6FB5F}"/>
              </a:ext>
            </a:extLst>
          </p:cNvPr>
          <p:cNvCxnSpPr/>
          <p:nvPr/>
        </p:nvCxnSpPr>
        <p:spPr>
          <a:xfrm flipH="1">
            <a:off x="4684626" y="3545975"/>
            <a:ext cx="376205" cy="0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e 4">
            <a:extLst>
              <a:ext uri="{FF2B5EF4-FFF2-40B4-BE49-F238E27FC236}">
                <a16:creationId xmlns:a16="http://schemas.microsoft.com/office/drawing/2014/main" id="{A6365666-C9DD-7246-C05B-2789C5326F1B}"/>
              </a:ext>
            </a:extLst>
          </p:cNvPr>
          <p:cNvSpPr/>
          <p:nvPr/>
        </p:nvSpPr>
        <p:spPr>
          <a:xfrm>
            <a:off x="4307148" y="2574430"/>
            <a:ext cx="871200" cy="8676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luxR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273B344-DDBA-DDE2-E1D2-307451EEB9EC}"/>
              </a:ext>
            </a:extLst>
          </p:cNvPr>
          <p:cNvCxnSpPr>
            <a:cxnSpLocks/>
          </p:cNvCxnSpPr>
          <p:nvPr/>
        </p:nvCxnSpPr>
        <p:spPr>
          <a:xfrm flipV="1">
            <a:off x="5262834" y="2476948"/>
            <a:ext cx="953010" cy="44033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03AEAF27-6D67-10C7-9415-D263C4836C65}"/>
              </a:ext>
            </a:extLst>
          </p:cNvPr>
          <p:cNvSpPr/>
          <p:nvPr/>
        </p:nvSpPr>
        <p:spPr>
          <a:xfrm>
            <a:off x="2781473" y="1488062"/>
            <a:ext cx="871200" cy="8676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AHL</a:t>
            </a: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8AC900CA-6C13-A0DA-E384-98013E158C1B}"/>
              </a:ext>
            </a:extLst>
          </p:cNvPr>
          <p:cNvSpPr/>
          <p:nvPr/>
        </p:nvSpPr>
        <p:spPr>
          <a:xfrm rot="8478050">
            <a:off x="3033769" y="1001921"/>
            <a:ext cx="764906" cy="2536515"/>
          </a:xfrm>
          <a:prstGeom prst="arc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FA144B96-5DC6-F32A-7954-2F1DB31761AC}"/>
              </a:ext>
            </a:extLst>
          </p:cNvPr>
          <p:cNvSpPr/>
          <p:nvPr/>
        </p:nvSpPr>
        <p:spPr>
          <a:xfrm rot="19064795">
            <a:off x="4265102" y="1478631"/>
            <a:ext cx="764906" cy="2536515"/>
          </a:xfrm>
          <a:prstGeom prst="arc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D8460A8C-3E94-9C63-6105-5907F83FC0AC}"/>
              </a:ext>
            </a:extLst>
          </p:cNvPr>
          <p:cNvSpPr/>
          <p:nvPr/>
        </p:nvSpPr>
        <p:spPr>
          <a:xfrm>
            <a:off x="6300330" y="1865788"/>
            <a:ext cx="925200" cy="92329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toxin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E0E203-8A54-ACD6-ACB8-5857F927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027" y="3895611"/>
            <a:ext cx="4394539" cy="2929692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F96471CE-542E-C5CC-B61B-D064E294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866" y="1022165"/>
            <a:ext cx="3231671" cy="2694717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79E5EFD-43CC-FF50-1F02-6E3CB68630E0}"/>
              </a:ext>
            </a:extLst>
          </p:cNvPr>
          <p:cNvSpPr/>
          <p:nvPr/>
        </p:nvSpPr>
        <p:spPr>
          <a:xfrm rot="2073293">
            <a:off x="9776737" y="1565531"/>
            <a:ext cx="1283388" cy="226317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3489421-5A35-6812-E1D0-A3879EB3C0E7}"/>
              </a:ext>
            </a:extLst>
          </p:cNvPr>
          <p:cNvSpPr/>
          <p:nvPr/>
        </p:nvSpPr>
        <p:spPr>
          <a:xfrm>
            <a:off x="11002857" y="1128062"/>
            <a:ext cx="720000" cy="720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IPTG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73B5A2E-4BBC-EE57-CA31-93C9B02F4C89}"/>
              </a:ext>
            </a:extLst>
          </p:cNvPr>
          <p:cNvSpPr/>
          <p:nvPr/>
        </p:nvSpPr>
        <p:spPr>
          <a:xfrm>
            <a:off x="11002857" y="1125117"/>
            <a:ext cx="720000" cy="720000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atc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Picture 2" descr="Image: Design-Build-Test-Learn Cycle">
            <a:extLst>
              <a:ext uri="{FF2B5EF4-FFF2-40B4-BE49-F238E27FC236}">
                <a16:creationId xmlns:a16="http://schemas.microsoft.com/office/drawing/2014/main" id="{4406727B-AFDC-DBD9-E7DA-9B64AC5B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29" y="4117086"/>
            <a:ext cx="2574430" cy="25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21" grpId="0" animBg="1"/>
      <p:bldP spid="21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D7AA26-F140-54BD-D873-50A3CBED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Synthetic genetic circuits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600FC7-BFCA-18EA-F63F-72C8CEFBCBA2}"/>
              </a:ext>
            </a:extLst>
          </p:cNvPr>
          <p:cNvSpPr txBox="1"/>
          <p:nvPr/>
        </p:nvSpPr>
        <p:spPr>
          <a:xfrm>
            <a:off x="6095999" y="4584848"/>
            <a:ext cx="425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Bacterial genetic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circuits 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synthetic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networks of interacting genes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designed to program the time dynamics of protein production in bacteria.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2873176-E685-D115-B659-7F44D5466B6A}"/>
              </a:ext>
            </a:extLst>
          </p:cNvPr>
          <p:cNvGrpSpPr/>
          <p:nvPr/>
        </p:nvGrpSpPr>
        <p:grpSpPr>
          <a:xfrm>
            <a:off x="2170392" y="1608173"/>
            <a:ext cx="2696481" cy="1664392"/>
            <a:chOff x="1335192" y="1566797"/>
            <a:chExt cx="3587100" cy="2342914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CEAE639C-05B0-F32C-76BE-FAB18EDECC30}"/>
                </a:ext>
              </a:extLst>
            </p:cNvPr>
            <p:cNvSpPr/>
            <p:nvPr/>
          </p:nvSpPr>
          <p:spPr>
            <a:xfrm>
              <a:off x="1335192" y="1566797"/>
              <a:ext cx="835200" cy="836732"/>
            </a:xfrm>
            <a:prstGeom prst="ellipse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</a:t>
              </a:r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F6F88D8C-CFC3-AB74-9176-A142DD8ECEFA}"/>
                </a:ext>
              </a:extLst>
            </p:cNvPr>
            <p:cNvCxnSpPr>
              <a:cxnSpLocks/>
            </p:cNvCxnSpPr>
            <p:nvPr/>
          </p:nvCxnSpPr>
          <p:spPr>
            <a:xfrm>
              <a:off x="2369128" y="1959870"/>
              <a:ext cx="1607127" cy="0"/>
            </a:xfrm>
            <a:prstGeom prst="straightConnector1">
              <a:avLst/>
            </a:prstGeom>
            <a:noFill/>
            <a:ln w="69850" cap="rnd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032E68F3-218A-4CD8-8631-D4862E1D4D9E}"/>
                </a:ext>
              </a:extLst>
            </p:cNvPr>
            <p:cNvSpPr/>
            <p:nvPr/>
          </p:nvSpPr>
          <p:spPr>
            <a:xfrm>
              <a:off x="4087092" y="1566797"/>
              <a:ext cx="835200" cy="836732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</a:t>
              </a:r>
              <a:endPara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6053007F-EB96-57B0-AC93-AC1D902142DC}"/>
                </a:ext>
              </a:extLst>
            </p:cNvPr>
            <p:cNvSpPr/>
            <p:nvPr/>
          </p:nvSpPr>
          <p:spPr>
            <a:xfrm>
              <a:off x="1335192" y="3072979"/>
              <a:ext cx="835200" cy="836732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</a:t>
              </a:r>
              <a:endPara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5877E292-B5C1-0F3E-F0F3-703A33DB6540}"/>
                </a:ext>
              </a:extLst>
            </p:cNvPr>
            <p:cNvSpPr/>
            <p:nvPr/>
          </p:nvSpPr>
          <p:spPr>
            <a:xfrm>
              <a:off x="4087092" y="3072979"/>
              <a:ext cx="835200" cy="836732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</a:t>
              </a:r>
              <a:endPara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21D66F4-9A99-20EC-83D8-59BE2FB54CD2}"/>
                </a:ext>
              </a:extLst>
            </p:cNvPr>
            <p:cNvGrpSpPr/>
            <p:nvPr/>
          </p:nvGrpSpPr>
          <p:grpSpPr>
            <a:xfrm>
              <a:off x="2369128" y="3251806"/>
              <a:ext cx="1482436" cy="422564"/>
              <a:chOff x="2369128" y="3251806"/>
              <a:chExt cx="1482436" cy="422564"/>
            </a:xfrm>
          </p:grpSpPr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AD860029-17B1-93E8-DF3A-2913295C80CD}"/>
                  </a:ext>
                </a:extLst>
              </p:cNvPr>
              <p:cNvCxnSpPr/>
              <p:nvPr/>
            </p:nvCxnSpPr>
            <p:spPr>
              <a:xfrm>
                <a:off x="2369128" y="3463088"/>
                <a:ext cx="1482436" cy="0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Connettore 1 15">
                <a:extLst>
                  <a:ext uri="{FF2B5EF4-FFF2-40B4-BE49-F238E27FC236}">
                    <a16:creationId xmlns:a16="http://schemas.microsoft.com/office/drawing/2014/main" id="{6522C089-F4CB-ADF9-6A1C-414A6697B2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1564" y="3251806"/>
                <a:ext cx="0" cy="422564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E6846F-DAFF-BB27-F426-DC3E9881B737}"/>
              </a:ext>
            </a:extLst>
          </p:cNvPr>
          <p:cNvSpPr txBox="1"/>
          <p:nvPr/>
        </p:nvSpPr>
        <p:spPr>
          <a:xfrm>
            <a:off x="6096000" y="1924307"/>
            <a:ext cx="425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Genes interact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via proteins that can bind DNA and activate or repress gene expression.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632F29C-42A0-20C6-BFD9-7B6EED6A00B4}"/>
              </a:ext>
            </a:extLst>
          </p:cNvPr>
          <p:cNvGrpSpPr/>
          <p:nvPr/>
        </p:nvGrpSpPr>
        <p:grpSpPr>
          <a:xfrm>
            <a:off x="1881874" y="3902712"/>
            <a:ext cx="3108517" cy="2650728"/>
            <a:chOff x="1614708" y="3583981"/>
            <a:chExt cx="3576345" cy="296946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18D21697-2E0D-3474-090A-B6B1B1AAA6B2}"/>
                </a:ext>
              </a:extLst>
            </p:cNvPr>
            <p:cNvGrpSpPr/>
            <p:nvPr/>
          </p:nvGrpSpPr>
          <p:grpSpPr>
            <a:xfrm>
              <a:off x="2549473" y="5895686"/>
              <a:ext cx="1482436" cy="422564"/>
              <a:chOff x="2369128" y="3251806"/>
              <a:chExt cx="1482436" cy="422564"/>
            </a:xfrm>
          </p:grpSpPr>
          <p:cxnSp>
            <p:nvCxnSpPr>
              <p:cNvPr id="23" name="Connettore 1 22">
                <a:extLst>
                  <a:ext uri="{FF2B5EF4-FFF2-40B4-BE49-F238E27FC236}">
                    <a16:creationId xmlns:a16="http://schemas.microsoft.com/office/drawing/2014/main" id="{D35203CE-F6C1-A2D4-8CD9-258D4D010DBE}"/>
                  </a:ext>
                </a:extLst>
              </p:cNvPr>
              <p:cNvCxnSpPr/>
              <p:nvPr/>
            </p:nvCxnSpPr>
            <p:spPr>
              <a:xfrm>
                <a:off x="2369128" y="3463088"/>
                <a:ext cx="1482436" cy="0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Connettore 1 23">
                <a:extLst>
                  <a:ext uri="{FF2B5EF4-FFF2-40B4-BE49-F238E27FC236}">
                    <a16:creationId xmlns:a16="http://schemas.microsoft.com/office/drawing/2014/main" id="{349C5297-2A2D-ECB7-8FDC-152428B64A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1564" y="3251806"/>
                <a:ext cx="0" cy="422564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1BD24FC5-CAD1-58AA-6004-D8F7EADD7F38}"/>
                </a:ext>
              </a:extLst>
            </p:cNvPr>
            <p:cNvSpPr/>
            <p:nvPr/>
          </p:nvSpPr>
          <p:spPr>
            <a:xfrm>
              <a:off x="4355853" y="5692800"/>
              <a:ext cx="835200" cy="836732"/>
            </a:xfrm>
            <a:prstGeom prst="ellipse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9CB242B0-9C8C-0033-53DD-1E7FDE73BC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2819" y="4374943"/>
              <a:ext cx="990635" cy="1182587"/>
            </a:xfrm>
            <a:prstGeom prst="straightConnector1">
              <a:avLst/>
            </a:prstGeom>
            <a:noFill/>
            <a:ln w="69850" cap="rnd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911E8B58-9654-F484-E7DD-A0DBCE80EFDD}"/>
                </a:ext>
              </a:extLst>
            </p:cNvPr>
            <p:cNvSpPr/>
            <p:nvPr/>
          </p:nvSpPr>
          <p:spPr>
            <a:xfrm>
              <a:off x="3014522" y="3583981"/>
              <a:ext cx="835200" cy="8352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R1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D4CE678F-1803-CDBA-AB3F-9908FEE1B8AF}"/>
                </a:ext>
              </a:extLst>
            </p:cNvPr>
            <p:cNvGrpSpPr/>
            <p:nvPr/>
          </p:nvGrpSpPr>
          <p:grpSpPr>
            <a:xfrm rot="7375562">
              <a:off x="1981010" y="4789013"/>
              <a:ext cx="1404581" cy="358065"/>
              <a:chOff x="2369128" y="3251806"/>
              <a:chExt cx="1482436" cy="422564"/>
            </a:xfrm>
          </p:grpSpPr>
          <p:cxnSp>
            <p:nvCxnSpPr>
              <p:cNvPr id="31" name="Connettore 1 30">
                <a:extLst>
                  <a:ext uri="{FF2B5EF4-FFF2-40B4-BE49-F238E27FC236}">
                    <a16:creationId xmlns:a16="http://schemas.microsoft.com/office/drawing/2014/main" id="{BA6D864C-0E18-31AB-59F1-AE3C840E9396}"/>
                  </a:ext>
                </a:extLst>
              </p:cNvPr>
              <p:cNvCxnSpPr/>
              <p:nvPr/>
            </p:nvCxnSpPr>
            <p:spPr>
              <a:xfrm>
                <a:off x="2369128" y="3463088"/>
                <a:ext cx="1482436" cy="0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" name="Connettore 1 31">
                <a:extLst>
                  <a:ext uri="{FF2B5EF4-FFF2-40B4-BE49-F238E27FC236}">
                    <a16:creationId xmlns:a16="http://schemas.microsoft.com/office/drawing/2014/main" id="{F346F38A-B9EA-86BB-089D-C41367AEF1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1564" y="3251806"/>
                <a:ext cx="0" cy="422564"/>
              </a:xfrm>
              <a:prstGeom prst="line">
                <a:avLst/>
              </a:prstGeom>
              <a:noFill/>
              <a:ln w="698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18A51625-D81D-52BC-3788-5A771D7BC0D5}"/>
                </a:ext>
              </a:extLst>
            </p:cNvPr>
            <p:cNvSpPr/>
            <p:nvPr/>
          </p:nvSpPr>
          <p:spPr>
            <a:xfrm>
              <a:off x="1614708" y="5718241"/>
              <a:ext cx="835200" cy="8352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R2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026" name="Picture 2" descr="Eukaryotic Genome Complexity | Learn Science at Scitable">
            <a:extLst>
              <a:ext uri="{FF2B5EF4-FFF2-40B4-BE49-F238E27FC236}">
                <a16:creationId xmlns:a16="http://schemas.microsoft.com/office/drawing/2014/main" id="{86F5E92E-D920-88D2-3DD6-9CC0EC5D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5" y="1425964"/>
            <a:ext cx="5468567" cy="52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5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3;p2" descr="Immagine che contiene aquilone, acqua, persone, colorato&#10;&#10;Descrizione generata automaticamente">
            <a:extLst>
              <a:ext uri="{FF2B5EF4-FFF2-40B4-BE49-F238E27FC236}">
                <a16:creationId xmlns:a16="http://schemas.microsoft.com/office/drawing/2014/main" id="{D2A20E3A-5FBD-0741-AF8C-400FA43E7E48}"/>
              </a:ext>
            </a:extLst>
          </p:cNvPr>
          <p:cNvPicPr preferRelativeResize="0"/>
          <p:nvPr/>
        </p:nvPicPr>
        <p:blipFill rotWithShape="1">
          <a:blip r:embed="rId2"/>
          <a:srcRect l="180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  <a:noFill/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B88E1D10-6318-9DB3-5367-EAAB7574BBCE}"/>
              </a:ext>
            </a:extLst>
          </p:cNvPr>
          <p:cNvSpPr txBox="1">
            <a:spLocks/>
          </p:cNvSpPr>
          <p:nvPr/>
        </p:nvSpPr>
        <p:spPr>
          <a:xfrm>
            <a:off x="5264079" y="329740"/>
            <a:ext cx="4249393" cy="825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Conclusions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C71DC9-E670-062B-EE89-1F66AE694E97}"/>
              </a:ext>
            </a:extLst>
          </p:cNvPr>
          <p:cNvSpPr txBox="1"/>
          <p:nvPr/>
        </p:nvSpPr>
        <p:spPr>
          <a:xfrm>
            <a:off x="5442670" y="1210984"/>
            <a:ext cx="53832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Revisited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repressilator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coupled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to 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external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light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signal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Demonstrated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experimentally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robust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optical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synchronization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of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population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Showed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short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periodic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optical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impulses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achieve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long-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term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population-synchronization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Testing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toggle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switch control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for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synchronized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lysis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circuit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to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prevent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mutations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and switch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therapeutic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delivery on-demand.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srgbClr val="1D1C1D"/>
                </a:solidFill>
                <a:latin typeface="Slack-Lato"/>
              </a:rPr>
              <a:t>C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ontrol systems can be </a:t>
            </a:r>
            <a:r>
              <a:rPr lang="it-IT" sz="2000" b="0" i="0" dirty="0" err="1">
                <a:solidFill>
                  <a:srgbClr val="1D1C1D"/>
                </a:solidFill>
                <a:effectLst/>
                <a:latin typeface="Slack-Lato"/>
              </a:rPr>
              <a:t>integrated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 </a:t>
            </a:r>
            <a:r>
              <a:rPr lang="it-IT" sz="2000" b="0" i="0" dirty="0" err="1">
                <a:solidFill>
                  <a:srgbClr val="1D1C1D"/>
                </a:solidFill>
                <a:effectLst/>
                <a:latin typeface="Slack-Lato"/>
              </a:rPr>
              <a:t>into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 </a:t>
            </a:r>
            <a:r>
              <a:rPr lang="it-IT" sz="2000" b="0" i="0" dirty="0" err="1">
                <a:solidFill>
                  <a:srgbClr val="1D1C1D"/>
                </a:solidFill>
                <a:effectLst/>
                <a:latin typeface="Slack-Lato"/>
              </a:rPr>
              <a:t>synthetic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 gene networks to </a:t>
            </a:r>
            <a:r>
              <a:rPr lang="it-IT" sz="2000" b="0" i="0" dirty="0" err="1">
                <a:solidFill>
                  <a:srgbClr val="1D1C1D"/>
                </a:solidFill>
                <a:effectLst/>
                <a:latin typeface="Slack-Lato"/>
              </a:rPr>
              <a:t>achieve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 </a:t>
            </a:r>
            <a:r>
              <a:rPr lang="it-IT" sz="2000" b="0" i="0" dirty="0" err="1">
                <a:solidFill>
                  <a:srgbClr val="C00000"/>
                </a:solidFill>
                <a:effectLst/>
                <a:latin typeface="Slack-Lato"/>
              </a:rPr>
              <a:t>greater</a:t>
            </a:r>
            <a:r>
              <a:rPr lang="it-IT" sz="2000" b="0" i="0" dirty="0">
                <a:solidFill>
                  <a:srgbClr val="C00000"/>
                </a:solidFill>
                <a:effectLst/>
                <a:latin typeface="Slack-Lato"/>
              </a:rPr>
              <a:t> </a:t>
            </a:r>
            <a:r>
              <a:rPr lang="it-IT" sz="2000" b="0" i="0" dirty="0" err="1">
                <a:solidFill>
                  <a:srgbClr val="C00000"/>
                </a:solidFill>
                <a:effectLst/>
                <a:latin typeface="Slack-Lato"/>
              </a:rPr>
              <a:t>precision</a:t>
            </a:r>
            <a:r>
              <a:rPr lang="it-IT" sz="2000" b="0" i="0" dirty="0">
                <a:solidFill>
                  <a:srgbClr val="1D1C1D"/>
                </a:solidFill>
                <a:effectLst/>
                <a:latin typeface="Slack-Lato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0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D92B0-AFA9-D943-A0C1-01D80E61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030" y="4820392"/>
            <a:ext cx="9085940" cy="9629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6000" b="1" kern="0" cap="none" spc="-85" dirty="0">
                <a:solidFill>
                  <a:srgbClr val="000000"/>
                </a:solidFill>
                <a:latin typeface="Book Antiqua" panose="02040602050305030304" pitchFamily="18" charset="0"/>
                <a:ea typeface="+mn-ea"/>
                <a:cs typeface="+mn-cs"/>
              </a:rPr>
              <a:t>Thank you for your attention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CBE808-8A5D-ED6C-C5A8-72DF0EA8F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38" y="155472"/>
            <a:ext cx="2232250" cy="18383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0ECD7E-DA6F-F65F-E2F5-1E539BD2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73" y="1126062"/>
            <a:ext cx="2420689" cy="4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4901A5-3F1B-7BBB-96B4-E54C18061830}"/>
              </a:ext>
            </a:extLst>
          </p:cNvPr>
          <p:cNvSpPr txBox="1"/>
          <p:nvPr/>
        </p:nvSpPr>
        <p:spPr>
          <a:xfrm>
            <a:off x="6865471" y="283876"/>
            <a:ext cx="212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Acknowledgements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ttangolo arrotondato">
            <a:extLst>
              <a:ext uri="{FF2B5EF4-FFF2-40B4-BE49-F238E27FC236}">
                <a16:creationId xmlns:a16="http://schemas.microsoft.com/office/drawing/2014/main" id="{151C9270-FD49-0211-DADF-588666C85783}"/>
              </a:ext>
            </a:extLst>
          </p:cNvPr>
          <p:cNvSpPr/>
          <p:nvPr/>
        </p:nvSpPr>
        <p:spPr>
          <a:xfrm>
            <a:off x="1349" y="4534930"/>
            <a:ext cx="12190651" cy="2323070"/>
          </a:xfrm>
          <a:prstGeom prst="roundRect">
            <a:avLst>
              <a:gd name="adj" fmla="val 8158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2" descr="IIT CLN2S Portal">
            <a:extLst>
              <a:ext uri="{FF2B5EF4-FFF2-40B4-BE49-F238E27FC236}">
                <a16:creationId xmlns:a16="http://schemas.microsoft.com/office/drawing/2014/main" id="{EAE44C26-C1E3-7B31-AEC4-38D59C5A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71" y="2153237"/>
            <a:ext cx="3898605" cy="6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48148B-6EC3-9FCB-1515-F2DA410A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824" y="3398331"/>
            <a:ext cx="5095875" cy="279815"/>
          </a:xfrm>
          <a:prstGeom prst="rect">
            <a:avLst/>
          </a:prstGeom>
        </p:spPr>
      </p:pic>
      <p:pic>
        <p:nvPicPr>
          <p:cNvPr id="12" name="Picture 2" descr="Risultati immagini per bowing actor">
            <a:extLst>
              <a:ext uri="{FF2B5EF4-FFF2-40B4-BE49-F238E27FC236}">
                <a16:creationId xmlns:a16="http://schemas.microsoft.com/office/drawing/2014/main" id="{8ED7E23E-970E-FB2A-EEB1-757A2F3C3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8454" r="10709"/>
          <a:stretch/>
        </p:blipFill>
        <p:spPr bwMode="auto">
          <a:xfrm>
            <a:off x="0" y="13955"/>
            <a:ext cx="6304548" cy="45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1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7705DD8-F17E-523C-0777-230D91C9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414" y="2574430"/>
            <a:ext cx="5612450" cy="42093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88C15C-91C4-88C9-0BD5-8B6F5EA0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04780"/>
            <a:ext cx="10985500" cy="716582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Testing the circuit</a:t>
            </a:r>
            <a:endParaRPr lang="it-IT" dirty="0"/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E4A42C88-4E5F-3998-E8E5-A5720CA81057}"/>
              </a:ext>
            </a:extLst>
          </p:cNvPr>
          <p:cNvGrpSpPr/>
          <p:nvPr/>
        </p:nvGrpSpPr>
        <p:grpSpPr>
          <a:xfrm>
            <a:off x="378800" y="1001921"/>
            <a:ext cx="6846730" cy="5662261"/>
            <a:chOff x="97446" y="1015989"/>
            <a:chExt cx="6846730" cy="5662261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2745BFD9-52AC-55EF-B7E9-A7612DBFA293}"/>
                </a:ext>
              </a:extLst>
            </p:cNvPr>
            <p:cNvGrpSpPr/>
            <p:nvPr/>
          </p:nvGrpSpPr>
          <p:grpSpPr>
            <a:xfrm>
              <a:off x="1100923" y="1015989"/>
              <a:ext cx="5843253" cy="5539652"/>
              <a:chOff x="302944" y="1102486"/>
              <a:chExt cx="5843253" cy="5539652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F07109BC-F27F-6176-907D-03237F606BDD}"/>
                  </a:ext>
                </a:extLst>
              </p:cNvPr>
              <p:cNvGrpSpPr/>
              <p:nvPr/>
            </p:nvGrpSpPr>
            <p:grpSpPr>
              <a:xfrm>
                <a:off x="302944" y="2720021"/>
                <a:ext cx="3678554" cy="3922117"/>
                <a:chOff x="1872252" y="2213394"/>
                <a:chExt cx="3678554" cy="3922117"/>
              </a:xfrm>
            </p:grpSpPr>
            <p:sp>
              <p:nvSpPr>
                <p:cNvPr id="24" name="Arco 23">
                  <a:extLst>
                    <a:ext uri="{FF2B5EF4-FFF2-40B4-BE49-F238E27FC236}">
                      <a16:creationId xmlns:a16="http://schemas.microsoft.com/office/drawing/2014/main" id="{CC19B03E-05A2-4222-6CDC-2707E7364513}"/>
                    </a:ext>
                  </a:extLst>
                </p:cNvPr>
                <p:cNvSpPr/>
                <p:nvPr/>
              </p:nvSpPr>
              <p:spPr>
                <a:xfrm rot="3553906">
                  <a:off x="3229510" y="2734118"/>
                  <a:ext cx="2784803" cy="1743356"/>
                </a:xfrm>
                <a:prstGeom prst="arc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lvl="0" indent="0" algn="l" defTabSz="914400" rtl="0" eaLnBrk="1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</a:endParaRPr>
                </a:p>
              </p:txBody>
            </p:sp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4A41E9E7-0FF2-D512-A59E-C1A7D2424E1A}"/>
                    </a:ext>
                  </a:extLst>
                </p:cNvPr>
                <p:cNvGrpSpPr/>
                <p:nvPr/>
              </p:nvGrpSpPr>
              <p:grpSpPr>
                <a:xfrm>
                  <a:off x="1872252" y="3139913"/>
                  <a:ext cx="3678554" cy="2995598"/>
                  <a:chOff x="1872252" y="3139913"/>
                  <a:chExt cx="3678554" cy="2995598"/>
                </a:xfrm>
              </p:grpSpPr>
              <p:grpSp>
                <p:nvGrpSpPr>
                  <p:cNvPr id="20" name="Gruppo 19">
                    <a:extLst>
                      <a:ext uri="{FF2B5EF4-FFF2-40B4-BE49-F238E27FC236}">
                        <a16:creationId xmlns:a16="http://schemas.microsoft.com/office/drawing/2014/main" id="{8910325E-3BD4-2892-4840-CA903CA39A08}"/>
                      </a:ext>
                    </a:extLst>
                  </p:cNvPr>
                  <p:cNvGrpSpPr/>
                  <p:nvPr/>
                </p:nvGrpSpPr>
                <p:grpSpPr>
                  <a:xfrm>
                    <a:off x="1872252" y="3489549"/>
                    <a:ext cx="3265278" cy="2645962"/>
                    <a:chOff x="5847586" y="2497730"/>
                    <a:chExt cx="2829678" cy="2314800"/>
                  </a:xfrm>
                </p:grpSpPr>
                <p:sp>
                  <p:nvSpPr>
                    <p:cNvPr id="13" name="Ovale 12">
                      <a:extLst>
                        <a:ext uri="{FF2B5EF4-FFF2-40B4-BE49-F238E27FC236}">
                          <a16:creationId xmlns:a16="http://schemas.microsoft.com/office/drawing/2014/main" id="{B5D43885-2A6E-9D9A-D1D2-09CA09C6E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9104" y="2497730"/>
                      <a:ext cx="2314800" cy="2314800"/>
                    </a:xfrm>
                    <a:prstGeom prst="ellipse">
                      <a:avLst/>
                    </a:prstGeom>
                    <a:noFill/>
                    <a:ln w="57150" cap="flat">
                      <a:solidFill>
                        <a:srgbClr val="000000"/>
                      </a:solidFill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18" name="Rettangolo 17">
                      <a:extLst>
                        <a:ext uri="{FF2B5EF4-FFF2-40B4-BE49-F238E27FC236}">
                          <a16:creationId xmlns:a16="http://schemas.microsoft.com/office/drawing/2014/main" id="{E7AF6798-8BEB-F118-05B6-5B13BE99F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7586" y="3163948"/>
                      <a:ext cx="723036" cy="9879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19" name="Rettangolo 18">
                      <a:extLst>
                        <a:ext uri="{FF2B5EF4-FFF2-40B4-BE49-F238E27FC236}">
                          <a16:creationId xmlns:a16="http://schemas.microsoft.com/office/drawing/2014/main" id="{64046ACA-303D-537B-3F43-B7C09CD6A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228" y="3161169"/>
                      <a:ext cx="723036" cy="9879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</p:grpSp>
              <p:sp>
                <p:nvSpPr>
                  <p:cNvPr id="8" name="Ovale 7">
                    <a:extLst>
                      <a:ext uri="{FF2B5EF4-FFF2-40B4-BE49-F238E27FC236}">
                        <a16:creationId xmlns:a16="http://schemas.microsoft.com/office/drawing/2014/main" id="{DB8E4D4A-5894-F52F-FB53-3B47173097EE}"/>
                      </a:ext>
                    </a:extLst>
                  </p:cNvPr>
                  <p:cNvSpPr/>
                  <p:nvPr/>
                </p:nvSpPr>
                <p:spPr>
                  <a:xfrm>
                    <a:off x="1972599" y="4376930"/>
                    <a:ext cx="871200" cy="871200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rPr>
                      <a:t>lacI</a:t>
                    </a:r>
                  </a:p>
                </p:txBody>
              </p:sp>
              <p:sp>
                <p:nvSpPr>
                  <p:cNvPr id="9" name="Ovale 8">
                    <a:extLst>
                      <a:ext uri="{FF2B5EF4-FFF2-40B4-BE49-F238E27FC236}">
                        <a16:creationId xmlns:a16="http://schemas.microsoft.com/office/drawing/2014/main" id="{5EAE424E-1252-67D8-3C7E-1A0B3B67AEAF}"/>
                      </a:ext>
                    </a:extLst>
                  </p:cNvPr>
                  <p:cNvSpPr/>
                  <p:nvPr/>
                </p:nvSpPr>
                <p:spPr>
                  <a:xfrm>
                    <a:off x="4389898" y="4376930"/>
                    <a:ext cx="871200" cy="871200"/>
                  </a:xfrm>
                  <a:prstGeom prst="ellipse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rPr>
                      <a:t>tetR</a:t>
                    </a:r>
                  </a:p>
                </p:txBody>
              </p:sp>
              <p:cxnSp>
                <p:nvCxnSpPr>
                  <p:cNvPr id="22" name="Connettore 1 21">
                    <a:extLst>
                      <a:ext uri="{FF2B5EF4-FFF2-40B4-BE49-F238E27FC236}">
                        <a16:creationId xmlns:a16="http://schemas.microsoft.com/office/drawing/2014/main" id="{C7F788E7-DECE-23D1-2359-00849379C84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21428" y="4247902"/>
                    <a:ext cx="376205" cy="0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23" name="Connettore 1 22">
                    <a:extLst>
                      <a:ext uri="{FF2B5EF4-FFF2-40B4-BE49-F238E27FC236}">
                        <a16:creationId xmlns:a16="http://schemas.microsoft.com/office/drawing/2014/main" id="{524AA621-FCFC-CA11-BA9B-4DD2D362499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244810" y="5401873"/>
                    <a:ext cx="376205" cy="0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26" name="Connettore 1 25">
                    <a:extLst>
                      <a:ext uri="{FF2B5EF4-FFF2-40B4-BE49-F238E27FC236}">
                        <a16:creationId xmlns:a16="http://schemas.microsoft.com/office/drawing/2014/main" id="{E5165E1B-785C-B730-0BA0-C163A5FED34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174601" y="3139913"/>
                    <a:ext cx="376205" cy="0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</p:grpSp>
          </p:grp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DE8C95F7-4441-3C49-3122-A3CE1AAEB4DB}"/>
                  </a:ext>
                </a:extLst>
              </p:cNvPr>
              <p:cNvSpPr/>
              <p:nvPr/>
            </p:nvSpPr>
            <p:spPr>
              <a:xfrm>
                <a:off x="3227815" y="2674995"/>
                <a:ext cx="871200" cy="8676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luxR</a:t>
                </a:r>
              </a:p>
            </p:txBody>
          </p:sp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2A4E23B4-4C13-8051-E836-D1FF95C309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3501" y="2577513"/>
                <a:ext cx="953010" cy="440339"/>
              </a:xfrm>
              <a:prstGeom prst="straightConnector1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5C4EB38D-28F3-93E2-7BE2-EE08758B9643}"/>
                  </a:ext>
                </a:extLst>
              </p:cNvPr>
              <p:cNvSpPr/>
              <p:nvPr/>
            </p:nvSpPr>
            <p:spPr>
              <a:xfrm>
                <a:off x="1702140" y="1588627"/>
                <a:ext cx="871200" cy="8676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AHL</a:t>
                </a:r>
              </a:p>
            </p:txBody>
          </p:sp>
          <p:sp>
            <p:nvSpPr>
              <p:cNvPr id="33" name="Arco 32">
                <a:extLst>
                  <a:ext uri="{FF2B5EF4-FFF2-40B4-BE49-F238E27FC236}">
                    <a16:creationId xmlns:a16="http://schemas.microsoft.com/office/drawing/2014/main" id="{395E87A3-8C95-E473-7AB2-CF1DD524D47B}"/>
                  </a:ext>
                </a:extLst>
              </p:cNvPr>
              <p:cNvSpPr/>
              <p:nvPr/>
            </p:nvSpPr>
            <p:spPr>
              <a:xfrm rot="8478050">
                <a:off x="1954436" y="1102486"/>
                <a:ext cx="764906" cy="2536515"/>
              </a:xfrm>
              <a:prstGeom prst="arc">
                <a:avLst/>
              </a:prstGeom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lvl="0" indent="0" algn="l" defTabSz="91440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</a:endParaRPr>
              </a:p>
            </p:txBody>
          </p:sp>
          <p:sp>
            <p:nvSpPr>
              <p:cNvPr id="35" name="Arco 34">
                <a:extLst>
                  <a:ext uri="{FF2B5EF4-FFF2-40B4-BE49-F238E27FC236}">
                    <a16:creationId xmlns:a16="http://schemas.microsoft.com/office/drawing/2014/main" id="{AA82D381-4432-999A-835D-DFF83EF37B2C}"/>
                  </a:ext>
                </a:extLst>
              </p:cNvPr>
              <p:cNvSpPr/>
              <p:nvPr/>
            </p:nvSpPr>
            <p:spPr>
              <a:xfrm rot="19064795">
                <a:off x="3185769" y="1579196"/>
                <a:ext cx="764906" cy="2536515"/>
              </a:xfrm>
              <a:prstGeom prst="arc">
                <a:avLst/>
              </a:prstGeom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lvl="0" indent="0" algn="l" defTabSz="91440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</a:endParaRPr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BEECB970-8B54-4747-5C82-CDC5199727BE}"/>
                  </a:ext>
                </a:extLst>
              </p:cNvPr>
              <p:cNvSpPr/>
              <p:nvPr/>
            </p:nvSpPr>
            <p:spPr>
              <a:xfrm>
                <a:off x="5220997" y="1966353"/>
                <a:ext cx="925200" cy="923290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toxin</a:t>
                </a:r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FCE1FAB8-9922-6552-28E5-9B6DDB483364}"/>
                </a:ext>
              </a:extLst>
            </p:cNvPr>
            <p:cNvGrpSpPr/>
            <p:nvPr/>
          </p:nvGrpSpPr>
          <p:grpSpPr>
            <a:xfrm rot="20964555">
              <a:off x="838401" y="4354216"/>
              <a:ext cx="464911" cy="633981"/>
              <a:chOff x="887073" y="4241550"/>
              <a:chExt cx="464911" cy="633981"/>
            </a:xfrm>
          </p:grpSpPr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F3B38366-3B1C-1982-F586-ADC45D76C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073" y="4241550"/>
                <a:ext cx="335261" cy="55551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Connettore 1 50">
                <a:extLst>
                  <a:ext uri="{FF2B5EF4-FFF2-40B4-BE49-F238E27FC236}">
                    <a16:creationId xmlns:a16="http://schemas.microsoft.com/office/drawing/2014/main" id="{E206B802-BB6B-7316-96D2-46F185A6DB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9848" y="4723131"/>
                <a:ext cx="262136" cy="15240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D7C3AE92-7F0F-60A5-39B4-8FF35B01BE69}"/>
                </a:ext>
              </a:extLst>
            </p:cNvPr>
            <p:cNvGrpSpPr/>
            <p:nvPr/>
          </p:nvGrpSpPr>
          <p:grpSpPr>
            <a:xfrm rot="10144596">
              <a:off x="4360486" y="5492506"/>
              <a:ext cx="467240" cy="621919"/>
              <a:chOff x="887073" y="4241550"/>
              <a:chExt cx="467240" cy="621919"/>
            </a:xfrm>
          </p:grpSpPr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AD06D1A9-CC43-E8D9-F062-3AE7F3966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073" y="4241550"/>
                <a:ext cx="335261" cy="55551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B60398E0-DE7D-D0C6-AB6B-F0EA49FAEA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2177" y="4711069"/>
                <a:ext cx="262136" cy="15240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106DC2DA-FB71-4F97-BBC4-F2DAA36C2558}"/>
                </a:ext>
              </a:extLst>
            </p:cNvPr>
            <p:cNvSpPr/>
            <p:nvPr/>
          </p:nvSpPr>
          <p:spPr>
            <a:xfrm>
              <a:off x="97446" y="3761196"/>
              <a:ext cx="720000" cy="720000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IPTG</a:t>
              </a: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8C66D36D-7E1F-A0D6-137A-26357E6276D2}"/>
                </a:ext>
              </a:extLst>
            </p:cNvPr>
            <p:cNvSpPr/>
            <p:nvPr/>
          </p:nvSpPr>
          <p:spPr>
            <a:xfrm>
              <a:off x="4882419" y="5958250"/>
              <a:ext cx="720000" cy="720000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atc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109F1595-8059-C0E1-F240-0DC1A85DE8C8}"/>
              </a:ext>
            </a:extLst>
          </p:cNvPr>
          <p:cNvSpPr/>
          <p:nvPr/>
        </p:nvSpPr>
        <p:spPr>
          <a:xfrm>
            <a:off x="6300330" y="1861025"/>
            <a:ext cx="925200" cy="925200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GFP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919D2B8-C49F-4AC7-ECCC-E4484CEC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60" y="2820350"/>
            <a:ext cx="5356183" cy="40171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A894A94-7BA4-5043-D748-2FC7FF7D6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880" y="2796788"/>
            <a:ext cx="5156525" cy="38673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F5D19D-8BC2-439B-B342-2DFEFD452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111" y="3008230"/>
            <a:ext cx="4919663" cy="368974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9391D0F-D2B6-5B5D-F14D-A0AD5F75C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927" y="3195247"/>
            <a:ext cx="4973566" cy="3315711"/>
          </a:xfrm>
          <a:prstGeom prst="rect">
            <a:avLst/>
          </a:prstGeom>
        </p:spPr>
      </p:pic>
      <p:pic>
        <p:nvPicPr>
          <p:cNvPr id="1026" name="Picture 2" descr="Image: Design-Build-Test-Learn Cycle">
            <a:extLst>
              <a:ext uri="{FF2B5EF4-FFF2-40B4-BE49-F238E27FC236}">
                <a16:creationId xmlns:a16="http://schemas.microsoft.com/office/drawing/2014/main" id="{84C422A9-1545-4EDD-E43D-EE57F4C3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71" y="379002"/>
            <a:ext cx="2574430" cy="25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6A893-31E4-AC68-036F-BDEDE110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21" y="464718"/>
            <a:ext cx="10058400" cy="858187"/>
          </a:xfrm>
        </p:spPr>
        <p:txBody>
          <a:bodyPr>
            <a:normAutofit/>
          </a:bodyPr>
          <a:lstStyle/>
          <a:p>
            <a:r>
              <a:rPr lang="en-US" sz="4000" b="1" kern="0" cap="none" spc="-85" dirty="0">
                <a:solidFill>
                  <a:srgbClr val="000000"/>
                </a:solidFill>
                <a:latin typeface="Book Antiqua" panose="02040602050305030304" pitchFamily="18" charset="0"/>
                <a:ea typeface="+mn-ea"/>
                <a:cs typeface="+mn-cs"/>
              </a:rPr>
              <a:t>Synchronizing clocks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7F66BD-0F48-AEDD-C0EB-B48670B72FC5}"/>
              </a:ext>
            </a:extLst>
          </p:cNvPr>
          <p:cNvSpPr txBox="1"/>
          <p:nvPr/>
        </p:nvSpPr>
        <p:spPr>
          <a:xfrm>
            <a:off x="1472054" y="1120676"/>
            <a:ext cx="425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The ‘clock coordination’ problem has widely impacted Europe in the 19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and early 20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century.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ABD8444-A916-60A0-73BC-568597B5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0" y="2394795"/>
            <a:ext cx="5647760" cy="371731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95FB46-11F9-38ED-4070-D6DB9BCF55C6}"/>
              </a:ext>
            </a:extLst>
          </p:cNvPr>
          <p:cNvSpPr txBox="1"/>
          <p:nvPr/>
        </p:nvSpPr>
        <p:spPr>
          <a:xfrm>
            <a:off x="7196230" y="676574"/>
            <a:ext cx="47138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Complex synchronous rhythms in nature arise from stochastic, nonlinear biological mechanisms. </a:t>
            </a:r>
          </a:p>
        </p:txBody>
      </p:sp>
      <p:pic>
        <p:nvPicPr>
          <p:cNvPr id="5" name="fireflies sync.mp4">
            <a:hlinkClick r:id="" action="ppaction://media"/>
            <a:extLst>
              <a:ext uri="{FF2B5EF4-FFF2-40B4-BE49-F238E27FC236}">
                <a16:creationId xmlns:a16="http://schemas.microsoft.com/office/drawing/2014/main" id="{7110F898-B985-7945-604D-D0EF9E55D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5689" y="2234816"/>
            <a:ext cx="3765088" cy="30120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B0B1A2-3C67-2C69-53BB-581F547E7261}"/>
              </a:ext>
            </a:extLst>
          </p:cNvPr>
          <p:cNvSpPr txBox="1"/>
          <p:nvPr/>
        </p:nvSpPr>
        <p:spPr>
          <a:xfrm>
            <a:off x="6980313" y="1874729"/>
            <a:ext cx="473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Fireflies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getting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sync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F6A64C-93DB-A589-BD08-D9A1DD2A774D}"/>
              </a:ext>
            </a:extLst>
          </p:cNvPr>
          <p:cNvSpPr txBox="1"/>
          <p:nvPr/>
        </p:nvSpPr>
        <p:spPr>
          <a:xfrm>
            <a:off x="7376329" y="5257130"/>
            <a:ext cx="3943807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MEYER &amp; GWERDER, SYNCHRONICITY (THAILAND), 2015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457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E959BE-4418-EFDD-4708-29337F8C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90" y="3901552"/>
            <a:ext cx="3814533" cy="16447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5C4CC0-4B83-F963-A463-D4C3FA9A0957}"/>
              </a:ext>
            </a:extLst>
          </p:cNvPr>
          <p:cNvSpPr txBox="1"/>
          <p:nvPr/>
        </p:nvSpPr>
        <p:spPr>
          <a:xfrm>
            <a:off x="2010696" y="5612877"/>
            <a:ext cx="31331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POTVIN-TROTTIER ET AL., NATURE, 2016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8B0430-7D10-A18C-CC31-029A6799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637" y="1763383"/>
            <a:ext cx="2180037" cy="20049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5A1543-BEE9-5A32-DD4B-7F6E766DDC66}"/>
              </a:ext>
            </a:extLst>
          </p:cNvPr>
          <p:cNvSpPr txBox="1"/>
          <p:nvPr/>
        </p:nvSpPr>
        <p:spPr>
          <a:xfrm>
            <a:off x="2010696" y="3834946"/>
            <a:ext cx="31331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ELOWITZ &amp; LEIBLER, NATURE, 2001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3A7AD60-96B3-66A5-3C81-DFBB950B9DB5}"/>
              </a:ext>
            </a:extLst>
          </p:cNvPr>
          <p:cNvCxnSpPr>
            <a:cxnSpLocks/>
          </p:cNvCxnSpPr>
          <p:nvPr/>
        </p:nvCxnSpPr>
        <p:spPr>
          <a:xfrm>
            <a:off x="5952020" y="1740195"/>
            <a:ext cx="0" cy="43022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C4165A-85D8-0BEC-91FE-BB16C9BC877C}"/>
              </a:ext>
            </a:extLst>
          </p:cNvPr>
          <p:cNvSpPr txBox="1"/>
          <p:nvPr/>
        </p:nvSpPr>
        <p:spPr>
          <a:xfrm>
            <a:off x="1884715" y="1064108"/>
            <a:ext cx="186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Repressilator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C1AA64-7BED-96D0-6BA0-2A299B2EF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534" y="1703485"/>
            <a:ext cx="1875850" cy="21863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B686B06-03C8-E159-D29D-56A71CA35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920" y="4267684"/>
            <a:ext cx="4291081" cy="135896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233A5EE-DA0A-2D26-F08F-A5039F1E24DB}"/>
              </a:ext>
            </a:extLst>
          </p:cNvPr>
          <p:cNvSpPr txBox="1"/>
          <p:nvPr/>
        </p:nvSpPr>
        <p:spPr>
          <a:xfrm>
            <a:off x="7688112" y="1067753"/>
            <a:ext cx="24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Quorum oscillator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B27FEB8-A96D-2750-1D1B-DC4A6BF96A23}"/>
              </a:ext>
            </a:extLst>
          </p:cNvPr>
          <p:cNvSpPr txBox="1"/>
          <p:nvPr/>
        </p:nvSpPr>
        <p:spPr>
          <a:xfrm>
            <a:off x="8146821" y="3884966"/>
            <a:ext cx="31331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PRINDLE ET AL., NATURE, 2011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A27D964-DB1A-A725-BF48-B26AF3339518}"/>
              </a:ext>
            </a:extLst>
          </p:cNvPr>
          <p:cNvSpPr txBox="1">
            <a:spLocks/>
          </p:cNvSpPr>
          <p:nvPr/>
        </p:nvSpPr>
        <p:spPr>
          <a:xfrm>
            <a:off x="308758" y="312623"/>
            <a:ext cx="10058400" cy="85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Synthetic genetic oscillators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B7E212-F819-5A79-26E5-D4087E50BF47}"/>
              </a:ext>
            </a:extLst>
          </p:cNvPr>
          <p:cNvSpPr txBox="1"/>
          <p:nvPr/>
        </p:nvSpPr>
        <p:spPr>
          <a:xfrm>
            <a:off x="8143551" y="5663289"/>
            <a:ext cx="31331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PRINDLE ET AL., NATURE, 2011</a:t>
            </a:r>
          </a:p>
        </p:txBody>
      </p:sp>
    </p:spTree>
    <p:extLst>
      <p:ext uri="{BB962C8B-B14F-4D97-AF65-F5344CB8AC3E}">
        <p14:creationId xmlns:p14="http://schemas.microsoft.com/office/powerpoint/2010/main" val="236228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72F0DD4-B468-E969-2652-E8AF624329E4}"/>
              </a:ext>
            </a:extLst>
          </p:cNvPr>
          <p:cNvCxnSpPr>
            <a:cxnSpLocks/>
          </p:cNvCxnSpPr>
          <p:nvPr/>
        </p:nvCxnSpPr>
        <p:spPr>
          <a:xfrm>
            <a:off x="9782030" y="2139034"/>
            <a:ext cx="0" cy="75077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BD31F16-7126-DFA2-0166-80B913DB227C}"/>
              </a:ext>
            </a:extLst>
          </p:cNvPr>
          <p:cNvCxnSpPr>
            <a:cxnSpLocks/>
          </p:cNvCxnSpPr>
          <p:nvPr/>
        </p:nvCxnSpPr>
        <p:spPr>
          <a:xfrm flipH="1">
            <a:off x="9468947" y="2889804"/>
            <a:ext cx="626165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E0119A-1764-0C00-C868-0A087F2E655D}"/>
              </a:ext>
            </a:extLst>
          </p:cNvPr>
          <p:cNvSpPr txBox="1"/>
          <p:nvPr/>
        </p:nvSpPr>
        <p:spPr>
          <a:xfrm>
            <a:off x="1146656" y="14527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Biological noise poses fundamental limits on the phase drift of independent repressilators. An external cue is the optimal strategy to prevent it.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C31108-DD40-3B77-69C4-8944C0B1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058" y="3029355"/>
            <a:ext cx="3133180" cy="288155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31E861D-55F4-AE32-88F9-533D0E52288F}"/>
              </a:ext>
            </a:extLst>
          </p:cNvPr>
          <p:cNvSpPr/>
          <p:nvPr/>
        </p:nvSpPr>
        <p:spPr>
          <a:xfrm>
            <a:off x="766444" y="2867781"/>
            <a:ext cx="588969" cy="561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A714B47-CCF3-2F42-F05B-69C9199A0A2A}"/>
              </a:ext>
            </a:extLst>
          </p:cNvPr>
          <p:cNvSpPr txBox="1">
            <a:spLocks/>
          </p:cNvSpPr>
          <p:nvPr/>
        </p:nvSpPr>
        <p:spPr>
          <a:xfrm>
            <a:off x="308758" y="312623"/>
            <a:ext cx="10058400" cy="85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Loss of sync in the repressilator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B625A9A-04E8-D5BB-50B9-DC855E86AE28}"/>
              </a:ext>
            </a:extLst>
          </p:cNvPr>
          <p:cNvSpPr/>
          <p:nvPr/>
        </p:nvSpPr>
        <p:spPr>
          <a:xfrm>
            <a:off x="9387497" y="1279022"/>
            <a:ext cx="789063" cy="791503"/>
          </a:xfrm>
          <a:prstGeom prst="ellipse">
            <a:avLst/>
          </a:prstGeom>
          <a:solidFill>
            <a:srgbClr val="9452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IPTG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CB4A5B-2FC2-7AB7-B230-1055DC8E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60" y="2658046"/>
            <a:ext cx="6095995" cy="40639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0C51046-0E52-C3EF-1FDF-9BCD94FA0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308" y="2925336"/>
            <a:ext cx="6467331" cy="303929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E715EE-BD2A-3182-6ECC-9A352D0ADCD0}"/>
              </a:ext>
            </a:extLst>
          </p:cNvPr>
          <p:cNvSpPr txBox="1"/>
          <p:nvPr/>
        </p:nvSpPr>
        <p:spPr>
          <a:xfrm>
            <a:off x="4428459" y="5943528"/>
            <a:ext cx="31331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POTVIN-TROTTIER ET AL., NATURE, 2016</a:t>
            </a:r>
          </a:p>
        </p:txBody>
      </p:sp>
    </p:spTree>
    <p:extLst>
      <p:ext uri="{BB962C8B-B14F-4D97-AF65-F5344CB8AC3E}">
        <p14:creationId xmlns:p14="http://schemas.microsoft.com/office/powerpoint/2010/main" val="38994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407EEBA8-D79C-7EBC-7176-D716D01D7285}"/>
              </a:ext>
            </a:extLst>
          </p:cNvPr>
          <p:cNvGrpSpPr/>
          <p:nvPr/>
        </p:nvGrpSpPr>
        <p:grpSpPr>
          <a:xfrm>
            <a:off x="805512" y="947856"/>
            <a:ext cx="10580976" cy="5728108"/>
            <a:chOff x="805512" y="992460"/>
            <a:chExt cx="10580976" cy="572810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CB70856-6E09-F7C3-AC0A-B063D6A58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97" t="6512" r="15233" b="17224"/>
            <a:stretch/>
          </p:blipFill>
          <p:spPr>
            <a:xfrm>
              <a:off x="805512" y="992460"/>
              <a:ext cx="10580976" cy="546409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B99125D-72AF-BF39-9BA1-60FC7553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9507" y="2789357"/>
              <a:ext cx="3515080" cy="3495295"/>
            </a:xfrm>
            <a:prstGeom prst="rect">
              <a:avLst/>
            </a:prstGeom>
          </p:spPr>
        </p:pic>
        <p:pic>
          <p:nvPicPr>
            <p:cNvPr id="7" name="Schermata 2022-10-03 alle 10.46.53.png" descr="Schermata 2022-10-03 alle 10.46.53.png">
              <a:extLst>
                <a:ext uri="{FF2B5EF4-FFF2-40B4-BE49-F238E27FC236}">
                  <a16:creationId xmlns:a16="http://schemas.microsoft.com/office/drawing/2014/main" id="{696D7793-933E-74B6-2C77-68344D5B7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336" t="65788" r="42445" b="21618"/>
            <a:stretch/>
          </p:blipFill>
          <p:spPr>
            <a:xfrm rot="10983063">
              <a:off x="2393304" y="5837168"/>
              <a:ext cx="1616755" cy="8834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C47C8F5-555A-DCBE-7AAC-66006F7D8175}"/>
                </a:ext>
              </a:extLst>
            </p:cNvPr>
            <p:cNvSpPr/>
            <p:nvPr/>
          </p:nvSpPr>
          <p:spPr>
            <a:xfrm>
              <a:off x="5646457" y="4537005"/>
              <a:ext cx="1403051" cy="98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endParaRP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106B6655-B441-66C7-7B98-688C239A2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1333" y="5338666"/>
              <a:ext cx="1415613" cy="181014"/>
            </a:xfrm>
            <a:prstGeom prst="straightConnector1">
              <a:avLst/>
            </a:prstGeom>
            <a:ln w="38100" cap="sq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D37C270C-14A3-24F7-1D6F-2A952BF17D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945" y="5171286"/>
              <a:ext cx="37686" cy="363541"/>
            </a:xfrm>
            <a:prstGeom prst="straightConnector1">
              <a:avLst/>
            </a:prstGeom>
            <a:ln w="38100" cap="sq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827BD4E4-579B-BF72-5FF1-43325A2417CD}"/>
              </a:ext>
            </a:extLst>
          </p:cNvPr>
          <p:cNvSpPr txBox="1">
            <a:spLocks/>
          </p:cNvSpPr>
          <p:nvPr/>
        </p:nvSpPr>
        <p:spPr>
          <a:xfrm>
            <a:off x="308758" y="312623"/>
            <a:ext cx="10058400" cy="85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Cueing the clocks with optogenetics</a:t>
            </a:r>
            <a:endParaRPr kumimoji="0" lang="en-US" sz="4000" b="1" i="0" u="none" strike="noStrike" kern="0" cap="none" spc="-8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8C8741-01F3-4FA7-EA5B-C23CC2B90F95}"/>
              </a:ext>
            </a:extLst>
          </p:cNvPr>
          <p:cNvSpPr txBox="1"/>
          <p:nvPr/>
        </p:nvSpPr>
        <p:spPr>
          <a:xfrm>
            <a:off x="7036945" y="1678133"/>
            <a:ext cx="39658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TABOR ET AL., J. MOL. BIO., 2011</a:t>
            </a:r>
          </a:p>
        </p:txBody>
      </p:sp>
    </p:spTree>
    <p:extLst>
      <p:ext uri="{BB962C8B-B14F-4D97-AF65-F5344CB8AC3E}">
        <p14:creationId xmlns:p14="http://schemas.microsoft.com/office/powerpoint/2010/main" val="388110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uppo 245">
            <a:extLst>
              <a:ext uri="{FF2B5EF4-FFF2-40B4-BE49-F238E27FC236}">
                <a16:creationId xmlns:a16="http://schemas.microsoft.com/office/drawing/2014/main" id="{FF54676C-AA19-01CE-04B9-A8DB6AF8F7D5}"/>
              </a:ext>
            </a:extLst>
          </p:cNvPr>
          <p:cNvGrpSpPr/>
          <p:nvPr/>
        </p:nvGrpSpPr>
        <p:grpSpPr>
          <a:xfrm>
            <a:off x="491162" y="744742"/>
            <a:ext cx="11351730" cy="5860676"/>
            <a:chOff x="491162" y="744742"/>
            <a:chExt cx="11351730" cy="5860676"/>
          </a:xfrm>
        </p:grpSpPr>
        <p:sp>
          <p:nvSpPr>
            <p:cNvPr id="201" name="Rettangolo arrotondato"/>
            <p:cNvSpPr/>
            <p:nvPr/>
          </p:nvSpPr>
          <p:spPr>
            <a:xfrm>
              <a:off x="5748241" y="1167224"/>
              <a:ext cx="6094651" cy="3775837"/>
            </a:xfrm>
            <a:prstGeom prst="roundRect">
              <a:avLst>
                <a:gd name="adj" fmla="val 8158"/>
              </a:avLst>
            </a:prstGeom>
            <a:solidFill>
              <a:srgbClr val="FFC000">
                <a:alpha val="27920"/>
              </a:srgb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5" name="samples start with chemical synchronization"/>
            <p:cNvSpPr txBox="1"/>
            <p:nvPr/>
          </p:nvSpPr>
          <p:spPr>
            <a:xfrm>
              <a:off x="6417171" y="744742"/>
              <a:ext cx="4744569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samples start with chemical synchronization</a:t>
              </a:r>
            </a:p>
          </p:txBody>
        </p:sp>
        <p:sp>
          <p:nvSpPr>
            <p:cNvPr id="218" name="Rettangolo"/>
            <p:cNvSpPr/>
            <p:nvPr/>
          </p:nvSpPr>
          <p:spPr>
            <a:xfrm>
              <a:off x="7895281" y="1382927"/>
              <a:ext cx="1745250" cy="55544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0" name="Freccia"/>
            <p:cNvSpPr/>
            <p:nvPr/>
          </p:nvSpPr>
          <p:spPr>
            <a:xfrm rot="16200000" flipH="1">
              <a:off x="8521603" y="2592714"/>
              <a:ext cx="689105" cy="322900"/>
            </a:xfrm>
            <a:prstGeom prst="rightArrow">
              <a:avLst>
                <a:gd name="adj1" fmla="val 26298"/>
                <a:gd name="adj2" fmla="val 90513"/>
              </a:avLst>
            </a:prstGeom>
            <a:solidFill>
              <a:srgbClr val="000000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1" name="2h growth"/>
            <p:cNvSpPr txBox="1"/>
            <p:nvPr/>
          </p:nvSpPr>
          <p:spPr>
            <a:xfrm>
              <a:off x="9215129" y="2531862"/>
              <a:ext cx="1141659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2h growth</a:t>
              </a:r>
            </a:p>
          </p:txBody>
        </p:sp>
        <p:sp>
          <p:nvSpPr>
            <p:cNvPr id="222" name="OD and fluorescence measurement…"/>
            <p:cNvSpPr txBox="1"/>
            <p:nvPr/>
          </p:nvSpPr>
          <p:spPr>
            <a:xfrm>
              <a:off x="6662975" y="3174045"/>
              <a:ext cx="4179670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OD and fluorescence measurement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refresh with new medium in 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new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wells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alatino"/>
                <a:cs typeface="Calibri" panose="020F0502020204030204" pitchFamily="34" charset="0"/>
                <a:sym typeface="Palatino"/>
              </a:endParaRPr>
            </a:p>
          </p:txBody>
        </p:sp>
        <p:sp>
          <p:nvSpPr>
            <p:cNvPr id="235" name="repeat for days long measurement of exponential phase bacteria"/>
            <p:cNvSpPr txBox="1"/>
            <p:nvPr/>
          </p:nvSpPr>
          <p:spPr>
            <a:xfrm>
              <a:off x="6750376" y="5336918"/>
              <a:ext cx="4276756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repeat for population measurements of exponential phase bacteria</a:t>
              </a:r>
            </a:p>
          </p:txBody>
        </p:sp>
        <p:sp>
          <p:nvSpPr>
            <p:cNvPr id="236" name="Forma"/>
            <p:cNvSpPr/>
            <p:nvPr/>
          </p:nvSpPr>
          <p:spPr>
            <a:xfrm rot="5980942" flipH="1">
              <a:off x="5184383" y="2424255"/>
              <a:ext cx="2866397" cy="1108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98" y="20316"/>
                  </a:moveTo>
                  <a:lnTo>
                    <a:pt x="19398" y="21600"/>
                  </a:lnTo>
                  <a:lnTo>
                    <a:pt x="21600" y="19858"/>
                  </a:lnTo>
                  <a:lnTo>
                    <a:pt x="19398" y="18115"/>
                  </a:lnTo>
                  <a:lnTo>
                    <a:pt x="19398" y="19399"/>
                  </a:lnTo>
                  <a:cubicBezTo>
                    <a:pt x="15637" y="18070"/>
                    <a:pt x="11957" y="15516"/>
                    <a:pt x="8444" y="11798"/>
                  </a:cubicBezTo>
                  <a:cubicBezTo>
                    <a:pt x="5475" y="8656"/>
                    <a:pt x="2644" y="4700"/>
                    <a:pt x="0" y="0"/>
                  </a:cubicBezTo>
                  <a:lnTo>
                    <a:pt x="0" y="916"/>
                  </a:lnTo>
                  <a:cubicBezTo>
                    <a:pt x="2644" y="5617"/>
                    <a:pt x="5475" y="9572"/>
                    <a:pt x="8444" y="12715"/>
                  </a:cubicBezTo>
                  <a:cubicBezTo>
                    <a:pt x="11957" y="16432"/>
                    <a:pt x="15637" y="18986"/>
                    <a:pt x="19398" y="20316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3" name="96-well plate…">
              <a:extLst>
                <a:ext uri="{FF2B5EF4-FFF2-40B4-BE49-F238E27FC236}">
                  <a16:creationId xmlns:a16="http://schemas.microsoft.com/office/drawing/2014/main" id="{E05A3B43-1E86-5268-21CA-2DD870F49FE7}"/>
                </a:ext>
              </a:extLst>
            </p:cNvPr>
            <p:cNvSpPr txBox="1"/>
            <p:nvPr/>
          </p:nvSpPr>
          <p:spPr>
            <a:xfrm>
              <a:off x="738287" y="1256817"/>
              <a:ext cx="414049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96-well plate for population measurement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"/>
                  <a:cs typeface="Calibri" panose="020F0502020204030204" pitchFamily="34" charset="0"/>
                  <a:sym typeface="Palatino"/>
                </a:rPr>
                <a:t>with light input</a:t>
              </a:r>
            </a:p>
          </p:txBody>
        </p:sp>
        <p:sp>
          <p:nvSpPr>
            <p:cNvPr id="266" name="CasellaDiTesto 265">
              <a:extLst>
                <a:ext uri="{FF2B5EF4-FFF2-40B4-BE49-F238E27FC236}">
                  <a16:creationId xmlns:a16="http://schemas.microsoft.com/office/drawing/2014/main" id="{47BDE33B-DB4B-42B8-8CC4-236EBD8C40D4}"/>
                </a:ext>
              </a:extLst>
            </p:cNvPr>
            <p:cNvSpPr txBox="1"/>
            <p:nvPr/>
          </p:nvSpPr>
          <p:spPr>
            <a:xfrm>
              <a:off x="1327161" y="5670342"/>
              <a:ext cx="315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</a:rPr>
                <a:t>well controllable with RGB LEDs</a:t>
              </a:r>
            </a:p>
          </p:txBody>
        </p: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7FDB9540-DEFE-7C82-D65B-0D9DD3806CA9}"/>
                </a:ext>
              </a:extLst>
            </p:cNvPr>
            <p:cNvSpPr txBox="1"/>
            <p:nvPr/>
          </p:nvSpPr>
          <p:spPr>
            <a:xfrm>
              <a:off x="1302160" y="6236086"/>
              <a:ext cx="357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</a:rPr>
                <a:t>well for growing without light input</a:t>
              </a:r>
            </a:p>
          </p:txBody>
        </p:sp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E25639AD-AFB5-45D0-9FF8-7C6C0B847388}"/>
                </a:ext>
              </a:extLst>
            </p:cNvPr>
            <p:cNvSpPr/>
            <p:nvPr/>
          </p:nvSpPr>
          <p:spPr>
            <a:xfrm>
              <a:off x="8145233" y="1472456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A8DAC4C8-7D51-7951-6A66-4504F047A68E}"/>
                </a:ext>
              </a:extLst>
            </p:cNvPr>
            <p:cNvSpPr/>
            <p:nvPr/>
          </p:nvSpPr>
          <p:spPr>
            <a:xfrm>
              <a:off x="8595781" y="1472456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B7439B4C-4E19-8633-5BA1-FEAB699CAF85}"/>
                </a:ext>
              </a:extLst>
            </p:cNvPr>
            <p:cNvSpPr/>
            <p:nvPr/>
          </p:nvSpPr>
          <p:spPr>
            <a:xfrm>
              <a:off x="9046329" y="1472456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E73B61CA-D70B-6A80-11B9-C03D5D37D604}"/>
                </a:ext>
              </a:extLst>
            </p:cNvPr>
            <p:cNvSpPr/>
            <p:nvPr/>
          </p:nvSpPr>
          <p:spPr>
            <a:xfrm>
              <a:off x="7895281" y="4108503"/>
              <a:ext cx="1745250" cy="55544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B4991057-5F34-A2F4-867D-ACC3D58A2A7A}"/>
                </a:ext>
              </a:extLst>
            </p:cNvPr>
            <p:cNvSpPr/>
            <p:nvPr/>
          </p:nvSpPr>
          <p:spPr>
            <a:xfrm>
              <a:off x="8145233" y="4198032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Cerchio">
              <a:extLst>
                <a:ext uri="{FF2B5EF4-FFF2-40B4-BE49-F238E27FC236}">
                  <a16:creationId xmlns:a16="http://schemas.microsoft.com/office/drawing/2014/main" id="{E5BFD13D-7B60-FD4D-CCAC-CB181DB56187}"/>
                </a:ext>
              </a:extLst>
            </p:cNvPr>
            <p:cNvSpPr/>
            <p:nvPr/>
          </p:nvSpPr>
          <p:spPr>
            <a:xfrm>
              <a:off x="8595781" y="4198032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Cerchio">
              <a:extLst>
                <a:ext uri="{FF2B5EF4-FFF2-40B4-BE49-F238E27FC236}">
                  <a16:creationId xmlns:a16="http://schemas.microsoft.com/office/drawing/2014/main" id="{95F3C6C1-987C-E7B9-AB8D-C71CAB72341D}"/>
                </a:ext>
              </a:extLst>
            </p:cNvPr>
            <p:cNvSpPr/>
            <p:nvPr/>
          </p:nvSpPr>
          <p:spPr>
            <a:xfrm>
              <a:off x="9046329" y="4198032"/>
              <a:ext cx="387351" cy="38735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2E78D766-FF10-FC41-40D1-C876C5E6F100}"/>
                </a:ext>
              </a:extLst>
            </p:cNvPr>
            <p:cNvGrpSpPr/>
            <p:nvPr/>
          </p:nvGrpSpPr>
          <p:grpSpPr>
            <a:xfrm>
              <a:off x="491162" y="1991636"/>
              <a:ext cx="4607188" cy="3379665"/>
              <a:chOff x="3376227" y="1360862"/>
              <a:chExt cx="5624450" cy="4269634"/>
            </a:xfrm>
          </p:grpSpPr>
          <p:sp>
            <p:nvSpPr>
              <p:cNvPr id="3" name="Rettangolo">
                <a:extLst>
                  <a:ext uri="{FF2B5EF4-FFF2-40B4-BE49-F238E27FC236}">
                    <a16:creationId xmlns:a16="http://schemas.microsoft.com/office/drawing/2014/main" id="{D417531C-CD58-173F-5B06-AA3B1CDDFFC8}"/>
                  </a:ext>
                </a:extLst>
              </p:cNvPr>
              <p:cNvSpPr/>
              <p:nvPr/>
            </p:nvSpPr>
            <p:spPr>
              <a:xfrm>
                <a:off x="3376227" y="1360862"/>
                <a:ext cx="5624450" cy="426963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B121031B-0148-A27A-019A-E4540C2EB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7860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AC7ECD7A-0EF2-F27D-6DC6-D85DF7A4E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74516" y="1463671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2698453-15EF-869E-C3B6-DFB13FEC7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28622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29A84D9F-B257-2531-8AB0-EA7D27221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81768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1D4B554E-F0EC-AA46-8B54-47B730606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14987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C3D072A4-398D-6834-54E3-D859ECDA5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71643" y="1463671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4E078675-049B-56D6-7470-2B0086B77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25749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8672767-26B1-06F0-0BC9-59FC8B9C5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78895" y="147476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EBA8B892-F40E-36B0-6C4F-ED52130EE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7860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C7F55E3-ADAB-26E5-34E1-1EAB4382A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74516" y="1976941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F745BA7B-6C4D-1678-602F-C42C23C73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28622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11CB73F1-FEDA-5996-0632-2B1E3B2E5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81768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99042468-3CB6-B7CE-CE45-08A7B01EB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14987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3110058-BD21-9266-65A6-99F22DFF9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71643" y="1976941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4E9FECF5-7692-FACD-3BEA-45506CF3A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25749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A49A9490-E74F-8392-E443-C71570F31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78895" y="1988039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19B4D45C-8D8D-6502-7BDE-5ADA66C2C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27527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766F95AA-A816-FB66-B61C-5798E64F1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84183" y="249508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69CA82CD-F238-6597-0C8D-1C346A7D6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8289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99F0E6DE-33EB-EC25-4594-E9C9EA462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1435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F22AD57C-BD30-1C41-DD01-68ACAB9D9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24654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95808DD3-716E-CF7C-B776-56BA53F27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81310" y="249508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C1964D7A-BC6F-F2C2-DDA9-388F85923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5416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2C14084C-96DB-8E8F-8B4B-E7D42599A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88562" y="250618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1398C0D8-0F62-8067-B178-30E213B28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27527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AFE3EB35-7FCB-A7CE-3608-2FDE2671A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84183" y="300835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CB954184-1B3E-E78D-E37C-EA948C389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8289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BCD64F8F-9973-10BA-823F-5A18AE26C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1435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1A99D05B-41B9-6068-E988-02599FD7C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24654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54212B82-08B1-40DC-720C-7BD78A999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81310" y="300835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ADAA4875-66D1-C887-0D29-ABEA66CE5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5416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0D9FA803-4615-4A7F-5AE0-398117414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88562" y="301945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3FFD1D8C-98CC-BD93-4CCA-7345A99F7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44395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19D30B30-C67F-B437-64CF-A53436EA3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01051" y="352162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03D431F8-2A53-C934-DB23-13216967F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55157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0DB66321-330E-A3C3-2943-F47B91AE3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08303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90AE43A8-C310-6017-E460-DEA86FE1C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1522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A435A7E2-9606-6350-1B7F-A656E4B67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98178" y="352162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0" name="Immagine 49">
                <a:extLst>
                  <a:ext uri="{FF2B5EF4-FFF2-40B4-BE49-F238E27FC236}">
                    <a16:creationId xmlns:a16="http://schemas.microsoft.com/office/drawing/2014/main" id="{EAB31328-BE7C-FD5A-3673-A41216AD9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52284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A1A00900-D831-E008-FEEF-B9815D494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05430" y="353272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2" name="Immagine 51">
                <a:extLst>
                  <a:ext uri="{FF2B5EF4-FFF2-40B4-BE49-F238E27FC236}">
                    <a16:creationId xmlns:a16="http://schemas.microsoft.com/office/drawing/2014/main" id="{C1DB0F79-6037-42E3-8EA8-C512F3873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44395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3" name="Immagine 52">
                <a:extLst>
                  <a:ext uri="{FF2B5EF4-FFF2-40B4-BE49-F238E27FC236}">
                    <a16:creationId xmlns:a16="http://schemas.microsoft.com/office/drawing/2014/main" id="{4A97F9D0-2D18-79F3-9237-2D4F90F93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01051" y="403489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4" name="Immagine 53">
                <a:extLst>
                  <a:ext uri="{FF2B5EF4-FFF2-40B4-BE49-F238E27FC236}">
                    <a16:creationId xmlns:a16="http://schemas.microsoft.com/office/drawing/2014/main" id="{34131B66-32EF-4A70-B762-EC1B25F23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55157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92BF7919-9CD5-01C5-6BBF-A7333DF45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08303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6" name="Immagine 55">
                <a:extLst>
                  <a:ext uri="{FF2B5EF4-FFF2-40B4-BE49-F238E27FC236}">
                    <a16:creationId xmlns:a16="http://schemas.microsoft.com/office/drawing/2014/main" id="{7D3C738E-63AE-40D5-9555-6CFC291E3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1522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5E936C28-C286-856B-D647-CFC87373B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98178" y="4034894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A7444F5F-F5C0-1974-F121-FF28578FD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52284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2C42F18C-D330-6A14-CBBF-AB79CD4B6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05430" y="4045992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89539E1F-8D1E-9BEB-65FF-35AE6316D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54062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9DB8C729-3755-3298-42C9-526697529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0718" y="4553037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9D9C8F93-1A02-1048-96C7-1764C4421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824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63" name="Immagine 62">
                <a:extLst>
                  <a:ext uri="{FF2B5EF4-FFF2-40B4-BE49-F238E27FC236}">
                    <a16:creationId xmlns:a16="http://schemas.microsoft.com/office/drawing/2014/main" id="{C851B372-2865-8951-22FA-272FC0E1D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17970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2" name="Immagine 191">
                <a:extLst>
                  <a:ext uri="{FF2B5EF4-FFF2-40B4-BE49-F238E27FC236}">
                    <a16:creationId xmlns:a16="http://schemas.microsoft.com/office/drawing/2014/main" id="{D9E5BAC8-A83F-93A1-78FD-CEFE685F8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51189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3" name="Immagine 192">
                <a:extLst>
                  <a:ext uri="{FF2B5EF4-FFF2-40B4-BE49-F238E27FC236}">
                    <a16:creationId xmlns:a16="http://schemas.microsoft.com/office/drawing/2014/main" id="{C1F1EF89-21E4-4D82-E274-E94DEECDD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7845" y="4553037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4" name="Immagine 193">
                <a:extLst>
                  <a:ext uri="{FF2B5EF4-FFF2-40B4-BE49-F238E27FC236}">
                    <a16:creationId xmlns:a16="http://schemas.microsoft.com/office/drawing/2014/main" id="{C5F5840E-58B8-25AE-BF4F-D7E1A925B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61951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5" name="Immagine 194">
                <a:extLst>
                  <a:ext uri="{FF2B5EF4-FFF2-40B4-BE49-F238E27FC236}">
                    <a16:creationId xmlns:a16="http://schemas.microsoft.com/office/drawing/2014/main" id="{5F1166A4-01DD-A630-AEB3-DFD72B171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15097" y="456413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6" name="Immagine 195">
                <a:extLst>
                  <a:ext uri="{FF2B5EF4-FFF2-40B4-BE49-F238E27FC236}">
                    <a16:creationId xmlns:a16="http://schemas.microsoft.com/office/drawing/2014/main" id="{0BE278E2-B862-618D-C074-CA7DA4652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54062" y="507740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7" name="Immagine 196">
                <a:extLst>
                  <a:ext uri="{FF2B5EF4-FFF2-40B4-BE49-F238E27FC236}">
                    <a16:creationId xmlns:a16="http://schemas.microsoft.com/office/drawing/2014/main" id="{8298FA00-5D30-7AA9-F8AB-D09C2C31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0718" y="5066307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8" name="Immagine 197">
                <a:extLst>
                  <a:ext uri="{FF2B5EF4-FFF2-40B4-BE49-F238E27FC236}">
                    <a16:creationId xmlns:a16="http://schemas.microsoft.com/office/drawing/2014/main" id="{BBB5F3D1-4793-7F78-5604-5F9D4E30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824" y="507740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199" name="Immagine 198">
                <a:extLst>
                  <a:ext uri="{FF2B5EF4-FFF2-40B4-BE49-F238E27FC236}">
                    <a16:creationId xmlns:a16="http://schemas.microsoft.com/office/drawing/2014/main" id="{81C47941-C59E-B827-AA87-0AC73767B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17970" y="507740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00" name="Immagine 199">
                <a:extLst>
                  <a:ext uri="{FF2B5EF4-FFF2-40B4-BE49-F238E27FC236}">
                    <a16:creationId xmlns:a16="http://schemas.microsoft.com/office/drawing/2014/main" id="{2FB057D0-EFB6-06C4-BC23-BDE78DE81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51189" y="507740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02" name="Immagine 201">
                <a:extLst>
                  <a:ext uri="{FF2B5EF4-FFF2-40B4-BE49-F238E27FC236}">
                    <a16:creationId xmlns:a16="http://schemas.microsoft.com/office/drawing/2014/main" id="{609F9C94-7489-476D-987D-D3CFA6342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7845" y="5066307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03" name="Immagine 202">
                <a:extLst>
                  <a:ext uri="{FF2B5EF4-FFF2-40B4-BE49-F238E27FC236}">
                    <a16:creationId xmlns:a16="http://schemas.microsoft.com/office/drawing/2014/main" id="{F0CA0C43-D12E-FD5F-F68D-B5D6D1D3B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61951" y="5077405"/>
                <a:ext cx="406684" cy="409548"/>
              </a:xfrm>
              <a:prstGeom prst="rect">
                <a:avLst/>
              </a:prstGeom>
            </p:spPr>
          </p:pic>
          <p:pic>
            <p:nvPicPr>
              <p:cNvPr id="204" name="Immagine 203">
                <a:extLst>
                  <a:ext uri="{FF2B5EF4-FFF2-40B4-BE49-F238E27FC236}">
                    <a16:creationId xmlns:a16="http://schemas.microsoft.com/office/drawing/2014/main" id="{3683FFA1-D64C-DE76-355F-0B88DFB5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15097" y="5077405"/>
                <a:ext cx="406684" cy="409548"/>
              </a:xfrm>
              <a:prstGeom prst="rect">
                <a:avLst/>
              </a:prstGeom>
            </p:spPr>
          </p:pic>
          <p:sp>
            <p:nvSpPr>
              <p:cNvPr id="206" name="Cerchio">
                <a:extLst>
                  <a:ext uri="{FF2B5EF4-FFF2-40B4-BE49-F238E27FC236}">
                    <a16:creationId xmlns:a16="http://schemas.microsoft.com/office/drawing/2014/main" id="{83E8D7FC-5B10-CCDC-1B16-B32B0907C9D2}"/>
                  </a:ext>
                </a:extLst>
              </p:cNvPr>
              <p:cNvSpPr/>
              <p:nvPr/>
            </p:nvSpPr>
            <p:spPr>
              <a:xfrm>
                <a:off x="3494113" y="148649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7" name="Cerchio">
                <a:extLst>
                  <a:ext uri="{FF2B5EF4-FFF2-40B4-BE49-F238E27FC236}">
                    <a16:creationId xmlns:a16="http://schemas.microsoft.com/office/drawing/2014/main" id="{9F4F2B62-EC46-1A87-D401-84364AC56B0F}"/>
                  </a:ext>
                </a:extLst>
              </p:cNvPr>
              <p:cNvSpPr/>
              <p:nvPr/>
            </p:nvSpPr>
            <p:spPr>
              <a:xfrm>
                <a:off x="3944661" y="148649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8" name="Cerchio">
                <a:extLst>
                  <a:ext uri="{FF2B5EF4-FFF2-40B4-BE49-F238E27FC236}">
                    <a16:creationId xmlns:a16="http://schemas.microsoft.com/office/drawing/2014/main" id="{9A815E05-F5D5-0C29-6272-40FF4FB64D12}"/>
                  </a:ext>
                </a:extLst>
              </p:cNvPr>
              <p:cNvSpPr/>
              <p:nvPr/>
            </p:nvSpPr>
            <p:spPr>
              <a:xfrm>
                <a:off x="3494113" y="1988039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9" name="Cerchio">
                <a:extLst>
                  <a:ext uri="{FF2B5EF4-FFF2-40B4-BE49-F238E27FC236}">
                    <a16:creationId xmlns:a16="http://schemas.microsoft.com/office/drawing/2014/main" id="{48A6455D-9603-F48F-540B-25770A9EB5F3}"/>
                  </a:ext>
                </a:extLst>
              </p:cNvPr>
              <p:cNvSpPr/>
              <p:nvPr/>
            </p:nvSpPr>
            <p:spPr>
              <a:xfrm>
                <a:off x="3944661" y="1988039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0" name="Cerchio">
                <a:extLst>
                  <a:ext uri="{FF2B5EF4-FFF2-40B4-BE49-F238E27FC236}">
                    <a16:creationId xmlns:a16="http://schemas.microsoft.com/office/drawing/2014/main" id="{0BAC4DAB-7348-8A52-1A2F-3926AFFB5674}"/>
                  </a:ext>
                </a:extLst>
              </p:cNvPr>
              <p:cNvSpPr/>
              <p:nvPr/>
            </p:nvSpPr>
            <p:spPr>
              <a:xfrm>
                <a:off x="3494113" y="250680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1" name="Cerchio">
                <a:extLst>
                  <a:ext uri="{FF2B5EF4-FFF2-40B4-BE49-F238E27FC236}">
                    <a16:creationId xmlns:a16="http://schemas.microsoft.com/office/drawing/2014/main" id="{B8790CF7-4F6F-446A-EDF6-DF2BBACFECBA}"/>
                  </a:ext>
                </a:extLst>
              </p:cNvPr>
              <p:cNvSpPr/>
              <p:nvPr/>
            </p:nvSpPr>
            <p:spPr>
              <a:xfrm>
                <a:off x="3944661" y="250680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2" name="Cerchio">
                <a:extLst>
                  <a:ext uri="{FF2B5EF4-FFF2-40B4-BE49-F238E27FC236}">
                    <a16:creationId xmlns:a16="http://schemas.microsoft.com/office/drawing/2014/main" id="{0BC125E0-BB0E-4902-A904-EC52827985B9}"/>
                  </a:ext>
                </a:extLst>
              </p:cNvPr>
              <p:cNvSpPr/>
              <p:nvPr/>
            </p:nvSpPr>
            <p:spPr>
              <a:xfrm>
                <a:off x="3494113" y="3008354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3" name="Cerchio">
                <a:extLst>
                  <a:ext uri="{FF2B5EF4-FFF2-40B4-BE49-F238E27FC236}">
                    <a16:creationId xmlns:a16="http://schemas.microsoft.com/office/drawing/2014/main" id="{6C4E8F1D-B96A-A205-61F0-B351B46D55AB}"/>
                  </a:ext>
                </a:extLst>
              </p:cNvPr>
              <p:cNvSpPr/>
              <p:nvPr/>
            </p:nvSpPr>
            <p:spPr>
              <a:xfrm>
                <a:off x="3944661" y="3008354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4" name="Cerchio">
                <a:extLst>
                  <a:ext uri="{FF2B5EF4-FFF2-40B4-BE49-F238E27FC236}">
                    <a16:creationId xmlns:a16="http://schemas.microsoft.com/office/drawing/2014/main" id="{22A704AB-D77A-AD54-810F-EBBF98D60B66}"/>
                  </a:ext>
                </a:extLst>
              </p:cNvPr>
              <p:cNvSpPr/>
              <p:nvPr/>
            </p:nvSpPr>
            <p:spPr>
              <a:xfrm>
                <a:off x="3494113" y="353272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5" name="Cerchio">
                <a:extLst>
                  <a:ext uri="{FF2B5EF4-FFF2-40B4-BE49-F238E27FC236}">
                    <a16:creationId xmlns:a16="http://schemas.microsoft.com/office/drawing/2014/main" id="{5CFE5251-FC2F-9AEC-872E-766CE3C37AE5}"/>
                  </a:ext>
                </a:extLst>
              </p:cNvPr>
              <p:cNvSpPr/>
              <p:nvPr/>
            </p:nvSpPr>
            <p:spPr>
              <a:xfrm>
                <a:off x="3944661" y="353272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6" name="Cerchio">
                <a:extLst>
                  <a:ext uri="{FF2B5EF4-FFF2-40B4-BE49-F238E27FC236}">
                    <a16:creationId xmlns:a16="http://schemas.microsoft.com/office/drawing/2014/main" id="{92C8E28F-CFB7-40AC-287C-DBFE80869BFE}"/>
                  </a:ext>
                </a:extLst>
              </p:cNvPr>
              <p:cNvSpPr/>
              <p:nvPr/>
            </p:nvSpPr>
            <p:spPr>
              <a:xfrm>
                <a:off x="3494113" y="4034269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7" name="Cerchio">
                <a:extLst>
                  <a:ext uri="{FF2B5EF4-FFF2-40B4-BE49-F238E27FC236}">
                    <a16:creationId xmlns:a16="http://schemas.microsoft.com/office/drawing/2014/main" id="{F040A122-60B8-F639-3183-4EA7EA090E1A}"/>
                  </a:ext>
                </a:extLst>
              </p:cNvPr>
              <p:cNvSpPr/>
              <p:nvPr/>
            </p:nvSpPr>
            <p:spPr>
              <a:xfrm>
                <a:off x="3944661" y="4034269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9" name="Cerchio">
                <a:extLst>
                  <a:ext uri="{FF2B5EF4-FFF2-40B4-BE49-F238E27FC236}">
                    <a16:creationId xmlns:a16="http://schemas.microsoft.com/office/drawing/2014/main" id="{56086D85-D46B-745C-C120-02C31292D81C}"/>
                  </a:ext>
                </a:extLst>
              </p:cNvPr>
              <p:cNvSpPr/>
              <p:nvPr/>
            </p:nvSpPr>
            <p:spPr>
              <a:xfrm>
                <a:off x="3494113" y="455303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3" name="Cerchio">
                <a:extLst>
                  <a:ext uri="{FF2B5EF4-FFF2-40B4-BE49-F238E27FC236}">
                    <a16:creationId xmlns:a16="http://schemas.microsoft.com/office/drawing/2014/main" id="{DA371C22-CABF-A0CD-5AE5-BC252065AED8}"/>
                  </a:ext>
                </a:extLst>
              </p:cNvPr>
              <p:cNvSpPr/>
              <p:nvPr/>
            </p:nvSpPr>
            <p:spPr>
              <a:xfrm>
                <a:off x="3944661" y="455303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4" name="Cerchio">
                <a:extLst>
                  <a:ext uri="{FF2B5EF4-FFF2-40B4-BE49-F238E27FC236}">
                    <a16:creationId xmlns:a16="http://schemas.microsoft.com/office/drawing/2014/main" id="{E9705CD8-5158-645A-9611-AE1472BABB58}"/>
                  </a:ext>
                </a:extLst>
              </p:cNvPr>
              <p:cNvSpPr/>
              <p:nvPr/>
            </p:nvSpPr>
            <p:spPr>
              <a:xfrm>
                <a:off x="3494113" y="5054584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5" name="Cerchio">
                <a:extLst>
                  <a:ext uri="{FF2B5EF4-FFF2-40B4-BE49-F238E27FC236}">
                    <a16:creationId xmlns:a16="http://schemas.microsoft.com/office/drawing/2014/main" id="{DC1E6F47-736D-5162-EBE9-85A39F5C85BA}"/>
                  </a:ext>
                </a:extLst>
              </p:cNvPr>
              <p:cNvSpPr/>
              <p:nvPr/>
            </p:nvSpPr>
            <p:spPr>
              <a:xfrm>
                <a:off x="3944661" y="5054584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6" name="Cerchio">
                <a:extLst>
                  <a:ext uri="{FF2B5EF4-FFF2-40B4-BE49-F238E27FC236}">
                    <a16:creationId xmlns:a16="http://schemas.microsoft.com/office/drawing/2014/main" id="{D1172414-0EB3-57EF-D511-581225EBBED9}"/>
                  </a:ext>
                </a:extLst>
              </p:cNvPr>
              <p:cNvSpPr/>
              <p:nvPr/>
            </p:nvSpPr>
            <p:spPr>
              <a:xfrm>
                <a:off x="8107954" y="1487080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7" name="Cerchio">
                <a:extLst>
                  <a:ext uri="{FF2B5EF4-FFF2-40B4-BE49-F238E27FC236}">
                    <a16:creationId xmlns:a16="http://schemas.microsoft.com/office/drawing/2014/main" id="{8ACD81DC-8980-F429-F1CE-373E8B6A138A}"/>
                  </a:ext>
                </a:extLst>
              </p:cNvPr>
              <p:cNvSpPr/>
              <p:nvPr/>
            </p:nvSpPr>
            <p:spPr>
              <a:xfrm>
                <a:off x="8558502" y="1487080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8" name="Cerchio">
                <a:extLst>
                  <a:ext uri="{FF2B5EF4-FFF2-40B4-BE49-F238E27FC236}">
                    <a16:creationId xmlns:a16="http://schemas.microsoft.com/office/drawing/2014/main" id="{55239638-DCE1-C010-309E-B87CBD52611D}"/>
                  </a:ext>
                </a:extLst>
              </p:cNvPr>
              <p:cNvSpPr/>
              <p:nvPr/>
            </p:nvSpPr>
            <p:spPr>
              <a:xfrm>
                <a:off x="8107954" y="198862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9" name="Cerchio">
                <a:extLst>
                  <a:ext uri="{FF2B5EF4-FFF2-40B4-BE49-F238E27FC236}">
                    <a16:creationId xmlns:a16="http://schemas.microsoft.com/office/drawing/2014/main" id="{298FC8AB-F26D-0DE6-5E00-157599616D5E}"/>
                  </a:ext>
                </a:extLst>
              </p:cNvPr>
              <p:cNvSpPr/>
              <p:nvPr/>
            </p:nvSpPr>
            <p:spPr>
              <a:xfrm>
                <a:off x="8558502" y="1988627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0" name="Cerchio">
                <a:extLst>
                  <a:ext uri="{FF2B5EF4-FFF2-40B4-BE49-F238E27FC236}">
                    <a16:creationId xmlns:a16="http://schemas.microsoft.com/office/drawing/2014/main" id="{C26F186C-C352-1A64-341A-6581789C8E55}"/>
                  </a:ext>
                </a:extLst>
              </p:cNvPr>
              <p:cNvSpPr/>
              <p:nvPr/>
            </p:nvSpPr>
            <p:spPr>
              <a:xfrm>
                <a:off x="8107954" y="2507395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1" name="Cerchio">
                <a:extLst>
                  <a:ext uri="{FF2B5EF4-FFF2-40B4-BE49-F238E27FC236}">
                    <a16:creationId xmlns:a16="http://schemas.microsoft.com/office/drawing/2014/main" id="{EA0702ED-581B-8ED4-A858-2B4A555A7782}"/>
                  </a:ext>
                </a:extLst>
              </p:cNvPr>
              <p:cNvSpPr/>
              <p:nvPr/>
            </p:nvSpPr>
            <p:spPr>
              <a:xfrm>
                <a:off x="8558502" y="2507395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2" name="Cerchio">
                <a:extLst>
                  <a:ext uri="{FF2B5EF4-FFF2-40B4-BE49-F238E27FC236}">
                    <a16:creationId xmlns:a16="http://schemas.microsoft.com/office/drawing/2014/main" id="{FDCDEA09-6B00-E608-502B-42B9793703F8}"/>
                  </a:ext>
                </a:extLst>
              </p:cNvPr>
              <p:cNvSpPr/>
              <p:nvPr/>
            </p:nvSpPr>
            <p:spPr>
              <a:xfrm>
                <a:off x="8107954" y="300894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3" name="Cerchio">
                <a:extLst>
                  <a:ext uri="{FF2B5EF4-FFF2-40B4-BE49-F238E27FC236}">
                    <a16:creationId xmlns:a16="http://schemas.microsoft.com/office/drawing/2014/main" id="{FA3BD47C-10EB-29C5-32AF-EDA8459C91D6}"/>
                  </a:ext>
                </a:extLst>
              </p:cNvPr>
              <p:cNvSpPr/>
              <p:nvPr/>
            </p:nvSpPr>
            <p:spPr>
              <a:xfrm>
                <a:off x="8558502" y="3008942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4" name="Cerchio">
                <a:extLst>
                  <a:ext uri="{FF2B5EF4-FFF2-40B4-BE49-F238E27FC236}">
                    <a16:creationId xmlns:a16="http://schemas.microsoft.com/office/drawing/2014/main" id="{5A4860DA-4B5F-44DA-2A3B-4E96F19D75ED}"/>
                  </a:ext>
                </a:extLst>
              </p:cNvPr>
              <p:cNvSpPr/>
              <p:nvPr/>
            </p:nvSpPr>
            <p:spPr>
              <a:xfrm>
                <a:off x="8107954" y="3533310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7" name="Cerchio">
                <a:extLst>
                  <a:ext uri="{FF2B5EF4-FFF2-40B4-BE49-F238E27FC236}">
                    <a16:creationId xmlns:a16="http://schemas.microsoft.com/office/drawing/2014/main" id="{68AFC6BA-DA8D-A587-6700-7D68A8E7C52B}"/>
                  </a:ext>
                </a:extLst>
              </p:cNvPr>
              <p:cNvSpPr/>
              <p:nvPr/>
            </p:nvSpPr>
            <p:spPr>
              <a:xfrm>
                <a:off x="8558502" y="3533310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8" name="Cerchio">
                <a:extLst>
                  <a:ext uri="{FF2B5EF4-FFF2-40B4-BE49-F238E27FC236}">
                    <a16:creationId xmlns:a16="http://schemas.microsoft.com/office/drawing/2014/main" id="{D222FD6B-6DE9-08E5-5663-EB2CC852E6D4}"/>
                  </a:ext>
                </a:extLst>
              </p:cNvPr>
              <p:cNvSpPr/>
              <p:nvPr/>
            </p:nvSpPr>
            <p:spPr>
              <a:xfrm>
                <a:off x="8107954" y="4034856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9" name="Cerchio">
                <a:extLst>
                  <a:ext uri="{FF2B5EF4-FFF2-40B4-BE49-F238E27FC236}">
                    <a16:creationId xmlns:a16="http://schemas.microsoft.com/office/drawing/2014/main" id="{A9277C7C-FF10-5067-45DC-D67EB94086F9}"/>
                  </a:ext>
                </a:extLst>
              </p:cNvPr>
              <p:cNvSpPr/>
              <p:nvPr/>
            </p:nvSpPr>
            <p:spPr>
              <a:xfrm>
                <a:off x="8558502" y="4034856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0" name="Cerchio">
                <a:extLst>
                  <a:ext uri="{FF2B5EF4-FFF2-40B4-BE49-F238E27FC236}">
                    <a16:creationId xmlns:a16="http://schemas.microsoft.com/office/drawing/2014/main" id="{4DA8B75B-8DEE-43A5-1652-985DBEF138F1}"/>
                  </a:ext>
                </a:extLst>
              </p:cNvPr>
              <p:cNvSpPr/>
              <p:nvPr/>
            </p:nvSpPr>
            <p:spPr>
              <a:xfrm>
                <a:off x="8107954" y="4553625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1" name="Cerchio">
                <a:extLst>
                  <a:ext uri="{FF2B5EF4-FFF2-40B4-BE49-F238E27FC236}">
                    <a16:creationId xmlns:a16="http://schemas.microsoft.com/office/drawing/2014/main" id="{625C0038-327F-E2C9-1FEF-AA237446DF2C}"/>
                  </a:ext>
                </a:extLst>
              </p:cNvPr>
              <p:cNvSpPr/>
              <p:nvPr/>
            </p:nvSpPr>
            <p:spPr>
              <a:xfrm>
                <a:off x="8558502" y="4553625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2" name="Cerchio">
                <a:extLst>
                  <a:ext uri="{FF2B5EF4-FFF2-40B4-BE49-F238E27FC236}">
                    <a16:creationId xmlns:a16="http://schemas.microsoft.com/office/drawing/2014/main" id="{E0EA6296-AB92-6537-C476-51A5D1F5BA28}"/>
                  </a:ext>
                </a:extLst>
              </p:cNvPr>
              <p:cNvSpPr/>
              <p:nvPr/>
            </p:nvSpPr>
            <p:spPr>
              <a:xfrm>
                <a:off x="8107954" y="5055171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3" name="Cerchio">
                <a:extLst>
                  <a:ext uri="{FF2B5EF4-FFF2-40B4-BE49-F238E27FC236}">
                    <a16:creationId xmlns:a16="http://schemas.microsoft.com/office/drawing/2014/main" id="{12F0220B-8A55-4308-F771-6337AFF85431}"/>
                  </a:ext>
                </a:extLst>
              </p:cNvPr>
              <p:cNvSpPr/>
              <p:nvPr/>
            </p:nvSpPr>
            <p:spPr>
              <a:xfrm>
                <a:off x="8558502" y="5055171"/>
                <a:ext cx="387351" cy="3873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l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44" name="Cerchio">
              <a:extLst>
                <a:ext uri="{FF2B5EF4-FFF2-40B4-BE49-F238E27FC236}">
                  <a16:creationId xmlns:a16="http://schemas.microsoft.com/office/drawing/2014/main" id="{BED0FB40-42A5-B8DC-5312-7DC4BDA1AC4C}"/>
                </a:ext>
              </a:extLst>
            </p:cNvPr>
            <p:cNvSpPr/>
            <p:nvPr/>
          </p:nvSpPr>
          <p:spPr>
            <a:xfrm>
              <a:off x="752123" y="6189904"/>
              <a:ext cx="409327" cy="4053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45" name="Immagine 244">
              <a:extLst>
                <a:ext uri="{FF2B5EF4-FFF2-40B4-BE49-F238E27FC236}">
                  <a16:creationId xmlns:a16="http://schemas.microsoft.com/office/drawing/2014/main" id="{0E8F2D27-54B3-749E-AC97-F76D2AB9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123" y="5634435"/>
              <a:ext cx="416549" cy="405360"/>
            </a:xfrm>
            <a:prstGeom prst="rect">
              <a:avLst/>
            </a:prstGeom>
          </p:spPr>
        </p:pic>
      </p:grpSp>
      <p:sp>
        <p:nvSpPr>
          <p:cNvPr id="248" name="Titolo 1">
            <a:extLst>
              <a:ext uri="{FF2B5EF4-FFF2-40B4-BE49-F238E27FC236}">
                <a16:creationId xmlns:a16="http://schemas.microsoft.com/office/drawing/2014/main" id="{E47B953D-A91A-8166-4E10-366932FEC00B}"/>
              </a:ext>
            </a:extLst>
          </p:cNvPr>
          <p:cNvSpPr txBox="1">
            <a:spLocks/>
          </p:cNvSpPr>
          <p:nvPr/>
        </p:nvSpPr>
        <p:spPr>
          <a:xfrm>
            <a:off x="804043" y="408181"/>
            <a:ext cx="625572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Methods: plate reader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7DBF75CF-17FA-E377-6882-DCFD17FDD65D}"/>
              </a:ext>
            </a:extLst>
          </p:cNvPr>
          <p:cNvGrpSpPr/>
          <p:nvPr/>
        </p:nvGrpSpPr>
        <p:grpSpPr>
          <a:xfrm>
            <a:off x="395933" y="2025494"/>
            <a:ext cx="7775718" cy="4663440"/>
            <a:chOff x="4357845" y="1344805"/>
            <a:chExt cx="7775718" cy="466344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8DA9FD5-9ABC-40F2-331B-D88508798FB8}"/>
                </a:ext>
              </a:extLst>
            </p:cNvPr>
            <p:cNvGrpSpPr/>
            <p:nvPr/>
          </p:nvGrpSpPr>
          <p:grpSpPr>
            <a:xfrm>
              <a:off x="4357845" y="1344805"/>
              <a:ext cx="7775718" cy="4663440"/>
              <a:chOff x="4357845" y="1344805"/>
              <a:chExt cx="7775718" cy="4663440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A6C2EB1A-E0AF-11DB-903E-07FFDC1A0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61163" y="1344805"/>
                <a:ext cx="7772400" cy="4663440"/>
              </a:xfrm>
              <a:prstGeom prst="rect">
                <a:avLst/>
              </a:prstGeom>
            </p:spPr>
          </p:pic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B6A7E4D1-406E-F49F-436D-63FC3E732F05}"/>
                  </a:ext>
                </a:extLst>
              </p:cNvPr>
              <p:cNvGrpSpPr/>
              <p:nvPr/>
            </p:nvGrpSpPr>
            <p:grpSpPr>
              <a:xfrm>
                <a:off x="4357845" y="2012547"/>
                <a:ext cx="683519" cy="3636014"/>
                <a:chOff x="3518485" y="3221986"/>
                <a:chExt cx="683519" cy="3636014"/>
              </a:xfrm>
            </p:grpSpPr>
            <p:pic>
              <p:nvPicPr>
                <p:cNvPr id="22" name="Immagine 21">
                  <a:extLst>
                    <a:ext uri="{FF2B5EF4-FFF2-40B4-BE49-F238E27FC236}">
                      <a16:creationId xmlns:a16="http://schemas.microsoft.com/office/drawing/2014/main" id="{49851DEC-B85C-0F80-22B0-C1573DF33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91487" b="55105"/>
                <a:stretch/>
              </p:blipFill>
              <p:spPr>
                <a:xfrm>
                  <a:off x="3518485" y="3221986"/>
                  <a:ext cx="661698" cy="2093657"/>
                </a:xfrm>
                <a:prstGeom prst="rect">
                  <a:avLst/>
                </a:prstGeom>
              </p:spPr>
            </p:pic>
            <p:pic>
              <p:nvPicPr>
                <p:cNvPr id="23" name="Immagine 22">
                  <a:extLst>
                    <a:ext uri="{FF2B5EF4-FFF2-40B4-BE49-F238E27FC236}">
                      <a16:creationId xmlns:a16="http://schemas.microsoft.com/office/drawing/2014/main" id="{5AC21D18-6A22-F64C-FEE8-F1AC2F9198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66927" r="91487"/>
                <a:stretch/>
              </p:blipFill>
              <p:spPr>
                <a:xfrm>
                  <a:off x="3540306" y="5315643"/>
                  <a:ext cx="661698" cy="1542357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EA0F127-43D7-E82D-4224-B9C60EBA9DA2}"/>
                </a:ext>
              </a:extLst>
            </p:cNvPr>
            <p:cNvSpPr txBox="1"/>
            <p:nvPr/>
          </p:nvSpPr>
          <p:spPr>
            <a:xfrm>
              <a:off x="9026662" y="2828465"/>
              <a:ext cx="1979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307DE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</a:rPr>
                <a:t>optorepressilator</a:t>
              </a:r>
            </a:p>
          </p:txBody>
        </p:sp>
        <p:cxnSp>
          <p:nvCxnSpPr>
            <p:cNvPr id="12" name="Connettore 7 11">
              <a:extLst>
                <a:ext uri="{FF2B5EF4-FFF2-40B4-BE49-F238E27FC236}">
                  <a16:creationId xmlns:a16="http://schemas.microsoft.com/office/drawing/2014/main" id="{FD9461FA-4411-1A0C-B334-3B666F6352EF}"/>
                </a:ext>
              </a:extLst>
            </p:cNvPr>
            <p:cNvCxnSpPr/>
            <p:nvPr/>
          </p:nvCxnSpPr>
          <p:spPr>
            <a:xfrm rot="5400000">
              <a:off x="9299067" y="3312752"/>
              <a:ext cx="640942" cy="537882"/>
            </a:xfrm>
            <a:prstGeom prst="curvedConnector3">
              <a:avLst/>
            </a:prstGeom>
            <a:ln w="38100">
              <a:solidFill>
                <a:srgbClr val="9307D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10D217-37F9-6F8B-6012-3DB4D327D613}"/>
                </a:ext>
              </a:extLst>
            </p:cNvPr>
            <p:cNvSpPr txBox="1"/>
            <p:nvPr/>
          </p:nvSpPr>
          <p:spPr>
            <a:xfrm>
              <a:off x="6022421" y="2891890"/>
              <a:ext cx="1979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900EA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</a:rPr>
                <a:t>repressilator</a:t>
              </a:r>
            </a:p>
          </p:txBody>
        </p:sp>
        <p:cxnSp>
          <p:nvCxnSpPr>
            <p:cNvPr id="16" name="Connettore 7 15">
              <a:extLst>
                <a:ext uri="{FF2B5EF4-FFF2-40B4-BE49-F238E27FC236}">
                  <a16:creationId xmlns:a16="http://schemas.microsoft.com/office/drawing/2014/main" id="{F4C84035-1D58-0E45-51F5-FF9EBA72AF81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rot="16200000" flipH="1">
              <a:off x="7028742" y="3244477"/>
              <a:ext cx="661176" cy="694666"/>
            </a:xfrm>
            <a:prstGeom prst="curvedConnector2">
              <a:avLst/>
            </a:prstGeom>
            <a:ln w="38100">
              <a:solidFill>
                <a:srgbClr val="6900E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645AB28B-6F13-448C-6F51-F41A3ACD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433" y="213480"/>
            <a:ext cx="2862208" cy="25776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CADE87-F128-5074-630B-CE490F177B8C}"/>
              </a:ext>
            </a:extLst>
          </p:cNvPr>
          <p:cNvSpPr txBox="1"/>
          <p:nvPr/>
        </p:nvSpPr>
        <p:spPr>
          <a:xfrm>
            <a:off x="1262292" y="1263919"/>
            <a:ext cx="3390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Under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saturating red light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, our system should behave exactly like the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repressilator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0D34E83E-1218-09B5-7E95-5193075B9BD8}"/>
              </a:ext>
            </a:extLst>
          </p:cNvPr>
          <p:cNvSpPr txBox="1">
            <a:spLocks/>
          </p:cNvSpPr>
          <p:nvPr/>
        </p:nvSpPr>
        <p:spPr>
          <a:xfrm>
            <a:off x="804043" y="408181"/>
            <a:ext cx="6255727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Testing the </a:t>
            </a:r>
            <a:r>
              <a:rPr lang="en-US" sz="4000" kern="0" dirty="0">
                <a:latin typeface="Book Antiqua" panose="02040602050305030304" pitchFamily="18" charset="0"/>
                <a:ea typeface="Helvetica Neue"/>
                <a:cs typeface="Helvetica Neue"/>
              </a:rPr>
              <a:t>system</a:t>
            </a:r>
            <a:endParaRPr kumimoji="0" lang="en-US" sz="4000" b="1" i="0" u="none" strike="noStrike" kern="0" cap="none" spc="-8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" name="Schermata 2022-10-03 alle 10.46.53.png" descr="Schermata 2022-10-03 alle 10.46.53.png">
            <a:extLst>
              <a:ext uri="{FF2B5EF4-FFF2-40B4-BE49-F238E27FC236}">
                <a16:creationId xmlns:a16="http://schemas.microsoft.com/office/drawing/2014/main" id="{2A0A9FD6-A33B-526C-EF6F-BC2ECA579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36" t="59393" r="42445" b="21618"/>
          <a:stretch/>
        </p:blipFill>
        <p:spPr>
          <a:xfrm rot="20773886">
            <a:off x="6980012" y="1138023"/>
            <a:ext cx="1009835" cy="753478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Ovale 39">
            <a:extLst>
              <a:ext uri="{FF2B5EF4-FFF2-40B4-BE49-F238E27FC236}">
                <a16:creationId xmlns:a16="http://schemas.microsoft.com/office/drawing/2014/main" id="{6436DF6A-112F-BC7B-E8F0-A20BFE668F2F}"/>
              </a:ext>
            </a:extLst>
          </p:cNvPr>
          <p:cNvSpPr/>
          <p:nvPr/>
        </p:nvSpPr>
        <p:spPr>
          <a:xfrm>
            <a:off x="7450554" y="1892595"/>
            <a:ext cx="614449" cy="6329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lacI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4FA8BA6-ED33-FBC0-A644-0AD92A2B85EB}"/>
              </a:ext>
            </a:extLst>
          </p:cNvPr>
          <p:cNvCxnSpPr>
            <a:cxnSpLocks/>
          </p:cNvCxnSpPr>
          <p:nvPr/>
        </p:nvCxnSpPr>
        <p:spPr>
          <a:xfrm flipV="1">
            <a:off x="8171652" y="2160036"/>
            <a:ext cx="966780" cy="66713"/>
          </a:xfrm>
          <a:prstGeom prst="straightConnector1">
            <a:avLst/>
          </a:prstGeom>
          <a:ln w="38100" cap="sq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3D4A3194-C70B-4399-8C07-1897A6D67225}"/>
              </a:ext>
            </a:extLst>
          </p:cNvPr>
          <p:cNvCxnSpPr>
            <a:cxnSpLocks/>
          </p:cNvCxnSpPr>
          <p:nvPr/>
        </p:nvCxnSpPr>
        <p:spPr>
          <a:xfrm flipH="1" flipV="1">
            <a:off x="9138432" y="2025494"/>
            <a:ext cx="30672" cy="267969"/>
          </a:xfrm>
          <a:prstGeom prst="straightConnector1">
            <a:avLst/>
          </a:prstGeom>
          <a:ln w="38100" cap="sq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Schermata 2022-10-03 alle 11.46.01.png" descr="Schermata 2022-10-03 alle 11.46.01.png">
            <a:extLst>
              <a:ext uri="{FF2B5EF4-FFF2-40B4-BE49-F238E27FC236}">
                <a16:creationId xmlns:a16="http://schemas.microsoft.com/office/drawing/2014/main" id="{7EAB9C3D-EA75-18D3-C2BF-B110DA93A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462" y="3930097"/>
            <a:ext cx="4214445" cy="12030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91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ptorepressilator.mov">
            <a:hlinkClick r:id="" action="ppaction://media"/>
            <a:extLst>
              <a:ext uri="{FF2B5EF4-FFF2-40B4-BE49-F238E27FC236}">
                <a16:creationId xmlns:a16="http://schemas.microsoft.com/office/drawing/2014/main" id="{1644ED24-FA87-A65E-D329-498A39045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631" y="3081829"/>
            <a:ext cx="8282609" cy="275008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1C0C4F-73A1-B27E-CB0B-8C78AB86DC6D}"/>
              </a:ext>
            </a:extLst>
          </p:cNvPr>
          <p:cNvSpPr txBox="1"/>
          <p:nvPr/>
        </p:nvSpPr>
        <p:spPr>
          <a:xfrm>
            <a:off x="9731955" y="2840512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perturbation (b)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BA8FB8-9E26-428E-67AF-E2B1A78F0F3E}"/>
              </a:ext>
            </a:extLst>
          </p:cNvPr>
          <p:cNvSpPr txBox="1"/>
          <p:nvPr/>
        </p:nvSpPr>
        <p:spPr>
          <a:xfrm rot="16200000">
            <a:off x="6866522" y="1296910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fixed point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a.u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.)</a:t>
            </a: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A59DFFE8-8D4D-911B-C171-89D9D6FD1C11}"/>
              </a:ext>
            </a:extLst>
          </p:cNvPr>
          <p:cNvCxnSpPr/>
          <p:nvPr/>
        </p:nvCxnSpPr>
        <p:spPr>
          <a:xfrm>
            <a:off x="387325" y="6065501"/>
            <a:ext cx="8601075" cy="0"/>
          </a:xfrm>
          <a:prstGeom prst="straightConnector1">
            <a:avLst/>
          </a:prstGeom>
          <a:ln w="57150">
            <a:solidFill>
              <a:srgbClr val="007239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19638E-828D-2A70-CC94-C116EFB1C811}"/>
              </a:ext>
            </a:extLst>
          </p:cNvPr>
          <p:cNvSpPr txBox="1"/>
          <p:nvPr/>
        </p:nvSpPr>
        <p:spPr>
          <a:xfrm>
            <a:off x="2147569" y="6200578"/>
            <a:ext cx="4916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239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increasing light-controlled transcription b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0418886-629B-18CB-062A-A190FFA6E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917" y="38539"/>
            <a:ext cx="4425083" cy="2824521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6DAF3457-A17F-EE4A-89EA-5B09B04318BE}"/>
              </a:ext>
            </a:extLst>
          </p:cNvPr>
          <p:cNvCxnSpPr/>
          <p:nvPr/>
        </p:nvCxnSpPr>
        <p:spPr>
          <a:xfrm>
            <a:off x="8124825" y="388649"/>
            <a:ext cx="428625" cy="0"/>
          </a:xfrm>
          <a:prstGeom prst="line">
            <a:avLst/>
          </a:prstGeom>
          <a:ln w="38100">
            <a:solidFill>
              <a:srgbClr val="5B7FB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0D4DAD2-0075-6598-D804-2F42B907CBDA}"/>
                  </a:ext>
                </a:extLst>
              </p:cNvPr>
              <p:cNvSpPr txBox="1"/>
              <p:nvPr/>
            </p:nvSpPr>
            <p:spPr>
              <a:xfrm>
                <a:off x="8309919" y="169880"/>
                <a:ext cx="8746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Helvetica Neue"/>
                  <a:cs typeface="Helvetica Neue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0D4DAD2-0075-6598-D804-2F42B907C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919" y="169880"/>
                <a:ext cx="874643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D52D4054-F1BC-FA00-7901-45B8863C230A}"/>
                  </a:ext>
                </a:extLst>
              </p:cNvPr>
              <p:cNvSpPr txBox="1"/>
              <p:nvPr/>
            </p:nvSpPr>
            <p:spPr>
              <a:xfrm>
                <a:off x="9295588" y="5574571"/>
                <a:ext cx="21027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Fixed point is stable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</a:rPr>
                  <a:t>for parameter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Helvetica Neue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D52D4054-F1BC-FA00-7901-45B8863C2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588" y="5574571"/>
                <a:ext cx="2102755" cy="646331"/>
              </a:xfrm>
              <a:prstGeom prst="rect">
                <a:avLst/>
              </a:prstGeom>
              <a:blipFill>
                <a:blip r:embed="rId12"/>
                <a:stretch>
                  <a:fillRect l="-3012" t="-3846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F0DF78AD-F668-D2A3-7981-CF2B1729FC58}"/>
              </a:ext>
            </a:extLst>
          </p:cNvPr>
          <p:cNvCxnSpPr/>
          <p:nvPr/>
        </p:nvCxnSpPr>
        <p:spPr>
          <a:xfrm flipV="1">
            <a:off x="9121741" y="169880"/>
            <a:ext cx="0" cy="2454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3AF69158-1E74-127E-2CEC-E6058894D65C}"/>
              </a:ext>
            </a:extLst>
          </p:cNvPr>
          <p:cNvSpPr/>
          <p:nvPr/>
        </p:nvSpPr>
        <p:spPr>
          <a:xfrm>
            <a:off x="9108796" y="154304"/>
            <a:ext cx="2892459" cy="2454657"/>
          </a:xfrm>
          <a:prstGeom prst="rect">
            <a:avLst/>
          </a:prstGeom>
          <a:solidFill>
            <a:schemeClr val="accent6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Helvetica Neue"/>
              <a:cs typeface="Helvetica Neue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105B5FB-D7F7-783B-2987-D38E6FEAB0AF}"/>
              </a:ext>
            </a:extLst>
          </p:cNvPr>
          <p:cNvSpPr/>
          <p:nvPr/>
        </p:nvSpPr>
        <p:spPr>
          <a:xfrm>
            <a:off x="7970014" y="155266"/>
            <a:ext cx="1133126" cy="2454657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Helvetica Neue"/>
              <a:cs typeface="Helvetica Neue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30F75CB-E462-E4E9-6674-7B74BDC8AEDF}"/>
              </a:ext>
            </a:extLst>
          </p:cNvPr>
          <p:cNvSpPr txBox="1"/>
          <p:nvPr/>
        </p:nvSpPr>
        <p:spPr>
          <a:xfrm>
            <a:off x="9139487" y="4583877"/>
            <a:ext cx="266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Linear stability analysis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9BEA48-FAFB-891E-13CF-1796AE50BECB}"/>
              </a:ext>
            </a:extLst>
          </p:cNvPr>
          <p:cNvGrpSpPr/>
          <p:nvPr/>
        </p:nvGrpSpPr>
        <p:grpSpPr>
          <a:xfrm>
            <a:off x="123013" y="1063631"/>
            <a:ext cx="2342200" cy="1946195"/>
            <a:chOff x="190745" y="1026249"/>
            <a:chExt cx="2342200" cy="194619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C951DCC-2836-8705-13D1-174109E2B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5285"/>
            <a:stretch/>
          </p:blipFill>
          <p:spPr>
            <a:xfrm>
              <a:off x="190745" y="1026249"/>
              <a:ext cx="1901116" cy="1946195"/>
            </a:xfrm>
            <a:prstGeom prst="rect">
              <a:avLst/>
            </a:prstGeom>
          </p:spPr>
        </p:pic>
        <p:pic>
          <p:nvPicPr>
            <p:cNvPr id="30" name="Schermata 2022-10-03 alle 10.46.53.png" descr="Schermata 2022-10-03 alle 10.46.53.png">
              <a:extLst>
                <a:ext uri="{FF2B5EF4-FFF2-40B4-BE49-F238E27FC236}">
                  <a16:creationId xmlns:a16="http://schemas.microsoft.com/office/drawing/2014/main" id="{B4D5A5E1-828D-66E3-E4AB-20C4CA4B6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2653" t="62720" r="42926" b="22648"/>
            <a:stretch/>
          </p:blipFill>
          <p:spPr>
            <a:xfrm rot="2449807">
              <a:off x="2154381" y="1873228"/>
              <a:ext cx="344664" cy="584578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1599E9AB-737A-254A-5B77-C9C01CF840E8}"/>
                    </a:ext>
                  </a:extLst>
                </p:cNvPr>
                <p:cNvSpPr txBox="1"/>
                <p:nvPr/>
              </p:nvSpPr>
              <p:spPr>
                <a:xfrm>
                  <a:off x="2120481" y="2198368"/>
                  <a:ext cx="412464" cy="3098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</a:endParaRPr>
                </a:p>
              </p:txBody>
            </p:sp>
          </mc:Choice>
          <mc:Fallback xmlns="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1599E9AB-737A-254A-5B77-C9C01CF84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0481" y="2198368"/>
                  <a:ext cx="412464" cy="309859"/>
                </a:xfrm>
                <a:prstGeom prst="rect">
                  <a:avLst/>
                </a:prstGeom>
                <a:blipFill>
                  <a:blip r:embed="rId15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B2D2BFED-97FB-F3F3-6B76-8C75BBBE0B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1593" y="1197580"/>
            <a:ext cx="2679700" cy="13843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C171E636-6AA2-65C9-8A5B-DDD95AAC2620}"/>
              </a:ext>
            </a:extLst>
          </p:cNvPr>
          <p:cNvGrpSpPr/>
          <p:nvPr/>
        </p:nvGrpSpPr>
        <p:grpSpPr>
          <a:xfrm>
            <a:off x="2809465" y="1139627"/>
            <a:ext cx="502378" cy="1173428"/>
            <a:chOff x="5164411" y="833318"/>
            <a:chExt cx="502378" cy="117342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1123BA7-7C58-0B88-3551-7E39363AE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60846" r="31623"/>
            <a:stretch/>
          </p:blipFill>
          <p:spPr>
            <a:xfrm>
              <a:off x="5514194" y="833318"/>
              <a:ext cx="152595" cy="445657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FE33DC4-D404-4145-4F59-784377AED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68674" r="19475"/>
            <a:stretch/>
          </p:blipFill>
          <p:spPr>
            <a:xfrm>
              <a:off x="5466672" y="1178641"/>
              <a:ext cx="197626" cy="42134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7BCF666-6254-3247-F2B6-9B637D093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71133" r="21440"/>
            <a:stretch/>
          </p:blipFill>
          <p:spPr>
            <a:xfrm>
              <a:off x="5480259" y="1487644"/>
              <a:ext cx="152596" cy="519102"/>
            </a:xfrm>
            <a:prstGeom prst="rect">
              <a:avLst/>
            </a:prstGeom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0F01CE5A-812C-86E7-C1ED-041CAB49545E}"/>
                </a:ext>
              </a:extLst>
            </p:cNvPr>
            <p:cNvSpPr/>
            <p:nvPr/>
          </p:nvSpPr>
          <p:spPr>
            <a:xfrm>
              <a:off x="5166901" y="1308303"/>
              <a:ext cx="214494" cy="222828"/>
            </a:xfrm>
            <a:prstGeom prst="ellipse">
              <a:avLst/>
            </a:prstGeom>
            <a:solidFill>
              <a:srgbClr val="201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7839B123-700E-D539-FF8C-B54ECB9969B7}"/>
                </a:ext>
              </a:extLst>
            </p:cNvPr>
            <p:cNvSpPr/>
            <p:nvPr/>
          </p:nvSpPr>
          <p:spPr>
            <a:xfrm>
              <a:off x="5164411" y="1663432"/>
              <a:ext cx="214494" cy="222828"/>
            </a:xfrm>
            <a:prstGeom prst="ellipse">
              <a:avLst/>
            </a:prstGeom>
            <a:solidFill>
              <a:srgbClr val="E995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5FB2584-50AD-75D3-743C-35C32661E7C9}"/>
                </a:ext>
              </a:extLst>
            </p:cNvPr>
            <p:cNvSpPr/>
            <p:nvPr/>
          </p:nvSpPr>
          <p:spPr>
            <a:xfrm>
              <a:off x="5164411" y="951970"/>
              <a:ext cx="214494" cy="222828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0C727D73-509D-E26D-CF91-DD92C2955B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01313" y="5130540"/>
            <a:ext cx="2197100" cy="26670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AA7B6B9-83E2-F46F-4961-4F0DC8D6FAF8}"/>
              </a:ext>
            </a:extLst>
          </p:cNvPr>
          <p:cNvSpPr/>
          <p:nvPr/>
        </p:nvSpPr>
        <p:spPr>
          <a:xfrm>
            <a:off x="9263741" y="3358874"/>
            <a:ext cx="337916" cy="283564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Helvetica Neue"/>
              <a:cs typeface="Helvetica Neue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4CA44A1-060F-DC58-FBC6-8C14790487CD}"/>
              </a:ext>
            </a:extLst>
          </p:cNvPr>
          <p:cNvSpPr txBox="1"/>
          <p:nvPr/>
        </p:nvSpPr>
        <p:spPr>
          <a:xfrm>
            <a:off x="9779626" y="3262356"/>
            <a:ext cx="202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fixed point is unstable (oscillations)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59759B0-2451-73CE-87CF-6CC4DEAD30BA}"/>
              </a:ext>
            </a:extLst>
          </p:cNvPr>
          <p:cNvSpPr/>
          <p:nvPr/>
        </p:nvSpPr>
        <p:spPr>
          <a:xfrm>
            <a:off x="9263741" y="3828200"/>
            <a:ext cx="337916" cy="283564"/>
          </a:xfrm>
          <a:prstGeom prst="rect">
            <a:avLst/>
          </a:prstGeom>
          <a:solidFill>
            <a:schemeClr val="accent6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Helvetica Neue"/>
              <a:cs typeface="Helvetica Neue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7E4F46B-31AA-6429-A3F4-AFF5DD394408}"/>
              </a:ext>
            </a:extLst>
          </p:cNvPr>
          <p:cNvSpPr txBox="1"/>
          <p:nvPr/>
        </p:nvSpPr>
        <p:spPr>
          <a:xfrm>
            <a:off x="9779626" y="3731682"/>
            <a:ext cx="202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fixed point is stable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</a:rPr>
              <a:t>(no oscillations)</a:t>
            </a:r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AFC51B8B-C860-7928-F2B7-6946C9344DD8}"/>
              </a:ext>
            </a:extLst>
          </p:cNvPr>
          <p:cNvSpPr txBox="1">
            <a:spLocks/>
          </p:cNvSpPr>
          <p:nvPr/>
        </p:nvSpPr>
        <p:spPr>
          <a:xfrm>
            <a:off x="804042" y="408181"/>
            <a:ext cx="6772129" cy="4976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Helvetica Neue"/>
                <a:cs typeface="Helvetica Neue"/>
                <a:sym typeface="Helvetica Neue"/>
              </a:rPr>
              <a:t>Light disrupts oscillations</a:t>
            </a:r>
          </a:p>
        </p:txBody>
      </p:sp>
    </p:spTree>
    <p:extLst>
      <p:ext uri="{BB962C8B-B14F-4D97-AF65-F5344CB8AC3E}">
        <p14:creationId xmlns:p14="http://schemas.microsoft.com/office/powerpoint/2010/main" val="28871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6703</TotalTime>
  <Words>537</Words>
  <Application>Microsoft Macintosh PowerPoint</Application>
  <PresentationFormat>Widescreen</PresentationFormat>
  <Paragraphs>126</Paragraphs>
  <Slides>22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Book Antiqua</vt:lpstr>
      <vt:lpstr>Calibri</vt:lpstr>
      <vt:lpstr>Cambria Math</vt:lpstr>
      <vt:lpstr>Helvetica Neue</vt:lpstr>
      <vt:lpstr>Helvetica Neue Medium</vt:lpstr>
      <vt:lpstr>Rockwell</vt:lpstr>
      <vt:lpstr>Slack-Lato</vt:lpstr>
      <vt:lpstr>21_BasicWhite</vt:lpstr>
      <vt:lpstr>Presentazione standard di PowerPoint</vt:lpstr>
      <vt:lpstr>Synthetic genetic circuits</vt:lpstr>
      <vt:lpstr>Synchronizing clocks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Synchronized lysis for therapeutic delivery</vt:lpstr>
      <vt:lpstr>Switching synchronized lysis on and off  </vt:lpstr>
      <vt:lpstr>Presentazione standard di PowerPoint</vt:lpstr>
      <vt:lpstr>Thank you for your attention</vt:lpstr>
      <vt:lpstr>Testing the circuit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Translational subgroup meeting</dc:title>
  <dc:creator>Im Jongwon</dc:creator>
  <cp:lastModifiedBy>Filippo Liguori</cp:lastModifiedBy>
  <cp:revision>174</cp:revision>
  <dcterms:created xsi:type="dcterms:W3CDTF">2022-11-15T04:00:50Z</dcterms:created>
  <dcterms:modified xsi:type="dcterms:W3CDTF">2023-04-23T21:22:22Z</dcterms:modified>
</cp:coreProperties>
</file>