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8" r:id="rId2"/>
    <p:sldId id="326" r:id="rId3"/>
    <p:sldId id="328" r:id="rId4"/>
    <p:sldId id="331" r:id="rId5"/>
    <p:sldId id="315" r:id="rId6"/>
    <p:sldId id="292" r:id="rId7"/>
    <p:sldId id="330" r:id="rId8"/>
    <p:sldId id="329" r:id="rId9"/>
    <p:sldId id="317" r:id="rId10"/>
    <p:sldId id="320" r:id="rId11"/>
    <p:sldId id="314" r:id="rId12"/>
    <p:sldId id="313" r:id="rId13"/>
    <p:sldId id="321" r:id="rId14"/>
    <p:sldId id="311" r:id="rId15"/>
    <p:sldId id="322" r:id="rId16"/>
    <p:sldId id="323" r:id="rId17"/>
    <p:sldId id="325" r:id="rId18"/>
    <p:sldId id="324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6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18" autoAdjust="0"/>
  </p:normalViewPr>
  <p:slideViewPr>
    <p:cSldViewPr snapToGrid="0" showGuides="1">
      <p:cViewPr varScale="1">
        <p:scale>
          <a:sx n="81" d="100"/>
          <a:sy n="81" d="100"/>
        </p:scale>
        <p:origin x="84" y="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57600" cy="57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ioAU\Desktop\hts%20accelerator%20magne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graphs!$A$24</c:f>
              <c:strCache>
                <c:ptCount val="1"/>
                <c:pt idx="0">
                  <c:v>REBCO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0800" dist="76200" dir="5400000" algn="ctr" rotWithShape="0">
                <a:schemeClr val="accent1"/>
              </a:outerShdw>
            </a:effectLst>
          </c:spPr>
          <c:marker>
            <c:symbol val="circle"/>
            <c:size val="12"/>
            <c:spPr>
              <a:solidFill>
                <a:schemeClr val="accent1">
                  <a:lumMod val="75000"/>
                </a:schemeClr>
              </a:solidFill>
              <a:ln w="34925">
                <a:noFill/>
              </a:ln>
              <a:effectLst>
                <a:outerShdw blurRad="50800" dist="76200" dir="5400000" algn="ctr" rotWithShape="0">
                  <a:schemeClr val="accent1"/>
                </a:outerShdw>
              </a:effectLst>
            </c:spPr>
          </c:marker>
          <c:xVal>
            <c:numRef>
              <c:f>graphs!$A$27:$A$39</c:f>
              <c:numCache>
                <c:formatCode>General</c:formatCode>
                <c:ptCount val="13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2018</c:v>
                </c:pt>
                <c:pt idx="6">
                  <c:v>2018</c:v>
                </c:pt>
                <c:pt idx="7">
                  <c:v>2019</c:v>
                </c:pt>
                <c:pt idx="8">
                  <c:v>2019</c:v>
                </c:pt>
                <c:pt idx="9">
                  <c:v>2020</c:v>
                </c:pt>
                <c:pt idx="10">
                  <c:v>2020</c:v>
                </c:pt>
                <c:pt idx="11">
                  <c:v>2022</c:v>
                </c:pt>
                <c:pt idx="12">
                  <c:v>2023</c:v>
                </c:pt>
              </c:numCache>
            </c:numRef>
          </c:xVal>
          <c:yVal>
            <c:numRef>
              <c:f>graphs!$F$27:$F$39</c:f>
              <c:numCache>
                <c:formatCode>General</c:formatCode>
                <c:ptCount val="13"/>
                <c:pt idx="0">
                  <c:v>2.6</c:v>
                </c:pt>
                <c:pt idx="1">
                  <c:v>0.2</c:v>
                </c:pt>
                <c:pt idx="2">
                  <c:v>3.03</c:v>
                </c:pt>
                <c:pt idx="3">
                  <c:v>0</c:v>
                </c:pt>
                <c:pt idx="4">
                  <c:v>4.5199999999999996</c:v>
                </c:pt>
                <c:pt idx="5">
                  <c:v>3.1</c:v>
                </c:pt>
                <c:pt idx="6">
                  <c:v>8.6</c:v>
                </c:pt>
                <c:pt idx="7">
                  <c:v>2.4</c:v>
                </c:pt>
                <c:pt idx="8">
                  <c:v>1.2</c:v>
                </c:pt>
                <c:pt idx="9">
                  <c:v>4.5</c:v>
                </c:pt>
                <c:pt idx="10">
                  <c:v>2.91</c:v>
                </c:pt>
                <c:pt idx="11">
                  <c:v>0.5</c:v>
                </c:pt>
                <c:pt idx="12">
                  <c:v>0.79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6D-4324-86CA-0FE35401307B}"/>
            </c:ext>
          </c:extLst>
        </c:ser>
        <c:ser>
          <c:idx val="1"/>
          <c:order val="1"/>
          <c:tx>
            <c:strRef>
              <c:f>graphs!$A$41</c:f>
              <c:strCache>
                <c:ptCount val="1"/>
                <c:pt idx="0">
                  <c:v>Bi-2212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0800" dist="50800" dir="5400000" algn="ctr" rotWithShape="0">
                <a:schemeClr val="accent2">
                  <a:lumMod val="20000"/>
                  <a:lumOff val="80000"/>
                </a:schemeClr>
              </a:outerShdw>
            </a:effectLst>
          </c:spPr>
          <c:marker>
            <c:symbol val="square"/>
            <c:size val="1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>
                <a:outerShdw blurRad="50800" dist="50800" dir="5400000" algn="ctr" rotWithShape="0">
                  <a:schemeClr val="accent2">
                    <a:lumMod val="20000"/>
                    <a:lumOff val="80000"/>
                  </a:schemeClr>
                </a:outerShdw>
              </a:effectLst>
            </c:spPr>
          </c:marker>
          <c:xVal>
            <c:numRef>
              <c:f>graphs!$A$44:$A$47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  <c:pt idx="3">
                  <c:v>2022</c:v>
                </c:pt>
              </c:numCache>
            </c:numRef>
          </c:xVal>
          <c:yVal>
            <c:numRef>
              <c:f>graphs!$F$44:$F$47</c:f>
              <c:numCache>
                <c:formatCode>General</c:formatCode>
                <c:ptCount val="4"/>
                <c:pt idx="0">
                  <c:v>2.6</c:v>
                </c:pt>
                <c:pt idx="1">
                  <c:v>3.5</c:v>
                </c:pt>
                <c:pt idx="2">
                  <c:v>1.34</c:v>
                </c:pt>
                <c:pt idx="3">
                  <c:v>1.64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6D-4324-86CA-0FE35401307B}"/>
            </c:ext>
          </c:extLst>
        </c:ser>
        <c:ser>
          <c:idx val="2"/>
          <c:order val="2"/>
          <c:tx>
            <c:strRef>
              <c:f>graphs!$A$49</c:f>
              <c:strCache>
                <c:ptCount val="1"/>
                <c:pt idx="0">
                  <c:v>Bi-2223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76200" dist="50800" dir="5400000" algn="ctr" rotWithShape="0">
                <a:schemeClr val="bg1">
                  <a:lumMod val="75000"/>
                </a:schemeClr>
              </a:outerShdw>
            </a:effectLst>
          </c:spPr>
          <c:marker>
            <c:symbol val="diamond"/>
            <c:size val="12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>
                <a:outerShdw blurRad="76200" dist="50800" dir="5400000" algn="ctr" rotWithShape="0">
                  <a:schemeClr val="bg1">
                    <a:lumMod val="75000"/>
                  </a:schemeClr>
                </a:outerShdw>
              </a:effectLst>
            </c:spPr>
          </c:marker>
          <c:xVal>
            <c:numRef>
              <c:f>graphs!$A$52:$A$54</c:f>
              <c:numCache>
                <c:formatCode>General</c:formatCode>
                <c:ptCount val="3"/>
                <c:pt idx="0">
                  <c:v>2002</c:v>
                </c:pt>
                <c:pt idx="1">
                  <c:v>2012</c:v>
                </c:pt>
                <c:pt idx="2">
                  <c:v>2015</c:v>
                </c:pt>
              </c:numCache>
            </c:numRef>
          </c:xVal>
          <c:yVal>
            <c:numRef>
              <c:f>graphs!$F$52:$F$54</c:f>
              <c:numCache>
                <c:formatCode>General</c:formatCode>
                <c:ptCount val="3"/>
                <c:pt idx="0">
                  <c:v>1.9</c:v>
                </c:pt>
                <c:pt idx="1">
                  <c:v>1.19</c:v>
                </c:pt>
                <c:pt idx="2">
                  <c:v>1.61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36D-4324-86CA-0FE35401307B}"/>
            </c:ext>
          </c:extLst>
        </c:ser>
        <c:ser>
          <c:idx val="3"/>
          <c:order val="3"/>
          <c:spPr>
            <a:ln w="25400" cap="rnd">
              <a:noFill/>
              <a:round/>
            </a:ln>
            <a:effectLst>
              <a:glow rad="38100">
                <a:schemeClr val="accent1">
                  <a:alpha val="40000"/>
                </a:schemeClr>
              </a:glow>
              <a:outerShdw blurRad="50800" dist="50800" dir="5400000" algn="ctr" rotWithShape="0">
                <a:schemeClr val="accent5"/>
              </a:outerShdw>
            </a:effectLst>
          </c:spPr>
          <c:marker>
            <c:symbol val="circle"/>
            <c:size val="12"/>
            <c:spPr>
              <a:solidFill>
                <a:schemeClr val="accent1">
                  <a:lumMod val="75000"/>
                </a:schemeClr>
              </a:solidFill>
              <a:ln w="9525">
                <a:noFill/>
              </a:ln>
              <a:effectLst>
                <a:glow rad="38100">
                  <a:schemeClr val="accent1">
                    <a:alpha val="40000"/>
                  </a:schemeClr>
                </a:glow>
                <a:outerShdw blurRad="50800" dist="50800" dir="5400000" algn="ctr" rotWithShape="0">
                  <a:schemeClr val="accent5"/>
                </a:outerShdw>
              </a:effectLst>
            </c:spPr>
          </c:marker>
          <c:xVal>
            <c:numRef>
              <c:f>graphs!$A$18</c:f>
              <c:numCache>
                <c:formatCode>General</c:formatCode>
                <c:ptCount val="1"/>
                <c:pt idx="0">
                  <c:v>2020</c:v>
                </c:pt>
              </c:numCache>
            </c:numRef>
          </c:xVal>
          <c:yVal>
            <c:numRef>
              <c:f>graphs!$D$18</c:f>
              <c:numCache>
                <c:formatCode>General</c:formatCode>
                <c:ptCount val="1"/>
                <c:pt idx="0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36D-4324-86CA-0FE3540130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2629968"/>
        <c:axId val="722631936"/>
      </c:scatterChart>
      <c:valAx>
        <c:axId val="722629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22631936"/>
        <c:crosses val="autoZero"/>
        <c:crossBetween val="midCat"/>
      </c:valAx>
      <c:valAx>
        <c:axId val="72263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400"/>
                  <a:t>magnetic</a:t>
                </a:r>
                <a:r>
                  <a:rPr lang="nl-NL" sz="1400" baseline="0"/>
                  <a:t> field [T]</a:t>
                </a:r>
                <a:endParaRPr lang="nl-NL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22629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27011271862773456"/>
          <c:y val="0.48394870692073227"/>
          <c:w val="0.18092905067173501"/>
          <c:h val="0.29210688707294724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6968231285039"/>
          <c:y val="3.716219869155768E-2"/>
          <c:w val="0.7879960258907317"/>
          <c:h val="0.7843024400963576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Sheet1!$V$1</c:f>
              <c:strCache>
                <c:ptCount val="1"/>
                <c:pt idx="0">
                  <c:v>Turn 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Sheet1!$V$2:$V$62</c:f>
              <c:numCache>
                <c:formatCode>0.00E+00</c:formatCode>
                <c:ptCount val="61"/>
                <c:pt idx="0">
                  <c:v>3.9920332999999998E-4</c:v>
                </c:pt>
                <c:pt idx="1">
                  <c:v>9.1763514099999996E-4</c:v>
                </c:pt>
                <c:pt idx="2">
                  <c:v>1.0260428899999999E-3</c:v>
                </c:pt>
                <c:pt idx="3">
                  <c:v>1.1030155999999999E-3</c:v>
                </c:pt>
                <c:pt idx="4">
                  <c:v>1.0016402399999999E-3</c:v>
                </c:pt>
                <c:pt idx="5">
                  <c:v>1.4037804299999999E-3</c:v>
                </c:pt>
                <c:pt idx="6">
                  <c:v>4.2102764999999998E-4</c:v>
                </c:pt>
                <c:pt idx="7">
                  <c:v>4.6496638000000003E-4</c:v>
                </c:pt>
                <c:pt idx="8">
                  <c:v>3.3265129999999999E-4</c:v>
                </c:pt>
                <c:pt idx="9">
                  <c:v>2.8264267200000002E-4</c:v>
                </c:pt>
                <c:pt idx="10">
                  <c:v>3.82890227E-4</c:v>
                </c:pt>
                <c:pt idx="11">
                  <c:v>3.78947047E-4</c:v>
                </c:pt>
                <c:pt idx="12">
                  <c:v>4.1495123599999997E-4</c:v>
                </c:pt>
                <c:pt idx="13">
                  <c:v>3.9531441699999998E-4</c:v>
                </c:pt>
                <c:pt idx="14">
                  <c:v>4.6276929900000003E-4</c:v>
                </c:pt>
                <c:pt idx="15">
                  <c:v>4.66322562E-4</c:v>
                </c:pt>
                <c:pt idx="16">
                  <c:v>2.7784999700000002E-4</c:v>
                </c:pt>
                <c:pt idx="17">
                  <c:v>4.0633790299999997E-4</c:v>
                </c:pt>
                <c:pt idx="18">
                  <c:v>3.8811354299999999E-4</c:v>
                </c:pt>
                <c:pt idx="19">
                  <c:v>3.6572495600000003E-4</c:v>
                </c:pt>
                <c:pt idx="20">
                  <c:v>3.23748882E-4</c:v>
                </c:pt>
                <c:pt idx="21">
                  <c:v>5.0687213200000002E-4</c:v>
                </c:pt>
                <c:pt idx="22">
                  <c:v>4.4718641599999999E-4</c:v>
                </c:pt>
                <c:pt idx="23">
                  <c:v>5.24321599E-4</c:v>
                </c:pt>
                <c:pt idx="24">
                  <c:v>4.9866389999999997E-4</c:v>
                </c:pt>
                <c:pt idx="25">
                  <c:v>4.5460871199999998E-4</c:v>
                </c:pt>
                <c:pt idx="26">
                  <c:v>5.1063625799999991E-4</c:v>
                </c:pt>
                <c:pt idx="27">
                  <c:v>4.63664577E-4</c:v>
                </c:pt>
                <c:pt idx="28">
                  <c:v>3.7815723799999998E-4</c:v>
                </c:pt>
                <c:pt idx="29">
                  <c:v>4.0926753400000003E-4</c:v>
                </c:pt>
                <c:pt idx="30">
                  <c:v>6.20928049E-4</c:v>
                </c:pt>
                <c:pt idx="31">
                  <c:v>6.9530320400000003E-4</c:v>
                </c:pt>
                <c:pt idx="32">
                  <c:v>6.9906418100000004E-4</c:v>
                </c:pt>
                <c:pt idx="33">
                  <c:v>7.2500186399999998E-4</c:v>
                </c:pt>
                <c:pt idx="34">
                  <c:v>1.00388579E-3</c:v>
                </c:pt>
                <c:pt idx="35">
                  <c:v>1.29750045E-3</c:v>
                </c:pt>
                <c:pt idx="36">
                  <c:v>1.5051515999999999E-3</c:v>
                </c:pt>
                <c:pt idx="37">
                  <c:v>1.8977350999999998E-3</c:v>
                </c:pt>
                <c:pt idx="38">
                  <c:v>2.5684724699999999E-3</c:v>
                </c:pt>
                <c:pt idx="39">
                  <c:v>3.3377194600000002E-3</c:v>
                </c:pt>
                <c:pt idx="40">
                  <c:v>4.43394432E-3</c:v>
                </c:pt>
                <c:pt idx="41">
                  <c:v>5.7791191100000005E-3</c:v>
                </c:pt>
                <c:pt idx="42">
                  <c:v>7.8047088700000005E-3</c:v>
                </c:pt>
                <c:pt idx="43">
                  <c:v>9.9707333400000011E-3</c:v>
                </c:pt>
                <c:pt idx="44">
                  <c:v>1.26514231E-2</c:v>
                </c:pt>
                <c:pt idx="45">
                  <c:v>1.60796876E-2</c:v>
                </c:pt>
                <c:pt idx="46">
                  <c:v>1.9884172800000002E-2</c:v>
                </c:pt>
                <c:pt idx="47">
                  <c:v>2.4305969300000001E-2</c:v>
                </c:pt>
                <c:pt idx="48">
                  <c:v>2.91003388E-2</c:v>
                </c:pt>
                <c:pt idx="49">
                  <c:v>3.4208452900000005E-2</c:v>
                </c:pt>
                <c:pt idx="50">
                  <c:v>4.0238336E-2</c:v>
                </c:pt>
                <c:pt idx="51">
                  <c:v>4.6965757699999999E-2</c:v>
                </c:pt>
                <c:pt idx="52">
                  <c:v>5.3751446300000005E-2</c:v>
                </c:pt>
                <c:pt idx="53">
                  <c:v>6.0849067100000001E-2</c:v>
                </c:pt>
                <c:pt idx="54">
                  <c:v>6.8615806700000004E-2</c:v>
                </c:pt>
                <c:pt idx="55">
                  <c:v>7.6724499799999998E-2</c:v>
                </c:pt>
                <c:pt idx="56">
                  <c:v>8.6182998299999994E-2</c:v>
                </c:pt>
                <c:pt idx="57">
                  <c:v>9.5465183299999992E-2</c:v>
                </c:pt>
                <c:pt idx="58">
                  <c:v>0.104986855</c:v>
                </c:pt>
                <c:pt idx="59">
                  <c:v>0.114083553</c:v>
                </c:pt>
                <c:pt idx="60">
                  <c:v>0.12345444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51-4327-95F7-0AD1120E1941}"/>
            </c:ext>
          </c:extLst>
        </c:ser>
        <c:ser>
          <c:idx val="1"/>
          <c:order val="1"/>
          <c:tx>
            <c:strRef>
              <c:f>Sheet1!$W$1</c:f>
              <c:strCache>
                <c:ptCount val="1"/>
                <c:pt idx="0">
                  <c:v>Turn 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Sheet1!$W$2:$W$62</c:f>
              <c:numCache>
                <c:formatCode>0.00E+00</c:formatCode>
                <c:ptCount val="61"/>
                <c:pt idx="0">
                  <c:v>-1.6168576000000001E-4</c:v>
                </c:pt>
                <c:pt idx="1">
                  <c:v>1.7967283099999998E-4</c:v>
                </c:pt>
                <c:pt idx="2">
                  <c:v>2.6122807500000004E-4</c:v>
                </c:pt>
                <c:pt idx="3">
                  <c:v>3.7551955599999999E-4</c:v>
                </c:pt>
                <c:pt idx="4">
                  <c:v>5.2737087300000008E-4</c:v>
                </c:pt>
                <c:pt idx="5">
                  <c:v>7.0912105100000007E-4</c:v>
                </c:pt>
                <c:pt idx="6">
                  <c:v>-2.1944857999999999E-5</c:v>
                </c:pt>
                <c:pt idx="7">
                  <c:v>-8.419922290000001E-5</c:v>
                </c:pt>
                <c:pt idx="8">
                  <c:v>-1.0113465599999999E-4</c:v>
                </c:pt>
                <c:pt idx="9">
                  <c:v>-8.4955991500000011E-5</c:v>
                </c:pt>
                <c:pt idx="10">
                  <c:v>-5.6478054899999996E-5</c:v>
                </c:pt>
                <c:pt idx="11">
                  <c:v>-4.92875976E-5</c:v>
                </c:pt>
                <c:pt idx="12">
                  <c:v>-3.6798628700000002E-5</c:v>
                </c:pt>
                <c:pt idx="13">
                  <c:v>-1.7119514300000001E-5</c:v>
                </c:pt>
                <c:pt idx="14">
                  <c:v>-2.7243072099999998E-5</c:v>
                </c:pt>
                <c:pt idx="15">
                  <c:v>-6.7169088899999999E-5</c:v>
                </c:pt>
                <c:pt idx="16">
                  <c:v>-5.6856571599999997E-5</c:v>
                </c:pt>
                <c:pt idx="17">
                  <c:v>-1.8349692499999998E-5</c:v>
                </c:pt>
                <c:pt idx="18">
                  <c:v>-4.3610964500000006E-5</c:v>
                </c:pt>
                <c:pt idx="19">
                  <c:v>-2.3269475099999998E-5</c:v>
                </c:pt>
                <c:pt idx="20">
                  <c:v>-9.6455035399999999E-6</c:v>
                </c:pt>
                <c:pt idx="21">
                  <c:v>-5.4586082899999998E-5</c:v>
                </c:pt>
                <c:pt idx="22">
                  <c:v>-1.7498211699999999E-5</c:v>
                </c:pt>
                <c:pt idx="23">
                  <c:v>3.2929732200000002E-5</c:v>
                </c:pt>
                <c:pt idx="24">
                  <c:v>2.1008721200000002E-5</c:v>
                </c:pt>
                <c:pt idx="25">
                  <c:v>1.8972285599999999E-6</c:v>
                </c:pt>
                <c:pt idx="26">
                  <c:v>-1.26729781E-5</c:v>
                </c:pt>
                <c:pt idx="27">
                  <c:v>-2.54457718E-5</c:v>
                </c:pt>
                <c:pt idx="28">
                  <c:v>-1.163247E-5</c:v>
                </c:pt>
                <c:pt idx="29">
                  <c:v>4.2390901300000005E-5</c:v>
                </c:pt>
                <c:pt idx="30">
                  <c:v>-5.0095842899999998E-6</c:v>
                </c:pt>
                <c:pt idx="31">
                  <c:v>3.8606410299999999E-5</c:v>
                </c:pt>
                <c:pt idx="32">
                  <c:v>6.9116335400000001E-6</c:v>
                </c:pt>
                <c:pt idx="33">
                  <c:v>2.2806244600000002E-5</c:v>
                </c:pt>
                <c:pt idx="34">
                  <c:v>7.6167161700000006E-5</c:v>
                </c:pt>
                <c:pt idx="35">
                  <c:v>1.05496782E-4</c:v>
                </c:pt>
                <c:pt idx="36">
                  <c:v>2.4514398399999999E-4</c:v>
                </c:pt>
                <c:pt idx="37">
                  <c:v>2.5772724200000003E-4</c:v>
                </c:pt>
                <c:pt idx="38">
                  <c:v>3.7173482799999997E-4</c:v>
                </c:pt>
                <c:pt idx="39">
                  <c:v>5.4421274199999994E-4</c:v>
                </c:pt>
                <c:pt idx="40">
                  <c:v>7.5453533600000004E-4</c:v>
                </c:pt>
                <c:pt idx="41">
                  <c:v>1.0106498300000001E-3</c:v>
                </c:pt>
                <c:pt idx="42">
                  <c:v>1.3553219100000001E-3</c:v>
                </c:pt>
                <c:pt idx="43">
                  <c:v>1.81333553E-3</c:v>
                </c:pt>
                <c:pt idx="44">
                  <c:v>2.2595263899999997E-3</c:v>
                </c:pt>
                <c:pt idx="45">
                  <c:v>2.95738498E-3</c:v>
                </c:pt>
                <c:pt idx="46">
                  <c:v>3.6903429E-3</c:v>
                </c:pt>
                <c:pt idx="47">
                  <c:v>4.5922889400000005E-3</c:v>
                </c:pt>
                <c:pt idx="48">
                  <c:v>5.5315878100000004E-3</c:v>
                </c:pt>
                <c:pt idx="49">
                  <c:v>6.4430809999999998E-3</c:v>
                </c:pt>
                <c:pt idx="50">
                  <c:v>7.6508987000000004E-3</c:v>
                </c:pt>
                <c:pt idx="51">
                  <c:v>9.0554034000000002E-3</c:v>
                </c:pt>
                <c:pt idx="52">
                  <c:v>1.0463327000000001E-2</c:v>
                </c:pt>
                <c:pt idx="53">
                  <c:v>1.1946382300000001E-2</c:v>
                </c:pt>
                <c:pt idx="54">
                  <c:v>1.3644296799999999E-2</c:v>
                </c:pt>
                <c:pt idx="55">
                  <c:v>1.5471158400000001E-2</c:v>
                </c:pt>
                <c:pt idx="56">
                  <c:v>1.7789919300000002E-2</c:v>
                </c:pt>
                <c:pt idx="57">
                  <c:v>1.9947638300000001E-2</c:v>
                </c:pt>
                <c:pt idx="58">
                  <c:v>2.2718989200000001E-2</c:v>
                </c:pt>
                <c:pt idx="59">
                  <c:v>2.58052683E-2</c:v>
                </c:pt>
                <c:pt idx="60">
                  <c:v>2.9316180399999999E-2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F51-4327-95F7-0AD1120E1941}"/>
            </c:ext>
          </c:extLst>
        </c:ser>
        <c:ser>
          <c:idx val="2"/>
          <c:order val="2"/>
          <c:tx>
            <c:strRef>
              <c:f>Sheet1!$X$1</c:f>
              <c:strCache>
                <c:ptCount val="1"/>
                <c:pt idx="0">
                  <c:v>Turn 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Sheet1!$X$2:$X$62</c:f>
              <c:numCache>
                <c:formatCode>0.00E+00</c:formatCode>
                <c:ptCount val="61"/>
                <c:pt idx="0">
                  <c:v>7.0901173199999995E-4</c:v>
                </c:pt>
                <c:pt idx="1">
                  <c:v>1.5285739100000001E-3</c:v>
                </c:pt>
                <c:pt idx="2">
                  <c:v>1.5674814400000001E-3</c:v>
                </c:pt>
                <c:pt idx="3">
                  <c:v>1.7708227299999999E-3</c:v>
                </c:pt>
                <c:pt idx="4">
                  <c:v>2.1472073699999998E-3</c:v>
                </c:pt>
                <c:pt idx="5">
                  <c:v>2.3430415299999998E-3</c:v>
                </c:pt>
                <c:pt idx="6">
                  <c:v>1.3175478199999998E-3</c:v>
                </c:pt>
                <c:pt idx="7">
                  <c:v>1.2247256399999999E-3</c:v>
                </c:pt>
                <c:pt idx="8">
                  <c:v>1.2563148700000001E-3</c:v>
                </c:pt>
                <c:pt idx="9">
                  <c:v>1.2616871499999999E-3</c:v>
                </c:pt>
                <c:pt idx="10">
                  <c:v>1.28651495E-3</c:v>
                </c:pt>
                <c:pt idx="11">
                  <c:v>1.4052762399999999E-3</c:v>
                </c:pt>
                <c:pt idx="12">
                  <c:v>1.4764218799999998E-3</c:v>
                </c:pt>
                <c:pt idx="13">
                  <c:v>1.53894987E-3</c:v>
                </c:pt>
                <c:pt idx="14">
                  <c:v>1.53126075E-3</c:v>
                </c:pt>
                <c:pt idx="15">
                  <c:v>1.1814651000000001E-3</c:v>
                </c:pt>
                <c:pt idx="16">
                  <c:v>1.2001758199999999E-3</c:v>
                </c:pt>
                <c:pt idx="17">
                  <c:v>1.3943441800000002E-3</c:v>
                </c:pt>
                <c:pt idx="18">
                  <c:v>1.3143992799999999E-3</c:v>
                </c:pt>
                <c:pt idx="19">
                  <c:v>1.3851747600000001E-3</c:v>
                </c:pt>
                <c:pt idx="20">
                  <c:v>1.4245450799999998E-3</c:v>
                </c:pt>
                <c:pt idx="21">
                  <c:v>1.4172297099999999E-3</c:v>
                </c:pt>
                <c:pt idx="22">
                  <c:v>1.41277993E-3</c:v>
                </c:pt>
                <c:pt idx="23">
                  <c:v>1.4732735099999999E-3</c:v>
                </c:pt>
                <c:pt idx="24">
                  <c:v>1.4276952199999999E-3</c:v>
                </c:pt>
                <c:pt idx="25">
                  <c:v>1.5681305800000001E-3</c:v>
                </c:pt>
                <c:pt idx="26">
                  <c:v>1.48985669E-3</c:v>
                </c:pt>
                <c:pt idx="27">
                  <c:v>1.5279285100000001E-3</c:v>
                </c:pt>
                <c:pt idx="28">
                  <c:v>1.40481473E-3</c:v>
                </c:pt>
                <c:pt idx="29">
                  <c:v>1.4540965100000001E-3</c:v>
                </c:pt>
                <c:pt idx="30">
                  <c:v>1.6049123000000001E-3</c:v>
                </c:pt>
                <c:pt idx="31">
                  <c:v>1.5577594899999999E-3</c:v>
                </c:pt>
                <c:pt idx="32">
                  <c:v>1.51847946E-3</c:v>
                </c:pt>
                <c:pt idx="33">
                  <c:v>1.5280240799999999E-3</c:v>
                </c:pt>
                <c:pt idx="34">
                  <c:v>1.68652602E-3</c:v>
                </c:pt>
                <c:pt idx="35">
                  <c:v>1.5798063699999998E-3</c:v>
                </c:pt>
                <c:pt idx="36">
                  <c:v>1.62973886E-3</c:v>
                </c:pt>
                <c:pt idx="37">
                  <c:v>1.8855100100000001E-3</c:v>
                </c:pt>
                <c:pt idx="38">
                  <c:v>2.1677782600000002E-3</c:v>
                </c:pt>
                <c:pt idx="39">
                  <c:v>2.3685247799999998E-3</c:v>
                </c:pt>
                <c:pt idx="40">
                  <c:v>2.8174471200000002E-3</c:v>
                </c:pt>
                <c:pt idx="41">
                  <c:v>3.2513601400000003E-3</c:v>
                </c:pt>
                <c:pt idx="42">
                  <c:v>4.1738472200000005E-3</c:v>
                </c:pt>
                <c:pt idx="43">
                  <c:v>5.2484421500000001E-3</c:v>
                </c:pt>
                <c:pt idx="44">
                  <c:v>6.5599907200000005E-3</c:v>
                </c:pt>
                <c:pt idx="45">
                  <c:v>8.2946468199999995E-3</c:v>
                </c:pt>
                <c:pt idx="46">
                  <c:v>1.01321077E-2</c:v>
                </c:pt>
                <c:pt idx="47">
                  <c:v>1.2384871699999999E-2</c:v>
                </c:pt>
                <c:pt idx="48">
                  <c:v>1.4926090999999999E-2</c:v>
                </c:pt>
                <c:pt idx="49">
                  <c:v>1.7436223499999997E-2</c:v>
                </c:pt>
                <c:pt idx="50">
                  <c:v>2.05840443E-2</c:v>
                </c:pt>
                <c:pt idx="51">
                  <c:v>2.4072584399999999E-2</c:v>
                </c:pt>
                <c:pt idx="52">
                  <c:v>2.77601754E-2</c:v>
                </c:pt>
                <c:pt idx="53">
                  <c:v>3.1535539600000002E-2</c:v>
                </c:pt>
                <c:pt idx="54">
                  <c:v>3.5686652599999993E-2</c:v>
                </c:pt>
                <c:pt idx="55">
                  <c:v>4.0164052899999997E-2</c:v>
                </c:pt>
                <c:pt idx="56">
                  <c:v>4.5373460499999997E-2</c:v>
                </c:pt>
                <c:pt idx="57">
                  <c:v>5.0682171499999998E-2</c:v>
                </c:pt>
                <c:pt idx="58">
                  <c:v>5.6198013200000001E-2</c:v>
                </c:pt>
                <c:pt idx="59">
                  <c:v>6.1553949100000005E-2</c:v>
                </c:pt>
                <c:pt idx="60">
                  <c:v>6.762802779999999E-2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F51-4327-95F7-0AD1120E1941}"/>
            </c:ext>
          </c:extLst>
        </c:ser>
        <c:ser>
          <c:idx val="3"/>
          <c:order val="3"/>
          <c:tx>
            <c:strRef>
              <c:f>Sheet1!$Y$1</c:f>
              <c:strCache>
                <c:ptCount val="1"/>
                <c:pt idx="0">
                  <c:v>Turn 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Sheet1!$Y$2:$Y$62</c:f>
              <c:numCache>
                <c:formatCode>0.00E+00</c:formatCode>
                <c:ptCount val="61"/>
                <c:pt idx="0">
                  <c:v>-5.5821469000000008E-4</c:v>
                </c:pt>
                <c:pt idx="1">
                  <c:v>-2.6862090900000001E-4</c:v>
                </c:pt>
                <c:pt idx="2">
                  <c:v>-2.2867018500000001E-4</c:v>
                </c:pt>
                <c:pt idx="3">
                  <c:v>-2.16341168E-4</c:v>
                </c:pt>
                <c:pt idx="4">
                  <c:v>-1.8613857300000001E-4</c:v>
                </c:pt>
                <c:pt idx="5">
                  <c:v>-1.2153056499999999E-4</c:v>
                </c:pt>
                <c:pt idx="6">
                  <c:v>-6.0542845400000001E-4</c:v>
                </c:pt>
                <c:pt idx="7">
                  <c:v>-6.3362280399999996E-4</c:v>
                </c:pt>
                <c:pt idx="8">
                  <c:v>-6.5751707399999996E-4</c:v>
                </c:pt>
                <c:pt idx="9">
                  <c:v>-6.7347883900000004E-4</c:v>
                </c:pt>
                <c:pt idx="10">
                  <c:v>-6.5809104400000001E-4</c:v>
                </c:pt>
                <c:pt idx="11">
                  <c:v>-6.8695527500000004E-4</c:v>
                </c:pt>
                <c:pt idx="12">
                  <c:v>-6.6468614100000003E-4</c:v>
                </c:pt>
                <c:pt idx="13">
                  <c:v>-6.8179369600000002E-4</c:v>
                </c:pt>
                <c:pt idx="14">
                  <c:v>-6.9297702000000003E-4</c:v>
                </c:pt>
                <c:pt idx="15">
                  <c:v>-6.3295585599999998E-4</c:v>
                </c:pt>
                <c:pt idx="16">
                  <c:v>-6.6726698999999997E-4</c:v>
                </c:pt>
                <c:pt idx="17">
                  <c:v>-6.4920310400000002E-4</c:v>
                </c:pt>
                <c:pt idx="18">
                  <c:v>-6.9030133100000002E-4</c:v>
                </c:pt>
                <c:pt idx="19">
                  <c:v>-6.7032538000000004E-4</c:v>
                </c:pt>
                <c:pt idx="20">
                  <c:v>-6.7003923700000001E-4</c:v>
                </c:pt>
                <c:pt idx="21">
                  <c:v>-6.91924382E-4</c:v>
                </c:pt>
                <c:pt idx="22">
                  <c:v>-7.08938135E-4</c:v>
                </c:pt>
                <c:pt idx="23">
                  <c:v>-6.7118425499999997E-4</c:v>
                </c:pt>
                <c:pt idx="24">
                  <c:v>-6.6822286000000003E-4</c:v>
                </c:pt>
                <c:pt idx="25">
                  <c:v>-6.4308663200000004E-4</c:v>
                </c:pt>
                <c:pt idx="26">
                  <c:v>-6.4327885699999999E-4</c:v>
                </c:pt>
                <c:pt idx="27">
                  <c:v>-6.4260854199999992E-4</c:v>
                </c:pt>
                <c:pt idx="28">
                  <c:v>-6.4605015099999995E-4</c:v>
                </c:pt>
                <c:pt idx="29">
                  <c:v>-6.39933401E-4</c:v>
                </c:pt>
                <c:pt idx="30">
                  <c:v>-6.5751929299999999E-4</c:v>
                </c:pt>
                <c:pt idx="31">
                  <c:v>-6.3677876100000006E-4</c:v>
                </c:pt>
                <c:pt idx="32">
                  <c:v>-6.1575278300000002E-4</c:v>
                </c:pt>
                <c:pt idx="33">
                  <c:v>-6.4977649499999999E-4</c:v>
                </c:pt>
                <c:pt idx="34">
                  <c:v>-6.5293107199999997E-4</c:v>
                </c:pt>
                <c:pt idx="35">
                  <c:v>-6.3419896699999992E-4</c:v>
                </c:pt>
                <c:pt idx="36">
                  <c:v>-6.4079313599999996E-4</c:v>
                </c:pt>
                <c:pt idx="37">
                  <c:v>-6.1393749200000004E-4</c:v>
                </c:pt>
                <c:pt idx="38">
                  <c:v>-6.3161759200000003E-4</c:v>
                </c:pt>
                <c:pt idx="39">
                  <c:v>-6.1374666700000002E-4</c:v>
                </c:pt>
                <c:pt idx="40">
                  <c:v>-4.9398943300000002E-4</c:v>
                </c:pt>
                <c:pt idx="41">
                  <c:v>-4.1982264000000002E-4</c:v>
                </c:pt>
                <c:pt idx="42">
                  <c:v>-3.835992E-4</c:v>
                </c:pt>
                <c:pt idx="43">
                  <c:v>-2.7789250999999998E-4</c:v>
                </c:pt>
                <c:pt idx="44">
                  <c:v>-2.10798595E-4</c:v>
                </c:pt>
                <c:pt idx="45">
                  <c:v>-1.07289969E-4</c:v>
                </c:pt>
                <c:pt idx="46">
                  <c:v>5.9011852799999998E-5</c:v>
                </c:pt>
                <c:pt idx="47">
                  <c:v>2.1957863400000002E-4</c:v>
                </c:pt>
                <c:pt idx="48">
                  <c:v>3.9228435299999996E-4</c:v>
                </c:pt>
                <c:pt idx="49">
                  <c:v>6.2787967700000003E-4</c:v>
                </c:pt>
                <c:pt idx="50">
                  <c:v>8.3193509699999995E-4</c:v>
                </c:pt>
                <c:pt idx="51">
                  <c:v>1.1254490200000001E-3</c:v>
                </c:pt>
                <c:pt idx="52">
                  <c:v>1.4364541400000001E-3</c:v>
                </c:pt>
                <c:pt idx="53">
                  <c:v>1.6040967099999999E-3</c:v>
                </c:pt>
                <c:pt idx="54">
                  <c:v>1.9499879899999998E-3</c:v>
                </c:pt>
                <c:pt idx="55">
                  <c:v>2.2964492700000001E-3</c:v>
                </c:pt>
                <c:pt idx="56">
                  <c:v>2.6334541600000001E-3</c:v>
                </c:pt>
                <c:pt idx="57">
                  <c:v>3.0390787099999999E-3</c:v>
                </c:pt>
                <c:pt idx="58">
                  <c:v>3.46210078E-3</c:v>
                </c:pt>
                <c:pt idx="59">
                  <c:v>3.89859813E-3</c:v>
                </c:pt>
                <c:pt idx="60">
                  <c:v>4.3240038099999992E-3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F51-4327-95F7-0AD1120E1941}"/>
            </c:ext>
          </c:extLst>
        </c:ser>
        <c:ser>
          <c:idx val="4"/>
          <c:order val="4"/>
          <c:tx>
            <c:strRef>
              <c:f>Sheet1!$Z$1</c:f>
              <c:strCache>
                <c:ptCount val="1"/>
                <c:pt idx="0">
                  <c:v>Turn 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Sheet1!$Z$2:$Z$62</c:f>
              <c:numCache>
                <c:formatCode>0.00E+00</c:formatCode>
                <c:ptCount val="61"/>
                <c:pt idx="0">
                  <c:v>3.1267336499999997E-4</c:v>
                </c:pt>
                <c:pt idx="1">
                  <c:v>7.6768293399999995E-4</c:v>
                </c:pt>
                <c:pt idx="2">
                  <c:v>5.6628243799999997E-4</c:v>
                </c:pt>
                <c:pt idx="3">
                  <c:v>7.7341047699999992E-4</c:v>
                </c:pt>
                <c:pt idx="4">
                  <c:v>8.4405598999999997E-4</c:v>
                </c:pt>
                <c:pt idx="5">
                  <c:v>1.04946514E-3</c:v>
                </c:pt>
                <c:pt idx="6">
                  <c:v>3.9201975700000003E-4</c:v>
                </c:pt>
                <c:pt idx="7">
                  <c:v>5.2735430199999994E-4</c:v>
                </c:pt>
                <c:pt idx="8">
                  <c:v>3.7484284100000001E-4</c:v>
                </c:pt>
                <c:pt idx="9">
                  <c:v>6.4826258499999997E-4</c:v>
                </c:pt>
                <c:pt idx="10">
                  <c:v>5.0708780499999996E-4</c:v>
                </c:pt>
                <c:pt idx="11">
                  <c:v>3.7140853199999998E-4</c:v>
                </c:pt>
                <c:pt idx="12">
                  <c:v>4.52243057E-4</c:v>
                </c:pt>
                <c:pt idx="13">
                  <c:v>4.15146616E-4</c:v>
                </c:pt>
                <c:pt idx="14">
                  <c:v>3.2618197599999999E-4</c:v>
                </c:pt>
                <c:pt idx="15">
                  <c:v>5.9078541899999998E-4</c:v>
                </c:pt>
                <c:pt idx="16">
                  <c:v>6.2456325600000002E-4</c:v>
                </c:pt>
                <c:pt idx="17">
                  <c:v>5.3090548100000006E-4</c:v>
                </c:pt>
                <c:pt idx="18">
                  <c:v>6.5536403299999994E-4</c:v>
                </c:pt>
                <c:pt idx="19">
                  <c:v>5.0285285599999997E-4</c:v>
                </c:pt>
                <c:pt idx="20">
                  <c:v>5.9055855699999998E-4</c:v>
                </c:pt>
                <c:pt idx="21">
                  <c:v>6.6234673600000006E-4</c:v>
                </c:pt>
                <c:pt idx="22">
                  <c:v>7.04136369E-4</c:v>
                </c:pt>
                <c:pt idx="23">
                  <c:v>6.0898940999999998E-4</c:v>
                </c:pt>
                <c:pt idx="24">
                  <c:v>7.08946004E-4</c:v>
                </c:pt>
                <c:pt idx="25">
                  <c:v>7.9195587E-4</c:v>
                </c:pt>
                <c:pt idx="26">
                  <c:v>9.1229338799999997E-4</c:v>
                </c:pt>
                <c:pt idx="27">
                  <c:v>5.8002296999999994E-4</c:v>
                </c:pt>
                <c:pt idx="28">
                  <c:v>8.4977904199999999E-4</c:v>
                </c:pt>
                <c:pt idx="29">
                  <c:v>6.8501634600000002E-4</c:v>
                </c:pt>
                <c:pt idx="30">
                  <c:v>8.5252400999999997E-4</c:v>
                </c:pt>
                <c:pt idx="31">
                  <c:v>8.2103656500000005E-4</c:v>
                </c:pt>
                <c:pt idx="32">
                  <c:v>9.1400943299999992E-4</c:v>
                </c:pt>
                <c:pt idx="33">
                  <c:v>7.2657746799999993E-4</c:v>
                </c:pt>
                <c:pt idx="34">
                  <c:v>8.6523374400000004E-4</c:v>
                </c:pt>
                <c:pt idx="35">
                  <c:v>8.07070762E-4</c:v>
                </c:pt>
                <c:pt idx="36">
                  <c:v>7.5623501100000002E-4</c:v>
                </c:pt>
                <c:pt idx="37">
                  <c:v>7.4203705900000006E-4</c:v>
                </c:pt>
                <c:pt idx="38">
                  <c:v>7.5325715399999994E-4</c:v>
                </c:pt>
                <c:pt idx="39">
                  <c:v>6.4998107500000002E-4</c:v>
                </c:pt>
                <c:pt idx="40">
                  <c:v>7.0608467700000006E-4</c:v>
                </c:pt>
                <c:pt idx="41">
                  <c:v>7.1512965899999997E-4</c:v>
                </c:pt>
                <c:pt idx="42">
                  <c:v>7.77989158E-4</c:v>
                </c:pt>
                <c:pt idx="43">
                  <c:v>5.1247025100000009E-4</c:v>
                </c:pt>
                <c:pt idx="44">
                  <c:v>5.8150999399999995E-4</c:v>
                </c:pt>
                <c:pt idx="45">
                  <c:v>5.055974839999999E-4</c:v>
                </c:pt>
                <c:pt idx="46">
                  <c:v>3.4942144100000001E-4</c:v>
                </c:pt>
                <c:pt idx="47">
                  <c:v>1.6977382699999999E-4</c:v>
                </c:pt>
                <c:pt idx="48">
                  <c:v>4.1882056899999994E-5</c:v>
                </c:pt>
                <c:pt idx="49">
                  <c:v>-2.2684147900000002E-4</c:v>
                </c:pt>
                <c:pt idx="50">
                  <c:v>-3.5175850099999998E-4</c:v>
                </c:pt>
                <c:pt idx="51">
                  <c:v>-7.2536101900000003E-4</c:v>
                </c:pt>
                <c:pt idx="52">
                  <c:v>-6.5597606600000002E-4</c:v>
                </c:pt>
                <c:pt idx="53">
                  <c:v>-7.3371944600000003E-4</c:v>
                </c:pt>
                <c:pt idx="54">
                  <c:v>-7.0543882199999993E-4</c:v>
                </c:pt>
                <c:pt idx="55">
                  <c:v>-7.8512880499999999E-4</c:v>
                </c:pt>
                <c:pt idx="56">
                  <c:v>-7.66466201E-4</c:v>
                </c:pt>
                <c:pt idx="57">
                  <c:v>-5.0243522800000003E-4</c:v>
                </c:pt>
                <c:pt idx="58">
                  <c:v>7.2224445099999994E-5</c:v>
                </c:pt>
                <c:pt idx="59">
                  <c:v>5.8459733100000005E-4</c:v>
                </c:pt>
                <c:pt idx="60">
                  <c:v>1.4753829900000001E-3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F51-4327-95F7-0AD1120E1941}"/>
            </c:ext>
          </c:extLst>
        </c:ser>
        <c:ser>
          <c:idx val="5"/>
          <c:order val="5"/>
          <c:tx>
            <c:strRef>
              <c:f>Sheet1!$AA$1</c:f>
              <c:strCache>
                <c:ptCount val="1"/>
                <c:pt idx="0">
                  <c:v>Turn 6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Sheet1!$AA$2:$AA$62</c:f>
              <c:numCache>
                <c:formatCode>0.00E+00</c:formatCode>
                <c:ptCount val="61"/>
                <c:pt idx="0">
                  <c:v>-2.9126921699999998E-4</c:v>
                </c:pt>
                <c:pt idx="1">
                  <c:v>2.5488440000000001E-4</c:v>
                </c:pt>
                <c:pt idx="2">
                  <c:v>3.1260366000000002E-4</c:v>
                </c:pt>
                <c:pt idx="3">
                  <c:v>4.1470028200000001E-4</c:v>
                </c:pt>
                <c:pt idx="4">
                  <c:v>5.1045692300000006E-4</c:v>
                </c:pt>
                <c:pt idx="5">
                  <c:v>6.7718026400000002E-4</c:v>
                </c:pt>
                <c:pt idx="6">
                  <c:v>-3.6138335700000004E-4</c:v>
                </c:pt>
                <c:pt idx="7">
                  <c:v>-4.1834534899999999E-4</c:v>
                </c:pt>
                <c:pt idx="8">
                  <c:v>-4.3878359300000001E-4</c:v>
                </c:pt>
                <c:pt idx="9">
                  <c:v>-4.0774782200000005E-4</c:v>
                </c:pt>
                <c:pt idx="10">
                  <c:v>-4.1815567800000003E-4</c:v>
                </c:pt>
                <c:pt idx="11">
                  <c:v>-4.5723495099999999E-4</c:v>
                </c:pt>
                <c:pt idx="12">
                  <c:v>-4.7909234499999995E-4</c:v>
                </c:pt>
                <c:pt idx="13">
                  <c:v>-4.7313066499999999E-4</c:v>
                </c:pt>
                <c:pt idx="14">
                  <c:v>-4.8136255199999995E-4</c:v>
                </c:pt>
                <c:pt idx="15">
                  <c:v>-4.0604511599999998E-4</c:v>
                </c:pt>
                <c:pt idx="16">
                  <c:v>-3.9355455200000002E-4</c:v>
                </c:pt>
                <c:pt idx="17">
                  <c:v>-4.0188107100000002E-4</c:v>
                </c:pt>
                <c:pt idx="18">
                  <c:v>-4.1910262900000001E-4</c:v>
                </c:pt>
                <c:pt idx="19">
                  <c:v>-4.33673917E-4</c:v>
                </c:pt>
                <c:pt idx="20">
                  <c:v>-4.3840514700000001E-4</c:v>
                </c:pt>
                <c:pt idx="21">
                  <c:v>-4.3424110899999998E-4</c:v>
                </c:pt>
                <c:pt idx="22">
                  <c:v>-3.8891876399999996E-4</c:v>
                </c:pt>
                <c:pt idx="23">
                  <c:v>-3.8485034499999998E-4</c:v>
                </c:pt>
                <c:pt idx="24">
                  <c:v>-3.8740482100000002E-4</c:v>
                </c:pt>
                <c:pt idx="25">
                  <c:v>-3.9469086300000003E-4</c:v>
                </c:pt>
                <c:pt idx="26">
                  <c:v>-3.98853368E-4</c:v>
                </c:pt>
                <c:pt idx="27">
                  <c:v>-3.96582945E-4</c:v>
                </c:pt>
                <c:pt idx="28">
                  <c:v>-3.7548308099999997E-4</c:v>
                </c:pt>
                <c:pt idx="29">
                  <c:v>-3.7283318899999999E-4</c:v>
                </c:pt>
                <c:pt idx="30">
                  <c:v>-3.3384973300000005E-4</c:v>
                </c:pt>
                <c:pt idx="31">
                  <c:v>-3.5362515500000002E-4</c:v>
                </c:pt>
                <c:pt idx="32">
                  <c:v>-3.51069982E-4</c:v>
                </c:pt>
                <c:pt idx="33">
                  <c:v>-3.4482492500000002E-4</c:v>
                </c:pt>
                <c:pt idx="34">
                  <c:v>-3.68575042E-4</c:v>
                </c:pt>
                <c:pt idx="35">
                  <c:v>-3.5305678700000003E-4</c:v>
                </c:pt>
                <c:pt idx="36">
                  <c:v>-3.5372015900000004E-4</c:v>
                </c:pt>
                <c:pt idx="37">
                  <c:v>-3.5996379400000001E-4</c:v>
                </c:pt>
                <c:pt idx="38">
                  <c:v>-3.6497959399999999E-4</c:v>
                </c:pt>
                <c:pt idx="39">
                  <c:v>-3.2258952900000003E-4</c:v>
                </c:pt>
                <c:pt idx="40">
                  <c:v>-3.0385392099999999E-4</c:v>
                </c:pt>
                <c:pt idx="41">
                  <c:v>-2.6042326999999997E-4</c:v>
                </c:pt>
                <c:pt idx="42">
                  <c:v>-1.5681332199999999E-4</c:v>
                </c:pt>
                <c:pt idx="43">
                  <c:v>-2.1126449000000002E-5</c:v>
                </c:pt>
                <c:pt idx="44">
                  <c:v>8.7404248399999997E-5</c:v>
                </c:pt>
                <c:pt idx="45">
                  <c:v>2.19873947E-4</c:v>
                </c:pt>
                <c:pt idx="46">
                  <c:v>4.2037712500000003E-4</c:v>
                </c:pt>
                <c:pt idx="47">
                  <c:v>7.2354510099999995E-4</c:v>
                </c:pt>
                <c:pt idx="48">
                  <c:v>9.1666770800000001E-4</c:v>
                </c:pt>
                <c:pt idx="49">
                  <c:v>1.1941936500000001E-3</c:v>
                </c:pt>
                <c:pt idx="50">
                  <c:v>1.45885083E-3</c:v>
                </c:pt>
                <c:pt idx="51">
                  <c:v>1.6850906E-3</c:v>
                </c:pt>
                <c:pt idx="52">
                  <c:v>1.9354605199999998E-3</c:v>
                </c:pt>
                <c:pt idx="53">
                  <c:v>2.0946129599999997E-3</c:v>
                </c:pt>
                <c:pt idx="54">
                  <c:v>2.3356176499999999E-3</c:v>
                </c:pt>
                <c:pt idx="55">
                  <c:v>2.5552367499999998E-3</c:v>
                </c:pt>
                <c:pt idx="56">
                  <c:v>2.5961112600000002E-3</c:v>
                </c:pt>
                <c:pt idx="57">
                  <c:v>2.2954003800000002E-3</c:v>
                </c:pt>
                <c:pt idx="58">
                  <c:v>1.8204956500000001E-3</c:v>
                </c:pt>
                <c:pt idx="59">
                  <c:v>1.2338406799999998E-3</c:v>
                </c:pt>
                <c:pt idx="60">
                  <c:v>4.1592980499999998E-4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F51-4327-95F7-0AD1120E1941}"/>
            </c:ext>
          </c:extLst>
        </c:ser>
        <c:ser>
          <c:idx val="6"/>
          <c:order val="6"/>
          <c:tx>
            <c:strRef>
              <c:f>Sheet1!$AB$1</c:f>
              <c:strCache>
                <c:ptCount val="1"/>
                <c:pt idx="0">
                  <c:v>Turn 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Sheet1!$AB$2:$AB$62</c:f>
              <c:numCache>
                <c:formatCode>0.00E+00</c:formatCode>
                <c:ptCount val="61"/>
                <c:pt idx="0">
                  <c:v>-7.1332849399999989E-5</c:v>
                </c:pt>
                <c:pt idx="1">
                  <c:v>5.3301993099999999E-4</c:v>
                </c:pt>
                <c:pt idx="2">
                  <c:v>7.5868881499999998E-4</c:v>
                </c:pt>
                <c:pt idx="3">
                  <c:v>9.3743988900000001E-4</c:v>
                </c:pt>
                <c:pt idx="4">
                  <c:v>9.8389219299999998E-4</c:v>
                </c:pt>
                <c:pt idx="5">
                  <c:v>1.2239624700000002E-3</c:v>
                </c:pt>
                <c:pt idx="6">
                  <c:v>2.8440339700000001E-4</c:v>
                </c:pt>
                <c:pt idx="7">
                  <c:v>2.2838113100000001E-4</c:v>
                </c:pt>
                <c:pt idx="8">
                  <c:v>2.2819535399999999E-4</c:v>
                </c:pt>
                <c:pt idx="9">
                  <c:v>2.15467211E-4</c:v>
                </c:pt>
                <c:pt idx="10">
                  <c:v>2.15467239E-4</c:v>
                </c:pt>
                <c:pt idx="11">
                  <c:v>2.40644768E-4</c:v>
                </c:pt>
                <c:pt idx="12">
                  <c:v>2.4510422199999998E-4</c:v>
                </c:pt>
                <c:pt idx="13">
                  <c:v>2.37857531E-4</c:v>
                </c:pt>
                <c:pt idx="14">
                  <c:v>2.4891337499999999E-4</c:v>
                </c:pt>
                <c:pt idx="15">
                  <c:v>2.9991878900000003E-4</c:v>
                </c:pt>
                <c:pt idx="16">
                  <c:v>2.9146437799999997E-4</c:v>
                </c:pt>
                <c:pt idx="17">
                  <c:v>2.7464844600000001E-4</c:v>
                </c:pt>
                <c:pt idx="18">
                  <c:v>2.85332492E-4</c:v>
                </c:pt>
                <c:pt idx="19">
                  <c:v>2.80408422E-4</c:v>
                </c:pt>
                <c:pt idx="20">
                  <c:v>2.9991879000000003E-4</c:v>
                </c:pt>
                <c:pt idx="21">
                  <c:v>2.8858416300000004E-4</c:v>
                </c:pt>
                <c:pt idx="22">
                  <c:v>3.0828010399999999E-4</c:v>
                </c:pt>
                <c:pt idx="23">
                  <c:v>3.0985969800000003E-4</c:v>
                </c:pt>
                <c:pt idx="24">
                  <c:v>3.1004559500000001E-4</c:v>
                </c:pt>
                <c:pt idx="25">
                  <c:v>3.4358451800000001E-4</c:v>
                </c:pt>
                <c:pt idx="26">
                  <c:v>3.2574669299999996E-4</c:v>
                </c:pt>
                <c:pt idx="27">
                  <c:v>3.2779043799999999E-4</c:v>
                </c:pt>
                <c:pt idx="28">
                  <c:v>3.4386339800000001E-4</c:v>
                </c:pt>
                <c:pt idx="29">
                  <c:v>4.2589934100000003E-4</c:v>
                </c:pt>
                <c:pt idx="30">
                  <c:v>4.4671041300000004E-4</c:v>
                </c:pt>
                <c:pt idx="31">
                  <c:v>3.8827260099999998E-4</c:v>
                </c:pt>
                <c:pt idx="32">
                  <c:v>4.2060386799999997E-4</c:v>
                </c:pt>
                <c:pt idx="33">
                  <c:v>4.2478480399999998E-4</c:v>
                </c:pt>
                <c:pt idx="34">
                  <c:v>4.5590838499999997E-4</c:v>
                </c:pt>
                <c:pt idx="35">
                  <c:v>4.4856849399999997E-4</c:v>
                </c:pt>
                <c:pt idx="36">
                  <c:v>4.5581516800000002E-4</c:v>
                </c:pt>
                <c:pt idx="37">
                  <c:v>4.7179505400000001E-4</c:v>
                </c:pt>
                <c:pt idx="38">
                  <c:v>4.7616161100000001E-4</c:v>
                </c:pt>
                <c:pt idx="39">
                  <c:v>4.5674426999999998E-4</c:v>
                </c:pt>
                <c:pt idx="40">
                  <c:v>4.4429483899999998E-4</c:v>
                </c:pt>
                <c:pt idx="41">
                  <c:v>4.2887287399999999E-4</c:v>
                </c:pt>
                <c:pt idx="42">
                  <c:v>4.3296053400000001E-4</c:v>
                </c:pt>
                <c:pt idx="43">
                  <c:v>3.5705613600000002E-4</c:v>
                </c:pt>
                <c:pt idx="44">
                  <c:v>2.8161629900000005E-4</c:v>
                </c:pt>
                <c:pt idx="45">
                  <c:v>1.95120804E-4</c:v>
                </c:pt>
                <c:pt idx="46">
                  <c:v>1.41049569E-4</c:v>
                </c:pt>
                <c:pt idx="47">
                  <c:v>7.9452874900000006E-5</c:v>
                </c:pt>
                <c:pt idx="48">
                  <c:v>2.3244763099999998E-5</c:v>
                </c:pt>
                <c:pt idx="49">
                  <c:v>-7.2355684499999997E-5</c:v>
                </c:pt>
                <c:pt idx="50">
                  <c:v>-1.8282010899999999E-4</c:v>
                </c:pt>
                <c:pt idx="51">
                  <c:v>-1.3506711699999999E-4</c:v>
                </c:pt>
                <c:pt idx="52">
                  <c:v>-2.17753713E-4</c:v>
                </c:pt>
                <c:pt idx="53">
                  <c:v>-2.4135115100000002E-4</c:v>
                </c:pt>
                <c:pt idx="54">
                  <c:v>-2.07626686E-4</c:v>
                </c:pt>
                <c:pt idx="55">
                  <c:v>-2.29087908E-4</c:v>
                </c:pt>
                <c:pt idx="56">
                  <c:v>-8.5826946999999998E-5</c:v>
                </c:pt>
                <c:pt idx="57">
                  <c:v>9.1716480899999998E-5</c:v>
                </c:pt>
                <c:pt idx="58">
                  <c:v>5.04962833E-4</c:v>
                </c:pt>
                <c:pt idx="59">
                  <c:v>1.0857198899999999E-3</c:v>
                </c:pt>
                <c:pt idx="60">
                  <c:v>1.96433396E-3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F51-4327-95F7-0AD1120E1941}"/>
            </c:ext>
          </c:extLst>
        </c:ser>
        <c:ser>
          <c:idx val="7"/>
          <c:order val="7"/>
          <c:tx>
            <c:strRef>
              <c:f>Sheet1!$AC$1</c:f>
              <c:strCache>
                <c:ptCount val="1"/>
                <c:pt idx="0">
                  <c:v>Turn 8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Sheet1!$U$2:$U$62</c:f>
              <c:numCache>
                <c:formatCode>General</c:formatCode>
                <c:ptCount val="61"/>
                <c:pt idx="0">
                  <c:v>0.85010398200000004</c:v>
                </c:pt>
                <c:pt idx="1">
                  <c:v>50.0262022</c:v>
                </c:pt>
                <c:pt idx="2">
                  <c:v>100.3786922</c:v>
                </c:pt>
                <c:pt idx="3">
                  <c:v>150.30490159999999</c:v>
                </c:pt>
                <c:pt idx="4">
                  <c:v>199.879694</c:v>
                </c:pt>
                <c:pt idx="5">
                  <c:v>250.01299399999999</c:v>
                </c:pt>
                <c:pt idx="6">
                  <c:v>255.03492399999999</c:v>
                </c:pt>
                <c:pt idx="7">
                  <c:v>260.03706399999999</c:v>
                </c:pt>
                <c:pt idx="8">
                  <c:v>264.99953199999999</c:v>
                </c:pt>
                <c:pt idx="9">
                  <c:v>270.03111799999999</c:v>
                </c:pt>
                <c:pt idx="10">
                  <c:v>275.03330799999998</c:v>
                </c:pt>
                <c:pt idx="11">
                  <c:v>280.02057000000002</c:v>
                </c:pt>
                <c:pt idx="12">
                  <c:v>285.06264599999997</c:v>
                </c:pt>
                <c:pt idx="13">
                  <c:v>289.98088799999999</c:v>
                </c:pt>
                <c:pt idx="14">
                  <c:v>294.95771000000002</c:v>
                </c:pt>
                <c:pt idx="15">
                  <c:v>299.94470999999999</c:v>
                </c:pt>
                <c:pt idx="16">
                  <c:v>304.94077199999998</c:v>
                </c:pt>
                <c:pt idx="17">
                  <c:v>309.91451799999999</c:v>
                </c:pt>
                <c:pt idx="18">
                  <c:v>314.91758800000002</c:v>
                </c:pt>
                <c:pt idx="19">
                  <c:v>319.79501199999999</c:v>
                </c:pt>
                <c:pt idx="20">
                  <c:v>324.80588</c:v>
                </c:pt>
                <c:pt idx="21">
                  <c:v>329.775668</c:v>
                </c:pt>
                <c:pt idx="22">
                  <c:v>334.79897999999997</c:v>
                </c:pt>
                <c:pt idx="23">
                  <c:v>339.77365400000002</c:v>
                </c:pt>
                <c:pt idx="24">
                  <c:v>344.68095399999999</c:v>
                </c:pt>
                <c:pt idx="25">
                  <c:v>349.66084999999998</c:v>
                </c:pt>
                <c:pt idx="26">
                  <c:v>354.681038</c:v>
                </c:pt>
                <c:pt idx="27">
                  <c:v>359.67528800000002</c:v>
                </c:pt>
                <c:pt idx="28">
                  <c:v>364.69678800000003</c:v>
                </c:pt>
                <c:pt idx="29">
                  <c:v>369.74179800000002</c:v>
                </c:pt>
                <c:pt idx="30">
                  <c:v>374.67253199999999</c:v>
                </c:pt>
                <c:pt idx="31">
                  <c:v>379.67986999999999</c:v>
                </c:pt>
                <c:pt idx="32">
                  <c:v>384.68301200000002</c:v>
                </c:pt>
                <c:pt idx="33">
                  <c:v>389.734554</c:v>
                </c:pt>
                <c:pt idx="34">
                  <c:v>394.73331000000002</c:v>
                </c:pt>
                <c:pt idx="35">
                  <c:v>399.67146000000002</c:v>
                </c:pt>
                <c:pt idx="36">
                  <c:v>404.683494</c:v>
                </c:pt>
                <c:pt idx="37">
                  <c:v>409.73477400000002</c:v>
                </c:pt>
                <c:pt idx="38">
                  <c:v>414.73679600000003</c:v>
                </c:pt>
                <c:pt idx="39">
                  <c:v>419.75340799999998</c:v>
                </c:pt>
                <c:pt idx="40">
                  <c:v>424.744462</c:v>
                </c:pt>
                <c:pt idx="41">
                  <c:v>429.67496</c:v>
                </c:pt>
                <c:pt idx="42">
                  <c:v>434.65495199999998</c:v>
                </c:pt>
                <c:pt idx="43">
                  <c:v>439.68577399999998</c:v>
                </c:pt>
                <c:pt idx="44">
                  <c:v>444.67148800000001</c:v>
                </c:pt>
                <c:pt idx="45">
                  <c:v>449.67536999999999</c:v>
                </c:pt>
                <c:pt idx="46">
                  <c:v>454.59947599999998</c:v>
                </c:pt>
                <c:pt idx="47">
                  <c:v>459.63611600000002</c:v>
                </c:pt>
                <c:pt idx="48">
                  <c:v>464.63274999999999</c:v>
                </c:pt>
                <c:pt idx="49">
                  <c:v>469.62781000000001</c:v>
                </c:pt>
                <c:pt idx="50">
                  <c:v>474.66907600000002</c:v>
                </c:pt>
                <c:pt idx="51">
                  <c:v>479.66919000000001</c:v>
                </c:pt>
                <c:pt idx="52">
                  <c:v>484.5994</c:v>
                </c:pt>
                <c:pt idx="53">
                  <c:v>489.59050200000001</c:v>
                </c:pt>
                <c:pt idx="54">
                  <c:v>494.63887199999999</c:v>
                </c:pt>
                <c:pt idx="55">
                  <c:v>499.637652</c:v>
                </c:pt>
                <c:pt idx="56">
                  <c:v>504.67481600000002</c:v>
                </c:pt>
                <c:pt idx="57">
                  <c:v>509.58118400000001</c:v>
                </c:pt>
                <c:pt idx="58">
                  <c:v>514.60957599999995</c:v>
                </c:pt>
                <c:pt idx="59">
                  <c:v>519.61002399999995</c:v>
                </c:pt>
                <c:pt idx="60">
                  <c:v>524.63946399999998</c:v>
                </c:pt>
              </c:numCache>
            </c:numRef>
          </c:xVal>
          <c:yVal>
            <c:numRef>
              <c:f>Sheet1!$AC$2:$AC$62</c:f>
              <c:numCache>
                <c:formatCode>0.00E+00</c:formatCode>
                <c:ptCount val="61"/>
                <c:pt idx="0">
                  <c:v>4.4580572799999998E-4</c:v>
                </c:pt>
                <c:pt idx="1">
                  <c:v>1.09544469E-3</c:v>
                </c:pt>
                <c:pt idx="2">
                  <c:v>1.2643330999999999E-3</c:v>
                </c:pt>
                <c:pt idx="3">
                  <c:v>1.44995684E-3</c:v>
                </c:pt>
                <c:pt idx="4">
                  <c:v>1.69288741E-3</c:v>
                </c:pt>
                <c:pt idx="5">
                  <c:v>1.95066029E-3</c:v>
                </c:pt>
                <c:pt idx="6">
                  <c:v>8.9421788100000005E-4</c:v>
                </c:pt>
                <c:pt idx="7">
                  <c:v>8.7086096200000005E-4</c:v>
                </c:pt>
                <c:pt idx="8">
                  <c:v>8.9242087400000008E-4</c:v>
                </c:pt>
                <c:pt idx="9">
                  <c:v>8.747373550000001E-4</c:v>
                </c:pt>
                <c:pt idx="10">
                  <c:v>8.6443011499999999E-4</c:v>
                </c:pt>
                <c:pt idx="11">
                  <c:v>8.7606162600000002E-4</c:v>
                </c:pt>
                <c:pt idx="12">
                  <c:v>8.9270438799999999E-4</c:v>
                </c:pt>
                <c:pt idx="13">
                  <c:v>8.92420541E-4</c:v>
                </c:pt>
                <c:pt idx="14">
                  <c:v>9.1889837600000004E-4</c:v>
                </c:pt>
                <c:pt idx="15">
                  <c:v>9.8263263199999985E-4</c:v>
                </c:pt>
                <c:pt idx="16">
                  <c:v>9.5379175899999995E-4</c:v>
                </c:pt>
                <c:pt idx="17">
                  <c:v>9.4669965299999995E-4</c:v>
                </c:pt>
                <c:pt idx="18">
                  <c:v>9.53507632E-4</c:v>
                </c:pt>
                <c:pt idx="19">
                  <c:v>9.5520973300000005E-4</c:v>
                </c:pt>
                <c:pt idx="20">
                  <c:v>9.610729729999999E-4</c:v>
                </c:pt>
                <c:pt idx="21">
                  <c:v>9.5180508000000002E-4</c:v>
                </c:pt>
                <c:pt idx="22">
                  <c:v>1.0284002199999998E-3</c:v>
                </c:pt>
                <c:pt idx="23">
                  <c:v>1.0121366899999999E-3</c:v>
                </c:pt>
                <c:pt idx="24">
                  <c:v>1.01213684E-3</c:v>
                </c:pt>
                <c:pt idx="25">
                  <c:v>1.00977181E-3</c:v>
                </c:pt>
                <c:pt idx="26">
                  <c:v>9.9275087300000012E-4</c:v>
                </c:pt>
                <c:pt idx="27">
                  <c:v>1.0402216899999999E-3</c:v>
                </c:pt>
                <c:pt idx="28">
                  <c:v>1.0323727500000002E-3</c:v>
                </c:pt>
                <c:pt idx="29">
                  <c:v>1.0756821100000001E-3</c:v>
                </c:pt>
                <c:pt idx="30">
                  <c:v>1.10972412E-3</c:v>
                </c:pt>
                <c:pt idx="31">
                  <c:v>1.0931765100000001E-3</c:v>
                </c:pt>
                <c:pt idx="32">
                  <c:v>1.1312843500000001E-3</c:v>
                </c:pt>
                <c:pt idx="33">
                  <c:v>1.1321361299999999E-3</c:v>
                </c:pt>
                <c:pt idx="34">
                  <c:v>1.1396995900000001E-3</c:v>
                </c:pt>
                <c:pt idx="35">
                  <c:v>1.1925600399999999E-3</c:v>
                </c:pt>
                <c:pt idx="36">
                  <c:v>1.1389433699999999E-3</c:v>
                </c:pt>
                <c:pt idx="37">
                  <c:v>1.2101490300000001E-3</c:v>
                </c:pt>
                <c:pt idx="38">
                  <c:v>1.2416379200000001E-3</c:v>
                </c:pt>
                <c:pt idx="39">
                  <c:v>1.24901398E-3</c:v>
                </c:pt>
                <c:pt idx="40">
                  <c:v>1.2482567799999998E-3</c:v>
                </c:pt>
                <c:pt idx="41">
                  <c:v>1.25903715E-3</c:v>
                </c:pt>
                <c:pt idx="42">
                  <c:v>1.30887302E-3</c:v>
                </c:pt>
                <c:pt idx="43">
                  <c:v>1.37724033E-3</c:v>
                </c:pt>
                <c:pt idx="44">
                  <c:v>1.37724055E-3</c:v>
                </c:pt>
                <c:pt idx="45">
                  <c:v>1.4667897300000001E-3</c:v>
                </c:pt>
                <c:pt idx="46">
                  <c:v>1.55057179E-3</c:v>
                </c:pt>
                <c:pt idx="47">
                  <c:v>1.73231877E-3</c:v>
                </c:pt>
                <c:pt idx="48">
                  <c:v>1.8317998500000001E-3</c:v>
                </c:pt>
                <c:pt idx="49">
                  <c:v>1.9651317399999998E-3</c:v>
                </c:pt>
                <c:pt idx="50">
                  <c:v>2.1151043599999999E-3</c:v>
                </c:pt>
                <c:pt idx="51">
                  <c:v>2.2736853200000001E-3</c:v>
                </c:pt>
                <c:pt idx="52">
                  <c:v>2.43614386E-3</c:v>
                </c:pt>
                <c:pt idx="53">
                  <c:v>2.5058348800000001E-3</c:v>
                </c:pt>
                <c:pt idx="54">
                  <c:v>2.71765225E-3</c:v>
                </c:pt>
                <c:pt idx="55">
                  <c:v>3.0379319399999999E-3</c:v>
                </c:pt>
                <c:pt idx="56">
                  <c:v>3.5810051700000001E-3</c:v>
                </c:pt>
                <c:pt idx="57">
                  <c:v>4.3883688800000001E-3</c:v>
                </c:pt>
                <c:pt idx="58">
                  <c:v>6.2996523400000006E-3</c:v>
                </c:pt>
                <c:pt idx="59">
                  <c:v>9.3172183000000009E-3</c:v>
                </c:pt>
                <c:pt idx="60">
                  <c:v>1.3594826399999999E-2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F51-4327-95F7-0AD1120E19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3507840"/>
        <c:axId val="643508168"/>
      </c:scatterChart>
      <c:valAx>
        <c:axId val="643507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Current [A]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43508168"/>
        <c:crosses val="autoZero"/>
        <c:crossBetween val="midCat"/>
      </c:valAx>
      <c:valAx>
        <c:axId val="6435081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Voltage [mV]</a:t>
                </a:r>
              </a:p>
            </c:rich>
          </c:tx>
          <c:layout>
            <c:manualLayout>
              <c:xMode val="edge"/>
              <c:yMode val="edge"/>
              <c:x val="0"/>
              <c:y val="0.350068524922245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43507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0.34791</cdr:x>
      <cdr:y>0.08605</cdr:y>
    </cdr:from>
    <cdr:to>
      <cdr:x>0.62527</cdr:x>
      <cdr:y>0.24161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id="{7C7F64D3-631A-4D4E-822B-51A870BC47CC}"/>
            </a:ext>
          </a:extLst>
        </cdr:cNvPr>
        <cdr:cNvSpPr txBox="1"/>
      </cdr:nvSpPr>
      <cdr:spPr>
        <a:xfrm xmlns:a="http://schemas.openxmlformats.org/drawingml/2006/main">
          <a:off x="2411310" y="389372"/>
          <a:ext cx="1922332" cy="70389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nl-NL" sz="1400"/>
            <a:t>BNL 8.6 T HTS/LTS</a:t>
          </a:r>
          <a:r>
            <a:rPr lang="nl-NL" sz="1400" baseline="0"/>
            <a:t> hybrid</a:t>
          </a:r>
          <a:endParaRPr lang="nl-NL" sz="1400"/>
        </a:p>
      </cdr:txBody>
    </cdr:sp>
  </cdr:relSizeAnchor>
  <cdr:relSizeAnchor xmlns:cdr="http://schemas.openxmlformats.org/drawingml/2006/chartDrawing">
    <cdr:from>
      <cdr:x>0.64906</cdr:x>
      <cdr:y>0.31521</cdr:y>
    </cdr:from>
    <cdr:to>
      <cdr:x>0.93105</cdr:x>
      <cdr:y>0.41514</cdr:y>
    </cdr:to>
    <cdr:sp macro="" textlink="">
      <cdr:nvSpPr>
        <cdr:cNvPr id="3" name="Tekstvak 2">
          <a:extLst xmlns:a="http://schemas.openxmlformats.org/drawingml/2006/main">
            <a:ext uri="{FF2B5EF4-FFF2-40B4-BE49-F238E27FC236}">
              <a16:creationId xmlns:a16="http://schemas.microsoft.com/office/drawing/2014/main" id="{D5211368-1F2A-48D6-9C09-9A3CD3DAFDD2}"/>
            </a:ext>
          </a:extLst>
        </cdr:cNvPr>
        <cdr:cNvSpPr txBox="1"/>
      </cdr:nvSpPr>
      <cdr:spPr>
        <a:xfrm xmlns:a="http://schemas.openxmlformats.org/drawingml/2006/main">
          <a:off x="4498518" y="1426314"/>
          <a:ext cx="1954445" cy="4521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>
              <a:lumMod val="50000"/>
            </a:schemeClr>
          </a:solidFill>
        </a:ln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nl-NL" sz="1400" dirty="0" err="1"/>
            <a:t>EuCARD</a:t>
          </a:r>
          <a:r>
            <a:rPr lang="nl-NL" sz="1400" dirty="0"/>
            <a:t> 4.5</a:t>
          </a:r>
          <a:r>
            <a:rPr lang="nl-NL" sz="1400" baseline="0" dirty="0"/>
            <a:t> T Feather-2</a:t>
          </a:r>
          <a:endParaRPr lang="nl-NL" sz="1400" dirty="0"/>
        </a:p>
      </cdr:txBody>
    </cdr:sp>
  </cdr:relSizeAnchor>
  <cdr:relSizeAnchor xmlns:cdr="http://schemas.openxmlformats.org/drawingml/2006/chartDrawing">
    <cdr:from>
      <cdr:x>0.62705</cdr:x>
      <cdr:y>0.1531</cdr:y>
    </cdr:from>
    <cdr:to>
      <cdr:x>0.69885</cdr:x>
      <cdr:y>0.15409</cdr:y>
    </cdr:to>
    <cdr:cxnSp macro="">
      <cdr:nvCxnSpPr>
        <cdr:cNvPr id="4" name="Rechte verbindingslijn met pijl 3">
          <a:extLst xmlns:a="http://schemas.openxmlformats.org/drawingml/2006/main">
            <a:ext uri="{FF2B5EF4-FFF2-40B4-BE49-F238E27FC236}">
              <a16:creationId xmlns:a16="http://schemas.microsoft.com/office/drawing/2014/main" id="{D7C8B979-48A1-4DDB-B75A-A95F772B7FE4}"/>
            </a:ext>
          </a:extLst>
        </cdr:cNvPr>
        <cdr:cNvCxnSpPr/>
      </cdr:nvCxnSpPr>
      <cdr:spPr>
        <a:xfrm xmlns:a="http://schemas.openxmlformats.org/drawingml/2006/main" flipV="1">
          <a:off x="4345973" y="692756"/>
          <a:ext cx="497633" cy="447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0.77987</cdr:x>
      <cdr:y>0.39803</cdr:y>
    </cdr:from>
    <cdr:to>
      <cdr:x>0.78104</cdr:x>
      <cdr:y>0.44595</cdr:y>
    </cdr:to>
    <cdr:cxnSp macro="">
      <cdr:nvCxnSpPr>
        <cdr:cNvPr id="10" name="Rechte verbindingslijn met pijl 3">
          <a:extLst xmlns:a="http://schemas.openxmlformats.org/drawingml/2006/main">
            <a:ext uri="{FF2B5EF4-FFF2-40B4-BE49-F238E27FC236}">
              <a16:creationId xmlns:a16="http://schemas.microsoft.com/office/drawing/2014/main" id="{868E44B0-6B91-DA85-97DD-CE12D03F9BB6}"/>
            </a:ext>
          </a:extLst>
        </cdr:cNvPr>
        <cdr:cNvCxnSpPr/>
      </cdr:nvCxnSpPr>
      <cdr:spPr>
        <a:xfrm xmlns:a="http://schemas.openxmlformats.org/drawingml/2006/main">
          <a:off x="5405169" y="1801049"/>
          <a:ext cx="8109" cy="21683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D928F-8DEE-4A9B-BEAA-39DB61057C44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79DB7-4959-4BA7-A027-BF329C41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7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circular</a:t>
            </a:r>
            <a:r>
              <a:rPr lang="nl-NL" dirty="0"/>
              <a:t> collider</a:t>
            </a:r>
          </a:p>
          <a:p>
            <a:r>
              <a:rPr lang="nl-NL" dirty="0" err="1"/>
              <a:t>Circular</a:t>
            </a:r>
            <a:r>
              <a:rPr lang="nl-NL" dirty="0"/>
              <a:t> </a:t>
            </a:r>
            <a:r>
              <a:rPr lang="nl-NL" dirty="0" err="1"/>
              <a:t>Electron</a:t>
            </a:r>
            <a:r>
              <a:rPr lang="nl-NL" dirty="0"/>
              <a:t> Positron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International </a:t>
            </a:r>
            <a:r>
              <a:rPr lang="nl-NL" dirty="0" err="1"/>
              <a:t>Linear</a:t>
            </a:r>
            <a:r>
              <a:rPr lang="nl-NL" dirty="0"/>
              <a:t>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Compact </a:t>
            </a:r>
            <a:r>
              <a:rPr lang="nl-NL" b="1" dirty="0" err="1"/>
              <a:t>Linear</a:t>
            </a:r>
            <a:r>
              <a:rPr lang="nl-NL" b="1" dirty="0"/>
              <a:t> Collider</a:t>
            </a:r>
            <a:r>
              <a:rPr lang="nl-NL" dirty="0"/>
              <a:t> </a:t>
            </a:r>
          </a:p>
          <a:p>
            <a:r>
              <a:rPr lang="nl-NL" dirty="0"/>
              <a:t>Super Proton-Proton Collider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2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circular</a:t>
            </a:r>
            <a:r>
              <a:rPr lang="nl-NL" dirty="0"/>
              <a:t> collider</a:t>
            </a:r>
          </a:p>
          <a:p>
            <a:r>
              <a:rPr lang="nl-NL" dirty="0" err="1"/>
              <a:t>Circular</a:t>
            </a:r>
            <a:r>
              <a:rPr lang="nl-NL" dirty="0"/>
              <a:t> </a:t>
            </a:r>
            <a:r>
              <a:rPr lang="nl-NL" dirty="0" err="1"/>
              <a:t>Electron</a:t>
            </a:r>
            <a:r>
              <a:rPr lang="nl-NL" dirty="0"/>
              <a:t> Positron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International </a:t>
            </a:r>
            <a:r>
              <a:rPr lang="nl-NL" dirty="0" err="1"/>
              <a:t>Linear</a:t>
            </a:r>
            <a:r>
              <a:rPr lang="nl-NL" dirty="0"/>
              <a:t>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Compact </a:t>
            </a:r>
            <a:r>
              <a:rPr lang="nl-NL" b="1" dirty="0" err="1"/>
              <a:t>Linear</a:t>
            </a:r>
            <a:r>
              <a:rPr lang="nl-NL" b="1" dirty="0"/>
              <a:t> Collider</a:t>
            </a:r>
            <a:r>
              <a:rPr lang="nl-NL" dirty="0"/>
              <a:t> </a:t>
            </a:r>
          </a:p>
          <a:p>
            <a:r>
              <a:rPr lang="nl-NL" dirty="0"/>
              <a:t>Super Proton-Proton Collider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2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1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37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0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Use «Metal-insulated (MI)» winding:</a:t>
            </a:r>
          </a:p>
          <a:p>
            <a:pPr lvl="1"/>
            <a:r>
              <a:rPr lang="en-US" sz="1100" dirty="0"/>
              <a:t>No need for insulation nor Cu stabilizer</a:t>
            </a:r>
          </a:p>
          <a:p>
            <a:pPr lvl="1"/>
            <a:r>
              <a:rPr lang="en-US" sz="1100" b="1" dirty="0"/>
              <a:t>Considerable increase of the current density </a:t>
            </a:r>
            <a:r>
              <a:rPr lang="en-US" sz="1100" dirty="0"/>
              <a:t>in the coil to reach very high fields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79DB7-4959-4BA7-A027-BF329C4119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4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5877-BEC2-AF0D-3722-3EA801AA8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F1D43-F099-E53C-EEE8-974C8713B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ECE00-5D37-F57A-BC3F-DF7472B5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946D9-638C-FA72-29F4-71C127DF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EB6B-8CF2-6FBD-131A-83BC4CCC5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437BE-092C-296C-1BB3-FE9F1C59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51C40-8059-CBCA-5678-FF8B9D7BD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C32D2-2A20-7C2F-7EAA-6FBD5E13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A22BE-147E-98CE-FDDF-5ED79786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E89A4-E645-85F2-B114-F79B57AD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1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0DE882-CB9F-6DEE-DEDB-70740C1AD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D820A-177C-26A0-98E6-C033C79C9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FFB7D-2D1C-3D54-DCF9-B719203D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6C030-CF00-F2B8-43BC-C3BC1050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3CA52-0922-7189-D2CA-457241BE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9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7F76-3F35-4CEE-9313-1BC9A70D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F936-9FEA-F143-32FA-AFD14958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C02A6-CAE3-714C-FC49-FC985230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F0325-1223-7DC9-C3FF-417EF0BF61F2}"/>
              </a:ext>
            </a:extLst>
          </p:cNvPr>
          <p:cNvSpPr/>
          <p:nvPr userDrawn="1"/>
        </p:nvSpPr>
        <p:spPr>
          <a:xfrm>
            <a:off x="0" y="6422570"/>
            <a:ext cx="12192000" cy="43542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9FCBC-6AD1-909A-5EBA-9AFB5958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143" y="6492875"/>
            <a:ext cx="27432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FCC Week – June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A63F4-CB43-F4B7-9B52-B58F2D0D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A. Ballarino – HTS Developments</a:t>
            </a:r>
          </a:p>
        </p:txBody>
      </p:sp>
    </p:spTree>
    <p:extLst>
      <p:ext uri="{BB962C8B-B14F-4D97-AF65-F5344CB8AC3E}">
        <p14:creationId xmlns:p14="http://schemas.microsoft.com/office/powerpoint/2010/main" val="51228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A803-BE5D-0AA0-8345-B48B29F8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D3EFB-110C-9104-DB02-50432DDA7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E2EBF-B152-8228-3933-E9874DE0F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91458-46B1-D3E4-FEFA-A8D2E8EB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3FB81-F285-C554-C7A5-116CA27B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24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296C-4C04-08BF-C215-B03A70A4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2C91-9AA8-09C9-7238-28ACBDC59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5514A-243A-B53B-6866-46E21AE33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53A76-5E1B-8D88-E41E-ECA0084F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EB419-875A-B356-D84C-BBE9E04B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EF7F2-9B4E-D0E0-EB81-49012134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7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8FFE-C0C4-4713-FEC9-3B8D9819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62FF9-BA8F-A7B6-9945-638FA7E5A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4FFFF-6A2B-0833-ED79-19459A808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035AD-0FCD-7D21-BA46-CC0596A09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9F6B4-662F-AB77-8080-9DCECA676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B5A3FF-4DDD-8245-70DA-A87340FF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8877B-104C-297A-B4FC-F4B1705F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D99CC-F991-D310-3227-8678B258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7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68B0-7E7B-3A4C-9987-1D7A6471E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04BB1-5937-7E6C-9793-CA54618C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698D7-BF74-422D-7FD2-1D965DF8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329F2-9D9C-A382-85EA-C3B04657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8D3F8A-BA7D-C0AA-47B6-99D971E1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5F88E-4052-F224-58FD-6EBB8B06C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587A3-AF72-2968-E533-4F5299A7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8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F417-6FEF-EB29-1C03-756E5435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60288-D57C-B5FF-D5F1-F1FACB66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9B557-EEFE-9819-D781-64F632F9D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45C42-508B-EB0E-D1F5-9DAAD5DA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BFD14-4AA2-9ABE-1B8F-0E37BB4F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863D6-4506-C710-6334-CB592850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0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45B00-0145-38F2-C1B5-75F33DE9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16CF4-5CD2-B9BD-0019-BC556FE7F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7FED8-C893-5A77-8514-DA84A8170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AC591-8236-17A7-EAA1-B8DE615D6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42BF5-2ACC-5BF6-1594-8DCFE0A6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F37-F1E6-DFD9-F895-FE15581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0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3889E-1CE5-C85A-E556-5B69B26F0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92812-F46A-B62F-9746-04C597C77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5468B-0FE5-0DE1-9E3F-53D5F3726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EC21C-3633-488C-9470-8A527B71216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A825-7CA5-9417-9C4A-7E94CEB09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6C294-AA39-10BD-DEB0-9E35BCB3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E2C1-34E1-41F0-B871-C6EE6CEE5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14.emf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chart" Target="../charts/chart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chart" Target="../charts/chart2.xml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5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F49CD5-BCA7-600F-2513-26401E373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2" t="21011" r="8835" b="73373"/>
          <a:stretch>
            <a:fillRect/>
          </a:stretch>
        </p:blipFill>
        <p:spPr bwMode="auto">
          <a:xfrm>
            <a:off x="9105933" y="6253488"/>
            <a:ext cx="2913761" cy="47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120B-F854-7BC0-5712-49F737C25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1" t="49790" r="81601" b="35107"/>
          <a:stretch/>
        </p:blipFill>
        <p:spPr>
          <a:xfrm>
            <a:off x="10278116" y="4888100"/>
            <a:ext cx="1706555" cy="735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8C70FA-DB8E-AC50-D772-DB4F9139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74" t="73248" r="19385" b="5687"/>
          <a:stretch/>
        </p:blipFill>
        <p:spPr>
          <a:xfrm>
            <a:off x="10268780" y="4066145"/>
            <a:ext cx="1706555" cy="780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E3DE5-BAC0-15CD-284F-471B67512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22" t="47340" r="34585" b="31596"/>
          <a:stretch/>
        </p:blipFill>
        <p:spPr>
          <a:xfrm>
            <a:off x="10455452" y="3195513"/>
            <a:ext cx="1519883" cy="8046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9A9459-EC9A-4474-A15C-06456C0D3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9" t="48315" r="68947" b="30620"/>
          <a:stretch/>
        </p:blipFill>
        <p:spPr>
          <a:xfrm>
            <a:off x="10805095" y="2236241"/>
            <a:ext cx="1179576" cy="987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2E99F-92A3-2289-5D57-C395BFF76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5" t="47535" r="53654" b="28706"/>
          <a:stretch/>
        </p:blipFill>
        <p:spPr>
          <a:xfrm>
            <a:off x="10832462" y="1318620"/>
            <a:ext cx="1124842" cy="878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9ABAA-69D2-B85D-5542-E32AFA086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74" t="74029" r="2342" b="5686"/>
          <a:stretch/>
        </p:blipFill>
        <p:spPr>
          <a:xfrm>
            <a:off x="10645140" y="154103"/>
            <a:ext cx="1312164" cy="1057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EE293-A62A-2B08-A9EB-BCCD3860CDC3}"/>
              </a:ext>
            </a:extLst>
          </p:cNvPr>
          <p:cNvSpPr txBox="1"/>
          <p:nvPr/>
        </p:nvSpPr>
        <p:spPr>
          <a:xfrm>
            <a:off x="832419" y="3566934"/>
            <a:ext cx="6097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Report on Accelerators Roadmap</a:t>
            </a:r>
            <a:endParaRPr lang="nl-NL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90015-6161-E446-54AA-D2A969347708}"/>
              </a:ext>
            </a:extLst>
          </p:cNvPr>
          <p:cNvSpPr txBox="1"/>
          <p:nvPr/>
        </p:nvSpPr>
        <p:spPr>
          <a:xfrm>
            <a:off x="757810" y="1904012"/>
            <a:ext cx="8148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Prospects of High Temperature Superconductors </a:t>
            </a:r>
            <a:endParaRPr lang="nl-NL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09AC16-CEB8-398D-E9BD-99ABE656846F}"/>
              </a:ext>
            </a:extLst>
          </p:cNvPr>
          <p:cNvSpPr txBox="1"/>
          <p:nvPr/>
        </p:nvSpPr>
        <p:spPr>
          <a:xfrm>
            <a:off x="832420" y="4394595"/>
            <a:ext cx="9238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Anna Kario</a:t>
            </a:r>
            <a:r>
              <a:rPr lang="en-US" sz="1600" dirty="0"/>
              <a:t>, Simon Otten, Amalia Ballerino,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 Barth, Carmine Senatore, </a:t>
            </a:r>
            <a:r>
              <a:rPr lang="en-US" sz="1600" dirty="0"/>
              <a:t>Bernhard Holzapfel, </a:t>
            </a:r>
            <a:br>
              <a:rPr lang="en-US" sz="1600" dirty="0"/>
            </a:br>
            <a:r>
              <a:rPr lang="en-US" sz="1600" dirty="0"/>
              <a:t>Bernhard Auchmann, Jaap Kosse, 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Yifeng Yang, Andrea Malagoli,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Thibault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Lecrevisse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Andrzej Siemko</a:t>
            </a:r>
            <a:endParaRPr lang="nl-NL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E00D54-C450-8300-C0D0-CAB06621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699" y="5702269"/>
            <a:ext cx="2143995" cy="47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9DF2D-DEC6-89F4-0484-DFBD77DE2B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 amt="20000"/>
          </a:blip>
          <a:srcRect l="29944" t="33988" r="35889" b="35068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7500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76A2B25-9BC4-A0F3-EA9E-DADD03BA703C}"/>
              </a:ext>
            </a:extLst>
          </p:cNvPr>
          <p:cNvGrpSpPr/>
          <p:nvPr/>
        </p:nvGrpSpPr>
        <p:grpSpPr>
          <a:xfrm>
            <a:off x="7267492" y="933143"/>
            <a:ext cx="4658472" cy="5505167"/>
            <a:chOff x="7308236" y="379331"/>
            <a:chExt cx="4767263" cy="58119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AEA3BBC-F5CB-69AB-BA17-B159E8FE0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22" b="6404"/>
            <a:stretch/>
          </p:blipFill>
          <p:spPr>
            <a:xfrm>
              <a:off x="7308236" y="379331"/>
              <a:ext cx="4767263" cy="58119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3F8C85-4527-531F-0F86-BD1BB635BCFF}"/>
                </a:ext>
              </a:extLst>
            </p:cNvPr>
            <p:cNvSpPr txBox="1"/>
            <p:nvPr/>
          </p:nvSpPr>
          <p:spPr>
            <a:xfrm>
              <a:off x="7369216" y="445338"/>
              <a:ext cx="2884612" cy="10925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ts val="2500"/>
                </a:lnSpc>
                <a:buFont typeface="Wingdings" panose="05000000000000000000" pitchFamily="2" charset="2"/>
                <a:buChar char="§"/>
              </a:pPr>
              <a:r>
                <a:rPr lang="en-US" dirty="0"/>
                <a:t>Drawing machines</a:t>
              </a:r>
            </a:p>
            <a:p>
              <a:pPr>
                <a:lnSpc>
                  <a:spcPts val="2500"/>
                </a:lnSpc>
                <a:buFont typeface="Wingdings" panose="05000000000000000000" pitchFamily="2" charset="2"/>
                <a:buChar char="§"/>
              </a:pPr>
              <a:r>
                <a:rPr lang="en-US" dirty="0"/>
                <a:t>   Groove rolling machines</a:t>
              </a:r>
            </a:p>
            <a:p>
              <a:pPr indent="-285750">
                <a:lnSpc>
                  <a:spcPts val="2500"/>
                </a:lnSpc>
                <a:buFont typeface="Wingdings" panose="05000000000000000000" pitchFamily="2" charset="2"/>
                <a:buChar char="§"/>
              </a:pPr>
              <a:r>
                <a:rPr lang="en-US" dirty="0"/>
                <a:t>Flat rolling machine </a:t>
              </a:r>
              <a:endParaRPr lang="en-GB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E6759A9-E8F5-C005-9A36-1DF7917CC572}"/>
              </a:ext>
            </a:extLst>
          </p:cNvPr>
          <p:cNvSpPr/>
          <p:nvPr/>
        </p:nvSpPr>
        <p:spPr>
          <a:xfrm>
            <a:off x="376788" y="4124669"/>
            <a:ext cx="66814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R&amp;D on 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Iron Based 122 PIT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wires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Critical current density (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2000" baseline="-25000" dirty="0" err="1"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) through reliable, simple and 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scalable techniques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that could enable industrialization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en-GB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 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GB" sz="20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A/mm</a:t>
            </a:r>
            <a:r>
              <a:rPr lang="en-GB" sz="20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16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7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</a:t>
            </a:r>
            <a:r>
              <a:rPr lang="en-GB" sz="2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multi-filamentary 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7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unit length </a:t>
            </a:r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 100 m</a:t>
            </a:r>
            <a:endParaRPr lang="en-GB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AA9229-ED7B-AC7A-85CA-3B9B9FC406DA}"/>
              </a:ext>
            </a:extLst>
          </p:cNvPr>
          <p:cNvSpPr txBox="1"/>
          <p:nvPr/>
        </p:nvSpPr>
        <p:spPr>
          <a:xfrm>
            <a:off x="226995" y="151923"/>
            <a:ext cx="78149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kern="0" dirty="0">
                <a:solidFill>
                  <a:srgbClr val="0070C0"/>
                </a:solidFill>
                <a:cs typeface="Arial" pitchFamily="34"/>
              </a:rPr>
              <a:t>Iron Based Superconductors (IBS) Laboratory</a:t>
            </a:r>
            <a:endParaRPr lang="en-GB" sz="3200" b="1" kern="0" dirty="0">
              <a:solidFill>
                <a:srgbClr val="0070C0"/>
              </a:solidFill>
              <a:cs typeface="Arial" pitchFamily="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E582ED-17FD-B92B-46B6-188F0632663E}"/>
              </a:ext>
            </a:extLst>
          </p:cNvPr>
          <p:cNvGrpSpPr/>
          <p:nvPr/>
        </p:nvGrpSpPr>
        <p:grpSpPr>
          <a:xfrm>
            <a:off x="0" y="6493727"/>
            <a:ext cx="12210388" cy="400110"/>
            <a:chOff x="0" y="6485776"/>
            <a:chExt cx="12210388" cy="4001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DE4C9D-2986-8F1A-2641-5AAB556C63A0}"/>
                </a:ext>
              </a:extLst>
            </p:cNvPr>
            <p:cNvSpPr/>
            <p:nvPr/>
          </p:nvSpPr>
          <p:spPr>
            <a:xfrm>
              <a:off x="0" y="6513664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1D660B-5BC8-4659-5A0A-83B9E76E2906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kstvak 7">
              <a:extLst>
                <a:ext uri="{FF2B5EF4-FFF2-40B4-BE49-F238E27FC236}">
                  <a16:creationId xmlns:a16="http://schemas.microsoft.com/office/drawing/2014/main" id="{0903ECCB-09DC-0CA0-B75E-1B6533B35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65433" y="6507800"/>
              <a:ext cx="5449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016E68E-186E-2AC3-A307-F5C129B93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Immagine 28">
            <a:extLst>
              <a:ext uri="{FF2B5EF4-FFF2-40B4-BE49-F238E27FC236}">
                <a16:creationId xmlns:a16="http://schemas.microsoft.com/office/drawing/2014/main" id="{91709B20-59C4-024D-B921-61C5844FE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1" r="4662"/>
          <a:stretch/>
        </p:blipFill>
        <p:spPr>
          <a:xfrm>
            <a:off x="212431" y="770759"/>
            <a:ext cx="4116642" cy="3296178"/>
          </a:xfrm>
          <a:prstGeom prst="rect">
            <a:avLst/>
          </a:prstGeom>
        </p:spPr>
      </p:pic>
      <p:sp>
        <p:nvSpPr>
          <p:cNvPr id="4" name="CasellaDiTesto 29">
            <a:extLst>
              <a:ext uri="{FF2B5EF4-FFF2-40B4-BE49-F238E27FC236}">
                <a16:creationId xmlns:a16="http://schemas.microsoft.com/office/drawing/2014/main" id="{04667B69-B2AA-27CB-E490-89183C7A580B}"/>
              </a:ext>
            </a:extLst>
          </p:cNvPr>
          <p:cNvSpPr txBox="1"/>
          <p:nvPr/>
        </p:nvSpPr>
        <p:spPr>
          <a:xfrm>
            <a:off x="4392113" y="2887740"/>
            <a:ext cx="2666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b="0" i="0" u="none" strike="noStrike" baseline="0" dirty="0"/>
              <a:t>A </a:t>
            </a:r>
            <a:r>
              <a:rPr lang="it-IT" sz="1200" b="0" i="0" u="none" strike="noStrike" baseline="0" dirty="0" err="1"/>
              <a:t>Gurevich</a:t>
            </a:r>
            <a:r>
              <a:rPr lang="it-IT" sz="1200" b="0" i="0" u="none" strike="noStrike" baseline="0" dirty="0"/>
              <a:t>, Ann. Rev. Cond. Matt. </a:t>
            </a:r>
            <a:r>
              <a:rPr lang="it-IT" sz="1200" b="0" i="0" u="none" strike="noStrike" baseline="0" dirty="0" err="1"/>
              <a:t>Phys</a:t>
            </a:r>
            <a:r>
              <a:rPr lang="it-IT" sz="1200" b="0" i="0" u="none" strike="noStrike" baseline="0" dirty="0"/>
              <a:t> </a:t>
            </a:r>
            <a:r>
              <a:rPr lang="it-IT" sz="1200" b="1" i="0" u="none" strike="noStrike" baseline="0" dirty="0"/>
              <a:t>5</a:t>
            </a:r>
            <a:r>
              <a:rPr lang="it-IT" sz="1200" b="0" i="0" u="none" strike="noStrike" baseline="0" dirty="0"/>
              <a:t> (2014) 35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200" b="0" i="0" u="none" strike="noStrike" baseline="0" dirty="0"/>
              <a:t>C </a:t>
            </a:r>
            <a:r>
              <a:rPr lang="it-IT" sz="1200" b="0" i="0" u="none" strike="noStrike" baseline="0" dirty="0" err="1"/>
              <a:t>Yao</a:t>
            </a:r>
            <a:r>
              <a:rPr lang="it-IT" sz="1200" b="0" i="0" u="none" strike="noStrike" baseline="0" dirty="0"/>
              <a:t> and Y Ma, </a:t>
            </a:r>
            <a:r>
              <a:rPr lang="it-IT" sz="1200" b="0" i="0" u="none" strike="noStrike" baseline="0" dirty="0" err="1"/>
              <a:t>iScience</a:t>
            </a:r>
            <a:r>
              <a:rPr lang="it-IT" sz="1200" b="0" i="0" u="none" strike="noStrike" baseline="0" dirty="0"/>
              <a:t> </a:t>
            </a:r>
            <a:r>
              <a:rPr lang="it-IT" sz="1200" b="1" i="0" u="none" strike="noStrike" baseline="0" dirty="0"/>
              <a:t>24</a:t>
            </a:r>
            <a:r>
              <a:rPr lang="it-IT" sz="1200" b="0" i="0" u="none" strike="noStrike" baseline="0" dirty="0"/>
              <a:t> (2021) 102541</a:t>
            </a:r>
            <a:endParaRPr lang="it-IT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68E3A-69C1-4A49-FC69-14853331058C}"/>
              </a:ext>
            </a:extLst>
          </p:cNvPr>
          <p:cNvSpPr txBox="1"/>
          <p:nvPr/>
        </p:nvSpPr>
        <p:spPr>
          <a:xfrm>
            <a:off x="4442951" y="1173044"/>
            <a:ext cx="2615317" cy="1200329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Ba-122:</a:t>
            </a:r>
          </a:p>
          <a:p>
            <a:r>
              <a:rPr lang="en-US" sz="2400" b="1" dirty="0"/>
              <a:t>T</a:t>
            </a:r>
            <a:r>
              <a:rPr lang="en-US" sz="2400" b="1" baseline="-25000" dirty="0"/>
              <a:t>c</a:t>
            </a:r>
            <a:r>
              <a:rPr lang="en-US" sz="2400" b="1" dirty="0"/>
              <a:t> </a:t>
            </a:r>
            <a:r>
              <a:rPr lang="en-US" sz="2400" b="1" dirty="0">
                <a:sym typeface="Symbol" panose="05050102010706020507" pitchFamily="18" charset="2"/>
              </a:rPr>
              <a:t> </a:t>
            </a:r>
            <a:r>
              <a:rPr lang="en-US" sz="2400" b="1" dirty="0"/>
              <a:t>38 K</a:t>
            </a:r>
          </a:p>
          <a:p>
            <a:r>
              <a:rPr lang="en-US" sz="2400" b="1" dirty="0"/>
              <a:t>H</a:t>
            </a:r>
            <a:r>
              <a:rPr lang="en-US" sz="2400" b="1" baseline="-25000" dirty="0"/>
              <a:t>c2</a:t>
            </a:r>
            <a:r>
              <a:rPr lang="en-US" sz="2400" b="1" dirty="0"/>
              <a:t>(20 K) &gt; 70 T</a:t>
            </a:r>
            <a:endParaRPr lang="en-GB" sz="24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FC20B5-1B44-F603-6598-67E992537F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75" t="47535" r="53654" b="28706"/>
          <a:stretch/>
        </p:blipFill>
        <p:spPr>
          <a:xfrm>
            <a:off x="9921328" y="50124"/>
            <a:ext cx="1082712" cy="84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0D831-669F-3CC1-A9F3-4774F0556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" r="17305" b="3860"/>
          <a:stretch/>
        </p:blipFill>
        <p:spPr>
          <a:xfrm>
            <a:off x="4106934" y="1149055"/>
            <a:ext cx="2374770" cy="255969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ABFE33-7C0B-400C-C26A-088379B7BF5E}"/>
              </a:ext>
            </a:extLst>
          </p:cNvPr>
          <p:cNvSpPr txBox="1">
            <a:spLocks/>
          </p:cNvSpPr>
          <p:nvPr/>
        </p:nvSpPr>
        <p:spPr>
          <a:xfrm>
            <a:off x="138426" y="10828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</a:t>
            </a:r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BCO – different cables architectures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FF046E-8780-3EA8-C7BC-11AD3E2582AD}"/>
              </a:ext>
            </a:extLst>
          </p:cNvPr>
          <p:cNvGrpSpPr/>
          <p:nvPr/>
        </p:nvGrpSpPr>
        <p:grpSpPr>
          <a:xfrm>
            <a:off x="8230405" y="771061"/>
            <a:ext cx="3519493" cy="2202979"/>
            <a:chOff x="-8036" y="640518"/>
            <a:chExt cx="3519493" cy="22029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326CE3-F15C-9BFC-7930-CA71C813F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56" y="1439267"/>
              <a:ext cx="3444001" cy="14042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029D1C-DCB5-DD97-9F43-A967DBEEB855}"/>
                </a:ext>
              </a:extLst>
            </p:cNvPr>
            <p:cNvSpPr txBox="1"/>
            <p:nvPr/>
          </p:nvSpPr>
          <p:spPr>
            <a:xfrm>
              <a:off x="-8036" y="640518"/>
              <a:ext cx="3444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ReBCO Roebel flat cables </a:t>
              </a:r>
            </a:p>
            <a:p>
              <a:r>
                <a:rPr lang="en-US" b="1" dirty="0">
                  <a:solidFill>
                    <a:srgbClr val="002060"/>
                  </a:solidFill>
                </a:rPr>
                <a:t>for EU </a:t>
              </a:r>
              <a:r>
                <a:rPr lang="en-US" b="1" dirty="0" err="1">
                  <a:solidFill>
                    <a:srgbClr val="002060"/>
                  </a:solidFill>
                </a:rPr>
                <a:t>Eucard</a:t>
              </a:r>
              <a:r>
                <a:rPr lang="en-US" b="1" dirty="0">
                  <a:solidFill>
                    <a:srgbClr val="002060"/>
                  </a:solidFill>
                </a:rPr>
                <a:t> 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94A450-DBA2-DA41-9F0D-FC8568FC6B4E}"/>
              </a:ext>
            </a:extLst>
          </p:cNvPr>
          <p:cNvSpPr txBox="1"/>
          <p:nvPr/>
        </p:nvSpPr>
        <p:spPr>
          <a:xfrm>
            <a:off x="4087005" y="773637"/>
            <a:ext cx="3007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CORC® round cables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DD8465-4392-6C0A-EA4A-14EAB1CC6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070"/>
          <a:stretch/>
        </p:blipFill>
        <p:spPr>
          <a:xfrm>
            <a:off x="6061791" y="2095245"/>
            <a:ext cx="1237112" cy="11844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5330BA-0FF0-1A53-1697-FCB60CC255D4}"/>
              </a:ext>
            </a:extLst>
          </p:cNvPr>
          <p:cNvSpPr txBox="1"/>
          <p:nvPr/>
        </p:nvSpPr>
        <p:spPr>
          <a:xfrm>
            <a:off x="4740789" y="3358922"/>
            <a:ext cx="321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Advanced Conductor </a:t>
            </a:r>
          </a:p>
          <a:p>
            <a:pPr algn="ctr"/>
            <a:r>
              <a:rPr lang="en-US" sz="2000" dirty="0"/>
              <a:t>Technologies</a:t>
            </a:r>
            <a:endParaRPr lang="en-US" sz="22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3C5B2A-1F5A-EE4B-F949-92E7C1058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673" y="4910032"/>
            <a:ext cx="1339876" cy="12056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894658-DB48-7092-1DD7-B3673A599D8A}"/>
              </a:ext>
            </a:extLst>
          </p:cNvPr>
          <p:cNvSpPr txBox="1"/>
          <p:nvPr/>
        </p:nvSpPr>
        <p:spPr>
          <a:xfrm>
            <a:off x="5499728" y="5020675"/>
            <a:ext cx="20460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STAR® REBCO Wire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>
                <a:sym typeface="Symbol" panose="05050102010706020507" pitchFamily="18" charset="2"/>
              </a:rPr>
              <a:t>0.8 mm)</a:t>
            </a:r>
            <a:r>
              <a:rPr lang="en-US" sz="2000" dirty="0"/>
              <a:t> 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85BC43-D56B-F911-6926-CFB1616A27CA}"/>
              </a:ext>
            </a:extLst>
          </p:cNvPr>
          <p:cNvSpPr txBox="1"/>
          <p:nvPr/>
        </p:nvSpPr>
        <p:spPr>
          <a:xfrm>
            <a:off x="4441913" y="6084363"/>
            <a:ext cx="2683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University of Houston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D44CDD-9A17-5200-A276-32B998D0A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21" y="4543435"/>
            <a:ext cx="2587968" cy="19388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B7D109-EE99-D90B-DB5A-90634832EF57}"/>
              </a:ext>
            </a:extLst>
          </p:cNvPr>
          <p:cNvSpPr txBox="1"/>
          <p:nvPr/>
        </p:nvSpPr>
        <p:spPr>
          <a:xfrm>
            <a:off x="277971" y="681265"/>
            <a:ext cx="196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Stack of tapes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AB71E7-E876-7E4B-2CAA-6EED6A358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22264" y="1739317"/>
            <a:ext cx="1288137" cy="19634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EB63AF5-22EB-0750-1A7C-68E5E2645DE4}"/>
              </a:ext>
            </a:extLst>
          </p:cNvPr>
          <p:cNvSpPr txBox="1"/>
          <p:nvPr/>
        </p:nvSpPr>
        <p:spPr>
          <a:xfrm>
            <a:off x="230895" y="3358922"/>
            <a:ext cx="3263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MIT, CEA (I-FAST), ENEA, SPC, KIT, North China Electric Power University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7C8B4B4-8C26-695E-C83F-8956B9CCE0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505" t="29131" r="28957"/>
          <a:stretch/>
        </p:blipFill>
        <p:spPr>
          <a:xfrm>
            <a:off x="392486" y="1390393"/>
            <a:ext cx="2363847" cy="5876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E36DEB-56BE-AC03-2DEE-991C72AFAF44}"/>
              </a:ext>
            </a:extLst>
          </p:cNvPr>
          <p:cNvSpPr txBox="1"/>
          <p:nvPr/>
        </p:nvSpPr>
        <p:spPr>
          <a:xfrm>
            <a:off x="2853432" y="5796319"/>
            <a:ext cx="6335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MIT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2A68A4-B7A5-39BF-3718-CC8AF6DA450B}"/>
              </a:ext>
            </a:extLst>
          </p:cNvPr>
          <p:cNvGrpSpPr/>
          <p:nvPr/>
        </p:nvGrpSpPr>
        <p:grpSpPr>
          <a:xfrm>
            <a:off x="3100" y="6484634"/>
            <a:ext cx="12192000" cy="400110"/>
            <a:chOff x="-7951" y="6485776"/>
            <a:chExt cx="12192000" cy="4001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799582-EBDE-F8A5-05A3-7147B6DA704D}"/>
                </a:ext>
              </a:extLst>
            </p:cNvPr>
            <p:cNvSpPr/>
            <p:nvPr/>
          </p:nvSpPr>
          <p:spPr>
            <a:xfrm>
              <a:off x="-7951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CE7ED6-AFD1-F325-63ED-F2DB5F36EE39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24" name="Tekstvak 7">
              <a:extLst>
                <a:ext uri="{FF2B5EF4-FFF2-40B4-BE49-F238E27FC236}">
                  <a16:creationId xmlns:a16="http://schemas.microsoft.com/office/drawing/2014/main" id="{C8A63E88-4361-7582-0BF7-726F5D1373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63356" y="6507800"/>
              <a:ext cx="4579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48C0930-A501-A77D-D185-3BDD2E2B14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E501CD-68B5-8C21-AD7D-6B0A84A4BCA3}"/>
              </a:ext>
            </a:extLst>
          </p:cNvPr>
          <p:cNvCxnSpPr>
            <a:cxnSpLocks/>
          </p:cNvCxnSpPr>
          <p:nvPr/>
        </p:nvCxnSpPr>
        <p:spPr>
          <a:xfrm flipH="1">
            <a:off x="3678723" y="817710"/>
            <a:ext cx="40039" cy="5383284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55675EA-C24D-4F6D-A49A-7937F1EC4A99}"/>
              </a:ext>
            </a:extLst>
          </p:cNvPr>
          <p:cNvCxnSpPr>
            <a:cxnSpLocks/>
          </p:cNvCxnSpPr>
          <p:nvPr/>
        </p:nvCxnSpPr>
        <p:spPr>
          <a:xfrm flipH="1">
            <a:off x="7893426" y="912097"/>
            <a:ext cx="40039" cy="5383284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F6A354C0-4E44-E520-D775-159FF10521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528" t="50651" r="58210" b="20716"/>
          <a:stretch/>
        </p:blipFill>
        <p:spPr>
          <a:xfrm>
            <a:off x="8347002" y="3110007"/>
            <a:ext cx="3210807" cy="196369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B064383-C503-0D78-8FEE-ED7202EAB486}"/>
              </a:ext>
            </a:extLst>
          </p:cNvPr>
          <p:cNvSpPr txBox="1"/>
          <p:nvPr/>
        </p:nvSpPr>
        <p:spPr>
          <a:xfrm>
            <a:off x="8205583" y="5197652"/>
            <a:ext cx="3625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Roebel bar, Martin Wilson</a:t>
            </a:r>
          </a:p>
          <a:p>
            <a:r>
              <a:rPr lang="nl-NL" sz="2000" dirty="0"/>
              <a:t>Bi-2223 tapes,</a:t>
            </a:r>
            <a:r>
              <a:rPr lang="en-US" sz="2000" dirty="0"/>
              <a:t> Sumitomo</a:t>
            </a:r>
          </a:p>
          <a:p>
            <a:r>
              <a:rPr lang="en-US" sz="2000" dirty="0"/>
              <a:t>ReBCO: KIT, </a:t>
            </a:r>
            <a:r>
              <a:rPr lang="nl-NL" sz="2000" dirty="0"/>
              <a:t>Robinson Research </a:t>
            </a:r>
            <a:r>
              <a:rPr lang="nl-NL" sz="2000" dirty="0" err="1"/>
              <a:t>Institute</a:t>
            </a:r>
            <a:r>
              <a:rPr lang="en-US" sz="2000" dirty="0"/>
              <a:t>, </a:t>
            </a:r>
            <a:r>
              <a:rPr lang="en-US" sz="2000" dirty="0" err="1"/>
              <a:t>SuperOx</a:t>
            </a:r>
            <a:r>
              <a:rPr lang="en-US" sz="2000" dirty="0"/>
              <a:t>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01587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1D0BA-399C-C9C2-7CC1-2BAD1647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56" y="4494179"/>
            <a:ext cx="4101106" cy="1898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CEACEA-CCAD-D43E-9CDA-9D6DF02E30F2}"/>
              </a:ext>
            </a:extLst>
          </p:cNvPr>
          <p:cNvSpPr txBox="1"/>
          <p:nvPr/>
        </p:nvSpPr>
        <p:spPr>
          <a:xfrm>
            <a:off x="379156" y="4523055"/>
            <a:ext cx="2773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3 kA @ 60 K (B = 0.7 T)</a:t>
            </a:r>
            <a:endParaRPr lang="en-GB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B3D80-9967-F9A7-001B-2027CEDC3E7F}"/>
              </a:ext>
            </a:extLst>
          </p:cNvPr>
          <p:cNvSpPr txBox="1"/>
          <p:nvPr/>
        </p:nvSpPr>
        <p:spPr>
          <a:xfrm>
            <a:off x="379156" y="905256"/>
            <a:ext cx="7666071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Round</a:t>
            </a:r>
            <a:r>
              <a:rPr lang="en-US" sz="2000" dirty="0"/>
              <a:t>, </a:t>
            </a:r>
            <a:r>
              <a:rPr lang="en-US" sz="2000" b="1" dirty="0"/>
              <a:t>flexible</a:t>
            </a:r>
            <a:r>
              <a:rPr lang="en-US" sz="2000" dirty="0"/>
              <a:t>, </a:t>
            </a:r>
            <a:r>
              <a:rPr lang="en-US" sz="2000" b="1" dirty="0"/>
              <a:t>electrically insulated  </a:t>
            </a:r>
            <a:r>
              <a:rPr lang="en-US" sz="2000" dirty="0"/>
              <a:t>REBCO cables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ym typeface="Symbol" panose="05050102010706020507" pitchFamily="18" charset="2"/>
              </a:rPr>
              <a:t>No</a:t>
            </a:r>
            <a:r>
              <a:rPr lang="en-US" sz="2000" dirty="0">
                <a:sym typeface="Symbol" panose="05050102010706020507" pitchFamily="18" charset="2"/>
              </a:rPr>
              <a:t> measurable </a:t>
            </a:r>
            <a:r>
              <a:rPr lang="en-US" sz="2000" b="1" dirty="0">
                <a:sym typeface="Symbol" panose="05050102010706020507" pitchFamily="18" charset="2"/>
              </a:rPr>
              <a:t>critical current degradation </a:t>
            </a:r>
            <a:r>
              <a:rPr lang="en-US" sz="2000" dirty="0">
                <a:sym typeface="Symbol" panose="05050102010706020507" pitchFamily="18" charset="2"/>
              </a:rPr>
              <a:t>of tapes after cabling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Current rating of </a:t>
            </a:r>
            <a:r>
              <a:rPr lang="en-US" sz="2000" i="1" dirty="0">
                <a:sym typeface="Symbol" panose="05050102010706020507" pitchFamily="18" charset="2"/>
              </a:rPr>
              <a:t>Re</a:t>
            </a:r>
            <a:r>
              <a:rPr lang="en-US" sz="2000" dirty="0">
                <a:sym typeface="Symbol" panose="05050102010706020507" pitchFamily="18" charset="2"/>
              </a:rPr>
              <a:t>BCO cables: </a:t>
            </a:r>
            <a:r>
              <a:rPr lang="en-US" sz="2000" b="1" dirty="0">
                <a:sym typeface="Symbol" panose="05050102010706020507" pitchFamily="18" charset="2"/>
              </a:rPr>
              <a:t>600 A</a:t>
            </a:r>
            <a:r>
              <a:rPr lang="en-US" sz="2000" dirty="0">
                <a:sym typeface="Symbol" panose="05050102010706020507" pitchFamily="18" charset="2"/>
              </a:rPr>
              <a:t>, </a:t>
            </a:r>
            <a:r>
              <a:rPr lang="en-US" sz="2000" b="1" dirty="0">
                <a:sym typeface="Symbol" panose="05050102010706020507" pitchFamily="18" charset="2"/>
              </a:rPr>
              <a:t>3000 A</a:t>
            </a:r>
            <a:r>
              <a:rPr lang="en-US" sz="2000" dirty="0">
                <a:sym typeface="Symbol" panose="05050102010706020507" pitchFamily="18" charset="2"/>
              </a:rPr>
              <a:t>, </a:t>
            </a:r>
            <a:r>
              <a:rPr lang="en-US" sz="2000" b="1" dirty="0">
                <a:sym typeface="Symbol" panose="05050102010706020507" pitchFamily="18" charset="2"/>
              </a:rPr>
              <a:t>7000 A</a:t>
            </a:r>
            <a:r>
              <a:rPr lang="en-US" sz="2000" dirty="0">
                <a:sym typeface="Symbol" panose="05050102010706020507" pitchFamily="18" charset="2"/>
              </a:rPr>
              <a:t> and </a:t>
            </a:r>
            <a:r>
              <a:rPr lang="en-US" sz="2000" b="1" dirty="0">
                <a:sym typeface="Symbol" panose="05050102010706020507" pitchFamily="18" charset="2"/>
              </a:rPr>
              <a:t>18000 A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b="1" dirty="0">
                <a:sym typeface="Symbol" panose="05050102010706020507" pitchFamily="18" charset="2"/>
              </a:rPr>
              <a:t>@ 60 K </a:t>
            </a:r>
            <a:r>
              <a:rPr lang="en-US" sz="2000" dirty="0">
                <a:sym typeface="Symbol" panose="05050102010706020507" pitchFamily="18" charset="2"/>
              </a:rPr>
              <a:t>( 0.7 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ym typeface="Symbol" panose="05050102010706020507" pitchFamily="18" charset="2"/>
              </a:rPr>
              <a:t>Cabling machine </a:t>
            </a:r>
            <a:r>
              <a:rPr lang="en-US" sz="2000" dirty="0">
                <a:sym typeface="Symbol" panose="05050102010706020507" pitchFamily="18" charset="2"/>
              </a:rPr>
              <a:t>designed and constructed at CERN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ym typeface="Symbol" panose="05050102010706020507" pitchFamily="18" charset="2"/>
              </a:rPr>
              <a:t>Two layers of tape</a:t>
            </a:r>
            <a:endParaRPr lang="en-US" sz="2000" dirty="0">
              <a:sym typeface="Symbol" panose="05050102010706020507" pitchFamily="18" charset="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ym typeface="Symbol" panose="05050102010706020507" pitchFamily="18" charset="2"/>
              </a:rPr>
              <a:t>On-line </a:t>
            </a:r>
            <a:r>
              <a:rPr lang="en-US" sz="2000" dirty="0">
                <a:sym typeface="Symbol" panose="05050102010706020507" pitchFamily="18" charset="2"/>
              </a:rPr>
              <a:t>Polyimide </a:t>
            </a:r>
            <a:r>
              <a:rPr lang="en-US" sz="2000" b="1" dirty="0">
                <a:sym typeface="Symbol" panose="05050102010706020507" pitchFamily="18" charset="2"/>
              </a:rPr>
              <a:t>insulation </a:t>
            </a:r>
            <a:endParaRPr lang="en-GB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43064-B5C1-D270-4B07-E8CD0135F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t="9818" r="32949" b="6062"/>
          <a:stretch/>
        </p:blipFill>
        <p:spPr>
          <a:xfrm rot="5400000">
            <a:off x="8879336" y="1833960"/>
            <a:ext cx="2248705" cy="33646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66457-8106-ACCB-1923-DEFB1EADF26B}"/>
              </a:ext>
            </a:extLst>
          </p:cNvPr>
          <p:cNvSpPr txBox="1">
            <a:spLocks/>
          </p:cNvSpPr>
          <p:nvPr/>
        </p:nvSpPr>
        <p:spPr>
          <a:xfrm>
            <a:off x="256032" y="171030"/>
            <a:ext cx="6620256" cy="6459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…and </a:t>
            </a:r>
            <a:r>
              <a:rPr lang="en-US" sz="3200" b="1" i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</a:t>
            </a:r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BCO round Cables for HL-LHC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83B68C-F276-3FF9-CFBF-6B596559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345" y="124538"/>
            <a:ext cx="3364687" cy="2176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FED10B-C39B-1AB4-3220-F623D2549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116" y="4488841"/>
            <a:ext cx="7144481" cy="1898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4D9702-1638-A6BB-D217-878EAC344FAE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61E387-4CAE-0734-3C12-72B5EC059409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9A3519-DDE6-A98C-0DBD-4163FD17A424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7">
              <a:extLst>
                <a:ext uri="{FF2B5EF4-FFF2-40B4-BE49-F238E27FC236}">
                  <a16:creationId xmlns:a16="http://schemas.microsoft.com/office/drawing/2014/main" id="{FDD7866E-BFFE-0E5D-5067-D8739F22F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6032" y="6507800"/>
              <a:ext cx="4352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5BBABAF-CC2E-1918-7807-70A7433225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6DC6E-EAB3-9100-054E-4005F882BF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0000"/>
          </a:blip>
          <a:srcRect l="87170" t="75519" r="3195" b="8019"/>
          <a:stretch/>
        </p:blipFill>
        <p:spPr>
          <a:xfrm>
            <a:off x="9927750" y="69526"/>
            <a:ext cx="1035734" cy="83573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237559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0CAB91-24CB-8EED-C244-F71A20AAA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652" y="3276989"/>
            <a:ext cx="2726436" cy="2336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B2E80-B0AE-F673-3BC3-31C08A23E6AB}"/>
              </a:ext>
            </a:extLst>
          </p:cNvPr>
          <p:cNvSpPr txBox="1"/>
          <p:nvPr/>
        </p:nvSpPr>
        <p:spPr>
          <a:xfrm>
            <a:off x="4967468" y="2782669"/>
            <a:ext cx="2257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REBCO CORC®</a:t>
            </a:r>
            <a:r>
              <a:rPr lang="en-US" dirty="0"/>
              <a:t> </a:t>
            </a:r>
            <a:r>
              <a:rPr lang="en-US" b="1" dirty="0"/>
              <a:t>CCT</a:t>
            </a:r>
            <a:r>
              <a:rPr lang="en-US" dirty="0"/>
              <a:t>, LBNL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3B5A3-5D4D-32FE-4D81-879D7AE57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583" y="857068"/>
            <a:ext cx="2661874" cy="1852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2967BA-F4B0-6989-BDD9-A70F37081FE9}"/>
              </a:ext>
            </a:extLst>
          </p:cNvPr>
          <p:cNvSpPr txBox="1"/>
          <p:nvPr/>
        </p:nvSpPr>
        <p:spPr>
          <a:xfrm>
            <a:off x="8569122" y="5613281"/>
            <a:ext cx="3507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Re</a:t>
            </a:r>
            <a:r>
              <a:rPr lang="en-US" b="1" dirty="0"/>
              <a:t>BCO C</a:t>
            </a:r>
            <a:r>
              <a:rPr lang="en-US" dirty="0"/>
              <a:t>onductor </a:t>
            </a:r>
            <a:r>
              <a:rPr lang="en-US" b="1" dirty="0"/>
              <a:t>O</a:t>
            </a:r>
            <a:r>
              <a:rPr lang="en-US" dirty="0"/>
              <a:t>n </a:t>
            </a:r>
            <a:r>
              <a:rPr lang="en-US" b="1" dirty="0"/>
              <a:t>M</a:t>
            </a:r>
            <a:r>
              <a:rPr lang="en-US" dirty="0"/>
              <a:t>olded </a:t>
            </a:r>
            <a:r>
              <a:rPr lang="en-US" b="1" dirty="0"/>
              <a:t>B</a:t>
            </a:r>
            <a:r>
              <a:rPr lang="en-US" dirty="0"/>
              <a:t>arrel (COMB)</a:t>
            </a:r>
          </a:p>
          <a:p>
            <a:pPr algn="ctr"/>
            <a:r>
              <a:rPr lang="en-US" dirty="0"/>
              <a:t>Fermilab, STAR Wires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387F4-A7F0-B337-78CB-E2D9591C9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224" y="5254905"/>
            <a:ext cx="3659932" cy="1055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48C708-92F7-6E8D-CA3B-29ACED4B7CAC}"/>
              </a:ext>
            </a:extLst>
          </p:cNvPr>
          <p:cNvSpPr txBox="1"/>
          <p:nvPr/>
        </p:nvSpPr>
        <p:spPr>
          <a:xfrm>
            <a:off x="195032" y="3046217"/>
            <a:ext cx="3781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Re</a:t>
            </a:r>
            <a:r>
              <a:rPr lang="en-US" b="1" dirty="0"/>
              <a:t>BCO Cloverleaf</a:t>
            </a:r>
            <a:r>
              <a:rPr lang="en-US" dirty="0"/>
              <a:t>, CERN and </a:t>
            </a:r>
            <a:r>
              <a:rPr lang="en-US" dirty="0" err="1"/>
              <a:t>UTwente</a:t>
            </a:r>
            <a:endParaRPr lang="en-US" dirty="0"/>
          </a:p>
          <a:p>
            <a:pPr algn="ctr"/>
            <a:r>
              <a:rPr lang="en-US" dirty="0"/>
              <a:t>PhD Thesis of Th. Nes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8BC1CD-8734-11A2-DF7F-46C7E1A6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153"/>
          <a:stretch/>
        </p:blipFill>
        <p:spPr>
          <a:xfrm>
            <a:off x="985777" y="837959"/>
            <a:ext cx="2355526" cy="2180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8CECD-510E-D957-B541-BB141408E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553" y="3429000"/>
            <a:ext cx="3995582" cy="12125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0053E0-B210-96DE-E765-52446E4A26DC}"/>
              </a:ext>
            </a:extLst>
          </p:cNvPr>
          <p:cNvSpPr txBox="1"/>
          <p:nvPr/>
        </p:nvSpPr>
        <p:spPr>
          <a:xfrm>
            <a:off x="4603830" y="4666449"/>
            <a:ext cx="3255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BSCCO-2212 CCT</a:t>
            </a:r>
            <a:r>
              <a:rPr lang="en-US" dirty="0"/>
              <a:t>, LBNL and ASC</a:t>
            </a:r>
          </a:p>
          <a:p>
            <a:pPr algn="ctr"/>
            <a:r>
              <a:rPr lang="en-US" dirty="0"/>
              <a:t>Rutherford cable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7D8047-D990-EE8F-25E4-13763AB8ADC8}"/>
              </a:ext>
            </a:extLst>
          </p:cNvPr>
          <p:cNvGrpSpPr/>
          <p:nvPr/>
        </p:nvGrpSpPr>
        <p:grpSpPr>
          <a:xfrm>
            <a:off x="0" y="6493727"/>
            <a:ext cx="12317429" cy="400110"/>
            <a:chOff x="0" y="6485776"/>
            <a:chExt cx="12317429" cy="4001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52736B-CC4A-9570-004E-BA350419AD5B}"/>
                </a:ext>
              </a:extLst>
            </p:cNvPr>
            <p:cNvSpPr/>
            <p:nvPr/>
          </p:nvSpPr>
          <p:spPr>
            <a:xfrm>
              <a:off x="0" y="6513664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513363-FCF1-B9AF-EC21-4B63E8FFFC2F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kstvak 7">
              <a:extLst>
                <a:ext uri="{FF2B5EF4-FFF2-40B4-BE49-F238E27FC236}">
                  <a16:creationId xmlns:a16="http://schemas.microsoft.com/office/drawing/2014/main" id="{7BE5DD76-362A-2408-482E-F7A129392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7126" y="6516554"/>
              <a:ext cx="6103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sp>
        <p:nvSpPr>
          <p:cNvPr id="22" name="TextBox 19">
            <a:extLst>
              <a:ext uri="{FF2B5EF4-FFF2-40B4-BE49-F238E27FC236}">
                <a16:creationId xmlns:a16="http://schemas.microsoft.com/office/drawing/2014/main" id="{D8678747-8C0D-AABE-87E0-35AF485AA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031" y="968042"/>
            <a:ext cx="1926970" cy="6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1800"/>
              <a:t>Superconducting coil, </a:t>
            </a:r>
            <a:r>
              <a:rPr lang="en-US" altLang="nl-NL" sz="1800" i="1"/>
              <a:t>Re</a:t>
            </a:r>
            <a:r>
              <a:rPr lang="en-US" altLang="nl-NL" sz="1800"/>
              <a:t>BCO</a:t>
            </a:r>
            <a:endParaRPr lang="nl-NL" altLang="nl-NL" sz="1800"/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1AE51B2C-7468-0F1A-E783-9EBAC765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603" y="1698387"/>
            <a:ext cx="1744768" cy="33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NL" sz="1800"/>
              <a:t>Dummy coil</a:t>
            </a:r>
            <a:endParaRPr lang="nl-NL" altLang="nl-NL" sz="1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D6F05A-20DC-F91E-71E8-765B31E50238}"/>
              </a:ext>
            </a:extLst>
          </p:cNvPr>
          <p:cNvGrpSpPr/>
          <p:nvPr/>
        </p:nvGrpSpPr>
        <p:grpSpPr>
          <a:xfrm>
            <a:off x="8235855" y="595380"/>
            <a:ext cx="3762786" cy="2691573"/>
            <a:chOff x="8235855" y="595380"/>
            <a:chExt cx="3762786" cy="26915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E248E1-BD68-D5F5-004B-CD16D6147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7190" y="595380"/>
              <a:ext cx="3538184" cy="267762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5BA98B-F364-C902-7375-172555A65833}"/>
                </a:ext>
              </a:extLst>
            </p:cNvPr>
            <p:cNvSpPr txBox="1"/>
            <p:nvPr/>
          </p:nvSpPr>
          <p:spPr>
            <a:xfrm>
              <a:off x="8235855" y="599811"/>
              <a:ext cx="129003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r>
                <a:rPr lang="en-US" dirty="0"/>
                <a:t>Feather-M2</a:t>
              </a:r>
              <a:endParaRPr lang="nl-NL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99A797-40FF-1F84-3422-51CCEEC99913}"/>
                </a:ext>
              </a:extLst>
            </p:cNvPr>
            <p:cNvSpPr txBox="1"/>
            <p:nvPr/>
          </p:nvSpPr>
          <p:spPr>
            <a:xfrm>
              <a:off x="10708608" y="2917621"/>
              <a:ext cx="12900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Feather-M0</a:t>
              </a:r>
              <a:endParaRPr lang="nl-NL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00E5D67-20F6-7855-6E66-A399D05124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773AD9-282E-F8B9-38D1-2A50BA8C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3" y="3703268"/>
            <a:ext cx="3371527" cy="233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3AD1F60-09D9-6AFE-442E-73CAC0AD90B1}"/>
              </a:ext>
            </a:extLst>
          </p:cNvPr>
          <p:cNvSpPr txBox="1"/>
          <p:nvPr/>
        </p:nvSpPr>
        <p:spPr>
          <a:xfrm>
            <a:off x="408089" y="6091101"/>
            <a:ext cx="3781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Re</a:t>
            </a:r>
            <a:r>
              <a:rPr lang="en-US" b="1" dirty="0"/>
              <a:t>BCO Cloverleaf demonstrator </a:t>
            </a:r>
            <a:r>
              <a:rPr lang="en-US" dirty="0"/>
              <a:t>CERN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99C69-7D50-5238-EBB5-431D0A621A2F}"/>
              </a:ext>
            </a:extLst>
          </p:cNvPr>
          <p:cNvSpPr txBox="1">
            <a:spLocks/>
          </p:cNvSpPr>
          <p:nvPr/>
        </p:nvSpPr>
        <p:spPr>
          <a:xfrm>
            <a:off x="296923" y="56613"/>
            <a:ext cx="10909300" cy="890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Recent accelerator type HTS magnet developments</a:t>
            </a:r>
          </a:p>
        </p:txBody>
      </p:sp>
    </p:spTree>
    <p:extLst>
      <p:ext uri="{BB962C8B-B14F-4D97-AF65-F5344CB8AC3E}">
        <p14:creationId xmlns:p14="http://schemas.microsoft.com/office/powerpoint/2010/main" val="394863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84CF38E-E731-CEA2-2910-1859407A4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6" t="15481" r="17625" b="24253"/>
          <a:stretch/>
        </p:blipFill>
        <p:spPr>
          <a:xfrm>
            <a:off x="7178244" y="3699821"/>
            <a:ext cx="4507787" cy="24019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64A3554-ABE2-4B36-D806-DA168DD1FABD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1C5368-DFB9-5B17-7991-92A3FF6B7660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1FDAD2-21B7-B89C-AD88-84321C860929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Tekstvak 7">
              <a:extLst>
                <a:ext uri="{FF2B5EF4-FFF2-40B4-BE49-F238E27FC236}">
                  <a16:creationId xmlns:a16="http://schemas.microsoft.com/office/drawing/2014/main" id="{90FFA83E-C2FC-68EE-F5C9-0EEC6919C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6032" y="6507800"/>
              <a:ext cx="4352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17717A-4E49-60F4-B0CB-DC2A65B17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14B0DB5-F9AF-A37C-F882-F05688BF4BE4}"/>
              </a:ext>
            </a:extLst>
          </p:cNvPr>
          <p:cNvSpPr txBox="1">
            <a:spLocks/>
          </p:cNvSpPr>
          <p:nvPr/>
        </p:nvSpPr>
        <p:spPr>
          <a:xfrm>
            <a:off x="273572" y="-136189"/>
            <a:ext cx="109093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Recent accelerator type HTS magnet developments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2F24AE-A7DA-9559-1CE2-3991CDD10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8" t="47845" r="65106" b="35185"/>
          <a:stretch/>
        </p:blipFill>
        <p:spPr>
          <a:xfrm>
            <a:off x="4424444" y="5654446"/>
            <a:ext cx="2259536" cy="61137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softEdge rad="0"/>
          </a:effectLst>
        </p:spPr>
      </p:pic>
      <p:pic>
        <p:nvPicPr>
          <p:cNvPr id="15" name="Picture 31" descr="A close-up of a cell&#10;&#10;Description automatically generated with low confidence">
            <a:extLst>
              <a:ext uri="{FF2B5EF4-FFF2-40B4-BE49-F238E27FC236}">
                <a16:creationId xmlns:a16="http://schemas.microsoft.com/office/drawing/2014/main" id="{04B5D686-8375-3B8A-603E-01BF43C9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18107" r="28637" b="13130"/>
          <a:stretch/>
        </p:blipFill>
        <p:spPr bwMode="auto">
          <a:xfrm>
            <a:off x="3491875" y="5654446"/>
            <a:ext cx="669985" cy="611379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AB9322-1716-5A4B-A792-D40F026F61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09" t="34253" r="43631" b="29770"/>
          <a:stretch/>
        </p:blipFill>
        <p:spPr>
          <a:xfrm>
            <a:off x="7024067" y="998427"/>
            <a:ext cx="4894361" cy="22898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1D1853-9366-98FD-176F-C386DEEA6EAD}"/>
              </a:ext>
            </a:extLst>
          </p:cNvPr>
          <p:cNvSpPr txBox="1"/>
          <p:nvPr/>
        </p:nvSpPr>
        <p:spPr>
          <a:xfrm>
            <a:off x="8489731" y="3150653"/>
            <a:ext cx="3413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R. Gupta et al., </a:t>
            </a:r>
            <a:r>
              <a:rPr lang="en-US" sz="1200" dirty="0"/>
              <a:t>IEEE TAS, Vol. 28, No. 3, April 2018 </a:t>
            </a:r>
            <a:endParaRPr lang="nl-NL" sz="1200" dirty="0"/>
          </a:p>
        </p:txBody>
      </p:sp>
      <p:graphicFrame>
        <p:nvGraphicFramePr>
          <p:cNvPr id="24" name="Grafiek 1">
            <a:extLst>
              <a:ext uri="{FF2B5EF4-FFF2-40B4-BE49-F238E27FC236}">
                <a16:creationId xmlns:a16="http://schemas.microsoft.com/office/drawing/2014/main" id="{2ECEC6E1-53DC-4F89-B140-5A36FBC36A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948643"/>
              </p:ext>
            </p:extLst>
          </p:nvPr>
        </p:nvGraphicFramePr>
        <p:xfrm>
          <a:off x="78471" y="1025861"/>
          <a:ext cx="6930818" cy="452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TextBox 15">
            <a:extLst>
              <a:ext uri="{FF2B5EF4-FFF2-40B4-BE49-F238E27FC236}">
                <a16:creationId xmlns:a16="http://schemas.microsoft.com/office/drawing/2014/main" id="{1321423B-0734-DAE2-C21A-FF6EEA45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328" y="6154948"/>
            <a:ext cx="37322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nl-NL" sz="1000" dirty="0"/>
              <a:t>L. Rossi, C. Senatore, </a:t>
            </a:r>
            <a:r>
              <a:rPr lang="fr-FR" altLang="nl-NL" sz="1000" dirty="0"/>
              <a:t>https://doi.org/10.3390/ instruments5010008</a:t>
            </a:r>
            <a:r>
              <a:rPr lang="en-US" altLang="nl-NL" sz="1000" dirty="0"/>
              <a:t> </a:t>
            </a:r>
            <a:endParaRPr lang="nl-NL" altLang="nl-NL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2FA8D-94B1-26DD-C75A-F64B12254C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574" t="31903" r="4766" b="60181"/>
          <a:stretch/>
        </p:blipFill>
        <p:spPr>
          <a:xfrm>
            <a:off x="881584" y="5823181"/>
            <a:ext cx="2342668" cy="344335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20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D4C632-5E30-AA25-0150-9D3DDF2F708A}"/>
              </a:ext>
            </a:extLst>
          </p:cNvPr>
          <p:cNvSpPr txBox="1">
            <a:spLocks/>
          </p:cNvSpPr>
          <p:nvPr/>
        </p:nvSpPr>
        <p:spPr>
          <a:xfrm>
            <a:off x="241140" y="132781"/>
            <a:ext cx="5755057" cy="6039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Prototype </a:t>
            </a:r>
            <a:r>
              <a:rPr lang="en-US" sz="3200" b="1" i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</a:t>
            </a:r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BCO coils at CERN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84D3B-3AA4-0562-25B8-CAD1A50EFE18}"/>
              </a:ext>
            </a:extLst>
          </p:cNvPr>
          <p:cNvSpPr txBox="1"/>
          <p:nvPr/>
        </p:nvSpPr>
        <p:spPr>
          <a:xfrm>
            <a:off x="241140" y="2189499"/>
            <a:ext cx="3808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Winding machine - up to 14 tapes  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A29F78-428A-724B-DD31-99C529553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" t="10491" r="11683" b="3993"/>
          <a:stretch/>
        </p:blipFill>
        <p:spPr>
          <a:xfrm>
            <a:off x="4851184" y="4362258"/>
            <a:ext cx="2970652" cy="2005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E58DB-D14C-3540-94C2-A512E9994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r="16098"/>
          <a:stretch/>
        </p:blipFill>
        <p:spPr>
          <a:xfrm rot="5400000">
            <a:off x="323192" y="2663632"/>
            <a:ext cx="3518339" cy="35989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7B62787-485C-53A4-D7A4-93564AE8FCA7}"/>
              </a:ext>
            </a:extLst>
          </p:cNvPr>
          <p:cNvGrpSpPr>
            <a:grpSpLocks noChangeAspect="1"/>
          </p:cNvGrpSpPr>
          <p:nvPr/>
        </p:nvGrpSpPr>
        <p:grpSpPr>
          <a:xfrm>
            <a:off x="8277065" y="4362258"/>
            <a:ext cx="3664905" cy="1860041"/>
            <a:chOff x="6233531" y="1282390"/>
            <a:chExt cx="4981056" cy="21637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ECF417-755B-177B-DB84-A385AA7BA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8" t="28293" b="18049"/>
            <a:stretch/>
          </p:blipFill>
          <p:spPr>
            <a:xfrm>
              <a:off x="6233531" y="1282390"/>
              <a:ext cx="4981056" cy="216376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4431D7B-CE1E-5292-2647-D92C7764A227}"/>
                </a:ext>
              </a:extLst>
            </p:cNvPr>
            <p:cNvCxnSpPr/>
            <p:nvPr/>
          </p:nvCxnSpPr>
          <p:spPr>
            <a:xfrm>
              <a:off x="6668428" y="2129883"/>
              <a:ext cx="4103649" cy="133814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51F046-964A-F675-4E3A-C4F66154BA6B}"/>
                </a:ext>
              </a:extLst>
            </p:cNvPr>
            <p:cNvSpPr txBox="1"/>
            <p:nvPr/>
          </p:nvSpPr>
          <p:spPr>
            <a:xfrm>
              <a:off x="8250452" y="161309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160</a:t>
              </a:r>
              <a:endParaRPr lang="en-GB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DEBC94-AB92-1FB4-817C-9C87F8440003}"/>
              </a:ext>
            </a:extLst>
          </p:cNvPr>
          <p:cNvSpPr txBox="1"/>
          <p:nvPr/>
        </p:nvSpPr>
        <p:spPr>
          <a:xfrm>
            <a:off x="8130457" y="2242700"/>
            <a:ext cx="306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Electrically insulated stacks </a:t>
            </a:r>
          </a:p>
          <a:p>
            <a:r>
              <a:rPr lang="en-US" sz="2000" dirty="0"/>
              <a:t>of REBCO tapes</a:t>
            </a:r>
            <a:endParaRPr lang="en-GB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5BF34B-C3A6-7957-89CD-2A888DFC1A67}"/>
              </a:ext>
            </a:extLst>
          </p:cNvPr>
          <p:cNvSpPr/>
          <p:nvPr/>
        </p:nvSpPr>
        <p:spPr>
          <a:xfrm>
            <a:off x="8177658" y="3197959"/>
            <a:ext cx="17804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</a:rPr>
              <a:t>Ø </a:t>
            </a:r>
            <a:r>
              <a:rPr lang="en-US" sz="2000" dirty="0" err="1">
                <a:ea typeface="Calibri" panose="020F0502020204030204" pitchFamily="34" charset="0"/>
              </a:rPr>
              <a:t>int</a:t>
            </a:r>
            <a:r>
              <a:rPr lang="en-US" sz="2000" dirty="0">
                <a:ea typeface="Calibri" panose="020F0502020204030204" pitchFamily="34" charset="0"/>
              </a:rPr>
              <a:t> 37 mm</a:t>
            </a:r>
            <a:endParaRPr lang="en-GB" sz="2000" dirty="0">
              <a:ea typeface="Calibri" panose="020F0502020204030204" pitchFamily="34" charset="0"/>
            </a:endParaRPr>
          </a:p>
          <a:p>
            <a:r>
              <a:rPr lang="en-US" sz="2000" dirty="0">
                <a:ea typeface="Calibri" panose="020F0502020204030204" pitchFamily="34" charset="0"/>
              </a:rPr>
              <a:t>Ø </a:t>
            </a:r>
            <a:r>
              <a:rPr lang="en-US" sz="2000" dirty="0" err="1">
                <a:ea typeface="Calibri" panose="020F0502020204030204" pitchFamily="34" charset="0"/>
              </a:rPr>
              <a:t>ext</a:t>
            </a:r>
            <a:r>
              <a:rPr lang="en-US" sz="2000" dirty="0">
                <a:ea typeface="Calibri" panose="020F0502020204030204" pitchFamily="34" charset="0"/>
              </a:rPr>
              <a:t> 57 mm</a:t>
            </a:r>
            <a:endParaRPr lang="en-GB" sz="2000" dirty="0"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4654DA-8A6B-13FC-C8F5-CCDD260958A4}"/>
              </a:ext>
            </a:extLst>
          </p:cNvPr>
          <p:cNvSpPr txBox="1"/>
          <p:nvPr/>
        </p:nvSpPr>
        <p:spPr>
          <a:xfrm>
            <a:off x="282864" y="790511"/>
            <a:ext cx="119508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Objective</a:t>
            </a:r>
            <a:r>
              <a:rPr lang="en-US" sz="2000" dirty="0"/>
              <a:t>: demonstrator of </a:t>
            </a:r>
            <a:r>
              <a:rPr lang="en-US" sz="2000" b="1" dirty="0"/>
              <a:t>5 T</a:t>
            </a:r>
            <a:r>
              <a:rPr lang="en-US" sz="2000" dirty="0"/>
              <a:t> </a:t>
            </a:r>
            <a:r>
              <a:rPr lang="en-US" sz="2000" b="1" dirty="0"/>
              <a:t>in </a:t>
            </a:r>
            <a:r>
              <a:rPr lang="en-US" sz="2000" dirty="0"/>
              <a:t>a background field </a:t>
            </a:r>
            <a:r>
              <a:rPr lang="en-US" sz="2000" b="1" dirty="0"/>
              <a:t>of 15 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Development of </a:t>
            </a:r>
            <a:r>
              <a:rPr lang="en-US" sz="2000" dirty="0">
                <a:solidFill>
                  <a:schemeClr val="accent1"/>
                </a:solidFill>
              </a:rPr>
              <a:t>electrically insulated</a:t>
            </a:r>
            <a:r>
              <a:rPr lang="en-US" sz="2000" dirty="0"/>
              <a:t> cables. </a:t>
            </a:r>
            <a:r>
              <a:rPr lang="en-US" sz="2000" b="1" dirty="0"/>
              <a:t>Target</a:t>
            </a:r>
            <a:r>
              <a:rPr lang="en-US" sz="2000" dirty="0"/>
              <a:t>: 10 kA @ 20 T, 5 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Model racetrack coils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Common coil design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BCB2EB-883D-7663-1B87-7C243063151F}"/>
              </a:ext>
            </a:extLst>
          </p:cNvPr>
          <p:cNvGrpSpPr/>
          <p:nvPr/>
        </p:nvGrpSpPr>
        <p:grpSpPr>
          <a:xfrm>
            <a:off x="4644420" y="2199430"/>
            <a:ext cx="2360022" cy="2162828"/>
            <a:chOff x="7231883" y="2904954"/>
            <a:chExt cx="3319682" cy="28581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FA9600-9ED0-F31D-F0C3-26962188B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95883" y="3468742"/>
              <a:ext cx="2555682" cy="229439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8E6648-6057-443B-1FB0-4C9A1C9B5B97}"/>
                </a:ext>
              </a:extLst>
            </p:cNvPr>
            <p:cNvSpPr txBox="1"/>
            <p:nvPr/>
          </p:nvSpPr>
          <p:spPr>
            <a:xfrm>
              <a:off x="7231883" y="2904954"/>
              <a:ext cx="306693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Common-coil design, R. Gupta</a:t>
              </a:r>
              <a:endParaRPr lang="en-GB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711635-6C76-8841-35B0-A0FE3203D500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2639C6-A3C5-7A42-4737-54096C50500B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FA4952-1AF5-5594-7930-8350ADECC851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25" name="Tekstvak 7">
              <a:extLst>
                <a:ext uri="{FF2B5EF4-FFF2-40B4-BE49-F238E27FC236}">
                  <a16:creationId xmlns:a16="http://schemas.microsoft.com/office/drawing/2014/main" id="{F3C88D86-3BE4-A282-C6FA-F23438D30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96370" y="6507800"/>
              <a:ext cx="4249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291C6A0-CC5A-B5AC-459E-8D45A070CF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A2FEDE-2B4E-3547-8588-C39B13577F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0000"/>
          </a:blip>
          <a:srcRect l="87170" t="75519" r="3195" b="8019"/>
          <a:stretch/>
        </p:blipFill>
        <p:spPr>
          <a:xfrm>
            <a:off x="9927750" y="69526"/>
            <a:ext cx="1035734" cy="83573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65848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>
            <a:extLst>
              <a:ext uri="{FF2B5EF4-FFF2-40B4-BE49-F238E27FC236}">
                <a16:creationId xmlns:a16="http://schemas.microsoft.com/office/drawing/2014/main" id="{AD21FBDE-9C19-8A83-36FB-B063C62E3D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26"/>
          <a:stretch/>
        </p:blipFill>
        <p:spPr>
          <a:xfrm>
            <a:off x="570323" y="4728247"/>
            <a:ext cx="1522590" cy="1594647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C8581FE2-D75F-476A-8428-EE471DBD0998}"/>
              </a:ext>
            </a:extLst>
          </p:cNvPr>
          <p:cNvSpPr txBox="1">
            <a:spLocks/>
          </p:cNvSpPr>
          <p:nvPr/>
        </p:nvSpPr>
        <p:spPr>
          <a:xfrm>
            <a:off x="150119" y="-70239"/>
            <a:ext cx="109093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Prototype </a:t>
            </a:r>
            <a:r>
              <a:rPr lang="en-US" sz="3200" b="1" i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</a:t>
            </a:r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BCO coils at CEA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178397-1AC3-BBC7-A052-5FCD94A08494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D83A22A-8029-445B-C030-69747F809962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0DAC2E2-3B78-23AE-EE0D-B7162A67F2CC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46" name="Tekstvak 7">
              <a:extLst>
                <a:ext uri="{FF2B5EF4-FFF2-40B4-BE49-F238E27FC236}">
                  <a16:creationId xmlns:a16="http://schemas.microsoft.com/office/drawing/2014/main" id="{5F0BF45F-836F-3BC8-9D23-10E4DBF73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93518" y="6507800"/>
              <a:ext cx="4277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0A4DE98E-2BE3-59B1-DF86-3436EE897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D9736A-2F09-0CD8-D549-8F383F4006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</a:blip>
          <a:srcRect l="20158" t="50836" r="70348" b="31933"/>
          <a:stretch/>
        </p:blipFill>
        <p:spPr>
          <a:xfrm>
            <a:off x="9992802" y="72521"/>
            <a:ext cx="971418" cy="832736"/>
          </a:xfrm>
          <a:prstGeom prst="rect">
            <a:avLst/>
          </a:prstGeom>
          <a:effectLst>
            <a:softEdge rad="25400"/>
          </a:effec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DFBDA23-57D9-361E-1349-B973E273FBD2}"/>
              </a:ext>
            </a:extLst>
          </p:cNvPr>
          <p:cNvGrpSpPr/>
          <p:nvPr/>
        </p:nvGrpSpPr>
        <p:grpSpPr>
          <a:xfrm>
            <a:off x="3178254" y="1077211"/>
            <a:ext cx="8729139" cy="5171767"/>
            <a:chOff x="-391173" y="676881"/>
            <a:chExt cx="12418950" cy="5513699"/>
          </a:xfrm>
        </p:grpSpPr>
        <p:sp>
          <p:nvSpPr>
            <p:cNvPr id="17" name="Triangle isocèle 8">
              <a:extLst>
                <a:ext uri="{FF2B5EF4-FFF2-40B4-BE49-F238E27FC236}">
                  <a16:creationId xmlns:a16="http://schemas.microsoft.com/office/drawing/2014/main" id="{EB78DEAC-771F-95CD-B02B-C9FEF8E8B5E6}"/>
                </a:ext>
              </a:extLst>
            </p:cNvPr>
            <p:cNvSpPr/>
            <p:nvPr/>
          </p:nvSpPr>
          <p:spPr>
            <a:xfrm>
              <a:off x="-391173" y="1150021"/>
              <a:ext cx="5728945" cy="5040559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9" name="Triangle isocèle 9">
              <a:extLst>
                <a:ext uri="{FF2B5EF4-FFF2-40B4-BE49-F238E27FC236}">
                  <a16:creationId xmlns:a16="http://schemas.microsoft.com/office/drawing/2014/main" id="{D683134C-1917-48C8-9A49-3DBF0087FDF4}"/>
                </a:ext>
              </a:extLst>
            </p:cNvPr>
            <p:cNvSpPr/>
            <p:nvPr/>
          </p:nvSpPr>
          <p:spPr>
            <a:xfrm>
              <a:off x="277215" y="1102223"/>
              <a:ext cx="4376087" cy="392153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0" name="Triangle isocèle 10">
              <a:extLst>
                <a:ext uri="{FF2B5EF4-FFF2-40B4-BE49-F238E27FC236}">
                  <a16:creationId xmlns:a16="http://schemas.microsoft.com/office/drawing/2014/main" id="{93DD03F4-3ABF-D08C-A001-1900C66D0465}"/>
                </a:ext>
              </a:extLst>
            </p:cNvPr>
            <p:cNvSpPr/>
            <p:nvPr/>
          </p:nvSpPr>
          <p:spPr>
            <a:xfrm>
              <a:off x="1015404" y="1082907"/>
              <a:ext cx="2915792" cy="261179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21" name="ZoneTexte 11">
              <a:extLst>
                <a:ext uri="{FF2B5EF4-FFF2-40B4-BE49-F238E27FC236}">
                  <a16:creationId xmlns:a16="http://schemas.microsoft.com/office/drawing/2014/main" id="{D0B0B4C2-AAF4-862A-9B78-A562E896A341}"/>
                </a:ext>
              </a:extLst>
            </p:cNvPr>
            <p:cNvSpPr txBox="1"/>
            <p:nvPr/>
          </p:nvSpPr>
          <p:spPr>
            <a:xfrm>
              <a:off x="713998" y="5192150"/>
              <a:ext cx="3717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000" u="sng" dirty="0">
                  <a:solidFill>
                    <a:schemeClr val="bg1"/>
                  </a:solidFill>
                </a:rPr>
                <a:t>Phase 1 (</a:t>
              </a:r>
              <a:r>
                <a:rPr lang="en-US" sz="2000" u="sng" dirty="0">
                  <a:solidFill>
                    <a:schemeClr val="bg1"/>
                  </a:solidFill>
                </a:rPr>
                <a:t>KE5647</a:t>
              </a:r>
              <a:r>
                <a:rPr lang="fr-FR" sz="2000" u="sng" dirty="0">
                  <a:solidFill>
                    <a:schemeClr val="bg1"/>
                  </a:solidFill>
                </a:rPr>
                <a:t>) </a:t>
              </a:r>
              <a:r>
                <a:rPr lang="fr-FR" sz="2000" b="1" u="sng" dirty="0">
                  <a:solidFill>
                    <a:schemeClr val="bg1"/>
                  </a:solidFill>
                </a:rPr>
                <a:t>2023-2025</a:t>
              </a:r>
              <a:r>
                <a:rPr lang="fr-FR" sz="2000" dirty="0">
                  <a:solidFill>
                    <a:schemeClr val="bg1"/>
                  </a:solidFill>
                </a:rPr>
                <a:t>: </a:t>
              </a:r>
            </a:p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Simple or double Racetrack MI</a:t>
              </a:r>
            </a:p>
          </p:txBody>
        </p:sp>
        <p:sp>
          <p:nvSpPr>
            <p:cNvPr id="29" name="ZoneTexte 12">
              <a:extLst>
                <a:ext uri="{FF2B5EF4-FFF2-40B4-BE49-F238E27FC236}">
                  <a16:creationId xmlns:a16="http://schemas.microsoft.com/office/drawing/2014/main" id="{2B35343F-E562-2B18-3A02-E0BB5575C14D}"/>
                </a:ext>
              </a:extLst>
            </p:cNvPr>
            <p:cNvSpPr txBox="1"/>
            <p:nvPr/>
          </p:nvSpPr>
          <p:spPr>
            <a:xfrm>
              <a:off x="1340318" y="3804574"/>
              <a:ext cx="235352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u="sng" dirty="0"/>
                <a:t>Phase 2 </a:t>
              </a:r>
              <a:r>
                <a:rPr lang="fr-FR" dirty="0"/>
                <a:t>: </a:t>
              </a:r>
            </a:p>
            <a:p>
              <a:pPr algn="ctr"/>
              <a:r>
                <a:rPr lang="fr-FR" dirty="0" err="1"/>
                <a:t>magnet</a:t>
              </a:r>
              <a:r>
                <a:rPr lang="fr-FR" dirty="0"/>
                <a:t> MI 16 T+</a:t>
              </a:r>
            </a:p>
            <a:p>
              <a:pPr algn="ctr"/>
              <a:r>
                <a:rPr lang="fr-FR" dirty="0"/>
                <a:t>« </a:t>
              </a:r>
              <a:r>
                <a:rPr lang="fr-FR" dirty="0" err="1"/>
                <a:t>EuCARD</a:t>
              </a:r>
              <a:r>
                <a:rPr lang="fr-FR" dirty="0"/>
                <a:t> V2 »</a:t>
              </a:r>
            </a:p>
          </p:txBody>
        </p:sp>
        <p:sp>
          <p:nvSpPr>
            <p:cNvPr id="30" name="ZoneTexte 13">
              <a:extLst>
                <a:ext uri="{FF2B5EF4-FFF2-40B4-BE49-F238E27FC236}">
                  <a16:creationId xmlns:a16="http://schemas.microsoft.com/office/drawing/2014/main" id="{91D1AC0C-27AD-009B-79A9-68C2495F8DD6}"/>
                </a:ext>
              </a:extLst>
            </p:cNvPr>
            <p:cNvSpPr txBox="1"/>
            <p:nvPr/>
          </p:nvSpPr>
          <p:spPr>
            <a:xfrm>
              <a:off x="1416399" y="2260362"/>
              <a:ext cx="2097718" cy="1410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u="sng" dirty="0">
                  <a:solidFill>
                    <a:schemeClr val="bg1"/>
                  </a:solidFill>
                </a:rPr>
                <a:t>Phase 3 </a:t>
              </a:r>
              <a:r>
                <a:rPr lang="fr-FR" sz="16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fr-FR" sz="1600" dirty="0">
                  <a:solidFill>
                    <a:schemeClr val="bg1"/>
                  </a:solidFill>
                </a:rPr>
                <a:t>« </a:t>
              </a:r>
              <a:r>
                <a:rPr lang="fr-FR" sz="1600" dirty="0" err="1">
                  <a:solidFill>
                    <a:schemeClr val="bg1"/>
                  </a:solidFill>
                </a:rPr>
                <a:t>EuCARD</a:t>
              </a:r>
              <a:r>
                <a:rPr lang="fr-FR" sz="1600" dirty="0">
                  <a:solidFill>
                    <a:schemeClr val="bg1"/>
                  </a:solidFill>
                </a:rPr>
                <a:t> V3 »</a:t>
              </a:r>
            </a:p>
            <a:p>
              <a:pPr algn="ctr"/>
              <a:r>
                <a:rPr lang="fr-FR" sz="1600" dirty="0">
                  <a:solidFill>
                    <a:schemeClr val="bg1"/>
                  </a:solidFill>
                </a:rPr>
                <a:t>MI cold bore 16 T+</a:t>
              </a:r>
            </a:p>
            <a:p>
              <a:pPr algn="ctr"/>
              <a:r>
                <a:rPr lang="fr-FR" sz="1600" dirty="0" err="1">
                  <a:solidFill>
                    <a:schemeClr val="bg1"/>
                  </a:solidFill>
                </a:rPr>
                <a:t>magnet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ZoneTexte 19">
              <a:extLst>
                <a:ext uri="{FF2B5EF4-FFF2-40B4-BE49-F238E27FC236}">
                  <a16:creationId xmlns:a16="http://schemas.microsoft.com/office/drawing/2014/main" id="{047490CB-9494-AD18-B858-0FB3BFDB8363}"/>
                </a:ext>
              </a:extLst>
            </p:cNvPr>
            <p:cNvSpPr txBox="1"/>
            <p:nvPr/>
          </p:nvSpPr>
          <p:spPr>
            <a:xfrm>
              <a:off x="8142227" y="1315573"/>
              <a:ext cx="3885550" cy="98437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800" b="1" dirty="0">
                  <a:solidFill>
                    <a:schemeClr val="bg1"/>
                  </a:solidFill>
                </a:rPr>
                <a:t>Aperture + </a:t>
              </a:r>
            </a:p>
            <a:p>
              <a:pPr algn="ctr"/>
              <a:r>
                <a:rPr lang="fr-FR" sz="1800" b="1" dirty="0">
                  <a:solidFill>
                    <a:schemeClr val="bg1"/>
                  </a:solidFill>
                </a:rPr>
                <a:t>Field </a:t>
              </a:r>
              <a:r>
                <a:rPr lang="fr-FR" sz="1800" b="1" dirty="0" err="1">
                  <a:solidFill>
                    <a:schemeClr val="bg1"/>
                  </a:solidFill>
                </a:rPr>
                <a:t>quality</a:t>
              </a:r>
              <a:r>
                <a:rPr lang="fr-FR" sz="1800" b="1" dirty="0">
                  <a:solidFill>
                    <a:schemeClr val="bg1"/>
                  </a:solidFill>
                </a:rPr>
                <a:t> </a:t>
              </a:r>
              <a:r>
                <a:rPr lang="fr-FR" sz="1800" b="1" dirty="0" err="1">
                  <a:solidFill>
                    <a:schemeClr val="bg1"/>
                  </a:solidFill>
                </a:rPr>
                <a:t>measurements</a:t>
              </a:r>
              <a:endParaRPr lang="fr-FR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7FF52A-5E55-CD52-3196-84A182A518E1}"/>
                </a:ext>
              </a:extLst>
            </p:cNvPr>
            <p:cNvSpPr/>
            <p:nvPr/>
          </p:nvSpPr>
          <p:spPr>
            <a:xfrm>
              <a:off x="-391173" y="5002708"/>
              <a:ext cx="12395207" cy="1174863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33" name="ZoneTexte 21">
              <a:extLst>
                <a:ext uri="{FF2B5EF4-FFF2-40B4-BE49-F238E27FC236}">
                  <a16:creationId xmlns:a16="http://schemas.microsoft.com/office/drawing/2014/main" id="{DFE2ED5B-4BC7-01B2-87D9-DD2BD345E64F}"/>
                </a:ext>
              </a:extLst>
            </p:cNvPr>
            <p:cNvSpPr txBox="1"/>
            <p:nvPr/>
          </p:nvSpPr>
          <p:spPr>
            <a:xfrm>
              <a:off x="9313119" y="5589708"/>
              <a:ext cx="2610354" cy="39375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800" b="1" dirty="0" err="1">
                  <a:solidFill>
                    <a:schemeClr val="bg1"/>
                  </a:solidFill>
                </a:rPr>
                <a:t>Models</a:t>
              </a:r>
              <a:r>
                <a:rPr lang="fr-FR" sz="1800" b="1" dirty="0">
                  <a:solidFill>
                    <a:schemeClr val="bg1"/>
                  </a:solidFill>
                </a:rPr>
                <a:t> + techno </a:t>
              </a:r>
            </a:p>
          </p:txBody>
        </p:sp>
        <p:sp>
          <p:nvSpPr>
            <p:cNvPr id="34" name="ZoneTexte 22">
              <a:extLst>
                <a:ext uri="{FF2B5EF4-FFF2-40B4-BE49-F238E27FC236}">
                  <a16:creationId xmlns:a16="http://schemas.microsoft.com/office/drawing/2014/main" id="{D3ACE0EA-6E6E-1FD4-D5FF-4341F90F1486}"/>
                </a:ext>
              </a:extLst>
            </p:cNvPr>
            <p:cNvSpPr txBox="1"/>
            <p:nvPr/>
          </p:nvSpPr>
          <p:spPr>
            <a:xfrm>
              <a:off x="3693845" y="676881"/>
              <a:ext cx="36711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400" b="1" dirty="0"/>
                <a:t>Global roadmap phases</a:t>
              </a:r>
            </a:p>
          </p:txBody>
        </p:sp>
        <p:grpSp>
          <p:nvGrpSpPr>
            <p:cNvPr id="35" name="Groupe 46">
              <a:extLst>
                <a:ext uri="{FF2B5EF4-FFF2-40B4-BE49-F238E27FC236}">
                  <a16:creationId xmlns:a16="http://schemas.microsoft.com/office/drawing/2014/main" id="{612BA18F-ECCD-995C-46B1-72D03034D3F0}"/>
                </a:ext>
              </a:extLst>
            </p:cNvPr>
            <p:cNvGrpSpPr/>
            <p:nvPr/>
          </p:nvGrpSpPr>
          <p:grpSpPr>
            <a:xfrm>
              <a:off x="3697674" y="1138547"/>
              <a:ext cx="3907606" cy="2201569"/>
              <a:chOff x="3632001" y="1088822"/>
              <a:chExt cx="3907606" cy="2201569"/>
            </a:xfrm>
          </p:grpSpPr>
          <p:pic>
            <p:nvPicPr>
              <p:cNvPr id="49" name="Image 40">
                <a:extLst>
                  <a:ext uri="{FF2B5EF4-FFF2-40B4-BE49-F238E27FC236}">
                    <a16:creationId xmlns:a16="http://schemas.microsoft.com/office/drawing/2014/main" id="{E8A69AFE-5684-0AA3-9089-BDCD06D45A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84898C">
                      <a:alpha val="62745"/>
                    </a:srgbClr>
                  </a:clrFrom>
                  <a:clrTo>
                    <a:srgbClr val="84898C">
                      <a:alpha val="0"/>
                    </a:srgbClr>
                  </a:clrTo>
                </a:clrChange>
              </a:blip>
              <a:srcRect l="594" t="1123" r="1036" b="846"/>
              <a:stretch/>
            </p:blipFill>
            <p:spPr>
              <a:xfrm>
                <a:off x="3673593" y="1265848"/>
                <a:ext cx="3778250" cy="1930400"/>
              </a:xfrm>
              <a:prstGeom prst="rect">
                <a:avLst/>
              </a:prstGeom>
            </p:spPr>
          </p:pic>
          <p:sp>
            <p:nvSpPr>
              <p:cNvPr id="50" name="Ellipse 42">
                <a:extLst>
                  <a:ext uri="{FF2B5EF4-FFF2-40B4-BE49-F238E27FC236}">
                    <a16:creationId xmlns:a16="http://schemas.microsoft.com/office/drawing/2014/main" id="{8AECCAD0-EC6B-677D-C7DA-3E9E8806C651}"/>
                  </a:ext>
                </a:extLst>
              </p:cNvPr>
              <p:cNvSpPr/>
              <p:nvPr/>
            </p:nvSpPr>
            <p:spPr>
              <a:xfrm>
                <a:off x="3638668" y="1224573"/>
                <a:ext cx="349250" cy="3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51" name="Ellipse 43">
                <a:extLst>
                  <a:ext uri="{FF2B5EF4-FFF2-40B4-BE49-F238E27FC236}">
                    <a16:creationId xmlns:a16="http://schemas.microsoft.com/office/drawing/2014/main" id="{C9DA0432-8D97-DBFF-21DB-3021CD019F9D}"/>
                  </a:ext>
                </a:extLst>
              </p:cNvPr>
              <p:cNvSpPr/>
              <p:nvPr/>
            </p:nvSpPr>
            <p:spPr>
              <a:xfrm>
                <a:off x="7190357" y="1088822"/>
                <a:ext cx="349250" cy="3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52" name="Ellipse 44">
                <a:extLst>
                  <a:ext uri="{FF2B5EF4-FFF2-40B4-BE49-F238E27FC236}">
                    <a16:creationId xmlns:a16="http://schemas.microsoft.com/office/drawing/2014/main" id="{0BD14298-4D45-92D8-9F17-58575D990EF7}"/>
                  </a:ext>
                </a:extLst>
              </p:cNvPr>
              <p:cNvSpPr/>
              <p:nvPr/>
            </p:nvSpPr>
            <p:spPr>
              <a:xfrm>
                <a:off x="7121976" y="2928441"/>
                <a:ext cx="349250" cy="3619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D7725F2-E9D2-B3C5-A272-362C9BFC0AE3}"/>
                  </a:ext>
                </a:extLst>
              </p:cNvPr>
              <p:cNvSpPr/>
              <p:nvPr/>
            </p:nvSpPr>
            <p:spPr>
              <a:xfrm rot="1960234">
                <a:off x="3632001" y="2925396"/>
                <a:ext cx="46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</p:grpSp>
        <p:pic>
          <p:nvPicPr>
            <p:cNvPr id="40" name="Image 48">
              <a:extLst>
                <a:ext uri="{FF2B5EF4-FFF2-40B4-BE49-F238E27FC236}">
                  <a16:creationId xmlns:a16="http://schemas.microsoft.com/office/drawing/2014/main" id="{1C7D43F0-FA03-1AB2-46BB-603323FE0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9188" y="5055134"/>
              <a:ext cx="2429345" cy="1080000"/>
            </a:xfrm>
            <a:prstGeom prst="rect">
              <a:avLst/>
            </a:prstGeom>
          </p:spPr>
        </p:pic>
        <p:pic>
          <p:nvPicPr>
            <p:cNvPr id="41" name="Image 49">
              <a:extLst>
                <a:ext uri="{FF2B5EF4-FFF2-40B4-BE49-F238E27FC236}">
                  <a16:creationId xmlns:a16="http://schemas.microsoft.com/office/drawing/2014/main" id="{6BE1FE9F-542D-3E92-499B-F37BBBFA6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5677" y="5091859"/>
              <a:ext cx="2610352" cy="1080000"/>
            </a:xfrm>
            <a:prstGeom prst="rect">
              <a:avLst/>
            </a:prstGeom>
          </p:spPr>
        </p:pic>
        <p:sp>
          <p:nvSpPr>
            <p:cNvPr id="42" name="ZoneTexte 20">
              <a:extLst>
                <a:ext uri="{FF2B5EF4-FFF2-40B4-BE49-F238E27FC236}">
                  <a16:creationId xmlns:a16="http://schemas.microsoft.com/office/drawing/2014/main" id="{13047F5B-426F-6ED2-481F-237A1DBC7340}"/>
                </a:ext>
              </a:extLst>
            </p:cNvPr>
            <p:cNvSpPr txBox="1"/>
            <p:nvPr/>
          </p:nvSpPr>
          <p:spPr>
            <a:xfrm>
              <a:off x="8073046" y="3995326"/>
              <a:ext cx="3885549" cy="689063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800" b="1" dirty="0" err="1">
                  <a:solidFill>
                    <a:schemeClr val="bg1"/>
                  </a:solidFill>
                </a:rPr>
                <a:t>Mechanics</a:t>
              </a:r>
              <a:r>
                <a:rPr lang="fr-FR" sz="1800" b="1" dirty="0">
                  <a:solidFill>
                    <a:schemeClr val="bg1"/>
                  </a:solidFill>
                </a:rPr>
                <a:t> + high </a:t>
              </a:r>
              <a:r>
                <a:rPr lang="fr-FR" sz="1800" b="1" dirty="0" err="1">
                  <a:solidFill>
                    <a:schemeClr val="bg1"/>
                  </a:solidFill>
                </a:rPr>
                <a:t>field</a:t>
              </a:r>
              <a:r>
                <a:rPr lang="fr-FR" sz="1800" b="1" dirty="0">
                  <a:solidFill>
                    <a:schemeClr val="bg1"/>
                  </a:solidFill>
                </a:rPr>
                <a:t> +</a:t>
              </a:r>
            </a:p>
            <a:p>
              <a:pPr algn="ctr"/>
              <a:r>
                <a:rPr lang="fr-FR" sz="1800" b="1" dirty="0" err="1">
                  <a:solidFill>
                    <a:schemeClr val="bg1"/>
                  </a:solidFill>
                </a:rPr>
                <a:t>Quench</a:t>
              </a:r>
              <a:r>
                <a:rPr lang="fr-FR" sz="1800" b="1" dirty="0">
                  <a:solidFill>
                    <a:schemeClr val="bg1"/>
                  </a:solidFill>
                </a:rPr>
                <a:t> + </a:t>
              </a:r>
              <a:r>
                <a:rPr lang="fr-FR" sz="1800" b="1" dirty="0" err="1">
                  <a:solidFill>
                    <a:schemeClr val="bg1"/>
                  </a:solidFill>
                </a:rPr>
                <a:t>assembly</a:t>
              </a:r>
              <a:endParaRPr lang="fr-FR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48" name="Image 52">
              <a:extLst>
                <a:ext uri="{FF2B5EF4-FFF2-40B4-BE49-F238E27FC236}">
                  <a16:creationId xmlns:a16="http://schemas.microsoft.com/office/drawing/2014/main" id="{DD2AB655-F264-CD78-5C05-C74E78C7A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75478" y="3012781"/>
              <a:ext cx="3885549" cy="1831121"/>
            </a:xfrm>
            <a:prstGeom prst="rect">
              <a:avLst/>
            </a:prstGeom>
          </p:spPr>
        </p:pic>
      </p:grpSp>
      <p:pic>
        <p:nvPicPr>
          <p:cNvPr id="59" name="simple_racetrack_peec">
            <a:hlinkClick r:id="" action="ppaction://media"/>
            <a:extLst>
              <a:ext uri="{FF2B5EF4-FFF2-40B4-BE49-F238E27FC236}">
                <a16:creationId xmlns:a16="http://schemas.microsoft.com/office/drawing/2014/main" id="{47FD7C18-CF94-617B-1ABF-69E117B820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358" t="48984" r="6727" b="8751"/>
          <a:stretch/>
        </p:blipFill>
        <p:spPr>
          <a:xfrm>
            <a:off x="340199" y="2599624"/>
            <a:ext cx="3416648" cy="197426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3C6E90C-D0E6-397B-1BE5-6F6716970F1E}"/>
              </a:ext>
            </a:extLst>
          </p:cNvPr>
          <p:cNvSpPr txBox="1"/>
          <p:nvPr/>
        </p:nvSpPr>
        <p:spPr>
          <a:xfrm>
            <a:off x="521696" y="1782772"/>
            <a:ext cx="2148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CEA PEEC model </a:t>
            </a:r>
            <a:endParaRPr lang="nl-NL" dirty="0"/>
          </a:p>
        </p:txBody>
      </p:sp>
      <p:sp>
        <p:nvSpPr>
          <p:cNvPr id="62" name="ZoneTexte 22">
            <a:extLst>
              <a:ext uri="{FF2B5EF4-FFF2-40B4-BE49-F238E27FC236}">
                <a16:creationId xmlns:a16="http://schemas.microsoft.com/office/drawing/2014/main" id="{0E9B20C8-1C8F-B815-E789-05629E230682}"/>
              </a:ext>
            </a:extLst>
          </p:cNvPr>
          <p:cNvSpPr txBox="1"/>
          <p:nvPr/>
        </p:nvSpPr>
        <p:spPr>
          <a:xfrm>
            <a:off x="362910" y="1087974"/>
            <a:ext cx="162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4128903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16418">
            <a:extLst>
              <a:ext uri="{FF2B5EF4-FFF2-40B4-BE49-F238E27FC236}">
                <a16:creationId xmlns:a16="http://schemas.microsoft.com/office/drawing/2014/main" id="{5E61CAC9-CB53-47A9-9918-3F6E845C4C07}"/>
              </a:ext>
            </a:extLst>
          </p:cNvPr>
          <p:cNvGrpSpPr>
            <a:grpSpLocks/>
          </p:cNvGrpSpPr>
          <p:nvPr/>
        </p:nvGrpSpPr>
        <p:grpSpPr bwMode="auto">
          <a:xfrm>
            <a:off x="247935" y="1174530"/>
            <a:ext cx="6018934" cy="5274639"/>
            <a:chOff x="6184675" y="1642122"/>
            <a:chExt cx="6019436" cy="5439848"/>
          </a:xfrm>
        </p:grpSpPr>
        <p:grpSp>
          <p:nvGrpSpPr>
            <p:cNvPr id="32" name="Group 60">
              <a:extLst>
                <a:ext uri="{FF2B5EF4-FFF2-40B4-BE49-F238E27FC236}">
                  <a16:creationId xmlns:a16="http://schemas.microsoft.com/office/drawing/2014/main" id="{A2D2CAFF-545E-94AA-6935-86804B534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4675" y="3780520"/>
              <a:ext cx="4238595" cy="3301450"/>
              <a:chOff x="6184675" y="3780520"/>
              <a:chExt cx="4238595" cy="3301450"/>
            </a:xfrm>
          </p:grpSpPr>
          <p:grpSp>
            <p:nvGrpSpPr>
              <p:cNvPr id="47" name="Group 19">
                <a:extLst>
                  <a:ext uri="{FF2B5EF4-FFF2-40B4-BE49-F238E27FC236}">
                    <a16:creationId xmlns:a16="http://schemas.microsoft.com/office/drawing/2014/main" id="{4F8B56DA-53F8-D964-F89D-136F1A5730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84675" y="3780520"/>
                <a:ext cx="4238595" cy="3301450"/>
                <a:chOff x="747432" y="1274661"/>
                <a:chExt cx="5334000" cy="4000500"/>
              </a:xfrm>
            </p:grpSpPr>
            <p:pic>
              <p:nvPicPr>
                <p:cNvPr id="49" name="Picture 26">
                  <a:extLst>
                    <a:ext uri="{FF2B5EF4-FFF2-40B4-BE49-F238E27FC236}">
                      <a16:creationId xmlns:a16="http://schemas.microsoft.com/office/drawing/2014/main" id="{0B864515-FAB1-AFF8-0206-EE37FE02D0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7432" y="1274661"/>
                  <a:ext cx="5334000" cy="4000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0" name="Picture 27">
                  <a:extLst>
                    <a:ext uri="{FF2B5EF4-FFF2-40B4-BE49-F238E27FC236}">
                      <a16:creationId xmlns:a16="http://schemas.microsoft.com/office/drawing/2014/main" id="{B2746DC4-F95C-5F25-9880-88CE37074B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29422" y="1662570"/>
                  <a:ext cx="1594660" cy="866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E675437-954A-261A-045B-07713B61EA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621482" y="5288125"/>
                <a:ext cx="2330644" cy="7937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16415">
              <a:extLst>
                <a:ext uri="{FF2B5EF4-FFF2-40B4-BE49-F238E27FC236}">
                  <a16:creationId xmlns:a16="http://schemas.microsoft.com/office/drawing/2014/main" id="{90E1FEBF-6F53-818C-2E48-361E6E2187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8080" y="1642122"/>
              <a:ext cx="5456031" cy="5116081"/>
              <a:chOff x="6748080" y="1642122"/>
              <a:chExt cx="5456031" cy="5116081"/>
            </a:xfrm>
          </p:grpSpPr>
          <p:pic>
            <p:nvPicPr>
              <p:cNvPr id="36" name="Picture 4" descr="image004">
                <a:extLst>
                  <a:ext uri="{FF2B5EF4-FFF2-40B4-BE49-F238E27FC236}">
                    <a16:creationId xmlns:a16="http://schemas.microsoft.com/office/drawing/2014/main" id="{4E93959D-9592-72EB-A132-D292C82FA6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24" r="8083"/>
              <a:stretch>
                <a:fillRect/>
              </a:stretch>
            </p:blipFill>
            <p:spPr bwMode="auto">
              <a:xfrm>
                <a:off x="9609321" y="1642122"/>
                <a:ext cx="2361846" cy="390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7" name="Group 1">
                <a:extLst>
                  <a:ext uri="{FF2B5EF4-FFF2-40B4-BE49-F238E27FC236}">
                    <a16:creationId xmlns:a16="http://schemas.microsoft.com/office/drawing/2014/main" id="{6F28D5C8-5AC5-C431-4175-7C7CDB1CFA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48080" y="2370610"/>
                <a:ext cx="5456031" cy="4387593"/>
                <a:chOff x="5137201" y="2499130"/>
                <a:chExt cx="6722389" cy="5573476"/>
              </a:xfrm>
            </p:grpSpPr>
            <p:sp>
              <p:nvSpPr>
                <p:cNvPr id="38" name="TextBox 35">
                  <a:extLst>
                    <a:ext uri="{FF2B5EF4-FFF2-40B4-BE49-F238E27FC236}">
                      <a16:creationId xmlns:a16="http://schemas.microsoft.com/office/drawing/2014/main" id="{C95E8E47-DF56-809C-7FB0-2FC5441583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21629" y="2499130"/>
                  <a:ext cx="2650373" cy="469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685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r>
                    <a:rPr lang="en-US" altLang="nl-NL" sz="1800">
                      <a:cs typeface="Calibri" panose="020F0502020204030204" pitchFamily="34" charset="0"/>
                    </a:rPr>
                    <a:t>Solenoid magnet 7 T</a:t>
                  </a:r>
                </a:p>
              </p:txBody>
            </p:sp>
            <p:sp>
              <p:nvSpPr>
                <p:cNvPr id="39" name="TextBox 63">
                  <a:extLst>
                    <a:ext uri="{FF2B5EF4-FFF2-40B4-BE49-F238E27FC236}">
                      <a16:creationId xmlns:a16="http://schemas.microsoft.com/office/drawing/2014/main" id="{30DB99FA-D43D-7147-ABEA-5A38F6D7B6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37201" y="3247962"/>
                  <a:ext cx="2717024" cy="8210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685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NL" sz="1800">
                      <a:cs typeface="Calibri" panose="020F0502020204030204" pitchFamily="34" charset="0"/>
                    </a:rPr>
                    <a:t>NI dry wound double </a:t>
                  </a:r>
                  <a:r>
                    <a:rPr lang="en-US" altLang="nl-NL" sz="1800" i="1">
                      <a:cs typeface="Calibri" panose="020F0502020204030204" pitchFamily="34" charset="0"/>
                    </a:rPr>
                    <a:t>Re</a:t>
                  </a:r>
                  <a:r>
                    <a:rPr lang="en-US" altLang="nl-NL" sz="1800">
                      <a:cs typeface="Calibri" panose="020F0502020204030204" pitchFamily="34" charset="0"/>
                    </a:rPr>
                    <a:t>BCO pancake coil</a:t>
                  </a:r>
                </a:p>
              </p:txBody>
            </p:sp>
            <p:sp>
              <p:nvSpPr>
                <p:cNvPr id="40" name="TextBox 67">
                  <a:extLst>
                    <a:ext uri="{FF2B5EF4-FFF2-40B4-BE49-F238E27FC236}">
                      <a16:creationId xmlns:a16="http://schemas.microsoft.com/office/drawing/2014/main" id="{BAB181B9-FB46-821A-D65A-3B535BB7BB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903790" y="6899717"/>
                  <a:ext cx="1955800" cy="11728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685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NL" sz="1800" i="1">
                      <a:cs typeface="Calibri" panose="020F0502020204030204" pitchFamily="34" charset="0"/>
                    </a:rPr>
                    <a:t>Re</a:t>
                  </a:r>
                  <a:r>
                    <a:rPr lang="en-US" altLang="nl-NL" sz="1800">
                      <a:cs typeface="Calibri" panose="020F0502020204030204" pitchFamily="34" charset="0"/>
                    </a:rPr>
                    <a:t>BCO coil mechanical support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3F3FF8DB-B38F-4D73-4E41-2A93D508FCD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9473117" y="5315158"/>
                  <a:ext cx="147687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5">
                  <a:extLst>
                    <a:ext uri="{FF2B5EF4-FFF2-40B4-BE49-F238E27FC236}">
                      <a16:creationId xmlns:a16="http://schemas.microsoft.com/office/drawing/2014/main" id="{9015EF10-7FBA-8EA0-A8E1-A2667537D7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524691" y="5403995"/>
                  <a:ext cx="1412875" cy="46915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685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nl-NL" sz="1800">
                      <a:cs typeface="Calibri" panose="020F0502020204030204" pitchFamily="34" charset="0"/>
                    </a:rPr>
                    <a:t>146 mm</a:t>
                  </a:r>
                  <a:endParaRPr lang="nl-NL" altLang="nl-NL" sz="1800"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D96DFC2E-578A-2678-668A-900C684F2970}"/>
                    </a:ext>
                  </a:extLst>
                </p:cNvPr>
                <p:cNvCxnSpPr>
                  <a:cxnSpLocks/>
                  <a:stCxn id="39" idx="3"/>
                </p:cNvCxnSpPr>
                <p:nvPr/>
              </p:nvCxnSpPr>
              <p:spPr bwMode="auto">
                <a:xfrm>
                  <a:off x="7855079" y="3658152"/>
                  <a:ext cx="1226491" cy="92155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4DBB34F2-D686-E4CE-2111-4F806CE7515E}"/>
                    </a:ext>
                  </a:extLst>
                </p:cNvPr>
                <p:cNvCxnSpPr>
                  <a:cxnSpLocks/>
                  <a:stCxn id="38" idx="3"/>
                </p:cNvCxnSpPr>
                <p:nvPr/>
              </p:nvCxnSpPr>
              <p:spPr bwMode="auto">
                <a:xfrm>
                  <a:off x="7873006" y="2733991"/>
                  <a:ext cx="1328210" cy="115345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F44A24D5-6818-0981-335E-3913DA686B0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10441400" y="6325443"/>
                  <a:ext cx="146709" cy="50211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id="{38C102ED-0982-EF35-6021-9CDC941BB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6604" y="1642122"/>
              <a:ext cx="221189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nl-NL" sz="1800" dirty="0">
                  <a:cs typeface="Calibri" panose="020F0502020204030204" pitchFamily="34" charset="0"/>
                </a:rPr>
                <a:t>HTS/vapor cooled current leads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656040E-2CAD-B21E-3140-B22EA8957AAB}"/>
                </a:ext>
              </a:extLst>
            </p:cNvPr>
            <p:cNvCxnSpPr>
              <a:cxnSpLocks/>
              <a:stCxn id="34" idx="3"/>
            </p:cNvCxnSpPr>
            <p:nvPr/>
          </p:nvCxnSpPr>
          <p:spPr bwMode="auto">
            <a:xfrm flipV="1">
              <a:off x="9028848" y="1934797"/>
              <a:ext cx="1238353" cy="301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2D85BF71-AB7D-F6C1-4CCC-70494D7F7852}"/>
              </a:ext>
            </a:extLst>
          </p:cNvPr>
          <p:cNvSpPr txBox="1">
            <a:spLocks/>
          </p:cNvSpPr>
          <p:nvPr/>
        </p:nvSpPr>
        <p:spPr>
          <a:xfrm>
            <a:off x="282553" y="74093"/>
            <a:ext cx="109093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Prototype </a:t>
            </a:r>
            <a:r>
              <a:rPr lang="en-US" sz="3100" b="1" i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</a:t>
            </a:r>
            <a:r>
              <a:rPr lang="en-US" sz="31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BCO coils at University of Twente</a:t>
            </a:r>
            <a:br>
              <a:rPr lang="en-US" sz="31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</a:br>
            <a:endParaRPr lang="en-US" sz="3100" b="1" kern="0" dirty="0">
              <a:solidFill>
                <a:srgbClr val="0070C0"/>
              </a:solidFill>
              <a:latin typeface="+mn-lt"/>
              <a:ea typeface="+mn-ea"/>
              <a:cs typeface="Arial" pitchFamily="34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CEE56E-DD31-F5BC-2920-01559A0EF340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7B575B8-3E5D-BC9E-4DE5-B293D56B08BA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F5CAF4-78D7-89EC-3E17-D61F1F85B615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kstvak 7">
              <a:extLst>
                <a:ext uri="{FF2B5EF4-FFF2-40B4-BE49-F238E27FC236}">
                  <a16:creationId xmlns:a16="http://schemas.microsoft.com/office/drawing/2014/main" id="{E2157547-454F-EE80-7004-235D5B3D3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95176" y="6507800"/>
              <a:ext cx="4260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AC13EDA5-9085-AAF3-6BFE-11BFE65E5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B9B4D9-A08E-85DA-13A3-A2BC5389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2" t="21011" r="8835" b="73373"/>
          <a:stretch>
            <a:fillRect/>
          </a:stretch>
        </p:blipFill>
        <p:spPr bwMode="auto">
          <a:xfrm>
            <a:off x="8090899" y="59559"/>
            <a:ext cx="2913761" cy="47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0FDD574-6D47-908F-7FE9-643631F0BD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776335"/>
              </p:ext>
            </p:extLst>
          </p:nvPr>
        </p:nvGraphicFramePr>
        <p:xfrm>
          <a:off x="6347831" y="3123210"/>
          <a:ext cx="5624127" cy="3449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" name="Picture 10">
            <a:extLst>
              <a:ext uri="{FF2B5EF4-FFF2-40B4-BE49-F238E27FC236}">
                <a16:creationId xmlns:a16="http://schemas.microsoft.com/office/drawing/2014/main" id="{267B0106-DD1B-75B7-4FF0-A2FD076CC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" t="10706" r="-106" b="-4803"/>
          <a:stretch/>
        </p:blipFill>
        <p:spPr bwMode="auto">
          <a:xfrm>
            <a:off x="7255237" y="1243303"/>
            <a:ext cx="3506417" cy="249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EADBA7-6073-7831-2CF9-F48F3DC3C833}"/>
              </a:ext>
            </a:extLst>
          </p:cNvPr>
          <p:cNvSpPr txBox="1"/>
          <p:nvPr/>
        </p:nvSpPr>
        <p:spPr>
          <a:xfrm>
            <a:off x="273572" y="819923"/>
            <a:ext cx="532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Non-insulated </a:t>
            </a:r>
            <a:r>
              <a:rPr lang="en-US" b="1" i="1" dirty="0"/>
              <a:t>Re</a:t>
            </a:r>
            <a:r>
              <a:rPr lang="en-US" b="1" dirty="0"/>
              <a:t>BCO coil at 4.2 K in background field </a:t>
            </a:r>
            <a:endParaRPr lang="nl-NL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972EB-3A72-37B6-C539-C9A8942A9945}"/>
              </a:ext>
            </a:extLst>
          </p:cNvPr>
          <p:cNvSpPr txBox="1"/>
          <p:nvPr/>
        </p:nvSpPr>
        <p:spPr>
          <a:xfrm>
            <a:off x="6504544" y="854035"/>
            <a:ext cx="445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Re</a:t>
            </a:r>
            <a:r>
              <a:rPr lang="en-US" b="1" dirty="0"/>
              <a:t>BCO </a:t>
            </a:r>
            <a:r>
              <a:rPr lang="en-US" b="1" dirty="0" err="1"/>
              <a:t>Clovearleaf</a:t>
            </a:r>
            <a:r>
              <a:rPr lang="en-US" b="1" dirty="0"/>
              <a:t> demonstrator test at 77 K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223347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CB62DD-BFF5-E4A1-9716-C2B5980B8F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673" y="0"/>
            <a:ext cx="1016000" cy="1016000"/>
          </a:xfrm>
          <a:prstGeom prst="rect">
            <a:avLst/>
          </a:prstGeom>
        </p:spPr>
      </p:pic>
      <p:pic>
        <p:nvPicPr>
          <p:cNvPr id="5" name="Bild 14" descr="PSI-Logo_narrow_30k.eps">
            <a:extLst>
              <a:ext uri="{FF2B5EF4-FFF2-40B4-BE49-F238E27FC236}">
                <a16:creationId xmlns:a16="http://schemas.microsoft.com/office/drawing/2014/main" id="{43B4528F-42EF-EF05-E79D-F1B2C3EA1F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6576" y="300661"/>
            <a:ext cx="1351395" cy="48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72646-5FC0-2DC3-FCED-25302029D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294" y="1776944"/>
            <a:ext cx="5252314" cy="419892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0C8ECD45-60FB-F20E-3637-FD2FE881D6E6}"/>
              </a:ext>
            </a:extLst>
          </p:cNvPr>
          <p:cNvSpPr txBox="1">
            <a:spLocks/>
          </p:cNvSpPr>
          <p:nvPr/>
        </p:nvSpPr>
        <p:spPr>
          <a:xfrm>
            <a:off x="8011939" y="1270235"/>
            <a:ext cx="4265727" cy="44918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H" dirty="0"/>
              <a:t>MagDev Laboratory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6273C-952A-C48D-7AEA-230F09518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39" y="1147630"/>
            <a:ext cx="6128549" cy="2357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D2B5D8-53E0-A9E0-68FF-A4FA3E32DC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47" r="7979"/>
          <a:stretch/>
        </p:blipFill>
        <p:spPr>
          <a:xfrm>
            <a:off x="879678" y="3505200"/>
            <a:ext cx="2187591" cy="2455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BCA229-4DB3-46BC-9E34-F5A6523968DA}"/>
              </a:ext>
            </a:extLst>
          </p:cNvPr>
          <p:cNvSpPr txBox="1"/>
          <p:nvPr/>
        </p:nvSpPr>
        <p:spPr>
          <a:xfrm>
            <a:off x="3304572" y="3895807"/>
            <a:ext cx="3165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REBCO, </a:t>
            </a:r>
            <a:r>
              <a:rPr lang="en-US" sz="2400" dirty="0"/>
              <a:t>2 tapes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18.2 T</a:t>
            </a:r>
            <a:r>
              <a:rPr lang="en-US" sz="2400" dirty="0"/>
              <a:t> in the center, </a:t>
            </a:r>
            <a:br>
              <a:rPr lang="en-US" sz="2400" dirty="0"/>
            </a:br>
            <a:r>
              <a:rPr lang="en-US" sz="2400" b="1" dirty="0">
                <a:solidFill>
                  <a:srgbClr val="FF0000"/>
                </a:solidFill>
              </a:rPr>
              <a:t>20.3 T </a:t>
            </a:r>
            <a:r>
              <a:rPr lang="en-US" sz="2400" dirty="0"/>
              <a:t>on the conductor</a:t>
            </a:r>
          </a:p>
          <a:p>
            <a:r>
              <a:rPr lang="en-GB" sz="2400" dirty="0"/>
              <a:t>2 kA and 12 K</a:t>
            </a:r>
          </a:p>
          <a:p>
            <a:r>
              <a:rPr lang="en-GB" sz="2400" dirty="0"/>
              <a:t>Aperture: 50 mm</a:t>
            </a: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FAD985-E3B4-27B1-BD40-FC397A2A57C4}"/>
              </a:ext>
            </a:extLst>
          </p:cNvPr>
          <p:cNvSpPr txBox="1">
            <a:spLocks/>
          </p:cNvSpPr>
          <p:nvPr/>
        </p:nvSpPr>
        <p:spPr>
          <a:xfrm>
            <a:off x="138897" y="-2777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Prototype </a:t>
            </a:r>
            <a:r>
              <a:rPr lang="en-US" sz="3200" b="1" i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</a:t>
            </a:r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BCO coils at PSI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4BE049-9874-E695-A6A0-1607B216A28F}"/>
              </a:ext>
            </a:extLst>
          </p:cNvPr>
          <p:cNvSpPr txBox="1"/>
          <p:nvPr/>
        </p:nvSpPr>
        <p:spPr>
          <a:xfrm>
            <a:off x="260431" y="781819"/>
            <a:ext cx="71357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+mn-lt"/>
              </a:rPr>
              <a:t>NI coil technology license agreement with Tokamak Energy</a:t>
            </a:r>
            <a:endParaRPr lang="en-US" sz="2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F7AA71-F2F1-83AF-3A69-D59CA5AE21F2}"/>
              </a:ext>
            </a:extLst>
          </p:cNvPr>
          <p:cNvGrpSpPr/>
          <p:nvPr/>
        </p:nvGrpSpPr>
        <p:grpSpPr>
          <a:xfrm>
            <a:off x="0" y="6485776"/>
            <a:ext cx="12200779" cy="400110"/>
            <a:chOff x="0" y="6485776"/>
            <a:chExt cx="12200779" cy="4001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1D88B5-DC6F-9B03-0D75-8F4515B797C2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149731-C4A5-2399-5095-3EF5278CE363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8" name="Tekstvak 7">
              <a:extLst>
                <a:ext uri="{FF2B5EF4-FFF2-40B4-BE49-F238E27FC236}">
                  <a16:creationId xmlns:a16="http://schemas.microsoft.com/office/drawing/2014/main" id="{232933EB-6BD8-DC5F-AFA4-24966CFF5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92390" y="6507800"/>
              <a:ext cx="5083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8A7405-18A6-8C46-3849-548059A640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0000"/>
          </a:blip>
          <a:srcRect l="29944" t="29333" r="35889" b="27641"/>
          <a:stretch/>
        </p:blipFill>
        <p:spPr>
          <a:xfrm>
            <a:off x="11031759" y="81023"/>
            <a:ext cx="1061849" cy="83573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342213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2D85BF71-AB7D-F6C1-4CCC-70494D7F7852}"/>
              </a:ext>
            </a:extLst>
          </p:cNvPr>
          <p:cNvSpPr txBox="1">
            <a:spLocks/>
          </p:cNvSpPr>
          <p:nvPr/>
        </p:nvSpPr>
        <p:spPr>
          <a:xfrm>
            <a:off x="362585" y="75667"/>
            <a:ext cx="109093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CEE56E-DD31-F5BC-2920-01559A0EF340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7B575B8-3E5D-BC9E-4DE5-B293D56B08BA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F5CAF4-78D7-89EC-3E17-D61F1F85B615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kstvak 7">
              <a:extLst>
                <a:ext uri="{FF2B5EF4-FFF2-40B4-BE49-F238E27FC236}">
                  <a16:creationId xmlns:a16="http://schemas.microsoft.com/office/drawing/2014/main" id="{E2157547-454F-EE80-7004-235D5B3D3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1260" y="6507800"/>
              <a:ext cx="4718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AC13EDA5-9085-AAF3-6BFE-11BFE65E5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A06C3-606B-3EB2-4745-822A55162CAB}"/>
              </a:ext>
            </a:extLst>
          </p:cNvPr>
          <p:cNvSpPr txBox="1"/>
          <p:nvPr/>
        </p:nvSpPr>
        <p:spPr>
          <a:xfrm>
            <a:off x="496960" y="905256"/>
            <a:ext cx="623291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Current homogeneity as function of length, temperature and field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measurements (l,</a:t>
            </a:r>
            <a:r>
              <a:rPr lang="el-GR" sz="2000" dirty="0">
                <a:solidFill>
                  <a:srgbClr val="C00000"/>
                </a:solidFill>
              </a:rPr>
              <a:t>α</a:t>
            </a:r>
            <a:r>
              <a:rPr lang="en-US" sz="2000" dirty="0">
                <a:solidFill>
                  <a:srgbClr val="C00000"/>
                </a:solidFill>
              </a:rPr>
              <a:t>, T, B)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modelling</a:t>
            </a:r>
            <a:endParaRPr lang="en-US" dirty="0">
              <a:solidFill>
                <a:srgbClr val="C00000"/>
              </a:solidFill>
            </a:endParaRPr>
          </a:p>
          <a:p>
            <a:endParaRPr lang="en-US" sz="14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Quench protection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mitigation of Normal Zone Propagation velocity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novel protection methods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partial insulation, cable,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Shear stress sensitivity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conductor architecture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delamination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Magnetization and the other AC loss components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</a:t>
            </a:r>
            <a:r>
              <a:rPr lang="en-US" sz="2000" dirty="0">
                <a:solidFill>
                  <a:srgbClr val="C00000"/>
                </a:solidFill>
              </a:rPr>
              <a:t>- conductor, cable, coil architectures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F8779-5AA5-EA20-F4AC-7C7F2E67B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1" t="49790" r="81601" b="35107"/>
          <a:stretch/>
        </p:blipFill>
        <p:spPr>
          <a:xfrm>
            <a:off x="11000572" y="3323839"/>
            <a:ext cx="1152501" cy="523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3207D0-C62D-0944-121E-94F4334F5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74" t="73248" r="19385" b="5687"/>
          <a:stretch/>
        </p:blipFill>
        <p:spPr>
          <a:xfrm>
            <a:off x="10884413" y="1090392"/>
            <a:ext cx="1307587" cy="598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60247-8642-B151-F02B-6F56B834F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22" t="47340" r="34585" b="31596"/>
          <a:stretch/>
        </p:blipFill>
        <p:spPr>
          <a:xfrm>
            <a:off x="11054347" y="1753944"/>
            <a:ext cx="1130288" cy="598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35B91-BBDB-6361-B07F-3F7AA6DAB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9" t="48315" r="68947" b="30620"/>
          <a:stretch/>
        </p:blipFill>
        <p:spPr>
          <a:xfrm>
            <a:off x="11272578" y="5116755"/>
            <a:ext cx="857462" cy="71787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6B39A-C945-7A6D-AAEC-2734EA116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5" t="47535" r="53654" b="28706"/>
          <a:stretch/>
        </p:blipFill>
        <p:spPr>
          <a:xfrm>
            <a:off x="11096935" y="2431309"/>
            <a:ext cx="1024333" cy="799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91A2F-6962-8694-759E-E7B4B8A9E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74" t="74029" r="2342" b="5686"/>
          <a:stretch/>
        </p:blipFill>
        <p:spPr>
          <a:xfrm>
            <a:off x="11294037" y="3887745"/>
            <a:ext cx="774445" cy="62436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2C53D-AAF1-54C6-D41B-47470E92E1FA}"/>
              </a:ext>
            </a:extLst>
          </p:cNvPr>
          <p:cNvSpPr txBox="1"/>
          <p:nvPr/>
        </p:nvSpPr>
        <p:spPr>
          <a:xfrm>
            <a:off x="6408667" y="2841283"/>
            <a:ext cx="464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Improvements of the conductor architecture and realization of the protection</a:t>
            </a:r>
            <a:endParaRPr lang="nl-N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4FF55A-CEEE-396F-08DD-424A2E7CB9E6}"/>
              </a:ext>
            </a:extLst>
          </p:cNvPr>
          <p:cNvGrpSpPr/>
          <p:nvPr/>
        </p:nvGrpSpPr>
        <p:grpSpPr>
          <a:xfrm>
            <a:off x="5295682" y="1225256"/>
            <a:ext cx="5605623" cy="5220457"/>
            <a:chOff x="5278790" y="1308279"/>
            <a:chExt cx="5605623" cy="52204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AA90A7-0095-99AE-51C1-15FF245663C3}"/>
                </a:ext>
              </a:extLst>
            </p:cNvPr>
            <p:cNvSpPr txBox="1"/>
            <p:nvPr/>
          </p:nvSpPr>
          <p:spPr>
            <a:xfrm>
              <a:off x="6408667" y="1308279"/>
              <a:ext cx="4475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Quantification of the current homogeneity, setting the requirements </a:t>
              </a:r>
              <a:endParaRPr lang="nl-NL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F12E31-257C-0E1D-4488-4F2AE9858DB5}"/>
                </a:ext>
              </a:extLst>
            </p:cNvPr>
            <p:cNvSpPr txBox="1"/>
            <p:nvPr/>
          </p:nvSpPr>
          <p:spPr>
            <a:xfrm>
              <a:off x="6400626" y="4288812"/>
              <a:ext cx="4475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Enhance shear stress trough conductor architecture and prototype design</a:t>
              </a:r>
              <a:endParaRPr lang="nl-NL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D1C1643-5169-58B0-DBCC-9ACC6AB8A640}"/>
                </a:ext>
              </a:extLst>
            </p:cNvPr>
            <p:cNvSpPr/>
            <p:nvPr/>
          </p:nvSpPr>
          <p:spPr>
            <a:xfrm>
              <a:off x="5422824" y="1536179"/>
              <a:ext cx="617966" cy="41225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0222D8C4-E33C-2BEC-5531-6F25AB3000BC}"/>
                </a:ext>
              </a:extLst>
            </p:cNvPr>
            <p:cNvSpPr/>
            <p:nvPr/>
          </p:nvSpPr>
          <p:spPr>
            <a:xfrm>
              <a:off x="5293360" y="3379741"/>
              <a:ext cx="670560" cy="39630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9A12DDF6-82BF-32F2-6045-0EB8D331DD94}"/>
                </a:ext>
              </a:extLst>
            </p:cNvPr>
            <p:cNvSpPr/>
            <p:nvPr/>
          </p:nvSpPr>
          <p:spPr>
            <a:xfrm>
              <a:off x="5278790" y="4512105"/>
              <a:ext cx="670560" cy="39630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3E89DF-D751-4FD9-AA62-D5B8F6E1A81D}"/>
                </a:ext>
              </a:extLst>
            </p:cNvPr>
            <p:cNvSpPr txBox="1"/>
            <p:nvPr/>
          </p:nvSpPr>
          <p:spPr>
            <a:xfrm>
              <a:off x="6400626" y="5513073"/>
              <a:ext cx="42585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Advance conductor and cables architectures lowering magnetization and other AC losses</a:t>
              </a:r>
              <a:endParaRPr lang="nl-NL" sz="2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9E3BEF6D-B646-49DF-68B7-DE312B70ACC0}"/>
                </a:ext>
              </a:extLst>
            </p:cNvPr>
            <p:cNvSpPr/>
            <p:nvPr/>
          </p:nvSpPr>
          <p:spPr>
            <a:xfrm>
              <a:off x="5304860" y="5759558"/>
              <a:ext cx="670560" cy="396307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EF69583-EFDB-D30A-8119-FBD9C8E1B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320" y="6028291"/>
            <a:ext cx="1346720" cy="32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A29E53-C5DA-9283-D343-189D26FDFA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296" t="44105" r="8057" b="42542"/>
          <a:stretch/>
        </p:blipFill>
        <p:spPr>
          <a:xfrm>
            <a:off x="10893830" y="4617010"/>
            <a:ext cx="1152500" cy="42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6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C1D0317-C800-B744-9095-EED61EC8F65A}"/>
              </a:ext>
            </a:extLst>
          </p:cNvPr>
          <p:cNvSpPr txBox="1"/>
          <p:nvPr/>
        </p:nvSpPr>
        <p:spPr>
          <a:xfrm>
            <a:off x="511175" y="119149"/>
            <a:ext cx="9944804" cy="1077218"/>
          </a:xfrm>
          <a:prstGeom prst="rect">
            <a:avLst/>
          </a:prstGeom>
          <a:noFill/>
          <a:ln cap="flat"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kern="0" dirty="0">
                <a:solidFill>
                  <a:srgbClr val="0070C0"/>
                </a:solidFill>
                <a:latin typeface="+mn-lt"/>
                <a:cs typeface="Arial" pitchFamily="34"/>
              </a:rPr>
              <a:t>High temperature superconductors – future for 20 T + </a:t>
            </a:r>
            <a:br>
              <a:rPr lang="en-US" sz="3200" b="1" kern="0" dirty="0">
                <a:solidFill>
                  <a:srgbClr val="0070C0"/>
                </a:solidFill>
                <a:latin typeface="+mn-lt"/>
                <a:cs typeface="Arial" pitchFamily="34"/>
              </a:rPr>
            </a:br>
            <a:r>
              <a:rPr lang="en-US" sz="3200" b="1" kern="0" dirty="0">
                <a:solidFill>
                  <a:srgbClr val="0070C0"/>
                </a:solidFill>
                <a:latin typeface="+mn-lt"/>
                <a:cs typeface="Arial" pitchFamily="34"/>
              </a:rPr>
              <a:t>(accelerator) magnets</a:t>
            </a:r>
            <a:endParaRPr lang="nl-NL" sz="3200" b="1" kern="0" dirty="0">
              <a:solidFill>
                <a:srgbClr val="0070C0"/>
              </a:solidFill>
              <a:latin typeface="+mn-lt"/>
              <a:cs typeface="Arial" pitchFamily="34"/>
            </a:endParaRPr>
          </a:p>
        </p:txBody>
      </p:sp>
      <p:pic>
        <p:nvPicPr>
          <p:cNvPr id="6" name="Afbeelding 7">
            <a:extLst>
              <a:ext uri="{FF2B5EF4-FFF2-40B4-BE49-F238E27FC236}">
                <a16:creationId xmlns:a16="http://schemas.microsoft.com/office/drawing/2014/main" id="{170401F0-DF77-F079-2E01-A67579F4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173163"/>
            <a:ext cx="429895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8">
            <a:extLst>
              <a:ext uri="{FF2B5EF4-FFF2-40B4-BE49-F238E27FC236}">
                <a16:creationId xmlns:a16="http://schemas.microsoft.com/office/drawing/2014/main" id="{301D9DB8-0A22-C9A9-FBC0-3641D0CA7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720" y="5827430"/>
            <a:ext cx="3546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nl-NL" sz="1000" dirty="0"/>
              <a:t> </a:t>
            </a:r>
            <a:r>
              <a:rPr lang="en-GB" altLang="nl-NL" sz="1200" dirty="0"/>
              <a:t>D. Larbalestier, et al. </a:t>
            </a:r>
            <a:r>
              <a:rPr lang="en-GB" altLang="nl-NL" sz="1200" i="1" dirty="0"/>
              <a:t>Nat. Mater.</a:t>
            </a:r>
            <a:r>
              <a:rPr lang="en-GB" altLang="nl-NL" sz="1200" dirty="0"/>
              <a:t> (2014)</a:t>
            </a:r>
            <a:endParaRPr lang="nl-NL" altLang="nl-NL" sz="1200" i="1" dirty="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6375D8D-1A20-2803-7CFF-C9453940F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700" y="4574062"/>
            <a:ext cx="44284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nl-NL" sz="1200" dirty="0"/>
              <a:t>L. Rossi, C. Senatore, </a:t>
            </a:r>
            <a:r>
              <a:rPr lang="fr-FR" altLang="nl-NL" sz="1200" dirty="0"/>
              <a:t>https://doi.org/10.3390/ instruments5010008</a:t>
            </a:r>
            <a:r>
              <a:rPr lang="en-US" altLang="nl-NL" sz="1200" dirty="0"/>
              <a:t> </a:t>
            </a:r>
            <a:endParaRPr lang="nl-NL" altLang="nl-NL" sz="12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3DC02DA-403E-CCA5-D8B7-E28C3E702C01}"/>
              </a:ext>
            </a:extLst>
          </p:cNvPr>
          <p:cNvSpPr/>
          <p:nvPr/>
        </p:nvSpPr>
        <p:spPr>
          <a:xfrm>
            <a:off x="4675188" y="3233738"/>
            <a:ext cx="349250" cy="292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1D539-393C-8042-C4B4-47F6EA4CAFF3}"/>
              </a:ext>
            </a:extLst>
          </p:cNvPr>
          <p:cNvSpPr txBox="1"/>
          <p:nvPr/>
        </p:nvSpPr>
        <p:spPr>
          <a:xfrm>
            <a:off x="5282637" y="4971818"/>
            <a:ext cx="6696075" cy="1428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"/>
              </a:rPr>
              <a:t>Mechanical stress limitation of superconductors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"/>
              </a:rPr>
              <a:t>Coils structural materials constrains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  <a:latin typeface="Calibri"/>
              </a:rPr>
              <a:t>Material tailored magnet designs</a:t>
            </a:r>
            <a:endParaRPr lang="nl-NL" sz="2000" kern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" name="Afbeelding 8">
            <a:extLst>
              <a:ext uri="{FF2B5EF4-FFF2-40B4-BE49-F238E27FC236}">
                <a16:creationId xmlns:a16="http://schemas.microsoft.com/office/drawing/2014/main" id="{43C04B83-E5E8-F9B6-527C-1B982ED68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49" t="63018" r="1965" b="19509"/>
          <a:stretch/>
        </p:blipFill>
        <p:spPr>
          <a:xfrm>
            <a:off x="3938588" y="4832350"/>
            <a:ext cx="571500" cy="500063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49B138-A19F-8AA0-CEDB-AD27FC704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8" t="47845" r="65106" b="35185"/>
          <a:stretch/>
        </p:blipFill>
        <p:spPr>
          <a:xfrm>
            <a:off x="2967038" y="3086100"/>
            <a:ext cx="1543050" cy="417513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C75340C-0779-388E-3F0F-A2F5E96A3097}"/>
              </a:ext>
            </a:extLst>
          </p:cNvPr>
          <p:cNvGrpSpPr/>
          <p:nvPr/>
        </p:nvGrpSpPr>
        <p:grpSpPr>
          <a:xfrm>
            <a:off x="0" y="6495475"/>
            <a:ext cx="12192000" cy="400110"/>
            <a:chOff x="0" y="6485776"/>
            <a:chExt cx="12192000" cy="4001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CCC55E-071C-1D96-56C1-A2E731F0D737}"/>
                </a:ext>
              </a:extLst>
            </p:cNvPr>
            <p:cNvSpPr/>
            <p:nvPr/>
          </p:nvSpPr>
          <p:spPr>
            <a:xfrm>
              <a:off x="0" y="6513664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C5B3FF-D198-0A0C-1773-BA3CAD23C22A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kstvak 7">
              <a:extLst>
                <a:ext uri="{FF2B5EF4-FFF2-40B4-BE49-F238E27FC236}">
                  <a16:creationId xmlns:a16="http://schemas.microsoft.com/office/drawing/2014/main" id="{1E30F88D-0DD3-F786-EBAF-87CB5B635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6156" y="6507800"/>
              <a:ext cx="2851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B86E303-00DC-65F0-DD00-EB7F7CBD86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41" t="21343" r="17576" b="17107"/>
          <a:stretch/>
        </p:blipFill>
        <p:spPr>
          <a:xfrm>
            <a:off x="5300971" y="842165"/>
            <a:ext cx="6605279" cy="3782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F7699-0AB9-DB9C-7D11-A00B75DD6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00301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8AC206-6015-A97C-49E6-9272656096D9}"/>
              </a:ext>
            </a:extLst>
          </p:cNvPr>
          <p:cNvSpPr/>
          <p:nvPr/>
        </p:nvSpPr>
        <p:spPr>
          <a:xfrm>
            <a:off x="610044" y="3536549"/>
            <a:ext cx="11404478" cy="1996151"/>
          </a:xfrm>
          <a:prstGeom prst="rect">
            <a:avLst/>
          </a:prstGeom>
          <a:solidFill>
            <a:schemeClr val="accent4">
              <a:alpha val="50000"/>
            </a:schemeClr>
          </a:solidFill>
          <a:ln w="349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chemeClr val="tx1"/>
                </a:solidFill>
              </a:rPr>
              <a:t>HTS Enabling Technology</a:t>
            </a:r>
            <a:endParaRPr lang="en-GB" sz="3800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15D831-A08A-66BB-4187-045198D3012E}"/>
              </a:ext>
            </a:extLst>
          </p:cNvPr>
          <p:cNvSpPr txBox="1">
            <a:spLocks/>
          </p:cNvSpPr>
          <p:nvPr/>
        </p:nvSpPr>
        <p:spPr>
          <a:xfrm>
            <a:off x="338254" y="29136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The physics landscape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C786CA-C7A5-D9BA-C7F0-622FF0E06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791283"/>
              </p:ext>
            </p:extLst>
          </p:nvPr>
        </p:nvGraphicFramePr>
        <p:xfrm>
          <a:off x="646772" y="1237785"/>
          <a:ext cx="11206974" cy="4262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157">
                  <a:extLst>
                    <a:ext uri="{9D8B030D-6E8A-4147-A177-3AD203B41FA5}">
                      <a16:colId xmlns:a16="http://schemas.microsoft.com/office/drawing/2014/main" val="3025220532"/>
                    </a:ext>
                  </a:extLst>
                </a:gridCol>
                <a:gridCol w="1191546">
                  <a:extLst>
                    <a:ext uri="{9D8B030D-6E8A-4147-A177-3AD203B41FA5}">
                      <a16:colId xmlns:a16="http://schemas.microsoft.com/office/drawing/2014/main" val="1948359333"/>
                    </a:ext>
                  </a:extLst>
                </a:gridCol>
                <a:gridCol w="1771218">
                  <a:extLst>
                    <a:ext uri="{9D8B030D-6E8A-4147-A177-3AD203B41FA5}">
                      <a16:colId xmlns:a16="http://schemas.microsoft.com/office/drawing/2014/main" val="1599280333"/>
                    </a:ext>
                  </a:extLst>
                </a:gridCol>
                <a:gridCol w="2866151">
                  <a:extLst>
                    <a:ext uri="{9D8B030D-6E8A-4147-A177-3AD203B41FA5}">
                      <a16:colId xmlns:a16="http://schemas.microsoft.com/office/drawing/2014/main" val="1850483909"/>
                    </a:ext>
                  </a:extLst>
                </a:gridCol>
                <a:gridCol w="1524320">
                  <a:extLst>
                    <a:ext uri="{9D8B030D-6E8A-4147-A177-3AD203B41FA5}">
                      <a16:colId xmlns:a16="http://schemas.microsoft.com/office/drawing/2014/main" val="669157685"/>
                    </a:ext>
                  </a:extLst>
                </a:gridCol>
                <a:gridCol w="2565582">
                  <a:extLst>
                    <a:ext uri="{9D8B030D-6E8A-4147-A177-3AD203B41FA5}">
                      <a16:colId xmlns:a16="http://schemas.microsoft.com/office/drawing/2014/main" val="1595720294"/>
                    </a:ext>
                  </a:extLst>
                </a:gridCol>
              </a:tblGrid>
              <a:tr h="42486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Dipoles</a:t>
                      </a:r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Quadrupoles</a:t>
                      </a:r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Undulators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/Wigglers</a:t>
                      </a:r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Detectors</a:t>
                      </a:r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Field (T)</a:t>
                      </a:r>
                      <a:endParaRPr lang="en-GB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880089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400" dirty="0"/>
                        <a:t>FCC-</a:t>
                      </a:r>
                      <a:r>
                        <a:rPr lang="en-US" sz="2400" dirty="0" err="1"/>
                        <a:t>ee</a:t>
                      </a:r>
                      <a:endParaRPr lang="en-GB" sz="24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IR Quad 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 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&lt; 3 T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6691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400" dirty="0"/>
                        <a:t>CEPC</a:t>
                      </a:r>
                      <a:endParaRPr lang="en-GB" sz="24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IR Quad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&lt; 5 T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046338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400" dirty="0"/>
                        <a:t>ILC</a:t>
                      </a:r>
                      <a:endParaRPr lang="en-GB" sz="24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&lt; 2 T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563238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400" dirty="0"/>
                        <a:t>CLIC</a:t>
                      </a:r>
                      <a:endParaRPr lang="en-GB" sz="24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&lt; 2.5 T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28718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400" dirty="0"/>
                        <a:t>FCC-pp</a:t>
                      </a:r>
                      <a:endParaRPr lang="en-GB" sz="24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16 T -20 T 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739174"/>
                  </a:ext>
                </a:extLst>
              </a:tr>
              <a:tr h="455209">
                <a:tc>
                  <a:txBody>
                    <a:bodyPr/>
                    <a:lstStyle/>
                    <a:p>
                      <a:r>
                        <a:rPr lang="en-US" sz="2400" dirty="0" err="1"/>
                        <a:t>SppC</a:t>
                      </a:r>
                      <a:endParaRPr lang="en-GB" sz="24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12 T- 24 T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334624"/>
                  </a:ext>
                </a:extLst>
              </a:tr>
              <a:tr h="1092501">
                <a:tc>
                  <a:txBody>
                    <a:bodyPr/>
                    <a:lstStyle/>
                    <a:p>
                      <a:r>
                        <a:rPr lang="en-US" sz="2400" dirty="0"/>
                        <a:t>Muon Collider</a:t>
                      </a:r>
                      <a:endParaRPr lang="en-GB" sz="2400" dirty="0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ym typeface="Symbol" panose="05050102010706020507" pitchFamily="18" charset="2"/>
                        </a:rPr>
                        <a:t></a:t>
                      </a:r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20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Solenoids </a:t>
                      </a:r>
                    </a:p>
                    <a:p>
                      <a:pPr algn="ctr"/>
                      <a:r>
                        <a:rPr lang="en-US" sz="2200" dirty="0"/>
                        <a:t> 20 T, 55 T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8525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166E097-D383-A83A-0F31-445A0F3B455F}"/>
              </a:ext>
            </a:extLst>
          </p:cNvPr>
          <p:cNvSpPr txBox="1"/>
          <p:nvPr/>
        </p:nvSpPr>
        <p:spPr>
          <a:xfrm rot="16200000">
            <a:off x="-733855" y="2400189"/>
            <a:ext cx="1898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Higgs Factories</a:t>
            </a:r>
            <a:endParaRPr lang="en-GB" sz="2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56B54B-F53E-CBAA-2206-281E88CA8ABC}"/>
              </a:ext>
            </a:extLst>
          </p:cNvPr>
          <p:cNvSpPr/>
          <p:nvPr/>
        </p:nvSpPr>
        <p:spPr>
          <a:xfrm>
            <a:off x="591013" y="1616927"/>
            <a:ext cx="11407699" cy="1817648"/>
          </a:xfrm>
          <a:prstGeom prst="rect">
            <a:avLst/>
          </a:prstGeom>
          <a:noFill/>
          <a:ln w="3492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F4331E-70D2-96B5-14F5-573B20257521}"/>
              </a:ext>
            </a:extLst>
          </p:cNvPr>
          <p:cNvSpPr txBox="1"/>
          <p:nvPr/>
        </p:nvSpPr>
        <p:spPr>
          <a:xfrm rot="16200000">
            <a:off x="-757033" y="4336791"/>
            <a:ext cx="1944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Energy Frontier</a:t>
            </a:r>
            <a:endParaRPr lang="en-GB" sz="2200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19DB4D-8839-1847-A277-F1FE09BA7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1AD5D6-AC91-36A7-16C7-F5AF46900C98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F90C36-B976-6FAE-2DF6-EEBB7F99A227}"/>
                </a:ext>
              </a:extLst>
            </p:cNvPr>
            <p:cNvSpPr/>
            <p:nvPr/>
          </p:nvSpPr>
          <p:spPr>
            <a:xfrm>
              <a:off x="0" y="6522900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CCC87C-B5A7-1617-C667-FA4623EE2889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7">
              <a:extLst>
                <a:ext uri="{FF2B5EF4-FFF2-40B4-BE49-F238E27FC236}">
                  <a16:creationId xmlns:a16="http://schemas.microsoft.com/office/drawing/2014/main" id="{9547D3DB-35E2-25CF-7ED8-04E8CD54FB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6156" y="6507800"/>
              <a:ext cx="2851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7535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A15D831-A08A-66BB-4187-045198D3012E}"/>
              </a:ext>
            </a:extLst>
          </p:cNvPr>
          <p:cNvSpPr txBox="1">
            <a:spLocks/>
          </p:cNvSpPr>
          <p:nvPr/>
        </p:nvSpPr>
        <p:spPr>
          <a:xfrm>
            <a:off x="338254" y="29136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The High Temperature Superconductors workshop at CERN in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19DB4D-8839-1847-A277-F1FE09BA7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1AD5D6-AC91-36A7-16C7-F5AF46900C98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DF90C36-B976-6FAE-2DF6-EEBB7F99A227}"/>
                </a:ext>
              </a:extLst>
            </p:cNvPr>
            <p:cNvSpPr/>
            <p:nvPr/>
          </p:nvSpPr>
          <p:spPr>
            <a:xfrm>
              <a:off x="0" y="6522900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CCC87C-B5A7-1617-C667-FA4623EE2889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7">
              <a:extLst>
                <a:ext uri="{FF2B5EF4-FFF2-40B4-BE49-F238E27FC236}">
                  <a16:creationId xmlns:a16="http://schemas.microsoft.com/office/drawing/2014/main" id="{9547D3DB-35E2-25CF-7ED8-04E8CD54FB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6156" y="6507800"/>
              <a:ext cx="2851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91470D-D8C9-EC5B-4141-94A841267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4" t="11725" r="2465" b="8390"/>
          <a:stretch/>
        </p:blipFill>
        <p:spPr>
          <a:xfrm>
            <a:off x="1367109" y="1264861"/>
            <a:ext cx="9001406" cy="51362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270A99-7BBC-4356-722C-722077CEC827}"/>
              </a:ext>
            </a:extLst>
          </p:cNvPr>
          <p:cNvSpPr txBox="1"/>
          <p:nvPr/>
        </p:nvSpPr>
        <p:spPr>
          <a:xfrm>
            <a:off x="7431471" y="2436535"/>
            <a:ext cx="3155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/>
              <a:t>https://indico.cern.ch/event/1220254/</a:t>
            </a:r>
          </a:p>
        </p:txBody>
      </p:sp>
    </p:spTree>
    <p:extLst>
      <p:ext uri="{BB962C8B-B14F-4D97-AF65-F5344CB8AC3E}">
        <p14:creationId xmlns:p14="http://schemas.microsoft.com/office/powerpoint/2010/main" val="32316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B65C9F-AEF6-53E6-19EB-03AB6CC0B394}"/>
              </a:ext>
            </a:extLst>
          </p:cNvPr>
          <p:cNvSpPr txBox="1"/>
          <p:nvPr/>
        </p:nvSpPr>
        <p:spPr>
          <a:xfrm>
            <a:off x="473409" y="253998"/>
            <a:ext cx="10586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0070C0"/>
                </a:solidFill>
                <a:cs typeface="Arial" pitchFamily="34"/>
              </a:rPr>
              <a:t>Where do we stand with the ReBCO conductor for accelerator magnet application?</a:t>
            </a:r>
            <a:endParaRPr lang="nl-NL" sz="3200" b="1" kern="0" dirty="0">
              <a:solidFill>
                <a:srgbClr val="0070C0"/>
              </a:solidFill>
              <a:cs typeface="Arial" pitchFamily="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3A2E9-DBED-778F-20CD-73C63C1DBCE5}"/>
              </a:ext>
            </a:extLst>
          </p:cNvPr>
          <p:cNvSpPr txBox="1"/>
          <p:nvPr/>
        </p:nvSpPr>
        <p:spPr>
          <a:xfrm>
            <a:off x="473409" y="1694897"/>
            <a:ext cx="5021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High current capability 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Long lengths of ReBCO &gt; 300m from several companies worldwide for demonstrator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High temperature margin (T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~90 K)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React and wind technology 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Mechanical properties: tensile stress ~600 MPa, transverse stress &gt;300 MPa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4DC834-BB6B-9F54-B452-8697C7CC430C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1CDCA7-9A8E-329D-2930-D781FC1658FF}"/>
                </a:ext>
              </a:extLst>
            </p:cNvPr>
            <p:cNvSpPr/>
            <p:nvPr/>
          </p:nvSpPr>
          <p:spPr>
            <a:xfrm>
              <a:off x="0" y="6522900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25EC59-7278-A7CD-7102-F061801ECB02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Tekstvak 7">
              <a:extLst>
                <a:ext uri="{FF2B5EF4-FFF2-40B4-BE49-F238E27FC236}">
                  <a16:creationId xmlns:a16="http://schemas.microsoft.com/office/drawing/2014/main" id="{57D05559-BF4C-DC65-48C0-5F43C733E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6156" y="6507800"/>
              <a:ext cx="285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C3D06-47AB-85DF-DB8F-CF7275D70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BD8194-C09F-0365-F173-8D0540007B80}"/>
              </a:ext>
            </a:extLst>
          </p:cNvPr>
          <p:cNvSpPr txBox="1"/>
          <p:nvPr/>
        </p:nvSpPr>
        <p:spPr>
          <a:xfrm>
            <a:off x="5959084" y="1052100"/>
            <a:ext cx="623291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Current homogeneity as function of length, temperature and field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measurements (l,</a:t>
            </a:r>
            <a:r>
              <a:rPr lang="el-GR" sz="2000" dirty="0">
                <a:solidFill>
                  <a:srgbClr val="C00000"/>
                </a:solidFill>
              </a:rPr>
              <a:t>α</a:t>
            </a:r>
            <a:r>
              <a:rPr lang="en-US" sz="2000" dirty="0">
                <a:solidFill>
                  <a:srgbClr val="C00000"/>
                </a:solidFill>
              </a:rPr>
              <a:t>, T, B)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modelling</a:t>
            </a:r>
            <a:endParaRPr lang="en-US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Quench protection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mitigation of Normal Zone Propagation velocity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novel protection methods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partial insulation, cable,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Shear stress sensitivity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conductor architecture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- delamination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Magnetization and the other AC loss components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     </a:t>
            </a:r>
            <a:r>
              <a:rPr lang="en-US" sz="2000" dirty="0">
                <a:solidFill>
                  <a:srgbClr val="C00000"/>
                </a:solidFill>
              </a:rPr>
              <a:t>- conductor, cable, coil architectures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952E5B-1161-E57C-92C8-8D4D1BE2C9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8" t="47845" r="65106" b="35185"/>
          <a:stretch/>
        </p:blipFill>
        <p:spPr>
          <a:xfrm>
            <a:off x="768743" y="5578325"/>
            <a:ext cx="3790712" cy="1025677"/>
          </a:xfrm>
          <a:prstGeom prst="rect">
            <a:avLst/>
          </a:prstGeom>
          <a:ln w="25400">
            <a:noFill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085408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204131" y="268491"/>
            <a:ext cx="12209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r-FR" b="1" i="1" kern="0" dirty="0">
                <a:solidFill>
                  <a:srgbClr val="0070C0"/>
                </a:solidFill>
                <a:latin typeface="+mn-lt"/>
                <a:cs typeface="Arial" pitchFamily="34"/>
              </a:rPr>
              <a:t>Re</a:t>
            </a:r>
            <a:r>
              <a:rPr lang="en-GB" altLang="fr-FR" b="1" kern="0" dirty="0">
                <a:solidFill>
                  <a:srgbClr val="0070C0"/>
                </a:solidFill>
                <a:latin typeface="+mn-lt"/>
                <a:cs typeface="Arial" pitchFamily="34"/>
              </a:rPr>
              <a:t>BCO transport critical current measurements  </a:t>
            </a:r>
            <a:endParaRPr lang="fr-FR" altLang="fr-FR" b="1" kern="0" dirty="0">
              <a:solidFill>
                <a:srgbClr val="0070C0"/>
              </a:solidFill>
              <a:latin typeface="+mn-lt"/>
              <a:cs typeface="Arial" pitchFamily="34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76149" y="5730232"/>
            <a:ext cx="11602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GB" altLang="fr-FR" sz="2000" dirty="0">
                <a:latin typeface="Calibri" panose="020F0502020204030204" pitchFamily="34" charset="0"/>
              </a:rPr>
              <a:t>Various orientations in magnetic fields up to 19 T/21 T and variable temperatures</a:t>
            </a:r>
          </a:p>
          <a:p>
            <a:pPr marL="342900" indent="-342900">
              <a:spcBef>
                <a:spcPct val="0"/>
              </a:spcBef>
            </a:pPr>
            <a:r>
              <a:rPr lang="en-GB" altLang="fr-FR" sz="2000" dirty="0">
                <a:latin typeface="Calibri" panose="020F0502020204030204" pitchFamily="34" charset="0"/>
                <a:sym typeface="Symbol" panose="05050102010706020507" pitchFamily="18" charset="2"/>
              </a:rPr>
              <a:t>Characterisation of samples from different manufacturers, batches </a:t>
            </a:r>
          </a:p>
        </p:txBody>
      </p:sp>
      <p:pic>
        <p:nvPicPr>
          <p:cNvPr id="6" name="Picture 28">
            <a:extLst>
              <a:ext uri="{FF2B5EF4-FFF2-40B4-BE49-F238E27FC236}">
                <a16:creationId xmlns:a16="http://schemas.microsoft.com/office/drawing/2014/main" id="{5CED6D72-4120-40FE-B895-5D5E47E56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84" y="-5415"/>
            <a:ext cx="1941276" cy="928728"/>
          </a:xfrm>
          <a:prstGeom prst="rect">
            <a:avLst/>
          </a:prstGeom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-230038" y="908799"/>
            <a:ext cx="7165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ctr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fr-FR" sz="2000" dirty="0">
                <a:latin typeface="Calibri" panose="020F0502020204030204" pitchFamily="34" charset="0"/>
              </a:rPr>
              <a:t>Comparison of </a:t>
            </a:r>
            <a:r>
              <a:rPr lang="en-GB" altLang="fr-FR" sz="2000" dirty="0" err="1">
                <a:latin typeface="Calibri" panose="020F0502020204030204" pitchFamily="34" charset="0"/>
              </a:rPr>
              <a:t>Ic</a:t>
            </a:r>
            <a:r>
              <a:rPr lang="en-GB" altLang="fr-FR" sz="2000" dirty="0">
                <a:latin typeface="Calibri" panose="020F0502020204030204" pitchFamily="34" charset="0"/>
              </a:rPr>
              <a:t> / width – high performance tapes </a:t>
            </a:r>
            <a:endParaRPr lang="en-GB" altLang="fr-FR" sz="2000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22FE31-4A96-B5FC-AA8A-299F2F2DD203}"/>
              </a:ext>
            </a:extLst>
          </p:cNvPr>
          <p:cNvGrpSpPr/>
          <p:nvPr/>
        </p:nvGrpSpPr>
        <p:grpSpPr>
          <a:xfrm>
            <a:off x="0" y="6496280"/>
            <a:ext cx="12192000" cy="400110"/>
            <a:chOff x="0" y="6485776"/>
            <a:chExt cx="12192000" cy="40011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60B61A-CB45-3836-30AA-B7F22CAB023E}"/>
                </a:ext>
              </a:extLst>
            </p:cNvPr>
            <p:cNvSpPr/>
            <p:nvPr/>
          </p:nvSpPr>
          <p:spPr>
            <a:xfrm>
              <a:off x="0" y="6513664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40AA0C-E83A-42C8-0DD7-EB8889888CBD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7">
              <a:extLst>
                <a:ext uri="{FF2B5EF4-FFF2-40B4-BE49-F238E27FC236}">
                  <a16:creationId xmlns:a16="http://schemas.microsoft.com/office/drawing/2014/main" id="{CF41F722-27C6-C1DE-7BB5-47BAD2F27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6156" y="6507800"/>
              <a:ext cx="2851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CA1525B-D335-1957-CF58-DFFB692698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C2B6F38-ED87-60A0-1947-006D2C4ED3D7}"/>
              </a:ext>
            </a:extLst>
          </p:cNvPr>
          <p:cNvGrpSpPr/>
          <p:nvPr/>
        </p:nvGrpSpPr>
        <p:grpSpPr>
          <a:xfrm>
            <a:off x="506884" y="1394959"/>
            <a:ext cx="10789597" cy="4434068"/>
            <a:chOff x="506884" y="1394959"/>
            <a:chExt cx="10789597" cy="44340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1DAAA8-0E92-D4ED-D169-E4639954F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3" t="28331" r="52956" b="15990"/>
            <a:stretch/>
          </p:blipFill>
          <p:spPr>
            <a:xfrm>
              <a:off x="506884" y="1630062"/>
              <a:ext cx="5244061" cy="399929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732501" y="1394959"/>
              <a:ext cx="1402080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578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fr-FR" b="1" dirty="0">
                  <a:solidFill>
                    <a:srgbClr val="00578C"/>
                  </a:solidFill>
                  <a:latin typeface="Calibri" panose="020F0502020204030204" pitchFamily="34" charset="0"/>
                </a:rPr>
                <a:t>T = 4.2 K</a:t>
              </a:r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E843E1-1424-8AAB-86DD-B5B7D38B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374" t="29381" r="6995" b="13691"/>
            <a:stretch/>
          </p:blipFill>
          <p:spPr>
            <a:xfrm>
              <a:off x="6052420" y="1740055"/>
              <a:ext cx="5244061" cy="408897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227442" y="1416785"/>
              <a:ext cx="1402080" cy="3742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578C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altLang="fr-FR" b="1" dirty="0">
                  <a:solidFill>
                    <a:srgbClr val="00578C"/>
                  </a:solidFill>
                  <a:latin typeface="Calibri" panose="020F0502020204030204" pitchFamily="34" charset="0"/>
                </a:rPr>
                <a:t>T = 20 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818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2D85BF71-AB7D-F6C1-4CCC-70494D7F7852}"/>
              </a:ext>
            </a:extLst>
          </p:cNvPr>
          <p:cNvSpPr txBox="1">
            <a:spLocks/>
          </p:cNvSpPr>
          <p:nvPr/>
        </p:nvSpPr>
        <p:spPr>
          <a:xfrm>
            <a:off x="282553" y="74093"/>
            <a:ext cx="8343558" cy="708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i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Re</a:t>
            </a:r>
            <a:r>
              <a:rPr lang="en-US" sz="31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BCO tapes and cables mechanical properties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CEE56E-DD31-F5BC-2920-01559A0EF340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7B575B8-3E5D-BC9E-4DE5-B293D56B08BA}"/>
                </a:ext>
              </a:extLst>
            </p:cNvPr>
            <p:cNvSpPr/>
            <p:nvPr/>
          </p:nvSpPr>
          <p:spPr>
            <a:xfrm>
              <a:off x="0" y="6521615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F5CAF4-78D7-89EC-3E17-D61F1F85B615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kstvak 7">
              <a:extLst>
                <a:ext uri="{FF2B5EF4-FFF2-40B4-BE49-F238E27FC236}">
                  <a16:creationId xmlns:a16="http://schemas.microsoft.com/office/drawing/2014/main" id="{E2157547-454F-EE80-7004-235D5B3D3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22464" y="6507800"/>
              <a:ext cx="2988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6B9B4D9-A08E-85DA-13A3-A2BC5389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2" t="21011" r="8835" b="73373"/>
          <a:stretch>
            <a:fillRect/>
          </a:stretch>
        </p:blipFill>
        <p:spPr bwMode="auto">
          <a:xfrm>
            <a:off x="8090899" y="59559"/>
            <a:ext cx="2913761" cy="47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696440-79E9-90A7-370D-93540E37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22910" r="41995" b="20485"/>
          <a:stretch>
            <a:fillRect/>
          </a:stretch>
        </p:blipFill>
        <p:spPr bwMode="auto">
          <a:xfrm>
            <a:off x="85724" y="693948"/>
            <a:ext cx="5360283" cy="442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40271B0B-27E9-BB53-434A-035E7FAF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289" y="4838786"/>
            <a:ext cx="1990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nl-NL" sz="1200" dirty="0"/>
              <a:t>C. Zhou et al., IEEE TAS, Vol. 26, No. 4, June 2016.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E7C2822F-31C0-BAA7-C02F-C83DE3E659DC}"/>
              </a:ext>
            </a:extLst>
          </p:cNvPr>
          <p:cNvGrpSpPr>
            <a:grpSpLocks/>
          </p:cNvGrpSpPr>
          <p:nvPr/>
        </p:nvGrpSpPr>
        <p:grpSpPr bwMode="auto">
          <a:xfrm>
            <a:off x="5960974" y="912536"/>
            <a:ext cx="5495925" cy="4086802"/>
            <a:chOff x="148002" y="1366032"/>
            <a:chExt cx="7159430" cy="4520080"/>
          </a:xfrm>
        </p:grpSpPr>
        <p:pic>
          <p:nvPicPr>
            <p:cNvPr id="7" name="Picture 1" descr="image001">
              <a:extLst>
                <a:ext uri="{FF2B5EF4-FFF2-40B4-BE49-F238E27FC236}">
                  <a16:creationId xmlns:a16="http://schemas.microsoft.com/office/drawing/2014/main" id="{08E13DDD-E78A-C7E1-0CD7-F83FADF61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02" y="1366032"/>
              <a:ext cx="7159430" cy="45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565C275A-1875-166E-A60B-C3CADB0E3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4590" y="1858690"/>
              <a:ext cx="78898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nl-NL" sz="1600">
                  <a:latin typeface="Arial" panose="020B0604020202020204" pitchFamily="34" charset="0"/>
                  <a:cs typeface="Arial" panose="020B0604020202020204" pitchFamily="34" charset="0"/>
                </a:rPr>
                <a:t>Bruker</a:t>
              </a:r>
            </a:p>
          </p:txBody>
        </p:sp>
        <p:sp>
          <p:nvSpPr>
            <p:cNvPr id="10" name="Textfeld 15">
              <a:extLst>
                <a:ext uri="{FF2B5EF4-FFF2-40B4-BE49-F238E27FC236}">
                  <a16:creationId xmlns:a16="http://schemas.microsoft.com/office/drawing/2014/main" id="{1D52D907-02D9-23ED-9123-273550A3D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4570" y="3338984"/>
              <a:ext cx="13128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nl-NL" sz="1600">
                  <a:latin typeface="Arial" panose="020B0604020202020204" pitchFamily="34" charset="0"/>
                  <a:cs typeface="Arial" panose="020B0604020202020204" pitchFamily="34" charset="0"/>
                </a:rPr>
                <a:t>SuperPower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28FB41D-615D-3CBF-1E1D-43EDB2210322}"/>
                </a:ext>
              </a:extLst>
            </p:cNvPr>
            <p:cNvSpPr/>
            <p:nvPr/>
          </p:nvSpPr>
          <p:spPr>
            <a:xfrm>
              <a:off x="916292" y="3920003"/>
              <a:ext cx="734453" cy="523340"/>
            </a:xfrm>
            <a:prstGeom prst="roundRect">
              <a:avLst/>
            </a:prstGeom>
            <a:solidFill>
              <a:srgbClr val="FF0000">
                <a:alpha val="3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76C38B0A-DBBA-2370-FF4C-1C6A3ECE8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5765" y="4825470"/>
            <a:ext cx="22361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nl-NL" sz="105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altLang="nl-NL" sz="1000" dirty="0"/>
              <a:t>. </a:t>
            </a:r>
            <a:r>
              <a:rPr lang="fr-FR" altLang="nl-NL" sz="1200" dirty="0"/>
              <a:t>Gao et al 2019 </a:t>
            </a:r>
            <a:r>
              <a:rPr lang="fr-FR" altLang="nl-NL" sz="1200" dirty="0" err="1"/>
              <a:t>Supercond</a:t>
            </a:r>
            <a:r>
              <a:rPr lang="fr-FR" altLang="nl-NL" sz="1200" dirty="0"/>
              <a:t>. </a:t>
            </a:r>
            <a:r>
              <a:rPr lang="fr-FR" altLang="nl-NL" sz="1200" dirty="0" err="1"/>
              <a:t>Sci</a:t>
            </a:r>
            <a:r>
              <a:rPr lang="fr-FR" altLang="nl-NL" sz="1200" dirty="0"/>
              <a:t>. </a:t>
            </a:r>
            <a:r>
              <a:rPr lang="fr-FR" altLang="nl-NL" sz="1200" dirty="0" err="1"/>
              <a:t>Technol</a:t>
            </a:r>
            <a:r>
              <a:rPr lang="fr-FR" altLang="nl-NL" sz="1200" dirty="0"/>
              <a:t>. 32 055006.</a:t>
            </a:r>
            <a:endParaRPr lang="nl-NL" altLang="nl-NL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3CD05-E8BA-F15D-1D12-290C4FD94D7B}"/>
              </a:ext>
            </a:extLst>
          </p:cNvPr>
          <p:cNvSpPr txBox="1"/>
          <p:nvPr/>
        </p:nvSpPr>
        <p:spPr>
          <a:xfrm>
            <a:off x="368111" y="5307731"/>
            <a:ext cx="1158150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nl-NL" sz="2000" dirty="0"/>
              <a:t>Importance of study </a:t>
            </a:r>
            <a:r>
              <a:rPr lang="en-US" altLang="nl-NL" sz="2000" i="1" dirty="0"/>
              <a:t>Re</a:t>
            </a:r>
            <a:r>
              <a:rPr lang="en-US" altLang="nl-NL" sz="2000" dirty="0"/>
              <a:t>BCO tape mechanical properties, together with simulations, for understanding limits for future high-current cables and further high-field magnets.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nl-NL" sz="10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nl-NL" sz="2000" dirty="0"/>
              <a:t>Important study </a:t>
            </a:r>
            <a:r>
              <a:rPr lang="en-US" altLang="nl-NL" sz="2000" i="1" dirty="0"/>
              <a:t>Re</a:t>
            </a:r>
            <a:r>
              <a:rPr lang="en-US" altLang="nl-NL" sz="2000" dirty="0"/>
              <a:t>BCO cables under transverse stress to understand the limits in high-field magnets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C13EDA5-9085-AAF3-6BFE-11BFE65E5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595131-FB0B-F840-A989-BF76CAF30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5569" y="3710694"/>
            <a:ext cx="1770707" cy="70860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D99B72-EE99-4CD2-5E58-1179C6F6B3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48" t="47845" r="65106" b="35185"/>
          <a:stretch/>
        </p:blipFill>
        <p:spPr>
          <a:xfrm>
            <a:off x="4325383" y="3774104"/>
            <a:ext cx="1858492" cy="708607"/>
          </a:xfrm>
          <a:prstGeom prst="rect">
            <a:avLst/>
          </a:prstGeom>
          <a:ln w="25400">
            <a:noFill/>
          </a:ln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74264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A73906-93BD-5789-2BC6-625618602C11}"/>
              </a:ext>
            </a:extLst>
          </p:cNvPr>
          <p:cNvSpPr txBox="1"/>
          <p:nvPr/>
        </p:nvSpPr>
        <p:spPr>
          <a:xfrm>
            <a:off x="375190" y="151011"/>
            <a:ext cx="8648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>
                <a:solidFill>
                  <a:srgbClr val="0070C0"/>
                </a:solidFill>
                <a:cs typeface="Arial" pitchFamily="34"/>
              </a:rPr>
              <a:t>“New architectures” </a:t>
            </a:r>
            <a:r>
              <a:rPr lang="en-US" sz="3200" b="1" i="1" kern="0" dirty="0">
                <a:solidFill>
                  <a:srgbClr val="0070C0"/>
                </a:solidFill>
                <a:cs typeface="Arial" pitchFamily="34"/>
              </a:rPr>
              <a:t>Re</a:t>
            </a:r>
            <a:r>
              <a:rPr lang="en-US" sz="3200" b="1" kern="0" dirty="0">
                <a:solidFill>
                  <a:srgbClr val="0070C0"/>
                </a:solidFill>
                <a:cs typeface="Arial" pitchFamily="34"/>
              </a:rPr>
              <a:t>BCO synthesis laboratory</a:t>
            </a:r>
            <a:endParaRPr lang="en-GB" sz="3200" b="1" kern="0" dirty="0">
              <a:solidFill>
                <a:srgbClr val="0070C0"/>
              </a:solidFill>
              <a:cs typeface="Arial" pitchFamily="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9B0DC4-E161-F763-B913-6ACD574CF1B5}"/>
              </a:ext>
            </a:extLst>
          </p:cNvPr>
          <p:cNvGrpSpPr/>
          <p:nvPr/>
        </p:nvGrpSpPr>
        <p:grpSpPr>
          <a:xfrm>
            <a:off x="0" y="6495012"/>
            <a:ext cx="12192000" cy="400110"/>
            <a:chOff x="0" y="6485776"/>
            <a:chExt cx="12192000" cy="4001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386240-3A9A-2149-5753-7D74FD6239AD}"/>
                </a:ext>
              </a:extLst>
            </p:cNvPr>
            <p:cNvSpPr/>
            <p:nvPr/>
          </p:nvSpPr>
          <p:spPr>
            <a:xfrm>
              <a:off x="0" y="6513664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CB57B1-50B6-150F-9296-8A3503AFE931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6" name="Tekstvak 7">
              <a:extLst>
                <a:ext uri="{FF2B5EF4-FFF2-40B4-BE49-F238E27FC236}">
                  <a16:creationId xmlns:a16="http://schemas.microsoft.com/office/drawing/2014/main" id="{F96DB17C-40F7-90E5-7BBE-34D1E54AA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6156" y="6507800"/>
              <a:ext cx="2851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DC4D3BE-3FA7-5396-A658-AAD1CD9CE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71E7F-D0E6-84E6-A1E9-CAF0F1EF87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10" t="17231" r="60577" b="43385"/>
          <a:stretch/>
        </p:blipFill>
        <p:spPr>
          <a:xfrm>
            <a:off x="781537" y="905256"/>
            <a:ext cx="7535991" cy="3039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B91829-343A-AC80-A7D0-8FCBF6366DAC}"/>
              </a:ext>
            </a:extLst>
          </p:cNvPr>
          <p:cNvSpPr txBox="1"/>
          <p:nvPr/>
        </p:nvSpPr>
        <p:spPr>
          <a:xfrm>
            <a:off x="179627" y="3922908"/>
            <a:ext cx="9652127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Intermediate 20 m length scale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Short length 0.5 m experiments to optimize deposition conditions for regular Y123 coatings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IBAD tapes from Faraday Inc., </a:t>
            </a:r>
            <a:r>
              <a:rPr lang="en-US" sz="1800" dirty="0" err="1"/>
              <a:t>SuNAM</a:t>
            </a:r>
            <a:r>
              <a:rPr lang="en-US" sz="1800" dirty="0"/>
              <a:t> and Sha</a:t>
            </a:r>
            <a:r>
              <a:rPr lang="en-US" dirty="0"/>
              <a:t>nghai SC under investigation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J</a:t>
            </a:r>
            <a:r>
              <a:rPr lang="en-US" sz="1800" baseline="-25000" dirty="0" err="1"/>
              <a:t>c</a:t>
            </a:r>
            <a:r>
              <a:rPr lang="en-US" sz="1800" dirty="0"/>
              <a:t> (self-field</a:t>
            </a:r>
            <a:r>
              <a:rPr lang="en-US" dirty="0"/>
              <a:t>, 77 K)&gt;1MA/cm</a:t>
            </a:r>
            <a:r>
              <a:rPr lang="en-US" baseline="30000" dirty="0"/>
              <a:t>2</a:t>
            </a:r>
            <a:r>
              <a:rPr lang="en-US" dirty="0"/>
              <a:t> for 0.5 micrometers samples reached (inductively measured) </a:t>
            </a:r>
            <a:r>
              <a:rPr lang="en-US" sz="18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10 m&gt;1 micrometer until June</a:t>
            </a:r>
            <a:endParaRPr lang="en-US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sz="1800" dirty="0"/>
              <a:t>aboratory for testing at a small scale new scientific ideas, both on </a:t>
            </a:r>
            <a:r>
              <a:rPr lang="en-US" sz="1800" i="1" dirty="0"/>
              <a:t>Re</a:t>
            </a:r>
            <a:r>
              <a:rPr lang="en-US" sz="1800" dirty="0"/>
              <a:t>BCO tape and cables</a:t>
            </a:r>
            <a:endParaRPr lang="nl-N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CFF46E-FD42-C6E1-65F1-12E5D30BAF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51" t="32820" r="54615" b="34868"/>
          <a:stretch/>
        </p:blipFill>
        <p:spPr>
          <a:xfrm>
            <a:off x="8215928" y="1180229"/>
            <a:ext cx="3678318" cy="2025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931BA0-D321-3CB9-7820-864BE3121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95" t="4513" r="55641" b="81539"/>
          <a:stretch/>
        </p:blipFill>
        <p:spPr>
          <a:xfrm>
            <a:off x="11316284" y="2193173"/>
            <a:ext cx="804984" cy="4638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E954C8-354C-4132-A87C-2383286E6D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22" t="47340" r="34585" b="31596"/>
          <a:stretch/>
        </p:blipFill>
        <p:spPr>
          <a:xfrm>
            <a:off x="9562934" y="106065"/>
            <a:ext cx="1440562" cy="7626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11463-CC6B-6545-9BB4-21020250342F}"/>
              </a:ext>
            </a:extLst>
          </p:cNvPr>
          <p:cNvGrpSpPr/>
          <p:nvPr/>
        </p:nvGrpSpPr>
        <p:grpSpPr>
          <a:xfrm>
            <a:off x="9702801" y="3361586"/>
            <a:ext cx="2489199" cy="3016804"/>
            <a:chOff x="9702801" y="3361586"/>
            <a:chExt cx="2489199" cy="301680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C1D8A8-398C-7C8F-320E-74AAB2C30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269" t="44149" r="9808" b="30421"/>
            <a:stretch/>
          </p:blipFill>
          <p:spPr>
            <a:xfrm>
              <a:off x="9702801" y="3361586"/>
              <a:ext cx="2275912" cy="26836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9E635F-C387-8495-32E1-9FB8DBE5CA04}"/>
                </a:ext>
              </a:extLst>
            </p:cNvPr>
            <p:cNvSpPr txBox="1"/>
            <p:nvPr/>
          </p:nvSpPr>
          <p:spPr>
            <a:xfrm>
              <a:off x="10863907" y="5455060"/>
              <a:ext cx="132809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PLD600 </a:t>
              </a:r>
            </a:p>
            <a:p>
              <a:r>
                <a:rPr lang="en-US" dirty="0"/>
                <a:t>Substrate drum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08533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BDA2AE-1D23-EB2B-EA90-ADE17D265CC9}"/>
              </a:ext>
            </a:extLst>
          </p:cNvPr>
          <p:cNvSpPr txBox="1"/>
          <p:nvPr/>
        </p:nvSpPr>
        <p:spPr>
          <a:xfrm>
            <a:off x="409903" y="879289"/>
            <a:ext cx="11782097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Bi-2212</a:t>
            </a:r>
            <a:r>
              <a:rPr lang="en-US" sz="2000" dirty="0"/>
              <a:t> has become a </a:t>
            </a:r>
            <a:r>
              <a:rPr lang="en-US" sz="2000" b="1" dirty="0">
                <a:solidFill>
                  <a:srgbClr val="0070C0"/>
                </a:solidFill>
              </a:rPr>
              <a:t>magnet conductor</a:t>
            </a:r>
            <a:r>
              <a:rPr lang="en-US" sz="2000" dirty="0"/>
              <a:t> after more than 10 years of coordinated university-lab-industry support through DOE-OHEP and the CDRP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It has great advantages – </a:t>
            </a:r>
            <a:r>
              <a:rPr lang="en-US" sz="2000" b="1" dirty="0">
                <a:solidFill>
                  <a:srgbClr val="0070C0"/>
                </a:solidFill>
              </a:rPr>
              <a:t>genuinely multifilament with low AC loss</a:t>
            </a:r>
            <a:r>
              <a:rPr lang="en-US" sz="2000" dirty="0"/>
              <a:t>, macroscopically </a:t>
            </a:r>
            <a:r>
              <a:rPr lang="en-US" sz="2000" b="1" dirty="0">
                <a:solidFill>
                  <a:srgbClr val="0070C0"/>
                </a:solidFill>
              </a:rPr>
              <a:t>isotropic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70C0"/>
                </a:solidFill>
              </a:rPr>
              <a:t>round</a:t>
            </a:r>
            <a:r>
              <a:rPr lang="en-US" sz="2000" dirty="0"/>
              <a:t> and available in single pieces now </a:t>
            </a:r>
            <a:r>
              <a:rPr lang="en-US" sz="2000" b="1" dirty="0">
                <a:solidFill>
                  <a:srgbClr val="0070C0"/>
                </a:solidFill>
              </a:rPr>
              <a:t>&gt; 1 km length </a:t>
            </a:r>
            <a:r>
              <a:rPr lang="en-US" sz="2000" dirty="0"/>
              <a:t>in multiple architectures and variable diameters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It has major too –it requires </a:t>
            </a:r>
            <a:r>
              <a:rPr lang="en-US" sz="2000" b="1" dirty="0">
                <a:solidFill>
                  <a:srgbClr val="0070C0"/>
                </a:solidFill>
              </a:rPr>
              <a:t>Wind and React route </a:t>
            </a:r>
            <a:r>
              <a:rPr lang="en-US" sz="2000" dirty="0"/>
              <a:t>for HEP and lab magnets at almost </a:t>
            </a:r>
            <a:r>
              <a:rPr lang="en-US" sz="2000" b="1" dirty="0">
                <a:solidFill>
                  <a:srgbClr val="0070C0"/>
                </a:solidFill>
              </a:rPr>
              <a:t>900°C</a:t>
            </a:r>
            <a:r>
              <a:rPr lang="en-US" sz="2000" dirty="0"/>
              <a:t> and now optimized </a:t>
            </a:r>
            <a:r>
              <a:rPr lang="en-US" sz="2000" dirty="0" err="1"/>
              <a:t>J</a:t>
            </a:r>
            <a:r>
              <a:rPr lang="en-US" sz="2000" baseline="-25000" dirty="0" err="1"/>
              <a:t>c</a:t>
            </a:r>
            <a:r>
              <a:rPr lang="en-US" sz="2000" dirty="0"/>
              <a:t> requires </a:t>
            </a:r>
            <a:r>
              <a:rPr lang="en-US" sz="2000" b="1" dirty="0">
                <a:solidFill>
                  <a:srgbClr val="0070C0"/>
                </a:solidFill>
              </a:rPr>
              <a:t>~50 bar overpressure </a:t>
            </a:r>
            <a:r>
              <a:rPr lang="en-US" sz="2000" dirty="0"/>
              <a:t>(1 bar O</a:t>
            </a:r>
            <a:r>
              <a:rPr lang="en-US" sz="2000" baseline="-25000" dirty="0"/>
              <a:t>2</a:t>
            </a:r>
            <a:r>
              <a:rPr lang="en-US" sz="2000" dirty="0"/>
              <a:t> and balance </a:t>
            </a:r>
            <a:r>
              <a:rPr lang="en-US" sz="2000" dirty="0" err="1"/>
              <a:t>Ar</a:t>
            </a:r>
            <a:r>
              <a:rPr lang="en-US" sz="20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Wires have a breaking strength of ~170 MPa, well below the stresses foreseen for many magnets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C252F-FF8C-4A4D-B06B-B10DBC27C2D5}"/>
              </a:ext>
            </a:extLst>
          </p:cNvPr>
          <p:cNvSpPr txBox="1">
            <a:spLocks/>
          </p:cNvSpPr>
          <p:nvPr/>
        </p:nvSpPr>
        <p:spPr>
          <a:xfrm>
            <a:off x="337183" y="319800"/>
            <a:ext cx="6978017" cy="6989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kern="0" dirty="0">
                <a:solidFill>
                  <a:srgbClr val="0070C0"/>
                </a:solidFill>
                <a:latin typeface="+mn-lt"/>
                <a:ea typeface="+mn-ea"/>
                <a:cs typeface="Arial" pitchFamily="34"/>
              </a:rPr>
              <a:t>BSCCO-2212 wire potential - USA effort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92358-3BBF-CED8-4E18-73C0AA7C3C1F}"/>
              </a:ext>
            </a:extLst>
          </p:cNvPr>
          <p:cNvSpPr txBox="1"/>
          <p:nvPr/>
        </p:nvSpPr>
        <p:spPr>
          <a:xfrm>
            <a:off x="777523" y="4124310"/>
            <a:ext cx="6156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D. </a:t>
            </a:r>
            <a:r>
              <a:rPr lang="en-US" sz="1600" dirty="0" err="1"/>
              <a:t>Larbalestrier</a:t>
            </a:r>
            <a:r>
              <a:rPr lang="en-US" sz="1600" dirty="0"/>
              <a:t>, </a:t>
            </a:r>
            <a:r>
              <a:rPr lang="en-US" sz="1600" dirty="0" err="1"/>
              <a:t>HiTAT</a:t>
            </a:r>
            <a:r>
              <a:rPr lang="en-US" sz="1600" dirty="0"/>
              <a:t> Workshop, CERN, March 2023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C70028-06D6-9C98-3B1D-4E051761C2C1}"/>
              </a:ext>
            </a:extLst>
          </p:cNvPr>
          <p:cNvGrpSpPr/>
          <p:nvPr/>
        </p:nvGrpSpPr>
        <p:grpSpPr>
          <a:xfrm>
            <a:off x="0" y="6485776"/>
            <a:ext cx="12192000" cy="400110"/>
            <a:chOff x="0" y="6485776"/>
            <a:chExt cx="12192000" cy="4001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492C1D-CB1B-E1BE-4D9A-2364E48B0A3E}"/>
                </a:ext>
              </a:extLst>
            </p:cNvPr>
            <p:cNvSpPr/>
            <p:nvPr/>
          </p:nvSpPr>
          <p:spPr>
            <a:xfrm>
              <a:off x="0" y="6522900"/>
              <a:ext cx="12192000" cy="344335"/>
            </a:xfrm>
            <a:prstGeom prst="rect">
              <a:avLst/>
            </a:prstGeom>
            <a:solidFill>
              <a:srgbClr val="2746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D96C86-21FF-AF62-01D5-2F7EB2661793}"/>
                </a:ext>
              </a:extLst>
            </p:cNvPr>
            <p:cNvSpPr txBox="1"/>
            <p:nvPr/>
          </p:nvSpPr>
          <p:spPr>
            <a:xfrm>
              <a:off x="273572" y="6485776"/>
              <a:ext cx="21870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High Field Magnets</a:t>
              </a:r>
              <a:endParaRPr lang="nl-NL" sz="2000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7">
              <a:extLst>
                <a:ext uri="{FF2B5EF4-FFF2-40B4-BE49-F238E27FC236}">
                  <a16:creationId xmlns:a16="http://schemas.microsoft.com/office/drawing/2014/main" id="{FF3572D2-B8A8-8F17-226C-BF0C2FF89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6156" y="6507800"/>
              <a:ext cx="2851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r>
                <a:rPr lang="en-US" altLang="nl-NL" sz="1800" b="1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83339C-BF09-B7A2-1979-E945C1E5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29944" t="29333" r="35889" b="27641"/>
          <a:stretch/>
        </p:blipFill>
        <p:spPr>
          <a:xfrm>
            <a:off x="11059419" y="69526"/>
            <a:ext cx="1061849" cy="83573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9" name="Picture 16414" descr="A picture containing several&#10;&#10;Description automatically generated">
            <a:extLst>
              <a:ext uri="{FF2B5EF4-FFF2-40B4-BE49-F238E27FC236}">
                <a16:creationId xmlns:a16="http://schemas.microsoft.com/office/drawing/2014/main" id="{C573DFFC-9FAF-5494-54CB-9BDB7F8D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 b="25462"/>
          <a:stretch>
            <a:fillRect/>
          </a:stretch>
        </p:blipFill>
        <p:spPr bwMode="auto">
          <a:xfrm>
            <a:off x="3723553" y="4582788"/>
            <a:ext cx="7866790" cy="151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1" descr="A close-up of a cell&#10;&#10;Description automatically generated with low confidence">
            <a:extLst>
              <a:ext uri="{FF2B5EF4-FFF2-40B4-BE49-F238E27FC236}">
                <a16:creationId xmlns:a16="http://schemas.microsoft.com/office/drawing/2014/main" id="{AA83C2C8-6E87-8EAC-7F52-926708CDA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8"/>
          <a:stretch>
            <a:fillRect/>
          </a:stretch>
        </p:blipFill>
        <p:spPr bwMode="auto">
          <a:xfrm>
            <a:off x="857036" y="4582788"/>
            <a:ext cx="2757680" cy="181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A picture containing several&#10;&#10;Description automatically generated">
            <a:extLst>
              <a:ext uri="{FF2B5EF4-FFF2-40B4-BE49-F238E27FC236}">
                <a16:creationId xmlns:a16="http://schemas.microsoft.com/office/drawing/2014/main" id="{2EE9368E-BB59-12E3-F354-B1CDB23D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4" t="87447" r="7269" b="-468"/>
          <a:stretch>
            <a:fillRect/>
          </a:stretch>
        </p:blipFill>
        <p:spPr bwMode="auto">
          <a:xfrm>
            <a:off x="3723553" y="6095683"/>
            <a:ext cx="982457" cy="2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AB8881-D0FA-7C2D-4850-7EEE2676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36531" r="65076" b="42357"/>
          <a:stretch>
            <a:fillRect/>
          </a:stretch>
        </p:blipFill>
        <p:spPr bwMode="auto">
          <a:xfrm>
            <a:off x="9251042" y="142987"/>
            <a:ext cx="776842" cy="73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0331DFA3-C2B2-722A-A216-CC98D233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30302" r="90833" b="50000"/>
          <a:stretch>
            <a:fillRect/>
          </a:stretch>
        </p:blipFill>
        <p:spPr bwMode="auto">
          <a:xfrm>
            <a:off x="10027884" y="106257"/>
            <a:ext cx="994406" cy="73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670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5645</TotalTime>
  <Words>1512</Words>
  <Application>Microsoft Office PowerPoint</Application>
  <PresentationFormat>Widescreen</PresentationFormat>
  <Paragraphs>294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Ballarino</dc:creator>
  <cp:lastModifiedBy>Kario, Anna (UT-TNW)</cp:lastModifiedBy>
  <cp:revision>326</cp:revision>
  <dcterms:created xsi:type="dcterms:W3CDTF">2023-05-21T08:06:16Z</dcterms:created>
  <dcterms:modified xsi:type="dcterms:W3CDTF">2023-07-13T05:50:57Z</dcterms:modified>
</cp:coreProperties>
</file>