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8"/>
  </p:notesMasterIdLst>
  <p:sldIdLst>
    <p:sldId id="2009" r:id="rId2"/>
    <p:sldId id="2048" r:id="rId3"/>
    <p:sldId id="2092" r:id="rId4"/>
    <p:sldId id="916" r:id="rId5"/>
    <p:sldId id="901" r:id="rId6"/>
    <p:sldId id="2095" r:id="rId7"/>
    <p:sldId id="2046" r:id="rId8"/>
    <p:sldId id="2065" r:id="rId9"/>
    <p:sldId id="2050" r:id="rId10"/>
    <p:sldId id="2029" r:id="rId11"/>
    <p:sldId id="2037" r:id="rId12"/>
    <p:sldId id="2099" r:id="rId13"/>
    <p:sldId id="2093" r:id="rId14"/>
    <p:sldId id="292" r:id="rId15"/>
    <p:sldId id="2089" r:id="rId16"/>
    <p:sldId id="943" r:id="rId17"/>
    <p:sldId id="2090" r:id="rId18"/>
    <p:sldId id="2096" r:id="rId19"/>
    <p:sldId id="2032" r:id="rId20"/>
    <p:sldId id="2054" r:id="rId21"/>
    <p:sldId id="2055" r:id="rId22"/>
    <p:sldId id="2045" r:id="rId23"/>
    <p:sldId id="2053" r:id="rId24"/>
    <p:sldId id="343" r:id="rId25"/>
    <p:sldId id="2097" r:id="rId26"/>
    <p:sldId id="2044" r:id="rId27"/>
    <p:sldId id="1054" r:id="rId28"/>
    <p:sldId id="1055" r:id="rId29"/>
    <p:sldId id="1052" r:id="rId30"/>
    <p:sldId id="1363" r:id="rId31"/>
    <p:sldId id="2047" r:id="rId32"/>
    <p:sldId id="2098" r:id="rId33"/>
    <p:sldId id="915" r:id="rId34"/>
    <p:sldId id="2068" r:id="rId35"/>
    <p:sldId id="2100" r:id="rId36"/>
    <p:sldId id="201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269293-5706-E74D-B08C-7605D25158A2}">
          <p14:sldIdLst>
            <p14:sldId id="2009"/>
            <p14:sldId id="2048"/>
            <p14:sldId id="2092"/>
            <p14:sldId id="916"/>
            <p14:sldId id="901"/>
          </p14:sldIdLst>
        </p14:section>
        <p14:section name="LTS HFMs" id="{968E50D2-165E-614B-8356-100FB15620AF}">
          <p14:sldIdLst>
            <p14:sldId id="2095"/>
            <p14:sldId id="2046"/>
            <p14:sldId id="2065"/>
            <p14:sldId id="2050"/>
            <p14:sldId id="2029"/>
            <p14:sldId id="2037"/>
            <p14:sldId id="2099"/>
            <p14:sldId id="2093"/>
            <p14:sldId id="292"/>
            <p14:sldId id="2089"/>
            <p14:sldId id="943"/>
            <p14:sldId id="2090"/>
          </p14:sldIdLst>
        </p14:section>
        <p14:section name="HTS HFMs" id="{11EBCEB4-C52F-2847-915C-A0BA0BA01662}">
          <p14:sldIdLst>
            <p14:sldId id="2096"/>
            <p14:sldId id="2032"/>
            <p14:sldId id="2054"/>
            <p14:sldId id="2055"/>
            <p14:sldId id="2045"/>
            <p14:sldId id="2053"/>
            <p14:sldId id="343"/>
          </p14:sldIdLst>
        </p14:section>
        <p14:section name="Enabling Technologies" id="{E214AC16-733A-A841-9E85-5FBD94B22316}">
          <p14:sldIdLst>
            <p14:sldId id="2097"/>
            <p14:sldId id="2044"/>
            <p14:sldId id="1054"/>
            <p14:sldId id="1055"/>
            <p14:sldId id="1052"/>
            <p14:sldId id="1363"/>
          </p14:sldIdLst>
        </p14:section>
        <p14:section name="Infrastructures" id="{9EC1E67A-BFCB-A341-B69B-E9F5D34F70B5}">
          <p14:sldIdLst>
            <p14:sldId id="2047"/>
          </p14:sldIdLst>
        </p14:section>
        <p14:section name="Deliverables &amp; Final Remarks" id="{BEC5D419-0814-A542-B41D-5EDAD3B0878C}">
          <p14:sldIdLst>
            <p14:sldId id="2098"/>
            <p14:sldId id="915"/>
            <p14:sldId id="2068"/>
            <p14:sldId id="2100"/>
            <p14:sldId id="20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naud Devred" initials="AD" lastIdx="22" clrIdx="0">
    <p:extLst>
      <p:ext uri="{19B8F6BF-5375-455C-9EA6-DF929625EA0E}">
        <p15:presenceInfo xmlns:p15="http://schemas.microsoft.com/office/powerpoint/2012/main" userId="S::arnaud.devred@cern.ch::89679b2d-f959-4df6-ad80-948cf498df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FF"/>
    <a:srgbClr val="006DD0"/>
    <a:srgbClr val="0016A0"/>
    <a:srgbClr val="67B4FE"/>
    <a:srgbClr val="6647AD"/>
    <a:srgbClr val="8E04FF"/>
    <a:srgbClr val="676ECB"/>
    <a:srgbClr val="6695E8"/>
    <a:srgbClr val="4303C2"/>
    <a:srgbClr val="3D04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p:restoredTop sz="91127" autoAdjust="0"/>
  </p:normalViewPr>
  <p:slideViewPr>
    <p:cSldViewPr snapToGrid="0" snapToObjects="1">
      <p:cViewPr>
        <p:scale>
          <a:sx n="114" d="100"/>
          <a:sy n="114" d="100"/>
        </p:scale>
        <p:origin x="2120" y="144"/>
      </p:cViewPr>
      <p:guideLst>
        <p:guide orient="horz" pos="2160"/>
        <p:guide pos="2880"/>
      </p:guideLst>
    </p:cSldViewPr>
  </p:slideViewPr>
  <p:outlineViewPr>
    <p:cViewPr>
      <p:scale>
        <a:sx n="33" d="100"/>
        <a:sy n="33" d="100"/>
      </p:scale>
      <p:origin x="0" y="-13424"/>
    </p:cViewPr>
  </p:outlineViewPr>
  <p:notesTextViewPr>
    <p:cViewPr>
      <p:scale>
        <a:sx n="100" d="100"/>
        <a:sy n="100" d="100"/>
      </p:scale>
      <p:origin x="0" y="0"/>
    </p:cViewPr>
  </p:notesTextViewPr>
  <p:sorterViewPr>
    <p:cViewPr>
      <p:scale>
        <a:sx n="40" d="100"/>
        <a:sy n="40" d="100"/>
      </p:scale>
      <p:origin x="0" y="-27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3F1D53-5761-874B-B4FC-A8E6F64B8C72}"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38DF4F20-BE55-0845-8199-8C2C021E5CB8}">
      <dgm:prSet phldrT="[Text]" custT="1"/>
      <dgm:spPr>
        <a:solidFill>
          <a:schemeClr val="tx1">
            <a:lumMod val="50000"/>
          </a:schemeClr>
        </a:solidFill>
      </dgm:spPr>
      <dgm:t>
        <a:bodyPr/>
        <a:lstStyle/>
        <a:p>
          <a:r>
            <a:rPr lang="en-GB" sz="2000" dirty="0"/>
            <a:t>12 Tesla</a:t>
          </a:r>
        </a:p>
        <a:p>
          <a:r>
            <a:rPr lang="en-GB" sz="2000" dirty="0"/>
            <a:t>Robust</a:t>
          </a:r>
        </a:p>
      </dgm:t>
    </dgm:pt>
    <dgm:pt modelId="{D5F80214-DC76-DE45-97E0-3B478407221C}" type="parTrans" cxnId="{F21F5CD9-9DB4-2A46-87ED-E293732F82F2}">
      <dgm:prSet/>
      <dgm:spPr/>
      <dgm:t>
        <a:bodyPr/>
        <a:lstStyle/>
        <a:p>
          <a:endParaRPr lang="en-GB"/>
        </a:p>
      </dgm:t>
    </dgm:pt>
    <dgm:pt modelId="{936B5277-B784-6F47-B55E-E6213B4E6C98}" type="sibTrans" cxnId="{F21F5CD9-9DB4-2A46-87ED-E293732F82F2}">
      <dgm:prSet/>
      <dgm:spPr/>
      <dgm:t>
        <a:bodyPr/>
        <a:lstStyle/>
        <a:p>
          <a:endParaRPr lang="en-GB"/>
        </a:p>
      </dgm:t>
    </dgm:pt>
    <dgm:pt modelId="{E25A2560-3C9B-5C4B-AD3C-FDDB4AFCA41B}">
      <dgm:prSet phldrT="[Text]" custT="1"/>
      <dgm:spPr/>
      <dgm:t>
        <a:bodyPr/>
        <a:lstStyle/>
        <a:p>
          <a:r>
            <a:rPr lang="en-GB" sz="1800" b="1" dirty="0"/>
            <a:t>Accelerator-size demonstrator of maturity of Nb</a:t>
          </a:r>
          <a:r>
            <a:rPr lang="en-GB" sz="1800" b="1" baseline="-25000" dirty="0"/>
            <a:t>3</a:t>
          </a:r>
          <a:r>
            <a:rPr lang="en-GB" sz="1800" b="1" dirty="0"/>
            <a:t>Sn technologies, including improved manufacturability through collaboration with industrial partners</a:t>
          </a:r>
        </a:p>
      </dgm:t>
    </dgm:pt>
    <dgm:pt modelId="{10E2EED7-93E0-C64A-AEC3-4BCE64071609}" type="parTrans" cxnId="{12024596-E93E-994B-B6BE-181E1EA2FC6E}">
      <dgm:prSet/>
      <dgm:spPr/>
      <dgm:t>
        <a:bodyPr/>
        <a:lstStyle/>
        <a:p>
          <a:endParaRPr lang="en-GB"/>
        </a:p>
      </dgm:t>
    </dgm:pt>
    <dgm:pt modelId="{155090B7-224D-F049-9F6E-188ABBE39605}" type="sibTrans" cxnId="{12024596-E93E-994B-B6BE-181E1EA2FC6E}">
      <dgm:prSet/>
      <dgm:spPr/>
      <dgm:t>
        <a:bodyPr/>
        <a:lstStyle/>
        <a:p>
          <a:endParaRPr lang="en-GB"/>
        </a:p>
      </dgm:t>
    </dgm:pt>
    <dgm:pt modelId="{3B3BD179-521F-F14D-B9B1-A4BD71A7AE21}">
      <dgm:prSet custT="1"/>
      <dgm:spPr/>
      <dgm:t>
        <a:bodyPr/>
        <a:lstStyle/>
        <a:p>
          <a:r>
            <a:rPr lang="en-GB" sz="1800" b="1" dirty="0"/>
            <a:t>Reaching 14+T with this 12 T robust technology will be aided by increased </a:t>
          </a:r>
          <a:r>
            <a:rPr lang="en-GB" sz="1800" b="1" dirty="0" err="1"/>
            <a:t>J</a:t>
          </a:r>
          <a:r>
            <a:rPr lang="en-GB" sz="1800" b="1" baseline="-25000" dirty="0" err="1"/>
            <a:t>c</a:t>
          </a:r>
          <a:r>
            <a:rPr lang="en-GB" sz="1800" b="1" dirty="0"/>
            <a:t> and enhanced mechanical properties of Nb</a:t>
          </a:r>
          <a:r>
            <a:rPr lang="en-GB" sz="1800" b="1" baseline="-25000" dirty="0"/>
            <a:t>3</a:t>
          </a:r>
          <a:r>
            <a:rPr lang="en-GB" sz="1800" b="1" dirty="0"/>
            <a:t>Sn conductor</a:t>
          </a:r>
        </a:p>
      </dgm:t>
    </dgm:pt>
    <dgm:pt modelId="{D3729803-9662-614A-8BB4-8912A2349E4A}" type="parTrans" cxnId="{E38F67F7-4FBA-CE46-BE7D-B1034BE16D88}">
      <dgm:prSet/>
      <dgm:spPr/>
      <dgm:t>
        <a:bodyPr/>
        <a:lstStyle/>
        <a:p>
          <a:endParaRPr lang="en-GB"/>
        </a:p>
      </dgm:t>
    </dgm:pt>
    <dgm:pt modelId="{AB33F1F2-0F6C-FC4C-B6DE-DF024903BE92}" type="sibTrans" cxnId="{E38F67F7-4FBA-CE46-BE7D-B1034BE16D88}">
      <dgm:prSet/>
      <dgm:spPr/>
      <dgm:t>
        <a:bodyPr/>
        <a:lstStyle/>
        <a:p>
          <a:endParaRPr lang="en-GB"/>
        </a:p>
      </dgm:t>
    </dgm:pt>
    <dgm:pt modelId="{CC149447-2CC7-064D-AAC6-433D6283240D}">
      <dgm:prSet phldrT="[Text]" custT="1"/>
      <dgm:spPr/>
      <dgm:t>
        <a:bodyPr/>
        <a:lstStyle/>
        <a:p>
          <a:endParaRPr lang="en-GB" sz="800" b="1" dirty="0"/>
        </a:p>
      </dgm:t>
    </dgm:pt>
    <dgm:pt modelId="{3A0B3634-167D-2846-AC19-491AB5735DC4}" type="parTrans" cxnId="{895017B0-D73B-6B4A-992B-45B3BC581EE9}">
      <dgm:prSet/>
      <dgm:spPr/>
      <dgm:t>
        <a:bodyPr/>
        <a:lstStyle/>
        <a:p>
          <a:endParaRPr lang="en-GB"/>
        </a:p>
      </dgm:t>
    </dgm:pt>
    <dgm:pt modelId="{637D884B-311D-7744-A87A-074DEA959A1C}" type="sibTrans" cxnId="{895017B0-D73B-6B4A-992B-45B3BC581EE9}">
      <dgm:prSet/>
      <dgm:spPr/>
      <dgm:t>
        <a:bodyPr/>
        <a:lstStyle/>
        <a:p>
          <a:endParaRPr lang="en-GB"/>
        </a:p>
      </dgm:t>
    </dgm:pt>
    <dgm:pt modelId="{EEDCDEB2-C984-8649-A9D8-9578FA267FAF}" type="pres">
      <dgm:prSet presAssocID="{2D3F1D53-5761-874B-B4FC-A8E6F64B8C72}" presName="linearFlow" presStyleCnt="0">
        <dgm:presLayoutVars>
          <dgm:dir/>
          <dgm:animLvl val="lvl"/>
          <dgm:resizeHandles val="exact"/>
        </dgm:presLayoutVars>
      </dgm:prSet>
      <dgm:spPr/>
    </dgm:pt>
    <dgm:pt modelId="{55AB74A2-85C3-2046-97F0-7AB0FACE6381}" type="pres">
      <dgm:prSet presAssocID="{38DF4F20-BE55-0845-8199-8C2C021E5CB8}" presName="composite" presStyleCnt="0"/>
      <dgm:spPr/>
    </dgm:pt>
    <dgm:pt modelId="{E77CEF65-6A39-C144-BA5B-2E0ABE6C4366}" type="pres">
      <dgm:prSet presAssocID="{38DF4F20-BE55-0845-8199-8C2C021E5CB8}" presName="parentText" presStyleLbl="alignNode1" presStyleIdx="0" presStyleCnt="1" custScaleX="81519" custScaleY="86389" custLinFactX="200000" custLinFactNeighborX="299723" custLinFactNeighborY="-811">
        <dgm:presLayoutVars>
          <dgm:chMax val="1"/>
          <dgm:bulletEnabled val="1"/>
        </dgm:presLayoutVars>
      </dgm:prSet>
      <dgm:spPr/>
    </dgm:pt>
    <dgm:pt modelId="{FD755129-337A-774C-A774-B0D56FBE58F1}" type="pres">
      <dgm:prSet presAssocID="{38DF4F20-BE55-0845-8199-8C2C021E5CB8}" presName="descendantText" presStyleLbl="alignAcc1" presStyleIdx="0" presStyleCnt="1" custFlipVert="1" custFlipHor="1" custScaleX="103493" custScaleY="100000" custLinFactNeighborX="-71742" custLinFactNeighborY="992">
        <dgm:presLayoutVars>
          <dgm:bulletEnabled val="1"/>
        </dgm:presLayoutVars>
      </dgm:prSet>
      <dgm:spPr/>
    </dgm:pt>
  </dgm:ptLst>
  <dgm:cxnLst>
    <dgm:cxn modelId="{63ED0A09-16A9-E34A-9D0E-5A2A1D5C55C7}" type="presOf" srcId="{38DF4F20-BE55-0845-8199-8C2C021E5CB8}" destId="{E77CEF65-6A39-C144-BA5B-2E0ABE6C4366}" srcOrd="0" destOrd="0" presId="urn:microsoft.com/office/officeart/2005/8/layout/chevron2"/>
    <dgm:cxn modelId="{DD99DF68-A655-AC47-92AF-A03EE8230310}" type="presOf" srcId="{2D3F1D53-5761-874B-B4FC-A8E6F64B8C72}" destId="{EEDCDEB2-C984-8649-A9D8-9578FA267FAF}" srcOrd="0" destOrd="0" presId="urn:microsoft.com/office/officeart/2005/8/layout/chevron2"/>
    <dgm:cxn modelId="{B228587C-6EC6-AC43-BC09-E89B0D46AA0A}" type="presOf" srcId="{3B3BD179-521F-F14D-B9B1-A4BD71A7AE21}" destId="{FD755129-337A-774C-A774-B0D56FBE58F1}" srcOrd="0" destOrd="2" presId="urn:microsoft.com/office/officeart/2005/8/layout/chevron2"/>
    <dgm:cxn modelId="{12024596-E93E-994B-B6BE-181E1EA2FC6E}" srcId="{38DF4F20-BE55-0845-8199-8C2C021E5CB8}" destId="{E25A2560-3C9B-5C4B-AD3C-FDDB4AFCA41B}" srcOrd="0" destOrd="0" parTransId="{10E2EED7-93E0-C64A-AEC3-4BCE64071609}" sibTransId="{155090B7-224D-F049-9F6E-188ABBE39605}"/>
    <dgm:cxn modelId="{895017B0-D73B-6B4A-992B-45B3BC581EE9}" srcId="{38DF4F20-BE55-0845-8199-8C2C021E5CB8}" destId="{CC149447-2CC7-064D-AAC6-433D6283240D}" srcOrd="1" destOrd="0" parTransId="{3A0B3634-167D-2846-AC19-491AB5735DC4}" sibTransId="{637D884B-311D-7744-A87A-074DEA959A1C}"/>
    <dgm:cxn modelId="{AF1FE2BB-C881-4C42-ACE4-41EAE511A8BA}" type="presOf" srcId="{CC149447-2CC7-064D-AAC6-433D6283240D}" destId="{FD755129-337A-774C-A774-B0D56FBE58F1}" srcOrd="0" destOrd="1" presId="urn:microsoft.com/office/officeart/2005/8/layout/chevron2"/>
    <dgm:cxn modelId="{DE0574D8-784C-A54A-9581-6D6ED3CBF837}" type="presOf" srcId="{E25A2560-3C9B-5C4B-AD3C-FDDB4AFCA41B}" destId="{FD755129-337A-774C-A774-B0D56FBE58F1}" srcOrd="0" destOrd="0" presId="urn:microsoft.com/office/officeart/2005/8/layout/chevron2"/>
    <dgm:cxn modelId="{F21F5CD9-9DB4-2A46-87ED-E293732F82F2}" srcId="{2D3F1D53-5761-874B-B4FC-A8E6F64B8C72}" destId="{38DF4F20-BE55-0845-8199-8C2C021E5CB8}" srcOrd="0" destOrd="0" parTransId="{D5F80214-DC76-DE45-97E0-3B478407221C}" sibTransId="{936B5277-B784-6F47-B55E-E6213B4E6C98}"/>
    <dgm:cxn modelId="{E38F67F7-4FBA-CE46-BE7D-B1034BE16D88}" srcId="{38DF4F20-BE55-0845-8199-8C2C021E5CB8}" destId="{3B3BD179-521F-F14D-B9B1-A4BD71A7AE21}" srcOrd="2" destOrd="0" parTransId="{D3729803-9662-614A-8BB4-8912A2349E4A}" sibTransId="{AB33F1F2-0F6C-FC4C-B6DE-DF024903BE92}"/>
    <dgm:cxn modelId="{67D0B278-B743-DB42-AC18-0CAFE8E1B14E}" type="presParOf" srcId="{EEDCDEB2-C984-8649-A9D8-9578FA267FAF}" destId="{55AB74A2-85C3-2046-97F0-7AB0FACE6381}" srcOrd="0" destOrd="0" presId="urn:microsoft.com/office/officeart/2005/8/layout/chevron2"/>
    <dgm:cxn modelId="{A61EA603-1087-FD46-9192-A49A3CEC7464}" type="presParOf" srcId="{55AB74A2-85C3-2046-97F0-7AB0FACE6381}" destId="{E77CEF65-6A39-C144-BA5B-2E0ABE6C4366}" srcOrd="0" destOrd="0" presId="urn:microsoft.com/office/officeart/2005/8/layout/chevron2"/>
    <dgm:cxn modelId="{CA59D3D2-629B-AE4E-8B93-A63259578E4C}" type="presParOf" srcId="{55AB74A2-85C3-2046-97F0-7AB0FACE6381}" destId="{FD755129-337A-774C-A774-B0D56FBE58F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3F1D53-5761-874B-B4FC-A8E6F64B8C72}"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38DF4F20-BE55-0845-8199-8C2C021E5CB8}">
      <dgm:prSet phldrT="[Text]" custT="1"/>
      <dgm:spPr>
        <a:solidFill>
          <a:schemeClr val="tx1">
            <a:lumMod val="50000"/>
          </a:schemeClr>
        </a:solidFill>
      </dgm:spPr>
      <dgm:t>
        <a:bodyPr/>
        <a:lstStyle/>
        <a:p>
          <a:endParaRPr lang="en-GB" sz="1600" dirty="0"/>
        </a:p>
        <a:p>
          <a:r>
            <a:rPr lang="en-GB" sz="1600" dirty="0"/>
            <a:t>Nb</a:t>
          </a:r>
          <a:r>
            <a:rPr lang="en-GB" sz="1600" baseline="-25000" dirty="0"/>
            <a:t>3</a:t>
          </a:r>
          <a:r>
            <a:rPr lang="en-GB" sz="1600" dirty="0"/>
            <a:t>Sn Conductor</a:t>
          </a:r>
        </a:p>
        <a:p>
          <a:r>
            <a:rPr lang="en-GB" sz="1600" dirty="0"/>
            <a:t>R&amp;D</a:t>
          </a:r>
        </a:p>
      </dgm:t>
    </dgm:pt>
    <dgm:pt modelId="{D5F80214-DC76-DE45-97E0-3B478407221C}" type="parTrans" cxnId="{F21F5CD9-9DB4-2A46-87ED-E293732F82F2}">
      <dgm:prSet/>
      <dgm:spPr/>
      <dgm:t>
        <a:bodyPr/>
        <a:lstStyle/>
        <a:p>
          <a:endParaRPr lang="en-GB"/>
        </a:p>
      </dgm:t>
    </dgm:pt>
    <dgm:pt modelId="{936B5277-B784-6F47-B55E-E6213B4E6C98}" type="sibTrans" cxnId="{F21F5CD9-9DB4-2A46-87ED-E293732F82F2}">
      <dgm:prSet/>
      <dgm:spPr/>
      <dgm:t>
        <a:bodyPr/>
        <a:lstStyle/>
        <a:p>
          <a:endParaRPr lang="en-GB"/>
        </a:p>
      </dgm:t>
    </dgm:pt>
    <dgm:pt modelId="{E0468D67-8C98-D64F-9452-109F766A2BB4}">
      <dgm:prSet phldrT="[Text]" custT="1"/>
      <dgm:spPr/>
      <dgm:t>
        <a:bodyPr/>
        <a:lstStyle/>
        <a:p>
          <a:r>
            <a:rPr lang="en-US" sz="1400" dirty="0"/>
            <a:t>New Nb</a:t>
          </a:r>
          <a:r>
            <a:rPr lang="en-US" sz="1400" baseline="-25000" dirty="0"/>
            <a:t>3</a:t>
          </a:r>
          <a:r>
            <a:rPr lang="en-US" sz="1400" dirty="0"/>
            <a:t>Sn wire structures with </a:t>
          </a:r>
          <a:r>
            <a:rPr lang="en-US" sz="1400" dirty="0">
              <a:solidFill>
                <a:srgbClr val="00ADFF"/>
              </a:solidFill>
            </a:rPr>
            <a:t>enhanced mechanical </a:t>
          </a:r>
          <a:r>
            <a:rPr lang="en-GB" sz="1400" dirty="0">
              <a:solidFill>
                <a:srgbClr val="00ADFF"/>
              </a:solidFill>
            </a:rPr>
            <a:t>strength</a:t>
          </a:r>
          <a:r>
            <a:rPr lang="en-US" sz="1400" dirty="0"/>
            <a:t> </a:t>
          </a:r>
          <a:endParaRPr lang="en-GB" sz="1400" dirty="0"/>
        </a:p>
      </dgm:t>
    </dgm:pt>
    <dgm:pt modelId="{36DF59C1-BBC3-054F-8499-D1390BD8CACF}" type="parTrans" cxnId="{B38BA66B-6FF8-CD49-BF7A-915325B73B65}">
      <dgm:prSet/>
      <dgm:spPr/>
      <dgm:t>
        <a:bodyPr/>
        <a:lstStyle/>
        <a:p>
          <a:endParaRPr lang="en-GB"/>
        </a:p>
      </dgm:t>
    </dgm:pt>
    <dgm:pt modelId="{F382FE05-A0A7-4949-BF20-1B9B5186B5BC}" type="sibTrans" cxnId="{B38BA66B-6FF8-CD49-BF7A-915325B73B65}">
      <dgm:prSet/>
      <dgm:spPr/>
      <dgm:t>
        <a:bodyPr/>
        <a:lstStyle/>
        <a:p>
          <a:endParaRPr lang="en-GB"/>
        </a:p>
      </dgm:t>
    </dgm:pt>
    <dgm:pt modelId="{51EC257B-3CE6-034E-B9ED-361BEAFFF204}">
      <dgm:prSet phldrT="[Text]" custT="1"/>
      <dgm:spPr/>
      <dgm:t>
        <a:bodyPr/>
        <a:lstStyle/>
        <a:p>
          <a:r>
            <a:rPr lang="en-US" sz="1400" dirty="0">
              <a:solidFill>
                <a:srgbClr val="00ADFF"/>
              </a:solidFill>
            </a:rPr>
            <a:t>Higher </a:t>
          </a:r>
          <a:r>
            <a:rPr lang="en-US" sz="1400" dirty="0" err="1">
              <a:solidFill>
                <a:srgbClr val="00ADFF"/>
              </a:solidFill>
            </a:rPr>
            <a:t>Jc</a:t>
          </a:r>
          <a:r>
            <a:rPr lang="en-US" sz="1400" dirty="0">
              <a:solidFill>
                <a:srgbClr val="00ADFF"/>
              </a:solidFill>
            </a:rPr>
            <a:t> </a:t>
          </a:r>
          <a:r>
            <a:rPr lang="en-US" sz="1400" dirty="0"/>
            <a:t>(increased margins)</a:t>
          </a:r>
          <a:endParaRPr lang="en-GB" sz="1400" dirty="0"/>
        </a:p>
      </dgm:t>
    </dgm:pt>
    <dgm:pt modelId="{68C4E2E5-2021-ED49-BB63-6D44CB3D503C}" type="parTrans" cxnId="{A2554B1D-22F8-984B-A069-9BE0EDB34FF2}">
      <dgm:prSet/>
      <dgm:spPr/>
      <dgm:t>
        <a:bodyPr/>
        <a:lstStyle/>
        <a:p>
          <a:endParaRPr lang="en-GB"/>
        </a:p>
      </dgm:t>
    </dgm:pt>
    <dgm:pt modelId="{70A4867F-8E71-DC49-B113-FBB38B9AC0F1}" type="sibTrans" cxnId="{A2554B1D-22F8-984B-A069-9BE0EDB34FF2}">
      <dgm:prSet/>
      <dgm:spPr/>
      <dgm:t>
        <a:bodyPr/>
        <a:lstStyle/>
        <a:p>
          <a:endParaRPr lang="en-GB"/>
        </a:p>
      </dgm:t>
    </dgm:pt>
    <dgm:pt modelId="{C50774A6-B6B9-0145-A3CC-9C5BDEF3F31A}">
      <dgm:prSet phldrT="[Text]" custT="1"/>
      <dgm:spPr/>
      <dgm:t>
        <a:bodyPr/>
        <a:lstStyle/>
        <a:p>
          <a:r>
            <a:rPr lang="en-US" sz="1400" dirty="0">
              <a:solidFill>
                <a:srgbClr val="00ADFF"/>
              </a:solidFill>
            </a:rPr>
            <a:t>Industrialization</a:t>
          </a:r>
          <a:r>
            <a:rPr lang="en-US" sz="1400" dirty="0"/>
            <a:t> of improved superconductors</a:t>
          </a:r>
          <a:endParaRPr lang="en-GB" sz="1400" dirty="0"/>
        </a:p>
      </dgm:t>
    </dgm:pt>
    <dgm:pt modelId="{6B6B713B-D3CD-E246-8467-C1209D873CC1}" type="parTrans" cxnId="{821501C0-5D97-F14E-8D76-A374EAF5F228}">
      <dgm:prSet/>
      <dgm:spPr/>
      <dgm:t>
        <a:bodyPr/>
        <a:lstStyle/>
        <a:p>
          <a:endParaRPr lang="en-GB"/>
        </a:p>
      </dgm:t>
    </dgm:pt>
    <dgm:pt modelId="{239B36F4-2BBF-6248-9FBC-837911F1CF6E}" type="sibTrans" cxnId="{821501C0-5D97-F14E-8D76-A374EAF5F228}">
      <dgm:prSet/>
      <dgm:spPr/>
      <dgm:t>
        <a:bodyPr/>
        <a:lstStyle/>
        <a:p>
          <a:endParaRPr lang="en-GB"/>
        </a:p>
      </dgm:t>
    </dgm:pt>
    <dgm:pt modelId="{EEDCDEB2-C984-8649-A9D8-9578FA267FAF}" type="pres">
      <dgm:prSet presAssocID="{2D3F1D53-5761-874B-B4FC-A8E6F64B8C72}" presName="linearFlow" presStyleCnt="0">
        <dgm:presLayoutVars>
          <dgm:dir/>
          <dgm:animLvl val="lvl"/>
          <dgm:resizeHandles val="exact"/>
        </dgm:presLayoutVars>
      </dgm:prSet>
      <dgm:spPr/>
    </dgm:pt>
    <dgm:pt modelId="{55AB74A2-85C3-2046-97F0-7AB0FACE6381}" type="pres">
      <dgm:prSet presAssocID="{38DF4F20-BE55-0845-8199-8C2C021E5CB8}" presName="composite" presStyleCnt="0"/>
      <dgm:spPr/>
    </dgm:pt>
    <dgm:pt modelId="{E77CEF65-6A39-C144-BA5B-2E0ABE6C4366}" type="pres">
      <dgm:prSet presAssocID="{38DF4F20-BE55-0845-8199-8C2C021E5CB8}" presName="parentText" presStyleLbl="alignNode1" presStyleIdx="0" presStyleCnt="1" custLinFactX="100000" custLinFactNeighborX="173345" custLinFactNeighborY="2439">
        <dgm:presLayoutVars>
          <dgm:chMax val="1"/>
          <dgm:bulletEnabled val="1"/>
        </dgm:presLayoutVars>
      </dgm:prSet>
      <dgm:spPr/>
    </dgm:pt>
    <dgm:pt modelId="{FD755129-337A-774C-A774-B0D56FBE58F1}" type="pres">
      <dgm:prSet presAssocID="{38DF4F20-BE55-0845-8199-8C2C021E5CB8}" presName="descendantText" presStyleLbl="alignAcc1" presStyleIdx="0" presStyleCnt="1" custFlipVert="1" custFlipHor="1" custScaleX="99536" custScaleY="108263" custLinFactNeighborX="-43841" custLinFactNeighborY="-106">
        <dgm:presLayoutVars>
          <dgm:bulletEnabled val="1"/>
        </dgm:presLayoutVars>
      </dgm:prSet>
      <dgm:spPr/>
    </dgm:pt>
  </dgm:ptLst>
  <dgm:cxnLst>
    <dgm:cxn modelId="{63ED0A09-16A9-E34A-9D0E-5A2A1D5C55C7}" type="presOf" srcId="{38DF4F20-BE55-0845-8199-8C2C021E5CB8}" destId="{E77CEF65-6A39-C144-BA5B-2E0ABE6C4366}" srcOrd="0" destOrd="0" presId="urn:microsoft.com/office/officeart/2005/8/layout/chevron2"/>
    <dgm:cxn modelId="{A2554B1D-22F8-984B-A069-9BE0EDB34FF2}" srcId="{38DF4F20-BE55-0845-8199-8C2C021E5CB8}" destId="{51EC257B-3CE6-034E-B9ED-361BEAFFF204}" srcOrd="1" destOrd="0" parTransId="{68C4E2E5-2021-ED49-BB63-6D44CB3D503C}" sibTransId="{70A4867F-8E71-DC49-B113-FBB38B9AC0F1}"/>
    <dgm:cxn modelId="{E6DE0025-AD1D-AF45-9B6F-0282172E35AE}" type="presOf" srcId="{E0468D67-8C98-D64F-9452-109F766A2BB4}" destId="{FD755129-337A-774C-A774-B0D56FBE58F1}" srcOrd="0" destOrd="0" presId="urn:microsoft.com/office/officeart/2005/8/layout/chevron2"/>
    <dgm:cxn modelId="{DD99DF68-A655-AC47-92AF-A03EE8230310}" type="presOf" srcId="{2D3F1D53-5761-874B-B4FC-A8E6F64B8C72}" destId="{EEDCDEB2-C984-8649-A9D8-9578FA267FAF}" srcOrd="0" destOrd="0" presId="urn:microsoft.com/office/officeart/2005/8/layout/chevron2"/>
    <dgm:cxn modelId="{EA2F1569-DD66-3F46-BBAB-0F9F5EEFC067}" type="presOf" srcId="{C50774A6-B6B9-0145-A3CC-9C5BDEF3F31A}" destId="{FD755129-337A-774C-A774-B0D56FBE58F1}" srcOrd="0" destOrd="2" presId="urn:microsoft.com/office/officeart/2005/8/layout/chevron2"/>
    <dgm:cxn modelId="{B38BA66B-6FF8-CD49-BF7A-915325B73B65}" srcId="{38DF4F20-BE55-0845-8199-8C2C021E5CB8}" destId="{E0468D67-8C98-D64F-9452-109F766A2BB4}" srcOrd="0" destOrd="0" parTransId="{36DF59C1-BBC3-054F-8499-D1390BD8CACF}" sibTransId="{F382FE05-A0A7-4949-BF20-1B9B5186B5BC}"/>
    <dgm:cxn modelId="{821501C0-5D97-F14E-8D76-A374EAF5F228}" srcId="{38DF4F20-BE55-0845-8199-8C2C021E5CB8}" destId="{C50774A6-B6B9-0145-A3CC-9C5BDEF3F31A}" srcOrd="2" destOrd="0" parTransId="{6B6B713B-D3CD-E246-8467-C1209D873CC1}" sibTransId="{239B36F4-2BBF-6248-9FBC-837911F1CF6E}"/>
    <dgm:cxn modelId="{F21F5CD9-9DB4-2A46-87ED-E293732F82F2}" srcId="{2D3F1D53-5761-874B-B4FC-A8E6F64B8C72}" destId="{38DF4F20-BE55-0845-8199-8C2C021E5CB8}" srcOrd="0" destOrd="0" parTransId="{D5F80214-DC76-DE45-97E0-3B478407221C}" sibTransId="{936B5277-B784-6F47-B55E-E6213B4E6C98}"/>
    <dgm:cxn modelId="{921B65ED-3B62-5D4B-B1FB-280C22187B9A}" type="presOf" srcId="{51EC257B-3CE6-034E-B9ED-361BEAFFF204}" destId="{FD755129-337A-774C-A774-B0D56FBE58F1}" srcOrd="0" destOrd="1" presId="urn:microsoft.com/office/officeart/2005/8/layout/chevron2"/>
    <dgm:cxn modelId="{67D0B278-B743-DB42-AC18-0CAFE8E1B14E}" type="presParOf" srcId="{EEDCDEB2-C984-8649-A9D8-9578FA267FAF}" destId="{55AB74A2-85C3-2046-97F0-7AB0FACE6381}" srcOrd="0" destOrd="0" presId="urn:microsoft.com/office/officeart/2005/8/layout/chevron2"/>
    <dgm:cxn modelId="{A61EA603-1087-FD46-9192-A49A3CEC7464}" type="presParOf" srcId="{55AB74A2-85C3-2046-97F0-7AB0FACE6381}" destId="{E77CEF65-6A39-C144-BA5B-2E0ABE6C4366}" srcOrd="0" destOrd="0" presId="urn:microsoft.com/office/officeart/2005/8/layout/chevron2"/>
    <dgm:cxn modelId="{CA59D3D2-629B-AE4E-8B93-A63259578E4C}" type="presParOf" srcId="{55AB74A2-85C3-2046-97F0-7AB0FACE6381}" destId="{FD755129-337A-774C-A774-B0D56FBE58F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3F1D53-5761-874B-B4FC-A8E6F64B8C72}"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65AEF0F7-3F36-544D-8993-702B19022D4D}">
      <dgm:prSet phldrT="[Text]" custT="1"/>
      <dgm:spPr>
        <a:solidFill>
          <a:schemeClr val="tx1">
            <a:lumMod val="50000"/>
          </a:schemeClr>
        </a:solidFill>
      </dgm:spPr>
      <dgm:t>
        <a:bodyPr/>
        <a:lstStyle/>
        <a:p>
          <a:endParaRPr lang="en-GB" sz="800"/>
        </a:p>
        <a:p>
          <a:r>
            <a:rPr lang="en-GB" sz="1600"/>
            <a:t>Novel Magnet Structures</a:t>
          </a:r>
        </a:p>
      </dgm:t>
    </dgm:pt>
    <dgm:pt modelId="{BD2B3A7E-8039-AD4F-B971-11AA884C1F35}" type="parTrans" cxnId="{4D6E2E2E-B1F0-824E-883C-21612B357397}">
      <dgm:prSet/>
      <dgm:spPr/>
      <dgm:t>
        <a:bodyPr/>
        <a:lstStyle/>
        <a:p>
          <a:endParaRPr lang="en-GB"/>
        </a:p>
      </dgm:t>
    </dgm:pt>
    <dgm:pt modelId="{C42AE046-DF21-5A47-BF66-0577A5EF14A5}" type="sibTrans" cxnId="{4D6E2E2E-B1F0-824E-883C-21612B357397}">
      <dgm:prSet/>
      <dgm:spPr/>
      <dgm:t>
        <a:bodyPr/>
        <a:lstStyle/>
        <a:p>
          <a:endParaRPr lang="en-GB"/>
        </a:p>
      </dgm:t>
    </dgm:pt>
    <dgm:pt modelId="{BE1C2537-1674-0743-AC64-550A2545A617}">
      <dgm:prSet phldrT="[Text]" custT="1"/>
      <dgm:spPr/>
      <dgm:t>
        <a:bodyPr/>
        <a:lstStyle/>
        <a:p>
          <a:r>
            <a:rPr lang="en-US" sz="1400" dirty="0"/>
            <a:t>Magnet structures </a:t>
          </a:r>
          <a:r>
            <a:rPr lang="en-GB" sz="1400" dirty="0"/>
            <a:t>need to be adapted via </a:t>
          </a:r>
          <a:r>
            <a:rPr lang="en-GB" sz="1400" dirty="0">
              <a:solidFill>
                <a:srgbClr val="00ADFF"/>
              </a:solidFill>
            </a:rPr>
            <a:t>stress management </a:t>
          </a:r>
          <a:r>
            <a:rPr lang="en-GB" sz="1400" dirty="0"/>
            <a:t>to cope </a:t>
          </a:r>
          <a:r>
            <a:rPr lang="en-US" sz="1400" dirty="0"/>
            <a:t>with performance limitations due to </a:t>
          </a:r>
          <a:r>
            <a:rPr lang="en-GB" sz="1400" dirty="0"/>
            <a:t>Nb</a:t>
          </a:r>
          <a:r>
            <a:rPr lang="en-GB" sz="1400" baseline="-25000" dirty="0"/>
            <a:t>3</a:t>
          </a:r>
          <a:r>
            <a:rPr lang="en-GB" sz="1400" dirty="0"/>
            <a:t>Sn </a:t>
          </a:r>
          <a:r>
            <a:rPr lang="en-US" sz="1400" dirty="0"/>
            <a:t>stress/strain sensitivity and thermomechanical </a:t>
          </a:r>
          <a:r>
            <a:rPr lang="en-US" sz="1400" dirty="0" err="1"/>
            <a:t>behaviour</a:t>
          </a:r>
          <a:endParaRPr lang="en-GB" sz="1400" dirty="0"/>
        </a:p>
      </dgm:t>
    </dgm:pt>
    <dgm:pt modelId="{B17D3FF6-CD70-9642-8EB0-B649504B2BA3}" type="parTrans" cxnId="{4A62AC2B-7F49-0143-9616-8518FB128D3E}">
      <dgm:prSet/>
      <dgm:spPr/>
      <dgm:t>
        <a:bodyPr/>
        <a:lstStyle/>
        <a:p>
          <a:endParaRPr lang="en-GB"/>
        </a:p>
      </dgm:t>
    </dgm:pt>
    <dgm:pt modelId="{703E5078-27A5-C648-85E8-88A2ECDD131E}" type="sibTrans" cxnId="{4A62AC2B-7F49-0143-9616-8518FB128D3E}">
      <dgm:prSet/>
      <dgm:spPr/>
      <dgm:t>
        <a:bodyPr/>
        <a:lstStyle/>
        <a:p>
          <a:endParaRPr lang="en-GB"/>
        </a:p>
      </dgm:t>
    </dgm:pt>
    <dgm:pt modelId="{EEDCDEB2-C984-8649-A9D8-9578FA267FAF}" type="pres">
      <dgm:prSet presAssocID="{2D3F1D53-5761-874B-B4FC-A8E6F64B8C72}" presName="linearFlow" presStyleCnt="0">
        <dgm:presLayoutVars>
          <dgm:dir/>
          <dgm:animLvl val="lvl"/>
          <dgm:resizeHandles val="exact"/>
        </dgm:presLayoutVars>
      </dgm:prSet>
      <dgm:spPr/>
    </dgm:pt>
    <dgm:pt modelId="{8FF71818-1B20-834D-81B0-9978DE2A2E52}" type="pres">
      <dgm:prSet presAssocID="{65AEF0F7-3F36-544D-8993-702B19022D4D}" presName="composite" presStyleCnt="0"/>
      <dgm:spPr/>
    </dgm:pt>
    <dgm:pt modelId="{FAE8F5C7-8819-F44C-BA65-560522855D24}" type="pres">
      <dgm:prSet presAssocID="{65AEF0F7-3F36-544D-8993-702B19022D4D}" presName="parentText" presStyleLbl="alignNode1" presStyleIdx="0" presStyleCnt="1">
        <dgm:presLayoutVars>
          <dgm:chMax val="1"/>
          <dgm:bulletEnabled val="1"/>
        </dgm:presLayoutVars>
      </dgm:prSet>
      <dgm:spPr/>
    </dgm:pt>
    <dgm:pt modelId="{0EAAF3D7-AC8D-8546-80D3-B896D4994C8C}" type="pres">
      <dgm:prSet presAssocID="{65AEF0F7-3F36-544D-8993-702B19022D4D}" presName="descendantText" presStyleLbl="alignAcc1" presStyleIdx="0" presStyleCnt="1">
        <dgm:presLayoutVars>
          <dgm:bulletEnabled val="1"/>
        </dgm:presLayoutVars>
      </dgm:prSet>
      <dgm:spPr/>
    </dgm:pt>
  </dgm:ptLst>
  <dgm:cxnLst>
    <dgm:cxn modelId="{4A62AC2B-7F49-0143-9616-8518FB128D3E}" srcId="{65AEF0F7-3F36-544D-8993-702B19022D4D}" destId="{BE1C2537-1674-0743-AC64-550A2545A617}" srcOrd="0" destOrd="0" parTransId="{B17D3FF6-CD70-9642-8EB0-B649504B2BA3}" sibTransId="{703E5078-27A5-C648-85E8-88A2ECDD131E}"/>
    <dgm:cxn modelId="{4D6E2E2E-B1F0-824E-883C-21612B357397}" srcId="{2D3F1D53-5761-874B-B4FC-A8E6F64B8C72}" destId="{65AEF0F7-3F36-544D-8993-702B19022D4D}" srcOrd="0" destOrd="0" parTransId="{BD2B3A7E-8039-AD4F-B971-11AA884C1F35}" sibTransId="{C42AE046-DF21-5A47-BF66-0577A5EF14A5}"/>
    <dgm:cxn modelId="{DD99DF68-A655-AC47-92AF-A03EE8230310}" type="presOf" srcId="{2D3F1D53-5761-874B-B4FC-A8E6F64B8C72}" destId="{EEDCDEB2-C984-8649-A9D8-9578FA267FAF}" srcOrd="0" destOrd="0" presId="urn:microsoft.com/office/officeart/2005/8/layout/chevron2"/>
    <dgm:cxn modelId="{C00D4E76-AFA2-0049-A161-814A3CED3C12}" type="presOf" srcId="{65AEF0F7-3F36-544D-8993-702B19022D4D}" destId="{FAE8F5C7-8819-F44C-BA65-560522855D24}" srcOrd="0" destOrd="0" presId="urn:microsoft.com/office/officeart/2005/8/layout/chevron2"/>
    <dgm:cxn modelId="{42ABF8FF-82AC-FD4D-BDD5-4BEF1EF8AE1D}" type="presOf" srcId="{BE1C2537-1674-0743-AC64-550A2545A617}" destId="{0EAAF3D7-AC8D-8546-80D3-B896D4994C8C}" srcOrd="0" destOrd="0" presId="urn:microsoft.com/office/officeart/2005/8/layout/chevron2"/>
    <dgm:cxn modelId="{229EE0C0-E220-8349-80B5-DED8BDCB5ADB}" type="presParOf" srcId="{EEDCDEB2-C984-8649-A9D8-9578FA267FAF}" destId="{8FF71818-1B20-834D-81B0-9978DE2A2E52}" srcOrd="0" destOrd="0" presId="urn:microsoft.com/office/officeart/2005/8/layout/chevron2"/>
    <dgm:cxn modelId="{A8DACD96-A4D0-B547-938B-28E7E41AE14B}" type="presParOf" srcId="{8FF71818-1B20-834D-81B0-9978DE2A2E52}" destId="{FAE8F5C7-8819-F44C-BA65-560522855D24}" srcOrd="0" destOrd="0" presId="urn:microsoft.com/office/officeart/2005/8/layout/chevron2"/>
    <dgm:cxn modelId="{888E5CB2-D351-2F45-8D7D-157043559DD7}" type="presParOf" srcId="{8FF71818-1B20-834D-81B0-9978DE2A2E52}" destId="{0EAAF3D7-AC8D-8546-80D3-B896D4994C8C}"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A75DC9-8EFD-42A2-ABB5-743E80D48C35}" type="doc">
      <dgm:prSet loTypeId="urn:microsoft.com/office/officeart/2005/8/layout/pyramid1" loCatId="pyramid" qsTypeId="urn:microsoft.com/office/officeart/2005/8/quickstyle/simple1" qsCatId="simple" csTypeId="urn:microsoft.com/office/officeart/2005/8/colors/colorful1" csCatId="colorful" phldr="1"/>
      <dgm:spPr/>
    </dgm:pt>
    <dgm:pt modelId="{40675280-D155-4501-BA21-5F866A30E95F}">
      <dgm:prSet phldrT="[Texte]"/>
      <dgm:spPr>
        <a:solidFill>
          <a:srgbClr val="8FAADC"/>
        </a:solidFill>
        <a:ln>
          <a:solidFill>
            <a:srgbClr val="2F5597"/>
          </a:solidFill>
        </a:ln>
      </dgm:spPr>
      <dgm:t>
        <a:bodyPr/>
        <a:lstStyle/>
        <a:p>
          <a:r>
            <a:rPr lang="fr-FR" dirty="0">
              <a:solidFill>
                <a:schemeClr val="bg1"/>
              </a:solidFill>
              <a:effectLst/>
            </a:rPr>
            <a:t>14 </a:t>
          </a:r>
          <a:r>
            <a:rPr lang="fr-FR" dirty="0" err="1">
              <a:solidFill>
                <a:schemeClr val="bg1"/>
              </a:solidFill>
              <a:effectLst/>
            </a:rPr>
            <a:t>T</a:t>
          </a:r>
          <a:r>
            <a:rPr lang="fr-FR" dirty="0">
              <a:solidFill>
                <a:schemeClr val="bg1"/>
              </a:solidFill>
              <a:effectLst/>
            </a:rPr>
            <a:t> </a:t>
          </a:r>
        </a:p>
        <a:p>
          <a:r>
            <a:rPr lang="fr-FR" dirty="0" err="1">
              <a:solidFill>
                <a:schemeClr val="bg1"/>
              </a:solidFill>
              <a:effectLst/>
            </a:rPr>
            <a:t>Demo</a:t>
          </a:r>
          <a:endParaRPr lang="fr-FR" dirty="0">
            <a:solidFill>
              <a:schemeClr val="bg1"/>
            </a:solidFill>
            <a:effectLst/>
          </a:endParaRPr>
        </a:p>
      </dgm:t>
    </dgm:pt>
    <dgm:pt modelId="{6A8FEDF2-0AD8-46EF-BA70-E0297BD3D259}" type="parTrans" cxnId="{3ED60455-DE4B-466C-8894-325B334C5182}">
      <dgm:prSet/>
      <dgm:spPr/>
      <dgm:t>
        <a:bodyPr/>
        <a:lstStyle/>
        <a:p>
          <a:endParaRPr lang="fr-FR">
            <a:effectLst/>
          </a:endParaRPr>
        </a:p>
      </dgm:t>
    </dgm:pt>
    <dgm:pt modelId="{8FF6AFDC-E895-4FA4-9EE4-7BD3F9B799FC}" type="sibTrans" cxnId="{3ED60455-DE4B-466C-8894-325B334C5182}">
      <dgm:prSet/>
      <dgm:spPr/>
      <dgm:t>
        <a:bodyPr/>
        <a:lstStyle/>
        <a:p>
          <a:endParaRPr lang="fr-FR">
            <a:effectLst/>
          </a:endParaRPr>
        </a:p>
      </dgm:t>
    </dgm:pt>
    <dgm:pt modelId="{CCEC1065-6BEA-43BE-AD8D-63EB0EDF63A9}">
      <dgm:prSet phldrT="[Texte]"/>
      <dgm:spPr>
        <a:solidFill>
          <a:srgbClr val="2F5597"/>
        </a:solidFill>
        <a:ln>
          <a:solidFill>
            <a:srgbClr val="2F5597"/>
          </a:solidFill>
        </a:ln>
      </dgm:spPr>
      <dgm:t>
        <a:bodyPr/>
        <a:lstStyle/>
        <a:p>
          <a:r>
            <a:rPr lang="fr-FR" dirty="0" err="1">
              <a:solidFill>
                <a:schemeClr val="bg1"/>
              </a:solidFill>
              <a:effectLst/>
            </a:rPr>
            <a:t>Subscale</a:t>
          </a:r>
          <a:r>
            <a:rPr lang="fr-FR" dirty="0">
              <a:solidFill>
                <a:schemeClr val="bg1"/>
              </a:solidFill>
              <a:effectLst/>
            </a:rPr>
            <a:t> </a:t>
          </a:r>
          <a:r>
            <a:rPr lang="fr-FR" dirty="0" err="1">
              <a:solidFill>
                <a:schemeClr val="bg1"/>
              </a:solidFill>
              <a:effectLst/>
            </a:rPr>
            <a:t>Demonstrators</a:t>
          </a:r>
          <a:endParaRPr lang="fr-FR" dirty="0">
            <a:solidFill>
              <a:schemeClr val="bg1"/>
            </a:solidFill>
            <a:effectLst/>
          </a:endParaRPr>
        </a:p>
      </dgm:t>
    </dgm:pt>
    <dgm:pt modelId="{548E654D-6A44-49DB-B3A1-4B916C99F5D9}" type="parTrans" cxnId="{8B671A19-E78F-4556-B404-7D48DEB109FA}">
      <dgm:prSet/>
      <dgm:spPr/>
      <dgm:t>
        <a:bodyPr/>
        <a:lstStyle/>
        <a:p>
          <a:endParaRPr lang="fr-FR">
            <a:effectLst/>
          </a:endParaRPr>
        </a:p>
      </dgm:t>
    </dgm:pt>
    <dgm:pt modelId="{D1ECF03B-2002-4D95-AF57-6BBB7CD31750}" type="sibTrans" cxnId="{8B671A19-E78F-4556-B404-7D48DEB109FA}">
      <dgm:prSet/>
      <dgm:spPr/>
      <dgm:t>
        <a:bodyPr/>
        <a:lstStyle/>
        <a:p>
          <a:endParaRPr lang="fr-FR">
            <a:effectLst/>
          </a:endParaRPr>
        </a:p>
      </dgm:t>
    </dgm:pt>
    <dgm:pt modelId="{9BE2EE53-A024-445A-94F7-5D4B8715464D}">
      <dgm:prSet phldrT="[Texte]"/>
      <dgm:spPr>
        <a:solidFill>
          <a:srgbClr val="203864"/>
        </a:solidFill>
        <a:ln>
          <a:solidFill>
            <a:srgbClr val="2F5597"/>
          </a:solidFill>
        </a:ln>
      </dgm:spPr>
      <dgm:t>
        <a:bodyPr/>
        <a:lstStyle/>
        <a:p>
          <a:r>
            <a:rPr lang="fr-FR" dirty="0" err="1">
              <a:solidFill>
                <a:schemeClr val="bg1"/>
              </a:solidFill>
              <a:effectLst/>
            </a:rPr>
            <a:t>Powered</a:t>
          </a:r>
          <a:r>
            <a:rPr lang="fr-FR" dirty="0">
              <a:solidFill>
                <a:schemeClr val="bg1"/>
              </a:solidFill>
              <a:effectLst/>
            </a:rPr>
            <a:t> </a:t>
          </a:r>
          <a:r>
            <a:rPr lang="fr-FR" dirty="0" err="1">
              <a:solidFill>
                <a:schemeClr val="bg1"/>
              </a:solidFill>
              <a:effectLst/>
            </a:rPr>
            <a:t>samples</a:t>
          </a:r>
          <a:endParaRPr lang="fr-FR" dirty="0">
            <a:solidFill>
              <a:schemeClr val="bg1"/>
            </a:solidFill>
            <a:effectLst/>
          </a:endParaRPr>
        </a:p>
      </dgm:t>
    </dgm:pt>
    <dgm:pt modelId="{CEFD4200-5A9F-4FF0-A13D-0397376E3D1D}" type="parTrans" cxnId="{B3904FFE-A369-43A9-AFB0-BED933C4108D}">
      <dgm:prSet/>
      <dgm:spPr/>
      <dgm:t>
        <a:bodyPr/>
        <a:lstStyle/>
        <a:p>
          <a:endParaRPr lang="fr-FR">
            <a:effectLst/>
          </a:endParaRPr>
        </a:p>
      </dgm:t>
    </dgm:pt>
    <dgm:pt modelId="{84B19050-17D2-40B2-97FA-6A6C16196D49}" type="sibTrans" cxnId="{B3904FFE-A369-43A9-AFB0-BED933C4108D}">
      <dgm:prSet/>
      <dgm:spPr/>
      <dgm:t>
        <a:bodyPr/>
        <a:lstStyle/>
        <a:p>
          <a:endParaRPr lang="fr-FR">
            <a:effectLst/>
          </a:endParaRPr>
        </a:p>
      </dgm:t>
    </dgm:pt>
    <dgm:pt modelId="{009322DC-D1C5-45FF-AC3C-071F768C3F28}">
      <dgm:prSet phldrT="[Texte]"/>
      <dgm:spPr>
        <a:solidFill>
          <a:srgbClr val="203864"/>
        </a:solidFill>
        <a:ln>
          <a:solidFill>
            <a:srgbClr val="2F5597"/>
          </a:solidFill>
        </a:ln>
      </dgm:spPr>
      <dgm:t>
        <a:bodyPr/>
        <a:lstStyle/>
        <a:p>
          <a:r>
            <a:rPr lang="fr-FR" dirty="0">
              <a:solidFill>
                <a:schemeClr val="bg1"/>
              </a:solidFill>
              <a:effectLst/>
            </a:rPr>
            <a:t>Non-</a:t>
          </a:r>
          <a:r>
            <a:rPr lang="fr-FR" dirty="0" err="1">
              <a:solidFill>
                <a:schemeClr val="bg1"/>
              </a:solidFill>
              <a:effectLst/>
            </a:rPr>
            <a:t>powered</a:t>
          </a:r>
          <a:r>
            <a:rPr lang="fr-FR" dirty="0">
              <a:solidFill>
                <a:schemeClr val="bg1"/>
              </a:solidFill>
              <a:effectLst/>
            </a:rPr>
            <a:t> </a:t>
          </a:r>
          <a:r>
            <a:rPr lang="fr-FR" dirty="0" err="1">
              <a:solidFill>
                <a:schemeClr val="bg1"/>
              </a:solidFill>
              <a:effectLst/>
            </a:rPr>
            <a:t>samples</a:t>
          </a:r>
          <a:endParaRPr lang="fr-FR" dirty="0">
            <a:solidFill>
              <a:schemeClr val="bg1"/>
            </a:solidFill>
            <a:effectLst/>
          </a:endParaRPr>
        </a:p>
      </dgm:t>
    </dgm:pt>
    <dgm:pt modelId="{BA97B969-A117-4B5E-8246-4BE4C4C1F9E1}" type="parTrans" cxnId="{813CDFFA-AB9B-40F9-973B-5ADE51E3C33B}">
      <dgm:prSet/>
      <dgm:spPr/>
      <dgm:t>
        <a:bodyPr/>
        <a:lstStyle/>
        <a:p>
          <a:endParaRPr lang="fr-FR">
            <a:effectLst/>
          </a:endParaRPr>
        </a:p>
      </dgm:t>
    </dgm:pt>
    <dgm:pt modelId="{A5C7B806-0EFF-45CC-A622-8A7449F37710}" type="sibTrans" cxnId="{813CDFFA-AB9B-40F9-973B-5ADE51E3C33B}">
      <dgm:prSet/>
      <dgm:spPr/>
      <dgm:t>
        <a:bodyPr/>
        <a:lstStyle/>
        <a:p>
          <a:endParaRPr lang="fr-FR">
            <a:effectLst/>
          </a:endParaRPr>
        </a:p>
      </dgm:t>
    </dgm:pt>
    <dgm:pt modelId="{3B32F814-1E96-A740-A456-A90920E34F73}">
      <dgm:prSet phldrT="[Texte]"/>
      <dgm:spPr>
        <a:solidFill>
          <a:srgbClr val="B4C7E7"/>
        </a:solidFill>
        <a:ln>
          <a:solidFill>
            <a:srgbClr val="2F5597"/>
          </a:solidFill>
        </a:ln>
      </dgm:spPr>
      <dgm:t>
        <a:bodyPr/>
        <a:lstStyle/>
        <a:p>
          <a:endParaRPr lang="fr-FR" dirty="0">
            <a:effectLst/>
          </a:endParaRPr>
        </a:p>
        <a:p>
          <a:endParaRPr lang="fr-FR" dirty="0">
            <a:effectLst/>
          </a:endParaRPr>
        </a:p>
        <a:p>
          <a:r>
            <a:rPr lang="fr-FR" dirty="0">
              <a:effectLst/>
            </a:rPr>
            <a:t>16 </a:t>
          </a:r>
          <a:r>
            <a:rPr lang="fr-FR" dirty="0" err="1">
              <a:effectLst/>
            </a:rPr>
            <a:t>T</a:t>
          </a:r>
          <a:r>
            <a:rPr lang="fr-FR" dirty="0">
              <a:effectLst/>
            </a:rPr>
            <a:t> </a:t>
          </a:r>
        </a:p>
        <a:p>
          <a:r>
            <a:rPr lang="fr-FR" dirty="0" err="1">
              <a:effectLst/>
            </a:rPr>
            <a:t>Demo</a:t>
          </a:r>
          <a:endParaRPr lang="fr-FR" dirty="0">
            <a:effectLst/>
          </a:endParaRPr>
        </a:p>
      </dgm:t>
    </dgm:pt>
    <dgm:pt modelId="{F1E5A890-4D6C-2048-9855-F5915A768EB4}" type="parTrans" cxnId="{F6E02D67-703C-B34B-9821-466231F4F776}">
      <dgm:prSet/>
      <dgm:spPr/>
      <dgm:t>
        <a:bodyPr/>
        <a:lstStyle/>
        <a:p>
          <a:endParaRPr lang="en-GB"/>
        </a:p>
      </dgm:t>
    </dgm:pt>
    <dgm:pt modelId="{E5553FCF-0925-FA43-9FC0-4493A5230F75}" type="sibTrans" cxnId="{F6E02D67-703C-B34B-9821-466231F4F776}">
      <dgm:prSet/>
      <dgm:spPr/>
      <dgm:t>
        <a:bodyPr/>
        <a:lstStyle/>
        <a:p>
          <a:endParaRPr lang="en-GB"/>
        </a:p>
      </dgm:t>
    </dgm:pt>
    <dgm:pt modelId="{5DE609B3-1CBF-4641-99B6-722675BFCFE7}" type="pres">
      <dgm:prSet presAssocID="{33A75DC9-8EFD-42A2-ABB5-743E80D48C35}" presName="Name0" presStyleCnt="0">
        <dgm:presLayoutVars>
          <dgm:dir/>
          <dgm:animLvl val="lvl"/>
          <dgm:resizeHandles val="exact"/>
        </dgm:presLayoutVars>
      </dgm:prSet>
      <dgm:spPr/>
    </dgm:pt>
    <dgm:pt modelId="{E87888CF-29DA-8F4B-A9FE-9C469DABE627}" type="pres">
      <dgm:prSet presAssocID="{3B32F814-1E96-A740-A456-A90920E34F73}" presName="Name8" presStyleCnt="0"/>
      <dgm:spPr/>
    </dgm:pt>
    <dgm:pt modelId="{35B4F926-16E6-DD4C-ABAE-195B0B0FC8F8}" type="pres">
      <dgm:prSet presAssocID="{3B32F814-1E96-A740-A456-A90920E34F73}" presName="level" presStyleLbl="node1" presStyleIdx="0" presStyleCnt="5" custScaleY="133625">
        <dgm:presLayoutVars>
          <dgm:chMax val="1"/>
          <dgm:bulletEnabled val="1"/>
        </dgm:presLayoutVars>
      </dgm:prSet>
      <dgm:spPr/>
    </dgm:pt>
    <dgm:pt modelId="{818E6578-48B1-154C-B436-0E7FA28B2A64}" type="pres">
      <dgm:prSet presAssocID="{3B32F814-1E96-A740-A456-A90920E34F73}" presName="levelTx" presStyleLbl="revTx" presStyleIdx="0" presStyleCnt="0">
        <dgm:presLayoutVars>
          <dgm:chMax val="1"/>
          <dgm:bulletEnabled val="1"/>
        </dgm:presLayoutVars>
      </dgm:prSet>
      <dgm:spPr/>
    </dgm:pt>
    <dgm:pt modelId="{0810E4AE-1A04-49DE-8980-013A0A27BC44}" type="pres">
      <dgm:prSet presAssocID="{40675280-D155-4501-BA21-5F866A30E95F}" presName="Name8" presStyleCnt="0"/>
      <dgm:spPr/>
    </dgm:pt>
    <dgm:pt modelId="{02801C31-EE4F-4A64-9B4C-76EA8A0D4ABE}" type="pres">
      <dgm:prSet presAssocID="{40675280-D155-4501-BA21-5F866A30E95F}" presName="level" presStyleLbl="node1" presStyleIdx="1" presStyleCnt="5" custScaleY="108757">
        <dgm:presLayoutVars>
          <dgm:chMax val="1"/>
          <dgm:bulletEnabled val="1"/>
        </dgm:presLayoutVars>
      </dgm:prSet>
      <dgm:spPr/>
    </dgm:pt>
    <dgm:pt modelId="{6C1DD635-B4D7-4A24-A53A-115FDFC6818C}" type="pres">
      <dgm:prSet presAssocID="{40675280-D155-4501-BA21-5F866A30E95F}" presName="levelTx" presStyleLbl="revTx" presStyleIdx="0" presStyleCnt="0">
        <dgm:presLayoutVars>
          <dgm:chMax val="1"/>
          <dgm:bulletEnabled val="1"/>
        </dgm:presLayoutVars>
      </dgm:prSet>
      <dgm:spPr/>
    </dgm:pt>
    <dgm:pt modelId="{EE629BA8-32F8-470B-A494-56D0F11B5CF1}" type="pres">
      <dgm:prSet presAssocID="{CCEC1065-6BEA-43BE-AD8D-63EB0EDF63A9}" presName="Name8" presStyleCnt="0"/>
      <dgm:spPr/>
    </dgm:pt>
    <dgm:pt modelId="{0DC2EDF2-FCF5-4C1E-8FDD-1FD475E448FE}" type="pres">
      <dgm:prSet presAssocID="{CCEC1065-6BEA-43BE-AD8D-63EB0EDF63A9}" presName="level" presStyleLbl="node1" presStyleIdx="2" presStyleCnt="5" custScaleY="158540">
        <dgm:presLayoutVars>
          <dgm:chMax val="1"/>
          <dgm:bulletEnabled val="1"/>
        </dgm:presLayoutVars>
      </dgm:prSet>
      <dgm:spPr/>
    </dgm:pt>
    <dgm:pt modelId="{4824E8A0-4587-4A15-B6CD-8261B856AC06}" type="pres">
      <dgm:prSet presAssocID="{CCEC1065-6BEA-43BE-AD8D-63EB0EDF63A9}" presName="levelTx" presStyleLbl="revTx" presStyleIdx="0" presStyleCnt="0">
        <dgm:presLayoutVars>
          <dgm:chMax val="1"/>
          <dgm:bulletEnabled val="1"/>
        </dgm:presLayoutVars>
      </dgm:prSet>
      <dgm:spPr/>
    </dgm:pt>
    <dgm:pt modelId="{75AAEBD3-DD7A-4CCC-9B0F-8CB049AA1530}" type="pres">
      <dgm:prSet presAssocID="{9BE2EE53-A024-445A-94F7-5D4B8715464D}" presName="Name8" presStyleCnt="0"/>
      <dgm:spPr/>
    </dgm:pt>
    <dgm:pt modelId="{ECDB2EBB-F16C-4ECC-9275-F760579F0BDD}" type="pres">
      <dgm:prSet presAssocID="{9BE2EE53-A024-445A-94F7-5D4B8715464D}" presName="level" presStyleLbl="node1" presStyleIdx="3" presStyleCnt="5" custScaleY="19927">
        <dgm:presLayoutVars>
          <dgm:chMax val="1"/>
          <dgm:bulletEnabled val="1"/>
        </dgm:presLayoutVars>
      </dgm:prSet>
      <dgm:spPr/>
    </dgm:pt>
    <dgm:pt modelId="{07875A64-D88C-4984-80C7-7297955A9942}" type="pres">
      <dgm:prSet presAssocID="{9BE2EE53-A024-445A-94F7-5D4B8715464D}" presName="levelTx" presStyleLbl="revTx" presStyleIdx="0" presStyleCnt="0">
        <dgm:presLayoutVars>
          <dgm:chMax val="1"/>
          <dgm:bulletEnabled val="1"/>
        </dgm:presLayoutVars>
      </dgm:prSet>
      <dgm:spPr/>
    </dgm:pt>
    <dgm:pt modelId="{E796EEAA-E160-45CB-8A36-47115A77F109}" type="pres">
      <dgm:prSet presAssocID="{009322DC-D1C5-45FF-AC3C-071F768C3F28}" presName="Name8" presStyleCnt="0"/>
      <dgm:spPr/>
    </dgm:pt>
    <dgm:pt modelId="{55277117-BAE5-4B11-8799-FFE97ACE55CE}" type="pres">
      <dgm:prSet presAssocID="{009322DC-D1C5-45FF-AC3C-071F768C3F28}" presName="level" presStyleLbl="node1" presStyleIdx="4" presStyleCnt="5" custScaleY="43472">
        <dgm:presLayoutVars>
          <dgm:chMax val="1"/>
          <dgm:bulletEnabled val="1"/>
        </dgm:presLayoutVars>
      </dgm:prSet>
      <dgm:spPr/>
    </dgm:pt>
    <dgm:pt modelId="{8A1B97B5-425B-4BDF-A380-B775AB446049}" type="pres">
      <dgm:prSet presAssocID="{009322DC-D1C5-45FF-AC3C-071F768C3F28}" presName="levelTx" presStyleLbl="revTx" presStyleIdx="0" presStyleCnt="0">
        <dgm:presLayoutVars>
          <dgm:chMax val="1"/>
          <dgm:bulletEnabled val="1"/>
        </dgm:presLayoutVars>
      </dgm:prSet>
      <dgm:spPr/>
    </dgm:pt>
  </dgm:ptLst>
  <dgm:cxnLst>
    <dgm:cxn modelId="{8B671A19-E78F-4556-B404-7D48DEB109FA}" srcId="{33A75DC9-8EFD-42A2-ABB5-743E80D48C35}" destId="{CCEC1065-6BEA-43BE-AD8D-63EB0EDF63A9}" srcOrd="2" destOrd="0" parTransId="{548E654D-6A44-49DB-B3A1-4B916C99F5D9}" sibTransId="{D1ECF03B-2002-4D95-AF57-6BBB7CD31750}"/>
    <dgm:cxn modelId="{2A706623-3861-4923-B12A-B7B51D0E81DB}" type="presOf" srcId="{33A75DC9-8EFD-42A2-ABB5-743E80D48C35}" destId="{5DE609B3-1CBF-4641-99B6-722675BFCFE7}" srcOrd="0" destOrd="0" presId="urn:microsoft.com/office/officeart/2005/8/layout/pyramid1"/>
    <dgm:cxn modelId="{E718A42C-9549-4CEB-B4FB-DA6CDB3A4891}" type="presOf" srcId="{CCEC1065-6BEA-43BE-AD8D-63EB0EDF63A9}" destId="{0DC2EDF2-FCF5-4C1E-8FDD-1FD475E448FE}" srcOrd="0" destOrd="0" presId="urn:microsoft.com/office/officeart/2005/8/layout/pyramid1"/>
    <dgm:cxn modelId="{B7D3E12C-A9D0-42BA-BEAE-4C119D1945C1}" type="presOf" srcId="{9BE2EE53-A024-445A-94F7-5D4B8715464D}" destId="{ECDB2EBB-F16C-4ECC-9275-F760579F0BDD}" srcOrd="0" destOrd="0" presId="urn:microsoft.com/office/officeart/2005/8/layout/pyramid1"/>
    <dgm:cxn modelId="{70958430-6B39-4A28-9AA6-C6A9EEB0394D}" type="presOf" srcId="{009322DC-D1C5-45FF-AC3C-071F768C3F28}" destId="{55277117-BAE5-4B11-8799-FFE97ACE55CE}" srcOrd="0" destOrd="0" presId="urn:microsoft.com/office/officeart/2005/8/layout/pyramid1"/>
    <dgm:cxn modelId="{3ED60455-DE4B-466C-8894-325B334C5182}" srcId="{33A75DC9-8EFD-42A2-ABB5-743E80D48C35}" destId="{40675280-D155-4501-BA21-5F866A30E95F}" srcOrd="1" destOrd="0" parTransId="{6A8FEDF2-0AD8-46EF-BA70-E0297BD3D259}" sibTransId="{8FF6AFDC-E895-4FA4-9EE4-7BD3F9B799FC}"/>
    <dgm:cxn modelId="{F6E02D67-703C-B34B-9821-466231F4F776}" srcId="{33A75DC9-8EFD-42A2-ABB5-743E80D48C35}" destId="{3B32F814-1E96-A740-A456-A90920E34F73}" srcOrd="0" destOrd="0" parTransId="{F1E5A890-4D6C-2048-9855-F5915A768EB4}" sibTransId="{E5553FCF-0925-FA43-9FC0-4493A5230F75}"/>
    <dgm:cxn modelId="{33AEDC8E-F428-2742-AFE8-349A37A1AAF2}" type="presOf" srcId="{3B32F814-1E96-A740-A456-A90920E34F73}" destId="{35B4F926-16E6-DD4C-ABAE-195B0B0FC8F8}" srcOrd="0" destOrd="0" presId="urn:microsoft.com/office/officeart/2005/8/layout/pyramid1"/>
    <dgm:cxn modelId="{100B1A97-9AFF-4EA5-A6BB-ED4A7E8F0B94}" type="presOf" srcId="{40675280-D155-4501-BA21-5F866A30E95F}" destId="{02801C31-EE4F-4A64-9B4C-76EA8A0D4ABE}" srcOrd="0" destOrd="0" presId="urn:microsoft.com/office/officeart/2005/8/layout/pyramid1"/>
    <dgm:cxn modelId="{4ED0329E-C388-7C45-ABCE-07582DC74F3B}" type="presOf" srcId="{3B32F814-1E96-A740-A456-A90920E34F73}" destId="{818E6578-48B1-154C-B436-0E7FA28B2A64}" srcOrd="1" destOrd="0" presId="urn:microsoft.com/office/officeart/2005/8/layout/pyramid1"/>
    <dgm:cxn modelId="{58999BA7-1F7F-44E9-8A6A-751106236B1B}" type="presOf" srcId="{9BE2EE53-A024-445A-94F7-5D4B8715464D}" destId="{07875A64-D88C-4984-80C7-7297955A9942}" srcOrd="1" destOrd="0" presId="urn:microsoft.com/office/officeart/2005/8/layout/pyramid1"/>
    <dgm:cxn modelId="{794957C3-3C22-44E9-B029-588C8CEF91BD}" type="presOf" srcId="{009322DC-D1C5-45FF-AC3C-071F768C3F28}" destId="{8A1B97B5-425B-4BDF-A380-B775AB446049}" srcOrd="1" destOrd="0" presId="urn:microsoft.com/office/officeart/2005/8/layout/pyramid1"/>
    <dgm:cxn modelId="{00CF0BDF-8EB0-402C-8811-DB2FFBD1B0B5}" type="presOf" srcId="{40675280-D155-4501-BA21-5F866A30E95F}" destId="{6C1DD635-B4D7-4A24-A53A-115FDFC6818C}" srcOrd="1" destOrd="0" presId="urn:microsoft.com/office/officeart/2005/8/layout/pyramid1"/>
    <dgm:cxn modelId="{4A5983F2-FBD6-4ECC-876E-3B4799F57D1F}" type="presOf" srcId="{CCEC1065-6BEA-43BE-AD8D-63EB0EDF63A9}" destId="{4824E8A0-4587-4A15-B6CD-8261B856AC06}" srcOrd="1" destOrd="0" presId="urn:microsoft.com/office/officeart/2005/8/layout/pyramid1"/>
    <dgm:cxn modelId="{813CDFFA-AB9B-40F9-973B-5ADE51E3C33B}" srcId="{33A75DC9-8EFD-42A2-ABB5-743E80D48C35}" destId="{009322DC-D1C5-45FF-AC3C-071F768C3F28}" srcOrd="4" destOrd="0" parTransId="{BA97B969-A117-4B5E-8246-4BE4C4C1F9E1}" sibTransId="{A5C7B806-0EFF-45CC-A622-8A7449F37710}"/>
    <dgm:cxn modelId="{B3904FFE-A369-43A9-AFB0-BED933C4108D}" srcId="{33A75DC9-8EFD-42A2-ABB5-743E80D48C35}" destId="{9BE2EE53-A024-445A-94F7-5D4B8715464D}" srcOrd="3" destOrd="0" parTransId="{CEFD4200-5A9F-4FF0-A13D-0397376E3D1D}" sibTransId="{84B19050-17D2-40B2-97FA-6A6C16196D49}"/>
    <dgm:cxn modelId="{7F090B41-07EE-4649-90B9-94C02AA20DF3}" type="presParOf" srcId="{5DE609B3-1CBF-4641-99B6-722675BFCFE7}" destId="{E87888CF-29DA-8F4B-A9FE-9C469DABE627}" srcOrd="0" destOrd="0" presId="urn:microsoft.com/office/officeart/2005/8/layout/pyramid1"/>
    <dgm:cxn modelId="{80AC7828-3B42-4846-9D12-69F0FDB5823B}" type="presParOf" srcId="{E87888CF-29DA-8F4B-A9FE-9C469DABE627}" destId="{35B4F926-16E6-DD4C-ABAE-195B0B0FC8F8}" srcOrd="0" destOrd="0" presId="urn:microsoft.com/office/officeart/2005/8/layout/pyramid1"/>
    <dgm:cxn modelId="{F9ECD8DD-1677-6A41-8AD1-982BB261AB8D}" type="presParOf" srcId="{E87888CF-29DA-8F4B-A9FE-9C469DABE627}" destId="{818E6578-48B1-154C-B436-0E7FA28B2A64}" srcOrd="1" destOrd="0" presId="urn:microsoft.com/office/officeart/2005/8/layout/pyramid1"/>
    <dgm:cxn modelId="{A62D82B6-A9A8-4D84-B151-A6DFC6C2A01D}" type="presParOf" srcId="{5DE609B3-1CBF-4641-99B6-722675BFCFE7}" destId="{0810E4AE-1A04-49DE-8980-013A0A27BC44}" srcOrd="1" destOrd="0" presId="urn:microsoft.com/office/officeart/2005/8/layout/pyramid1"/>
    <dgm:cxn modelId="{9B335219-40B3-470A-92F2-F5EB3FD8AC28}" type="presParOf" srcId="{0810E4AE-1A04-49DE-8980-013A0A27BC44}" destId="{02801C31-EE4F-4A64-9B4C-76EA8A0D4ABE}" srcOrd="0" destOrd="0" presId="urn:microsoft.com/office/officeart/2005/8/layout/pyramid1"/>
    <dgm:cxn modelId="{0C95753F-F255-497A-A8B8-03F5EC994090}" type="presParOf" srcId="{0810E4AE-1A04-49DE-8980-013A0A27BC44}" destId="{6C1DD635-B4D7-4A24-A53A-115FDFC6818C}" srcOrd="1" destOrd="0" presId="urn:microsoft.com/office/officeart/2005/8/layout/pyramid1"/>
    <dgm:cxn modelId="{4556B75B-3AB5-4FE8-9C5C-F53DDA1CD70A}" type="presParOf" srcId="{5DE609B3-1CBF-4641-99B6-722675BFCFE7}" destId="{EE629BA8-32F8-470B-A494-56D0F11B5CF1}" srcOrd="2" destOrd="0" presId="urn:microsoft.com/office/officeart/2005/8/layout/pyramid1"/>
    <dgm:cxn modelId="{7E2B79DC-2D0F-4A82-B616-3B5E6BD3FFFC}" type="presParOf" srcId="{EE629BA8-32F8-470B-A494-56D0F11B5CF1}" destId="{0DC2EDF2-FCF5-4C1E-8FDD-1FD475E448FE}" srcOrd="0" destOrd="0" presId="urn:microsoft.com/office/officeart/2005/8/layout/pyramid1"/>
    <dgm:cxn modelId="{9826CDA1-1946-4687-A9F7-9EA76BA087B4}" type="presParOf" srcId="{EE629BA8-32F8-470B-A494-56D0F11B5CF1}" destId="{4824E8A0-4587-4A15-B6CD-8261B856AC06}" srcOrd="1" destOrd="0" presId="urn:microsoft.com/office/officeart/2005/8/layout/pyramid1"/>
    <dgm:cxn modelId="{A038BECD-DBA1-4881-AE45-0018ECDA4A33}" type="presParOf" srcId="{5DE609B3-1CBF-4641-99B6-722675BFCFE7}" destId="{75AAEBD3-DD7A-4CCC-9B0F-8CB049AA1530}" srcOrd="3" destOrd="0" presId="urn:microsoft.com/office/officeart/2005/8/layout/pyramid1"/>
    <dgm:cxn modelId="{09CC098A-346C-4879-A988-E04A5841D0C5}" type="presParOf" srcId="{75AAEBD3-DD7A-4CCC-9B0F-8CB049AA1530}" destId="{ECDB2EBB-F16C-4ECC-9275-F760579F0BDD}" srcOrd="0" destOrd="0" presId="urn:microsoft.com/office/officeart/2005/8/layout/pyramid1"/>
    <dgm:cxn modelId="{979B38E0-7A8A-42F3-B96B-6D53B8A9D150}" type="presParOf" srcId="{75AAEBD3-DD7A-4CCC-9B0F-8CB049AA1530}" destId="{07875A64-D88C-4984-80C7-7297955A9942}" srcOrd="1" destOrd="0" presId="urn:microsoft.com/office/officeart/2005/8/layout/pyramid1"/>
    <dgm:cxn modelId="{ABA39901-94F3-4CCE-821E-7E0AA4E9F737}" type="presParOf" srcId="{5DE609B3-1CBF-4641-99B6-722675BFCFE7}" destId="{E796EEAA-E160-45CB-8A36-47115A77F109}" srcOrd="4" destOrd="0" presId="urn:microsoft.com/office/officeart/2005/8/layout/pyramid1"/>
    <dgm:cxn modelId="{A54C1020-4DD2-4C4D-B158-EFE24BF577A6}" type="presParOf" srcId="{E796EEAA-E160-45CB-8A36-47115A77F109}" destId="{55277117-BAE5-4B11-8799-FFE97ACE55CE}" srcOrd="0" destOrd="0" presId="urn:microsoft.com/office/officeart/2005/8/layout/pyramid1"/>
    <dgm:cxn modelId="{D3491EAD-4FC7-4EB1-95EC-8C2863EB88A9}" type="presParOf" srcId="{E796EEAA-E160-45CB-8A36-47115A77F109}" destId="{8A1B97B5-425B-4BDF-A380-B775AB44604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3F1D53-5761-874B-B4FC-A8E6F64B8C72}"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38DF4F20-BE55-0845-8199-8C2C021E5CB8}">
      <dgm:prSet phldrT="[Text]"/>
      <dgm:spPr>
        <a:solidFill>
          <a:schemeClr val="tx1">
            <a:lumMod val="50000"/>
          </a:schemeClr>
        </a:solidFill>
      </dgm:spPr>
      <dgm:t>
        <a:bodyPr/>
        <a:lstStyle/>
        <a:p>
          <a:r>
            <a:rPr lang="en-GB"/>
            <a:t>HTS Conductors</a:t>
          </a:r>
        </a:p>
      </dgm:t>
    </dgm:pt>
    <dgm:pt modelId="{D5F80214-DC76-DE45-97E0-3B478407221C}" type="parTrans" cxnId="{F21F5CD9-9DB4-2A46-87ED-E293732F82F2}">
      <dgm:prSet/>
      <dgm:spPr/>
      <dgm:t>
        <a:bodyPr/>
        <a:lstStyle/>
        <a:p>
          <a:endParaRPr lang="en-GB"/>
        </a:p>
      </dgm:t>
    </dgm:pt>
    <dgm:pt modelId="{936B5277-B784-6F47-B55E-E6213B4E6C98}" type="sibTrans" cxnId="{F21F5CD9-9DB4-2A46-87ED-E293732F82F2}">
      <dgm:prSet/>
      <dgm:spPr/>
      <dgm:t>
        <a:bodyPr/>
        <a:lstStyle/>
        <a:p>
          <a:endParaRPr lang="en-GB"/>
        </a:p>
      </dgm:t>
    </dgm:pt>
    <dgm:pt modelId="{E25A2560-3C9B-5C4B-AD3C-FDDB4AFCA41B}">
      <dgm:prSet phldrT="[Text]" custT="1"/>
      <dgm:spPr/>
      <dgm:t>
        <a:bodyPr/>
        <a:lstStyle/>
        <a:p>
          <a:r>
            <a:rPr lang="en-GB" sz="1200" b="1" dirty="0"/>
            <a:t>Improvement of </a:t>
          </a:r>
          <a:r>
            <a:rPr lang="en-GB" sz="1200" b="1" dirty="0" err="1"/>
            <a:t>ReBCO</a:t>
          </a:r>
          <a:r>
            <a:rPr lang="en-GB" sz="1200" b="1" dirty="0"/>
            <a:t> conductors for </a:t>
          </a:r>
          <a:r>
            <a:rPr lang="en-GB" sz="1200" b="1" dirty="0">
              <a:solidFill>
                <a:srgbClr val="00ADFF"/>
              </a:solidFill>
            </a:rPr>
            <a:t>low magnetisation demand and mechanical robustness</a:t>
          </a:r>
        </a:p>
      </dgm:t>
    </dgm:pt>
    <dgm:pt modelId="{10E2EED7-93E0-C64A-AEC3-4BCE64071609}" type="parTrans" cxnId="{12024596-E93E-994B-B6BE-181E1EA2FC6E}">
      <dgm:prSet/>
      <dgm:spPr/>
      <dgm:t>
        <a:bodyPr/>
        <a:lstStyle/>
        <a:p>
          <a:endParaRPr lang="en-GB"/>
        </a:p>
      </dgm:t>
    </dgm:pt>
    <dgm:pt modelId="{155090B7-224D-F049-9F6E-188ABBE39605}" type="sibTrans" cxnId="{12024596-E93E-994B-B6BE-181E1EA2FC6E}">
      <dgm:prSet/>
      <dgm:spPr/>
      <dgm:t>
        <a:bodyPr/>
        <a:lstStyle/>
        <a:p>
          <a:endParaRPr lang="en-GB"/>
        </a:p>
      </dgm:t>
    </dgm:pt>
    <dgm:pt modelId="{28C1EE76-1AFC-1F44-84F5-720B04A905F1}">
      <dgm:prSet custT="1"/>
      <dgm:spPr/>
      <dgm:t>
        <a:bodyPr/>
        <a:lstStyle/>
        <a:p>
          <a:r>
            <a:rPr lang="en-GB" sz="1200" b="1" dirty="0"/>
            <a:t>Development of </a:t>
          </a:r>
          <a:r>
            <a:rPr lang="en-GB" sz="1200" b="1" dirty="0">
              <a:solidFill>
                <a:srgbClr val="00ADFF"/>
              </a:solidFill>
            </a:rPr>
            <a:t>alternative HTS superconductors such as IBS</a:t>
          </a:r>
        </a:p>
      </dgm:t>
    </dgm:pt>
    <dgm:pt modelId="{CAA34949-AE00-8545-8C82-EDEB547E9C52}" type="parTrans" cxnId="{94E6E715-482E-9047-8BEB-FFA32C8D4B38}">
      <dgm:prSet/>
      <dgm:spPr/>
      <dgm:t>
        <a:bodyPr/>
        <a:lstStyle/>
        <a:p>
          <a:endParaRPr lang="en-GB"/>
        </a:p>
      </dgm:t>
    </dgm:pt>
    <dgm:pt modelId="{407EA55C-C94E-984C-8A86-9F414CC7F842}" type="sibTrans" cxnId="{94E6E715-482E-9047-8BEB-FFA32C8D4B38}">
      <dgm:prSet/>
      <dgm:spPr/>
      <dgm:t>
        <a:bodyPr/>
        <a:lstStyle/>
        <a:p>
          <a:endParaRPr lang="en-GB"/>
        </a:p>
      </dgm:t>
    </dgm:pt>
    <dgm:pt modelId="{34822F4E-8920-9E4B-831E-D908DBB9822E}">
      <dgm:prSet phldrT="[Text]" custT="1"/>
      <dgm:spPr/>
      <dgm:t>
        <a:bodyPr/>
        <a:lstStyle/>
        <a:p>
          <a:r>
            <a:rPr lang="en-GB" sz="1200" b="1" dirty="0"/>
            <a:t>Development of </a:t>
          </a:r>
          <a:r>
            <a:rPr lang="en-GB" sz="1200" b="1" dirty="0">
              <a:solidFill>
                <a:srgbClr val="00ADFF"/>
              </a:solidFill>
            </a:rPr>
            <a:t>practical HTS cables</a:t>
          </a:r>
        </a:p>
      </dgm:t>
    </dgm:pt>
    <dgm:pt modelId="{B26ABEF3-0363-C345-8B67-B450E3606E2A}" type="parTrans" cxnId="{811302F2-15D4-F040-ADAA-E4FB63DE1A3D}">
      <dgm:prSet/>
      <dgm:spPr/>
      <dgm:t>
        <a:bodyPr/>
        <a:lstStyle/>
        <a:p>
          <a:endParaRPr lang="en-GB"/>
        </a:p>
      </dgm:t>
    </dgm:pt>
    <dgm:pt modelId="{428C3AEA-97D4-7E47-B08D-EF5ADE861BE0}" type="sibTrans" cxnId="{811302F2-15D4-F040-ADAA-E4FB63DE1A3D}">
      <dgm:prSet/>
      <dgm:spPr/>
      <dgm:t>
        <a:bodyPr/>
        <a:lstStyle/>
        <a:p>
          <a:endParaRPr lang="en-GB"/>
        </a:p>
      </dgm:t>
    </dgm:pt>
    <dgm:pt modelId="{EEDCDEB2-C984-8649-A9D8-9578FA267FAF}" type="pres">
      <dgm:prSet presAssocID="{2D3F1D53-5761-874B-B4FC-A8E6F64B8C72}" presName="linearFlow" presStyleCnt="0">
        <dgm:presLayoutVars>
          <dgm:dir/>
          <dgm:animLvl val="lvl"/>
          <dgm:resizeHandles val="exact"/>
        </dgm:presLayoutVars>
      </dgm:prSet>
      <dgm:spPr/>
    </dgm:pt>
    <dgm:pt modelId="{55AB74A2-85C3-2046-97F0-7AB0FACE6381}" type="pres">
      <dgm:prSet presAssocID="{38DF4F20-BE55-0845-8199-8C2C021E5CB8}" presName="composite" presStyleCnt="0"/>
      <dgm:spPr/>
    </dgm:pt>
    <dgm:pt modelId="{E77CEF65-6A39-C144-BA5B-2E0ABE6C4366}" type="pres">
      <dgm:prSet presAssocID="{38DF4F20-BE55-0845-8199-8C2C021E5CB8}" presName="parentText" presStyleLbl="alignNode1" presStyleIdx="0" presStyleCnt="1" custScaleY="102912" custLinFactX="100000" custLinFactNeighborX="173345" custLinFactNeighborY="2439">
        <dgm:presLayoutVars>
          <dgm:chMax val="1"/>
          <dgm:bulletEnabled val="1"/>
        </dgm:presLayoutVars>
      </dgm:prSet>
      <dgm:spPr/>
    </dgm:pt>
    <dgm:pt modelId="{FD755129-337A-774C-A774-B0D56FBE58F1}" type="pres">
      <dgm:prSet presAssocID="{38DF4F20-BE55-0845-8199-8C2C021E5CB8}" presName="descendantText" presStyleLbl="alignAcc1" presStyleIdx="0" presStyleCnt="1" custFlipVert="1" custFlipHor="1" custScaleY="104185" custLinFactNeighborX="-58726" custLinFactNeighborY="686">
        <dgm:presLayoutVars>
          <dgm:bulletEnabled val="1"/>
        </dgm:presLayoutVars>
      </dgm:prSet>
      <dgm:spPr/>
    </dgm:pt>
  </dgm:ptLst>
  <dgm:cxnLst>
    <dgm:cxn modelId="{63ED0A09-16A9-E34A-9D0E-5A2A1D5C55C7}" type="presOf" srcId="{38DF4F20-BE55-0845-8199-8C2C021E5CB8}" destId="{E77CEF65-6A39-C144-BA5B-2E0ABE6C4366}" srcOrd="0" destOrd="0" presId="urn:microsoft.com/office/officeart/2005/8/layout/chevron2"/>
    <dgm:cxn modelId="{94E6E715-482E-9047-8BEB-FFA32C8D4B38}" srcId="{38DF4F20-BE55-0845-8199-8C2C021E5CB8}" destId="{28C1EE76-1AFC-1F44-84F5-720B04A905F1}" srcOrd="2" destOrd="0" parTransId="{CAA34949-AE00-8545-8C82-EDEB547E9C52}" sibTransId="{407EA55C-C94E-984C-8A86-9F414CC7F842}"/>
    <dgm:cxn modelId="{CACA2B17-DAB5-3540-9042-8090588E72B7}" type="presOf" srcId="{34822F4E-8920-9E4B-831E-D908DBB9822E}" destId="{FD755129-337A-774C-A774-B0D56FBE58F1}" srcOrd="0" destOrd="1" presId="urn:microsoft.com/office/officeart/2005/8/layout/chevron2"/>
    <dgm:cxn modelId="{0B307B1F-6AC3-884B-876A-1A35F80B23AE}" type="presOf" srcId="{28C1EE76-1AFC-1F44-84F5-720B04A905F1}" destId="{FD755129-337A-774C-A774-B0D56FBE58F1}" srcOrd="0" destOrd="2" presId="urn:microsoft.com/office/officeart/2005/8/layout/chevron2"/>
    <dgm:cxn modelId="{DD99DF68-A655-AC47-92AF-A03EE8230310}" type="presOf" srcId="{2D3F1D53-5761-874B-B4FC-A8E6F64B8C72}" destId="{EEDCDEB2-C984-8649-A9D8-9578FA267FAF}" srcOrd="0" destOrd="0" presId="urn:microsoft.com/office/officeart/2005/8/layout/chevron2"/>
    <dgm:cxn modelId="{12024596-E93E-994B-B6BE-181E1EA2FC6E}" srcId="{38DF4F20-BE55-0845-8199-8C2C021E5CB8}" destId="{E25A2560-3C9B-5C4B-AD3C-FDDB4AFCA41B}" srcOrd="0" destOrd="0" parTransId="{10E2EED7-93E0-C64A-AEC3-4BCE64071609}" sibTransId="{155090B7-224D-F049-9F6E-188ABBE39605}"/>
    <dgm:cxn modelId="{DE0574D8-784C-A54A-9581-6D6ED3CBF837}" type="presOf" srcId="{E25A2560-3C9B-5C4B-AD3C-FDDB4AFCA41B}" destId="{FD755129-337A-774C-A774-B0D56FBE58F1}" srcOrd="0" destOrd="0" presId="urn:microsoft.com/office/officeart/2005/8/layout/chevron2"/>
    <dgm:cxn modelId="{F21F5CD9-9DB4-2A46-87ED-E293732F82F2}" srcId="{2D3F1D53-5761-874B-B4FC-A8E6F64B8C72}" destId="{38DF4F20-BE55-0845-8199-8C2C021E5CB8}" srcOrd="0" destOrd="0" parTransId="{D5F80214-DC76-DE45-97E0-3B478407221C}" sibTransId="{936B5277-B784-6F47-B55E-E6213B4E6C98}"/>
    <dgm:cxn modelId="{811302F2-15D4-F040-ADAA-E4FB63DE1A3D}" srcId="{38DF4F20-BE55-0845-8199-8C2C021E5CB8}" destId="{34822F4E-8920-9E4B-831E-D908DBB9822E}" srcOrd="1" destOrd="0" parTransId="{B26ABEF3-0363-C345-8B67-B450E3606E2A}" sibTransId="{428C3AEA-97D4-7E47-B08D-EF5ADE861BE0}"/>
    <dgm:cxn modelId="{67D0B278-B743-DB42-AC18-0CAFE8E1B14E}" type="presParOf" srcId="{EEDCDEB2-C984-8649-A9D8-9578FA267FAF}" destId="{55AB74A2-85C3-2046-97F0-7AB0FACE6381}" srcOrd="0" destOrd="0" presId="urn:microsoft.com/office/officeart/2005/8/layout/chevron2"/>
    <dgm:cxn modelId="{A61EA603-1087-FD46-9192-A49A3CEC7464}" type="presParOf" srcId="{55AB74A2-85C3-2046-97F0-7AB0FACE6381}" destId="{E77CEF65-6A39-C144-BA5B-2E0ABE6C4366}" srcOrd="0" destOrd="0" presId="urn:microsoft.com/office/officeart/2005/8/layout/chevron2"/>
    <dgm:cxn modelId="{CA59D3D2-629B-AE4E-8B93-A63259578E4C}" type="presParOf" srcId="{55AB74A2-85C3-2046-97F0-7AB0FACE6381}" destId="{FD755129-337A-774C-A774-B0D56FBE58F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3F1D53-5761-874B-B4FC-A8E6F64B8C72}"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65AEF0F7-3F36-544D-8993-702B19022D4D}">
      <dgm:prSet phldrT="[Text]"/>
      <dgm:spPr>
        <a:solidFill>
          <a:schemeClr val="tx1">
            <a:lumMod val="50000"/>
          </a:schemeClr>
        </a:solidFill>
      </dgm:spPr>
      <dgm:t>
        <a:bodyPr/>
        <a:lstStyle/>
        <a:p>
          <a:r>
            <a:rPr lang="en-GB"/>
            <a:t>HTS Magnets</a:t>
          </a:r>
        </a:p>
      </dgm:t>
    </dgm:pt>
    <dgm:pt modelId="{BD2B3A7E-8039-AD4F-B971-11AA884C1F35}" type="parTrans" cxnId="{4D6E2E2E-B1F0-824E-883C-21612B357397}">
      <dgm:prSet/>
      <dgm:spPr/>
      <dgm:t>
        <a:bodyPr/>
        <a:lstStyle/>
        <a:p>
          <a:endParaRPr lang="en-GB"/>
        </a:p>
      </dgm:t>
    </dgm:pt>
    <dgm:pt modelId="{C42AE046-DF21-5A47-BF66-0577A5EF14A5}" type="sibTrans" cxnId="{4D6E2E2E-B1F0-824E-883C-21612B357397}">
      <dgm:prSet/>
      <dgm:spPr/>
      <dgm:t>
        <a:bodyPr/>
        <a:lstStyle/>
        <a:p>
          <a:endParaRPr lang="en-GB"/>
        </a:p>
      </dgm:t>
    </dgm:pt>
    <dgm:pt modelId="{BE1C2537-1674-0743-AC64-550A2545A617}">
      <dgm:prSet phldrT="[Text]" custT="1"/>
      <dgm:spPr/>
      <dgm:t>
        <a:bodyPr/>
        <a:lstStyle/>
        <a:p>
          <a:r>
            <a:rPr lang="en-GB" sz="1200" b="1" dirty="0"/>
            <a:t>Development of stand-alone </a:t>
          </a:r>
          <a:r>
            <a:rPr lang="en-GB" sz="1200" b="1" dirty="0">
              <a:solidFill>
                <a:srgbClr val="00ADFF"/>
              </a:solidFill>
            </a:rPr>
            <a:t>all-HTS demonstrator magnets</a:t>
          </a:r>
        </a:p>
      </dgm:t>
    </dgm:pt>
    <dgm:pt modelId="{B17D3FF6-CD70-9642-8EB0-B649504B2BA3}" type="parTrans" cxnId="{4A62AC2B-7F49-0143-9616-8518FB128D3E}">
      <dgm:prSet/>
      <dgm:spPr/>
      <dgm:t>
        <a:bodyPr/>
        <a:lstStyle/>
        <a:p>
          <a:endParaRPr lang="en-GB"/>
        </a:p>
      </dgm:t>
    </dgm:pt>
    <dgm:pt modelId="{703E5078-27A5-C648-85E8-88A2ECDD131E}" type="sibTrans" cxnId="{4A62AC2B-7F49-0143-9616-8518FB128D3E}">
      <dgm:prSet/>
      <dgm:spPr/>
      <dgm:t>
        <a:bodyPr/>
        <a:lstStyle/>
        <a:p>
          <a:endParaRPr lang="en-GB"/>
        </a:p>
      </dgm:t>
    </dgm:pt>
    <dgm:pt modelId="{97D232F0-3835-9146-BA3B-918D92A211FF}">
      <dgm:prSet custT="1"/>
      <dgm:spPr/>
      <dgm:t>
        <a:bodyPr/>
        <a:lstStyle/>
        <a:p>
          <a:r>
            <a:rPr lang="en-GB" sz="1200" b="1" dirty="0"/>
            <a:t>Development of subscale HTS insert coils for background field and development of </a:t>
          </a:r>
          <a:r>
            <a:rPr lang="en-GB" sz="1200" b="1" dirty="0">
              <a:solidFill>
                <a:srgbClr val="00ADFF"/>
              </a:solidFill>
            </a:rPr>
            <a:t>hybrid LTS/HTS magnets</a:t>
          </a:r>
        </a:p>
      </dgm:t>
    </dgm:pt>
    <dgm:pt modelId="{A115F77C-0357-F345-9583-11AC5263A6F5}" type="parTrans" cxnId="{02E888C4-A39D-FB4D-920E-90C3A4AA4C26}">
      <dgm:prSet/>
      <dgm:spPr/>
      <dgm:t>
        <a:bodyPr/>
        <a:lstStyle/>
        <a:p>
          <a:endParaRPr lang="en-GB"/>
        </a:p>
      </dgm:t>
    </dgm:pt>
    <dgm:pt modelId="{037D4627-A0A8-5C4C-BFEB-457BCF5197C4}" type="sibTrans" cxnId="{02E888C4-A39D-FB4D-920E-90C3A4AA4C26}">
      <dgm:prSet/>
      <dgm:spPr/>
      <dgm:t>
        <a:bodyPr/>
        <a:lstStyle/>
        <a:p>
          <a:endParaRPr lang="en-GB"/>
        </a:p>
      </dgm:t>
    </dgm:pt>
    <dgm:pt modelId="{EEDCDEB2-C984-8649-A9D8-9578FA267FAF}" type="pres">
      <dgm:prSet presAssocID="{2D3F1D53-5761-874B-B4FC-A8E6F64B8C72}" presName="linearFlow" presStyleCnt="0">
        <dgm:presLayoutVars>
          <dgm:dir/>
          <dgm:animLvl val="lvl"/>
          <dgm:resizeHandles val="exact"/>
        </dgm:presLayoutVars>
      </dgm:prSet>
      <dgm:spPr/>
    </dgm:pt>
    <dgm:pt modelId="{8FF71818-1B20-834D-81B0-9978DE2A2E52}" type="pres">
      <dgm:prSet presAssocID="{65AEF0F7-3F36-544D-8993-702B19022D4D}" presName="composite" presStyleCnt="0"/>
      <dgm:spPr/>
    </dgm:pt>
    <dgm:pt modelId="{FAE8F5C7-8819-F44C-BA65-560522855D24}" type="pres">
      <dgm:prSet presAssocID="{65AEF0F7-3F36-544D-8993-702B19022D4D}" presName="parentText" presStyleLbl="alignNode1" presStyleIdx="0" presStyleCnt="1">
        <dgm:presLayoutVars>
          <dgm:chMax val="1"/>
          <dgm:bulletEnabled val="1"/>
        </dgm:presLayoutVars>
      </dgm:prSet>
      <dgm:spPr/>
    </dgm:pt>
    <dgm:pt modelId="{0EAAF3D7-AC8D-8546-80D3-B896D4994C8C}" type="pres">
      <dgm:prSet presAssocID="{65AEF0F7-3F36-544D-8993-702B19022D4D}" presName="descendantText" presStyleLbl="alignAcc1" presStyleIdx="0" presStyleCnt="1">
        <dgm:presLayoutVars>
          <dgm:bulletEnabled val="1"/>
        </dgm:presLayoutVars>
      </dgm:prSet>
      <dgm:spPr/>
    </dgm:pt>
  </dgm:ptLst>
  <dgm:cxnLst>
    <dgm:cxn modelId="{4A62AC2B-7F49-0143-9616-8518FB128D3E}" srcId="{65AEF0F7-3F36-544D-8993-702B19022D4D}" destId="{BE1C2537-1674-0743-AC64-550A2545A617}" srcOrd="1" destOrd="0" parTransId="{B17D3FF6-CD70-9642-8EB0-B649504B2BA3}" sibTransId="{703E5078-27A5-C648-85E8-88A2ECDD131E}"/>
    <dgm:cxn modelId="{4D6E2E2E-B1F0-824E-883C-21612B357397}" srcId="{2D3F1D53-5761-874B-B4FC-A8E6F64B8C72}" destId="{65AEF0F7-3F36-544D-8993-702B19022D4D}" srcOrd="0" destOrd="0" parTransId="{BD2B3A7E-8039-AD4F-B971-11AA884C1F35}" sibTransId="{C42AE046-DF21-5A47-BF66-0577A5EF14A5}"/>
    <dgm:cxn modelId="{DD99DF68-A655-AC47-92AF-A03EE8230310}" type="presOf" srcId="{2D3F1D53-5761-874B-B4FC-A8E6F64B8C72}" destId="{EEDCDEB2-C984-8649-A9D8-9578FA267FAF}" srcOrd="0" destOrd="0" presId="urn:microsoft.com/office/officeart/2005/8/layout/chevron2"/>
    <dgm:cxn modelId="{FD7B8B8C-11C4-DB49-87C5-B25207E49EBE}" type="presOf" srcId="{BE1C2537-1674-0743-AC64-550A2545A617}" destId="{0EAAF3D7-AC8D-8546-80D3-B896D4994C8C}" srcOrd="0" destOrd="1" presId="urn:microsoft.com/office/officeart/2005/8/layout/chevron2"/>
    <dgm:cxn modelId="{1F3B79B7-2874-A04B-B898-FA93AAF8A9CF}" type="presOf" srcId="{97D232F0-3835-9146-BA3B-918D92A211FF}" destId="{0EAAF3D7-AC8D-8546-80D3-B896D4994C8C}" srcOrd="0" destOrd="0" presId="urn:microsoft.com/office/officeart/2005/8/layout/chevron2"/>
    <dgm:cxn modelId="{7184D4BB-19D7-434C-8B2C-0C6CA07CF7AB}" type="presOf" srcId="{65AEF0F7-3F36-544D-8993-702B19022D4D}" destId="{FAE8F5C7-8819-F44C-BA65-560522855D24}" srcOrd="0" destOrd="0" presId="urn:microsoft.com/office/officeart/2005/8/layout/chevron2"/>
    <dgm:cxn modelId="{02E888C4-A39D-FB4D-920E-90C3A4AA4C26}" srcId="{65AEF0F7-3F36-544D-8993-702B19022D4D}" destId="{97D232F0-3835-9146-BA3B-918D92A211FF}" srcOrd="0" destOrd="0" parTransId="{A115F77C-0357-F345-9583-11AC5263A6F5}" sibTransId="{037D4627-A0A8-5C4C-BFEB-457BCF5197C4}"/>
    <dgm:cxn modelId="{1D278D8F-D50F-4748-B6F1-2C297CDA4CFE}" type="presParOf" srcId="{EEDCDEB2-C984-8649-A9D8-9578FA267FAF}" destId="{8FF71818-1B20-834D-81B0-9978DE2A2E52}" srcOrd="0" destOrd="0" presId="urn:microsoft.com/office/officeart/2005/8/layout/chevron2"/>
    <dgm:cxn modelId="{51C6B9B2-D461-874E-B507-F0B2191D625A}" type="presParOf" srcId="{8FF71818-1B20-834D-81B0-9978DE2A2E52}" destId="{FAE8F5C7-8819-F44C-BA65-560522855D24}" srcOrd="0" destOrd="0" presId="urn:microsoft.com/office/officeart/2005/8/layout/chevron2"/>
    <dgm:cxn modelId="{0B5DA820-0152-1D47-93D3-14519494E29F}" type="presParOf" srcId="{8FF71818-1B20-834D-81B0-9978DE2A2E52}" destId="{0EAAF3D7-AC8D-8546-80D3-B896D4994C8C}"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3F1D53-5761-874B-B4FC-A8E6F64B8C72}"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38DF4F20-BE55-0845-8199-8C2C021E5CB8}">
      <dgm:prSet phldrT="[Text]" custT="1"/>
      <dgm:spPr>
        <a:solidFill>
          <a:schemeClr val="tx1">
            <a:lumMod val="50000"/>
          </a:schemeClr>
        </a:solidFill>
      </dgm:spPr>
      <dgm:t>
        <a:bodyPr/>
        <a:lstStyle/>
        <a:p>
          <a:endParaRPr lang="en-GB" sz="2400"/>
        </a:p>
        <a:p>
          <a:r>
            <a:rPr lang="en-GB" sz="2400"/>
            <a:t>Enabling Technologies</a:t>
          </a:r>
        </a:p>
      </dgm:t>
    </dgm:pt>
    <dgm:pt modelId="{D5F80214-DC76-DE45-97E0-3B478407221C}" type="parTrans" cxnId="{F21F5CD9-9DB4-2A46-87ED-E293732F82F2}">
      <dgm:prSet/>
      <dgm:spPr/>
      <dgm:t>
        <a:bodyPr/>
        <a:lstStyle/>
        <a:p>
          <a:endParaRPr lang="en-GB"/>
        </a:p>
      </dgm:t>
    </dgm:pt>
    <dgm:pt modelId="{936B5277-B784-6F47-B55E-E6213B4E6C98}" type="sibTrans" cxnId="{F21F5CD9-9DB4-2A46-87ED-E293732F82F2}">
      <dgm:prSet/>
      <dgm:spPr/>
      <dgm:t>
        <a:bodyPr/>
        <a:lstStyle/>
        <a:p>
          <a:endParaRPr lang="en-GB"/>
        </a:p>
      </dgm:t>
    </dgm:pt>
    <dgm:pt modelId="{E25A2560-3C9B-5C4B-AD3C-FDDB4AFCA41B}">
      <dgm:prSet phldrT="[Text]" custT="1"/>
      <dgm:spPr/>
      <dgm:t>
        <a:bodyPr/>
        <a:lstStyle/>
        <a:p>
          <a:pPr marL="114300" marR="0" lvl="1" indent="0"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dirty="0"/>
            <a:t> Enhanced impregnation materials for HFM magnet coils</a:t>
          </a:r>
        </a:p>
      </dgm:t>
    </dgm:pt>
    <dgm:pt modelId="{10E2EED7-93E0-C64A-AEC3-4BCE64071609}" type="parTrans" cxnId="{12024596-E93E-994B-B6BE-181E1EA2FC6E}">
      <dgm:prSet/>
      <dgm:spPr/>
      <dgm:t>
        <a:bodyPr/>
        <a:lstStyle/>
        <a:p>
          <a:endParaRPr lang="en-GB"/>
        </a:p>
      </dgm:t>
    </dgm:pt>
    <dgm:pt modelId="{155090B7-224D-F049-9F6E-188ABBE39605}" type="sibTrans" cxnId="{12024596-E93E-994B-B6BE-181E1EA2FC6E}">
      <dgm:prSet/>
      <dgm:spPr/>
      <dgm:t>
        <a:bodyPr/>
        <a:lstStyle/>
        <a:p>
          <a:endParaRPr lang="en-GB"/>
        </a:p>
      </dgm:t>
    </dgm:pt>
    <dgm:pt modelId="{5194ED5D-533A-E543-9F8A-0C80949C971C}">
      <dgm:prSet phldrT="[Text]" custT="1"/>
      <dgm:spPr/>
      <dgm:t>
        <a:bodyPr/>
        <a:lstStyle/>
        <a:p>
          <a:pPr marL="114300" marR="0" lvl="1" indent="0"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dirty="0"/>
            <a:t> Enhanced insulation materials for HFM conductors and coils</a:t>
          </a:r>
        </a:p>
      </dgm:t>
    </dgm:pt>
    <dgm:pt modelId="{ABB7DC9E-18B2-BA4F-A86E-201DB1F99ECC}" type="parTrans" cxnId="{1773564E-7A90-D64F-B72B-DBCF861718B3}">
      <dgm:prSet/>
      <dgm:spPr/>
      <dgm:t>
        <a:bodyPr/>
        <a:lstStyle/>
        <a:p>
          <a:endParaRPr lang="en-GB"/>
        </a:p>
      </dgm:t>
    </dgm:pt>
    <dgm:pt modelId="{FF863ECA-BD94-9A42-B32F-8F513C6E0A89}" type="sibTrans" cxnId="{1773564E-7A90-D64F-B72B-DBCF861718B3}">
      <dgm:prSet/>
      <dgm:spPr/>
      <dgm:t>
        <a:bodyPr/>
        <a:lstStyle/>
        <a:p>
          <a:endParaRPr lang="en-GB"/>
        </a:p>
      </dgm:t>
    </dgm:pt>
    <dgm:pt modelId="{A1183835-54AE-804A-8EF9-9F2D0E63D6CF}">
      <dgm:prSet phldrT="[Text]" custT="1"/>
      <dgm:spPr/>
      <dgm:t>
        <a:bodyPr/>
        <a:lstStyle/>
        <a:p>
          <a:pPr marL="114300" marR="0" lvl="1" indent="0"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dirty="0"/>
            <a:t> Common modelling and simulation tools for HFM magnets</a:t>
          </a:r>
        </a:p>
      </dgm:t>
    </dgm:pt>
    <dgm:pt modelId="{557700A0-CB81-AB45-85CA-20B0E2E0257B}" type="parTrans" cxnId="{3DACE3EA-C7F9-234D-92B2-A9A6DC62550E}">
      <dgm:prSet/>
      <dgm:spPr/>
      <dgm:t>
        <a:bodyPr/>
        <a:lstStyle/>
        <a:p>
          <a:endParaRPr lang="en-GB"/>
        </a:p>
      </dgm:t>
    </dgm:pt>
    <dgm:pt modelId="{86418ECA-29E1-BD47-95FB-78EDC02B976E}" type="sibTrans" cxnId="{3DACE3EA-C7F9-234D-92B2-A9A6DC62550E}">
      <dgm:prSet/>
      <dgm:spPr/>
      <dgm:t>
        <a:bodyPr/>
        <a:lstStyle/>
        <a:p>
          <a:endParaRPr lang="en-GB"/>
        </a:p>
      </dgm:t>
    </dgm:pt>
    <dgm:pt modelId="{B520F95C-86DB-2B40-9811-95760FC03D28}">
      <dgm:prSet phldrT="[Text]" custT="1"/>
      <dgm:spPr/>
      <dgm:t>
        <a:bodyPr/>
        <a:lstStyle/>
        <a:p>
          <a:pPr marL="114300" marR="0" lvl="1" indent="0"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a:t> Cryogenic and thermal management studies for HFM magnets</a:t>
          </a:r>
        </a:p>
      </dgm:t>
    </dgm:pt>
    <dgm:pt modelId="{1B33D361-D96D-B249-9BC7-A1766B44CF0B}" type="parTrans" cxnId="{11FA9B10-763D-EE4A-BEFD-584D36DB5622}">
      <dgm:prSet/>
      <dgm:spPr/>
      <dgm:t>
        <a:bodyPr/>
        <a:lstStyle/>
        <a:p>
          <a:endParaRPr lang="en-GB"/>
        </a:p>
      </dgm:t>
    </dgm:pt>
    <dgm:pt modelId="{9C321461-FF38-7348-B2FC-29F4891F3754}" type="sibTrans" cxnId="{11FA9B10-763D-EE4A-BEFD-584D36DB5622}">
      <dgm:prSet/>
      <dgm:spPr/>
      <dgm:t>
        <a:bodyPr/>
        <a:lstStyle/>
        <a:p>
          <a:endParaRPr lang="en-GB"/>
        </a:p>
      </dgm:t>
    </dgm:pt>
    <dgm:pt modelId="{B26D10FD-C426-E64F-B3D5-18E27A1E9950}">
      <dgm:prSet phldrT="[Text]" custT="1"/>
      <dgm:spPr/>
      <dgm:t>
        <a:bodyPr/>
        <a:lstStyle/>
        <a:p>
          <a:pPr marL="114300" marR="0" lvl="1" indent="0"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dirty="0"/>
            <a:t> Novel quench detection and protection methods for both Nb3Sn and HTS high-field magnets</a:t>
          </a:r>
        </a:p>
      </dgm:t>
    </dgm:pt>
    <dgm:pt modelId="{4D496453-2699-1E4A-A550-3E3061310FBB}" type="parTrans" cxnId="{CB32E55B-9C8C-ED4B-97E7-7BA007766B56}">
      <dgm:prSet/>
      <dgm:spPr/>
      <dgm:t>
        <a:bodyPr/>
        <a:lstStyle/>
        <a:p>
          <a:endParaRPr lang="en-GB"/>
        </a:p>
      </dgm:t>
    </dgm:pt>
    <dgm:pt modelId="{A7672D14-0332-824C-8C44-8587AED6468A}" type="sibTrans" cxnId="{CB32E55B-9C8C-ED4B-97E7-7BA007766B56}">
      <dgm:prSet/>
      <dgm:spPr/>
      <dgm:t>
        <a:bodyPr/>
        <a:lstStyle/>
        <a:p>
          <a:endParaRPr lang="en-GB"/>
        </a:p>
      </dgm:t>
    </dgm:pt>
    <dgm:pt modelId="{98A29221-7C0B-7F4D-9FE0-70AC2222DACB}">
      <dgm:prSet phldrT="[Text]" custT="1"/>
      <dgm:spPr/>
      <dgm:t>
        <a:bodyPr/>
        <a:lstStyle/>
        <a:p>
          <a:pPr marL="114300" marR="0" lvl="1" indent="0"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dirty="0"/>
            <a:t> New structural materials for HFM magnets with enhanced functionality through additive manufacturing</a:t>
          </a:r>
        </a:p>
      </dgm:t>
    </dgm:pt>
    <dgm:pt modelId="{B7F29A20-8AFB-1448-BC53-674D9CB229E9}" type="parTrans" cxnId="{E45DE02D-354C-F04A-9D93-DA99C6D39A72}">
      <dgm:prSet/>
      <dgm:spPr/>
      <dgm:t>
        <a:bodyPr/>
        <a:lstStyle/>
        <a:p>
          <a:endParaRPr lang="en-GB"/>
        </a:p>
      </dgm:t>
    </dgm:pt>
    <dgm:pt modelId="{323DC746-F55D-4548-84E2-05C4997AD6DF}" type="sibTrans" cxnId="{E45DE02D-354C-F04A-9D93-DA99C6D39A72}">
      <dgm:prSet/>
      <dgm:spPr/>
      <dgm:t>
        <a:bodyPr/>
        <a:lstStyle/>
        <a:p>
          <a:endParaRPr lang="en-GB"/>
        </a:p>
      </dgm:t>
    </dgm:pt>
    <dgm:pt modelId="{EEDCDEB2-C984-8649-A9D8-9578FA267FAF}" type="pres">
      <dgm:prSet presAssocID="{2D3F1D53-5761-874B-B4FC-A8E6F64B8C72}" presName="linearFlow" presStyleCnt="0">
        <dgm:presLayoutVars>
          <dgm:dir/>
          <dgm:animLvl val="lvl"/>
          <dgm:resizeHandles val="exact"/>
        </dgm:presLayoutVars>
      </dgm:prSet>
      <dgm:spPr/>
    </dgm:pt>
    <dgm:pt modelId="{55AB74A2-85C3-2046-97F0-7AB0FACE6381}" type="pres">
      <dgm:prSet presAssocID="{38DF4F20-BE55-0845-8199-8C2C021E5CB8}" presName="composite" presStyleCnt="0"/>
      <dgm:spPr/>
    </dgm:pt>
    <dgm:pt modelId="{E77CEF65-6A39-C144-BA5B-2E0ABE6C4366}" type="pres">
      <dgm:prSet presAssocID="{38DF4F20-BE55-0845-8199-8C2C021E5CB8}" presName="parentText" presStyleLbl="alignNode1" presStyleIdx="0" presStyleCnt="1" custLinFactX="109487" custLinFactNeighborX="200000" custLinFactNeighborY="7444">
        <dgm:presLayoutVars>
          <dgm:chMax val="1"/>
          <dgm:bulletEnabled val="1"/>
        </dgm:presLayoutVars>
      </dgm:prSet>
      <dgm:spPr/>
    </dgm:pt>
    <dgm:pt modelId="{FD755129-337A-774C-A774-B0D56FBE58F1}" type="pres">
      <dgm:prSet presAssocID="{38DF4F20-BE55-0845-8199-8C2C021E5CB8}" presName="descendantText" presStyleLbl="alignAcc1" presStyleIdx="0" presStyleCnt="1" custFlipVert="1" custFlipHor="1" custScaleX="100588" custScaleY="98006" custLinFactNeighborX="-71742" custLinFactNeighborY="992">
        <dgm:presLayoutVars>
          <dgm:bulletEnabled val="1"/>
        </dgm:presLayoutVars>
      </dgm:prSet>
      <dgm:spPr/>
    </dgm:pt>
  </dgm:ptLst>
  <dgm:cxnLst>
    <dgm:cxn modelId="{63ED0A09-16A9-E34A-9D0E-5A2A1D5C55C7}" type="presOf" srcId="{38DF4F20-BE55-0845-8199-8C2C021E5CB8}" destId="{E77CEF65-6A39-C144-BA5B-2E0ABE6C4366}" srcOrd="0" destOrd="0" presId="urn:microsoft.com/office/officeart/2005/8/layout/chevron2"/>
    <dgm:cxn modelId="{11FA9B10-763D-EE4A-BEFD-584D36DB5622}" srcId="{38DF4F20-BE55-0845-8199-8C2C021E5CB8}" destId="{B520F95C-86DB-2B40-9811-95760FC03D28}" srcOrd="5" destOrd="0" parTransId="{1B33D361-D96D-B249-9BC7-A1766B44CF0B}" sibTransId="{9C321461-FF38-7348-B2FC-29F4891F3754}"/>
    <dgm:cxn modelId="{EABC6E26-046B-6B43-9420-334178071A1B}" type="presOf" srcId="{5194ED5D-533A-E543-9F8A-0C80949C971C}" destId="{FD755129-337A-774C-A774-B0D56FBE58F1}" srcOrd="0" destOrd="1" presId="urn:microsoft.com/office/officeart/2005/8/layout/chevron2"/>
    <dgm:cxn modelId="{E45DE02D-354C-F04A-9D93-DA99C6D39A72}" srcId="{38DF4F20-BE55-0845-8199-8C2C021E5CB8}" destId="{98A29221-7C0B-7F4D-9FE0-70AC2222DACB}" srcOrd="2" destOrd="0" parTransId="{B7F29A20-8AFB-1448-BC53-674D9CB229E9}" sibTransId="{323DC746-F55D-4548-84E2-05C4997AD6DF}"/>
    <dgm:cxn modelId="{882F4133-1D90-B843-AFF7-38ED2F970A8C}" type="presOf" srcId="{B520F95C-86DB-2B40-9811-95760FC03D28}" destId="{FD755129-337A-774C-A774-B0D56FBE58F1}" srcOrd="0" destOrd="5" presId="urn:microsoft.com/office/officeart/2005/8/layout/chevron2"/>
    <dgm:cxn modelId="{1773564E-7A90-D64F-B72B-DBCF861718B3}" srcId="{38DF4F20-BE55-0845-8199-8C2C021E5CB8}" destId="{5194ED5D-533A-E543-9F8A-0C80949C971C}" srcOrd="1" destOrd="0" parTransId="{ABB7DC9E-18B2-BA4F-A86E-201DB1F99ECC}" sibTransId="{FF863ECA-BD94-9A42-B32F-8F513C6E0A89}"/>
    <dgm:cxn modelId="{CB32E55B-9C8C-ED4B-97E7-7BA007766B56}" srcId="{38DF4F20-BE55-0845-8199-8C2C021E5CB8}" destId="{B26D10FD-C426-E64F-B3D5-18E27A1E9950}" srcOrd="4" destOrd="0" parTransId="{4D496453-2699-1E4A-A550-3E3061310FBB}" sibTransId="{A7672D14-0332-824C-8C44-8587AED6468A}"/>
    <dgm:cxn modelId="{DD99DF68-A655-AC47-92AF-A03EE8230310}" type="presOf" srcId="{2D3F1D53-5761-874B-B4FC-A8E6F64B8C72}" destId="{EEDCDEB2-C984-8649-A9D8-9578FA267FAF}" srcOrd="0" destOrd="0" presId="urn:microsoft.com/office/officeart/2005/8/layout/chevron2"/>
    <dgm:cxn modelId="{12024596-E93E-994B-B6BE-181E1EA2FC6E}" srcId="{38DF4F20-BE55-0845-8199-8C2C021E5CB8}" destId="{E25A2560-3C9B-5C4B-AD3C-FDDB4AFCA41B}" srcOrd="0" destOrd="0" parTransId="{10E2EED7-93E0-C64A-AEC3-4BCE64071609}" sibTransId="{155090B7-224D-F049-9F6E-188ABBE39605}"/>
    <dgm:cxn modelId="{C6C65FB4-1609-FF40-9F09-A7EF9C65BD74}" type="presOf" srcId="{98A29221-7C0B-7F4D-9FE0-70AC2222DACB}" destId="{FD755129-337A-774C-A774-B0D56FBE58F1}" srcOrd="0" destOrd="2" presId="urn:microsoft.com/office/officeart/2005/8/layout/chevron2"/>
    <dgm:cxn modelId="{DE0574D8-784C-A54A-9581-6D6ED3CBF837}" type="presOf" srcId="{E25A2560-3C9B-5C4B-AD3C-FDDB4AFCA41B}" destId="{FD755129-337A-774C-A774-B0D56FBE58F1}" srcOrd="0" destOrd="0" presId="urn:microsoft.com/office/officeart/2005/8/layout/chevron2"/>
    <dgm:cxn modelId="{F21F5CD9-9DB4-2A46-87ED-E293732F82F2}" srcId="{2D3F1D53-5761-874B-B4FC-A8E6F64B8C72}" destId="{38DF4F20-BE55-0845-8199-8C2C021E5CB8}" srcOrd="0" destOrd="0" parTransId="{D5F80214-DC76-DE45-97E0-3B478407221C}" sibTransId="{936B5277-B784-6F47-B55E-E6213B4E6C98}"/>
    <dgm:cxn modelId="{DEE8F9E2-01A2-0C46-8604-9F4A4F821381}" type="presOf" srcId="{A1183835-54AE-804A-8EF9-9F2D0E63D6CF}" destId="{FD755129-337A-774C-A774-B0D56FBE58F1}" srcOrd="0" destOrd="3" presId="urn:microsoft.com/office/officeart/2005/8/layout/chevron2"/>
    <dgm:cxn modelId="{3DACE3EA-C7F9-234D-92B2-A9A6DC62550E}" srcId="{38DF4F20-BE55-0845-8199-8C2C021E5CB8}" destId="{A1183835-54AE-804A-8EF9-9F2D0E63D6CF}" srcOrd="3" destOrd="0" parTransId="{557700A0-CB81-AB45-85CA-20B0E2E0257B}" sibTransId="{86418ECA-29E1-BD47-95FB-78EDC02B976E}"/>
    <dgm:cxn modelId="{380582FE-36BA-1C43-A46D-3AF6198FA8DC}" type="presOf" srcId="{B26D10FD-C426-E64F-B3D5-18E27A1E9950}" destId="{FD755129-337A-774C-A774-B0D56FBE58F1}" srcOrd="0" destOrd="4" presId="urn:microsoft.com/office/officeart/2005/8/layout/chevron2"/>
    <dgm:cxn modelId="{67D0B278-B743-DB42-AC18-0CAFE8E1B14E}" type="presParOf" srcId="{EEDCDEB2-C984-8649-A9D8-9578FA267FAF}" destId="{55AB74A2-85C3-2046-97F0-7AB0FACE6381}" srcOrd="0" destOrd="0" presId="urn:microsoft.com/office/officeart/2005/8/layout/chevron2"/>
    <dgm:cxn modelId="{A61EA603-1087-FD46-9192-A49A3CEC7464}" type="presParOf" srcId="{55AB74A2-85C3-2046-97F0-7AB0FACE6381}" destId="{E77CEF65-6A39-C144-BA5B-2E0ABE6C4366}" srcOrd="0" destOrd="0" presId="urn:microsoft.com/office/officeart/2005/8/layout/chevron2"/>
    <dgm:cxn modelId="{CA59D3D2-629B-AE4E-8B93-A63259578E4C}" type="presParOf" srcId="{55AB74A2-85C3-2046-97F0-7AB0FACE6381}" destId="{FD755129-337A-774C-A774-B0D56FBE58F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3F1D53-5761-874B-B4FC-A8E6F64B8C72}"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GB"/>
        </a:p>
      </dgm:t>
    </dgm:pt>
    <dgm:pt modelId="{38DF4F20-BE55-0845-8199-8C2C021E5CB8}">
      <dgm:prSet phldrT="[Text]" custT="1"/>
      <dgm:spPr>
        <a:solidFill>
          <a:schemeClr val="tx1">
            <a:lumMod val="50000"/>
          </a:schemeClr>
        </a:solidFill>
      </dgm:spPr>
      <dgm:t>
        <a:bodyPr/>
        <a:lstStyle/>
        <a:p>
          <a:endParaRPr lang="en-GB" sz="2000"/>
        </a:p>
        <a:p>
          <a:r>
            <a:rPr lang="en-GB" sz="2000"/>
            <a:t>Infrastructures</a:t>
          </a:r>
        </a:p>
      </dgm:t>
    </dgm:pt>
    <dgm:pt modelId="{D5F80214-DC76-DE45-97E0-3B478407221C}" type="parTrans" cxnId="{F21F5CD9-9DB4-2A46-87ED-E293732F82F2}">
      <dgm:prSet/>
      <dgm:spPr/>
      <dgm:t>
        <a:bodyPr/>
        <a:lstStyle/>
        <a:p>
          <a:endParaRPr lang="en-GB"/>
        </a:p>
      </dgm:t>
    </dgm:pt>
    <dgm:pt modelId="{936B5277-B784-6F47-B55E-E6213B4E6C98}" type="sibTrans" cxnId="{F21F5CD9-9DB4-2A46-87ED-E293732F82F2}">
      <dgm:prSet/>
      <dgm:spPr/>
      <dgm:t>
        <a:bodyPr/>
        <a:lstStyle/>
        <a:p>
          <a:endParaRPr lang="en-GB"/>
        </a:p>
      </dgm:t>
    </dgm:pt>
    <dgm:pt modelId="{E25A2560-3C9B-5C4B-AD3C-FDDB4AFCA41B}">
      <dgm:prSet phldrT="[Text]" custT="1"/>
      <dgm:spPr/>
      <dgm:t>
        <a:bodyPr/>
        <a:lstStyle/>
        <a:p>
          <a:r>
            <a:rPr lang="en-GB" sz="1800" b="1"/>
            <a:t>Magnet test infrastructures for the HFM programme</a:t>
          </a:r>
        </a:p>
      </dgm:t>
    </dgm:pt>
    <dgm:pt modelId="{10E2EED7-93E0-C64A-AEC3-4BCE64071609}" type="parTrans" cxnId="{12024596-E93E-994B-B6BE-181E1EA2FC6E}">
      <dgm:prSet/>
      <dgm:spPr/>
      <dgm:t>
        <a:bodyPr/>
        <a:lstStyle/>
        <a:p>
          <a:endParaRPr lang="en-GB"/>
        </a:p>
      </dgm:t>
    </dgm:pt>
    <dgm:pt modelId="{155090B7-224D-F049-9F6E-188ABBE39605}" type="sibTrans" cxnId="{12024596-E93E-994B-B6BE-181E1EA2FC6E}">
      <dgm:prSet/>
      <dgm:spPr/>
      <dgm:t>
        <a:bodyPr/>
        <a:lstStyle/>
        <a:p>
          <a:endParaRPr lang="en-GB"/>
        </a:p>
      </dgm:t>
    </dgm:pt>
    <dgm:pt modelId="{05913922-B506-204E-B1BD-95C06EB9E8F6}">
      <dgm:prSet custT="1"/>
      <dgm:spPr/>
      <dgm:t>
        <a:bodyPr/>
        <a:lstStyle/>
        <a:p>
          <a:r>
            <a:rPr lang="en-GB" sz="1800" b="1" dirty="0"/>
            <a:t>Infrastructures for conductors and characterisation</a:t>
          </a:r>
        </a:p>
      </dgm:t>
    </dgm:pt>
    <dgm:pt modelId="{791ED7BF-FBDA-094F-B243-2BC9BEF0182F}" type="parTrans" cxnId="{D8544EA6-3A59-AB4D-9163-33D00F596AFB}">
      <dgm:prSet/>
      <dgm:spPr/>
      <dgm:t>
        <a:bodyPr/>
        <a:lstStyle/>
        <a:p>
          <a:endParaRPr lang="en-GB"/>
        </a:p>
      </dgm:t>
    </dgm:pt>
    <dgm:pt modelId="{BA12C6B0-E793-7341-8397-3A1DACC6B895}" type="sibTrans" cxnId="{D8544EA6-3A59-AB4D-9163-33D00F596AFB}">
      <dgm:prSet/>
      <dgm:spPr/>
      <dgm:t>
        <a:bodyPr/>
        <a:lstStyle/>
        <a:p>
          <a:endParaRPr lang="en-GB"/>
        </a:p>
      </dgm:t>
    </dgm:pt>
    <dgm:pt modelId="{810AC6EA-67D3-0D4D-9C22-D0FB5C0A3B97}">
      <dgm:prSet custT="1"/>
      <dgm:spPr/>
      <dgm:t>
        <a:bodyPr/>
        <a:lstStyle/>
        <a:p>
          <a:r>
            <a:rPr lang="en-GB" sz="1800" b="1" dirty="0"/>
            <a:t>Infrastructures for building demonstrators, short magnet models and full-scale prototypes</a:t>
          </a:r>
        </a:p>
      </dgm:t>
    </dgm:pt>
    <dgm:pt modelId="{E6D30B51-C899-1F41-945C-441D8F31AF2A}" type="parTrans" cxnId="{53C17685-B76A-FB49-9B41-7FEA3F93094E}">
      <dgm:prSet/>
      <dgm:spPr/>
      <dgm:t>
        <a:bodyPr/>
        <a:lstStyle/>
        <a:p>
          <a:endParaRPr lang="en-GB"/>
        </a:p>
      </dgm:t>
    </dgm:pt>
    <dgm:pt modelId="{FEDEAAC4-4A38-4E48-A04E-D0254BB9B06E}" type="sibTrans" cxnId="{53C17685-B76A-FB49-9B41-7FEA3F93094E}">
      <dgm:prSet/>
      <dgm:spPr/>
      <dgm:t>
        <a:bodyPr/>
        <a:lstStyle/>
        <a:p>
          <a:endParaRPr lang="en-GB"/>
        </a:p>
      </dgm:t>
    </dgm:pt>
    <dgm:pt modelId="{2F6940EF-A42A-E440-9514-4DC359AAA6DE}">
      <dgm:prSet custT="1"/>
      <dgm:spPr/>
      <dgm:t>
        <a:bodyPr/>
        <a:lstStyle/>
        <a:p>
          <a:r>
            <a:rPr lang="en-GB" sz="1800" b="1"/>
            <a:t>Novel instrumentation, diagnostics and measurement equipment</a:t>
          </a:r>
        </a:p>
      </dgm:t>
    </dgm:pt>
    <dgm:pt modelId="{8E370957-E5C2-9F43-855E-B5A4BC4929C9}" type="parTrans" cxnId="{DB53B4AC-6A67-6343-A9D4-345624D0E746}">
      <dgm:prSet/>
      <dgm:spPr/>
      <dgm:t>
        <a:bodyPr/>
        <a:lstStyle/>
        <a:p>
          <a:endParaRPr lang="en-GB"/>
        </a:p>
      </dgm:t>
    </dgm:pt>
    <dgm:pt modelId="{54298230-07C0-0C4E-8F4E-3E461DDBAC4D}" type="sibTrans" cxnId="{DB53B4AC-6A67-6343-A9D4-345624D0E746}">
      <dgm:prSet/>
      <dgm:spPr/>
      <dgm:t>
        <a:bodyPr/>
        <a:lstStyle/>
        <a:p>
          <a:endParaRPr lang="en-GB"/>
        </a:p>
      </dgm:t>
    </dgm:pt>
    <dgm:pt modelId="{EEDCDEB2-C984-8649-A9D8-9578FA267FAF}" type="pres">
      <dgm:prSet presAssocID="{2D3F1D53-5761-874B-B4FC-A8E6F64B8C72}" presName="linearFlow" presStyleCnt="0">
        <dgm:presLayoutVars>
          <dgm:dir/>
          <dgm:animLvl val="lvl"/>
          <dgm:resizeHandles val="exact"/>
        </dgm:presLayoutVars>
      </dgm:prSet>
      <dgm:spPr/>
    </dgm:pt>
    <dgm:pt modelId="{55AB74A2-85C3-2046-97F0-7AB0FACE6381}" type="pres">
      <dgm:prSet presAssocID="{38DF4F20-BE55-0845-8199-8C2C021E5CB8}" presName="composite" presStyleCnt="0"/>
      <dgm:spPr/>
    </dgm:pt>
    <dgm:pt modelId="{E77CEF65-6A39-C144-BA5B-2E0ABE6C4366}" type="pres">
      <dgm:prSet presAssocID="{38DF4F20-BE55-0845-8199-8C2C021E5CB8}" presName="parentText" presStyleLbl="alignNode1" presStyleIdx="0" presStyleCnt="1" custLinFactX="109487" custLinFactNeighborX="200000" custLinFactNeighborY="7444">
        <dgm:presLayoutVars>
          <dgm:chMax val="1"/>
          <dgm:bulletEnabled val="1"/>
        </dgm:presLayoutVars>
      </dgm:prSet>
      <dgm:spPr/>
    </dgm:pt>
    <dgm:pt modelId="{FD755129-337A-774C-A774-B0D56FBE58F1}" type="pres">
      <dgm:prSet presAssocID="{38DF4F20-BE55-0845-8199-8C2C021E5CB8}" presName="descendantText" presStyleLbl="alignAcc1" presStyleIdx="0" presStyleCnt="1" custFlipVert="1" custFlipHor="1" custScaleX="100588" custScaleY="98006" custLinFactNeighborX="-71742" custLinFactNeighborY="992">
        <dgm:presLayoutVars>
          <dgm:bulletEnabled val="1"/>
        </dgm:presLayoutVars>
      </dgm:prSet>
      <dgm:spPr/>
    </dgm:pt>
  </dgm:ptLst>
  <dgm:cxnLst>
    <dgm:cxn modelId="{63ED0A09-16A9-E34A-9D0E-5A2A1D5C55C7}" type="presOf" srcId="{38DF4F20-BE55-0845-8199-8C2C021E5CB8}" destId="{E77CEF65-6A39-C144-BA5B-2E0ABE6C4366}" srcOrd="0" destOrd="0" presId="urn:microsoft.com/office/officeart/2005/8/layout/chevron2"/>
    <dgm:cxn modelId="{5A7E7661-7311-4840-96E6-DCAF8E104CBD}" type="presOf" srcId="{810AC6EA-67D3-0D4D-9C22-D0FB5C0A3B97}" destId="{FD755129-337A-774C-A774-B0D56FBE58F1}" srcOrd="0" destOrd="2" presId="urn:microsoft.com/office/officeart/2005/8/layout/chevron2"/>
    <dgm:cxn modelId="{DD99DF68-A655-AC47-92AF-A03EE8230310}" type="presOf" srcId="{2D3F1D53-5761-874B-B4FC-A8E6F64B8C72}" destId="{EEDCDEB2-C984-8649-A9D8-9578FA267FAF}" srcOrd="0" destOrd="0" presId="urn:microsoft.com/office/officeart/2005/8/layout/chevron2"/>
    <dgm:cxn modelId="{20FC887B-87BE-A04D-87B9-75A0266941D8}" type="presOf" srcId="{2F6940EF-A42A-E440-9514-4DC359AAA6DE}" destId="{FD755129-337A-774C-A774-B0D56FBE58F1}" srcOrd="0" destOrd="3" presId="urn:microsoft.com/office/officeart/2005/8/layout/chevron2"/>
    <dgm:cxn modelId="{53C17685-B76A-FB49-9B41-7FEA3F93094E}" srcId="{38DF4F20-BE55-0845-8199-8C2C021E5CB8}" destId="{810AC6EA-67D3-0D4D-9C22-D0FB5C0A3B97}" srcOrd="2" destOrd="0" parTransId="{E6D30B51-C899-1F41-945C-441D8F31AF2A}" sibTransId="{FEDEAAC4-4A38-4E48-A04E-D0254BB9B06E}"/>
    <dgm:cxn modelId="{12024596-E93E-994B-B6BE-181E1EA2FC6E}" srcId="{38DF4F20-BE55-0845-8199-8C2C021E5CB8}" destId="{E25A2560-3C9B-5C4B-AD3C-FDDB4AFCA41B}" srcOrd="0" destOrd="0" parTransId="{10E2EED7-93E0-C64A-AEC3-4BCE64071609}" sibTransId="{155090B7-224D-F049-9F6E-188ABBE39605}"/>
    <dgm:cxn modelId="{D8544EA6-3A59-AB4D-9163-33D00F596AFB}" srcId="{38DF4F20-BE55-0845-8199-8C2C021E5CB8}" destId="{05913922-B506-204E-B1BD-95C06EB9E8F6}" srcOrd="1" destOrd="0" parTransId="{791ED7BF-FBDA-094F-B243-2BC9BEF0182F}" sibTransId="{BA12C6B0-E793-7341-8397-3A1DACC6B895}"/>
    <dgm:cxn modelId="{DB53B4AC-6A67-6343-A9D4-345624D0E746}" srcId="{38DF4F20-BE55-0845-8199-8C2C021E5CB8}" destId="{2F6940EF-A42A-E440-9514-4DC359AAA6DE}" srcOrd="3" destOrd="0" parTransId="{8E370957-E5C2-9F43-855E-B5A4BC4929C9}" sibTransId="{54298230-07C0-0C4E-8F4E-3E461DDBAC4D}"/>
    <dgm:cxn modelId="{DE0574D8-784C-A54A-9581-6D6ED3CBF837}" type="presOf" srcId="{E25A2560-3C9B-5C4B-AD3C-FDDB4AFCA41B}" destId="{FD755129-337A-774C-A774-B0D56FBE58F1}" srcOrd="0" destOrd="0" presId="urn:microsoft.com/office/officeart/2005/8/layout/chevron2"/>
    <dgm:cxn modelId="{F21F5CD9-9DB4-2A46-87ED-E293732F82F2}" srcId="{2D3F1D53-5761-874B-B4FC-A8E6F64B8C72}" destId="{38DF4F20-BE55-0845-8199-8C2C021E5CB8}" srcOrd="0" destOrd="0" parTransId="{D5F80214-DC76-DE45-97E0-3B478407221C}" sibTransId="{936B5277-B784-6F47-B55E-E6213B4E6C98}"/>
    <dgm:cxn modelId="{9A25DDEE-D66F-3243-AFE2-E2134DAF298B}" type="presOf" srcId="{05913922-B506-204E-B1BD-95C06EB9E8F6}" destId="{FD755129-337A-774C-A774-B0D56FBE58F1}" srcOrd="0" destOrd="1" presId="urn:microsoft.com/office/officeart/2005/8/layout/chevron2"/>
    <dgm:cxn modelId="{67D0B278-B743-DB42-AC18-0CAFE8E1B14E}" type="presParOf" srcId="{EEDCDEB2-C984-8649-A9D8-9578FA267FAF}" destId="{55AB74A2-85C3-2046-97F0-7AB0FACE6381}" srcOrd="0" destOrd="0" presId="urn:microsoft.com/office/officeart/2005/8/layout/chevron2"/>
    <dgm:cxn modelId="{A61EA603-1087-FD46-9192-A49A3CEC7464}" type="presParOf" srcId="{55AB74A2-85C3-2046-97F0-7AB0FACE6381}" destId="{E77CEF65-6A39-C144-BA5B-2E0ABE6C4366}" srcOrd="0" destOrd="0" presId="urn:microsoft.com/office/officeart/2005/8/layout/chevron2"/>
    <dgm:cxn modelId="{CA59D3D2-629B-AE4E-8B93-A63259578E4C}" type="presParOf" srcId="{55AB74A2-85C3-2046-97F0-7AB0FACE6381}" destId="{FD755129-337A-774C-A774-B0D56FBE58F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EF65-6A39-C144-BA5B-2E0ABE6C4366}">
      <dsp:nvSpPr>
        <dsp:cNvPr id="0" name=""/>
        <dsp:cNvSpPr/>
      </dsp:nvSpPr>
      <dsp:spPr>
        <a:xfrm rot="5400000">
          <a:off x="6254289" y="809197"/>
          <a:ext cx="2078478" cy="1296786"/>
        </a:xfrm>
        <a:prstGeom prst="chevron">
          <a:avLst/>
        </a:prstGeom>
        <a:solidFill>
          <a:schemeClr val="tx1">
            <a:lumMod val="5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t>12 Tesla</a:t>
          </a:r>
        </a:p>
        <a:p>
          <a:pPr marL="0" lvl="0" indent="0" algn="ctr" defTabSz="889000">
            <a:lnSpc>
              <a:spcPct val="90000"/>
            </a:lnSpc>
            <a:spcBef>
              <a:spcPct val="0"/>
            </a:spcBef>
            <a:spcAft>
              <a:spcPct val="35000"/>
            </a:spcAft>
            <a:buNone/>
          </a:pPr>
          <a:r>
            <a:rPr lang="en-GB" sz="2000" kern="1200" dirty="0"/>
            <a:t>Robust</a:t>
          </a:r>
        </a:p>
      </dsp:txBody>
      <dsp:txXfrm rot="-5400000">
        <a:off x="6645135" y="1066744"/>
        <a:ext cx="1296786" cy="781692"/>
      </dsp:txXfrm>
    </dsp:sp>
    <dsp:sp modelId="{FD755129-337A-774C-A774-B0D56FBE58F1}">
      <dsp:nvSpPr>
        <dsp:cNvPr id="0" name=""/>
        <dsp:cNvSpPr/>
      </dsp:nvSpPr>
      <dsp:spPr>
        <a:xfrm rot="5400000" flipH="1" flipV="1">
          <a:off x="2481212" y="-2191109"/>
          <a:ext cx="1610562" cy="657298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1" kern="1200" dirty="0"/>
            <a:t>Accelerator-size demonstrator of maturity of Nb</a:t>
          </a:r>
          <a:r>
            <a:rPr lang="en-GB" sz="1800" b="1" kern="1200" baseline="-25000" dirty="0"/>
            <a:t>3</a:t>
          </a:r>
          <a:r>
            <a:rPr lang="en-GB" sz="1800" b="1" kern="1200" dirty="0"/>
            <a:t>Sn technologies, including improved manufacturability through collaboration with industrial partners</a:t>
          </a:r>
        </a:p>
        <a:p>
          <a:pPr marL="57150" lvl="1" indent="-57150" algn="l" defTabSz="355600">
            <a:lnSpc>
              <a:spcPct val="90000"/>
            </a:lnSpc>
            <a:spcBef>
              <a:spcPct val="0"/>
            </a:spcBef>
            <a:spcAft>
              <a:spcPct val="15000"/>
            </a:spcAft>
            <a:buChar char="•"/>
          </a:pPr>
          <a:endParaRPr lang="en-GB" sz="800" b="1" kern="1200" dirty="0"/>
        </a:p>
        <a:p>
          <a:pPr marL="171450" lvl="1" indent="-171450" algn="l" defTabSz="800100">
            <a:lnSpc>
              <a:spcPct val="90000"/>
            </a:lnSpc>
            <a:spcBef>
              <a:spcPct val="0"/>
            </a:spcBef>
            <a:spcAft>
              <a:spcPct val="15000"/>
            </a:spcAft>
            <a:buChar char="•"/>
          </a:pPr>
          <a:r>
            <a:rPr lang="en-GB" sz="1800" b="1" kern="1200" dirty="0"/>
            <a:t>Reaching 14+T with this 12 T robust technology will be aided by increased </a:t>
          </a:r>
          <a:r>
            <a:rPr lang="en-GB" sz="1800" b="1" kern="1200" dirty="0" err="1"/>
            <a:t>J</a:t>
          </a:r>
          <a:r>
            <a:rPr lang="en-GB" sz="1800" b="1" kern="1200" baseline="-25000" dirty="0" err="1"/>
            <a:t>c</a:t>
          </a:r>
          <a:r>
            <a:rPr lang="en-GB" sz="1800" b="1" kern="1200" dirty="0"/>
            <a:t> and enhanced mechanical properties of Nb</a:t>
          </a:r>
          <a:r>
            <a:rPr lang="en-GB" sz="1800" b="1" kern="1200" baseline="-25000" dirty="0"/>
            <a:t>3</a:t>
          </a:r>
          <a:r>
            <a:rPr lang="en-GB" sz="1800" b="1" kern="1200" dirty="0"/>
            <a:t>Sn conductor</a:t>
          </a:r>
        </a:p>
      </dsp:txBody>
      <dsp:txXfrm rot="-5400000">
        <a:off x="78621" y="368724"/>
        <a:ext cx="6494367" cy="1453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EF65-6A39-C144-BA5B-2E0ABE6C4366}">
      <dsp:nvSpPr>
        <dsp:cNvPr id="0" name=""/>
        <dsp:cNvSpPr/>
      </dsp:nvSpPr>
      <dsp:spPr>
        <a:xfrm rot="5400000">
          <a:off x="2677412" y="308153"/>
          <a:ext cx="1691044" cy="1183731"/>
        </a:xfrm>
        <a:prstGeom prst="chevron">
          <a:avLst/>
        </a:prstGeom>
        <a:solidFill>
          <a:schemeClr val="tx1">
            <a:lumMod val="5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GB" sz="1600" kern="1200" dirty="0"/>
        </a:p>
        <a:p>
          <a:pPr marL="0" lvl="0" indent="0" algn="ctr" defTabSz="711200">
            <a:lnSpc>
              <a:spcPct val="90000"/>
            </a:lnSpc>
            <a:spcBef>
              <a:spcPct val="0"/>
            </a:spcBef>
            <a:spcAft>
              <a:spcPct val="35000"/>
            </a:spcAft>
            <a:buNone/>
          </a:pPr>
          <a:r>
            <a:rPr lang="en-GB" sz="1600" kern="1200" dirty="0"/>
            <a:t>Nb</a:t>
          </a:r>
          <a:r>
            <a:rPr lang="en-GB" sz="1600" kern="1200" baseline="-25000" dirty="0"/>
            <a:t>3</a:t>
          </a:r>
          <a:r>
            <a:rPr lang="en-GB" sz="1600" kern="1200" dirty="0"/>
            <a:t>Sn Conductor</a:t>
          </a:r>
        </a:p>
        <a:p>
          <a:pPr marL="0" lvl="0" indent="0" algn="ctr" defTabSz="711200">
            <a:lnSpc>
              <a:spcPct val="90000"/>
            </a:lnSpc>
            <a:spcBef>
              <a:spcPct val="0"/>
            </a:spcBef>
            <a:spcAft>
              <a:spcPct val="35000"/>
            </a:spcAft>
            <a:buNone/>
          </a:pPr>
          <a:r>
            <a:rPr lang="en-GB" sz="1600" kern="1200" dirty="0"/>
            <a:t>R&amp;D</a:t>
          </a:r>
        </a:p>
      </dsp:txBody>
      <dsp:txXfrm rot="-5400000">
        <a:off x="2931069" y="646363"/>
        <a:ext cx="1183731" cy="507313"/>
      </dsp:txXfrm>
    </dsp:sp>
    <dsp:sp modelId="{FD755129-337A-774C-A774-B0D56FBE58F1}">
      <dsp:nvSpPr>
        <dsp:cNvPr id="0" name=""/>
        <dsp:cNvSpPr/>
      </dsp:nvSpPr>
      <dsp:spPr>
        <a:xfrm rot="5400000" flipH="1" flipV="1">
          <a:off x="863419" y="-860055"/>
          <a:ext cx="1190629" cy="291746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New Nb</a:t>
          </a:r>
          <a:r>
            <a:rPr lang="en-US" sz="1400" kern="1200" baseline="-25000" dirty="0"/>
            <a:t>3</a:t>
          </a:r>
          <a:r>
            <a:rPr lang="en-US" sz="1400" kern="1200" dirty="0"/>
            <a:t>Sn wire structures with </a:t>
          </a:r>
          <a:r>
            <a:rPr lang="en-US" sz="1400" kern="1200" dirty="0">
              <a:solidFill>
                <a:srgbClr val="00ADFF"/>
              </a:solidFill>
            </a:rPr>
            <a:t>enhanced mechanical </a:t>
          </a:r>
          <a:r>
            <a:rPr lang="en-GB" sz="1400" kern="1200" dirty="0">
              <a:solidFill>
                <a:srgbClr val="00ADFF"/>
              </a:solidFill>
            </a:rPr>
            <a:t>strength</a:t>
          </a:r>
          <a:r>
            <a:rPr lang="en-US" sz="1400" kern="1200" dirty="0"/>
            <a:t> </a:t>
          </a:r>
          <a:endParaRPr lang="en-GB" sz="1400" kern="1200" dirty="0"/>
        </a:p>
        <a:p>
          <a:pPr marL="114300" lvl="1" indent="-114300" algn="l" defTabSz="622300">
            <a:lnSpc>
              <a:spcPct val="90000"/>
            </a:lnSpc>
            <a:spcBef>
              <a:spcPct val="0"/>
            </a:spcBef>
            <a:spcAft>
              <a:spcPct val="15000"/>
            </a:spcAft>
            <a:buChar char="•"/>
          </a:pPr>
          <a:r>
            <a:rPr lang="en-US" sz="1400" kern="1200" dirty="0">
              <a:solidFill>
                <a:srgbClr val="00ADFF"/>
              </a:solidFill>
            </a:rPr>
            <a:t>Higher </a:t>
          </a:r>
          <a:r>
            <a:rPr lang="en-US" sz="1400" kern="1200" dirty="0" err="1">
              <a:solidFill>
                <a:srgbClr val="00ADFF"/>
              </a:solidFill>
            </a:rPr>
            <a:t>Jc</a:t>
          </a:r>
          <a:r>
            <a:rPr lang="en-US" sz="1400" kern="1200" dirty="0">
              <a:solidFill>
                <a:srgbClr val="00ADFF"/>
              </a:solidFill>
            </a:rPr>
            <a:t> </a:t>
          </a:r>
          <a:r>
            <a:rPr lang="en-US" sz="1400" kern="1200" dirty="0"/>
            <a:t>(increased margins)</a:t>
          </a:r>
          <a:endParaRPr lang="en-GB" sz="1400" kern="1200" dirty="0"/>
        </a:p>
        <a:p>
          <a:pPr marL="114300" lvl="1" indent="-114300" algn="l" defTabSz="622300">
            <a:lnSpc>
              <a:spcPct val="90000"/>
            </a:lnSpc>
            <a:spcBef>
              <a:spcPct val="0"/>
            </a:spcBef>
            <a:spcAft>
              <a:spcPct val="15000"/>
            </a:spcAft>
            <a:buChar char="•"/>
          </a:pPr>
          <a:r>
            <a:rPr lang="en-US" sz="1400" kern="1200" dirty="0">
              <a:solidFill>
                <a:srgbClr val="00ADFF"/>
              </a:solidFill>
            </a:rPr>
            <a:t>Industrialization</a:t>
          </a:r>
          <a:r>
            <a:rPr lang="en-US" sz="1400" kern="1200" dirty="0"/>
            <a:t> of improved superconductors</a:t>
          </a:r>
          <a:endParaRPr lang="en-GB" sz="1400" kern="1200" dirty="0"/>
        </a:p>
      </dsp:txBody>
      <dsp:txXfrm rot="-5400000">
        <a:off x="58122" y="61486"/>
        <a:ext cx="2859346" cy="1074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8F5C7-8819-F44C-BA65-560522855D24}">
      <dsp:nvSpPr>
        <dsp:cNvPr id="0" name=""/>
        <dsp:cNvSpPr/>
      </dsp:nvSpPr>
      <dsp:spPr>
        <a:xfrm rot="5400000">
          <a:off x="-261320" y="263023"/>
          <a:ext cx="1742133" cy="1219493"/>
        </a:xfrm>
        <a:prstGeom prst="chevron">
          <a:avLst/>
        </a:prstGeom>
        <a:solidFill>
          <a:schemeClr val="tx1">
            <a:lumMod val="5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en-GB" sz="800" kern="1200"/>
        </a:p>
        <a:p>
          <a:pPr marL="0" lvl="0" indent="0" algn="ctr" defTabSz="355600">
            <a:lnSpc>
              <a:spcPct val="90000"/>
            </a:lnSpc>
            <a:spcBef>
              <a:spcPct val="0"/>
            </a:spcBef>
            <a:spcAft>
              <a:spcPct val="35000"/>
            </a:spcAft>
            <a:buNone/>
          </a:pPr>
          <a:r>
            <a:rPr lang="en-GB" sz="1600" kern="1200"/>
            <a:t>Novel Magnet Structures</a:t>
          </a:r>
        </a:p>
      </dsp:txBody>
      <dsp:txXfrm rot="-5400000">
        <a:off x="1" y="611450"/>
        <a:ext cx="1219493" cy="522640"/>
      </dsp:txXfrm>
    </dsp:sp>
    <dsp:sp modelId="{0EAAF3D7-AC8D-8546-80D3-B896D4994C8C}">
      <dsp:nvSpPr>
        <dsp:cNvPr id="0" name=""/>
        <dsp:cNvSpPr/>
      </dsp:nvSpPr>
      <dsp:spPr>
        <a:xfrm rot="5400000">
          <a:off x="2204936" y="-983739"/>
          <a:ext cx="1132982" cy="310386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Magnet structures </a:t>
          </a:r>
          <a:r>
            <a:rPr lang="en-GB" sz="1400" kern="1200" dirty="0"/>
            <a:t>need to be adapted via </a:t>
          </a:r>
          <a:r>
            <a:rPr lang="en-GB" sz="1400" kern="1200" dirty="0">
              <a:solidFill>
                <a:srgbClr val="00ADFF"/>
              </a:solidFill>
            </a:rPr>
            <a:t>stress management </a:t>
          </a:r>
          <a:r>
            <a:rPr lang="en-GB" sz="1400" kern="1200" dirty="0"/>
            <a:t>to cope </a:t>
          </a:r>
          <a:r>
            <a:rPr lang="en-US" sz="1400" kern="1200" dirty="0"/>
            <a:t>with performance limitations due to </a:t>
          </a:r>
          <a:r>
            <a:rPr lang="en-GB" sz="1400" kern="1200" dirty="0"/>
            <a:t>Nb</a:t>
          </a:r>
          <a:r>
            <a:rPr lang="en-GB" sz="1400" kern="1200" baseline="-25000" dirty="0"/>
            <a:t>3</a:t>
          </a:r>
          <a:r>
            <a:rPr lang="en-GB" sz="1400" kern="1200" dirty="0"/>
            <a:t>Sn </a:t>
          </a:r>
          <a:r>
            <a:rPr lang="en-US" sz="1400" kern="1200" dirty="0"/>
            <a:t>stress/strain sensitivity and thermomechanical </a:t>
          </a:r>
          <a:r>
            <a:rPr lang="en-US" sz="1400" kern="1200" dirty="0" err="1"/>
            <a:t>behaviour</a:t>
          </a:r>
          <a:endParaRPr lang="en-GB" sz="1400" kern="1200" dirty="0"/>
        </a:p>
      </dsp:txBody>
      <dsp:txXfrm rot="-5400000">
        <a:off x="1219493" y="57012"/>
        <a:ext cx="3048560" cy="10223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4F926-16E6-DD4C-ABAE-195B0B0FC8F8}">
      <dsp:nvSpPr>
        <dsp:cNvPr id="0" name=""/>
        <dsp:cNvSpPr/>
      </dsp:nvSpPr>
      <dsp:spPr>
        <a:xfrm>
          <a:off x="1224068" y="0"/>
          <a:ext cx="989223" cy="1512723"/>
        </a:xfrm>
        <a:prstGeom prst="trapezoid">
          <a:avLst>
            <a:gd name="adj" fmla="val 50000"/>
          </a:avLst>
        </a:prstGeom>
        <a:solidFill>
          <a:srgbClr val="B4C7E7"/>
        </a:solidFill>
        <a:ln w="19050" cap="flat" cmpd="sng" algn="ctr">
          <a:solidFill>
            <a:srgbClr val="2F559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fr-FR" sz="1400" kern="1200" dirty="0">
            <a:effectLst/>
          </a:endParaRPr>
        </a:p>
        <a:p>
          <a:pPr marL="0" lvl="0" indent="0" algn="ctr" defTabSz="622300">
            <a:lnSpc>
              <a:spcPct val="90000"/>
            </a:lnSpc>
            <a:spcBef>
              <a:spcPct val="0"/>
            </a:spcBef>
            <a:spcAft>
              <a:spcPct val="35000"/>
            </a:spcAft>
            <a:buNone/>
          </a:pPr>
          <a:endParaRPr lang="fr-FR" sz="1400" kern="1200" dirty="0">
            <a:effectLst/>
          </a:endParaRPr>
        </a:p>
        <a:p>
          <a:pPr marL="0" lvl="0" indent="0" algn="ctr" defTabSz="622300">
            <a:lnSpc>
              <a:spcPct val="90000"/>
            </a:lnSpc>
            <a:spcBef>
              <a:spcPct val="0"/>
            </a:spcBef>
            <a:spcAft>
              <a:spcPct val="35000"/>
            </a:spcAft>
            <a:buNone/>
          </a:pPr>
          <a:r>
            <a:rPr lang="fr-FR" sz="1400" kern="1200" dirty="0">
              <a:effectLst/>
            </a:rPr>
            <a:t>16 </a:t>
          </a:r>
          <a:r>
            <a:rPr lang="fr-FR" sz="1400" kern="1200" dirty="0" err="1">
              <a:effectLst/>
            </a:rPr>
            <a:t>T</a:t>
          </a:r>
          <a:r>
            <a:rPr lang="fr-FR" sz="1400" kern="1200" dirty="0">
              <a:effectLst/>
            </a:rPr>
            <a:t> </a:t>
          </a:r>
        </a:p>
        <a:p>
          <a:pPr marL="0" lvl="0" indent="0" algn="ctr" defTabSz="622300">
            <a:lnSpc>
              <a:spcPct val="90000"/>
            </a:lnSpc>
            <a:spcBef>
              <a:spcPct val="0"/>
            </a:spcBef>
            <a:spcAft>
              <a:spcPct val="35000"/>
            </a:spcAft>
            <a:buNone/>
          </a:pPr>
          <a:r>
            <a:rPr lang="fr-FR" sz="1400" kern="1200" dirty="0" err="1">
              <a:effectLst/>
            </a:rPr>
            <a:t>Demo</a:t>
          </a:r>
          <a:endParaRPr lang="fr-FR" sz="1400" kern="1200" dirty="0">
            <a:effectLst/>
          </a:endParaRPr>
        </a:p>
      </dsp:txBody>
      <dsp:txXfrm>
        <a:off x="1224068" y="0"/>
        <a:ext cx="989223" cy="1512723"/>
      </dsp:txXfrm>
    </dsp:sp>
    <dsp:sp modelId="{02801C31-EE4F-4A64-9B4C-76EA8A0D4ABE}">
      <dsp:nvSpPr>
        <dsp:cNvPr id="0" name=""/>
        <dsp:cNvSpPr/>
      </dsp:nvSpPr>
      <dsp:spPr>
        <a:xfrm>
          <a:off x="821505" y="1512723"/>
          <a:ext cx="1794349" cy="1231200"/>
        </a:xfrm>
        <a:prstGeom prst="trapezoid">
          <a:avLst>
            <a:gd name="adj" fmla="val 32697"/>
          </a:avLst>
        </a:prstGeom>
        <a:solidFill>
          <a:srgbClr val="8FAADC"/>
        </a:solidFill>
        <a:ln w="19050" cap="flat" cmpd="sng" algn="ctr">
          <a:solidFill>
            <a:srgbClr val="2F559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chemeClr val="bg1"/>
              </a:solidFill>
              <a:effectLst/>
            </a:rPr>
            <a:t>14 </a:t>
          </a:r>
          <a:r>
            <a:rPr lang="fr-FR" sz="1400" kern="1200" dirty="0" err="1">
              <a:solidFill>
                <a:schemeClr val="bg1"/>
              </a:solidFill>
              <a:effectLst/>
            </a:rPr>
            <a:t>T</a:t>
          </a:r>
          <a:r>
            <a:rPr lang="fr-FR" sz="1400" kern="1200" dirty="0">
              <a:solidFill>
                <a:schemeClr val="bg1"/>
              </a:solidFill>
              <a:effectLst/>
            </a:rPr>
            <a:t> </a:t>
          </a:r>
        </a:p>
        <a:p>
          <a:pPr marL="0" lvl="0" indent="0" algn="ctr" defTabSz="622300">
            <a:lnSpc>
              <a:spcPct val="90000"/>
            </a:lnSpc>
            <a:spcBef>
              <a:spcPct val="0"/>
            </a:spcBef>
            <a:spcAft>
              <a:spcPct val="35000"/>
            </a:spcAft>
            <a:buNone/>
          </a:pPr>
          <a:r>
            <a:rPr lang="fr-FR" sz="1400" kern="1200" dirty="0" err="1">
              <a:solidFill>
                <a:schemeClr val="bg1"/>
              </a:solidFill>
              <a:effectLst/>
            </a:rPr>
            <a:t>Demo</a:t>
          </a:r>
          <a:endParaRPr lang="fr-FR" sz="1400" kern="1200" dirty="0">
            <a:solidFill>
              <a:schemeClr val="bg1"/>
            </a:solidFill>
            <a:effectLst/>
          </a:endParaRPr>
        </a:p>
      </dsp:txBody>
      <dsp:txXfrm>
        <a:off x="1135516" y="1512723"/>
        <a:ext cx="1166327" cy="1231200"/>
      </dsp:txXfrm>
    </dsp:sp>
    <dsp:sp modelId="{0DC2EDF2-FCF5-4C1E-8FDD-1FD475E448FE}">
      <dsp:nvSpPr>
        <dsp:cNvPr id="0" name=""/>
        <dsp:cNvSpPr/>
      </dsp:nvSpPr>
      <dsp:spPr>
        <a:xfrm>
          <a:off x="234670" y="2743924"/>
          <a:ext cx="2968018" cy="1794777"/>
        </a:xfrm>
        <a:prstGeom prst="trapezoid">
          <a:avLst>
            <a:gd name="adj" fmla="val 32697"/>
          </a:avLst>
        </a:prstGeom>
        <a:solidFill>
          <a:srgbClr val="2F5597"/>
        </a:solidFill>
        <a:ln w="19050" cap="flat" cmpd="sng" algn="ctr">
          <a:solidFill>
            <a:srgbClr val="2F559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err="1">
              <a:solidFill>
                <a:schemeClr val="bg1"/>
              </a:solidFill>
              <a:effectLst/>
            </a:rPr>
            <a:t>Subscale</a:t>
          </a:r>
          <a:r>
            <a:rPr lang="fr-FR" sz="1400" kern="1200" dirty="0">
              <a:solidFill>
                <a:schemeClr val="bg1"/>
              </a:solidFill>
              <a:effectLst/>
            </a:rPr>
            <a:t> </a:t>
          </a:r>
          <a:r>
            <a:rPr lang="fr-FR" sz="1400" kern="1200" dirty="0" err="1">
              <a:solidFill>
                <a:schemeClr val="bg1"/>
              </a:solidFill>
              <a:effectLst/>
            </a:rPr>
            <a:t>Demonstrators</a:t>
          </a:r>
          <a:endParaRPr lang="fr-FR" sz="1400" kern="1200" dirty="0">
            <a:solidFill>
              <a:schemeClr val="bg1"/>
            </a:solidFill>
            <a:effectLst/>
          </a:endParaRPr>
        </a:p>
      </dsp:txBody>
      <dsp:txXfrm>
        <a:off x="754074" y="2743924"/>
        <a:ext cx="1929211" cy="1794777"/>
      </dsp:txXfrm>
    </dsp:sp>
    <dsp:sp modelId="{ECDB2EBB-F16C-4ECC-9275-F760579F0BDD}">
      <dsp:nvSpPr>
        <dsp:cNvPr id="0" name=""/>
        <dsp:cNvSpPr/>
      </dsp:nvSpPr>
      <dsp:spPr>
        <a:xfrm>
          <a:off x="160911" y="4538701"/>
          <a:ext cx="3115537" cy="225586"/>
        </a:xfrm>
        <a:prstGeom prst="trapezoid">
          <a:avLst>
            <a:gd name="adj" fmla="val 32697"/>
          </a:avLst>
        </a:prstGeom>
        <a:solidFill>
          <a:srgbClr val="203864"/>
        </a:solidFill>
        <a:ln w="19050" cap="flat" cmpd="sng" algn="ctr">
          <a:solidFill>
            <a:srgbClr val="2F559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err="1">
              <a:solidFill>
                <a:schemeClr val="bg1"/>
              </a:solidFill>
              <a:effectLst/>
            </a:rPr>
            <a:t>Powered</a:t>
          </a:r>
          <a:r>
            <a:rPr lang="fr-FR" sz="1400" kern="1200" dirty="0">
              <a:solidFill>
                <a:schemeClr val="bg1"/>
              </a:solidFill>
              <a:effectLst/>
            </a:rPr>
            <a:t> </a:t>
          </a:r>
          <a:r>
            <a:rPr lang="fr-FR" sz="1400" kern="1200" dirty="0" err="1">
              <a:solidFill>
                <a:schemeClr val="bg1"/>
              </a:solidFill>
              <a:effectLst/>
            </a:rPr>
            <a:t>samples</a:t>
          </a:r>
          <a:endParaRPr lang="fr-FR" sz="1400" kern="1200" dirty="0">
            <a:solidFill>
              <a:schemeClr val="bg1"/>
            </a:solidFill>
            <a:effectLst/>
          </a:endParaRPr>
        </a:p>
      </dsp:txBody>
      <dsp:txXfrm>
        <a:off x="706130" y="4538701"/>
        <a:ext cx="2025099" cy="225586"/>
      </dsp:txXfrm>
    </dsp:sp>
    <dsp:sp modelId="{55277117-BAE5-4B11-8799-FFE97ACE55CE}">
      <dsp:nvSpPr>
        <dsp:cNvPr id="0" name=""/>
        <dsp:cNvSpPr/>
      </dsp:nvSpPr>
      <dsp:spPr>
        <a:xfrm>
          <a:off x="0" y="4764288"/>
          <a:ext cx="3437359" cy="492131"/>
        </a:xfrm>
        <a:prstGeom prst="trapezoid">
          <a:avLst>
            <a:gd name="adj" fmla="val 32697"/>
          </a:avLst>
        </a:prstGeom>
        <a:solidFill>
          <a:srgbClr val="203864"/>
        </a:solidFill>
        <a:ln w="19050" cap="flat" cmpd="sng" algn="ctr">
          <a:solidFill>
            <a:srgbClr val="2F559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chemeClr val="bg1"/>
              </a:solidFill>
              <a:effectLst/>
            </a:rPr>
            <a:t>Non-</a:t>
          </a:r>
          <a:r>
            <a:rPr lang="fr-FR" sz="1400" kern="1200" dirty="0" err="1">
              <a:solidFill>
                <a:schemeClr val="bg1"/>
              </a:solidFill>
              <a:effectLst/>
            </a:rPr>
            <a:t>powered</a:t>
          </a:r>
          <a:r>
            <a:rPr lang="fr-FR" sz="1400" kern="1200" dirty="0">
              <a:solidFill>
                <a:schemeClr val="bg1"/>
              </a:solidFill>
              <a:effectLst/>
            </a:rPr>
            <a:t> </a:t>
          </a:r>
          <a:r>
            <a:rPr lang="fr-FR" sz="1400" kern="1200" dirty="0" err="1">
              <a:solidFill>
                <a:schemeClr val="bg1"/>
              </a:solidFill>
              <a:effectLst/>
            </a:rPr>
            <a:t>samples</a:t>
          </a:r>
          <a:endParaRPr lang="fr-FR" sz="1400" kern="1200" dirty="0">
            <a:solidFill>
              <a:schemeClr val="bg1"/>
            </a:solidFill>
            <a:effectLst/>
          </a:endParaRPr>
        </a:p>
      </dsp:txBody>
      <dsp:txXfrm>
        <a:off x="601538" y="4764288"/>
        <a:ext cx="2234283" cy="4921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EF65-6A39-C144-BA5B-2E0ABE6C4366}">
      <dsp:nvSpPr>
        <dsp:cNvPr id="0" name=""/>
        <dsp:cNvSpPr/>
      </dsp:nvSpPr>
      <dsp:spPr>
        <a:xfrm rot="5400000">
          <a:off x="2724314" y="285003"/>
          <a:ext cx="1738535" cy="1182539"/>
        </a:xfrm>
        <a:prstGeom prst="chevron">
          <a:avLst/>
        </a:prstGeom>
        <a:solidFill>
          <a:schemeClr val="tx1">
            <a:lumMod val="5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HTS Conductors</a:t>
          </a:r>
        </a:p>
      </dsp:txBody>
      <dsp:txXfrm rot="-5400000">
        <a:off x="3002313" y="598275"/>
        <a:ext cx="1182539" cy="555996"/>
      </dsp:txXfrm>
    </dsp:sp>
    <dsp:sp modelId="{FD755129-337A-774C-A774-B0D56FBE58F1}">
      <dsp:nvSpPr>
        <dsp:cNvPr id="0" name=""/>
        <dsp:cNvSpPr/>
      </dsp:nvSpPr>
      <dsp:spPr>
        <a:xfrm rot="5400000" flipH="1" flipV="1">
          <a:off x="929143" y="-916487"/>
          <a:ext cx="1144026" cy="3002312"/>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b="1" kern="1200" dirty="0"/>
            <a:t>Improvement of </a:t>
          </a:r>
          <a:r>
            <a:rPr lang="en-GB" sz="1200" b="1" kern="1200" dirty="0" err="1"/>
            <a:t>ReBCO</a:t>
          </a:r>
          <a:r>
            <a:rPr lang="en-GB" sz="1200" b="1" kern="1200" dirty="0"/>
            <a:t> conductors for </a:t>
          </a:r>
          <a:r>
            <a:rPr lang="en-GB" sz="1200" b="1" kern="1200" dirty="0">
              <a:solidFill>
                <a:srgbClr val="00ADFF"/>
              </a:solidFill>
            </a:rPr>
            <a:t>low magnetisation demand and mechanical robustness</a:t>
          </a:r>
        </a:p>
        <a:p>
          <a:pPr marL="114300" lvl="1" indent="-114300" algn="l" defTabSz="533400">
            <a:lnSpc>
              <a:spcPct val="90000"/>
            </a:lnSpc>
            <a:spcBef>
              <a:spcPct val="0"/>
            </a:spcBef>
            <a:spcAft>
              <a:spcPct val="15000"/>
            </a:spcAft>
            <a:buChar char="•"/>
          </a:pPr>
          <a:r>
            <a:rPr lang="en-GB" sz="1200" b="1" kern="1200" dirty="0"/>
            <a:t>Development of </a:t>
          </a:r>
          <a:r>
            <a:rPr lang="en-GB" sz="1200" b="1" kern="1200" dirty="0">
              <a:solidFill>
                <a:srgbClr val="00ADFF"/>
              </a:solidFill>
            </a:rPr>
            <a:t>practical HTS cables</a:t>
          </a:r>
        </a:p>
        <a:p>
          <a:pPr marL="114300" lvl="1" indent="-114300" algn="l" defTabSz="533400">
            <a:lnSpc>
              <a:spcPct val="90000"/>
            </a:lnSpc>
            <a:spcBef>
              <a:spcPct val="0"/>
            </a:spcBef>
            <a:spcAft>
              <a:spcPct val="15000"/>
            </a:spcAft>
            <a:buChar char="•"/>
          </a:pPr>
          <a:r>
            <a:rPr lang="en-GB" sz="1200" b="1" kern="1200" dirty="0"/>
            <a:t>Development of </a:t>
          </a:r>
          <a:r>
            <a:rPr lang="en-GB" sz="1200" b="1" kern="1200" dirty="0">
              <a:solidFill>
                <a:srgbClr val="00ADFF"/>
              </a:solidFill>
            </a:rPr>
            <a:t>alternative HTS superconductors such as IBS</a:t>
          </a:r>
        </a:p>
      </dsp:txBody>
      <dsp:txXfrm rot="-5400000">
        <a:off x="55848" y="68502"/>
        <a:ext cx="2946465" cy="10323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8F5C7-8819-F44C-BA65-560522855D24}">
      <dsp:nvSpPr>
        <dsp:cNvPr id="0" name=""/>
        <dsp:cNvSpPr/>
      </dsp:nvSpPr>
      <dsp:spPr>
        <a:xfrm rot="5400000">
          <a:off x="-261831" y="261831"/>
          <a:ext cx="1745541" cy="1221878"/>
        </a:xfrm>
        <a:prstGeom prst="chevron">
          <a:avLst/>
        </a:prstGeom>
        <a:solidFill>
          <a:schemeClr val="tx1">
            <a:lumMod val="5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a:t>HTS Magnets</a:t>
          </a:r>
        </a:p>
      </dsp:txBody>
      <dsp:txXfrm rot="-5400000">
        <a:off x="1" y="610938"/>
        <a:ext cx="1221878" cy="523663"/>
      </dsp:txXfrm>
    </dsp:sp>
    <dsp:sp modelId="{0EAAF3D7-AC8D-8546-80D3-B896D4994C8C}">
      <dsp:nvSpPr>
        <dsp:cNvPr id="0" name=""/>
        <dsp:cNvSpPr/>
      </dsp:nvSpPr>
      <dsp:spPr>
        <a:xfrm rot="5400000">
          <a:off x="2101038" y="-879159"/>
          <a:ext cx="1134601" cy="289292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b="1" kern="1200" dirty="0"/>
            <a:t>Development of subscale HTS insert coils for background field and development of </a:t>
          </a:r>
          <a:r>
            <a:rPr lang="en-GB" sz="1200" b="1" kern="1200" dirty="0">
              <a:solidFill>
                <a:srgbClr val="00ADFF"/>
              </a:solidFill>
            </a:rPr>
            <a:t>hybrid LTS/HTS magnets</a:t>
          </a:r>
        </a:p>
        <a:p>
          <a:pPr marL="114300" lvl="1" indent="-114300" algn="l" defTabSz="533400">
            <a:lnSpc>
              <a:spcPct val="90000"/>
            </a:lnSpc>
            <a:spcBef>
              <a:spcPct val="0"/>
            </a:spcBef>
            <a:spcAft>
              <a:spcPct val="15000"/>
            </a:spcAft>
            <a:buChar char="•"/>
          </a:pPr>
          <a:r>
            <a:rPr lang="en-GB" sz="1200" b="1" kern="1200" dirty="0"/>
            <a:t>Development of stand-alone </a:t>
          </a:r>
          <a:r>
            <a:rPr lang="en-GB" sz="1200" b="1" kern="1200" dirty="0">
              <a:solidFill>
                <a:srgbClr val="00ADFF"/>
              </a:solidFill>
            </a:rPr>
            <a:t>all-HTS demonstrator magnets</a:t>
          </a:r>
        </a:p>
      </dsp:txBody>
      <dsp:txXfrm rot="-5400000">
        <a:off x="1221879" y="55387"/>
        <a:ext cx="2837534" cy="10238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EF65-6A39-C144-BA5B-2E0ABE6C4366}">
      <dsp:nvSpPr>
        <dsp:cNvPr id="0" name=""/>
        <dsp:cNvSpPr/>
      </dsp:nvSpPr>
      <dsp:spPr>
        <a:xfrm rot="5400000">
          <a:off x="5574652" y="423200"/>
          <a:ext cx="2785022" cy="1949515"/>
        </a:xfrm>
        <a:prstGeom prst="chevron">
          <a:avLst/>
        </a:prstGeom>
        <a:solidFill>
          <a:schemeClr val="tx1">
            <a:lumMod val="5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GB" sz="2400" kern="1200"/>
        </a:p>
        <a:p>
          <a:pPr marL="0" lvl="0" indent="0" algn="ctr" defTabSz="1066800">
            <a:lnSpc>
              <a:spcPct val="90000"/>
            </a:lnSpc>
            <a:spcBef>
              <a:spcPct val="0"/>
            </a:spcBef>
            <a:spcAft>
              <a:spcPct val="35000"/>
            </a:spcAft>
            <a:buNone/>
          </a:pPr>
          <a:r>
            <a:rPr lang="en-GB" sz="2400" kern="1200"/>
            <a:t>Enabling Technologies</a:t>
          </a:r>
        </a:p>
      </dsp:txBody>
      <dsp:txXfrm rot="-5400000">
        <a:off x="5992406" y="980205"/>
        <a:ext cx="1949515" cy="835507"/>
      </dsp:txXfrm>
    </dsp:sp>
    <dsp:sp modelId="{FD755129-337A-774C-A774-B0D56FBE58F1}">
      <dsp:nvSpPr>
        <dsp:cNvPr id="0" name=""/>
        <dsp:cNvSpPr/>
      </dsp:nvSpPr>
      <dsp:spPr>
        <a:xfrm rot="5400000" flipH="1" flipV="1">
          <a:off x="2126270" y="-2087521"/>
          <a:ext cx="1775100" cy="602764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marR="0" lvl="1" indent="0" algn="l"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kern="1200" dirty="0"/>
            <a:t> Enhanced impregnation materials for HFM magnet coils</a:t>
          </a:r>
        </a:p>
        <a:p>
          <a:pPr marL="114300" marR="0" lvl="1" indent="0" algn="l"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kern="1200" dirty="0"/>
            <a:t> Enhanced insulation materials for HFM conductors and coils</a:t>
          </a:r>
        </a:p>
        <a:p>
          <a:pPr marL="114300" marR="0" lvl="1" indent="0" algn="l"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kern="1200" dirty="0"/>
            <a:t> New structural materials for HFM magnets with enhanced functionality through additive manufacturing</a:t>
          </a:r>
        </a:p>
        <a:p>
          <a:pPr marL="114300" marR="0" lvl="1" indent="0" algn="l"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kern="1200" dirty="0"/>
            <a:t> Common modelling and simulation tools for HFM magnets</a:t>
          </a:r>
        </a:p>
        <a:p>
          <a:pPr marL="114300" marR="0" lvl="1" indent="0" algn="l"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kern="1200" dirty="0"/>
            <a:t> Novel quench detection and protection methods for both Nb3Sn and HTS high-field magnets</a:t>
          </a:r>
        </a:p>
        <a:p>
          <a:pPr marL="114300" marR="0" lvl="1" indent="0" algn="l" defTabSz="6223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400" b="1" kern="1200"/>
            <a:t> Cryogenic and thermal management studies for HFM magnets</a:t>
          </a:r>
        </a:p>
      </dsp:txBody>
      <dsp:txXfrm rot="-5400000">
        <a:off x="86653" y="125402"/>
        <a:ext cx="5940988" cy="16017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EF65-6A39-C144-BA5B-2E0ABE6C4366}">
      <dsp:nvSpPr>
        <dsp:cNvPr id="0" name=""/>
        <dsp:cNvSpPr/>
      </dsp:nvSpPr>
      <dsp:spPr>
        <a:xfrm rot="5400000">
          <a:off x="5574652" y="423200"/>
          <a:ext cx="2785022" cy="1949515"/>
        </a:xfrm>
        <a:prstGeom prst="chevron">
          <a:avLst/>
        </a:prstGeom>
        <a:solidFill>
          <a:schemeClr val="tx1">
            <a:lumMod val="5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GB" sz="2000" kern="1200"/>
        </a:p>
        <a:p>
          <a:pPr marL="0" lvl="0" indent="0" algn="ctr" defTabSz="889000">
            <a:lnSpc>
              <a:spcPct val="90000"/>
            </a:lnSpc>
            <a:spcBef>
              <a:spcPct val="0"/>
            </a:spcBef>
            <a:spcAft>
              <a:spcPct val="35000"/>
            </a:spcAft>
            <a:buNone/>
          </a:pPr>
          <a:r>
            <a:rPr lang="en-GB" sz="2000" kern="1200"/>
            <a:t>Infrastructures</a:t>
          </a:r>
        </a:p>
      </dsp:txBody>
      <dsp:txXfrm rot="-5400000">
        <a:off x="5992406" y="980205"/>
        <a:ext cx="1949515" cy="835507"/>
      </dsp:txXfrm>
    </dsp:sp>
    <dsp:sp modelId="{FD755129-337A-774C-A774-B0D56FBE58F1}">
      <dsp:nvSpPr>
        <dsp:cNvPr id="0" name=""/>
        <dsp:cNvSpPr/>
      </dsp:nvSpPr>
      <dsp:spPr>
        <a:xfrm rot="5400000" flipH="1" flipV="1">
          <a:off x="2126736" y="-2088006"/>
          <a:ext cx="1774167" cy="6027641"/>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GB" sz="1800" b="1" kern="1200"/>
            <a:t>Magnet test infrastructures for the HFM programme</a:t>
          </a:r>
        </a:p>
        <a:p>
          <a:pPr marL="171450" lvl="1" indent="-171450" algn="l" defTabSz="800100">
            <a:lnSpc>
              <a:spcPct val="90000"/>
            </a:lnSpc>
            <a:spcBef>
              <a:spcPct val="0"/>
            </a:spcBef>
            <a:spcAft>
              <a:spcPct val="15000"/>
            </a:spcAft>
            <a:buChar char="•"/>
          </a:pPr>
          <a:r>
            <a:rPr lang="en-GB" sz="1800" b="1" kern="1200" dirty="0"/>
            <a:t>Infrastructures for conductors and characterisation</a:t>
          </a:r>
        </a:p>
        <a:p>
          <a:pPr marL="171450" lvl="1" indent="-171450" algn="l" defTabSz="800100">
            <a:lnSpc>
              <a:spcPct val="90000"/>
            </a:lnSpc>
            <a:spcBef>
              <a:spcPct val="0"/>
            </a:spcBef>
            <a:spcAft>
              <a:spcPct val="15000"/>
            </a:spcAft>
            <a:buChar char="•"/>
          </a:pPr>
          <a:r>
            <a:rPr lang="en-GB" sz="1800" b="1" kern="1200" dirty="0"/>
            <a:t>Infrastructures for building demonstrators, short magnet models and full-scale prototypes</a:t>
          </a:r>
        </a:p>
        <a:p>
          <a:pPr marL="171450" lvl="1" indent="-171450" algn="l" defTabSz="800100">
            <a:lnSpc>
              <a:spcPct val="90000"/>
            </a:lnSpc>
            <a:spcBef>
              <a:spcPct val="0"/>
            </a:spcBef>
            <a:spcAft>
              <a:spcPct val="15000"/>
            </a:spcAft>
            <a:buChar char="•"/>
          </a:pPr>
          <a:r>
            <a:rPr lang="en-GB" sz="1800" b="1" kern="1200"/>
            <a:t>Novel instrumentation, diagnostics and measurement equipment</a:t>
          </a:r>
        </a:p>
      </dsp:txBody>
      <dsp:txXfrm rot="-5400000">
        <a:off x="86607" y="125339"/>
        <a:ext cx="5941033" cy="16009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8A480-3686-4A45-B348-778E52A86B5D}" type="datetimeFigureOut">
              <a:rPr lang="en-US" smtClean="0"/>
              <a:t>7/12/23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51F81B-0188-F944-95C5-D896A11FCEC3}" type="slidenum">
              <a:rPr lang="en-US" smtClean="0"/>
              <a:t>‹#›</a:t>
            </a:fld>
            <a:endParaRPr lang="en-US"/>
          </a:p>
        </p:txBody>
      </p:sp>
    </p:spTree>
    <p:extLst>
      <p:ext uri="{BB962C8B-B14F-4D97-AF65-F5344CB8AC3E}">
        <p14:creationId xmlns:p14="http://schemas.microsoft.com/office/powerpoint/2010/main" val="13999409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51F81B-0188-F944-95C5-D896A11FCEC3}" type="slidenum">
              <a:rPr lang="en-US" smtClean="0"/>
              <a:t>1</a:t>
            </a:fld>
            <a:endParaRPr lang="en-US"/>
          </a:p>
        </p:txBody>
      </p:sp>
    </p:spTree>
    <p:extLst>
      <p:ext uri="{BB962C8B-B14F-4D97-AF65-F5344CB8AC3E}">
        <p14:creationId xmlns:p14="http://schemas.microsoft.com/office/powerpoint/2010/main" val="442117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baseline="0" dirty="0">
                <a:solidFill>
                  <a:schemeClr val="tx1"/>
                </a:solidFill>
                <a:effectLst/>
                <a:latin typeface="+mn-lt"/>
                <a:ea typeface="ヒラギノ角ゴ Pro W3" pitchFamily="-108" charset="-128"/>
                <a:cs typeface="ヒラギノ角ゴ Pro W3" pitchFamily="-108" charset="-128"/>
              </a:rPr>
              <a:t>Another peculiarity of the laboratories at UNIGE is the capability of manufacturing superconducting wires with the same processes as at industry. The goal of the running activity is the development of methods scalable at industrial level to implement internal oxidation (to refine the grain size and increase </a:t>
            </a:r>
            <a:r>
              <a:rPr lang="en-US" sz="1000" kern="1200" baseline="0" dirty="0" err="1">
                <a:solidFill>
                  <a:schemeClr val="tx1"/>
                </a:solidFill>
                <a:effectLst/>
                <a:latin typeface="+mn-lt"/>
                <a:ea typeface="ヒラギノ角ゴ Pro W3" pitchFamily="-108" charset="-128"/>
                <a:cs typeface="ヒラギノ角ゴ Pro W3" pitchFamily="-108" charset="-128"/>
              </a:rPr>
              <a:t>Jc</a:t>
            </a:r>
            <a:r>
              <a:rPr lang="en-US" sz="1000" kern="1200" baseline="0" dirty="0">
                <a:solidFill>
                  <a:schemeClr val="tx1"/>
                </a:solidFill>
                <a:effectLst/>
                <a:latin typeface="+mn-lt"/>
                <a:ea typeface="ヒラギノ角ゴ Pro W3" pitchFamily="-108" charset="-128"/>
                <a:cs typeface="ヒラギノ角ゴ Pro W3" pitchFamily="-108" charset="-128"/>
              </a:rPr>
              <a:t>) in wires produced by the internal Sn method. </a:t>
            </a:r>
          </a:p>
          <a:p>
            <a:r>
              <a:rPr lang="en-US" sz="1000" kern="1200" baseline="0" dirty="0">
                <a:solidFill>
                  <a:schemeClr val="tx1"/>
                </a:solidFill>
                <a:effectLst/>
                <a:latin typeface="+mn-lt"/>
                <a:ea typeface="ヒラギノ角ゴ Pro W3" pitchFamily="-108" charset="-128"/>
                <a:cs typeface="ヒラギノ角ゴ Pro W3" pitchFamily="-108" charset="-128"/>
              </a:rPr>
              <a:t>Prototype wires with reduced number of filaments exhibit a significant grain refinement. But this is not the most surprising result. These wires with a combined presence of Ta (to enhance Bc2) and Zr (needed for the internal oxidation) exhibit record high upper critical fields. The highest </a:t>
            </a:r>
            <a:r>
              <a:rPr lang="en-US" sz="1000" u="sng" kern="1200" baseline="0" dirty="0">
                <a:solidFill>
                  <a:schemeClr val="tx1"/>
                </a:solidFill>
                <a:effectLst/>
                <a:latin typeface="+mn-lt"/>
                <a:ea typeface="ヒラギノ角ゴ Pro W3" pitchFamily="-108" charset="-128"/>
                <a:cs typeface="ヒラギノ角ゴ Pro W3" pitchFamily="-108" charset="-128"/>
              </a:rPr>
              <a:t>measured</a:t>
            </a:r>
            <a:r>
              <a:rPr lang="en-US" sz="1000" kern="1200" baseline="0" dirty="0">
                <a:solidFill>
                  <a:schemeClr val="tx1"/>
                </a:solidFill>
                <a:effectLst/>
                <a:latin typeface="+mn-lt"/>
                <a:ea typeface="ヒラギノ角ゴ Pro W3" pitchFamily="-108" charset="-128"/>
                <a:cs typeface="ヒラギノ角ゴ Pro W3" pitchFamily="-108" charset="-128"/>
              </a:rPr>
              <a:t> value is 29 T at 4.2 K, which is about 1 T higher compared to industrial wires. The mechanism is still under investigation, but it is showing that it is possible to further improve the field performance of Nb3Sn.</a:t>
            </a:r>
          </a:p>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13</a:t>
            </a:fld>
            <a:endParaRPr lang="de-DE"/>
          </a:p>
        </p:txBody>
      </p:sp>
    </p:spTree>
    <p:extLst>
      <p:ext uri="{BB962C8B-B14F-4D97-AF65-F5344CB8AC3E}">
        <p14:creationId xmlns:p14="http://schemas.microsoft.com/office/powerpoint/2010/main" val="389099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15</a:t>
            </a:fld>
            <a:endParaRPr lang="en-US"/>
          </a:p>
        </p:txBody>
      </p:sp>
    </p:spTree>
    <p:extLst>
      <p:ext uri="{BB962C8B-B14F-4D97-AF65-F5344CB8AC3E}">
        <p14:creationId xmlns:p14="http://schemas.microsoft.com/office/powerpoint/2010/main" val="351176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Also this slide is very well known to the US-MDP community.</a:t>
            </a:r>
          </a:p>
        </p:txBody>
      </p:sp>
      <p:sp>
        <p:nvSpPr>
          <p:cNvPr id="4" name="Slide Number Placeholder 3"/>
          <p:cNvSpPr>
            <a:spLocks noGrp="1"/>
          </p:cNvSpPr>
          <p:nvPr>
            <p:ph type="sldNum" sz="quarter" idx="5"/>
          </p:nvPr>
        </p:nvSpPr>
        <p:spPr/>
        <p:txBody>
          <a:bodyPr/>
          <a:lstStyle/>
          <a:p>
            <a:fld id="{3B51F81B-0188-F944-95C5-D896A11FCEC3}" type="slidenum">
              <a:rPr lang="en-US" smtClean="0"/>
              <a:t>19</a:t>
            </a:fld>
            <a:endParaRPr lang="en-US"/>
          </a:p>
        </p:txBody>
      </p:sp>
    </p:spTree>
    <p:extLst>
      <p:ext uri="{BB962C8B-B14F-4D97-AF65-F5344CB8AC3E}">
        <p14:creationId xmlns:p14="http://schemas.microsoft.com/office/powerpoint/2010/main" val="642770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examples here are </a:t>
            </a:r>
            <a:r>
              <a:rPr lang="en-GB" dirty="0" err="1"/>
              <a:t>ReBCO</a:t>
            </a:r>
            <a:r>
              <a:rPr lang="en-GB" dirty="0"/>
              <a:t>. Why mention Bi-2212?</a:t>
            </a:r>
          </a:p>
          <a:p>
            <a:r>
              <a:rPr lang="en-GB" dirty="0"/>
              <a:t>Second bullet not a full sentence.</a:t>
            </a:r>
          </a:p>
          <a:p>
            <a:endParaRPr lang="en-GB" dirty="0"/>
          </a:p>
        </p:txBody>
      </p:sp>
      <p:sp>
        <p:nvSpPr>
          <p:cNvPr id="4" name="Slide Number Placeholder 3"/>
          <p:cNvSpPr>
            <a:spLocks noGrp="1"/>
          </p:cNvSpPr>
          <p:nvPr>
            <p:ph type="sldNum" sz="quarter" idx="5"/>
          </p:nvPr>
        </p:nvSpPr>
        <p:spPr/>
        <p:txBody>
          <a:bodyPr/>
          <a:lstStyle/>
          <a:p>
            <a:fld id="{3B51F81B-0188-F944-95C5-D896A11FCEC3}" type="slidenum">
              <a:rPr lang="en-US" smtClean="0"/>
              <a:t>20</a:t>
            </a:fld>
            <a:endParaRPr lang="en-US"/>
          </a:p>
        </p:txBody>
      </p:sp>
    </p:spTree>
    <p:extLst>
      <p:ext uri="{BB962C8B-B14F-4D97-AF65-F5344CB8AC3E}">
        <p14:creationId xmlns:p14="http://schemas.microsoft.com/office/powerpoint/2010/main" val="3148270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51F81B-0188-F944-95C5-D896A11FCEC3}" type="slidenum">
              <a:rPr lang="en-US" smtClean="0"/>
              <a:t>21</a:t>
            </a:fld>
            <a:endParaRPr lang="en-US"/>
          </a:p>
        </p:txBody>
      </p:sp>
    </p:spTree>
    <p:extLst>
      <p:ext uri="{BB962C8B-B14F-4D97-AF65-F5344CB8AC3E}">
        <p14:creationId xmlns:p14="http://schemas.microsoft.com/office/powerpoint/2010/main" val="2547693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6DD0"/>
              </a:solidFill>
            </a:endParaRPr>
          </a:p>
        </p:txBody>
      </p:sp>
      <p:sp>
        <p:nvSpPr>
          <p:cNvPr id="4" name="Slide Number Placeholder 3"/>
          <p:cNvSpPr>
            <a:spLocks noGrp="1"/>
          </p:cNvSpPr>
          <p:nvPr>
            <p:ph type="sldNum" sz="quarter" idx="5"/>
          </p:nvPr>
        </p:nvSpPr>
        <p:spPr/>
        <p:txBody>
          <a:bodyPr/>
          <a:lstStyle/>
          <a:p>
            <a:fld id="{3B51F81B-0188-F944-95C5-D896A11FCEC3}" type="slidenum">
              <a:rPr lang="en-US" smtClean="0"/>
              <a:t>22</a:t>
            </a:fld>
            <a:endParaRPr lang="en-US"/>
          </a:p>
        </p:txBody>
      </p:sp>
    </p:spTree>
    <p:extLst>
      <p:ext uri="{BB962C8B-B14F-4D97-AF65-F5344CB8AC3E}">
        <p14:creationId xmlns:p14="http://schemas.microsoft.com/office/powerpoint/2010/main" val="867334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What does ‘better’ mean? Do we have a choice? We must start with what we have. Maybe mention which labs are starting to work on the topic (CERN, CEA, PSI, INFN)</a:t>
            </a:r>
          </a:p>
        </p:txBody>
      </p:sp>
      <p:sp>
        <p:nvSpPr>
          <p:cNvPr id="4" name="Slide Number Placeholder 3"/>
          <p:cNvSpPr>
            <a:spLocks noGrp="1"/>
          </p:cNvSpPr>
          <p:nvPr>
            <p:ph type="sldNum" sz="quarter" idx="5"/>
          </p:nvPr>
        </p:nvSpPr>
        <p:spPr/>
        <p:txBody>
          <a:bodyPr/>
          <a:lstStyle/>
          <a:p>
            <a:fld id="{3B51F81B-0188-F944-95C5-D896A11FCEC3}" type="slidenum">
              <a:rPr lang="en-US" smtClean="0"/>
              <a:t>23</a:t>
            </a:fld>
            <a:endParaRPr lang="en-US"/>
          </a:p>
        </p:txBody>
      </p:sp>
    </p:spTree>
    <p:extLst>
      <p:ext uri="{BB962C8B-B14F-4D97-AF65-F5344CB8AC3E}">
        <p14:creationId xmlns:p14="http://schemas.microsoft.com/office/powerpoint/2010/main" val="269267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Mention </a:t>
            </a:r>
            <a:r>
              <a:rPr lang="de-DE" dirty="0" err="1"/>
              <a:t>that</a:t>
            </a:r>
            <a:r>
              <a:rPr lang="de-DE" dirty="0"/>
              <a:t> US </a:t>
            </a:r>
            <a:r>
              <a:rPr lang="de-DE" dirty="0" err="1"/>
              <a:t>has</a:t>
            </a:r>
            <a:r>
              <a:rPr lang="de-DE" dirty="0"/>
              <a:t> such </a:t>
            </a:r>
            <a:r>
              <a:rPr lang="de-DE" dirty="0" err="1"/>
              <a:t>independent</a:t>
            </a:r>
            <a:r>
              <a:rPr lang="de-DE" dirty="0"/>
              <a:t> tape R&amp;D, </a:t>
            </a:r>
            <a:r>
              <a:rPr lang="de-DE" dirty="0" err="1"/>
              <a:t>producing</a:t>
            </a:r>
            <a:r>
              <a:rPr lang="de-DE" dirty="0"/>
              <a:t>, e.g., tape </a:t>
            </a:r>
            <a:r>
              <a:rPr lang="de-DE" dirty="0" err="1"/>
              <a:t>for</a:t>
            </a:r>
            <a:r>
              <a:rPr lang="de-DE" dirty="0"/>
              <a:t> STAR </a:t>
            </a:r>
            <a:r>
              <a:rPr lang="de-DE" dirty="0" err="1"/>
              <a:t>conductor</a:t>
            </a:r>
            <a:r>
              <a:rPr lang="de-DE" dirty="0"/>
              <a:t>.</a:t>
            </a:r>
          </a:p>
        </p:txBody>
      </p:sp>
      <p:sp>
        <p:nvSpPr>
          <p:cNvPr id="4" name="Foliennummernplatzhalter 3"/>
          <p:cNvSpPr>
            <a:spLocks noGrp="1"/>
          </p:cNvSpPr>
          <p:nvPr>
            <p:ph type="sldNum" sz="quarter" idx="5"/>
          </p:nvPr>
        </p:nvSpPr>
        <p:spPr/>
        <p:txBody>
          <a:bodyPr/>
          <a:lstStyle/>
          <a:p>
            <a:fld id="{E13F729A-0AF0-4995-B32B-9504BC68960C}" type="slidenum">
              <a:rPr lang="de-DE" smtClean="0"/>
              <a:t>24</a:t>
            </a:fld>
            <a:endParaRPr lang="de-DE"/>
          </a:p>
        </p:txBody>
      </p:sp>
    </p:spTree>
    <p:extLst>
      <p:ext uri="{BB962C8B-B14F-4D97-AF65-F5344CB8AC3E}">
        <p14:creationId xmlns:p14="http://schemas.microsoft.com/office/powerpoint/2010/main" val="1766909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51F81B-0188-F944-95C5-D896A11FCEC3}" type="slidenum">
              <a:rPr lang="en-US" smtClean="0"/>
              <a:t>27</a:t>
            </a:fld>
            <a:endParaRPr lang="en-US"/>
          </a:p>
        </p:txBody>
      </p:sp>
    </p:spTree>
    <p:extLst>
      <p:ext uri="{BB962C8B-B14F-4D97-AF65-F5344CB8AC3E}">
        <p14:creationId xmlns:p14="http://schemas.microsoft.com/office/powerpoint/2010/main" val="1518310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 advantages:</a:t>
            </a:r>
          </a:p>
          <a:p>
            <a:r>
              <a:rPr lang="en-US" dirty="0"/>
              <a:t> -Allows for enhanced noise rejection compared to contemporary methods.</a:t>
            </a:r>
          </a:p>
          <a:p>
            <a:r>
              <a:rPr lang="en-US" dirty="0"/>
              <a:t> -Can provide insight into magnet’s instantaneous impedance – this could aid in quench detection.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minimize the operational impact on auxiliary equipment, such as power converters and existing quench detection systems, the injection hardware is designed to inject low amplitude signals (1-100mV). </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3B51F81B-0188-F944-95C5-D896A11FCEC3}" type="slidenum">
              <a:rPr lang="en-US" smtClean="0"/>
              <a:t>28</a:t>
            </a:fld>
            <a:endParaRPr lang="en-US"/>
          </a:p>
        </p:txBody>
      </p:sp>
    </p:spTree>
    <p:extLst>
      <p:ext uri="{BB962C8B-B14F-4D97-AF65-F5344CB8AC3E}">
        <p14:creationId xmlns:p14="http://schemas.microsoft.com/office/powerpoint/2010/main" val="392590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B51F81B-0188-F944-95C5-D896A11FCEC3}" type="slidenum">
              <a:rPr lang="en-US" smtClean="0"/>
              <a:t>3</a:t>
            </a:fld>
            <a:endParaRPr lang="en-US"/>
          </a:p>
        </p:txBody>
      </p:sp>
    </p:spTree>
    <p:extLst>
      <p:ext uri="{BB962C8B-B14F-4D97-AF65-F5344CB8AC3E}">
        <p14:creationId xmlns:p14="http://schemas.microsoft.com/office/powerpoint/2010/main" val="3629095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UNIGE is one of the few laboratories specialized in testing the electromechanical properties of technical superconductors under conditions relevant for magnet design. Recently, they developed a new tool to investigate the internal features of Nb3Sn superconducting wires, combining X-ray tomographic data with an unsupervised machine-learning algorithm, with a view to providing new insights to enhance the electro-mechanical performance of the wires. The tool is ideal for characterizing quantitatively the distribution and morphology of the components of superconducting wires, with a particular focus on the voids that are generated during the heat treatment necessary to form the Nb3Sn superconducting phase. Voids can be detrimental for the electro-mechanical performance as they act as stress concentrators. This tool paves the way for novel wire design, assisted by detailed Finite Element Models (FEM) at sub-element level, with the final goal being further optimization of wire properties relevant for use in future accelerator magnets.</a:t>
            </a:r>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30</a:t>
            </a:fld>
            <a:endParaRPr lang="de-DE" dirty="0"/>
          </a:p>
        </p:txBody>
      </p:sp>
    </p:spTree>
    <p:extLst>
      <p:ext uri="{BB962C8B-B14F-4D97-AF65-F5344CB8AC3E}">
        <p14:creationId xmlns:p14="http://schemas.microsoft.com/office/powerpoint/2010/main" val="487737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33</a:t>
            </a:fld>
            <a:endParaRPr lang="en-US"/>
          </a:p>
        </p:txBody>
      </p:sp>
    </p:spTree>
    <p:extLst>
      <p:ext uri="{BB962C8B-B14F-4D97-AF65-F5344CB8AC3E}">
        <p14:creationId xmlns:p14="http://schemas.microsoft.com/office/powerpoint/2010/main" val="3241383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34</a:t>
            </a:fld>
            <a:endParaRPr lang="en-US"/>
          </a:p>
        </p:txBody>
      </p:sp>
    </p:spTree>
    <p:extLst>
      <p:ext uri="{BB962C8B-B14F-4D97-AF65-F5344CB8AC3E}">
        <p14:creationId xmlns:p14="http://schemas.microsoft.com/office/powerpoint/2010/main" val="2617169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51F81B-0188-F944-95C5-D896A11FCEC3}" type="slidenum">
              <a:rPr lang="en-US" smtClean="0"/>
              <a:t>35</a:t>
            </a:fld>
            <a:endParaRPr lang="en-US"/>
          </a:p>
        </p:txBody>
      </p:sp>
    </p:spTree>
    <p:extLst>
      <p:ext uri="{BB962C8B-B14F-4D97-AF65-F5344CB8AC3E}">
        <p14:creationId xmlns:p14="http://schemas.microsoft.com/office/powerpoint/2010/main" val="402513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4</a:t>
            </a:fld>
            <a:endParaRPr lang="en-US"/>
          </a:p>
        </p:txBody>
      </p:sp>
    </p:spTree>
    <p:extLst>
      <p:ext uri="{BB962C8B-B14F-4D97-AF65-F5344CB8AC3E}">
        <p14:creationId xmlns:p14="http://schemas.microsoft.com/office/powerpoint/2010/main" val="1119162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7</a:t>
            </a:fld>
            <a:endParaRPr lang="en-US"/>
          </a:p>
        </p:txBody>
      </p:sp>
    </p:spTree>
    <p:extLst>
      <p:ext uri="{BB962C8B-B14F-4D97-AF65-F5344CB8AC3E}">
        <p14:creationId xmlns:p14="http://schemas.microsoft.com/office/powerpoint/2010/main" val="291310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8</a:t>
            </a:fld>
            <a:endParaRPr lang="en-US"/>
          </a:p>
        </p:txBody>
      </p:sp>
    </p:spTree>
    <p:extLst>
      <p:ext uri="{BB962C8B-B14F-4D97-AF65-F5344CB8AC3E}">
        <p14:creationId xmlns:p14="http://schemas.microsoft.com/office/powerpoint/2010/main" val="370234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9</a:t>
            </a:fld>
            <a:endParaRPr lang="en-US"/>
          </a:p>
        </p:txBody>
      </p:sp>
    </p:spTree>
    <p:extLst>
      <p:ext uri="{BB962C8B-B14F-4D97-AF65-F5344CB8AC3E}">
        <p14:creationId xmlns:p14="http://schemas.microsoft.com/office/powerpoint/2010/main" val="422001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10</a:t>
            </a:fld>
            <a:endParaRPr lang="en-US"/>
          </a:p>
        </p:txBody>
      </p:sp>
    </p:spTree>
    <p:extLst>
      <p:ext uri="{BB962C8B-B14F-4D97-AF65-F5344CB8AC3E}">
        <p14:creationId xmlns:p14="http://schemas.microsoft.com/office/powerpoint/2010/main" val="333737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51F81B-0188-F944-95C5-D896A11FCEC3}" type="slidenum">
              <a:rPr lang="en-US" smtClean="0"/>
              <a:t>11</a:t>
            </a:fld>
            <a:endParaRPr lang="en-US"/>
          </a:p>
        </p:txBody>
      </p:sp>
    </p:spTree>
    <p:extLst>
      <p:ext uri="{BB962C8B-B14F-4D97-AF65-F5344CB8AC3E}">
        <p14:creationId xmlns:p14="http://schemas.microsoft.com/office/powerpoint/2010/main" val="166542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baseline="0" dirty="0">
                <a:solidFill>
                  <a:schemeClr val="tx1"/>
                </a:solidFill>
                <a:effectLst/>
                <a:latin typeface="+mn-lt"/>
                <a:ea typeface="ヒラギノ角ゴ Pro W3" pitchFamily="-108" charset="-128"/>
                <a:cs typeface="ヒラギノ角ゴ Pro W3" pitchFamily="-108" charset="-128"/>
              </a:rPr>
              <a:t>Another peculiarity of the laboratories at UNIGE is the capability of manufacturing superconducting wires with the same processes as at industry. The goal of the running activity is the development of methods scalable at industrial level to implement internal oxidation (to refine the grain size and increase </a:t>
            </a:r>
            <a:r>
              <a:rPr lang="en-US" sz="1000" kern="1200" baseline="0" dirty="0" err="1">
                <a:solidFill>
                  <a:schemeClr val="tx1"/>
                </a:solidFill>
                <a:effectLst/>
                <a:latin typeface="+mn-lt"/>
                <a:ea typeface="ヒラギノ角ゴ Pro W3" pitchFamily="-108" charset="-128"/>
                <a:cs typeface="ヒラギノ角ゴ Pro W3" pitchFamily="-108" charset="-128"/>
              </a:rPr>
              <a:t>Jc</a:t>
            </a:r>
            <a:r>
              <a:rPr lang="en-US" sz="1000" kern="1200" baseline="0" dirty="0">
                <a:solidFill>
                  <a:schemeClr val="tx1"/>
                </a:solidFill>
                <a:effectLst/>
                <a:latin typeface="+mn-lt"/>
                <a:ea typeface="ヒラギノ角ゴ Pro W3" pitchFamily="-108" charset="-128"/>
                <a:cs typeface="ヒラギノ角ゴ Pro W3" pitchFamily="-108" charset="-128"/>
              </a:rPr>
              <a:t>) in wires produced by the internal Sn method. </a:t>
            </a:r>
          </a:p>
          <a:p>
            <a:r>
              <a:rPr lang="en-US" sz="1000" kern="1200" baseline="0" dirty="0">
                <a:solidFill>
                  <a:schemeClr val="tx1"/>
                </a:solidFill>
                <a:effectLst/>
                <a:latin typeface="+mn-lt"/>
                <a:ea typeface="ヒラギノ角ゴ Pro W3" pitchFamily="-108" charset="-128"/>
                <a:cs typeface="ヒラギノ角ゴ Pro W3" pitchFamily="-108" charset="-128"/>
              </a:rPr>
              <a:t>Prototype wires with reduced number of filaments exhibit a significant grain refinement. But this is not the most surprising result. These wires with a combined presence of Ta (to enhance Bc2) and Zr (needed for the internal oxidation) exhibit record high upper critical fields. The highest </a:t>
            </a:r>
            <a:r>
              <a:rPr lang="en-US" sz="1000" u="sng" kern="1200" baseline="0" dirty="0">
                <a:solidFill>
                  <a:schemeClr val="tx1"/>
                </a:solidFill>
                <a:effectLst/>
                <a:latin typeface="+mn-lt"/>
                <a:ea typeface="ヒラギノ角ゴ Pro W3" pitchFamily="-108" charset="-128"/>
                <a:cs typeface="ヒラギノ角ゴ Pro W3" pitchFamily="-108" charset="-128"/>
              </a:rPr>
              <a:t>measured</a:t>
            </a:r>
            <a:r>
              <a:rPr lang="en-US" sz="1000" kern="1200" baseline="0" dirty="0">
                <a:solidFill>
                  <a:schemeClr val="tx1"/>
                </a:solidFill>
                <a:effectLst/>
                <a:latin typeface="+mn-lt"/>
                <a:ea typeface="ヒラギノ角ゴ Pro W3" pitchFamily="-108" charset="-128"/>
                <a:cs typeface="ヒラギノ角ゴ Pro W3" pitchFamily="-108" charset="-128"/>
              </a:rPr>
              <a:t> value is 29 T at 4.2 K, which is about 1 T higher compared to industrial wires. The mechanism is still under investigation, but it is showing that it is possible to further improve the field performance of Nb3Sn.</a:t>
            </a:r>
          </a:p>
          <a:p>
            <a:endParaRPr lang="en-US"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12</a:t>
            </a:fld>
            <a:endParaRPr lang="de-DE"/>
          </a:p>
        </p:txBody>
      </p:sp>
    </p:spTree>
    <p:extLst>
      <p:ext uri="{BB962C8B-B14F-4D97-AF65-F5344CB8AC3E}">
        <p14:creationId xmlns:p14="http://schemas.microsoft.com/office/powerpoint/2010/main" val="4007070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inal slide bold">
    <p:bg>
      <p:bgPr>
        <a:solidFill>
          <a:schemeClr val="tx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561433E-798B-5F49-9757-E375052C7A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888" r="2888"/>
          <a:stretch/>
        </p:blipFill>
        <p:spPr>
          <a:xfrm>
            <a:off x="0" y="0"/>
            <a:ext cx="9144000" cy="68580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6C626-8132-477C-94F0-A8B5D6D3A48A}"/>
              </a:ext>
            </a:extLst>
          </p:cNvPr>
          <p:cNvSpPr>
            <a:spLocks noGrp="1"/>
          </p:cNvSpPr>
          <p:nvPr>
            <p:ph type="title" hasCustomPrompt="1"/>
          </p:nvPr>
        </p:nvSpPr>
        <p:spPr/>
        <p:txBody>
          <a:bodyPr/>
          <a:lstStyle>
            <a:lvl1pPr>
              <a:defRPr/>
            </a:lvl1pPr>
          </a:lstStyle>
          <a:p>
            <a:r>
              <a:rPr lang="de-DE" dirty="0"/>
              <a:t>Click </a:t>
            </a:r>
            <a:r>
              <a:rPr lang="de-DE" dirty="0" err="1"/>
              <a:t>to</a:t>
            </a:r>
            <a:r>
              <a:rPr lang="de-DE" dirty="0"/>
              <a:t> </a:t>
            </a:r>
            <a:r>
              <a:rPr lang="de-DE" dirty="0" err="1"/>
              <a:t>edit</a:t>
            </a:r>
            <a:r>
              <a:rPr lang="de-DE" dirty="0"/>
              <a:t> </a:t>
            </a:r>
            <a:r>
              <a:rPr lang="de-DE" dirty="0" err="1"/>
              <a:t>slide</a:t>
            </a:r>
            <a:r>
              <a:rPr lang="de-DE" dirty="0"/>
              <a:t> </a:t>
            </a:r>
            <a:r>
              <a:rPr lang="de-DE" dirty="0" err="1"/>
              <a:t>master</a:t>
            </a:r>
            <a:endParaRPr lang="de-DE" dirty="0"/>
          </a:p>
        </p:txBody>
      </p:sp>
      <p:sp>
        <p:nvSpPr>
          <p:cNvPr id="3" name="Footer Placeholder 2">
            <a:extLst>
              <a:ext uri="{FF2B5EF4-FFF2-40B4-BE49-F238E27FC236}">
                <a16:creationId xmlns:a16="http://schemas.microsoft.com/office/drawing/2014/main" id="{E412895E-D5B0-5FBC-C6F4-DB2EE8F3F18D}"/>
              </a:ext>
            </a:extLst>
          </p:cNvPr>
          <p:cNvSpPr>
            <a:spLocks noGrp="1"/>
          </p:cNvSpPr>
          <p:nvPr>
            <p:ph type="ftr" sz="quarter" idx="3"/>
          </p:nvPr>
        </p:nvSpPr>
        <p:spPr>
          <a:xfrm>
            <a:off x="5635216" y="6356350"/>
            <a:ext cx="24431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5" name="Slide Number Placeholder 3">
            <a:extLst>
              <a:ext uri="{FF2B5EF4-FFF2-40B4-BE49-F238E27FC236}">
                <a16:creationId xmlns:a16="http://schemas.microsoft.com/office/drawing/2014/main" id="{FF64C1D6-2AE4-340A-61F8-BBF66980CBE4}"/>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8" name="Date Placeholder 1">
            <a:extLst>
              <a:ext uri="{FF2B5EF4-FFF2-40B4-BE49-F238E27FC236}">
                <a16:creationId xmlns:a16="http://schemas.microsoft.com/office/drawing/2014/main" id="{65388CFE-0F58-20BC-35B8-42BF2116FEE5}"/>
              </a:ext>
            </a:extLst>
          </p:cNvPr>
          <p:cNvSpPr>
            <a:spLocks noGrp="1"/>
          </p:cNvSpPr>
          <p:nvPr>
            <p:ph type="dt" sz="half" idx="2"/>
          </p:nvPr>
        </p:nvSpPr>
        <p:spPr>
          <a:xfrm>
            <a:off x="2763520" y="6356349"/>
            <a:ext cx="262746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extLst>
      <p:ext uri="{BB962C8B-B14F-4D97-AF65-F5344CB8AC3E}">
        <p14:creationId xmlns:p14="http://schemas.microsoft.com/office/powerpoint/2010/main" val="170923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éfaut avec tit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fr-FR" noProof="0"/>
              <a:t>Modifiez le style du titre</a:t>
            </a:r>
            <a:endParaRPr lang="fr-FR" noProof="0" dirty="0"/>
          </a:p>
        </p:txBody>
      </p:sp>
      <p:sp>
        <p:nvSpPr>
          <p:cNvPr id="5" name="Espace réservé du texte 2"/>
          <p:cNvSpPr>
            <a:spLocks noGrp="1"/>
          </p:cNvSpPr>
          <p:nvPr>
            <p:ph type="body" sz="quarter" idx="12" hasCustomPrompt="1"/>
          </p:nvPr>
        </p:nvSpPr>
        <p:spPr>
          <a:xfrm>
            <a:off x="660825" y="1067647"/>
            <a:ext cx="7924376" cy="378270"/>
          </a:xfrm>
        </p:spPr>
        <p:txBody>
          <a:bodyPr wrap="square">
            <a:spAutoFit/>
          </a:bodyPr>
          <a:lstStyle>
            <a:lvl1pPr marL="0" indent="0">
              <a:buFontTx/>
              <a:buNone/>
              <a:defRPr sz="1800"/>
            </a:lvl1pPr>
          </a:lstStyle>
          <a:p>
            <a:pPr lvl="0"/>
            <a:r>
              <a:rPr lang="fr-FR" noProof="0" dirty="0"/>
              <a:t>Texte simple de la diapositive</a:t>
            </a:r>
          </a:p>
        </p:txBody>
      </p:sp>
      <p:sp>
        <p:nvSpPr>
          <p:cNvPr id="3" name="Footer Placeholder 2">
            <a:extLst>
              <a:ext uri="{FF2B5EF4-FFF2-40B4-BE49-F238E27FC236}">
                <a16:creationId xmlns:a16="http://schemas.microsoft.com/office/drawing/2014/main" id="{30C1D4CD-1DAB-6EB3-1C5D-AB2E97489DB6}"/>
              </a:ext>
            </a:extLst>
          </p:cNvPr>
          <p:cNvSpPr>
            <a:spLocks noGrp="1"/>
          </p:cNvSpPr>
          <p:nvPr>
            <p:ph type="ftr" sz="quarter" idx="3"/>
          </p:nvPr>
        </p:nvSpPr>
        <p:spPr>
          <a:xfrm>
            <a:off x="5635216" y="6356350"/>
            <a:ext cx="24431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4" name="Slide Number Placeholder 3">
            <a:extLst>
              <a:ext uri="{FF2B5EF4-FFF2-40B4-BE49-F238E27FC236}">
                <a16:creationId xmlns:a16="http://schemas.microsoft.com/office/drawing/2014/main" id="{04410E6F-96FC-AF5E-3BCC-0A5AA17C8794}"/>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8" name="Date Placeholder 1">
            <a:extLst>
              <a:ext uri="{FF2B5EF4-FFF2-40B4-BE49-F238E27FC236}">
                <a16:creationId xmlns:a16="http://schemas.microsoft.com/office/drawing/2014/main" id="{BFD9AC04-1F54-749C-9472-1EBA42C05F7C}"/>
              </a:ext>
            </a:extLst>
          </p:cNvPr>
          <p:cNvSpPr>
            <a:spLocks noGrp="1"/>
          </p:cNvSpPr>
          <p:nvPr>
            <p:ph type="dt" sz="half" idx="2"/>
          </p:nvPr>
        </p:nvSpPr>
        <p:spPr>
          <a:xfrm>
            <a:off x="2763520" y="6356349"/>
            <a:ext cx="262746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extLst>
      <p:ext uri="{BB962C8B-B14F-4D97-AF65-F5344CB8AC3E}">
        <p14:creationId xmlns:p14="http://schemas.microsoft.com/office/powerpoint/2010/main" val="3049265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inal slide lean">
    <p:bg>
      <p:bgRef idx="1001">
        <a:schemeClr val="bg2"/>
      </p:bgRef>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6ADE924E-8D52-CD4C-B230-180DBB7964C0}"/>
              </a:ext>
            </a:extLst>
          </p:cNvPr>
          <p:cNvPicPr>
            <a:picLocks noChangeAspect="1"/>
          </p:cNvPicPr>
          <p:nvPr userDrawn="1"/>
        </p:nvPicPr>
        <p:blipFill rotWithShape="1">
          <a:blip r:embed="rId2" cstate="email">
            <a:clrChange>
              <a:clrFrom>
                <a:srgbClr val="231F20"/>
              </a:clrFrom>
              <a:clrTo>
                <a:srgbClr val="231F20">
                  <a:alpha val="0"/>
                </a:srgbClr>
              </a:clrTo>
            </a:clrChange>
            <a:extLst>
              <a:ext uri="{28A0092B-C50C-407E-A947-70E740481C1C}">
                <a14:useLocalDpi xmlns:a14="http://schemas.microsoft.com/office/drawing/2010/main"/>
              </a:ext>
            </a:extLst>
          </a:blip>
          <a:srcRect/>
          <a:stretch/>
        </p:blipFill>
        <p:spPr>
          <a:xfrm>
            <a:off x="3458816" y="2216426"/>
            <a:ext cx="2196549" cy="2564296"/>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6854" cy="940443"/>
          </a:xfrm>
        </p:spPr>
        <p:txBody>
          <a:bodyPr/>
          <a:lstStyle>
            <a:lvl1pPr algn="l">
              <a:defRPr/>
            </a:lvl1pPr>
          </a:lstStyle>
          <a:p>
            <a:r>
              <a:rPr kumimoji="0" lang="en-GB" noProof="0"/>
              <a:t>Click to edit Master title style</a:t>
            </a:r>
          </a:p>
        </p:txBody>
      </p:sp>
      <p:sp>
        <p:nvSpPr>
          <p:cNvPr id="3" name="Espace réservé du contenu 2"/>
          <p:cNvSpPr>
            <a:spLocks noGrp="1"/>
          </p:cNvSpPr>
          <p:nvPr>
            <p:ph idx="1"/>
          </p:nvPr>
        </p:nvSpPr>
        <p:spPr/>
        <p:txBody>
          <a:bodyPr/>
          <a:lstStyle>
            <a:lvl1pPr marL="493776" indent="-457200">
              <a:buClr>
                <a:schemeClr val="tx1"/>
              </a:buClr>
              <a:buFont typeface="Arial" panose="020B0604020202020204" pitchFamily="34" charset="0"/>
              <a:buChar char="•"/>
              <a:defRPr/>
            </a:lvl1pPr>
            <a:lvl2pPr>
              <a:buClr>
                <a:schemeClr val="tx1"/>
              </a:buClr>
              <a:defRPr/>
            </a:lvl2pPr>
            <a:lvl3pPr>
              <a:buClr>
                <a:schemeClr val="tx1"/>
              </a:buClr>
              <a:defRPr/>
            </a:lvl3pPr>
            <a:lvl4pPr>
              <a:buClr>
                <a:schemeClr val="tx1"/>
              </a:buClr>
              <a:defRPr/>
            </a:lvl4pPr>
            <a:lvl5pPr>
              <a:buClr>
                <a:schemeClr val="tx1"/>
              </a:buClr>
              <a:defRPr/>
            </a:lvl5pPr>
          </a:lstStyle>
          <a:p>
            <a:pPr lvl="0" eaLnBrk="1" latinLnBrk="0" hangingPunct="1"/>
            <a:r>
              <a:rPr lang="en-GB" noProof="0" dirty="0"/>
              <a:t>Click to edit Master text styles</a:t>
            </a:r>
          </a:p>
          <a:p>
            <a:pPr lvl="1" eaLnBrk="1" latinLnBrk="0" hangingPunct="1"/>
            <a:r>
              <a:rPr lang="en-GB" noProof="0" dirty="0"/>
              <a:t>Second level</a:t>
            </a:r>
          </a:p>
          <a:p>
            <a:pPr lvl="2" eaLnBrk="1" latinLnBrk="0" hangingPunct="1"/>
            <a:r>
              <a:rPr lang="en-GB" noProof="0" dirty="0"/>
              <a:t>Third level</a:t>
            </a:r>
          </a:p>
          <a:p>
            <a:pPr lvl="3" eaLnBrk="1" latinLnBrk="0" hangingPunct="1"/>
            <a:r>
              <a:rPr lang="en-GB" noProof="0" dirty="0"/>
              <a:t>Fourth level</a:t>
            </a:r>
          </a:p>
          <a:p>
            <a:pPr lvl="4" eaLnBrk="1" latinLnBrk="0" hangingPunct="1"/>
            <a:r>
              <a:rPr lang="en-GB" noProof="0" dirty="0"/>
              <a:t>Fifth level</a:t>
            </a:r>
            <a:endParaRPr kumimoji="0" lang="en-GB" noProof="0" dirty="0"/>
          </a:p>
        </p:txBody>
      </p:sp>
      <p:sp>
        <p:nvSpPr>
          <p:cNvPr id="4" name="Footer Placeholder 2">
            <a:extLst>
              <a:ext uri="{FF2B5EF4-FFF2-40B4-BE49-F238E27FC236}">
                <a16:creationId xmlns:a16="http://schemas.microsoft.com/office/drawing/2014/main" id="{E048259B-E950-3034-41FF-E4B2E3FABE8D}"/>
              </a:ext>
            </a:extLst>
          </p:cNvPr>
          <p:cNvSpPr>
            <a:spLocks noGrp="1"/>
          </p:cNvSpPr>
          <p:nvPr>
            <p:ph type="ftr" sz="quarter" idx="3"/>
          </p:nvPr>
        </p:nvSpPr>
        <p:spPr>
          <a:xfrm>
            <a:off x="5635216" y="6356350"/>
            <a:ext cx="24431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7" name="Slide Number Placeholder 3">
            <a:extLst>
              <a:ext uri="{FF2B5EF4-FFF2-40B4-BE49-F238E27FC236}">
                <a16:creationId xmlns:a16="http://schemas.microsoft.com/office/drawing/2014/main" id="{C587460A-4A2E-B6AB-806E-1F605F08FCE2}"/>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9" name="Date Placeholder 1">
            <a:extLst>
              <a:ext uri="{FF2B5EF4-FFF2-40B4-BE49-F238E27FC236}">
                <a16:creationId xmlns:a16="http://schemas.microsoft.com/office/drawing/2014/main" id="{B78419A3-9D1B-183B-71B1-69CC26E5CC56}"/>
              </a:ext>
            </a:extLst>
          </p:cNvPr>
          <p:cNvSpPr>
            <a:spLocks noGrp="1"/>
          </p:cNvSpPr>
          <p:nvPr>
            <p:ph type="dt" sz="half" idx="2"/>
          </p:nvPr>
        </p:nvSpPr>
        <p:spPr>
          <a:xfrm>
            <a:off x="2763520" y="6356349"/>
            <a:ext cx="262746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Presentation title">
    <p:spTree>
      <p:nvGrpSpPr>
        <p:cNvPr id="1" name=""/>
        <p:cNvGrpSpPr/>
        <p:nvPr/>
      </p:nvGrpSpPr>
      <p:grpSpPr>
        <a:xfrm>
          <a:off x="0" y="0"/>
          <a:ext cx="0" cy="0"/>
          <a:chOff x="0" y="0"/>
          <a:chExt cx="0" cy="0"/>
        </a:xfrm>
      </p:grpSpPr>
      <p:sp>
        <p:nvSpPr>
          <p:cNvPr id="2" name="Titre 1"/>
          <p:cNvSpPr>
            <a:spLocks noGrp="1"/>
          </p:cNvSpPr>
          <p:nvPr>
            <p:ph type="title"/>
          </p:nvPr>
        </p:nvSpPr>
        <p:spPr>
          <a:xfrm>
            <a:off x="446216" y="744677"/>
            <a:ext cx="8265984" cy="2513191"/>
          </a:xfrm>
        </p:spPr>
        <p:txBody>
          <a:bodyPr tIns="0" bIns="0" anchor="t"/>
          <a:lstStyle>
            <a:lvl1pPr algn="r">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3" name="Espace réservé du texte 2"/>
          <p:cNvSpPr>
            <a:spLocks noGrp="1"/>
          </p:cNvSpPr>
          <p:nvPr>
            <p:ph type="body" idx="1"/>
          </p:nvPr>
        </p:nvSpPr>
        <p:spPr>
          <a:xfrm>
            <a:off x="2082800" y="3461966"/>
            <a:ext cx="6629400" cy="1066688"/>
          </a:xfrm>
        </p:spPr>
        <p:txBody>
          <a:bodyPr lIns="45720" tIns="0" rIns="45720" bIns="0"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CH"/>
              <a:t>Click to edit Master text styles</a:t>
            </a:r>
          </a:p>
        </p:txBody>
      </p:sp>
      <p:sp>
        <p:nvSpPr>
          <p:cNvPr id="4" name="Footer Placeholder 2">
            <a:extLst>
              <a:ext uri="{FF2B5EF4-FFF2-40B4-BE49-F238E27FC236}">
                <a16:creationId xmlns:a16="http://schemas.microsoft.com/office/drawing/2014/main" id="{8ECA3030-C9B6-FB55-E1F4-E8DA9BFA79CC}"/>
              </a:ext>
            </a:extLst>
          </p:cNvPr>
          <p:cNvSpPr>
            <a:spLocks noGrp="1"/>
          </p:cNvSpPr>
          <p:nvPr>
            <p:ph type="ftr" sz="quarter" idx="3"/>
          </p:nvPr>
        </p:nvSpPr>
        <p:spPr>
          <a:xfrm>
            <a:off x="5635216" y="6356350"/>
            <a:ext cx="24431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7" name="Slide Number Placeholder 3">
            <a:extLst>
              <a:ext uri="{FF2B5EF4-FFF2-40B4-BE49-F238E27FC236}">
                <a16:creationId xmlns:a16="http://schemas.microsoft.com/office/drawing/2014/main" id="{557724BB-6D9E-81CD-EAB0-C8ABAD523C34}"/>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9" name="Date Placeholder 1">
            <a:extLst>
              <a:ext uri="{FF2B5EF4-FFF2-40B4-BE49-F238E27FC236}">
                <a16:creationId xmlns:a16="http://schemas.microsoft.com/office/drawing/2014/main" id="{5FD01994-BF77-27F9-729C-9F32ADD7332D}"/>
              </a:ext>
            </a:extLst>
          </p:cNvPr>
          <p:cNvSpPr>
            <a:spLocks noGrp="1"/>
          </p:cNvSpPr>
          <p:nvPr>
            <p:ph type="dt" sz="half" idx="2"/>
          </p:nvPr>
        </p:nvSpPr>
        <p:spPr>
          <a:xfrm>
            <a:off x="2763520" y="6356349"/>
            <a:ext cx="262746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and columns">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936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457198" y="935999"/>
            <a:ext cx="4068000" cy="5190165"/>
          </a:xfrm>
        </p:spPr>
        <p:txBody>
          <a:bodyPr/>
          <a:lstStyle>
            <a:lvl1pPr>
              <a:defRPr sz="2600"/>
            </a:lvl1pPr>
            <a:lvl2pPr>
              <a:defRPr sz="2200"/>
            </a:lvl2pPr>
            <a:lvl3pPr>
              <a:defRPr sz="2000"/>
            </a:lvl3pPr>
            <a:lvl4pPr>
              <a:defRPr sz="1800"/>
            </a:lvl4pPr>
            <a:lvl5pPr>
              <a:defRPr sz="1800"/>
            </a:lvl5pPr>
          </a:lstStyle>
          <a:p>
            <a:pPr lvl="0" eaLnBrk="1" latinLnBrk="0" hangingPunct="1"/>
            <a:r>
              <a:rPr lang="en-GB" noProof="0"/>
              <a:t>Click to edit Master text styles</a:t>
            </a:r>
          </a:p>
          <a:p>
            <a:pPr lvl="1" eaLnBrk="1" latinLnBrk="0" hangingPunct="1"/>
            <a:r>
              <a:rPr lang="en-GB" noProof="0"/>
              <a:t>Second level</a:t>
            </a:r>
          </a:p>
          <a:p>
            <a:pPr lvl="2" eaLnBrk="1" latinLnBrk="0" hangingPunct="1"/>
            <a:r>
              <a:rPr lang="en-GB" noProof="0"/>
              <a:t>Third level</a:t>
            </a:r>
          </a:p>
          <a:p>
            <a:pPr lvl="3" eaLnBrk="1" latinLnBrk="0" hangingPunct="1"/>
            <a:r>
              <a:rPr lang="en-GB" noProof="0"/>
              <a:t>Fourth level</a:t>
            </a:r>
          </a:p>
          <a:p>
            <a:pPr lvl="4" eaLnBrk="1" latinLnBrk="0" hangingPunct="1"/>
            <a:r>
              <a:rPr lang="en-GB" noProof="0"/>
              <a:t>Fifth level</a:t>
            </a:r>
            <a:endParaRPr kumimoji="0" lang="en-GB" noProof="0"/>
          </a:p>
        </p:txBody>
      </p:sp>
      <p:sp>
        <p:nvSpPr>
          <p:cNvPr id="4" name="Espace réservé du contenu 3"/>
          <p:cNvSpPr>
            <a:spLocks noGrp="1"/>
          </p:cNvSpPr>
          <p:nvPr>
            <p:ph sz="half" idx="2"/>
          </p:nvPr>
        </p:nvSpPr>
        <p:spPr>
          <a:xfrm>
            <a:off x="4596556" y="936001"/>
            <a:ext cx="4068000" cy="5190163"/>
          </a:xfrm>
        </p:spPr>
        <p:txBody>
          <a:bodyPr/>
          <a:lstStyle>
            <a:lvl1pPr>
              <a:defRPr sz="2600"/>
            </a:lvl1pPr>
            <a:lvl2pPr>
              <a:defRPr sz="2200"/>
            </a:lvl2pPr>
            <a:lvl3pPr>
              <a:defRPr sz="2000"/>
            </a:lvl3pPr>
            <a:lvl4pPr>
              <a:defRPr sz="1800"/>
            </a:lvl4pPr>
            <a:lvl5pPr>
              <a:defRPr sz="1800"/>
            </a:lvl5pPr>
          </a:lstStyle>
          <a:p>
            <a:pPr lvl="0" eaLnBrk="1" latinLnBrk="0" hangingPunct="1"/>
            <a:r>
              <a:rPr lang="fr-CH" dirty="0"/>
              <a:t>Click to </a:t>
            </a:r>
            <a:r>
              <a:rPr lang="fr-CH" dirty="0" err="1"/>
              <a:t>edit</a:t>
            </a:r>
            <a:r>
              <a:rPr lang="fr-CH" dirty="0"/>
              <a:t> Master </a:t>
            </a:r>
            <a:r>
              <a:rPr lang="fr-CH" dirty="0" err="1"/>
              <a:t>text</a:t>
            </a:r>
            <a:r>
              <a:rPr lang="fr-CH" dirty="0"/>
              <a:t> styles</a:t>
            </a:r>
          </a:p>
          <a:p>
            <a:pPr lvl="1" eaLnBrk="1" latinLnBrk="0" hangingPunct="1"/>
            <a:r>
              <a:rPr lang="fr-CH" dirty="0"/>
              <a:t>Second </a:t>
            </a:r>
            <a:r>
              <a:rPr lang="fr-CH" dirty="0" err="1"/>
              <a:t>level</a:t>
            </a:r>
            <a:endParaRPr lang="fr-CH" dirty="0"/>
          </a:p>
          <a:p>
            <a:pPr lvl="2" eaLnBrk="1" latinLnBrk="0" hangingPunct="1"/>
            <a:r>
              <a:rPr lang="fr-CH" dirty="0" err="1"/>
              <a:t>Third</a:t>
            </a:r>
            <a:r>
              <a:rPr lang="fr-CH" dirty="0"/>
              <a:t> </a:t>
            </a:r>
            <a:r>
              <a:rPr lang="fr-CH" dirty="0" err="1"/>
              <a:t>level</a:t>
            </a:r>
            <a:endParaRPr lang="fr-CH" dirty="0"/>
          </a:p>
          <a:p>
            <a:pPr lvl="3" eaLnBrk="1" latinLnBrk="0" hangingPunct="1"/>
            <a:r>
              <a:rPr lang="fr-CH" dirty="0" err="1"/>
              <a:t>Fourth</a:t>
            </a:r>
            <a:r>
              <a:rPr lang="fr-CH" dirty="0"/>
              <a:t> </a:t>
            </a:r>
            <a:r>
              <a:rPr lang="fr-CH" dirty="0" err="1"/>
              <a:t>level</a:t>
            </a:r>
            <a:endParaRPr lang="fr-CH" dirty="0"/>
          </a:p>
          <a:p>
            <a:pPr lvl="4" eaLnBrk="1" latinLnBrk="0" hangingPunct="1"/>
            <a:r>
              <a:rPr lang="fr-CH" dirty="0" err="1"/>
              <a:t>Fifth</a:t>
            </a:r>
            <a:r>
              <a:rPr lang="fr-CH" dirty="0"/>
              <a:t> </a:t>
            </a:r>
            <a:r>
              <a:rPr lang="fr-CH" dirty="0" err="1"/>
              <a:t>level</a:t>
            </a:r>
            <a:endParaRPr kumimoji="0" lang="en-US" dirty="0"/>
          </a:p>
        </p:txBody>
      </p:sp>
      <p:sp>
        <p:nvSpPr>
          <p:cNvPr id="5" name="Footer Placeholder 2">
            <a:extLst>
              <a:ext uri="{FF2B5EF4-FFF2-40B4-BE49-F238E27FC236}">
                <a16:creationId xmlns:a16="http://schemas.microsoft.com/office/drawing/2014/main" id="{E8D9BD09-7D98-8D22-7BC0-C4FF5CCB6DC3}"/>
              </a:ext>
            </a:extLst>
          </p:cNvPr>
          <p:cNvSpPr>
            <a:spLocks noGrp="1"/>
          </p:cNvSpPr>
          <p:nvPr>
            <p:ph type="ftr" sz="quarter" idx="3"/>
          </p:nvPr>
        </p:nvSpPr>
        <p:spPr>
          <a:xfrm>
            <a:off x="5635216" y="6356350"/>
            <a:ext cx="24431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8" name="Slide Number Placeholder 3">
            <a:extLst>
              <a:ext uri="{FF2B5EF4-FFF2-40B4-BE49-F238E27FC236}">
                <a16:creationId xmlns:a16="http://schemas.microsoft.com/office/drawing/2014/main" id="{05095F5B-725C-D0C3-813B-BD15CA0A348C}"/>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10" name="Date Placeholder 1">
            <a:extLst>
              <a:ext uri="{FF2B5EF4-FFF2-40B4-BE49-F238E27FC236}">
                <a16:creationId xmlns:a16="http://schemas.microsoft.com/office/drawing/2014/main" id="{8B79BAFA-CAFB-C19E-DD70-F5DF1C0150E0}"/>
              </a:ext>
            </a:extLst>
          </p:cNvPr>
          <p:cNvSpPr>
            <a:spLocks noGrp="1"/>
          </p:cNvSpPr>
          <p:nvPr>
            <p:ph type="dt" sz="half" idx="10"/>
          </p:nvPr>
        </p:nvSpPr>
        <p:spPr>
          <a:xfrm>
            <a:off x="2763520" y="6356349"/>
            <a:ext cx="262746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itle and columns compar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893977"/>
          </a:xfrm>
        </p:spPr>
        <p:txBody>
          <a:bodyPr anchor="ctr"/>
          <a:lstStyle>
            <a:lvl1pPr>
              <a:defRPr/>
            </a:lvl1pPr>
          </a:lstStyle>
          <a:p>
            <a:r>
              <a:rPr kumimoji="0" lang="fr-CH"/>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5" name="Espace réservé du contenu 4"/>
          <p:cNvSpPr>
            <a:spLocks noGrp="1"/>
          </p:cNvSpPr>
          <p:nvPr>
            <p:ph sz="quarter" idx="2"/>
          </p:nvPr>
        </p:nvSpPr>
        <p:spPr>
          <a:xfrm>
            <a:off x="457200" y="1010549"/>
            <a:ext cx="4040188" cy="3919260"/>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6" name="Espace réservé du contenu 5"/>
          <p:cNvSpPr>
            <a:spLocks noGrp="1"/>
          </p:cNvSpPr>
          <p:nvPr>
            <p:ph sz="quarter" idx="4"/>
          </p:nvPr>
        </p:nvSpPr>
        <p:spPr>
          <a:xfrm>
            <a:off x="4645025" y="1018056"/>
            <a:ext cx="4041775" cy="3919260"/>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7" name="Footer Placeholder 2">
            <a:extLst>
              <a:ext uri="{FF2B5EF4-FFF2-40B4-BE49-F238E27FC236}">
                <a16:creationId xmlns:a16="http://schemas.microsoft.com/office/drawing/2014/main" id="{B1F77A38-2022-AFD2-86FC-E9D30401CC25}"/>
              </a:ext>
            </a:extLst>
          </p:cNvPr>
          <p:cNvSpPr>
            <a:spLocks noGrp="1"/>
          </p:cNvSpPr>
          <p:nvPr>
            <p:ph type="ftr" sz="quarter" idx="10"/>
          </p:nvPr>
        </p:nvSpPr>
        <p:spPr>
          <a:xfrm>
            <a:off x="5635216" y="6356350"/>
            <a:ext cx="24431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10" name="Slide Number Placeholder 3">
            <a:extLst>
              <a:ext uri="{FF2B5EF4-FFF2-40B4-BE49-F238E27FC236}">
                <a16:creationId xmlns:a16="http://schemas.microsoft.com/office/drawing/2014/main" id="{5CD2F452-4AF2-0847-D2E4-F445F726950B}"/>
              </a:ext>
            </a:extLst>
          </p:cNvPr>
          <p:cNvSpPr>
            <a:spLocks noGrp="1"/>
          </p:cNvSpPr>
          <p:nvPr>
            <p:ph type="sldNum" sz="quarter" idx="11"/>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12" name="Date Placeholder 1">
            <a:extLst>
              <a:ext uri="{FF2B5EF4-FFF2-40B4-BE49-F238E27FC236}">
                <a16:creationId xmlns:a16="http://schemas.microsoft.com/office/drawing/2014/main" id="{55A17109-2D09-5A14-9C49-542142A53071}"/>
              </a:ext>
            </a:extLst>
          </p:cNvPr>
          <p:cNvSpPr>
            <a:spLocks noGrp="1"/>
          </p:cNvSpPr>
          <p:nvPr>
            <p:ph type="dt" sz="half" idx="12"/>
          </p:nvPr>
        </p:nvSpPr>
        <p:spPr>
          <a:xfrm>
            <a:off x="2763520" y="6356349"/>
            <a:ext cx="262746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p:cNvSpPr>
            <a:spLocks noGrp="1"/>
          </p:cNvSpPr>
          <p:nvPr>
            <p:ph type="title"/>
          </p:nvPr>
        </p:nvSpPr>
        <p:spPr>
          <a:xfrm>
            <a:off x="467138" y="-1"/>
            <a:ext cx="8219661" cy="936000"/>
          </a:xfrm>
        </p:spPr>
        <p:txBody>
          <a:bodyPr anchor="ctr"/>
          <a:lstStyle>
            <a:lvl1pPr algn="l">
              <a:defRPr sz="4600"/>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3" name="Footer Placeholder 2">
            <a:extLst>
              <a:ext uri="{FF2B5EF4-FFF2-40B4-BE49-F238E27FC236}">
                <a16:creationId xmlns:a16="http://schemas.microsoft.com/office/drawing/2014/main" id="{E71B2B0D-21EB-8087-09EA-0D9B3050ECD2}"/>
              </a:ext>
            </a:extLst>
          </p:cNvPr>
          <p:cNvSpPr>
            <a:spLocks noGrp="1"/>
          </p:cNvSpPr>
          <p:nvPr>
            <p:ph type="ftr" sz="quarter" idx="3"/>
          </p:nvPr>
        </p:nvSpPr>
        <p:spPr>
          <a:xfrm>
            <a:off x="5635216" y="6356350"/>
            <a:ext cx="24431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6" name="Slide Number Placeholder 3">
            <a:extLst>
              <a:ext uri="{FF2B5EF4-FFF2-40B4-BE49-F238E27FC236}">
                <a16:creationId xmlns:a16="http://schemas.microsoft.com/office/drawing/2014/main" id="{F18BC5B0-85D2-990E-F53D-1EC304B6330F}"/>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8" name="Date Placeholder 1">
            <a:extLst>
              <a:ext uri="{FF2B5EF4-FFF2-40B4-BE49-F238E27FC236}">
                <a16:creationId xmlns:a16="http://schemas.microsoft.com/office/drawing/2014/main" id="{C485BF3C-B03D-98C1-D75B-7C3A20BDF194}"/>
              </a:ext>
            </a:extLst>
          </p:cNvPr>
          <p:cNvSpPr>
            <a:spLocks noGrp="1"/>
          </p:cNvSpPr>
          <p:nvPr>
            <p:ph type="dt" sz="half" idx="2"/>
          </p:nvPr>
        </p:nvSpPr>
        <p:spPr>
          <a:xfrm>
            <a:off x="2763520" y="6356349"/>
            <a:ext cx="262746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666CCEBF-7D69-FA3F-7955-545219EDA9A1}"/>
              </a:ext>
            </a:extLst>
          </p:cNvPr>
          <p:cNvSpPr>
            <a:spLocks noGrp="1"/>
          </p:cNvSpPr>
          <p:nvPr>
            <p:ph type="ftr" sz="quarter" idx="3"/>
          </p:nvPr>
        </p:nvSpPr>
        <p:spPr>
          <a:xfrm>
            <a:off x="5635216" y="6356350"/>
            <a:ext cx="24431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5" name="Slide Number Placeholder 3">
            <a:extLst>
              <a:ext uri="{FF2B5EF4-FFF2-40B4-BE49-F238E27FC236}">
                <a16:creationId xmlns:a16="http://schemas.microsoft.com/office/drawing/2014/main" id="{86027966-4D03-2DFD-BE5B-A2076F5F8B16}"/>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7" name="Date Placeholder 1">
            <a:extLst>
              <a:ext uri="{FF2B5EF4-FFF2-40B4-BE49-F238E27FC236}">
                <a16:creationId xmlns:a16="http://schemas.microsoft.com/office/drawing/2014/main" id="{A0E5A62E-84F7-3C3F-D58B-A95C6A0EB755}"/>
              </a:ext>
            </a:extLst>
          </p:cNvPr>
          <p:cNvSpPr>
            <a:spLocks noGrp="1"/>
          </p:cNvSpPr>
          <p:nvPr>
            <p:ph type="dt" sz="half" idx="2"/>
          </p:nvPr>
        </p:nvSpPr>
        <p:spPr>
          <a:xfrm>
            <a:off x="2763520" y="6356349"/>
            <a:ext cx="262746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p>
            <a:r>
              <a:rPr lang="en-US" noProof="0"/>
              <a:t>Click to edit Master title style</a:t>
            </a:r>
            <a:endParaRPr lang="en-GB" noProof="0" dirty="0"/>
          </a:p>
        </p:txBody>
      </p:sp>
      <p:sp>
        <p:nvSpPr>
          <p:cNvPr id="2" name="Footer Placeholder 2">
            <a:extLst>
              <a:ext uri="{FF2B5EF4-FFF2-40B4-BE49-F238E27FC236}">
                <a16:creationId xmlns:a16="http://schemas.microsoft.com/office/drawing/2014/main" id="{7ECCE75C-F787-38B6-8355-8A5D4DF84624}"/>
              </a:ext>
            </a:extLst>
          </p:cNvPr>
          <p:cNvSpPr>
            <a:spLocks noGrp="1"/>
          </p:cNvSpPr>
          <p:nvPr>
            <p:ph type="ftr" sz="quarter" idx="3"/>
          </p:nvPr>
        </p:nvSpPr>
        <p:spPr>
          <a:xfrm>
            <a:off x="5635216" y="6356350"/>
            <a:ext cx="2443139"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5" name="Slide Number Placeholder 3">
            <a:extLst>
              <a:ext uri="{FF2B5EF4-FFF2-40B4-BE49-F238E27FC236}">
                <a16:creationId xmlns:a16="http://schemas.microsoft.com/office/drawing/2014/main" id="{07F3ACC0-8769-D753-7FE5-59421E939E88}"/>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6" name="Date Placeholder 1">
            <a:extLst>
              <a:ext uri="{FF2B5EF4-FFF2-40B4-BE49-F238E27FC236}">
                <a16:creationId xmlns:a16="http://schemas.microsoft.com/office/drawing/2014/main" id="{65A2EE5D-74C3-AC66-174C-AE55F500B757}"/>
              </a:ext>
            </a:extLst>
          </p:cNvPr>
          <p:cNvSpPr>
            <a:spLocks noGrp="1"/>
          </p:cNvSpPr>
          <p:nvPr>
            <p:ph type="dt" sz="half" idx="2"/>
          </p:nvPr>
        </p:nvSpPr>
        <p:spPr>
          <a:xfrm>
            <a:off x="2763520" y="6356349"/>
            <a:ext cx="262746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extLst>
      <p:ext uri="{BB962C8B-B14F-4D97-AF65-F5344CB8AC3E}">
        <p14:creationId xmlns:p14="http://schemas.microsoft.com/office/powerpoint/2010/main" val="201475369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3791"/>
            <a:ext cx="8226854" cy="940443"/>
          </a:xfrm>
          <a:prstGeom prst="rect">
            <a:avLst/>
          </a:prstGeom>
        </p:spPr>
        <p:txBody>
          <a:bodyPr vert="horz" lIns="45720" rIns="45720" anchor="ctr">
            <a:normAutofit/>
          </a:bodyPr>
          <a:lstStyle/>
          <a:p>
            <a:r>
              <a:rPr kumimoji="0" lang="en-US" noProof="0" dirty="0"/>
              <a:t>Click to edit Master title style</a:t>
            </a:r>
          </a:p>
        </p:txBody>
      </p:sp>
      <p:sp>
        <p:nvSpPr>
          <p:cNvPr id="30" name="Espace réservé du texte 29"/>
          <p:cNvSpPr>
            <a:spLocks noGrp="1"/>
          </p:cNvSpPr>
          <p:nvPr>
            <p:ph type="body" idx="1"/>
          </p:nvPr>
        </p:nvSpPr>
        <p:spPr>
          <a:xfrm>
            <a:off x="457200" y="957482"/>
            <a:ext cx="8226854" cy="5035546"/>
          </a:xfrm>
          <a:prstGeom prst="rect">
            <a:avLst/>
          </a:prstGeom>
        </p:spPr>
        <p:txBody>
          <a:bodyPr vert="horz">
            <a:normAutofit/>
          </a:bodyPr>
          <a:lstStyle/>
          <a:p>
            <a:pPr lvl="0" eaLnBrk="1" latinLnBrk="0" hangingPunct="1"/>
            <a:r>
              <a:rPr lang="en-US" noProof="0" dirty="0"/>
              <a:t>Click to edit Master text styles</a:t>
            </a:r>
          </a:p>
          <a:p>
            <a:pPr lvl="1" eaLnBrk="1" latinLnBrk="0" hangingPunct="1"/>
            <a:r>
              <a:rPr lang="en-US" noProof="0" dirty="0"/>
              <a:t>Second level</a:t>
            </a:r>
          </a:p>
          <a:p>
            <a:pPr lvl="2" eaLnBrk="1" latinLnBrk="0" hangingPunct="1"/>
            <a:r>
              <a:rPr lang="en-US" noProof="0" dirty="0"/>
              <a:t>Third level</a:t>
            </a:r>
          </a:p>
          <a:p>
            <a:pPr lvl="3" eaLnBrk="1" latinLnBrk="0" hangingPunct="1"/>
            <a:r>
              <a:rPr lang="en-US" noProof="0" dirty="0"/>
              <a:t>Fourth level</a:t>
            </a:r>
          </a:p>
          <a:p>
            <a:pPr lvl="4" eaLnBrk="1" latinLnBrk="0" hangingPunct="1"/>
            <a:r>
              <a:rPr lang="en-US" noProof="0" dirty="0"/>
              <a:t>Fifth level</a:t>
            </a:r>
          </a:p>
          <a:p>
            <a:pPr lvl="4" eaLnBrk="1" latinLnBrk="0" hangingPunct="1"/>
            <a:endParaRPr kumimoji="0" lang="en-US" noProof="0" dirty="0"/>
          </a:p>
        </p:txBody>
      </p:sp>
      <p:pic>
        <p:nvPicPr>
          <p:cNvPr id="5" name="Image 4" descr="bande-01.eps"/>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6157663"/>
            <a:ext cx="9144000" cy="707202"/>
          </a:xfrm>
          <a:prstGeom prst="rect">
            <a:avLst/>
          </a:prstGeom>
        </p:spPr>
      </p:pic>
      <p:pic>
        <p:nvPicPr>
          <p:cNvPr id="8" name="Picture 7">
            <a:extLst>
              <a:ext uri="{FF2B5EF4-FFF2-40B4-BE49-F238E27FC236}">
                <a16:creationId xmlns:a16="http://schemas.microsoft.com/office/drawing/2014/main" id="{E40CD024-1C9C-3044-88BC-36D90521D20C}"/>
              </a:ext>
            </a:extLst>
          </p:cNvPr>
          <p:cNvPicPr>
            <a:picLocks noChangeAspect="1"/>
          </p:cNvPicPr>
          <p:nvPr userDrawn="1"/>
        </p:nvPicPr>
        <p:blipFill rotWithShape="1">
          <a:blip r:embed="rId14">
            <a:extLst>
              <a:ext uri="{28A0092B-C50C-407E-A947-70E740481C1C}">
                <a14:useLocalDpi xmlns:a14="http://schemas.microsoft.com/office/drawing/2010/main"/>
              </a:ext>
            </a:extLst>
          </a:blip>
          <a:srcRect b="36557"/>
          <a:stretch/>
        </p:blipFill>
        <p:spPr bwMode="auto">
          <a:xfrm>
            <a:off x="779762" y="6253534"/>
            <a:ext cx="743918" cy="542473"/>
          </a:xfrm>
          <a:prstGeom prst="rect">
            <a:avLst/>
          </a:prstGeom>
        </p:spPr>
      </p:pic>
      <p:pic>
        <p:nvPicPr>
          <p:cNvPr id="10" name="Picture 9">
            <a:extLst>
              <a:ext uri="{FF2B5EF4-FFF2-40B4-BE49-F238E27FC236}">
                <a16:creationId xmlns:a16="http://schemas.microsoft.com/office/drawing/2014/main" id="{32224A05-AB28-3F4B-90D2-D414F6B8D8E9}"/>
              </a:ext>
            </a:extLst>
          </p:cNvPr>
          <p:cNvPicPr>
            <a:picLocks noChangeAspect="1"/>
          </p:cNvPicPr>
          <p:nvPr userDrawn="1"/>
        </p:nvPicPr>
        <p:blipFill rotWithShape="1">
          <a:blip r:embed="rId14">
            <a:extLst>
              <a:ext uri="{28A0092B-C50C-407E-A947-70E740481C1C}">
                <a14:useLocalDpi xmlns:a14="http://schemas.microsoft.com/office/drawing/2010/main"/>
              </a:ext>
            </a:extLst>
          </a:blip>
          <a:srcRect t="62024"/>
          <a:stretch/>
        </p:blipFill>
        <p:spPr bwMode="auto">
          <a:xfrm>
            <a:off x="1481725" y="6356349"/>
            <a:ext cx="743918" cy="324713"/>
          </a:xfrm>
          <a:prstGeom prst="rect">
            <a:avLst/>
          </a:prstGeom>
        </p:spPr>
      </p:pic>
      <p:cxnSp>
        <p:nvCxnSpPr>
          <p:cNvPr id="11" name="Straight Connector 10">
            <a:extLst>
              <a:ext uri="{FF2B5EF4-FFF2-40B4-BE49-F238E27FC236}">
                <a16:creationId xmlns:a16="http://schemas.microsoft.com/office/drawing/2014/main" id="{FAA3A0C1-633D-FE44-9809-278D94FF6BE9}"/>
              </a:ext>
            </a:extLst>
          </p:cNvPr>
          <p:cNvCxnSpPr/>
          <p:nvPr userDrawn="1"/>
        </p:nvCxnSpPr>
        <p:spPr>
          <a:xfrm>
            <a:off x="734831" y="6199322"/>
            <a:ext cx="0" cy="596685"/>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Footer Placeholder 2">
            <a:extLst>
              <a:ext uri="{FF2B5EF4-FFF2-40B4-BE49-F238E27FC236}">
                <a16:creationId xmlns:a16="http://schemas.microsoft.com/office/drawing/2014/main" id="{2B8BC4D5-99AA-1084-1BC9-A6CF608B7D1A}"/>
              </a:ext>
            </a:extLst>
          </p:cNvPr>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 Siemko – HFM R&amp;D Programme</a:t>
            </a:r>
          </a:p>
        </p:txBody>
      </p:sp>
      <p:sp>
        <p:nvSpPr>
          <p:cNvPr id="14" name="Slide Number Placeholder 3">
            <a:extLst>
              <a:ext uri="{FF2B5EF4-FFF2-40B4-BE49-F238E27FC236}">
                <a16:creationId xmlns:a16="http://schemas.microsoft.com/office/drawing/2014/main" id="{BE871D77-4A04-CCF1-CF2A-4A663AEA075A}"/>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a:p>
        </p:txBody>
      </p:sp>
      <p:sp>
        <p:nvSpPr>
          <p:cNvPr id="2" name="Date Placeholder 1">
            <a:extLst>
              <a:ext uri="{FF2B5EF4-FFF2-40B4-BE49-F238E27FC236}">
                <a16:creationId xmlns:a16="http://schemas.microsoft.com/office/drawing/2014/main" id="{3957AA32-AC3C-58BE-CE44-F2B36B840662}"/>
              </a:ext>
            </a:extLst>
          </p:cNvPr>
          <p:cNvSpPr>
            <a:spLocks noGrp="1"/>
          </p:cNvSpPr>
          <p:nvPr>
            <p:ph type="dt" sz="half" idx="2"/>
          </p:nvPr>
        </p:nvSpPr>
        <p:spPr>
          <a:xfrm>
            <a:off x="2763521" y="6356349"/>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Community Report on Accelerators Roadmap  Frascati  13.07.2023</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76" r:id="rId2"/>
    <p:sldLayoutId id="2147483662" r:id="rId3"/>
    <p:sldLayoutId id="2147483663" r:id="rId4"/>
    <p:sldLayoutId id="2147483664" r:id="rId5"/>
    <p:sldLayoutId id="2147483665" r:id="rId6"/>
    <p:sldLayoutId id="2147483666" r:id="rId7"/>
    <p:sldLayoutId id="2147483667" r:id="rId8"/>
    <p:sldLayoutId id="2147483679" r:id="rId9"/>
    <p:sldLayoutId id="2147483683" r:id="rId10"/>
    <p:sldLayoutId id="2147483684" r:id="rId11"/>
  </p:sldLayoutIdLst>
  <p:hf hdr="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31.png"/><Relationship Id="rId12" Type="http://schemas.openxmlformats.org/officeDocument/2006/relationships/image" Target="../media/image34.wmf"/><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1.wdp"/><Relationship Id="rId11" Type="http://schemas.openxmlformats.org/officeDocument/2006/relationships/oleObject" Target="../embeddings/oleObject1.bin"/><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jpe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cid:12da14ff-4379-4d01-9f96-39b9f02e47e3@unige.ch" TargetMode="External"/><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29.jpe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diagramColors" Target="../diagrams/colors4.xml"/><Relationship Id="rId11" Type="http://schemas.openxmlformats.org/officeDocument/2006/relationships/image" Target="../media/image46.jpeg"/><Relationship Id="rId5" Type="http://schemas.openxmlformats.org/officeDocument/2006/relationships/diagramQuickStyle" Target="../diagrams/quickStyle4.xml"/><Relationship Id="rId15" Type="http://schemas.openxmlformats.org/officeDocument/2006/relationships/image" Target="../media/image50.png"/><Relationship Id="rId10" Type="http://schemas.openxmlformats.org/officeDocument/2006/relationships/image" Target="../media/image45.jpeg"/><Relationship Id="rId4" Type="http://schemas.openxmlformats.org/officeDocument/2006/relationships/diagramLayout" Target="../diagrams/layout4.xml"/><Relationship Id="rId9" Type="http://schemas.openxmlformats.org/officeDocument/2006/relationships/image" Target="../media/image44.jpeg"/><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3.jpeg"/><Relationship Id="rId5" Type="http://schemas.openxmlformats.org/officeDocument/2006/relationships/image" Target="../media/image52.emf"/><Relationship Id="rId4" Type="http://schemas.openxmlformats.org/officeDocument/2006/relationships/image" Target="../media/image51.emf"/></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gif"/></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hyperlink" Target="https://doi.org/10.1109/TASC.2023.325891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1.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A5CC-43A3-562A-726E-1BE0A383FE88}"/>
              </a:ext>
            </a:extLst>
          </p:cNvPr>
          <p:cNvSpPr>
            <a:spLocks noGrp="1"/>
          </p:cNvSpPr>
          <p:nvPr>
            <p:ph type="title"/>
          </p:nvPr>
        </p:nvSpPr>
        <p:spPr>
          <a:xfrm>
            <a:off x="536613" y="1232060"/>
            <a:ext cx="8150187" cy="1862246"/>
          </a:xfrm>
        </p:spPr>
        <p:txBody>
          <a:bodyPr>
            <a:normAutofit fontScale="90000"/>
          </a:bodyPr>
          <a:lstStyle/>
          <a:p>
            <a:pPr algn="ctr"/>
            <a:r>
              <a:rPr lang="en-GB" sz="3600" dirty="0"/>
              <a:t>High Field Magnet R&amp;D Programme  </a:t>
            </a:r>
            <a:br>
              <a:rPr lang="en-GB" sz="3600" dirty="0"/>
            </a:br>
            <a:br>
              <a:rPr lang="en-GB" sz="3600" dirty="0"/>
            </a:br>
            <a:r>
              <a:rPr lang="en-GB" sz="3600" dirty="0"/>
              <a:t>Status of HFM within the Accelerators Roadmap</a:t>
            </a:r>
          </a:p>
        </p:txBody>
      </p:sp>
      <p:sp>
        <p:nvSpPr>
          <p:cNvPr id="3" name="Text Placeholder 2">
            <a:extLst>
              <a:ext uri="{FF2B5EF4-FFF2-40B4-BE49-F238E27FC236}">
                <a16:creationId xmlns:a16="http://schemas.microsoft.com/office/drawing/2014/main" id="{C8248A42-FC10-4C20-7DFE-CE32F5AB45DE}"/>
              </a:ext>
            </a:extLst>
          </p:cNvPr>
          <p:cNvSpPr>
            <a:spLocks noGrp="1"/>
          </p:cNvSpPr>
          <p:nvPr>
            <p:ph type="body" idx="1"/>
          </p:nvPr>
        </p:nvSpPr>
        <p:spPr>
          <a:xfrm>
            <a:off x="845820" y="3763695"/>
            <a:ext cx="7840980" cy="598308"/>
          </a:xfrm>
        </p:spPr>
        <p:txBody>
          <a:bodyPr>
            <a:normAutofit/>
          </a:bodyPr>
          <a:lstStyle/>
          <a:p>
            <a:pPr algn="l"/>
            <a:r>
              <a:rPr lang="en-GB" b="1" dirty="0"/>
              <a:t>Andrzej Siemko </a:t>
            </a:r>
            <a:r>
              <a:rPr lang="en-GB" dirty="0"/>
              <a:t>on behalf of HFM R&amp;D Programme Team</a:t>
            </a:r>
          </a:p>
        </p:txBody>
      </p:sp>
      <p:sp>
        <p:nvSpPr>
          <p:cNvPr id="4" name="Date Placeholder 3">
            <a:extLst>
              <a:ext uri="{FF2B5EF4-FFF2-40B4-BE49-F238E27FC236}">
                <a16:creationId xmlns:a16="http://schemas.microsoft.com/office/drawing/2014/main" id="{38686EEC-CA41-746F-0405-03B4FF09A867}"/>
              </a:ext>
            </a:extLst>
          </p:cNvPr>
          <p:cNvSpPr>
            <a:spLocks noGrp="1"/>
          </p:cNvSpPr>
          <p:nvPr>
            <p:ph type="dt" sz="half" idx="2"/>
          </p:nvPr>
        </p:nvSpPr>
        <p:spPr>
          <a:xfrm>
            <a:off x="2764366" y="6356787"/>
            <a:ext cx="2764676" cy="365125"/>
          </a:xfrm>
        </p:spPr>
        <p:txBody>
          <a:bodyPr/>
          <a:lstStyle/>
          <a:p>
            <a:r>
              <a:rPr lang="de-CH"/>
              <a:t>Community Report on Accelerators Roadmap  Frascati  13.07.2023</a:t>
            </a:r>
            <a:endParaRPr lang="en-US" dirty="0"/>
          </a:p>
        </p:txBody>
      </p:sp>
      <p:sp>
        <p:nvSpPr>
          <p:cNvPr id="9" name="Footer Placeholder 8">
            <a:extLst>
              <a:ext uri="{FF2B5EF4-FFF2-40B4-BE49-F238E27FC236}">
                <a16:creationId xmlns:a16="http://schemas.microsoft.com/office/drawing/2014/main" id="{26960342-EA96-6F45-89AE-E05104FA7CBE}"/>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10" name="Slide Number Placeholder 9">
            <a:extLst>
              <a:ext uri="{FF2B5EF4-FFF2-40B4-BE49-F238E27FC236}">
                <a16:creationId xmlns:a16="http://schemas.microsoft.com/office/drawing/2014/main" id="{3EB4A11E-4815-06EF-B6A1-A6F812781C81}"/>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a:t>
            </a:fld>
            <a:endParaRPr lang="en-US"/>
          </a:p>
        </p:txBody>
      </p:sp>
    </p:spTree>
    <p:extLst>
      <p:ext uri="{BB962C8B-B14F-4D97-AF65-F5344CB8AC3E}">
        <p14:creationId xmlns:p14="http://schemas.microsoft.com/office/powerpoint/2010/main" val="2919358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849D-1369-E7EA-D23E-0DA783C91AB0}"/>
              </a:ext>
            </a:extLst>
          </p:cNvPr>
          <p:cNvSpPr>
            <a:spLocks noGrp="1"/>
          </p:cNvSpPr>
          <p:nvPr>
            <p:ph type="title"/>
          </p:nvPr>
        </p:nvSpPr>
        <p:spPr>
          <a:xfrm>
            <a:off x="459946" y="126256"/>
            <a:ext cx="8226854" cy="940443"/>
          </a:xfrm>
        </p:spPr>
        <p:txBody>
          <a:bodyPr>
            <a:normAutofit fontScale="90000"/>
          </a:bodyPr>
          <a:lstStyle/>
          <a:p>
            <a:r>
              <a:rPr lang="en-GB" dirty="0"/>
              <a:t>Main challenges facing the development of future 14+ Tesla LTS high-field magnets</a:t>
            </a:r>
          </a:p>
        </p:txBody>
      </p:sp>
      <p:sp>
        <p:nvSpPr>
          <p:cNvPr id="3" name="Content Placeholder 2">
            <a:extLst>
              <a:ext uri="{FF2B5EF4-FFF2-40B4-BE49-F238E27FC236}">
                <a16:creationId xmlns:a16="http://schemas.microsoft.com/office/drawing/2014/main" id="{AB2D0686-5B84-A9B3-0033-8C3135699A83}"/>
              </a:ext>
            </a:extLst>
          </p:cNvPr>
          <p:cNvSpPr>
            <a:spLocks noGrp="1"/>
          </p:cNvSpPr>
          <p:nvPr>
            <p:ph idx="1"/>
          </p:nvPr>
        </p:nvSpPr>
        <p:spPr>
          <a:xfrm>
            <a:off x="457200" y="1443135"/>
            <a:ext cx="8349175" cy="1256520"/>
          </a:xfrm>
        </p:spPr>
        <p:txBody>
          <a:bodyPr>
            <a:normAutofit fontScale="62500" lnSpcReduction="20000"/>
          </a:bodyPr>
          <a:lstStyle/>
          <a:p>
            <a:pPr marL="36576" indent="0">
              <a:buNone/>
            </a:pPr>
            <a:r>
              <a:rPr lang="en-US" sz="3200" b="1" dirty="0">
                <a:solidFill>
                  <a:srgbClr val="C00000"/>
                </a:solidFill>
              </a:rPr>
              <a:t>Nb</a:t>
            </a:r>
            <a:r>
              <a:rPr lang="en-US" sz="3200" b="1" baseline="-25000" dirty="0">
                <a:solidFill>
                  <a:srgbClr val="C00000"/>
                </a:solidFill>
              </a:rPr>
              <a:t>3</a:t>
            </a:r>
            <a:r>
              <a:rPr lang="en-US" sz="3200" b="1" dirty="0">
                <a:solidFill>
                  <a:srgbClr val="C00000"/>
                </a:solidFill>
              </a:rPr>
              <a:t>Sn Conductors</a:t>
            </a:r>
          </a:p>
          <a:p>
            <a:endParaRPr lang="en-US" sz="1500" dirty="0"/>
          </a:p>
          <a:p>
            <a:r>
              <a:rPr lang="en-US" sz="2800" dirty="0"/>
              <a:t>Present limitations of Nb</a:t>
            </a:r>
            <a:r>
              <a:rPr lang="en-US" sz="2800" baseline="-25000" dirty="0"/>
              <a:t>3</a:t>
            </a:r>
            <a:r>
              <a:rPr lang="en-US" sz="2800" dirty="0"/>
              <a:t>Sn technology are linked to:</a:t>
            </a:r>
          </a:p>
          <a:p>
            <a:pPr lvl="1"/>
            <a:r>
              <a:rPr lang="en-US" sz="2400" dirty="0"/>
              <a:t>conductor stress/strain sensitivity and degradation</a:t>
            </a:r>
          </a:p>
          <a:p>
            <a:pPr lvl="1"/>
            <a:r>
              <a:rPr lang="en-US" sz="2400" dirty="0"/>
              <a:t>thermomechanical </a:t>
            </a:r>
            <a:r>
              <a:rPr lang="en-US" sz="2400" dirty="0" err="1"/>
              <a:t>behaviour</a:t>
            </a:r>
            <a:r>
              <a:rPr lang="en-US" sz="2400" dirty="0"/>
              <a:t> and degradation of magnet performance </a:t>
            </a:r>
          </a:p>
          <a:p>
            <a:pPr marL="36576" indent="0">
              <a:buNone/>
            </a:pPr>
            <a:endParaRPr lang="en-US" dirty="0"/>
          </a:p>
        </p:txBody>
      </p:sp>
      <p:sp>
        <p:nvSpPr>
          <p:cNvPr id="13" name="TextBox 12">
            <a:extLst>
              <a:ext uri="{FF2B5EF4-FFF2-40B4-BE49-F238E27FC236}">
                <a16:creationId xmlns:a16="http://schemas.microsoft.com/office/drawing/2014/main" id="{3837A445-C15E-ECDE-886C-D18959D8A7D5}"/>
              </a:ext>
            </a:extLst>
          </p:cNvPr>
          <p:cNvSpPr txBox="1"/>
          <p:nvPr/>
        </p:nvSpPr>
        <p:spPr>
          <a:xfrm>
            <a:off x="5498387" y="3371553"/>
            <a:ext cx="3090809" cy="461665"/>
          </a:xfrm>
          <a:prstGeom prst="rect">
            <a:avLst/>
          </a:prstGeom>
          <a:noFill/>
        </p:spPr>
        <p:txBody>
          <a:bodyPr wrap="square" rtlCol="0">
            <a:spAutoFit/>
          </a:bodyPr>
          <a:lstStyle/>
          <a:p>
            <a:pPr marL="285750" indent="-285750">
              <a:buFont typeface="Arial" panose="020B0604020202020204" pitchFamily="34" charset="0"/>
              <a:buChar char="•"/>
            </a:pPr>
            <a:r>
              <a:rPr lang="en-GB" sz="2400">
                <a:sym typeface="Symbol" panose="05050102010706020507" pitchFamily="18" charset="2"/>
              </a:rPr>
              <a:t></a:t>
            </a:r>
            <a:r>
              <a:rPr lang="en-GB" sz="2400" baseline="-25000" err="1">
                <a:sym typeface="Symbol" panose="05050102010706020507" pitchFamily="18" charset="2"/>
              </a:rPr>
              <a:t>irr</a:t>
            </a:r>
            <a:r>
              <a:rPr lang="en-GB" sz="2400">
                <a:sym typeface="Symbol" panose="05050102010706020507" pitchFamily="18" charset="2"/>
              </a:rPr>
              <a:t> = 145–175 MPa</a:t>
            </a:r>
            <a:endParaRPr lang="en-GB" sz="2400"/>
          </a:p>
        </p:txBody>
      </p:sp>
      <p:sp>
        <p:nvSpPr>
          <p:cNvPr id="14" name="TextBox 13">
            <a:extLst>
              <a:ext uri="{FF2B5EF4-FFF2-40B4-BE49-F238E27FC236}">
                <a16:creationId xmlns:a16="http://schemas.microsoft.com/office/drawing/2014/main" id="{9A451FF2-F635-CA3D-B8A2-DEC51DA5D236}"/>
              </a:ext>
            </a:extLst>
          </p:cNvPr>
          <p:cNvSpPr txBox="1"/>
          <p:nvPr/>
        </p:nvSpPr>
        <p:spPr>
          <a:xfrm>
            <a:off x="5498387" y="4505115"/>
            <a:ext cx="28956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I</a:t>
            </a:r>
            <a:r>
              <a:rPr lang="en-US" sz="2400" baseline="-25000" dirty="0" err="1"/>
              <a:t>c</a:t>
            </a:r>
            <a:r>
              <a:rPr lang="en-US" sz="2400" dirty="0"/>
              <a:t>/I</a:t>
            </a:r>
            <a:r>
              <a:rPr lang="en-US" sz="2400" baseline="-25000" dirty="0"/>
              <a:t>c0</a:t>
            </a:r>
            <a:r>
              <a:rPr lang="en-US" sz="2400" dirty="0"/>
              <a:t> @ 150 MPa </a:t>
            </a:r>
          </a:p>
          <a:p>
            <a:r>
              <a:rPr lang="en-US" sz="2400" dirty="0">
                <a:sym typeface="Wingdings" pitchFamily="2" charset="2"/>
              </a:rPr>
              <a:t>    </a:t>
            </a:r>
            <a:r>
              <a:rPr lang="en-US" sz="2400" dirty="0"/>
              <a:t> 16 %  - 28 %</a:t>
            </a:r>
            <a:endParaRPr lang="en-GB" sz="2400" dirty="0"/>
          </a:p>
        </p:txBody>
      </p:sp>
      <p:pic>
        <p:nvPicPr>
          <p:cNvPr id="26" name="Picture 25">
            <a:extLst>
              <a:ext uri="{FF2B5EF4-FFF2-40B4-BE49-F238E27FC236}">
                <a16:creationId xmlns:a16="http://schemas.microsoft.com/office/drawing/2014/main" id="{1FE275D8-C5E3-C587-4BD3-CB2A27E34DE8}"/>
              </a:ext>
            </a:extLst>
          </p:cNvPr>
          <p:cNvPicPr>
            <a:picLocks noChangeAspect="1"/>
          </p:cNvPicPr>
          <p:nvPr/>
        </p:nvPicPr>
        <p:blipFill>
          <a:blip r:embed="rId3"/>
          <a:stretch>
            <a:fillRect/>
          </a:stretch>
        </p:blipFill>
        <p:spPr>
          <a:xfrm>
            <a:off x="633843" y="2708066"/>
            <a:ext cx="4572000" cy="3369733"/>
          </a:xfrm>
          <a:prstGeom prst="rect">
            <a:avLst/>
          </a:prstGeom>
        </p:spPr>
      </p:pic>
      <p:sp>
        <p:nvSpPr>
          <p:cNvPr id="8" name="Footer Placeholder 7">
            <a:extLst>
              <a:ext uri="{FF2B5EF4-FFF2-40B4-BE49-F238E27FC236}">
                <a16:creationId xmlns:a16="http://schemas.microsoft.com/office/drawing/2014/main" id="{53250392-1ADF-166C-CB74-F23F38596454}"/>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9" name="Slide Number Placeholder 8">
            <a:extLst>
              <a:ext uri="{FF2B5EF4-FFF2-40B4-BE49-F238E27FC236}">
                <a16:creationId xmlns:a16="http://schemas.microsoft.com/office/drawing/2014/main" id="{80E998F8-9C8C-75D7-61DD-8D1D295934BD}"/>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10</a:t>
            </a:fld>
            <a:endParaRPr lang="en-US"/>
          </a:p>
        </p:txBody>
      </p:sp>
      <p:sp>
        <p:nvSpPr>
          <p:cNvPr id="5" name="Date Placeholder 4">
            <a:extLst>
              <a:ext uri="{FF2B5EF4-FFF2-40B4-BE49-F238E27FC236}">
                <a16:creationId xmlns:a16="http://schemas.microsoft.com/office/drawing/2014/main" id="{6E67574F-A590-8B2F-A8A7-222A20D05570}"/>
              </a:ext>
            </a:extLst>
          </p:cNvPr>
          <p:cNvSpPr>
            <a:spLocks noGrp="1"/>
          </p:cNvSpPr>
          <p:nvPr>
            <p:ph type="dt" sz="half" idx="2"/>
          </p:nvPr>
        </p:nvSpPr>
        <p:spPr>
          <a:xfrm>
            <a:off x="2763521" y="6356349"/>
            <a:ext cx="2764676"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475444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849D-1369-E7EA-D23E-0DA783C91AB0}"/>
              </a:ext>
            </a:extLst>
          </p:cNvPr>
          <p:cNvSpPr>
            <a:spLocks noGrp="1"/>
          </p:cNvSpPr>
          <p:nvPr>
            <p:ph type="title"/>
          </p:nvPr>
        </p:nvSpPr>
        <p:spPr>
          <a:xfrm>
            <a:off x="457200" y="97534"/>
            <a:ext cx="8120743" cy="940443"/>
          </a:xfrm>
        </p:spPr>
        <p:txBody>
          <a:bodyPr>
            <a:normAutofit fontScale="90000"/>
          </a:bodyPr>
          <a:lstStyle/>
          <a:p>
            <a:r>
              <a:rPr lang="en-CH" dirty="0"/>
              <a:t>R&amp;D Strategy and Focus Areas for the </a:t>
            </a:r>
            <a:r>
              <a:rPr lang="en-GB" dirty="0"/>
              <a:t>LTS high-field 14+ T magnets</a:t>
            </a:r>
            <a:endParaRPr lang="en-CH" dirty="0"/>
          </a:p>
        </p:txBody>
      </p:sp>
      <p:sp>
        <p:nvSpPr>
          <p:cNvPr id="3" name="Content Placeholder 2">
            <a:extLst>
              <a:ext uri="{FF2B5EF4-FFF2-40B4-BE49-F238E27FC236}">
                <a16:creationId xmlns:a16="http://schemas.microsoft.com/office/drawing/2014/main" id="{AB2D0686-5B84-A9B3-0033-8C3135699A83}"/>
              </a:ext>
            </a:extLst>
          </p:cNvPr>
          <p:cNvSpPr>
            <a:spLocks noGrp="1"/>
          </p:cNvSpPr>
          <p:nvPr>
            <p:ph idx="1"/>
          </p:nvPr>
        </p:nvSpPr>
        <p:spPr>
          <a:xfrm>
            <a:off x="457200" y="1459200"/>
            <a:ext cx="8489532" cy="1755215"/>
          </a:xfrm>
        </p:spPr>
        <p:txBody>
          <a:bodyPr>
            <a:normAutofit fontScale="92500" lnSpcReduction="20000"/>
          </a:bodyPr>
          <a:lstStyle/>
          <a:p>
            <a:pPr marL="36576" indent="0">
              <a:buNone/>
            </a:pPr>
            <a:r>
              <a:rPr lang="en-US" sz="2600" b="1" dirty="0"/>
              <a:t>Nb</a:t>
            </a:r>
            <a:r>
              <a:rPr lang="en-US" sz="2600" b="1" baseline="-25000" dirty="0"/>
              <a:t>3</a:t>
            </a:r>
            <a:r>
              <a:rPr lang="en-US" sz="2600" b="1" dirty="0"/>
              <a:t>Sn Conductors and magnets: </a:t>
            </a:r>
            <a:r>
              <a:rPr lang="en-US" sz="2600" dirty="0">
                <a:solidFill>
                  <a:srgbClr val="00ADFF"/>
                </a:solidFill>
              </a:rPr>
              <a:t>pushing towards ultimate performance</a:t>
            </a:r>
          </a:p>
          <a:p>
            <a:pPr marL="36576" indent="0">
              <a:buNone/>
            </a:pPr>
            <a:endParaRPr lang="en-US" sz="1100" dirty="0"/>
          </a:p>
          <a:p>
            <a:r>
              <a:rPr lang="en-US" sz="2400" b="1" dirty="0">
                <a:solidFill>
                  <a:srgbClr val="00ADFF"/>
                </a:solidFill>
              </a:rPr>
              <a:t>Stress/strain sensitivity</a:t>
            </a:r>
            <a:r>
              <a:rPr lang="en-US" sz="2400" b="1" dirty="0"/>
              <a:t> </a:t>
            </a:r>
            <a:r>
              <a:rPr lang="en-US" sz="2400" dirty="0"/>
              <a:t>and degradation of Nb</a:t>
            </a:r>
            <a:r>
              <a:rPr lang="en-US" sz="2400" baseline="-25000" dirty="0"/>
              <a:t>3</a:t>
            </a:r>
            <a:r>
              <a:rPr lang="en-US" sz="2400" dirty="0"/>
              <a:t>Sn conductors </a:t>
            </a:r>
            <a:r>
              <a:rPr lang="en-US" sz="2400" b="1" dirty="0">
                <a:solidFill>
                  <a:srgbClr val="00ADFF"/>
                </a:solidFill>
              </a:rPr>
              <a:t>to be overcome </a:t>
            </a:r>
            <a:r>
              <a:rPr lang="en-US" sz="2400" dirty="0"/>
              <a:t>by one of the two development paths:</a:t>
            </a:r>
          </a:p>
          <a:p>
            <a:pPr marL="36576" indent="0">
              <a:buNone/>
            </a:pPr>
            <a:endParaRPr lang="en-US" dirty="0"/>
          </a:p>
        </p:txBody>
      </p:sp>
      <p:grpSp>
        <p:nvGrpSpPr>
          <p:cNvPr id="24" name="Group 23">
            <a:extLst>
              <a:ext uri="{FF2B5EF4-FFF2-40B4-BE49-F238E27FC236}">
                <a16:creationId xmlns:a16="http://schemas.microsoft.com/office/drawing/2014/main" id="{F0EAC04D-D143-9EAA-151B-C01900FE7C75}"/>
              </a:ext>
            </a:extLst>
          </p:cNvPr>
          <p:cNvGrpSpPr/>
          <p:nvPr/>
        </p:nvGrpSpPr>
        <p:grpSpPr>
          <a:xfrm>
            <a:off x="316842" y="3214415"/>
            <a:ext cx="8629890" cy="2518585"/>
            <a:chOff x="324960" y="1102349"/>
            <a:chExt cx="8629890" cy="2518585"/>
          </a:xfrm>
        </p:grpSpPr>
        <p:graphicFrame>
          <p:nvGraphicFramePr>
            <p:cNvPr id="15" name="Diagram 14">
              <a:extLst>
                <a:ext uri="{FF2B5EF4-FFF2-40B4-BE49-F238E27FC236}">
                  <a16:creationId xmlns:a16="http://schemas.microsoft.com/office/drawing/2014/main" id="{BEED3FF4-719C-1046-4E3F-AB4D4CA86EEB}"/>
                </a:ext>
              </a:extLst>
            </p:cNvPr>
            <p:cNvGraphicFramePr/>
            <p:nvPr>
              <p:extLst>
                <p:ext uri="{D42A27DB-BD31-4B8C-83A1-F6EECF244321}">
                  <p14:modId xmlns:p14="http://schemas.microsoft.com/office/powerpoint/2010/main" val="758444208"/>
                </p:ext>
              </p:extLst>
            </p:nvPr>
          </p:nvGraphicFramePr>
          <p:xfrm>
            <a:off x="324960" y="1869388"/>
            <a:ext cx="4114800" cy="1745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 15">
              <a:extLst>
                <a:ext uri="{FF2B5EF4-FFF2-40B4-BE49-F238E27FC236}">
                  <a16:creationId xmlns:a16="http://schemas.microsoft.com/office/drawing/2014/main" id="{0B3B39EE-87C0-49F4-7256-7314AFAEADF0}"/>
                </a:ext>
              </a:extLst>
            </p:cNvPr>
            <p:cNvGraphicFramePr/>
            <p:nvPr>
              <p:extLst>
                <p:ext uri="{D42A27DB-BD31-4B8C-83A1-F6EECF244321}">
                  <p14:modId xmlns:p14="http://schemas.microsoft.com/office/powerpoint/2010/main" val="2493266021"/>
                </p:ext>
              </p:extLst>
            </p:nvPr>
          </p:nvGraphicFramePr>
          <p:xfrm>
            <a:off x="4631488" y="1875393"/>
            <a:ext cx="4323362" cy="17455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Chevron 18">
              <a:extLst>
                <a:ext uri="{FF2B5EF4-FFF2-40B4-BE49-F238E27FC236}">
                  <a16:creationId xmlns:a16="http://schemas.microsoft.com/office/drawing/2014/main" id="{13DEDAB1-085D-6021-B55D-1094A6AFA1DE}"/>
                </a:ext>
              </a:extLst>
            </p:cNvPr>
            <p:cNvSpPr/>
            <p:nvPr/>
          </p:nvSpPr>
          <p:spPr>
            <a:xfrm rot="5400000">
              <a:off x="3261540" y="1344150"/>
              <a:ext cx="1172735" cy="1183703"/>
            </a:xfrm>
            <a:prstGeom prst="chevron">
              <a:avLst/>
            </a:prstGeom>
            <a:solidFill>
              <a:schemeClr val="tx1">
                <a:lumMod val="5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21" name="Group 20">
              <a:extLst>
                <a:ext uri="{FF2B5EF4-FFF2-40B4-BE49-F238E27FC236}">
                  <a16:creationId xmlns:a16="http://schemas.microsoft.com/office/drawing/2014/main" id="{35C4468A-895D-DDC1-BF0C-F698613A63AB}"/>
                </a:ext>
              </a:extLst>
            </p:cNvPr>
            <p:cNvGrpSpPr/>
            <p:nvPr/>
          </p:nvGrpSpPr>
          <p:grpSpPr>
            <a:xfrm>
              <a:off x="4631487" y="1102349"/>
              <a:ext cx="1350658" cy="1400527"/>
              <a:chOff x="2764142" y="610938"/>
              <a:chExt cx="1350658" cy="2084593"/>
            </a:xfrm>
          </p:grpSpPr>
          <p:sp>
            <p:nvSpPr>
              <p:cNvPr id="22" name="Chevron 21">
                <a:extLst>
                  <a:ext uri="{FF2B5EF4-FFF2-40B4-BE49-F238E27FC236}">
                    <a16:creationId xmlns:a16="http://schemas.microsoft.com/office/drawing/2014/main" id="{B3BE5897-4F06-F036-AFBD-3BBF63333BC1}"/>
                  </a:ext>
                </a:extLst>
              </p:cNvPr>
              <p:cNvSpPr/>
              <p:nvPr/>
            </p:nvSpPr>
            <p:spPr>
              <a:xfrm rot="5400000">
                <a:off x="2502310" y="1211822"/>
                <a:ext cx="1745541" cy="1221878"/>
              </a:xfrm>
              <a:prstGeom prst="chevron">
                <a:avLst/>
              </a:prstGeom>
              <a:solidFill>
                <a:schemeClr val="tx1">
                  <a:lumMod val="5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Chevron 4">
                <a:extLst>
                  <a:ext uri="{FF2B5EF4-FFF2-40B4-BE49-F238E27FC236}">
                    <a16:creationId xmlns:a16="http://schemas.microsoft.com/office/drawing/2014/main" id="{B17EFEDB-8BC1-2192-2570-13DB8F6F58E6}"/>
                  </a:ext>
                </a:extLst>
              </p:cNvPr>
              <p:cNvSpPr txBox="1"/>
              <p:nvPr/>
            </p:nvSpPr>
            <p:spPr>
              <a:xfrm>
                <a:off x="2892922" y="610938"/>
                <a:ext cx="1221878" cy="5236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GB" sz="1900" kern="1200"/>
              </a:p>
            </p:txBody>
          </p:sp>
        </p:grpSp>
      </p:grpSp>
      <p:sp>
        <p:nvSpPr>
          <p:cNvPr id="8" name="Footer Placeholder 7">
            <a:extLst>
              <a:ext uri="{FF2B5EF4-FFF2-40B4-BE49-F238E27FC236}">
                <a16:creationId xmlns:a16="http://schemas.microsoft.com/office/drawing/2014/main" id="{F4E27F41-4F36-39BC-E9A3-52506E82DE92}"/>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9" name="Slide Number Placeholder 8">
            <a:extLst>
              <a:ext uri="{FF2B5EF4-FFF2-40B4-BE49-F238E27FC236}">
                <a16:creationId xmlns:a16="http://schemas.microsoft.com/office/drawing/2014/main" id="{51809E3F-DD72-F6B1-167F-A5DE46BDCE1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11</a:t>
            </a:fld>
            <a:endParaRPr lang="en-US"/>
          </a:p>
        </p:txBody>
      </p:sp>
      <p:sp>
        <p:nvSpPr>
          <p:cNvPr id="5" name="Date Placeholder 4">
            <a:extLst>
              <a:ext uri="{FF2B5EF4-FFF2-40B4-BE49-F238E27FC236}">
                <a16:creationId xmlns:a16="http://schemas.microsoft.com/office/drawing/2014/main" id="{4E36ADD9-FADE-A1AA-6BEA-AA1A118CDC1A}"/>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
        <p:nvSpPr>
          <p:cNvPr id="4" name="Content Placeholder 2">
            <a:extLst>
              <a:ext uri="{FF2B5EF4-FFF2-40B4-BE49-F238E27FC236}">
                <a16:creationId xmlns:a16="http://schemas.microsoft.com/office/drawing/2014/main" id="{9FDBAEFE-0B35-3970-A6F9-72E04BF81B76}"/>
              </a:ext>
            </a:extLst>
          </p:cNvPr>
          <p:cNvSpPr txBox="1">
            <a:spLocks/>
          </p:cNvSpPr>
          <p:nvPr/>
        </p:nvSpPr>
        <p:spPr>
          <a:xfrm>
            <a:off x="326003" y="3214415"/>
            <a:ext cx="2921933" cy="767039"/>
          </a:xfrm>
          <a:prstGeom prst="rect">
            <a:avLst/>
          </a:prstGeom>
        </p:spPr>
        <p:txBody>
          <a:bodyPr vert="horz">
            <a:normAutofit fontScale="77500" lnSpcReduction="20000"/>
          </a:bodyPr>
          <a:lstStyle>
            <a:lvl1pPr marL="493776" indent="-457200" algn="l" rtl="0" eaLnBrk="1" latinLnBrk="0" hangingPunct="1">
              <a:spcBef>
                <a:spcPct val="20000"/>
              </a:spcBef>
              <a:buClr>
                <a:schemeClr val="tx1"/>
              </a:buClr>
              <a:buSzPct val="80000"/>
              <a:buFont typeface="Arial" panose="020B0604020202020204" pitchFamily="34" charset="0"/>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Arial" panose="020B0604020202020204" pitchFamily="34" charset="0"/>
              <a:buNone/>
            </a:pPr>
            <a:r>
              <a:rPr lang="en-US" sz="2200" b="1" dirty="0">
                <a:solidFill>
                  <a:srgbClr val="C00000"/>
                </a:solidFill>
              </a:rPr>
              <a:t>Direct path to overcome conductor stress/strain limitations</a:t>
            </a:r>
          </a:p>
        </p:txBody>
      </p:sp>
      <p:sp>
        <p:nvSpPr>
          <p:cNvPr id="6" name="Content Placeholder 2">
            <a:extLst>
              <a:ext uri="{FF2B5EF4-FFF2-40B4-BE49-F238E27FC236}">
                <a16:creationId xmlns:a16="http://schemas.microsoft.com/office/drawing/2014/main" id="{6C57195F-0A89-4862-0AC9-38E408A94FA8}"/>
              </a:ext>
            </a:extLst>
          </p:cNvPr>
          <p:cNvSpPr txBox="1">
            <a:spLocks/>
          </p:cNvSpPr>
          <p:nvPr/>
        </p:nvSpPr>
        <p:spPr>
          <a:xfrm>
            <a:off x="5935854" y="3214413"/>
            <a:ext cx="2882143" cy="767039"/>
          </a:xfrm>
          <a:prstGeom prst="rect">
            <a:avLst/>
          </a:prstGeom>
        </p:spPr>
        <p:txBody>
          <a:bodyPr vert="horz">
            <a:normAutofit fontScale="77500" lnSpcReduction="20000"/>
          </a:bodyPr>
          <a:lstStyle>
            <a:lvl1pPr marL="493776" indent="-457200" algn="l" rtl="0" eaLnBrk="1" latinLnBrk="0" hangingPunct="1">
              <a:spcBef>
                <a:spcPct val="20000"/>
              </a:spcBef>
              <a:buClr>
                <a:schemeClr val="tx1"/>
              </a:buClr>
              <a:buSzPct val="80000"/>
              <a:buFont typeface="Arial" panose="020B0604020202020204" pitchFamily="34" charset="0"/>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Arial" panose="020B0604020202020204" pitchFamily="34" charset="0"/>
              <a:buNone/>
            </a:pPr>
            <a:r>
              <a:rPr lang="en-US" sz="2200" b="1" dirty="0">
                <a:solidFill>
                  <a:srgbClr val="C00000"/>
                </a:solidFill>
              </a:rPr>
              <a:t>Indirect path to overcome conductor stress/strain limitations</a:t>
            </a:r>
            <a:endParaRPr lang="en-US" dirty="0"/>
          </a:p>
        </p:txBody>
      </p:sp>
    </p:spTree>
    <p:extLst>
      <p:ext uri="{BB962C8B-B14F-4D97-AF65-F5344CB8AC3E}">
        <p14:creationId xmlns:p14="http://schemas.microsoft.com/office/powerpoint/2010/main" val="303653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D8986B9-C3DC-D3C4-2485-A69F52747B49}"/>
              </a:ext>
            </a:extLst>
          </p:cNvPr>
          <p:cNvSpPr>
            <a:spLocks noGrp="1"/>
          </p:cNvSpPr>
          <p:nvPr>
            <p:ph type="title"/>
          </p:nvPr>
        </p:nvSpPr>
        <p:spPr>
          <a:xfrm>
            <a:off x="2085654" y="95694"/>
            <a:ext cx="5968888" cy="940443"/>
          </a:xfrm>
        </p:spPr>
        <p:txBody>
          <a:bodyPr>
            <a:normAutofit fontScale="90000"/>
          </a:bodyPr>
          <a:lstStyle/>
          <a:p>
            <a:r>
              <a:rPr lang="en-US" sz="2800" dirty="0"/>
              <a:t>Ongoing work examples: Prototype</a:t>
            </a:r>
            <a:br>
              <a:rPr lang="en-US" sz="2800" dirty="0"/>
            </a:br>
            <a:r>
              <a:rPr lang="en-US" sz="2800" dirty="0"/>
              <a:t>Nb</a:t>
            </a:r>
            <a:r>
              <a:rPr lang="en-US" sz="2800" baseline="-25000" dirty="0"/>
              <a:t>3</a:t>
            </a:r>
            <a:r>
              <a:rPr lang="en-US" sz="2800" dirty="0"/>
              <a:t>Sn Wire Development at </a:t>
            </a:r>
            <a:r>
              <a:rPr lang="en-US" sz="2800" dirty="0" err="1"/>
              <a:t>UniGE</a:t>
            </a:r>
            <a:endParaRPr lang="aa-ET" sz="2800"/>
          </a:p>
        </p:txBody>
      </p:sp>
      <p:pic>
        <p:nvPicPr>
          <p:cNvPr id="20" name="Picture 62" descr="sciences70">
            <a:extLst>
              <a:ext uri="{FF2B5EF4-FFF2-40B4-BE49-F238E27FC236}">
                <a16:creationId xmlns:a16="http://schemas.microsoft.com/office/drawing/2014/main" id="{E3DC889A-2B75-578A-5683-E4A50E9E33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775" y="227806"/>
            <a:ext cx="1527463" cy="60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picture containing drawing&#10;&#10;Description automatically generated">
            <a:extLst>
              <a:ext uri="{FF2B5EF4-FFF2-40B4-BE49-F238E27FC236}">
                <a16:creationId xmlns:a16="http://schemas.microsoft.com/office/drawing/2014/main" id="{F97FF927-9D72-6192-4047-6E13E59731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4542" y="62804"/>
            <a:ext cx="939584" cy="939584"/>
          </a:xfrm>
          <a:prstGeom prst="rect">
            <a:avLst/>
          </a:prstGeom>
        </p:spPr>
      </p:pic>
      <p:sp>
        <p:nvSpPr>
          <p:cNvPr id="12" name="Rectangle 11">
            <a:extLst>
              <a:ext uri="{FF2B5EF4-FFF2-40B4-BE49-F238E27FC236}">
                <a16:creationId xmlns:a16="http://schemas.microsoft.com/office/drawing/2014/main" id="{0E0290BD-70A4-27F0-B8F6-76E2460670B8}"/>
              </a:ext>
            </a:extLst>
          </p:cNvPr>
          <p:cNvSpPr/>
          <p:nvPr/>
        </p:nvSpPr>
        <p:spPr>
          <a:xfrm>
            <a:off x="692571" y="1439156"/>
            <a:ext cx="6275500" cy="415498"/>
          </a:xfrm>
          <a:prstGeom prst="rect">
            <a:avLst/>
          </a:prstGeom>
        </p:spPr>
        <p:txBody>
          <a:bodyPr wrap="none">
            <a:spAutoFit/>
          </a:bodyPr>
          <a:lstStyle/>
          <a:p>
            <a:pPr>
              <a:spcBef>
                <a:spcPct val="0"/>
              </a:spcBef>
            </a:pPr>
            <a:r>
              <a:rPr lang="en-US" altLang="fr-FR" sz="2100" b="1" dirty="0">
                <a:solidFill>
                  <a:srgbClr val="00578C"/>
                </a:solidFill>
                <a:latin typeface="Calibri" panose="020F0502020204030204" pitchFamily="34" charset="0"/>
              </a:rPr>
              <a:t>Internal Oxidation in prototype multifilamentary wires</a:t>
            </a:r>
            <a:endParaRPr lang="en-US" altLang="fr-FR" sz="2100" b="1" baseline="-25000" dirty="0">
              <a:solidFill>
                <a:srgbClr val="00578C"/>
              </a:solidFill>
              <a:latin typeface="Calibri" panose="020F0502020204030204" pitchFamily="34" charset="0"/>
            </a:endParaRPr>
          </a:p>
        </p:txBody>
      </p:sp>
      <p:grpSp>
        <p:nvGrpSpPr>
          <p:cNvPr id="4" name="Group 3">
            <a:extLst>
              <a:ext uri="{FF2B5EF4-FFF2-40B4-BE49-F238E27FC236}">
                <a16:creationId xmlns:a16="http://schemas.microsoft.com/office/drawing/2014/main" id="{473F6302-9239-4789-6195-FCC6CDD8AF46}"/>
              </a:ext>
            </a:extLst>
          </p:cNvPr>
          <p:cNvGrpSpPr/>
          <p:nvPr/>
        </p:nvGrpSpPr>
        <p:grpSpPr>
          <a:xfrm>
            <a:off x="84219" y="2935153"/>
            <a:ext cx="9352875" cy="3306475"/>
            <a:chOff x="125472" y="1467324"/>
            <a:chExt cx="9352875" cy="3306475"/>
          </a:xfrm>
        </p:grpSpPr>
        <p:pic>
          <p:nvPicPr>
            <p:cNvPr id="16" name="Picture 9">
              <a:extLst>
                <a:ext uri="{FF2B5EF4-FFF2-40B4-BE49-F238E27FC236}">
                  <a16:creationId xmlns:a16="http://schemas.microsoft.com/office/drawing/2014/main" id="{23C56C80-CC47-4808-1C43-D8D740260A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51000"/>
                      </a14:imgEffect>
                    </a14:imgLayer>
                  </a14:imgProps>
                </a:ext>
              </a:extLst>
            </a:blip>
            <a:stretch>
              <a:fillRect/>
            </a:stretch>
          </p:blipFill>
          <p:spPr>
            <a:xfrm>
              <a:off x="154093" y="1667963"/>
              <a:ext cx="1518750" cy="1215000"/>
            </a:xfrm>
            <a:prstGeom prst="rect">
              <a:avLst/>
            </a:prstGeom>
          </p:spPr>
        </p:pic>
        <p:pic>
          <p:nvPicPr>
            <p:cNvPr id="17" name="Picture 16">
              <a:extLst>
                <a:ext uri="{FF2B5EF4-FFF2-40B4-BE49-F238E27FC236}">
                  <a16:creationId xmlns:a16="http://schemas.microsoft.com/office/drawing/2014/main" id="{54C4C4D2-5331-34D6-83F6-C1C2B409532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000" contrast="63000"/>
                      </a14:imgEffect>
                    </a14:imgLayer>
                  </a14:imgProps>
                </a:ext>
              </a:extLst>
            </a:blip>
            <a:stretch>
              <a:fillRect/>
            </a:stretch>
          </p:blipFill>
          <p:spPr>
            <a:xfrm>
              <a:off x="1712363" y="1667963"/>
              <a:ext cx="1518750" cy="1215000"/>
            </a:xfrm>
            <a:prstGeom prst="rect">
              <a:avLst/>
            </a:prstGeom>
          </p:spPr>
        </p:pic>
        <p:pic>
          <p:nvPicPr>
            <p:cNvPr id="22" name="Picture 21">
              <a:extLst>
                <a:ext uri="{FF2B5EF4-FFF2-40B4-BE49-F238E27FC236}">
                  <a16:creationId xmlns:a16="http://schemas.microsoft.com/office/drawing/2014/main" id="{17082797-1A1A-D160-D60E-06F5C22DAFC2}"/>
                </a:ext>
              </a:extLst>
            </p:cNvPr>
            <p:cNvPicPr>
              <a:picLocks noChangeAspect="1"/>
            </p:cNvPicPr>
            <p:nvPr/>
          </p:nvPicPr>
          <p:blipFill>
            <a:blip r:embed="rId9"/>
            <a:stretch>
              <a:fillRect/>
            </a:stretch>
          </p:blipFill>
          <p:spPr>
            <a:xfrm>
              <a:off x="125472" y="2900157"/>
              <a:ext cx="1547371" cy="1215000"/>
            </a:xfrm>
            <a:prstGeom prst="rect">
              <a:avLst/>
            </a:prstGeom>
          </p:spPr>
        </p:pic>
        <p:pic>
          <p:nvPicPr>
            <p:cNvPr id="23" name="Picture 22">
              <a:extLst>
                <a:ext uri="{FF2B5EF4-FFF2-40B4-BE49-F238E27FC236}">
                  <a16:creationId xmlns:a16="http://schemas.microsoft.com/office/drawing/2014/main" id="{DC2918D3-D1EF-B85F-D8A9-4B44CA5C0AAA}"/>
                </a:ext>
              </a:extLst>
            </p:cNvPr>
            <p:cNvPicPr>
              <a:picLocks noChangeAspect="1"/>
            </p:cNvPicPr>
            <p:nvPr/>
          </p:nvPicPr>
          <p:blipFill>
            <a:blip r:embed="rId10"/>
            <a:stretch>
              <a:fillRect/>
            </a:stretch>
          </p:blipFill>
          <p:spPr>
            <a:xfrm>
              <a:off x="1661584" y="2900157"/>
              <a:ext cx="1569529" cy="1215000"/>
            </a:xfrm>
            <a:prstGeom prst="rect">
              <a:avLst/>
            </a:prstGeom>
          </p:spPr>
        </p:pic>
        <p:sp>
          <p:nvSpPr>
            <p:cNvPr id="24" name="Rectangle 23">
              <a:extLst>
                <a:ext uri="{FF2B5EF4-FFF2-40B4-BE49-F238E27FC236}">
                  <a16:creationId xmlns:a16="http://schemas.microsoft.com/office/drawing/2014/main" id="{EF869A98-D204-2DFF-B435-4DF0915A06E3}"/>
                </a:ext>
              </a:extLst>
            </p:cNvPr>
            <p:cNvSpPr/>
            <p:nvPr/>
          </p:nvSpPr>
          <p:spPr>
            <a:xfrm>
              <a:off x="154093" y="3702706"/>
              <a:ext cx="1512000" cy="646331"/>
            </a:xfrm>
            <a:prstGeom prst="rect">
              <a:avLst/>
            </a:prstGeom>
            <a:solidFill>
              <a:schemeClr val="bg1"/>
            </a:solidFill>
            <a:ln w="12700">
              <a:solidFill>
                <a:srgbClr val="00578C"/>
              </a:solidFill>
            </a:ln>
          </p:spPr>
          <p:txBody>
            <a:bodyPr wrap="square">
              <a:spAutoFit/>
            </a:bodyPr>
            <a:lstStyle/>
            <a:p>
              <a:pPr algn="ctr"/>
              <a:r>
                <a:rPr lang="en-US" sz="1200" b="1">
                  <a:solidFill>
                    <a:srgbClr val="00578C"/>
                  </a:solidFill>
                </a:rPr>
                <a:t>Average grain size </a:t>
              </a:r>
            </a:p>
            <a:p>
              <a:pPr algn="ctr"/>
              <a:r>
                <a:rPr lang="en-US" sz="1200" b="1" u="sng">
                  <a:solidFill>
                    <a:srgbClr val="CE3E3E"/>
                  </a:solidFill>
                  <a:sym typeface="Symbol" panose="05050102010706020507" pitchFamily="18" charset="2"/>
                </a:rPr>
                <a:t> 47 nm</a:t>
              </a:r>
              <a:endParaRPr lang="en-US" sz="1200" b="1" u="sng">
                <a:solidFill>
                  <a:srgbClr val="CE3E3E"/>
                </a:solidFill>
              </a:endParaRPr>
            </a:p>
          </p:txBody>
        </p:sp>
        <p:sp>
          <p:nvSpPr>
            <p:cNvPr id="25" name="Rectangle 24">
              <a:extLst>
                <a:ext uri="{FF2B5EF4-FFF2-40B4-BE49-F238E27FC236}">
                  <a16:creationId xmlns:a16="http://schemas.microsoft.com/office/drawing/2014/main" id="{DC217EE3-8AB7-79A9-D5EB-25398F9703E2}"/>
                </a:ext>
              </a:extLst>
            </p:cNvPr>
            <p:cNvSpPr/>
            <p:nvPr/>
          </p:nvSpPr>
          <p:spPr>
            <a:xfrm>
              <a:off x="1709969" y="3702707"/>
              <a:ext cx="1512000" cy="646331"/>
            </a:xfrm>
            <a:prstGeom prst="rect">
              <a:avLst/>
            </a:prstGeom>
            <a:solidFill>
              <a:schemeClr val="bg1"/>
            </a:solidFill>
            <a:ln w="12700">
              <a:solidFill>
                <a:srgbClr val="00578C"/>
              </a:solidFill>
            </a:ln>
          </p:spPr>
          <p:txBody>
            <a:bodyPr wrap="square">
              <a:spAutoFit/>
            </a:bodyPr>
            <a:lstStyle/>
            <a:p>
              <a:pPr algn="ctr"/>
              <a:r>
                <a:rPr lang="en-US" sz="1200" b="1">
                  <a:solidFill>
                    <a:srgbClr val="00578C"/>
                  </a:solidFill>
                </a:rPr>
                <a:t>Average grain size</a:t>
              </a:r>
            </a:p>
            <a:p>
              <a:pPr algn="ctr"/>
              <a:r>
                <a:rPr lang="en-US" sz="1200" b="1">
                  <a:solidFill>
                    <a:srgbClr val="00578C"/>
                  </a:solidFill>
                </a:rPr>
                <a:t> </a:t>
              </a:r>
              <a:r>
                <a:rPr lang="en-US" sz="1200" b="1" u="sng">
                  <a:solidFill>
                    <a:srgbClr val="CE3E3E"/>
                  </a:solidFill>
                  <a:sym typeface="Symbol" panose="05050102010706020507" pitchFamily="18" charset="2"/>
                </a:rPr>
                <a:t> 45 nm</a:t>
              </a:r>
              <a:endParaRPr lang="en-US" sz="1200" b="1" u="sng">
                <a:solidFill>
                  <a:srgbClr val="CE3E3E"/>
                </a:solidFill>
              </a:endParaRPr>
            </a:p>
          </p:txBody>
        </p:sp>
        <p:graphicFrame>
          <p:nvGraphicFramePr>
            <p:cNvPr id="26" name="Objet 8">
              <a:extLst>
                <a:ext uri="{FF2B5EF4-FFF2-40B4-BE49-F238E27FC236}">
                  <a16:creationId xmlns:a16="http://schemas.microsoft.com/office/drawing/2014/main" id="{E45E6261-12D0-2C53-FD2D-ACF624B8C9E7}"/>
                </a:ext>
              </a:extLst>
            </p:cNvPr>
            <p:cNvGraphicFramePr>
              <a:graphicFrameLocks noChangeAspect="1"/>
            </p:cNvGraphicFramePr>
            <p:nvPr>
              <p:extLst>
                <p:ext uri="{D42A27DB-BD31-4B8C-83A1-F6EECF244321}">
                  <p14:modId xmlns:p14="http://schemas.microsoft.com/office/powerpoint/2010/main" val="1071082519"/>
                </p:ext>
              </p:extLst>
            </p:nvPr>
          </p:nvGraphicFramePr>
          <p:xfrm>
            <a:off x="3120725" y="1539469"/>
            <a:ext cx="4640490" cy="3234330"/>
          </p:xfrm>
          <a:graphic>
            <a:graphicData uri="http://schemas.openxmlformats.org/presentationml/2006/ole">
              <mc:AlternateContent xmlns:mc="http://schemas.openxmlformats.org/markup-compatibility/2006">
                <mc:Choice xmlns:v="urn:schemas-microsoft-com:vml" Requires="v">
                  <p:oleObj name="Graph" r:id="rId11" imgW="4124880" imgH="2874960" progId="Origin50.Graph">
                    <p:embed/>
                  </p:oleObj>
                </mc:Choice>
                <mc:Fallback>
                  <p:oleObj name="Graph" r:id="rId11" imgW="4124880" imgH="2874960" progId="Origin50.Graph">
                    <p:embed/>
                    <p:pic>
                      <p:nvPicPr>
                        <p:cNvPr id="26" name="Objet 8">
                          <a:extLst>
                            <a:ext uri="{FF2B5EF4-FFF2-40B4-BE49-F238E27FC236}">
                              <a16:creationId xmlns:a16="http://schemas.microsoft.com/office/drawing/2014/main" id="{E45E6261-12D0-2C53-FD2D-ACF624B8C9E7}"/>
                            </a:ext>
                          </a:extLst>
                        </p:cNvPr>
                        <p:cNvPicPr/>
                        <p:nvPr/>
                      </p:nvPicPr>
                      <p:blipFill>
                        <a:blip r:embed="rId12"/>
                        <a:stretch>
                          <a:fillRect/>
                        </a:stretch>
                      </p:blipFill>
                      <p:spPr>
                        <a:xfrm>
                          <a:off x="3120725" y="1539469"/>
                          <a:ext cx="4640490" cy="3234330"/>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1CC83CD8-B5C3-5264-063C-D09921B067B4}"/>
                </a:ext>
              </a:extLst>
            </p:cNvPr>
            <p:cNvPicPr>
              <a:picLocks noChangeAspect="1"/>
            </p:cNvPicPr>
            <p:nvPr/>
          </p:nvPicPr>
          <p:blipFill>
            <a:blip r:embed="rId13"/>
            <a:stretch>
              <a:fillRect/>
            </a:stretch>
          </p:blipFill>
          <p:spPr>
            <a:xfrm>
              <a:off x="5952481" y="1467324"/>
              <a:ext cx="3525866" cy="2699132"/>
            </a:xfrm>
            <a:prstGeom prst="rect">
              <a:avLst/>
            </a:prstGeom>
          </p:spPr>
        </p:pic>
        <p:sp>
          <p:nvSpPr>
            <p:cNvPr id="28" name="Rectangle 27">
              <a:extLst>
                <a:ext uri="{FF2B5EF4-FFF2-40B4-BE49-F238E27FC236}">
                  <a16:creationId xmlns:a16="http://schemas.microsoft.com/office/drawing/2014/main" id="{9636B951-5C53-BB3A-995C-E0817C34DCBB}"/>
                </a:ext>
              </a:extLst>
            </p:cNvPr>
            <p:cNvSpPr/>
            <p:nvPr/>
          </p:nvSpPr>
          <p:spPr>
            <a:xfrm>
              <a:off x="6431933" y="4026953"/>
              <a:ext cx="925253" cy="276999"/>
            </a:xfrm>
            <a:prstGeom prst="rect">
              <a:avLst/>
            </a:prstGeom>
          </p:spPr>
          <p:txBody>
            <a:bodyPr wrap="none">
              <a:spAutoFit/>
            </a:bodyPr>
            <a:lstStyle/>
            <a:p>
              <a:r>
                <a:rPr lang="en-US" sz="1200" b="1">
                  <a:solidFill>
                    <a:srgbClr val="FF0000"/>
                  </a:solidFill>
                </a:rPr>
                <a:t>Reference</a:t>
              </a:r>
            </a:p>
          </p:txBody>
        </p:sp>
        <p:sp>
          <p:nvSpPr>
            <p:cNvPr id="29" name="Rectangle 28">
              <a:extLst>
                <a:ext uri="{FF2B5EF4-FFF2-40B4-BE49-F238E27FC236}">
                  <a16:creationId xmlns:a16="http://schemas.microsoft.com/office/drawing/2014/main" id="{6F1B8AE9-CFA7-9D92-3331-2F31915A29C9}"/>
                </a:ext>
              </a:extLst>
            </p:cNvPr>
            <p:cNvSpPr/>
            <p:nvPr/>
          </p:nvSpPr>
          <p:spPr>
            <a:xfrm>
              <a:off x="6441077" y="2652742"/>
              <a:ext cx="843232" cy="1651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Ellipse 9">
              <a:extLst>
                <a:ext uri="{FF2B5EF4-FFF2-40B4-BE49-F238E27FC236}">
                  <a16:creationId xmlns:a16="http://schemas.microsoft.com/office/drawing/2014/main" id="{E15A7599-98E8-11DA-5831-0E904B6E9D26}"/>
                </a:ext>
              </a:extLst>
            </p:cNvPr>
            <p:cNvSpPr/>
            <p:nvPr/>
          </p:nvSpPr>
          <p:spPr>
            <a:xfrm>
              <a:off x="4542668" y="2478434"/>
              <a:ext cx="795354" cy="80647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CH" sz="1350">
                <a:solidFill>
                  <a:prstClr val="white"/>
                </a:solidFill>
                <a:latin typeface="Calibri" panose="020F0502020204030204"/>
              </a:endParaRPr>
            </a:p>
          </p:txBody>
        </p:sp>
        <p:sp>
          <p:nvSpPr>
            <p:cNvPr id="37" name="TextBox 36">
              <a:extLst>
                <a:ext uri="{FF2B5EF4-FFF2-40B4-BE49-F238E27FC236}">
                  <a16:creationId xmlns:a16="http://schemas.microsoft.com/office/drawing/2014/main" id="{268765DE-A89E-869E-3BC7-D706F5CA849F}"/>
                </a:ext>
              </a:extLst>
            </p:cNvPr>
            <p:cNvSpPr txBox="1"/>
            <p:nvPr/>
          </p:nvSpPr>
          <p:spPr>
            <a:xfrm>
              <a:off x="3008013" y="1490986"/>
              <a:ext cx="305830" cy="438582"/>
            </a:xfrm>
            <a:prstGeom prst="rect">
              <a:avLst/>
            </a:prstGeom>
            <a:solidFill>
              <a:schemeClr val="bg1"/>
            </a:solidFill>
            <a:ln w="31750">
              <a:solidFill>
                <a:srgbClr val="00578C"/>
              </a:solidFill>
            </a:ln>
          </p:spPr>
          <p:txBody>
            <a:bodyPr wrap="square" rtlCol="0">
              <a:spAutoFit/>
            </a:bodyPr>
            <a:lstStyle/>
            <a:p>
              <a:pPr algn="ctr"/>
              <a:r>
                <a:rPr lang="en-US" sz="2250" b="1">
                  <a:solidFill>
                    <a:srgbClr val="CE3E3E"/>
                  </a:solidFill>
                </a:rPr>
                <a:t>1</a:t>
              </a:r>
            </a:p>
          </p:txBody>
        </p:sp>
        <p:sp>
          <p:nvSpPr>
            <p:cNvPr id="38" name="TextBox 37">
              <a:extLst>
                <a:ext uri="{FF2B5EF4-FFF2-40B4-BE49-F238E27FC236}">
                  <a16:creationId xmlns:a16="http://schemas.microsoft.com/office/drawing/2014/main" id="{BB2EF3A4-9DD9-1699-52EB-CDA8F1A33B6F}"/>
                </a:ext>
              </a:extLst>
            </p:cNvPr>
            <p:cNvSpPr txBox="1"/>
            <p:nvPr/>
          </p:nvSpPr>
          <p:spPr>
            <a:xfrm>
              <a:off x="5869751" y="1495513"/>
              <a:ext cx="305830" cy="438582"/>
            </a:xfrm>
            <a:prstGeom prst="rect">
              <a:avLst/>
            </a:prstGeom>
            <a:solidFill>
              <a:schemeClr val="bg1"/>
            </a:solidFill>
            <a:ln w="31750">
              <a:solidFill>
                <a:srgbClr val="00578C"/>
              </a:solidFill>
            </a:ln>
          </p:spPr>
          <p:txBody>
            <a:bodyPr wrap="square" rtlCol="0">
              <a:spAutoFit/>
            </a:bodyPr>
            <a:lstStyle/>
            <a:p>
              <a:pPr algn="ctr"/>
              <a:r>
                <a:rPr lang="en-US" sz="2250" b="1">
                  <a:solidFill>
                    <a:srgbClr val="CE3E3E"/>
                  </a:solidFill>
                </a:rPr>
                <a:t>2</a:t>
              </a:r>
            </a:p>
          </p:txBody>
        </p:sp>
        <p:sp>
          <p:nvSpPr>
            <p:cNvPr id="39" name="TextBox 38">
              <a:extLst>
                <a:ext uri="{FF2B5EF4-FFF2-40B4-BE49-F238E27FC236}">
                  <a16:creationId xmlns:a16="http://schemas.microsoft.com/office/drawing/2014/main" id="{BF9E5D81-5C5A-F612-D2EF-200EFCF67010}"/>
                </a:ext>
              </a:extLst>
            </p:cNvPr>
            <p:cNvSpPr txBox="1"/>
            <p:nvPr/>
          </p:nvSpPr>
          <p:spPr>
            <a:xfrm>
              <a:off x="8313951" y="1512051"/>
              <a:ext cx="305830" cy="438582"/>
            </a:xfrm>
            <a:prstGeom prst="rect">
              <a:avLst/>
            </a:prstGeom>
            <a:solidFill>
              <a:schemeClr val="bg1"/>
            </a:solidFill>
            <a:ln w="31750">
              <a:solidFill>
                <a:srgbClr val="00578C"/>
              </a:solidFill>
            </a:ln>
          </p:spPr>
          <p:txBody>
            <a:bodyPr wrap="square" rtlCol="0">
              <a:spAutoFit/>
            </a:bodyPr>
            <a:lstStyle/>
            <a:p>
              <a:pPr algn="ctr"/>
              <a:r>
                <a:rPr lang="en-US" sz="2250" b="1">
                  <a:solidFill>
                    <a:srgbClr val="CE3E3E"/>
                  </a:solidFill>
                </a:rPr>
                <a:t>3</a:t>
              </a:r>
            </a:p>
          </p:txBody>
        </p:sp>
      </p:grpSp>
      <p:sp>
        <p:nvSpPr>
          <p:cNvPr id="6" name="Footer Placeholder 5">
            <a:extLst>
              <a:ext uri="{FF2B5EF4-FFF2-40B4-BE49-F238E27FC236}">
                <a16:creationId xmlns:a16="http://schemas.microsoft.com/office/drawing/2014/main" id="{100E9450-399F-7DF3-2980-6FE2767FE09A}"/>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7" name="Slide Number Placeholder 6">
            <a:extLst>
              <a:ext uri="{FF2B5EF4-FFF2-40B4-BE49-F238E27FC236}">
                <a16:creationId xmlns:a16="http://schemas.microsoft.com/office/drawing/2014/main" id="{9610CE69-2F78-5DB3-678B-437295B58599}"/>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12</a:t>
            </a:fld>
            <a:endParaRPr lang="en-US"/>
          </a:p>
        </p:txBody>
      </p:sp>
      <p:sp>
        <p:nvSpPr>
          <p:cNvPr id="2" name="Date Placeholder 1">
            <a:extLst>
              <a:ext uri="{FF2B5EF4-FFF2-40B4-BE49-F238E27FC236}">
                <a16:creationId xmlns:a16="http://schemas.microsoft.com/office/drawing/2014/main" id="{780E54EA-B2E1-D1E4-3D49-B0BB260F5A0F}"/>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
        <p:nvSpPr>
          <p:cNvPr id="3" name="Rectangle 1">
            <a:extLst>
              <a:ext uri="{FF2B5EF4-FFF2-40B4-BE49-F238E27FC236}">
                <a16:creationId xmlns:a16="http://schemas.microsoft.com/office/drawing/2014/main" id="{5F82FCFF-1220-E3C8-7F5F-13E5F5A0AC1B}"/>
              </a:ext>
            </a:extLst>
          </p:cNvPr>
          <p:cNvSpPr>
            <a:spLocks noChangeArrowheads="1"/>
          </p:cNvSpPr>
          <p:nvPr/>
        </p:nvSpPr>
        <p:spPr bwMode="auto">
          <a:xfrm>
            <a:off x="6869430" y="5836764"/>
            <a:ext cx="2175386" cy="2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US" altLang="en-US" sz="1200" b="1" dirty="0">
                <a:solidFill>
                  <a:srgbClr val="0032A0"/>
                </a:solidFill>
                <a:latin typeface="Tahoma" panose="020B0604030504040204" pitchFamily="34" charset="0"/>
                <a:cs typeface="Tahoma" panose="020B0604030504040204" pitchFamily="34" charset="0"/>
              </a:rPr>
              <a:t>Courtesy of C. </a:t>
            </a:r>
            <a:r>
              <a:rPr lang="en-US" altLang="en-US" sz="1200" b="1" dirty="0" err="1">
                <a:solidFill>
                  <a:srgbClr val="0032A0"/>
                </a:solidFill>
                <a:latin typeface="Tahoma" panose="020B0604030504040204" pitchFamily="34" charset="0"/>
                <a:cs typeface="Tahoma" panose="020B0604030504040204" pitchFamily="34" charset="0"/>
              </a:rPr>
              <a:t>Senatore</a:t>
            </a:r>
            <a:endParaRPr lang="en-GB" altLang="en-US" sz="1200" dirty="0">
              <a:solidFill>
                <a:srgbClr val="0032A0"/>
              </a:solidFill>
              <a:latin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E58DD12B-268B-13F1-0493-F97D15D4B3B9}"/>
              </a:ext>
            </a:extLst>
          </p:cNvPr>
          <p:cNvSpPr/>
          <p:nvPr/>
        </p:nvSpPr>
        <p:spPr>
          <a:xfrm>
            <a:off x="692571" y="1132873"/>
            <a:ext cx="5537228" cy="369332"/>
          </a:xfrm>
          <a:prstGeom prst="rect">
            <a:avLst/>
          </a:prstGeom>
        </p:spPr>
        <p:txBody>
          <a:bodyPr wrap="square">
            <a:spAutoFit/>
          </a:bodyPr>
          <a:lstStyle/>
          <a:p>
            <a:pPr algn="just"/>
            <a:r>
              <a:rPr lang="en-US" b="1" dirty="0">
                <a:solidFill>
                  <a:srgbClr val="00578C"/>
                </a:solidFill>
              </a:rPr>
              <a:t>Pushing </a:t>
            </a:r>
            <a:r>
              <a:rPr lang="en-US" b="1" dirty="0">
                <a:solidFill>
                  <a:srgbClr val="CE3E3E"/>
                </a:solidFill>
              </a:rPr>
              <a:t>Nb</a:t>
            </a:r>
            <a:r>
              <a:rPr lang="en-US" b="1" baseline="-25000" dirty="0">
                <a:solidFill>
                  <a:srgbClr val="CE3E3E"/>
                </a:solidFill>
              </a:rPr>
              <a:t>3</a:t>
            </a:r>
            <a:r>
              <a:rPr lang="en-US" b="1" dirty="0">
                <a:solidFill>
                  <a:srgbClr val="CE3E3E"/>
                </a:solidFill>
              </a:rPr>
              <a:t>Sn</a:t>
            </a:r>
            <a:r>
              <a:rPr lang="en-US" b="1" dirty="0">
                <a:solidFill>
                  <a:srgbClr val="00578C"/>
                </a:solidFill>
              </a:rPr>
              <a:t> towards its ultimate performance</a:t>
            </a:r>
          </a:p>
        </p:txBody>
      </p:sp>
      <p:sp>
        <p:nvSpPr>
          <p:cNvPr id="8" name="Rectangle 7">
            <a:extLst>
              <a:ext uri="{FF2B5EF4-FFF2-40B4-BE49-F238E27FC236}">
                <a16:creationId xmlns:a16="http://schemas.microsoft.com/office/drawing/2014/main" id="{0D326007-D5C6-21A9-CCD6-4C3CEBE096DE}"/>
              </a:ext>
            </a:extLst>
          </p:cNvPr>
          <p:cNvSpPr/>
          <p:nvPr/>
        </p:nvSpPr>
        <p:spPr>
          <a:xfrm>
            <a:off x="853180" y="1935378"/>
            <a:ext cx="4677086" cy="323165"/>
          </a:xfrm>
          <a:prstGeom prst="rect">
            <a:avLst/>
          </a:prstGeom>
        </p:spPr>
        <p:txBody>
          <a:bodyPr wrap="square">
            <a:spAutoFit/>
          </a:bodyPr>
          <a:lstStyle/>
          <a:p>
            <a:pPr marL="257175" indent="-257175" algn="just">
              <a:buFont typeface="Arial" panose="020B0604020202020204" pitchFamily="34" charset="0"/>
              <a:buChar char="•"/>
            </a:pPr>
            <a:r>
              <a:rPr lang="en-US" sz="1500" b="1">
                <a:solidFill>
                  <a:srgbClr val="CE3E3E"/>
                </a:solidFill>
              </a:rPr>
              <a:t>Refinement</a:t>
            </a:r>
            <a:r>
              <a:rPr lang="en-US" sz="1500" b="1">
                <a:solidFill>
                  <a:srgbClr val="00578C"/>
                </a:solidFill>
              </a:rPr>
              <a:t> of the </a:t>
            </a:r>
            <a:r>
              <a:rPr lang="en-US" sz="1500" b="1">
                <a:solidFill>
                  <a:srgbClr val="CE3E3E"/>
                </a:solidFill>
              </a:rPr>
              <a:t>grain</a:t>
            </a:r>
            <a:r>
              <a:rPr lang="en-US" sz="1500" b="1">
                <a:solidFill>
                  <a:srgbClr val="00578C"/>
                </a:solidFill>
              </a:rPr>
              <a:t> size: 100 nm </a:t>
            </a:r>
            <a:r>
              <a:rPr lang="en-US" sz="1500" b="1">
                <a:solidFill>
                  <a:srgbClr val="00578C"/>
                </a:solidFill>
                <a:sym typeface="Symbol" panose="05050102010706020507" pitchFamily="18" charset="2"/>
              </a:rPr>
              <a:t> 50 nm</a:t>
            </a:r>
            <a:endParaRPr lang="en-US" sz="1500" b="1">
              <a:solidFill>
                <a:srgbClr val="00578C"/>
              </a:solidFill>
            </a:endParaRPr>
          </a:p>
        </p:txBody>
      </p:sp>
      <p:sp>
        <p:nvSpPr>
          <p:cNvPr id="9" name="Rectangle 8">
            <a:extLst>
              <a:ext uri="{FF2B5EF4-FFF2-40B4-BE49-F238E27FC236}">
                <a16:creationId xmlns:a16="http://schemas.microsoft.com/office/drawing/2014/main" id="{D41E9CEA-0FFB-5826-FF9E-78FC9A8248B6}"/>
              </a:ext>
            </a:extLst>
          </p:cNvPr>
          <p:cNvSpPr/>
          <p:nvPr/>
        </p:nvSpPr>
        <p:spPr>
          <a:xfrm>
            <a:off x="853179" y="2576882"/>
            <a:ext cx="6303185" cy="323165"/>
          </a:xfrm>
          <a:prstGeom prst="rect">
            <a:avLst/>
          </a:prstGeom>
        </p:spPr>
        <p:txBody>
          <a:bodyPr wrap="square">
            <a:spAutoFit/>
          </a:bodyPr>
          <a:lstStyle/>
          <a:p>
            <a:pPr marL="257175" indent="-257175" algn="just">
              <a:buClr>
                <a:srgbClr val="00578C"/>
              </a:buClr>
              <a:buFont typeface="Arial" panose="020B0604020202020204" pitchFamily="34" charset="0"/>
              <a:buChar char="•"/>
            </a:pPr>
            <a:r>
              <a:rPr lang="en-US" sz="1500" b="1">
                <a:solidFill>
                  <a:srgbClr val="CE3E3E"/>
                </a:solidFill>
              </a:rPr>
              <a:t>Enhancement of B</a:t>
            </a:r>
            <a:r>
              <a:rPr lang="en-US" sz="1500" b="1" baseline="-25000">
                <a:solidFill>
                  <a:srgbClr val="CE3E3E"/>
                </a:solidFill>
              </a:rPr>
              <a:t>c2</a:t>
            </a:r>
            <a:r>
              <a:rPr lang="en-US" sz="1500" b="1">
                <a:solidFill>
                  <a:srgbClr val="CE3E3E"/>
                </a:solidFill>
              </a:rPr>
              <a:t>  </a:t>
            </a:r>
            <a:r>
              <a:rPr lang="en-US" sz="1500" b="1">
                <a:solidFill>
                  <a:srgbClr val="00578C"/>
                </a:solidFill>
              </a:rPr>
              <a:t>by &gt; 1 T </a:t>
            </a:r>
            <a:r>
              <a:rPr lang="en-US" sz="1500" b="1">
                <a:solidFill>
                  <a:srgbClr val="00578C"/>
                </a:solidFill>
                <a:sym typeface="Symbol" panose="05050102010706020507" pitchFamily="18" charset="2"/>
              </a:rPr>
              <a:t>  improved in-field performance</a:t>
            </a:r>
            <a:endParaRPr lang="en-US" sz="1500" b="1">
              <a:solidFill>
                <a:srgbClr val="00578C"/>
              </a:solidFill>
            </a:endParaRPr>
          </a:p>
        </p:txBody>
      </p:sp>
      <p:sp>
        <p:nvSpPr>
          <p:cNvPr id="10" name="Rectangle 9">
            <a:extLst>
              <a:ext uri="{FF2B5EF4-FFF2-40B4-BE49-F238E27FC236}">
                <a16:creationId xmlns:a16="http://schemas.microsoft.com/office/drawing/2014/main" id="{7BCEE204-4ED8-766B-C436-AFA25311A708}"/>
              </a:ext>
            </a:extLst>
          </p:cNvPr>
          <p:cNvSpPr/>
          <p:nvPr/>
        </p:nvSpPr>
        <p:spPr>
          <a:xfrm>
            <a:off x="853180" y="2251496"/>
            <a:ext cx="5918939" cy="323165"/>
          </a:xfrm>
          <a:prstGeom prst="rect">
            <a:avLst/>
          </a:prstGeom>
        </p:spPr>
        <p:txBody>
          <a:bodyPr wrap="square">
            <a:spAutoFit/>
          </a:bodyPr>
          <a:lstStyle/>
          <a:p>
            <a:pPr marL="257175" indent="-257175" algn="just">
              <a:buFont typeface="Arial" panose="020B0604020202020204" pitchFamily="34" charset="0"/>
              <a:buChar char="•"/>
            </a:pPr>
            <a:r>
              <a:rPr lang="en-US" sz="1500" b="1">
                <a:solidFill>
                  <a:srgbClr val="00578C"/>
                </a:solidFill>
              </a:rPr>
              <a:t>Large </a:t>
            </a:r>
            <a:r>
              <a:rPr lang="en-US" sz="1500" b="1">
                <a:solidFill>
                  <a:srgbClr val="CE3E3E"/>
                </a:solidFill>
              </a:rPr>
              <a:t>increase </a:t>
            </a:r>
            <a:r>
              <a:rPr lang="en-US" sz="1500" b="1">
                <a:solidFill>
                  <a:srgbClr val="00578C"/>
                </a:solidFill>
              </a:rPr>
              <a:t>of the </a:t>
            </a:r>
            <a:r>
              <a:rPr lang="en-US" sz="1500" b="1">
                <a:solidFill>
                  <a:srgbClr val="CE3E3E"/>
                </a:solidFill>
              </a:rPr>
              <a:t>layer </a:t>
            </a:r>
            <a:r>
              <a:rPr lang="en-US" sz="1500" b="1" err="1">
                <a:solidFill>
                  <a:srgbClr val="CE3E3E"/>
                </a:solidFill>
              </a:rPr>
              <a:t>J</a:t>
            </a:r>
            <a:r>
              <a:rPr lang="en-US" sz="1500" b="1" baseline="-25000" err="1">
                <a:solidFill>
                  <a:srgbClr val="CE3E3E"/>
                </a:solidFill>
              </a:rPr>
              <a:t>c</a:t>
            </a:r>
            <a:r>
              <a:rPr lang="en-US" sz="1500" b="1">
                <a:solidFill>
                  <a:srgbClr val="CE3E3E"/>
                </a:solidFill>
              </a:rPr>
              <a:t> </a:t>
            </a:r>
            <a:r>
              <a:rPr lang="en-US" sz="1500" b="1">
                <a:solidFill>
                  <a:srgbClr val="00578C"/>
                </a:solidFill>
                <a:sym typeface="Symbol" panose="05050102010706020507" pitchFamily="18" charset="2"/>
              </a:rPr>
              <a:t> exceeding the FCC target</a:t>
            </a:r>
            <a:r>
              <a:rPr lang="en-US" sz="1500" b="1">
                <a:solidFill>
                  <a:srgbClr val="00578C"/>
                </a:solidFill>
              </a:rPr>
              <a:t> </a:t>
            </a:r>
          </a:p>
        </p:txBody>
      </p:sp>
      <p:sp>
        <p:nvSpPr>
          <p:cNvPr id="11" name="TextBox 10">
            <a:extLst>
              <a:ext uri="{FF2B5EF4-FFF2-40B4-BE49-F238E27FC236}">
                <a16:creationId xmlns:a16="http://schemas.microsoft.com/office/drawing/2014/main" id="{C694BDB4-B51A-2F99-B583-0F444C6BFEC5}"/>
              </a:ext>
            </a:extLst>
          </p:cNvPr>
          <p:cNvSpPr txBox="1"/>
          <p:nvPr/>
        </p:nvSpPr>
        <p:spPr>
          <a:xfrm>
            <a:off x="792572" y="1924882"/>
            <a:ext cx="305830" cy="323165"/>
          </a:xfrm>
          <a:prstGeom prst="rect">
            <a:avLst/>
          </a:prstGeom>
          <a:solidFill>
            <a:schemeClr val="bg1"/>
          </a:solidFill>
          <a:ln w="31750">
            <a:solidFill>
              <a:srgbClr val="00578C"/>
            </a:solidFill>
          </a:ln>
        </p:spPr>
        <p:txBody>
          <a:bodyPr wrap="square" rtlCol="0">
            <a:spAutoFit/>
          </a:bodyPr>
          <a:lstStyle/>
          <a:p>
            <a:pPr algn="ctr"/>
            <a:r>
              <a:rPr lang="en-US" sz="1500" b="1">
                <a:solidFill>
                  <a:srgbClr val="CE3E3E"/>
                </a:solidFill>
              </a:rPr>
              <a:t>1</a:t>
            </a:r>
          </a:p>
        </p:txBody>
      </p:sp>
      <p:sp>
        <p:nvSpPr>
          <p:cNvPr id="13" name="TextBox 12">
            <a:extLst>
              <a:ext uri="{FF2B5EF4-FFF2-40B4-BE49-F238E27FC236}">
                <a16:creationId xmlns:a16="http://schemas.microsoft.com/office/drawing/2014/main" id="{D21ADD1C-B0E2-2F60-B7D9-12F0798ACAEA}"/>
              </a:ext>
            </a:extLst>
          </p:cNvPr>
          <p:cNvSpPr txBox="1"/>
          <p:nvPr/>
        </p:nvSpPr>
        <p:spPr>
          <a:xfrm>
            <a:off x="792572" y="2243906"/>
            <a:ext cx="305830" cy="323165"/>
          </a:xfrm>
          <a:prstGeom prst="rect">
            <a:avLst/>
          </a:prstGeom>
          <a:solidFill>
            <a:schemeClr val="bg1"/>
          </a:solidFill>
          <a:ln w="31750">
            <a:solidFill>
              <a:srgbClr val="00578C"/>
            </a:solidFill>
          </a:ln>
        </p:spPr>
        <p:txBody>
          <a:bodyPr wrap="square" rtlCol="0">
            <a:spAutoFit/>
          </a:bodyPr>
          <a:lstStyle/>
          <a:p>
            <a:pPr algn="ctr"/>
            <a:r>
              <a:rPr lang="en-US" sz="1500" b="1">
                <a:solidFill>
                  <a:srgbClr val="CE3E3E"/>
                </a:solidFill>
              </a:rPr>
              <a:t>2</a:t>
            </a:r>
          </a:p>
        </p:txBody>
      </p:sp>
      <p:sp>
        <p:nvSpPr>
          <p:cNvPr id="14" name="TextBox 13">
            <a:extLst>
              <a:ext uri="{FF2B5EF4-FFF2-40B4-BE49-F238E27FC236}">
                <a16:creationId xmlns:a16="http://schemas.microsoft.com/office/drawing/2014/main" id="{FCB15858-916E-6CB0-19BF-31CA93B517DD}"/>
              </a:ext>
            </a:extLst>
          </p:cNvPr>
          <p:cNvSpPr txBox="1"/>
          <p:nvPr/>
        </p:nvSpPr>
        <p:spPr>
          <a:xfrm>
            <a:off x="792572" y="2562930"/>
            <a:ext cx="305830" cy="323165"/>
          </a:xfrm>
          <a:prstGeom prst="rect">
            <a:avLst/>
          </a:prstGeom>
          <a:solidFill>
            <a:schemeClr val="bg1"/>
          </a:solidFill>
          <a:ln w="31750">
            <a:solidFill>
              <a:srgbClr val="00578C"/>
            </a:solidFill>
          </a:ln>
        </p:spPr>
        <p:txBody>
          <a:bodyPr wrap="square" rtlCol="0">
            <a:spAutoFit/>
          </a:bodyPr>
          <a:lstStyle/>
          <a:p>
            <a:pPr algn="ctr"/>
            <a:r>
              <a:rPr lang="en-US" sz="1500" b="1">
                <a:solidFill>
                  <a:srgbClr val="CE3E3E"/>
                </a:solidFill>
              </a:rPr>
              <a:t>3</a:t>
            </a:r>
          </a:p>
        </p:txBody>
      </p:sp>
    </p:spTree>
    <p:extLst>
      <p:ext uri="{BB962C8B-B14F-4D97-AF65-F5344CB8AC3E}">
        <p14:creationId xmlns:p14="http://schemas.microsoft.com/office/powerpoint/2010/main" val="17853073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BD8986B9-C3DC-D3C4-2485-A69F52747B49}"/>
              </a:ext>
            </a:extLst>
          </p:cNvPr>
          <p:cNvSpPr>
            <a:spLocks noGrp="1"/>
          </p:cNvSpPr>
          <p:nvPr>
            <p:ph type="title"/>
          </p:nvPr>
        </p:nvSpPr>
        <p:spPr>
          <a:xfrm>
            <a:off x="2085654" y="95694"/>
            <a:ext cx="5968888" cy="940443"/>
          </a:xfrm>
        </p:spPr>
        <p:txBody>
          <a:bodyPr>
            <a:normAutofit fontScale="90000"/>
          </a:bodyPr>
          <a:lstStyle/>
          <a:p>
            <a:r>
              <a:rPr lang="en-US" sz="2800" dirty="0"/>
              <a:t>Ongoing work examples: Development of Prototype Nb</a:t>
            </a:r>
            <a:r>
              <a:rPr lang="en-US" sz="2800" baseline="-25000" dirty="0"/>
              <a:t>3</a:t>
            </a:r>
            <a:r>
              <a:rPr lang="en-US" sz="2800" dirty="0"/>
              <a:t>Sn Billets at </a:t>
            </a:r>
            <a:r>
              <a:rPr lang="en-US" sz="2800" dirty="0" err="1"/>
              <a:t>UniGE</a:t>
            </a:r>
            <a:endParaRPr lang="aa-ET" sz="2800"/>
          </a:p>
        </p:txBody>
      </p:sp>
      <p:pic>
        <p:nvPicPr>
          <p:cNvPr id="20" name="Picture 62" descr="sciences70">
            <a:extLst>
              <a:ext uri="{FF2B5EF4-FFF2-40B4-BE49-F238E27FC236}">
                <a16:creationId xmlns:a16="http://schemas.microsoft.com/office/drawing/2014/main" id="{E3DC889A-2B75-578A-5683-E4A50E9E33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775" y="227806"/>
            <a:ext cx="1527463" cy="60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picture containing drawing&#10;&#10;Description automatically generated">
            <a:extLst>
              <a:ext uri="{FF2B5EF4-FFF2-40B4-BE49-F238E27FC236}">
                <a16:creationId xmlns:a16="http://schemas.microsoft.com/office/drawing/2014/main" id="{F97FF927-9D72-6192-4047-6E13E59731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4542" y="62804"/>
            <a:ext cx="939584" cy="939584"/>
          </a:xfrm>
          <a:prstGeom prst="rect">
            <a:avLst/>
          </a:prstGeom>
        </p:spPr>
      </p:pic>
      <p:sp>
        <p:nvSpPr>
          <p:cNvPr id="6" name="Footer Placeholder 5">
            <a:extLst>
              <a:ext uri="{FF2B5EF4-FFF2-40B4-BE49-F238E27FC236}">
                <a16:creationId xmlns:a16="http://schemas.microsoft.com/office/drawing/2014/main" id="{100E9450-399F-7DF3-2980-6FE2767FE09A}"/>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7" name="Slide Number Placeholder 6">
            <a:extLst>
              <a:ext uri="{FF2B5EF4-FFF2-40B4-BE49-F238E27FC236}">
                <a16:creationId xmlns:a16="http://schemas.microsoft.com/office/drawing/2014/main" id="{9610CE69-2F78-5DB3-678B-437295B58599}"/>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13</a:t>
            </a:fld>
            <a:endParaRPr lang="en-US"/>
          </a:p>
        </p:txBody>
      </p:sp>
      <p:sp>
        <p:nvSpPr>
          <p:cNvPr id="2" name="Date Placeholder 1">
            <a:extLst>
              <a:ext uri="{FF2B5EF4-FFF2-40B4-BE49-F238E27FC236}">
                <a16:creationId xmlns:a16="http://schemas.microsoft.com/office/drawing/2014/main" id="{780E54EA-B2E1-D1E4-3D49-B0BB260F5A0F}"/>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
        <p:nvSpPr>
          <p:cNvPr id="3" name="Rectangle 1">
            <a:extLst>
              <a:ext uri="{FF2B5EF4-FFF2-40B4-BE49-F238E27FC236}">
                <a16:creationId xmlns:a16="http://schemas.microsoft.com/office/drawing/2014/main" id="{5F82FCFF-1220-E3C8-7F5F-13E5F5A0AC1B}"/>
              </a:ext>
            </a:extLst>
          </p:cNvPr>
          <p:cNvSpPr>
            <a:spLocks noChangeArrowheads="1"/>
          </p:cNvSpPr>
          <p:nvPr/>
        </p:nvSpPr>
        <p:spPr bwMode="auto">
          <a:xfrm>
            <a:off x="6323794" y="5836764"/>
            <a:ext cx="2721022" cy="2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US" altLang="en-US" sz="1200" b="1" dirty="0">
                <a:solidFill>
                  <a:srgbClr val="0032A0"/>
                </a:solidFill>
                <a:latin typeface="Tahoma" panose="020B0604030504040204" pitchFamily="34" charset="0"/>
                <a:cs typeface="Tahoma" panose="020B0604030504040204" pitchFamily="34" charset="0"/>
              </a:rPr>
              <a:t>Courtesy of C. </a:t>
            </a:r>
            <a:r>
              <a:rPr lang="en-US" altLang="en-US" sz="1200" b="1" dirty="0" err="1">
                <a:solidFill>
                  <a:srgbClr val="0032A0"/>
                </a:solidFill>
                <a:latin typeface="Tahoma" panose="020B0604030504040204" pitchFamily="34" charset="0"/>
                <a:cs typeface="Tahoma" panose="020B0604030504040204" pitchFamily="34" charset="0"/>
              </a:rPr>
              <a:t>Senatore</a:t>
            </a:r>
            <a:endParaRPr lang="en-GB" altLang="en-US" sz="1200" dirty="0">
              <a:solidFill>
                <a:srgbClr val="0032A0"/>
              </a:solidFill>
              <a:latin typeface="Tahoma" panose="020B0604030504040204" pitchFamily="34" charset="0"/>
              <a:cs typeface="Tahoma" panose="020B0604030504040204" pitchFamily="34" charset="0"/>
            </a:endParaRPr>
          </a:p>
        </p:txBody>
      </p:sp>
      <p:grpSp>
        <p:nvGrpSpPr>
          <p:cNvPr id="58" name="Group 57">
            <a:extLst>
              <a:ext uri="{FF2B5EF4-FFF2-40B4-BE49-F238E27FC236}">
                <a16:creationId xmlns:a16="http://schemas.microsoft.com/office/drawing/2014/main" id="{C014FB27-EDF1-2380-8B22-FBF565ADB663}"/>
              </a:ext>
            </a:extLst>
          </p:cNvPr>
          <p:cNvGrpSpPr/>
          <p:nvPr/>
        </p:nvGrpSpPr>
        <p:grpSpPr>
          <a:xfrm>
            <a:off x="103420" y="1002388"/>
            <a:ext cx="8941396" cy="4800628"/>
            <a:chOff x="-261402" y="942898"/>
            <a:chExt cx="9461274" cy="5301048"/>
          </a:xfrm>
        </p:grpSpPr>
        <p:pic>
          <p:nvPicPr>
            <p:cNvPr id="4" name="Immagine 2">
              <a:extLst>
                <a:ext uri="{FF2B5EF4-FFF2-40B4-BE49-F238E27FC236}">
                  <a16:creationId xmlns:a16="http://schemas.microsoft.com/office/drawing/2014/main" id="{E6DBC35C-B143-B9DF-9FED-F7F4A7875D19}"/>
                </a:ext>
              </a:extLst>
            </p:cNvPr>
            <p:cNvPicPr>
              <a:picLocks noChangeAspect="1"/>
            </p:cNvPicPr>
            <p:nvPr/>
          </p:nvPicPr>
          <p:blipFill>
            <a:blip r:embed="rId5"/>
            <a:stretch>
              <a:fillRect/>
            </a:stretch>
          </p:blipFill>
          <p:spPr>
            <a:xfrm>
              <a:off x="6974118" y="1254844"/>
              <a:ext cx="1704975" cy="1885950"/>
            </a:xfrm>
            <a:prstGeom prst="rect">
              <a:avLst/>
            </a:prstGeom>
          </p:spPr>
        </p:pic>
        <p:pic>
          <p:nvPicPr>
            <p:cNvPr id="5" name="Picture 31">
              <a:extLst>
                <a:ext uri="{FF2B5EF4-FFF2-40B4-BE49-F238E27FC236}">
                  <a16:creationId xmlns:a16="http://schemas.microsoft.com/office/drawing/2014/main" id="{350C9803-00D4-E207-A070-DE7292C6B97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48729" y="3971532"/>
              <a:ext cx="1874951" cy="1903082"/>
            </a:xfrm>
            <a:prstGeom prst="rect">
              <a:avLst/>
            </a:prstGeom>
          </p:spPr>
        </p:pic>
        <p:pic>
          <p:nvPicPr>
            <p:cNvPr id="8" name="Picture 40" descr="cid:12da14ff-4379-4d01-9f96-39b9f02e47e3@unige.ch">
              <a:extLst>
                <a:ext uri="{FF2B5EF4-FFF2-40B4-BE49-F238E27FC236}">
                  <a16:creationId xmlns:a16="http://schemas.microsoft.com/office/drawing/2014/main" id="{966C008C-F45B-8CAC-4283-B00FAEF5AA0A}"/>
                </a:ext>
              </a:extLst>
            </p:cNvPr>
            <p:cNvPicPr>
              <a:picLocks noChangeAspect="1" noChangeArrowheads="1"/>
            </p:cNvPicPr>
            <p:nvPr/>
          </p:nvPicPr>
          <p:blipFill rotWithShape="1">
            <a:blip r:embed="rId7" r:link="rId8" cstate="email">
              <a:extLst>
                <a:ext uri="{28A0092B-C50C-407E-A947-70E740481C1C}">
                  <a14:useLocalDpi xmlns:a14="http://schemas.microsoft.com/office/drawing/2010/main" val="0"/>
                </a:ext>
              </a:extLst>
            </a:blip>
            <a:srcRect t="22589" b="21124"/>
            <a:stretch>
              <a:fillRect/>
            </a:stretch>
          </p:blipFill>
          <p:spPr bwMode="auto">
            <a:xfrm>
              <a:off x="881164" y="1371785"/>
              <a:ext cx="2214218" cy="22129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7">
              <a:extLst>
                <a:ext uri="{FF2B5EF4-FFF2-40B4-BE49-F238E27FC236}">
                  <a16:creationId xmlns:a16="http://schemas.microsoft.com/office/drawing/2014/main" id="{33B5060B-4776-CB9B-C8A2-431AE579AB28}"/>
                </a:ext>
              </a:extLst>
            </p:cNvPr>
            <p:cNvPicPr>
              <a:picLocks noChangeAspect="1"/>
            </p:cNvPicPr>
            <p:nvPr/>
          </p:nvPicPr>
          <p:blipFill>
            <a:blip r:embed="rId9"/>
            <a:stretch>
              <a:fillRect/>
            </a:stretch>
          </p:blipFill>
          <p:spPr>
            <a:xfrm>
              <a:off x="4004475" y="1397379"/>
              <a:ext cx="1157380" cy="2264439"/>
            </a:xfrm>
            <a:prstGeom prst="rect">
              <a:avLst/>
            </a:prstGeom>
          </p:spPr>
        </p:pic>
        <p:pic>
          <p:nvPicPr>
            <p:cNvPr id="10" name="Picture 53">
              <a:extLst>
                <a:ext uri="{FF2B5EF4-FFF2-40B4-BE49-F238E27FC236}">
                  <a16:creationId xmlns:a16="http://schemas.microsoft.com/office/drawing/2014/main" id="{94E9E43A-8E09-3DDC-36C1-DCF0E0B27D5D}"/>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318599">
              <a:off x="46204" y="1258892"/>
              <a:ext cx="927230" cy="869051"/>
            </a:xfrm>
            <a:prstGeom prst="rect">
              <a:avLst/>
            </a:prstGeom>
          </p:spPr>
        </p:pic>
        <p:sp>
          <p:nvSpPr>
            <p:cNvPr id="11" name="Arrow: Down 60">
              <a:extLst>
                <a:ext uri="{FF2B5EF4-FFF2-40B4-BE49-F238E27FC236}">
                  <a16:creationId xmlns:a16="http://schemas.microsoft.com/office/drawing/2014/main" id="{9FA70B37-DB23-7D7C-DCC8-556B1A26A26C}"/>
                </a:ext>
              </a:extLst>
            </p:cNvPr>
            <p:cNvSpPr/>
            <p:nvPr/>
          </p:nvSpPr>
          <p:spPr>
            <a:xfrm rot="16200000">
              <a:off x="3376856" y="1976821"/>
              <a:ext cx="335072" cy="94888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24">
              <a:extLst>
                <a:ext uri="{FF2B5EF4-FFF2-40B4-BE49-F238E27FC236}">
                  <a16:creationId xmlns:a16="http://schemas.microsoft.com/office/drawing/2014/main" id="{8EF8E64F-0E25-1240-6E8D-CB5BFEDC3D8E}"/>
                </a:ext>
              </a:extLst>
            </p:cNvPr>
            <p:cNvSpPr/>
            <p:nvPr/>
          </p:nvSpPr>
          <p:spPr>
            <a:xfrm rot="16200000">
              <a:off x="5692297" y="1749263"/>
              <a:ext cx="384919" cy="14040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48">
              <a:extLst>
                <a:ext uri="{FF2B5EF4-FFF2-40B4-BE49-F238E27FC236}">
                  <a16:creationId xmlns:a16="http://schemas.microsoft.com/office/drawing/2014/main" id="{FC3FA647-299D-6B4E-514C-301510AD7D63}"/>
                </a:ext>
              </a:extLst>
            </p:cNvPr>
            <p:cNvSpPr txBox="1"/>
            <p:nvPr/>
          </p:nvSpPr>
          <p:spPr>
            <a:xfrm>
              <a:off x="-261402" y="3263870"/>
              <a:ext cx="1750722" cy="954107"/>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Cold-deformation,</a:t>
              </a:r>
            </a:p>
            <a:p>
              <a:pPr algn="ctr"/>
              <a:r>
                <a:rPr lang="en-US" sz="1400" b="1" dirty="0">
                  <a:latin typeface="Calibri" panose="020F0502020204030204" pitchFamily="34" charset="0"/>
                  <a:cs typeface="Calibri" panose="020F0502020204030204" pitchFamily="34" charset="0"/>
                </a:rPr>
                <a:t>gun-drilling of the </a:t>
              </a:r>
              <a:r>
                <a:rPr lang="en-US" sz="1400" b="1" dirty="0" err="1">
                  <a:latin typeface="Calibri" panose="020F0502020204030204" pitchFamily="34" charset="0"/>
                  <a:cs typeface="Calibri" panose="020F0502020204030204" pitchFamily="34" charset="0"/>
                </a:rPr>
                <a:t>subelement</a:t>
              </a:r>
              <a:r>
                <a:rPr lang="en-US" sz="1400" b="1" dirty="0">
                  <a:latin typeface="Calibri" panose="020F0502020204030204" pitchFamily="34" charset="0"/>
                  <a:cs typeface="Calibri" panose="020F0502020204030204" pitchFamily="34" charset="0"/>
                </a:rPr>
                <a:t> Cu core to insert the Sn rod</a:t>
              </a:r>
              <a:endParaRPr lang="en-CH" sz="1400" b="1" dirty="0">
                <a:latin typeface="Calibri" panose="020F0502020204030204" pitchFamily="34" charset="0"/>
                <a:cs typeface="Calibri" panose="020F0502020204030204" pitchFamily="34" charset="0"/>
              </a:endParaRPr>
            </a:p>
          </p:txBody>
        </p:sp>
        <p:sp>
          <p:nvSpPr>
            <p:cNvPr id="18" name="Arrow: Down 55">
              <a:extLst>
                <a:ext uri="{FF2B5EF4-FFF2-40B4-BE49-F238E27FC236}">
                  <a16:creationId xmlns:a16="http://schemas.microsoft.com/office/drawing/2014/main" id="{1F006F2A-ADC6-4AFD-E738-3ED79E6ACFA2}"/>
                </a:ext>
              </a:extLst>
            </p:cNvPr>
            <p:cNvSpPr/>
            <p:nvPr/>
          </p:nvSpPr>
          <p:spPr>
            <a:xfrm rot="16200000">
              <a:off x="3849490" y="3903030"/>
              <a:ext cx="384919" cy="19440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59">
              <a:extLst>
                <a:ext uri="{FF2B5EF4-FFF2-40B4-BE49-F238E27FC236}">
                  <a16:creationId xmlns:a16="http://schemas.microsoft.com/office/drawing/2014/main" id="{20F0F87F-6CDD-5304-45AE-F5BE193BF92D}"/>
                </a:ext>
              </a:extLst>
            </p:cNvPr>
            <p:cNvSpPr txBox="1"/>
            <p:nvPr/>
          </p:nvSpPr>
          <p:spPr>
            <a:xfrm>
              <a:off x="3012588" y="4250678"/>
              <a:ext cx="2012929" cy="577761"/>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Cold-deformation to reach restack size</a:t>
              </a:r>
              <a:endParaRPr lang="en-CH" sz="1400" b="1" dirty="0">
                <a:latin typeface="Calibri" panose="020F0502020204030204" pitchFamily="34" charset="0"/>
                <a:cs typeface="Calibri" panose="020F0502020204030204" pitchFamily="34" charset="0"/>
              </a:endParaRPr>
            </a:p>
          </p:txBody>
        </p:sp>
        <p:sp>
          <p:nvSpPr>
            <p:cNvPr id="45" name="TextBox 49">
              <a:extLst>
                <a:ext uri="{FF2B5EF4-FFF2-40B4-BE49-F238E27FC236}">
                  <a16:creationId xmlns:a16="http://schemas.microsoft.com/office/drawing/2014/main" id="{A7516A22-139A-BF35-CF02-BB829DC3F4BF}"/>
                </a:ext>
              </a:extLst>
            </p:cNvPr>
            <p:cNvSpPr txBox="1"/>
            <p:nvPr/>
          </p:nvSpPr>
          <p:spPr>
            <a:xfrm>
              <a:off x="6974118" y="5105173"/>
              <a:ext cx="2225754" cy="1053564"/>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Restack of the sub-element in a Cu tube, and cold-deformation to final wire size (1 – 0.7 mm)</a:t>
              </a:r>
              <a:endParaRPr lang="en-CH" sz="1400" b="1" dirty="0">
                <a:latin typeface="Calibri" panose="020F0502020204030204" pitchFamily="34" charset="0"/>
                <a:cs typeface="Calibri" panose="020F0502020204030204" pitchFamily="34" charset="0"/>
              </a:endParaRPr>
            </a:p>
          </p:txBody>
        </p:sp>
        <p:sp>
          <p:nvSpPr>
            <p:cNvPr id="46" name="TextBox 32">
              <a:extLst>
                <a:ext uri="{FF2B5EF4-FFF2-40B4-BE49-F238E27FC236}">
                  <a16:creationId xmlns:a16="http://schemas.microsoft.com/office/drawing/2014/main" id="{3B17E586-2F2D-3CD8-A5DB-312B003469DA}"/>
                </a:ext>
              </a:extLst>
            </p:cNvPr>
            <p:cNvSpPr txBox="1"/>
            <p:nvPr/>
          </p:nvSpPr>
          <p:spPr>
            <a:xfrm>
              <a:off x="3163370" y="5013032"/>
              <a:ext cx="1753318" cy="307777"/>
            </a:xfrm>
            <a:prstGeom prst="rect">
              <a:avLst/>
            </a:prstGeom>
            <a:noFill/>
          </p:spPr>
          <p:txBody>
            <a:bodyPr wrap="square" rtlCol="0">
              <a:spAutoFit/>
            </a:bodyPr>
            <a:lstStyle/>
            <a:p>
              <a:pPr algn="ctr"/>
              <a:r>
                <a:rPr lang="en-US" sz="1400" b="1">
                  <a:latin typeface="Calibri" panose="020F0502020204030204" pitchFamily="34" charset="0"/>
                  <a:cs typeface="Calibri" panose="020F0502020204030204" pitchFamily="34" charset="0"/>
                </a:rPr>
                <a:t>1.5 – 1.0 mm</a:t>
              </a:r>
              <a:endParaRPr lang="en-CH" sz="1400" b="1">
                <a:latin typeface="Calibri" panose="020F0502020204030204" pitchFamily="34" charset="0"/>
                <a:cs typeface="Calibri" panose="020F0502020204030204" pitchFamily="34" charset="0"/>
              </a:endParaRPr>
            </a:p>
          </p:txBody>
        </p:sp>
        <p:sp>
          <p:nvSpPr>
            <p:cNvPr id="47" name="TextBox 40">
              <a:extLst>
                <a:ext uri="{FF2B5EF4-FFF2-40B4-BE49-F238E27FC236}">
                  <a16:creationId xmlns:a16="http://schemas.microsoft.com/office/drawing/2014/main" id="{09518A8E-5533-6178-0223-E425CCF99042}"/>
                </a:ext>
              </a:extLst>
            </p:cNvPr>
            <p:cNvSpPr txBox="1"/>
            <p:nvPr/>
          </p:nvSpPr>
          <p:spPr>
            <a:xfrm>
              <a:off x="7503335" y="4679752"/>
              <a:ext cx="1490680" cy="441818"/>
            </a:xfrm>
            <a:prstGeom prst="rect">
              <a:avLst/>
            </a:prstGeom>
            <a:noFill/>
          </p:spPr>
          <p:txBody>
            <a:bodyPr wrap="square" rtlCol="0">
              <a:spAutoFit/>
            </a:bodyPr>
            <a:lstStyle/>
            <a:p>
              <a:pPr algn="ctr"/>
              <a:r>
                <a:rPr lang="en-US" sz="2000" b="1" dirty="0">
                  <a:latin typeface="Calibri" panose="020F0502020204030204" pitchFamily="34" charset="0"/>
                  <a:cs typeface="Calibri" panose="020F0502020204030204" pitchFamily="34" charset="0"/>
                </a:rPr>
                <a:t>54/61 wire</a:t>
              </a:r>
              <a:endParaRPr lang="en-CH" sz="2000" b="1" dirty="0">
                <a:latin typeface="Calibri" panose="020F0502020204030204" pitchFamily="34" charset="0"/>
                <a:cs typeface="Calibri" panose="020F0502020204030204" pitchFamily="34" charset="0"/>
              </a:endParaRPr>
            </a:p>
          </p:txBody>
        </p:sp>
        <p:sp>
          <p:nvSpPr>
            <p:cNvPr id="48" name="Rectangle 22">
              <a:extLst>
                <a:ext uri="{FF2B5EF4-FFF2-40B4-BE49-F238E27FC236}">
                  <a16:creationId xmlns:a16="http://schemas.microsoft.com/office/drawing/2014/main" id="{9823DEE6-4F74-5FBA-366B-7E053E893CB7}"/>
                </a:ext>
              </a:extLst>
            </p:cNvPr>
            <p:cNvSpPr/>
            <p:nvPr/>
          </p:nvSpPr>
          <p:spPr>
            <a:xfrm>
              <a:off x="3906520" y="952722"/>
              <a:ext cx="1353290" cy="523220"/>
            </a:xfrm>
            <a:prstGeom prst="rect">
              <a:avLst/>
            </a:prstGeom>
          </p:spPr>
          <p:txBody>
            <a:bodyPr wrap="square">
              <a:spAutoFit/>
            </a:bodyPr>
            <a:lstStyle/>
            <a:p>
              <a:pPr algn="ctr"/>
              <a:r>
                <a:rPr lang="en-US" sz="1400" b="1">
                  <a:latin typeface="Calibri" panose="020F0502020204030204" pitchFamily="34" charset="0"/>
                  <a:cs typeface="Calibri" panose="020F0502020204030204" pitchFamily="34" charset="0"/>
                </a:rPr>
                <a:t>Billet e-Beam weld at CERN</a:t>
              </a:r>
              <a:endParaRPr lang="en-CH" sz="1400" b="1">
                <a:latin typeface="Calibri" panose="020F0502020204030204" pitchFamily="34" charset="0"/>
                <a:cs typeface="Calibri" panose="020F0502020204030204" pitchFamily="34" charset="0"/>
              </a:endParaRPr>
            </a:p>
          </p:txBody>
        </p:sp>
        <p:sp>
          <p:nvSpPr>
            <p:cNvPr id="49" name="TextBox 39">
              <a:extLst>
                <a:ext uri="{FF2B5EF4-FFF2-40B4-BE49-F238E27FC236}">
                  <a16:creationId xmlns:a16="http://schemas.microsoft.com/office/drawing/2014/main" id="{56B4B2A0-B952-4AA8-A6DA-C8E1EEF46936}"/>
                </a:ext>
              </a:extLst>
            </p:cNvPr>
            <p:cNvSpPr txBox="1"/>
            <p:nvPr/>
          </p:nvSpPr>
          <p:spPr>
            <a:xfrm>
              <a:off x="720158" y="942898"/>
              <a:ext cx="2888647" cy="577761"/>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Cu and Cu/Nb filaments produced and assembled at UNIGE</a:t>
              </a:r>
              <a:endParaRPr lang="en-CH" sz="1400" b="1" dirty="0">
                <a:latin typeface="Calibri" panose="020F0502020204030204" pitchFamily="34" charset="0"/>
                <a:cs typeface="Calibri" panose="020F0502020204030204" pitchFamily="34" charset="0"/>
              </a:endParaRPr>
            </a:p>
          </p:txBody>
        </p:sp>
        <p:sp>
          <p:nvSpPr>
            <p:cNvPr id="50" name="Rectangle 25">
              <a:extLst>
                <a:ext uri="{FF2B5EF4-FFF2-40B4-BE49-F238E27FC236}">
                  <a16:creationId xmlns:a16="http://schemas.microsoft.com/office/drawing/2014/main" id="{C01844F5-BFFF-69BF-17A9-B3567CF882F6}"/>
                </a:ext>
              </a:extLst>
            </p:cNvPr>
            <p:cNvSpPr/>
            <p:nvPr/>
          </p:nvSpPr>
          <p:spPr>
            <a:xfrm>
              <a:off x="4844682" y="2665551"/>
              <a:ext cx="2051785" cy="577761"/>
            </a:xfrm>
            <a:prstGeom prst="rect">
              <a:avLst/>
            </a:prstGeom>
          </p:spPr>
          <p:txBody>
            <a:bodyPr wrap="square">
              <a:spAutoFit/>
            </a:bodyPr>
            <a:lstStyle/>
            <a:p>
              <a:pPr algn="ctr"/>
              <a:r>
                <a:rPr lang="en-US" sz="1400" b="1" dirty="0">
                  <a:latin typeface="Calibri" panose="020F0502020204030204" pitchFamily="34" charset="0"/>
                  <a:cs typeface="Calibri" panose="020F0502020204030204" pitchFamily="34" charset="0"/>
                </a:rPr>
                <a:t>Hot Isostatic Extrusion to remove voids </a:t>
              </a:r>
              <a:endParaRPr lang="en-CH" sz="1400" b="1" dirty="0">
                <a:latin typeface="Calibri" panose="020F050202020403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83490783-C2D9-3F6F-7C09-2300656CD2C0}"/>
                </a:ext>
              </a:extLst>
            </p:cNvPr>
            <p:cNvSpPr/>
            <p:nvPr/>
          </p:nvSpPr>
          <p:spPr>
            <a:xfrm>
              <a:off x="1240864" y="5874614"/>
              <a:ext cx="1490680" cy="369332"/>
            </a:xfrm>
            <a:prstGeom prst="rect">
              <a:avLst/>
            </a:prstGeom>
          </p:spPr>
          <p:txBody>
            <a:bodyPr wrap="square">
              <a:spAutoFit/>
            </a:bodyPr>
            <a:lstStyle/>
            <a:p>
              <a:r>
                <a:rPr lang="en-US" b="1">
                  <a:latin typeface="Calibri" panose="020F0502020204030204" pitchFamily="34" charset="0"/>
                  <a:cs typeface="Calibri" panose="020F0502020204030204" pitchFamily="34" charset="0"/>
                  <a:sym typeface="Symbol" panose="05050102010706020507" pitchFamily="18" charset="2"/>
                </a:rPr>
                <a:t> </a:t>
              </a:r>
              <a:r>
                <a:rPr lang="en-CH" b="1">
                  <a:latin typeface="Calibri" panose="020F0502020204030204" pitchFamily="34" charset="0"/>
                  <a:cs typeface="Calibri" panose="020F0502020204030204" pitchFamily="34" charset="0"/>
                  <a:sym typeface="Symbol" panose="05050102010706020507" pitchFamily="18" charset="2"/>
                </a:rPr>
                <a:t> = </a:t>
              </a:r>
              <a:r>
                <a:rPr lang="en-US" b="1">
                  <a:latin typeface="Calibri" panose="020F0502020204030204" pitchFamily="34" charset="0"/>
                  <a:cs typeface="Calibri" panose="020F0502020204030204" pitchFamily="34" charset="0"/>
                </a:rPr>
                <a:t>6.05 mm</a:t>
              </a:r>
            </a:p>
          </p:txBody>
        </p:sp>
        <p:pic>
          <p:nvPicPr>
            <p:cNvPr id="52" name="Picture 17">
              <a:extLst>
                <a:ext uri="{FF2B5EF4-FFF2-40B4-BE49-F238E27FC236}">
                  <a16:creationId xmlns:a16="http://schemas.microsoft.com/office/drawing/2014/main" id="{A3ADB998-B11A-4885-108B-1C0EB1DCE062}"/>
                </a:ext>
              </a:extLst>
            </p:cNvPr>
            <p:cNvPicPr>
              <a:picLocks noChangeAspect="1"/>
            </p:cNvPicPr>
            <p:nvPr/>
          </p:nvPicPr>
          <p:blipFill>
            <a:blip r:embed="rId11"/>
            <a:stretch>
              <a:fillRect/>
            </a:stretch>
          </p:blipFill>
          <p:spPr>
            <a:xfrm>
              <a:off x="4963865" y="3675163"/>
              <a:ext cx="2373485" cy="2352527"/>
            </a:xfrm>
            <a:prstGeom prst="rect">
              <a:avLst/>
            </a:prstGeom>
          </p:spPr>
        </p:pic>
        <p:sp>
          <p:nvSpPr>
            <p:cNvPr id="53" name="Arrow: Down 58">
              <a:extLst>
                <a:ext uri="{FF2B5EF4-FFF2-40B4-BE49-F238E27FC236}">
                  <a16:creationId xmlns:a16="http://schemas.microsoft.com/office/drawing/2014/main" id="{654BAB0A-62B5-4264-B063-7B5446C97F38}"/>
                </a:ext>
              </a:extLst>
            </p:cNvPr>
            <p:cNvSpPr/>
            <p:nvPr/>
          </p:nvSpPr>
          <p:spPr>
            <a:xfrm rot="17935452">
              <a:off x="1143596" y="1713500"/>
              <a:ext cx="205226" cy="7560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24">
              <a:extLst>
                <a:ext uri="{FF2B5EF4-FFF2-40B4-BE49-F238E27FC236}">
                  <a16:creationId xmlns:a16="http://schemas.microsoft.com/office/drawing/2014/main" id="{EDB3446B-E2C5-264E-E6AD-B9A1584D40D6}"/>
                </a:ext>
              </a:extLst>
            </p:cNvPr>
            <p:cNvSpPr/>
            <p:nvPr/>
          </p:nvSpPr>
          <p:spPr>
            <a:xfrm rot="16200000">
              <a:off x="317361" y="4425029"/>
              <a:ext cx="384919" cy="9000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7C5A0AA-2926-4E99-B31C-11928DD2DCA9}"/>
                </a:ext>
              </a:extLst>
            </p:cNvPr>
            <p:cNvSpPr/>
            <p:nvPr/>
          </p:nvSpPr>
          <p:spPr>
            <a:xfrm>
              <a:off x="3778577" y="3538328"/>
              <a:ext cx="1490680" cy="369332"/>
            </a:xfrm>
            <a:prstGeom prst="rect">
              <a:avLst/>
            </a:prstGeom>
          </p:spPr>
          <p:txBody>
            <a:bodyPr wrap="square">
              <a:spAutoFit/>
            </a:bodyPr>
            <a:lstStyle/>
            <a:p>
              <a:r>
                <a:rPr lang="en-US" b="1">
                  <a:latin typeface="Calibri" panose="020F0502020204030204" pitchFamily="34" charset="0"/>
                  <a:cs typeface="Calibri" panose="020F0502020204030204" pitchFamily="34" charset="0"/>
                  <a:sym typeface="Symbol" panose="05050102010706020507" pitchFamily="18" charset="2"/>
                </a:rPr>
                <a:t> </a:t>
              </a:r>
              <a:r>
                <a:rPr lang="en-CH" b="1">
                  <a:latin typeface="Calibri" panose="020F0502020204030204" pitchFamily="34" charset="0"/>
                  <a:cs typeface="Calibri" panose="020F0502020204030204" pitchFamily="34" charset="0"/>
                  <a:sym typeface="Symbol" panose="05050102010706020507" pitchFamily="18" charset="2"/>
                </a:rPr>
                <a:t> = </a:t>
              </a:r>
              <a:r>
                <a:rPr lang="en-US" b="1">
                  <a:latin typeface="Calibri" panose="020F0502020204030204" pitchFamily="34" charset="0"/>
                  <a:cs typeface="Calibri" panose="020F0502020204030204" pitchFamily="34" charset="0"/>
                </a:rPr>
                <a:t>71 mm</a:t>
              </a:r>
            </a:p>
          </p:txBody>
        </p:sp>
        <p:sp>
          <p:nvSpPr>
            <p:cNvPr id="56" name="Rectangle 55">
              <a:extLst>
                <a:ext uri="{FF2B5EF4-FFF2-40B4-BE49-F238E27FC236}">
                  <a16:creationId xmlns:a16="http://schemas.microsoft.com/office/drawing/2014/main" id="{0B2C514E-8162-2B20-DF52-DE57021EBA7F}"/>
                </a:ext>
              </a:extLst>
            </p:cNvPr>
            <p:cNvSpPr/>
            <p:nvPr/>
          </p:nvSpPr>
          <p:spPr>
            <a:xfrm>
              <a:off x="7081265" y="3124380"/>
              <a:ext cx="1490680" cy="369332"/>
            </a:xfrm>
            <a:prstGeom prst="rect">
              <a:avLst/>
            </a:prstGeom>
          </p:spPr>
          <p:txBody>
            <a:bodyPr wrap="square">
              <a:spAutoFit/>
            </a:bodyPr>
            <a:lstStyle/>
            <a:p>
              <a:r>
                <a:rPr lang="en-US" b="1">
                  <a:latin typeface="Calibri" panose="020F0502020204030204" pitchFamily="34" charset="0"/>
                  <a:cs typeface="Calibri" panose="020F0502020204030204" pitchFamily="34" charset="0"/>
                  <a:sym typeface="Symbol" panose="05050102010706020507" pitchFamily="18" charset="2"/>
                </a:rPr>
                <a:t> </a:t>
              </a:r>
              <a:r>
                <a:rPr lang="en-CH" b="1">
                  <a:latin typeface="Calibri" panose="020F0502020204030204" pitchFamily="34" charset="0"/>
                  <a:cs typeface="Calibri" panose="020F0502020204030204" pitchFamily="34" charset="0"/>
                  <a:sym typeface="Symbol" panose="05050102010706020507" pitchFamily="18" charset="2"/>
                </a:rPr>
                <a:t> = </a:t>
              </a:r>
              <a:r>
                <a:rPr lang="en-US" b="1">
                  <a:latin typeface="Calibri" panose="020F0502020204030204" pitchFamily="34" charset="0"/>
                  <a:cs typeface="Calibri" panose="020F0502020204030204" pitchFamily="34" charset="0"/>
                </a:rPr>
                <a:t>18 mm</a:t>
              </a:r>
            </a:p>
          </p:txBody>
        </p:sp>
        <p:sp>
          <p:nvSpPr>
            <p:cNvPr id="57" name="Rectangle 56">
              <a:extLst>
                <a:ext uri="{FF2B5EF4-FFF2-40B4-BE49-F238E27FC236}">
                  <a16:creationId xmlns:a16="http://schemas.microsoft.com/office/drawing/2014/main" id="{63A745B2-0F0F-92AF-B41F-C9C02D5235D7}"/>
                </a:ext>
              </a:extLst>
            </p:cNvPr>
            <p:cNvSpPr/>
            <p:nvPr/>
          </p:nvSpPr>
          <p:spPr>
            <a:xfrm>
              <a:off x="4357595" y="5777925"/>
              <a:ext cx="1490680" cy="369332"/>
            </a:xfrm>
            <a:prstGeom prst="rect">
              <a:avLst/>
            </a:prstGeom>
          </p:spPr>
          <p:txBody>
            <a:bodyPr wrap="square">
              <a:spAutoFit/>
            </a:bodyPr>
            <a:lstStyle/>
            <a:p>
              <a:r>
                <a:rPr lang="en-US" b="1" dirty="0">
                  <a:latin typeface="Calibri" panose="020F0502020204030204" pitchFamily="34" charset="0"/>
                  <a:cs typeface="Calibri" panose="020F0502020204030204" pitchFamily="34" charset="0"/>
                  <a:sym typeface="Symbol" panose="05050102010706020507" pitchFamily="18" charset="2"/>
                </a:rPr>
                <a:t> </a:t>
              </a:r>
              <a:r>
                <a:rPr lang="en-CH" b="1" dirty="0">
                  <a:latin typeface="Calibri" panose="020F0502020204030204" pitchFamily="34" charset="0"/>
                  <a:cs typeface="Calibri" panose="020F0502020204030204" pitchFamily="34" charset="0"/>
                  <a:sym typeface="Symbol" panose="05050102010706020507" pitchFamily="18" charset="2"/>
                </a:rPr>
                <a:t> = </a:t>
              </a:r>
              <a:r>
                <a:rPr lang="en-US" b="1" dirty="0">
                  <a:latin typeface="Calibri" panose="020F0502020204030204" pitchFamily="34" charset="0"/>
                  <a:cs typeface="Calibri" panose="020F0502020204030204" pitchFamily="34" charset="0"/>
                </a:rPr>
                <a:t>15 mm</a:t>
              </a:r>
            </a:p>
          </p:txBody>
        </p:sp>
      </p:grpSp>
    </p:spTree>
    <p:extLst>
      <p:ext uri="{BB962C8B-B14F-4D97-AF65-F5344CB8AC3E}">
        <p14:creationId xmlns:p14="http://schemas.microsoft.com/office/powerpoint/2010/main" val="322066419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 4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5632" y="4201175"/>
            <a:ext cx="1428165" cy="1080000"/>
          </a:xfrm>
          <a:prstGeom prst="rect">
            <a:avLst/>
          </a:prstGeom>
        </p:spPr>
      </p:pic>
      <p:graphicFrame>
        <p:nvGraphicFramePr>
          <p:cNvPr id="24" name="Diagramme 23"/>
          <p:cNvGraphicFramePr/>
          <p:nvPr>
            <p:extLst>
              <p:ext uri="{D42A27DB-BD31-4B8C-83A1-F6EECF244321}">
                <p14:modId xmlns:p14="http://schemas.microsoft.com/office/powerpoint/2010/main" val="2149567373"/>
              </p:ext>
            </p:extLst>
          </p:nvPr>
        </p:nvGraphicFramePr>
        <p:xfrm>
          <a:off x="5635040" y="815315"/>
          <a:ext cx="3437360" cy="5256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Rectangle à coins arrondis 43"/>
          <p:cNvSpPr/>
          <p:nvPr/>
        </p:nvSpPr>
        <p:spPr>
          <a:xfrm>
            <a:off x="156138" y="4397427"/>
            <a:ext cx="3496302" cy="75381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600"/>
              </a:spcBef>
              <a:spcAft>
                <a:spcPts val="0"/>
              </a:spcAft>
              <a:buClrTx/>
              <a:buSzTx/>
              <a:buFontTx/>
              <a:buNone/>
              <a:tabLst/>
              <a:defRPr/>
            </a:pPr>
            <a:r>
              <a:rPr kumimoji="0" lang="en-US" sz="1600" b="1" i="0" u="sng" strike="noStrike" kern="1200" cap="none" spc="0" normalizeH="0" baseline="0" noProof="0" dirty="0">
                <a:ln>
                  <a:noFill/>
                </a:ln>
                <a:solidFill>
                  <a:srgbClr val="00B050"/>
                </a:solidFill>
                <a:effectLst/>
                <a:uLnTx/>
                <a:uFillTx/>
                <a:latin typeface="Arial"/>
              </a:rPr>
              <a:t>CEA-CERN SMC-11T coil </a:t>
            </a:r>
            <a:endParaRPr kumimoji="0" lang="en-US" sz="1600" b="1" i="0" u="none" strike="noStrike" kern="1200" cap="none" spc="0" normalizeH="0" baseline="0" noProof="0" dirty="0">
              <a:ln>
                <a:noFill/>
              </a:ln>
              <a:solidFill>
                <a:srgbClr val="00B050"/>
              </a:solidFill>
              <a:effectLst/>
              <a:uLnTx/>
              <a:uFillTx/>
              <a:latin typeface="Arial"/>
            </a:endParaRPr>
          </a:p>
          <a:p>
            <a:pPr lvl="0" defTabSz="914400" fontAlgn="t">
              <a:spcBef>
                <a:spcPts val="600"/>
              </a:spcBef>
              <a:defRPr/>
            </a:pPr>
            <a:r>
              <a:rPr lang="en-US" sz="1600" dirty="0">
                <a:solidFill>
                  <a:srgbClr val="002060"/>
                </a:solidFill>
                <a:latin typeface="Arial"/>
                <a:sym typeface="Wingdings" panose="05000000000000000000" pitchFamily="2" charset="2"/>
              </a:rPr>
              <a:t>Demonstrate Nb</a:t>
            </a:r>
            <a:r>
              <a:rPr lang="en-US" sz="1600" baseline="-50000" dirty="0">
                <a:solidFill>
                  <a:srgbClr val="002060"/>
                </a:solidFill>
                <a:latin typeface="Arial"/>
                <a:sym typeface="Wingdings" panose="05000000000000000000" pitchFamily="2" charset="2"/>
              </a:rPr>
              <a:t>3</a:t>
            </a:r>
            <a:r>
              <a:rPr lang="en-US" sz="1600" dirty="0">
                <a:solidFill>
                  <a:srgbClr val="002060"/>
                </a:solidFill>
                <a:latin typeface="Arial"/>
                <a:sym typeface="Wingdings" panose="05000000000000000000" pitchFamily="2" charset="2"/>
              </a:rPr>
              <a:t>Sn tech. ≥ 12 T</a:t>
            </a:r>
          </a:p>
        </p:txBody>
      </p:sp>
      <p:sp>
        <p:nvSpPr>
          <p:cNvPr id="45" name="Rectangle à coins arrondis 44"/>
          <p:cNvSpPr/>
          <p:nvPr/>
        </p:nvSpPr>
        <p:spPr>
          <a:xfrm>
            <a:off x="163071" y="3264746"/>
            <a:ext cx="3496302" cy="1056784"/>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600"/>
              </a:spcBef>
              <a:spcAft>
                <a:spcPts val="0"/>
              </a:spcAft>
              <a:buClrTx/>
              <a:buSzTx/>
              <a:buFontTx/>
              <a:buNone/>
              <a:tabLst/>
              <a:defRPr/>
            </a:pPr>
            <a:r>
              <a:rPr kumimoji="0" lang="en-US" sz="1600" b="1" i="0" u="sng" strike="noStrike" kern="1200" cap="none" spc="0" normalizeH="0" baseline="0" noProof="0" dirty="0">
                <a:ln>
                  <a:noFill/>
                </a:ln>
                <a:solidFill>
                  <a:srgbClr val="C00000"/>
                </a:solidFill>
                <a:effectLst/>
                <a:uLnTx/>
                <a:uFillTx/>
                <a:latin typeface="Arial"/>
              </a:rPr>
              <a:t>CEA-CERN R2D2</a:t>
            </a:r>
            <a:endParaRPr kumimoji="0" lang="en-US" sz="1600" b="0" i="0" u="none" strike="noStrike" kern="1200" cap="none" spc="0" normalizeH="0" baseline="0" noProof="0" dirty="0">
              <a:ln>
                <a:noFill/>
              </a:ln>
              <a:solidFill>
                <a:srgbClr val="002060"/>
              </a:solidFill>
              <a:effectLst/>
              <a:uLnTx/>
              <a:uFillTx/>
              <a:latin typeface="Arial"/>
            </a:endParaRPr>
          </a:p>
          <a:p>
            <a:pPr marL="0" marR="0" lvl="0" indent="0" algn="l" defTabSz="914400" rtl="0" eaLnBrk="1" fontAlgn="t"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a:sym typeface="Wingdings" panose="05000000000000000000" pitchFamily="2" charset="2"/>
              </a:rPr>
              <a:t>Demonstrate</a:t>
            </a:r>
            <a:r>
              <a:rPr kumimoji="0" lang="en-US" sz="1600" b="0" i="0" u="none" strike="noStrike" kern="1200" cap="none" spc="0" normalizeH="0" baseline="0" noProof="0" dirty="0">
                <a:ln>
                  <a:noFill/>
                </a:ln>
                <a:solidFill>
                  <a:srgbClr val="002060"/>
                </a:solidFill>
                <a:effectLst/>
                <a:uLnTx/>
                <a:uFillTx/>
                <a:latin typeface="Arial"/>
                <a:sym typeface="Wingdings" panose="05000000000000000000" pitchFamily="2" charset="2"/>
              </a:rPr>
              <a:t> </a:t>
            </a:r>
            <a:r>
              <a:rPr kumimoji="0" lang="en-US" sz="1600" b="1" i="0" u="none" strike="noStrike" kern="1200" cap="none" spc="0" normalizeH="0" baseline="0" noProof="0" dirty="0">
                <a:ln>
                  <a:noFill/>
                </a:ln>
                <a:solidFill>
                  <a:srgbClr val="002060"/>
                </a:solidFill>
                <a:effectLst/>
                <a:uLnTx/>
                <a:uFillTx/>
                <a:latin typeface="Arial"/>
                <a:sym typeface="Wingdings" panose="05000000000000000000" pitchFamily="2" charset="2"/>
              </a:rPr>
              <a:t>grading</a:t>
            </a:r>
            <a:r>
              <a:rPr kumimoji="0" lang="en-US" sz="1600" b="0" i="0" u="none" strike="noStrike" kern="1200" cap="none" spc="0" normalizeH="0" baseline="0" noProof="0" dirty="0">
                <a:ln>
                  <a:noFill/>
                </a:ln>
                <a:solidFill>
                  <a:srgbClr val="002060"/>
                </a:solidFill>
                <a:effectLst/>
                <a:uLnTx/>
                <a:uFillTx/>
                <a:latin typeface="Arial"/>
                <a:sym typeface="Wingdings" panose="05000000000000000000" pitchFamily="2" charset="2"/>
              </a:rPr>
              <a:t> </a:t>
            </a:r>
            <a:r>
              <a:rPr kumimoji="0" lang="en-US" sz="1600" b="1" i="0" u="none" strike="noStrike" kern="1200" cap="none" spc="0" normalizeH="0" baseline="0" noProof="0" dirty="0">
                <a:ln>
                  <a:noFill/>
                </a:ln>
                <a:solidFill>
                  <a:srgbClr val="002060"/>
                </a:solidFill>
                <a:effectLst/>
                <a:uLnTx/>
                <a:uFillTx/>
                <a:latin typeface="Arial"/>
                <a:sym typeface="Wingdings" panose="05000000000000000000" pitchFamily="2" charset="2"/>
              </a:rPr>
              <a:t>≥ 12 T</a:t>
            </a:r>
          </a:p>
          <a:p>
            <a:pPr defTabSz="914400" fontAlgn="t">
              <a:spcBef>
                <a:spcPts val="600"/>
              </a:spcBef>
              <a:defRPr/>
            </a:pPr>
            <a:r>
              <a:rPr lang="en-US" sz="1600" b="1" dirty="0">
                <a:solidFill>
                  <a:srgbClr val="002060"/>
                </a:solidFill>
                <a:latin typeface="Arial"/>
                <a:sym typeface="Wingdings" panose="05000000000000000000" pitchFamily="2" charset="2"/>
              </a:rPr>
              <a:t>1.5 m, No bore</a:t>
            </a:r>
          </a:p>
        </p:txBody>
      </p:sp>
      <p:sp>
        <p:nvSpPr>
          <p:cNvPr id="46" name="Rectangle à coins arrondis 45"/>
          <p:cNvSpPr/>
          <p:nvPr/>
        </p:nvSpPr>
        <p:spPr>
          <a:xfrm>
            <a:off x="174461" y="2144409"/>
            <a:ext cx="3834095" cy="102035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600"/>
              </a:spcBef>
              <a:spcAft>
                <a:spcPts val="0"/>
              </a:spcAft>
              <a:buClrTx/>
              <a:buSzTx/>
              <a:buFontTx/>
              <a:buNone/>
              <a:tabLst/>
              <a:defRPr/>
            </a:pPr>
            <a:r>
              <a:rPr kumimoji="0" lang="en-US" sz="1600" b="1" i="0" u="sng" strike="noStrike" kern="1200" cap="none" spc="0" normalizeH="0" baseline="0" noProof="0" dirty="0">
                <a:ln>
                  <a:noFill/>
                </a:ln>
                <a:solidFill>
                  <a:srgbClr val="7030A0"/>
                </a:solidFill>
                <a:effectLst/>
                <a:uLnTx/>
                <a:uFillTx/>
                <a:latin typeface="Arial"/>
              </a:rPr>
              <a:t>FD Demonstrator</a:t>
            </a:r>
            <a:endParaRPr kumimoji="0" lang="en-US" sz="1600" b="1" i="0" u="none" strike="noStrike" kern="1200" cap="none" spc="0" normalizeH="0" baseline="0" noProof="0" dirty="0">
              <a:ln>
                <a:noFill/>
              </a:ln>
              <a:solidFill>
                <a:srgbClr val="7030A0"/>
              </a:solidFill>
              <a:effectLst/>
              <a:uLnTx/>
              <a:uFillTx/>
              <a:latin typeface="Arial"/>
            </a:endParaRPr>
          </a:p>
          <a:p>
            <a:pPr marL="0" marR="0" lvl="0" indent="0" algn="l" defTabSz="914400" rtl="0" eaLnBrk="1" fontAlgn="t" latinLnBrk="0" hangingPunct="1">
              <a:lnSpc>
                <a:spcPct val="100000"/>
              </a:lnSpc>
              <a:spcBef>
                <a:spcPts val="600"/>
              </a:spcBef>
              <a:spcAft>
                <a:spcPts val="0"/>
              </a:spcAft>
              <a:buClrTx/>
              <a:buSzTx/>
              <a:buFontTx/>
              <a:buNone/>
              <a:tabLst/>
              <a:defRPr/>
            </a:pPr>
            <a:r>
              <a:rPr kumimoji="0" lang="en-US" sz="1600" i="0" u="none" strike="noStrike" kern="1200" cap="none" spc="0" normalizeH="0" baseline="0" noProof="0" dirty="0">
                <a:ln>
                  <a:noFill/>
                </a:ln>
                <a:solidFill>
                  <a:srgbClr val="002060"/>
                </a:solidFill>
                <a:effectLst/>
                <a:uLnTx/>
                <a:uFillTx/>
                <a:latin typeface="Arial"/>
                <a:sym typeface="Wingdings" panose="05000000000000000000" pitchFamily="2" charset="2"/>
              </a:rPr>
              <a:t>Grading + </a:t>
            </a:r>
            <a:r>
              <a:rPr lang="en-US" sz="1600" dirty="0">
                <a:solidFill>
                  <a:srgbClr val="002060"/>
                </a:solidFill>
                <a:latin typeface="Arial"/>
                <a:sym typeface="Wingdings" panose="05000000000000000000" pitchFamily="2" charset="2"/>
              </a:rPr>
              <a:t>f</a:t>
            </a:r>
            <a:r>
              <a:rPr kumimoji="0" lang="en-US" sz="1600" i="0" u="none" strike="noStrike" kern="1200" cap="none" spc="0" normalizeH="0" baseline="0" noProof="0" dirty="0" err="1">
                <a:ln>
                  <a:noFill/>
                </a:ln>
                <a:solidFill>
                  <a:srgbClr val="002060"/>
                </a:solidFill>
                <a:effectLst/>
                <a:uLnTx/>
                <a:uFillTx/>
                <a:latin typeface="Arial"/>
                <a:sym typeface="Wingdings" panose="05000000000000000000" pitchFamily="2" charset="2"/>
              </a:rPr>
              <a:t>lared</a:t>
            </a:r>
            <a:r>
              <a:rPr kumimoji="0" lang="en-US" sz="1600" i="0" u="none" strike="noStrike" kern="1200" cap="none" spc="0" normalizeH="0" baseline="0" noProof="0" dirty="0">
                <a:ln>
                  <a:noFill/>
                </a:ln>
                <a:solidFill>
                  <a:srgbClr val="002060"/>
                </a:solidFill>
                <a:effectLst/>
                <a:uLnTx/>
                <a:uFillTx/>
                <a:latin typeface="Arial"/>
                <a:sym typeface="Wingdings" panose="05000000000000000000" pitchFamily="2" charset="2"/>
              </a:rPr>
              <a:t>-ends,  14 T</a:t>
            </a:r>
          </a:p>
          <a:p>
            <a:pPr defTabSz="914400" fontAlgn="t">
              <a:spcBef>
                <a:spcPts val="600"/>
              </a:spcBef>
              <a:defRPr/>
            </a:pPr>
            <a:r>
              <a:rPr lang="en-US" sz="1600" dirty="0">
                <a:solidFill>
                  <a:srgbClr val="002060"/>
                </a:solidFill>
                <a:latin typeface="Arial"/>
                <a:sym typeface="Wingdings" panose="05000000000000000000" pitchFamily="2" charset="2"/>
              </a:rPr>
              <a:t>1.5 m, No bore</a:t>
            </a:r>
          </a:p>
        </p:txBody>
      </p:sp>
      <p:sp>
        <p:nvSpPr>
          <p:cNvPr id="50" name="Rectangle 49"/>
          <p:cNvSpPr/>
          <p:nvPr/>
        </p:nvSpPr>
        <p:spPr>
          <a:xfrm>
            <a:off x="1725498" y="3927335"/>
            <a:ext cx="1605692" cy="338554"/>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DC0528"/>
                </a:solidFill>
                <a:latin typeface="Arial"/>
                <a:sym typeface="Wingdings" panose="05000000000000000000" pitchFamily="2" charset="2"/>
              </a:rPr>
              <a:t>with g</a:t>
            </a:r>
            <a:r>
              <a:rPr kumimoji="0" lang="en-US" sz="1600" b="1" i="0" u="none" strike="noStrike" kern="1200" cap="none" spc="0" normalizeH="0" baseline="0" noProof="0" dirty="0" err="1">
                <a:ln>
                  <a:noFill/>
                </a:ln>
                <a:solidFill>
                  <a:srgbClr val="DC0528"/>
                </a:solidFill>
                <a:effectLst/>
                <a:uLnTx/>
                <a:uFillTx/>
                <a:latin typeface="Arial"/>
                <a:ea typeface="+mn-ea"/>
                <a:cs typeface="+mn-cs"/>
                <a:sym typeface="Wingdings" panose="05000000000000000000" pitchFamily="2" charset="2"/>
              </a:rPr>
              <a:t>rading</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Rectangle 53"/>
          <p:cNvSpPr/>
          <p:nvPr/>
        </p:nvSpPr>
        <p:spPr>
          <a:xfrm>
            <a:off x="1578264" y="2786804"/>
            <a:ext cx="1955697"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781469"/>
                </a:solidFill>
                <a:latin typeface="Arial"/>
                <a:sym typeface="Wingdings" panose="05000000000000000000" pitchFamily="2" charset="2"/>
              </a:rPr>
              <a:t>with f</a:t>
            </a:r>
            <a:r>
              <a:rPr kumimoji="0" lang="en-US" sz="1600" b="1" i="0" u="none" strike="noStrike" kern="1200" cap="none" spc="0" normalizeH="0" baseline="0" noProof="0" dirty="0" err="1">
                <a:ln>
                  <a:noFill/>
                </a:ln>
                <a:solidFill>
                  <a:srgbClr val="781469"/>
                </a:solidFill>
                <a:effectLst/>
                <a:uLnTx/>
                <a:uFillTx/>
                <a:latin typeface="Arial"/>
                <a:ea typeface="+mn-ea"/>
                <a:cs typeface="+mn-cs"/>
                <a:sym typeface="Wingdings" panose="05000000000000000000" pitchFamily="2" charset="2"/>
              </a:rPr>
              <a:t>lared</a:t>
            </a:r>
            <a:r>
              <a:rPr kumimoji="0" lang="en-US" sz="1600" b="1" i="0" u="none" strike="noStrike" kern="1200" cap="none" spc="0" normalizeH="0" baseline="0" noProof="0" dirty="0">
                <a:ln>
                  <a:noFill/>
                </a:ln>
                <a:solidFill>
                  <a:srgbClr val="781469"/>
                </a:solidFill>
                <a:effectLst/>
                <a:uLnTx/>
                <a:uFillTx/>
                <a:latin typeface="Arial"/>
                <a:ea typeface="+mn-ea"/>
                <a:cs typeface="+mn-cs"/>
                <a:sym typeface="Wingdings" panose="05000000000000000000" pitchFamily="2" charset="2"/>
              </a:rPr>
              <a:t> ends </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sp>
        <p:nvSpPr>
          <p:cNvPr id="55" name="Flèche courbée vers la gauche 54"/>
          <p:cNvSpPr/>
          <p:nvPr/>
        </p:nvSpPr>
        <p:spPr>
          <a:xfrm rot="12567056">
            <a:off x="4444827" y="2477021"/>
            <a:ext cx="487226" cy="914268"/>
          </a:xfrm>
          <a:prstGeom prst="curvedLef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Rectangle à coins arrondis 58"/>
          <p:cNvSpPr/>
          <p:nvPr/>
        </p:nvSpPr>
        <p:spPr>
          <a:xfrm>
            <a:off x="171222" y="1009625"/>
            <a:ext cx="4188855" cy="1056784"/>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600"/>
              </a:spcBef>
              <a:spcAft>
                <a:spcPts val="0"/>
              </a:spcAft>
              <a:buClrTx/>
              <a:buSzTx/>
              <a:buFontTx/>
              <a:buNone/>
              <a:tabLst/>
              <a:defRPr/>
            </a:pPr>
            <a:r>
              <a:rPr kumimoji="0" lang="en-US" sz="1600" b="1" i="0" u="sng" strike="noStrike" kern="1200" cap="none" spc="0" normalizeH="0" baseline="0" noProof="0" dirty="0">
                <a:ln>
                  <a:noFill/>
                </a:ln>
                <a:solidFill>
                  <a:srgbClr val="00B0F0"/>
                </a:solidFill>
                <a:effectLst/>
                <a:uLnTx/>
                <a:uFillTx/>
                <a:latin typeface="Arial"/>
              </a:rPr>
              <a:t>F2D2 Short model</a:t>
            </a:r>
            <a:endParaRPr kumimoji="0" lang="en-US" sz="1600" b="1" i="0" u="none" strike="noStrike" kern="1200" cap="none" spc="0" normalizeH="0" baseline="0" noProof="0" dirty="0">
              <a:ln>
                <a:noFill/>
              </a:ln>
              <a:solidFill>
                <a:srgbClr val="00B0F0"/>
              </a:solidFill>
              <a:effectLst/>
              <a:uLnTx/>
              <a:uFillTx/>
              <a:latin typeface="Arial"/>
            </a:endParaRPr>
          </a:p>
          <a:p>
            <a:pPr marL="0" marR="0" lvl="0" indent="0" algn="l" defTabSz="914400" rtl="0" eaLnBrk="1" fontAlgn="t" latinLnBrk="0" hangingPunct="1">
              <a:lnSpc>
                <a:spcPct val="100000"/>
              </a:lnSpc>
              <a:spcBef>
                <a:spcPts val="600"/>
              </a:spcBef>
              <a:spcAft>
                <a:spcPts val="0"/>
              </a:spcAft>
              <a:buClrTx/>
              <a:buSzTx/>
              <a:buFontTx/>
              <a:buNone/>
              <a:tabLst/>
              <a:defRPr/>
            </a:pPr>
            <a:r>
              <a:rPr kumimoji="0" lang="en-US" sz="1600" i="0" u="none" strike="noStrike" kern="1200" cap="none" spc="0" normalizeH="0" baseline="0" noProof="0" dirty="0">
                <a:ln>
                  <a:noFill/>
                </a:ln>
                <a:solidFill>
                  <a:srgbClr val="002060"/>
                </a:solidFill>
                <a:effectLst/>
                <a:uLnTx/>
                <a:uFillTx/>
                <a:latin typeface="Arial"/>
                <a:sym typeface="Wingdings" panose="05000000000000000000" pitchFamily="2" charset="2"/>
              </a:rPr>
              <a:t>Grading + Flared-ends + Aperture, 16 T</a:t>
            </a:r>
          </a:p>
          <a:p>
            <a:pPr defTabSz="914400" fontAlgn="t">
              <a:spcBef>
                <a:spcPts val="600"/>
              </a:spcBef>
              <a:defRPr/>
            </a:pPr>
            <a:r>
              <a:rPr lang="en-US" sz="1600" dirty="0">
                <a:solidFill>
                  <a:srgbClr val="002060"/>
                </a:solidFill>
                <a:latin typeface="Arial"/>
                <a:sym typeface="Wingdings" panose="05000000000000000000" pitchFamily="2" charset="2"/>
              </a:rPr>
              <a:t>1.5 m, 50 mm bore</a:t>
            </a:r>
          </a:p>
        </p:txBody>
      </p:sp>
      <p:pic>
        <p:nvPicPr>
          <p:cNvPr id="26" name="Image 2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73644" y="5323558"/>
            <a:ext cx="900000" cy="698556"/>
          </a:xfrm>
          <a:prstGeom prst="rect">
            <a:avLst/>
          </a:prstGeom>
        </p:spPr>
      </p:pic>
      <p:pic>
        <p:nvPicPr>
          <p:cNvPr id="27" name="Image 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58029" y="5215929"/>
            <a:ext cx="1600002" cy="900000"/>
          </a:xfrm>
          <a:prstGeom prst="rect">
            <a:avLst/>
          </a:prstGeom>
        </p:spPr>
      </p:pic>
      <p:pic>
        <p:nvPicPr>
          <p:cNvPr id="33" name="Image 32">
            <a:extLst>
              <a:ext uri="{FF2B5EF4-FFF2-40B4-BE49-F238E27FC236}">
                <a16:creationId xmlns:a16="http://schemas.microsoft.com/office/drawing/2014/main" id="{B4B6CA0D-20D5-DE19-7897-E2D778C90E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5400000">
            <a:off x="4144708" y="5335336"/>
            <a:ext cx="900000" cy="675000"/>
          </a:xfrm>
          <a:prstGeom prst="rect">
            <a:avLst/>
          </a:prstGeom>
        </p:spPr>
      </p:pic>
      <p:pic>
        <p:nvPicPr>
          <p:cNvPr id="35" name="Image 34">
            <a:extLst>
              <a:ext uri="{FF2B5EF4-FFF2-40B4-BE49-F238E27FC236}">
                <a16:creationId xmlns:a16="http://schemas.microsoft.com/office/drawing/2014/main" id="{0FFF1CD7-F633-6A29-798E-932D8F93F30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0180" r="5709"/>
          <a:stretch/>
        </p:blipFill>
        <p:spPr>
          <a:xfrm rot="5400000">
            <a:off x="2983237" y="5139489"/>
            <a:ext cx="900000" cy="1052881"/>
          </a:xfrm>
          <a:prstGeom prst="rect">
            <a:avLst/>
          </a:prstGeom>
        </p:spPr>
      </p:pic>
      <p:pic>
        <p:nvPicPr>
          <p:cNvPr id="60" name="Image 59"/>
          <p:cNvPicPr>
            <a:picLocks noChangeAspect="1"/>
          </p:cNvPicPr>
          <p:nvPr/>
        </p:nvPicPr>
        <p:blipFill rotWithShape="1">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84108" y="824316"/>
            <a:ext cx="1311817" cy="1296000"/>
          </a:xfrm>
          <a:prstGeom prst="rect">
            <a:avLst/>
          </a:prstGeom>
        </p:spPr>
      </p:pic>
      <p:pic>
        <p:nvPicPr>
          <p:cNvPr id="40" name="Image 39"/>
          <p:cNvPicPr>
            <a:picLocks noChangeAspect="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t="-1"/>
          <a:stretch/>
        </p:blipFill>
        <p:spPr>
          <a:xfrm>
            <a:off x="5161037" y="2128043"/>
            <a:ext cx="1240161" cy="1224000"/>
          </a:xfrm>
          <a:prstGeom prst="rect">
            <a:avLst/>
          </a:prstGeom>
        </p:spPr>
      </p:pic>
      <p:pic>
        <p:nvPicPr>
          <p:cNvPr id="48" name="Image 47"/>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28657" y="3428873"/>
            <a:ext cx="861834" cy="864000"/>
          </a:xfrm>
          <a:prstGeom prst="rect">
            <a:avLst/>
          </a:prstGeom>
        </p:spPr>
      </p:pic>
      <p:sp>
        <p:nvSpPr>
          <p:cNvPr id="61" name="Flèche courbée vers la gauche 60"/>
          <p:cNvSpPr/>
          <p:nvPr/>
        </p:nvSpPr>
        <p:spPr>
          <a:xfrm rot="11966142">
            <a:off x="4740956" y="1165681"/>
            <a:ext cx="501233" cy="986592"/>
          </a:xfrm>
          <a:prstGeom prst="curvedLef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Rectangle 61"/>
          <p:cNvSpPr/>
          <p:nvPr/>
        </p:nvSpPr>
        <p:spPr>
          <a:xfrm>
            <a:off x="2057401" y="1666626"/>
            <a:ext cx="1520070" cy="338554"/>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rgbClr val="0091C3"/>
                </a:solidFill>
                <a:latin typeface="Arial"/>
                <a:sym typeface="Wingdings" panose="05000000000000000000" pitchFamily="2" charset="2"/>
              </a:rPr>
              <a:t>w</a:t>
            </a:r>
            <a:r>
              <a:rPr kumimoji="0" lang="en-US" sz="1600" b="1" i="0" u="none" strike="noStrike" kern="1200" cap="none" spc="0" normalizeH="0" baseline="0" noProof="0" dirty="0" err="1">
                <a:ln>
                  <a:noFill/>
                </a:ln>
                <a:solidFill>
                  <a:srgbClr val="0091C3"/>
                </a:solidFill>
                <a:effectLst/>
                <a:uLnTx/>
                <a:uFillTx/>
                <a:latin typeface="Arial"/>
                <a:ea typeface="+mn-ea"/>
                <a:cs typeface="+mn-cs"/>
                <a:sym typeface="Wingdings" panose="05000000000000000000" pitchFamily="2" charset="2"/>
              </a:rPr>
              <a:t>ith</a:t>
            </a:r>
            <a:r>
              <a:rPr kumimoji="0" lang="en-US" sz="1600" b="1" i="0" u="none" strike="noStrike" kern="1200" cap="none" spc="0" normalizeH="0" baseline="0" noProof="0" dirty="0">
                <a:ln>
                  <a:noFill/>
                </a:ln>
                <a:solidFill>
                  <a:srgbClr val="0091C3"/>
                </a:solidFill>
                <a:effectLst/>
                <a:uLnTx/>
                <a:uFillTx/>
                <a:latin typeface="Arial"/>
                <a:ea typeface="+mn-ea"/>
                <a:cs typeface="+mn-cs"/>
                <a:sym typeface="Wingdings" panose="05000000000000000000" pitchFamily="2" charset="2"/>
              </a:rPr>
              <a:t> aperture </a:t>
            </a:r>
            <a:endParaRPr kumimoji="0" lang="en-US" sz="1600" b="1" i="0" u="none" strike="noStrike" kern="1200" cap="none" spc="0" normalizeH="0" baseline="0" noProof="0" dirty="0">
              <a:ln>
                <a:noFill/>
              </a:ln>
              <a:solidFill>
                <a:srgbClr val="0091C3"/>
              </a:solidFill>
              <a:effectLst/>
              <a:uLnTx/>
              <a:uFillTx/>
              <a:latin typeface="Arial"/>
              <a:ea typeface="+mn-ea"/>
              <a:cs typeface="+mn-cs"/>
            </a:endParaRPr>
          </a:p>
        </p:txBody>
      </p:sp>
      <p:sp>
        <p:nvSpPr>
          <p:cNvPr id="49" name="Flèche courbée vers la gauche 48"/>
          <p:cNvSpPr/>
          <p:nvPr/>
        </p:nvSpPr>
        <p:spPr>
          <a:xfrm rot="12610433">
            <a:off x="4246993" y="3727341"/>
            <a:ext cx="485872" cy="939928"/>
          </a:xfrm>
          <a:prstGeom prst="curvedLef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ZoneTexte 1"/>
          <p:cNvSpPr txBox="1"/>
          <p:nvPr/>
        </p:nvSpPr>
        <p:spPr>
          <a:xfrm>
            <a:off x="2663468" y="4460133"/>
            <a:ext cx="988972" cy="338554"/>
          </a:xfrm>
          <a:prstGeom prst="rect">
            <a:avLst/>
          </a:prstGeom>
          <a:noFill/>
        </p:spPr>
        <p:txBody>
          <a:bodyPr wrap="square" rtlCol="0">
            <a:spAutoFit/>
          </a:bodyPr>
          <a:lstStyle/>
          <a:p>
            <a:pPr marL="216000" indent="-180000" algn="l">
              <a:buFont typeface="Wingdings" panose="05000000000000000000" pitchFamily="2" charset="2"/>
              <a:buChar char="ü"/>
            </a:pPr>
            <a:r>
              <a:rPr lang="en-US" sz="1600" b="1" dirty="0">
                <a:solidFill>
                  <a:srgbClr val="00B050"/>
                </a:solidFill>
              </a:rPr>
              <a:t>Done</a:t>
            </a:r>
            <a:r>
              <a:rPr lang="en-US" sz="1600" dirty="0">
                <a:solidFill>
                  <a:srgbClr val="00B050"/>
                </a:solidFill>
              </a:rPr>
              <a:t> </a:t>
            </a:r>
          </a:p>
        </p:txBody>
      </p:sp>
      <p:sp>
        <p:nvSpPr>
          <p:cNvPr id="36" name="ZoneTexte 35"/>
          <p:cNvSpPr txBox="1"/>
          <p:nvPr/>
        </p:nvSpPr>
        <p:spPr>
          <a:xfrm>
            <a:off x="1947634" y="3305578"/>
            <a:ext cx="1629836" cy="338554"/>
          </a:xfrm>
          <a:prstGeom prst="rect">
            <a:avLst/>
          </a:prstGeom>
          <a:noFill/>
        </p:spPr>
        <p:txBody>
          <a:bodyPr wrap="square" rtlCol="0">
            <a:spAutoFit/>
          </a:bodyPr>
          <a:lstStyle/>
          <a:p>
            <a:pPr marL="36000" algn="l"/>
            <a:r>
              <a:rPr lang="en-US" sz="1600" b="1" dirty="0">
                <a:solidFill>
                  <a:srgbClr val="00B050"/>
                </a:solidFill>
                <a:sym typeface="Wingdings" pitchFamily="2" charset="2"/>
              </a:rPr>
              <a:t>      O</a:t>
            </a:r>
            <a:r>
              <a:rPr lang="en-US" sz="1600" b="1" dirty="0">
                <a:solidFill>
                  <a:srgbClr val="00B050"/>
                </a:solidFill>
              </a:rPr>
              <a:t>ngoing </a:t>
            </a:r>
          </a:p>
        </p:txBody>
      </p:sp>
      <p:sp>
        <p:nvSpPr>
          <p:cNvPr id="37" name="ZoneTexte 36"/>
          <p:cNvSpPr txBox="1"/>
          <p:nvPr/>
        </p:nvSpPr>
        <p:spPr>
          <a:xfrm>
            <a:off x="2368583" y="2204871"/>
            <a:ext cx="1639973" cy="338554"/>
          </a:xfrm>
          <a:prstGeom prst="rect">
            <a:avLst/>
          </a:prstGeom>
          <a:noFill/>
        </p:spPr>
        <p:txBody>
          <a:bodyPr wrap="square" rtlCol="0">
            <a:spAutoFit/>
          </a:bodyPr>
          <a:lstStyle/>
          <a:p>
            <a:pPr marL="36000" algn="l"/>
            <a:r>
              <a:rPr lang="en-US" sz="1600" b="1" dirty="0">
                <a:solidFill>
                  <a:srgbClr val="C00000"/>
                </a:solidFill>
                <a:sym typeface="Wingdings" panose="05000000000000000000" pitchFamily="2" charset="2"/>
              </a:rPr>
              <a:t>  </a:t>
            </a:r>
            <a:r>
              <a:rPr lang="en-US" sz="1600" b="1" dirty="0">
                <a:solidFill>
                  <a:srgbClr val="C00000"/>
                </a:solidFill>
              </a:rPr>
              <a:t>Planned</a:t>
            </a:r>
          </a:p>
        </p:txBody>
      </p:sp>
      <p:sp>
        <p:nvSpPr>
          <p:cNvPr id="4" name="Rectangle 3">
            <a:extLst>
              <a:ext uri="{FF2B5EF4-FFF2-40B4-BE49-F238E27FC236}">
                <a16:creationId xmlns:a16="http://schemas.microsoft.com/office/drawing/2014/main" id="{3015BA33-59C9-EF8B-0E32-76216AB1CF75}"/>
              </a:ext>
            </a:extLst>
          </p:cNvPr>
          <p:cNvSpPr/>
          <p:nvPr/>
        </p:nvSpPr>
        <p:spPr>
          <a:xfrm>
            <a:off x="-8466" y="-25707"/>
            <a:ext cx="970475" cy="783772"/>
          </a:xfrm>
          <a:prstGeom prst="rect">
            <a:avLst/>
          </a:prstGeom>
          <a:solidFill>
            <a:srgbClr val="C117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endParaRPr lang="en-US" sz="2500">
              <a:solidFill>
                <a:schemeClr val="accent1"/>
              </a:solidFill>
            </a:endParaRPr>
          </a:p>
        </p:txBody>
      </p:sp>
      <p:pic>
        <p:nvPicPr>
          <p:cNvPr id="6" name="Picture 25" descr="cea_logo_typo2_small.png">
            <a:extLst>
              <a:ext uri="{FF2B5EF4-FFF2-40B4-BE49-F238E27FC236}">
                <a16:creationId xmlns:a16="http://schemas.microsoft.com/office/drawing/2014/main" id="{C856150A-159A-E023-44ED-B58C0D798D9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9334" y="224966"/>
            <a:ext cx="612339" cy="346484"/>
          </a:xfrm>
          <a:prstGeom prst="rect">
            <a:avLst/>
          </a:prstGeom>
        </p:spPr>
      </p:pic>
      <p:sp>
        <p:nvSpPr>
          <p:cNvPr id="3" name="Slide Number Placeholder 2">
            <a:extLst>
              <a:ext uri="{FF2B5EF4-FFF2-40B4-BE49-F238E27FC236}">
                <a16:creationId xmlns:a16="http://schemas.microsoft.com/office/drawing/2014/main" id="{5923051D-460F-B8D1-55F7-6008B1E1D888}"/>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54A34C9-9A4B-6445-85E1-F779B5E87362}" type="slidenum">
              <a:rPr lang="fr-FR" sz="1000" smtClean="0">
                <a:solidFill>
                  <a:schemeClr val="bg1"/>
                </a:solidFill>
                <a:latin typeface="Arial" charset="0"/>
                <a:ea typeface="Arial" charset="0"/>
                <a:cs typeface="Arial" charset="0"/>
              </a:rPr>
              <a:pPr algn="ctr"/>
              <a:t>14</a:t>
            </a:fld>
            <a:endParaRPr lang="fr-FR" sz="1000" noProof="0" dirty="0">
              <a:solidFill>
                <a:schemeClr val="bg1"/>
              </a:solidFill>
              <a:latin typeface="Arial" charset="0"/>
              <a:ea typeface="Arial" charset="0"/>
              <a:cs typeface="Arial" charset="0"/>
            </a:endParaRPr>
          </a:p>
        </p:txBody>
      </p:sp>
      <p:sp>
        <p:nvSpPr>
          <p:cNvPr id="5" name="ZoneTexte 36">
            <a:extLst>
              <a:ext uri="{FF2B5EF4-FFF2-40B4-BE49-F238E27FC236}">
                <a16:creationId xmlns:a16="http://schemas.microsoft.com/office/drawing/2014/main" id="{479EBD42-29DA-C1BB-CB11-95C7E387FF1B}"/>
              </a:ext>
            </a:extLst>
          </p:cNvPr>
          <p:cNvSpPr txBox="1"/>
          <p:nvPr/>
        </p:nvSpPr>
        <p:spPr>
          <a:xfrm>
            <a:off x="2668687" y="1076548"/>
            <a:ext cx="1639973" cy="338554"/>
          </a:xfrm>
          <a:prstGeom prst="rect">
            <a:avLst/>
          </a:prstGeom>
          <a:noFill/>
        </p:spPr>
        <p:txBody>
          <a:bodyPr wrap="square" rtlCol="0">
            <a:spAutoFit/>
          </a:bodyPr>
          <a:lstStyle/>
          <a:p>
            <a:pPr marL="36000" algn="l"/>
            <a:r>
              <a:rPr lang="en-US" sz="1600" b="1" dirty="0">
                <a:solidFill>
                  <a:srgbClr val="C00000"/>
                </a:solidFill>
                <a:sym typeface="Wingdings" panose="05000000000000000000" pitchFamily="2" charset="2"/>
              </a:rPr>
              <a:t>  </a:t>
            </a:r>
            <a:r>
              <a:rPr lang="en-US" sz="1600" b="1" dirty="0">
                <a:solidFill>
                  <a:srgbClr val="C00000"/>
                </a:solidFill>
              </a:rPr>
              <a:t>Planned</a:t>
            </a:r>
          </a:p>
        </p:txBody>
      </p:sp>
      <p:sp>
        <p:nvSpPr>
          <p:cNvPr id="8" name="Title 7">
            <a:extLst>
              <a:ext uri="{FF2B5EF4-FFF2-40B4-BE49-F238E27FC236}">
                <a16:creationId xmlns:a16="http://schemas.microsoft.com/office/drawing/2014/main" id="{6B19207F-44FF-D0E8-B5EE-44BC36536969}"/>
              </a:ext>
            </a:extLst>
          </p:cNvPr>
          <p:cNvSpPr>
            <a:spLocks noGrp="1"/>
          </p:cNvSpPr>
          <p:nvPr>
            <p:ph type="title"/>
          </p:nvPr>
        </p:nvSpPr>
        <p:spPr>
          <a:xfrm>
            <a:off x="1024660" y="-3790"/>
            <a:ext cx="8047740" cy="804658"/>
          </a:xfrm>
        </p:spPr>
        <p:txBody>
          <a:bodyPr lIns="46800">
            <a:normAutofit fontScale="90000"/>
          </a:bodyPr>
          <a:lstStyle/>
          <a:p>
            <a:r>
              <a:rPr lang="en-US" sz="2800" b="0" dirty="0"/>
              <a:t>Ongoing work examples: Development Plan at CEA  towards 16 T Nb</a:t>
            </a:r>
            <a:r>
              <a:rPr lang="en-US" sz="2800" b="0" baseline="-25000" dirty="0"/>
              <a:t>3</a:t>
            </a:r>
            <a:r>
              <a:rPr lang="en-US" sz="2800" b="0" dirty="0"/>
              <a:t>Sn dipoles with block coil structure</a:t>
            </a:r>
            <a:endParaRPr lang="en-GB" sz="2800" dirty="0"/>
          </a:p>
        </p:txBody>
      </p:sp>
      <p:sp>
        <p:nvSpPr>
          <p:cNvPr id="10" name="Date Placeholder 9">
            <a:extLst>
              <a:ext uri="{FF2B5EF4-FFF2-40B4-BE49-F238E27FC236}">
                <a16:creationId xmlns:a16="http://schemas.microsoft.com/office/drawing/2014/main" id="{4D786924-A2EB-2766-B555-57565195CDF2}"/>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
        <p:nvSpPr>
          <p:cNvPr id="11" name="Footer Placeholder 10">
            <a:extLst>
              <a:ext uri="{FF2B5EF4-FFF2-40B4-BE49-F238E27FC236}">
                <a16:creationId xmlns:a16="http://schemas.microsoft.com/office/drawing/2014/main" id="{5E5526DE-AE11-E599-BA49-CA645055E75D}"/>
              </a:ext>
            </a:extLst>
          </p:cNvPr>
          <p:cNvSpPr>
            <a:spLocks noGrp="1"/>
          </p:cNvSpPr>
          <p:nvPr>
            <p:ph type="ftr" sz="quarter" idx="3"/>
          </p:nvPr>
        </p:nvSpPr>
        <p:spPr>
          <a:xfrm>
            <a:off x="5313680" y="6356350"/>
            <a:ext cx="2764676" cy="365125"/>
          </a:xfrm>
        </p:spPr>
        <p:txBody>
          <a:bodyPr/>
          <a:lstStyle/>
          <a:p>
            <a:r>
              <a:rPr lang="en-US"/>
              <a:t>A. Siemko – HFM R&amp;D Programme</a:t>
            </a:r>
          </a:p>
        </p:txBody>
      </p:sp>
    </p:spTree>
    <p:extLst>
      <p:ext uri="{BB962C8B-B14F-4D97-AF65-F5344CB8AC3E}">
        <p14:creationId xmlns:p14="http://schemas.microsoft.com/office/powerpoint/2010/main" val="1688219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096206" y="0"/>
            <a:ext cx="7468441" cy="986173"/>
          </a:xfrm>
        </p:spPr>
        <p:txBody>
          <a:bodyPr>
            <a:normAutofit/>
          </a:bodyPr>
          <a:lstStyle/>
          <a:p>
            <a:r>
              <a:rPr lang="en-US" sz="2800" b="0" dirty="0"/>
              <a:t>Status of R2D2 subscale demonstrator of graded Nb</a:t>
            </a:r>
            <a:r>
              <a:rPr lang="en-US" sz="2800" b="0" baseline="-25000" dirty="0"/>
              <a:t>3</a:t>
            </a:r>
            <a:r>
              <a:rPr lang="en-US" sz="2800" b="0" dirty="0"/>
              <a:t>Sn block coil technology</a:t>
            </a:r>
          </a:p>
        </p:txBody>
      </p:sp>
      <p:sp>
        <p:nvSpPr>
          <p:cNvPr id="3" name="ZoneTexte 2"/>
          <p:cNvSpPr txBox="1"/>
          <p:nvPr/>
        </p:nvSpPr>
        <p:spPr>
          <a:xfrm>
            <a:off x="155335" y="2970390"/>
            <a:ext cx="4675091" cy="2392963"/>
          </a:xfrm>
          <a:prstGeom prst="rect">
            <a:avLst/>
          </a:prstGeom>
          <a:noFill/>
        </p:spPr>
        <p:txBody>
          <a:bodyPr wrap="square" rtlCol="0">
            <a:spAutoFit/>
          </a:bodyPr>
          <a:lstStyle/>
          <a:p>
            <a:pPr marL="342900" indent="-342900" algn="l">
              <a:spcBef>
                <a:spcPts val="900"/>
              </a:spcBef>
              <a:buFont typeface="Wingdings" panose="05000000000000000000" pitchFamily="2" charset="2"/>
              <a:buChar char="ü"/>
            </a:pPr>
            <a:r>
              <a:rPr lang="en-US" sz="1600" b="1" dirty="0">
                <a:solidFill>
                  <a:srgbClr val="00B050"/>
                </a:solidFill>
              </a:rPr>
              <a:t>Conceptual design done and reviewed</a:t>
            </a:r>
          </a:p>
          <a:p>
            <a:pPr marL="342900" indent="-342900" algn="l">
              <a:spcBef>
                <a:spcPts val="900"/>
              </a:spcBef>
              <a:buFont typeface="Wingdings" panose="05000000000000000000" pitchFamily="2" charset="2"/>
              <a:buChar char="ü"/>
            </a:pPr>
            <a:r>
              <a:rPr lang="en-US" sz="1600" b="1" dirty="0">
                <a:solidFill>
                  <a:srgbClr val="00B050"/>
                </a:solidFill>
              </a:rPr>
              <a:t>External joint procedure validated at CEA</a:t>
            </a:r>
          </a:p>
          <a:p>
            <a:pPr marL="342900" indent="-342900" algn="l">
              <a:spcBef>
                <a:spcPts val="900"/>
              </a:spcBef>
              <a:buFont typeface="Wingdings" panose="05000000000000000000" pitchFamily="2" charset="2"/>
              <a:buChar char="ü"/>
            </a:pPr>
            <a:r>
              <a:rPr lang="en-US" sz="1600" b="1" dirty="0">
                <a:solidFill>
                  <a:srgbClr val="00B050"/>
                </a:solidFill>
              </a:rPr>
              <a:t>Nb</a:t>
            </a:r>
            <a:r>
              <a:rPr lang="en-US" sz="1600" b="1" baseline="-25000" dirty="0">
                <a:solidFill>
                  <a:srgbClr val="00B050"/>
                </a:solidFill>
              </a:rPr>
              <a:t>3</a:t>
            </a:r>
            <a:r>
              <a:rPr lang="en-US" sz="1600" b="1" dirty="0">
                <a:solidFill>
                  <a:srgbClr val="00B050"/>
                </a:solidFill>
              </a:rPr>
              <a:t>Sn prototype cables validated at CERN</a:t>
            </a:r>
          </a:p>
          <a:p>
            <a:pPr marL="342900" indent="-342900" algn="l">
              <a:spcBef>
                <a:spcPts val="900"/>
              </a:spcBef>
              <a:buFont typeface="Wingdings" panose="05000000000000000000" pitchFamily="2" charset="2"/>
              <a:buChar char="ü"/>
            </a:pPr>
            <a:r>
              <a:rPr lang="en-US" sz="1600" b="1" dirty="0">
                <a:solidFill>
                  <a:srgbClr val="00B050"/>
                </a:solidFill>
              </a:rPr>
              <a:t>Coil components and tooling received and qualified at </a:t>
            </a:r>
            <a:r>
              <a:rPr lang="en-US" sz="1600" b="1" dirty="0" err="1">
                <a:solidFill>
                  <a:srgbClr val="00B050"/>
                </a:solidFill>
              </a:rPr>
              <a:t>Saclay</a:t>
            </a:r>
            <a:endParaRPr lang="en-US" sz="1600" b="1" dirty="0">
              <a:solidFill>
                <a:srgbClr val="00B050"/>
              </a:solidFill>
            </a:endParaRPr>
          </a:p>
          <a:p>
            <a:pPr marL="342900" indent="-342900" algn="l">
              <a:spcBef>
                <a:spcPts val="900"/>
              </a:spcBef>
              <a:buFont typeface="Wingdings" panose="05000000000000000000" pitchFamily="2" charset="2"/>
              <a:buChar char="ü"/>
            </a:pPr>
            <a:endParaRPr lang="en-US" sz="1600" b="1" dirty="0">
              <a:solidFill>
                <a:srgbClr val="00B050"/>
              </a:solidFill>
            </a:endParaRPr>
          </a:p>
          <a:p>
            <a:pPr marL="342900" indent="-342900">
              <a:spcBef>
                <a:spcPts val="900"/>
              </a:spcBef>
              <a:buFont typeface="Wingdings" panose="05000000000000000000" pitchFamily="2" charset="2"/>
              <a:buChar char="Ø"/>
            </a:pPr>
            <a:r>
              <a:rPr lang="en-US" sz="1600" dirty="0">
                <a:solidFill>
                  <a:srgbClr val="FF831D"/>
                </a:solidFill>
              </a:rPr>
              <a:t>Fabrication started at CEA</a:t>
            </a:r>
          </a:p>
        </p:txBody>
      </p:sp>
      <p:sp>
        <p:nvSpPr>
          <p:cNvPr id="4" name="Rectangle 3">
            <a:extLst>
              <a:ext uri="{FF2B5EF4-FFF2-40B4-BE49-F238E27FC236}">
                <a16:creationId xmlns:a16="http://schemas.microsoft.com/office/drawing/2014/main" id="{68079210-A5EA-EAC7-FB2A-DFD53E50D7D5}"/>
              </a:ext>
            </a:extLst>
          </p:cNvPr>
          <p:cNvSpPr/>
          <p:nvPr/>
        </p:nvSpPr>
        <p:spPr>
          <a:xfrm>
            <a:off x="-8466" y="-25707"/>
            <a:ext cx="970475" cy="783772"/>
          </a:xfrm>
          <a:prstGeom prst="rect">
            <a:avLst/>
          </a:prstGeom>
          <a:solidFill>
            <a:srgbClr val="C117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7723" tIns="63862" rIns="127723" bIns="63862" rtlCol="0" anchor="ctr"/>
          <a:lstStyle/>
          <a:p>
            <a:pPr algn="ctr"/>
            <a:endParaRPr lang="en-US" sz="2500">
              <a:solidFill>
                <a:schemeClr val="accent1"/>
              </a:solidFill>
            </a:endParaRPr>
          </a:p>
        </p:txBody>
      </p:sp>
      <p:pic>
        <p:nvPicPr>
          <p:cNvPr id="6" name="Picture 25" descr="cea_logo_typo2_small.png">
            <a:extLst>
              <a:ext uri="{FF2B5EF4-FFF2-40B4-BE49-F238E27FC236}">
                <a16:creationId xmlns:a16="http://schemas.microsoft.com/office/drawing/2014/main" id="{E21F7089-B3E6-77DC-62A7-828597CEC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334" y="224966"/>
            <a:ext cx="612339" cy="346484"/>
          </a:xfrm>
          <a:prstGeom prst="rect">
            <a:avLst/>
          </a:prstGeom>
        </p:spPr>
      </p:pic>
      <p:sp>
        <p:nvSpPr>
          <p:cNvPr id="42" name="Footer Placeholder 41">
            <a:extLst>
              <a:ext uri="{FF2B5EF4-FFF2-40B4-BE49-F238E27FC236}">
                <a16:creationId xmlns:a16="http://schemas.microsoft.com/office/drawing/2014/main" id="{66CDAC21-5E54-993F-EF0C-033576683BC5}"/>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43" name="Slide Number Placeholder 42">
            <a:extLst>
              <a:ext uri="{FF2B5EF4-FFF2-40B4-BE49-F238E27FC236}">
                <a16:creationId xmlns:a16="http://schemas.microsoft.com/office/drawing/2014/main" id="{C453A86F-F25B-3693-975D-053603F43E66}"/>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15</a:t>
            </a:fld>
            <a:endParaRPr lang="en-US"/>
          </a:p>
        </p:txBody>
      </p:sp>
      <p:sp>
        <p:nvSpPr>
          <p:cNvPr id="8" name="Date Placeholder 7">
            <a:extLst>
              <a:ext uri="{FF2B5EF4-FFF2-40B4-BE49-F238E27FC236}">
                <a16:creationId xmlns:a16="http://schemas.microsoft.com/office/drawing/2014/main" id="{5BCD80EA-FC2B-57D1-F44C-77C159B64EBE}"/>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pic>
        <p:nvPicPr>
          <p:cNvPr id="9" name="Picture 8">
            <a:extLst>
              <a:ext uri="{FF2B5EF4-FFF2-40B4-BE49-F238E27FC236}">
                <a16:creationId xmlns:a16="http://schemas.microsoft.com/office/drawing/2014/main" id="{75FE9BA0-24D9-B9E9-D890-3335BD7DC553}"/>
              </a:ext>
            </a:extLst>
          </p:cNvPr>
          <p:cNvPicPr>
            <a:picLocks noChangeAspect="1"/>
          </p:cNvPicPr>
          <p:nvPr/>
        </p:nvPicPr>
        <p:blipFill>
          <a:blip r:embed="rId4"/>
          <a:stretch>
            <a:fillRect/>
          </a:stretch>
        </p:blipFill>
        <p:spPr>
          <a:xfrm>
            <a:off x="315483" y="1055972"/>
            <a:ext cx="5376657" cy="1616511"/>
          </a:xfrm>
          <a:prstGeom prst="rect">
            <a:avLst/>
          </a:prstGeom>
        </p:spPr>
      </p:pic>
      <p:pic>
        <p:nvPicPr>
          <p:cNvPr id="12" name="Picture 11">
            <a:extLst>
              <a:ext uri="{FF2B5EF4-FFF2-40B4-BE49-F238E27FC236}">
                <a16:creationId xmlns:a16="http://schemas.microsoft.com/office/drawing/2014/main" id="{51D72085-2FE3-EE83-DAFB-169F71E8A1A3}"/>
              </a:ext>
            </a:extLst>
          </p:cNvPr>
          <p:cNvPicPr>
            <a:picLocks noChangeAspect="1"/>
          </p:cNvPicPr>
          <p:nvPr/>
        </p:nvPicPr>
        <p:blipFill>
          <a:blip r:embed="rId5"/>
          <a:stretch>
            <a:fillRect/>
          </a:stretch>
        </p:blipFill>
        <p:spPr>
          <a:xfrm>
            <a:off x="5800090" y="1129643"/>
            <a:ext cx="3244726" cy="1584126"/>
          </a:xfrm>
          <a:prstGeom prst="rect">
            <a:avLst/>
          </a:prstGeom>
        </p:spPr>
      </p:pic>
      <p:pic>
        <p:nvPicPr>
          <p:cNvPr id="13" name="Image 12">
            <a:extLst>
              <a:ext uri="{FF2B5EF4-FFF2-40B4-BE49-F238E27FC236}">
                <a16:creationId xmlns:a16="http://schemas.microsoft.com/office/drawing/2014/main" id="{6461DE65-F4F4-9C7C-453C-BB33B36F5A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12" t="3800" r="6688"/>
          <a:stretch/>
        </p:blipFill>
        <p:spPr>
          <a:xfrm>
            <a:off x="5429250" y="2903798"/>
            <a:ext cx="3605276" cy="3176100"/>
          </a:xfrm>
          <a:prstGeom prst="rect">
            <a:avLst/>
          </a:prstGeom>
        </p:spPr>
      </p:pic>
      <p:pic>
        <p:nvPicPr>
          <p:cNvPr id="14" name="Image 13">
            <a:extLst>
              <a:ext uri="{FF2B5EF4-FFF2-40B4-BE49-F238E27FC236}">
                <a16:creationId xmlns:a16="http://schemas.microsoft.com/office/drawing/2014/main" id="{B3EE6A66-61A8-C057-B80C-686A5BFFBD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50" t="17451" r="-1" b="8001"/>
          <a:stretch/>
        </p:blipFill>
        <p:spPr>
          <a:xfrm>
            <a:off x="3334236" y="4560570"/>
            <a:ext cx="1979443" cy="1536079"/>
          </a:xfrm>
          <a:prstGeom prst="rect">
            <a:avLst/>
          </a:prstGeom>
          <a:ln w="25400">
            <a:solidFill>
              <a:schemeClr val="bg1"/>
            </a:solidFill>
          </a:ln>
        </p:spPr>
      </p:pic>
      <p:sp>
        <p:nvSpPr>
          <p:cNvPr id="15" name="Rectangle 1">
            <a:extLst>
              <a:ext uri="{FF2B5EF4-FFF2-40B4-BE49-F238E27FC236}">
                <a16:creationId xmlns:a16="http://schemas.microsoft.com/office/drawing/2014/main" id="{E75130F2-A37A-56D7-B898-D453865F5BB8}"/>
              </a:ext>
            </a:extLst>
          </p:cNvPr>
          <p:cNvSpPr>
            <a:spLocks noChangeArrowheads="1"/>
          </p:cNvSpPr>
          <p:nvPr/>
        </p:nvSpPr>
        <p:spPr bwMode="auto">
          <a:xfrm>
            <a:off x="5429250" y="5836383"/>
            <a:ext cx="2228851" cy="2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US" altLang="en-US" sz="1200" b="1" dirty="0">
                <a:solidFill>
                  <a:srgbClr val="0032A0"/>
                </a:solidFill>
                <a:highlight>
                  <a:srgbClr val="C0C0C0"/>
                </a:highlight>
                <a:latin typeface="Tahoma" panose="020B0604030504040204" pitchFamily="34" charset="0"/>
                <a:cs typeface="Tahoma" panose="020B0604030504040204" pitchFamily="34" charset="0"/>
              </a:rPr>
              <a:t>Courtesy of E. </a:t>
            </a:r>
            <a:r>
              <a:rPr lang="en-US" altLang="en-US" sz="1200" b="1" dirty="0" err="1">
                <a:solidFill>
                  <a:srgbClr val="0032A0"/>
                </a:solidFill>
                <a:highlight>
                  <a:srgbClr val="C0C0C0"/>
                </a:highlight>
                <a:latin typeface="Tahoma" panose="020B0604030504040204" pitchFamily="34" charset="0"/>
                <a:cs typeface="Tahoma" panose="020B0604030504040204" pitchFamily="34" charset="0"/>
              </a:rPr>
              <a:t>Rochepault</a:t>
            </a:r>
            <a:endParaRPr lang="en-GB" altLang="en-US" sz="1200" dirty="0">
              <a:solidFill>
                <a:srgbClr val="0032A0"/>
              </a:solidFill>
              <a:highlight>
                <a:srgbClr val="C0C0C0"/>
              </a:highlight>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2821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DBE6A73-A37E-A4BE-B9AA-0A1C3EADB0D9}"/>
              </a:ext>
            </a:extLst>
          </p:cNvPr>
          <p:cNvSpPr>
            <a:spLocks noGrp="1"/>
          </p:cNvSpPr>
          <p:nvPr>
            <p:ph type="title"/>
          </p:nvPr>
        </p:nvSpPr>
        <p:spPr>
          <a:xfrm>
            <a:off x="1379348" y="0"/>
            <a:ext cx="7307451" cy="936000"/>
          </a:xfrm>
        </p:spPr>
        <p:txBody>
          <a:bodyPr>
            <a:normAutofit fontScale="90000"/>
          </a:bodyPr>
          <a:lstStyle/>
          <a:p>
            <a:r>
              <a:rPr lang="en-GB" dirty="0"/>
              <a:t>Ongoing work examples:</a:t>
            </a:r>
            <a:br>
              <a:rPr lang="en-GB" dirty="0"/>
            </a:br>
            <a:r>
              <a:rPr lang="en-GB" dirty="0"/>
              <a:t>RMM1b demonstrator tests at CERN</a:t>
            </a:r>
            <a:endParaRPr lang="en-US" dirty="0"/>
          </a:p>
        </p:txBody>
      </p:sp>
      <p:pic>
        <p:nvPicPr>
          <p:cNvPr id="6" name="Picture 5">
            <a:extLst>
              <a:ext uri="{FF2B5EF4-FFF2-40B4-BE49-F238E27FC236}">
                <a16:creationId xmlns:a16="http://schemas.microsoft.com/office/drawing/2014/main" id="{7810B6E0-E9B1-2826-3313-B125B48A6D2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16812" y="1042655"/>
            <a:ext cx="3812712" cy="2438202"/>
          </a:xfrm>
          <a:prstGeom prst="rect">
            <a:avLst/>
          </a:prstGeom>
          <a:noFill/>
        </p:spPr>
      </p:pic>
      <p:sp>
        <p:nvSpPr>
          <p:cNvPr id="13" name="Content Placeholder 3">
            <a:extLst>
              <a:ext uri="{FF2B5EF4-FFF2-40B4-BE49-F238E27FC236}">
                <a16:creationId xmlns:a16="http://schemas.microsoft.com/office/drawing/2014/main" id="{A6EB21A4-FF61-B160-78A2-C78C400AAA2D}"/>
              </a:ext>
            </a:extLst>
          </p:cNvPr>
          <p:cNvSpPr>
            <a:spLocks noGrp="1"/>
          </p:cNvSpPr>
          <p:nvPr>
            <p:ph sz="half" idx="2"/>
          </p:nvPr>
        </p:nvSpPr>
        <p:spPr>
          <a:xfrm>
            <a:off x="4982966" y="1042655"/>
            <a:ext cx="3703834" cy="5083509"/>
          </a:xfrm>
        </p:spPr>
        <p:txBody>
          <a:bodyPr>
            <a:normAutofit fontScale="77500" lnSpcReduction="20000"/>
          </a:bodyPr>
          <a:lstStyle/>
          <a:p>
            <a:r>
              <a:rPr lang="en-US" dirty="0"/>
              <a:t>RMM1b test performed at CERN Aug/Sept 2022</a:t>
            </a:r>
          </a:p>
          <a:p>
            <a:endParaRPr lang="en-US" dirty="0"/>
          </a:p>
          <a:p>
            <a:r>
              <a:rPr lang="en-US" dirty="0"/>
              <a:t>Maximum current reached in Q #9 &amp; Q #10 of 11.94 kA corresponding to conductor peak field Bp of </a:t>
            </a:r>
            <a:r>
              <a:rPr lang="en-US" b="1" dirty="0">
                <a:solidFill>
                  <a:srgbClr val="00B0F0"/>
                </a:solidFill>
              </a:rPr>
              <a:t>16.7T and 16.5 T </a:t>
            </a:r>
            <a:r>
              <a:rPr lang="en-US" dirty="0"/>
              <a:t>in aperture cavity </a:t>
            </a:r>
          </a:p>
          <a:p>
            <a:endParaRPr lang="en-US" dirty="0"/>
          </a:p>
          <a:p>
            <a:r>
              <a:rPr lang="en-US" dirty="0"/>
              <a:t>Small detraining is attributed to insufficient prestress in the coils</a:t>
            </a:r>
          </a:p>
          <a:p>
            <a:endParaRPr lang="en-US" dirty="0"/>
          </a:p>
          <a:p>
            <a:r>
              <a:rPr lang="en-US" dirty="0"/>
              <a:t>Magnet was warmed up and will be assembled with higher prestress in the coils</a:t>
            </a:r>
          </a:p>
        </p:txBody>
      </p:sp>
      <p:pic>
        <p:nvPicPr>
          <p:cNvPr id="7" name="Picture 6" descr="A group of people working in a factory&#10;&#10;Description automatically generated with medium confidence">
            <a:extLst>
              <a:ext uri="{FF2B5EF4-FFF2-40B4-BE49-F238E27FC236}">
                <a16:creationId xmlns:a16="http://schemas.microsoft.com/office/drawing/2014/main" id="{924A94E7-6F23-5C99-4F01-B576BB8E3C8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7092" y="3587512"/>
            <a:ext cx="3884908" cy="2438202"/>
          </a:xfrm>
          <a:prstGeom prst="rect">
            <a:avLst/>
          </a:prstGeom>
        </p:spPr>
      </p:pic>
      <p:pic>
        <p:nvPicPr>
          <p:cNvPr id="3" name="Picture 6" descr="CERN logo - YouTube">
            <a:extLst>
              <a:ext uri="{FF2B5EF4-FFF2-40B4-BE49-F238E27FC236}">
                <a16:creationId xmlns:a16="http://schemas.microsoft.com/office/drawing/2014/main" id="{4FFAA354-DA98-F26F-0EF1-0349862720C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1745" y="-5212"/>
            <a:ext cx="1071180" cy="8398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3644788C-F715-CA23-38C0-A0D0E0657338}"/>
              </a:ext>
            </a:extLst>
          </p:cNvPr>
          <p:cNvSpPr>
            <a:spLocks noChangeArrowheads="1"/>
          </p:cNvSpPr>
          <p:nvPr/>
        </p:nvSpPr>
        <p:spPr bwMode="auto">
          <a:xfrm>
            <a:off x="6217920" y="5815345"/>
            <a:ext cx="2721022" cy="2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US" altLang="en-US" sz="1200" b="1">
                <a:solidFill>
                  <a:srgbClr val="0032A0"/>
                </a:solidFill>
                <a:latin typeface="Tahoma" panose="020B0604030504040204" pitchFamily="34" charset="0"/>
                <a:cs typeface="Tahoma" panose="020B0604030504040204" pitchFamily="34" charset="0"/>
              </a:rPr>
              <a:t>Courtesy of J. C. Perez</a:t>
            </a:r>
            <a:endParaRPr lang="en-GB" altLang="en-US" sz="1200">
              <a:solidFill>
                <a:srgbClr val="0032A0"/>
              </a:solidFill>
              <a:latin typeface="Tahoma" panose="020B0604030504040204" pitchFamily="34" charset="0"/>
              <a:cs typeface="Tahoma" panose="020B0604030504040204" pitchFamily="34" charset="0"/>
            </a:endParaRPr>
          </a:p>
        </p:txBody>
      </p:sp>
      <p:sp>
        <p:nvSpPr>
          <p:cNvPr id="5" name="Footer Placeholder 4">
            <a:extLst>
              <a:ext uri="{FF2B5EF4-FFF2-40B4-BE49-F238E27FC236}">
                <a16:creationId xmlns:a16="http://schemas.microsoft.com/office/drawing/2014/main" id="{9C56A9C4-E272-1497-F030-95E6E9FCED15}"/>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10" name="Slide Number Placeholder 9">
            <a:extLst>
              <a:ext uri="{FF2B5EF4-FFF2-40B4-BE49-F238E27FC236}">
                <a16:creationId xmlns:a16="http://schemas.microsoft.com/office/drawing/2014/main" id="{F18B5EC0-7792-A4EE-FBC9-DA7F7FD61EED}"/>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16</a:t>
            </a:fld>
            <a:endParaRPr lang="en-US"/>
          </a:p>
        </p:txBody>
      </p:sp>
      <p:sp>
        <p:nvSpPr>
          <p:cNvPr id="8" name="Date Placeholder 7">
            <a:extLst>
              <a:ext uri="{FF2B5EF4-FFF2-40B4-BE49-F238E27FC236}">
                <a16:creationId xmlns:a16="http://schemas.microsoft.com/office/drawing/2014/main" id="{160FC025-D274-5CDA-7347-59BB2E642742}"/>
              </a:ext>
            </a:extLst>
          </p:cNvPr>
          <p:cNvSpPr>
            <a:spLocks noGrp="1"/>
          </p:cNvSpPr>
          <p:nvPr>
            <p:ph type="dt" sz="half" idx="10"/>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2890292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DBE6A73-A37E-A4BE-B9AA-0A1C3EADB0D9}"/>
              </a:ext>
            </a:extLst>
          </p:cNvPr>
          <p:cNvSpPr>
            <a:spLocks noGrp="1"/>
          </p:cNvSpPr>
          <p:nvPr>
            <p:ph type="title"/>
          </p:nvPr>
        </p:nvSpPr>
        <p:spPr>
          <a:xfrm>
            <a:off x="827700" y="197953"/>
            <a:ext cx="8138842" cy="936000"/>
          </a:xfrm>
        </p:spPr>
        <p:txBody>
          <a:bodyPr>
            <a:normAutofit fontScale="90000"/>
          </a:bodyPr>
          <a:lstStyle/>
          <a:p>
            <a:r>
              <a:rPr lang="en-GB" dirty="0"/>
              <a:t>State of development of other magnet structures within the LTS exploratory phase</a:t>
            </a:r>
          </a:p>
        </p:txBody>
      </p:sp>
      <p:sp>
        <p:nvSpPr>
          <p:cNvPr id="13" name="Content Placeholder 3">
            <a:extLst>
              <a:ext uri="{FF2B5EF4-FFF2-40B4-BE49-F238E27FC236}">
                <a16:creationId xmlns:a16="http://schemas.microsoft.com/office/drawing/2014/main" id="{A6EB21A4-FF61-B160-78A2-C78C400AAA2D}"/>
              </a:ext>
            </a:extLst>
          </p:cNvPr>
          <p:cNvSpPr>
            <a:spLocks noGrp="1"/>
          </p:cNvSpPr>
          <p:nvPr>
            <p:ph sz="half" idx="2"/>
          </p:nvPr>
        </p:nvSpPr>
        <p:spPr>
          <a:xfrm>
            <a:off x="2983230" y="1554480"/>
            <a:ext cx="5703570" cy="4571684"/>
          </a:xfrm>
        </p:spPr>
        <p:txBody>
          <a:bodyPr>
            <a:normAutofit fontScale="77500" lnSpcReduction="20000"/>
          </a:bodyPr>
          <a:lstStyle/>
          <a:p>
            <a:r>
              <a:rPr lang="en-GB" dirty="0"/>
              <a:t>Collaboration agreement for the development of technological steps towards 16 T Nb</a:t>
            </a:r>
            <a:r>
              <a:rPr lang="en-GB" baseline="-25000" dirty="0"/>
              <a:t>3</a:t>
            </a:r>
            <a:r>
              <a:rPr lang="en-GB" dirty="0"/>
              <a:t>Sn magnets with common coil structure: </a:t>
            </a:r>
            <a:r>
              <a:rPr lang="en-GB" b="1" dirty="0">
                <a:solidFill>
                  <a:srgbClr val="C00000"/>
                </a:solidFill>
              </a:rPr>
              <a:t>preparation of workshops for the implementation phase</a:t>
            </a:r>
          </a:p>
          <a:p>
            <a:endParaRPr lang="en-GB" b="1" dirty="0"/>
          </a:p>
          <a:p>
            <a:r>
              <a:rPr lang="en-GB" dirty="0"/>
              <a:t>Collaboration agreement for the development of technological steps towards 16 T common coil Nb</a:t>
            </a:r>
            <a:r>
              <a:rPr lang="en-GB" baseline="-25000" dirty="0"/>
              <a:t>3</a:t>
            </a:r>
            <a:r>
              <a:rPr lang="en-GB" dirty="0"/>
              <a:t>Sn magnets with stress management: </a:t>
            </a:r>
            <a:r>
              <a:rPr lang="en-GB" b="1" dirty="0">
                <a:solidFill>
                  <a:srgbClr val="C00000"/>
                </a:solidFill>
              </a:rPr>
              <a:t>collaboration agreement is finalised </a:t>
            </a:r>
          </a:p>
          <a:p>
            <a:endParaRPr lang="en-GB" dirty="0"/>
          </a:p>
          <a:p>
            <a:r>
              <a:rPr lang="en-GB" dirty="0"/>
              <a:t>Development of technological steps towards 16 T block coil Nb</a:t>
            </a:r>
            <a:r>
              <a:rPr lang="en-GB" baseline="-25000" dirty="0"/>
              <a:t>3</a:t>
            </a:r>
            <a:r>
              <a:rPr lang="en-GB" dirty="0"/>
              <a:t>Sn magnets with stress management: </a:t>
            </a:r>
            <a:r>
              <a:rPr lang="en-GB" b="1" dirty="0">
                <a:solidFill>
                  <a:srgbClr val="C00000"/>
                </a:solidFill>
              </a:rPr>
              <a:t>conceptual design has started</a:t>
            </a:r>
          </a:p>
        </p:txBody>
      </p:sp>
      <p:sp>
        <p:nvSpPr>
          <p:cNvPr id="5" name="Footer Placeholder 4">
            <a:extLst>
              <a:ext uri="{FF2B5EF4-FFF2-40B4-BE49-F238E27FC236}">
                <a16:creationId xmlns:a16="http://schemas.microsoft.com/office/drawing/2014/main" id="{9C56A9C4-E272-1497-F030-95E6E9FCED15}"/>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10" name="Slide Number Placeholder 9">
            <a:extLst>
              <a:ext uri="{FF2B5EF4-FFF2-40B4-BE49-F238E27FC236}">
                <a16:creationId xmlns:a16="http://schemas.microsoft.com/office/drawing/2014/main" id="{F18B5EC0-7792-A4EE-FBC9-DA7F7FD61EED}"/>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17</a:t>
            </a:fld>
            <a:endParaRPr lang="en-US"/>
          </a:p>
        </p:txBody>
      </p:sp>
      <p:sp>
        <p:nvSpPr>
          <p:cNvPr id="8" name="Date Placeholder 7">
            <a:extLst>
              <a:ext uri="{FF2B5EF4-FFF2-40B4-BE49-F238E27FC236}">
                <a16:creationId xmlns:a16="http://schemas.microsoft.com/office/drawing/2014/main" id="{160FC025-D274-5CDA-7347-59BB2E642742}"/>
              </a:ext>
            </a:extLst>
          </p:cNvPr>
          <p:cNvSpPr>
            <a:spLocks noGrp="1"/>
          </p:cNvSpPr>
          <p:nvPr>
            <p:ph type="dt" sz="half" idx="10"/>
          </p:nvPr>
        </p:nvSpPr>
        <p:spPr>
          <a:xfrm>
            <a:off x="2763520" y="6356349"/>
            <a:ext cx="2764675" cy="365125"/>
          </a:xfrm>
        </p:spPr>
        <p:txBody>
          <a:bodyPr/>
          <a:lstStyle/>
          <a:p>
            <a:r>
              <a:rPr lang="de-CH"/>
              <a:t>Community Report on Accelerators Roadmap  Frascati  13.07.2023</a:t>
            </a:r>
            <a:endParaRPr lang="en-US" dirty="0"/>
          </a:p>
        </p:txBody>
      </p:sp>
      <p:pic>
        <p:nvPicPr>
          <p:cNvPr id="2" name="Picture 4" descr="CIEMAT - Wikipedia">
            <a:extLst>
              <a:ext uri="{FF2B5EF4-FFF2-40B4-BE49-F238E27FC236}">
                <a16:creationId xmlns:a16="http://schemas.microsoft.com/office/drawing/2014/main" id="{9E934982-1199-06BD-CE31-0F0A040A7A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6101" y="1554480"/>
            <a:ext cx="2217420" cy="11264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Download Paul Scherrer Institute (PSI) Logo Vector from ...">
            <a:extLst>
              <a:ext uri="{FF2B5EF4-FFF2-40B4-BE49-F238E27FC236}">
                <a16:creationId xmlns:a16="http://schemas.microsoft.com/office/drawing/2014/main" id="{99D976B6-A73E-3DE8-6265-8C8738C678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981" y="3101456"/>
            <a:ext cx="2105659" cy="11731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ERN logo - YouTube">
            <a:extLst>
              <a:ext uri="{FF2B5EF4-FFF2-40B4-BE49-F238E27FC236}">
                <a16:creationId xmlns:a16="http://schemas.microsoft.com/office/drawing/2014/main" id="{1E1AB520-E855-A673-625C-F41329BBB461}"/>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119220" y="4883589"/>
            <a:ext cx="1071180" cy="83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587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E5C3-47FA-08B0-357A-524A5657DCE6}"/>
              </a:ext>
            </a:extLst>
          </p:cNvPr>
          <p:cNvSpPr>
            <a:spLocks noGrp="1"/>
          </p:cNvSpPr>
          <p:nvPr>
            <p:ph type="title"/>
          </p:nvPr>
        </p:nvSpPr>
        <p:spPr/>
        <p:txBody>
          <a:bodyPr/>
          <a:lstStyle/>
          <a:p>
            <a:r>
              <a:rPr lang="en-US" sz="3600" dirty="0"/>
              <a:t>Outline</a:t>
            </a:r>
            <a:endParaRPr lang="en-GB" dirty="0"/>
          </a:p>
        </p:txBody>
      </p:sp>
      <p:sp>
        <p:nvSpPr>
          <p:cNvPr id="3" name="Content Placeholder 2">
            <a:extLst>
              <a:ext uri="{FF2B5EF4-FFF2-40B4-BE49-F238E27FC236}">
                <a16:creationId xmlns:a16="http://schemas.microsoft.com/office/drawing/2014/main" id="{7095138B-6589-7A29-93E2-E4741F65341A}"/>
              </a:ext>
            </a:extLst>
          </p:cNvPr>
          <p:cNvSpPr>
            <a:spLocks noGrp="1"/>
          </p:cNvSpPr>
          <p:nvPr>
            <p:ph idx="1"/>
          </p:nvPr>
        </p:nvSpPr>
        <p:spPr>
          <a:xfrm>
            <a:off x="457200" y="1028700"/>
            <a:ext cx="8401050" cy="5113834"/>
          </a:xfrm>
        </p:spPr>
        <p:txBody>
          <a:bodyPr>
            <a:normAutofit fontScale="62500" lnSpcReduction="20000"/>
          </a:bodyPr>
          <a:lstStyle/>
          <a:p>
            <a:r>
              <a:rPr lang="en-GB" dirty="0">
                <a:solidFill>
                  <a:schemeClr val="bg1">
                    <a:lumMod val="75000"/>
                  </a:schemeClr>
                </a:solidFill>
              </a:rPr>
              <a:t>Current Consortium and main objectives of the HFM R&amp;D Programme</a:t>
            </a:r>
          </a:p>
          <a:p>
            <a:endParaRPr lang="en-GB" dirty="0">
              <a:solidFill>
                <a:schemeClr val="bg1">
                  <a:lumMod val="75000"/>
                </a:schemeClr>
              </a:solidFill>
            </a:endParaRPr>
          </a:p>
          <a:p>
            <a:r>
              <a:rPr lang="en-GB" dirty="0">
                <a:solidFill>
                  <a:schemeClr val="bg1">
                    <a:lumMod val="75000"/>
                  </a:schemeClr>
                </a:solidFill>
              </a:rPr>
              <a:t>Strategy and focus areas for the LTS high-field magnets</a:t>
            </a:r>
          </a:p>
          <a:p>
            <a:pPr lvl="1"/>
            <a:r>
              <a:rPr lang="en-GB" dirty="0">
                <a:solidFill>
                  <a:schemeClr val="bg1">
                    <a:lumMod val="75000"/>
                  </a:schemeClr>
                </a:solidFill>
              </a:rPr>
              <a:t>Development of 12 T Nb</a:t>
            </a:r>
            <a:r>
              <a:rPr lang="en-GB" baseline="-25000" dirty="0">
                <a:solidFill>
                  <a:schemeClr val="bg1">
                    <a:lumMod val="75000"/>
                  </a:schemeClr>
                </a:solidFill>
              </a:rPr>
              <a:t>3</a:t>
            </a:r>
            <a:r>
              <a:rPr lang="en-GB" dirty="0">
                <a:solidFill>
                  <a:schemeClr val="bg1">
                    <a:lumMod val="75000"/>
                  </a:schemeClr>
                </a:solidFill>
              </a:rPr>
              <a:t>Sn “robust dipole” </a:t>
            </a:r>
          </a:p>
          <a:p>
            <a:pPr lvl="1"/>
            <a:r>
              <a:rPr lang="en-GB" dirty="0">
                <a:solidFill>
                  <a:schemeClr val="bg1">
                    <a:lumMod val="75000"/>
                  </a:schemeClr>
                </a:solidFill>
              </a:rPr>
              <a:t>State-of-the-art LTS superconductors and magnet technology</a:t>
            </a:r>
          </a:p>
          <a:p>
            <a:pPr lvl="1"/>
            <a:r>
              <a:rPr lang="en-GB" dirty="0">
                <a:solidFill>
                  <a:schemeClr val="bg1">
                    <a:lumMod val="75000"/>
                  </a:schemeClr>
                </a:solidFill>
              </a:rPr>
              <a:t>R&amp;D strategy and main focus areas</a:t>
            </a:r>
          </a:p>
          <a:p>
            <a:pPr lvl="1"/>
            <a:endParaRPr lang="en-GB" dirty="0"/>
          </a:p>
          <a:p>
            <a:r>
              <a:rPr lang="en-GB" dirty="0"/>
              <a:t>Strategy and f</a:t>
            </a:r>
            <a:r>
              <a:rPr lang="en-CH" dirty="0"/>
              <a:t>ocus areas for the </a:t>
            </a:r>
            <a:r>
              <a:rPr lang="en-GB" dirty="0"/>
              <a:t>HTS high-field magnets  </a:t>
            </a:r>
          </a:p>
          <a:p>
            <a:pPr lvl="1"/>
            <a:r>
              <a:rPr lang="en-GB" dirty="0"/>
              <a:t>State-of-the-art HTS superconductors and magnet technology</a:t>
            </a:r>
          </a:p>
          <a:p>
            <a:pPr lvl="1"/>
            <a:r>
              <a:rPr lang="en-GB" dirty="0"/>
              <a:t>R&amp;D strategy and main focus areas</a:t>
            </a:r>
          </a:p>
          <a:p>
            <a:pPr lvl="1"/>
            <a:endParaRPr lang="en-GB" dirty="0"/>
          </a:p>
          <a:p>
            <a:r>
              <a:rPr lang="en-CH" sz="3200" dirty="0">
                <a:solidFill>
                  <a:schemeClr val="bg1">
                    <a:lumMod val="75000"/>
                  </a:schemeClr>
                </a:solidFill>
              </a:rPr>
              <a:t>Focus areas for </a:t>
            </a:r>
            <a:r>
              <a:rPr lang="en-GB" sz="3200" dirty="0">
                <a:solidFill>
                  <a:schemeClr val="bg1">
                    <a:lumMod val="75000"/>
                  </a:schemeClr>
                </a:solidFill>
              </a:rPr>
              <a:t>other domains of interest</a:t>
            </a:r>
          </a:p>
          <a:p>
            <a:endParaRPr lang="en-GB" sz="3200" dirty="0">
              <a:solidFill>
                <a:schemeClr val="bg1">
                  <a:lumMod val="75000"/>
                </a:schemeClr>
              </a:solidFill>
            </a:endParaRPr>
          </a:p>
          <a:p>
            <a:r>
              <a:rPr lang="en-GB" sz="3200" dirty="0">
                <a:solidFill>
                  <a:schemeClr val="bg1">
                    <a:lumMod val="75000"/>
                  </a:schemeClr>
                </a:solidFill>
              </a:rPr>
              <a:t>Key mid-term deliverables until the next update of European Strategy for Particle Physics</a:t>
            </a:r>
          </a:p>
          <a:p>
            <a:endParaRPr lang="en-GB" sz="3200" dirty="0">
              <a:solidFill>
                <a:schemeClr val="bg1">
                  <a:lumMod val="75000"/>
                </a:schemeClr>
              </a:solidFill>
            </a:endParaRPr>
          </a:p>
          <a:p>
            <a:r>
              <a:rPr lang="en-GB" sz="3200" dirty="0">
                <a:solidFill>
                  <a:schemeClr val="bg1">
                    <a:lumMod val="75000"/>
                  </a:schemeClr>
                </a:solidFill>
              </a:rPr>
              <a:t>Final remarks</a:t>
            </a:r>
          </a:p>
          <a:p>
            <a:endParaRPr lang="en-GB" sz="3200" dirty="0"/>
          </a:p>
          <a:p>
            <a:endParaRPr lang="en-GB" sz="1100" dirty="0"/>
          </a:p>
        </p:txBody>
      </p:sp>
      <p:sp>
        <p:nvSpPr>
          <p:cNvPr id="5" name="Footer Placeholder 4">
            <a:extLst>
              <a:ext uri="{FF2B5EF4-FFF2-40B4-BE49-F238E27FC236}">
                <a16:creationId xmlns:a16="http://schemas.microsoft.com/office/drawing/2014/main" id="{48454198-7507-9842-5C29-ED033C05AE83}"/>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6" name="Slide Number Placeholder 5">
            <a:extLst>
              <a:ext uri="{FF2B5EF4-FFF2-40B4-BE49-F238E27FC236}">
                <a16:creationId xmlns:a16="http://schemas.microsoft.com/office/drawing/2014/main" id="{3E8BF71A-EA36-7A36-E2D9-1B12D9E7405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18</a:t>
            </a:fld>
            <a:endParaRPr lang="en-US"/>
          </a:p>
        </p:txBody>
      </p:sp>
      <p:sp>
        <p:nvSpPr>
          <p:cNvPr id="7" name="Date Placeholder 6">
            <a:extLst>
              <a:ext uri="{FF2B5EF4-FFF2-40B4-BE49-F238E27FC236}">
                <a16:creationId xmlns:a16="http://schemas.microsoft.com/office/drawing/2014/main" id="{C933C374-BAF2-24B5-B212-4FB1A3881122}"/>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1170183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517705-E0CE-DD49-9419-C8988DFA02F9}"/>
              </a:ext>
            </a:extLst>
          </p:cNvPr>
          <p:cNvSpPr>
            <a:spLocks noGrp="1"/>
          </p:cNvSpPr>
          <p:nvPr>
            <p:ph type="title"/>
          </p:nvPr>
        </p:nvSpPr>
        <p:spPr>
          <a:xfrm>
            <a:off x="457200" y="0"/>
            <a:ext cx="8226854" cy="940443"/>
          </a:xfrm>
        </p:spPr>
        <p:txBody>
          <a:bodyPr>
            <a:normAutofit/>
          </a:bodyPr>
          <a:lstStyle/>
          <a:p>
            <a:r>
              <a:rPr lang="en-US" sz="3200" dirty="0"/>
              <a:t>HTS REBCO and BSCCO: State of the Art</a:t>
            </a:r>
          </a:p>
        </p:txBody>
      </p:sp>
      <p:sp>
        <p:nvSpPr>
          <p:cNvPr id="8" name="Content Placeholder 7">
            <a:extLst>
              <a:ext uri="{FF2B5EF4-FFF2-40B4-BE49-F238E27FC236}">
                <a16:creationId xmlns:a16="http://schemas.microsoft.com/office/drawing/2014/main" id="{2E24B9AB-B700-FC40-BCCA-1538B3F1DDD0}"/>
              </a:ext>
            </a:extLst>
          </p:cNvPr>
          <p:cNvSpPr>
            <a:spLocks noGrp="1"/>
          </p:cNvSpPr>
          <p:nvPr>
            <p:ph idx="1"/>
          </p:nvPr>
        </p:nvSpPr>
        <p:spPr>
          <a:xfrm>
            <a:off x="457200" y="940443"/>
            <a:ext cx="8492836" cy="1883193"/>
          </a:xfrm>
        </p:spPr>
        <p:txBody>
          <a:bodyPr>
            <a:normAutofit fontScale="47500" lnSpcReduction="20000"/>
          </a:bodyPr>
          <a:lstStyle/>
          <a:p>
            <a:r>
              <a:rPr lang="en-GB" sz="3400" dirty="0" err="1"/>
              <a:t>ReBCO</a:t>
            </a:r>
            <a:r>
              <a:rPr lang="en-GB" sz="3400" dirty="0"/>
              <a:t> (ReBa</a:t>
            </a:r>
            <a:r>
              <a:rPr lang="en-GB" sz="3400" baseline="-25000" dirty="0"/>
              <a:t>2</a:t>
            </a:r>
            <a:r>
              <a:rPr lang="en-GB" sz="3400" dirty="0"/>
              <a:t>Cu</a:t>
            </a:r>
            <a:r>
              <a:rPr lang="en-GB" sz="3400" baseline="-25000" dirty="0"/>
              <a:t>3</a:t>
            </a:r>
            <a:r>
              <a:rPr lang="en-GB" sz="3400" dirty="0"/>
              <a:t>O</a:t>
            </a:r>
            <a:r>
              <a:rPr lang="en-GB" sz="3400" baseline="-25000" dirty="0"/>
              <a:t>7-</a:t>
            </a:r>
            <a:r>
              <a:rPr lang="en-GB" sz="3400" i="1" baseline="-25000" dirty="0"/>
              <a:t>x</a:t>
            </a:r>
            <a:r>
              <a:rPr lang="en-GB" sz="3400" dirty="0"/>
              <a:t>,) coated conductor is a potential enabling technology for </a:t>
            </a:r>
            <a:r>
              <a:rPr lang="en-GB" sz="3400" b="1" dirty="0">
                <a:solidFill>
                  <a:srgbClr val="00ADFF"/>
                </a:solidFill>
              </a:rPr>
              <a:t>magnets beyond 16 T</a:t>
            </a:r>
          </a:p>
          <a:p>
            <a:pPr lvl="1"/>
            <a:r>
              <a:rPr lang="en-GB" sz="3200" i="1" dirty="0" err="1"/>
              <a:t>J</a:t>
            </a:r>
            <a:r>
              <a:rPr lang="en-GB" sz="3200" i="1" baseline="-25000" dirty="0" err="1"/>
              <a:t>c</a:t>
            </a:r>
            <a:r>
              <a:rPr lang="en-GB" sz="3200" dirty="0"/>
              <a:t> is sufficient for most application requirements, </a:t>
            </a:r>
            <a:r>
              <a:rPr lang="en-GB" sz="3200" i="1" dirty="0"/>
              <a:t>J</a:t>
            </a:r>
            <a:r>
              <a:rPr lang="en-GB" sz="3200" i="1" baseline="-25000" dirty="0"/>
              <a:t>e</a:t>
            </a:r>
            <a:r>
              <a:rPr lang="en-GB" sz="3200" dirty="0"/>
              <a:t> (4.2 K, 20 T) &gt; 1000 A/mm</a:t>
            </a:r>
            <a:r>
              <a:rPr lang="en-GB" sz="3200" baseline="30000" dirty="0"/>
              <a:t>2</a:t>
            </a:r>
            <a:endParaRPr lang="en-GB" sz="3200" dirty="0"/>
          </a:p>
          <a:p>
            <a:pPr lvl="1"/>
            <a:endParaRPr lang="en-GB" sz="3200" dirty="0"/>
          </a:p>
          <a:p>
            <a:r>
              <a:rPr lang="en-GB" sz="3600" dirty="0"/>
              <a:t>HTS </a:t>
            </a:r>
            <a:r>
              <a:rPr lang="en-GB" sz="3600" dirty="0" err="1"/>
              <a:t>ReBCO</a:t>
            </a:r>
            <a:r>
              <a:rPr lang="en-GB" sz="3600" dirty="0"/>
              <a:t> and BSCCO materials outperform LTS Nb</a:t>
            </a:r>
            <a:r>
              <a:rPr lang="en-GB" sz="3600" baseline="-25000" dirty="0"/>
              <a:t>3</a:t>
            </a:r>
            <a:r>
              <a:rPr lang="en-GB" sz="3600" dirty="0"/>
              <a:t>Sn at higher field, but under-perform at low field</a:t>
            </a:r>
          </a:p>
          <a:p>
            <a:pPr lvl="1"/>
            <a:r>
              <a:rPr lang="en-GB" sz="3200" dirty="0"/>
              <a:t>Hybrid LTS/HTS magnets are most efficient</a:t>
            </a:r>
          </a:p>
          <a:p>
            <a:pPr lvl="1"/>
            <a:endParaRPr lang="en-GB" sz="3200" dirty="0"/>
          </a:p>
        </p:txBody>
      </p:sp>
      <p:sp>
        <p:nvSpPr>
          <p:cNvPr id="10" name="Slide Number Placeholder 3">
            <a:extLst>
              <a:ext uri="{FF2B5EF4-FFF2-40B4-BE49-F238E27FC236}">
                <a16:creationId xmlns:a16="http://schemas.microsoft.com/office/drawing/2014/main" id="{8FAF5DCA-D57C-F99D-AAEE-BCDDDBB05953}"/>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19</a:t>
            </a:fld>
            <a:endParaRPr lang="en-US" dirty="0"/>
          </a:p>
        </p:txBody>
      </p:sp>
      <p:pic>
        <p:nvPicPr>
          <p:cNvPr id="17" name="Picture 16">
            <a:extLst>
              <a:ext uri="{FF2B5EF4-FFF2-40B4-BE49-F238E27FC236}">
                <a16:creationId xmlns:a16="http://schemas.microsoft.com/office/drawing/2014/main" id="{29F814A7-BD4E-BD0B-1071-72A8018AAD3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0435" y="3247700"/>
            <a:ext cx="4045312" cy="2571010"/>
          </a:xfrm>
          <a:prstGeom prst="rect">
            <a:avLst/>
          </a:prstGeom>
        </p:spPr>
      </p:pic>
      <p:sp>
        <p:nvSpPr>
          <p:cNvPr id="21" name="TextBox 20">
            <a:extLst>
              <a:ext uri="{FF2B5EF4-FFF2-40B4-BE49-F238E27FC236}">
                <a16:creationId xmlns:a16="http://schemas.microsoft.com/office/drawing/2014/main" id="{9DEB945F-B178-C84D-84B1-D571197AE4DB}"/>
              </a:ext>
            </a:extLst>
          </p:cNvPr>
          <p:cNvSpPr txBox="1"/>
          <p:nvPr/>
        </p:nvSpPr>
        <p:spPr>
          <a:xfrm>
            <a:off x="631340" y="5722878"/>
            <a:ext cx="3597042" cy="3077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pPr algn="ctr"/>
            <a:r>
              <a:rPr lang="en-GB" sz="1000" dirty="0"/>
              <a:t>Engineering current density (</a:t>
            </a:r>
            <a:r>
              <a:rPr lang="en-GB" sz="1000" i="1" dirty="0"/>
              <a:t>J</a:t>
            </a:r>
            <a:r>
              <a:rPr lang="en-GB" sz="1000" i="1" baseline="-25000" dirty="0"/>
              <a:t>e</a:t>
            </a:r>
            <a:r>
              <a:rPr lang="en-GB" sz="1000" dirty="0"/>
              <a:t>) in magnetic field perpendicular to substrate for selected conductors (C. Senatore, UNIGE)</a:t>
            </a:r>
          </a:p>
        </p:txBody>
      </p:sp>
      <p:sp>
        <p:nvSpPr>
          <p:cNvPr id="3" name="Footer Placeholder 2">
            <a:extLst>
              <a:ext uri="{FF2B5EF4-FFF2-40B4-BE49-F238E27FC236}">
                <a16:creationId xmlns:a16="http://schemas.microsoft.com/office/drawing/2014/main" id="{23747B55-3F40-D421-48FE-6A4930A2562A}"/>
              </a:ext>
            </a:extLst>
          </p:cNvPr>
          <p:cNvSpPr>
            <a:spLocks noGrp="1"/>
          </p:cNvSpPr>
          <p:nvPr>
            <p:ph type="ftr" sz="quarter" idx="3"/>
          </p:nvPr>
        </p:nvSpPr>
        <p:spPr>
          <a:xfrm>
            <a:off x="5313680" y="6356350"/>
            <a:ext cx="2764676" cy="365125"/>
          </a:xfrm>
        </p:spPr>
        <p:txBody>
          <a:bodyPr/>
          <a:lstStyle/>
          <a:p>
            <a:r>
              <a:rPr lang="en-US"/>
              <a:t>A. Siemko – HFM R&amp;D Programme</a:t>
            </a:r>
            <a:endParaRPr lang="en-US" dirty="0"/>
          </a:p>
        </p:txBody>
      </p:sp>
      <p:sp>
        <p:nvSpPr>
          <p:cNvPr id="4" name="Date Placeholder 3">
            <a:extLst>
              <a:ext uri="{FF2B5EF4-FFF2-40B4-BE49-F238E27FC236}">
                <a16:creationId xmlns:a16="http://schemas.microsoft.com/office/drawing/2014/main" id="{8E8FDB02-31F8-0A2A-41F3-FE82E6E62D2E}"/>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pic>
        <p:nvPicPr>
          <p:cNvPr id="6" name="Picture 5">
            <a:extLst>
              <a:ext uri="{FF2B5EF4-FFF2-40B4-BE49-F238E27FC236}">
                <a16:creationId xmlns:a16="http://schemas.microsoft.com/office/drawing/2014/main" id="{6F1E8106-E5C9-DFFA-8D7D-7FA397054DAA}"/>
              </a:ext>
            </a:extLst>
          </p:cNvPr>
          <p:cNvPicPr>
            <a:picLocks noChangeAspect="1"/>
          </p:cNvPicPr>
          <p:nvPr/>
        </p:nvPicPr>
        <p:blipFill>
          <a:blip r:embed="rId4"/>
          <a:stretch>
            <a:fillRect/>
          </a:stretch>
        </p:blipFill>
        <p:spPr>
          <a:xfrm>
            <a:off x="4198825" y="2959325"/>
            <a:ext cx="4751212" cy="3147760"/>
          </a:xfrm>
          <a:prstGeom prst="rect">
            <a:avLst/>
          </a:prstGeom>
        </p:spPr>
      </p:pic>
      <p:sp>
        <p:nvSpPr>
          <p:cNvPr id="9" name="Rectangle 8">
            <a:extLst>
              <a:ext uri="{FF2B5EF4-FFF2-40B4-BE49-F238E27FC236}">
                <a16:creationId xmlns:a16="http://schemas.microsoft.com/office/drawing/2014/main" id="{8FB860B3-6B43-671F-9B6E-F695A34C40BD}"/>
              </a:ext>
            </a:extLst>
          </p:cNvPr>
          <p:cNvSpPr/>
          <p:nvPr/>
        </p:nvSpPr>
        <p:spPr>
          <a:xfrm>
            <a:off x="975758" y="2959325"/>
            <a:ext cx="2908206" cy="430887"/>
          </a:xfrm>
          <a:prstGeom prst="rect">
            <a:avLst/>
          </a:prstGeom>
        </p:spPr>
        <p:txBody>
          <a:bodyPr wrap="square">
            <a:spAutoFit/>
          </a:bodyPr>
          <a:lstStyle/>
          <a:p>
            <a:pPr algn="ctr"/>
            <a:r>
              <a:rPr lang="en-GB" sz="1100" b="1" dirty="0">
                <a:solidFill>
                  <a:schemeClr val="bg1">
                    <a:lumMod val="50000"/>
                  </a:schemeClr>
                </a:solidFill>
              </a:rPr>
              <a:t>Comparisons of critical current densities in available </a:t>
            </a:r>
            <a:r>
              <a:rPr lang="en-GB" sz="1100" b="1" dirty="0" err="1">
                <a:solidFill>
                  <a:schemeClr val="bg1">
                    <a:lumMod val="50000"/>
                  </a:schemeClr>
                </a:solidFill>
              </a:rPr>
              <a:t>ReBCO</a:t>
            </a:r>
            <a:r>
              <a:rPr lang="en-GB" sz="1100" b="1" dirty="0">
                <a:solidFill>
                  <a:schemeClr val="bg1">
                    <a:lumMod val="50000"/>
                  </a:schemeClr>
                </a:solidFill>
              </a:rPr>
              <a:t> tapes</a:t>
            </a:r>
          </a:p>
        </p:txBody>
      </p:sp>
    </p:spTree>
    <p:extLst>
      <p:ext uri="{BB962C8B-B14F-4D97-AF65-F5344CB8AC3E}">
        <p14:creationId xmlns:p14="http://schemas.microsoft.com/office/powerpoint/2010/main" val="1142016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E5C3-47FA-08B0-357A-524A5657DCE6}"/>
              </a:ext>
            </a:extLst>
          </p:cNvPr>
          <p:cNvSpPr>
            <a:spLocks noGrp="1"/>
          </p:cNvSpPr>
          <p:nvPr>
            <p:ph type="title"/>
          </p:nvPr>
        </p:nvSpPr>
        <p:spPr/>
        <p:txBody>
          <a:bodyPr/>
          <a:lstStyle/>
          <a:p>
            <a:r>
              <a:rPr lang="en-US" sz="3600" dirty="0"/>
              <a:t>Outline</a:t>
            </a:r>
            <a:endParaRPr lang="en-GB" dirty="0"/>
          </a:p>
        </p:txBody>
      </p:sp>
      <p:sp>
        <p:nvSpPr>
          <p:cNvPr id="3" name="Content Placeholder 2">
            <a:extLst>
              <a:ext uri="{FF2B5EF4-FFF2-40B4-BE49-F238E27FC236}">
                <a16:creationId xmlns:a16="http://schemas.microsoft.com/office/drawing/2014/main" id="{7095138B-6589-7A29-93E2-E4741F65341A}"/>
              </a:ext>
            </a:extLst>
          </p:cNvPr>
          <p:cNvSpPr>
            <a:spLocks noGrp="1"/>
          </p:cNvSpPr>
          <p:nvPr>
            <p:ph idx="1"/>
          </p:nvPr>
        </p:nvSpPr>
        <p:spPr>
          <a:xfrm>
            <a:off x="457200" y="1028700"/>
            <a:ext cx="8401050" cy="5113834"/>
          </a:xfrm>
        </p:spPr>
        <p:txBody>
          <a:bodyPr>
            <a:normAutofit fontScale="62500" lnSpcReduction="20000"/>
          </a:bodyPr>
          <a:lstStyle/>
          <a:p>
            <a:r>
              <a:rPr lang="en-GB" dirty="0"/>
              <a:t>Current Consortium and main objectives of the HFM R&amp;D Programme</a:t>
            </a:r>
          </a:p>
          <a:p>
            <a:endParaRPr lang="en-GB" dirty="0"/>
          </a:p>
          <a:p>
            <a:r>
              <a:rPr lang="en-GB" dirty="0"/>
              <a:t>Strategy and focus areas for the LTS high-field magnets</a:t>
            </a:r>
          </a:p>
          <a:p>
            <a:pPr lvl="1"/>
            <a:r>
              <a:rPr lang="en-GB" dirty="0"/>
              <a:t>State-of-the-art LTS superconductors and magnet technology</a:t>
            </a:r>
          </a:p>
          <a:p>
            <a:pPr lvl="1"/>
            <a:r>
              <a:rPr lang="en-GB" dirty="0"/>
              <a:t>Development of 12 T Nb</a:t>
            </a:r>
            <a:r>
              <a:rPr lang="en-GB" baseline="-25000" dirty="0"/>
              <a:t>3</a:t>
            </a:r>
            <a:r>
              <a:rPr lang="en-GB" dirty="0"/>
              <a:t>Sn “robust dipole” </a:t>
            </a:r>
          </a:p>
          <a:p>
            <a:pPr lvl="1"/>
            <a:r>
              <a:rPr lang="en-GB" dirty="0"/>
              <a:t>R&amp;D strategy and main focus areas</a:t>
            </a:r>
          </a:p>
          <a:p>
            <a:pPr lvl="1"/>
            <a:endParaRPr lang="en-GB" dirty="0"/>
          </a:p>
          <a:p>
            <a:r>
              <a:rPr lang="en-GB" dirty="0"/>
              <a:t>Strategy and f</a:t>
            </a:r>
            <a:r>
              <a:rPr lang="en-CH" dirty="0"/>
              <a:t>ocus areas for the </a:t>
            </a:r>
            <a:r>
              <a:rPr lang="en-GB" dirty="0"/>
              <a:t>HTS high-field magnets  </a:t>
            </a:r>
          </a:p>
          <a:p>
            <a:pPr lvl="1"/>
            <a:r>
              <a:rPr lang="en-GB" dirty="0"/>
              <a:t>State-of-the-art HTS superconductors and magnet technology</a:t>
            </a:r>
          </a:p>
          <a:p>
            <a:pPr lvl="1"/>
            <a:r>
              <a:rPr lang="en-GB" dirty="0"/>
              <a:t>R&amp;D strategy and main focus areas</a:t>
            </a:r>
          </a:p>
          <a:p>
            <a:pPr lvl="1"/>
            <a:endParaRPr lang="en-GB" dirty="0"/>
          </a:p>
          <a:p>
            <a:r>
              <a:rPr lang="en-CH" sz="3200" dirty="0"/>
              <a:t>Focus areas for </a:t>
            </a:r>
            <a:r>
              <a:rPr lang="en-GB" sz="3200" dirty="0"/>
              <a:t>other domains of interest</a:t>
            </a:r>
          </a:p>
          <a:p>
            <a:endParaRPr lang="en-GB" sz="3200" dirty="0"/>
          </a:p>
          <a:p>
            <a:r>
              <a:rPr lang="en-GB" sz="3200" dirty="0"/>
              <a:t>Key mid-term deliverables until the next update of European Strategy for Particle Physics</a:t>
            </a:r>
          </a:p>
          <a:p>
            <a:endParaRPr lang="en-GB" sz="3200" dirty="0"/>
          </a:p>
          <a:p>
            <a:r>
              <a:rPr lang="en-GB" sz="3200" dirty="0"/>
              <a:t>Final remarks</a:t>
            </a:r>
          </a:p>
          <a:p>
            <a:endParaRPr lang="en-GB" sz="3200" dirty="0"/>
          </a:p>
          <a:p>
            <a:endParaRPr lang="en-GB" sz="1100" dirty="0"/>
          </a:p>
        </p:txBody>
      </p:sp>
      <p:sp>
        <p:nvSpPr>
          <p:cNvPr id="5" name="Footer Placeholder 4">
            <a:extLst>
              <a:ext uri="{FF2B5EF4-FFF2-40B4-BE49-F238E27FC236}">
                <a16:creationId xmlns:a16="http://schemas.microsoft.com/office/drawing/2014/main" id="{48454198-7507-9842-5C29-ED033C05AE83}"/>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6" name="Slide Number Placeholder 5">
            <a:extLst>
              <a:ext uri="{FF2B5EF4-FFF2-40B4-BE49-F238E27FC236}">
                <a16:creationId xmlns:a16="http://schemas.microsoft.com/office/drawing/2014/main" id="{3E8BF71A-EA36-7A36-E2D9-1B12D9E7405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a:t>
            </a:fld>
            <a:endParaRPr lang="en-US"/>
          </a:p>
        </p:txBody>
      </p:sp>
      <p:sp>
        <p:nvSpPr>
          <p:cNvPr id="7" name="Date Placeholder 6">
            <a:extLst>
              <a:ext uri="{FF2B5EF4-FFF2-40B4-BE49-F238E27FC236}">
                <a16:creationId xmlns:a16="http://schemas.microsoft.com/office/drawing/2014/main" id="{C933C374-BAF2-24B5-B212-4FB1A3881122}"/>
              </a:ext>
            </a:extLst>
          </p:cNvPr>
          <p:cNvSpPr>
            <a:spLocks noGrp="1"/>
          </p:cNvSpPr>
          <p:nvPr>
            <p:ph type="dt" sz="half" idx="2"/>
          </p:nvPr>
        </p:nvSpPr>
        <p:spPr>
          <a:xfrm>
            <a:off x="2763520" y="6356349"/>
            <a:ext cx="2764676"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2454703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279BC26-B724-93C2-32E6-42D49D5D4410}"/>
              </a:ext>
            </a:extLst>
          </p:cNvPr>
          <p:cNvSpPr txBox="1"/>
          <p:nvPr/>
        </p:nvSpPr>
        <p:spPr>
          <a:xfrm>
            <a:off x="457199" y="92343"/>
            <a:ext cx="8429945" cy="940443"/>
          </a:xfrm>
          <a:prstGeom prst="rect">
            <a:avLst/>
          </a:prstGeom>
        </p:spPr>
        <p:txBody>
          <a:bodyPr vert="horz" lIns="45720" rIns="45720" rtlCol="0" anchor="ctr">
            <a:normAutofit/>
          </a:bodyPr>
          <a:lstStyle/>
          <a:p>
            <a:pPr>
              <a:spcBef>
                <a:spcPct val="0"/>
              </a:spcBef>
              <a:spcAft>
                <a:spcPts val="600"/>
              </a:spcAft>
            </a:pPr>
            <a:r>
              <a:rPr lang="en-GB" sz="3200" b="1" dirty="0">
                <a:latin typeface="+mj-lt"/>
                <a:ea typeface="+mj-ea"/>
                <a:cs typeface="+mj-cs"/>
              </a:rPr>
              <a:t>State-of-the-art of HTS magnet technology</a:t>
            </a:r>
            <a:endParaRPr lang="en-CH" sz="3200" b="1" dirty="0">
              <a:latin typeface="+mj-lt"/>
              <a:ea typeface="+mj-ea"/>
              <a:cs typeface="+mj-cs"/>
            </a:endParaRPr>
          </a:p>
        </p:txBody>
      </p:sp>
      <p:sp>
        <p:nvSpPr>
          <p:cNvPr id="5" name="Footer Placeholder 4">
            <a:extLst>
              <a:ext uri="{FF2B5EF4-FFF2-40B4-BE49-F238E27FC236}">
                <a16:creationId xmlns:a16="http://schemas.microsoft.com/office/drawing/2014/main" id="{2E07573A-5AAB-0842-0893-806551518416}"/>
              </a:ext>
            </a:extLst>
          </p:cNvPr>
          <p:cNvSpPr>
            <a:spLocks noGrp="1"/>
          </p:cNvSpPr>
          <p:nvPr>
            <p:ph type="ftr" sz="quarter" idx="3"/>
          </p:nvPr>
        </p:nvSpPr>
        <p:spPr>
          <a:xfrm>
            <a:off x="5313680" y="6356350"/>
            <a:ext cx="2764676" cy="365125"/>
          </a:xfrm>
        </p:spPr>
        <p:txBody>
          <a:bodyPr vert="horz" lIns="91440" tIns="45720" rIns="91440" bIns="45720" rtlCol="0" anchor="ctr">
            <a:normAutofit/>
          </a:bodyPr>
          <a:lstStyle/>
          <a:p>
            <a:pPr>
              <a:spcAft>
                <a:spcPts val="600"/>
              </a:spcAft>
            </a:pPr>
            <a:r>
              <a:rPr lang="en-US"/>
              <a:t>A. Siemko – HFM R&amp;D Programme</a:t>
            </a:r>
          </a:p>
        </p:txBody>
      </p:sp>
      <p:sp>
        <p:nvSpPr>
          <p:cNvPr id="6" name="Slide Number Placeholder 5">
            <a:extLst>
              <a:ext uri="{FF2B5EF4-FFF2-40B4-BE49-F238E27FC236}">
                <a16:creationId xmlns:a16="http://schemas.microsoft.com/office/drawing/2014/main" id="{66C524EE-2D4E-3E85-3CCF-797D56318321}"/>
              </a:ext>
            </a:extLst>
          </p:cNvPr>
          <p:cNvSpPr>
            <a:spLocks noGrp="1"/>
          </p:cNvSpPr>
          <p:nvPr>
            <p:ph type="sldNum" sz="quarter" idx="4"/>
          </p:nvPr>
        </p:nvSpPr>
        <p:spPr>
          <a:xfrm>
            <a:off x="8185376" y="6356350"/>
            <a:ext cx="501424" cy="365125"/>
          </a:xfrm>
        </p:spPr>
        <p:txBody>
          <a:bodyPr vert="horz" lIns="91440" tIns="45720" rIns="91440" bIns="45720" rtlCol="0" anchor="ctr">
            <a:normAutofit/>
          </a:bodyPr>
          <a:lstStyle/>
          <a:p>
            <a:pPr>
              <a:spcAft>
                <a:spcPts val="600"/>
              </a:spcAft>
            </a:pPr>
            <a:fld id="{17918391-D411-FE40-AAD7-861AE5233E0E}" type="slidenum">
              <a:rPr lang="en-US" smtClean="0"/>
              <a:pPr>
                <a:spcAft>
                  <a:spcPts val="600"/>
                </a:spcAft>
              </a:pPr>
              <a:t>20</a:t>
            </a:fld>
            <a:endParaRPr lang="en-US"/>
          </a:p>
        </p:txBody>
      </p:sp>
      <p:sp>
        <p:nvSpPr>
          <p:cNvPr id="8" name="Date Placeholder 7">
            <a:extLst>
              <a:ext uri="{FF2B5EF4-FFF2-40B4-BE49-F238E27FC236}">
                <a16:creationId xmlns:a16="http://schemas.microsoft.com/office/drawing/2014/main" id="{434883B6-3D08-1889-F8BA-7D8784C7F9FE}"/>
              </a:ext>
            </a:extLst>
          </p:cNvPr>
          <p:cNvSpPr>
            <a:spLocks noGrp="1"/>
          </p:cNvSpPr>
          <p:nvPr>
            <p:ph type="dt" sz="half" idx="2"/>
          </p:nvPr>
        </p:nvSpPr>
        <p:spPr>
          <a:xfrm>
            <a:off x="2763520" y="6356349"/>
            <a:ext cx="2764675" cy="365125"/>
          </a:xfrm>
        </p:spPr>
        <p:txBody>
          <a:bodyPr vert="horz" lIns="91440" tIns="45720" rIns="91440" bIns="45720" rtlCol="0" anchor="ctr">
            <a:normAutofit lnSpcReduction="10000"/>
          </a:bodyPr>
          <a:lstStyle/>
          <a:p>
            <a:pPr>
              <a:spcAft>
                <a:spcPts val="600"/>
              </a:spcAft>
            </a:pPr>
            <a:r>
              <a:rPr lang="de-CH"/>
              <a:t>Community Report on Accelerators Roadmap  Frascati  13.07.2023</a:t>
            </a:r>
            <a:endParaRPr lang="en-US" dirty="0"/>
          </a:p>
        </p:txBody>
      </p:sp>
      <p:pic>
        <p:nvPicPr>
          <p:cNvPr id="4098" name="Picture 2">
            <a:extLst>
              <a:ext uri="{FF2B5EF4-FFF2-40B4-BE49-F238E27FC236}">
                <a16:creationId xmlns:a16="http://schemas.microsoft.com/office/drawing/2014/main" id="{0A0FF48F-6441-2674-838D-1A87220F7BD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09251" y="4013042"/>
            <a:ext cx="3794322" cy="209628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2B45842-3877-FFF4-B7D0-5C5E9E30817B}"/>
              </a:ext>
            </a:extLst>
          </p:cNvPr>
          <p:cNvGrpSpPr/>
          <p:nvPr/>
        </p:nvGrpSpPr>
        <p:grpSpPr>
          <a:xfrm>
            <a:off x="4637165" y="2109995"/>
            <a:ext cx="4153300" cy="1922995"/>
            <a:chOff x="4184825" y="1234234"/>
            <a:chExt cx="4341683" cy="2525467"/>
          </a:xfrm>
        </p:grpSpPr>
        <p:pic>
          <p:nvPicPr>
            <p:cNvPr id="2" name="Picture 7">
              <a:extLst>
                <a:ext uri="{FF2B5EF4-FFF2-40B4-BE49-F238E27FC236}">
                  <a16:creationId xmlns:a16="http://schemas.microsoft.com/office/drawing/2014/main" id="{6B554B72-E355-8C41-C0B0-E685F8B84E6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7418" y="1237517"/>
              <a:ext cx="4149090" cy="2522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9D046A70-6CC0-5FF9-ED80-0369F94A71DD}"/>
                </a:ext>
              </a:extLst>
            </p:cNvPr>
            <p:cNvSpPr/>
            <p:nvPr/>
          </p:nvSpPr>
          <p:spPr>
            <a:xfrm>
              <a:off x="4184825" y="1234234"/>
              <a:ext cx="2617209" cy="606304"/>
            </a:xfrm>
            <a:prstGeom prst="rect">
              <a:avLst/>
            </a:prstGeom>
          </p:spPr>
          <p:txBody>
            <a:bodyPr wrap="square">
              <a:spAutoFit/>
            </a:bodyPr>
            <a:lstStyle/>
            <a:p>
              <a:r>
                <a:rPr lang="en-GB" sz="1200" b="1" dirty="0">
                  <a:solidFill>
                    <a:schemeClr val="bg1">
                      <a:lumMod val="50000"/>
                    </a:schemeClr>
                  </a:solidFill>
                </a:rPr>
                <a:t>CERN design of HTS 5 T </a:t>
              </a:r>
            </a:p>
            <a:p>
              <a:r>
                <a:rPr lang="en-GB" sz="1200" b="1" dirty="0">
                  <a:solidFill>
                    <a:schemeClr val="bg1">
                      <a:lumMod val="50000"/>
                    </a:schemeClr>
                  </a:solidFill>
                </a:rPr>
                <a:t>insert magnet</a:t>
              </a:r>
            </a:p>
          </p:txBody>
        </p:sp>
      </p:grpSp>
      <p:pic>
        <p:nvPicPr>
          <p:cNvPr id="12" name="Picture 11">
            <a:extLst>
              <a:ext uri="{FF2B5EF4-FFF2-40B4-BE49-F238E27FC236}">
                <a16:creationId xmlns:a16="http://schemas.microsoft.com/office/drawing/2014/main" id="{964102CC-74FD-8F55-34D7-B0502AD5A471}"/>
              </a:ext>
            </a:extLst>
          </p:cNvPr>
          <p:cNvPicPr>
            <a:picLocks noChangeAspect="1"/>
          </p:cNvPicPr>
          <p:nvPr/>
        </p:nvPicPr>
        <p:blipFill rotWithShape="1">
          <a:blip r:embed="rId5">
            <a:extLst>
              <a:ext uri="{28A0092B-C50C-407E-A947-70E740481C1C}">
                <a14:useLocalDpi xmlns:a14="http://schemas.microsoft.com/office/drawing/2010/main" val="0"/>
              </a:ext>
            </a:extLst>
          </a:blip>
          <a:srcRect l="12151" b="22879"/>
          <a:stretch/>
        </p:blipFill>
        <p:spPr>
          <a:xfrm>
            <a:off x="4620126" y="4035490"/>
            <a:ext cx="4074696" cy="2040879"/>
          </a:xfrm>
          <a:prstGeom prst="rect">
            <a:avLst/>
          </a:prstGeom>
        </p:spPr>
      </p:pic>
      <p:sp>
        <p:nvSpPr>
          <p:cNvPr id="15" name="Rectangle 1">
            <a:extLst>
              <a:ext uri="{FF2B5EF4-FFF2-40B4-BE49-F238E27FC236}">
                <a16:creationId xmlns:a16="http://schemas.microsoft.com/office/drawing/2014/main" id="{3FE7F823-6EBE-B872-3202-AB73138745B8}"/>
              </a:ext>
            </a:extLst>
          </p:cNvPr>
          <p:cNvSpPr>
            <a:spLocks noChangeArrowheads="1"/>
          </p:cNvSpPr>
          <p:nvPr/>
        </p:nvSpPr>
        <p:spPr bwMode="auto">
          <a:xfrm>
            <a:off x="503540" y="5847059"/>
            <a:ext cx="2376509" cy="257186"/>
          </a:xfrm>
          <a:prstGeom prst="rect">
            <a:avLst/>
          </a:prstGeom>
          <a:solidFill>
            <a:schemeClr val="bg1">
              <a:lumMod val="65000"/>
            </a:schemeClr>
          </a:solidFill>
          <a:ln>
            <a:noFill/>
          </a:ln>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GB" altLang="en-US" sz="1000" dirty="0">
                <a:latin typeface="Tahoma" panose="020B0604030504040204" pitchFamily="34" charset="0"/>
                <a:cs typeface="Tahoma" panose="020B0604030504040204" pitchFamily="34" charset="0"/>
              </a:rPr>
              <a:t>Courtesy of G. Kirby, J. Van </a:t>
            </a:r>
            <a:r>
              <a:rPr lang="en-GB" altLang="en-US" sz="1000" dirty="0" err="1">
                <a:latin typeface="Tahoma" panose="020B0604030504040204" pitchFamily="34" charset="0"/>
                <a:cs typeface="Tahoma" panose="020B0604030504040204" pitchFamily="34" charset="0"/>
              </a:rPr>
              <a:t>Nugteren</a:t>
            </a:r>
            <a:endParaRPr lang="en-GB" altLang="en-US" sz="1000" dirty="0">
              <a:latin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279BC7AE-7E75-0674-7E6C-FA708328A8C4}"/>
              </a:ext>
            </a:extLst>
          </p:cNvPr>
          <p:cNvSpPr txBox="1"/>
          <p:nvPr/>
        </p:nvSpPr>
        <p:spPr>
          <a:xfrm>
            <a:off x="457200" y="1000623"/>
            <a:ext cx="8333266" cy="1009337"/>
          </a:xfrm>
          <a:prstGeom prst="rect">
            <a:avLst/>
          </a:prstGeom>
          <a:noFill/>
        </p:spPr>
        <p:txBody>
          <a:bodyPr wrap="square">
            <a:normAutofit fontScale="92500" lnSpcReduction="10000"/>
          </a:bodyPr>
          <a:lstStyle/>
          <a:p>
            <a:pPr marL="285750" indent="-285750">
              <a:buFont typeface="Arial" panose="020B0604020202020204" pitchFamily="34" charset="0"/>
              <a:buChar char="•"/>
            </a:pPr>
            <a:r>
              <a:rPr lang="en-US" sz="1400" dirty="0"/>
              <a:t>So far, many small experimental solenoid magnets have been built, but only a few coils for accelerator dipole magnets made either of </a:t>
            </a:r>
            <a:r>
              <a:rPr lang="en-US" sz="1400" dirty="0" err="1"/>
              <a:t>ReBCO</a:t>
            </a:r>
            <a:r>
              <a:rPr lang="en-US" sz="1400" dirty="0"/>
              <a:t> tapes or Bi-2212 cables, and only the first HTS inserts for hybrid dipole demonstrators, such as 5 T inserts at CERN and CEA and 3 T at BNL</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GB" sz="1400" b="1" dirty="0">
                <a:solidFill>
                  <a:srgbClr val="00ADFF"/>
                </a:solidFill>
              </a:rPr>
              <a:t>In practice, all insert coils built for hybrid LTS/HTS magnets had significant performance limitations</a:t>
            </a:r>
          </a:p>
        </p:txBody>
      </p:sp>
      <p:sp>
        <p:nvSpPr>
          <p:cNvPr id="3" name="Rectangle 1">
            <a:extLst>
              <a:ext uri="{FF2B5EF4-FFF2-40B4-BE49-F238E27FC236}">
                <a16:creationId xmlns:a16="http://schemas.microsoft.com/office/drawing/2014/main" id="{BC0624F9-E3C7-06BF-0B80-738051E012EC}"/>
              </a:ext>
            </a:extLst>
          </p:cNvPr>
          <p:cNvSpPr>
            <a:spLocks noChangeArrowheads="1"/>
          </p:cNvSpPr>
          <p:nvPr/>
        </p:nvSpPr>
        <p:spPr bwMode="auto">
          <a:xfrm>
            <a:off x="4629765" y="5819183"/>
            <a:ext cx="2406493" cy="257186"/>
          </a:xfrm>
          <a:prstGeom prst="rect">
            <a:avLst/>
          </a:prstGeom>
          <a:solidFill>
            <a:schemeClr val="accent2"/>
          </a:solidFill>
          <a:ln>
            <a:noFill/>
          </a:ln>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GB" altLang="en-US" sz="1000" dirty="0">
                <a:latin typeface="Tahoma" panose="020B0604030504040204" pitchFamily="34" charset="0"/>
                <a:cs typeface="Tahoma" panose="020B0604030504040204" pitchFamily="34" charset="0"/>
              </a:rPr>
              <a:t>Courtesy of L. Garcia Fajardo, T. Shen</a:t>
            </a:r>
          </a:p>
        </p:txBody>
      </p:sp>
      <p:sp>
        <p:nvSpPr>
          <p:cNvPr id="9" name="Rectangle 1">
            <a:extLst>
              <a:ext uri="{FF2B5EF4-FFF2-40B4-BE49-F238E27FC236}">
                <a16:creationId xmlns:a16="http://schemas.microsoft.com/office/drawing/2014/main" id="{C331E152-2F01-69CC-FAC1-C140AD420A8B}"/>
              </a:ext>
            </a:extLst>
          </p:cNvPr>
          <p:cNvSpPr>
            <a:spLocks noChangeArrowheads="1"/>
          </p:cNvSpPr>
          <p:nvPr/>
        </p:nvSpPr>
        <p:spPr bwMode="auto">
          <a:xfrm>
            <a:off x="7459578" y="4679583"/>
            <a:ext cx="1227221" cy="511743"/>
          </a:xfrm>
          <a:prstGeom prst="rect">
            <a:avLst/>
          </a:prstGeom>
          <a:solidFill>
            <a:schemeClr val="accent2"/>
          </a:solidFill>
          <a:ln>
            <a:noFill/>
          </a:ln>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GB" altLang="en-US" sz="1200" b="1" dirty="0">
                <a:solidFill>
                  <a:srgbClr val="C00000"/>
                </a:solidFill>
                <a:latin typeface="Tahoma" panose="020B0604030504040204" pitchFamily="34" charset="0"/>
                <a:cs typeface="Tahoma" panose="020B0604030504040204" pitchFamily="34" charset="0"/>
              </a:rPr>
              <a:t>LBNL </a:t>
            </a:r>
          </a:p>
          <a:p>
            <a:pPr algn="ctr" eaLnBrk="1" hangingPunct="1">
              <a:lnSpc>
                <a:spcPct val="120000"/>
              </a:lnSpc>
              <a:spcBef>
                <a:spcPct val="0"/>
              </a:spcBef>
              <a:buFontTx/>
              <a:buNone/>
            </a:pPr>
            <a:r>
              <a:rPr lang="en-GB" altLang="en-US" sz="1200" b="1" dirty="0">
                <a:solidFill>
                  <a:srgbClr val="C00000"/>
                </a:solidFill>
                <a:latin typeface="Tahoma" panose="020B0604030504040204" pitchFamily="34" charset="0"/>
                <a:cs typeface="Tahoma" panose="020B0604030504040204" pitchFamily="34" charset="0"/>
              </a:rPr>
              <a:t>Bi-2212 coils</a:t>
            </a:r>
          </a:p>
        </p:txBody>
      </p:sp>
      <p:pic>
        <p:nvPicPr>
          <p:cNvPr id="11" name="Picture 10">
            <a:extLst>
              <a:ext uri="{FF2B5EF4-FFF2-40B4-BE49-F238E27FC236}">
                <a16:creationId xmlns:a16="http://schemas.microsoft.com/office/drawing/2014/main" id="{3CEB5D3B-CC38-93AB-0813-80164C436138}"/>
              </a:ext>
            </a:extLst>
          </p:cNvPr>
          <p:cNvPicPr>
            <a:picLocks noChangeAspect="1"/>
          </p:cNvPicPr>
          <p:nvPr/>
        </p:nvPicPr>
        <p:blipFill rotWithShape="1">
          <a:blip r:embed="rId6"/>
          <a:srcRect l="11879" r="13414"/>
          <a:stretch/>
        </p:blipFill>
        <p:spPr>
          <a:xfrm rot="16200000">
            <a:off x="7439431" y="3457496"/>
            <a:ext cx="669375" cy="1825362"/>
          </a:xfrm>
          <a:prstGeom prst="rect">
            <a:avLst/>
          </a:prstGeom>
        </p:spPr>
      </p:pic>
      <p:pic>
        <p:nvPicPr>
          <p:cNvPr id="14" name="Picture 2" descr="page2image1158784464">
            <a:extLst>
              <a:ext uri="{FF2B5EF4-FFF2-40B4-BE49-F238E27FC236}">
                <a16:creationId xmlns:a16="http://schemas.microsoft.com/office/drawing/2014/main" id="{00A380E9-A276-4C1F-6E0C-58894BF90D4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0479" y="2109995"/>
            <a:ext cx="2852908" cy="18359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age2image1158785200">
            <a:extLst>
              <a:ext uri="{FF2B5EF4-FFF2-40B4-BE49-F238E27FC236}">
                <a16:creationId xmlns:a16="http://schemas.microsoft.com/office/drawing/2014/main" id="{7D4AD1F9-6A95-E2AA-52C4-C929F1D593D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3540" y="3238214"/>
            <a:ext cx="782744" cy="63285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0A6E44A-A336-A0CC-C8EC-11729B1B12D1}"/>
              </a:ext>
            </a:extLst>
          </p:cNvPr>
          <p:cNvSpPr/>
          <p:nvPr/>
        </p:nvSpPr>
        <p:spPr>
          <a:xfrm>
            <a:off x="457199" y="2529091"/>
            <a:ext cx="1482141" cy="646331"/>
          </a:xfrm>
          <a:prstGeom prst="rect">
            <a:avLst/>
          </a:prstGeom>
        </p:spPr>
        <p:txBody>
          <a:bodyPr wrap="square">
            <a:spAutoFit/>
          </a:bodyPr>
          <a:lstStyle/>
          <a:p>
            <a:r>
              <a:rPr lang="en-GB" sz="1200" b="1" dirty="0">
                <a:solidFill>
                  <a:schemeClr val="bg1">
                    <a:lumMod val="50000"/>
                  </a:schemeClr>
                </a:solidFill>
              </a:rPr>
              <a:t>CEA design of Cos-theta HTS </a:t>
            </a:r>
          </a:p>
          <a:p>
            <a:r>
              <a:rPr lang="en-GB" sz="1200" b="1" dirty="0">
                <a:solidFill>
                  <a:schemeClr val="bg1">
                    <a:lumMod val="50000"/>
                  </a:schemeClr>
                </a:solidFill>
              </a:rPr>
              <a:t>5 T insert magnet</a:t>
            </a:r>
          </a:p>
        </p:txBody>
      </p:sp>
      <p:sp>
        <p:nvSpPr>
          <p:cNvPr id="21" name="Rectangle 20">
            <a:extLst>
              <a:ext uri="{FF2B5EF4-FFF2-40B4-BE49-F238E27FC236}">
                <a16:creationId xmlns:a16="http://schemas.microsoft.com/office/drawing/2014/main" id="{3CB0F978-1C58-3F0B-C55E-2576A132F8D8}"/>
              </a:ext>
            </a:extLst>
          </p:cNvPr>
          <p:cNvSpPr/>
          <p:nvPr/>
        </p:nvSpPr>
        <p:spPr>
          <a:xfrm>
            <a:off x="2506578" y="4013042"/>
            <a:ext cx="1801006" cy="461665"/>
          </a:xfrm>
          <a:prstGeom prst="rect">
            <a:avLst/>
          </a:prstGeom>
          <a:solidFill>
            <a:schemeClr val="bg1">
              <a:lumMod val="65000"/>
            </a:schemeClr>
          </a:solidFill>
        </p:spPr>
        <p:txBody>
          <a:bodyPr wrap="square">
            <a:spAutoFit/>
          </a:bodyPr>
          <a:lstStyle/>
          <a:p>
            <a:r>
              <a:rPr lang="en-GB" sz="1200" b="1" dirty="0">
                <a:solidFill>
                  <a:srgbClr val="C00000"/>
                </a:solidFill>
              </a:rPr>
              <a:t>CERN Feather-M2 HTS 5 T insert magnet</a:t>
            </a:r>
          </a:p>
        </p:txBody>
      </p:sp>
    </p:spTree>
    <p:extLst>
      <p:ext uri="{BB962C8B-B14F-4D97-AF65-F5344CB8AC3E}">
        <p14:creationId xmlns:p14="http://schemas.microsoft.com/office/powerpoint/2010/main" val="138153843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346DD4-B6CC-2B89-2D0E-7338A8496F14}"/>
              </a:ext>
            </a:extLst>
          </p:cNvPr>
          <p:cNvPicPr>
            <a:picLocks noChangeAspect="1"/>
          </p:cNvPicPr>
          <p:nvPr/>
        </p:nvPicPr>
        <p:blipFill rotWithShape="1">
          <a:blip r:embed="rId3"/>
          <a:srcRect t="2494" r="17305" b="3860"/>
          <a:stretch/>
        </p:blipFill>
        <p:spPr>
          <a:xfrm rot="3258325">
            <a:off x="4829097" y="763413"/>
            <a:ext cx="1350580" cy="1475920"/>
          </a:xfrm>
          <a:prstGeom prst="rect">
            <a:avLst/>
          </a:prstGeom>
        </p:spPr>
      </p:pic>
      <p:sp>
        <p:nvSpPr>
          <p:cNvPr id="2" name="Title 1">
            <a:extLst>
              <a:ext uri="{FF2B5EF4-FFF2-40B4-BE49-F238E27FC236}">
                <a16:creationId xmlns:a16="http://schemas.microsoft.com/office/drawing/2014/main" id="{FD57849D-1369-E7EA-D23E-0DA783C91AB0}"/>
              </a:ext>
            </a:extLst>
          </p:cNvPr>
          <p:cNvSpPr>
            <a:spLocks noGrp="1"/>
          </p:cNvSpPr>
          <p:nvPr>
            <p:ph type="title"/>
          </p:nvPr>
        </p:nvSpPr>
        <p:spPr>
          <a:xfrm>
            <a:off x="459946" y="126256"/>
            <a:ext cx="8226854" cy="940443"/>
          </a:xfrm>
        </p:spPr>
        <p:txBody>
          <a:bodyPr>
            <a:normAutofit fontScale="90000"/>
          </a:bodyPr>
          <a:lstStyle/>
          <a:p>
            <a:r>
              <a:rPr lang="en-GB" dirty="0"/>
              <a:t>Main challenges facing the development of future HTS high-field magnets</a:t>
            </a:r>
          </a:p>
        </p:txBody>
      </p:sp>
      <p:sp>
        <p:nvSpPr>
          <p:cNvPr id="3" name="Content Placeholder 2">
            <a:extLst>
              <a:ext uri="{FF2B5EF4-FFF2-40B4-BE49-F238E27FC236}">
                <a16:creationId xmlns:a16="http://schemas.microsoft.com/office/drawing/2014/main" id="{AB2D0686-5B84-A9B3-0033-8C3135699A83}"/>
              </a:ext>
            </a:extLst>
          </p:cNvPr>
          <p:cNvSpPr>
            <a:spLocks noGrp="1"/>
          </p:cNvSpPr>
          <p:nvPr>
            <p:ph idx="1"/>
          </p:nvPr>
        </p:nvSpPr>
        <p:spPr>
          <a:xfrm>
            <a:off x="394400" y="1405211"/>
            <a:ext cx="2627013" cy="365125"/>
          </a:xfrm>
        </p:spPr>
        <p:txBody>
          <a:bodyPr>
            <a:normAutofit fontScale="62500" lnSpcReduction="20000"/>
          </a:bodyPr>
          <a:lstStyle/>
          <a:p>
            <a:pPr marL="36576" indent="0">
              <a:buNone/>
            </a:pPr>
            <a:r>
              <a:rPr lang="en-US" sz="3300" b="1" dirty="0">
                <a:solidFill>
                  <a:srgbClr val="C00000"/>
                </a:solidFill>
              </a:rPr>
              <a:t>HTS Conductors</a:t>
            </a:r>
          </a:p>
        </p:txBody>
      </p:sp>
      <p:sp>
        <p:nvSpPr>
          <p:cNvPr id="8" name="Footer Placeholder 7">
            <a:extLst>
              <a:ext uri="{FF2B5EF4-FFF2-40B4-BE49-F238E27FC236}">
                <a16:creationId xmlns:a16="http://schemas.microsoft.com/office/drawing/2014/main" id="{53250392-1ADF-166C-CB74-F23F38596454}"/>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9" name="Slide Number Placeholder 8">
            <a:extLst>
              <a:ext uri="{FF2B5EF4-FFF2-40B4-BE49-F238E27FC236}">
                <a16:creationId xmlns:a16="http://schemas.microsoft.com/office/drawing/2014/main" id="{80E998F8-9C8C-75D7-61DD-8D1D295934BD}"/>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21</a:t>
            </a:fld>
            <a:endParaRPr lang="en-US"/>
          </a:p>
        </p:txBody>
      </p:sp>
      <p:sp>
        <p:nvSpPr>
          <p:cNvPr id="5" name="Date Placeholder 4">
            <a:extLst>
              <a:ext uri="{FF2B5EF4-FFF2-40B4-BE49-F238E27FC236}">
                <a16:creationId xmlns:a16="http://schemas.microsoft.com/office/drawing/2014/main" id="{6E67574F-A590-8B2F-A8A7-222A20D05570}"/>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
        <p:nvSpPr>
          <p:cNvPr id="7" name="Content Placeholder 2">
            <a:extLst>
              <a:ext uri="{FF2B5EF4-FFF2-40B4-BE49-F238E27FC236}">
                <a16:creationId xmlns:a16="http://schemas.microsoft.com/office/drawing/2014/main" id="{30036B27-3802-4826-380B-250736A3AE2A}"/>
              </a:ext>
            </a:extLst>
          </p:cNvPr>
          <p:cNvSpPr txBox="1">
            <a:spLocks/>
          </p:cNvSpPr>
          <p:nvPr/>
        </p:nvSpPr>
        <p:spPr>
          <a:xfrm>
            <a:off x="397412" y="2108848"/>
            <a:ext cx="8349175" cy="4076440"/>
          </a:xfrm>
          <a:prstGeom prst="rect">
            <a:avLst/>
          </a:prstGeom>
        </p:spPr>
        <p:txBody>
          <a:bodyPr vert="horz">
            <a:normAutofit fontScale="62500" lnSpcReduction="20000"/>
          </a:bodyPr>
          <a:lstStyle>
            <a:lvl1pPr marL="493776" indent="-457200" algn="l" rtl="0" eaLnBrk="1" latinLnBrk="0" hangingPunct="1">
              <a:spcBef>
                <a:spcPct val="20000"/>
              </a:spcBef>
              <a:buClr>
                <a:schemeClr val="tx1"/>
              </a:buClr>
              <a:buSzPct val="80000"/>
              <a:buFont typeface="Arial" panose="020B0604020202020204" pitchFamily="34" charset="0"/>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2800" dirty="0"/>
              <a:t>Current main </a:t>
            </a:r>
            <a:r>
              <a:rPr lang="en-US" sz="2800" dirty="0">
                <a:solidFill>
                  <a:srgbClr val="00ADFF"/>
                </a:solidFill>
              </a:rPr>
              <a:t>limitations of HTS conductors specific to accelerator magnets</a:t>
            </a:r>
            <a:r>
              <a:rPr lang="en-US" sz="2800" dirty="0"/>
              <a:t>:</a:t>
            </a:r>
          </a:p>
          <a:p>
            <a:pPr lvl="1"/>
            <a:endParaRPr lang="en-US" sz="2400" dirty="0"/>
          </a:p>
          <a:p>
            <a:pPr lvl="1"/>
            <a:r>
              <a:rPr lang="en-US" sz="2200" dirty="0" err="1"/>
              <a:t>ReBCO</a:t>
            </a:r>
            <a:r>
              <a:rPr lang="en-US" sz="2200" dirty="0"/>
              <a:t> conductor </a:t>
            </a:r>
            <a:r>
              <a:rPr lang="en-US" sz="2200" dirty="0">
                <a:solidFill>
                  <a:srgbClr val="00ADFF"/>
                </a:solidFill>
              </a:rPr>
              <a:t>shear stress sensitivity </a:t>
            </a:r>
            <a:r>
              <a:rPr lang="en-US" sz="2200" dirty="0"/>
              <a:t>and degradation caused by delamination</a:t>
            </a:r>
          </a:p>
          <a:p>
            <a:pPr lvl="1"/>
            <a:endParaRPr lang="en-US" sz="1500" dirty="0"/>
          </a:p>
          <a:p>
            <a:pPr lvl="1"/>
            <a:r>
              <a:rPr lang="en-US" sz="2200" dirty="0">
                <a:solidFill>
                  <a:srgbClr val="00ADFF"/>
                </a:solidFill>
              </a:rPr>
              <a:t>Large </a:t>
            </a:r>
            <a:r>
              <a:rPr lang="en-US" sz="2200" dirty="0" err="1">
                <a:solidFill>
                  <a:srgbClr val="00ADFF"/>
                </a:solidFill>
              </a:rPr>
              <a:t>magnetisation</a:t>
            </a:r>
            <a:r>
              <a:rPr lang="en-US" sz="2200" dirty="0">
                <a:solidFill>
                  <a:srgbClr val="00ADFF"/>
                </a:solidFill>
              </a:rPr>
              <a:t> </a:t>
            </a:r>
            <a:r>
              <a:rPr lang="en-US" sz="2200" dirty="0"/>
              <a:t>of </a:t>
            </a:r>
            <a:r>
              <a:rPr lang="en-US" sz="2200" dirty="0" err="1"/>
              <a:t>ReBCO</a:t>
            </a:r>
            <a:r>
              <a:rPr lang="en-US" sz="2200" dirty="0"/>
              <a:t> conductors (due to the tape shape) and resulting field errors</a:t>
            </a:r>
          </a:p>
          <a:p>
            <a:pPr lvl="1"/>
            <a:endParaRPr lang="en-US" sz="1500" dirty="0"/>
          </a:p>
          <a:p>
            <a:pPr lvl="1"/>
            <a:r>
              <a:rPr lang="en-US" sz="2200" dirty="0">
                <a:solidFill>
                  <a:srgbClr val="00ADFF"/>
                </a:solidFill>
              </a:rPr>
              <a:t>AC losses</a:t>
            </a:r>
            <a:r>
              <a:rPr lang="en-US" sz="2200" dirty="0"/>
              <a:t> (magnetic hysteresis, coupling and eddy currents) are major drawbacks of </a:t>
            </a:r>
            <a:r>
              <a:rPr lang="en-US" sz="2200" dirty="0" err="1"/>
              <a:t>ReBCO</a:t>
            </a:r>
            <a:r>
              <a:rPr lang="en-US" sz="2200" dirty="0"/>
              <a:t>. With significant “filamentation” the </a:t>
            </a:r>
            <a:r>
              <a:rPr lang="en-US" sz="2200" dirty="0" err="1"/>
              <a:t>ReBCO</a:t>
            </a:r>
            <a:r>
              <a:rPr lang="en-US" sz="2200" dirty="0"/>
              <a:t> losses compare to Nb</a:t>
            </a:r>
            <a:r>
              <a:rPr lang="en-US" sz="2200" baseline="-25000" dirty="0"/>
              <a:t>3</a:t>
            </a:r>
            <a:r>
              <a:rPr lang="en-US" sz="2200" dirty="0"/>
              <a:t>Sn (at &gt; 10 T)</a:t>
            </a:r>
          </a:p>
          <a:p>
            <a:pPr lvl="1"/>
            <a:endParaRPr lang="en-US" sz="1500" dirty="0"/>
          </a:p>
          <a:p>
            <a:pPr lvl="1"/>
            <a:r>
              <a:rPr lang="en-US" sz="2200" dirty="0">
                <a:solidFill>
                  <a:srgbClr val="00ADFF"/>
                </a:solidFill>
              </a:rPr>
              <a:t>Limited ability to bend </a:t>
            </a:r>
            <a:r>
              <a:rPr lang="en-US" sz="2200" dirty="0"/>
              <a:t>at small radii of </a:t>
            </a:r>
            <a:r>
              <a:rPr lang="en-US" sz="2200" dirty="0" err="1"/>
              <a:t>ReBCO</a:t>
            </a:r>
            <a:r>
              <a:rPr lang="en-US" sz="2200" dirty="0"/>
              <a:t> tapes is forcing specific designs of coil ends</a:t>
            </a:r>
          </a:p>
          <a:p>
            <a:pPr lvl="1"/>
            <a:endParaRPr lang="en-US" sz="1500" dirty="0"/>
          </a:p>
          <a:p>
            <a:pPr lvl="1"/>
            <a:r>
              <a:rPr lang="en-US" sz="2200" dirty="0"/>
              <a:t>Quench protection of accelerator size magnets due to </a:t>
            </a:r>
            <a:r>
              <a:rPr lang="en-US" sz="2200" dirty="0">
                <a:solidFill>
                  <a:srgbClr val="00ADFF"/>
                </a:solidFill>
              </a:rPr>
              <a:t>low quench propagation velocity </a:t>
            </a:r>
            <a:r>
              <a:rPr lang="en-US" sz="2200" dirty="0"/>
              <a:t>and high stored energy density in coils made of </a:t>
            </a:r>
            <a:r>
              <a:rPr lang="en-US" sz="2200" dirty="0" err="1"/>
              <a:t>ReBCO</a:t>
            </a:r>
            <a:r>
              <a:rPr lang="en-US" sz="2200" dirty="0"/>
              <a:t> as well as Bi-2212 </a:t>
            </a:r>
          </a:p>
          <a:p>
            <a:pPr lvl="1"/>
            <a:endParaRPr lang="en-US" sz="1500" dirty="0"/>
          </a:p>
          <a:p>
            <a:pPr lvl="1"/>
            <a:r>
              <a:rPr lang="en-US" sz="2200" dirty="0">
                <a:solidFill>
                  <a:srgbClr val="00ADFF"/>
                </a:solidFill>
              </a:rPr>
              <a:t>Anisotropy </a:t>
            </a:r>
            <a:r>
              <a:rPr lang="en-US" sz="2200" dirty="0"/>
              <a:t>of </a:t>
            </a:r>
            <a:r>
              <a:rPr lang="en-US" sz="2200" dirty="0" err="1"/>
              <a:t>ReBCO</a:t>
            </a:r>
            <a:r>
              <a:rPr lang="en-US" sz="2200" dirty="0"/>
              <a:t> tapes properties, including mechanical properties. Uniformity of tapes and cables along the length and lot to lot, impacting on magnet protection</a:t>
            </a:r>
          </a:p>
          <a:p>
            <a:pPr lvl="1"/>
            <a:endParaRPr lang="en-US" sz="2200" dirty="0"/>
          </a:p>
          <a:p>
            <a:pPr lvl="1"/>
            <a:endParaRPr lang="en-US" sz="1500" dirty="0"/>
          </a:p>
          <a:p>
            <a:pPr lvl="1"/>
            <a:r>
              <a:rPr lang="en-US" sz="2200" dirty="0"/>
              <a:t>Bi-2212 conductor stress/strain sensitivity and degradation</a:t>
            </a:r>
          </a:p>
          <a:p>
            <a:pPr lvl="1"/>
            <a:r>
              <a:rPr lang="en-US" sz="2200" dirty="0"/>
              <a:t>Very complex Reaction Heat Treatment for Bi-2212</a:t>
            </a:r>
          </a:p>
          <a:p>
            <a:pPr lvl="1"/>
            <a:r>
              <a:rPr lang="en-US" sz="2200" dirty="0"/>
              <a:t>…</a:t>
            </a:r>
          </a:p>
        </p:txBody>
      </p:sp>
      <p:grpSp>
        <p:nvGrpSpPr>
          <p:cNvPr id="15" name="Group 14">
            <a:extLst>
              <a:ext uri="{FF2B5EF4-FFF2-40B4-BE49-F238E27FC236}">
                <a16:creationId xmlns:a16="http://schemas.microsoft.com/office/drawing/2014/main" id="{EBEF529C-96A8-EB92-7962-4EB980DAA07C}"/>
              </a:ext>
            </a:extLst>
          </p:cNvPr>
          <p:cNvGrpSpPr/>
          <p:nvPr/>
        </p:nvGrpSpPr>
        <p:grpSpPr>
          <a:xfrm>
            <a:off x="6519429" y="720692"/>
            <a:ext cx="2333207" cy="1182661"/>
            <a:chOff x="3480173" y="1221555"/>
            <a:chExt cx="2627013" cy="1256417"/>
          </a:xfrm>
        </p:grpSpPr>
        <p:pic>
          <p:nvPicPr>
            <p:cNvPr id="13" name="Picture 56">
              <a:extLst>
                <a:ext uri="{FF2B5EF4-FFF2-40B4-BE49-F238E27FC236}">
                  <a16:creationId xmlns:a16="http://schemas.microsoft.com/office/drawing/2014/main" id="{197FA144-A141-34AA-FC50-493B47B5F29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1373"/>
            <a:stretch/>
          </p:blipFill>
          <p:spPr bwMode="auto">
            <a:xfrm>
              <a:off x="3480173" y="1221555"/>
              <a:ext cx="2627013" cy="125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708688">
                        <a:alpha val="74998"/>
                      </a:srgbClr>
                    </a:outerShdw>
                  </a:effectLst>
                </a14:hiddenEffects>
              </a:ext>
            </a:extLst>
          </p:spPr>
        </p:pic>
        <p:pic>
          <p:nvPicPr>
            <p:cNvPr id="14" name="Picture 13">
              <a:extLst>
                <a:ext uri="{FF2B5EF4-FFF2-40B4-BE49-F238E27FC236}">
                  <a16:creationId xmlns:a16="http://schemas.microsoft.com/office/drawing/2014/main" id="{0606B756-7BE6-808F-7F3B-8AA4E83C63A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17028" y="2207894"/>
              <a:ext cx="490157" cy="245079"/>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Schematic view of the layered structure of a REBCO tape.">
            <a:extLst>
              <a:ext uri="{FF2B5EF4-FFF2-40B4-BE49-F238E27FC236}">
                <a16:creationId xmlns:a16="http://schemas.microsoft.com/office/drawing/2014/main" id="{98E85693-A833-CD7A-7FEE-43663D8F77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840" y="1051948"/>
            <a:ext cx="2120899" cy="858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0EDEBE4-B7BE-E784-5CFB-3E882606CF0B}"/>
              </a:ext>
            </a:extLst>
          </p:cNvPr>
          <p:cNvSpPr txBox="1"/>
          <p:nvPr/>
        </p:nvSpPr>
        <p:spPr>
          <a:xfrm>
            <a:off x="4657267" y="1689828"/>
            <a:ext cx="1508781" cy="246221"/>
          </a:xfrm>
          <a:prstGeom prst="rect">
            <a:avLst/>
          </a:prstGeom>
          <a:noFill/>
        </p:spPr>
        <p:txBody>
          <a:bodyPr wrap="square">
            <a:spAutoFit/>
          </a:bodyPr>
          <a:lstStyle/>
          <a:p>
            <a:r>
              <a:rPr lang="en-US" sz="1000" b="1" dirty="0">
                <a:solidFill>
                  <a:srgbClr val="002060"/>
                </a:solidFill>
              </a:rPr>
              <a:t>CORC</a:t>
            </a:r>
            <a:r>
              <a:rPr lang="en-US" sz="1000" b="1" baseline="30000" dirty="0">
                <a:solidFill>
                  <a:srgbClr val="002060"/>
                </a:solidFill>
              </a:rPr>
              <a:t>®</a:t>
            </a:r>
            <a:r>
              <a:rPr lang="en-US" sz="1000" b="1" dirty="0">
                <a:solidFill>
                  <a:srgbClr val="002060"/>
                </a:solidFill>
              </a:rPr>
              <a:t> round cables </a:t>
            </a:r>
          </a:p>
        </p:txBody>
      </p:sp>
      <p:sp>
        <p:nvSpPr>
          <p:cNvPr id="11" name="TextBox 10">
            <a:extLst>
              <a:ext uri="{FF2B5EF4-FFF2-40B4-BE49-F238E27FC236}">
                <a16:creationId xmlns:a16="http://schemas.microsoft.com/office/drawing/2014/main" id="{4FF1B32F-07DD-6744-2125-F98D07AE7F06}"/>
              </a:ext>
            </a:extLst>
          </p:cNvPr>
          <p:cNvSpPr txBox="1"/>
          <p:nvPr/>
        </p:nvSpPr>
        <p:spPr>
          <a:xfrm>
            <a:off x="7550426" y="672712"/>
            <a:ext cx="1269899" cy="246221"/>
          </a:xfrm>
          <a:prstGeom prst="rect">
            <a:avLst/>
          </a:prstGeom>
          <a:noFill/>
        </p:spPr>
        <p:txBody>
          <a:bodyPr wrap="none" rtlCol="0">
            <a:spAutoFit/>
          </a:bodyPr>
          <a:lstStyle/>
          <a:p>
            <a:r>
              <a:rPr lang="en-US" sz="1000" b="1" dirty="0" err="1">
                <a:solidFill>
                  <a:srgbClr val="002060"/>
                </a:solidFill>
              </a:rPr>
              <a:t>Roebel</a:t>
            </a:r>
            <a:r>
              <a:rPr lang="en-US" sz="1000" b="1" dirty="0">
                <a:solidFill>
                  <a:srgbClr val="002060"/>
                </a:solidFill>
              </a:rPr>
              <a:t> flat cables</a:t>
            </a:r>
          </a:p>
        </p:txBody>
      </p:sp>
    </p:spTree>
    <p:extLst>
      <p:ext uri="{BB962C8B-B14F-4D97-AF65-F5344CB8AC3E}">
        <p14:creationId xmlns:p14="http://schemas.microsoft.com/office/powerpoint/2010/main" val="2694949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849D-1369-E7EA-D23E-0DA783C91AB0}"/>
              </a:ext>
            </a:extLst>
          </p:cNvPr>
          <p:cNvSpPr>
            <a:spLocks noGrp="1"/>
          </p:cNvSpPr>
          <p:nvPr>
            <p:ph type="title"/>
          </p:nvPr>
        </p:nvSpPr>
        <p:spPr>
          <a:xfrm>
            <a:off x="457200" y="113974"/>
            <a:ext cx="8226854" cy="940443"/>
          </a:xfrm>
        </p:spPr>
        <p:txBody>
          <a:bodyPr>
            <a:normAutofit fontScale="90000"/>
          </a:bodyPr>
          <a:lstStyle/>
          <a:p>
            <a:r>
              <a:rPr lang="en-CH" dirty="0"/>
              <a:t>R&amp;D Strategy and Focus Areas for the </a:t>
            </a:r>
            <a:r>
              <a:rPr lang="en-GB" dirty="0"/>
              <a:t>HTS high-field magnets</a:t>
            </a:r>
            <a:endParaRPr lang="en-CH" dirty="0"/>
          </a:p>
        </p:txBody>
      </p:sp>
      <p:sp>
        <p:nvSpPr>
          <p:cNvPr id="3" name="Content Placeholder 2">
            <a:extLst>
              <a:ext uri="{FF2B5EF4-FFF2-40B4-BE49-F238E27FC236}">
                <a16:creationId xmlns:a16="http://schemas.microsoft.com/office/drawing/2014/main" id="{AB2D0686-5B84-A9B3-0033-8C3135699A83}"/>
              </a:ext>
            </a:extLst>
          </p:cNvPr>
          <p:cNvSpPr>
            <a:spLocks noGrp="1"/>
          </p:cNvSpPr>
          <p:nvPr>
            <p:ph idx="1"/>
          </p:nvPr>
        </p:nvSpPr>
        <p:spPr>
          <a:xfrm>
            <a:off x="457200" y="1345915"/>
            <a:ext cx="8226854" cy="2037841"/>
          </a:xfrm>
        </p:spPr>
        <p:txBody>
          <a:bodyPr>
            <a:normAutofit fontScale="70000" lnSpcReduction="20000"/>
          </a:bodyPr>
          <a:lstStyle/>
          <a:p>
            <a:pPr lvl="1"/>
            <a:r>
              <a:rPr lang="en-US" dirty="0"/>
              <a:t>The broader HTS magnet technology, including cable design, coil design, joints, quench detection and magnet protection remains at an early stage of development</a:t>
            </a:r>
          </a:p>
          <a:p>
            <a:pPr lvl="1"/>
            <a:endParaRPr lang="en-US" dirty="0"/>
          </a:p>
          <a:p>
            <a:pPr lvl="1"/>
            <a:r>
              <a:rPr lang="en-US" dirty="0"/>
              <a:t>The main focus area is </a:t>
            </a:r>
            <a:r>
              <a:rPr lang="en-US" dirty="0">
                <a:solidFill>
                  <a:srgbClr val="00ADFF"/>
                </a:solidFill>
              </a:rPr>
              <a:t>demonstration of the suitability of state-of-the-art HTS</a:t>
            </a:r>
            <a:r>
              <a:rPr lang="en-US" dirty="0"/>
              <a:t> conductors for accelerator magnets, providing a proof of principle of HTS magnet technology beyond the capability of LTS Nb</a:t>
            </a:r>
            <a:r>
              <a:rPr lang="en-US" baseline="-25000" dirty="0"/>
              <a:t>3</a:t>
            </a:r>
            <a:r>
              <a:rPr lang="en-US" dirty="0"/>
              <a:t>Sn technology</a:t>
            </a:r>
          </a:p>
        </p:txBody>
      </p:sp>
      <p:grpSp>
        <p:nvGrpSpPr>
          <p:cNvPr id="4" name="Group 3">
            <a:extLst>
              <a:ext uri="{FF2B5EF4-FFF2-40B4-BE49-F238E27FC236}">
                <a16:creationId xmlns:a16="http://schemas.microsoft.com/office/drawing/2014/main" id="{0321D9D1-D8E9-F6A2-CBCD-509D38E3C1AB}"/>
              </a:ext>
            </a:extLst>
          </p:cNvPr>
          <p:cNvGrpSpPr/>
          <p:nvPr/>
        </p:nvGrpSpPr>
        <p:grpSpPr>
          <a:xfrm>
            <a:off x="220656" y="3277578"/>
            <a:ext cx="8699942" cy="2530720"/>
            <a:chOff x="254908" y="1090214"/>
            <a:chExt cx="8699942" cy="2530720"/>
          </a:xfrm>
        </p:grpSpPr>
        <p:graphicFrame>
          <p:nvGraphicFramePr>
            <p:cNvPr id="8" name="Diagram 7">
              <a:extLst>
                <a:ext uri="{FF2B5EF4-FFF2-40B4-BE49-F238E27FC236}">
                  <a16:creationId xmlns:a16="http://schemas.microsoft.com/office/drawing/2014/main" id="{975CD6AD-34CD-D76A-10CA-F6CC7148E583}"/>
                </a:ext>
              </a:extLst>
            </p:cNvPr>
            <p:cNvGraphicFramePr/>
            <p:nvPr>
              <p:extLst>
                <p:ext uri="{D42A27DB-BD31-4B8C-83A1-F6EECF244321}">
                  <p14:modId xmlns:p14="http://schemas.microsoft.com/office/powerpoint/2010/main" val="3116452192"/>
                </p:ext>
              </p:extLst>
            </p:nvPr>
          </p:nvGraphicFramePr>
          <p:xfrm>
            <a:off x="254908" y="1869388"/>
            <a:ext cx="4184852" cy="1745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D9E75F9F-F420-757F-3CA9-D152C0C1D970}"/>
                </a:ext>
              </a:extLst>
            </p:cNvPr>
            <p:cNvGraphicFramePr/>
            <p:nvPr>
              <p:extLst>
                <p:ext uri="{D42A27DB-BD31-4B8C-83A1-F6EECF244321}">
                  <p14:modId xmlns:p14="http://schemas.microsoft.com/office/powerpoint/2010/main" val="3787040611"/>
                </p:ext>
              </p:extLst>
            </p:nvPr>
          </p:nvGraphicFramePr>
          <p:xfrm>
            <a:off x="4840050" y="1875393"/>
            <a:ext cx="4114800" cy="17455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0" name="Group 9">
              <a:extLst>
                <a:ext uri="{FF2B5EF4-FFF2-40B4-BE49-F238E27FC236}">
                  <a16:creationId xmlns:a16="http://schemas.microsoft.com/office/drawing/2014/main" id="{579023CD-CA92-52D1-980B-EE38F0A01496}"/>
                </a:ext>
              </a:extLst>
            </p:cNvPr>
            <p:cNvGrpSpPr/>
            <p:nvPr/>
          </p:nvGrpSpPr>
          <p:grpSpPr>
            <a:xfrm>
              <a:off x="3138099" y="1090214"/>
              <a:ext cx="1313773" cy="1398344"/>
              <a:chOff x="2892922" y="610938"/>
              <a:chExt cx="1313773" cy="2081345"/>
            </a:xfrm>
          </p:grpSpPr>
          <p:sp>
            <p:nvSpPr>
              <p:cNvPr id="14" name="Chevron 13">
                <a:extLst>
                  <a:ext uri="{FF2B5EF4-FFF2-40B4-BE49-F238E27FC236}">
                    <a16:creationId xmlns:a16="http://schemas.microsoft.com/office/drawing/2014/main" id="{A7AC4706-9609-2AE4-D084-093094F381FE}"/>
                  </a:ext>
                </a:extLst>
              </p:cNvPr>
              <p:cNvSpPr/>
              <p:nvPr/>
            </p:nvSpPr>
            <p:spPr>
              <a:xfrm rot="5400000">
                <a:off x="2722985" y="1208573"/>
                <a:ext cx="1745542" cy="1221878"/>
              </a:xfrm>
              <a:prstGeom prst="chevron">
                <a:avLst/>
              </a:prstGeom>
              <a:solidFill>
                <a:schemeClr val="tx1">
                  <a:lumMod val="5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Chevron 4">
                <a:extLst>
                  <a:ext uri="{FF2B5EF4-FFF2-40B4-BE49-F238E27FC236}">
                    <a16:creationId xmlns:a16="http://schemas.microsoft.com/office/drawing/2014/main" id="{CFCE6F04-0D53-58FB-EE26-3A7AA1736754}"/>
                  </a:ext>
                </a:extLst>
              </p:cNvPr>
              <p:cNvSpPr txBox="1"/>
              <p:nvPr/>
            </p:nvSpPr>
            <p:spPr>
              <a:xfrm>
                <a:off x="2892922" y="610938"/>
                <a:ext cx="1221878" cy="5236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GB" sz="1900" kern="1200"/>
              </a:p>
            </p:txBody>
          </p:sp>
        </p:grpSp>
        <p:grpSp>
          <p:nvGrpSpPr>
            <p:cNvPr id="11" name="Group 10">
              <a:extLst>
                <a:ext uri="{FF2B5EF4-FFF2-40B4-BE49-F238E27FC236}">
                  <a16:creationId xmlns:a16="http://schemas.microsoft.com/office/drawing/2014/main" id="{3964B999-DF5F-F3B6-DA83-5810ACC61E5A}"/>
                </a:ext>
              </a:extLst>
            </p:cNvPr>
            <p:cNvGrpSpPr/>
            <p:nvPr/>
          </p:nvGrpSpPr>
          <p:grpSpPr>
            <a:xfrm>
              <a:off x="4760267" y="1102349"/>
              <a:ext cx="1301661" cy="1380176"/>
              <a:chOff x="2892922" y="610938"/>
              <a:chExt cx="1301661" cy="2054302"/>
            </a:xfrm>
          </p:grpSpPr>
          <p:sp>
            <p:nvSpPr>
              <p:cNvPr id="12" name="Chevron 11">
                <a:extLst>
                  <a:ext uri="{FF2B5EF4-FFF2-40B4-BE49-F238E27FC236}">
                    <a16:creationId xmlns:a16="http://schemas.microsoft.com/office/drawing/2014/main" id="{F1D91493-118D-7D95-88E0-3A8C685BF24B}"/>
                  </a:ext>
                </a:extLst>
              </p:cNvPr>
              <p:cNvSpPr/>
              <p:nvPr/>
            </p:nvSpPr>
            <p:spPr>
              <a:xfrm rot="5400000">
                <a:off x="2710873" y="1181531"/>
                <a:ext cx="1745541" cy="1221878"/>
              </a:xfrm>
              <a:prstGeom prst="chevron">
                <a:avLst/>
              </a:prstGeom>
              <a:solidFill>
                <a:schemeClr val="tx1">
                  <a:lumMod val="5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Chevron 4">
                <a:extLst>
                  <a:ext uri="{FF2B5EF4-FFF2-40B4-BE49-F238E27FC236}">
                    <a16:creationId xmlns:a16="http://schemas.microsoft.com/office/drawing/2014/main" id="{5D878D9D-D008-EBEB-6DE0-6BB004D82370}"/>
                  </a:ext>
                </a:extLst>
              </p:cNvPr>
              <p:cNvSpPr txBox="1"/>
              <p:nvPr/>
            </p:nvSpPr>
            <p:spPr>
              <a:xfrm>
                <a:off x="2892922" y="610938"/>
                <a:ext cx="1221878" cy="5236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GB" sz="1900" kern="1200"/>
              </a:p>
            </p:txBody>
          </p:sp>
        </p:grpSp>
      </p:grpSp>
      <p:sp>
        <p:nvSpPr>
          <p:cNvPr id="17" name="Footer Placeholder 16">
            <a:extLst>
              <a:ext uri="{FF2B5EF4-FFF2-40B4-BE49-F238E27FC236}">
                <a16:creationId xmlns:a16="http://schemas.microsoft.com/office/drawing/2014/main" id="{73CBE04F-BE22-E3C9-1F7F-8E8858A61373}"/>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18" name="Slide Number Placeholder 17">
            <a:extLst>
              <a:ext uri="{FF2B5EF4-FFF2-40B4-BE49-F238E27FC236}">
                <a16:creationId xmlns:a16="http://schemas.microsoft.com/office/drawing/2014/main" id="{C32FFDA6-4C14-1AF1-F579-A8FA18C9BB21}"/>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22</a:t>
            </a:fld>
            <a:endParaRPr lang="en-US"/>
          </a:p>
        </p:txBody>
      </p:sp>
      <p:sp>
        <p:nvSpPr>
          <p:cNvPr id="5" name="Date Placeholder 4">
            <a:extLst>
              <a:ext uri="{FF2B5EF4-FFF2-40B4-BE49-F238E27FC236}">
                <a16:creationId xmlns:a16="http://schemas.microsoft.com/office/drawing/2014/main" id="{7B40110E-7AB8-F725-8EB4-BE2C1D90530E}"/>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1376915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279BC26-B724-93C2-32E6-42D49D5D4410}"/>
              </a:ext>
            </a:extLst>
          </p:cNvPr>
          <p:cNvSpPr txBox="1"/>
          <p:nvPr/>
        </p:nvSpPr>
        <p:spPr>
          <a:xfrm>
            <a:off x="369871" y="-3791"/>
            <a:ext cx="8517276" cy="940443"/>
          </a:xfrm>
          <a:prstGeom prst="rect">
            <a:avLst/>
          </a:prstGeom>
        </p:spPr>
        <p:txBody>
          <a:bodyPr vert="horz" lIns="45720" rIns="45720" rtlCol="0" anchor="ctr">
            <a:normAutofit/>
          </a:bodyPr>
          <a:lstStyle/>
          <a:p>
            <a:pPr>
              <a:spcBef>
                <a:spcPct val="0"/>
              </a:spcBef>
              <a:spcAft>
                <a:spcPts val="600"/>
              </a:spcAft>
            </a:pPr>
            <a:r>
              <a:rPr lang="en-CH" sz="3600" b="1" dirty="0">
                <a:latin typeface="+mj-lt"/>
                <a:ea typeface="+mj-ea"/>
                <a:cs typeface="+mj-cs"/>
              </a:rPr>
              <a:t>HTS is the only path beyond 16 Tesla</a:t>
            </a:r>
          </a:p>
        </p:txBody>
      </p:sp>
      <p:sp>
        <p:nvSpPr>
          <p:cNvPr id="5" name="Footer Placeholder 4">
            <a:extLst>
              <a:ext uri="{FF2B5EF4-FFF2-40B4-BE49-F238E27FC236}">
                <a16:creationId xmlns:a16="http://schemas.microsoft.com/office/drawing/2014/main" id="{2E07573A-5AAB-0842-0893-806551518416}"/>
              </a:ext>
            </a:extLst>
          </p:cNvPr>
          <p:cNvSpPr>
            <a:spLocks noGrp="1"/>
          </p:cNvSpPr>
          <p:nvPr>
            <p:ph type="ftr" sz="quarter" idx="3"/>
          </p:nvPr>
        </p:nvSpPr>
        <p:spPr>
          <a:xfrm>
            <a:off x="5313680" y="6356350"/>
            <a:ext cx="2764676" cy="365125"/>
          </a:xfrm>
        </p:spPr>
        <p:txBody>
          <a:bodyPr vert="horz" lIns="91440" tIns="45720" rIns="91440" bIns="45720" rtlCol="0" anchor="ctr">
            <a:normAutofit/>
          </a:bodyPr>
          <a:lstStyle/>
          <a:p>
            <a:pPr>
              <a:spcAft>
                <a:spcPts val="600"/>
              </a:spcAft>
            </a:pPr>
            <a:r>
              <a:rPr lang="en-US"/>
              <a:t>A. Siemko – HFM R&amp;D Programme</a:t>
            </a:r>
          </a:p>
        </p:txBody>
      </p:sp>
      <p:sp>
        <p:nvSpPr>
          <p:cNvPr id="6" name="Slide Number Placeholder 5">
            <a:extLst>
              <a:ext uri="{FF2B5EF4-FFF2-40B4-BE49-F238E27FC236}">
                <a16:creationId xmlns:a16="http://schemas.microsoft.com/office/drawing/2014/main" id="{66C524EE-2D4E-3E85-3CCF-797D56318321}"/>
              </a:ext>
            </a:extLst>
          </p:cNvPr>
          <p:cNvSpPr>
            <a:spLocks noGrp="1"/>
          </p:cNvSpPr>
          <p:nvPr>
            <p:ph type="sldNum" sz="quarter" idx="4"/>
          </p:nvPr>
        </p:nvSpPr>
        <p:spPr>
          <a:xfrm>
            <a:off x="8185376" y="6356350"/>
            <a:ext cx="501424" cy="365125"/>
          </a:xfrm>
        </p:spPr>
        <p:txBody>
          <a:bodyPr vert="horz" lIns="91440" tIns="45720" rIns="91440" bIns="45720" rtlCol="0" anchor="ctr">
            <a:normAutofit/>
          </a:bodyPr>
          <a:lstStyle/>
          <a:p>
            <a:pPr>
              <a:spcAft>
                <a:spcPts val="600"/>
              </a:spcAft>
            </a:pPr>
            <a:fld id="{17918391-D411-FE40-AAD7-861AE5233E0E}" type="slidenum">
              <a:rPr lang="en-US" smtClean="0"/>
              <a:pPr>
                <a:spcAft>
                  <a:spcPts val="600"/>
                </a:spcAft>
              </a:pPr>
              <a:t>23</a:t>
            </a:fld>
            <a:endParaRPr lang="en-US"/>
          </a:p>
        </p:txBody>
      </p:sp>
      <p:sp>
        <p:nvSpPr>
          <p:cNvPr id="8" name="Date Placeholder 7">
            <a:extLst>
              <a:ext uri="{FF2B5EF4-FFF2-40B4-BE49-F238E27FC236}">
                <a16:creationId xmlns:a16="http://schemas.microsoft.com/office/drawing/2014/main" id="{434883B6-3D08-1889-F8BA-7D8784C7F9FE}"/>
              </a:ext>
            </a:extLst>
          </p:cNvPr>
          <p:cNvSpPr>
            <a:spLocks noGrp="1"/>
          </p:cNvSpPr>
          <p:nvPr>
            <p:ph type="dt" sz="half" idx="2"/>
          </p:nvPr>
        </p:nvSpPr>
        <p:spPr>
          <a:xfrm>
            <a:off x="2763520" y="6356349"/>
            <a:ext cx="2764675" cy="365125"/>
          </a:xfrm>
        </p:spPr>
        <p:txBody>
          <a:bodyPr vert="horz" lIns="91440" tIns="45720" rIns="91440" bIns="45720" rtlCol="0" anchor="ctr">
            <a:normAutofit lnSpcReduction="10000"/>
          </a:bodyPr>
          <a:lstStyle/>
          <a:p>
            <a:pPr>
              <a:spcAft>
                <a:spcPts val="600"/>
              </a:spcAft>
            </a:pPr>
            <a:r>
              <a:rPr lang="de-CH"/>
              <a:t>Community Report on Accelerators Roadmap  Frascati  13.07.2023</a:t>
            </a:r>
            <a:endParaRPr lang="en-US"/>
          </a:p>
        </p:txBody>
      </p:sp>
      <p:pic>
        <p:nvPicPr>
          <p:cNvPr id="9" name="Picture 8" descr="Diagram&#10;&#10;Description automatically generated">
            <a:extLst>
              <a:ext uri="{FF2B5EF4-FFF2-40B4-BE49-F238E27FC236}">
                <a16:creationId xmlns:a16="http://schemas.microsoft.com/office/drawing/2014/main" id="{283A481D-0178-23B3-E067-DD08F5EEE5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31014" y="3832180"/>
            <a:ext cx="4116185" cy="2266373"/>
          </a:xfrm>
          <a:prstGeom prst="rect">
            <a:avLst/>
          </a:prstGeom>
        </p:spPr>
      </p:pic>
      <p:pic>
        <p:nvPicPr>
          <p:cNvPr id="11" name="Picture 10">
            <a:extLst>
              <a:ext uri="{FF2B5EF4-FFF2-40B4-BE49-F238E27FC236}">
                <a16:creationId xmlns:a16="http://schemas.microsoft.com/office/drawing/2014/main" id="{745FAE53-8622-757A-C65A-69E56CC917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991906" y="3399392"/>
            <a:ext cx="2235213" cy="3163109"/>
          </a:xfrm>
          <a:prstGeom prst="rect">
            <a:avLst/>
          </a:prstGeom>
        </p:spPr>
      </p:pic>
      <p:sp>
        <p:nvSpPr>
          <p:cNvPr id="12" name="Content Placeholder 2">
            <a:extLst>
              <a:ext uri="{FF2B5EF4-FFF2-40B4-BE49-F238E27FC236}">
                <a16:creationId xmlns:a16="http://schemas.microsoft.com/office/drawing/2014/main" id="{1E759215-3065-B89D-2DA6-9DEC816EB7D8}"/>
              </a:ext>
            </a:extLst>
          </p:cNvPr>
          <p:cNvSpPr txBox="1">
            <a:spLocks/>
          </p:cNvSpPr>
          <p:nvPr/>
        </p:nvSpPr>
        <p:spPr>
          <a:xfrm>
            <a:off x="256853" y="936651"/>
            <a:ext cx="8630294" cy="2926689"/>
          </a:xfrm>
          <a:prstGeom prst="rect">
            <a:avLst/>
          </a:prstGeom>
        </p:spPr>
        <p:txBody>
          <a:bodyPr>
            <a:normAutofit fontScale="92500" lnSpcReduction="1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000" dirty="0"/>
              <a:t>Are we ready for the HTS revolution in accelerator magnets now?</a:t>
            </a:r>
          </a:p>
          <a:p>
            <a:pPr lvl="1"/>
            <a:endParaRPr lang="en-US" sz="1000" dirty="0"/>
          </a:p>
          <a:p>
            <a:pPr lvl="1"/>
            <a:r>
              <a:rPr lang="en-US" sz="1600" dirty="0"/>
              <a:t>It seems that we still have </a:t>
            </a:r>
            <a:r>
              <a:rPr lang="en-US" sz="1600" dirty="0">
                <a:solidFill>
                  <a:srgbClr val="00ADFF"/>
                </a:solidFill>
              </a:rPr>
              <a:t>a long way to go before all-HTS magnets replace LTS magnets</a:t>
            </a:r>
          </a:p>
          <a:p>
            <a:pPr lvl="1"/>
            <a:endParaRPr lang="en-US" sz="1000" dirty="0"/>
          </a:p>
          <a:p>
            <a:pPr lvl="1"/>
            <a:r>
              <a:rPr lang="en-US" sz="1600" dirty="0">
                <a:solidFill>
                  <a:srgbClr val="00ADFF"/>
                </a:solidFill>
              </a:rPr>
              <a:t>Hybrid LTS/HTS magnets </a:t>
            </a:r>
            <a:r>
              <a:rPr lang="en-US" sz="1600" dirty="0"/>
              <a:t>seem to be the most promising </a:t>
            </a:r>
            <a:r>
              <a:rPr lang="en-US" sz="1600" dirty="0">
                <a:solidFill>
                  <a:srgbClr val="00ADFF"/>
                </a:solidFill>
              </a:rPr>
              <a:t>to break the 16 T barrier by the end of</a:t>
            </a:r>
            <a:r>
              <a:rPr lang="en-US" sz="1600" dirty="0"/>
              <a:t> </a:t>
            </a:r>
            <a:r>
              <a:rPr lang="en-US" sz="1600" dirty="0">
                <a:solidFill>
                  <a:srgbClr val="00ADFF"/>
                </a:solidFill>
              </a:rPr>
              <a:t>this decade</a:t>
            </a:r>
            <a:r>
              <a:rPr lang="en-US" sz="1600" dirty="0"/>
              <a:t> </a:t>
            </a:r>
            <a:endParaRPr lang="en-US" sz="1600" dirty="0">
              <a:solidFill>
                <a:srgbClr val="00ADFF"/>
              </a:solidFill>
            </a:endParaRPr>
          </a:p>
          <a:p>
            <a:pPr lvl="1"/>
            <a:endParaRPr lang="en-US" sz="1000" dirty="0"/>
          </a:p>
          <a:p>
            <a:pPr lvl="1"/>
            <a:r>
              <a:rPr lang="en-US" sz="1600" dirty="0">
                <a:solidFill>
                  <a:srgbClr val="00ADFF"/>
                </a:solidFill>
              </a:rPr>
              <a:t>Development of novel, practical HTS conductors/cables will be the most important</a:t>
            </a:r>
          </a:p>
          <a:p>
            <a:pPr lvl="1"/>
            <a:endParaRPr lang="en-US" sz="1000" dirty="0"/>
          </a:p>
          <a:p>
            <a:endParaRPr lang="en-US" sz="1000" dirty="0"/>
          </a:p>
          <a:p>
            <a:pPr lvl="1"/>
            <a:r>
              <a:rPr lang="en-US" sz="1600" dirty="0"/>
              <a:t>As part of the HFM Programme, work is underway on the conceptual designs of HTS magnets using existing conductors and developing the magnet structures not as we would like, but as allowed by conductors</a:t>
            </a:r>
          </a:p>
        </p:txBody>
      </p:sp>
      <p:sp>
        <p:nvSpPr>
          <p:cNvPr id="13" name="Rectangle 1">
            <a:extLst>
              <a:ext uri="{FF2B5EF4-FFF2-40B4-BE49-F238E27FC236}">
                <a16:creationId xmlns:a16="http://schemas.microsoft.com/office/drawing/2014/main" id="{B569C1C1-A4D6-78AC-6EA3-C8C097420128}"/>
              </a:ext>
            </a:extLst>
          </p:cNvPr>
          <p:cNvSpPr>
            <a:spLocks noChangeArrowheads="1"/>
          </p:cNvSpPr>
          <p:nvPr/>
        </p:nvSpPr>
        <p:spPr bwMode="auto">
          <a:xfrm>
            <a:off x="625327" y="5664163"/>
            <a:ext cx="1362583" cy="25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GB" altLang="en-US" sz="1000" dirty="0">
                <a:solidFill>
                  <a:schemeClr val="bg1"/>
                </a:solidFill>
                <a:latin typeface="Tahoma" panose="020B0604030504040204" pitchFamily="34" charset="0"/>
                <a:cs typeface="Tahoma" panose="020B0604030504040204" pitchFamily="34" charset="0"/>
              </a:rPr>
              <a:t>Courtesy of G. Kirby</a:t>
            </a:r>
          </a:p>
        </p:txBody>
      </p:sp>
    </p:spTree>
    <p:extLst>
      <p:ext uri="{BB962C8B-B14F-4D97-AF65-F5344CB8AC3E}">
        <p14:creationId xmlns:p14="http://schemas.microsoft.com/office/powerpoint/2010/main" val="5675009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7" descr="Probe-5_0030.tif">
            <a:extLst>
              <a:ext uri="{FF2B5EF4-FFF2-40B4-BE49-F238E27FC236}">
                <a16:creationId xmlns:a16="http://schemas.microsoft.com/office/drawing/2014/main" id="{FA5805A3-715B-1C47-B55A-B1CEF1AF1D5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90655" y="4557217"/>
            <a:ext cx="1911808" cy="12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6" descr="Ein Bild, das drinnen enthält.&#10;&#10;Automatisch generierte Beschreibung">
            <a:extLst>
              <a:ext uri="{FF2B5EF4-FFF2-40B4-BE49-F238E27FC236}">
                <a16:creationId xmlns:a16="http://schemas.microsoft.com/office/drawing/2014/main" id="{1CADD364-5F27-127A-1808-522FBDC9062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59813" y="1513664"/>
            <a:ext cx="3298547" cy="2473911"/>
          </a:xfrm>
          <a:prstGeom prst="rect">
            <a:avLst/>
          </a:prstGeom>
        </p:spPr>
      </p:pic>
      <p:pic>
        <p:nvPicPr>
          <p:cNvPr id="5" name="Grafik 3" descr="Ein Bild, das Text, drinnen, Arbeitstisch enthält.&#10;&#10;Automatisch generierte Beschreibung">
            <a:extLst>
              <a:ext uri="{FF2B5EF4-FFF2-40B4-BE49-F238E27FC236}">
                <a16:creationId xmlns:a16="http://schemas.microsoft.com/office/drawing/2014/main" id="{EB309CE6-6F46-9332-229E-AEB261CC02A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30422">
            <a:off x="6140588" y="1221018"/>
            <a:ext cx="2535368" cy="2894173"/>
          </a:xfrm>
          <a:prstGeom prst="rect">
            <a:avLst/>
          </a:prstGeom>
        </p:spPr>
      </p:pic>
      <p:sp>
        <p:nvSpPr>
          <p:cNvPr id="2" name="Titel 1"/>
          <p:cNvSpPr>
            <a:spLocks noGrp="1"/>
          </p:cNvSpPr>
          <p:nvPr>
            <p:ph type="title"/>
          </p:nvPr>
        </p:nvSpPr>
        <p:spPr>
          <a:xfrm>
            <a:off x="2314937" y="85550"/>
            <a:ext cx="6005405" cy="575633"/>
          </a:xfrm>
        </p:spPr>
        <p:txBody>
          <a:bodyPr vert="horz" lIns="0" tIns="0" rIns="0" bIns="0" rtlCol="0" anchor="t">
            <a:noAutofit/>
          </a:bodyPr>
          <a:lstStyle/>
          <a:p>
            <a:r>
              <a:rPr lang="en-US" sz="2800" dirty="0"/>
              <a:t>Ongoing work examples: </a:t>
            </a:r>
            <a:r>
              <a:rPr lang="en-GB" sz="2800" dirty="0"/>
              <a:t>KIT-CERN Collaboration on Coated Conductors</a:t>
            </a:r>
          </a:p>
        </p:txBody>
      </p:sp>
      <p:sp>
        <p:nvSpPr>
          <p:cNvPr id="8" name="Textfeld 7"/>
          <p:cNvSpPr txBox="1"/>
          <p:nvPr/>
        </p:nvSpPr>
        <p:spPr>
          <a:xfrm>
            <a:off x="387676" y="1083616"/>
            <a:ext cx="4184323" cy="2025112"/>
          </a:xfrm>
          <a:prstGeom prst="rect">
            <a:avLst/>
          </a:prstGeom>
          <a:noFill/>
          <a:ln>
            <a:noFill/>
          </a:ln>
        </p:spPr>
        <p:txBody>
          <a:bodyPr wrap="square" rtlCol="0">
            <a:noAutofit/>
          </a:bodyPr>
          <a:lstStyle/>
          <a:p>
            <a:pPr defTabSz="457052">
              <a:spcBef>
                <a:spcPts val="100"/>
              </a:spcBef>
            </a:pPr>
            <a:r>
              <a:rPr lang="en-GB" sz="1400" b="1" dirty="0"/>
              <a:t>KC</a:t>
            </a:r>
            <a:r>
              <a:rPr lang="en-GB" sz="1400" b="1" baseline="30000" dirty="0"/>
              <a:t>4</a:t>
            </a:r>
            <a:r>
              <a:rPr lang="en-GB" sz="1400" b="1" dirty="0"/>
              <a:t> mission</a:t>
            </a:r>
          </a:p>
          <a:p>
            <a:pPr marL="214244" indent="-214244" defTabSz="457052">
              <a:spcBef>
                <a:spcPts val="100"/>
              </a:spcBef>
              <a:buClr>
                <a:srgbClr val="009682"/>
              </a:buClr>
              <a:buFont typeface="Wingdings" panose="05000000000000000000" pitchFamily="2" charset="2"/>
              <a:buChar char="§"/>
            </a:pPr>
            <a:endParaRPr lang="en-GB" sz="1400" b="1" dirty="0"/>
          </a:p>
          <a:p>
            <a:pPr marL="214244" indent="-214244" defTabSz="457052">
              <a:spcBef>
                <a:spcPts val="100"/>
              </a:spcBef>
              <a:buClr>
                <a:srgbClr val="009682"/>
              </a:buClr>
              <a:buFont typeface="Wingdings" panose="05000000000000000000" pitchFamily="2" charset="2"/>
              <a:buChar char="§"/>
            </a:pPr>
            <a:r>
              <a:rPr lang="en-GB" sz="1400" b="1" dirty="0"/>
              <a:t>Development of tailored HTS-tapes for magnet and energy applications</a:t>
            </a:r>
          </a:p>
          <a:p>
            <a:pPr marL="671444" lvl="1" indent="-214244" defTabSz="457052">
              <a:spcBef>
                <a:spcPts val="100"/>
              </a:spcBef>
              <a:buClr>
                <a:srgbClr val="009682"/>
              </a:buClr>
              <a:buFont typeface="Wingdings" panose="05000000000000000000" pitchFamily="2" charset="2"/>
              <a:buChar char="§"/>
            </a:pPr>
            <a:r>
              <a:rPr lang="en-GB" sz="1400" dirty="0"/>
              <a:t>Company independent </a:t>
            </a:r>
          </a:p>
          <a:p>
            <a:pPr marL="671444" lvl="1" indent="-214244" defTabSz="457052">
              <a:spcBef>
                <a:spcPts val="100"/>
              </a:spcBef>
              <a:buClr>
                <a:srgbClr val="009682"/>
              </a:buClr>
              <a:buFont typeface="Wingdings" panose="05000000000000000000" pitchFamily="2" charset="2"/>
              <a:buChar char="§"/>
            </a:pPr>
            <a:r>
              <a:rPr lang="en-GB" sz="1400" dirty="0"/>
              <a:t>Special tape architectures for R&amp;D</a:t>
            </a:r>
          </a:p>
          <a:p>
            <a:pPr marL="671444" lvl="1" indent="-214244" defTabSz="457052">
              <a:spcBef>
                <a:spcPts val="100"/>
              </a:spcBef>
              <a:buClr>
                <a:srgbClr val="009682"/>
              </a:buClr>
              <a:buFont typeface="Wingdings" panose="05000000000000000000" pitchFamily="2" charset="2"/>
              <a:buChar char="§"/>
            </a:pPr>
            <a:r>
              <a:rPr lang="en-GB" sz="1400" dirty="0"/>
              <a:t>Tape length up to 100m to meet</a:t>
            </a:r>
            <a:br>
              <a:rPr lang="en-GB" sz="1400" dirty="0"/>
            </a:br>
            <a:r>
              <a:rPr lang="en-GB" sz="1400" dirty="0"/>
              <a:t>demonstrator needs</a:t>
            </a:r>
            <a:endParaRPr lang="en-GB" sz="1400" b="1" dirty="0"/>
          </a:p>
          <a:p>
            <a:pPr defTabSz="457052">
              <a:spcBef>
                <a:spcPts val="100"/>
              </a:spcBef>
            </a:pPr>
            <a:endParaRPr lang="en-GB" sz="1400" b="1" dirty="0"/>
          </a:p>
          <a:p>
            <a:pPr defTabSz="457052">
              <a:spcBef>
                <a:spcPts val="100"/>
              </a:spcBef>
              <a:buClr>
                <a:srgbClr val="009682"/>
              </a:buClr>
            </a:pPr>
            <a:endParaRPr lang="en-GB" sz="1400" b="1" dirty="0">
              <a:solidFill>
                <a:prstClr val="black"/>
              </a:solidFill>
              <a:latin typeface="Arial" panose="020B0604020202020204"/>
            </a:endParaRPr>
          </a:p>
        </p:txBody>
      </p:sp>
      <p:pic>
        <p:nvPicPr>
          <p:cNvPr id="22" name="Picture 3">
            <a:extLst>
              <a:ext uri="{FF2B5EF4-FFF2-40B4-BE49-F238E27FC236}">
                <a16:creationId xmlns:a16="http://schemas.microsoft.com/office/drawing/2014/main" id="{A5D8FDC3-4A71-F949-BE53-AF954C78975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91404" y="3961209"/>
            <a:ext cx="5447538" cy="1828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FC41A090-AAC9-CF1F-B7A3-D2BFF284398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2999" y="0"/>
            <a:ext cx="1743560" cy="87178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7">
            <a:extLst>
              <a:ext uri="{FF2B5EF4-FFF2-40B4-BE49-F238E27FC236}">
                <a16:creationId xmlns:a16="http://schemas.microsoft.com/office/drawing/2014/main" id="{3938563E-5F22-8032-8A2F-63E69E3BDFE7}"/>
              </a:ext>
            </a:extLst>
          </p:cNvPr>
          <p:cNvSpPr txBox="1"/>
          <p:nvPr/>
        </p:nvSpPr>
        <p:spPr>
          <a:xfrm>
            <a:off x="387676" y="2948599"/>
            <a:ext cx="3216189" cy="1608741"/>
          </a:xfrm>
          <a:prstGeom prst="rect">
            <a:avLst/>
          </a:prstGeom>
          <a:noFill/>
          <a:ln>
            <a:noFill/>
          </a:ln>
        </p:spPr>
        <p:txBody>
          <a:bodyPr wrap="square" rtlCol="0">
            <a:noAutofit/>
          </a:bodyPr>
          <a:lstStyle/>
          <a:p>
            <a:pPr marL="214244" indent="-214244" defTabSz="457052">
              <a:spcBef>
                <a:spcPts val="100"/>
              </a:spcBef>
              <a:buClr>
                <a:srgbClr val="009682"/>
              </a:buClr>
              <a:buFont typeface="Wingdings" panose="05000000000000000000" pitchFamily="2" charset="2"/>
              <a:buChar char="§"/>
            </a:pPr>
            <a:r>
              <a:rPr lang="en-GB" sz="1400" b="1" dirty="0"/>
              <a:t>Commissioning of CC deposition equipment</a:t>
            </a:r>
          </a:p>
          <a:p>
            <a:pPr marL="671444" lvl="1" indent="-214244" defTabSz="457052">
              <a:spcBef>
                <a:spcPts val="100"/>
              </a:spcBef>
              <a:buClr>
                <a:srgbClr val="009682"/>
              </a:buClr>
              <a:buFont typeface="Wingdings" panose="05000000000000000000" pitchFamily="2" charset="2"/>
              <a:buChar char="§"/>
            </a:pPr>
            <a:r>
              <a:rPr lang="en-GB" sz="1400" dirty="0"/>
              <a:t>PLD setup adapted to local lab requirements</a:t>
            </a:r>
          </a:p>
          <a:p>
            <a:pPr marL="671444" lvl="1" indent="-214244" defTabSz="457052">
              <a:spcBef>
                <a:spcPts val="100"/>
              </a:spcBef>
              <a:buClr>
                <a:srgbClr val="009682"/>
              </a:buClr>
              <a:buFont typeface="Wingdings" panose="05000000000000000000" pitchFamily="2" charset="2"/>
              <a:buChar char="§"/>
            </a:pPr>
            <a:r>
              <a:rPr lang="en-GB" sz="1400" dirty="0"/>
              <a:t>Short sample (10m batches) </a:t>
            </a:r>
            <a:br>
              <a:rPr lang="en-GB" sz="1400" dirty="0"/>
            </a:br>
            <a:r>
              <a:rPr lang="en-GB" sz="1400" dirty="0"/>
              <a:t>synthesis </a:t>
            </a:r>
            <a:r>
              <a:rPr lang="en-GB" sz="1400" b="1" u="sng" dirty="0"/>
              <a:t>just started</a:t>
            </a:r>
            <a:endParaRPr lang="en-GB" sz="1400" b="1" u="sng" dirty="0">
              <a:solidFill>
                <a:prstClr val="black"/>
              </a:solidFill>
              <a:latin typeface="Arial" panose="020B0604020202020204"/>
            </a:endParaRPr>
          </a:p>
        </p:txBody>
      </p:sp>
      <p:sp>
        <p:nvSpPr>
          <p:cNvPr id="11" name="Footer Placeholder 10">
            <a:extLst>
              <a:ext uri="{FF2B5EF4-FFF2-40B4-BE49-F238E27FC236}">
                <a16:creationId xmlns:a16="http://schemas.microsoft.com/office/drawing/2014/main" id="{5E9EBEC5-77C1-51E2-EF5D-65D35FAEDF2D}"/>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12" name="Slide Number Placeholder 11">
            <a:extLst>
              <a:ext uri="{FF2B5EF4-FFF2-40B4-BE49-F238E27FC236}">
                <a16:creationId xmlns:a16="http://schemas.microsoft.com/office/drawing/2014/main" id="{4DD5DA1D-6FA5-D056-37F4-5FCAE164515A}"/>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24</a:t>
            </a:fld>
            <a:endParaRPr lang="en-US"/>
          </a:p>
        </p:txBody>
      </p:sp>
      <p:sp>
        <p:nvSpPr>
          <p:cNvPr id="14" name="Rectangle 1">
            <a:extLst>
              <a:ext uri="{FF2B5EF4-FFF2-40B4-BE49-F238E27FC236}">
                <a16:creationId xmlns:a16="http://schemas.microsoft.com/office/drawing/2014/main" id="{91CC8177-F0D5-B7C8-C2D4-E27C1CC9918F}"/>
              </a:ext>
            </a:extLst>
          </p:cNvPr>
          <p:cNvSpPr>
            <a:spLocks noChangeArrowheads="1"/>
          </p:cNvSpPr>
          <p:nvPr/>
        </p:nvSpPr>
        <p:spPr bwMode="auto">
          <a:xfrm>
            <a:off x="6671235" y="5811105"/>
            <a:ext cx="2267707" cy="2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GB" altLang="en-US" sz="1200" b="1" dirty="0">
                <a:solidFill>
                  <a:srgbClr val="0032A0"/>
                </a:solidFill>
                <a:latin typeface="Tahoma" panose="020B0604030504040204" pitchFamily="34" charset="0"/>
                <a:cs typeface="Tahoma" panose="020B0604030504040204" pitchFamily="34" charset="0"/>
              </a:rPr>
              <a:t>Courtesy of B. Holzapfel</a:t>
            </a:r>
            <a:endParaRPr lang="en-GB" altLang="en-US" sz="1200" dirty="0">
              <a:solidFill>
                <a:srgbClr val="0032A0"/>
              </a:solidFill>
              <a:latin typeface="Tahoma" panose="020B0604030504040204" pitchFamily="34" charset="0"/>
              <a:cs typeface="Tahoma" panose="020B0604030504040204" pitchFamily="34" charset="0"/>
            </a:endParaRPr>
          </a:p>
        </p:txBody>
      </p:sp>
      <p:sp>
        <p:nvSpPr>
          <p:cNvPr id="4" name="Date Placeholder 3">
            <a:extLst>
              <a:ext uri="{FF2B5EF4-FFF2-40B4-BE49-F238E27FC236}">
                <a16:creationId xmlns:a16="http://schemas.microsoft.com/office/drawing/2014/main" id="{6B090543-93D7-F3F9-CF27-F6E648C5AC9D}"/>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197828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E5C3-47FA-08B0-357A-524A5657DCE6}"/>
              </a:ext>
            </a:extLst>
          </p:cNvPr>
          <p:cNvSpPr>
            <a:spLocks noGrp="1"/>
          </p:cNvSpPr>
          <p:nvPr>
            <p:ph type="title"/>
          </p:nvPr>
        </p:nvSpPr>
        <p:spPr/>
        <p:txBody>
          <a:bodyPr/>
          <a:lstStyle/>
          <a:p>
            <a:r>
              <a:rPr lang="en-US" sz="3600" dirty="0"/>
              <a:t>Outline</a:t>
            </a:r>
            <a:endParaRPr lang="en-GB" dirty="0"/>
          </a:p>
        </p:txBody>
      </p:sp>
      <p:sp>
        <p:nvSpPr>
          <p:cNvPr id="3" name="Content Placeholder 2">
            <a:extLst>
              <a:ext uri="{FF2B5EF4-FFF2-40B4-BE49-F238E27FC236}">
                <a16:creationId xmlns:a16="http://schemas.microsoft.com/office/drawing/2014/main" id="{7095138B-6589-7A29-93E2-E4741F65341A}"/>
              </a:ext>
            </a:extLst>
          </p:cNvPr>
          <p:cNvSpPr>
            <a:spLocks noGrp="1"/>
          </p:cNvSpPr>
          <p:nvPr>
            <p:ph idx="1"/>
          </p:nvPr>
        </p:nvSpPr>
        <p:spPr>
          <a:xfrm>
            <a:off x="457200" y="1028700"/>
            <a:ext cx="8401050" cy="5113834"/>
          </a:xfrm>
        </p:spPr>
        <p:txBody>
          <a:bodyPr>
            <a:normAutofit fontScale="62500" lnSpcReduction="20000"/>
          </a:bodyPr>
          <a:lstStyle/>
          <a:p>
            <a:r>
              <a:rPr lang="en-GB" dirty="0">
                <a:solidFill>
                  <a:schemeClr val="bg1">
                    <a:lumMod val="75000"/>
                  </a:schemeClr>
                </a:solidFill>
              </a:rPr>
              <a:t>Current Consortium and main objectives of the HFM R&amp;D Programme</a:t>
            </a:r>
          </a:p>
          <a:p>
            <a:endParaRPr lang="en-GB" dirty="0">
              <a:solidFill>
                <a:schemeClr val="bg1">
                  <a:lumMod val="75000"/>
                </a:schemeClr>
              </a:solidFill>
            </a:endParaRPr>
          </a:p>
          <a:p>
            <a:r>
              <a:rPr lang="en-GB" dirty="0">
                <a:solidFill>
                  <a:schemeClr val="bg1">
                    <a:lumMod val="75000"/>
                  </a:schemeClr>
                </a:solidFill>
              </a:rPr>
              <a:t>Strategy and focus areas for the LTS high-field magnets</a:t>
            </a:r>
          </a:p>
          <a:p>
            <a:pPr lvl="1"/>
            <a:r>
              <a:rPr lang="en-GB" dirty="0">
                <a:solidFill>
                  <a:schemeClr val="bg1">
                    <a:lumMod val="75000"/>
                  </a:schemeClr>
                </a:solidFill>
              </a:rPr>
              <a:t>Development of 12 T Nb</a:t>
            </a:r>
            <a:r>
              <a:rPr lang="en-GB" baseline="-25000" dirty="0">
                <a:solidFill>
                  <a:schemeClr val="bg1">
                    <a:lumMod val="75000"/>
                  </a:schemeClr>
                </a:solidFill>
              </a:rPr>
              <a:t>3</a:t>
            </a:r>
            <a:r>
              <a:rPr lang="en-GB" dirty="0">
                <a:solidFill>
                  <a:schemeClr val="bg1">
                    <a:lumMod val="75000"/>
                  </a:schemeClr>
                </a:solidFill>
              </a:rPr>
              <a:t>Sn “robust dipole” </a:t>
            </a:r>
          </a:p>
          <a:p>
            <a:pPr lvl="1"/>
            <a:r>
              <a:rPr lang="en-GB" dirty="0">
                <a:solidFill>
                  <a:schemeClr val="bg1">
                    <a:lumMod val="75000"/>
                  </a:schemeClr>
                </a:solidFill>
              </a:rPr>
              <a:t>State-of-the-art LTS superconductors and magnet technology</a:t>
            </a:r>
          </a:p>
          <a:p>
            <a:pPr lvl="1"/>
            <a:r>
              <a:rPr lang="en-GB" dirty="0">
                <a:solidFill>
                  <a:schemeClr val="bg1">
                    <a:lumMod val="75000"/>
                  </a:schemeClr>
                </a:solidFill>
              </a:rPr>
              <a:t>R&amp;D strategy and main focus areas</a:t>
            </a:r>
          </a:p>
          <a:p>
            <a:pPr lvl="1"/>
            <a:endParaRPr lang="en-GB" dirty="0">
              <a:solidFill>
                <a:schemeClr val="bg1">
                  <a:lumMod val="75000"/>
                </a:schemeClr>
              </a:solidFill>
            </a:endParaRPr>
          </a:p>
          <a:p>
            <a:r>
              <a:rPr lang="en-GB" dirty="0">
                <a:solidFill>
                  <a:schemeClr val="bg1">
                    <a:lumMod val="75000"/>
                  </a:schemeClr>
                </a:solidFill>
              </a:rPr>
              <a:t>Strategy and f</a:t>
            </a:r>
            <a:r>
              <a:rPr lang="en-CH" dirty="0">
                <a:solidFill>
                  <a:schemeClr val="bg1">
                    <a:lumMod val="75000"/>
                  </a:schemeClr>
                </a:solidFill>
              </a:rPr>
              <a:t>ocus areas for the </a:t>
            </a:r>
            <a:r>
              <a:rPr lang="en-GB" dirty="0">
                <a:solidFill>
                  <a:schemeClr val="bg1">
                    <a:lumMod val="75000"/>
                  </a:schemeClr>
                </a:solidFill>
              </a:rPr>
              <a:t>HTS high-field magnets  </a:t>
            </a:r>
          </a:p>
          <a:p>
            <a:pPr lvl="1"/>
            <a:r>
              <a:rPr lang="en-GB" dirty="0">
                <a:solidFill>
                  <a:schemeClr val="bg1">
                    <a:lumMod val="75000"/>
                  </a:schemeClr>
                </a:solidFill>
              </a:rPr>
              <a:t>State-of-the-art HTS superconductors and magnet technology</a:t>
            </a:r>
          </a:p>
          <a:p>
            <a:pPr lvl="1"/>
            <a:r>
              <a:rPr lang="en-GB" dirty="0">
                <a:solidFill>
                  <a:schemeClr val="bg1">
                    <a:lumMod val="75000"/>
                  </a:schemeClr>
                </a:solidFill>
              </a:rPr>
              <a:t>R&amp;D strategy and main focus areas</a:t>
            </a:r>
          </a:p>
          <a:p>
            <a:pPr lvl="1"/>
            <a:endParaRPr lang="en-GB" dirty="0"/>
          </a:p>
          <a:p>
            <a:r>
              <a:rPr lang="en-CH" sz="3200" dirty="0"/>
              <a:t>Focus areas for </a:t>
            </a:r>
            <a:r>
              <a:rPr lang="en-GB" sz="3200" dirty="0"/>
              <a:t>other domains of interest</a:t>
            </a:r>
          </a:p>
          <a:p>
            <a:endParaRPr lang="en-GB" sz="3200" dirty="0"/>
          </a:p>
          <a:p>
            <a:r>
              <a:rPr lang="en-GB" sz="3200" dirty="0">
                <a:solidFill>
                  <a:schemeClr val="bg1">
                    <a:lumMod val="75000"/>
                  </a:schemeClr>
                </a:solidFill>
              </a:rPr>
              <a:t>Key mid-term deliverables until the next update of European Strategy for Particle Physics</a:t>
            </a:r>
          </a:p>
          <a:p>
            <a:endParaRPr lang="en-GB" sz="3200" dirty="0">
              <a:solidFill>
                <a:schemeClr val="bg1">
                  <a:lumMod val="75000"/>
                </a:schemeClr>
              </a:solidFill>
            </a:endParaRPr>
          </a:p>
          <a:p>
            <a:r>
              <a:rPr lang="en-GB" sz="3200" dirty="0">
                <a:solidFill>
                  <a:schemeClr val="bg1">
                    <a:lumMod val="75000"/>
                  </a:schemeClr>
                </a:solidFill>
              </a:rPr>
              <a:t>Final remarks</a:t>
            </a:r>
          </a:p>
          <a:p>
            <a:endParaRPr lang="en-GB" sz="3200" dirty="0"/>
          </a:p>
          <a:p>
            <a:endParaRPr lang="en-GB" sz="1100" dirty="0"/>
          </a:p>
        </p:txBody>
      </p:sp>
      <p:sp>
        <p:nvSpPr>
          <p:cNvPr id="5" name="Footer Placeholder 4">
            <a:extLst>
              <a:ext uri="{FF2B5EF4-FFF2-40B4-BE49-F238E27FC236}">
                <a16:creationId xmlns:a16="http://schemas.microsoft.com/office/drawing/2014/main" id="{48454198-7507-9842-5C29-ED033C05AE83}"/>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6" name="Slide Number Placeholder 5">
            <a:extLst>
              <a:ext uri="{FF2B5EF4-FFF2-40B4-BE49-F238E27FC236}">
                <a16:creationId xmlns:a16="http://schemas.microsoft.com/office/drawing/2014/main" id="{3E8BF71A-EA36-7A36-E2D9-1B12D9E7405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25</a:t>
            </a:fld>
            <a:endParaRPr lang="en-US"/>
          </a:p>
        </p:txBody>
      </p:sp>
      <p:sp>
        <p:nvSpPr>
          <p:cNvPr id="7" name="Date Placeholder 6">
            <a:extLst>
              <a:ext uri="{FF2B5EF4-FFF2-40B4-BE49-F238E27FC236}">
                <a16:creationId xmlns:a16="http://schemas.microsoft.com/office/drawing/2014/main" id="{C933C374-BAF2-24B5-B212-4FB1A3881122}"/>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1527865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849D-1369-E7EA-D23E-0DA783C91AB0}"/>
              </a:ext>
            </a:extLst>
          </p:cNvPr>
          <p:cNvSpPr>
            <a:spLocks noGrp="1"/>
          </p:cNvSpPr>
          <p:nvPr>
            <p:ph type="title"/>
          </p:nvPr>
        </p:nvSpPr>
        <p:spPr/>
        <p:txBody>
          <a:bodyPr/>
          <a:lstStyle/>
          <a:p>
            <a:r>
              <a:rPr lang="en-CH" dirty="0"/>
              <a:t>R&amp;D strategy in other areas of interest</a:t>
            </a:r>
          </a:p>
        </p:txBody>
      </p:sp>
      <p:sp>
        <p:nvSpPr>
          <p:cNvPr id="10" name="Content Placeholder 2">
            <a:extLst>
              <a:ext uri="{FF2B5EF4-FFF2-40B4-BE49-F238E27FC236}">
                <a16:creationId xmlns:a16="http://schemas.microsoft.com/office/drawing/2014/main" id="{ED70BAC0-BB41-D53F-4A03-F7D23BA6A727}"/>
              </a:ext>
            </a:extLst>
          </p:cNvPr>
          <p:cNvSpPr>
            <a:spLocks noGrp="1"/>
          </p:cNvSpPr>
          <p:nvPr>
            <p:ph idx="1"/>
          </p:nvPr>
        </p:nvSpPr>
        <p:spPr>
          <a:xfrm>
            <a:off x="457200" y="1119883"/>
            <a:ext cx="8226854" cy="1644257"/>
          </a:xfrm>
        </p:spPr>
        <p:txBody>
          <a:bodyPr>
            <a:normAutofit fontScale="92500" lnSpcReduction="20000"/>
          </a:bodyPr>
          <a:lstStyle/>
          <a:p>
            <a:pPr marL="36576" indent="0">
              <a:buNone/>
            </a:pPr>
            <a:r>
              <a:rPr lang="en-US" sz="2800" b="1" dirty="0">
                <a:solidFill>
                  <a:srgbClr val="C00000"/>
                </a:solidFill>
              </a:rPr>
              <a:t>Enabling Technologies R&amp;D</a:t>
            </a:r>
          </a:p>
          <a:p>
            <a:pPr marL="448056" lvl="1" indent="0">
              <a:buNone/>
            </a:pPr>
            <a:endParaRPr lang="en-US" sz="1500" dirty="0"/>
          </a:p>
          <a:p>
            <a:r>
              <a:rPr lang="en-US" sz="2400" dirty="0"/>
              <a:t>Present limitations of state-of-the-art HFM are often linked to enabling technologies that need to be further developed and advanced</a:t>
            </a:r>
          </a:p>
          <a:p>
            <a:pPr lvl="1"/>
            <a:endParaRPr lang="en-US" dirty="0"/>
          </a:p>
        </p:txBody>
      </p:sp>
      <p:sp>
        <p:nvSpPr>
          <p:cNvPr id="12" name="Footer Placeholder 11">
            <a:extLst>
              <a:ext uri="{FF2B5EF4-FFF2-40B4-BE49-F238E27FC236}">
                <a16:creationId xmlns:a16="http://schemas.microsoft.com/office/drawing/2014/main" id="{38B580D7-34FB-3689-B8A0-FF5BDF92937F}"/>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13" name="Slide Number Placeholder 12">
            <a:extLst>
              <a:ext uri="{FF2B5EF4-FFF2-40B4-BE49-F238E27FC236}">
                <a16:creationId xmlns:a16="http://schemas.microsoft.com/office/drawing/2014/main" id="{8B0E0624-82EC-8D6B-1DAD-3070AB5628C5}"/>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26</a:t>
            </a:fld>
            <a:endParaRPr lang="en-US"/>
          </a:p>
        </p:txBody>
      </p:sp>
      <p:sp>
        <p:nvSpPr>
          <p:cNvPr id="3" name="Date Placeholder 2">
            <a:extLst>
              <a:ext uri="{FF2B5EF4-FFF2-40B4-BE49-F238E27FC236}">
                <a16:creationId xmlns:a16="http://schemas.microsoft.com/office/drawing/2014/main" id="{98491FDF-14C2-5204-48B8-E559B0248082}"/>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grpSp>
        <p:nvGrpSpPr>
          <p:cNvPr id="4" name="Group 3">
            <a:extLst>
              <a:ext uri="{FF2B5EF4-FFF2-40B4-BE49-F238E27FC236}">
                <a16:creationId xmlns:a16="http://schemas.microsoft.com/office/drawing/2014/main" id="{C6F7C055-AA02-4944-D07E-26B996D1657D}"/>
              </a:ext>
            </a:extLst>
          </p:cNvPr>
          <p:cNvGrpSpPr/>
          <p:nvPr/>
        </p:nvGrpSpPr>
        <p:grpSpPr>
          <a:xfrm>
            <a:off x="599666" y="1856633"/>
            <a:ext cx="7941922" cy="4036079"/>
            <a:chOff x="-1874094" y="3218108"/>
            <a:chExt cx="6844180" cy="2524715"/>
          </a:xfrm>
        </p:grpSpPr>
        <p:graphicFrame>
          <p:nvGraphicFramePr>
            <p:cNvPr id="5" name="Diagram 4">
              <a:extLst>
                <a:ext uri="{FF2B5EF4-FFF2-40B4-BE49-F238E27FC236}">
                  <a16:creationId xmlns:a16="http://schemas.microsoft.com/office/drawing/2014/main" id="{EC04E006-7B17-833F-5942-A50D87C2B27E}"/>
                </a:ext>
              </a:extLst>
            </p:cNvPr>
            <p:cNvGraphicFramePr/>
            <p:nvPr>
              <p:extLst>
                <p:ext uri="{D42A27DB-BD31-4B8C-83A1-F6EECF244321}">
                  <p14:modId xmlns:p14="http://schemas.microsoft.com/office/powerpoint/2010/main" val="4109575537"/>
                </p:ext>
              </p:extLst>
            </p:nvPr>
          </p:nvGraphicFramePr>
          <p:xfrm>
            <a:off x="-1874094" y="3997282"/>
            <a:ext cx="6844180" cy="1745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id="{5C1CB260-CF35-EDBB-31D2-B6EA32385484}"/>
                </a:ext>
              </a:extLst>
            </p:cNvPr>
            <p:cNvGrpSpPr/>
            <p:nvPr/>
          </p:nvGrpSpPr>
          <p:grpSpPr>
            <a:xfrm>
              <a:off x="3068821" y="3218108"/>
              <a:ext cx="1901265" cy="1469301"/>
              <a:chOff x="2892922" y="610938"/>
              <a:chExt cx="1901265" cy="2186961"/>
            </a:xfrm>
          </p:grpSpPr>
          <p:sp>
            <p:nvSpPr>
              <p:cNvPr id="7" name="Chevron 6">
                <a:extLst>
                  <a:ext uri="{FF2B5EF4-FFF2-40B4-BE49-F238E27FC236}">
                    <a16:creationId xmlns:a16="http://schemas.microsoft.com/office/drawing/2014/main" id="{7865D556-2531-6983-7BCC-BDB910B2E3E4}"/>
                  </a:ext>
                </a:extLst>
              </p:cNvPr>
              <p:cNvSpPr/>
              <p:nvPr/>
            </p:nvSpPr>
            <p:spPr>
              <a:xfrm rot="5400000">
                <a:off x="3182420" y="1186133"/>
                <a:ext cx="1570159" cy="1653374"/>
              </a:xfrm>
              <a:prstGeom prst="chevron">
                <a:avLst/>
              </a:prstGeom>
              <a:solidFill>
                <a:schemeClr val="tx1">
                  <a:lumMod val="5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Chevron 4">
                <a:extLst>
                  <a:ext uri="{FF2B5EF4-FFF2-40B4-BE49-F238E27FC236}">
                    <a16:creationId xmlns:a16="http://schemas.microsoft.com/office/drawing/2014/main" id="{C284C8C1-FB28-B4A4-9FBB-EE41EBDE9D79}"/>
                  </a:ext>
                </a:extLst>
              </p:cNvPr>
              <p:cNvSpPr txBox="1"/>
              <p:nvPr/>
            </p:nvSpPr>
            <p:spPr>
              <a:xfrm>
                <a:off x="2892922" y="610938"/>
                <a:ext cx="1221878" cy="5236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GB" sz="1900" kern="1200"/>
              </a:p>
            </p:txBody>
          </p:sp>
        </p:grpSp>
      </p:grpSp>
    </p:spTree>
    <p:extLst>
      <p:ext uri="{BB962C8B-B14F-4D97-AF65-F5344CB8AC3E}">
        <p14:creationId xmlns:p14="http://schemas.microsoft.com/office/powerpoint/2010/main" val="3630325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E72C-9F5C-74EE-A736-1162CF699303}"/>
              </a:ext>
            </a:extLst>
          </p:cNvPr>
          <p:cNvSpPr>
            <a:spLocks noGrp="1"/>
          </p:cNvSpPr>
          <p:nvPr>
            <p:ph type="title"/>
          </p:nvPr>
        </p:nvSpPr>
        <p:spPr>
          <a:xfrm>
            <a:off x="0" y="57150"/>
            <a:ext cx="9144000" cy="1268896"/>
          </a:xfrm>
        </p:spPr>
        <p:txBody>
          <a:bodyPr>
            <a:noAutofit/>
          </a:bodyPr>
          <a:lstStyle/>
          <a:p>
            <a:pPr algn="ctr"/>
            <a:r>
              <a:rPr lang="en-US" sz="2800" dirty="0"/>
              <a:t>Ongoing work examples: </a:t>
            </a:r>
            <a:br>
              <a:rPr lang="en-US" sz="2800" dirty="0"/>
            </a:br>
            <a:r>
              <a:rPr lang="en-US" sz="2800" b="1" dirty="0"/>
              <a:t>Novel Magnet Protection Method</a:t>
            </a:r>
            <a:br>
              <a:rPr lang="en-US" sz="2800" dirty="0"/>
            </a:br>
            <a:r>
              <a:rPr lang="en-US" sz="2800" b="1" dirty="0"/>
              <a:t>E-CLIQ: External Coil Coupled Loss Induced Quench</a:t>
            </a:r>
            <a:endParaRPr lang="en-GB" sz="2800" b="1" dirty="0"/>
          </a:p>
        </p:txBody>
      </p:sp>
      <p:pic>
        <p:nvPicPr>
          <p:cNvPr id="7" name="Picture 6">
            <a:extLst>
              <a:ext uri="{FF2B5EF4-FFF2-40B4-BE49-F238E27FC236}">
                <a16:creationId xmlns:a16="http://schemas.microsoft.com/office/drawing/2014/main" id="{3A7858D3-7008-BC53-8D2E-C659BC1CA5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145" y="1539536"/>
            <a:ext cx="1492224" cy="1277630"/>
          </a:xfrm>
          <a:prstGeom prst="rect">
            <a:avLst/>
          </a:prstGeom>
        </p:spPr>
      </p:pic>
      <p:sp>
        <p:nvSpPr>
          <p:cNvPr id="13" name="Content Placeholder 12">
            <a:extLst>
              <a:ext uri="{FF2B5EF4-FFF2-40B4-BE49-F238E27FC236}">
                <a16:creationId xmlns:a16="http://schemas.microsoft.com/office/drawing/2014/main" id="{7D806D06-C164-C038-5DAB-4AD3820F155E}"/>
              </a:ext>
            </a:extLst>
          </p:cNvPr>
          <p:cNvSpPr>
            <a:spLocks noGrp="1"/>
          </p:cNvSpPr>
          <p:nvPr>
            <p:ph idx="1"/>
          </p:nvPr>
        </p:nvSpPr>
        <p:spPr>
          <a:xfrm>
            <a:off x="2205225" y="1527730"/>
            <a:ext cx="6429050" cy="806425"/>
          </a:xfrm>
        </p:spPr>
        <p:txBody>
          <a:bodyPr>
            <a:normAutofit fontScale="92500" lnSpcReduction="20000"/>
          </a:bodyPr>
          <a:lstStyle/>
          <a:p>
            <a:pPr marL="36576" indent="0">
              <a:buNone/>
            </a:pPr>
            <a:r>
              <a:rPr lang="en-GB" sz="2000" dirty="0"/>
              <a:t>A set of very compact copper coils strategically positioned close to the primary coils, similar to resistive quench heaters, see </a:t>
            </a:r>
            <a:r>
              <a:rPr lang="en-GB" sz="2000" dirty="0">
                <a:hlinkClick r:id="rId4"/>
              </a:rPr>
              <a:t>Mulder et al. 2023</a:t>
            </a:r>
            <a:endParaRPr lang="en-GB" sz="2000" dirty="0"/>
          </a:p>
        </p:txBody>
      </p:sp>
      <p:pic>
        <p:nvPicPr>
          <p:cNvPr id="15" name="Picture 14" descr="A picture containing microphone&#10;&#10;Description automatically generated">
            <a:extLst>
              <a:ext uri="{FF2B5EF4-FFF2-40B4-BE49-F238E27FC236}">
                <a16:creationId xmlns:a16="http://schemas.microsoft.com/office/drawing/2014/main" id="{9A2B2669-A9C7-0860-E824-7508205DD37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43692" y="2240145"/>
            <a:ext cx="2865120" cy="2191817"/>
          </a:xfrm>
          <a:prstGeom prst="rect">
            <a:avLst/>
          </a:prstGeom>
        </p:spPr>
      </p:pic>
      <p:pic>
        <p:nvPicPr>
          <p:cNvPr id="16" name="Picture 15" descr="A close-up of a knife&#10;&#10;Description automatically generated with medium confidence">
            <a:extLst>
              <a:ext uri="{FF2B5EF4-FFF2-40B4-BE49-F238E27FC236}">
                <a16:creationId xmlns:a16="http://schemas.microsoft.com/office/drawing/2014/main" id="{74C26DD2-0D0D-57A1-F5E8-3005AE21391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43693" y="4516555"/>
            <a:ext cx="2865120" cy="642494"/>
          </a:xfrm>
          <a:prstGeom prst="rect">
            <a:avLst/>
          </a:prstGeom>
        </p:spPr>
      </p:pic>
      <p:sp>
        <p:nvSpPr>
          <p:cNvPr id="17" name="TextBox 16">
            <a:extLst>
              <a:ext uri="{FF2B5EF4-FFF2-40B4-BE49-F238E27FC236}">
                <a16:creationId xmlns:a16="http://schemas.microsoft.com/office/drawing/2014/main" id="{57C0250A-87FA-BF69-70E9-463A81884B72}"/>
              </a:ext>
            </a:extLst>
          </p:cNvPr>
          <p:cNvSpPr txBox="1"/>
          <p:nvPr/>
        </p:nvSpPr>
        <p:spPr>
          <a:xfrm>
            <a:off x="6043693" y="5159049"/>
            <a:ext cx="2865119" cy="400110"/>
          </a:xfrm>
          <a:prstGeom prst="rect">
            <a:avLst/>
          </a:prstGeom>
          <a:noFill/>
        </p:spPr>
        <p:txBody>
          <a:bodyPr wrap="square" rtlCol="0">
            <a:spAutoFit/>
          </a:bodyPr>
          <a:lstStyle/>
          <a:p>
            <a:r>
              <a:rPr lang="en-US" sz="1000"/>
              <a:t>Thanks to I. Santillana and A. </a:t>
            </a:r>
            <a:r>
              <a:rPr lang="en-US" sz="1000" err="1"/>
              <a:t>Terricabras</a:t>
            </a:r>
            <a:r>
              <a:rPr lang="en-US" sz="1000"/>
              <a:t> (EN/MME) for effort during the mechanical tests</a:t>
            </a:r>
            <a:endParaRPr lang="en-GB" sz="1000"/>
          </a:p>
        </p:txBody>
      </p:sp>
      <p:pic>
        <p:nvPicPr>
          <p:cNvPr id="18" name="Picture 17">
            <a:extLst>
              <a:ext uri="{FF2B5EF4-FFF2-40B4-BE49-F238E27FC236}">
                <a16:creationId xmlns:a16="http://schemas.microsoft.com/office/drawing/2014/main" id="{C56226A9-3D5E-3332-FABB-FDA9CC046CE1}"/>
              </a:ext>
            </a:extLst>
          </p:cNvPr>
          <p:cNvPicPr>
            <a:picLocks noChangeAspect="1"/>
          </p:cNvPicPr>
          <p:nvPr/>
        </p:nvPicPr>
        <p:blipFill>
          <a:blip r:embed="rId7"/>
          <a:stretch>
            <a:fillRect/>
          </a:stretch>
        </p:blipFill>
        <p:spPr>
          <a:xfrm>
            <a:off x="429630" y="4830452"/>
            <a:ext cx="4903724" cy="1263425"/>
          </a:xfrm>
          <a:prstGeom prst="rect">
            <a:avLst/>
          </a:prstGeom>
        </p:spPr>
      </p:pic>
      <p:sp>
        <p:nvSpPr>
          <p:cNvPr id="20" name="TextBox 19">
            <a:extLst>
              <a:ext uri="{FF2B5EF4-FFF2-40B4-BE49-F238E27FC236}">
                <a16:creationId xmlns:a16="http://schemas.microsoft.com/office/drawing/2014/main" id="{50FF5722-96E0-C269-2ECC-47571AC6A166}"/>
              </a:ext>
            </a:extLst>
          </p:cNvPr>
          <p:cNvSpPr txBox="1"/>
          <p:nvPr/>
        </p:nvSpPr>
        <p:spPr>
          <a:xfrm>
            <a:off x="235187" y="2816326"/>
            <a:ext cx="6028067" cy="1292662"/>
          </a:xfrm>
          <a:prstGeom prst="rect">
            <a:avLst/>
          </a:prstGeom>
          <a:noFill/>
        </p:spPr>
        <p:txBody>
          <a:bodyPr wrap="square">
            <a:spAutoFit/>
          </a:bodyPr>
          <a:lstStyle/>
          <a:p>
            <a:pPr>
              <a:spcBef>
                <a:spcPts val="800"/>
              </a:spcBef>
            </a:pPr>
            <a:r>
              <a:rPr lang="en-US" sz="1600" dirty="0"/>
              <a:t>PCB E-CLIQ in development for </a:t>
            </a:r>
            <a:r>
              <a:rPr lang="en-US" sz="1600" b="1" dirty="0"/>
              <a:t>integration with an SMC</a:t>
            </a:r>
          </a:p>
          <a:p>
            <a:pPr marL="742950" lvl="1" indent="-285750">
              <a:spcBef>
                <a:spcPts val="800"/>
              </a:spcBef>
              <a:buFont typeface="Arial" panose="020B0604020202020204" pitchFamily="34" charset="0"/>
              <a:buChar char="•"/>
            </a:pPr>
            <a:r>
              <a:rPr lang="en-US" sz="1400" dirty="0"/>
              <a:t>Optimized for use with low-current amplifier</a:t>
            </a:r>
          </a:p>
          <a:p>
            <a:pPr marL="742950" lvl="1" indent="-285750">
              <a:spcBef>
                <a:spcPts val="800"/>
              </a:spcBef>
              <a:buFont typeface="Arial" panose="020B0604020202020204" pitchFamily="34" charset="0"/>
              <a:buChar char="•"/>
            </a:pPr>
            <a:r>
              <a:rPr lang="en-US" sz="1400" dirty="0"/>
              <a:t>Able to generate local dB/dt of &gt; 100 T/s</a:t>
            </a:r>
          </a:p>
          <a:p>
            <a:pPr marL="742950" lvl="1" indent="-285750">
              <a:spcBef>
                <a:spcPts val="800"/>
              </a:spcBef>
              <a:buFont typeface="Arial" panose="020B0604020202020204" pitchFamily="34" charset="0"/>
              <a:buChar char="•"/>
            </a:pPr>
            <a:r>
              <a:rPr lang="en-US" sz="1400" dirty="0"/>
              <a:t>Compact envelope, width of a Nb</a:t>
            </a:r>
            <a:r>
              <a:rPr lang="en-US" sz="1400" baseline="-25000" dirty="0"/>
              <a:t>3</a:t>
            </a:r>
            <a:r>
              <a:rPr lang="en-US" sz="1400" dirty="0"/>
              <a:t>Sn cable</a:t>
            </a:r>
          </a:p>
        </p:txBody>
      </p:sp>
      <p:cxnSp>
        <p:nvCxnSpPr>
          <p:cNvPr id="22" name="Straight Arrow Connector 21">
            <a:extLst>
              <a:ext uri="{FF2B5EF4-FFF2-40B4-BE49-F238E27FC236}">
                <a16:creationId xmlns:a16="http://schemas.microsoft.com/office/drawing/2014/main" id="{3DE1EA99-5B0B-025C-A023-DDB6CCF2EF2D}"/>
              </a:ext>
            </a:extLst>
          </p:cNvPr>
          <p:cNvCxnSpPr>
            <a:cxnSpLocks/>
          </p:cNvCxnSpPr>
          <p:nvPr/>
        </p:nvCxnSpPr>
        <p:spPr>
          <a:xfrm flipV="1">
            <a:off x="4788976" y="4127259"/>
            <a:ext cx="1088756" cy="98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03D2B87-30AF-2ABB-7667-6B575487E926}"/>
              </a:ext>
            </a:extLst>
          </p:cNvPr>
          <p:cNvSpPr txBox="1"/>
          <p:nvPr/>
        </p:nvSpPr>
        <p:spPr>
          <a:xfrm>
            <a:off x="510997" y="4146554"/>
            <a:ext cx="5006601" cy="646331"/>
          </a:xfrm>
          <a:prstGeom prst="rect">
            <a:avLst/>
          </a:prstGeom>
          <a:noFill/>
        </p:spPr>
        <p:txBody>
          <a:bodyPr wrap="square">
            <a:spAutoFit/>
          </a:bodyPr>
          <a:lstStyle/>
          <a:p>
            <a:pPr>
              <a:spcBef>
                <a:spcPts val="800"/>
              </a:spcBef>
            </a:pPr>
            <a:r>
              <a:rPr lang="en-US" dirty="0"/>
              <a:t>The design is experimentally verified to withstand mechanical loads of over 200 MPa </a:t>
            </a:r>
            <a:r>
              <a:rPr lang="en-US" dirty="0">
                <a:solidFill>
                  <a:srgbClr val="00B050"/>
                </a:solidFill>
              </a:rPr>
              <a:t>✓</a:t>
            </a:r>
            <a:r>
              <a:rPr lang="en-US" dirty="0"/>
              <a:t> </a:t>
            </a:r>
          </a:p>
        </p:txBody>
      </p:sp>
      <p:sp>
        <p:nvSpPr>
          <p:cNvPr id="26" name="TextBox 25">
            <a:extLst>
              <a:ext uri="{FF2B5EF4-FFF2-40B4-BE49-F238E27FC236}">
                <a16:creationId xmlns:a16="http://schemas.microsoft.com/office/drawing/2014/main" id="{2639E28B-D19B-0999-0E41-21B9B7014CAA}"/>
              </a:ext>
            </a:extLst>
          </p:cNvPr>
          <p:cNvSpPr txBox="1"/>
          <p:nvPr/>
        </p:nvSpPr>
        <p:spPr>
          <a:xfrm>
            <a:off x="5819477" y="5522318"/>
            <a:ext cx="3336011" cy="369332"/>
          </a:xfrm>
          <a:prstGeom prst="rect">
            <a:avLst/>
          </a:prstGeom>
          <a:noFill/>
        </p:spPr>
        <p:txBody>
          <a:bodyPr wrap="square">
            <a:spAutoFit/>
          </a:bodyPr>
          <a:lstStyle/>
          <a:p>
            <a:pPr>
              <a:spcBef>
                <a:spcPts val="800"/>
              </a:spcBef>
            </a:pPr>
            <a:r>
              <a:rPr lang="en-US" sz="1800"/>
              <a:t>Modeling tools further matured</a:t>
            </a:r>
          </a:p>
        </p:txBody>
      </p:sp>
      <p:cxnSp>
        <p:nvCxnSpPr>
          <p:cNvPr id="28" name="Straight Arrow Connector 27">
            <a:extLst>
              <a:ext uri="{FF2B5EF4-FFF2-40B4-BE49-F238E27FC236}">
                <a16:creationId xmlns:a16="http://schemas.microsoft.com/office/drawing/2014/main" id="{71E3F740-DD09-3D73-4FEF-83EA57E21871}"/>
              </a:ext>
            </a:extLst>
          </p:cNvPr>
          <p:cNvCxnSpPr>
            <a:cxnSpLocks/>
          </p:cNvCxnSpPr>
          <p:nvPr/>
        </p:nvCxnSpPr>
        <p:spPr>
          <a:xfrm flipV="1">
            <a:off x="510997" y="2434260"/>
            <a:ext cx="154983" cy="2889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42AA1FB7-80D9-275D-94DD-D9E6E7B4ACC0}"/>
              </a:ext>
            </a:extLst>
          </p:cNvPr>
          <p:cNvCxnSpPr>
            <a:cxnSpLocks/>
            <a:stCxn id="26" idx="1"/>
          </p:cNvCxnSpPr>
          <p:nvPr/>
        </p:nvCxnSpPr>
        <p:spPr>
          <a:xfrm flipH="1">
            <a:off x="5419750" y="5706984"/>
            <a:ext cx="3997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Date Placeholder 4">
            <a:extLst>
              <a:ext uri="{FF2B5EF4-FFF2-40B4-BE49-F238E27FC236}">
                <a16:creationId xmlns:a16="http://schemas.microsoft.com/office/drawing/2014/main" id="{530BFAAC-4E2B-AAFE-694D-AB06AAB6077C}"/>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
        <p:nvSpPr>
          <p:cNvPr id="9" name="Footer Placeholder 8">
            <a:extLst>
              <a:ext uri="{FF2B5EF4-FFF2-40B4-BE49-F238E27FC236}">
                <a16:creationId xmlns:a16="http://schemas.microsoft.com/office/drawing/2014/main" id="{8FDD3729-6D25-0C2A-DBAB-B6A48960EF0C}"/>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11" name="Slide Number Placeholder 10">
            <a:extLst>
              <a:ext uri="{FF2B5EF4-FFF2-40B4-BE49-F238E27FC236}">
                <a16:creationId xmlns:a16="http://schemas.microsoft.com/office/drawing/2014/main" id="{D888A925-0CFC-3D25-DE3A-5DC8EABFF1E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27</a:t>
            </a:fld>
            <a:endParaRPr lang="en-US"/>
          </a:p>
        </p:txBody>
      </p:sp>
      <p:pic>
        <p:nvPicPr>
          <p:cNvPr id="3" name="Picture 6" descr="CERN logo - YouTube">
            <a:extLst>
              <a:ext uri="{FF2B5EF4-FFF2-40B4-BE49-F238E27FC236}">
                <a16:creationId xmlns:a16="http://schemas.microsoft.com/office/drawing/2014/main" id="{1E25E673-08A0-A585-8232-6E285595522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1745" y="-5212"/>
            <a:ext cx="1071180" cy="83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20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E72C-9F5C-74EE-A736-1162CF699303}"/>
              </a:ext>
            </a:extLst>
          </p:cNvPr>
          <p:cNvSpPr>
            <a:spLocks noGrp="1"/>
          </p:cNvSpPr>
          <p:nvPr>
            <p:ph type="title"/>
          </p:nvPr>
        </p:nvSpPr>
        <p:spPr>
          <a:xfrm>
            <a:off x="458573" y="155794"/>
            <a:ext cx="8226854" cy="940443"/>
          </a:xfrm>
        </p:spPr>
        <p:txBody>
          <a:bodyPr>
            <a:noAutofit/>
          </a:bodyPr>
          <a:lstStyle/>
          <a:p>
            <a:pPr algn="ctr"/>
            <a:r>
              <a:rPr lang="en-US" sz="2800" dirty="0"/>
              <a:t>Ongoing work examples:</a:t>
            </a:r>
            <a:br>
              <a:rPr lang="en-US" sz="2800" dirty="0"/>
            </a:br>
            <a:r>
              <a:rPr lang="en-GB" sz="2800" b="1" dirty="0">
                <a:latin typeface="Calibri" panose="020F0502020204030204" pitchFamily="34" charset="0"/>
                <a:ea typeface="Calibri" panose="020F0502020204030204" pitchFamily="34" charset="0"/>
                <a:cs typeface="Times New Roman" panose="02020603050405020304" pitchFamily="18" charset="0"/>
              </a:rPr>
              <a:t>Novel Quench Detection Method </a:t>
            </a:r>
            <a:br>
              <a:rPr lang="en-GB" sz="2800" b="1" dirty="0">
                <a:latin typeface="Calibri" panose="020F0502020204030204" pitchFamily="34" charset="0"/>
                <a:ea typeface="Calibri" panose="020F0502020204030204" pitchFamily="34" charset="0"/>
                <a:cs typeface="Times New Roman" panose="02020603050405020304" pitchFamily="18" charset="0"/>
              </a:rPr>
            </a:br>
            <a:r>
              <a:rPr lang="en-GB" sz="2400" b="1" dirty="0">
                <a:latin typeface="Calibri" panose="020F0502020204030204" pitchFamily="34" charset="0"/>
                <a:ea typeface="Calibri" panose="020F0502020204030204" pitchFamily="34" charset="0"/>
                <a:cs typeface="Times New Roman" panose="02020603050405020304" pitchFamily="18" charset="0"/>
              </a:rPr>
              <a:t>Impedance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Measurement for Continuous Condition Monitoring</a:t>
            </a:r>
            <a:endParaRPr lang="en-GB" sz="2400" b="1" dirty="0"/>
          </a:p>
        </p:txBody>
      </p:sp>
      <p:sp>
        <p:nvSpPr>
          <p:cNvPr id="3" name="Content Placeholder 2">
            <a:extLst>
              <a:ext uri="{FF2B5EF4-FFF2-40B4-BE49-F238E27FC236}">
                <a16:creationId xmlns:a16="http://schemas.microsoft.com/office/drawing/2014/main" id="{051ED1DE-9625-7A00-CB71-A65DAA3EA39F}"/>
              </a:ext>
            </a:extLst>
          </p:cNvPr>
          <p:cNvSpPr>
            <a:spLocks noGrp="1"/>
          </p:cNvSpPr>
          <p:nvPr>
            <p:ph idx="1"/>
          </p:nvPr>
        </p:nvSpPr>
        <p:spPr>
          <a:xfrm>
            <a:off x="127861" y="1400572"/>
            <a:ext cx="4693782" cy="4780465"/>
          </a:xfrm>
        </p:spPr>
        <p:txBody>
          <a:bodyPr>
            <a:normAutofit lnSpcReduction="10000"/>
          </a:bodyPr>
          <a:lstStyle/>
          <a:p>
            <a:pPr marL="36576" indent="0">
              <a:buNone/>
            </a:pPr>
            <a:r>
              <a:rPr lang="en-US" sz="1800" dirty="0"/>
              <a:t>Current Status:</a:t>
            </a:r>
          </a:p>
          <a:p>
            <a:r>
              <a:rPr lang="en-US" sz="1800" dirty="0"/>
              <a:t>Built hardware required to inject and measure the response of stimuli signals, like:</a:t>
            </a:r>
          </a:p>
          <a:p>
            <a:pPr lvl="1"/>
            <a:r>
              <a:rPr lang="en-US" sz="1600" dirty="0"/>
              <a:t>DAC (inject) &amp; ADC (measure) cards</a:t>
            </a:r>
          </a:p>
          <a:p>
            <a:pPr lvl="1"/>
            <a:r>
              <a:rPr lang="en-US" sz="1600" dirty="0"/>
              <a:t>FPGA to supervise the cards and relay the collected samples</a:t>
            </a:r>
          </a:p>
          <a:p>
            <a:r>
              <a:rPr lang="en-US" sz="1800" dirty="0"/>
              <a:t>Quantified performance when measuring LTS magnets in non-powered state</a:t>
            </a:r>
          </a:p>
          <a:p>
            <a:pPr marL="36576" indent="0">
              <a:buNone/>
            </a:pPr>
            <a:r>
              <a:rPr lang="en-US" sz="1800" dirty="0"/>
              <a:t>Upcoming Tasks:</a:t>
            </a:r>
            <a:endParaRPr lang="en-US" sz="2000" dirty="0"/>
          </a:p>
          <a:p>
            <a:r>
              <a:rPr lang="en-US" sz="1800" dirty="0"/>
              <a:t>Quantify the performance when measuring HTS magnet (non-powered)</a:t>
            </a:r>
          </a:p>
          <a:p>
            <a:r>
              <a:rPr lang="en-US" sz="1800" dirty="0"/>
              <a:t>Quantify the performance when powering magnets for LTS and HTS</a:t>
            </a:r>
          </a:p>
          <a:p>
            <a:r>
              <a:rPr lang="en-US" sz="1800" dirty="0"/>
              <a:t>Evaluate the systems operational impact on auxiliary systems.</a:t>
            </a:r>
          </a:p>
          <a:p>
            <a:endParaRPr lang="en-US" sz="2000" dirty="0"/>
          </a:p>
        </p:txBody>
      </p:sp>
      <p:sp>
        <p:nvSpPr>
          <p:cNvPr id="6" name="Slide Number Placeholder 5">
            <a:extLst>
              <a:ext uri="{FF2B5EF4-FFF2-40B4-BE49-F238E27FC236}">
                <a16:creationId xmlns:a16="http://schemas.microsoft.com/office/drawing/2014/main" id="{A5AD1791-534D-A7C4-15D7-93B1192CB340}"/>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28</a:t>
            </a:fld>
            <a:endParaRPr lang="en-US"/>
          </a:p>
        </p:txBody>
      </p:sp>
      <p:sp>
        <p:nvSpPr>
          <p:cNvPr id="9" name="TextBox 8">
            <a:extLst>
              <a:ext uri="{FF2B5EF4-FFF2-40B4-BE49-F238E27FC236}">
                <a16:creationId xmlns:a16="http://schemas.microsoft.com/office/drawing/2014/main" id="{5F5CA123-57D2-3900-F60D-51EBB78DFB70}"/>
              </a:ext>
            </a:extLst>
          </p:cNvPr>
          <p:cNvSpPr txBox="1"/>
          <p:nvPr/>
        </p:nvSpPr>
        <p:spPr>
          <a:xfrm>
            <a:off x="5065530" y="5904038"/>
            <a:ext cx="3978974" cy="276999"/>
          </a:xfrm>
          <a:prstGeom prst="rect">
            <a:avLst/>
          </a:prstGeom>
          <a:noFill/>
        </p:spPr>
        <p:txBody>
          <a:bodyPr wrap="none" rtlCol="0">
            <a:spAutoFit/>
          </a:bodyPr>
          <a:lstStyle/>
          <a:p>
            <a:pPr algn="r"/>
            <a:r>
              <a:rPr lang="en-GB" sz="1200" dirty="0"/>
              <a:t>Courtesy of Magnus Christensen and SM18 colleagues </a:t>
            </a:r>
          </a:p>
        </p:txBody>
      </p:sp>
      <p:sp>
        <p:nvSpPr>
          <p:cNvPr id="14" name="TextBox 13">
            <a:extLst>
              <a:ext uri="{FF2B5EF4-FFF2-40B4-BE49-F238E27FC236}">
                <a16:creationId xmlns:a16="http://schemas.microsoft.com/office/drawing/2014/main" id="{7339718E-50D6-DF66-9EC4-E3BD39BD3D0B}"/>
              </a:ext>
            </a:extLst>
          </p:cNvPr>
          <p:cNvSpPr txBox="1"/>
          <p:nvPr/>
        </p:nvSpPr>
        <p:spPr>
          <a:xfrm>
            <a:off x="4766697" y="1400572"/>
            <a:ext cx="4091552" cy="307777"/>
          </a:xfrm>
          <a:prstGeom prst="rect">
            <a:avLst/>
          </a:prstGeom>
          <a:noFill/>
        </p:spPr>
        <p:txBody>
          <a:bodyPr wrap="square">
            <a:spAutoFit/>
          </a:bodyPr>
          <a:lstStyle/>
          <a:p>
            <a:r>
              <a:rPr lang="en-US" sz="1400" dirty="0"/>
              <a:t>Conceptual illustration of future quench detection.</a:t>
            </a:r>
          </a:p>
        </p:txBody>
      </p:sp>
      <p:grpSp>
        <p:nvGrpSpPr>
          <p:cNvPr id="11" name="Group 10">
            <a:extLst>
              <a:ext uri="{FF2B5EF4-FFF2-40B4-BE49-F238E27FC236}">
                <a16:creationId xmlns:a16="http://schemas.microsoft.com/office/drawing/2014/main" id="{8CB1CB00-C46C-4325-CDF3-F4E2E25FB64C}"/>
              </a:ext>
            </a:extLst>
          </p:cNvPr>
          <p:cNvGrpSpPr/>
          <p:nvPr/>
        </p:nvGrpSpPr>
        <p:grpSpPr>
          <a:xfrm>
            <a:off x="5134684" y="1698999"/>
            <a:ext cx="3301403" cy="2222071"/>
            <a:chOff x="4839347" y="1292777"/>
            <a:chExt cx="3528872" cy="2199294"/>
          </a:xfrm>
        </p:grpSpPr>
        <p:grpSp>
          <p:nvGrpSpPr>
            <p:cNvPr id="15" name="Group 14">
              <a:extLst>
                <a:ext uri="{FF2B5EF4-FFF2-40B4-BE49-F238E27FC236}">
                  <a16:creationId xmlns:a16="http://schemas.microsoft.com/office/drawing/2014/main" id="{B0618255-212B-DF7E-4C83-21A24E71C484}"/>
                </a:ext>
              </a:extLst>
            </p:cNvPr>
            <p:cNvGrpSpPr/>
            <p:nvPr/>
          </p:nvGrpSpPr>
          <p:grpSpPr>
            <a:xfrm>
              <a:off x="4994713" y="1345164"/>
              <a:ext cx="3373506" cy="2146907"/>
              <a:chOff x="4771035" y="1908268"/>
              <a:chExt cx="3143475" cy="2015802"/>
            </a:xfrm>
          </p:grpSpPr>
          <p:pic>
            <p:nvPicPr>
              <p:cNvPr id="8" name="Picture 7">
                <a:extLst>
                  <a:ext uri="{FF2B5EF4-FFF2-40B4-BE49-F238E27FC236}">
                    <a16:creationId xmlns:a16="http://schemas.microsoft.com/office/drawing/2014/main" id="{FE4C924D-7D3F-6AD7-85F5-D50BD46571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1035" y="1908268"/>
                <a:ext cx="3143475" cy="2015802"/>
              </a:xfrm>
              <a:prstGeom prst="rect">
                <a:avLst/>
              </a:prstGeom>
            </p:spPr>
          </p:pic>
          <p:sp>
            <p:nvSpPr>
              <p:cNvPr id="10" name="TextBox 9">
                <a:extLst>
                  <a:ext uri="{FF2B5EF4-FFF2-40B4-BE49-F238E27FC236}">
                    <a16:creationId xmlns:a16="http://schemas.microsoft.com/office/drawing/2014/main" id="{5E6D9736-2B68-B151-FEFC-CE18F53CC5AD}"/>
                  </a:ext>
                </a:extLst>
              </p:cNvPr>
              <p:cNvSpPr txBox="1"/>
              <p:nvPr/>
            </p:nvSpPr>
            <p:spPr>
              <a:xfrm>
                <a:off x="7307451" y="1986768"/>
                <a:ext cx="605282" cy="276999"/>
              </a:xfrm>
              <a:prstGeom prst="rect">
                <a:avLst/>
              </a:prstGeom>
              <a:noFill/>
            </p:spPr>
            <p:txBody>
              <a:bodyPr wrap="square" rtlCol="0">
                <a:spAutoFit/>
              </a:bodyPr>
              <a:lstStyle/>
              <a:p>
                <a:r>
                  <a:rPr lang="en-US" sz="1200">
                    <a:solidFill>
                      <a:srgbClr val="0000FF"/>
                    </a:solidFill>
                  </a:rPr>
                  <a:t>FPGA</a:t>
                </a:r>
                <a:endParaRPr lang="en-GB" sz="1200">
                  <a:solidFill>
                    <a:srgbClr val="0000FF"/>
                  </a:solidFill>
                </a:endParaRPr>
              </a:p>
            </p:txBody>
          </p:sp>
        </p:grpSp>
        <p:sp>
          <p:nvSpPr>
            <p:cNvPr id="16" name="TextBox 15">
              <a:extLst>
                <a:ext uri="{FF2B5EF4-FFF2-40B4-BE49-F238E27FC236}">
                  <a16:creationId xmlns:a16="http://schemas.microsoft.com/office/drawing/2014/main" id="{7DCDF1D5-37EF-3B28-8E85-99316A5603A3}"/>
                </a:ext>
              </a:extLst>
            </p:cNvPr>
            <p:cNvSpPr txBox="1"/>
            <p:nvPr/>
          </p:nvSpPr>
          <p:spPr>
            <a:xfrm>
              <a:off x="4839347" y="3009246"/>
              <a:ext cx="952505" cy="307777"/>
            </a:xfrm>
            <a:prstGeom prst="rect">
              <a:avLst/>
            </a:prstGeom>
            <a:noFill/>
          </p:spPr>
          <p:txBody>
            <a:bodyPr wrap="none" rtlCol="0">
              <a:spAutoFit/>
            </a:bodyPr>
            <a:lstStyle/>
            <a:p>
              <a:r>
                <a:rPr lang="en-GB" sz="1400"/>
                <a:t>SC circuit</a:t>
              </a:r>
            </a:p>
          </p:txBody>
        </p:sp>
        <p:sp>
          <p:nvSpPr>
            <p:cNvPr id="17" name="TextBox 16">
              <a:extLst>
                <a:ext uri="{FF2B5EF4-FFF2-40B4-BE49-F238E27FC236}">
                  <a16:creationId xmlns:a16="http://schemas.microsoft.com/office/drawing/2014/main" id="{EAE99F7D-24AB-E3C1-FD2A-103530018446}"/>
                </a:ext>
              </a:extLst>
            </p:cNvPr>
            <p:cNvSpPr txBox="1"/>
            <p:nvPr/>
          </p:nvSpPr>
          <p:spPr>
            <a:xfrm>
              <a:off x="4839347" y="1292777"/>
              <a:ext cx="1241045" cy="307777"/>
            </a:xfrm>
            <a:prstGeom prst="rect">
              <a:avLst/>
            </a:prstGeom>
            <a:noFill/>
          </p:spPr>
          <p:txBody>
            <a:bodyPr wrap="none" rtlCol="0">
              <a:spAutoFit/>
            </a:bodyPr>
            <a:lstStyle/>
            <a:p>
              <a:r>
                <a:rPr lang="en-GB" sz="1400"/>
                <a:t>Stimuli inject.</a:t>
              </a:r>
            </a:p>
          </p:txBody>
        </p:sp>
      </p:grpSp>
      <p:pic>
        <p:nvPicPr>
          <p:cNvPr id="18" name="Picture 17" descr="Graphical user interface, chart, line chart&#10;&#10;Description automatically generated">
            <a:extLst>
              <a:ext uri="{FF2B5EF4-FFF2-40B4-BE49-F238E27FC236}">
                <a16:creationId xmlns:a16="http://schemas.microsoft.com/office/drawing/2014/main" id="{945E6DCB-8AB8-E49D-F023-D60780E6C13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23427" y="3921070"/>
            <a:ext cx="3877241" cy="1388603"/>
          </a:xfrm>
          <a:prstGeom prst="rect">
            <a:avLst/>
          </a:prstGeom>
        </p:spPr>
      </p:pic>
      <p:cxnSp>
        <p:nvCxnSpPr>
          <p:cNvPr id="20" name="Straight Arrow Connector 19">
            <a:extLst>
              <a:ext uri="{FF2B5EF4-FFF2-40B4-BE49-F238E27FC236}">
                <a16:creationId xmlns:a16="http://schemas.microsoft.com/office/drawing/2014/main" id="{1D1C2540-F204-9E4B-6DAD-3ECF1F0F89C2}"/>
              </a:ext>
            </a:extLst>
          </p:cNvPr>
          <p:cNvCxnSpPr/>
          <p:nvPr/>
        </p:nvCxnSpPr>
        <p:spPr>
          <a:xfrm>
            <a:off x="3354302" y="3826309"/>
            <a:ext cx="1089837" cy="2283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E89CC78-416B-6DFA-8674-2B891C843A6A}"/>
              </a:ext>
            </a:extLst>
          </p:cNvPr>
          <p:cNvSpPr txBox="1"/>
          <p:nvPr/>
        </p:nvSpPr>
        <p:spPr>
          <a:xfrm>
            <a:off x="4766697" y="5283890"/>
            <a:ext cx="4249442" cy="646331"/>
          </a:xfrm>
          <a:prstGeom prst="rect">
            <a:avLst/>
          </a:prstGeom>
          <a:noFill/>
        </p:spPr>
        <p:txBody>
          <a:bodyPr wrap="square">
            <a:spAutoFit/>
          </a:bodyPr>
          <a:lstStyle/>
          <a:p>
            <a:r>
              <a:rPr lang="da-DK" sz="1200" dirty="0" err="1"/>
              <a:t>Impedance</a:t>
            </a:r>
            <a:r>
              <a:rPr lang="da-DK" sz="1200" dirty="0"/>
              <a:t> of </a:t>
            </a:r>
            <a:r>
              <a:rPr lang="da-DK" sz="1200" dirty="0" err="1"/>
              <a:t>warm</a:t>
            </a:r>
            <a:r>
              <a:rPr lang="da-DK" sz="1200" dirty="0"/>
              <a:t> D2 magnet, all </a:t>
            </a:r>
            <a:r>
              <a:rPr lang="da-DK" sz="1200" dirty="0" err="1"/>
              <a:t>coils</a:t>
            </a:r>
            <a:r>
              <a:rPr lang="da-DK" sz="1200" dirty="0"/>
              <a:t> in series.</a:t>
            </a:r>
          </a:p>
          <a:p>
            <a:r>
              <a:rPr lang="da-DK" sz="1200" dirty="0"/>
              <a:t>Orange – ELQA team with ‘</a:t>
            </a:r>
            <a:r>
              <a:rPr lang="da-DK" sz="1200" dirty="0" err="1"/>
              <a:t>commercial</a:t>
            </a:r>
            <a:r>
              <a:rPr lang="da-DK" sz="1200" dirty="0"/>
              <a:t> hardware’,</a:t>
            </a:r>
          </a:p>
          <a:p>
            <a:r>
              <a:rPr lang="da-DK" sz="1200" dirty="0"/>
              <a:t>Blue - </a:t>
            </a:r>
            <a:r>
              <a:rPr lang="da-DK" sz="1200" dirty="0" err="1"/>
              <a:t>Newly</a:t>
            </a:r>
            <a:r>
              <a:rPr lang="da-DK" sz="1200" dirty="0"/>
              <a:t> </a:t>
            </a:r>
            <a:r>
              <a:rPr lang="da-DK" sz="1200" dirty="0" err="1"/>
              <a:t>Developed</a:t>
            </a:r>
            <a:r>
              <a:rPr lang="da-DK" sz="1200" dirty="0"/>
              <a:t> hardware, tot. </a:t>
            </a:r>
            <a:r>
              <a:rPr lang="da-DK" sz="1200" dirty="0" err="1"/>
              <a:t>aquisition</a:t>
            </a:r>
            <a:r>
              <a:rPr lang="da-DK" sz="1200" dirty="0"/>
              <a:t> time 1.2s</a:t>
            </a:r>
            <a:endParaRPr lang="en-GB" sz="1200" dirty="0"/>
          </a:p>
        </p:txBody>
      </p:sp>
      <p:sp>
        <p:nvSpPr>
          <p:cNvPr id="4" name="Date Placeholder 2">
            <a:extLst>
              <a:ext uri="{FF2B5EF4-FFF2-40B4-BE49-F238E27FC236}">
                <a16:creationId xmlns:a16="http://schemas.microsoft.com/office/drawing/2014/main" id="{A44F64FE-B9D5-EC95-5733-7AE16F5E85C1}"/>
              </a:ext>
            </a:extLst>
          </p:cNvPr>
          <p:cNvSpPr>
            <a:spLocks noGrp="1"/>
          </p:cNvSpPr>
          <p:nvPr>
            <p:ph type="dt" sz="half" idx="2"/>
          </p:nvPr>
        </p:nvSpPr>
        <p:spPr>
          <a:xfrm>
            <a:off x="3001084" y="6362377"/>
            <a:ext cx="2668195" cy="365125"/>
          </a:xfrm>
        </p:spPr>
        <p:txBody>
          <a:bodyPr/>
          <a:lstStyle/>
          <a:p>
            <a:r>
              <a:rPr lang="de-CH"/>
              <a:t>Community Report on Accelerators Roadmap  Frascati  13.07.2023</a:t>
            </a:r>
            <a:endParaRPr lang="en-US" dirty="0"/>
          </a:p>
        </p:txBody>
      </p:sp>
      <p:sp>
        <p:nvSpPr>
          <p:cNvPr id="5" name="Footer Placeholder 4">
            <a:extLst>
              <a:ext uri="{FF2B5EF4-FFF2-40B4-BE49-F238E27FC236}">
                <a16:creationId xmlns:a16="http://schemas.microsoft.com/office/drawing/2014/main" id="{6B09022B-6D7D-481E-6020-35CFACC98FEE}"/>
              </a:ext>
            </a:extLst>
          </p:cNvPr>
          <p:cNvSpPr>
            <a:spLocks noGrp="1"/>
          </p:cNvSpPr>
          <p:nvPr>
            <p:ph type="ftr" sz="quarter" idx="3"/>
          </p:nvPr>
        </p:nvSpPr>
        <p:spPr>
          <a:xfrm>
            <a:off x="5313680" y="6356350"/>
            <a:ext cx="2764676" cy="365125"/>
          </a:xfrm>
        </p:spPr>
        <p:txBody>
          <a:bodyPr/>
          <a:lstStyle/>
          <a:p>
            <a:r>
              <a:rPr lang="en-US"/>
              <a:t>A. Siemko – HFM R&amp;D Programme</a:t>
            </a:r>
          </a:p>
        </p:txBody>
      </p:sp>
      <p:pic>
        <p:nvPicPr>
          <p:cNvPr id="12" name="Picture 6" descr="CERN logo - YouTube">
            <a:extLst>
              <a:ext uri="{FF2B5EF4-FFF2-40B4-BE49-F238E27FC236}">
                <a16:creationId xmlns:a16="http://schemas.microsoft.com/office/drawing/2014/main" id="{C479F59A-2A54-CD21-E1F9-650796BC08A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1745" y="-5212"/>
            <a:ext cx="1071180" cy="83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79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71A9-46C3-A776-6D9C-E9AEDC9BDAF3}"/>
              </a:ext>
            </a:extLst>
          </p:cNvPr>
          <p:cNvSpPr>
            <a:spLocks noGrp="1"/>
          </p:cNvSpPr>
          <p:nvPr>
            <p:ph type="title"/>
          </p:nvPr>
        </p:nvSpPr>
        <p:spPr>
          <a:xfrm>
            <a:off x="1234440" y="92970"/>
            <a:ext cx="7492582" cy="940443"/>
          </a:xfrm>
        </p:spPr>
        <p:txBody>
          <a:bodyPr>
            <a:noAutofit/>
          </a:bodyPr>
          <a:lstStyle/>
          <a:p>
            <a:r>
              <a:rPr lang="en-GB" sz="3200" dirty="0"/>
              <a:t>HTS Quench Tools Development</a:t>
            </a:r>
            <a:br>
              <a:rPr lang="en-GB" sz="3200" dirty="0"/>
            </a:br>
            <a:r>
              <a:rPr lang="en-GB" sz="3200" dirty="0"/>
              <a:t>Selected Finite Difference Results</a:t>
            </a:r>
          </a:p>
        </p:txBody>
      </p:sp>
      <p:sp>
        <p:nvSpPr>
          <p:cNvPr id="6" name="Slide Number Placeholder 5">
            <a:extLst>
              <a:ext uri="{FF2B5EF4-FFF2-40B4-BE49-F238E27FC236}">
                <a16:creationId xmlns:a16="http://schemas.microsoft.com/office/drawing/2014/main" id="{25037FB8-B574-4799-6A48-0D11527C1357}"/>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29</a:t>
            </a:fld>
            <a:endParaRPr lang="en-US"/>
          </a:p>
        </p:txBody>
      </p:sp>
      <p:pic>
        <p:nvPicPr>
          <p:cNvPr id="3" name="Picture 2" descr="Chart, diagram&#10;&#10;Description automatically generated">
            <a:extLst>
              <a:ext uri="{FF2B5EF4-FFF2-40B4-BE49-F238E27FC236}">
                <a16:creationId xmlns:a16="http://schemas.microsoft.com/office/drawing/2014/main" id="{4883B1B4-B984-0274-BB73-9C0C062D9B2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0596" r="26268"/>
          <a:stretch/>
        </p:blipFill>
        <p:spPr>
          <a:xfrm>
            <a:off x="0" y="1370675"/>
            <a:ext cx="1803400" cy="4751483"/>
          </a:xfrm>
          <a:prstGeom prst="rect">
            <a:avLst/>
          </a:prstGeom>
        </p:spPr>
      </p:pic>
      <p:sp>
        <p:nvSpPr>
          <p:cNvPr id="4" name="TextBox 3">
            <a:extLst>
              <a:ext uri="{FF2B5EF4-FFF2-40B4-BE49-F238E27FC236}">
                <a16:creationId xmlns:a16="http://schemas.microsoft.com/office/drawing/2014/main" id="{4C072E3F-4576-27C4-84B0-CBA6660169B3}"/>
              </a:ext>
            </a:extLst>
          </p:cNvPr>
          <p:cNvSpPr txBox="1"/>
          <p:nvPr/>
        </p:nvSpPr>
        <p:spPr>
          <a:xfrm>
            <a:off x="7136784" y="5891538"/>
            <a:ext cx="1816075" cy="276999"/>
          </a:xfrm>
          <a:prstGeom prst="rect">
            <a:avLst/>
          </a:prstGeom>
          <a:noFill/>
        </p:spPr>
        <p:txBody>
          <a:bodyPr wrap="none" rtlCol="0">
            <a:spAutoFit/>
          </a:bodyPr>
          <a:lstStyle/>
          <a:p>
            <a:pPr algn="r"/>
            <a:r>
              <a:rPr lang="en-GB" sz="1200" dirty="0"/>
              <a:t>Courtesy of Tim Mulder </a:t>
            </a:r>
          </a:p>
        </p:txBody>
      </p:sp>
      <p:pic>
        <p:nvPicPr>
          <p:cNvPr id="10" name="Picture 9">
            <a:extLst>
              <a:ext uri="{FF2B5EF4-FFF2-40B4-BE49-F238E27FC236}">
                <a16:creationId xmlns:a16="http://schemas.microsoft.com/office/drawing/2014/main" id="{A54E7BBF-DEAB-777C-A65C-D9F8333CD399}"/>
              </a:ext>
            </a:extLst>
          </p:cNvPr>
          <p:cNvPicPr>
            <a:picLocks noChangeAspect="1"/>
          </p:cNvPicPr>
          <p:nvPr/>
        </p:nvPicPr>
        <p:blipFill>
          <a:blip r:embed="rId3"/>
          <a:stretch>
            <a:fillRect/>
          </a:stretch>
        </p:blipFill>
        <p:spPr>
          <a:xfrm>
            <a:off x="6884575" y="1372210"/>
            <a:ext cx="2259425" cy="4549907"/>
          </a:xfrm>
          <a:prstGeom prst="rect">
            <a:avLst/>
          </a:prstGeom>
        </p:spPr>
      </p:pic>
      <p:sp>
        <p:nvSpPr>
          <p:cNvPr id="11" name="Content Placeholder 2">
            <a:extLst>
              <a:ext uri="{FF2B5EF4-FFF2-40B4-BE49-F238E27FC236}">
                <a16:creationId xmlns:a16="http://schemas.microsoft.com/office/drawing/2014/main" id="{50535079-7355-F453-F1FA-2BFC0040867A}"/>
              </a:ext>
            </a:extLst>
          </p:cNvPr>
          <p:cNvSpPr>
            <a:spLocks noGrp="1"/>
          </p:cNvSpPr>
          <p:nvPr>
            <p:ph idx="1"/>
          </p:nvPr>
        </p:nvSpPr>
        <p:spPr>
          <a:xfrm>
            <a:off x="1681793" y="1582344"/>
            <a:ext cx="5232385" cy="4670196"/>
          </a:xfrm>
        </p:spPr>
        <p:txBody>
          <a:bodyPr>
            <a:normAutofit fontScale="77500" lnSpcReduction="20000"/>
          </a:bodyPr>
          <a:lstStyle/>
          <a:p>
            <a:r>
              <a:rPr lang="en-US" sz="2000"/>
              <a:t>NICQS : No-Insulation HTS Coil Quench Simulator</a:t>
            </a:r>
          </a:p>
          <a:p>
            <a:r>
              <a:rPr lang="en-US" sz="2000"/>
              <a:t>Modeling tools are in development to describe the thermo-electromagnetic behavior of NI/Controlled-Resistance HTS coils</a:t>
            </a:r>
          </a:p>
          <a:p>
            <a:pPr>
              <a:spcBef>
                <a:spcPts val="800"/>
              </a:spcBef>
            </a:pPr>
            <a:r>
              <a:rPr lang="en-US" sz="2400">
                <a:solidFill>
                  <a:srgbClr val="FF0000"/>
                </a:solidFill>
              </a:rPr>
              <a:t>New</a:t>
            </a:r>
            <a:r>
              <a:rPr lang="en-US" sz="2400"/>
              <a:t>: persistent currents within the tapes.</a:t>
            </a:r>
          </a:p>
          <a:p>
            <a:pPr lvl="1">
              <a:spcBef>
                <a:spcPts val="800"/>
              </a:spcBef>
            </a:pPr>
            <a:r>
              <a:rPr lang="en-US" sz="2000"/>
              <a:t>Required for mechanical evaluation.</a:t>
            </a:r>
          </a:p>
          <a:p>
            <a:pPr lvl="1">
              <a:spcBef>
                <a:spcPts val="800"/>
              </a:spcBef>
            </a:pPr>
            <a:r>
              <a:rPr lang="en-US" sz="2000"/>
              <a:t>Magnetization and its loss during operation.</a:t>
            </a:r>
          </a:p>
          <a:p>
            <a:pPr>
              <a:spcBef>
                <a:spcPts val="800"/>
              </a:spcBef>
            </a:pPr>
            <a:r>
              <a:rPr lang="en-US" sz="2400">
                <a:solidFill>
                  <a:srgbClr val="FF0000"/>
                </a:solidFill>
              </a:rPr>
              <a:t>New</a:t>
            </a:r>
            <a:r>
              <a:rPr lang="en-US" sz="2400"/>
              <a:t>: Eddy currents in structural elements.</a:t>
            </a:r>
          </a:p>
          <a:p>
            <a:pPr lvl="1">
              <a:spcBef>
                <a:spcPts val="800"/>
              </a:spcBef>
            </a:pPr>
            <a:r>
              <a:rPr lang="en-US" sz="2000"/>
              <a:t>Important for quench protection studies.</a:t>
            </a:r>
          </a:p>
          <a:p>
            <a:pPr lvl="1">
              <a:spcBef>
                <a:spcPts val="800"/>
              </a:spcBef>
            </a:pPr>
            <a:r>
              <a:rPr lang="en-US" sz="2000"/>
              <a:t>AC-loss generated during operation.</a:t>
            </a:r>
          </a:p>
          <a:p>
            <a:pPr>
              <a:spcBef>
                <a:spcPts val="800"/>
              </a:spcBef>
            </a:pPr>
            <a:r>
              <a:rPr lang="en-US" sz="2400">
                <a:solidFill>
                  <a:srgbClr val="FF0000"/>
                </a:solidFill>
              </a:rPr>
              <a:t>Fast</a:t>
            </a:r>
            <a:r>
              <a:rPr lang="en-US" sz="2400"/>
              <a:t>, example: </a:t>
            </a:r>
            <a:br>
              <a:rPr lang="en-US" sz="2400"/>
            </a:br>
            <a:r>
              <a:rPr lang="en-US" sz="2000"/>
              <a:t>40 T cooling solenoid: 42 pancake coils, 600 turns each -&gt; simulation time of a few minutes to an hour</a:t>
            </a:r>
            <a:r>
              <a:rPr lang="en-US" sz="1600" baseline="30000"/>
              <a:t>*</a:t>
            </a:r>
            <a:r>
              <a:rPr lang="en-US" sz="2000"/>
              <a:t>.</a:t>
            </a:r>
          </a:p>
          <a:p>
            <a:endParaRPr lang="en-GB" sz="2000"/>
          </a:p>
        </p:txBody>
      </p:sp>
      <p:sp>
        <p:nvSpPr>
          <p:cNvPr id="13" name="TextBox 12">
            <a:extLst>
              <a:ext uri="{FF2B5EF4-FFF2-40B4-BE49-F238E27FC236}">
                <a16:creationId xmlns:a16="http://schemas.microsoft.com/office/drawing/2014/main" id="{C34D8FAE-0C1A-6210-D9CE-55AE155E0D6B}"/>
              </a:ext>
            </a:extLst>
          </p:cNvPr>
          <p:cNvSpPr txBox="1"/>
          <p:nvPr/>
        </p:nvSpPr>
        <p:spPr>
          <a:xfrm>
            <a:off x="2368575" y="6017809"/>
            <a:ext cx="4959350" cy="276999"/>
          </a:xfrm>
          <a:prstGeom prst="rect">
            <a:avLst/>
          </a:prstGeom>
          <a:noFill/>
        </p:spPr>
        <p:txBody>
          <a:bodyPr wrap="square">
            <a:spAutoFit/>
          </a:bodyPr>
          <a:lstStyle/>
          <a:p>
            <a:pPr>
              <a:spcBef>
                <a:spcPts val="800"/>
              </a:spcBef>
            </a:pPr>
            <a:r>
              <a:rPr lang="en-US" sz="1200"/>
              <a:t>* Depending on the scenario and solver settings.</a:t>
            </a:r>
          </a:p>
        </p:txBody>
      </p:sp>
      <p:pic>
        <p:nvPicPr>
          <p:cNvPr id="8" name="Picture 7">
            <a:extLst>
              <a:ext uri="{FF2B5EF4-FFF2-40B4-BE49-F238E27FC236}">
                <a16:creationId xmlns:a16="http://schemas.microsoft.com/office/drawing/2014/main" id="{63AE4FF5-1C32-5450-D1E0-99151FEA5BB7}"/>
              </a:ext>
            </a:extLst>
          </p:cNvPr>
          <p:cNvPicPr>
            <a:picLocks noChangeAspect="1"/>
          </p:cNvPicPr>
          <p:nvPr/>
        </p:nvPicPr>
        <p:blipFill>
          <a:blip r:embed="rId4"/>
          <a:stretch>
            <a:fillRect/>
          </a:stretch>
        </p:blipFill>
        <p:spPr>
          <a:xfrm>
            <a:off x="7501076" y="78784"/>
            <a:ext cx="1225946" cy="540000"/>
          </a:xfrm>
          <a:prstGeom prst="rect">
            <a:avLst/>
          </a:prstGeom>
        </p:spPr>
      </p:pic>
      <p:sp>
        <p:nvSpPr>
          <p:cNvPr id="12" name="TextBox 11">
            <a:extLst>
              <a:ext uri="{FF2B5EF4-FFF2-40B4-BE49-F238E27FC236}">
                <a16:creationId xmlns:a16="http://schemas.microsoft.com/office/drawing/2014/main" id="{65CDE498-F0C3-7F4E-9EE3-45EF50E7B76D}"/>
              </a:ext>
            </a:extLst>
          </p:cNvPr>
          <p:cNvSpPr txBox="1"/>
          <p:nvPr/>
        </p:nvSpPr>
        <p:spPr>
          <a:xfrm>
            <a:off x="7676635" y="579492"/>
            <a:ext cx="960061" cy="369332"/>
          </a:xfrm>
          <a:prstGeom prst="rect">
            <a:avLst/>
          </a:prstGeom>
          <a:noFill/>
        </p:spPr>
        <p:txBody>
          <a:bodyPr wrap="square">
            <a:spAutoFit/>
          </a:bodyPr>
          <a:lstStyle/>
          <a:p>
            <a:r>
              <a:rPr lang="en-US" sz="1800"/>
              <a:t>NICQS</a:t>
            </a:r>
            <a:endParaRPr lang="en-GB"/>
          </a:p>
        </p:txBody>
      </p:sp>
      <p:sp>
        <p:nvSpPr>
          <p:cNvPr id="9" name="Date Placeholder 2">
            <a:extLst>
              <a:ext uri="{FF2B5EF4-FFF2-40B4-BE49-F238E27FC236}">
                <a16:creationId xmlns:a16="http://schemas.microsoft.com/office/drawing/2014/main" id="{4C9A71C9-C6AD-DBD5-05BD-E46292E35A96}"/>
              </a:ext>
            </a:extLst>
          </p:cNvPr>
          <p:cNvSpPr>
            <a:spLocks noGrp="1"/>
          </p:cNvSpPr>
          <p:nvPr>
            <p:ph type="dt" sz="half" idx="2"/>
          </p:nvPr>
        </p:nvSpPr>
        <p:spPr>
          <a:xfrm>
            <a:off x="3001084" y="6362377"/>
            <a:ext cx="2656765" cy="365125"/>
          </a:xfrm>
        </p:spPr>
        <p:txBody>
          <a:bodyPr/>
          <a:lstStyle/>
          <a:p>
            <a:r>
              <a:rPr lang="de-CH"/>
              <a:t>Community Report on Accelerators Roadmap  Frascati  13.07.2023</a:t>
            </a:r>
            <a:endParaRPr lang="en-US" dirty="0"/>
          </a:p>
        </p:txBody>
      </p:sp>
      <p:sp>
        <p:nvSpPr>
          <p:cNvPr id="5" name="Footer Placeholder 4">
            <a:extLst>
              <a:ext uri="{FF2B5EF4-FFF2-40B4-BE49-F238E27FC236}">
                <a16:creationId xmlns:a16="http://schemas.microsoft.com/office/drawing/2014/main" id="{30552092-E9FA-0D0F-1C96-7F9B1A65DB87}"/>
              </a:ext>
            </a:extLst>
          </p:cNvPr>
          <p:cNvSpPr>
            <a:spLocks noGrp="1"/>
          </p:cNvSpPr>
          <p:nvPr>
            <p:ph type="ftr" sz="quarter" idx="3"/>
          </p:nvPr>
        </p:nvSpPr>
        <p:spPr>
          <a:xfrm>
            <a:off x="5313680" y="6356350"/>
            <a:ext cx="2764676" cy="365125"/>
          </a:xfrm>
        </p:spPr>
        <p:txBody>
          <a:bodyPr/>
          <a:lstStyle/>
          <a:p>
            <a:r>
              <a:rPr lang="en-US"/>
              <a:t>A. Siemko – HFM R&amp;D Programme</a:t>
            </a:r>
          </a:p>
        </p:txBody>
      </p:sp>
      <p:pic>
        <p:nvPicPr>
          <p:cNvPr id="14" name="Picture 6" descr="CERN logo - YouTube">
            <a:extLst>
              <a:ext uri="{FF2B5EF4-FFF2-40B4-BE49-F238E27FC236}">
                <a16:creationId xmlns:a16="http://schemas.microsoft.com/office/drawing/2014/main" id="{A9DCAC4A-6ED8-0BC2-E5D4-4F0BE051C83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11745" y="-5212"/>
            <a:ext cx="1071180" cy="83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09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0A5CC-43A3-562A-726E-1BE0A383FE88}"/>
              </a:ext>
            </a:extLst>
          </p:cNvPr>
          <p:cNvSpPr>
            <a:spLocks noGrp="1"/>
          </p:cNvSpPr>
          <p:nvPr>
            <p:ph type="title"/>
          </p:nvPr>
        </p:nvSpPr>
        <p:spPr>
          <a:xfrm>
            <a:off x="420816" y="326350"/>
            <a:ext cx="8265984" cy="1862246"/>
          </a:xfrm>
        </p:spPr>
        <p:txBody>
          <a:bodyPr>
            <a:normAutofit/>
          </a:bodyPr>
          <a:lstStyle/>
          <a:p>
            <a:pPr algn="ctr"/>
            <a:r>
              <a:rPr lang="en-GB" sz="3600" dirty="0"/>
              <a:t>HFM R&amp;D Consortium</a:t>
            </a:r>
            <a:br>
              <a:rPr lang="en-GB" sz="3600" dirty="0"/>
            </a:br>
            <a:r>
              <a:rPr lang="en-GB" sz="3600" b="0" dirty="0"/>
              <a:t>(present main contributors)</a:t>
            </a:r>
          </a:p>
        </p:txBody>
      </p:sp>
      <p:sp>
        <p:nvSpPr>
          <p:cNvPr id="4" name="Date Placeholder 3">
            <a:extLst>
              <a:ext uri="{FF2B5EF4-FFF2-40B4-BE49-F238E27FC236}">
                <a16:creationId xmlns:a16="http://schemas.microsoft.com/office/drawing/2014/main" id="{38686EEC-CA41-746F-0405-03B4FF09A867}"/>
              </a:ext>
            </a:extLst>
          </p:cNvPr>
          <p:cNvSpPr>
            <a:spLocks noGrp="1"/>
          </p:cNvSpPr>
          <p:nvPr>
            <p:ph type="dt" sz="half" idx="2"/>
          </p:nvPr>
        </p:nvSpPr>
        <p:spPr>
          <a:xfrm>
            <a:off x="2768017" y="6356350"/>
            <a:ext cx="2764676" cy="365125"/>
          </a:xfrm>
        </p:spPr>
        <p:txBody>
          <a:bodyPr/>
          <a:lstStyle/>
          <a:p>
            <a:r>
              <a:rPr lang="de-CH" dirty="0"/>
              <a:t>Community Report on </a:t>
            </a:r>
            <a:r>
              <a:rPr lang="de-CH" dirty="0" err="1"/>
              <a:t>Accelerators</a:t>
            </a:r>
            <a:r>
              <a:rPr lang="de-CH" dirty="0"/>
              <a:t> Roadmap  Frascati  13.07.2023</a:t>
            </a:r>
            <a:endParaRPr lang="en-US" dirty="0"/>
          </a:p>
        </p:txBody>
      </p:sp>
      <p:sp>
        <p:nvSpPr>
          <p:cNvPr id="9" name="Footer Placeholder 8">
            <a:extLst>
              <a:ext uri="{FF2B5EF4-FFF2-40B4-BE49-F238E27FC236}">
                <a16:creationId xmlns:a16="http://schemas.microsoft.com/office/drawing/2014/main" id="{26960342-EA96-6F45-89AE-E05104FA7CBE}"/>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10" name="Slide Number Placeholder 9">
            <a:extLst>
              <a:ext uri="{FF2B5EF4-FFF2-40B4-BE49-F238E27FC236}">
                <a16:creationId xmlns:a16="http://schemas.microsoft.com/office/drawing/2014/main" id="{3EB4A11E-4815-06EF-B6A1-A6F812781C81}"/>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3</a:t>
            </a:fld>
            <a:endParaRPr lang="en-US"/>
          </a:p>
        </p:txBody>
      </p:sp>
      <p:pic>
        <p:nvPicPr>
          <p:cNvPr id="3" name="Picture 2" descr="Free Download Paul Scherrer Institute (PSI) Logo Vector from ...">
            <a:extLst>
              <a:ext uri="{FF2B5EF4-FFF2-40B4-BE49-F238E27FC236}">
                <a16:creationId xmlns:a16="http://schemas.microsoft.com/office/drawing/2014/main" id="{2136BF5B-4593-D670-9B19-A2DAF6CF5A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1570" y="1905680"/>
            <a:ext cx="1249549" cy="6961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TH Zurich - Homepage | ETH Zurich">
            <a:extLst>
              <a:ext uri="{FF2B5EF4-FFF2-40B4-BE49-F238E27FC236}">
                <a16:creationId xmlns:a16="http://schemas.microsoft.com/office/drawing/2014/main" id="{B492697F-7D9E-BE44-8838-F93645028BF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6478" y="5078824"/>
            <a:ext cx="1445087" cy="4055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IEMAT - Wikipedia">
            <a:extLst>
              <a:ext uri="{FF2B5EF4-FFF2-40B4-BE49-F238E27FC236}">
                <a16:creationId xmlns:a16="http://schemas.microsoft.com/office/drawing/2014/main" id="{72E50191-B68C-34A5-3335-03751B36B5C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340870" y="1846039"/>
            <a:ext cx="1315994" cy="8227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ational Institute of Nuclear Physics (Istituto Nazionale di Fisica  Nucleare; INFN) | Tethys Engineering">
            <a:extLst>
              <a:ext uri="{FF2B5EF4-FFF2-40B4-BE49-F238E27FC236}">
                <a16:creationId xmlns:a16="http://schemas.microsoft.com/office/drawing/2014/main" id="{94762689-6051-BB13-7ACD-0B476B11827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70070" y="1847308"/>
            <a:ext cx="1249548" cy="7942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A6AF969-362A-E62D-BF59-B89E2701525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45359" y="1871528"/>
            <a:ext cx="913559" cy="745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70D1D53-F481-603B-6C90-3E7F7251C01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09524" y="3133476"/>
            <a:ext cx="1289129" cy="6445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2" descr="sciences70">
            <a:extLst>
              <a:ext uri="{FF2B5EF4-FFF2-40B4-BE49-F238E27FC236}">
                <a16:creationId xmlns:a16="http://schemas.microsoft.com/office/drawing/2014/main" id="{9CFEDDBA-9EA8-1481-F7AA-7340FC3D243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80800" y="3127323"/>
            <a:ext cx="1546016" cy="60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Neue Forschungsprojekte an der TU Bergakademie Freiberg">
            <a:extLst>
              <a:ext uri="{FF2B5EF4-FFF2-40B4-BE49-F238E27FC236}">
                <a16:creationId xmlns:a16="http://schemas.microsoft.com/office/drawing/2014/main" id="{CA716206-3303-0463-58FB-F607E79E785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495258" y="3015121"/>
            <a:ext cx="2690118" cy="9048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NR-SPIN | LinkedIn">
            <a:extLst>
              <a:ext uri="{FF2B5EF4-FFF2-40B4-BE49-F238E27FC236}">
                <a16:creationId xmlns:a16="http://schemas.microsoft.com/office/drawing/2014/main" id="{9F82E3D7-8B35-55AE-C256-B0769E608B13}"/>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103908" y="3813332"/>
            <a:ext cx="1117635" cy="907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1807C90-0D4B-3673-CC29-54B5F016EF6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33072" y="1896906"/>
            <a:ext cx="753727" cy="753727"/>
          </a:xfrm>
          <a:prstGeom prst="rect">
            <a:avLst/>
          </a:prstGeom>
        </p:spPr>
      </p:pic>
      <p:sp>
        <p:nvSpPr>
          <p:cNvPr id="29" name="TextBox 28">
            <a:extLst>
              <a:ext uri="{FF2B5EF4-FFF2-40B4-BE49-F238E27FC236}">
                <a16:creationId xmlns:a16="http://schemas.microsoft.com/office/drawing/2014/main" id="{9910255A-EB84-6CD2-8920-80FD58403F1C}"/>
              </a:ext>
            </a:extLst>
          </p:cNvPr>
          <p:cNvSpPr txBox="1"/>
          <p:nvPr/>
        </p:nvSpPr>
        <p:spPr>
          <a:xfrm>
            <a:off x="338258" y="2002776"/>
            <a:ext cx="1120820" cy="369332"/>
          </a:xfrm>
          <a:prstGeom prst="rect">
            <a:avLst/>
          </a:prstGeom>
          <a:noFill/>
        </p:spPr>
        <p:txBody>
          <a:bodyPr wrap="none" rtlCol="0">
            <a:spAutoFit/>
          </a:bodyPr>
          <a:lstStyle/>
          <a:p>
            <a:r>
              <a:rPr lang="en-CH" b="1" dirty="0">
                <a:solidFill>
                  <a:srgbClr val="00ADFF"/>
                </a:solidFill>
              </a:rPr>
              <a:t>Magnets</a:t>
            </a:r>
          </a:p>
        </p:txBody>
      </p:sp>
      <p:sp>
        <p:nvSpPr>
          <p:cNvPr id="30" name="TextBox 29">
            <a:extLst>
              <a:ext uri="{FF2B5EF4-FFF2-40B4-BE49-F238E27FC236}">
                <a16:creationId xmlns:a16="http://schemas.microsoft.com/office/drawing/2014/main" id="{92330291-ECF5-E75A-3169-785C6801AA4C}"/>
              </a:ext>
            </a:extLst>
          </p:cNvPr>
          <p:cNvSpPr txBox="1"/>
          <p:nvPr/>
        </p:nvSpPr>
        <p:spPr>
          <a:xfrm>
            <a:off x="338258" y="3444000"/>
            <a:ext cx="1479892" cy="369332"/>
          </a:xfrm>
          <a:prstGeom prst="rect">
            <a:avLst/>
          </a:prstGeom>
          <a:noFill/>
        </p:spPr>
        <p:txBody>
          <a:bodyPr wrap="none" rtlCol="0">
            <a:spAutoFit/>
          </a:bodyPr>
          <a:lstStyle/>
          <a:p>
            <a:r>
              <a:rPr lang="en-CH" b="1" dirty="0">
                <a:solidFill>
                  <a:srgbClr val="00ADFF"/>
                </a:solidFill>
              </a:rPr>
              <a:t>Conductors</a:t>
            </a:r>
          </a:p>
        </p:txBody>
      </p:sp>
      <p:sp>
        <p:nvSpPr>
          <p:cNvPr id="31" name="TextBox 30">
            <a:extLst>
              <a:ext uri="{FF2B5EF4-FFF2-40B4-BE49-F238E27FC236}">
                <a16:creationId xmlns:a16="http://schemas.microsoft.com/office/drawing/2014/main" id="{6BEE271A-8E39-2D71-5833-60BB25560FB4}"/>
              </a:ext>
            </a:extLst>
          </p:cNvPr>
          <p:cNvSpPr txBox="1"/>
          <p:nvPr/>
        </p:nvSpPr>
        <p:spPr>
          <a:xfrm>
            <a:off x="338258" y="4998468"/>
            <a:ext cx="1655133" cy="646331"/>
          </a:xfrm>
          <a:prstGeom prst="rect">
            <a:avLst/>
          </a:prstGeom>
          <a:noFill/>
        </p:spPr>
        <p:txBody>
          <a:bodyPr wrap="none" rtlCol="0">
            <a:spAutoFit/>
          </a:bodyPr>
          <a:lstStyle/>
          <a:p>
            <a:r>
              <a:rPr lang="en-CH" b="1" dirty="0">
                <a:solidFill>
                  <a:srgbClr val="00ADFF"/>
                </a:solidFill>
              </a:rPr>
              <a:t>Enabling </a:t>
            </a:r>
          </a:p>
          <a:p>
            <a:r>
              <a:rPr lang="en-CH" b="1" dirty="0">
                <a:solidFill>
                  <a:srgbClr val="00ADFF"/>
                </a:solidFill>
              </a:rPr>
              <a:t>Technologies</a:t>
            </a:r>
          </a:p>
        </p:txBody>
      </p:sp>
      <p:pic>
        <p:nvPicPr>
          <p:cNvPr id="32" name="Picture 2">
            <a:extLst>
              <a:ext uri="{FF2B5EF4-FFF2-40B4-BE49-F238E27FC236}">
                <a16:creationId xmlns:a16="http://schemas.microsoft.com/office/drawing/2014/main" id="{BD341E44-EF52-FE30-22E4-1D749C20C4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9114" y="4042923"/>
            <a:ext cx="1886754" cy="4127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GitHub - stenvala/tampere-university-logos: This project includes logos for  new Tampere University and images for slogan as well as source codes for  creating logos">
            <a:extLst>
              <a:ext uri="{FF2B5EF4-FFF2-40B4-BE49-F238E27FC236}">
                <a16:creationId xmlns:a16="http://schemas.microsoft.com/office/drawing/2014/main" id="{4D056BAC-9031-B999-5888-A2158439C0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8464" y="4900018"/>
            <a:ext cx="2229392" cy="74003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University of Twente – Logos Download">
            <a:extLst>
              <a:ext uri="{FF2B5EF4-FFF2-40B4-BE49-F238E27FC236}">
                <a16:creationId xmlns:a16="http://schemas.microsoft.com/office/drawing/2014/main" id="{D2E532EB-7E75-39A5-48BF-61AD34276BF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34310" y="3795135"/>
            <a:ext cx="1782292" cy="6841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BCF1394E-E509-0D53-78C9-6A385801E5E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13029" y="3822744"/>
            <a:ext cx="753727" cy="753727"/>
          </a:xfrm>
          <a:prstGeom prst="rect">
            <a:avLst/>
          </a:prstGeom>
        </p:spPr>
      </p:pic>
      <p:pic>
        <p:nvPicPr>
          <p:cNvPr id="36" name="Picture 35">
            <a:extLst>
              <a:ext uri="{FF2B5EF4-FFF2-40B4-BE49-F238E27FC236}">
                <a16:creationId xmlns:a16="http://schemas.microsoft.com/office/drawing/2014/main" id="{E2165F78-F5B7-ABE8-5ABE-BC67D731002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4488" y="4893171"/>
            <a:ext cx="753727" cy="753727"/>
          </a:xfrm>
          <a:prstGeom prst="rect">
            <a:avLst/>
          </a:prstGeom>
        </p:spPr>
      </p:pic>
    </p:spTree>
    <p:extLst>
      <p:ext uri="{BB962C8B-B14F-4D97-AF65-F5344CB8AC3E}">
        <p14:creationId xmlns:p14="http://schemas.microsoft.com/office/powerpoint/2010/main" val="1357687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4C2D5-79DF-5B4C-B22E-63876AAD758B}"/>
              </a:ext>
            </a:extLst>
          </p:cNvPr>
          <p:cNvSpPr>
            <a:spLocks noGrp="1"/>
          </p:cNvSpPr>
          <p:nvPr>
            <p:ph type="title"/>
          </p:nvPr>
        </p:nvSpPr>
        <p:spPr>
          <a:xfrm>
            <a:off x="2152891" y="95694"/>
            <a:ext cx="5901651" cy="940443"/>
          </a:xfrm>
        </p:spPr>
        <p:txBody>
          <a:bodyPr>
            <a:normAutofit fontScale="90000"/>
          </a:bodyPr>
          <a:lstStyle/>
          <a:p>
            <a:r>
              <a:rPr lang="en-US" sz="2800" dirty="0"/>
              <a:t>Ongoing work examples: Advanced Characterizations of Superconductors</a:t>
            </a:r>
            <a:endParaRPr lang="aa-ET" sz="2800" dirty="0"/>
          </a:p>
        </p:txBody>
      </p:sp>
      <p:pic>
        <p:nvPicPr>
          <p:cNvPr id="6" name="Picture 62" descr="sciences70">
            <a:extLst>
              <a:ext uri="{FF2B5EF4-FFF2-40B4-BE49-F238E27FC236}">
                <a16:creationId xmlns:a16="http://schemas.microsoft.com/office/drawing/2014/main" id="{C7C90278-4EBB-2E40-B2E9-99451F9438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775" y="227806"/>
            <a:ext cx="1527463" cy="60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drawing&#10;&#10;Description automatically generated">
            <a:extLst>
              <a:ext uri="{FF2B5EF4-FFF2-40B4-BE49-F238E27FC236}">
                <a16:creationId xmlns:a16="http://schemas.microsoft.com/office/drawing/2014/main" id="{C8DB467D-65F5-0904-2E20-43012CC224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4542" y="62804"/>
            <a:ext cx="939584" cy="939584"/>
          </a:xfrm>
          <a:prstGeom prst="rect">
            <a:avLst/>
          </a:prstGeom>
        </p:spPr>
      </p:pic>
      <p:sp>
        <p:nvSpPr>
          <p:cNvPr id="2" name="Rectangle 1">
            <a:extLst>
              <a:ext uri="{FF2B5EF4-FFF2-40B4-BE49-F238E27FC236}">
                <a16:creationId xmlns:a16="http://schemas.microsoft.com/office/drawing/2014/main" id="{F8D72ACB-4461-F3AD-3684-61DB95664C5F}"/>
              </a:ext>
            </a:extLst>
          </p:cNvPr>
          <p:cNvSpPr>
            <a:spLocks noChangeArrowheads="1"/>
          </p:cNvSpPr>
          <p:nvPr/>
        </p:nvSpPr>
        <p:spPr bwMode="auto">
          <a:xfrm>
            <a:off x="6755016" y="5848222"/>
            <a:ext cx="2267707" cy="2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US" altLang="en-US" sz="1200" b="1" dirty="0">
                <a:solidFill>
                  <a:srgbClr val="0032A0"/>
                </a:solidFill>
                <a:latin typeface="Tahoma" panose="020B0604030504040204" pitchFamily="34" charset="0"/>
                <a:cs typeface="Tahoma" panose="020B0604030504040204" pitchFamily="34" charset="0"/>
              </a:rPr>
              <a:t>Courtesy of C. </a:t>
            </a:r>
            <a:r>
              <a:rPr lang="en-US" altLang="en-US" sz="1200" b="1" dirty="0" err="1">
                <a:solidFill>
                  <a:srgbClr val="0032A0"/>
                </a:solidFill>
                <a:latin typeface="Tahoma" panose="020B0604030504040204" pitchFamily="34" charset="0"/>
                <a:cs typeface="Tahoma" panose="020B0604030504040204" pitchFamily="34" charset="0"/>
              </a:rPr>
              <a:t>Senatore</a:t>
            </a:r>
            <a:endParaRPr lang="en-GB" altLang="en-US" sz="1200" dirty="0">
              <a:solidFill>
                <a:srgbClr val="0032A0"/>
              </a:solidFill>
              <a:latin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9253E8BA-83A1-03C8-68E1-0F5E3E38E824}"/>
              </a:ext>
            </a:extLst>
          </p:cNvPr>
          <p:cNvSpPr/>
          <p:nvPr/>
        </p:nvSpPr>
        <p:spPr>
          <a:xfrm>
            <a:off x="101243" y="1055891"/>
            <a:ext cx="7415107" cy="415498"/>
          </a:xfrm>
          <a:prstGeom prst="rect">
            <a:avLst/>
          </a:prstGeom>
        </p:spPr>
        <p:txBody>
          <a:bodyPr wrap="none">
            <a:spAutoFit/>
          </a:bodyPr>
          <a:lstStyle/>
          <a:p>
            <a:pPr>
              <a:spcBef>
                <a:spcPct val="0"/>
              </a:spcBef>
            </a:pPr>
            <a:r>
              <a:rPr lang="en-US" altLang="fr-FR" sz="2100" b="1" dirty="0">
                <a:solidFill>
                  <a:srgbClr val="00578C"/>
                </a:solidFill>
                <a:latin typeface="Calibri" panose="020F0502020204030204" pitchFamily="34" charset="0"/>
              </a:rPr>
              <a:t>Assessing the mechanisms behind the permanent reduction of </a:t>
            </a:r>
            <a:r>
              <a:rPr lang="en-US" altLang="fr-FR" sz="2100" b="1" dirty="0" err="1">
                <a:solidFill>
                  <a:srgbClr val="00578C"/>
                </a:solidFill>
                <a:latin typeface="Calibri" panose="020F0502020204030204" pitchFamily="34" charset="0"/>
              </a:rPr>
              <a:t>I</a:t>
            </a:r>
            <a:r>
              <a:rPr lang="en-US" altLang="fr-FR" sz="2100" b="1" baseline="-25000" dirty="0" err="1">
                <a:solidFill>
                  <a:srgbClr val="00578C"/>
                </a:solidFill>
                <a:latin typeface="Calibri" panose="020F0502020204030204" pitchFamily="34" charset="0"/>
              </a:rPr>
              <a:t>c</a:t>
            </a:r>
            <a:r>
              <a:rPr lang="en-US" altLang="fr-FR" sz="2100" b="1" dirty="0">
                <a:solidFill>
                  <a:srgbClr val="00578C"/>
                </a:solidFill>
                <a:latin typeface="Calibri" panose="020F0502020204030204" pitchFamily="34" charset="0"/>
              </a:rPr>
              <a:t> </a:t>
            </a:r>
            <a:endParaRPr lang="en-US" altLang="fr-FR" sz="2100" b="1" baseline="-25000" dirty="0">
              <a:solidFill>
                <a:srgbClr val="00578C"/>
              </a:solidFill>
              <a:latin typeface="Calibri" panose="020F0502020204030204" pitchFamily="34" charset="0"/>
            </a:endParaRPr>
          </a:p>
        </p:txBody>
      </p:sp>
      <p:pic>
        <p:nvPicPr>
          <p:cNvPr id="11" name="Picture 10">
            <a:extLst>
              <a:ext uri="{FF2B5EF4-FFF2-40B4-BE49-F238E27FC236}">
                <a16:creationId xmlns:a16="http://schemas.microsoft.com/office/drawing/2014/main" id="{F5F69AE3-BE03-D016-87AE-4C2A5802112C}"/>
              </a:ext>
            </a:extLst>
          </p:cNvPr>
          <p:cNvPicPr>
            <a:picLocks noChangeAspect="1"/>
          </p:cNvPicPr>
          <p:nvPr/>
        </p:nvPicPr>
        <p:blipFill>
          <a:blip r:embed="rId5"/>
          <a:stretch>
            <a:fillRect/>
          </a:stretch>
        </p:blipFill>
        <p:spPr>
          <a:xfrm>
            <a:off x="2704308" y="1460904"/>
            <a:ext cx="2990713" cy="2270835"/>
          </a:xfrm>
          <a:prstGeom prst="rect">
            <a:avLst/>
          </a:prstGeom>
        </p:spPr>
      </p:pic>
      <p:pic>
        <p:nvPicPr>
          <p:cNvPr id="12" name="Image 1">
            <a:extLst>
              <a:ext uri="{FF2B5EF4-FFF2-40B4-BE49-F238E27FC236}">
                <a16:creationId xmlns:a16="http://schemas.microsoft.com/office/drawing/2014/main" id="{D854D926-7BEF-FE04-7929-1F6FCAAD3FEF}"/>
              </a:ext>
            </a:extLst>
          </p:cNvPr>
          <p:cNvPicPr>
            <a:picLocks noChangeAspect="1"/>
          </p:cNvPicPr>
          <p:nvPr/>
        </p:nvPicPr>
        <p:blipFill>
          <a:blip r:embed="rId6"/>
          <a:stretch>
            <a:fillRect/>
          </a:stretch>
        </p:blipFill>
        <p:spPr>
          <a:xfrm>
            <a:off x="101243" y="1813816"/>
            <a:ext cx="2795564" cy="1513006"/>
          </a:xfrm>
          <a:prstGeom prst="rect">
            <a:avLst/>
          </a:prstGeom>
        </p:spPr>
      </p:pic>
      <p:pic>
        <p:nvPicPr>
          <p:cNvPr id="13" name="Picture 12">
            <a:extLst>
              <a:ext uri="{FF2B5EF4-FFF2-40B4-BE49-F238E27FC236}">
                <a16:creationId xmlns:a16="http://schemas.microsoft.com/office/drawing/2014/main" id="{D30EEDC1-8484-8293-E3C0-A6FA397E1E57}"/>
              </a:ext>
            </a:extLst>
          </p:cNvPr>
          <p:cNvPicPr>
            <a:picLocks noChangeAspect="1"/>
          </p:cNvPicPr>
          <p:nvPr/>
        </p:nvPicPr>
        <p:blipFill>
          <a:blip r:embed="rId7"/>
          <a:stretch>
            <a:fillRect/>
          </a:stretch>
        </p:blipFill>
        <p:spPr>
          <a:xfrm>
            <a:off x="353511" y="4380750"/>
            <a:ext cx="3785894" cy="1620000"/>
          </a:xfrm>
          <a:prstGeom prst="rect">
            <a:avLst/>
          </a:prstGeom>
        </p:spPr>
      </p:pic>
      <p:pic>
        <p:nvPicPr>
          <p:cNvPr id="14" name="Picture 13">
            <a:extLst>
              <a:ext uri="{FF2B5EF4-FFF2-40B4-BE49-F238E27FC236}">
                <a16:creationId xmlns:a16="http://schemas.microsoft.com/office/drawing/2014/main" id="{6CE4ED75-9D0C-17F8-E8ED-7C48D435B9E2}"/>
              </a:ext>
            </a:extLst>
          </p:cNvPr>
          <p:cNvPicPr>
            <a:picLocks noChangeAspect="1"/>
          </p:cNvPicPr>
          <p:nvPr/>
        </p:nvPicPr>
        <p:blipFill rotWithShape="1">
          <a:blip r:embed="rId8"/>
          <a:srcRect r="64867"/>
          <a:stretch/>
        </p:blipFill>
        <p:spPr>
          <a:xfrm>
            <a:off x="5545173" y="1697344"/>
            <a:ext cx="1705376" cy="2758070"/>
          </a:xfrm>
          <a:prstGeom prst="rect">
            <a:avLst/>
          </a:prstGeom>
        </p:spPr>
      </p:pic>
      <p:sp>
        <p:nvSpPr>
          <p:cNvPr id="15" name="Rectangle 14">
            <a:extLst>
              <a:ext uri="{FF2B5EF4-FFF2-40B4-BE49-F238E27FC236}">
                <a16:creationId xmlns:a16="http://schemas.microsoft.com/office/drawing/2014/main" id="{3B3DACCC-8C58-4B0D-2CB7-21E58932F648}"/>
              </a:ext>
            </a:extLst>
          </p:cNvPr>
          <p:cNvSpPr/>
          <p:nvPr/>
        </p:nvSpPr>
        <p:spPr>
          <a:xfrm>
            <a:off x="4729810" y="4639759"/>
            <a:ext cx="2939400" cy="1131079"/>
          </a:xfrm>
          <a:prstGeom prst="rect">
            <a:avLst/>
          </a:prstGeom>
        </p:spPr>
        <p:txBody>
          <a:bodyPr wrap="square">
            <a:spAutoFit/>
          </a:bodyPr>
          <a:lstStyle/>
          <a:p>
            <a:pPr algn="just"/>
            <a:r>
              <a:rPr lang="en-US" sz="1350" b="1" dirty="0">
                <a:solidFill>
                  <a:srgbClr val="CE3E3E"/>
                </a:solidFill>
              </a:rPr>
              <a:t>Machine learning </a:t>
            </a:r>
            <a:r>
              <a:rPr lang="en-US" sz="1350" b="1" dirty="0">
                <a:solidFill>
                  <a:srgbClr val="00578C"/>
                </a:solidFill>
              </a:rPr>
              <a:t>applied to X-ray </a:t>
            </a:r>
            <a:r>
              <a:rPr lang="en-US" sz="1350" b="1" dirty="0">
                <a:solidFill>
                  <a:srgbClr val="CE3E3E"/>
                </a:solidFill>
              </a:rPr>
              <a:t>tomography</a:t>
            </a:r>
            <a:r>
              <a:rPr lang="en-US" sz="1350" b="1" dirty="0">
                <a:solidFill>
                  <a:srgbClr val="00578C"/>
                </a:solidFill>
              </a:rPr>
              <a:t> as a new tool to analyze </a:t>
            </a:r>
            <a:r>
              <a:rPr lang="en-US" sz="1350" b="1" dirty="0">
                <a:solidFill>
                  <a:srgbClr val="CE3E3E"/>
                </a:solidFill>
              </a:rPr>
              <a:t>crack formation and propagation</a:t>
            </a:r>
            <a:r>
              <a:rPr lang="en-US" sz="1350" b="1" dirty="0">
                <a:solidFill>
                  <a:srgbClr val="00578C"/>
                </a:solidFill>
              </a:rPr>
              <a:t> in Nb</a:t>
            </a:r>
            <a:r>
              <a:rPr lang="en-US" sz="1350" b="1" baseline="-25000" dirty="0">
                <a:solidFill>
                  <a:srgbClr val="00578C"/>
                </a:solidFill>
              </a:rPr>
              <a:t>3</a:t>
            </a:r>
            <a:r>
              <a:rPr lang="en-US" sz="1350" b="1" dirty="0">
                <a:solidFill>
                  <a:srgbClr val="00578C"/>
                </a:solidFill>
              </a:rPr>
              <a:t>Sn wires, in collaboration with ESRF</a:t>
            </a:r>
            <a:endParaRPr lang="fr-CH" sz="1350" b="1" dirty="0">
              <a:solidFill>
                <a:srgbClr val="CE3E3E"/>
              </a:solidFill>
            </a:endParaRPr>
          </a:p>
        </p:txBody>
      </p:sp>
      <p:sp>
        <p:nvSpPr>
          <p:cNvPr id="16" name="Rectangle 15">
            <a:extLst>
              <a:ext uri="{FF2B5EF4-FFF2-40B4-BE49-F238E27FC236}">
                <a16:creationId xmlns:a16="http://schemas.microsoft.com/office/drawing/2014/main" id="{2E968F4A-1EAE-362F-041D-CD222630077F}"/>
              </a:ext>
            </a:extLst>
          </p:cNvPr>
          <p:cNvSpPr/>
          <p:nvPr/>
        </p:nvSpPr>
        <p:spPr>
          <a:xfrm>
            <a:off x="7273813" y="1813815"/>
            <a:ext cx="1825688" cy="1962076"/>
          </a:xfrm>
          <a:prstGeom prst="rect">
            <a:avLst/>
          </a:prstGeom>
        </p:spPr>
        <p:txBody>
          <a:bodyPr wrap="square">
            <a:spAutoFit/>
          </a:bodyPr>
          <a:lstStyle/>
          <a:p>
            <a:pPr>
              <a:spcBef>
                <a:spcPct val="0"/>
              </a:spcBef>
            </a:pPr>
            <a:r>
              <a:rPr lang="en-US" altLang="fr-FR" sz="1350" b="1" dirty="0">
                <a:solidFill>
                  <a:srgbClr val="CE3E3E"/>
                </a:solidFill>
                <a:latin typeface="Calibri" panose="020F0502020204030204" pitchFamily="34" charset="0"/>
                <a:ea typeface="ＭＳ Ｐゴシック" panose="020B0600070205080204" pitchFamily="34" charset="-128"/>
              </a:rPr>
              <a:t>FE simulations </a:t>
            </a:r>
            <a:r>
              <a:rPr lang="en-US" altLang="fr-FR" sz="1350" b="1" dirty="0">
                <a:solidFill>
                  <a:srgbClr val="00578C"/>
                </a:solidFill>
                <a:latin typeface="Calibri" panose="020F0502020204030204" pitchFamily="34" charset="0"/>
                <a:ea typeface="ＭＳ Ｐゴシック" panose="020B0600070205080204" pitchFamily="34" charset="-128"/>
              </a:rPr>
              <a:t>to investigate the role of </a:t>
            </a:r>
            <a:r>
              <a:rPr lang="en-US" altLang="fr-FR" sz="1350" b="1" dirty="0">
                <a:solidFill>
                  <a:srgbClr val="CE3E3E"/>
                </a:solidFill>
                <a:latin typeface="Calibri" panose="020F0502020204030204" pitchFamily="34" charset="0"/>
                <a:ea typeface="ＭＳ Ｐゴシック" panose="020B0600070205080204" pitchFamily="34" charset="-128"/>
              </a:rPr>
              <a:t>plastic deformation </a:t>
            </a:r>
            <a:r>
              <a:rPr lang="en-US" altLang="fr-FR" sz="1350" b="1" dirty="0">
                <a:solidFill>
                  <a:srgbClr val="00578C"/>
                </a:solidFill>
                <a:latin typeface="Calibri" panose="020F0502020204030204" pitchFamily="34" charset="0"/>
                <a:ea typeface="ＭＳ Ｐゴシック" panose="020B0600070205080204" pitchFamily="34" charset="-128"/>
              </a:rPr>
              <a:t>and  </a:t>
            </a:r>
            <a:r>
              <a:rPr lang="en-US" altLang="fr-FR" sz="1350" b="1" dirty="0">
                <a:solidFill>
                  <a:srgbClr val="CE3E3E"/>
                </a:solidFill>
                <a:latin typeface="Calibri" panose="020F0502020204030204" pitchFamily="34" charset="0"/>
                <a:ea typeface="ＭＳ Ｐゴシック" panose="020B0600070205080204" pitchFamily="34" charset="-128"/>
              </a:rPr>
              <a:t>residual stresses </a:t>
            </a:r>
            <a:r>
              <a:rPr lang="en-US" altLang="fr-FR" sz="1350" b="1" dirty="0">
                <a:solidFill>
                  <a:srgbClr val="00578C"/>
                </a:solidFill>
                <a:latin typeface="Calibri" panose="020F0502020204030204" pitchFamily="34" charset="0"/>
                <a:ea typeface="ＭＳ Ｐゴシック" panose="020B0600070205080204" pitchFamily="34" charset="-128"/>
              </a:rPr>
              <a:t>in the irreversible loss of critical current under transverse load, in collaboration with PSI</a:t>
            </a:r>
          </a:p>
        </p:txBody>
      </p:sp>
      <p:sp>
        <p:nvSpPr>
          <p:cNvPr id="17" name="Rectangle 16">
            <a:extLst>
              <a:ext uri="{FF2B5EF4-FFF2-40B4-BE49-F238E27FC236}">
                <a16:creationId xmlns:a16="http://schemas.microsoft.com/office/drawing/2014/main" id="{5CB7A9B2-880B-0E53-48EB-6E14059F865D}"/>
              </a:ext>
            </a:extLst>
          </p:cNvPr>
          <p:cNvSpPr/>
          <p:nvPr/>
        </p:nvSpPr>
        <p:spPr>
          <a:xfrm>
            <a:off x="106099" y="3663104"/>
            <a:ext cx="5584186" cy="746743"/>
          </a:xfrm>
          <a:prstGeom prst="rect">
            <a:avLst/>
          </a:prstGeom>
        </p:spPr>
        <p:txBody>
          <a:bodyPr wrap="square">
            <a:spAutoFit/>
          </a:bodyPr>
          <a:lstStyle/>
          <a:p>
            <a:pPr algn="just">
              <a:lnSpc>
                <a:spcPct val="105000"/>
              </a:lnSpc>
            </a:pPr>
            <a:r>
              <a:rPr lang="en-US" sz="1350" b="1" dirty="0">
                <a:solidFill>
                  <a:srgbClr val="00578C"/>
                </a:solidFill>
              </a:rPr>
              <a:t>A comprehensive campaign of </a:t>
            </a:r>
            <a:r>
              <a:rPr lang="en-US" sz="1350" b="1" dirty="0">
                <a:solidFill>
                  <a:srgbClr val="CE3E3E"/>
                </a:solidFill>
              </a:rPr>
              <a:t>electromechanical tests on different wire types </a:t>
            </a:r>
            <a:r>
              <a:rPr lang="en-US" sz="1350" b="1" dirty="0">
                <a:solidFill>
                  <a:srgbClr val="00578C"/>
                </a:solidFill>
              </a:rPr>
              <a:t>to gain knowledge on several practical aspects for magnet operations</a:t>
            </a:r>
            <a:endParaRPr lang="fr-CH" sz="1350" b="1" dirty="0">
              <a:solidFill>
                <a:srgbClr val="00578C"/>
              </a:solidFill>
              <a:cs typeface="Calibri" panose="020F0502020204030204" pitchFamily="34" charset="0"/>
            </a:endParaRPr>
          </a:p>
        </p:txBody>
      </p:sp>
      <p:sp>
        <p:nvSpPr>
          <p:cNvPr id="4" name="Slide Number Placeholder 3">
            <a:extLst>
              <a:ext uri="{FF2B5EF4-FFF2-40B4-BE49-F238E27FC236}">
                <a16:creationId xmlns:a16="http://schemas.microsoft.com/office/drawing/2014/main" id="{B5EEEAE7-6697-3D19-BD9B-AE4F52745DF5}"/>
              </a:ext>
            </a:extLst>
          </p:cNvPr>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de-DE"/>
              <a:t>Page </a:t>
            </a:r>
            <a:fld id="{EBC07571-3134-BB4B-B83F-1A9FE18D34F3}" type="slidenum">
              <a:rPr lang="de-DE" smtClean="0"/>
              <a:pPr algn="r">
                <a:defRPr/>
              </a:pPr>
              <a:t>30</a:t>
            </a:fld>
            <a:endParaRPr lang="de-DE" dirty="0"/>
          </a:p>
        </p:txBody>
      </p:sp>
      <p:sp>
        <p:nvSpPr>
          <p:cNvPr id="5" name="Date Placeholder 4">
            <a:extLst>
              <a:ext uri="{FF2B5EF4-FFF2-40B4-BE49-F238E27FC236}">
                <a16:creationId xmlns:a16="http://schemas.microsoft.com/office/drawing/2014/main" id="{BAFA132A-6CAE-2155-CD51-6FF8C8330021}"/>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a:p>
        </p:txBody>
      </p:sp>
      <p:sp>
        <p:nvSpPr>
          <p:cNvPr id="7" name="Footer Placeholder 6">
            <a:extLst>
              <a:ext uri="{FF2B5EF4-FFF2-40B4-BE49-F238E27FC236}">
                <a16:creationId xmlns:a16="http://schemas.microsoft.com/office/drawing/2014/main" id="{F77BC3CB-9739-CA93-C79F-EE32AAFA9D63}"/>
              </a:ext>
            </a:extLst>
          </p:cNvPr>
          <p:cNvSpPr>
            <a:spLocks noGrp="1"/>
          </p:cNvSpPr>
          <p:nvPr>
            <p:ph type="ftr" sz="quarter" idx="3"/>
          </p:nvPr>
        </p:nvSpPr>
        <p:spPr>
          <a:xfrm>
            <a:off x="5313680" y="6356350"/>
            <a:ext cx="2764676" cy="365125"/>
          </a:xfrm>
        </p:spPr>
        <p:txBody>
          <a:bodyPr/>
          <a:lstStyle/>
          <a:p>
            <a:r>
              <a:rPr lang="en-US"/>
              <a:t>A. Siemko – HFM R&amp;D Programme</a:t>
            </a:r>
          </a:p>
        </p:txBody>
      </p:sp>
    </p:spTree>
    <p:extLst>
      <p:ext uri="{BB962C8B-B14F-4D97-AF65-F5344CB8AC3E}">
        <p14:creationId xmlns:p14="http://schemas.microsoft.com/office/powerpoint/2010/main" val="178068496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849D-1369-E7EA-D23E-0DA783C91AB0}"/>
              </a:ext>
            </a:extLst>
          </p:cNvPr>
          <p:cNvSpPr>
            <a:spLocks noGrp="1"/>
          </p:cNvSpPr>
          <p:nvPr>
            <p:ph type="title"/>
          </p:nvPr>
        </p:nvSpPr>
        <p:spPr>
          <a:xfrm>
            <a:off x="457200" y="0"/>
            <a:ext cx="8226854" cy="1234440"/>
          </a:xfrm>
        </p:spPr>
        <p:txBody>
          <a:bodyPr>
            <a:normAutofit/>
          </a:bodyPr>
          <a:lstStyle/>
          <a:p>
            <a:r>
              <a:rPr lang="en-CH" b="1" dirty="0"/>
              <a:t>HFM - </a:t>
            </a:r>
            <a:r>
              <a:rPr lang="en-GB" b="1" dirty="0"/>
              <a:t>Challenges and Plans for Test Infrastructures</a:t>
            </a:r>
            <a:endParaRPr lang="en-CH" b="1" dirty="0"/>
          </a:p>
        </p:txBody>
      </p:sp>
      <p:grpSp>
        <p:nvGrpSpPr>
          <p:cNvPr id="22" name="Group 21">
            <a:extLst>
              <a:ext uri="{FF2B5EF4-FFF2-40B4-BE49-F238E27FC236}">
                <a16:creationId xmlns:a16="http://schemas.microsoft.com/office/drawing/2014/main" id="{8C9839AA-39D8-7CC4-0247-7058AB0F0312}"/>
              </a:ext>
            </a:extLst>
          </p:cNvPr>
          <p:cNvGrpSpPr/>
          <p:nvPr/>
        </p:nvGrpSpPr>
        <p:grpSpPr>
          <a:xfrm>
            <a:off x="599666" y="1996868"/>
            <a:ext cx="7941922" cy="4036079"/>
            <a:chOff x="-1874094" y="3218108"/>
            <a:chExt cx="6844180" cy="2524715"/>
          </a:xfrm>
        </p:grpSpPr>
        <p:graphicFrame>
          <p:nvGraphicFramePr>
            <p:cNvPr id="23" name="Diagram 22">
              <a:extLst>
                <a:ext uri="{FF2B5EF4-FFF2-40B4-BE49-F238E27FC236}">
                  <a16:creationId xmlns:a16="http://schemas.microsoft.com/office/drawing/2014/main" id="{8D8D29DC-6D05-46C1-F5E9-FA92BB9719EE}"/>
                </a:ext>
              </a:extLst>
            </p:cNvPr>
            <p:cNvGraphicFramePr/>
            <p:nvPr>
              <p:extLst>
                <p:ext uri="{D42A27DB-BD31-4B8C-83A1-F6EECF244321}">
                  <p14:modId xmlns:p14="http://schemas.microsoft.com/office/powerpoint/2010/main" val="3450067476"/>
                </p:ext>
              </p:extLst>
            </p:nvPr>
          </p:nvGraphicFramePr>
          <p:xfrm>
            <a:off x="-1874094" y="3997282"/>
            <a:ext cx="6844180" cy="1745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4" name="Group 23">
              <a:extLst>
                <a:ext uri="{FF2B5EF4-FFF2-40B4-BE49-F238E27FC236}">
                  <a16:creationId xmlns:a16="http://schemas.microsoft.com/office/drawing/2014/main" id="{F70352C5-11E1-768C-69DF-DBD60E467ADD}"/>
                </a:ext>
              </a:extLst>
            </p:cNvPr>
            <p:cNvGrpSpPr/>
            <p:nvPr/>
          </p:nvGrpSpPr>
          <p:grpSpPr>
            <a:xfrm>
              <a:off x="3068821" y="3218108"/>
              <a:ext cx="1901265" cy="1469301"/>
              <a:chOff x="2892922" y="610938"/>
              <a:chExt cx="1901265" cy="2186961"/>
            </a:xfrm>
          </p:grpSpPr>
          <p:sp>
            <p:nvSpPr>
              <p:cNvPr id="25" name="Chevron 24">
                <a:extLst>
                  <a:ext uri="{FF2B5EF4-FFF2-40B4-BE49-F238E27FC236}">
                    <a16:creationId xmlns:a16="http://schemas.microsoft.com/office/drawing/2014/main" id="{A0B9D9FA-B5AF-6060-E21F-73BF61023EB8}"/>
                  </a:ext>
                </a:extLst>
              </p:cNvPr>
              <p:cNvSpPr/>
              <p:nvPr/>
            </p:nvSpPr>
            <p:spPr>
              <a:xfrm rot="5400000">
                <a:off x="3182420" y="1186133"/>
                <a:ext cx="1570159" cy="1653374"/>
              </a:xfrm>
              <a:prstGeom prst="chevron">
                <a:avLst/>
              </a:prstGeom>
              <a:solidFill>
                <a:schemeClr val="tx1">
                  <a:lumMod val="5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Chevron 4">
                <a:extLst>
                  <a:ext uri="{FF2B5EF4-FFF2-40B4-BE49-F238E27FC236}">
                    <a16:creationId xmlns:a16="http://schemas.microsoft.com/office/drawing/2014/main" id="{9E31793B-D6BB-1ACD-B5D9-B37F369173F7}"/>
                  </a:ext>
                </a:extLst>
              </p:cNvPr>
              <p:cNvSpPr txBox="1"/>
              <p:nvPr/>
            </p:nvSpPr>
            <p:spPr>
              <a:xfrm>
                <a:off x="2892922" y="610938"/>
                <a:ext cx="1221878" cy="5236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GB" sz="1900" kern="1200"/>
              </a:p>
            </p:txBody>
          </p:sp>
        </p:grpSp>
      </p:grpSp>
      <p:sp>
        <p:nvSpPr>
          <p:cNvPr id="10" name="Content Placeholder 2">
            <a:extLst>
              <a:ext uri="{FF2B5EF4-FFF2-40B4-BE49-F238E27FC236}">
                <a16:creationId xmlns:a16="http://schemas.microsoft.com/office/drawing/2014/main" id="{ED70BAC0-BB41-D53F-4A03-F7D23BA6A727}"/>
              </a:ext>
            </a:extLst>
          </p:cNvPr>
          <p:cNvSpPr>
            <a:spLocks noGrp="1"/>
          </p:cNvSpPr>
          <p:nvPr>
            <p:ph idx="1"/>
          </p:nvPr>
        </p:nvSpPr>
        <p:spPr>
          <a:xfrm>
            <a:off x="457200" y="1311505"/>
            <a:ext cx="8226854" cy="1571091"/>
          </a:xfrm>
        </p:spPr>
        <p:txBody>
          <a:bodyPr>
            <a:normAutofit fontScale="70000" lnSpcReduction="20000"/>
          </a:bodyPr>
          <a:lstStyle/>
          <a:p>
            <a:pPr marL="36576" indent="0">
              <a:buNone/>
            </a:pPr>
            <a:r>
              <a:rPr lang="en-US" sz="4000" b="1" dirty="0">
                <a:solidFill>
                  <a:srgbClr val="C00000"/>
                </a:solidFill>
              </a:rPr>
              <a:t>Main HFM Programme needs</a:t>
            </a:r>
            <a:endParaRPr lang="en-US" sz="4000" dirty="0"/>
          </a:p>
          <a:p>
            <a:endParaRPr lang="en-US" sz="1500" dirty="0"/>
          </a:p>
          <a:p>
            <a:r>
              <a:rPr lang="en-US" sz="3200" dirty="0"/>
              <a:t>HFM R&amp;D programme will require the development of new infrastructures related to both superconducting cables and magnets</a:t>
            </a:r>
            <a:endParaRPr lang="en-US" dirty="0"/>
          </a:p>
        </p:txBody>
      </p:sp>
      <p:sp>
        <p:nvSpPr>
          <p:cNvPr id="4" name="Footer Placeholder 3">
            <a:extLst>
              <a:ext uri="{FF2B5EF4-FFF2-40B4-BE49-F238E27FC236}">
                <a16:creationId xmlns:a16="http://schemas.microsoft.com/office/drawing/2014/main" id="{39B4CCB9-5E8F-FAF7-94B3-6510C26B26D0}"/>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8" name="Slide Number Placeholder 7">
            <a:extLst>
              <a:ext uri="{FF2B5EF4-FFF2-40B4-BE49-F238E27FC236}">
                <a16:creationId xmlns:a16="http://schemas.microsoft.com/office/drawing/2014/main" id="{B828A3CE-975A-69F2-990F-20D916C7153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31</a:t>
            </a:fld>
            <a:endParaRPr lang="en-US"/>
          </a:p>
        </p:txBody>
      </p:sp>
      <p:sp>
        <p:nvSpPr>
          <p:cNvPr id="5" name="Date Placeholder 4">
            <a:extLst>
              <a:ext uri="{FF2B5EF4-FFF2-40B4-BE49-F238E27FC236}">
                <a16:creationId xmlns:a16="http://schemas.microsoft.com/office/drawing/2014/main" id="{1C1A3738-D105-5D43-B3BF-FD47439D4129}"/>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1784890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E5C3-47FA-08B0-357A-524A5657DCE6}"/>
              </a:ext>
            </a:extLst>
          </p:cNvPr>
          <p:cNvSpPr>
            <a:spLocks noGrp="1"/>
          </p:cNvSpPr>
          <p:nvPr>
            <p:ph type="title"/>
          </p:nvPr>
        </p:nvSpPr>
        <p:spPr/>
        <p:txBody>
          <a:bodyPr/>
          <a:lstStyle/>
          <a:p>
            <a:r>
              <a:rPr lang="en-US" sz="3600" dirty="0"/>
              <a:t>Outline</a:t>
            </a:r>
            <a:endParaRPr lang="en-GB" dirty="0"/>
          </a:p>
        </p:txBody>
      </p:sp>
      <p:sp>
        <p:nvSpPr>
          <p:cNvPr id="3" name="Content Placeholder 2">
            <a:extLst>
              <a:ext uri="{FF2B5EF4-FFF2-40B4-BE49-F238E27FC236}">
                <a16:creationId xmlns:a16="http://schemas.microsoft.com/office/drawing/2014/main" id="{7095138B-6589-7A29-93E2-E4741F65341A}"/>
              </a:ext>
            </a:extLst>
          </p:cNvPr>
          <p:cNvSpPr>
            <a:spLocks noGrp="1"/>
          </p:cNvSpPr>
          <p:nvPr>
            <p:ph idx="1"/>
          </p:nvPr>
        </p:nvSpPr>
        <p:spPr>
          <a:xfrm>
            <a:off x="457200" y="1028700"/>
            <a:ext cx="8401050" cy="5113834"/>
          </a:xfrm>
        </p:spPr>
        <p:txBody>
          <a:bodyPr>
            <a:normAutofit fontScale="62500" lnSpcReduction="20000"/>
          </a:bodyPr>
          <a:lstStyle/>
          <a:p>
            <a:r>
              <a:rPr lang="en-GB" dirty="0">
                <a:solidFill>
                  <a:schemeClr val="bg1">
                    <a:lumMod val="75000"/>
                  </a:schemeClr>
                </a:solidFill>
              </a:rPr>
              <a:t>Current Consortium and main objectives of the HFM R&amp;D Programme</a:t>
            </a:r>
          </a:p>
          <a:p>
            <a:endParaRPr lang="en-GB" dirty="0">
              <a:solidFill>
                <a:schemeClr val="bg1">
                  <a:lumMod val="75000"/>
                </a:schemeClr>
              </a:solidFill>
            </a:endParaRPr>
          </a:p>
          <a:p>
            <a:r>
              <a:rPr lang="en-GB" dirty="0">
                <a:solidFill>
                  <a:schemeClr val="bg1">
                    <a:lumMod val="75000"/>
                  </a:schemeClr>
                </a:solidFill>
              </a:rPr>
              <a:t>Strategy and focus areas for the LTS high-field magnets</a:t>
            </a:r>
          </a:p>
          <a:p>
            <a:pPr lvl="1"/>
            <a:r>
              <a:rPr lang="en-GB" dirty="0">
                <a:solidFill>
                  <a:schemeClr val="bg1">
                    <a:lumMod val="75000"/>
                  </a:schemeClr>
                </a:solidFill>
              </a:rPr>
              <a:t>Development of 12 T Nb</a:t>
            </a:r>
            <a:r>
              <a:rPr lang="en-GB" baseline="-25000" dirty="0">
                <a:solidFill>
                  <a:schemeClr val="bg1">
                    <a:lumMod val="75000"/>
                  </a:schemeClr>
                </a:solidFill>
              </a:rPr>
              <a:t>3</a:t>
            </a:r>
            <a:r>
              <a:rPr lang="en-GB" dirty="0">
                <a:solidFill>
                  <a:schemeClr val="bg1">
                    <a:lumMod val="75000"/>
                  </a:schemeClr>
                </a:solidFill>
              </a:rPr>
              <a:t>Sn “robust dipole” </a:t>
            </a:r>
          </a:p>
          <a:p>
            <a:pPr lvl="1"/>
            <a:r>
              <a:rPr lang="en-GB" dirty="0">
                <a:solidFill>
                  <a:schemeClr val="bg1">
                    <a:lumMod val="75000"/>
                  </a:schemeClr>
                </a:solidFill>
              </a:rPr>
              <a:t>State-of-the-art LTS superconductors and magnet technology</a:t>
            </a:r>
          </a:p>
          <a:p>
            <a:pPr lvl="1"/>
            <a:r>
              <a:rPr lang="en-GB" dirty="0">
                <a:solidFill>
                  <a:schemeClr val="bg1">
                    <a:lumMod val="75000"/>
                  </a:schemeClr>
                </a:solidFill>
              </a:rPr>
              <a:t>R&amp;D strategy and main focus areas</a:t>
            </a:r>
          </a:p>
          <a:p>
            <a:pPr lvl="1"/>
            <a:endParaRPr lang="en-GB" dirty="0">
              <a:solidFill>
                <a:schemeClr val="bg1">
                  <a:lumMod val="75000"/>
                </a:schemeClr>
              </a:solidFill>
            </a:endParaRPr>
          </a:p>
          <a:p>
            <a:r>
              <a:rPr lang="en-GB" dirty="0">
                <a:solidFill>
                  <a:schemeClr val="bg1">
                    <a:lumMod val="75000"/>
                  </a:schemeClr>
                </a:solidFill>
              </a:rPr>
              <a:t>Strategy and f</a:t>
            </a:r>
            <a:r>
              <a:rPr lang="en-CH" dirty="0">
                <a:solidFill>
                  <a:schemeClr val="bg1">
                    <a:lumMod val="75000"/>
                  </a:schemeClr>
                </a:solidFill>
              </a:rPr>
              <a:t>ocus areas for the </a:t>
            </a:r>
            <a:r>
              <a:rPr lang="en-GB" dirty="0">
                <a:solidFill>
                  <a:schemeClr val="bg1">
                    <a:lumMod val="75000"/>
                  </a:schemeClr>
                </a:solidFill>
              </a:rPr>
              <a:t>HTS high-field magnets  </a:t>
            </a:r>
          </a:p>
          <a:p>
            <a:pPr lvl="1"/>
            <a:r>
              <a:rPr lang="en-GB" dirty="0">
                <a:solidFill>
                  <a:schemeClr val="bg1">
                    <a:lumMod val="75000"/>
                  </a:schemeClr>
                </a:solidFill>
              </a:rPr>
              <a:t>State-of-the-art HTS superconductors and magnet technology</a:t>
            </a:r>
          </a:p>
          <a:p>
            <a:pPr lvl="1"/>
            <a:r>
              <a:rPr lang="en-GB" dirty="0">
                <a:solidFill>
                  <a:schemeClr val="bg1">
                    <a:lumMod val="75000"/>
                  </a:schemeClr>
                </a:solidFill>
              </a:rPr>
              <a:t>R&amp;D strategy and main focus areas</a:t>
            </a:r>
          </a:p>
          <a:p>
            <a:pPr lvl="1"/>
            <a:endParaRPr lang="en-GB" dirty="0">
              <a:solidFill>
                <a:schemeClr val="bg1">
                  <a:lumMod val="75000"/>
                </a:schemeClr>
              </a:solidFill>
            </a:endParaRPr>
          </a:p>
          <a:p>
            <a:r>
              <a:rPr lang="en-CH" sz="3200" dirty="0">
                <a:solidFill>
                  <a:schemeClr val="bg1">
                    <a:lumMod val="75000"/>
                  </a:schemeClr>
                </a:solidFill>
              </a:rPr>
              <a:t>Focus areas for </a:t>
            </a:r>
            <a:r>
              <a:rPr lang="en-GB" sz="3200" dirty="0">
                <a:solidFill>
                  <a:schemeClr val="bg1">
                    <a:lumMod val="75000"/>
                  </a:schemeClr>
                </a:solidFill>
              </a:rPr>
              <a:t>other domains of interest</a:t>
            </a:r>
          </a:p>
          <a:p>
            <a:endParaRPr lang="en-GB" sz="3200" dirty="0"/>
          </a:p>
          <a:p>
            <a:r>
              <a:rPr lang="en-GB" sz="3200" dirty="0"/>
              <a:t>Key mid-term deliverables until the next update of European Strategy for Particle Physics</a:t>
            </a:r>
          </a:p>
          <a:p>
            <a:endParaRPr lang="en-GB" sz="3200" dirty="0"/>
          </a:p>
          <a:p>
            <a:r>
              <a:rPr lang="en-GB" sz="3200" dirty="0"/>
              <a:t>Final remarks</a:t>
            </a:r>
          </a:p>
          <a:p>
            <a:endParaRPr lang="en-GB" sz="3200" dirty="0"/>
          </a:p>
          <a:p>
            <a:endParaRPr lang="en-GB" sz="1100" dirty="0"/>
          </a:p>
        </p:txBody>
      </p:sp>
      <p:sp>
        <p:nvSpPr>
          <p:cNvPr id="5" name="Footer Placeholder 4">
            <a:extLst>
              <a:ext uri="{FF2B5EF4-FFF2-40B4-BE49-F238E27FC236}">
                <a16:creationId xmlns:a16="http://schemas.microsoft.com/office/drawing/2014/main" id="{48454198-7507-9842-5C29-ED033C05AE83}"/>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6" name="Slide Number Placeholder 5">
            <a:extLst>
              <a:ext uri="{FF2B5EF4-FFF2-40B4-BE49-F238E27FC236}">
                <a16:creationId xmlns:a16="http://schemas.microsoft.com/office/drawing/2014/main" id="{3E8BF71A-EA36-7A36-E2D9-1B12D9E7405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32</a:t>
            </a:fld>
            <a:endParaRPr lang="en-US"/>
          </a:p>
        </p:txBody>
      </p:sp>
      <p:sp>
        <p:nvSpPr>
          <p:cNvPr id="7" name="Date Placeholder 6">
            <a:extLst>
              <a:ext uri="{FF2B5EF4-FFF2-40B4-BE49-F238E27FC236}">
                <a16:creationId xmlns:a16="http://schemas.microsoft.com/office/drawing/2014/main" id="{C933C374-BAF2-24B5-B212-4FB1A3881122}"/>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3877035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BCC18F-794B-8C48-8AA4-2F315FC49930}"/>
              </a:ext>
            </a:extLst>
          </p:cNvPr>
          <p:cNvSpPr>
            <a:spLocks noGrp="1"/>
          </p:cNvSpPr>
          <p:nvPr>
            <p:ph type="title"/>
          </p:nvPr>
        </p:nvSpPr>
        <p:spPr>
          <a:xfrm>
            <a:off x="457200" y="-7178"/>
            <a:ext cx="8406652" cy="1212868"/>
          </a:xfrm>
        </p:spPr>
        <p:txBody>
          <a:bodyPr>
            <a:noAutofit/>
          </a:bodyPr>
          <a:lstStyle/>
          <a:p>
            <a:r>
              <a:rPr lang="en-GB" sz="2800" b="1" dirty="0"/>
              <a:t>Summary of main deliverables during 2023-2026 as an input to the next update of ESPP (LTS)</a:t>
            </a:r>
          </a:p>
        </p:txBody>
      </p:sp>
      <p:sp>
        <p:nvSpPr>
          <p:cNvPr id="7" name="Content Placeholder 6">
            <a:extLst>
              <a:ext uri="{FF2B5EF4-FFF2-40B4-BE49-F238E27FC236}">
                <a16:creationId xmlns:a16="http://schemas.microsoft.com/office/drawing/2014/main" id="{0EAC35E2-6E16-C64F-B99D-704C26311D65}"/>
              </a:ext>
            </a:extLst>
          </p:cNvPr>
          <p:cNvSpPr>
            <a:spLocks noGrp="1"/>
          </p:cNvSpPr>
          <p:nvPr>
            <p:ph idx="1"/>
          </p:nvPr>
        </p:nvSpPr>
        <p:spPr>
          <a:xfrm>
            <a:off x="457200" y="1340189"/>
            <a:ext cx="7938655" cy="4824306"/>
          </a:xfrm>
        </p:spPr>
        <p:txBody>
          <a:bodyPr>
            <a:normAutofit fontScale="62500" lnSpcReduction="20000"/>
          </a:bodyPr>
          <a:lstStyle/>
          <a:p>
            <a:r>
              <a:rPr lang="en-US" b="1" dirty="0"/>
              <a:t>Development of new </a:t>
            </a:r>
            <a:r>
              <a:rPr lang="en-US" b="1" dirty="0">
                <a:solidFill>
                  <a:srgbClr val="00B0F0"/>
                </a:solidFill>
              </a:rPr>
              <a:t>HFM grade Nb</a:t>
            </a:r>
            <a:r>
              <a:rPr lang="en-US" b="1" baseline="-25000" dirty="0">
                <a:solidFill>
                  <a:srgbClr val="00B0F0"/>
                </a:solidFill>
              </a:rPr>
              <a:t>3</a:t>
            </a:r>
            <a:r>
              <a:rPr lang="en-US" b="1" dirty="0">
                <a:solidFill>
                  <a:srgbClr val="00B0F0"/>
                </a:solidFill>
              </a:rPr>
              <a:t>Sn conductor </a:t>
            </a:r>
            <a:r>
              <a:rPr lang="en-US" dirty="0"/>
              <a:t>with target </a:t>
            </a:r>
            <a:r>
              <a:rPr lang="en-US" dirty="0" err="1"/>
              <a:t>Jc</a:t>
            </a:r>
            <a:r>
              <a:rPr lang="en-US" dirty="0"/>
              <a:t> of 1500 A/mm2 @ 16 T and enhanced mechanical properties</a:t>
            </a:r>
          </a:p>
          <a:p>
            <a:endParaRPr lang="en-US" dirty="0"/>
          </a:p>
          <a:p>
            <a:r>
              <a:rPr lang="en-US" b="1" dirty="0"/>
              <a:t>Demonstration of the </a:t>
            </a:r>
            <a:r>
              <a:rPr lang="en-US" b="1" dirty="0">
                <a:solidFill>
                  <a:srgbClr val="00B0F0"/>
                </a:solidFill>
              </a:rPr>
              <a:t>maturity of Nb</a:t>
            </a:r>
            <a:r>
              <a:rPr lang="en-US" b="1" baseline="-25000" dirty="0">
                <a:solidFill>
                  <a:srgbClr val="00B0F0"/>
                </a:solidFill>
              </a:rPr>
              <a:t>3</a:t>
            </a:r>
            <a:r>
              <a:rPr lang="en-US" b="1" dirty="0">
                <a:solidFill>
                  <a:srgbClr val="00B0F0"/>
                </a:solidFill>
              </a:rPr>
              <a:t>Sn technology </a:t>
            </a:r>
            <a:r>
              <a:rPr lang="en-US" b="1" dirty="0"/>
              <a:t>for collider-scale production</a:t>
            </a:r>
            <a:r>
              <a:rPr lang="en-US" dirty="0"/>
              <a:t> </a:t>
            </a:r>
            <a:r>
              <a:rPr lang="en-US" b="1" dirty="0"/>
              <a:t>through </a:t>
            </a:r>
            <a:r>
              <a:rPr lang="en-US" b="1" dirty="0">
                <a:solidFill>
                  <a:srgbClr val="00B0F0"/>
                </a:solidFill>
              </a:rPr>
              <a:t>12 T robust dipole magnet design</a:t>
            </a:r>
            <a:r>
              <a:rPr lang="en-US" dirty="0"/>
              <a:t>, including industrial processes and cost reduction: </a:t>
            </a:r>
          </a:p>
          <a:p>
            <a:pPr lvl="1"/>
            <a:r>
              <a:rPr lang="en-US" dirty="0"/>
              <a:t>INFN – 12 T </a:t>
            </a:r>
            <a:r>
              <a:rPr lang="en-US" dirty="0" err="1"/>
              <a:t>FalconD</a:t>
            </a:r>
            <a:r>
              <a:rPr lang="en-US" dirty="0"/>
              <a:t> single aperture short dipole model</a:t>
            </a:r>
          </a:p>
          <a:p>
            <a:pPr lvl="1"/>
            <a:r>
              <a:rPr lang="en-US" dirty="0"/>
              <a:t>CERN – 12 T Robust twin aperture short dipole model (either collared coils or bladder and key) </a:t>
            </a:r>
          </a:p>
          <a:p>
            <a:pPr lvl="1"/>
            <a:endParaRPr lang="en-US" dirty="0"/>
          </a:p>
          <a:p>
            <a:r>
              <a:rPr lang="en-US" b="1" dirty="0"/>
              <a:t>Demonstrators of the </a:t>
            </a:r>
            <a:r>
              <a:rPr lang="en-US" b="1" dirty="0">
                <a:solidFill>
                  <a:srgbClr val="00B0F0"/>
                </a:solidFill>
              </a:rPr>
              <a:t>Nb</a:t>
            </a:r>
            <a:r>
              <a:rPr lang="en-US" b="1" baseline="-25000" dirty="0">
                <a:solidFill>
                  <a:srgbClr val="00B0F0"/>
                </a:solidFill>
              </a:rPr>
              <a:t>3</a:t>
            </a:r>
            <a:r>
              <a:rPr lang="en-US" b="1" dirty="0">
                <a:solidFill>
                  <a:srgbClr val="00B0F0"/>
                </a:solidFill>
              </a:rPr>
              <a:t>Sn potential above 14 T:</a:t>
            </a:r>
            <a:r>
              <a:rPr lang="en-US" dirty="0"/>
              <a:t> </a:t>
            </a:r>
          </a:p>
          <a:p>
            <a:pPr lvl="1"/>
            <a:r>
              <a:rPr lang="en-US" dirty="0"/>
              <a:t>CEA – FD single aperture 14 T graded conductor block coil demonstrator (no aperture)</a:t>
            </a:r>
          </a:p>
          <a:p>
            <a:pPr lvl="1"/>
            <a:r>
              <a:rPr lang="en-US" dirty="0"/>
              <a:t>CERN – 14+T block coil demonstrator with coil stress management (targeting 16 T)</a:t>
            </a:r>
          </a:p>
          <a:p>
            <a:pPr lvl="1"/>
            <a:r>
              <a:rPr lang="en-US" dirty="0"/>
              <a:t>CIEMAT – 14 T common coil demonstrator</a:t>
            </a:r>
          </a:p>
          <a:p>
            <a:pPr lvl="1"/>
            <a:r>
              <a:rPr lang="en-US" dirty="0"/>
              <a:t>PSI – 14+ T common coil demonstrator with coil stress management (targeting 16 T)</a:t>
            </a:r>
          </a:p>
        </p:txBody>
      </p:sp>
      <p:sp>
        <p:nvSpPr>
          <p:cNvPr id="5" name="Footer Placeholder 4">
            <a:extLst>
              <a:ext uri="{FF2B5EF4-FFF2-40B4-BE49-F238E27FC236}">
                <a16:creationId xmlns:a16="http://schemas.microsoft.com/office/drawing/2014/main" id="{F29F7EAF-D6D8-9A8E-B5C5-DCDF2237BDB1}"/>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8" name="Slide Number Placeholder 7">
            <a:extLst>
              <a:ext uri="{FF2B5EF4-FFF2-40B4-BE49-F238E27FC236}">
                <a16:creationId xmlns:a16="http://schemas.microsoft.com/office/drawing/2014/main" id="{058704BF-BBB4-6EB7-AD3A-9F3C98503157}"/>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33</a:t>
            </a:fld>
            <a:endParaRPr lang="en-US"/>
          </a:p>
        </p:txBody>
      </p:sp>
      <p:sp>
        <p:nvSpPr>
          <p:cNvPr id="2" name="Date Placeholder 1">
            <a:extLst>
              <a:ext uri="{FF2B5EF4-FFF2-40B4-BE49-F238E27FC236}">
                <a16:creationId xmlns:a16="http://schemas.microsoft.com/office/drawing/2014/main" id="{B84BA138-68F8-B591-C417-CD18E6ABA58A}"/>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2686343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BCC18F-794B-8C48-8AA4-2F315FC49930}"/>
              </a:ext>
            </a:extLst>
          </p:cNvPr>
          <p:cNvSpPr>
            <a:spLocks noGrp="1"/>
          </p:cNvSpPr>
          <p:nvPr>
            <p:ph type="title"/>
          </p:nvPr>
        </p:nvSpPr>
        <p:spPr>
          <a:xfrm>
            <a:off x="457200" y="-7178"/>
            <a:ext cx="8406652" cy="1212868"/>
          </a:xfrm>
        </p:spPr>
        <p:txBody>
          <a:bodyPr>
            <a:noAutofit/>
          </a:bodyPr>
          <a:lstStyle/>
          <a:p>
            <a:r>
              <a:rPr lang="en-GB" sz="2800" b="1" dirty="0"/>
              <a:t>Summary of main deliverables during 2023-2026 as an input to the next update of ESPP (HTS)</a:t>
            </a:r>
          </a:p>
        </p:txBody>
      </p:sp>
      <p:sp>
        <p:nvSpPr>
          <p:cNvPr id="7" name="Content Placeholder 6">
            <a:extLst>
              <a:ext uri="{FF2B5EF4-FFF2-40B4-BE49-F238E27FC236}">
                <a16:creationId xmlns:a16="http://schemas.microsoft.com/office/drawing/2014/main" id="{0EAC35E2-6E16-C64F-B99D-704C26311D65}"/>
              </a:ext>
            </a:extLst>
          </p:cNvPr>
          <p:cNvSpPr>
            <a:spLocks noGrp="1"/>
          </p:cNvSpPr>
          <p:nvPr>
            <p:ph idx="1"/>
          </p:nvPr>
        </p:nvSpPr>
        <p:spPr>
          <a:xfrm>
            <a:off x="457200" y="1340189"/>
            <a:ext cx="8226854" cy="4824306"/>
          </a:xfrm>
        </p:spPr>
        <p:txBody>
          <a:bodyPr>
            <a:normAutofit fontScale="70000" lnSpcReduction="20000"/>
          </a:bodyPr>
          <a:lstStyle/>
          <a:p>
            <a:pPr marL="448056" lvl="1" indent="0">
              <a:buNone/>
            </a:pPr>
            <a:endParaRPr lang="en-US" dirty="0"/>
          </a:p>
          <a:p>
            <a:r>
              <a:rPr lang="en-US" b="1" dirty="0"/>
              <a:t>Exploration and demonstration of </a:t>
            </a:r>
            <a:r>
              <a:rPr lang="en-US" b="1" dirty="0">
                <a:solidFill>
                  <a:srgbClr val="00B0F0"/>
                </a:solidFill>
              </a:rPr>
              <a:t>suitability of state-of-the-art  HTS conductors </a:t>
            </a:r>
            <a:r>
              <a:rPr lang="en-US" b="1" dirty="0"/>
              <a:t>for building accelerator magnets</a:t>
            </a:r>
          </a:p>
          <a:p>
            <a:pPr lvl="1"/>
            <a:endParaRPr lang="en-US" dirty="0"/>
          </a:p>
          <a:p>
            <a:pPr lvl="1"/>
            <a:r>
              <a:rPr lang="en-US" dirty="0"/>
              <a:t>KIT – accelerator magnet grade REBCO prototype tapes with optimized magnetization and mechanical properties </a:t>
            </a:r>
          </a:p>
          <a:p>
            <a:pPr lvl="1"/>
            <a:r>
              <a:rPr lang="en-US" dirty="0"/>
              <a:t>CERN – development of practical HTS cables</a:t>
            </a:r>
          </a:p>
          <a:p>
            <a:pPr lvl="1"/>
            <a:r>
              <a:rPr lang="en-US" dirty="0"/>
              <a:t>CEA – development of MI racetrack coil demonstrator</a:t>
            </a:r>
          </a:p>
          <a:p>
            <a:pPr lvl="1"/>
            <a:r>
              <a:rPr lang="en-US" dirty="0"/>
              <a:t>PSI – development of </a:t>
            </a:r>
            <a:r>
              <a:rPr lang="en-CH" dirty="0"/>
              <a:t>insulated soldered tape-stack racetrack demonstrator with stress management.</a:t>
            </a:r>
            <a:endParaRPr lang="en-US" dirty="0"/>
          </a:p>
          <a:p>
            <a:pPr lvl="1"/>
            <a:r>
              <a:rPr lang="en-US" dirty="0"/>
              <a:t>CERN – development of dielectric-insulated racetrack coil demonstrator</a:t>
            </a:r>
          </a:p>
          <a:p>
            <a:pPr lvl="1"/>
            <a:endParaRPr lang="en-US" b="1" dirty="0">
              <a:solidFill>
                <a:srgbClr val="00B0F0"/>
              </a:solidFill>
            </a:endParaRPr>
          </a:p>
          <a:p>
            <a:pPr lvl="1"/>
            <a:endParaRPr lang="en-US" b="1" dirty="0">
              <a:solidFill>
                <a:srgbClr val="00B0F0"/>
              </a:solidFill>
            </a:endParaRPr>
          </a:p>
          <a:p>
            <a:r>
              <a:rPr lang="en-GB" b="1" dirty="0"/>
              <a:t>The target objectives are defined and challenges to reach them are shared with EU national labs </a:t>
            </a:r>
            <a:endParaRPr lang="en-US" b="1" dirty="0"/>
          </a:p>
        </p:txBody>
      </p:sp>
      <p:sp>
        <p:nvSpPr>
          <p:cNvPr id="5" name="Footer Placeholder 4">
            <a:extLst>
              <a:ext uri="{FF2B5EF4-FFF2-40B4-BE49-F238E27FC236}">
                <a16:creationId xmlns:a16="http://schemas.microsoft.com/office/drawing/2014/main" id="{F29F7EAF-D6D8-9A8E-B5C5-DCDF2237BDB1}"/>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8" name="Slide Number Placeholder 7">
            <a:extLst>
              <a:ext uri="{FF2B5EF4-FFF2-40B4-BE49-F238E27FC236}">
                <a16:creationId xmlns:a16="http://schemas.microsoft.com/office/drawing/2014/main" id="{058704BF-BBB4-6EB7-AD3A-9F3C98503157}"/>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34</a:t>
            </a:fld>
            <a:endParaRPr lang="en-US"/>
          </a:p>
        </p:txBody>
      </p:sp>
      <p:sp>
        <p:nvSpPr>
          <p:cNvPr id="2" name="Date Placeholder 1">
            <a:extLst>
              <a:ext uri="{FF2B5EF4-FFF2-40B4-BE49-F238E27FC236}">
                <a16:creationId xmlns:a16="http://schemas.microsoft.com/office/drawing/2014/main" id="{B84BA138-68F8-B591-C417-CD18E6ABA58A}"/>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375125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E283-0921-874D-B555-EE844672FB64}"/>
              </a:ext>
            </a:extLst>
          </p:cNvPr>
          <p:cNvSpPr>
            <a:spLocks noGrp="1"/>
          </p:cNvSpPr>
          <p:nvPr>
            <p:ph type="title"/>
          </p:nvPr>
        </p:nvSpPr>
        <p:spPr>
          <a:xfrm>
            <a:off x="457200" y="130045"/>
            <a:ext cx="8226854" cy="940443"/>
          </a:xfrm>
        </p:spPr>
        <p:txBody>
          <a:bodyPr>
            <a:normAutofit/>
          </a:bodyPr>
          <a:lstStyle/>
          <a:p>
            <a:r>
              <a:rPr lang="en-GB" dirty="0"/>
              <a:t>Final Remarks</a:t>
            </a:r>
          </a:p>
        </p:txBody>
      </p:sp>
      <p:sp>
        <p:nvSpPr>
          <p:cNvPr id="3" name="Content Placeholder 2">
            <a:extLst>
              <a:ext uri="{FF2B5EF4-FFF2-40B4-BE49-F238E27FC236}">
                <a16:creationId xmlns:a16="http://schemas.microsoft.com/office/drawing/2014/main" id="{CF63075D-51F2-2048-8C87-6B95CDD647B9}"/>
              </a:ext>
            </a:extLst>
          </p:cNvPr>
          <p:cNvSpPr>
            <a:spLocks noGrp="1"/>
          </p:cNvSpPr>
          <p:nvPr>
            <p:ph idx="1"/>
          </p:nvPr>
        </p:nvSpPr>
        <p:spPr>
          <a:xfrm>
            <a:off x="522514" y="1160980"/>
            <a:ext cx="8161540" cy="4999790"/>
          </a:xfrm>
        </p:spPr>
        <p:txBody>
          <a:bodyPr>
            <a:normAutofit fontScale="62500" lnSpcReduction="20000"/>
          </a:bodyPr>
          <a:lstStyle/>
          <a:p>
            <a:r>
              <a:rPr lang="en-GB" dirty="0"/>
              <a:t>The </a:t>
            </a:r>
            <a:r>
              <a:rPr lang="en-GB" dirty="0">
                <a:solidFill>
                  <a:srgbClr val="00ADFF"/>
                </a:solidFill>
              </a:rPr>
              <a:t>High-Field Magnet Programme, hosted at CERN, has begun to implement a strategic roadmap</a:t>
            </a:r>
            <a:r>
              <a:rPr lang="en-GB" dirty="0"/>
              <a:t> for High-Field Magnet R&amp;D in Europe with the aim to provide </a:t>
            </a:r>
            <a:r>
              <a:rPr lang="en-GB" dirty="0">
                <a:solidFill>
                  <a:srgbClr val="00ADFF"/>
                </a:solidFill>
              </a:rPr>
              <a:t>timely feedback to the ESPP update(s)</a:t>
            </a:r>
            <a:r>
              <a:rPr lang="en-GB" dirty="0"/>
              <a:t> via technology demonstrators and credible milestones</a:t>
            </a:r>
          </a:p>
          <a:p>
            <a:pPr lvl="1"/>
            <a:endParaRPr lang="en-GB" sz="1600" dirty="0">
              <a:solidFill>
                <a:srgbClr val="00ADFF"/>
              </a:solidFill>
            </a:endParaRPr>
          </a:p>
          <a:p>
            <a:pPr lvl="1"/>
            <a:r>
              <a:rPr lang="en-GB" dirty="0">
                <a:solidFill>
                  <a:srgbClr val="00ADFF"/>
                </a:solidFill>
              </a:rPr>
              <a:t>Substantial progress and first promising results were obtained over the past 12 month</a:t>
            </a:r>
            <a:r>
              <a:rPr lang="en-GB" dirty="0"/>
              <a:t> and the main projects are advancing well</a:t>
            </a:r>
          </a:p>
          <a:p>
            <a:pPr lvl="1"/>
            <a:endParaRPr lang="en-GB" dirty="0"/>
          </a:p>
          <a:p>
            <a:r>
              <a:rPr lang="en-GB" dirty="0"/>
              <a:t>To accelerate further the progress, we must: </a:t>
            </a:r>
          </a:p>
          <a:p>
            <a:pPr lvl="1"/>
            <a:endParaRPr lang="en-GB" sz="1600" dirty="0"/>
          </a:p>
          <a:p>
            <a:pPr lvl="1"/>
            <a:r>
              <a:rPr lang="en-GB" dirty="0"/>
              <a:t>introduce new </a:t>
            </a:r>
            <a:r>
              <a:rPr lang="en-GB" dirty="0">
                <a:solidFill>
                  <a:srgbClr val="00ADFF"/>
                </a:solidFill>
              </a:rPr>
              <a:t>fast-turnaround R&amp;D vehicles </a:t>
            </a:r>
            <a:r>
              <a:rPr lang="en-GB" dirty="0"/>
              <a:t>to reduce the feedback time on technology choices and encourage </a:t>
            </a:r>
            <a:r>
              <a:rPr lang="en-GB" dirty="0">
                <a:solidFill>
                  <a:srgbClr val="00ADFF"/>
                </a:solidFill>
              </a:rPr>
              <a:t>creative risk taking</a:t>
            </a:r>
            <a:endParaRPr lang="en-GB" b="1" dirty="0">
              <a:solidFill>
                <a:srgbClr val="00ADFF"/>
              </a:solidFill>
            </a:endParaRPr>
          </a:p>
          <a:p>
            <a:pPr lvl="1"/>
            <a:r>
              <a:rPr lang="en-GB" dirty="0"/>
              <a:t>foster </a:t>
            </a:r>
            <a:r>
              <a:rPr lang="en-GB" dirty="0">
                <a:solidFill>
                  <a:srgbClr val="00ADFF"/>
                </a:solidFill>
              </a:rPr>
              <a:t>communication, coordination, and exchange of know-how</a:t>
            </a:r>
            <a:r>
              <a:rPr lang="en-GB" dirty="0"/>
              <a:t> among all actors</a:t>
            </a:r>
          </a:p>
          <a:p>
            <a:pPr marL="749808" lvl="2" indent="0">
              <a:buNone/>
            </a:pPr>
            <a:endParaRPr lang="en-GB" dirty="0"/>
          </a:p>
          <a:p>
            <a:r>
              <a:rPr lang="en-GB" dirty="0"/>
              <a:t>The LTS and HTS magnet technology challenges faced by the HFM Programme are many and significant, in particular requiring a </a:t>
            </a:r>
            <a:r>
              <a:rPr lang="en-GB" b="1" dirty="0">
                <a:solidFill>
                  <a:srgbClr val="00B0F0"/>
                </a:solidFill>
              </a:rPr>
              <a:t>decisive advancement beyond the state of the art </a:t>
            </a:r>
            <a:r>
              <a:rPr lang="en-GB" dirty="0"/>
              <a:t>in the development of required practical LTS and HTS superconductors and superconducting cable designs</a:t>
            </a:r>
          </a:p>
        </p:txBody>
      </p:sp>
      <p:sp>
        <p:nvSpPr>
          <p:cNvPr id="7" name="Footer Placeholder 6">
            <a:extLst>
              <a:ext uri="{FF2B5EF4-FFF2-40B4-BE49-F238E27FC236}">
                <a16:creationId xmlns:a16="http://schemas.microsoft.com/office/drawing/2014/main" id="{CAFCD94B-9FE0-2760-6596-91BA5E236A32}"/>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8" name="Slide Number Placeholder 7">
            <a:extLst>
              <a:ext uri="{FF2B5EF4-FFF2-40B4-BE49-F238E27FC236}">
                <a16:creationId xmlns:a16="http://schemas.microsoft.com/office/drawing/2014/main" id="{931546C4-A559-73DD-4D24-57CE97658BA5}"/>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35</a:t>
            </a:fld>
            <a:endParaRPr lang="en-US"/>
          </a:p>
        </p:txBody>
      </p:sp>
      <p:sp>
        <p:nvSpPr>
          <p:cNvPr id="4" name="Date Placeholder 3">
            <a:extLst>
              <a:ext uri="{FF2B5EF4-FFF2-40B4-BE49-F238E27FC236}">
                <a16:creationId xmlns:a16="http://schemas.microsoft.com/office/drawing/2014/main" id="{19A19153-FAD8-A878-8890-E0D79EFF1C79}"/>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a:p>
        </p:txBody>
      </p:sp>
    </p:spTree>
    <p:extLst>
      <p:ext uri="{BB962C8B-B14F-4D97-AF65-F5344CB8AC3E}">
        <p14:creationId xmlns:p14="http://schemas.microsoft.com/office/powerpoint/2010/main" val="2966752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3BA3-7CE9-23F0-8E00-312B18179A79}"/>
              </a:ext>
            </a:extLst>
          </p:cNvPr>
          <p:cNvSpPr>
            <a:spLocks noGrp="1"/>
          </p:cNvSpPr>
          <p:nvPr>
            <p:ph type="title"/>
          </p:nvPr>
        </p:nvSpPr>
        <p:spPr>
          <a:xfrm>
            <a:off x="446216" y="3801533"/>
            <a:ext cx="8265984" cy="533400"/>
          </a:xfrm>
        </p:spPr>
        <p:txBody>
          <a:bodyPr>
            <a:normAutofit fontScale="90000"/>
          </a:bodyPr>
          <a:lstStyle/>
          <a:p>
            <a:pPr algn="ctr"/>
            <a:r>
              <a:rPr lang="en-GB" sz="3600" b="0" dirty="0"/>
              <a:t>Thank you for your attention!</a:t>
            </a:r>
          </a:p>
        </p:txBody>
      </p:sp>
      <p:sp>
        <p:nvSpPr>
          <p:cNvPr id="5" name="Footer Placeholder 4">
            <a:extLst>
              <a:ext uri="{FF2B5EF4-FFF2-40B4-BE49-F238E27FC236}">
                <a16:creationId xmlns:a16="http://schemas.microsoft.com/office/drawing/2014/main" id="{DFE57C41-89E6-F08F-7AD6-C34FC32B192D}"/>
              </a:ext>
            </a:extLst>
          </p:cNvPr>
          <p:cNvSpPr>
            <a:spLocks noGrp="1"/>
          </p:cNvSpPr>
          <p:nvPr>
            <p:ph type="ftr" sz="quarter" idx="3"/>
          </p:nvPr>
        </p:nvSpPr>
        <p:spPr>
          <a:xfrm>
            <a:off x="5313680" y="6356350"/>
            <a:ext cx="2764676" cy="365125"/>
          </a:xfrm>
        </p:spPr>
        <p:txBody>
          <a:bodyPr/>
          <a:lstStyle/>
          <a:p>
            <a:r>
              <a:rPr lang="en-US"/>
              <a:t>A. Siemko – HFM R&amp;D Programme</a:t>
            </a:r>
            <a:endParaRPr lang="en-US" dirty="0"/>
          </a:p>
        </p:txBody>
      </p:sp>
      <p:sp>
        <p:nvSpPr>
          <p:cNvPr id="6" name="Slide Number Placeholder 5">
            <a:extLst>
              <a:ext uri="{FF2B5EF4-FFF2-40B4-BE49-F238E27FC236}">
                <a16:creationId xmlns:a16="http://schemas.microsoft.com/office/drawing/2014/main" id="{3894CE26-7C2C-006D-FC57-565A4FD23620}"/>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36</a:t>
            </a:fld>
            <a:endParaRPr lang="en-US" dirty="0"/>
          </a:p>
        </p:txBody>
      </p:sp>
      <p:sp>
        <p:nvSpPr>
          <p:cNvPr id="3" name="Date Placeholder 2">
            <a:extLst>
              <a:ext uri="{FF2B5EF4-FFF2-40B4-BE49-F238E27FC236}">
                <a16:creationId xmlns:a16="http://schemas.microsoft.com/office/drawing/2014/main" id="{E22EFBE5-FE28-924A-2C04-7E1059EDFA87}"/>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55441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BCC18F-794B-8C48-8AA4-2F315FC49930}"/>
              </a:ext>
            </a:extLst>
          </p:cNvPr>
          <p:cNvSpPr>
            <a:spLocks noGrp="1"/>
          </p:cNvSpPr>
          <p:nvPr>
            <p:ph type="title"/>
          </p:nvPr>
        </p:nvSpPr>
        <p:spPr/>
        <p:txBody>
          <a:bodyPr/>
          <a:lstStyle/>
          <a:p>
            <a:r>
              <a:rPr lang="en-GB"/>
              <a:t>HFM Programme – broad goals</a:t>
            </a:r>
          </a:p>
        </p:txBody>
      </p:sp>
      <p:sp>
        <p:nvSpPr>
          <p:cNvPr id="7" name="Content Placeholder 6">
            <a:extLst>
              <a:ext uri="{FF2B5EF4-FFF2-40B4-BE49-F238E27FC236}">
                <a16:creationId xmlns:a16="http://schemas.microsoft.com/office/drawing/2014/main" id="{0EAC35E2-6E16-C64F-B99D-704C26311D65}"/>
              </a:ext>
            </a:extLst>
          </p:cNvPr>
          <p:cNvSpPr>
            <a:spLocks noGrp="1"/>
          </p:cNvSpPr>
          <p:nvPr>
            <p:ph idx="1"/>
          </p:nvPr>
        </p:nvSpPr>
        <p:spPr>
          <a:xfrm>
            <a:off x="246506" y="1044756"/>
            <a:ext cx="8648241" cy="5207279"/>
          </a:xfrm>
        </p:spPr>
        <p:txBody>
          <a:bodyPr>
            <a:normAutofit fontScale="62500" lnSpcReduction="20000"/>
          </a:bodyPr>
          <a:lstStyle/>
          <a:p>
            <a:r>
              <a:rPr lang="en-US" b="1" dirty="0"/>
              <a:t>The EU Accelerator R&amp;D Roadmap identifies main objectives for the High Field Magnet Programme:</a:t>
            </a:r>
          </a:p>
          <a:p>
            <a:endParaRPr lang="en-US" dirty="0"/>
          </a:p>
          <a:p>
            <a:pPr lvl="1"/>
            <a:r>
              <a:rPr lang="en-US" b="1" dirty="0"/>
              <a:t>OBJECTIVE 1:  </a:t>
            </a:r>
          </a:p>
          <a:p>
            <a:pPr marL="448056" lvl="1" indent="0">
              <a:buNone/>
            </a:pPr>
            <a:endParaRPr lang="en-US" sz="1300" dirty="0"/>
          </a:p>
          <a:p>
            <a:pPr marL="635508" lvl="2" indent="0">
              <a:buNone/>
            </a:pPr>
            <a:r>
              <a:rPr lang="en-US" dirty="0"/>
              <a:t>Design and </a:t>
            </a:r>
            <a:r>
              <a:rPr lang="en-US" dirty="0">
                <a:solidFill>
                  <a:srgbClr val="00ADFF"/>
                </a:solidFill>
              </a:rPr>
              <a:t>demonstrate a full-size Nb3Sn accelerator magnet to proof the maturity of the most advanced technologies today</a:t>
            </a:r>
            <a:r>
              <a:rPr lang="en-US" dirty="0"/>
              <a:t>, based on the HL-LHC design, i.e., </a:t>
            </a:r>
            <a:r>
              <a:rPr lang="en-US" dirty="0">
                <a:solidFill>
                  <a:srgbClr val="00ADFF"/>
                </a:solidFill>
              </a:rPr>
              <a:t>12 T</a:t>
            </a:r>
            <a:r>
              <a:rPr lang="en-US" dirty="0"/>
              <a:t> magnets, and applying all the lessons learned from the US LHC Accelerator Research programme (LARP), the US High-Luminosity LHC Accelerator Upgrade project (AUP) and the HL-LHC project </a:t>
            </a:r>
          </a:p>
          <a:p>
            <a:pPr marL="448056" lvl="1" indent="0">
              <a:buNone/>
            </a:pPr>
            <a:endParaRPr lang="en-US" dirty="0"/>
          </a:p>
          <a:p>
            <a:pPr lvl="1"/>
            <a:r>
              <a:rPr lang="en-US" b="1" dirty="0"/>
              <a:t>OBJECTIVE 2:  </a:t>
            </a:r>
          </a:p>
          <a:p>
            <a:pPr marL="448056" lvl="1" indent="0">
              <a:buNone/>
            </a:pPr>
            <a:endParaRPr lang="en-US" sz="1300" dirty="0"/>
          </a:p>
          <a:p>
            <a:pPr marL="635508" lvl="2" indent="0">
              <a:buNone/>
            </a:pPr>
            <a:r>
              <a:rPr lang="en-US" dirty="0"/>
              <a:t>Explore the limitations of the LTS state-of-the-art technology and </a:t>
            </a:r>
            <a:r>
              <a:rPr lang="en-US" dirty="0">
                <a:solidFill>
                  <a:srgbClr val="00ADFF"/>
                </a:solidFill>
              </a:rPr>
              <a:t>push Nb3Sn magnet technology to its practical limits</a:t>
            </a:r>
            <a:r>
              <a:rPr lang="en-US" dirty="0"/>
              <a:t> in terms of ultimate performance, towards the </a:t>
            </a:r>
            <a:r>
              <a:rPr lang="en-US" dirty="0">
                <a:solidFill>
                  <a:srgbClr val="00ADFF"/>
                </a:solidFill>
              </a:rPr>
              <a:t>16 T</a:t>
            </a:r>
            <a:r>
              <a:rPr lang="en-US" dirty="0"/>
              <a:t> target targeted by the FCC-</a:t>
            </a:r>
            <a:r>
              <a:rPr lang="en-US" dirty="0" err="1"/>
              <a:t>hh</a:t>
            </a:r>
            <a:r>
              <a:rPr lang="en-US" dirty="0"/>
              <a:t> </a:t>
            </a:r>
          </a:p>
          <a:p>
            <a:pPr marL="448056" lvl="1" indent="0">
              <a:buNone/>
            </a:pPr>
            <a:r>
              <a:rPr lang="en-US" dirty="0"/>
              <a:t> </a:t>
            </a:r>
          </a:p>
          <a:p>
            <a:pPr lvl="1"/>
            <a:r>
              <a:rPr lang="en-US" b="1" dirty="0"/>
              <a:t>OBJECTIVE 3:  </a:t>
            </a:r>
          </a:p>
          <a:p>
            <a:pPr marL="448056" lvl="1" indent="0">
              <a:buNone/>
            </a:pPr>
            <a:endParaRPr lang="en-US" sz="1300" dirty="0"/>
          </a:p>
          <a:p>
            <a:pPr marL="635508" lvl="2" indent="0">
              <a:buNone/>
            </a:pPr>
            <a:r>
              <a:rPr lang="en-US" dirty="0">
                <a:solidFill>
                  <a:srgbClr val="00ADFF"/>
                </a:solidFill>
              </a:rPr>
              <a:t>Explore the capabilities and limitations of state-of-the-art HTS</a:t>
            </a:r>
            <a:r>
              <a:rPr lang="en-US" dirty="0"/>
              <a:t> and magnet technology based on these superconductors. Demonstrate the suitability of HTS </a:t>
            </a:r>
          </a:p>
          <a:p>
            <a:pPr marL="635508" lvl="2" indent="0">
              <a:buNone/>
            </a:pPr>
            <a:endParaRPr lang="en-US" dirty="0"/>
          </a:p>
          <a:p>
            <a:pPr lvl="1"/>
            <a:r>
              <a:rPr lang="en-US" b="1" dirty="0"/>
              <a:t>Create a European Research Network involving CERN and National Labs</a:t>
            </a:r>
          </a:p>
          <a:p>
            <a:endParaRPr lang="en-US" sz="1000" b="1" dirty="0"/>
          </a:p>
          <a:p>
            <a:endParaRPr lang="en-US" b="1" dirty="0"/>
          </a:p>
          <a:p>
            <a:endParaRPr lang="en-GB" dirty="0"/>
          </a:p>
        </p:txBody>
      </p:sp>
      <p:sp>
        <p:nvSpPr>
          <p:cNvPr id="5" name="Footer Placeholder 4">
            <a:extLst>
              <a:ext uri="{FF2B5EF4-FFF2-40B4-BE49-F238E27FC236}">
                <a16:creationId xmlns:a16="http://schemas.microsoft.com/office/drawing/2014/main" id="{4BACF872-434D-63BA-29F3-EF5935E0FCBF}"/>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8" name="Slide Number Placeholder 7">
            <a:extLst>
              <a:ext uri="{FF2B5EF4-FFF2-40B4-BE49-F238E27FC236}">
                <a16:creationId xmlns:a16="http://schemas.microsoft.com/office/drawing/2014/main" id="{CC4DD3DB-9C6A-B902-6599-D6510233DC7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4</a:t>
            </a:fld>
            <a:endParaRPr lang="en-US"/>
          </a:p>
        </p:txBody>
      </p:sp>
      <p:sp>
        <p:nvSpPr>
          <p:cNvPr id="2" name="Date Placeholder 1">
            <a:extLst>
              <a:ext uri="{FF2B5EF4-FFF2-40B4-BE49-F238E27FC236}">
                <a16:creationId xmlns:a16="http://schemas.microsoft.com/office/drawing/2014/main" id="{9FCFA23A-B9C2-31DB-E66F-22D08D77EFA4}"/>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Tree>
    <p:extLst>
      <p:ext uri="{BB962C8B-B14F-4D97-AF65-F5344CB8AC3E}">
        <p14:creationId xmlns:p14="http://schemas.microsoft.com/office/powerpoint/2010/main" val="2479404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5C925-35D8-074A-87A7-ED6935D79665}"/>
              </a:ext>
            </a:extLst>
          </p:cNvPr>
          <p:cNvSpPr>
            <a:spLocks noGrp="1"/>
          </p:cNvSpPr>
          <p:nvPr>
            <p:ph type="title"/>
          </p:nvPr>
        </p:nvSpPr>
        <p:spPr>
          <a:xfrm>
            <a:off x="457200" y="0"/>
            <a:ext cx="8226854" cy="940443"/>
          </a:xfrm>
        </p:spPr>
        <p:txBody>
          <a:bodyPr anchor="ctr">
            <a:normAutofit/>
          </a:bodyPr>
          <a:lstStyle/>
          <a:p>
            <a:r>
              <a:rPr lang="en-GB" sz="4000" dirty="0"/>
              <a:t>HFM Programme </a:t>
            </a:r>
            <a:r>
              <a:rPr lang="en-GB" dirty="0"/>
              <a:t>Executive Structure</a:t>
            </a:r>
          </a:p>
        </p:txBody>
      </p:sp>
      <p:sp>
        <p:nvSpPr>
          <p:cNvPr id="12" name="Footer Placeholder 4">
            <a:extLst>
              <a:ext uri="{FF2B5EF4-FFF2-40B4-BE49-F238E27FC236}">
                <a16:creationId xmlns:a16="http://schemas.microsoft.com/office/drawing/2014/main" id="{AD49BD04-A18A-D5BB-0AE3-36F6DBBE611C}"/>
              </a:ext>
            </a:extLst>
          </p:cNvPr>
          <p:cNvSpPr>
            <a:spLocks noGrp="1"/>
          </p:cNvSpPr>
          <p:nvPr>
            <p:ph type="ftr" sz="quarter" idx="3"/>
          </p:nvPr>
        </p:nvSpPr>
        <p:spPr>
          <a:xfrm>
            <a:off x="5182756" y="6356350"/>
            <a:ext cx="2895600" cy="365125"/>
          </a:xfrm>
        </p:spPr>
        <p:txBody>
          <a:bodyPr/>
          <a:lstStyle/>
          <a:p>
            <a:r>
              <a:rPr lang="en-US"/>
              <a:t>A. Siemko – HFM R&amp;D Programme</a:t>
            </a:r>
          </a:p>
        </p:txBody>
      </p:sp>
      <p:sp>
        <p:nvSpPr>
          <p:cNvPr id="5" name="Slide Number Placeholder 4">
            <a:extLst>
              <a:ext uri="{FF2B5EF4-FFF2-40B4-BE49-F238E27FC236}">
                <a16:creationId xmlns:a16="http://schemas.microsoft.com/office/drawing/2014/main" id="{8DF3807A-CA8A-3A47-9470-658B9D4B7600}"/>
              </a:ext>
            </a:extLst>
          </p:cNvPr>
          <p:cNvSpPr>
            <a:spLocks noGrp="1"/>
          </p:cNvSpPr>
          <p:nvPr>
            <p:ph type="sldNum" sz="quarter" idx="4"/>
          </p:nvPr>
        </p:nvSpPr>
        <p:spPr>
          <a:xfrm>
            <a:off x="8185376" y="6356350"/>
            <a:ext cx="501424" cy="365125"/>
          </a:xfrm>
        </p:spPr>
        <p:txBody>
          <a:bodyPr anchor="ctr">
            <a:normAutofit/>
          </a:bodyPr>
          <a:lstStyle/>
          <a:p>
            <a:pPr>
              <a:spcAft>
                <a:spcPts val="600"/>
              </a:spcAft>
            </a:pPr>
            <a:fld id="{17918391-D411-FE40-AAD7-861AE5233E0E}" type="slidenum">
              <a:rPr lang="en-US" smtClean="0"/>
              <a:pPr>
                <a:spcAft>
                  <a:spcPts val="600"/>
                </a:spcAft>
              </a:pPr>
              <a:t>5</a:t>
            </a:fld>
            <a:endParaRPr lang="en-US"/>
          </a:p>
        </p:txBody>
      </p:sp>
      <p:sp>
        <p:nvSpPr>
          <p:cNvPr id="4" name="TextBox 3">
            <a:extLst>
              <a:ext uri="{FF2B5EF4-FFF2-40B4-BE49-F238E27FC236}">
                <a16:creationId xmlns:a16="http://schemas.microsoft.com/office/drawing/2014/main" id="{02A4D7CF-57E2-A7C7-8AD3-898542245271}"/>
              </a:ext>
            </a:extLst>
          </p:cNvPr>
          <p:cNvSpPr txBox="1"/>
          <p:nvPr/>
        </p:nvSpPr>
        <p:spPr>
          <a:xfrm>
            <a:off x="154379" y="1084102"/>
            <a:ext cx="1472540" cy="369332"/>
          </a:xfrm>
          <a:prstGeom prst="rect">
            <a:avLst/>
          </a:prstGeom>
          <a:noFill/>
        </p:spPr>
        <p:txBody>
          <a:bodyPr wrap="square" rtlCol="0">
            <a:spAutoFit/>
          </a:bodyPr>
          <a:lstStyle/>
          <a:p>
            <a:r>
              <a:rPr lang="en-GB" dirty="0">
                <a:solidFill>
                  <a:srgbClr val="0070C0"/>
                </a:solidFill>
              </a:rPr>
              <a:t>Governance</a:t>
            </a:r>
          </a:p>
        </p:txBody>
      </p:sp>
      <p:sp>
        <p:nvSpPr>
          <p:cNvPr id="6" name="TextBox 5">
            <a:extLst>
              <a:ext uri="{FF2B5EF4-FFF2-40B4-BE49-F238E27FC236}">
                <a16:creationId xmlns:a16="http://schemas.microsoft.com/office/drawing/2014/main" id="{4A81B85B-1E11-6583-F794-88E0875D92EE}"/>
              </a:ext>
            </a:extLst>
          </p:cNvPr>
          <p:cNvSpPr txBox="1"/>
          <p:nvPr/>
        </p:nvSpPr>
        <p:spPr>
          <a:xfrm>
            <a:off x="154379" y="1893233"/>
            <a:ext cx="2398816" cy="369332"/>
          </a:xfrm>
          <a:prstGeom prst="rect">
            <a:avLst/>
          </a:prstGeom>
          <a:noFill/>
        </p:spPr>
        <p:txBody>
          <a:bodyPr wrap="square" rtlCol="0">
            <a:spAutoFit/>
          </a:bodyPr>
          <a:lstStyle/>
          <a:p>
            <a:r>
              <a:rPr lang="en-GB" dirty="0">
                <a:solidFill>
                  <a:srgbClr val="00B050"/>
                </a:solidFill>
              </a:rPr>
              <a:t>Executive Structure</a:t>
            </a:r>
          </a:p>
        </p:txBody>
      </p:sp>
      <p:pic>
        <p:nvPicPr>
          <p:cNvPr id="10" name="Picture 9">
            <a:extLst>
              <a:ext uri="{FF2B5EF4-FFF2-40B4-BE49-F238E27FC236}">
                <a16:creationId xmlns:a16="http://schemas.microsoft.com/office/drawing/2014/main" id="{65591362-C5B8-E2E7-4223-B4CA96CC74E0}"/>
              </a:ext>
            </a:extLst>
          </p:cNvPr>
          <p:cNvPicPr>
            <a:picLocks noChangeAspect="1"/>
          </p:cNvPicPr>
          <p:nvPr/>
        </p:nvPicPr>
        <p:blipFill>
          <a:blip r:embed="rId2"/>
          <a:stretch>
            <a:fillRect/>
          </a:stretch>
        </p:blipFill>
        <p:spPr>
          <a:xfrm>
            <a:off x="685800" y="1013635"/>
            <a:ext cx="7772400" cy="4830730"/>
          </a:xfrm>
          <a:prstGeom prst="rect">
            <a:avLst/>
          </a:prstGeom>
        </p:spPr>
      </p:pic>
      <p:sp>
        <p:nvSpPr>
          <p:cNvPr id="7" name="Date Placeholder 6">
            <a:extLst>
              <a:ext uri="{FF2B5EF4-FFF2-40B4-BE49-F238E27FC236}">
                <a16:creationId xmlns:a16="http://schemas.microsoft.com/office/drawing/2014/main" id="{EEC1A5FB-9CE1-51B4-795C-FAE771B4A7DD}"/>
              </a:ext>
            </a:extLst>
          </p:cNvPr>
          <p:cNvSpPr>
            <a:spLocks noGrp="1"/>
          </p:cNvSpPr>
          <p:nvPr>
            <p:ph type="dt" sz="half" idx="2"/>
          </p:nvPr>
        </p:nvSpPr>
        <p:spPr>
          <a:xfrm>
            <a:off x="2763520" y="6356349"/>
            <a:ext cx="2722879" cy="365125"/>
          </a:xfrm>
        </p:spPr>
        <p:txBody>
          <a:bodyPr/>
          <a:lstStyle/>
          <a:p>
            <a:r>
              <a:rPr lang="de-CH"/>
              <a:t>Community Report on Accelerators Roadmap  Frascati  13.07.2023</a:t>
            </a:r>
            <a:endParaRPr lang="en-US" dirty="0"/>
          </a:p>
        </p:txBody>
      </p:sp>
      <p:cxnSp>
        <p:nvCxnSpPr>
          <p:cNvPr id="8" name="Straight Arrow Connector 7">
            <a:extLst>
              <a:ext uri="{FF2B5EF4-FFF2-40B4-BE49-F238E27FC236}">
                <a16:creationId xmlns:a16="http://schemas.microsoft.com/office/drawing/2014/main" id="{AE52F444-3FCE-D4A8-74B9-EF72F09C0411}"/>
              </a:ext>
            </a:extLst>
          </p:cNvPr>
          <p:cNvCxnSpPr/>
          <p:nvPr/>
        </p:nvCxnSpPr>
        <p:spPr>
          <a:xfrm flipV="1">
            <a:off x="2553195" y="3657600"/>
            <a:ext cx="407719" cy="454090"/>
          </a:xfrm>
          <a:prstGeom prst="straightConnector1">
            <a:avLst/>
          </a:prstGeom>
          <a:ln>
            <a:solidFill>
              <a:schemeClr val="accent6"/>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0397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E5C3-47FA-08B0-357A-524A5657DCE6}"/>
              </a:ext>
            </a:extLst>
          </p:cNvPr>
          <p:cNvSpPr>
            <a:spLocks noGrp="1"/>
          </p:cNvSpPr>
          <p:nvPr>
            <p:ph type="title"/>
          </p:nvPr>
        </p:nvSpPr>
        <p:spPr/>
        <p:txBody>
          <a:bodyPr/>
          <a:lstStyle/>
          <a:p>
            <a:r>
              <a:rPr lang="en-US" sz="3600" dirty="0"/>
              <a:t>Outline</a:t>
            </a:r>
            <a:endParaRPr lang="en-GB" dirty="0"/>
          </a:p>
        </p:txBody>
      </p:sp>
      <p:sp>
        <p:nvSpPr>
          <p:cNvPr id="3" name="Content Placeholder 2">
            <a:extLst>
              <a:ext uri="{FF2B5EF4-FFF2-40B4-BE49-F238E27FC236}">
                <a16:creationId xmlns:a16="http://schemas.microsoft.com/office/drawing/2014/main" id="{7095138B-6589-7A29-93E2-E4741F65341A}"/>
              </a:ext>
            </a:extLst>
          </p:cNvPr>
          <p:cNvSpPr>
            <a:spLocks noGrp="1"/>
          </p:cNvSpPr>
          <p:nvPr>
            <p:ph idx="1"/>
          </p:nvPr>
        </p:nvSpPr>
        <p:spPr>
          <a:xfrm>
            <a:off x="457200" y="1028700"/>
            <a:ext cx="8401050" cy="5113834"/>
          </a:xfrm>
        </p:spPr>
        <p:txBody>
          <a:bodyPr>
            <a:normAutofit fontScale="62500" lnSpcReduction="20000"/>
          </a:bodyPr>
          <a:lstStyle/>
          <a:p>
            <a:r>
              <a:rPr lang="en-GB" dirty="0">
                <a:solidFill>
                  <a:schemeClr val="bg1">
                    <a:lumMod val="75000"/>
                  </a:schemeClr>
                </a:solidFill>
              </a:rPr>
              <a:t>Current Consortium and main objectives of the HFM R&amp;D Programme</a:t>
            </a:r>
          </a:p>
          <a:p>
            <a:endParaRPr lang="en-GB" dirty="0">
              <a:solidFill>
                <a:schemeClr val="bg1">
                  <a:lumMod val="75000"/>
                </a:schemeClr>
              </a:solidFill>
            </a:endParaRPr>
          </a:p>
          <a:p>
            <a:r>
              <a:rPr lang="en-GB" dirty="0"/>
              <a:t>Strategy and focus areas for the LTS high-field magnets</a:t>
            </a:r>
          </a:p>
          <a:p>
            <a:pPr lvl="1"/>
            <a:r>
              <a:rPr lang="en-GB" dirty="0"/>
              <a:t>Development of 12 T Nb</a:t>
            </a:r>
            <a:r>
              <a:rPr lang="en-GB" baseline="-25000" dirty="0"/>
              <a:t>3</a:t>
            </a:r>
            <a:r>
              <a:rPr lang="en-GB" dirty="0"/>
              <a:t>Sn “robust dipole” </a:t>
            </a:r>
          </a:p>
          <a:p>
            <a:pPr lvl="1"/>
            <a:r>
              <a:rPr lang="en-GB" dirty="0"/>
              <a:t>State-of-the-art LTS superconductors and magnet technology</a:t>
            </a:r>
          </a:p>
          <a:p>
            <a:pPr lvl="1"/>
            <a:r>
              <a:rPr lang="en-GB" dirty="0"/>
              <a:t>R&amp;D strategy and main focus areas</a:t>
            </a:r>
          </a:p>
          <a:p>
            <a:pPr lvl="1"/>
            <a:endParaRPr lang="en-GB" dirty="0"/>
          </a:p>
          <a:p>
            <a:r>
              <a:rPr lang="en-GB" dirty="0">
                <a:solidFill>
                  <a:schemeClr val="bg1">
                    <a:lumMod val="75000"/>
                  </a:schemeClr>
                </a:solidFill>
              </a:rPr>
              <a:t>Strategy and f</a:t>
            </a:r>
            <a:r>
              <a:rPr lang="en-CH" dirty="0">
                <a:solidFill>
                  <a:schemeClr val="bg1">
                    <a:lumMod val="75000"/>
                  </a:schemeClr>
                </a:solidFill>
              </a:rPr>
              <a:t>ocus areas for the </a:t>
            </a:r>
            <a:r>
              <a:rPr lang="en-GB" dirty="0">
                <a:solidFill>
                  <a:schemeClr val="bg1">
                    <a:lumMod val="75000"/>
                  </a:schemeClr>
                </a:solidFill>
              </a:rPr>
              <a:t>HTS high-field magnets  </a:t>
            </a:r>
          </a:p>
          <a:p>
            <a:pPr lvl="1"/>
            <a:r>
              <a:rPr lang="en-GB" dirty="0">
                <a:solidFill>
                  <a:schemeClr val="bg1">
                    <a:lumMod val="75000"/>
                  </a:schemeClr>
                </a:solidFill>
              </a:rPr>
              <a:t>State-of-the-art HTS superconductors and magnet technology</a:t>
            </a:r>
          </a:p>
          <a:p>
            <a:pPr lvl="1"/>
            <a:r>
              <a:rPr lang="en-GB" dirty="0">
                <a:solidFill>
                  <a:schemeClr val="bg1">
                    <a:lumMod val="75000"/>
                  </a:schemeClr>
                </a:solidFill>
              </a:rPr>
              <a:t>R&amp;D strategy and main focus areas</a:t>
            </a:r>
          </a:p>
          <a:p>
            <a:pPr lvl="1"/>
            <a:endParaRPr lang="en-GB" dirty="0">
              <a:solidFill>
                <a:schemeClr val="bg1">
                  <a:lumMod val="75000"/>
                </a:schemeClr>
              </a:solidFill>
            </a:endParaRPr>
          </a:p>
          <a:p>
            <a:r>
              <a:rPr lang="en-CH" sz="3200" dirty="0">
                <a:solidFill>
                  <a:schemeClr val="bg1">
                    <a:lumMod val="75000"/>
                  </a:schemeClr>
                </a:solidFill>
              </a:rPr>
              <a:t>Focus areas for </a:t>
            </a:r>
            <a:r>
              <a:rPr lang="en-GB" sz="3200" dirty="0">
                <a:solidFill>
                  <a:schemeClr val="bg1">
                    <a:lumMod val="75000"/>
                  </a:schemeClr>
                </a:solidFill>
              </a:rPr>
              <a:t>other domains of interest</a:t>
            </a:r>
          </a:p>
          <a:p>
            <a:endParaRPr lang="en-GB" sz="3200" dirty="0">
              <a:solidFill>
                <a:schemeClr val="bg1">
                  <a:lumMod val="75000"/>
                </a:schemeClr>
              </a:solidFill>
            </a:endParaRPr>
          </a:p>
          <a:p>
            <a:r>
              <a:rPr lang="en-GB" sz="3200" dirty="0">
                <a:solidFill>
                  <a:schemeClr val="bg1">
                    <a:lumMod val="75000"/>
                  </a:schemeClr>
                </a:solidFill>
              </a:rPr>
              <a:t>Key mid-term deliverables until the next update of European Strategy for Particle Physics</a:t>
            </a:r>
          </a:p>
          <a:p>
            <a:endParaRPr lang="en-GB" sz="3200" dirty="0">
              <a:solidFill>
                <a:schemeClr val="bg1">
                  <a:lumMod val="75000"/>
                </a:schemeClr>
              </a:solidFill>
            </a:endParaRPr>
          </a:p>
          <a:p>
            <a:r>
              <a:rPr lang="en-GB" sz="3200" dirty="0">
                <a:solidFill>
                  <a:schemeClr val="bg1">
                    <a:lumMod val="75000"/>
                  </a:schemeClr>
                </a:solidFill>
              </a:rPr>
              <a:t>Final remarks</a:t>
            </a:r>
          </a:p>
          <a:p>
            <a:endParaRPr lang="en-GB" sz="3200" dirty="0"/>
          </a:p>
          <a:p>
            <a:endParaRPr lang="en-GB" sz="1100" dirty="0"/>
          </a:p>
        </p:txBody>
      </p:sp>
      <p:sp>
        <p:nvSpPr>
          <p:cNvPr id="5" name="Footer Placeholder 4">
            <a:extLst>
              <a:ext uri="{FF2B5EF4-FFF2-40B4-BE49-F238E27FC236}">
                <a16:creationId xmlns:a16="http://schemas.microsoft.com/office/drawing/2014/main" id="{48454198-7507-9842-5C29-ED033C05AE83}"/>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6" name="Slide Number Placeholder 5">
            <a:extLst>
              <a:ext uri="{FF2B5EF4-FFF2-40B4-BE49-F238E27FC236}">
                <a16:creationId xmlns:a16="http://schemas.microsoft.com/office/drawing/2014/main" id="{3E8BF71A-EA36-7A36-E2D9-1B12D9E7405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6</a:t>
            </a:fld>
            <a:endParaRPr lang="en-US"/>
          </a:p>
        </p:txBody>
      </p:sp>
      <p:sp>
        <p:nvSpPr>
          <p:cNvPr id="7" name="Date Placeholder 6">
            <a:extLst>
              <a:ext uri="{FF2B5EF4-FFF2-40B4-BE49-F238E27FC236}">
                <a16:creationId xmlns:a16="http://schemas.microsoft.com/office/drawing/2014/main" id="{C933C374-BAF2-24B5-B212-4FB1A3881122}"/>
              </a:ext>
            </a:extLst>
          </p:cNvPr>
          <p:cNvSpPr>
            <a:spLocks noGrp="1"/>
          </p:cNvSpPr>
          <p:nvPr>
            <p:ph type="dt" sz="half" idx="2"/>
          </p:nvPr>
        </p:nvSpPr>
        <p:spPr>
          <a:xfrm>
            <a:off x="2763520" y="6356349"/>
            <a:ext cx="2677159" cy="365125"/>
          </a:xfrm>
        </p:spPr>
        <p:txBody>
          <a:bodyPr/>
          <a:lstStyle/>
          <a:p>
            <a:r>
              <a:rPr lang="de-CH"/>
              <a:t>Community Report on Accelerators Roadmap  Frascati  13.07.2023</a:t>
            </a:r>
            <a:endParaRPr lang="en-US"/>
          </a:p>
        </p:txBody>
      </p:sp>
    </p:spTree>
    <p:extLst>
      <p:ext uri="{BB962C8B-B14F-4D97-AF65-F5344CB8AC3E}">
        <p14:creationId xmlns:p14="http://schemas.microsoft.com/office/powerpoint/2010/main" val="392021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849D-1369-E7EA-D23E-0DA783C91AB0}"/>
              </a:ext>
            </a:extLst>
          </p:cNvPr>
          <p:cNvSpPr>
            <a:spLocks noGrp="1"/>
          </p:cNvSpPr>
          <p:nvPr>
            <p:ph type="title"/>
          </p:nvPr>
        </p:nvSpPr>
        <p:spPr>
          <a:xfrm>
            <a:off x="458573" y="6870"/>
            <a:ext cx="8537825" cy="804349"/>
          </a:xfrm>
        </p:spPr>
        <p:txBody>
          <a:bodyPr>
            <a:normAutofit fontScale="90000"/>
          </a:bodyPr>
          <a:lstStyle/>
          <a:p>
            <a:r>
              <a:rPr lang="en-GB" dirty="0"/>
              <a:t>Focus areas for the LTS magnet technology</a:t>
            </a:r>
          </a:p>
        </p:txBody>
      </p:sp>
      <p:sp>
        <p:nvSpPr>
          <p:cNvPr id="10" name="Content Placeholder 2">
            <a:extLst>
              <a:ext uri="{FF2B5EF4-FFF2-40B4-BE49-F238E27FC236}">
                <a16:creationId xmlns:a16="http://schemas.microsoft.com/office/drawing/2014/main" id="{ED70BAC0-BB41-D53F-4A03-F7D23BA6A727}"/>
              </a:ext>
            </a:extLst>
          </p:cNvPr>
          <p:cNvSpPr>
            <a:spLocks noGrp="1"/>
          </p:cNvSpPr>
          <p:nvPr>
            <p:ph idx="1"/>
          </p:nvPr>
        </p:nvSpPr>
        <p:spPr>
          <a:xfrm>
            <a:off x="471592" y="1782018"/>
            <a:ext cx="8226854" cy="1395006"/>
          </a:xfrm>
        </p:spPr>
        <p:txBody>
          <a:bodyPr>
            <a:normAutofit fontScale="85000" lnSpcReduction="20000"/>
          </a:bodyPr>
          <a:lstStyle/>
          <a:p>
            <a:r>
              <a:rPr lang="en-US" sz="1800" dirty="0"/>
              <a:t>So far, </a:t>
            </a:r>
            <a:r>
              <a:rPr lang="en-US" sz="1800" dirty="0">
                <a:solidFill>
                  <a:srgbClr val="00B0F0"/>
                </a:solidFill>
              </a:rPr>
              <a:t>no full-size dipole magnet using Nb</a:t>
            </a:r>
            <a:r>
              <a:rPr lang="en-US" sz="1800" baseline="-25000" dirty="0">
                <a:solidFill>
                  <a:srgbClr val="00B0F0"/>
                </a:solidFill>
              </a:rPr>
              <a:t>3</a:t>
            </a:r>
            <a:r>
              <a:rPr lang="en-US" sz="1800" dirty="0">
                <a:solidFill>
                  <a:srgbClr val="00B0F0"/>
                </a:solidFill>
              </a:rPr>
              <a:t>Sn </a:t>
            </a:r>
            <a:r>
              <a:rPr lang="en-US" sz="1800" dirty="0">
                <a:solidFill>
                  <a:srgbClr val="00ADFF"/>
                </a:solidFill>
              </a:rPr>
              <a:t>technology</a:t>
            </a:r>
            <a:r>
              <a:rPr lang="en-US" sz="1800" dirty="0"/>
              <a:t> has been built </a:t>
            </a:r>
          </a:p>
          <a:p>
            <a:endParaRPr lang="en-US" sz="900" dirty="0"/>
          </a:p>
          <a:p>
            <a:r>
              <a:rPr lang="en-US" sz="1800" dirty="0"/>
              <a:t>As stipulated by the Accelerator R&amp;D Roadmap, in order to demonstrate the </a:t>
            </a:r>
            <a:r>
              <a:rPr lang="en-US" sz="1800" dirty="0">
                <a:solidFill>
                  <a:srgbClr val="00B0F0"/>
                </a:solidFill>
              </a:rPr>
              <a:t>maturity of the most advanced technologies today </a:t>
            </a:r>
            <a:r>
              <a:rPr lang="en-US" sz="1800" dirty="0"/>
              <a:t>applying all the lessons learnt so far, and to investigate the physical and technological effects related to the length of the magnets, an accelerator-size magnet demonstrator will be built, </a:t>
            </a:r>
            <a:r>
              <a:rPr lang="en-US" sz="1800" dirty="0">
                <a:solidFill>
                  <a:srgbClr val="00B0F0"/>
                </a:solidFill>
              </a:rPr>
              <a:t>taking HL-LHC as a benchmark, i.e., 12 T</a:t>
            </a:r>
          </a:p>
        </p:txBody>
      </p:sp>
      <p:sp>
        <p:nvSpPr>
          <p:cNvPr id="4" name="Footer Placeholder 3">
            <a:extLst>
              <a:ext uri="{FF2B5EF4-FFF2-40B4-BE49-F238E27FC236}">
                <a16:creationId xmlns:a16="http://schemas.microsoft.com/office/drawing/2014/main" id="{B2A6F36B-DB92-3839-815D-6502A51FE2C5}"/>
              </a:ext>
            </a:extLst>
          </p:cNvPr>
          <p:cNvSpPr>
            <a:spLocks noGrp="1"/>
          </p:cNvSpPr>
          <p:nvPr>
            <p:ph type="ftr" sz="quarter" idx="3"/>
          </p:nvPr>
        </p:nvSpPr>
        <p:spPr>
          <a:xfrm>
            <a:off x="5313680" y="6356350"/>
            <a:ext cx="2764676" cy="365125"/>
          </a:xfrm>
        </p:spPr>
        <p:txBody>
          <a:bodyPr/>
          <a:lstStyle/>
          <a:p>
            <a:r>
              <a:rPr lang="en-US"/>
              <a:t>A. Siemko – HFM R&amp;D Programme</a:t>
            </a:r>
          </a:p>
        </p:txBody>
      </p:sp>
      <p:sp>
        <p:nvSpPr>
          <p:cNvPr id="8" name="Slide Number Placeholder 7">
            <a:extLst>
              <a:ext uri="{FF2B5EF4-FFF2-40B4-BE49-F238E27FC236}">
                <a16:creationId xmlns:a16="http://schemas.microsoft.com/office/drawing/2014/main" id="{211D4B4C-8EDF-9F55-DB4C-2317ADEA6919}"/>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7</a:t>
            </a:fld>
            <a:endParaRPr lang="en-US"/>
          </a:p>
        </p:txBody>
      </p:sp>
      <p:sp>
        <p:nvSpPr>
          <p:cNvPr id="5" name="Date Placeholder 4">
            <a:extLst>
              <a:ext uri="{FF2B5EF4-FFF2-40B4-BE49-F238E27FC236}">
                <a16:creationId xmlns:a16="http://schemas.microsoft.com/office/drawing/2014/main" id="{99873D55-9D30-DB8B-5CDA-B055BD54F934}"/>
              </a:ext>
            </a:extLst>
          </p:cNvPr>
          <p:cNvSpPr>
            <a:spLocks noGrp="1"/>
          </p:cNvSpPr>
          <p:nvPr>
            <p:ph type="dt" sz="half" idx="2"/>
          </p:nvPr>
        </p:nvSpPr>
        <p:spPr>
          <a:xfrm>
            <a:off x="2763520" y="6356349"/>
            <a:ext cx="2764675" cy="365125"/>
          </a:xfrm>
        </p:spPr>
        <p:txBody>
          <a:bodyPr/>
          <a:lstStyle/>
          <a:p>
            <a:r>
              <a:rPr lang="de-CH"/>
              <a:t>Community Report on Accelerators Roadmap  Frascati  13.07.2023</a:t>
            </a:r>
            <a:endParaRPr lang="en-US" dirty="0"/>
          </a:p>
        </p:txBody>
      </p:sp>
      <p:sp>
        <p:nvSpPr>
          <p:cNvPr id="3" name="Content Placeholder 2">
            <a:extLst>
              <a:ext uri="{FF2B5EF4-FFF2-40B4-BE49-F238E27FC236}">
                <a16:creationId xmlns:a16="http://schemas.microsoft.com/office/drawing/2014/main" id="{2189604F-6CCE-E51C-95EA-EF3258BE4BB8}"/>
              </a:ext>
            </a:extLst>
          </p:cNvPr>
          <p:cNvSpPr txBox="1">
            <a:spLocks/>
          </p:cNvSpPr>
          <p:nvPr/>
        </p:nvSpPr>
        <p:spPr>
          <a:xfrm>
            <a:off x="606174" y="942085"/>
            <a:ext cx="8145939" cy="804349"/>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panose="020B0604020202020204" pitchFamily="34" charset="0"/>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Font typeface="Arial" panose="020B0604020202020204" pitchFamily="34" charset="0"/>
              <a:buNone/>
            </a:pPr>
            <a:r>
              <a:rPr lang="en-US" sz="2000" b="1" dirty="0">
                <a:solidFill>
                  <a:srgbClr val="C00000"/>
                </a:solidFill>
              </a:rPr>
              <a:t>Demonstrator of the maturity of state-of-the-art Nb</a:t>
            </a:r>
            <a:r>
              <a:rPr lang="en-US" sz="2000" b="1" baseline="-25000" dirty="0">
                <a:solidFill>
                  <a:srgbClr val="C00000"/>
                </a:solidFill>
              </a:rPr>
              <a:t>3</a:t>
            </a:r>
            <a:r>
              <a:rPr lang="en-US" sz="2000" b="1" dirty="0">
                <a:solidFill>
                  <a:srgbClr val="C00000"/>
                </a:solidFill>
              </a:rPr>
              <a:t>Sn technology </a:t>
            </a:r>
          </a:p>
          <a:p>
            <a:pPr marL="36576" indent="0">
              <a:buFont typeface="Arial" panose="020B0604020202020204" pitchFamily="34" charset="0"/>
              <a:buNone/>
            </a:pPr>
            <a:r>
              <a:rPr lang="en-US" sz="2000" b="1" dirty="0">
                <a:solidFill>
                  <a:srgbClr val="C00000"/>
                </a:solidFill>
              </a:rPr>
              <a:t>“12 Tesla Robust Dipole”</a:t>
            </a:r>
            <a:endParaRPr lang="en-US" sz="2000" dirty="0"/>
          </a:p>
        </p:txBody>
      </p:sp>
      <p:grpSp>
        <p:nvGrpSpPr>
          <p:cNvPr id="6" name="Group 5">
            <a:extLst>
              <a:ext uri="{FF2B5EF4-FFF2-40B4-BE49-F238E27FC236}">
                <a16:creationId xmlns:a16="http://schemas.microsoft.com/office/drawing/2014/main" id="{013BAC67-EB9C-8E11-8117-07F2809ED008}"/>
              </a:ext>
            </a:extLst>
          </p:cNvPr>
          <p:cNvGrpSpPr/>
          <p:nvPr/>
        </p:nvGrpSpPr>
        <p:grpSpPr>
          <a:xfrm>
            <a:off x="756524" y="2879397"/>
            <a:ext cx="7941922" cy="3397071"/>
            <a:chOff x="756524" y="2262948"/>
            <a:chExt cx="7941922" cy="3397071"/>
          </a:xfrm>
        </p:grpSpPr>
        <p:graphicFrame>
          <p:nvGraphicFramePr>
            <p:cNvPr id="7" name="Diagram 6">
              <a:extLst>
                <a:ext uri="{FF2B5EF4-FFF2-40B4-BE49-F238E27FC236}">
                  <a16:creationId xmlns:a16="http://schemas.microsoft.com/office/drawing/2014/main" id="{0ED13E2D-83FD-8C53-67EE-99BD4F817D7C}"/>
                </a:ext>
              </a:extLst>
            </p:cNvPr>
            <p:cNvGraphicFramePr/>
            <p:nvPr>
              <p:extLst>
                <p:ext uri="{D42A27DB-BD31-4B8C-83A1-F6EECF244321}">
                  <p14:modId xmlns:p14="http://schemas.microsoft.com/office/powerpoint/2010/main" val="276835855"/>
                </p:ext>
              </p:extLst>
            </p:nvPr>
          </p:nvGraphicFramePr>
          <p:xfrm>
            <a:off x="756524" y="2869550"/>
            <a:ext cx="7941922" cy="2790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F5C2C26D-D2E1-A0B6-5147-FAA33AF8E833}"/>
                </a:ext>
              </a:extLst>
            </p:cNvPr>
            <p:cNvGrpSpPr/>
            <p:nvPr/>
          </p:nvGrpSpPr>
          <p:grpSpPr>
            <a:xfrm>
              <a:off x="6390527" y="2262948"/>
              <a:ext cx="2307919" cy="1651505"/>
              <a:chOff x="2892922" y="610938"/>
              <a:chExt cx="1605844" cy="1159750"/>
            </a:xfrm>
          </p:grpSpPr>
          <p:sp>
            <p:nvSpPr>
              <p:cNvPr id="11" name="Chevron 10">
                <a:extLst>
                  <a:ext uri="{FF2B5EF4-FFF2-40B4-BE49-F238E27FC236}">
                    <a16:creationId xmlns:a16="http://schemas.microsoft.com/office/drawing/2014/main" id="{7F3DF86D-EB91-4F98-642C-64716B79EABC}"/>
                  </a:ext>
                </a:extLst>
              </p:cNvPr>
              <p:cNvSpPr/>
              <p:nvPr/>
            </p:nvSpPr>
            <p:spPr>
              <a:xfrm rot="5400000">
                <a:off x="3602030" y="873953"/>
                <a:ext cx="894649" cy="898822"/>
              </a:xfrm>
              <a:prstGeom prst="chevron">
                <a:avLst/>
              </a:prstGeom>
              <a:solidFill>
                <a:schemeClr val="tx1">
                  <a:lumMod val="50000"/>
                </a:schemeClr>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hevron 4">
                <a:extLst>
                  <a:ext uri="{FF2B5EF4-FFF2-40B4-BE49-F238E27FC236}">
                    <a16:creationId xmlns:a16="http://schemas.microsoft.com/office/drawing/2014/main" id="{D0139088-21E8-6012-9128-B9EDD37C271E}"/>
                  </a:ext>
                </a:extLst>
              </p:cNvPr>
              <p:cNvSpPr txBox="1"/>
              <p:nvPr/>
            </p:nvSpPr>
            <p:spPr>
              <a:xfrm>
                <a:off x="2892922" y="610938"/>
                <a:ext cx="1221878" cy="5236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GB" sz="1900" kern="1200"/>
              </a:p>
            </p:txBody>
          </p:sp>
        </p:grpSp>
      </p:grpSp>
    </p:spTree>
    <p:extLst>
      <p:ext uri="{BB962C8B-B14F-4D97-AF65-F5344CB8AC3E}">
        <p14:creationId xmlns:p14="http://schemas.microsoft.com/office/powerpoint/2010/main" val="346382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9CFC5C9-BB96-3E0C-FFDA-74A319D775E9}"/>
              </a:ext>
            </a:extLst>
          </p:cNvPr>
          <p:cNvSpPr txBox="1"/>
          <p:nvPr/>
        </p:nvSpPr>
        <p:spPr>
          <a:xfrm>
            <a:off x="436004" y="1062723"/>
            <a:ext cx="8362825" cy="369332"/>
          </a:xfrm>
          <a:prstGeom prst="rect">
            <a:avLst/>
          </a:prstGeom>
          <a:noFill/>
        </p:spPr>
        <p:txBody>
          <a:bodyPr wrap="square" rtlCol="0">
            <a:spAutoFit/>
          </a:bodyPr>
          <a:lstStyle/>
          <a:p>
            <a:r>
              <a:rPr lang="en-GB" dirty="0">
                <a:solidFill>
                  <a:srgbClr val="C00000"/>
                </a:solidFill>
              </a:rPr>
              <a:t>Development of a single aperture 12 T “robust dipole” in INFN, Genova</a:t>
            </a:r>
            <a:endParaRPr lang="en-GB" dirty="0"/>
          </a:p>
        </p:txBody>
      </p:sp>
      <p:sp>
        <p:nvSpPr>
          <p:cNvPr id="4" name="Title 3">
            <a:extLst>
              <a:ext uri="{FF2B5EF4-FFF2-40B4-BE49-F238E27FC236}">
                <a16:creationId xmlns:a16="http://schemas.microsoft.com/office/drawing/2014/main" id="{AA648F7D-057A-3925-42C8-CAA7146A4F6D}"/>
              </a:ext>
            </a:extLst>
          </p:cNvPr>
          <p:cNvSpPr>
            <a:spLocks noGrp="1"/>
          </p:cNvSpPr>
          <p:nvPr>
            <p:ph type="title"/>
          </p:nvPr>
        </p:nvSpPr>
        <p:spPr>
          <a:xfrm>
            <a:off x="1783080" y="-1"/>
            <a:ext cx="6653008" cy="936000"/>
          </a:xfrm>
        </p:spPr>
        <p:txBody>
          <a:bodyPr>
            <a:noAutofit/>
          </a:bodyPr>
          <a:lstStyle/>
          <a:p>
            <a:r>
              <a:rPr lang="en-GB" sz="2800" dirty="0">
                <a:solidFill>
                  <a:srgbClr val="0070C0"/>
                </a:solidFill>
              </a:rPr>
              <a:t>Ongoing work examples: </a:t>
            </a:r>
            <a:br>
              <a:rPr lang="en-GB" sz="2800" dirty="0">
                <a:solidFill>
                  <a:srgbClr val="0070C0"/>
                </a:solidFill>
              </a:rPr>
            </a:br>
            <a:r>
              <a:rPr lang="en-GB" sz="2800" b="1" dirty="0">
                <a:solidFill>
                  <a:srgbClr val="0070C0"/>
                </a:solidFill>
              </a:rPr>
              <a:t>12 T robust dipole development</a:t>
            </a:r>
            <a:endParaRPr lang="en-GB" sz="2800" b="1" dirty="0"/>
          </a:p>
        </p:txBody>
      </p:sp>
      <p:pic>
        <p:nvPicPr>
          <p:cNvPr id="5" name="Picture 2" descr="Istituto Nazionale di Fisica Nucleare | Ecsite">
            <a:extLst>
              <a:ext uri="{FF2B5EF4-FFF2-40B4-BE49-F238E27FC236}">
                <a16:creationId xmlns:a16="http://schemas.microsoft.com/office/drawing/2014/main" id="{15F77C82-F8CF-31AD-695A-1BAD37241C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92631" cy="1092631"/>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2">
            <a:extLst>
              <a:ext uri="{FF2B5EF4-FFF2-40B4-BE49-F238E27FC236}">
                <a16:creationId xmlns:a16="http://schemas.microsoft.com/office/drawing/2014/main" id="{EE735531-D9DF-1102-B225-8C962089749E}"/>
              </a:ext>
            </a:extLst>
          </p:cNvPr>
          <p:cNvSpPr>
            <a:spLocks noGrp="1"/>
          </p:cNvSpPr>
          <p:nvPr>
            <p:ph type="ftr" sz="quarter" idx="3"/>
          </p:nvPr>
        </p:nvSpPr>
        <p:spPr>
          <a:xfrm>
            <a:off x="5635216" y="6356350"/>
            <a:ext cx="2443139" cy="365125"/>
          </a:xfrm>
        </p:spPr>
        <p:txBody>
          <a:bodyPr/>
          <a:lstStyle/>
          <a:p>
            <a:r>
              <a:rPr lang="en-US"/>
              <a:t>A. Siemko – HFM R&amp;D Programme</a:t>
            </a:r>
          </a:p>
        </p:txBody>
      </p:sp>
      <p:sp>
        <p:nvSpPr>
          <p:cNvPr id="14" name="Slide Number Placeholder 13">
            <a:extLst>
              <a:ext uri="{FF2B5EF4-FFF2-40B4-BE49-F238E27FC236}">
                <a16:creationId xmlns:a16="http://schemas.microsoft.com/office/drawing/2014/main" id="{1C95FCAE-E245-A017-3419-72A6427D25CE}"/>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8</a:t>
            </a:fld>
            <a:endParaRPr lang="en-US"/>
          </a:p>
        </p:txBody>
      </p:sp>
      <p:sp>
        <p:nvSpPr>
          <p:cNvPr id="7" name="Date Placeholder 6">
            <a:extLst>
              <a:ext uri="{FF2B5EF4-FFF2-40B4-BE49-F238E27FC236}">
                <a16:creationId xmlns:a16="http://schemas.microsoft.com/office/drawing/2014/main" id="{208047C4-33B3-0067-71A0-F03FD87960E9}"/>
              </a:ext>
            </a:extLst>
          </p:cNvPr>
          <p:cNvSpPr>
            <a:spLocks noGrp="1"/>
          </p:cNvSpPr>
          <p:nvPr>
            <p:ph type="dt" sz="half" idx="2"/>
          </p:nvPr>
        </p:nvSpPr>
        <p:spPr>
          <a:xfrm>
            <a:off x="2763520" y="6356349"/>
            <a:ext cx="2627464" cy="365125"/>
          </a:xfrm>
        </p:spPr>
        <p:txBody>
          <a:bodyPr/>
          <a:lstStyle/>
          <a:p>
            <a:r>
              <a:rPr lang="de-CH"/>
              <a:t>Community Report on Accelerators Roadmap  Frascati  13.07.2023</a:t>
            </a:r>
            <a:endParaRPr lang="en-US"/>
          </a:p>
        </p:txBody>
      </p:sp>
      <p:pic>
        <p:nvPicPr>
          <p:cNvPr id="8" name="Picture 7">
            <a:extLst>
              <a:ext uri="{FF2B5EF4-FFF2-40B4-BE49-F238E27FC236}">
                <a16:creationId xmlns:a16="http://schemas.microsoft.com/office/drawing/2014/main" id="{9ECD3486-D189-4A42-C603-C2A4685A0DD1}"/>
              </a:ext>
            </a:extLst>
          </p:cNvPr>
          <p:cNvPicPr>
            <a:picLocks noChangeAspect="1"/>
          </p:cNvPicPr>
          <p:nvPr/>
        </p:nvPicPr>
        <p:blipFill>
          <a:blip r:embed="rId4"/>
          <a:stretch>
            <a:fillRect/>
          </a:stretch>
        </p:blipFill>
        <p:spPr>
          <a:xfrm>
            <a:off x="463719" y="1450763"/>
            <a:ext cx="7972369" cy="2142806"/>
          </a:xfrm>
          <a:prstGeom prst="rect">
            <a:avLst/>
          </a:prstGeom>
        </p:spPr>
      </p:pic>
      <p:grpSp>
        <p:nvGrpSpPr>
          <p:cNvPr id="11" name="Group 10">
            <a:extLst>
              <a:ext uri="{FF2B5EF4-FFF2-40B4-BE49-F238E27FC236}">
                <a16:creationId xmlns:a16="http://schemas.microsoft.com/office/drawing/2014/main" id="{53E9865C-D88C-0CBB-83FB-8F451B61CD64}"/>
              </a:ext>
            </a:extLst>
          </p:cNvPr>
          <p:cNvGrpSpPr/>
          <p:nvPr/>
        </p:nvGrpSpPr>
        <p:grpSpPr>
          <a:xfrm>
            <a:off x="6295360" y="3779147"/>
            <a:ext cx="2503469" cy="1404643"/>
            <a:chOff x="6295360" y="3745423"/>
            <a:chExt cx="2503469" cy="1404643"/>
          </a:xfrm>
        </p:grpSpPr>
        <p:pic>
          <p:nvPicPr>
            <p:cNvPr id="12" name="Picture 11">
              <a:extLst>
                <a:ext uri="{FF2B5EF4-FFF2-40B4-BE49-F238E27FC236}">
                  <a16:creationId xmlns:a16="http://schemas.microsoft.com/office/drawing/2014/main" id="{E91809AC-44D4-BAC2-68D3-9686D964B318}"/>
                </a:ext>
              </a:extLst>
            </p:cNvPr>
            <p:cNvPicPr>
              <a:picLocks noChangeAspect="1"/>
            </p:cNvPicPr>
            <p:nvPr/>
          </p:nvPicPr>
          <p:blipFill rotWithShape="1">
            <a:blip r:embed="rId5"/>
            <a:srcRect b="34814"/>
            <a:stretch/>
          </p:blipFill>
          <p:spPr>
            <a:xfrm>
              <a:off x="6295360" y="3748913"/>
              <a:ext cx="2503469" cy="1401153"/>
            </a:xfrm>
            <a:prstGeom prst="rect">
              <a:avLst/>
            </a:prstGeom>
          </p:spPr>
        </p:pic>
        <p:sp>
          <p:nvSpPr>
            <p:cNvPr id="2" name="TextBox 1">
              <a:extLst>
                <a:ext uri="{FF2B5EF4-FFF2-40B4-BE49-F238E27FC236}">
                  <a16:creationId xmlns:a16="http://schemas.microsoft.com/office/drawing/2014/main" id="{AD87A7F7-6020-1F42-F5A2-7A290F0E710C}"/>
                </a:ext>
              </a:extLst>
            </p:cNvPr>
            <p:cNvSpPr txBox="1"/>
            <p:nvPr/>
          </p:nvSpPr>
          <p:spPr>
            <a:xfrm>
              <a:off x="6295360" y="3745423"/>
              <a:ext cx="2503468" cy="230832"/>
            </a:xfrm>
            <a:prstGeom prst="rect">
              <a:avLst/>
            </a:prstGeom>
            <a:solidFill>
              <a:schemeClr val="accent5">
                <a:lumMod val="40000"/>
                <a:lumOff val="60000"/>
              </a:schemeClr>
            </a:solidFill>
            <a:ln>
              <a:solidFill>
                <a:schemeClr val="accent1"/>
              </a:solidFill>
            </a:ln>
          </p:spPr>
          <p:txBody>
            <a:bodyPr wrap="square" rtlCol="0">
              <a:spAutoFit/>
            </a:bodyPr>
            <a:lstStyle/>
            <a:p>
              <a:pPr algn="ctr"/>
              <a:r>
                <a:rPr lang="en-GB" sz="900" dirty="0">
                  <a:solidFill>
                    <a:srgbClr val="C00000"/>
                  </a:solidFill>
                </a:rPr>
                <a:t>Winding tests  are ongoing  in INFN Genova</a:t>
              </a:r>
            </a:p>
          </p:txBody>
        </p:sp>
      </p:grpSp>
      <p:pic>
        <p:nvPicPr>
          <p:cNvPr id="9" name="Picture 8">
            <a:extLst>
              <a:ext uri="{FF2B5EF4-FFF2-40B4-BE49-F238E27FC236}">
                <a16:creationId xmlns:a16="http://schemas.microsoft.com/office/drawing/2014/main" id="{A47AA969-01E5-2FC2-2B7B-B71D2BC4E707}"/>
              </a:ext>
            </a:extLst>
          </p:cNvPr>
          <p:cNvPicPr>
            <a:picLocks noChangeAspect="1"/>
          </p:cNvPicPr>
          <p:nvPr/>
        </p:nvPicPr>
        <p:blipFill>
          <a:blip r:embed="rId6"/>
          <a:stretch>
            <a:fillRect/>
          </a:stretch>
        </p:blipFill>
        <p:spPr>
          <a:xfrm>
            <a:off x="364543" y="4205142"/>
            <a:ext cx="5422621" cy="1863697"/>
          </a:xfrm>
          <a:prstGeom prst="rect">
            <a:avLst/>
          </a:prstGeom>
        </p:spPr>
      </p:pic>
      <p:sp>
        <p:nvSpPr>
          <p:cNvPr id="10" name="TextBox 9">
            <a:extLst>
              <a:ext uri="{FF2B5EF4-FFF2-40B4-BE49-F238E27FC236}">
                <a16:creationId xmlns:a16="http://schemas.microsoft.com/office/drawing/2014/main" id="{99B972AC-357A-4B33-B912-B72CA24392B4}"/>
              </a:ext>
            </a:extLst>
          </p:cNvPr>
          <p:cNvSpPr txBox="1"/>
          <p:nvPr/>
        </p:nvSpPr>
        <p:spPr>
          <a:xfrm>
            <a:off x="463719" y="3652411"/>
            <a:ext cx="5831640" cy="646331"/>
          </a:xfrm>
          <a:prstGeom prst="rect">
            <a:avLst/>
          </a:prstGeom>
          <a:noFill/>
        </p:spPr>
        <p:txBody>
          <a:bodyPr wrap="square" rtlCol="0">
            <a:spAutoFit/>
          </a:bodyPr>
          <a:lstStyle/>
          <a:p>
            <a:r>
              <a:rPr lang="en-GB" dirty="0">
                <a:solidFill>
                  <a:srgbClr val="C00000"/>
                </a:solidFill>
              </a:rPr>
              <a:t>Development of twin 12 T “robust dipole” at CERN</a:t>
            </a:r>
          </a:p>
          <a:p>
            <a:endParaRPr lang="en-GB" dirty="0"/>
          </a:p>
        </p:txBody>
      </p:sp>
      <p:sp>
        <p:nvSpPr>
          <p:cNvPr id="15" name="TextBox 14">
            <a:extLst>
              <a:ext uri="{FF2B5EF4-FFF2-40B4-BE49-F238E27FC236}">
                <a16:creationId xmlns:a16="http://schemas.microsoft.com/office/drawing/2014/main" id="{92F355B2-574F-1DCB-0DC1-F192FD285D7D}"/>
              </a:ext>
            </a:extLst>
          </p:cNvPr>
          <p:cNvSpPr txBox="1"/>
          <p:nvPr/>
        </p:nvSpPr>
        <p:spPr>
          <a:xfrm>
            <a:off x="5757122" y="5226950"/>
            <a:ext cx="3320836" cy="923330"/>
          </a:xfrm>
          <a:prstGeom prst="rect">
            <a:avLst/>
          </a:prstGeom>
          <a:noFill/>
        </p:spPr>
        <p:txBody>
          <a:bodyPr wrap="square" rtlCol="0">
            <a:spAutoFit/>
          </a:bodyPr>
          <a:lstStyle/>
          <a:p>
            <a:r>
              <a:rPr lang="en-GB" dirty="0">
                <a:solidFill>
                  <a:srgbClr val="C00000"/>
                </a:solidFill>
              </a:rPr>
              <a:t>Both the INFN and CERN 12 T short robust dipole models are expected to be ready in 2025</a:t>
            </a:r>
          </a:p>
        </p:txBody>
      </p:sp>
      <p:sp>
        <p:nvSpPr>
          <p:cNvPr id="6" name="Rectangle 1">
            <a:extLst>
              <a:ext uri="{FF2B5EF4-FFF2-40B4-BE49-F238E27FC236}">
                <a16:creationId xmlns:a16="http://schemas.microsoft.com/office/drawing/2014/main" id="{17F7D384-8884-CABA-E090-4F924D728B75}"/>
              </a:ext>
            </a:extLst>
          </p:cNvPr>
          <p:cNvSpPr>
            <a:spLocks noChangeArrowheads="1"/>
          </p:cNvSpPr>
          <p:nvPr/>
        </p:nvSpPr>
        <p:spPr bwMode="auto">
          <a:xfrm>
            <a:off x="5595754" y="3312047"/>
            <a:ext cx="2045449" cy="2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US" altLang="en-US" sz="1200" b="1" dirty="0">
                <a:solidFill>
                  <a:srgbClr val="0032A0"/>
                </a:solidFill>
                <a:latin typeface="Tahoma" panose="020B0604030504040204" pitchFamily="34" charset="0"/>
                <a:cs typeface="Tahoma" panose="020B0604030504040204" pitchFamily="34" charset="0"/>
              </a:rPr>
              <a:t>Courtesy of S. </a:t>
            </a:r>
            <a:r>
              <a:rPr lang="en-US" altLang="en-US" sz="1200" b="1" dirty="0" err="1">
                <a:solidFill>
                  <a:srgbClr val="0032A0"/>
                </a:solidFill>
                <a:latin typeface="Tahoma" panose="020B0604030504040204" pitchFamily="34" charset="0"/>
                <a:cs typeface="Tahoma" panose="020B0604030504040204" pitchFamily="34" charset="0"/>
              </a:rPr>
              <a:t>Farinon</a:t>
            </a:r>
            <a:endParaRPr lang="en-GB" altLang="en-US" sz="1200" dirty="0">
              <a:solidFill>
                <a:srgbClr val="0032A0"/>
              </a:solidFill>
              <a:latin typeface="Tahoma" panose="020B0604030504040204" pitchFamily="34" charset="0"/>
              <a:cs typeface="Tahoma" panose="020B0604030504040204" pitchFamily="34" charset="0"/>
            </a:endParaRPr>
          </a:p>
        </p:txBody>
      </p:sp>
      <p:pic>
        <p:nvPicPr>
          <p:cNvPr id="18" name="Picture 6" descr="CERN logo - YouTube">
            <a:extLst>
              <a:ext uri="{FF2B5EF4-FFF2-40B4-BE49-F238E27FC236}">
                <a16:creationId xmlns:a16="http://schemas.microsoft.com/office/drawing/2014/main" id="{5EA3ACD2-E2BD-BD2F-47BA-CD5632BB59E1}"/>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8089786" y="-9082"/>
            <a:ext cx="1071180" cy="8398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D563E553-EB65-B2A6-EAFF-CDC01B666426}"/>
              </a:ext>
            </a:extLst>
          </p:cNvPr>
          <p:cNvSpPr>
            <a:spLocks noChangeArrowheads="1"/>
          </p:cNvSpPr>
          <p:nvPr/>
        </p:nvSpPr>
        <p:spPr bwMode="auto">
          <a:xfrm>
            <a:off x="3379539" y="5860136"/>
            <a:ext cx="2133601" cy="2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US" altLang="en-US" sz="1200" b="1" dirty="0">
                <a:solidFill>
                  <a:srgbClr val="0032A0"/>
                </a:solidFill>
                <a:latin typeface="Tahoma" panose="020B0604030504040204" pitchFamily="34" charset="0"/>
                <a:cs typeface="Tahoma" panose="020B0604030504040204" pitchFamily="34" charset="0"/>
              </a:rPr>
              <a:t>Courtesy of D. Perini</a:t>
            </a:r>
            <a:endParaRPr lang="en-GB" altLang="en-US" sz="1200" dirty="0">
              <a:solidFill>
                <a:srgbClr val="0032A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42196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617537-C614-C3FD-E5B4-0E1968B21415}"/>
              </a:ext>
            </a:extLst>
          </p:cNvPr>
          <p:cNvSpPr>
            <a:spLocks noGrp="1"/>
          </p:cNvSpPr>
          <p:nvPr>
            <p:ph type="title"/>
          </p:nvPr>
        </p:nvSpPr>
        <p:spPr>
          <a:xfrm>
            <a:off x="418235" y="-35159"/>
            <a:ext cx="8434212" cy="1281301"/>
          </a:xfrm>
        </p:spPr>
        <p:txBody>
          <a:bodyPr>
            <a:noAutofit/>
          </a:bodyPr>
          <a:lstStyle/>
          <a:p>
            <a:r>
              <a:rPr lang="en-GB" sz="3200" dirty="0"/>
              <a:t>State-of-the-art LTS superconductors and magnet technology</a:t>
            </a:r>
          </a:p>
        </p:txBody>
      </p:sp>
      <p:sp>
        <p:nvSpPr>
          <p:cNvPr id="3" name="Footer Placeholder 2">
            <a:extLst>
              <a:ext uri="{FF2B5EF4-FFF2-40B4-BE49-F238E27FC236}">
                <a16:creationId xmlns:a16="http://schemas.microsoft.com/office/drawing/2014/main" id="{B31B37B1-0C5E-4770-1F47-616251EBE500}"/>
              </a:ext>
            </a:extLst>
          </p:cNvPr>
          <p:cNvSpPr>
            <a:spLocks noGrp="1"/>
          </p:cNvSpPr>
          <p:nvPr>
            <p:ph type="ftr" sz="quarter" idx="3"/>
          </p:nvPr>
        </p:nvSpPr>
        <p:spPr>
          <a:xfrm>
            <a:off x="5635216" y="6356350"/>
            <a:ext cx="2443139" cy="365125"/>
          </a:xfrm>
        </p:spPr>
        <p:txBody>
          <a:bodyPr/>
          <a:lstStyle/>
          <a:p>
            <a:r>
              <a:rPr lang="en-US"/>
              <a:t>A. Siemko – HFM R&amp;D Programme</a:t>
            </a:r>
          </a:p>
        </p:txBody>
      </p:sp>
      <p:sp>
        <p:nvSpPr>
          <p:cNvPr id="4" name="Slide Number Placeholder 3">
            <a:extLst>
              <a:ext uri="{FF2B5EF4-FFF2-40B4-BE49-F238E27FC236}">
                <a16:creationId xmlns:a16="http://schemas.microsoft.com/office/drawing/2014/main" id="{30E43AA3-CA70-6C62-B5E6-B240BB6E5B42}"/>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9</a:t>
            </a:fld>
            <a:endParaRPr lang="en-US"/>
          </a:p>
        </p:txBody>
      </p:sp>
      <p:sp>
        <p:nvSpPr>
          <p:cNvPr id="16" name="Date Placeholder 15">
            <a:extLst>
              <a:ext uri="{FF2B5EF4-FFF2-40B4-BE49-F238E27FC236}">
                <a16:creationId xmlns:a16="http://schemas.microsoft.com/office/drawing/2014/main" id="{20B73E49-0060-A398-D505-556000C4D712}"/>
              </a:ext>
            </a:extLst>
          </p:cNvPr>
          <p:cNvSpPr>
            <a:spLocks noGrp="1"/>
          </p:cNvSpPr>
          <p:nvPr>
            <p:ph type="dt" sz="half" idx="2"/>
          </p:nvPr>
        </p:nvSpPr>
        <p:spPr>
          <a:xfrm>
            <a:off x="2763520" y="6356349"/>
            <a:ext cx="2627464" cy="365125"/>
          </a:xfrm>
        </p:spPr>
        <p:txBody>
          <a:bodyPr/>
          <a:lstStyle/>
          <a:p>
            <a:r>
              <a:rPr lang="de-CH"/>
              <a:t>Community Report on Accelerators Roadmap  Frascati  13.07.2023</a:t>
            </a:r>
            <a:endParaRPr lang="en-US"/>
          </a:p>
        </p:txBody>
      </p:sp>
      <p:grpSp>
        <p:nvGrpSpPr>
          <p:cNvPr id="25" name="Group 24">
            <a:extLst>
              <a:ext uri="{FF2B5EF4-FFF2-40B4-BE49-F238E27FC236}">
                <a16:creationId xmlns:a16="http://schemas.microsoft.com/office/drawing/2014/main" id="{F4A70208-FA75-4536-FD92-55CE181AB829}"/>
              </a:ext>
            </a:extLst>
          </p:cNvPr>
          <p:cNvGrpSpPr/>
          <p:nvPr/>
        </p:nvGrpSpPr>
        <p:grpSpPr>
          <a:xfrm>
            <a:off x="1339078" y="938389"/>
            <a:ext cx="7577191" cy="2835174"/>
            <a:chOff x="234859" y="1185754"/>
            <a:chExt cx="8973765" cy="3679092"/>
          </a:xfrm>
        </p:grpSpPr>
        <p:grpSp>
          <p:nvGrpSpPr>
            <p:cNvPr id="17" name="Group 16">
              <a:extLst>
                <a:ext uri="{FF2B5EF4-FFF2-40B4-BE49-F238E27FC236}">
                  <a16:creationId xmlns:a16="http://schemas.microsoft.com/office/drawing/2014/main" id="{EF9CB55C-AD26-16BA-344C-B2CB459F3D6D}"/>
                </a:ext>
              </a:extLst>
            </p:cNvPr>
            <p:cNvGrpSpPr/>
            <p:nvPr/>
          </p:nvGrpSpPr>
          <p:grpSpPr>
            <a:xfrm>
              <a:off x="234859" y="1185754"/>
              <a:ext cx="8973765" cy="3679092"/>
              <a:chOff x="248632" y="1160873"/>
              <a:chExt cx="8973765" cy="3679092"/>
            </a:xfrm>
          </p:grpSpPr>
          <p:cxnSp>
            <p:nvCxnSpPr>
              <p:cNvPr id="7" name="Straight Connector 6">
                <a:extLst>
                  <a:ext uri="{FF2B5EF4-FFF2-40B4-BE49-F238E27FC236}">
                    <a16:creationId xmlns:a16="http://schemas.microsoft.com/office/drawing/2014/main" id="{C35EE5ED-4894-4D2F-DF17-888AB3D399E5}"/>
                  </a:ext>
                </a:extLst>
              </p:cNvPr>
              <p:cNvCxnSpPr>
                <a:cxnSpLocks/>
              </p:cNvCxnSpPr>
              <p:nvPr/>
            </p:nvCxnSpPr>
            <p:spPr>
              <a:xfrm>
                <a:off x="1208091" y="2320385"/>
                <a:ext cx="749248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descr="Chart, scatter chart&#10;&#10;Description automatically generated">
                <a:extLst>
                  <a:ext uri="{FF2B5EF4-FFF2-40B4-BE49-F238E27FC236}">
                    <a16:creationId xmlns:a16="http://schemas.microsoft.com/office/drawing/2014/main" id="{19E506B3-9608-70C2-22D4-B3FD2BE1E63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b="9847"/>
              <a:stretch/>
            </p:blipFill>
            <p:spPr>
              <a:xfrm>
                <a:off x="248632" y="1160873"/>
                <a:ext cx="6539326" cy="3679092"/>
              </a:xfrm>
              <a:prstGeom prst="rect">
                <a:avLst/>
              </a:prstGeom>
            </p:spPr>
          </p:pic>
          <p:sp>
            <p:nvSpPr>
              <p:cNvPr id="9" name="TextBox 8">
                <a:extLst>
                  <a:ext uri="{FF2B5EF4-FFF2-40B4-BE49-F238E27FC236}">
                    <a16:creationId xmlns:a16="http://schemas.microsoft.com/office/drawing/2014/main" id="{55373F0F-B13F-4072-AEA3-321F1962EAFF}"/>
                  </a:ext>
                </a:extLst>
              </p:cNvPr>
              <p:cNvSpPr txBox="1"/>
              <p:nvPr/>
            </p:nvSpPr>
            <p:spPr>
              <a:xfrm>
                <a:off x="6726498" y="1768908"/>
                <a:ext cx="2495899" cy="461665"/>
              </a:xfrm>
              <a:prstGeom prst="rect">
                <a:avLst/>
              </a:prstGeom>
              <a:noFill/>
            </p:spPr>
            <p:txBody>
              <a:bodyPr wrap="square" rtlCol="0">
                <a:spAutoFit/>
              </a:bodyPr>
              <a:lstStyle/>
              <a:p>
                <a:r>
                  <a:rPr lang="en-US" sz="1200" dirty="0"/>
                  <a:t>U</a:t>
                </a:r>
                <a:r>
                  <a:rPr lang="en-CH" sz="1200" dirty="0"/>
                  <a:t>pper limit of Nb</a:t>
                </a:r>
                <a:r>
                  <a:rPr lang="en-CH" sz="1200" baseline="-25000" dirty="0"/>
                  <a:t>3</a:t>
                </a:r>
                <a:r>
                  <a:rPr lang="en-CH" sz="1200" dirty="0"/>
                  <a:t>Sn </a:t>
                </a:r>
              </a:p>
              <a:p>
                <a:r>
                  <a:rPr lang="en-GB" sz="1200" dirty="0"/>
                  <a:t>t</a:t>
                </a:r>
                <a:r>
                  <a:rPr lang="en-CH" sz="1200" dirty="0"/>
                  <a:t>echnology (~16 T)  </a:t>
                </a:r>
              </a:p>
            </p:txBody>
          </p:sp>
        </p:grpSp>
        <p:cxnSp>
          <p:nvCxnSpPr>
            <p:cNvPr id="19" name="Straight Connector 18">
              <a:extLst>
                <a:ext uri="{FF2B5EF4-FFF2-40B4-BE49-F238E27FC236}">
                  <a16:creationId xmlns:a16="http://schemas.microsoft.com/office/drawing/2014/main" id="{2C88230B-6319-7072-88E2-2F2AD770A480}"/>
                </a:ext>
              </a:extLst>
            </p:cNvPr>
            <p:cNvCxnSpPr>
              <a:cxnSpLocks/>
            </p:cNvCxnSpPr>
            <p:nvPr/>
          </p:nvCxnSpPr>
          <p:spPr>
            <a:xfrm>
              <a:off x="1194318" y="2707219"/>
              <a:ext cx="749248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EB1116A-F684-53CA-8048-5B94D1110688}"/>
                </a:ext>
              </a:extLst>
            </p:cNvPr>
            <p:cNvSpPr txBox="1"/>
            <p:nvPr/>
          </p:nvSpPr>
          <p:spPr>
            <a:xfrm>
              <a:off x="6712725" y="2711388"/>
              <a:ext cx="2327042" cy="461665"/>
            </a:xfrm>
            <a:prstGeom prst="rect">
              <a:avLst/>
            </a:prstGeom>
            <a:noFill/>
          </p:spPr>
          <p:txBody>
            <a:bodyPr wrap="square" rtlCol="0">
              <a:spAutoFit/>
            </a:bodyPr>
            <a:lstStyle/>
            <a:p>
              <a:r>
                <a:rPr lang="pl-PL" sz="1200" dirty="0" err="1"/>
                <a:t>Present</a:t>
              </a:r>
              <a:r>
                <a:rPr lang="pl-PL" sz="1200" dirty="0"/>
                <a:t> </a:t>
              </a:r>
              <a:r>
                <a:rPr lang="pl-PL" sz="1200" dirty="0" err="1"/>
                <a:t>state</a:t>
              </a:r>
              <a:r>
                <a:rPr lang="pl-PL" sz="1200" dirty="0"/>
                <a:t>-of-the-art</a:t>
              </a:r>
            </a:p>
            <a:p>
              <a:r>
                <a:rPr lang="pl-PL" sz="1200" dirty="0"/>
                <a:t>(</a:t>
              </a:r>
              <a:r>
                <a:rPr lang="pl-PL" sz="1200" dirty="0" err="1"/>
                <a:t>short</a:t>
              </a:r>
              <a:r>
                <a:rPr lang="pl-PL" sz="1200" dirty="0"/>
                <a:t> </a:t>
              </a:r>
              <a:r>
                <a:rPr lang="pl-PL" sz="1200" dirty="0" err="1"/>
                <a:t>models</a:t>
              </a:r>
              <a:r>
                <a:rPr lang="pl-PL" sz="1200" dirty="0"/>
                <a:t> ~13-14 T)</a:t>
              </a:r>
              <a:endParaRPr lang="en-CH" sz="1200" dirty="0"/>
            </a:p>
          </p:txBody>
        </p:sp>
      </p:grpSp>
      <p:grpSp>
        <p:nvGrpSpPr>
          <p:cNvPr id="29" name="Group 28">
            <a:extLst>
              <a:ext uri="{FF2B5EF4-FFF2-40B4-BE49-F238E27FC236}">
                <a16:creationId xmlns:a16="http://schemas.microsoft.com/office/drawing/2014/main" id="{997A2C79-8CBB-9B6D-D3A5-E649EF6E7AA1}"/>
              </a:ext>
            </a:extLst>
          </p:cNvPr>
          <p:cNvGrpSpPr/>
          <p:nvPr/>
        </p:nvGrpSpPr>
        <p:grpSpPr>
          <a:xfrm>
            <a:off x="852755" y="4119055"/>
            <a:ext cx="7583333" cy="2011687"/>
            <a:chOff x="55140" y="996932"/>
            <a:chExt cx="8867120" cy="2378415"/>
          </a:xfrm>
        </p:grpSpPr>
        <p:pic>
          <p:nvPicPr>
            <p:cNvPr id="30" name="Picture 29">
              <a:extLst>
                <a:ext uri="{FF2B5EF4-FFF2-40B4-BE49-F238E27FC236}">
                  <a16:creationId xmlns:a16="http://schemas.microsoft.com/office/drawing/2014/main" id="{FFD68ADD-C63C-78D1-5EAD-FE638B767A3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5140" y="996932"/>
              <a:ext cx="4267784" cy="882402"/>
            </a:xfrm>
            <a:prstGeom prst="rect">
              <a:avLst/>
            </a:prstGeom>
          </p:spPr>
        </p:pic>
        <p:sp>
          <p:nvSpPr>
            <p:cNvPr id="31" name="TextBox 30">
              <a:extLst>
                <a:ext uri="{FF2B5EF4-FFF2-40B4-BE49-F238E27FC236}">
                  <a16:creationId xmlns:a16="http://schemas.microsoft.com/office/drawing/2014/main" id="{DC954801-9337-F869-AAED-B73C4CBB01D0}"/>
                </a:ext>
              </a:extLst>
            </p:cNvPr>
            <p:cNvSpPr txBox="1"/>
            <p:nvPr/>
          </p:nvSpPr>
          <p:spPr>
            <a:xfrm>
              <a:off x="203259" y="1916810"/>
              <a:ext cx="1080745" cy="246221"/>
            </a:xfrm>
            <a:prstGeom prst="rect">
              <a:avLst/>
            </a:prstGeom>
            <a:noFill/>
          </p:spPr>
          <p:txBody>
            <a:bodyPr wrap="none" rtlCol="0">
              <a:spAutoFit/>
            </a:bodyPr>
            <a:lstStyle/>
            <a:p>
              <a:r>
                <a:rPr lang="en-US" sz="1000" b="1" dirty="0"/>
                <a:t>Heat treatment</a:t>
              </a:r>
              <a:endParaRPr lang="en-GB" sz="1000" b="1" dirty="0"/>
            </a:p>
          </p:txBody>
        </p:sp>
        <p:pic>
          <p:nvPicPr>
            <p:cNvPr id="32" name="Picture 31">
              <a:extLst>
                <a:ext uri="{FF2B5EF4-FFF2-40B4-BE49-F238E27FC236}">
                  <a16:creationId xmlns:a16="http://schemas.microsoft.com/office/drawing/2014/main" id="{E4A99AAB-1AFF-268E-1D3B-1010685F9223}"/>
                </a:ext>
              </a:extLst>
            </p:cNvPr>
            <p:cNvPicPr>
              <a:picLocks noChangeAspect="1"/>
            </p:cNvPicPr>
            <p:nvPr/>
          </p:nvPicPr>
          <p:blipFill rotWithShape="1">
            <a:blip r:embed="rId5">
              <a:extLst>
                <a:ext uri="{28A0092B-C50C-407E-A947-70E740481C1C}">
                  <a14:useLocalDpi xmlns:a14="http://schemas.microsoft.com/office/drawing/2010/main"/>
                </a:ext>
              </a:extLst>
            </a:blip>
            <a:srcRect l="4390" t="-2136" r="-954" b="2136"/>
            <a:stretch/>
          </p:blipFill>
          <p:spPr>
            <a:xfrm>
              <a:off x="55140" y="2163031"/>
              <a:ext cx="4230926" cy="1174742"/>
            </a:xfrm>
            <a:prstGeom prst="rect">
              <a:avLst/>
            </a:prstGeom>
          </p:spPr>
        </p:pic>
        <p:pic>
          <p:nvPicPr>
            <p:cNvPr id="33" name="Picture 32">
              <a:extLst>
                <a:ext uri="{FF2B5EF4-FFF2-40B4-BE49-F238E27FC236}">
                  <a16:creationId xmlns:a16="http://schemas.microsoft.com/office/drawing/2014/main" id="{B6DDEEC4-8841-C811-09FB-20EE924DB2A7}"/>
                </a:ext>
              </a:extLst>
            </p:cNvPr>
            <p:cNvPicPr>
              <a:picLocks noChangeAspect="1"/>
            </p:cNvPicPr>
            <p:nvPr/>
          </p:nvPicPr>
          <p:blipFill rotWithShape="1">
            <a:blip r:embed="rId6">
              <a:extLst>
                <a:ext uri="{28A0092B-C50C-407E-A947-70E740481C1C}">
                  <a14:useLocalDpi xmlns:a14="http://schemas.microsoft.com/office/drawing/2010/main"/>
                </a:ext>
              </a:extLst>
            </a:blip>
            <a:srcRect t="10288" r="8774" b="20494"/>
            <a:stretch/>
          </p:blipFill>
          <p:spPr>
            <a:xfrm>
              <a:off x="4347397" y="996932"/>
              <a:ext cx="4574863" cy="2378415"/>
            </a:xfrm>
            <a:prstGeom prst="rect">
              <a:avLst/>
            </a:prstGeom>
          </p:spPr>
        </p:pic>
        <p:grpSp>
          <p:nvGrpSpPr>
            <p:cNvPr id="34" name="Group 33">
              <a:extLst>
                <a:ext uri="{FF2B5EF4-FFF2-40B4-BE49-F238E27FC236}">
                  <a16:creationId xmlns:a16="http://schemas.microsoft.com/office/drawing/2014/main" id="{A79EF655-6BF7-756C-8186-FC9C3564BE1E}"/>
                </a:ext>
              </a:extLst>
            </p:cNvPr>
            <p:cNvGrpSpPr/>
            <p:nvPr/>
          </p:nvGrpSpPr>
          <p:grpSpPr>
            <a:xfrm>
              <a:off x="4183880" y="2405253"/>
              <a:ext cx="493441" cy="607742"/>
              <a:chOff x="5627649" y="4415883"/>
              <a:chExt cx="657921" cy="810323"/>
            </a:xfrm>
          </p:grpSpPr>
          <p:sp>
            <p:nvSpPr>
              <p:cNvPr id="35" name="Right Arrow 34">
                <a:extLst>
                  <a:ext uri="{FF2B5EF4-FFF2-40B4-BE49-F238E27FC236}">
                    <a16:creationId xmlns:a16="http://schemas.microsoft.com/office/drawing/2014/main" id="{4896F1A5-936D-CD7A-F44D-587A64938C81}"/>
                  </a:ext>
                </a:extLst>
              </p:cNvPr>
              <p:cNvSpPr/>
              <p:nvPr/>
            </p:nvSpPr>
            <p:spPr>
              <a:xfrm>
                <a:off x="5709424" y="4415883"/>
                <a:ext cx="576146" cy="434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sp>
            <p:nvSpPr>
              <p:cNvPr id="36" name="Right Arrow 35">
                <a:extLst>
                  <a:ext uri="{FF2B5EF4-FFF2-40B4-BE49-F238E27FC236}">
                    <a16:creationId xmlns:a16="http://schemas.microsoft.com/office/drawing/2014/main" id="{C3790159-BFFD-9C36-7D3B-DFC95C7A254F}"/>
                  </a:ext>
                </a:extLst>
              </p:cNvPr>
              <p:cNvSpPr/>
              <p:nvPr/>
            </p:nvSpPr>
            <p:spPr>
              <a:xfrm rot="10800000">
                <a:off x="5627649" y="4791309"/>
                <a:ext cx="576146" cy="434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p>
            </p:txBody>
          </p:sp>
        </p:grpSp>
      </p:grpSp>
      <p:sp>
        <p:nvSpPr>
          <p:cNvPr id="37" name="TextBox 36">
            <a:extLst>
              <a:ext uri="{FF2B5EF4-FFF2-40B4-BE49-F238E27FC236}">
                <a16:creationId xmlns:a16="http://schemas.microsoft.com/office/drawing/2014/main" id="{7CC83DA3-BE4D-1674-C876-B38E5FF9A533}"/>
              </a:ext>
            </a:extLst>
          </p:cNvPr>
          <p:cNvSpPr txBox="1"/>
          <p:nvPr/>
        </p:nvSpPr>
        <p:spPr>
          <a:xfrm>
            <a:off x="904453" y="3812575"/>
            <a:ext cx="3825700" cy="307777"/>
          </a:xfrm>
          <a:prstGeom prst="rect">
            <a:avLst/>
          </a:prstGeom>
          <a:noFill/>
        </p:spPr>
        <p:txBody>
          <a:bodyPr wrap="square" rtlCol="0">
            <a:spAutoFit/>
          </a:bodyPr>
          <a:lstStyle/>
          <a:p>
            <a:r>
              <a:rPr lang="en-GB" sz="1400" b="1" dirty="0">
                <a:solidFill>
                  <a:srgbClr val="FF0000"/>
                </a:solidFill>
              </a:rPr>
              <a:t>State-</a:t>
            </a:r>
            <a:r>
              <a:rPr lang="en-CH" sz="1400" b="1" dirty="0">
                <a:solidFill>
                  <a:srgbClr val="FF0000"/>
                </a:solidFill>
              </a:rPr>
              <a:t>of-the-art Nb</a:t>
            </a:r>
            <a:r>
              <a:rPr lang="en-CH" sz="1400" b="1" baseline="-25000" dirty="0">
                <a:solidFill>
                  <a:srgbClr val="FF0000"/>
                </a:solidFill>
              </a:rPr>
              <a:t>3</a:t>
            </a:r>
            <a:r>
              <a:rPr lang="en-CH" sz="1400" b="1" dirty="0">
                <a:solidFill>
                  <a:srgbClr val="FF0000"/>
                </a:solidFill>
              </a:rPr>
              <a:t>Sn conductor (HL-LHC)</a:t>
            </a:r>
          </a:p>
        </p:txBody>
      </p:sp>
      <p:sp>
        <p:nvSpPr>
          <p:cNvPr id="2" name="Rectangle 1">
            <a:extLst>
              <a:ext uri="{FF2B5EF4-FFF2-40B4-BE49-F238E27FC236}">
                <a16:creationId xmlns:a16="http://schemas.microsoft.com/office/drawing/2014/main" id="{3154BE99-460F-6B18-49A3-9451A73D44AE}"/>
              </a:ext>
            </a:extLst>
          </p:cNvPr>
          <p:cNvSpPr>
            <a:spLocks noChangeArrowheads="1"/>
          </p:cNvSpPr>
          <p:nvPr/>
        </p:nvSpPr>
        <p:spPr bwMode="auto">
          <a:xfrm>
            <a:off x="5127674" y="3095344"/>
            <a:ext cx="1540412" cy="257186"/>
          </a:xfrm>
          <a:prstGeom prst="rect">
            <a:avLst/>
          </a:prstGeom>
          <a:solidFill>
            <a:schemeClr val="bg1"/>
          </a:solidFill>
          <a:ln>
            <a:noFill/>
          </a:ln>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US" altLang="en-US" sz="1000" dirty="0">
                <a:solidFill>
                  <a:srgbClr val="0032A0"/>
                </a:solidFill>
                <a:latin typeface="Tahoma" panose="020B0604030504040204" pitchFamily="34" charset="0"/>
                <a:cs typeface="Tahoma" panose="020B0604030504040204" pitchFamily="34" charset="0"/>
              </a:rPr>
              <a:t>Courtesy of L. </a:t>
            </a:r>
            <a:r>
              <a:rPr lang="en-US" altLang="en-US" sz="1000" dirty="0" err="1">
                <a:solidFill>
                  <a:srgbClr val="0032A0"/>
                </a:solidFill>
                <a:latin typeface="Tahoma" panose="020B0604030504040204" pitchFamily="34" charset="0"/>
                <a:cs typeface="Tahoma" panose="020B0604030504040204" pitchFamily="34" charset="0"/>
              </a:rPr>
              <a:t>Bottura</a:t>
            </a:r>
            <a:endParaRPr lang="en-GB" altLang="en-US" sz="1000" dirty="0">
              <a:solidFill>
                <a:srgbClr val="0032A0"/>
              </a:solidFill>
              <a:latin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8219D581-157E-0BFD-798D-24D441E5F035}"/>
              </a:ext>
            </a:extLst>
          </p:cNvPr>
          <p:cNvSpPr>
            <a:spLocks noChangeArrowheads="1"/>
          </p:cNvSpPr>
          <p:nvPr/>
        </p:nvSpPr>
        <p:spPr bwMode="auto">
          <a:xfrm>
            <a:off x="5741911" y="5873556"/>
            <a:ext cx="1475842" cy="257186"/>
          </a:xfrm>
          <a:prstGeom prst="rect">
            <a:avLst/>
          </a:prstGeom>
          <a:noFill/>
          <a:ln>
            <a:noFill/>
          </a:ln>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FontTx/>
              <a:buNone/>
            </a:pPr>
            <a:r>
              <a:rPr lang="en-US" altLang="en-US" sz="1000" dirty="0">
                <a:solidFill>
                  <a:srgbClr val="0032A0"/>
                </a:solidFill>
                <a:latin typeface="Tahoma" panose="020B0604030504040204" pitchFamily="34" charset="0"/>
                <a:cs typeface="Tahoma" panose="020B0604030504040204" pitchFamily="34" charset="0"/>
              </a:rPr>
              <a:t>Courtesy of S. Hopkins</a:t>
            </a:r>
            <a:endParaRPr lang="en-GB" altLang="en-US" sz="1000" dirty="0">
              <a:solidFill>
                <a:srgbClr val="0032A0"/>
              </a:solidFill>
              <a:latin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A4B553C9-31C5-21B4-B57C-A03723224B03}"/>
              </a:ext>
            </a:extLst>
          </p:cNvPr>
          <p:cNvSpPr txBox="1"/>
          <p:nvPr/>
        </p:nvSpPr>
        <p:spPr>
          <a:xfrm>
            <a:off x="904453" y="1136731"/>
            <a:ext cx="4130959" cy="307777"/>
          </a:xfrm>
          <a:prstGeom prst="rect">
            <a:avLst/>
          </a:prstGeom>
          <a:noFill/>
        </p:spPr>
        <p:txBody>
          <a:bodyPr wrap="square" rtlCol="0">
            <a:spAutoFit/>
          </a:bodyPr>
          <a:lstStyle/>
          <a:p>
            <a:r>
              <a:rPr lang="en-GB" sz="1400" b="1" dirty="0">
                <a:solidFill>
                  <a:srgbClr val="FF0000"/>
                </a:solidFill>
              </a:rPr>
              <a:t>State-</a:t>
            </a:r>
            <a:r>
              <a:rPr lang="en-CH" sz="1400" b="1" dirty="0">
                <a:solidFill>
                  <a:srgbClr val="FF0000"/>
                </a:solidFill>
              </a:rPr>
              <a:t>of-the-art of Nb</a:t>
            </a:r>
            <a:r>
              <a:rPr lang="en-CH" sz="1400" b="1" baseline="-25000" dirty="0">
                <a:solidFill>
                  <a:srgbClr val="FF0000"/>
                </a:solidFill>
              </a:rPr>
              <a:t>3</a:t>
            </a:r>
            <a:r>
              <a:rPr lang="en-CH" sz="1400" b="1" dirty="0">
                <a:solidFill>
                  <a:srgbClr val="FF0000"/>
                </a:solidFill>
              </a:rPr>
              <a:t>Sn magnet performance</a:t>
            </a:r>
          </a:p>
        </p:txBody>
      </p:sp>
    </p:spTree>
    <p:extLst>
      <p:ext uri="{BB962C8B-B14F-4D97-AF65-F5344CB8AC3E}">
        <p14:creationId xmlns:p14="http://schemas.microsoft.com/office/powerpoint/2010/main" val="1826441416"/>
      </p:ext>
    </p:extLst>
  </p:cSld>
  <p:clrMapOvr>
    <a:masterClrMapping/>
  </p:clrMapOvr>
</p:sld>
</file>

<file path=ppt/theme/theme1.xml><?xml version="1.0" encoding="utf-8"?>
<a:theme xmlns:a="http://schemas.openxmlformats.org/drawingml/2006/main" name="HFM(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CERN(4-3).thmx</Template>
  <TotalTime>112687</TotalTime>
  <Words>4592</Words>
  <Application>Microsoft Macintosh PowerPoint</Application>
  <PresentationFormat>On-screen Show (4:3)</PresentationFormat>
  <Paragraphs>576</Paragraphs>
  <Slides>36</Slides>
  <Notes>23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4" baseType="lpstr">
      <vt:lpstr>Arial</vt:lpstr>
      <vt:lpstr>Calibri</vt:lpstr>
      <vt:lpstr>Rockwell</vt:lpstr>
      <vt:lpstr>Symbol</vt:lpstr>
      <vt:lpstr>Tahoma</vt:lpstr>
      <vt:lpstr>Wingdings</vt:lpstr>
      <vt:lpstr>HFM(4-3)</vt:lpstr>
      <vt:lpstr>Graph</vt:lpstr>
      <vt:lpstr>High Field Magnet R&amp;D Programme    Status of HFM within the Accelerators Roadmap</vt:lpstr>
      <vt:lpstr>Outline</vt:lpstr>
      <vt:lpstr>HFM R&amp;D Consortium (present main contributors)</vt:lpstr>
      <vt:lpstr>HFM Programme – broad goals</vt:lpstr>
      <vt:lpstr>HFM Programme Executive Structure</vt:lpstr>
      <vt:lpstr>Outline</vt:lpstr>
      <vt:lpstr>Focus areas for the LTS magnet technology</vt:lpstr>
      <vt:lpstr>Ongoing work examples:  12 T robust dipole development</vt:lpstr>
      <vt:lpstr>State-of-the-art LTS superconductors and magnet technology</vt:lpstr>
      <vt:lpstr>Main challenges facing the development of future 14+ Tesla LTS high-field magnets</vt:lpstr>
      <vt:lpstr>R&amp;D Strategy and Focus Areas for the LTS high-field 14+ T magnets</vt:lpstr>
      <vt:lpstr>Ongoing work examples: Prototype Nb3Sn Wire Development at UniGE</vt:lpstr>
      <vt:lpstr>Ongoing work examples: Development of Prototype Nb3Sn Billets at UniGE</vt:lpstr>
      <vt:lpstr>Ongoing work examples: Development Plan at CEA  towards 16 T Nb3Sn dipoles with block coil structure</vt:lpstr>
      <vt:lpstr>Status of R2D2 subscale demonstrator of graded Nb3Sn block coil technology</vt:lpstr>
      <vt:lpstr>Ongoing work examples: RMM1b demonstrator tests at CERN</vt:lpstr>
      <vt:lpstr>State of development of other magnet structures within the LTS exploratory phase</vt:lpstr>
      <vt:lpstr>Outline</vt:lpstr>
      <vt:lpstr>HTS REBCO and BSCCO: State of the Art</vt:lpstr>
      <vt:lpstr>PowerPoint Presentation</vt:lpstr>
      <vt:lpstr>Main challenges facing the development of future HTS high-field magnets</vt:lpstr>
      <vt:lpstr>R&amp;D Strategy and Focus Areas for the HTS high-field magnets</vt:lpstr>
      <vt:lpstr>PowerPoint Presentation</vt:lpstr>
      <vt:lpstr>Ongoing work examples: KIT-CERN Collaboration on Coated Conductors</vt:lpstr>
      <vt:lpstr>Outline</vt:lpstr>
      <vt:lpstr>R&amp;D strategy in other areas of interest</vt:lpstr>
      <vt:lpstr>Ongoing work examples:  Novel Magnet Protection Method E-CLIQ: External Coil Coupled Loss Induced Quench</vt:lpstr>
      <vt:lpstr>Ongoing work examples: Novel Quench Detection Method  Impedance Measurement for Continuous Condition Monitoring</vt:lpstr>
      <vt:lpstr>HTS Quench Tools Development Selected Finite Difference Results</vt:lpstr>
      <vt:lpstr>Ongoing work examples: Advanced Characterizations of Superconductors</vt:lpstr>
      <vt:lpstr>HFM - Challenges and Plans for Test Infrastructures</vt:lpstr>
      <vt:lpstr>Outline</vt:lpstr>
      <vt:lpstr>Summary of main deliverables during 2023-2026 as an input to the next update of ESPP (LTS)</vt:lpstr>
      <vt:lpstr>Summary of main deliverables during 2023-2026 as an input to the next update of ESPP (HTS)</vt:lpstr>
      <vt:lpstr>Final Remarks</vt:lpstr>
      <vt:lpstr>Thank you for your attention!</vt:lpstr>
    </vt:vector>
  </TitlesOfParts>
  <Manager/>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HFM PowerPoint Template</dc:title>
  <dc:subject/>
  <dc:creator>CERN User</dc:creator>
  <cp:keywords/>
  <dc:description/>
  <cp:lastModifiedBy>Andrzej Siemko</cp:lastModifiedBy>
  <cp:revision>872</cp:revision>
  <cp:lastPrinted>2020-08-23T09:27:52Z</cp:lastPrinted>
  <dcterms:created xsi:type="dcterms:W3CDTF">2012-11-30T11:04:26Z</dcterms:created>
  <dcterms:modified xsi:type="dcterms:W3CDTF">2023-07-12T15:31:06Z</dcterms:modified>
  <cp:category/>
</cp:coreProperties>
</file>