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8" r:id="rId2"/>
    <p:sldMasterId id="2147483722" r:id="rId3"/>
    <p:sldMasterId id="2147483735" r:id="rId4"/>
    <p:sldMasterId id="2147483747" r:id="rId5"/>
    <p:sldMasterId id="2147483804" r:id="rId6"/>
    <p:sldMasterId id="2147483823" r:id="rId7"/>
  </p:sldMasterIdLst>
  <p:notesMasterIdLst>
    <p:notesMasterId r:id="rId89"/>
  </p:notesMasterIdLst>
  <p:handoutMasterIdLst>
    <p:handoutMasterId r:id="rId90"/>
  </p:handoutMasterIdLst>
  <p:sldIdLst>
    <p:sldId id="4192" r:id="rId8"/>
    <p:sldId id="4193" r:id="rId9"/>
    <p:sldId id="4195" r:id="rId10"/>
    <p:sldId id="4197" r:id="rId11"/>
    <p:sldId id="4194" r:id="rId12"/>
    <p:sldId id="4219" r:id="rId13"/>
    <p:sldId id="4220" r:id="rId14"/>
    <p:sldId id="1994" r:id="rId15"/>
    <p:sldId id="1998" r:id="rId16"/>
    <p:sldId id="4198" r:id="rId17"/>
    <p:sldId id="1995" r:id="rId18"/>
    <p:sldId id="1951" r:id="rId19"/>
    <p:sldId id="1952" r:id="rId20"/>
    <p:sldId id="1953" r:id="rId21"/>
    <p:sldId id="1744" r:id="rId22"/>
    <p:sldId id="1746" r:id="rId23"/>
    <p:sldId id="1954" r:id="rId24"/>
    <p:sldId id="1955" r:id="rId25"/>
    <p:sldId id="1960" r:id="rId26"/>
    <p:sldId id="1956" r:id="rId27"/>
    <p:sldId id="1957" r:id="rId28"/>
    <p:sldId id="1958" r:id="rId29"/>
    <p:sldId id="1959" r:id="rId30"/>
    <p:sldId id="1961" r:id="rId31"/>
    <p:sldId id="2027" r:id="rId32"/>
    <p:sldId id="2028" r:id="rId33"/>
    <p:sldId id="2029" r:id="rId34"/>
    <p:sldId id="2030" r:id="rId35"/>
    <p:sldId id="2031" r:id="rId36"/>
    <p:sldId id="1891" r:id="rId37"/>
    <p:sldId id="893" r:id="rId38"/>
    <p:sldId id="2017" r:id="rId39"/>
    <p:sldId id="4205" r:id="rId40"/>
    <p:sldId id="2018" r:id="rId41"/>
    <p:sldId id="2019" r:id="rId42"/>
    <p:sldId id="4201" r:id="rId43"/>
    <p:sldId id="2023" r:id="rId44"/>
    <p:sldId id="4202" r:id="rId45"/>
    <p:sldId id="2020" r:id="rId46"/>
    <p:sldId id="1375" r:id="rId47"/>
    <p:sldId id="2024" r:id="rId48"/>
    <p:sldId id="2025" r:id="rId49"/>
    <p:sldId id="4203" r:id="rId50"/>
    <p:sldId id="4204" r:id="rId51"/>
    <p:sldId id="4223" r:id="rId52"/>
    <p:sldId id="4210" r:id="rId53"/>
    <p:sldId id="4212" r:id="rId54"/>
    <p:sldId id="4211" r:id="rId55"/>
    <p:sldId id="4221" r:id="rId56"/>
    <p:sldId id="4222" r:id="rId57"/>
    <p:sldId id="263" r:id="rId58"/>
    <p:sldId id="4216" r:id="rId59"/>
    <p:sldId id="273" r:id="rId60"/>
    <p:sldId id="265" r:id="rId61"/>
    <p:sldId id="4215" r:id="rId62"/>
    <p:sldId id="278" r:id="rId63"/>
    <p:sldId id="279" r:id="rId64"/>
    <p:sldId id="284" r:id="rId65"/>
    <p:sldId id="1984" r:id="rId66"/>
    <p:sldId id="4224" r:id="rId67"/>
    <p:sldId id="853" r:id="rId68"/>
    <p:sldId id="4181" r:id="rId69"/>
    <p:sldId id="1548" r:id="rId70"/>
    <p:sldId id="1543" r:id="rId71"/>
    <p:sldId id="1992" r:id="rId72"/>
    <p:sldId id="1993" r:id="rId73"/>
    <p:sldId id="1792" r:id="rId74"/>
    <p:sldId id="856" r:id="rId75"/>
    <p:sldId id="4199" r:id="rId76"/>
    <p:sldId id="690" r:id="rId77"/>
    <p:sldId id="1793" r:id="rId78"/>
    <p:sldId id="1897" r:id="rId79"/>
    <p:sldId id="276" r:id="rId80"/>
    <p:sldId id="4190" r:id="rId81"/>
    <p:sldId id="262" r:id="rId82"/>
    <p:sldId id="268" r:id="rId83"/>
    <p:sldId id="4218" r:id="rId84"/>
    <p:sldId id="257" r:id="rId85"/>
    <p:sldId id="384" r:id="rId86"/>
    <p:sldId id="2040" r:id="rId87"/>
    <p:sldId id="4180" r:id="rId88"/>
  </p:sldIdLst>
  <p:sldSz cx="12192000" cy="6858000"/>
  <p:notesSz cx="14301788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F15D7B1F-E33D-47FB-A67D-60DBC1D78331}">
          <p14:sldIdLst>
            <p14:sldId id="4192"/>
          </p14:sldIdLst>
        </p14:section>
        <p14:section name="Opportunities in HEP" id="{8378273B-ED10-40F7-A047-5F40CBB5A66F}">
          <p14:sldIdLst>
            <p14:sldId id="4193"/>
            <p14:sldId id="4195"/>
            <p14:sldId id="4197"/>
            <p14:sldId id="4194"/>
            <p14:sldId id="4219"/>
            <p14:sldId id="4220"/>
          </p14:sldIdLst>
        </p14:section>
        <p14:section name="Status of LTS-based magnets" id="{F18E8377-7BAC-4A55-83D1-F78562ED677F}">
          <p14:sldIdLst>
            <p14:sldId id="1994"/>
            <p14:sldId id="1998"/>
            <p14:sldId id="4198"/>
            <p14:sldId id="1995"/>
            <p14:sldId id="1951"/>
            <p14:sldId id="1952"/>
            <p14:sldId id="1953"/>
            <p14:sldId id="1744"/>
            <p14:sldId id="1746"/>
            <p14:sldId id="1954"/>
            <p14:sldId id="1955"/>
            <p14:sldId id="1960"/>
            <p14:sldId id="1956"/>
            <p14:sldId id="1957"/>
            <p14:sldId id="1958"/>
            <p14:sldId id="1959"/>
            <p14:sldId id="1961"/>
            <p14:sldId id="2027"/>
            <p14:sldId id="2028"/>
            <p14:sldId id="2029"/>
            <p14:sldId id="2030"/>
            <p14:sldId id="2031"/>
            <p14:sldId id="1891"/>
            <p14:sldId id="893"/>
            <p14:sldId id="2017"/>
            <p14:sldId id="4205"/>
            <p14:sldId id="2018"/>
            <p14:sldId id="2019"/>
            <p14:sldId id="4201"/>
            <p14:sldId id="2023"/>
            <p14:sldId id="4202"/>
            <p14:sldId id="2020"/>
            <p14:sldId id="1375"/>
            <p14:sldId id="2024"/>
            <p14:sldId id="2025"/>
            <p14:sldId id="4203"/>
            <p14:sldId id="4204"/>
          </p14:sldIdLst>
        </p14:section>
        <p14:section name="Status of HTS-based magnets" id="{1FF7796B-7405-488F-921F-81BAC43B42A9}">
          <p14:sldIdLst>
            <p14:sldId id="4223"/>
            <p14:sldId id="4210"/>
            <p14:sldId id="4212"/>
            <p14:sldId id="4211"/>
            <p14:sldId id="4221"/>
            <p14:sldId id="4222"/>
            <p14:sldId id="263"/>
            <p14:sldId id="4216"/>
            <p14:sldId id="273"/>
            <p14:sldId id="265"/>
            <p14:sldId id="4215"/>
            <p14:sldId id="278"/>
            <p14:sldId id="279"/>
            <p14:sldId id="284"/>
          </p14:sldIdLst>
        </p14:section>
        <p14:section name="Needs for new engineering &amp; diagnostic approaches" id="{42FCFBB2-366D-42C8-961D-EBF5D600B0DF}">
          <p14:sldIdLst>
            <p14:sldId id="1984"/>
            <p14:sldId id="4224"/>
            <p14:sldId id="853"/>
            <p14:sldId id="4181"/>
            <p14:sldId id="1548"/>
            <p14:sldId id="1543"/>
            <p14:sldId id="1992"/>
            <p14:sldId id="1993"/>
            <p14:sldId id="1792"/>
            <p14:sldId id="856"/>
            <p14:sldId id="4199"/>
            <p14:sldId id="690"/>
            <p14:sldId id="1793"/>
            <p14:sldId id="1897"/>
            <p14:sldId id="276"/>
            <p14:sldId id="4190"/>
            <p14:sldId id="262"/>
          </p14:sldIdLst>
        </p14:section>
        <p14:section name="Closing remarks" id="{626BB2E4-1419-4850-9E0E-9CB1E3F2FA18}">
          <p14:sldIdLst>
            <p14:sldId id="268"/>
            <p14:sldId id="4218"/>
            <p14:sldId id="257"/>
            <p14:sldId id="384"/>
          </p14:sldIdLst>
        </p14:section>
        <p14:section name="Reserves" id="{1ACE6CE4-D021-49B4-922B-D3BCB2DD696B}">
          <p14:sldIdLst>
            <p14:sldId id="2040"/>
            <p14:sldId id="41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02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63" clrIdx="0">
    <p:extLst>
      <p:ext uri="{19B8F6BF-5375-455C-9EA6-DF929625EA0E}">
        <p15:presenceInfo xmlns:p15="http://schemas.microsoft.com/office/powerpoint/2012/main" userId="Ana Godinho" providerId="None"/>
      </p:ext>
    </p:extLst>
  </p:cmAuthor>
  <p:cmAuthor id="2" name="Microsoft Office User" initials="MOU" lastIdx="54" clrIdx="1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3" name="Pippa Wells" initials="PW" lastIdx="11" clrIdx="2">
    <p:extLst>
      <p:ext uri="{19B8F6BF-5375-455C-9EA6-DF929625EA0E}">
        <p15:presenceInfo xmlns:p15="http://schemas.microsoft.com/office/powerpoint/2012/main" userId="S::pippa.wells@cern.ch::41c0e9d8-dc70-414a-b3b7-1203085110f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2"/>
    <a:srgbClr val="CCCCFF"/>
    <a:srgbClr val="1F497D"/>
    <a:srgbClr val="6E2466"/>
    <a:srgbClr val="CDFFE4"/>
    <a:srgbClr val="62C5D3"/>
    <a:srgbClr val="006600"/>
    <a:srgbClr val="1C446B"/>
    <a:srgbClr val="0C377B"/>
    <a:srgbClr val="E15E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446" autoAdjust="0"/>
    <p:restoredTop sz="96763" autoAdjust="0"/>
  </p:normalViewPr>
  <p:slideViewPr>
    <p:cSldViewPr snapToGrid="0" snapToObjects="1">
      <p:cViewPr varScale="1">
        <p:scale>
          <a:sx n="106" d="100"/>
          <a:sy n="106" d="100"/>
        </p:scale>
        <p:origin x="282" y="108"/>
      </p:cViewPr>
      <p:guideLst>
        <p:guide orient="horz" pos="4020"/>
        <p:guide pos="3863"/>
      </p:guideLst>
    </p:cSldViewPr>
  </p:slideViewPr>
  <p:outlineViewPr>
    <p:cViewPr>
      <p:scale>
        <a:sx n="33" d="100"/>
        <a:sy n="33" d="100"/>
      </p:scale>
      <p:origin x="0" y="-45691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-15972"/>
    </p:cViewPr>
  </p:sorterViewPr>
  <p:notesViewPr>
    <p:cSldViewPr snapToGrid="0" snapToObjects="1">
      <p:cViewPr varScale="1">
        <p:scale>
          <a:sx n="85" d="100"/>
          <a:sy n="85" d="100"/>
        </p:scale>
        <p:origin x="432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90" Type="http://schemas.openxmlformats.org/officeDocument/2006/relationships/handoutMaster" Target="handoutMasters/handoutMaster1.xml"/><Relationship Id="rId95" Type="http://schemas.openxmlformats.org/officeDocument/2006/relationships/tableStyles" Target="tableStyles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6199000" cy="498007"/>
          </a:xfrm>
          <a:prstGeom prst="rect">
            <a:avLst/>
          </a:prstGeom>
        </p:spPr>
        <p:txBody>
          <a:bodyPr vert="horz" lIns="132890" tIns="66445" rIns="132890" bIns="66445" rtlCol="0"/>
          <a:lstStyle>
            <a:lvl1pPr algn="l">
              <a:defRPr sz="17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8099449" y="1"/>
            <a:ext cx="6199000" cy="498007"/>
          </a:xfrm>
          <a:prstGeom prst="rect">
            <a:avLst/>
          </a:prstGeom>
        </p:spPr>
        <p:txBody>
          <a:bodyPr vert="horz" lIns="132890" tIns="66445" rIns="132890" bIns="66445" rtlCol="0"/>
          <a:lstStyle>
            <a:lvl1pPr algn="r">
              <a:defRPr sz="1700"/>
            </a:lvl1pPr>
          </a:lstStyle>
          <a:p>
            <a:fld id="{E55E9741-3341-47EF-87BF-46F755ACDF07}" type="datetimeFigureOut">
              <a:rPr lang="en-GB" smtClean="0"/>
              <a:t>12/07/2023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632"/>
            <a:ext cx="6199000" cy="498007"/>
          </a:xfrm>
          <a:prstGeom prst="rect">
            <a:avLst/>
          </a:prstGeom>
        </p:spPr>
        <p:txBody>
          <a:bodyPr vert="horz" lIns="132890" tIns="66445" rIns="132890" bIns="66445" rtlCol="0" anchor="b"/>
          <a:lstStyle>
            <a:lvl1pPr algn="l">
              <a:defRPr sz="17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8099449" y="9428632"/>
            <a:ext cx="6199000" cy="498007"/>
          </a:xfrm>
          <a:prstGeom prst="rect">
            <a:avLst/>
          </a:prstGeom>
        </p:spPr>
        <p:txBody>
          <a:bodyPr vert="horz" lIns="132890" tIns="66445" rIns="132890" bIns="66445" rtlCol="0" anchor="b"/>
          <a:lstStyle>
            <a:lvl1pPr algn="r">
              <a:defRPr sz="1700"/>
            </a:lvl1pPr>
          </a:lstStyle>
          <a:p>
            <a:fld id="{5344F66B-F423-47D9-894B-0259192B2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56635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6197442" cy="498055"/>
          </a:xfrm>
          <a:prstGeom prst="rect">
            <a:avLst/>
          </a:prstGeom>
        </p:spPr>
        <p:txBody>
          <a:bodyPr vert="horz" lIns="132890" tIns="66445" rIns="132890" bIns="66445" rtlCol="0"/>
          <a:lstStyle>
            <a:lvl1pPr algn="l">
              <a:defRPr sz="17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8101038" y="0"/>
            <a:ext cx="6197442" cy="498055"/>
          </a:xfrm>
          <a:prstGeom prst="rect">
            <a:avLst/>
          </a:prstGeom>
        </p:spPr>
        <p:txBody>
          <a:bodyPr vert="horz" lIns="132890" tIns="66445" rIns="132890" bIns="66445" rtlCol="0"/>
          <a:lstStyle>
            <a:lvl1pPr algn="r">
              <a:defRPr sz="1700"/>
            </a:lvl1pPr>
          </a:lstStyle>
          <a:p>
            <a:fld id="{8E2C7E2F-BA7B-0749-B123-03CFF78731D1}" type="datetimeFigureOut">
              <a:rPr lang="fr-FR" smtClean="0"/>
              <a:t>12/07/2023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173538" y="1239838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2890" tIns="66445" rIns="132890" bIns="66445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1430180" y="4777196"/>
            <a:ext cx="11441430" cy="3908613"/>
          </a:xfrm>
          <a:prstGeom prst="rect">
            <a:avLst/>
          </a:prstGeom>
        </p:spPr>
        <p:txBody>
          <a:bodyPr vert="horz" lIns="132890" tIns="66445" rIns="132890" bIns="66445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6197442" cy="498055"/>
          </a:xfrm>
          <a:prstGeom prst="rect">
            <a:avLst/>
          </a:prstGeom>
        </p:spPr>
        <p:txBody>
          <a:bodyPr vert="horz" lIns="132890" tIns="66445" rIns="132890" bIns="66445" rtlCol="0" anchor="b"/>
          <a:lstStyle>
            <a:lvl1pPr algn="l">
              <a:defRPr sz="17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8101038" y="9428584"/>
            <a:ext cx="6197442" cy="498055"/>
          </a:xfrm>
          <a:prstGeom prst="rect">
            <a:avLst/>
          </a:prstGeom>
        </p:spPr>
        <p:txBody>
          <a:bodyPr vert="horz" lIns="132890" tIns="66445" rIns="132890" bIns="66445" rtlCol="0" anchor="b"/>
          <a:lstStyle>
            <a:lvl1pPr algn="r">
              <a:defRPr sz="1700"/>
            </a:lvl1pPr>
          </a:lstStyle>
          <a:p>
            <a:fld id="{BC549E03-5E61-9344-9F2B-A7AC2BD1FB6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8475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663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593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3938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815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915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908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3398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6719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699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02852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Homogeneity, absence of defects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779DB7-4959-4BA7-A027-BF329C41191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081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6981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600 A leads can accommodate up to 1.6 kA peak (quench or control cryogenics) and 1.5 kA steady state.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0EE1A-3F76-6344-83F8-7FC9921AFEF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6707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8173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5322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521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7210-7F66-4993-86DA-C4808AC66E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695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048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94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88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81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784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16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58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780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/>
              <a:t>12</a:t>
            </a:r>
            <a:r>
              <a:rPr lang="de-CH" baseline="30000" dirty="0"/>
              <a:t>th</a:t>
            </a:r>
            <a:r>
              <a:rPr lang="de-CH" dirty="0"/>
              <a:t> January 2022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96000" y="6316306"/>
            <a:ext cx="3608877" cy="365125"/>
          </a:xfrm>
        </p:spPr>
        <p:txBody>
          <a:bodyPr/>
          <a:lstStyle/>
          <a:p>
            <a:r>
              <a:rPr lang="fr-FR" dirty="0"/>
              <a:t>TE </a:t>
            </a:r>
            <a:r>
              <a:rPr lang="fr-FR" dirty="0" err="1"/>
              <a:t>Plenary</a:t>
            </a:r>
            <a:r>
              <a:rPr lang="fr-FR" dirty="0"/>
              <a:t> 2021-2022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0299" y="6316305"/>
            <a:ext cx="205699" cy="365125"/>
          </a:xfr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363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/>
              <a:t>12</a:t>
            </a:r>
            <a:r>
              <a:rPr lang="de-CH" baseline="30000" dirty="0"/>
              <a:t>th</a:t>
            </a:r>
            <a:r>
              <a:rPr lang="de-CH" dirty="0"/>
              <a:t> January 2022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TE </a:t>
            </a:r>
            <a:r>
              <a:rPr lang="fr-FR" dirty="0" err="1"/>
              <a:t>Plenary</a:t>
            </a:r>
            <a:r>
              <a:rPr lang="fr-FR" dirty="0"/>
              <a:t> 2021-2022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9919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CAFC2-26B6-134E-85E5-5D171C2C5E12}" type="datetime3">
              <a:rPr lang="en-US" smtClean="0"/>
              <a:t>12 July 2023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573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7441-B772-D048-9C1B-F8600B03CAE1}" type="datetime3">
              <a:rPr lang="en-US" smtClean="0"/>
              <a:t>12 July 2023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895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69761-F68E-3B41-BA03-528973F27F26}" type="datetime3">
              <a:rPr lang="en-US" smtClean="0"/>
              <a:t>12 July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0943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73A0A-C229-4A65-A7D2-1174499265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C0E34-F192-419B-A48A-3FE04CA6E9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C34E0-1ACC-4BB3-88B5-C144C35FE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4AC32-A931-4231-87A3-AC7914A4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8ED89-DFDD-4D49-B3DF-F1F2ABD61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299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/>
              <a:t>12</a:t>
            </a:r>
            <a:r>
              <a:rPr lang="de-CH" baseline="30000" dirty="0"/>
              <a:t>th</a:t>
            </a:r>
            <a:r>
              <a:rPr lang="de-CH" dirty="0"/>
              <a:t> January 2022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TE </a:t>
            </a:r>
            <a:r>
              <a:rPr lang="fr-FR" dirty="0" err="1"/>
              <a:t>Plenary</a:t>
            </a:r>
            <a:r>
              <a:rPr lang="fr-FR" dirty="0"/>
              <a:t> 2021-2022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/>
              <a:t>12</a:t>
            </a:r>
            <a:r>
              <a:rPr lang="de-CH" baseline="30000" dirty="0"/>
              <a:t>th</a:t>
            </a:r>
            <a:r>
              <a:rPr lang="de-CH" dirty="0"/>
              <a:t> January 2022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TE </a:t>
            </a:r>
            <a:r>
              <a:rPr lang="fr-FR" dirty="0" err="1"/>
              <a:t>Plenary</a:t>
            </a:r>
            <a:r>
              <a:rPr lang="fr-FR" dirty="0"/>
              <a:t> 2021-2022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4059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7441-B772-D048-9C1B-F8600B03CAE1}" type="datetime3">
              <a:rPr lang="en-US" smtClean="0"/>
              <a:t>12 July 2023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714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69761-F68E-3B41-BA03-528973F27F26}" type="datetime3">
              <a:rPr lang="en-US" smtClean="0"/>
              <a:t>12 July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751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</p:spPr>
        <p:txBody>
          <a:bodyPr/>
          <a:lstStyle/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8768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689600" y="1600201"/>
            <a:ext cx="48768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>
          <a:xfrm>
            <a:off x="6412018" y="6355968"/>
            <a:ext cx="1640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888F2-8B79-4C50-B50D-70F651D1E636}" type="datetime1">
              <a:rPr lang="pl-PL" smtClean="0"/>
              <a:t>12.07.2023</a:t>
            </a:fld>
            <a:endParaRPr lang="en-US" dirty="0"/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314062" y="6356351"/>
            <a:ext cx="24570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TE-MSC-TM</a:t>
            </a:r>
          </a:p>
        </p:txBody>
      </p:sp>
    </p:spTree>
    <p:extLst>
      <p:ext uri="{BB962C8B-B14F-4D97-AF65-F5344CB8AC3E}">
        <p14:creationId xmlns:p14="http://schemas.microsoft.com/office/powerpoint/2010/main" val="2412661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/>
              <a:t>12</a:t>
            </a:r>
            <a:r>
              <a:rPr lang="de-CH" baseline="30000" dirty="0"/>
              <a:t>th</a:t>
            </a:r>
            <a:r>
              <a:rPr lang="de-CH" dirty="0"/>
              <a:t> January 2022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96000" y="6316306"/>
            <a:ext cx="3608877" cy="365125"/>
          </a:xfrm>
        </p:spPr>
        <p:txBody>
          <a:bodyPr/>
          <a:lstStyle/>
          <a:p>
            <a:r>
              <a:rPr lang="fr-FR" dirty="0"/>
              <a:t>TE </a:t>
            </a:r>
            <a:r>
              <a:rPr lang="fr-FR" dirty="0" err="1"/>
              <a:t>Plenary</a:t>
            </a:r>
            <a:r>
              <a:rPr lang="fr-FR" dirty="0"/>
              <a:t> 2021-2022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0299" y="6316305"/>
            <a:ext cx="205699" cy="365125"/>
          </a:xfr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9885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/>
              <a:t>12</a:t>
            </a:r>
            <a:r>
              <a:rPr lang="de-CH" baseline="30000" dirty="0"/>
              <a:t>th</a:t>
            </a:r>
            <a:r>
              <a:rPr lang="de-CH" dirty="0"/>
              <a:t> January 2022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TE </a:t>
            </a:r>
            <a:r>
              <a:rPr lang="fr-FR" dirty="0" err="1"/>
              <a:t>Plenary</a:t>
            </a:r>
            <a:r>
              <a:rPr lang="fr-FR" dirty="0"/>
              <a:t> 2021-2022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/>
              <a:t>12</a:t>
            </a:r>
            <a:r>
              <a:rPr lang="de-CH" baseline="30000" dirty="0"/>
              <a:t>th</a:t>
            </a:r>
            <a:r>
              <a:rPr lang="de-CH" dirty="0"/>
              <a:t> January 2022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TE </a:t>
            </a:r>
            <a:r>
              <a:rPr lang="fr-FR" dirty="0" err="1"/>
              <a:t>Plenary</a:t>
            </a:r>
            <a:r>
              <a:rPr lang="fr-FR" dirty="0"/>
              <a:t> 2021-2022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92785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CAFC2-26B6-134E-85E5-5D171C2C5E12}" type="datetime3">
              <a:rPr lang="en-US" smtClean="0"/>
              <a:t>12 July 2023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6912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29B8C-A5CE-514F-9771-A650C2D2D361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3050D-6150-F94E-A66A-EA16834AB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901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&amp; graphic (white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2000" cy="3240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620000"/>
            <a:ext cx="5449638" cy="4140000"/>
          </a:xfrm>
        </p:spPr>
        <p:txBody>
          <a:bodyPr anchor="ctr" anchorCtr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688919-E234-42AA-92AE-3C26DD2F4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6C13-2867-41EB-A894-020571790519}" type="datetime1">
              <a:rPr lang="en-GB" noProof="0" smtClean="0"/>
              <a:t>12/07/2023</a:t>
            </a:fld>
            <a:endParaRPr lang="en-GB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C93AF6-C1DC-4BAF-A2C6-2C711470C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© 2022 Tokamak Energy  Private and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50F5AD-6CA0-4A01-B76E-2C5F74AB9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8178-02AE-42FC-958D-6B8F13B6017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3836918-43F4-B2EA-2ABE-F1D96D89D4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00" y="900000"/>
            <a:ext cx="11113200" cy="288000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CC266E4-5821-C037-11A5-41F145EDA4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00" y="6165850"/>
            <a:ext cx="5170663" cy="152150"/>
          </a:xfrm>
        </p:spPr>
        <p:txBody>
          <a:bodyPr anchor="b" anchorCtr="0"/>
          <a:lstStyle>
            <a:lvl1pPr algn="r">
              <a:defRPr sz="600"/>
            </a:lvl1pPr>
          </a:lstStyle>
          <a:p>
            <a:pPr lvl="0"/>
            <a:r>
              <a:rPr lang="en-US" dirty="0"/>
              <a:t>Insert Source if required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DA59058-486D-F3D4-F1D8-29C4ECE097C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00775" y="1620000"/>
            <a:ext cx="5449888" cy="414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on icon to insert image/chart/graphic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97220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/>
              <a:t>12</a:t>
            </a:r>
            <a:r>
              <a:rPr lang="de-CH" baseline="30000" dirty="0"/>
              <a:t>th</a:t>
            </a:r>
            <a:r>
              <a:rPr lang="de-CH" dirty="0"/>
              <a:t> January 2022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TE </a:t>
            </a:r>
            <a:r>
              <a:rPr lang="fr-FR" dirty="0" err="1"/>
              <a:t>Plenary</a:t>
            </a:r>
            <a:r>
              <a:rPr lang="fr-FR" dirty="0"/>
              <a:t> 2021-2022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72696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/>
              <a:t>12</a:t>
            </a:r>
            <a:r>
              <a:rPr lang="de-CH" baseline="30000" dirty="0"/>
              <a:t>th</a:t>
            </a:r>
            <a:r>
              <a:rPr lang="de-CH" dirty="0"/>
              <a:t> January 2022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TE </a:t>
            </a:r>
            <a:r>
              <a:rPr lang="fr-FR" dirty="0" err="1"/>
              <a:t>Plenary</a:t>
            </a:r>
            <a:r>
              <a:rPr lang="fr-FR" dirty="0"/>
              <a:t> 2021-2022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26556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9666000" y="6441742"/>
            <a:ext cx="1517702" cy="239688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23</a:t>
            </a:r>
            <a:r>
              <a:rPr lang="de-CH" baseline="30000" dirty="0"/>
              <a:t>th</a:t>
            </a:r>
            <a:r>
              <a:rPr lang="de-CH" dirty="0"/>
              <a:t> June 2022</a:t>
            </a:r>
            <a:endParaRPr lang="fr-FR" dirty="0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241360" y="6441742"/>
            <a:ext cx="4117760" cy="23968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i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dirty="0"/>
              <a:t>TE Induction 2022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295067" y="6441742"/>
            <a:ext cx="200932" cy="239688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490AA3F6-1618-3548-975A-DD1A2939A246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07624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09E1-6519-4041-842E-5879904EEBF6}" type="datetime3">
              <a:rPr lang="en-US" smtClean="0"/>
              <a:t>12 July 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2318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"/>
          <p:cNvGrpSpPr/>
          <p:nvPr/>
        </p:nvGrpSpPr>
        <p:grpSpPr>
          <a:xfrm>
            <a:off x="1365280" y="-142629"/>
            <a:ext cx="9448132" cy="7137994"/>
            <a:chOff x="0" y="0"/>
            <a:chExt cx="18896262" cy="14275986"/>
          </a:xfrm>
        </p:grpSpPr>
        <p:grpSp>
          <p:nvGrpSpPr>
            <p:cNvPr id="67" name="Group"/>
            <p:cNvGrpSpPr/>
            <p:nvPr/>
          </p:nvGrpSpPr>
          <p:grpSpPr>
            <a:xfrm>
              <a:off x="1253052" y="14031754"/>
              <a:ext cx="16435735" cy="244233"/>
              <a:chOff x="0" y="0"/>
              <a:chExt cx="16435735" cy="244231"/>
            </a:xfrm>
          </p:grpSpPr>
          <p:sp>
            <p:nvSpPr>
              <p:cNvPr id="59" name="Line"/>
              <p:cNvSpPr/>
              <p:nvPr/>
            </p:nvSpPr>
            <p:spPr>
              <a:xfrm flipH="1">
                <a:off x="-1" y="0"/>
                <a:ext cx="2" cy="24423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 sz="900"/>
              </a:p>
            </p:txBody>
          </p:sp>
          <p:sp>
            <p:nvSpPr>
              <p:cNvPr id="60" name="Line"/>
              <p:cNvSpPr/>
              <p:nvPr/>
            </p:nvSpPr>
            <p:spPr>
              <a:xfrm>
                <a:off x="16435733" y="0"/>
                <a:ext cx="2" cy="24423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 sz="900"/>
              </a:p>
            </p:txBody>
          </p:sp>
          <p:grpSp>
            <p:nvGrpSpPr>
              <p:cNvPr id="63" name="Group"/>
              <p:cNvGrpSpPr/>
              <p:nvPr/>
            </p:nvGrpSpPr>
            <p:grpSpPr>
              <a:xfrm>
                <a:off x="10494388" y="0"/>
                <a:ext cx="914404" cy="244232"/>
                <a:chOff x="0" y="0"/>
                <a:chExt cx="914403" cy="244231"/>
              </a:xfrm>
            </p:grpSpPr>
            <p:sp>
              <p:nvSpPr>
                <p:cNvPr id="61" name="Line"/>
                <p:cNvSpPr/>
                <p:nvPr/>
              </p:nvSpPr>
              <p:spPr>
                <a:xfrm>
                  <a:off x="91440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62" name="Line"/>
                <p:cNvSpPr/>
                <p:nvPr/>
              </p:nvSpPr>
              <p:spPr>
                <a:xfrm flipH="1">
                  <a:off x="-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 sz="900"/>
                </a:p>
              </p:txBody>
            </p:sp>
          </p:grpSp>
          <p:grpSp>
            <p:nvGrpSpPr>
              <p:cNvPr id="66" name="Group"/>
              <p:cNvGrpSpPr/>
              <p:nvPr/>
            </p:nvGrpSpPr>
            <p:grpSpPr>
              <a:xfrm>
                <a:off x="5007986" y="0"/>
                <a:ext cx="914404" cy="244232"/>
                <a:chOff x="0" y="0"/>
                <a:chExt cx="914403" cy="244231"/>
              </a:xfrm>
            </p:grpSpPr>
            <p:sp>
              <p:nvSpPr>
                <p:cNvPr id="64" name="Line"/>
                <p:cNvSpPr/>
                <p:nvPr/>
              </p:nvSpPr>
              <p:spPr>
                <a:xfrm>
                  <a:off x="91440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65" name="Line"/>
                <p:cNvSpPr/>
                <p:nvPr/>
              </p:nvSpPr>
              <p:spPr>
                <a:xfrm flipH="1">
                  <a:off x="-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 sz="900"/>
                </a:p>
              </p:txBody>
            </p:sp>
          </p:grpSp>
        </p:grpSp>
        <p:grpSp>
          <p:nvGrpSpPr>
            <p:cNvPr id="76" name="Group"/>
            <p:cNvGrpSpPr/>
            <p:nvPr/>
          </p:nvGrpSpPr>
          <p:grpSpPr>
            <a:xfrm>
              <a:off x="1253052" y="0"/>
              <a:ext cx="16435735" cy="244233"/>
              <a:chOff x="0" y="0"/>
              <a:chExt cx="16435735" cy="244231"/>
            </a:xfrm>
          </p:grpSpPr>
          <p:sp>
            <p:nvSpPr>
              <p:cNvPr id="68" name="Line"/>
              <p:cNvSpPr/>
              <p:nvPr/>
            </p:nvSpPr>
            <p:spPr>
              <a:xfrm flipH="1">
                <a:off x="-1" y="0"/>
                <a:ext cx="2" cy="24423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 sz="900"/>
              </a:p>
            </p:txBody>
          </p:sp>
          <p:sp>
            <p:nvSpPr>
              <p:cNvPr id="69" name="Line"/>
              <p:cNvSpPr/>
              <p:nvPr/>
            </p:nvSpPr>
            <p:spPr>
              <a:xfrm>
                <a:off x="16435733" y="0"/>
                <a:ext cx="2" cy="24423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 sz="900"/>
              </a:p>
            </p:txBody>
          </p:sp>
          <p:grpSp>
            <p:nvGrpSpPr>
              <p:cNvPr id="72" name="Group"/>
              <p:cNvGrpSpPr/>
              <p:nvPr/>
            </p:nvGrpSpPr>
            <p:grpSpPr>
              <a:xfrm>
                <a:off x="10494388" y="0"/>
                <a:ext cx="914404" cy="244232"/>
                <a:chOff x="0" y="0"/>
                <a:chExt cx="914403" cy="244231"/>
              </a:xfrm>
            </p:grpSpPr>
            <p:sp>
              <p:nvSpPr>
                <p:cNvPr id="70" name="Line"/>
                <p:cNvSpPr/>
                <p:nvPr/>
              </p:nvSpPr>
              <p:spPr>
                <a:xfrm>
                  <a:off x="91440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71" name="Line"/>
                <p:cNvSpPr/>
                <p:nvPr/>
              </p:nvSpPr>
              <p:spPr>
                <a:xfrm flipH="1">
                  <a:off x="-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 sz="900"/>
                </a:p>
              </p:txBody>
            </p:sp>
          </p:grpSp>
          <p:grpSp>
            <p:nvGrpSpPr>
              <p:cNvPr id="75" name="Group"/>
              <p:cNvGrpSpPr/>
              <p:nvPr/>
            </p:nvGrpSpPr>
            <p:grpSpPr>
              <a:xfrm>
                <a:off x="5007986" y="0"/>
                <a:ext cx="914404" cy="244232"/>
                <a:chOff x="0" y="0"/>
                <a:chExt cx="914403" cy="244231"/>
              </a:xfrm>
            </p:grpSpPr>
            <p:sp>
              <p:nvSpPr>
                <p:cNvPr id="73" name="Line"/>
                <p:cNvSpPr/>
                <p:nvPr/>
              </p:nvSpPr>
              <p:spPr>
                <a:xfrm>
                  <a:off x="91440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74" name="Line"/>
                <p:cNvSpPr/>
                <p:nvPr/>
              </p:nvSpPr>
              <p:spPr>
                <a:xfrm flipH="1">
                  <a:off x="-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 sz="900"/>
                </a:p>
              </p:txBody>
            </p:sp>
          </p:grpSp>
        </p:grpSp>
        <p:grpSp>
          <p:nvGrpSpPr>
            <p:cNvPr id="83" name="Group"/>
            <p:cNvGrpSpPr/>
            <p:nvPr/>
          </p:nvGrpSpPr>
          <p:grpSpPr>
            <a:xfrm>
              <a:off x="0" y="2570118"/>
              <a:ext cx="245504" cy="10058272"/>
              <a:chOff x="0" y="-1"/>
              <a:chExt cx="245503" cy="10058271"/>
            </a:xfrm>
          </p:grpSpPr>
          <p:sp>
            <p:nvSpPr>
              <p:cNvPr id="77" name="Line"/>
              <p:cNvSpPr/>
              <p:nvPr/>
            </p:nvSpPr>
            <p:spPr>
              <a:xfrm flipH="1" flipV="1">
                <a:off x="1270" y="-2"/>
                <a:ext cx="244234" cy="3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 sz="900"/>
              </a:p>
            </p:txBody>
          </p:sp>
          <p:sp>
            <p:nvSpPr>
              <p:cNvPr id="78" name="Line"/>
              <p:cNvSpPr/>
              <p:nvPr/>
            </p:nvSpPr>
            <p:spPr>
              <a:xfrm flipH="1">
                <a:off x="1270" y="914269"/>
                <a:ext cx="244234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 sz="900"/>
              </a:p>
            </p:txBody>
          </p:sp>
          <p:sp>
            <p:nvSpPr>
              <p:cNvPr id="79" name="Line"/>
              <p:cNvSpPr/>
              <p:nvPr/>
            </p:nvSpPr>
            <p:spPr>
              <a:xfrm flipH="1">
                <a:off x="1270" y="10058269"/>
                <a:ext cx="244234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 sz="900"/>
              </a:p>
            </p:txBody>
          </p:sp>
          <p:sp>
            <p:nvSpPr>
              <p:cNvPr id="80" name="Line"/>
              <p:cNvSpPr/>
              <p:nvPr/>
            </p:nvSpPr>
            <p:spPr>
              <a:xfrm flipH="1">
                <a:off x="0" y="5866433"/>
                <a:ext cx="244229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 sz="900"/>
              </a:p>
            </p:txBody>
          </p:sp>
          <p:sp>
            <p:nvSpPr>
              <p:cNvPr id="81" name="Line"/>
              <p:cNvSpPr/>
              <p:nvPr/>
            </p:nvSpPr>
            <p:spPr>
              <a:xfrm flipH="1">
                <a:off x="0" y="5074030"/>
                <a:ext cx="244229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 sz="900"/>
              </a:p>
            </p:txBody>
          </p:sp>
          <p:sp>
            <p:nvSpPr>
              <p:cNvPr id="82" name="Line"/>
              <p:cNvSpPr/>
              <p:nvPr/>
            </p:nvSpPr>
            <p:spPr>
              <a:xfrm flipH="1">
                <a:off x="0" y="9262899"/>
                <a:ext cx="244229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 sz="900"/>
              </a:p>
            </p:txBody>
          </p:sp>
        </p:grpSp>
        <p:grpSp>
          <p:nvGrpSpPr>
            <p:cNvPr id="90" name="Group"/>
            <p:cNvGrpSpPr/>
            <p:nvPr/>
          </p:nvGrpSpPr>
          <p:grpSpPr>
            <a:xfrm>
              <a:off x="18650759" y="2570118"/>
              <a:ext cx="245504" cy="10058272"/>
              <a:chOff x="0" y="-1"/>
              <a:chExt cx="245503" cy="10058271"/>
            </a:xfrm>
          </p:grpSpPr>
          <p:sp>
            <p:nvSpPr>
              <p:cNvPr id="84" name="Line"/>
              <p:cNvSpPr/>
              <p:nvPr/>
            </p:nvSpPr>
            <p:spPr>
              <a:xfrm flipH="1" flipV="1">
                <a:off x="1270" y="-2"/>
                <a:ext cx="244234" cy="3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 sz="900"/>
              </a:p>
            </p:txBody>
          </p:sp>
          <p:sp>
            <p:nvSpPr>
              <p:cNvPr id="85" name="Line"/>
              <p:cNvSpPr/>
              <p:nvPr/>
            </p:nvSpPr>
            <p:spPr>
              <a:xfrm flipH="1">
                <a:off x="1270" y="914269"/>
                <a:ext cx="244234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 sz="900"/>
              </a:p>
            </p:txBody>
          </p:sp>
          <p:sp>
            <p:nvSpPr>
              <p:cNvPr id="86" name="Line"/>
              <p:cNvSpPr/>
              <p:nvPr/>
            </p:nvSpPr>
            <p:spPr>
              <a:xfrm flipH="1">
                <a:off x="1270" y="10058269"/>
                <a:ext cx="244234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 sz="900"/>
              </a:p>
            </p:txBody>
          </p:sp>
          <p:sp>
            <p:nvSpPr>
              <p:cNvPr id="87" name="Line"/>
              <p:cNvSpPr/>
              <p:nvPr/>
            </p:nvSpPr>
            <p:spPr>
              <a:xfrm flipH="1">
                <a:off x="0" y="5866433"/>
                <a:ext cx="244229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 sz="900"/>
              </a:p>
            </p:txBody>
          </p:sp>
          <p:sp>
            <p:nvSpPr>
              <p:cNvPr id="88" name="Line"/>
              <p:cNvSpPr/>
              <p:nvPr/>
            </p:nvSpPr>
            <p:spPr>
              <a:xfrm flipH="1">
                <a:off x="0" y="5074030"/>
                <a:ext cx="244229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 sz="900"/>
              </a:p>
            </p:txBody>
          </p:sp>
          <p:sp>
            <p:nvSpPr>
              <p:cNvPr id="89" name="Line"/>
              <p:cNvSpPr/>
              <p:nvPr/>
            </p:nvSpPr>
            <p:spPr>
              <a:xfrm flipH="1">
                <a:off x="0" y="9262899"/>
                <a:ext cx="244229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 sz="900"/>
              </a:p>
            </p:txBody>
          </p:sp>
        </p:grpSp>
      </p:grpSp>
      <p:sp>
        <p:nvSpPr>
          <p:cNvPr id="92" name="Rectangle"/>
          <p:cNvSpPr/>
          <p:nvPr/>
        </p:nvSpPr>
        <p:spPr>
          <a:xfrm>
            <a:off x="1524460" y="6323774"/>
            <a:ext cx="10693959" cy="546096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 algn="ctr" defTabSz="457081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"/>
          </a:p>
        </p:txBody>
      </p:sp>
      <p:pic>
        <p:nvPicPr>
          <p:cNvPr id="93" name="RGB_White-Seal_White-Mark_SC_Horizontal–400dpi.png" descr="RGB_White-Seal_White-Mark_SC_Horizontal–400dp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643" y="6457860"/>
            <a:ext cx="1570469" cy="263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94" name="20160714_001-2-Edit_blueppt.jpg" descr="20160714_001-2-Edit_blue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0313" y="-1"/>
            <a:ext cx="12259271" cy="8464753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Rectangle"/>
          <p:cNvSpPr/>
          <p:nvPr/>
        </p:nvSpPr>
        <p:spPr>
          <a:xfrm>
            <a:off x="-26879" y="4891939"/>
            <a:ext cx="12245758" cy="1968914"/>
          </a:xfrm>
          <a:prstGeom prst="rect">
            <a:avLst/>
          </a:prstGeom>
          <a:gradFill>
            <a:gsLst>
              <a:gs pos="0">
                <a:srgbClr val="1F497D">
                  <a:alpha val="61000"/>
                </a:srgbClr>
              </a:gs>
              <a:gs pos="100000">
                <a:schemeClr val="accent3">
                  <a:alpha val="0"/>
                </a:schemeClr>
              </a:gs>
            </a:gsLst>
            <a:lin ang="16200000"/>
          </a:gradFill>
          <a:ln w="12700">
            <a:miter lim="400000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45719" tIns="45719" rIns="45719" bIns="45719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sz="900"/>
          </a:p>
        </p:txBody>
      </p:sp>
      <p:sp>
        <p:nvSpPr>
          <p:cNvPr id="9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82789" y="4891939"/>
            <a:ext cx="8226426" cy="805054"/>
          </a:xfrm>
          <a:prstGeom prst="rect">
            <a:avLst/>
          </a:prstGeom>
        </p:spPr>
        <p:txBody>
          <a:bodyPr anchor="b"/>
          <a:lstStyle>
            <a:lvl1pPr marL="0" indent="0" algn="ctr">
              <a:buSzTx/>
              <a:buFontTx/>
              <a:buNone/>
              <a:defRPr sz="2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0" indent="0" algn="ctr">
              <a:buSzTx/>
              <a:buFontTx/>
              <a:buNone/>
              <a:defRPr sz="2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marL="0" indent="0" algn="ctr">
              <a:buSzTx/>
              <a:buFontTx/>
              <a:buNone/>
              <a:defRPr sz="2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0" indent="0" algn="ctr">
              <a:buSzTx/>
              <a:buFontTx/>
              <a:buNone/>
              <a:defRPr sz="2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0" indent="0" algn="ctr">
              <a:buSzTx/>
              <a:buFontTx/>
              <a:buNone/>
              <a:defRPr sz="2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Rectangle"/>
          <p:cNvSpPr/>
          <p:nvPr/>
        </p:nvSpPr>
        <p:spPr>
          <a:xfrm>
            <a:off x="-26879" y="2183808"/>
            <a:ext cx="12245758" cy="2183809"/>
          </a:xfrm>
          <a:prstGeom prst="rect">
            <a:avLst/>
          </a:prstGeom>
          <a:solidFill>
            <a:srgbClr val="00395A">
              <a:alpha val="90000"/>
            </a:srgbClr>
          </a:solidFill>
          <a:ln w="12700">
            <a:solidFill>
              <a:srgbClr val="4A7EBB"/>
            </a:solidFill>
          </a:ln>
        </p:spPr>
        <p:txBody>
          <a:bodyPr lIns="45719" tIns="45719" rIns="45719" bIns="45719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sz="900"/>
          </a:p>
        </p:txBody>
      </p:sp>
      <p:sp>
        <p:nvSpPr>
          <p:cNvPr id="98" name="Rectangle"/>
          <p:cNvSpPr>
            <a:spLocks noGrp="1"/>
          </p:cNvSpPr>
          <p:nvPr>
            <p:ph type="body" sz="half" idx="13"/>
          </p:nvPr>
        </p:nvSpPr>
        <p:spPr>
          <a:xfrm>
            <a:off x="2363" y="2538981"/>
            <a:ext cx="12187276" cy="1574801"/>
          </a:xfrm>
          <a:prstGeom prst="rect">
            <a:avLst/>
          </a:prstGeom>
        </p:spPr>
        <p:txBody>
          <a:bodyPr anchor="ctr"/>
          <a:lstStyle>
            <a:lvl1pPr marL="62162" indent="-62162">
              <a:defRPr sz="4800"/>
            </a:lvl1pPr>
          </a:lstStyle>
          <a:p>
            <a:pPr marL="124324" indent="-124324">
              <a:defRPr sz="4800"/>
            </a:pPr>
            <a:endParaRPr/>
          </a:p>
        </p:txBody>
      </p:sp>
      <p:pic>
        <p:nvPicPr>
          <p:cNvPr id="99" name="image3.png" descr="image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54" y="71521"/>
            <a:ext cx="2842338" cy="1020401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762695" y="6187076"/>
            <a:ext cx="314506" cy="3385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517790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26.01.23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Steinar Stapnes - Future Colliders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913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592A2-ECC3-0E4A-B463-89504456CB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23275" y="6386861"/>
            <a:ext cx="2085352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6/07/2023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48729-6195-DD44-A2D3-291CAFCD7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96340" y="639579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The US Magnet Development Program - FCC Week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52858-B553-9448-B8BF-6E8AE7847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501600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 dirty="0"/>
              <a:t>Click to </a:t>
            </a:r>
            <a:r>
              <a:rPr lang="fr-CH" dirty="0" err="1"/>
              <a:t>edit</a:t>
            </a:r>
            <a:r>
              <a:rPr lang="fr-CH" dirty="0"/>
              <a:t> Master </a:t>
            </a:r>
            <a:r>
              <a:rPr lang="fr-CH" dirty="0" err="1"/>
              <a:t>text</a:t>
            </a:r>
            <a:r>
              <a:rPr lang="fr-CH" dirty="0"/>
              <a:t> styles</a:t>
            </a:r>
          </a:p>
          <a:p>
            <a:pPr lvl="1" eaLnBrk="1" latinLnBrk="0" hangingPunct="1"/>
            <a:r>
              <a:rPr lang="fr-CH" dirty="0"/>
              <a:t>Second </a:t>
            </a:r>
            <a:r>
              <a:rPr lang="fr-CH" dirty="0" err="1"/>
              <a:t>level</a:t>
            </a:r>
            <a:endParaRPr lang="fr-CH" dirty="0"/>
          </a:p>
          <a:p>
            <a:pPr lvl="2" eaLnBrk="1" latinLnBrk="0" hangingPunct="1"/>
            <a:r>
              <a:rPr lang="fr-CH" dirty="0" err="1"/>
              <a:t>Third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lang="fr-CH" dirty="0"/>
          </a:p>
          <a:p>
            <a:pPr lvl="3" eaLnBrk="1" latinLnBrk="0" hangingPunct="1"/>
            <a:r>
              <a:rPr lang="fr-CH" dirty="0" err="1"/>
              <a:t>Fourth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lang="fr-CH" dirty="0"/>
          </a:p>
          <a:p>
            <a:pPr lvl="4" eaLnBrk="1" latinLnBrk="0" hangingPunct="1"/>
            <a:r>
              <a:rPr lang="fr-CH" dirty="0" err="1"/>
              <a:t>Fifth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kumimoji="0" lang="en-US" dirty="0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7583093" y="641734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6/07/2023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373720" y="641734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The US Magnet Development Program - FCC Week 2023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1637" y="6484492"/>
            <a:ext cx="300082" cy="2308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45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 page colour or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0B6E0-915E-6A4B-BE3D-83464DDC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F185B5-CF74-D44D-A9E3-83166F09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26.01.23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60124-268E-2640-B552-632FCB92FC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D4B92-ED84-1D4C-81AB-7D7F79EF892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Steinar Stapnes - Future Colliders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E223B3-FDCC-6949-9C0B-F052B97037C1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5082788-0C78-F842-A18F-84667EAC7E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7988" y="6364800"/>
            <a:ext cx="4953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979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/>
              <a:t>12</a:t>
            </a:r>
            <a:r>
              <a:rPr lang="de-CH" baseline="30000" dirty="0"/>
              <a:t>th</a:t>
            </a:r>
            <a:r>
              <a:rPr lang="de-CH" dirty="0"/>
              <a:t> January 2022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TE </a:t>
            </a:r>
            <a:r>
              <a:rPr lang="fr-FR" dirty="0" err="1"/>
              <a:t>Plenary</a:t>
            </a:r>
            <a:r>
              <a:rPr lang="fr-FR" dirty="0"/>
              <a:t> 2021-2022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/>
              <a:t>12</a:t>
            </a:r>
            <a:r>
              <a:rPr lang="de-CH" baseline="30000" dirty="0"/>
              <a:t>th</a:t>
            </a:r>
            <a:r>
              <a:rPr lang="de-CH" dirty="0"/>
              <a:t> January 2022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TE </a:t>
            </a:r>
            <a:r>
              <a:rPr lang="fr-FR" dirty="0" err="1"/>
              <a:t>Plenary</a:t>
            </a:r>
            <a:r>
              <a:rPr lang="fr-FR" dirty="0"/>
              <a:t> 2021-2022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4634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7441-B772-D048-9C1B-F8600B03CAE1}" type="datetime3">
              <a:rPr lang="en-US" smtClean="0"/>
              <a:t>12 July 2023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619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CAFC2-26B6-134E-85E5-5D171C2C5E12}" type="datetime3">
              <a:rPr lang="en-US" smtClean="0"/>
              <a:t>12 July 2023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158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/>
              <a:t>12</a:t>
            </a:r>
            <a:r>
              <a:rPr lang="de-CH" baseline="30000" dirty="0"/>
              <a:t>th</a:t>
            </a:r>
            <a:r>
              <a:rPr lang="de-CH" dirty="0"/>
              <a:t> January 2022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TE </a:t>
            </a:r>
            <a:r>
              <a:rPr lang="fr-FR" dirty="0" err="1"/>
              <a:t>Plenary</a:t>
            </a:r>
            <a:r>
              <a:rPr lang="fr-FR" dirty="0"/>
              <a:t> 2021-2022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96000" y="465592"/>
            <a:ext cx="10800000" cy="89039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6000" y="1752451"/>
            <a:ext cx="10800000" cy="44093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9666000" y="6441742"/>
            <a:ext cx="1517702" cy="239688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12</a:t>
            </a:r>
            <a:r>
              <a:rPr lang="de-CH" baseline="30000" dirty="0"/>
              <a:t>th</a:t>
            </a:r>
            <a:r>
              <a:rPr lang="de-CH" dirty="0"/>
              <a:t> January 2022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241360" y="6441742"/>
            <a:ext cx="4117760" cy="23968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i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dirty="0"/>
              <a:t>TE </a:t>
            </a:r>
            <a:r>
              <a:rPr lang="fr-FR" dirty="0" err="1"/>
              <a:t>Plenary</a:t>
            </a:r>
            <a:r>
              <a:rPr lang="fr-FR" dirty="0"/>
              <a:t> 2021-2022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295067" y="6441742"/>
            <a:ext cx="200932" cy="239688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490AA3F6-1618-3548-975A-DD1A2939A246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2423160" cy="216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2433209" y="0"/>
            <a:ext cx="2423160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4868337" y="0"/>
            <a:ext cx="2423160" cy="21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301248" y="0"/>
            <a:ext cx="2423160" cy="216000"/>
          </a:xfrm>
          <a:prstGeom prst="rect">
            <a:avLst/>
          </a:prstGeom>
          <a:solidFill>
            <a:srgbClr val="62C5D3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8" name="Connecteur droit 12">
            <a:extLst>
              <a:ext uri="{FF2B5EF4-FFF2-40B4-BE49-F238E27FC236}">
                <a16:creationId xmlns:a16="http://schemas.microsoft.com/office/drawing/2014/main" id="{4128B1BF-846D-3644-9C11-D98A5A5179E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271238" y="6558319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9734158" y="0"/>
            <a:ext cx="2457841" cy="216000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ZoneTexte 15">
            <a:extLst>
              <a:ext uri="{FF2B5EF4-FFF2-40B4-BE49-F238E27FC236}">
                <a16:creationId xmlns:a16="http://schemas.microsoft.com/office/drawing/2014/main" id="{DD78DBB9-3B01-D842-8439-DBF096CF7283}"/>
              </a:ext>
            </a:extLst>
          </p:cNvPr>
          <p:cNvSpPr txBox="1"/>
          <p:nvPr userDrawn="1"/>
        </p:nvSpPr>
        <p:spPr>
          <a:xfrm>
            <a:off x="696000" y="6558319"/>
            <a:ext cx="473857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fr-FR" sz="800" dirty="0"/>
              <a:t>CERN</a:t>
            </a:r>
          </a:p>
        </p:txBody>
      </p:sp>
      <p:cxnSp>
        <p:nvCxnSpPr>
          <p:cNvPr id="21" name="Connecteur droit 12">
            <a:extLst>
              <a:ext uri="{FF2B5EF4-FFF2-40B4-BE49-F238E27FC236}">
                <a16:creationId xmlns:a16="http://schemas.microsoft.com/office/drawing/2014/main" id="{99BBD5A4-7E5D-9346-BD7B-2829B7FF3682}"/>
              </a:ext>
            </a:extLst>
          </p:cNvPr>
          <p:cNvCxnSpPr>
            <a:cxnSpLocks/>
          </p:cNvCxnSpPr>
          <p:nvPr userDrawn="1"/>
        </p:nvCxnSpPr>
        <p:spPr>
          <a:xfrm flipV="1">
            <a:off x="1094133" y="6558319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6453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806" r:id="rId2"/>
    <p:sldLayoutId id="2147483812" r:id="rId3"/>
    <p:sldLayoutId id="2147483813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1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6000" y="1767565"/>
            <a:ext cx="10800000" cy="44093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9666000" y="6440400"/>
            <a:ext cx="1517702" cy="246511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12</a:t>
            </a:r>
            <a:r>
              <a:rPr lang="de-CH" baseline="30000" dirty="0"/>
              <a:t>th</a:t>
            </a:r>
            <a:r>
              <a:rPr lang="de-CH" dirty="0"/>
              <a:t> January 2022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242000" y="6440400"/>
            <a:ext cx="4114800" cy="24651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i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dirty="0"/>
              <a:t>TE </a:t>
            </a:r>
            <a:r>
              <a:rPr lang="fr-FR" dirty="0" err="1"/>
              <a:t>Plenary</a:t>
            </a:r>
            <a:r>
              <a:rPr lang="fr-FR" dirty="0"/>
              <a:t> 2021-2022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296800" y="6440400"/>
            <a:ext cx="215082" cy="246511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490AA3F6-1618-3548-975A-DD1A2939A246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Rectangle 7"/>
          <p:cNvSpPr/>
          <p:nvPr userDrawn="1"/>
        </p:nvSpPr>
        <p:spPr>
          <a:xfrm>
            <a:off x="2423160" y="0"/>
            <a:ext cx="366804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6097602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142399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ZoneTexte 15">
            <a:extLst>
              <a:ext uri="{FF2B5EF4-FFF2-40B4-BE49-F238E27FC236}">
                <a16:creationId xmlns:a16="http://schemas.microsoft.com/office/drawing/2014/main" id="{DD78DBB9-3B01-D842-8439-DBF096CF7283}"/>
              </a:ext>
            </a:extLst>
          </p:cNvPr>
          <p:cNvSpPr txBox="1"/>
          <p:nvPr userDrawn="1"/>
        </p:nvSpPr>
        <p:spPr>
          <a:xfrm>
            <a:off x="696000" y="6558319"/>
            <a:ext cx="473857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fr-FR" sz="800" dirty="0"/>
              <a:t>CERN</a:t>
            </a:r>
          </a:p>
        </p:txBody>
      </p:sp>
      <p:cxnSp>
        <p:nvCxnSpPr>
          <p:cNvPr id="17" name="Connecteur droit 12">
            <a:extLst>
              <a:ext uri="{FF2B5EF4-FFF2-40B4-BE49-F238E27FC236}">
                <a16:creationId xmlns:a16="http://schemas.microsoft.com/office/drawing/2014/main" id="{99BBD5A4-7E5D-9346-BD7B-2829B7FF3682}"/>
              </a:ext>
            </a:extLst>
          </p:cNvPr>
          <p:cNvCxnSpPr>
            <a:cxnSpLocks/>
          </p:cNvCxnSpPr>
          <p:nvPr userDrawn="1"/>
        </p:nvCxnSpPr>
        <p:spPr>
          <a:xfrm flipV="1">
            <a:off x="1094133" y="6558319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2">
            <a:extLst>
              <a:ext uri="{FF2B5EF4-FFF2-40B4-BE49-F238E27FC236}">
                <a16:creationId xmlns:a16="http://schemas.microsoft.com/office/drawing/2014/main" id="{B1B3F23D-1F79-434F-819F-04DAA392495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271238" y="6558319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0" y="0"/>
            <a:ext cx="2423160" cy="216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118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807" r:id="rId2"/>
    <p:sldLayoutId id="2147483827" r:id="rId3"/>
    <p:sldLayoutId id="2147483828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438" userDrawn="1">
          <p15:clr>
            <a:srgbClr val="F26B43"/>
          </p15:clr>
        </p15:guide>
        <p15:guide id="5" orient="horz" pos="30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6000" y="1767565"/>
            <a:ext cx="10800000" cy="44093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9666000" y="6440400"/>
            <a:ext cx="1517702" cy="232864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12</a:t>
            </a:r>
            <a:r>
              <a:rPr lang="de-CH" baseline="30000" dirty="0"/>
              <a:t>th</a:t>
            </a:r>
            <a:r>
              <a:rPr lang="de-CH" dirty="0"/>
              <a:t> January 2022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242000" y="6440400"/>
            <a:ext cx="4114800" cy="23286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i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dirty="0"/>
              <a:t>TE </a:t>
            </a:r>
            <a:r>
              <a:rPr lang="fr-FR" dirty="0" err="1"/>
              <a:t>Plenary</a:t>
            </a:r>
            <a:r>
              <a:rPr lang="fr-FR" dirty="0"/>
              <a:t> 2021-2022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296800" y="6440400"/>
            <a:ext cx="155940" cy="232864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490AA3F6-1618-3548-975A-DD1A2939A246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4856369" y="0"/>
            <a:ext cx="4286833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142399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ZoneTexte 15">
            <a:extLst>
              <a:ext uri="{FF2B5EF4-FFF2-40B4-BE49-F238E27FC236}">
                <a16:creationId xmlns:a16="http://schemas.microsoft.com/office/drawing/2014/main" id="{079C62F9-24ED-CD48-8055-036B4D11F5A4}"/>
              </a:ext>
            </a:extLst>
          </p:cNvPr>
          <p:cNvSpPr txBox="1"/>
          <p:nvPr userDrawn="1"/>
        </p:nvSpPr>
        <p:spPr>
          <a:xfrm>
            <a:off x="696000" y="6558319"/>
            <a:ext cx="473857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fr-FR" sz="800" dirty="0"/>
              <a:t>CERN</a:t>
            </a:r>
          </a:p>
        </p:txBody>
      </p:sp>
      <p:cxnSp>
        <p:nvCxnSpPr>
          <p:cNvPr id="17" name="Connecteur droit 12">
            <a:extLst>
              <a:ext uri="{FF2B5EF4-FFF2-40B4-BE49-F238E27FC236}">
                <a16:creationId xmlns:a16="http://schemas.microsoft.com/office/drawing/2014/main" id="{912FCC47-0B49-8E41-B4C0-94C1690E4773}"/>
              </a:ext>
            </a:extLst>
          </p:cNvPr>
          <p:cNvCxnSpPr>
            <a:cxnSpLocks/>
          </p:cNvCxnSpPr>
          <p:nvPr userDrawn="1"/>
        </p:nvCxnSpPr>
        <p:spPr>
          <a:xfrm flipV="1">
            <a:off x="1094133" y="6558319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2">
            <a:extLst>
              <a:ext uri="{FF2B5EF4-FFF2-40B4-BE49-F238E27FC236}">
                <a16:creationId xmlns:a16="http://schemas.microsoft.com/office/drawing/2014/main" id="{F8F8397F-520E-414A-A77D-EDE33F3B55F1}"/>
              </a:ext>
            </a:extLst>
          </p:cNvPr>
          <p:cNvCxnSpPr>
            <a:cxnSpLocks/>
          </p:cNvCxnSpPr>
          <p:nvPr userDrawn="1"/>
        </p:nvCxnSpPr>
        <p:spPr>
          <a:xfrm flipV="1">
            <a:off x="11271238" y="6558319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 userDrawn="1"/>
        </p:nvSpPr>
        <p:spPr>
          <a:xfrm>
            <a:off x="2433209" y="0"/>
            <a:ext cx="2423160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859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808" r:id="rId2"/>
    <p:sldLayoutId id="2147483818" r:id="rId3"/>
    <p:sldLayoutId id="2147483832" r:id="rId4"/>
    <p:sldLayoutId id="2147483833" r:id="rId5"/>
    <p:sldLayoutId id="2147483835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438">
          <p15:clr>
            <a:srgbClr val="F26B43"/>
          </p15:clr>
        </p15:guide>
        <p15:guide id="4" pos="724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6000" y="1767565"/>
            <a:ext cx="10800000" cy="44093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9666000" y="6440400"/>
            <a:ext cx="1517702" cy="246512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12</a:t>
            </a:r>
            <a:r>
              <a:rPr lang="de-CH" baseline="30000" dirty="0"/>
              <a:t>th</a:t>
            </a:r>
            <a:r>
              <a:rPr lang="de-CH" dirty="0"/>
              <a:t> January 2022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242000" y="6440400"/>
            <a:ext cx="4114800" cy="2465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i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dirty="0"/>
              <a:t>TE </a:t>
            </a:r>
            <a:r>
              <a:rPr lang="fr-FR" dirty="0" err="1"/>
              <a:t>Plenary</a:t>
            </a:r>
            <a:r>
              <a:rPr lang="fr-FR" dirty="0"/>
              <a:t> 2021-2022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296800" y="6440400"/>
            <a:ext cx="185920" cy="24651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490AA3F6-1618-3548-975A-DD1A2939A246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04560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291497" y="0"/>
            <a:ext cx="4896502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ZoneTexte 15">
            <a:extLst>
              <a:ext uri="{FF2B5EF4-FFF2-40B4-BE49-F238E27FC236}">
                <a16:creationId xmlns:a16="http://schemas.microsoft.com/office/drawing/2014/main" id="{61AA5364-A8BF-8A4C-BE25-4A9FAAD90CD8}"/>
              </a:ext>
            </a:extLst>
          </p:cNvPr>
          <p:cNvSpPr txBox="1"/>
          <p:nvPr userDrawn="1"/>
        </p:nvSpPr>
        <p:spPr>
          <a:xfrm>
            <a:off x="696000" y="6558319"/>
            <a:ext cx="473857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fr-FR" sz="800" dirty="0"/>
              <a:t>CERN</a:t>
            </a:r>
          </a:p>
        </p:txBody>
      </p:sp>
      <p:cxnSp>
        <p:nvCxnSpPr>
          <p:cNvPr id="15" name="Connecteur droit 12">
            <a:extLst>
              <a:ext uri="{FF2B5EF4-FFF2-40B4-BE49-F238E27FC236}">
                <a16:creationId xmlns:a16="http://schemas.microsoft.com/office/drawing/2014/main" id="{78471F73-33EC-6A47-9A10-6CDC9C7AF48F}"/>
              </a:ext>
            </a:extLst>
          </p:cNvPr>
          <p:cNvCxnSpPr>
            <a:cxnSpLocks/>
          </p:cNvCxnSpPr>
          <p:nvPr userDrawn="1"/>
        </p:nvCxnSpPr>
        <p:spPr>
          <a:xfrm flipV="1">
            <a:off x="1094133" y="6558319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2">
            <a:extLst>
              <a:ext uri="{FF2B5EF4-FFF2-40B4-BE49-F238E27FC236}">
                <a16:creationId xmlns:a16="http://schemas.microsoft.com/office/drawing/2014/main" id="{10DD5E06-1134-3F44-A7C2-1EA71EE24B21}"/>
              </a:ext>
            </a:extLst>
          </p:cNvPr>
          <p:cNvCxnSpPr>
            <a:cxnSpLocks/>
          </p:cNvCxnSpPr>
          <p:nvPr userDrawn="1"/>
        </p:nvCxnSpPr>
        <p:spPr>
          <a:xfrm flipV="1">
            <a:off x="11271238" y="6558319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 userDrawn="1"/>
        </p:nvSpPr>
        <p:spPr>
          <a:xfrm>
            <a:off x="4868337" y="0"/>
            <a:ext cx="2423160" cy="21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771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809" r:id="rId2"/>
    <p:sldLayoutId id="2147483829" r:id="rId3"/>
    <p:sldLayoutId id="2147483830" r:id="rId4"/>
    <p:sldLayoutId id="2147483831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680" userDrawn="1">
          <p15:clr>
            <a:srgbClr val="F26B43"/>
          </p15:clr>
        </p15:guide>
        <p15:guide id="3" pos="438">
          <p15:clr>
            <a:srgbClr val="F26B43"/>
          </p15:clr>
        </p15:guide>
        <p15:guide id="4" pos="7242">
          <p15:clr>
            <a:srgbClr val="F26B43"/>
          </p15:clr>
        </p15:guide>
        <p15:guide id="5" orient="horz" pos="30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6000" y="1767565"/>
            <a:ext cx="10800000" cy="44093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9666000" y="6440400"/>
            <a:ext cx="1517702" cy="246512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12</a:t>
            </a:r>
            <a:r>
              <a:rPr lang="de-CH" baseline="30000" dirty="0"/>
              <a:t>th</a:t>
            </a:r>
            <a:r>
              <a:rPr lang="de-CH" dirty="0"/>
              <a:t> January 2022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242000" y="6440400"/>
            <a:ext cx="4114800" cy="2465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i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dirty="0"/>
              <a:t>TE </a:t>
            </a:r>
            <a:r>
              <a:rPr lang="fr-FR" dirty="0" err="1"/>
              <a:t>Plenary</a:t>
            </a:r>
            <a:r>
              <a:rPr lang="fr-FR" dirty="0"/>
              <a:t> 2021-2022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296800" y="6440400"/>
            <a:ext cx="215082" cy="24651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490AA3F6-1618-3548-975A-DD1A2939A246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045600" y="0"/>
            <a:ext cx="4255648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9724407" y="0"/>
            <a:ext cx="2458555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ZoneTexte 15">
            <a:extLst>
              <a:ext uri="{FF2B5EF4-FFF2-40B4-BE49-F238E27FC236}">
                <a16:creationId xmlns:a16="http://schemas.microsoft.com/office/drawing/2014/main" id="{84603DAF-5012-AB4F-86D1-1F45BF27A37C}"/>
              </a:ext>
            </a:extLst>
          </p:cNvPr>
          <p:cNvSpPr txBox="1"/>
          <p:nvPr userDrawn="1"/>
        </p:nvSpPr>
        <p:spPr>
          <a:xfrm>
            <a:off x="696000" y="6558319"/>
            <a:ext cx="473857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fr-FR" sz="800" dirty="0"/>
              <a:t>CERN</a:t>
            </a:r>
          </a:p>
        </p:txBody>
      </p:sp>
      <p:cxnSp>
        <p:nvCxnSpPr>
          <p:cNvPr id="17" name="Connecteur droit 12">
            <a:extLst>
              <a:ext uri="{FF2B5EF4-FFF2-40B4-BE49-F238E27FC236}">
                <a16:creationId xmlns:a16="http://schemas.microsoft.com/office/drawing/2014/main" id="{9285BDF2-1C98-1749-8440-26E71FFDC03F}"/>
              </a:ext>
            </a:extLst>
          </p:cNvPr>
          <p:cNvCxnSpPr>
            <a:cxnSpLocks/>
          </p:cNvCxnSpPr>
          <p:nvPr userDrawn="1"/>
        </p:nvCxnSpPr>
        <p:spPr>
          <a:xfrm flipV="1">
            <a:off x="1094133" y="6558319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2">
            <a:extLst>
              <a:ext uri="{FF2B5EF4-FFF2-40B4-BE49-F238E27FC236}">
                <a16:creationId xmlns:a16="http://schemas.microsoft.com/office/drawing/2014/main" id="{EA94AF57-1271-7C49-BCA7-80F03952DFE6}"/>
              </a:ext>
            </a:extLst>
          </p:cNvPr>
          <p:cNvCxnSpPr>
            <a:cxnSpLocks/>
          </p:cNvCxnSpPr>
          <p:nvPr userDrawn="1"/>
        </p:nvCxnSpPr>
        <p:spPr>
          <a:xfrm flipV="1">
            <a:off x="11271238" y="6558319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 userDrawn="1"/>
        </p:nvSpPr>
        <p:spPr>
          <a:xfrm>
            <a:off x="7301248" y="0"/>
            <a:ext cx="2423160" cy="216000"/>
          </a:xfrm>
          <a:prstGeom prst="rect">
            <a:avLst/>
          </a:prstGeom>
          <a:solidFill>
            <a:srgbClr val="62C5D3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798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810" r:id="rId2"/>
    <p:sldLayoutId id="2147483821" r:id="rId3"/>
    <p:sldLayoutId id="2147483822" r:id="rId4"/>
    <p:sldLayoutId id="2147483836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438">
          <p15:clr>
            <a:srgbClr val="F26B43"/>
          </p15:clr>
        </p15:guide>
        <p15:guide id="4" pos="7242">
          <p15:clr>
            <a:srgbClr val="F26B43"/>
          </p15:clr>
        </p15:guide>
        <p15:guide id="5" orient="horz" pos="30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6000" y="1767565"/>
            <a:ext cx="10800000" cy="44093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9666000" y="6440400"/>
            <a:ext cx="1517702" cy="246512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12</a:t>
            </a:r>
            <a:r>
              <a:rPr lang="de-CH" baseline="30000" dirty="0"/>
              <a:t>th</a:t>
            </a:r>
            <a:r>
              <a:rPr lang="de-CH" dirty="0"/>
              <a:t> January 2022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242000" y="6440400"/>
            <a:ext cx="4114800" cy="2465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i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dirty="0"/>
              <a:t>TE </a:t>
            </a:r>
            <a:r>
              <a:rPr lang="fr-FR" dirty="0" err="1"/>
              <a:t>Plenary</a:t>
            </a:r>
            <a:r>
              <a:rPr lang="fr-FR" dirty="0"/>
              <a:t> 2021-2022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296800" y="6440400"/>
            <a:ext cx="215082" cy="24651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490AA3F6-1618-3548-975A-DD1A2939A246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04560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6097602" y="0"/>
            <a:ext cx="3636556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ZoneTexte 15">
            <a:extLst>
              <a:ext uri="{FF2B5EF4-FFF2-40B4-BE49-F238E27FC236}">
                <a16:creationId xmlns:a16="http://schemas.microsoft.com/office/drawing/2014/main" id="{84603DAF-5012-AB4F-86D1-1F45BF27A37C}"/>
              </a:ext>
            </a:extLst>
          </p:cNvPr>
          <p:cNvSpPr txBox="1"/>
          <p:nvPr userDrawn="1"/>
        </p:nvSpPr>
        <p:spPr>
          <a:xfrm>
            <a:off x="696000" y="6558319"/>
            <a:ext cx="473857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fr-FR" sz="800" dirty="0"/>
              <a:t>CERN</a:t>
            </a:r>
          </a:p>
        </p:txBody>
      </p:sp>
      <p:cxnSp>
        <p:nvCxnSpPr>
          <p:cNvPr id="17" name="Connecteur droit 12">
            <a:extLst>
              <a:ext uri="{FF2B5EF4-FFF2-40B4-BE49-F238E27FC236}">
                <a16:creationId xmlns:a16="http://schemas.microsoft.com/office/drawing/2014/main" id="{9285BDF2-1C98-1749-8440-26E71FFDC03F}"/>
              </a:ext>
            </a:extLst>
          </p:cNvPr>
          <p:cNvCxnSpPr>
            <a:cxnSpLocks/>
          </p:cNvCxnSpPr>
          <p:nvPr userDrawn="1"/>
        </p:nvCxnSpPr>
        <p:spPr>
          <a:xfrm flipV="1">
            <a:off x="1094133" y="6558319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2">
            <a:extLst>
              <a:ext uri="{FF2B5EF4-FFF2-40B4-BE49-F238E27FC236}">
                <a16:creationId xmlns:a16="http://schemas.microsoft.com/office/drawing/2014/main" id="{EA94AF57-1271-7C49-BCA7-80F03952DFE6}"/>
              </a:ext>
            </a:extLst>
          </p:cNvPr>
          <p:cNvCxnSpPr>
            <a:cxnSpLocks/>
          </p:cNvCxnSpPr>
          <p:nvPr userDrawn="1"/>
        </p:nvCxnSpPr>
        <p:spPr>
          <a:xfrm flipV="1">
            <a:off x="11271238" y="6558319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 userDrawn="1"/>
        </p:nvSpPr>
        <p:spPr>
          <a:xfrm>
            <a:off x="9734158" y="0"/>
            <a:ext cx="2457841" cy="216000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674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11" r:id="rId2"/>
    <p:sldLayoutId id="2147483837" r:id="rId3"/>
    <p:sldLayoutId id="2147483838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438">
          <p15:clr>
            <a:srgbClr val="F26B43"/>
          </p15:clr>
        </p15:guide>
        <p15:guide id="4" pos="7242">
          <p15:clr>
            <a:srgbClr val="F26B43"/>
          </p15:clr>
        </p15:guide>
        <p15:guide id="5" orient="horz" pos="30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-17623" y="6323774"/>
            <a:ext cx="12227245" cy="546096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 algn="ctr" defTabSz="457081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" dirty="0"/>
          </a:p>
        </p:txBody>
      </p:sp>
      <p:pic>
        <p:nvPicPr>
          <p:cNvPr id="3" name="RGB_White-Seal_White-Mark_SC_Horizontal–400dpi.png" descr="RGB_White-Seal_White-Mark_SC_Horizontal–400dp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737" y="6441623"/>
            <a:ext cx="1570469" cy="26361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"/>
          <p:cNvSpPr/>
          <p:nvPr/>
        </p:nvSpPr>
        <p:spPr>
          <a:xfrm>
            <a:off x="-33931" y="0"/>
            <a:ext cx="12246550" cy="1143000"/>
          </a:xfrm>
          <a:prstGeom prst="rect">
            <a:avLst/>
          </a:prstGeom>
          <a:solidFill>
            <a:srgbClr val="1F497D"/>
          </a:solidFill>
          <a:ln w="12700">
            <a:solidFill>
              <a:srgbClr val="4A7EBB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45719" tIns="45719" rIns="45719" bIns="45719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sz="900"/>
          </a:p>
        </p:txBody>
      </p:sp>
      <p:pic>
        <p:nvPicPr>
          <p:cNvPr id="5" name="image3.png" descr="image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219" y="225657"/>
            <a:ext cx="1788715" cy="64215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Line"/>
          <p:cNvSpPr/>
          <p:nvPr/>
        </p:nvSpPr>
        <p:spPr>
          <a:xfrm flipV="1">
            <a:off x="1941476" y="93570"/>
            <a:ext cx="1" cy="969823"/>
          </a:xfrm>
          <a:prstGeom prst="line">
            <a:avLst/>
          </a:prstGeom>
          <a:ln w="50800">
            <a:solidFill>
              <a:schemeClr val="accent2">
                <a:satOff val="-4966"/>
                <a:lumOff val="-10549"/>
              </a:schemeClr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lIns="22859" tIns="22859" rIns="22859" bIns="22859"/>
          <a:lstStyle/>
          <a:p>
            <a:endParaRPr sz="900"/>
          </a:p>
        </p:txBody>
      </p:sp>
      <p:sp>
        <p:nvSpPr>
          <p:cNvPr id="7" name="Title Text"/>
          <p:cNvSpPr txBox="1">
            <a:spLocks noGrp="1"/>
          </p:cNvSpPr>
          <p:nvPr>
            <p:ph type="title"/>
          </p:nvPr>
        </p:nvSpPr>
        <p:spPr>
          <a:xfrm>
            <a:off x="2510654" y="-12700"/>
            <a:ext cx="9698312" cy="1106536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39222" y="6476076"/>
            <a:ext cx="314506" cy="338550"/>
          </a:xfrm>
          <a:prstGeom prst="rect">
            <a:avLst/>
          </a:prstGeom>
          <a:ln w="12700">
            <a:miter lim="400000"/>
          </a:ln>
        </p:spPr>
        <p:txBody>
          <a:bodyPr wrap="none" lIns="91438" tIns="91438" rIns="91438" bIns="91438" anchor="ctr">
            <a:spAutoFit/>
          </a:bodyPr>
          <a:lstStyle>
            <a:lvl1pPr algn="r">
              <a:defRPr sz="1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" name="Body Level One…"/>
          <p:cNvSpPr txBox="1">
            <a:spLocks noGrp="1"/>
          </p:cNvSpPr>
          <p:nvPr>
            <p:ph type="body" idx="1"/>
          </p:nvPr>
        </p:nvSpPr>
        <p:spPr>
          <a:xfrm>
            <a:off x="351778" y="1306007"/>
            <a:ext cx="11135265" cy="4525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>
            <a:normAutofit/>
          </a:bodyPr>
          <a:lstStyle>
            <a:lvl2pPr marL="977648" indent="-520448"/>
            <a:lvl3pPr marL="1388423" indent="-474023"/>
            <a:lvl4pPr marL="1754777" indent="-383177"/>
            <a:lvl5pPr marL="2281428" indent="-452628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4B474A73-0449-0095-D147-0F55450412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6/07/2023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FDF06CE-6FF2-5A52-DDD9-9B7FE616F0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The US Magnet Development Program - FCC Week 2023</a:t>
            </a:r>
          </a:p>
        </p:txBody>
      </p:sp>
    </p:spTree>
    <p:extLst>
      <p:ext uri="{BB962C8B-B14F-4D97-AF65-F5344CB8AC3E}">
        <p14:creationId xmlns:p14="http://schemas.microsoft.com/office/powerpoint/2010/main" val="2590282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</p:sldLayoutIdLst>
  <p:transition spd="med"/>
  <p:hf hdr="0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9pPr>
    </p:titleStyle>
    <p:bodyStyle>
      <a:lvl1pPr marL="51802" marR="0" indent="-51802" algn="l" defTabSz="457200" rtl="0" latinLnBrk="0">
        <a:lnSpc>
          <a:spcPct val="100000"/>
        </a:lnSpc>
        <a:spcBef>
          <a:spcPts val="550"/>
        </a:spcBef>
        <a:spcAft>
          <a:spcPts val="0"/>
        </a:spcAft>
        <a:buClrTx/>
        <a:buSzPct val="100000"/>
        <a:buFont typeface="Arial"/>
        <a:buChar char="•"/>
        <a:tabLst/>
        <a:defRPr sz="22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1pPr>
      <a:lvl2pPr marL="477981" marR="0" indent="-249382" algn="l" defTabSz="457200" rtl="0" latinLnBrk="0">
        <a:lnSpc>
          <a:spcPct val="100000"/>
        </a:lnSpc>
        <a:spcBef>
          <a:spcPts val="550"/>
        </a:spcBef>
        <a:spcAft>
          <a:spcPts val="0"/>
        </a:spcAft>
        <a:buClrTx/>
        <a:buSzPct val="100000"/>
        <a:buFont typeface="Arial"/>
        <a:buChar char="o"/>
        <a:tabLst/>
        <a:defRPr sz="22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2pPr>
      <a:lvl3pPr marL="674461" marR="0" indent="-217261" algn="l" defTabSz="457200" rtl="0" latinLnBrk="0">
        <a:lnSpc>
          <a:spcPct val="100000"/>
        </a:lnSpc>
        <a:spcBef>
          <a:spcPts val="550"/>
        </a:spcBef>
        <a:spcAft>
          <a:spcPts val="0"/>
        </a:spcAft>
        <a:buClrTx/>
        <a:buSzPct val="100000"/>
        <a:buFont typeface="Arial"/>
        <a:buChar char="•"/>
        <a:tabLst/>
        <a:defRPr sz="22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3pPr>
      <a:lvl4pPr marL="853440" marR="0" indent="-167640" algn="l" defTabSz="457200" rtl="0" latinLnBrk="0">
        <a:lnSpc>
          <a:spcPct val="100000"/>
        </a:lnSpc>
        <a:spcBef>
          <a:spcPts val="550"/>
        </a:spcBef>
        <a:spcAft>
          <a:spcPts val="0"/>
        </a:spcAft>
        <a:buClrTx/>
        <a:buSzPct val="100000"/>
        <a:buFont typeface="Arial"/>
        <a:buChar char="–"/>
        <a:tabLst/>
        <a:defRPr sz="22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4pPr>
      <a:lvl5pPr marL="1102995" marR="0" indent="-188595" algn="l" defTabSz="457200" rtl="0" latinLnBrk="0">
        <a:lnSpc>
          <a:spcPct val="100000"/>
        </a:lnSpc>
        <a:spcBef>
          <a:spcPts val="550"/>
        </a:spcBef>
        <a:spcAft>
          <a:spcPts val="0"/>
        </a:spcAft>
        <a:buClrTx/>
        <a:buSzPct val="100000"/>
        <a:buFont typeface="Arial"/>
        <a:buChar char="»"/>
        <a:tabLst/>
        <a:defRPr sz="22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5pPr>
      <a:lvl6pPr marL="1394460" marR="0" indent="-251460" algn="l" defTabSz="457200" rtl="0" latinLnBrk="0">
        <a:lnSpc>
          <a:spcPct val="100000"/>
        </a:lnSpc>
        <a:spcBef>
          <a:spcPts val="550"/>
        </a:spcBef>
        <a:spcAft>
          <a:spcPts val="0"/>
        </a:spcAft>
        <a:buClrTx/>
        <a:buSzPct val="100000"/>
        <a:buFont typeface="Arial"/>
        <a:buChar char="•"/>
        <a:tabLst/>
        <a:defRPr sz="22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6pPr>
      <a:lvl7pPr marL="1623060" marR="0" indent="-251460" algn="l" defTabSz="457200" rtl="0" latinLnBrk="0">
        <a:lnSpc>
          <a:spcPct val="100000"/>
        </a:lnSpc>
        <a:spcBef>
          <a:spcPts val="550"/>
        </a:spcBef>
        <a:spcAft>
          <a:spcPts val="0"/>
        </a:spcAft>
        <a:buClrTx/>
        <a:buSzPct val="100000"/>
        <a:buFont typeface="Arial"/>
        <a:buChar char="•"/>
        <a:tabLst/>
        <a:defRPr sz="22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7pPr>
      <a:lvl8pPr marL="1851660" marR="0" indent="-251460" algn="l" defTabSz="457200" rtl="0" latinLnBrk="0">
        <a:lnSpc>
          <a:spcPct val="100000"/>
        </a:lnSpc>
        <a:spcBef>
          <a:spcPts val="550"/>
        </a:spcBef>
        <a:spcAft>
          <a:spcPts val="0"/>
        </a:spcAft>
        <a:buClrTx/>
        <a:buSzPct val="100000"/>
        <a:buFont typeface="Arial"/>
        <a:buChar char="•"/>
        <a:tabLst/>
        <a:defRPr sz="22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8pPr>
      <a:lvl9pPr marL="2080260" marR="0" indent="-251460" algn="l" defTabSz="457200" rtl="0" latinLnBrk="0">
        <a:lnSpc>
          <a:spcPct val="100000"/>
        </a:lnSpc>
        <a:spcBef>
          <a:spcPts val="550"/>
        </a:spcBef>
        <a:spcAft>
          <a:spcPts val="0"/>
        </a:spcAft>
        <a:buClrTx/>
        <a:buSzPct val="100000"/>
        <a:buFont typeface="Arial"/>
        <a:buChar char="•"/>
        <a:tabLst/>
        <a:defRPr sz="22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9pPr>
    </p:bodyStyle>
    <p:otherStyle>
      <a:lvl1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1pPr>
      <a:lvl2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2pPr>
      <a:lvl3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3pPr>
      <a:lvl4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4pPr>
      <a:lvl5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5pPr>
      <a:lvl6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6pPr>
      <a:lvl7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7pPr>
      <a:lvl8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8pPr>
      <a:lvl9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6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jpg"/><Relationship Id="rId5" Type="http://schemas.openxmlformats.org/officeDocument/2006/relationships/image" Target="../media/image67.png"/><Relationship Id="rId4" Type="http://schemas.openxmlformats.org/officeDocument/2006/relationships/image" Target="../media/image66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1.png"/><Relationship Id="rId4" Type="http://schemas.openxmlformats.org/officeDocument/2006/relationships/image" Target="../media/image7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emf"/><Relationship Id="rId5" Type="http://schemas.openxmlformats.org/officeDocument/2006/relationships/image" Target="../media/image74.emf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4.jp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tmp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5.jpe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4.sv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1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0.emf"/><Relationship Id="rId5" Type="http://schemas.openxmlformats.org/officeDocument/2006/relationships/image" Target="../media/image129.emf"/><Relationship Id="rId4" Type="http://schemas.openxmlformats.org/officeDocument/2006/relationships/image" Target="../media/image128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6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image" Target="../media/image148.jpeg"/><Relationship Id="rId7" Type="http://schemas.openxmlformats.org/officeDocument/2006/relationships/image" Target="../media/image151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1.jpeg"/><Relationship Id="rId5" Type="http://schemas.openxmlformats.org/officeDocument/2006/relationships/image" Target="../media/image150.png"/><Relationship Id="rId4" Type="http://schemas.openxmlformats.org/officeDocument/2006/relationships/image" Target="../media/image149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7.tiff"/><Relationship Id="rId5" Type="http://schemas.openxmlformats.org/officeDocument/2006/relationships/image" Target="../media/image156.tiff"/><Relationship Id="rId4" Type="http://schemas.openxmlformats.org/officeDocument/2006/relationships/image" Target="../media/image15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66.png"/><Relationship Id="rId7" Type="http://schemas.openxmlformats.org/officeDocument/2006/relationships/image" Target="../media/image164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Relationship Id="rId9" Type="http://schemas.openxmlformats.org/officeDocument/2006/relationships/image" Target="../media/image17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76.jpg"/><Relationship Id="rId5" Type="http://schemas.openxmlformats.org/officeDocument/2006/relationships/image" Target="../media/image175.emf"/><Relationship Id="rId4" Type="http://schemas.openxmlformats.org/officeDocument/2006/relationships/image" Target="../media/image17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80.png"/><Relationship Id="rId4" Type="http://schemas.openxmlformats.org/officeDocument/2006/relationships/notesSlide" Target="../notesSlides/notesSlide2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3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2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7.emf"/><Relationship Id="rId5" Type="http://schemas.openxmlformats.org/officeDocument/2006/relationships/hyperlink" Target="https://indico.cern.ch/event/1064327/contributions/4883204/attachments/2453940/4206383/FCCWeek2022_Giovannozzi_FCC-hh.pdf" TargetMode="External"/><Relationship Id="rId4" Type="http://schemas.openxmlformats.org/officeDocument/2006/relationships/hyperlink" Target="http://fcc-cdr.web.cern.ch/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09945BD9-B4F7-AC30-CA86-A5B0441D8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465592"/>
            <a:ext cx="6664711" cy="89039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dirty="0"/>
              <a:t>Magnet developments </a:t>
            </a:r>
            <a:br>
              <a:rPr lang="en-GB" sz="3600" dirty="0"/>
            </a:br>
            <a:r>
              <a:rPr lang="en-GB" sz="3600" dirty="0"/>
              <a:t>for future physics programmes</a:t>
            </a:r>
            <a:br>
              <a:rPr lang="en-GB" sz="3600" dirty="0"/>
            </a:b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F3272-6927-DCC6-1A04-69200AB6B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/>
              <a:t>13.07.2023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D923D-39CC-188B-0903-E821AEE3D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C78AC9-1E13-385F-3C11-95A15C0CC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38" y="1662111"/>
            <a:ext cx="6319532" cy="47796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84FEA7-8EFA-8232-2F1F-4983A2F6E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0294" y="337805"/>
            <a:ext cx="4135288" cy="35701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9FD275-E875-17BB-E2B6-6BFE7A6E2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0294" y="3829615"/>
            <a:ext cx="4135288" cy="29775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D614092B-C73D-4C1B-1C48-CB51425677C3}"/>
              </a:ext>
            </a:extLst>
          </p:cNvPr>
          <p:cNvSpPr txBox="1">
            <a:spLocks/>
          </p:cNvSpPr>
          <p:nvPr/>
        </p:nvSpPr>
        <p:spPr>
          <a:xfrm>
            <a:off x="11296800" y="6440400"/>
            <a:ext cx="215082" cy="246511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0AA3F6-1618-3548-975A-DD1A2939A246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0712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971DC434-4E09-DFF0-3769-993ACADBC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7" y="755818"/>
            <a:ext cx="8188224" cy="27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8EDE70A2-4734-374F-B2C0-D7044964B1DF}"/>
              </a:ext>
            </a:extLst>
          </p:cNvPr>
          <p:cNvSpPr txBox="1">
            <a:spLocks/>
          </p:cNvSpPr>
          <p:nvPr/>
        </p:nvSpPr>
        <p:spPr>
          <a:xfrm>
            <a:off x="287167" y="317971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Endurance Tests of Short HL-LHC Nb</a:t>
            </a:r>
            <a:r>
              <a:rPr lang="en-US" sz="2800" baseline="-25000" dirty="0"/>
              <a:t>3</a:t>
            </a:r>
            <a:r>
              <a:rPr lang="en-US" sz="2800" dirty="0"/>
              <a:t>Sn Model Magnets</a:t>
            </a:r>
          </a:p>
          <a:p>
            <a:br>
              <a:rPr lang="en-CH" dirty="0"/>
            </a:br>
            <a:endParaRPr lang="en-CH" dirty="0">
              <a:solidFill>
                <a:schemeClr val="accent3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BFCED33-E2FD-C3D8-7FCC-B879CB863EBC}"/>
              </a:ext>
            </a:extLst>
          </p:cNvPr>
          <p:cNvSpPr/>
          <p:nvPr/>
        </p:nvSpPr>
        <p:spPr>
          <a:xfrm>
            <a:off x="720017" y="3457546"/>
            <a:ext cx="6123008" cy="239193"/>
          </a:xfrm>
          <a:prstGeom prst="rect">
            <a:avLst/>
          </a:prstGeom>
        </p:spPr>
        <p:txBody>
          <a:bodyPr wrap="square" lIns="27000" tIns="27000" rIns="27000" bIns="27000" anchor="t" anchorCtr="0">
            <a:spAutoFit/>
          </a:bodyPr>
          <a:lstStyle/>
          <a:p>
            <a:pPr marL="0" indent="0" algn="ctr">
              <a:buFont typeface="Arial"/>
              <a:buNone/>
            </a:pPr>
            <a:r>
              <a:rPr lang="en-US" sz="1200" dirty="0"/>
              <a:t>Endurance Testing of Short HL-LHC 11 T Dipole Model Magnet </a:t>
            </a:r>
            <a:r>
              <a:rPr lang="en-US" sz="1200" b="1" dirty="0"/>
              <a:t>SP107</a:t>
            </a:r>
            <a:r>
              <a:rPr lang="en-US" sz="1200" dirty="0"/>
              <a:t>  </a:t>
            </a:r>
            <a:endParaRPr lang="en-US" sz="1000" dirty="0">
              <a:solidFill>
                <a:srgbClr val="33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979423-1289-DF0A-83D1-CC86CDABDF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162"/>
          <a:stretch/>
        </p:blipFill>
        <p:spPr>
          <a:xfrm>
            <a:off x="243178" y="3696739"/>
            <a:ext cx="6208828" cy="2564709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AC34130-FF11-22AB-013E-83A4F4D0864F}"/>
              </a:ext>
            </a:extLst>
          </p:cNvPr>
          <p:cNvSpPr txBox="1">
            <a:spLocks/>
          </p:cNvSpPr>
          <p:nvPr/>
        </p:nvSpPr>
        <p:spPr>
          <a:xfrm>
            <a:off x="7689900" y="915909"/>
            <a:ext cx="4214933" cy="31799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</a:pPr>
            <a:r>
              <a:rPr lang="en-US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Short model magnets for both </a:t>
            </a:r>
            <a:r>
              <a:rPr lang="en-US" sz="1800" dirty="0">
                <a:solidFill>
                  <a:srgbClr val="61C4D3"/>
                </a:solidFill>
                <a:cs typeface="Times New Roman" panose="02020603050405020304" pitchFamily="18" charset="0"/>
              </a:rPr>
              <a:t>11 T </a:t>
            </a:r>
            <a:r>
              <a:rPr lang="en-US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(SP107 ─issued from 1st 11 T Task Force) and </a:t>
            </a:r>
            <a:r>
              <a:rPr lang="en-US" sz="1800" dirty="0">
                <a:solidFill>
                  <a:schemeClr val="tx2"/>
                </a:solidFill>
                <a:cs typeface="Times New Roman" panose="02020603050405020304" pitchFamily="18" charset="0"/>
              </a:rPr>
              <a:t>MQXFB</a:t>
            </a:r>
            <a:r>
              <a:rPr lang="en-US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 (MQXFBS4) programs have been successfully submitted to </a:t>
            </a:r>
            <a:r>
              <a:rPr lang="en-US" sz="1800" dirty="0">
                <a:solidFill>
                  <a:schemeClr val="tx2"/>
                </a:solidFill>
                <a:cs typeface="Times New Roman" panose="02020603050405020304" pitchFamily="18" charset="0"/>
              </a:rPr>
              <a:t>endurance testing (8-9 cooldowns, 500-1000 EM cycles), </a:t>
            </a:r>
            <a:r>
              <a:rPr lang="en-US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thereby demonstrating </a:t>
            </a:r>
            <a:r>
              <a:rPr lang="en-US" sz="1800" dirty="0">
                <a:solidFill>
                  <a:srgbClr val="61C4D3"/>
                </a:solidFill>
                <a:cs typeface="Times New Roman" panose="02020603050405020304" pitchFamily="18" charset="0"/>
              </a:rPr>
              <a:t>robustness of Nb</a:t>
            </a:r>
            <a:r>
              <a:rPr lang="en-US" sz="1800" baseline="-25000" dirty="0">
                <a:solidFill>
                  <a:srgbClr val="61C4D3"/>
                </a:solidFill>
                <a:cs typeface="Times New Roman" panose="02020603050405020304" pitchFamily="18" charset="0"/>
              </a:rPr>
              <a:t>3</a:t>
            </a:r>
            <a:r>
              <a:rPr lang="en-US" sz="1800" dirty="0">
                <a:solidFill>
                  <a:srgbClr val="61C4D3"/>
                </a:solidFill>
                <a:cs typeface="Times New Roman" panose="02020603050405020304" pitchFamily="18" charset="0"/>
              </a:rPr>
              <a:t>Sn technology</a:t>
            </a:r>
            <a:r>
              <a:rPr lang="en-US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 on short magnets.</a:t>
            </a:r>
            <a:endParaRPr lang="en-GB" sz="1800" b="0" dirty="0">
              <a:solidFill>
                <a:schemeClr val="tx2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</a:pPr>
            <a:r>
              <a:rPr lang="en-US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SP107 was even used for several months in SM18 facility at CERN to provide </a:t>
            </a:r>
            <a:r>
              <a:rPr lang="en-US" sz="1800" dirty="0">
                <a:solidFill>
                  <a:schemeClr val="tx2"/>
                </a:solidFill>
                <a:cs typeface="Times New Roman" panose="02020603050405020304" pitchFamily="18" charset="0"/>
              </a:rPr>
              <a:t>background field for the RADES experiment.</a:t>
            </a:r>
          </a:p>
          <a:p>
            <a:pPr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</a:pP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One specific feature of Nb</a:t>
            </a:r>
            <a:r>
              <a:rPr lang="en-GB" sz="1800" b="0" baseline="-25000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Sn accelerator magnets is that, 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once trained up to a current level, 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they exhibit little or </a:t>
            </a:r>
            <a:r>
              <a:rPr lang="en-GB" sz="1800" dirty="0">
                <a:solidFill>
                  <a:srgbClr val="61C4D3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no retraining up to this level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upon subsequent warm up/cool down cycles. </a:t>
            </a:r>
            <a:endParaRPr lang="en-US" sz="16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1CA00E-BA8D-87FA-BEEC-8FE161869771}"/>
              </a:ext>
            </a:extLst>
          </p:cNvPr>
          <p:cNvSpPr/>
          <p:nvPr/>
        </p:nvSpPr>
        <p:spPr>
          <a:xfrm>
            <a:off x="1272086" y="6299013"/>
            <a:ext cx="5018870" cy="239193"/>
          </a:xfrm>
          <a:prstGeom prst="rect">
            <a:avLst/>
          </a:prstGeom>
          <a:solidFill>
            <a:schemeClr val="bg1"/>
          </a:solidFill>
        </p:spPr>
        <p:txBody>
          <a:bodyPr wrap="square" lIns="27000" tIns="27000" rIns="27000" bIns="27000" anchor="t" anchorCtr="0">
            <a:spAutoFit/>
          </a:bodyPr>
          <a:lstStyle/>
          <a:p>
            <a:pPr marL="0" indent="0" algn="ctr">
              <a:buFont typeface="Arial"/>
              <a:buNone/>
            </a:pPr>
            <a:r>
              <a:rPr lang="en-US" sz="1200" dirty="0"/>
              <a:t>Endurance Testing of Short HL-LHC Quadrupole Magnet Model </a:t>
            </a:r>
            <a:r>
              <a:rPr lang="en-US" sz="1200" b="1" dirty="0"/>
              <a:t>MQXFS4 </a:t>
            </a:r>
            <a:endParaRPr lang="en-US" sz="1000" b="1" dirty="0">
              <a:solidFill>
                <a:srgbClr val="33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7D2CA9-2869-7E34-3176-DA15D0D6A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0956" y="3831799"/>
            <a:ext cx="1506001" cy="84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  G. Willering </a:t>
            </a:r>
            <a:r>
              <a:rPr lang="en-US" altLang="en-US" sz="14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(CERN TE-MSC)</a:t>
            </a:r>
            <a:endParaRPr lang="en-GB" altLang="en-US" sz="14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ECEE7-6913-BBE4-A706-3AD15A74A7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510003"/>
            <a:ext cx="1517702" cy="232864"/>
          </a:xfrm>
        </p:spPr>
        <p:txBody>
          <a:bodyPr anchor="ctr" anchorCtr="0"/>
          <a:lstStyle/>
          <a:p>
            <a:pPr algn="ctr"/>
            <a:r>
              <a:rPr lang="en-US" dirty="0"/>
              <a:t>26 June 2023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8A44A39-D315-9942-5A5D-563E92C74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2000" y="6510003"/>
            <a:ext cx="4114800" cy="232864"/>
          </a:xfrm>
        </p:spPr>
        <p:txBody>
          <a:bodyPr anchor="ctr" anchorCtr="0"/>
          <a:lstStyle/>
          <a:p>
            <a:r>
              <a:rPr lang="en-US" sz="1000" dirty="0"/>
              <a:t>A. Devred, </a:t>
            </a:r>
            <a:r>
              <a:rPr lang="en-US" sz="1000" i="1" dirty="0"/>
              <a:t>et al.</a:t>
            </a:r>
            <a:r>
              <a:rPr lang="en-US" sz="1000" dirty="0"/>
              <a:t> | Superconducting Magnets &amp; Devices @CERN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5938D97-ABA7-577F-14DF-C6D509E2E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800" y="6510003"/>
            <a:ext cx="155940" cy="232864"/>
          </a:xfrm>
        </p:spPr>
        <p:txBody>
          <a:bodyPr anchor="ctr" anchorCtr="0"/>
          <a:lstStyle/>
          <a:p>
            <a:fld id="{36B5EA5A-BC32-A742-B11B-8E7414D5B53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60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8EDE70A2-4734-374F-B2C0-D7044964B1DF}"/>
              </a:ext>
            </a:extLst>
          </p:cNvPr>
          <p:cNvSpPr txBox="1">
            <a:spLocks/>
          </p:cNvSpPr>
          <p:nvPr/>
        </p:nvSpPr>
        <p:spPr>
          <a:xfrm>
            <a:off x="287167" y="317971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Long (&gt; 5 m) HL-LHC Nb</a:t>
            </a:r>
            <a:r>
              <a:rPr lang="en-US" sz="2800" baseline="-25000" dirty="0"/>
              <a:t>3</a:t>
            </a:r>
            <a:r>
              <a:rPr lang="en-US" sz="2800" dirty="0"/>
              <a:t>Sn Prototype Magnets @CERN</a:t>
            </a:r>
          </a:p>
          <a:p>
            <a:br>
              <a:rPr lang="en-CH" dirty="0"/>
            </a:br>
            <a:endParaRPr lang="en-CH" dirty="0">
              <a:solidFill>
                <a:schemeClr val="accent3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CBB4D82-78B3-80FE-9265-ACE5753AC799}"/>
              </a:ext>
            </a:extLst>
          </p:cNvPr>
          <p:cNvSpPr txBox="1">
            <a:spLocks/>
          </p:cNvSpPr>
          <p:nvPr/>
        </p:nvSpPr>
        <p:spPr>
          <a:xfrm>
            <a:off x="470473" y="915909"/>
            <a:ext cx="5359949" cy="31799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</a:pP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Problems arose in 2020/2021 with the power testing of 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full-length (&gt; 5 m) HL-LHC Nb</a:t>
            </a:r>
            <a:r>
              <a:rPr lang="en-GB" sz="1800" baseline="-25000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Sn magnets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at CERN. </a:t>
            </a:r>
          </a:p>
          <a:p>
            <a:pPr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</a:pPr>
            <a:r>
              <a:rPr lang="en-US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First</a:t>
            </a:r>
            <a:r>
              <a:rPr lang="en-US" sz="1800" b="0" dirty="0">
                <a:solidFill>
                  <a:srgbClr val="61C4D3"/>
                </a:solidFill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61C4D3"/>
                </a:solidFill>
                <a:cs typeface="Times New Roman" panose="02020603050405020304" pitchFamily="18" charset="0"/>
              </a:rPr>
              <a:t>11 T dipole </a:t>
            </a:r>
            <a:r>
              <a:rPr lang="en-US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series magnet (S1) reached nominal current after a 2 training quenches  and exhibited no re-training after warm-up/cooldown cycle, but subsequent series magnets (S2-S4) 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exhibited </a:t>
            </a:r>
            <a:r>
              <a:rPr lang="en-GB" sz="1800" dirty="0">
                <a:solidFill>
                  <a:srgbClr val="61C4D3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performance degradation, </a:t>
            </a:r>
            <a:r>
              <a:rPr lang="en-US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either upon first cooldown (S3), or after two or more cooldowns (S2 and S4).</a:t>
            </a:r>
          </a:p>
          <a:p>
            <a:pPr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</a:pPr>
            <a:r>
              <a:rPr lang="en-US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First and second </a:t>
            </a:r>
            <a:r>
              <a:rPr lang="en-US" sz="1800" dirty="0">
                <a:solidFill>
                  <a:schemeClr val="tx2"/>
                </a:solidFill>
                <a:cs typeface="Times New Roman" panose="02020603050405020304" pitchFamily="18" charset="0"/>
              </a:rPr>
              <a:t>MQXFB quadrupole</a:t>
            </a:r>
            <a:r>
              <a:rPr lang="en-US" sz="1800" dirty="0">
                <a:solidFill>
                  <a:srgbClr val="61C4D3"/>
                </a:solidFill>
                <a:cs typeface="Times New Roman" panose="02020603050405020304" pitchFamily="18" charset="0"/>
              </a:rPr>
              <a:t> </a:t>
            </a:r>
            <a:r>
              <a:rPr lang="en-US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prototype magnets (P1 and P2) exhibited </a:t>
            </a:r>
            <a:r>
              <a:rPr lang="en-US" sz="1800" dirty="0">
                <a:solidFill>
                  <a:schemeClr val="tx2"/>
                </a:solidFill>
                <a:cs typeface="Times New Roman" panose="02020603050405020304" pitchFamily="18" charset="0"/>
              </a:rPr>
              <a:t>performance limitation below nominal current.</a:t>
            </a:r>
          </a:p>
          <a:p>
            <a:pPr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</a:pP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These results triggered the decision in Q4 2020 </a:t>
            </a:r>
            <a:r>
              <a:rPr lang="en-GB" sz="1800" dirty="0">
                <a:solidFill>
                  <a:srgbClr val="61C4D3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not to install 11 T dipole magnets 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in the LHC machine and to put 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MQXFB production activities on hold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in Q2 2021.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D07327D-5A1A-DD8B-3DC8-CBAC6E7E3838}"/>
              </a:ext>
            </a:extLst>
          </p:cNvPr>
          <p:cNvSpPr/>
          <p:nvPr/>
        </p:nvSpPr>
        <p:spPr>
          <a:xfrm>
            <a:off x="5919099" y="3046344"/>
            <a:ext cx="5869701" cy="239193"/>
          </a:xfrm>
          <a:prstGeom prst="rect">
            <a:avLst/>
          </a:prstGeom>
        </p:spPr>
        <p:txBody>
          <a:bodyPr wrap="square" lIns="27000" tIns="27000" rIns="27000" bIns="27000" anchor="t" anchorCtr="0">
            <a:spAutoFit/>
          </a:bodyPr>
          <a:lstStyle/>
          <a:p>
            <a:pPr marL="0" indent="0" algn="ctr">
              <a:buFont typeface="Arial"/>
              <a:buNone/>
            </a:pPr>
            <a:r>
              <a:rPr lang="en-US" sz="1200" dirty="0"/>
              <a:t>Quench Performance of 5.3-m-long, 60-mm-twin-aperture 11 T Dipole Series Magnets </a:t>
            </a:r>
            <a:endParaRPr lang="en-US" sz="1000" dirty="0">
              <a:solidFill>
                <a:srgbClr val="33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25BE37-B9C5-4A82-011A-A19514C9D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335" y="881720"/>
            <a:ext cx="6256036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E15CB03-4BD9-0252-6FF9-A4387A6526D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0229635" y="4624517"/>
            <a:ext cx="3018709" cy="581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F. Mangiarotti 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(CERN TE-MSC)</a:t>
            </a:r>
            <a:endParaRPr lang="en-GB" altLang="en-US" sz="14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01EE00-0569-40E0-744B-420F539ACC08}"/>
              </a:ext>
            </a:extLst>
          </p:cNvPr>
          <p:cNvSpPr/>
          <p:nvPr/>
        </p:nvSpPr>
        <p:spPr>
          <a:xfrm>
            <a:off x="5937697" y="6132943"/>
            <a:ext cx="5869701" cy="423859"/>
          </a:xfrm>
          <a:prstGeom prst="rect">
            <a:avLst/>
          </a:prstGeom>
          <a:solidFill>
            <a:schemeClr val="bg1"/>
          </a:solidFill>
        </p:spPr>
        <p:txBody>
          <a:bodyPr wrap="square" lIns="27000" tIns="27000" rIns="27000" bIns="27000" anchor="t" anchorCtr="0">
            <a:spAutoFit/>
          </a:bodyPr>
          <a:lstStyle/>
          <a:p>
            <a:pPr marL="0" indent="0" algn="ctr">
              <a:buFont typeface="Arial"/>
              <a:buNone/>
            </a:pPr>
            <a:r>
              <a:rPr lang="en-US" sz="1200" dirty="0"/>
              <a:t>Quench Performance of 7.2-m-long, 150-mm-single-aperture MQXFB Quadrupole Prototypes Magnets </a:t>
            </a:r>
            <a:endParaRPr lang="en-US" sz="1000" dirty="0">
              <a:solidFill>
                <a:srgbClr val="33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F1884A-940F-6FA2-86A8-B9A0EEA7ED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" r="67270"/>
          <a:stretch/>
        </p:blipFill>
        <p:spPr bwMode="auto">
          <a:xfrm>
            <a:off x="6096000" y="3779970"/>
            <a:ext cx="2520000" cy="23563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604ED0-1CC6-2571-56BE-9F086CE382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1" r="61294"/>
          <a:stretch/>
        </p:blipFill>
        <p:spPr bwMode="auto">
          <a:xfrm>
            <a:off x="8796117" y="3817852"/>
            <a:ext cx="2520000" cy="22748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Text Box 32">
            <a:extLst>
              <a:ext uri="{FF2B5EF4-FFF2-40B4-BE49-F238E27FC236}">
                <a16:creationId xmlns:a16="http://schemas.microsoft.com/office/drawing/2014/main" id="{71008972-67FA-D393-BF66-6BD23F9EB70F}"/>
              </a:ext>
            </a:extLst>
          </p:cNvPr>
          <p:cNvSpPr txBox="1"/>
          <p:nvPr/>
        </p:nvSpPr>
        <p:spPr>
          <a:xfrm>
            <a:off x="6486562" y="4018336"/>
            <a:ext cx="732403" cy="23177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9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900" baseline="-250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nom</a:t>
            </a:r>
            <a:r>
              <a:rPr lang="en-US" sz="9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+ 300 A</a:t>
            </a:r>
            <a:endParaRPr lang="en-GB" sz="900" dirty="0">
              <a:effectLst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32">
            <a:extLst>
              <a:ext uri="{FF2B5EF4-FFF2-40B4-BE49-F238E27FC236}">
                <a16:creationId xmlns:a16="http://schemas.microsoft.com/office/drawing/2014/main" id="{A3173CCA-F54D-96EB-DEA6-13D230BAC5F8}"/>
              </a:ext>
            </a:extLst>
          </p:cNvPr>
          <p:cNvSpPr txBox="1"/>
          <p:nvPr/>
        </p:nvSpPr>
        <p:spPr>
          <a:xfrm>
            <a:off x="8798612" y="4037211"/>
            <a:ext cx="853794" cy="20461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9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900" baseline="-250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nom</a:t>
            </a:r>
            <a:r>
              <a:rPr lang="en-US" sz="9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+ 300 A</a:t>
            </a:r>
            <a:endParaRPr lang="en-GB" sz="900" dirty="0">
              <a:effectLst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31">
            <a:extLst>
              <a:ext uri="{FF2B5EF4-FFF2-40B4-BE49-F238E27FC236}">
                <a16:creationId xmlns:a16="http://schemas.microsoft.com/office/drawing/2014/main" id="{75D4991C-61E4-E268-D7B3-BCA90E4A40E4}"/>
              </a:ext>
            </a:extLst>
          </p:cNvPr>
          <p:cNvSpPr txBox="1"/>
          <p:nvPr/>
        </p:nvSpPr>
        <p:spPr>
          <a:xfrm>
            <a:off x="6499510" y="4330607"/>
            <a:ext cx="395605" cy="23177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9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900" baseline="-250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nom</a:t>
            </a:r>
            <a:endParaRPr lang="en-GB" sz="900" dirty="0">
              <a:effectLst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31">
            <a:extLst>
              <a:ext uri="{FF2B5EF4-FFF2-40B4-BE49-F238E27FC236}">
                <a16:creationId xmlns:a16="http://schemas.microsoft.com/office/drawing/2014/main" id="{E819886E-56E5-8CC3-34D9-07ADBA9C0B6B}"/>
              </a:ext>
            </a:extLst>
          </p:cNvPr>
          <p:cNvSpPr txBox="1"/>
          <p:nvPr/>
        </p:nvSpPr>
        <p:spPr>
          <a:xfrm>
            <a:off x="8798612" y="4363648"/>
            <a:ext cx="395605" cy="23177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9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900" baseline="-250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nom</a:t>
            </a:r>
            <a:endParaRPr lang="en-GB" sz="900" dirty="0">
              <a:effectLst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78B95B-A8C9-4CD8-DC63-9613DFC4E48A}"/>
              </a:ext>
            </a:extLst>
          </p:cNvPr>
          <p:cNvSpPr txBox="1"/>
          <p:nvPr/>
        </p:nvSpPr>
        <p:spPr>
          <a:xfrm>
            <a:off x="8886468" y="5606948"/>
            <a:ext cx="220927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/>
              <a:t>MQXFBP2</a:t>
            </a:r>
            <a:r>
              <a:rPr lang="en-US" sz="1200" dirty="0"/>
              <a:t> (~74% of short sample @1.9 &amp; 4.5 K)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EFC6EB-76A2-E576-50D8-3272B5F184A0}"/>
              </a:ext>
            </a:extLst>
          </p:cNvPr>
          <p:cNvSpPr txBox="1"/>
          <p:nvPr/>
        </p:nvSpPr>
        <p:spPr>
          <a:xfrm>
            <a:off x="6369357" y="5623504"/>
            <a:ext cx="220927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/>
              <a:t>MQXFBP1</a:t>
            </a:r>
            <a:r>
              <a:rPr lang="en-US" sz="1200" dirty="0"/>
              <a:t> (~70% of short sample @1.9 &amp; 4.5 K)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5FCEDB1-8A81-7A7D-5DCD-84F60DC655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5853" y="3300117"/>
            <a:ext cx="5000264" cy="581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G. Willering 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(CERN TE-MSC)</a:t>
            </a:r>
            <a:endParaRPr lang="en-GB" altLang="en-US" sz="14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2E6D7-04A8-7182-E7E0-63B02CC85D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510003"/>
            <a:ext cx="1517702" cy="232864"/>
          </a:xfrm>
        </p:spPr>
        <p:txBody>
          <a:bodyPr anchor="ctr" anchorCtr="0"/>
          <a:lstStyle/>
          <a:p>
            <a:pPr algn="ctr"/>
            <a:r>
              <a:rPr lang="en-US" dirty="0"/>
              <a:t>26 June 2023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C175867-5379-A0F6-2C9D-DBC374935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2000" y="6510003"/>
            <a:ext cx="4114800" cy="232864"/>
          </a:xfrm>
        </p:spPr>
        <p:txBody>
          <a:bodyPr anchor="ctr" anchorCtr="0"/>
          <a:lstStyle/>
          <a:p>
            <a:r>
              <a:rPr lang="en-US" sz="1000" dirty="0"/>
              <a:t>A. Devred, </a:t>
            </a:r>
            <a:r>
              <a:rPr lang="en-US" sz="1000" i="1" dirty="0"/>
              <a:t>et al.</a:t>
            </a:r>
            <a:r>
              <a:rPr lang="en-US" sz="1000" dirty="0"/>
              <a:t> | Superconducting Magnets &amp; Devices @CERN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5082117-C12D-B7C6-ED4F-F3813B7B8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800" y="6510003"/>
            <a:ext cx="155940" cy="232864"/>
          </a:xfrm>
        </p:spPr>
        <p:txBody>
          <a:bodyPr anchor="ctr" anchorCtr="0"/>
          <a:lstStyle/>
          <a:p>
            <a:fld id="{36B5EA5A-BC32-A742-B11B-8E7414D5B53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89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D29E17-F594-4C81-B336-87887590C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00" y="320998"/>
            <a:ext cx="10800000" cy="1116849"/>
          </a:xfrm>
        </p:spPr>
        <p:txBody>
          <a:bodyPr>
            <a:normAutofit/>
          </a:bodyPr>
          <a:lstStyle/>
          <a:p>
            <a:r>
              <a:rPr lang="en-US" sz="2800" dirty="0"/>
              <a:t>Performance Limitation</a:t>
            </a:r>
            <a:endParaRPr lang="en-GB" sz="2800" dirty="0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0D5E1FA1-D04A-4B7C-AAB4-3E9AD7F99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441" y="3614840"/>
            <a:ext cx="3602778" cy="242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DAD37A-7325-9477-FC52-18E6C6F14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23" y="1269395"/>
            <a:ext cx="6391073" cy="17523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EB4363-FFE5-34D4-FB5E-AB7139802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124" y="3097874"/>
            <a:ext cx="6391072" cy="17455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D960289-E15C-233C-99AA-F46FD0872A75}"/>
              </a:ext>
            </a:extLst>
          </p:cNvPr>
          <p:cNvSpPr txBox="1"/>
          <p:nvPr/>
        </p:nvSpPr>
        <p:spPr>
          <a:xfrm>
            <a:off x="956000" y="1138070"/>
            <a:ext cx="110286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/>
              <a:t>MQXFBP1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40AE71-7B9B-05AF-2AE9-473085FCFD60}"/>
              </a:ext>
            </a:extLst>
          </p:cNvPr>
          <p:cNvSpPr txBox="1"/>
          <p:nvPr/>
        </p:nvSpPr>
        <p:spPr>
          <a:xfrm>
            <a:off x="956000" y="2950165"/>
            <a:ext cx="110286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/>
              <a:t>MQXFBP2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96BA966-15AB-B878-CAAC-813FB698E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9595" y="4413462"/>
            <a:ext cx="1919928" cy="1803062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5EAA498-DC48-EEE8-DFDB-97DDD4B54A70}"/>
              </a:ext>
            </a:extLst>
          </p:cNvPr>
          <p:cNvSpPr txBox="1">
            <a:spLocks/>
          </p:cNvSpPr>
          <p:nvPr/>
        </p:nvSpPr>
        <p:spPr>
          <a:xfrm>
            <a:off x="7078559" y="623530"/>
            <a:ext cx="4674551" cy="3100154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00"/>
              </a:spcBef>
              <a:spcAft>
                <a:spcPts val="500"/>
              </a:spcAft>
            </a:pPr>
            <a:r>
              <a:rPr lang="en-US" altLang="en-US" sz="1800" b="0" dirty="0">
                <a:solidFill>
                  <a:schemeClr val="tx2"/>
                </a:solidFill>
                <a:sym typeface="Symbol" panose="05050102010706020507" pitchFamily="18" charset="2"/>
              </a:rPr>
              <a:t>Magnet reaches a </a:t>
            </a:r>
            <a:r>
              <a:rPr lang="en-US" altLang="en-US" sz="1800" dirty="0">
                <a:solidFill>
                  <a:schemeClr val="tx2"/>
                </a:solidFill>
                <a:sym typeface="Symbol" panose="05050102010706020507" pitchFamily="18" charset="2"/>
              </a:rPr>
              <a:t>performance plateau </a:t>
            </a:r>
            <a:r>
              <a:rPr lang="en-US" altLang="en-US" sz="1800" b="0" dirty="0">
                <a:solidFill>
                  <a:schemeClr val="tx2"/>
                </a:solidFill>
                <a:sym typeface="Symbol" panose="05050102010706020507" pitchFamily="18" charset="2"/>
              </a:rPr>
              <a:t>after first cooldown </a:t>
            </a:r>
            <a:r>
              <a:rPr lang="en-US" altLang="en-US" sz="1800" dirty="0">
                <a:solidFill>
                  <a:schemeClr val="tx2"/>
                </a:solidFill>
                <a:sym typeface="Symbol" panose="05050102010706020507" pitchFamily="18" charset="2"/>
              </a:rPr>
              <a:t>below target current.</a:t>
            </a:r>
          </a:p>
          <a:p>
            <a:pPr>
              <a:spcBef>
                <a:spcPts val="1000"/>
              </a:spcBef>
              <a:spcAft>
                <a:spcPts val="500"/>
              </a:spcAft>
            </a:pPr>
            <a:r>
              <a:rPr lang="en-US" sz="1800" dirty="0">
                <a:solidFill>
                  <a:srgbClr val="61C4D3"/>
                </a:solidFill>
                <a:sym typeface="Symbol" panose="05050102010706020507" pitchFamily="18" charset="2"/>
              </a:rPr>
              <a:t>Reproducible</a:t>
            </a:r>
            <a:r>
              <a:rPr lang="en-US" sz="1800" b="0" dirty="0">
                <a:solidFill>
                  <a:schemeClr val="tx2"/>
                </a:solidFill>
                <a:sym typeface="Symbol" panose="05050102010706020507" pitchFamily="18" charset="2"/>
              </a:rPr>
              <a:t> quench location (mostly towards magnet </a:t>
            </a:r>
            <a:r>
              <a:rPr lang="en-US" sz="1800" dirty="0">
                <a:solidFill>
                  <a:srgbClr val="61C4D3"/>
                </a:solidFill>
                <a:sym typeface="Symbol" panose="05050102010706020507" pitchFamily="18" charset="2"/>
              </a:rPr>
              <a:t>mechanical center</a:t>
            </a:r>
            <a:r>
              <a:rPr lang="en-US" sz="1800" dirty="0">
                <a:solidFill>
                  <a:schemeClr val="tx2"/>
                </a:solidFill>
                <a:sym typeface="Symbol" panose="05050102010706020507" pitchFamily="18" charset="2"/>
              </a:rPr>
              <a:t> </a:t>
            </a:r>
            <a:r>
              <a:rPr lang="en-US" sz="1800" b="0" dirty="0">
                <a:solidFill>
                  <a:schemeClr val="tx2"/>
                </a:solidFill>
                <a:sym typeface="Symbol" panose="05050102010706020507" pitchFamily="18" charset="2"/>
              </a:rPr>
              <a:t>for MQXFB quadrupole magnets).</a:t>
            </a:r>
            <a:endParaRPr lang="en-GB" sz="1800" b="0" dirty="0">
              <a:solidFill>
                <a:schemeClr val="tx2"/>
              </a:solidFill>
            </a:endParaRPr>
          </a:p>
          <a:p>
            <a:pPr>
              <a:spcBef>
                <a:spcPts val="1000"/>
              </a:spcBef>
              <a:spcAft>
                <a:spcPts val="500"/>
              </a:spcAft>
            </a:pPr>
            <a:r>
              <a:rPr lang="en-GB" altLang="en-US" sz="1800" dirty="0">
                <a:solidFill>
                  <a:schemeClr val="tx2"/>
                </a:solidFill>
                <a:sym typeface="Symbol" panose="05050102010706020507" pitchFamily="18" charset="2"/>
              </a:rPr>
              <a:t>Proper scaling between 1.9 K and 4.5 K </a:t>
            </a:r>
            <a:r>
              <a:rPr lang="en-GB" altLang="en-US" sz="1800" b="0" dirty="0">
                <a:solidFill>
                  <a:schemeClr val="tx2"/>
                </a:solidFill>
                <a:sym typeface="Symbol" panose="05050102010706020507" pitchFamily="18" charset="2"/>
              </a:rPr>
              <a:t>and </a:t>
            </a:r>
            <a:r>
              <a:rPr lang="en-GB" altLang="en-US" sz="1800" dirty="0">
                <a:solidFill>
                  <a:schemeClr val="tx2"/>
                </a:solidFill>
                <a:sym typeface="Symbol" panose="05050102010706020507" pitchFamily="18" charset="2"/>
              </a:rPr>
              <a:t>regular ramp rate behaviour.</a:t>
            </a:r>
          </a:p>
          <a:p>
            <a:pPr>
              <a:spcBef>
                <a:spcPts val="1000"/>
              </a:spcBef>
              <a:spcAft>
                <a:spcPts val="500"/>
              </a:spcAft>
            </a:pPr>
            <a:r>
              <a:rPr lang="en-GB" altLang="en-US" sz="1800" b="0" dirty="0">
                <a:solidFill>
                  <a:schemeClr val="tx2"/>
                </a:solidFill>
                <a:sym typeface="Symbol" panose="05050102010706020507" pitchFamily="18" charset="2"/>
              </a:rPr>
              <a:t>Reproducible behaviour </a:t>
            </a:r>
            <a:r>
              <a:rPr lang="en-GB" altLang="en-US" sz="1800" dirty="0">
                <a:solidFill>
                  <a:srgbClr val="61C4D3"/>
                </a:solidFill>
                <a:sym typeface="Symbol" panose="05050102010706020507" pitchFamily="18" charset="2"/>
              </a:rPr>
              <a:t>after WUCD cycle.</a:t>
            </a:r>
            <a:endParaRPr lang="en-US" altLang="en-US" sz="1800" dirty="0">
              <a:solidFill>
                <a:srgbClr val="61C4D3"/>
              </a:solidFill>
              <a:sym typeface="Symbol" panose="05050102010706020507" pitchFamily="18" charset="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1C90ED-56AE-25A8-4889-D8BDFA54C0B5}"/>
              </a:ext>
            </a:extLst>
          </p:cNvPr>
          <p:cNvSpPr txBox="1"/>
          <p:nvPr/>
        </p:nvSpPr>
        <p:spPr>
          <a:xfrm>
            <a:off x="296123" y="4792490"/>
            <a:ext cx="6098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Quench Performance of MQXFBP1&amp;2 (7.2-m-long, 150-single-aperture, HL-LHC quadrupole magnet prototypes)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DCA9BBF2-1C2F-7141-1A15-DBC30BA47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8966" y="5408062"/>
            <a:ext cx="2759633" cy="581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F. Mangiarotti </a:t>
            </a:r>
            <a:r>
              <a:rPr lang="en-US" altLang="en-US" sz="14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(CERN/TE-MSC)</a:t>
            </a:r>
            <a:endParaRPr lang="en-GB" altLang="en-US" sz="14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6614CAC-BE18-A4C7-F617-F1ABA51643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510003"/>
            <a:ext cx="1517702" cy="232864"/>
          </a:xfrm>
        </p:spPr>
        <p:txBody>
          <a:bodyPr anchor="ctr" anchorCtr="0"/>
          <a:lstStyle/>
          <a:p>
            <a:pPr algn="ctr"/>
            <a:r>
              <a:rPr lang="en-US" dirty="0"/>
              <a:t>26 June 2023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2320237-501D-7110-501A-A09F20FCF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2000" y="6510003"/>
            <a:ext cx="4114800" cy="232864"/>
          </a:xfrm>
        </p:spPr>
        <p:txBody>
          <a:bodyPr anchor="ctr" anchorCtr="0"/>
          <a:lstStyle/>
          <a:p>
            <a:r>
              <a:rPr lang="en-US" sz="1000" dirty="0"/>
              <a:t>A. Devred, </a:t>
            </a:r>
            <a:r>
              <a:rPr lang="en-US" sz="1000" i="1" dirty="0"/>
              <a:t>et al.</a:t>
            </a:r>
            <a:r>
              <a:rPr lang="en-US" sz="1000" dirty="0"/>
              <a:t> | Superconducting Magnets &amp; Devices @CERN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00DC38E-3F67-6323-FA4F-50D6F836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800" y="6510003"/>
            <a:ext cx="155940" cy="232864"/>
          </a:xfrm>
        </p:spPr>
        <p:txBody>
          <a:bodyPr anchor="ctr" anchorCtr="0"/>
          <a:lstStyle/>
          <a:p>
            <a:fld id="{36B5EA5A-BC32-A742-B11B-8E7414D5B53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1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D29E17-F594-4C81-B336-87887590C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60" y="387966"/>
            <a:ext cx="10800000" cy="1116849"/>
          </a:xfrm>
        </p:spPr>
        <p:txBody>
          <a:bodyPr>
            <a:normAutofit/>
          </a:bodyPr>
          <a:lstStyle/>
          <a:p>
            <a:r>
              <a:rPr lang="en-US" sz="2800" dirty="0"/>
              <a:t>Performance Degradation</a:t>
            </a:r>
            <a:endParaRPr lang="en-GB" sz="28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C2F3864-78D8-0F57-0BE7-C79609C14891}"/>
              </a:ext>
            </a:extLst>
          </p:cNvPr>
          <p:cNvSpPr txBox="1">
            <a:spLocks/>
          </p:cNvSpPr>
          <p:nvPr/>
        </p:nvSpPr>
        <p:spPr>
          <a:xfrm>
            <a:off x="346055" y="1071362"/>
            <a:ext cx="7408984" cy="2328313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  <a:spcAft>
                <a:spcPts val="500"/>
              </a:spcAft>
            </a:pPr>
            <a:r>
              <a:rPr lang="en-US" altLang="en-US" sz="1800" b="0" dirty="0">
                <a:solidFill>
                  <a:schemeClr val="tx2"/>
                </a:solidFill>
                <a:sym typeface="Symbol" panose="05050102010706020507" pitchFamily="18" charset="2"/>
              </a:rPr>
              <a:t>Magnet exhibits a </a:t>
            </a:r>
            <a:r>
              <a:rPr lang="en-US" altLang="en-US" sz="1800" dirty="0">
                <a:solidFill>
                  <a:schemeClr val="tx2"/>
                </a:solidFill>
                <a:sym typeface="Symbol" panose="05050102010706020507" pitchFamily="18" charset="2"/>
              </a:rPr>
              <a:t>performance degradation </a:t>
            </a:r>
            <a:r>
              <a:rPr lang="en-US" altLang="en-US" sz="1800" b="0" dirty="0">
                <a:solidFill>
                  <a:schemeClr val="tx2"/>
                </a:solidFill>
                <a:sym typeface="Symbol" panose="05050102010706020507" pitchFamily="18" charset="2"/>
              </a:rPr>
              <a:t>after a </a:t>
            </a:r>
            <a:r>
              <a:rPr lang="en-US" altLang="en-US" sz="1800" dirty="0">
                <a:solidFill>
                  <a:schemeClr val="tx2"/>
                </a:solidFill>
                <a:sym typeface="Symbol" panose="05050102010706020507" pitchFamily="18" charset="2"/>
              </a:rPr>
              <a:t>sequence of EM and WUCD cycles.</a:t>
            </a:r>
          </a:p>
          <a:p>
            <a:pPr>
              <a:spcBef>
                <a:spcPts val="800"/>
              </a:spcBef>
              <a:spcAft>
                <a:spcPts val="500"/>
              </a:spcAft>
            </a:pPr>
            <a:r>
              <a:rPr lang="en-US" altLang="en-US" sz="1800" b="0" dirty="0">
                <a:solidFill>
                  <a:schemeClr val="tx2"/>
                </a:solidFill>
                <a:sym typeface="Symbol" panose="05050102010706020507" pitchFamily="18" charset="2"/>
              </a:rPr>
              <a:t>Quench location mostly in </a:t>
            </a:r>
            <a:r>
              <a:rPr lang="en-US" altLang="en-US" sz="1800" dirty="0">
                <a:solidFill>
                  <a:srgbClr val="61C4D3"/>
                </a:solidFill>
                <a:sym typeface="Symbol" panose="05050102010706020507" pitchFamily="18" charset="2"/>
              </a:rPr>
              <a:t>coil head</a:t>
            </a:r>
            <a:r>
              <a:rPr lang="en-US" altLang="en-US" sz="1800" b="0" dirty="0">
                <a:solidFill>
                  <a:srgbClr val="61C4D3"/>
                </a:solidFill>
                <a:sym typeface="Symbol" panose="05050102010706020507" pitchFamily="18" charset="2"/>
              </a:rPr>
              <a:t> </a:t>
            </a:r>
            <a:r>
              <a:rPr lang="en-US" altLang="en-US" sz="1800" b="0" dirty="0">
                <a:solidFill>
                  <a:schemeClr val="tx2"/>
                </a:solidFill>
                <a:sym typeface="Symbol" panose="05050102010706020507" pitchFamily="18" charset="2"/>
              </a:rPr>
              <a:t>(for 11 T dipole magnets) but affected by </a:t>
            </a:r>
            <a:r>
              <a:rPr lang="en-US" altLang="en-US" sz="1800" dirty="0">
                <a:solidFill>
                  <a:srgbClr val="61C4D3"/>
                </a:solidFill>
                <a:sym typeface="Symbol" panose="05050102010706020507" pitchFamily="18" charset="2"/>
              </a:rPr>
              <a:t>type of current ramp. </a:t>
            </a:r>
          </a:p>
          <a:p>
            <a:pPr>
              <a:spcBef>
                <a:spcPts val="800"/>
              </a:spcBef>
              <a:spcAft>
                <a:spcPts val="500"/>
              </a:spcAft>
            </a:pPr>
            <a:r>
              <a:rPr lang="en-US" altLang="en-US" sz="1800" b="0" dirty="0">
                <a:solidFill>
                  <a:schemeClr val="tx2"/>
                </a:solidFill>
                <a:sym typeface="Symbol" panose="05050102010706020507" pitchFamily="18" charset="2"/>
              </a:rPr>
              <a:t>Performance </a:t>
            </a:r>
            <a:r>
              <a:rPr lang="en-US" altLang="en-US" sz="1800" dirty="0">
                <a:solidFill>
                  <a:schemeClr val="tx2"/>
                </a:solidFill>
                <a:sym typeface="Symbol" panose="05050102010706020507" pitchFamily="18" charset="2"/>
              </a:rPr>
              <a:t>does not scale with temperature </a:t>
            </a:r>
            <a:r>
              <a:rPr lang="en-US" altLang="en-US" sz="1800" b="0" dirty="0">
                <a:solidFill>
                  <a:schemeClr val="tx2"/>
                </a:solidFill>
                <a:sym typeface="Symbol" panose="05050102010706020507" pitchFamily="18" charset="2"/>
              </a:rPr>
              <a:t>and can exhibit </a:t>
            </a:r>
            <a:r>
              <a:rPr lang="en-US" altLang="en-US" sz="1800" dirty="0">
                <a:solidFill>
                  <a:schemeClr val="tx2"/>
                </a:solidFill>
                <a:sym typeface="Symbol" panose="05050102010706020507" pitchFamily="18" charset="2"/>
              </a:rPr>
              <a:t>irregular ramp rate behavior</a:t>
            </a:r>
            <a:r>
              <a:rPr lang="en-US" altLang="en-US" sz="1800" b="0" dirty="0">
                <a:solidFill>
                  <a:schemeClr val="tx2"/>
                </a:solidFill>
                <a:sym typeface="Symbol" panose="05050102010706020507" pitchFamily="18" charset="2"/>
              </a:rPr>
              <a:t>.</a:t>
            </a:r>
          </a:p>
          <a:p>
            <a:pPr>
              <a:spcBef>
                <a:spcPts val="800"/>
              </a:spcBef>
              <a:spcAft>
                <a:spcPts val="500"/>
              </a:spcAft>
            </a:pPr>
            <a:r>
              <a:rPr lang="en-US" altLang="en-US" sz="1800" b="0" dirty="0">
                <a:solidFill>
                  <a:schemeClr val="tx2"/>
                </a:solidFill>
                <a:sym typeface="Symbol" panose="05050102010706020507" pitchFamily="18" charset="2"/>
              </a:rPr>
              <a:t>Impacted by</a:t>
            </a:r>
            <a:r>
              <a:rPr lang="en-US" altLang="en-US" sz="1800" dirty="0">
                <a:solidFill>
                  <a:schemeClr val="tx2"/>
                </a:solidFill>
                <a:sym typeface="Symbol" panose="05050102010706020507" pitchFamily="18" charset="2"/>
              </a:rPr>
              <a:t> </a:t>
            </a:r>
            <a:r>
              <a:rPr lang="en-US" altLang="en-US" sz="1800" dirty="0">
                <a:solidFill>
                  <a:srgbClr val="61C4D3"/>
                </a:solidFill>
                <a:sym typeface="Symbol" panose="05050102010706020507" pitchFamily="18" charset="2"/>
              </a:rPr>
              <a:t>WUCD.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687918-7B47-728C-DF3F-80FA95C15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16" y="3399675"/>
            <a:ext cx="7598944" cy="2623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90769-2432-1BC6-4ABA-67D8003336F1}"/>
              </a:ext>
            </a:extLst>
          </p:cNvPr>
          <p:cNvSpPr txBox="1"/>
          <p:nvPr/>
        </p:nvSpPr>
        <p:spPr>
          <a:xfrm>
            <a:off x="283548" y="5889186"/>
            <a:ext cx="75989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Quench Performance of 11 T S1 to S4 series magnets (5.3-m-long, 60-mm-twin-aperture HL-LHC dipole magnets)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20A009-3019-4836-8102-7066F0A9B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3173" y="3604824"/>
            <a:ext cx="3100614" cy="20133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C003BD-989E-C2D0-BC5E-D1FA984F69A6}"/>
              </a:ext>
            </a:extLst>
          </p:cNvPr>
          <p:cNvSpPr txBox="1"/>
          <p:nvPr/>
        </p:nvSpPr>
        <p:spPr>
          <a:xfrm>
            <a:off x="8341979" y="5726688"/>
            <a:ext cx="33030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Ramp-rate sensitivity of S4 series magnet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80875A-B2C5-4C73-BE6D-FCE656F88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6783" y="1284764"/>
            <a:ext cx="3757457" cy="16111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F0B277-4CF7-BA12-C8B6-78816113BB03}"/>
              </a:ext>
            </a:extLst>
          </p:cNvPr>
          <p:cNvSpPr txBox="1"/>
          <p:nvPr/>
        </p:nvSpPr>
        <p:spPr>
          <a:xfrm>
            <a:off x="8288226" y="3001458"/>
            <a:ext cx="34957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Quench start localization in S4 series magnet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44EC7836-6581-17F5-E189-7E16E3EB1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9876" y="323164"/>
            <a:ext cx="2487205" cy="581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G. Willering </a:t>
            </a:r>
            <a:r>
              <a:rPr lang="en-US" altLang="en-US" sz="14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(CERN/TE-MSC)</a:t>
            </a:r>
            <a:endParaRPr lang="en-GB" altLang="en-US" sz="14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ED9CC6F-54C5-6369-8AD6-F757F9E74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510003"/>
            <a:ext cx="1517702" cy="232864"/>
          </a:xfrm>
        </p:spPr>
        <p:txBody>
          <a:bodyPr anchor="ctr" anchorCtr="0"/>
          <a:lstStyle/>
          <a:p>
            <a:pPr algn="ctr"/>
            <a:r>
              <a:rPr lang="en-US" dirty="0"/>
              <a:t>26 June 2023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0BBD9A3-C2CA-D0AC-A177-84CCC216D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2000" y="6510003"/>
            <a:ext cx="4114800" cy="232864"/>
          </a:xfrm>
        </p:spPr>
        <p:txBody>
          <a:bodyPr anchor="ctr" anchorCtr="0"/>
          <a:lstStyle/>
          <a:p>
            <a:r>
              <a:rPr lang="en-US" sz="1000" dirty="0"/>
              <a:t>A. Devred, </a:t>
            </a:r>
            <a:r>
              <a:rPr lang="en-US" sz="1000" i="1" dirty="0"/>
              <a:t>et al.</a:t>
            </a:r>
            <a:r>
              <a:rPr lang="en-US" sz="1000" dirty="0"/>
              <a:t> | Superconducting Magnets &amp; Devices @CERN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DEA756F-DC92-0CF1-A2C6-52DF27EF4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800" y="6510003"/>
            <a:ext cx="155940" cy="232864"/>
          </a:xfrm>
        </p:spPr>
        <p:txBody>
          <a:bodyPr anchor="ctr" anchorCtr="0"/>
          <a:lstStyle/>
          <a:p>
            <a:fld id="{36B5EA5A-BC32-A742-B11B-8E7414D5B53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92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8EDE70A2-4734-374F-B2C0-D7044964B1DF}"/>
              </a:ext>
            </a:extLst>
          </p:cNvPr>
          <p:cNvSpPr txBox="1">
            <a:spLocks/>
          </p:cNvSpPr>
          <p:nvPr/>
        </p:nvSpPr>
        <p:spPr>
          <a:xfrm>
            <a:off x="287167" y="317971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Overview</a:t>
            </a:r>
          </a:p>
          <a:p>
            <a:br>
              <a:rPr lang="en-CH" dirty="0"/>
            </a:br>
            <a:endParaRPr lang="en-CH" dirty="0">
              <a:solidFill>
                <a:schemeClr val="accent3"/>
              </a:solidFill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2660FF16-FD0F-04DC-A863-243626CD0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710" y="5292234"/>
            <a:ext cx="4648558" cy="323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I. Aviles Santillana </a:t>
            </a:r>
            <a:r>
              <a:rPr lang="en-US" altLang="en-US" sz="14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(CERN/EN-MME)</a:t>
            </a:r>
            <a:endParaRPr lang="en-GB" altLang="en-US" sz="14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9AF7256-FB06-F5FD-6DBA-855253003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706" y="160422"/>
            <a:ext cx="4640299" cy="3383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CBB4D82-78B3-80FE-9265-ACE5753AC799}"/>
              </a:ext>
            </a:extLst>
          </p:cNvPr>
          <p:cNvSpPr txBox="1">
            <a:spLocks/>
          </p:cNvSpPr>
          <p:nvPr/>
        </p:nvSpPr>
        <p:spPr>
          <a:xfrm>
            <a:off x="507261" y="1097087"/>
            <a:ext cx="5771619" cy="38221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</a:pPr>
            <a:r>
              <a:rPr lang="en-US" sz="1800" b="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Starting from June 2019, the team of S. Sgobba in CERN/EN-MME has developed a methodology to carry </a:t>
            </a:r>
            <a:r>
              <a:rPr lang="en-US" sz="18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out post-mortem examinations </a:t>
            </a:r>
            <a:r>
              <a:rPr lang="en-US" sz="1800" b="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en-US" sz="1800" dirty="0">
                <a:solidFill>
                  <a:srgbClr val="61C4D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sections of HL-LHC dipole and quadrupole magnet coils </a:t>
            </a:r>
            <a:r>
              <a:rPr lang="en-US" sz="1800" b="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that exhibited performance limitation and/or degradation.</a:t>
            </a:r>
          </a:p>
          <a:p>
            <a:pPr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</a:pPr>
            <a:r>
              <a:rPr lang="en-US" sz="18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Examination</a:t>
            </a:r>
            <a:r>
              <a:rPr lang="en-US" sz="1800" b="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starts from </a:t>
            </a:r>
            <a:r>
              <a:rPr lang="en-US" sz="18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mesoscale observation</a:t>
            </a:r>
            <a:r>
              <a:rPr lang="en-US" sz="1800" dirty="0">
                <a:solidFill>
                  <a:srgbClr val="61C4D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of a </a:t>
            </a:r>
            <a:r>
              <a:rPr lang="en-US" sz="1800" dirty="0">
                <a:solidFill>
                  <a:srgbClr val="61C4D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whole coil volume </a:t>
            </a:r>
            <a:r>
              <a:rPr lang="en-US" sz="1800" b="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(typically, the volumes where the quench origins have been localized).</a:t>
            </a:r>
          </a:p>
          <a:p>
            <a:pPr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</a:pPr>
            <a:r>
              <a:rPr lang="en-US" sz="18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18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ifferent techniques </a:t>
            </a:r>
            <a:r>
              <a:rPr lang="en-US" sz="1800" b="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are gradually applied </a:t>
            </a:r>
            <a:r>
              <a:rPr lang="en-US" sz="18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 get</a:t>
            </a:r>
            <a:r>
              <a:rPr lang="en-US" sz="1800" b="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more detailed insights into internal events, geometrical distortions, and possible flaws, down to the </a:t>
            </a:r>
            <a:r>
              <a:rPr lang="en-US" sz="1800" dirty="0">
                <a:solidFill>
                  <a:srgbClr val="61C4D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microscopic scale</a:t>
            </a:r>
            <a:r>
              <a:rPr lang="en-US" sz="1800" b="0" dirty="0">
                <a:solidFill>
                  <a:srgbClr val="61C4D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1800" b="0" dirty="0">
              <a:solidFill>
                <a:srgbClr val="61C4D3"/>
              </a:solidFill>
              <a:sym typeface="Symbol" panose="05050102010706020507" pitchFamily="18" charset="2"/>
            </a:endParaRPr>
          </a:p>
          <a:p>
            <a:endParaRPr lang="en-US" alt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0836586-9505-BCE8-59FC-7D1023497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733" y="3787141"/>
            <a:ext cx="30702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2F514FC-63E5-F92B-B34E-69FDC429F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664" y="3609916"/>
            <a:ext cx="1862144" cy="285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E15DCCD-CA7F-7A43-3886-EA3E13A312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510003"/>
            <a:ext cx="1517702" cy="232864"/>
          </a:xfrm>
        </p:spPr>
        <p:txBody>
          <a:bodyPr anchor="ctr" anchorCtr="0"/>
          <a:lstStyle/>
          <a:p>
            <a:pPr algn="ctr"/>
            <a:r>
              <a:rPr lang="en-US" dirty="0"/>
              <a:t>26 June 2023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9B2BB3C-2F7B-764B-762D-DCEC9A0C0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2000" y="6510003"/>
            <a:ext cx="4114800" cy="232864"/>
          </a:xfrm>
        </p:spPr>
        <p:txBody>
          <a:bodyPr anchor="ctr" anchorCtr="0"/>
          <a:lstStyle/>
          <a:p>
            <a:r>
              <a:rPr lang="en-US" sz="1000" dirty="0"/>
              <a:t>A. Devred, </a:t>
            </a:r>
            <a:r>
              <a:rPr lang="en-US" sz="1000" i="1" dirty="0"/>
              <a:t>et al.</a:t>
            </a:r>
            <a:r>
              <a:rPr lang="en-US" sz="1000" dirty="0"/>
              <a:t> | Superconducting Magnets &amp; Devices @CERN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37CDAE9-8518-A881-884C-D40AF9EC5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800" y="6510003"/>
            <a:ext cx="155940" cy="232864"/>
          </a:xfrm>
        </p:spPr>
        <p:txBody>
          <a:bodyPr anchor="ctr" anchorCtr="0"/>
          <a:lstStyle/>
          <a:p>
            <a:fld id="{36B5EA5A-BC32-A742-B11B-8E7414D5B53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35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E9836E-F564-4C71-960D-7CA5D2BAB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High-Energy X-Ray Tomography</a:t>
            </a:r>
            <a:endParaRPr lang="en-GB" sz="28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8DBCC00-F651-4F21-953A-DC9A2D3F41A8}"/>
              </a:ext>
            </a:extLst>
          </p:cNvPr>
          <p:cNvSpPr txBox="1">
            <a:spLocks/>
          </p:cNvSpPr>
          <p:nvPr/>
        </p:nvSpPr>
        <p:spPr>
          <a:xfrm>
            <a:off x="6353893" y="1258698"/>
            <a:ext cx="5316175" cy="45497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</a:pPr>
            <a:r>
              <a:rPr lang="en-US" altLang="en-US" sz="1800" dirty="0">
                <a:solidFill>
                  <a:schemeClr val="tx2"/>
                </a:solidFill>
              </a:rPr>
              <a:t>High-energy X-ray computed tomography </a:t>
            </a:r>
            <a:r>
              <a:rPr lang="en-US" altLang="en-US" sz="1800" b="0" dirty="0">
                <a:solidFill>
                  <a:schemeClr val="tx2"/>
                </a:solidFill>
              </a:rPr>
              <a:t>has proven to be an efficient tool for </a:t>
            </a:r>
            <a:r>
              <a:rPr lang="en-US" altLang="en-US" sz="1800" b="0" dirty="0">
                <a:solidFill>
                  <a:srgbClr val="61C4D3"/>
                </a:solidFill>
              </a:rPr>
              <a:t>inspecting  </a:t>
            </a:r>
            <a:r>
              <a:rPr lang="en-US" altLang="en-US" sz="1800" dirty="0">
                <a:solidFill>
                  <a:srgbClr val="61C4D3"/>
                </a:solidFill>
              </a:rPr>
              <a:t>20-30 cm coil samples</a:t>
            </a:r>
            <a:r>
              <a:rPr lang="en-US" altLang="en-US" sz="1800" dirty="0">
                <a:solidFill>
                  <a:schemeClr val="tx2"/>
                </a:solidFill>
              </a:rPr>
              <a:t> </a:t>
            </a:r>
            <a:r>
              <a:rPr lang="en-US" altLang="en-US" sz="1800" b="0" dirty="0">
                <a:solidFill>
                  <a:schemeClr val="tx2"/>
                </a:solidFill>
              </a:rPr>
              <a:t>(including full coil ends)</a:t>
            </a:r>
            <a:r>
              <a:rPr lang="en-US" altLang="en-US" sz="1800" dirty="0">
                <a:solidFill>
                  <a:schemeClr val="tx2"/>
                </a:solidFill>
              </a:rPr>
              <a:t>.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US" altLang="en-US" sz="1800" b="0" dirty="0">
                <a:solidFill>
                  <a:schemeClr val="tx2"/>
                </a:solidFill>
                <a:sym typeface="Symbol" panose="05050102010706020507" pitchFamily="18" charset="2"/>
              </a:rPr>
              <a:t>The system relies on a </a:t>
            </a:r>
            <a:r>
              <a:rPr lang="en-US" altLang="en-US" sz="1800" dirty="0">
                <a:solidFill>
                  <a:schemeClr val="tx2"/>
                </a:solidFill>
                <a:sym typeface="Symbol" panose="05050102010706020507" pitchFamily="18" charset="2"/>
              </a:rPr>
              <a:t>6 MeV LINAC, </a:t>
            </a:r>
            <a:r>
              <a:rPr lang="en-US" altLang="en-US" sz="1800" b="0" dirty="0">
                <a:solidFill>
                  <a:schemeClr val="tx2"/>
                </a:solidFill>
                <a:sym typeface="Symbol" panose="05050102010706020507" pitchFamily="18" charset="2"/>
              </a:rPr>
              <a:t>it has a spot size of 2 mm and </a:t>
            </a:r>
            <a:r>
              <a:rPr lang="en-US" altLang="en-US" sz="1800" dirty="0">
                <a:solidFill>
                  <a:srgbClr val="61C4D3"/>
                </a:solidFill>
                <a:sym typeface="Symbol" panose="05050102010706020507" pitchFamily="18" charset="2"/>
              </a:rPr>
              <a:t>a resolution of ~120 m.</a:t>
            </a: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C446123F-3D3E-4F39-B49B-2288BAF58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643" y="4886019"/>
            <a:ext cx="2575116" cy="1209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32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Examples of X-ray tomograph analyses of the end of a 5.3-m-long, 11 T dipole magnet coil (GE2) where most limiting quenches had been localized</a:t>
            </a:r>
            <a:r>
              <a:rPr lang="en-US" altLang="en-US" sz="1400" dirty="0">
                <a:solidFill>
                  <a:srgbClr val="0032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GB" altLang="en-US" sz="1400" dirty="0">
              <a:solidFill>
                <a:srgbClr val="0032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1895297-737B-4831-8A61-F0ED69D78AA4}"/>
              </a:ext>
            </a:extLst>
          </p:cNvPr>
          <p:cNvGrpSpPr>
            <a:grpSpLocks noChangeAspect="1"/>
          </p:cNvGrpSpPr>
          <p:nvPr/>
        </p:nvGrpSpPr>
        <p:grpSpPr>
          <a:xfrm>
            <a:off x="336828" y="1258699"/>
            <a:ext cx="5893893" cy="3387050"/>
            <a:chOff x="23084" y="1555343"/>
            <a:chExt cx="7134225" cy="409983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A099300-3146-4670-B8AF-06AABE96E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84" y="1845176"/>
              <a:ext cx="7134225" cy="38100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7E13350-FB4F-4880-85B6-F9DA5C509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82893" y="1555343"/>
              <a:ext cx="1348181" cy="2823781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C074D1D-38C8-4112-AC96-CC73B9EEC2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931" y="4939764"/>
            <a:ext cx="3361563" cy="893240"/>
          </a:xfrm>
          <a:prstGeom prst="rect">
            <a:avLst/>
          </a:prstGeom>
        </p:spPr>
      </p:pic>
      <p:sp>
        <p:nvSpPr>
          <p:cNvPr id="16" name="Rectangle 1">
            <a:extLst>
              <a:ext uri="{FF2B5EF4-FFF2-40B4-BE49-F238E27FC236}">
                <a16:creationId xmlns:a16="http://schemas.microsoft.com/office/drawing/2014/main" id="{7235AE24-3C97-4EBB-91BA-67008645E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7726" y="301975"/>
            <a:ext cx="2487205" cy="58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S. Sgobba </a:t>
            </a:r>
            <a:r>
              <a:rPr lang="en-US" altLang="en-US" sz="14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(CERN/EN-MME)</a:t>
            </a:r>
            <a:endParaRPr lang="en-GB" altLang="en-US" sz="14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6660CC9-7C69-4F1D-55CF-FE8DB2354A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7838" y="2973607"/>
            <a:ext cx="5562519" cy="3186513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EA19DC0-D4AB-F673-E512-A04F7CBC9D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510003"/>
            <a:ext cx="1517702" cy="232864"/>
          </a:xfrm>
        </p:spPr>
        <p:txBody>
          <a:bodyPr anchor="ctr" anchorCtr="0"/>
          <a:lstStyle/>
          <a:p>
            <a:pPr algn="ctr"/>
            <a:r>
              <a:rPr lang="en-US" dirty="0"/>
              <a:t>26 June 2023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F4DDA28-9651-2BFF-272C-AF61E9D4C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2000" y="6510003"/>
            <a:ext cx="4114800" cy="232864"/>
          </a:xfrm>
        </p:spPr>
        <p:txBody>
          <a:bodyPr anchor="ctr" anchorCtr="0"/>
          <a:lstStyle/>
          <a:p>
            <a:r>
              <a:rPr lang="en-US" sz="1000" dirty="0"/>
              <a:t>A. Devred, </a:t>
            </a:r>
            <a:r>
              <a:rPr lang="en-US" sz="1000" i="1" dirty="0"/>
              <a:t>et al.</a:t>
            </a:r>
            <a:r>
              <a:rPr lang="en-US" sz="1000" dirty="0"/>
              <a:t> | Superconducting Magnets &amp; Devices @CERN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376E52B-0022-7BE0-7247-10F00F6A8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800" y="6510003"/>
            <a:ext cx="155940" cy="232864"/>
          </a:xfrm>
        </p:spPr>
        <p:txBody>
          <a:bodyPr anchor="ctr" anchorCtr="0"/>
          <a:lstStyle/>
          <a:p>
            <a:fld id="{36B5EA5A-BC32-A742-B11B-8E7414D5B53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4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E9836E-F564-4C71-960D-7CA5D2BAB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572518" cy="1065742"/>
          </a:xfrm>
        </p:spPr>
        <p:txBody>
          <a:bodyPr/>
          <a:lstStyle/>
          <a:p>
            <a:r>
              <a:rPr lang="en-US" sz="2800" dirty="0"/>
              <a:t>Metallographic Analyses</a:t>
            </a:r>
            <a:endParaRPr lang="en-GB" sz="28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8DBCC00-F651-4F21-953A-DC9A2D3F41A8}"/>
              </a:ext>
            </a:extLst>
          </p:cNvPr>
          <p:cNvSpPr txBox="1">
            <a:spLocks/>
          </p:cNvSpPr>
          <p:nvPr/>
        </p:nvSpPr>
        <p:spPr>
          <a:xfrm>
            <a:off x="422248" y="1122868"/>
            <a:ext cx="5673751" cy="45497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US" altLang="en-US" sz="1800" b="0" dirty="0">
                <a:solidFill>
                  <a:schemeClr val="tx2"/>
                </a:solidFill>
                <a:sym typeface="Symbol" panose="05050102010706020507" pitchFamily="18" charset="2"/>
              </a:rPr>
              <a:t>Next step is to carry out </a:t>
            </a:r>
            <a:r>
              <a:rPr lang="en-US" altLang="en-US" sz="1800" dirty="0">
                <a:solidFill>
                  <a:schemeClr val="tx2"/>
                </a:solidFill>
                <a:sym typeface="Symbol" panose="05050102010706020507" pitchFamily="18" charset="2"/>
              </a:rPr>
              <a:t>metallographic analyses </a:t>
            </a:r>
            <a:r>
              <a:rPr lang="en-US" altLang="en-US" sz="1800" b="0" dirty="0">
                <a:solidFill>
                  <a:schemeClr val="tx2"/>
                </a:solidFill>
                <a:sym typeface="Symbol" panose="05050102010706020507" pitchFamily="18" charset="2"/>
              </a:rPr>
              <a:t>in the zones of interest identified by tomography</a:t>
            </a:r>
            <a:r>
              <a:rPr lang="en-US" altLang="en-US" sz="1800" dirty="0">
                <a:solidFill>
                  <a:schemeClr val="tx2"/>
                </a:solidFill>
                <a:sym typeface="Symbol" panose="05050102010706020507" pitchFamily="18" charset="2"/>
              </a:rPr>
              <a:t>.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US" altLang="en-US" sz="1800" b="0" dirty="0">
                <a:solidFill>
                  <a:schemeClr val="tx2"/>
                </a:solidFill>
                <a:sym typeface="Symbol" panose="05050102010706020507" pitchFamily="18" charset="2"/>
              </a:rPr>
              <a:t>Direct visualization of </a:t>
            </a:r>
            <a:r>
              <a:rPr lang="en-US" altLang="en-US" sz="1800" dirty="0">
                <a:solidFill>
                  <a:srgbClr val="61C4D3"/>
                </a:solidFill>
                <a:sym typeface="Symbol" panose="05050102010706020507" pitchFamily="18" charset="2"/>
              </a:rPr>
              <a:t>internal defects:</a:t>
            </a:r>
            <a:r>
              <a:rPr lang="en-US" altLang="en-US" sz="1800" dirty="0">
                <a:solidFill>
                  <a:schemeClr val="tx2"/>
                </a:solidFill>
                <a:sym typeface="Symbol" panose="05050102010706020507" pitchFamily="18" charset="2"/>
              </a:rPr>
              <a:t> </a:t>
            </a:r>
            <a:r>
              <a:rPr lang="en-US" altLang="en-US" sz="1800" b="0" dirty="0">
                <a:solidFill>
                  <a:schemeClr val="tx2"/>
                </a:solidFill>
                <a:sym typeface="Symbol" panose="05050102010706020507" pitchFamily="18" charset="2"/>
              </a:rPr>
              <a:t>strand displacement, cracks in Nb</a:t>
            </a:r>
            <a:r>
              <a:rPr lang="en-US" altLang="en-US" sz="1800" b="0" baseline="-25000" dirty="0">
                <a:solidFill>
                  <a:schemeClr val="tx2"/>
                </a:solidFill>
                <a:sym typeface="Symbol" panose="05050102010706020507" pitchFamily="18" charset="2"/>
              </a:rPr>
              <a:t>3</a:t>
            </a:r>
            <a:r>
              <a:rPr lang="en-US" altLang="en-US" sz="1800" b="0" dirty="0">
                <a:solidFill>
                  <a:schemeClr val="tx2"/>
                </a:solidFill>
                <a:sym typeface="Symbol" panose="05050102010706020507" pitchFamily="18" charset="2"/>
              </a:rPr>
              <a:t>Sn sub-elements and   in epoxy resin. </a:t>
            </a:r>
            <a:endParaRPr lang="en-US" altLang="en-US" sz="1800" b="0" dirty="0">
              <a:solidFill>
                <a:schemeClr val="tx2"/>
              </a:solidFill>
            </a:endParaRPr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FA54348B-D34E-1808-D8DD-9FD47B56A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050" y="3052826"/>
            <a:ext cx="2117288" cy="1587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DCD6E1-77AE-5B4A-F534-2846EAACC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724" y="4666317"/>
            <a:ext cx="2116107" cy="158796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E45CFD0-BF8D-69E6-BCB1-DAA3D2FD7DF9}"/>
              </a:ext>
            </a:extLst>
          </p:cNvPr>
          <p:cNvGrpSpPr/>
          <p:nvPr/>
        </p:nvGrpSpPr>
        <p:grpSpPr>
          <a:xfrm>
            <a:off x="622981" y="3191954"/>
            <a:ext cx="3153694" cy="2286000"/>
            <a:chOff x="5824012" y="1113835"/>
            <a:chExt cx="3153694" cy="2286000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1D8A0A2E-0112-EE4F-4250-6A2549E91B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4012" y="1113835"/>
              <a:ext cx="3070225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B9571F3-CC7B-E269-3AA7-0BFDB63EE692}"/>
                </a:ext>
              </a:extLst>
            </p:cNvPr>
            <p:cNvSpPr/>
            <p:nvPr/>
          </p:nvSpPr>
          <p:spPr bwMode="auto">
            <a:xfrm>
              <a:off x="8634438" y="2219976"/>
              <a:ext cx="343268" cy="3693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CH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</a:t>
              </a:r>
              <a:endParaRPr lang="en-U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6546BA1-7D3F-863B-A303-02CB49ABD6EF}"/>
                </a:ext>
              </a:extLst>
            </p:cNvPr>
            <p:cNvSpPr/>
            <p:nvPr/>
          </p:nvSpPr>
          <p:spPr bwMode="auto">
            <a:xfrm rot="186840">
              <a:off x="8536191" y="1675794"/>
              <a:ext cx="343268" cy="3693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CH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  <a:endParaRPr lang="en-U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1ECDA07-5A8D-1288-4E20-6AF94C539E7C}"/>
              </a:ext>
            </a:extLst>
          </p:cNvPr>
          <p:cNvSpPr/>
          <p:nvPr/>
        </p:nvSpPr>
        <p:spPr bwMode="auto">
          <a:xfrm>
            <a:off x="5715306" y="4649991"/>
            <a:ext cx="34326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H" sz="2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B5435F-FC26-F2C2-DC25-E3EA4522046F}"/>
              </a:ext>
            </a:extLst>
          </p:cNvPr>
          <p:cNvSpPr/>
          <p:nvPr/>
        </p:nvSpPr>
        <p:spPr bwMode="auto">
          <a:xfrm>
            <a:off x="5669177" y="3029339"/>
            <a:ext cx="34326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H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838022C7-3C48-BA1C-0AE7-391FF1D0B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84" y="5477954"/>
            <a:ext cx="3255777" cy="733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32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Analyses of a zone of interest in of the end of 5.3-m-long, 11 T dipole magnet coil GE2 (see previous slide)</a:t>
            </a:r>
            <a:endParaRPr lang="en-GB" altLang="en-US" sz="1400" dirty="0">
              <a:solidFill>
                <a:srgbClr val="0032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03A9C233-5B9C-524D-01F6-CA4554B93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818" y="596366"/>
            <a:ext cx="3578421" cy="4271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90D7CB4-E7A0-4680-CFFE-873313954EEA}"/>
              </a:ext>
            </a:extLst>
          </p:cNvPr>
          <p:cNvSpPr txBox="1"/>
          <p:nvPr/>
        </p:nvSpPr>
        <p:spPr>
          <a:xfrm>
            <a:off x="7074568" y="4927238"/>
            <a:ext cx="46951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Analyses </a:t>
            </a:r>
            <a:r>
              <a:rPr lang="en-US" sz="1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5.3-m-lonh, 11 T dipole magnet coil GE13 (used in series magnet S2): a) Shrinkage cavities (green arrows) and metal-to-metal crack across the coil interlayer (blue arrow); b) Metal-to-metal crack (blue arrow) and a large decohesion (green arrows); c) Conductor–to–pole crack (blue arrow); d) Large decohesion between resin and pole piece</a:t>
            </a:r>
            <a:endParaRPr lang="en-GB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Rectangle 1">
            <a:extLst>
              <a:ext uri="{FF2B5EF4-FFF2-40B4-BE49-F238E27FC236}">
                <a16:creationId xmlns:a16="http://schemas.microsoft.com/office/drawing/2014/main" id="{A4F0CA4A-F322-3A72-7623-E7D720077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5688" y="2659877"/>
            <a:ext cx="1435725" cy="109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     M. Crouvizier </a:t>
            </a:r>
            <a:r>
              <a:rPr lang="en-US" altLang="en-US" sz="14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(CERN/EN-MME)</a:t>
            </a:r>
            <a:endParaRPr lang="en-GB" altLang="en-US" sz="14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69AAC96-8BBE-1551-854E-C529CEC4CE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510003"/>
            <a:ext cx="1517702" cy="232864"/>
          </a:xfrm>
        </p:spPr>
        <p:txBody>
          <a:bodyPr anchor="ctr" anchorCtr="0"/>
          <a:lstStyle/>
          <a:p>
            <a:pPr algn="ctr"/>
            <a:r>
              <a:rPr lang="en-US" dirty="0"/>
              <a:t>26 June 2023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61F8273-007F-3CFA-AA6F-778ACC553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2000" y="6510003"/>
            <a:ext cx="4114800" cy="232864"/>
          </a:xfrm>
        </p:spPr>
        <p:txBody>
          <a:bodyPr anchor="ctr" anchorCtr="0"/>
          <a:lstStyle/>
          <a:p>
            <a:r>
              <a:rPr lang="en-US" sz="1000" dirty="0"/>
              <a:t>A. Devred, </a:t>
            </a:r>
            <a:r>
              <a:rPr lang="en-US" sz="1000" i="1" dirty="0"/>
              <a:t>et al.</a:t>
            </a:r>
            <a:r>
              <a:rPr lang="en-US" sz="1000" dirty="0"/>
              <a:t> | Superconducting Magnets &amp; Devices @CERN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4FD9ADE-BE76-069A-A940-0058C09DC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800" y="6510003"/>
            <a:ext cx="155940" cy="232864"/>
          </a:xfrm>
        </p:spPr>
        <p:txBody>
          <a:bodyPr anchor="ctr" anchorCtr="0"/>
          <a:lstStyle/>
          <a:p>
            <a:fld id="{36B5EA5A-BC32-A742-B11B-8E7414D5B53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72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E9836E-F564-4C71-960D-7CA5D2BAB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572518" cy="1065742"/>
          </a:xfrm>
        </p:spPr>
        <p:txBody>
          <a:bodyPr/>
          <a:lstStyle/>
          <a:p>
            <a:r>
              <a:rPr lang="en-US" sz="2800" dirty="0"/>
              <a:t>Analyses After Deep Cu Etching</a:t>
            </a:r>
            <a:endParaRPr lang="en-GB" sz="28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8DBCC00-F651-4F21-953A-DC9A2D3F41A8}"/>
              </a:ext>
            </a:extLst>
          </p:cNvPr>
          <p:cNvSpPr txBox="1">
            <a:spLocks/>
          </p:cNvSpPr>
          <p:nvPr/>
        </p:nvSpPr>
        <p:spPr>
          <a:xfrm>
            <a:off x="407988" y="1068418"/>
            <a:ext cx="11366552" cy="45497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US" altLang="en-US" sz="1800" b="0" dirty="0">
                <a:solidFill>
                  <a:schemeClr val="tx2"/>
                </a:solidFill>
                <a:sym typeface="Symbol" panose="05050102010706020507" pitchFamily="18" charset="2"/>
              </a:rPr>
              <a:t>Next is to apply </a:t>
            </a:r>
            <a:r>
              <a:rPr lang="en-US" altLang="en-US" sz="1800" dirty="0">
                <a:solidFill>
                  <a:schemeClr val="tx2"/>
                </a:solidFill>
                <a:sym typeface="Symbol" panose="05050102010706020507" pitchFamily="18" charset="2"/>
              </a:rPr>
              <a:t>deep Cu etching and microscopy</a:t>
            </a:r>
            <a:r>
              <a:rPr lang="en-US" altLang="en-US" sz="1800" b="0" dirty="0">
                <a:solidFill>
                  <a:schemeClr val="tx2"/>
                </a:solidFill>
                <a:sym typeface="Symbol" panose="05050102010706020507" pitchFamily="18" charset="2"/>
              </a:rPr>
              <a:t> to assess the extent of </a:t>
            </a:r>
            <a:r>
              <a:rPr lang="en-US" altLang="en-US" sz="1800" dirty="0">
                <a:solidFill>
                  <a:srgbClr val="61C4D3"/>
                </a:solidFill>
                <a:sym typeface="Symbol" panose="05050102010706020507" pitchFamily="18" charset="2"/>
              </a:rPr>
              <a:t>Nb</a:t>
            </a:r>
            <a:r>
              <a:rPr lang="en-US" altLang="en-US" sz="1800" baseline="-25000" dirty="0">
                <a:solidFill>
                  <a:srgbClr val="61C4D3"/>
                </a:solidFill>
                <a:sym typeface="Symbol" panose="05050102010706020507" pitchFamily="18" charset="2"/>
              </a:rPr>
              <a:t>3</a:t>
            </a:r>
            <a:r>
              <a:rPr lang="en-US" altLang="en-US" sz="1800" dirty="0">
                <a:solidFill>
                  <a:srgbClr val="61C4D3"/>
                </a:solidFill>
                <a:sym typeface="Symbol" panose="05050102010706020507" pitchFamily="18" charset="2"/>
              </a:rPr>
              <a:t>Sn sub-elements damages.</a:t>
            </a:r>
          </a:p>
          <a:p>
            <a:pPr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</a:pPr>
            <a:r>
              <a:rPr lang="en-US" altLang="en-US" sz="1800" b="0" dirty="0">
                <a:solidFill>
                  <a:schemeClr val="tx2"/>
                </a:solidFill>
                <a:sym typeface="Symbol" panose="05050102010706020507" pitchFamily="18" charset="2"/>
              </a:rPr>
              <a:t>In limiting, long MQXFB coils, the area of </a:t>
            </a:r>
            <a:r>
              <a:rPr lang="en-US" altLang="en-US" sz="1800" dirty="0">
                <a:solidFill>
                  <a:schemeClr val="tx2"/>
                </a:solidFill>
                <a:sym typeface="Symbol" panose="05050102010706020507" pitchFamily="18" charset="2"/>
              </a:rPr>
              <a:t>quench start localization </a:t>
            </a:r>
            <a:r>
              <a:rPr lang="en-US" altLang="en-US" sz="1800" b="0" dirty="0">
                <a:solidFill>
                  <a:schemeClr val="tx2"/>
                </a:solidFill>
                <a:sym typeface="Symbol" panose="05050102010706020507" pitchFamily="18" charset="2"/>
              </a:rPr>
              <a:t>(towards the magnet center) appears </a:t>
            </a:r>
            <a:r>
              <a:rPr lang="en-US" altLang="en-US" sz="1800" dirty="0">
                <a:solidFill>
                  <a:srgbClr val="61C4D3"/>
                </a:solidFill>
                <a:sym typeface="Symbol" panose="05050102010706020507" pitchFamily="18" charset="2"/>
              </a:rPr>
              <a:t>correlated with sub-element damages</a:t>
            </a:r>
            <a:r>
              <a:rPr lang="en-US" altLang="en-US" sz="1800" dirty="0">
                <a:solidFill>
                  <a:schemeClr val="tx2"/>
                </a:solidFill>
                <a:sym typeface="Symbol" panose="05050102010706020507" pitchFamily="18" charset="2"/>
              </a:rPr>
              <a:t> </a:t>
            </a:r>
            <a:r>
              <a:rPr lang="en-US" altLang="en-US" sz="1800" b="0" dirty="0">
                <a:solidFill>
                  <a:schemeClr val="tx2"/>
                </a:solidFill>
                <a:sym typeface="Symbol" panose="05050102010706020507" pitchFamily="18" charset="2"/>
              </a:rPr>
              <a:t>observed in </a:t>
            </a:r>
            <a:r>
              <a:rPr lang="en-US" altLang="en-US" sz="1800" dirty="0">
                <a:solidFill>
                  <a:srgbClr val="61C4D3"/>
                </a:solidFill>
                <a:sym typeface="Symbol" panose="05050102010706020507" pitchFamily="18" charset="2"/>
              </a:rPr>
              <a:t>one specific cable strand </a:t>
            </a:r>
            <a:r>
              <a:rPr lang="en-US" altLang="en-US" sz="1800" b="0" dirty="0">
                <a:solidFill>
                  <a:schemeClr val="tx2"/>
                </a:solidFill>
                <a:sym typeface="Symbol" panose="05050102010706020507" pitchFamily="18" charset="2"/>
              </a:rPr>
              <a:t>(out of 2000), at the top of the inner=layer pole turn, underneath a corner of the outer layer </a:t>
            </a:r>
            <a:r>
              <a:rPr lang="en-US" altLang="en-US" sz="1800" b="0" dirty="0" err="1">
                <a:solidFill>
                  <a:schemeClr val="tx2"/>
                </a:solidFill>
                <a:sym typeface="Symbol" panose="05050102010706020507" pitchFamily="18" charset="2"/>
              </a:rPr>
              <a:t>Ti</a:t>
            </a:r>
            <a:r>
              <a:rPr lang="en-US" altLang="en-US" sz="1800" b="0" dirty="0">
                <a:solidFill>
                  <a:schemeClr val="tx2"/>
                </a:solidFill>
                <a:sym typeface="Symbol" panose="05050102010706020507" pitchFamily="18" charset="2"/>
              </a:rPr>
              <a:t>-pole.</a:t>
            </a:r>
            <a:endParaRPr lang="en-US" altLang="en-US" sz="1800" dirty="0">
              <a:solidFill>
                <a:schemeClr val="tx2"/>
              </a:solidFill>
              <a:sym typeface="Symbol" panose="05050102010706020507" pitchFamily="18" charset="2"/>
            </a:endParaRPr>
          </a:p>
        </p:txBody>
      </p:sp>
      <p:sp>
        <p:nvSpPr>
          <p:cNvPr id="32" name="Rectangle 1">
            <a:extLst>
              <a:ext uri="{FF2B5EF4-FFF2-40B4-BE49-F238E27FC236}">
                <a16:creationId xmlns:a16="http://schemas.microsoft.com/office/drawing/2014/main" id="{23092BB8-F5FD-4B12-A008-931311275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0968" y="195967"/>
            <a:ext cx="2487205" cy="58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M. Crouvizier </a:t>
            </a:r>
            <a:r>
              <a:rPr lang="en-US" altLang="en-US" sz="14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(CERN/EN-MME)</a:t>
            </a:r>
            <a:endParaRPr lang="en-GB" altLang="en-US" sz="14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8E102801-1376-B4D4-B38A-231EA0889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839" y="3585219"/>
            <a:ext cx="6870229" cy="1801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1D8A1F1-594B-11E8-C5EF-16540B804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068" y="3585218"/>
            <a:ext cx="2406980" cy="1801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FFE4D3C5-4F72-6CCB-CAE9-C54C68B08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80" y="2476575"/>
            <a:ext cx="2657083" cy="350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F069743-7E47-5F9E-9867-3B4062C2DFC7}"/>
              </a:ext>
            </a:extLst>
          </p:cNvPr>
          <p:cNvSpPr txBox="1">
            <a:spLocks/>
          </p:cNvSpPr>
          <p:nvPr/>
        </p:nvSpPr>
        <p:spPr>
          <a:xfrm>
            <a:off x="3027575" y="2560430"/>
            <a:ext cx="8485953" cy="5434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US" altLang="en-US" sz="1800" b="0" dirty="0">
                <a:solidFill>
                  <a:schemeClr val="tx2"/>
                </a:solidFill>
                <a:sym typeface="Symbol" panose="05050102010706020507" pitchFamily="18" charset="2"/>
              </a:rPr>
              <a:t>The </a:t>
            </a:r>
            <a:r>
              <a:rPr lang="en-US" altLang="en-US" sz="1800" dirty="0">
                <a:solidFill>
                  <a:schemeClr val="tx2"/>
                </a:solidFill>
                <a:sym typeface="Symbol" panose="05050102010706020507" pitchFamily="18" charset="2"/>
              </a:rPr>
              <a:t>grain morphology </a:t>
            </a:r>
            <a:r>
              <a:rPr lang="en-US" altLang="en-US" sz="1800" b="0" dirty="0">
                <a:solidFill>
                  <a:schemeClr val="tx2"/>
                </a:solidFill>
                <a:sym typeface="Symbol" panose="05050102010706020507" pitchFamily="18" charset="2"/>
              </a:rPr>
              <a:t>at the fracture surface of the ruptured sub-elements seems to indicate that the damage occurred </a:t>
            </a:r>
            <a:r>
              <a:rPr lang="en-US" altLang="en-US" sz="1800" dirty="0">
                <a:solidFill>
                  <a:srgbClr val="61C4D3"/>
                </a:solidFill>
                <a:sym typeface="Symbol" panose="05050102010706020507" pitchFamily="18" charset="2"/>
              </a:rPr>
              <a:t>after completion of the-high temperature plateau </a:t>
            </a:r>
            <a:r>
              <a:rPr lang="en-US" altLang="en-US" sz="1800" b="0" dirty="0">
                <a:solidFill>
                  <a:schemeClr val="tx2"/>
                </a:solidFill>
                <a:sym typeface="Symbol" panose="05050102010706020507" pitchFamily="18" charset="2"/>
              </a:rPr>
              <a:t>of the heat treatment.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A4EAF6-1F82-54BB-3B3E-92468B005B2D}"/>
              </a:ext>
            </a:extLst>
          </p:cNvPr>
          <p:cNvSpPr txBox="1"/>
          <p:nvPr/>
        </p:nvSpPr>
        <p:spPr>
          <a:xfrm>
            <a:off x="4023333" y="5469836"/>
            <a:ext cx="63637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Fracture surfaces of Nb</a:t>
            </a:r>
            <a:r>
              <a:rPr lang="en-US" sz="1200" baseline="-25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1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Sn sub-elements observed in damaged strand in MQXFBP1 quadrupole magnet coil CR 108</a:t>
            </a:r>
            <a:endParaRPr lang="en-GB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E0CD383-B728-E028-8746-38623A4FF2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510003"/>
            <a:ext cx="1517702" cy="232864"/>
          </a:xfrm>
        </p:spPr>
        <p:txBody>
          <a:bodyPr anchor="ctr" anchorCtr="0"/>
          <a:lstStyle/>
          <a:p>
            <a:pPr algn="ctr"/>
            <a:r>
              <a:rPr lang="en-US" dirty="0"/>
              <a:t>26 June 2023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C2CABC7-54E9-0634-D04B-109739B4E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2000" y="6510003"/>
            <a:ext cx="4114800" cy="232864"/>
          </a:xfrm>
        </p:spPr>
        <p:txBody>
          <a:bodyPr anchor="ctr" anchorCtr="0"/>
          <a:lstStyle/>
          <a:p>
            <a:r>
              <a:rPr lang="en-US" sz="1000" dirty="0"/>
              <a:t>A. Devred, </a:t>
            </a:r>
            <a:r>
              <a:rPr lang="en-US" sz="1000" i="1" dirty="0"/>
              <a:t>et al.</a:t>
            </a:r>
            <a:r>
              <a:rPr lang="en-US" sz="1000" dirty="0"/>
              <a:t> | Superconducting Magnets &amp; Devices @CERN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D97995D-CE2F-6AFD-D3E6-544205AFA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800" y="6510003"/>
            <a:ext cx="155940" cy="232864"/>
          </a:xfrm>
        </p:spPr>
        <p:txBody>
          <a:bodyPr anchor="ctr" anchorCtr="0"/>
          <a:lstStyle/>
          <a:p>
            <a:fld id="{36B5EA5A-BC32-A742-B11B-8E7414D5B53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57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E9836E-F564-4C71-960D-7CA5D2BAB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572518" cy="1065742"/>
          </a:xfrm>
        </p:spPr>
        <p:txBody>
          <a:bodyPr/>
          <a:lstStyle/>
          <a:p>
            <a:r>
              <a:rPr lang="en-US" sz="2800" dirty="0"/>
              <a:t>Examples of Additional Analyses (1/2)</a:t>
            </a:r>
            <a:endParaRPr lang="en-GB" sz="2800" dirty="0"/>
          </a:p>
        </p:txBody>
      </p:sp>
      <p:sp>
        <p:nvSpPr>
          <p:cNvPr id="32" name="Rectangle 1">
            <a:extLst>
              <a:ext uri="{FF2B5EF4-FFF2-40B4-BE49-F238E27FC236}">
                <a16:creationId xmlns:a16="http://schemas.microsoft.com/office/drawing/2014/main" id="{23092BB8-F5FD-4B12-A008-931311275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3715" y="252647"/>
            <a:ext cx="3848354" cy="84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M. Crouvizier A. Moros </a:t>
            </a:r>
            <a:r>
              <a:rPr lang="en-US" altLang="en-US" sz="14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(CERN/EN-MME)</a:t>
            </a:r>
            <a:r>
              <a:rPr lang="en-GB" altLang="en-US" sz="14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and S. Izquierdo </a:t>
            </a:r>
            <a:r>
              <a:rPr lang="en-US" altLang="en-US" sz="1400" b="1" dirty="0" err="1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Bermudes</a:t>
            </a:r>
            <a:r>
              <a:rPr lang="en-US" altLang="en-US" sz="14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(CERN/TE-MSC)</a:t>
            </a:r>
            <a:endParaRPr lang="en-GB" altLang="en-US" sz="14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A4EAF6-1F82-54BB-3B3E-92468B005B2D}"/>
              </a:ext>
            </a:extLst>
          </p:cNvPr>
          <p:cNvSpPr txBox="1"/>
          <p:nvPr/>
        </p:nvSpPr>
        <p:spPr>
          <a:xfrm>
            <a:off x="576356" y="4706341"/>
            <a:ext cx="476093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  <a:effectLst/>
                <a:ea typeface="Tahoma" panose="020B0604030504040204" pitchFamily="34" charset="0"/>
                <a:cs typeface="Calibri Light" panose="020F0302020204030204" pitchFamily="34" charset="0"/>
              </a:rPr>
              <a:t>● Metallographic analyses carried out </a:t>
            </a:r>
            <a:r>
              <a:rPr lang="en-US" dirty="0">
                <a:solidFill>
                  <a:schemeClr val="tx2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on a </a:t>
            </a:r>
            <a:r>
              <a:rPr lang="en-US" b="1" dirty="0">
                <a:solidFill>
                  <a:schemeClr val="tx2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longitudinal cut </a:t>
            </a:r>
            <a:r>
              <a:rPr lang="en-US" dirty="0">
                <a:solidFill>
                  <a:schemeClr val="tx2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near the center of the layer-jump side of the </a:t>
            </a:r>
            <a:r>
              <a:rPr lang="en-US" b="1" dirty="0">
                <a:solidFill>
                  <a:schemeClr val="tx2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limiting coil</a:t>
            </a:r>
            <a:r>
              <a:rPr lang="en-US" dirty="0">
                <a:solidFill>
                  <a:schemeClr val="tx2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 of HL-LHC quadrupole magnet prototype MQXFBP1 (CR108) show a typical </a:t>
            </a:r>
            <a:r>
              <a:rPr lang="en-US" b="1" i="1" dirty="0">
                <a:solidFill>
                  <a:srgbClr val="61C4D3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en-US" b="1" dirty="0">
                <a:solidFill>
                  <a:srgbClr val="61C4D3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-shape fracture.</a:t>
            </a:r>
            <a:endParaRPr lang="en-GB" dirty="0">
              <a:solidFill>
                <a:srgbClr val="61C4D3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A0E893-50F8-9721-433A-7ADED35234D3}"/>
              </a:ext>
            </a:extLst>
          </p:cNvPr>
          <p:cNvGrpSpPr>
            <a:grpSpLocks noChangeAspect="1"/>
          </p:cNvGrpSpPr>
          <p:nvPr/>
        </p:nvGrpSpPr>
        <p:grpSpPr>
          <a:xfrm>
            <a:off x="642396" y="1439335"/>
            <a:ext cx="4694894" cy="3144925"/>
            <a:chOff x="642395" y="1374586"/>
            <a:chExt cx="4809957" cy="32220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B066488-89EA-D6E8-EC69-097992E5A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2395" y="1374586"/>
              <a:ext cx="4809957" cy="3222001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B0C3D8D-DFB3-74AB-62AA-EAB68133DFC5}"/>
                </a:ext>
              </a:extLst>
            </p:cNvPr>
            <p:cNvGrpSpPr/>
            <p:nvPr/>
          </p:nvGrpSpPr>
          <p:grpSpPr>
            <a:xfrm>
              <a:off x="4790937" y="2010385"/>
              <a:ext cx="106171" cy="429943"/>
              <a:chOff x="6965108" y="2932981"/>
              <a:chExt cx="316052" cy="1349022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369FDA74-23EE-3334-BAA4-C1352FF60C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65108" y="2932981"/>
                <a:ext cx="164324" cy="1349022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3D0BA1C2-78BD-ED70-5B85-5F79F18F866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86263" y="2932981"/>
                <a:ext cx="94897" cy="1311215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BD3F1B0-8152-FE19-9E84-C7F61F73C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899" y="1294969"/>
            <a:ext cx="6505241" cy="30941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C735700-FF6F-0DA4-3AD4-A0E8A691E88A}"/>
              </a:ext>
            </a:extLst>
          </p:cNvPr>
          <p:cNvSpPr txBox="1"/>
          <p:nvPr/>
        </p:nvSpPr>
        <p:spPr>
          <a:xfrm>
            <a:off x="5632638" y="4514376"/>
            <a:ext cx="604125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  <a:effectLst/>
                <a:ea typeface="Tahoma" panose="020B0604030504040204" pitchFamily="34" charset="0"/>
                <a:cs typeface="Calibri Light" panose="020F0302020204030204" pitchFamily="34" charset="0"/>
              </a:rPr>
              <a:t>● </a:t>
            </a:r>
            <a:r>
              <a:rPr lang="en-US" dirty="0">
                <a:solidFill>
                  <a:schemeClr val="tx2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From the extensive analyses carried </a:t>
            </a:r>
            <a:r>
              <a:rPr lang="en-US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out on the </a:t>
            </a:r>
            <a:r>
              <a:rPr lang="en-US" b="1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limiting coil </a:t>
            </a:r>
            <a:r>
              <a:rPr lang="en-US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of HL-LHC quadrupole magnet prototype </a:t>
            </a:r>
            <a:r>
              <a:rPr lang="en-US" dirty="0">
                <a:solidFill>
                  <a:schemeClr val="tx2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MQXFBP1 (CR108), </a:t>
            </a:r>
            <a:r>
              <a:rPr lang="en-US" b="1" dirty="0">
                <a:solidFill>
                  <a:srgbClr val="61C4D3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the longitudinal </a:t>
            </a:r>
            <a:r>
              <a:rPr lang="en-US" b="1" dirty="0">
                <a:solidFill>
                  <a:srgbClr val="61C4D3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positions where damages are observed</a:t>
            </a:r>
            <a:r>
              <a:rPr lang="en-US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on the strand at the top of the inner-layer pole turn are always in the vicinity of </a:t>
            </a:r>
            <a:r>
              <a:rPr lang="en-US" b="1" dirty="0">
                <a:solidFill>
                  <a:srgbClr val="61C4D3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dirty="0">
                <a:solidFill>
                  <a:srgbClr val="61C4D3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61C4D3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Ti</a:t>
            </a:r>
            <a:r>
              <a:rPr lang="en-US" b="1" dirty="0">
                <a:solidFill>
                  <a:srgbClr val="61C4D3"/>
                </a:solidFill>
                <a:ea typeface="Tahoma" panose="020B0604030504040204" pitchFamily="34" charset="0"/>
                <a:cs typeface="Tahoma" panose="020B0604030504040204" pitchFamily="34" charset="0"/>
              </a:rPr>
              <a:t>-pole transition </a:t>
            </a:r>
            <a:r>
              <a:rPr lang="en-US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(possible </a:t>
            </a:r>
            <a:r>
              <a:rPr lang="en-US" b="1" dirty="0">
                <a:solidFill>
                  <a:srgbClr val="61C4D3"/>
                </a:solidFill>
                <a:ea typeface="Tahoma" panose="020B0604030504040204" pitchFamily="34" charset="0"/>
                <a:cs typeface="Tahoma" panose="020B0604030504040204" pitchFamily="34" charset="0"/>
              </a:rPr>
              <a:t>“hinge” effect </a:t>
            </a:r>
            <a:r>
              <a:rPr lang="en-US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when opening/closing molds).</a:t>
            </a:r>
            <a:endParaRPr lang="en-GB" b="1" dirty="0">
              <a:solidFill>
                <a:srgbClr val="61C4D3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DA3509F-6F28-CBCF-28D0-2DF23F0587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500950"/>
            <a:ext cx="1517702" cy="232864"/>
          </a:xfrm>
        </p:spPr>
        <p:txBody>
          <a:bodyPr anchor="ctr" anchorCtr="0"/>
          <a:lstStyle/>
          <a:p>
            <a:pPr algn="ctr"/>
            <a:r>
              <a:rPr lang="en-US" dirty="0"/>
              <a:t>26 June 2023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64C6571-E5D3-90BD-4044-AC78770D6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2000" y="6500950"/>
            <a:ext cx="4114800" cy="232864"/>
          </a:xfrm>
        </p:spPr>
        <p:txBody>
          <a:bodyPr anchor="ctr" anchorCtr="0"/>
          <a:lstStyle/>
          <a:p>
            <a:r>
              <a:rPr lang="en-US" sz="1000" dirty="0"/>
              <a:t>A. Devred, </a:t>
            </a:r>
            <a:r>
              <a:rPr lang="en-US" sz="1000" i="1" dirty="0"/>
              <a:t>et al.</a:t>
            </a:r>
            <a:r>
              <a:rPr lang="en-US" sz="1000" dirty="0"/>
              <a:t> | Superconducting Magnets &amp; Devices @CERN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8B4EB15-0E27-2246-6FCA-D2A1F4F4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800" y="6500950"/>
            <a:ext cx="155940" cy="232864"/>
          </a:xfrm>
        </p:spPr>
        <p:txBody>
          <a:bodyPr anchor="ctr" anchorCtr="0"/>
          <a:lstStyle/>
          <a:p>
            <a:fld id="{36B5EA5A-BC32-A742-B11B-8E7414D5B53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66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E9836E-F564-4C71-960D-7CA5D2BAB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572518" cy="1065742"/>
          </a:xfrm>
        </p:spPr>
        <p:txBody>
          <a:bodyPr/>
          <a:lstStyle/>
          <a:p>
            <a:r>
              <a:rPr lang="en-US" sz="2800" dirty="0"/>
              <a:t>Examples of Additional Analyses (2/2)</a:t>
            </a:r>
            <a:endParaRPr lang="en-GB" sz="2800" dirty="0"/>
          </a:p>
        </p:txBody>
      </p:sp>
      <p:sp>
        <p:nvSpPr>
          <p:cNvPr id="32" name="Rectangle 1">
            <a:extLst>
              <a:ext uri="{FF2B5EF4-FFF2-40B4-BE49-F238E27FC236}">
                <a16:creationId xmlns:a16="http://schemas.microsoft.com/office/drawing/2014/main" id="{23092BB8-F5FD-4B12-A008-931311275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0968" y="311791"/>
            <a:ext cx="2487205" cy="58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A. Baris </a:t>
            </a:r>
            <a:r>
              <a:rPr lang="en-US" altLang="en-US" sz="14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(CERN/EN-MME)</a:t>
            </a:r>
            <a:endParaRPr lang="en-GB" altLang="en-US" sz="14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6CD16546-8FE3-CA3D-BFA1-22995C895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37" y="1269447"/>
            <a:ext cx="313372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B7B189E-DD1C-D872-515C-C54A5BA7677F}"/>
              </a:ext>
            </a:extLst>
          </p:cNvPr>
          <p:cNvSpPr txBox="1"/>
          <p:nvPr/>
        </p:nvSpPr>
        <p:spPr>
          <a:xfrm>
            <a:off x="4493624" y="1598094"/>
            <a:ext cx="7057910" cy="3495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Example</a:t>
            </a:r>
            <a:r>
              <a:rPr lang="en-US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 of crack propagation </a:t>
            </a:r>
            <a:r>
              <a:rPr lang="en-US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within a fractured sub–element </a:t>
            </a:r>
            <a:r>
              <a:rPr lang="en-US" dirty="0">
                <a:solidFill>
                  <a:schemeClr val="tx2"/>
                </a:solidFill>
                <a:ea typeface="Calibri" panose="020F0502020204030204" pitchFamily="34" charset="0"/>
              </a:rPr>
              <a:t>in</a:t>
            </a:r>
            <a:r>
              <a:rPr lang="en-US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 the connection-side head of 11 T dipole magnet coil C122 (not used in a magnet).</a:t>
            </a:r>
          </a:p>
          <a:p>
            <a:pPr marL="285750" indent="-285750"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Top: </a:t>
            </a:r>
            <a:r>
              <a:rPr lang="en-US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top view of a sub–element showing </a:t>
            </a:r>
            <a:r>
              <a:rPr lang="en-US" b="1" dirty="0">
                <a:solidFill>
                  <a:srgbClr val="61C4D3"/>
                </a:solidFill>
                <a:effectLst/>
                <a:ea typeface="Calibri" panose="020F0502020204030204" pitchFamily="34" charset="0"/>
              </a:rPr>
              <a:t>superficial radial cracks</a:t>
            </a:r>
            <a:r>
              <a:rPr lang="en-US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in the aggregate of reacted filaments</a:t>
            </a:r>
            <a:r>
              <a:rPr lang="en-US" dirty="0">
                <a:solidFill>
                  <a:schemeClr val="tx2"/>
                </a:solidFill>
                <a:ea typeface="Calibri" panose="020F0502020204030204" pitchFamily="34" charset="0"/>
              </a:rPr>
              <a:t>; t</a:t>
            </a:r>
            <a:r>
              <a:rPr lang="en-US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he orange dashed line represents the removal plane of the </a:t>
            </a:r>
            <a:r>
              <a:rPr lang="en-US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FIB.</a:t>
            </a:r>
            <a:endParaRPr lang="en-US" dirty="0">
              <a:solidFill>
                <a:schemeClr val="tx2"/>
              </a:solidFill>
              <a:effectLst/>
              <a:ea typeface="Calibri" panose="020F0502020204030204" pitchFamily="34" charset="0"/>
            </a:endParaRPr>
          </a:p>
          <a:p>
            <a:pPr marL="285750" indent="-285750"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Bottom: </a:t>
            </a:r>
            <a:r>
              <a:rPr lang="en-US" b="1" dirty="0">
                <a:solidFill>
                  <a:srgbClr val="61C4D3"/>
                </a:solidFill>
                <a:effectLst/>
                <a:ea typeface="Calibri" panose="020F0502020204030204" pitchFamily="34" charset="0"/>
              </a:rPr>
              <a:t>crack propagation along the sub–element axis;</a:t>
            </a:r>
            <a:r>
              <a:rPr lang="en-US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green arrows point to the corresponding superficial cracks, while the orange dashed line corresponds to the one of the top image</a:t>
            </a:r>
            <a:r>
              <a:rPr lang="en-US" dirty="0">
                <a:solidFill>
                  <a:schemeClr val="tx2"/>
                </a:solidFill>
                <a:ea typeface="Calibri" panose="020F0502020204030204" pitchFamily="34" charset="0"/>
              </a:rPr>
              <a:t> (note that a</a:t>
            </a:r>
            <a:r>
              <a:rPr lang="en-US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 third sub–superficial crack is also observed)</a:t>
            </a:r>
            <a:r>
              <a:rPr lang="en-US" dirty="0">
                <a:solidFill>
                  <a:schemeClr val="tx2"/>
                </a:solidFill>
                <a:ea typeface="Calibri" panose="020F0502020204030204" pitchFamily="34" charset="0"/>
              </a:rPr>
              <a:t>.</a:t>
            </a:r>
            <a:endParaRPr lang="en-US" dirty="0">
              <a:solidFill>
                <a:schemeClr val="tx2"/>
              </a:solidFill>
              <a:effectLst/>
              <a:ea typeface="Calibri" panose="020F0502020204030204" pitchFamily="34" charset="0"/>
            </a:endParaRPr>
          </a:p>
          <a:p>
            <a:endParaRPr lang="en-US" sz="1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AA72D42-5C4A-BDC9-DF8E-6F980FE1B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499682"/>
            <a:ext cx="1517702" cy="232864"/>
          </a:xfrm>
        </p:spPr>
        <p:txBody>
          <a:bodyPr anchor="ctr" anchorCtr="0"/>
          <a:lstStyle/>
          <a:p>
            <a:pPr algn="ctr"/>
            <a:r>
              <a:rPr lang="en-US" dirty="0"/>
              <a:t>26 June 2023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B686AAF-4826-6E3C-8F4B-309DD5DAB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2000" y="6499682"/>
            <a:ext cx="4114800" cy="232864"/>
          </a:xfrm>
        </p:spPr>
        <p:txBody>
          <a:bodyPr anchor="ctr" anchorCtr="0"/>
          <a:lstStyle/>
          <a:p>
            <a:r>
              <a:rPr lang="en-US" sz="1000" dirty="0"/>
              <a:t>A. Devred, </a:t>
            </a:r>
            <a:r>
              <a:rPr lang="en-US" sz="1000" i="1" dirty="0"/>
              <a:t>et al.</a:t>
            </a:r>
            <a:r>
              <a:rPr lang="en-US" sz="1000" dirty="0"/>
              <a:t> | Superconducting Magnets &amp; Devices @CERN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DB935B0-205B-B58A-2DB5-56F72E821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800" y="6499682"/>
            <a:ext cx="155940" cy="232864"/>
          </a:xfrm>
        </p:spPr>
        <p:txBody>
          <a:bodyPr anchor="ctr" anchorCtr="0"/>
          <a:lstStyle/>
          <a:p>
            <a:fld id="{36B5EA5A-BC32-A742-B11B-8E7414D5B53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44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2DD4922-AB1F-C525-62A8-0AEA1FC0C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336"/>
            <a:ext cx="12192000" cy="66316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7DEE1B-98DE-9BBC-3C52-69F9B3370B03}"/>
              </a:ext>
            </a:extLst>
          </p:cNvPr>
          <p:cNvSpPr txBox="1"/>
          <p:nvPr/>
        </p:nvSpPr>
        <p:spPr>
          <a:xfrm>
            <a:off x="7288039" y="6441561"/>
            <a:ext cx="3621386" cy="307777"/>
          </a:xfrm>
          <a:prstGeom prst="rect">
            <a:avLst/>
          </a:prstGeom>
          <a:solidFill>
            <a:srgbClr val="1F497D"/>
          </a:solidFill>
        </p:spPr>
        <p:txBody>
          <a:bodyPr wrap="square">
            <a:spAutoFit/>
          </a:bodyPr>
          <a:lstStyle/>
          <a:p>
            <a:r>
              <a:rPr lang="en-GB" sz="1400" i="1" dirty="0">
                <a:solidFill>
                  <a:schemeClr val="bg1"/>
                </a:solidFill>
              </a:rPr>
              <a:t>Courtesy of Soren Prestemon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1F7006-F2B0-4E29-8B62-846722AC0EF5}"/>
              </a:ext>
            </a:extLst>
          </p:cNvPr>
          <p:cNvSpPr/>
          <p:nvPr/>
        </p:nvSpPr>
        <p:spPr>
          <a:xfrm>
            <a:off x="11582400" y="6441561"/>
            <a:ext cx="383458" cy="307777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DC86C4FE-AEE1-3983-41D1-702C2F204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800" y="6474306"/>
            <a:ext cx="215082" cy="246511"/>
          </a:xfrm>
        </p:spPr>
        <p:txBody>
          <a:bodyPr/>
          <a:lstStyle/>
          <a:p>
            <a:fld id="{490AA3F6-1618-3548-975A-DD1A2939A246}" type="slidenum">
              <a:rPr lang="fr-FR" smtClean="0">
                <a:solidFill>
                  <a:schemeClr val="bg1"/>
                </a:solidFill>
              </a:rPr>
              <a:t>2</a:t>
            </a:fld>
            <a:endParaRPr lang="fr-F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03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8EDE70A2-4734-374F-B2C0-D7044964B1DF}"/>
              </a:ext>
            </a:extLst>
          </p:cNvPr>
          <p:cNvSpPr txBox="1">
            <a:spLocks/>
          </p:cNvSpPr>
          <p:nvPr/>
        </p:nvSpPr>
        <p:spPr>
          <a:xfrm>
            <a:off x="287167" y="317971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Root-Cause Analysis for 11 T</a:t>
            </a:r>
          </a:p>
          <a:p>
            <a:br>
              <a:rPr lang="en-CH" dirty="0"/>
            </a:br>
            <a:endParaRPr lang="en-CH" dirty="0">
              <a:solidFill>
                <a:schemeClr val="accent3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CBB4D82-78B3-80FE-9265-ACE5753AC799}"/>
              </a:ext>
            </a:extLst>
          </p:cNvPr>
          <p:cNvSpPr txBox="1">
            <a:spLocks/>
          </p:cNvSpPr>
          <p:nvPr/>
        </p:nvSpPr>
        <p:spPr>
          <a:xfrm>
            <a:off x="470475" y="915909"/>
            <a:ext cx="6734198" cy="51887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</a:pPr>
            <a:r>
              <a:rPr lang="en-US" sz="18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Two groups of issues</a:t>
            </a:r>
            <a:r>
              <a:rPr lang="en-US" sz="1800" b="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have been identified: </a:t>
            </a:r>
            <a:r>
              <a:rPr lang="en-US" sz="18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(1) internal to the coils </a:t>
            </a:r>
            <a:r>
              <a:rPr lang="en-US" sz="1800" b="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US" sz="1800" dirty="0">
                <a:solidFill>
                  <a:srgbClr val="61C4D3"/>
                </a:solidFill>
                <a:ea typeface="Tahoma" panose="020B0604030504040204" pitchFamily="34" charset="0"/>
                <a:cs typeface="Tahoma" panose="020B0604030504040204" pitchFamily="34" charset="0"/>
              </a:rPr>
              <a:t>(2) external to the coils.</a:t>
            </a:r>
            <a:endParaRPr lang="en-US" sz="1800" b="0" dirty="0">
              <a:solidFill>
                <a:srgbClr val="61C4D3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</a:pPr>
            <a:r>
              <a:rPr lang="en-US" sz="18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Regarding </a:t>
            </a:r>
            <a:r>
              <a:rPr lang="en-US" sz="18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(1), </a:t>
            </a:r>
            <a:r>
              <a:rPr lang="en-US" sz="18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tomographic analyses have shown that strand </a:t>
            </a:r>
            <a:r>
              <a:rPr lang="en-US" sz="18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pop-outs</a:t>
            </a:r>
            <a:r>
              <a:rPr lang="en-US" sz="18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sz="18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cable bulging </a:t>
            </a:r>
            <a:r>
              <a:rPr lang="en-US" sz="18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are likely to arise at the </a:t>
            </a:r>
            <a:r>
              <a:rPr lang="en-US" sz="18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time of winding;</a:t>
            </a:r>
            <a:r>
              <a:rPr lang="en-US" sz="18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such issues cannot be addressed without </a:t>
            </a:r>
            <a:r>
              <a:rPr lang="en-US" sz="18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manufacturing new coils, </a:t>
            </a:r>
            <a:r>
              <a:rPr lang="en-US" sz="18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which has been considered as impractical for the time being.</a:t>
            </a:r>
            <a:endParaRPr lang="en-US" sz="1800" b="0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</a:pPr>
            <a:r>
              <a:rPr lang="en-US" sz="18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Regarding </a:t>
            </a:r>
            <a:r>
              <a:rPr lang="en-US" sz="1800" dirty="0">
                <a:solidFill>
                  <a:srgbClr val="61C4D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(2), three possible root causes </a:t>
            </a:r>
            <a:r>
              <a:rPr lang="en-US" sz="18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have been identified</a:t>
            </a: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─"/>
            </a:pPr>
            <a:r>
              <a:rPr lang="en-US" sz="1600" b="1" dirty="0">
                <a:solidFill>
                  <a:srgbClr val="61C4D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peak stresses </a:t>
            </a:r>
            <a:r>
              <a:rPr lang="en-US" sz="16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coil ends;</a:t>
            </a: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─"/>
            </a:pPr>
            <a:r>
              <a:rPr lang="en-US" sz="16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non-optimum </a:t>
            </a:r>
            <a:r>
              <a:rPr lang="en-US" sz="1600" b="1" dirty="0">
                <a:solidFill>
                  <a:srgbClr val="61C4D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coil end support and axial loading;</a:t>
            </a: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─"/>
            </a:pPr>
            <a:r>
              <a:rPr lang="en-US" sz="16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non-optimum support of surrounding </a:t>
            </a:r>
            <a:r>
              <a:rPr lang="en-US" sz="1600" b="1" dirty="0">
                <a:solidFill>
                  <a:srgbClr val="61C4D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laminated structure in magnet ends.</a:t>
            </a:r>
          </a:p>
          <a:p>
            <a:pPr>
              <a:spcBef>
                <a:spcPts val="1000"/>
              </a:spcBef>
              <a:spcAft>
                <a:spcPts val="500"/>
              </a:spcAft>
            </a:pPr>
            <a:r>
              <a:rPr lang="en-US" altLang="en-US" sz="1800" b="0" dirty="0">
                <a:solidFill>
                  <a:schemeClr val="tx2"/>
                </a:solidFill>
                <a:sym typeface="Symbol" panose="05050102010706020507" pitchFamily="18" charset="2"/>
              </a:rPr>
              <a:t>It has been concluded that </a:t>
            </a:r>
            <a:r>
              <a:rPr lang="en-US" altLang="en-US" sz="1800" dirty="0">
                <a:solidFill>
                  <a:schemeClr val="tx2"/>
                </a:solidFill>
                <a:sym typeface="Symbol" panose="05050102010706020507" pitchFamily="18" charset="2"/>
              </a:rPr>
              <a:t>a combination of the above causes</a:t>
            </a:r>
            <a:r>
              <a:rPr lang="en-US" altLang="en-US" sz="1800" b="0" dirty="0">
                <a:solidFill>
                  <a:schemeClr val="tx2"/>
                </a:solidFill>
                <a:sym typeface="Symbol" panose="05050102010706020507" pitchFamily="18" charset="2"/>
              </a:rPr>
              <a:t> may result </a:t>
            </a:r>
            <a:r>
              <a:rPr lang="en-GB" sz="1800" b="0" dirty="0">
                <a:solidFill>
                  <a:schemeClr val="tx2"/>
                </a:solidFill>
              </a:rPr>
              <a:t>in the kind of </a:t>
            </a:r>
            <a:r>
              <a:rPr lang="en-GB" sz="1800" dirty="0">
                <a:solidFill>
                  <a:schemeClr val="tx2"/>
                </a:solidFill>
              </a:rPr>
              <a:t>degradation phenomenon </a:t>
            </a:r>
            <a:r>
              <a:rPr lang="en-GB" sz="1800" b="0" dirty="0">
                <a:solidFill>
                  <a:schemeClr val="tx2"/>
                </a:solidFill>
              </a:rPr>
              <a:t>observed after a sequence of electromagnetic and thermal cycling.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A6B014-F422-5357-1D05-CC7FB5FBB9BA}"/>
              </a:ext>
            </a:extLst>
          </p:cNvPr>
          <p:cNvSpPr/>
          <p:nvPr/>
        </p:nvSpPr>
        <p:spPr>
          <a:xfrm>
            <a:off x="9668612" y="1172762"/>
            <a:ext cx="2335279" cy="762413"/>
          </a:xfrm>
          <a:prstGeom prst="rect">
            <a:avLst/>
          </a:prstGeom>
        </p:spPr>
        <p:txBody>
          <a:bodyPr wrap="square" lIns="27000" tIns="27000" rIns="27000" bIns="27000" anchor="t" anchorCtr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Nominal case –series production,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powering at nominal current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(axial stress)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dirty="0">
              <a:solidFill>
                <a:srgbClr val="33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CF2DE0-4748-3BDF-644F-513E82A1E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5372" y="1165092"/>
            <a:ext cx="2016224" cy="1635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2DC830-DC9C-653D-E9ED-3835C6311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551" y="3037246"/>
            <a:ext cx="2997084" cy="16536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8F07BC-3D32-46B2-3ADE-B93AD4DB9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9691" y="4645443"/>
            <a:ext cx="2962309" cy="16403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4864CE5-D011-93A4-F0D9-AD5E101DC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2183" y="2042556"/>
            <a:ext cx="2344895" cy="84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C. Garion and M. Morrone </a:t>
            </a:r>
            <a:r>
              <a:rPr lang="en-US" altLang="en-US" sz="14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(CERN/TE-VSC)</a:t>
            </a:r>
            <a:endParaRPr lang="en-GB" altLang="en-US" sz="14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6F3B67-AE73-3FF7-9691-7737E8887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1458" y="5005944"/>
            <a:ext cx="1946471" cy="109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H. Prin,    R. Principe,             F. Savary, </a:t>
            </a:r>
            <a:r>
              <a:rPr lang="en-US" altLang="en-US" sz="1400" b="1" i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et al. </a:t>
            </a:r>
            <a:r>
              <a:rPr lang="en-US" altLang="en-US" sz="14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(CERN/TE-MSC)</a:t>
            </a:r>
            <a:endParaRPr lang="en-GB" altLang="en-US" sz="14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F1CE7E2-C93E-32C0-A24D-0837F461E5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490342"/>
            <a:ext cx="1517702" cy="232864"/>
          </a:xfrm>
        </p:spPr>
        <p:txBody>
          <a:bodyPr anchor="ctr" anchorCtr="0"/>
          <a:lstStyle/>
          <a:p>
            <a:pPr algn="ctr"/>
            <a:r>
              <a:rPr lang="en-US" dirty="0"/>
              <a:t>26 June 2023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1286153-2B50-6C9B-AC06-AF3489E73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2000" y="6490342"/>
            <a:ext cx="4114800" cy="232864"/>
          </a:xfrm>
        </p:spPr>
        <p:txBody>
          <a:bodyPr anchor="ctr" anchorCtr="0"/>
          <a:lstStyle/>
          <a:p>
            <a:r>
              <a:rPr lang="en-US" sz="1000" dirty="0"/>
              <a:t>A. Devred, </a:t>
            </a:r>
            <a:r>
              <a:rPr lang="en-US" sz="1000" i="1" dirty="0"/>
              <a:t>et al.</a:t>
            </a:r>
            <a:r>
              <a:rPr lang="en-US" sz="1000" dirty="0"/>
              <a:t> | Superconducting Magnets &amp; Devices @CERN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67FA221-7C43-0D55-17AF-1B23022EC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800" y="6490342"/>
            <a:ext cx="155940" cy="232864"/>
          </a:xfrm>
        </p:spPr>
        <p:txBody>
          <a:bodyPr anchor="ctr" anchorCtr="0"/>
          <a:lstStyle/>
          <a:p>
            <a:fld id="{36B5EA5A-BC32-A742-B11B-8E7414D5B53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29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CBB4D82-78B3-80FE-9265-ACE5753AC799}"/>
              </a:ext>
            </a:extLst>
          </p:cNvPr>
          <p:cNvSpPr txBox="1">
            <a:spLocks/>
          </p:cNvSpPr>
          <p:nvPr/>
        </p:nvSpPr>
        <p:spPr>
          <a:xfrm>
            <a:off x="507260" y="1097087"/>
            <a:ext cx="11155932" cy="51887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</a:pP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Although the internal coil problems cannot be fixed without producing new units, it has been decided that 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</a:rPr>
              <a:t>sufficient improvements 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could be be made to the coil and magnet/cold mass assemblies to justify the assembly of a new, </a:t>
            </a:r>
            <a:r>
              <a:rPr lang="en-GB" sz="1800" dirty="0">
                <a:solidFill>
                  <a:srgbClr val="61C4D3"/>
                </a:solidFill>
                <a:cs typeface="Times New Roman" panose="02020603050405020304" pitchFamily="18" charset="0"/>
              </a:rPr>
              <a:t>full-length, twin-aperture prototype, 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aiming at</a:t>
            </a: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─"/>
            </a:pPr>
            <a:r>
              <a:rPr lang="en-GB" b="1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reduced peak stresses</a:t>
            </a:r>
            <a:r>
              <a:rPr lang="en-GB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in coil ends;</a:t>
            </a: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─"/>
            </a:pPr>
            <a:r>
              <a:rPr lang="en-GB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improved </a:t>
            </a:r>
            <a:r>
              <a:rPr lang="en-GB" b="1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coil end support and axial loading;</a:t>
            </a: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─"/>
            </a:pPr>
            <a:r>
              <a:rPr lang="en-GB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improved support of surrounding </a:t>
            </a:r>
            <a:r>
              <a:rPr lang="en-GB" b="1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laminated structure in magnet ends,</a:t>
            </a: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─"/>
            </a:pPr>
            <a:r>
              <a:rPr lang="en-GB" b="1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improved instrumentation, </a:t>
            </a:r>
            <a:r>
              <a:rPr lang="en-GB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 particular, for the coil/magnet ends, to validate design and analyses.</a:t>
            </a:r>
          </a:p>
          <a:p>
            <a:r>
              <a:rPr lang="en-US" altLang="en-US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A</a:t>
            </a:r>
            <a:r>
              <a:rPr lang="en-US" altLang="en-US" sz="1800" dirty="0">
                <a:solidFill>
                  <a:schemeClr val="tx2"/>
                </a:solidFill>
                <a:cs typeface="Times New Roman" panose="02020603050405020304" pitchFamily="18" charset="0"/>
              </a:rPr>
              <a:t> short model magnet, </a:t>
            </a:r>
            <a:r>
              <a:rPr lang="en-US" altLang="en-US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made from </a:t>
            </a:r>
            <a:r>
              <a:rPr lang="en-US" altLang="en-US" sz="1800" dirty="0">
                <a:solidFill>
                  <a:schemeClr val="tx2"/>
                </a:solidFill>
                <a:cs typeface="Times New Roman" panose="02020603050405020304" pitchFamily="18" charset="0"/>
              </a:rPr>
              <a:t>recovered coils </a:t>
            </a:r>
            <a:r>
              <a:rPr lang="en-US" altLang="en-US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from already tested magnets, has been assembled and will be </a:t>
            </a:r>
            <a:r>
              <a:rPr lang="en-US" altLang="en-US" sz="1800" dirty="0">
                <a:solidFill>
                  <a:srgbClr val="61C4D3"/>
                </a:solidFill>
                <a:cs typeface="Times New Roman" panose="02020603050405020304" pitchFamily="18" charset="0"/>
              </a:rPr>
              <a:t>power tested in</a:t>
            </a:r>
            <a:r>
              <a:rPr lang="en-US" altLang="en-US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800" dirty="0">
                <a:solidFill>
                  <a:srgbClr val="61C4D3"/>
                </a:solidFill>
                <a:cs typeface="Times New Roman" panose="02020603050405020304" pitchFamily="18" charset="0"/>
              </a:rPr>
              <a:t>early June 2023,</a:t>
            </a:r>
            <a:r>
              <a:rPr lang="en-US" altLang="en-US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 to validate the new </a:t>
            </a:r>
            <a:r>
              <a:rPr lang="en-US" altLang="en-US" sz="1800" dirty="0">
                <a:solidFill>
                  <a:schemeClr val="tx2"/>
                </a:solidFill>
                <a:cs typeface="Times New Roman" panose="02020603050405020304" pitchFamily="18" charset="0"/>
              </a:rPr>
              <a:t>mechanical features</a:t>
            </a:r>
            <a:r>
              <a:rPr lang="en-US" altLang="en-US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 and </a:t>
            </a:r>
            <a:r>
              <a:rPr lang="en-US" altLang="en-US" sz="1800" dirty="0">
                <a:solidFill>
                  <a:schemeClr val="tx2"/>
                </a:solidFill>
                <a:cs typeface="Times New Roman" panose="02020603050405020304" pitchFamily="18" charset="0"/>
              </a:rPr>
              <a:t>assembly procedures </a:t>
            </a:r>
            <a:r>
              <a:rPr lang="en-US" altLang="en-US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(including an “end-cage type” support structure in one aperture; low expectations regarding quench performance due to coil history).</a:t>
            </a:r>
          </a:p>
          <a:p>
            <a:r>
              <a:rPr lang="en-US" altLang="en-US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The plan is to proceed thereafter with the assembly of the</a:t>
            </a:r>
            <a:r>
              <a:rPr lang="en-US" altLang="en-US" sz="1800" dirty="0">
                <a:solidFill>
                  <a:srgbClr val="61C4D3"/>
                </a:solidFill>
                <a:cs typeface="Times New Roman" panose="02020603050405020304" pitchFamily="18" charset="0"/>
              </a:rPr>
              <a:t> full-length prototype, </a:t>
            </a:r>
            <a:r>
              <a:rPr lang="en-US" altLang="en-US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with already manufactured but </a:t>
            </a:r>
            <a:r>
              <a:rPr lang="en-US" altLang="en-US" sz="1800" dirty="0">
                <a:solidFill>
                  <a:srgbClr val="61C4D3"/>
                </a:solidFill>
                <a:cs typeface="Times New Roman" panose="02020603050405020304" pitchFamily="18" charset="0"/>
              </a:rPr>
              <a:t>“virgin” coils </a:t>
            </a:r>
            <a:r>
              <a:rPr lang="en-US" altLang="en-US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(never loaded in a magnet assembly and never tested at cryogenics temperate), aiming at a completion by end of 2023 and a </a:t>
            </a:r>
            <a:r>
              <a:rPr lang="en-US" altLang="en-US" sz="1800" dirty="0">
                <a:solidFill>
                  <a:schemeClr val="tx2"/>
                </a:solidFill>
                <a:cs typeface="Times New Roman" panose="02020603050405020304" pitchFamily="18" charset="0"/>
              </a:rPr>
              <a:t>power test in early 2024. 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8EDE70A2-4734-374F-B2C0-D7044964B1DF}"/>
              </a:ext>
            </a:extLst>
          </p:cNvPr>
          <p:cNvSpPr txBox="1">
            <a:spLocks/>
          </p:cNvSpPr>
          <p:nvPr/>
        </p:nvSpPr>
        <p:spPr>
          <a:xfrm>
            <a:off x="287167" y="317971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Recovery Plan for 11 T</a:t>
            </a:r>
          </a:p>
          <a:p>
            <a:br>
              <a:rPr lang="en-CH" dirty="0"/>
            </a:br>
            <a:endParaRPr lang="en-CH" dirty="0">
              <a:solidFill>
                <a:schemeClr val="accent3"/>
              </a:solidFill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AD2F6C0-D972-50EE-22E5-D50D10C880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490342"/>
            <a:ext cx="1517702" cy="232864"/>
          </a:xfrm>
        </p:spPr>
        <p:txBody>
          <a:bodyPr anchor="ctr" anchorCtr="0"/>
          <a:lstStyle/>
          <a:p>
            <a:pPr algn="ctr"/>
            <a:r>
              <a:rPr lang="en-US" dirty="0"/>
              <a:t>26 June 2023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2E25DB2-D0C7-243D-E6D5-2B013BF37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2000" y="6490342"/>
            <a:ext cx="4114800" cy="232864"/>
          </a:xfrm>
        </p:spPr>
        <p:txBody>
          <a:bodyPr anchor="ctr" anchorCtr="0"/>
          <a:lstStyle/>
          <a:p>
            <a:r>
              <a:rPr lang="en-US" sz="1000" dirty="0"/>
              <a:t>A. Devred, </a:t>
            </a:r>
            <a:r>
              <a:rPr lang="en-US" sz="1000" i="1" dirty="0"/>
              <a:t>et al.</a:t>
            </a:r>
            <a:r>
              <a:rPr lang="en-US" sz="1000" dirty="0"/>
              <a:t> | Superconducting Magnets &amp; Devices @CERN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C8ADC82-91D9-BBF0-EBF7-A90BE6BB2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800" y="6490342"/>
            <a:ext cx="155940" cy="232864"/>
          </a:xfrm>
        </p:spPr>
        <p:txBody>
          <a:bodyPr anchor="ctr" anchorCtr="0"/>
          <a:lstStyle/>
          <a:p>
            <a:fld id="{36B5EA5A-BC32-A742-B11B-8E7414D5B53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11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8EDE70A2-4734-374F-B2C0-D7044964B1DF}"/>
              </a:ext>
            </a:extLst>
          </p:cNvPr>
          <p:cNvSpPr txBox="1">
            <a:spLocks/>
          </p:cNvSpPr>
          <p:nvPr/>
        </p:nvSpPr>
        <p:spPr>
          <a:xfrm>
            <a:off x="287167" y="317971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Root-Cause Analysis for MQXFB</a:t>
            </a:r>
          </a:p>
          <a:p>
            <a:br>
              <a:rPr lang="en-CH" dirty="0"/>
            </a:br>
            <a:endParaRPr lang="en-CH" dirty="0">
              <a:solidFill>
                <a:schemeClr val="accent3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CBB4D82-78B3-80FE-9265-ACE5753AC799}"/>
              </a:ext>
            </a:extLst>
          </p:cNvPr>
          <p:cNvSpPr txBox="1">
            <a:spLocks/>
          </p:cNvSpPr>
          <p:nvPr/>
        </p:nvSpPr>
        <p:spPr>
          <a:xfrm>
            <a:off x="491026" y="968824"/>
            <a:ext cx="5384880" cy="51887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</a:pPr>
            <a:r>
              <a:rPr lang="en-US" sz="1800" dirty="0">
                <a:solidFill>
                  <a:schemeClr val="tx2"/>
                </a:solidFill>
                <a:cs typeface="Times New Roman" panose="02020603050405020304" pitchFamily="18" charset="0"/>
              </a:rPr>
              <a:t>Three possible root causes</a:t>
            </a:r>
            <a:r>
              <a:rPr lang="en-US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 have been identified for the </a:t>
            </a:r>
            <a:r>
              <a:rPr lang="en-US" sz="1800" dirty="0">
                <a:solidFill>
                  <a:schemeClr val="tx2"/>
                </a:solidFill>
                <a:cs typeface="Times New Roman" panose="02020603050405020304" pitchFamily="18" charset="0"/>
              </a:rPr>
              <a:t>performance limitation </a:t>
            </a:r>
            <a:r>
              <a:rPr lang="en-US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of prototypes MQXFBP1 and MQXFBP2 at CERN</a:t>
            </a:r>
          </a:p>
          <a:p>
            <a:pPr marL="457200" lvl="1" indent="0">
              <a:spcBef>
                <a:spcPts val="300"/>
              </a:spcBef>
              <a:buNone/>
            </a:pPr>
            <a:r>
              <a:rPr lang="en-US" b="1" dirty="0">
                <a:solidFill>
                  <a:schemeClr val="tx2"/>
                </a:solidFill>
              </a:rPr>
              <a:t>(1) cold mass assembly: </a:t>
            </a:r>
            <a:r>
              <a:rPr lang="en-US" dirty="0">
                <a:solidFill>
                  <a:schemeClr val="tx2"/>
                </a:solidFill>
              </a:rPr>
              <a:t>non-optimum </a:t>
            </a:r>
            <a:r>
              <a:rPr lang="en-US" b="1" dirty="0">
                <a:solidFill>
                  <a:srgbClr val="61C4D3"/>
                </a:solidFill>
              </a:rPr>
              <a:t>mechanical coupling</a:t>
            </a:r>
            <a:r>
              <a:rPr lang="en-US" dirty="0">
                <a:solidFill>
                  <a:srgbClr val="61C4D3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between welded outer stainless steel and magnet structure (aluminum rings).</a:t>
            </a:r>
          </a:p>
          <a:p>
            <a:pPr marL="457200" lvl="1" indent="0">
              <a:spcBef>
                <a:spcPts val="300"/>
              </a:spcBef>
              <a:buNone/>
            </a:pPr>
            <a:r>
              <a:rPr lang="en-US" b="1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(2) magnet loading:</a:t>
            </a:r>
            <a:r>
              <a:rPr lang="en-US" b="1" dirty="0">
                <a:solidFill>
                  <a:srgbClr val="61C4D3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dirty="0">
                <a:solidFill>
                  <a:schemeClr val="tx2"/>
                </a:solidFill>
              </a:rPr>
              <a:t>on-optimum </a:t>
            </a:r>
            <a:r>
              <a:rPr lang="en-US" b="1" dirty="0">
                <a:solidFill>
                  <a:srgbClr val="61C4D3"/>
                </a:solidFill>
              </a:rPr>
              <a:t>magnet assembly parameters and processes </a:t>
            </a:r>
            <a:r>
              <a:rPr lang="en-US" dirty="0">
                <a:solidFill>
                  <a:schemeClr val="tx2"/>
                </a:solidFill>
              </a:rPr>
              <a:t>(</a:t>
            </a:r>
            <a:r>
              <a:rPr lang="en-US" i="1" dirty="0">
                <a:solidFill>
                  <a:schemeClr val="tx2"/>
                </a:solidFill>
              </a:rPr>
              <a:t>e.g.</a:t>
            </a:r>
            <a:r>
              <a:rPr lang="en-US" dirty="0">
                <a:solidFill>
                  <a:schemeClr val="tx2"/>
                </a:solidFill>
              </a:rPr>
              <a:t>, keying and </a:t>
            </a:r>
            <a:r>
              <a:rPr lang="en-US" dirty="0" err="1">
                <a:solidFill>
                  <a:schemeClr val="tx2"/>
                </a:solidFill>
              </a:rPr>
              <a:t>bladdering</a:t>
            </a:r>
            <a:r>
              <a:rPr lang="en-US" dirty="0">
                <a:solidFill>
                  <a:schemeClr val="tx2"/>
                </a:solidFill>
              </a:rPr>
              <a:t>) leading to unbalanced and/or excessive peak stresses on coils</a:t>
            </a:r>
            <a:r>
              <a:rPr lang="en-US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457200" lvl="1" indent="0">
              <a:spcBef>
                <a:spcPts val="300"/>
              </a:spcBef>
              <a:buNone/>
            </a:pPr>
            <a:r>
              <a:rPr lang="en-US" b="1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(3) c</a:t>
            </a:r>
            <a:r>
              <a:rPr lang="en-US" b="1" dirty="0">
                <a:solidFill>
                  <a:schemeClr val="tx2"/>
                </a:solidFill>
              </a:rPr>
              <a:t>oil manufacturing: </a:t>
            </a:r>
            <a:r>
              <a:rPr lang="en-US" dirty="0">
                <a:solidFill>
                  <a:schemeClr val="tx2"/>
                </a:solidFill>
              </a:rPr>
              <a:t>Issues during </a:t>
            </a:r>
            <a:r>
              <a:rPr lang="en-US" b="1" dirty="0">
                <a:solidFill>
                  <a:schemeClr val="tx2"/>
                </a:solidFill>
              </a:rPr>
              <a:t>coil </a:t>
            </a:r>
            <a:r>
              <a:rPr lang="en-US" b="1" dirty="0">
                <a:solidFill>
                  <a:srgbClr val="61C4D3"/>
                </a:solidFill>
              </a:rPr>
              <a:t>manufacturing and/or handling</a:t>
            </a:r>
            <a:r>
              <a:rPr lang="en-US" dirty="0">
                <a:solidFill>
                  <a:schemeClr val="tx2"/>
                </a:solidFill>
              </a:rPr>
              <a:t> leading to coil non-uniformities and/or deformation.</a:t>
            </a:r>
            <a:endParaRPr lang="en-US" b="1" dirty="0">
              <a:solidFill>
                <a:schemeClr val="tx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</a:pPr>
            <a:r>
              <a:rPr lang="en-US" altLang="en-US" sz="1800" b="0" dirty="0">
                <a:solidFill>
                  <a:schemeClr val="tx2"/>
                </a:solidFill>
                <a:sym typeface="Symbol" panose="05050102010706020507" pitchFamily="18" charset="2"/>
              </a:rPr>
              <a:t>Of course, it can be a </a:t>
            </a:r>
            <a:r>
              <a:rPr lang="en-US" altLang="en-US" sz="1800" dirty="0">
                <a:solidFill>
                  <a:schemeClr val="tx2"/>
                </a:solidFill>
                <a:sym typeface="Symbol" panose="05050102010706020507" pitchFamily="18" charset="2"/>
              </a:rPr>
              <a:t>combination of the three,</a:t>
            </a:r>
            <a:r>
              <a:rPr lang="en-US" altLang="en-US" sz="1800" b="0" dirty="0">
                <a:solidFill>
                  <a:schemeClr val="tx2"/>
                </a:solidFill>
                <a:sym typeface="Symbol" panose="05050102010706020507" pitchFamily="18" charset="2"/>
              </a:rPr>
              <a:t> or there can be one predominant cause, and the other may exacerbate the problem</a:t>
            </a:r>
            <a:r>
              <a:rPr lang="en-GB" sz="1800" b="0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C2DED6D4-E7DC-59BB-7D1D-76A3F6726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1953" y="1737948"/>
            <a:ext cx="1765427" cy="141605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93523FF-9333-93EA-7202-FC7F954FA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1802" y="305289"/>
            <a:ext cx="1492099" cy="1302496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77F2F2A4-5C6B-E0CA-22F5-AF2C594AB6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150" y="3560677"/>
            <a:ext cx="4763589" cy="58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J. Ferradas Troitino and S. Izquierdo Bermudez </a:t>
            </a:r>
            <a:r>
              <a:rPr lang="en-US" altLang="en-US" sz="14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(CERN/TE-MSC)</a:t>
            </a:r>
            <a:endParaRPr lang="en-GB" altLang="en-US" sz="14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A609CC3-2E76-C40F-51E7-9A16D6C3C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7855" y="933119"/>
            <a:ext cx="2344895" cy="58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H. Prin </a:t>
            </a:r>
            <a:r>
              <a:rPr lang="en-US" altLang="en-US" sz="14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(CERN/TE-MSC)</a:t>
            </a:r>
            <a:endParaRPr lang="en-GB" altLang="en-US" sz="14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759CDCD-665A-F579-D5DA-AC6403465C40}"/>
              </a:ext>
            </a:extLst>
          </p:cNvPr>
          <p:cNvSpPr txBox="1"/>
          <p:nvPr/>
        </p:nvSpPr>
        <p:spPr>
          <a:xfrm>
            <a:off x="8919903" y="317971"/>
            <a:ext cx="28208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Initial MQXFB cold mass design with tight mechanical coupling between outer shell and magnet </a:t>
            </a:r>
            <a:endParaRPr lang="en-GB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1301357-5203-8FED-6D98-987DC421C287}"/>
              </a:ext>
            </a:extLst>
          </p:cNvPr>
          <p:cNvSpPr txBox="1"/>
          <p:nvPr/>
        </p:nvSpPr>
        <p:spPr>
          <a:xfrm>
            <a:off x="6908331" y="3159127"/>
            <a:ext cx="45896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Initial MQXFB loading procedure with significant coil stress overshoot at time of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bladdering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en-GB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0058072-018C-F01F-5600-9667CD6A7E73}"/>
              </a:ext>
            </a:extLst>
          </p:cNvPr>
          <p:cNvGrpSpPr>
            <a:grpSpLocks noChangeAspect="1"/>
          </p:cNvGrpSpPr>
          <p:nvPr/>
        </p:nvGrpSpPr>
        <p:grpSpPr>
          <a:xfrm>
            <a:off x="7079542" y="1736171"/>
            <a:ext cx="1782567" cy="1417829"/>
            <a:chOff x="7065065" y="1976185"/>
            <a:chExt cx="2156524" cy="1715269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E5B28BCE-1CFB-DC53-1C58-F8DB186D57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189" b="50455"/>
            <a:stretch/>
          </p:blipFill>
          <p:spPr>
            <a:xfrm>
              <a:off x="7065065" y="1976185"/>
              <a:ext cx="2156524" cy="1715269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33E9AA1-39AE-11DA-8789-66372066BA35}"/>
                </a:ext>
              </a:extLst>
            </p:cNvPr>
            <p:cNvSpPr txBox="1"/>
            <p:nvPr/>
          </p:nvSpPr>
          <p:spPr>
            <a:xfrm>
              <a:off x="7111071" y="2088991"/>
              <a:ext cx="26077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endParaRPr lang="en-GB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6981ACFF-A682-112B-74DE-34786A78A7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0303" y="4218449"/>
            <a:ext cx="1793976" cy="1347855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B5232C1A-C844-A2A9-5E8E-DD4F2444E1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6095" y="4246517"/>
            <a:ext cx="2059750" cy="1347855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B015AAAA-EA3D-9053-4299-1B1DC7AB3F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9043" y="4429335"/>
            <a:ext cx="1982288" cy="844744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5D0C84EC-AF2D-4FD9-C89D-FB030C426C63}"/>
              </a:ext>
            </a:extLst>
          </p:cNvPr>
          <p:cNvSpPr txBox="1"/>
          <p:nvPr/>
        </p:nvSpPr>
        <p:spPr>
          <a:xfrm>
            <a:off x="6316095" y="5546357"/>
            <a:ext cx="58081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Observations of coil hump after HT, stress concentration at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-pole junctions    upon closure closing of VPI mold, and of coil belly after VPI </a:t>
            </a:r>
            <a:endParaRPr lang="en-GB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B300A2B-D391-8838-B1F8-C70D38CA5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9161" y="5986940"/>
            <a:ext cx="4763589" cy="323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N. Lusa and A. Milanese </a:t>
            </a:r>
            <a:r>
              <a:rPr lang="en-US" altLang="en-US" sz="14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(CERN/TE-MSC)</a:t>
            </a:r>
            <a:endParaRPr lang="en-GB" altLang="en-US" sz="14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AB91C90-24DE-7208-4245-105296C97C5F}"/>
              </a:ext>
            </a:extLst>
          </p:cNvPr>
          <p:cNvSpPr txBox="1"/>
          <p:nvPr/>
        </p:nvSpPr>
        <p:spPr>
          <a:xfrm>
            <a:off x="8151582" y="5287457"/>
            <a:ext cx="21787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Fuji Paper Test on CR126</a:t>
            </a:r>
            <a:endParaRPr lang="en-GB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47EEB80-8F3A-3209-E49F-6FBD396FB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490342"/>
            <a:ext cx="1517702" cy="232864"/>
          </a:xfrm>
        </p:spPr>
        <p:txBody>
          <a:bodyPr anchor="ctr" anchorCtr="0"/>
          <a:lstStyle/>
          <a:p>
            <a:pPr algn="ctr"/>
            <a:r>
              <a:rPr lang="en-US" dirty="0"/>
              <a:t>26 June 2023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50D1C71-EE07-086C-FCF4-903C7BC08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2000" y="6490342"/>
            <a:ext cx="4114800" cy="232864"/>
          </a:xfrm>
        </p:spPr>
        <p:txBody>
          <a:bodyPr anchor="ctr" anchorCtr="0"/>
          <a:lstStyle/>
          <a:p>
            <a:r>
              <a:rPr lang="en-US" sz="1000" dirty="0"/>
              <a:t>A. Devred, </a:t>
            </a:r>
            <a:r>
              <a:rPr lang="en-US" sz="1000" i="1" dirty="0"/>
              <a:t>et al.</a:t>
            </a:r>
            <a:r>
              <a:rPr lang="en-US" sz="1000" dirty="0"/>
              <a:t> | Superconducting Magnets &amp; Devices @CERN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BEF0ED8-4FC6-4436-C7A7-93E8A5945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800" y="6490342"/>
            <a:ext cx="155940" cy="232864"/>
          </a:xfrm>
        </p:spPr>
        <p:txBody>
          <a:bodyPr anchor="ctr" anchorCtr="0"/>
          <a:lstStyle/>
          <a:p>
            <a:fld id="{36B5EA5A-BC32-A742-B11B-8E7414D5B53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61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CBB4D82-78B3-80FE-9265-ACE5753AC799}"/>
              </a:ext>
            </a:extLst>
          </p:cNvPr>
          <p:cNvSpPr txBox="1">
            <a:spLocks/>
          </p:cNvSpPr>
          <p:nvPr/>
        </p:nvSpPr>
        <p:spPr>
          <a:xfrm>
            <a:off x="333079" y="969765"/>
            <a:ext cx="7222965" cy="51887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</a:pPr>
            <a:r>
              <a:rPr lang="en-US" sz="1800" b="0" dirty="0">
                <a:solidFill>
                  <a:schemeClr val="tx2"/>
                </a:solidFill>
              </a:rPr>
              <a:t>Due to </a:t>
            </a:r>
            <a:r>
              <a:rPr lang="en-US" sz="1800" dirty="0">
                <a:solidFill>
                  <a:schemeClr val="tx2"/>
                </a:solidFill>
              </a:rPr>
              <a:t>manufacturing lead times,</a:t>
            </a:r>
            <a:r>
              <a:rPr lang="en-US" sz="1800" b="0" dirty="0">
                <a:solidFill>
                  <a:schemeClr val="tx2"/>
                </a:solidFill>
              </a:rPr>
              <a:t> the three root causes can only be addressed in </a:t>
            </a:r>
            <a:r>
              <a:rPr lang="en-US" sz="1800" dirty="0">
                <a:solidFill>
                  <a:schemeClr val="tx2"/>
                </a:solidFill>
              </a:rPr>
              <a:t>“reverse order” </a:t>
            </a:r>
            <a:r>
              <a:rPr lang="en-US" sz="1800" b="0" dirty="0">
                <a:solidFill>
                  <a:schemeClr val="tx2"/>
                </a:solidFill>
              </a:rPr>
              <a:t>(shell welding, then magnet assembly, then coil manufacturing), but the results of each step  can be fed back into the next one</a:t>
            </a:r>
            <a:endParaRPr lang="en-US" sz="1500" b="0" dirty="0">
              <a:solidFill>
                <a:schemeClr val="tx2"/>
              </a:solidFill>
            </a:endParaRPr>
          </a:p>
          <a:p>
            <a:pPr marL="457200" lvl="1" indent="0">
              <a:buNone/>
            </a:pPr>
            <a:r>
              <a:rPr lang="en-US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(1) cold mass assembly: </a:t>
            </a:r>
            <a:r>
              <a:rPr lang="en-US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1800" dirty="0">
                <a:solidFill>
                  <a:schemeClr val="tx2"/>
                </a:solidFill>
              </a:rPr>
              <a:t>lready assembled cold mass </a:t>
            </a:r>
            <a:r>
              <a:rPr lang="en-US" sz="1800" b="1" dirty="0">
                <a:solidFill>
                  <a:schemeClr val="tx2"/>
                </a:solidFill>
              </a:rPr>
              <a:t>MQXFB01 </a:t>
            </a:r>
            <a:r>
              <a:rPr lang="en-US" sz="1800" dirty="0">
                <a:solidFill>
                  <a:schemeClr val="tx2"/>
                </a:solidFill>
              </a:rPr>
              <a:t>dismounted and reassembled into </a:t>
            </a:r>
            <a:r>
              <a:rPr lang="en-US" sz="1800" b="1" dirty="0">
                <a:solidFill>
                  <a:srgbClr val="61C4D3"/>
                </a:solidFill>
              </a:rPr>
              <a:t>MQXFBP3</a:t>
            </a:r>
            <a:r>
              <a:rPr lang="en-US" sz="1800" dirty="0">
                <a:solidFill>
                  <a:schemeClr val="tx2"/>
                </a:solidFill>
              </a:rPr>
              <a:t> with </a:t>
            </a:r>
            <a:r>
              <a:rPr lang="en-US" sz="1800" b="1" dirty="0">
                <a:solidFill>
                  <a:srgbClr val="61C4D3"/>
                </a:solidFill>
              </a:rPr>
              <a:t>optimized shell welding parameters,</a:t>
            </a:r>
            <a:r>
              <a:rPr lang="en-US" sz="1800" dirty="0">
                <a:solidFill>
                  <a:schemeClr val="tx2"/>
                </a:solidFill>
              </a:rPr>
              <a:t> using already assembled magnet with already manufactured coils; tested in </a:t>
            </a:r>
            <a:r>
              <a:rPr lang="en-US" sz="1800" b="1" dirty="0">
                <a:solidFill>
                  <a:schemeClr val="tx2"/>
                </a:solidFill>
              </a:rPr>
              <a:t>Q2/Q3 2022.</a:t>
            </a:r>
            <a:endParaRPr lang="en-US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1" indent="0">
              <a:buNone/>
            </a:pPr>
            <a:r>
              <a:rPr lang="en-US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(2) magnet loading: </a:t>
            </a:r>
          </a:p>
          <a:p>
            <a:pPr marL="457200" lvl="2" indent="0">
              <a:buFont typeface="Arial" panose="020B0604020202020204" pitchFamily="34" charset="0"/>
              <a:buChar char="‒"/>
            </a:pPr>
            <a:r>
              <a:rPr lang="en-US" dirty="0">
                <a:solidFill>
                  <a:schemeClr val="tx2"/>
                </a:solidFill>
              </a:rPr>
              <a:t> Full-length mechanical model </a:t>
            </a:r>
            <a:r>
              <a:rPr lang="en-US" b="1" dirty="0">
                <a:solidFill>
                  <a:srgbClr val="61C4D3"/>
                </a:solidFill>
              </a:rPr>
              <a:t>MQXFBMT3</a:t>
            </a:r>
            <a:r>
              <a:rPr lang="en-US" dirty="0">
                <a:solidFill>
                  <a:schemeClr val="tx2"/>
                </a:solidFill>
              </a:rPr>
              <a:t> assembled for </a:t>
            </a:r>
            <a:r>
              <a:rPr lang="en-US" b="1" dirty="0">
                <a:solidFill>
                  <a:srgbClr val="61C4D3"/>
                </a:solidFill>
              </a:rPr>
              <a:t>optimization of keying/</a:t>
            </a:r>
            <a:r>
              <a:rPr lang="en-US" b="1" dirty="0" err="1">
                <a:solidFill>
                  <a:srgbClr val="61C4D3"/>
                </a:solidFill>
              </a:rPr>
              <a:t>bladdering</a:t>
            </a:r>
            <a:r>
              <a:rPr lang="en-US" b="1" dirty="0">
                <a:solidFill>
                  <a:srgbClr val="61C4D3"/>
                </a:solidFill>
              </a:rPr>
              <a:t> processes</a:t>
            </a:r>
            <a:r>
              <a:rPr lang="en-US" dirty="0">
                <a:solidFill>
                  <a:schemeClr val="tx2"/>
                </a:solidFill>
              </a:rPr>
              <a:t> and check of coil peak stresses at full force with Fuji paper in </a:t>
            </a:r>
            <a:r>
              <a:rPr lang="en-US" b="1" dirty="0">
                <a:solidFill>
                  <a:schemeClr val="tx2"/>
                </a:solidFill>
              </a:rPr>
              <a:t>Q1 2022;</a:t>
            </a:r>
            <a:r>
              <a:rPr lang="en-US" b="1" dirty="0">
                <a:solidFill>
                  <a:srgbClr val="61C4D3"/>
                </a:solidFill>
              </a:rPr>
              <a:t> </a:t>
            </a:r>
            <a:r>
              <a:rPr lang="en-US" b="1" dirty="0">
                <a:solidFill>
                  <a:schemeClr val="tx2"/>
                </a:solidFill>
              </a:rPr>
              <a:t>stress overshoot </a:t>
            </a:r>
            <a:r>
              <a:rPr lang="en-US" dirty="0">
                <a:solidFill>
                  <a:schemeClr val="tx2"/>
                </a:solidFill>
              </a:rPr>
              <a:t>during magnet loading has been </a:t>
            </a:r>
            <a:r>
              <a:rPr lang="en-US" b="1" dirty="0">
                <a:solidFill>
                  <a:schemeClr val="tx2"/>
                </a:solidFill>
              </a:rPr>
              <a:t>eliminated.</a:t>
            </a:r>
            <a:r>
              <a:rPr lang="en-US" dirty="0">
                <a:solidFill>
                  <a:schemeClr val="tx2"/>
                </a:solidFill>
              </a:rPr>
              <a:t> </a:t>
            </a:r>
          </a:p>
          <a:p>
            <a:pPr marL="457200" lvl="2" indent="0">
              <a:buFont typeface="Arial" panose="020B0604020202020204" pitchFamily="34" charset="0"/>
              <a:buChar char="‒"/>
            </a:pPr>
            <a:r>
              <a:rPr lang="en-US" b="1" dirty="0">
                <a:solidFill>
                  <a:srgbClr val="61C4D3"/>
                </a:solidFill>
              </a:rPr>
              <a:t> MQXFB02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assembled with </a:t>
            </a:r>
            <a:r>
              <a:rPr lang="en-US" b="1" dirty="0">
                <a:solidFill>
                  <a:srgbClr val="61C4D3"/>
                </a:solidFill>
              </a:rPr>
              <a:t>optimized keying/</a:t>
            </a:r>
            <a:r>
              <a:rPr lang="en-US" b="1" dirty="0" err="1">
                <a:solidFill>
                  <a:srgbClr val="61C4D3"/>
                </a:solidFill>
              </a:rPr>
              <a:t>bladdering</a:t>
            </a:r>
            <a:r>
              <a:rPr lang="en-US" b="1" dirty="0">
                <a:solidFill>
                  <a:srgbClr val="61C4D3"/>
                </a:solidFill>
              </a:rPr>
              <a:t> parameters,</a:t>
            </a:r>
            <a:r>
              <a:rPr lang="en-US" dirty="0">
                <a:solidFill>
                  <a:schemeClr val="tx2"/>
                </a:solidFill>
              </a:rPr>
              <a:t> using already manufactured (virgin) coils and optimized shell welding qualified on </a:t>
            </a:r>
            <a:r>
              <a:rPr lang="en-US" b="1" dirty="0">
                <a:solidFill>
                  <a:schemeClr val="tx2"/>
                </a:solidFill>
              </a:rPr>
              <a:t>MQXFBP3;</a:t>
            </a:r>
            <a:r>
              <a:rPr lang="en-US" dirty="0">
                <a:solidFill>
                  <a:schemeClr val="tx2"/>
                </a:solidFill>
              </a:rPr>
              <a:t> first tested          n in </a:t>
            </a:r>
            <a:r>
              <a:rPr lang="en-US" b="1" dirty="0">
                <a:solidFill>
                  <a:schemeClr val="tx2"/>
                </a:solidFill>
              </a:rPr>
              <a:t>Q4 2022 </a:t>
            </a:r>
            <a:r>
              <a:rPr lang="en-US" dirty="0">
                <a:solidFill>
                  <a:schemeClr val="tx2"/>
                </a:solidFill>
              </a:rPr>
              <a:t>and endurance-tested in </a:t>
            </a:r>
            <a:r>
              <a:rPr lang="en-US" b="1" dirty="0">
                <a:solidFill>
                  <a:schemeClr val="tx2"/>
                </a:solidFill>
              </a:rPr>
              <a:t>Q1 2023.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8EDE70A2-4734-374F-B2C0-D7044964B1DF}"/>
              </a:ext>
            </a:extLst>
          </p:cNvPr>
          <p:cNvSpPr txBox="1">
            <a:spLocks/>
          </p:cNvSpPr>
          <p:nvPr/>
        </p:nvSpPr>
        <p:spPr>
          <a:xfrm>
            <a:off x="287167" y="317971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Recovery Plan for MQXFB (1/2)</a:t>
            </a:r>
          </a:p>
          <a:p>
            <a:br>
              <a:rPr lang="en-CH" dirty="0"/>
            </a:br>
            <a:endParaRPr lang="en-CH" dirty="0">
              <a:solidFill>
                <a:schemeClr val="accent3"/>
              </a:solidFill>
            </a:endParaRPr>
          </a:p>
        </p:txBody>
      </p:sp>
      <p:pic>
        <p:nvPicPr>
          <p:cNvPr id="7" name="Picture 6" descr="A picture containing text, screenshot, number, font">
            <a:extLst>
              <a:ext uri="{FF2B5EF4-FFF2-40B4-BE49-F238E27FC236}">
                <a16:creationId xmlns:a16="http://schemas.microsoft.com/office/drawing/2014/main" id="{573CDFFC-A65A-906C-F0D4-2F268E0DE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514" y="55213"/>
            <a:ext cx="3010792" cy="2009420"/>
          </a:xfrm>
          <a:prstGeom prst="rect">
            <a:avLst/>
          </a:prstGeom>
        </p:spPr>
      </p:pic>
      <p:pic>
        <p:nvPicPr>
          <p:cNvPr id="9" name="Picture 8" descr="A picture containing text, font, screenshot, number">
            <a:extLst>
              <a:ext uri="{FF2B5EF4-FFF2-40B4-BE49-F238E27FC236}">
                <a16:creationId xmlns:a16="http://schemas.microsoft.com/office/drawing/2014/main" id="{F5A23FA2-916B-E4AF-D39B-2749D8FED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623" y="4676731"/>
            <a:ext cx="3648891" cy="20801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BBBEB0-4BE9-1E51-AD3D-5B584EEAEB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9" t="237" r="24132" b="26265"/>
          <a:stretch/>
        </p:blipFill>
        <p:spPr bwMode="auto">
          <a:xfrm>
            <a:off x="8014868" y="2235956"/>
            <a:ext cx="1443982" cy="14875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F9DE2C-83F4-733F-3E6D-FAF67B94E8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4508" y="2188993"/>
            <a:ext cx="2312670" cy="153454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D43D337-3331-AE4E-B80D-243A5C2AC104}"/>
              </a:ext>
            </a:extLst>
          </p:cNvPr>
          <p:cNvSpPr txBox="1"/>
          <p:nvPr/>
        </p:nvSpPr>
        <p:spPr>
          <a:xfrm>
            <a:off x="7771599" y="3686211"/>
            <a:ext cx="43111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Optimized MQXFB loading procedure                                with no coil stress overshoot</a:t>
            </a:r>
            <a:endParaRPr lang="en-GB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D63BB15-4692-994C-65CA-8CC7BBC1C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7787" y="4095097"/>
            <a:ext cx="4763589" cy="58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J. Ferradas Troitino and S. Izquierdo Bermudez </a:t>
            </a:r>
            <a:r>
              <a:rPr lang="en-US" altLang="en-US" sz="14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(CERN/TE-MSC)</a:t>
            </a:r>
            <a:endParaRPr lang="en-GB" altLang="en-US" sz="14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ACE03C-C859-98D1-0A4C-846F543F6764}"/>
              </a:ext>
            </a:extLst>
          </p:cNvPr>
          <p:cNvSpPr txBox="1"/>
          <p:nvPr/>
        </p:nvSpPr>
        <p:spPr>
          <a:xfrm>
            <a:off x="10785549" y="817534"/>
            <a:ext cx="1251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New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coldmass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Old loading</a:t>
            </a:r>
          </a:p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Old coils</a:t>
            </a:r>
            <a:endParaRPr lang="en-GB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B40334-5AC1-5940-590D-67750ECC6970}"/>
              </a:ext>
            </a:extLst>
          </p:cNvPr>
          <p:cNvSpPr txBox="1"/>
          <p:nvPr/>
        </p:nvSpPr>
        <p:spPr>
          <a:xfrm>
            <a:off x="10940750" y="5421389"/>
            <a:ext cx="1251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New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coldmass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New loading</a:t>
            </a:r>
          </a:p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Old coils</a:t>
            </a:r>
            <a:endParaRPr lang="en-GB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FCE9734-A6AC-1C5E-630C-549CF00D7F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490342"/>
            <a:ext cx="1517702" cy="232864"/>
          </a:xfrm>
        </p:spPr>
        <p:txBody>
          <a:bodyPr anchor="ctr" anchorCtr="0"/>
          <a:lstStyle/>
          <a:p>
            <a:pPr algn="ctr"/>
            <a:r>
              <a:rPr lang="en-US" dirty="0"/>
              <a:t>26 June 2023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F2BF48D-9C2F-4718-CA4C-55E2236ED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2000" y="6490342"/>
            <a:ext cx="4114800" cy="232864"/>
          </a:xfrm>
        </p:spPr>
        <p:txBody>
          <a:bodyPr anchor="ctr" anchorCtr="0"/>
          <a:lstStyle/>
          <a:p>
            <a:r>
              <a:rPr lang="en-US" sz="1000" dirty="0"/>
              <a:t>A. Devred, </a:t>
            </a:r>
            <a:r>
              <a:rPr lang="en-US" sz="1000" i="1" dirty="0"/>
              <a:t>et al.</a:t>
            </a:r>
            <a:r>
              <a:rPr lang="en-US" sz="1000" dirty="0"/>
              <a:t> | Superconducting Magnets &amp; Devices @CERN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D3219F7-8DA4-0F5E-5AA0-20F55FAA8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800" y="6490342"/>
            <a:ext cx="155940" cy="232864"/>
          </a:xfrm>
        </p:spPr>
        <p:txBody>
          <a:bodyPr anchor="ctr" anchorCtr="0"/>
          <a:lstStyle/>
          <a:p>
            <a:fld id="{36B5EA5A-BC32-A742-B11B-8E7414D5B53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70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CBB4D82-78B3-80FE-9265-ACE5753AC799}"/>
              </a:ext>
            </a:extLst>
          </p:cNvPr>
          <p:cNvSpPr txBox="1">
            <a:spLocks/>
          </p:cNvSpPr>
          <p:nvPr/>
        </p:nvSpPr>
        <p:spPr>
          <a:xfrm>
            <a:off x="324000" y="968400"/>
            <a:ext cx="7199825" cy="51887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</a:pPr>
            <a:r>
              <a:rPr lang="en-US" sz="1800" b="0" dirty="0">
                <a:solidFill>
                  <a:schemeClr val="tx2"/>
                </a:solidFill>
              </a:rPr>
              <a:t>MQXFBP3 and MQXFB02 </a:t>
            </a:r>
            <a:r>
              <a:rPr lang="en-US" sz="1800" dirty="0">
                <a:solidFill>
                  <a:schemeClr val="tx2"/>
                </a:solidFill>
              </a:rPr>
              <a:t>reached and held nominal current + 300 A at 1.9 K for several hours,</a:t>
            </a:r>
            <a:r>
              <a:rPr lang="en-US" sz="1800" b="0" dirty="0">
                <a:solidFill>
                  <a:schemeClr val="tx2"/>
                </a:solidFill>
              </a:rPr>
              <a:t> but still exhibit a </a:t>
            </a:r>
            <a:r>
              <a:rPr lang="en-US" sz="1800" dirty="0">
                <a:solidFill>
                  <a:srgbClr val="61C4D3"/>
                </a:solidFill>
              </a:rPr>
              <a:t>performance limitation at 4.5 K,</a:t>
            </a:r>
            <a:r>
              <a:rPr lang="en-US" sz="1800" b="0" dirty="0">
                <a:solidFill>
                  <a:schemeClr val="tx2"/>
                </a:solidFill>
              </a:rPr>
              <a:t> similar to the one of first 2 prototypes, albeit at a </a:t>
            </a:r>
            <a:r>
              <a:rPr lang="en-US" sz="1800" dirty="0">
                <a:solidFill>
                  <a:srgbClr val="61C4D3"/>
                </a:solidFill>
              </a:rPr>
              <a:t>progressively higher level.</a:t>
            </a:r>
          </a:p>
          <a:p>
            <a:pPr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</a:pPr>
            <a:r>
              <a:rPr lang="en-US" sz="1800" b="0" dirty="0">
                <a:solidFill>
                  <a:schemeClr val="tx2"/>
                </a:solidFill>
              </a:rPr>
              <a:t>The first </a:t>
            </a:r>
            <a:r>
              <a:rPr lang="en-US" sz="1800" dirty="0">
                <a:solidFill>
                  <a:schemeClr val="tx2"/>
                </a:solidFill>
              </a:rPr>
              <a:t>two recovery actions have been beneficial, </a:t>
            </a:r>
            <a:r>
              <a:rPr lang="en-US" sz="1800" b="0" dirty="0">
                <a:solidFill>
                  <a:schemeClr val="tx2"/>
                </a:solidFill>
              </a:rPr>
              <a:t>but the </a:t>
            </a:r>
            <a:r>
              <a:rPr lang="en-US" sz="1800" dirty="0">
                <a:solidFill>
                  <a:srgbClr val="61C4D3"/>
                </a:solidFill>
              </a:rPr>
              <a:t>root cause has not yet been fully eradicated;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b="0" dirty="0">
                <a:solidFill>
                  <a:schemeClr val="tx2"/>
                </a:solidFill>
              </a:rPr>
              <a:t>decision has been taken to proceed with 3</a:t>
            </a:r>
            <a:r>
              <a:rPr lang="en-US" sz="1800" b="0" baseline="30000" dirty="0">
                <a:solidFill>
                  <a:schemeClr val="tx2"/>
                </a:solidFill>
              </a:rPr>
              <a:t>rd</a:t>
            </a:r>
            <a:r>
              <a:rPr lang="en-US" sz="1800" b="0" dirty="0">
                <a:solidFill>
                  <a:schemeClr val="tx2"/>
                </a:solidFill>
              </a:rPr>
              <a:t> recovery action.</a:t>
            </a:r>
            <a:endParaRPr lang="en-US" b="1" dirty="0">
              <a:solidFill>
                <a:schemeClr val="tx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1" indent="0">
              <a:buNone/>
            </a:pPr>
            <a:r>
              <a:rPr lang="en-US" b="1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(3) coil manufacturing: </a:t>
            </a:r>
          </a:p>
          <a:p>
            <a:pPr marL="457200" lvl="1" indent="0">
              <a:buFont typeface="Arial" panose="020B0604020202020204" pitchFamily="34" charset="0"/>
              <a:buChar char="‒"/>
            </a:pPr>
            <a:r>
              <a:rPr lang="en-US" sz="1800" b="1" dirty="0">
                <a:solidFill>
                  <a:srgbClr val="61C4D3"/>
                </a:solidFill>
              </a:rPr>
              <a:t> 3 transition coils </a:t>
            </a:r>
            <a:r>
              <a:rPr lang="en-US" sz="1800" dirty="0">
                <a:solidFill>
                  <a:schemeClr val="tx2"/>
                </a:solidFill>
              </a:rPr>
              <a:t>have been manufactured (127, 128, 129)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aiming at </a:t>
            </a:r>
            <a:r>
              <a:rPr lang="en-US" b="1" dirty="0">
                <a:solidFill>
                  <a:schemeClr val="tx2"/>
                </a:solidFill>
              </a:rPr>
              <a:t>reducing/eliminating hump and belly </a:t>
            </a:r>
            <a:r>
              <a:rPr lang="en-US" dirty="0">
                <a:solidFill>
                  <a:schemeClr val="tx2"/>
                </a:solidFill>
              </a:rPr>
              <a:t>at coil centers, and the </a:t>
            </a:r>
            <a:r>
              <a:rPr lang="en-US" b="1" dirty="0">
                <a:solidFill>
                  <a:schemeClr val="tx2"/>
                </a:solidFill>
              </a:rPr>
              <a:t>hinge effect </a:t>
            </a:r>
            <a:r>
              <a:rPr lang="en-US" dirty="0">
                <a:solidFill>
                  <a:schemeClr val="tx2"/>
                </a:solidFill>
              </a:rPr>
              <a:t>that may occur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on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pole turn conductors in the vicinity of the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err="1">
                <a:solidFill>
                  <a:schemeClr val="tx2"/>
                </a:solidFill>
              </a:rPr>
              <a:t>Ti</a:t>
            </a:r>
            <a:r>
              <a:rPr lang="en-US" b="1" dirty="0">
                <a:solidFill>
                  <a:schemeClr val="tx2"/>
                </a:solidFill>
              </a:rPr>
              <a:t>-pole junctions </a:t>
            </a:r>
            <a:r>
              <a:rPr lang="en-US" dirty="0">
                <a:solidFill>
                  <a:schemeClr val="tx2"/>
                </a:solidFill>
              </a:rPr>
              <a:t>at the time of HT mold opening and VPI mold closure.</a:t>
            </a:r>
          </a:p>
          <a:p>
            <a:pPr marL="457200" lvl="1" indent="0">
              <a:buFont typeface="Arial" panose="020B0604020202020204" pitchFamily="34" charset="0"/>
              <a:buChar char="‒"/>
            </a:pPr>
            <a:r>
              <a:rPr lang="en-US" dirty="0">
                <a:solidFill>
                  <a:schemeClr val="tx2"/>
                </a:solidFill>
              </a:rPr>
              <a:t> Goal was achieved on </a:t>
            </a:r>
            <a:r>
              <a:rPr lang="en-US" b="1" dirty="0">
                <a:solidFill>
                  <a:srgbClr val="61C4D3"/>
                </a:solidFill>
              </a:rPr>
              <a:t>coils 128 &amp; 129,</a:t>
            </a:r>
            <a:r>
              <a:rPr lang="en-US" dirty="0">
                <a:solidFill>
                  <a:srgbClr val="61C4D3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thanks to changes in assembly/process parameters (</a:t>
            </a:r>
            <a:r>
              <a:rPr lang="en-US" i="1" dirty="0">
                <a:solidFill>
                  <a:schemeClr val="tx2"/>
                </a:solidFill>
              </a:rPr>
              <a:t>e.g.</a:t>
            </a:r>
            <a:r>
              <a:rPr lang="en-US" dirty="0">
                <a:solidFill>
                  <a:schemeClr val="tx2"/>
                </a:solidFill>
              </a:rPr>
              <a:t>, </a:t>
            </a:r>
            <a:r>
              <a:rPr lang="en-US" b="1" dirty="0">
                <a:solidFill>
                  <a:schemeClr val="tx2"/>
                </a:solidFill>
              </a:rPr>
              <a:t>removal of ceramic binder</a:t>
            </a:r>
            <a:r>
              <a:rPr lang="en-US" b="1" dirty="0">
                <a:solidFill>
                  <a:srgbClr val="61C4D3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on coil outer layer); decision was taken to manufacture coils of next magnet </a:t>
            </a:r>
            <a:r>
              <a:rPr lang="en-US" b="1" dirty="0">
                <a:solidFill>
                  <a:srgbClr val="61C4D3"/>
                </a:solidFill>
              </a:rPr>
              <a:t>(MQXFB03) </a:t>
            </a:r>
            <a:r>
              <a:rPr lang="en-US" dirty="0">
                <a:solidFill>
                  <a:schemeClr val="tx2"/>
                </a:solidFill>
              </a:rPr>
              <a:t>with such processes; test in </a:t>
            </a:r>
            <a:r>
              <a:rPr lang="en-US" b="1" dirty="0">
                <a:solidFill>
                  <a:schemeClr val="tx2"/>
                </a:solidFill>
              </a:rPr>
              <a:t>Q3 2023.</a:t>
            </a:r>
            <a:r>
              <a:rPr lang="en-US" sz="1800" b="1" dirty="0">
                <a:solidFill>
                  <a:schemeClr val="tx2"/>
                </a:solidFill>
              </a:rPr>
              <a:t> </a:t>
            </a:r>
          </a:p>
          <a:p>
            <a:pPr lvl="1"/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8EDE70A2-4734-374F-B2C0-D7044964B1DF}"/>
              </a:ext>
            </a:extLst>
          </p:cNvPr>
          <p:cNvSpPr txBox="1">
            <a:spLocks/>
          </p:cNvSpPr>
          <p:nvPr/>
        </p:nvSpPr>
        <p:spPr>
          <a:xfrm>
            <a:off x="287167" y="317971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Recovery Plan for MQXFB (2/2)</a:t>
            </a:r>
          </a:p>
          <a:p>
            <a:br>
              <a:rPr lang="en-CH" dirty="0"/>
            </a:br>
            <a:endParaRPr lang="en-CH" dirty="0">
              <a:solidFill>
                <a:schemeClr val="accent3"/>
              </a:solidFill>
            </a:endParaRPr>
          </a:p>
        </p:txBody>
      </p:sp>
      <p:pic>
        <p:nvPicPr>
          <p:cNvPr id="11" name="Picture 10" descr="A picture containing text, screenshot, line, plot">
            <a:extLst>
              <a:ext uri="{FF2B5EF4-FFF2-40B4-BE49-F238E27FC236}">
                <a16:creationId xmlns:a16="http://schemas.microsoft.com/office/drawing/2014/main" id="{05C0DEC9-A0CB-E04B-569A-2E1670DBE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7086" y="257164"/>
            <a:ext cx="3004431" cy="25250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D795E2-DA01-BECF-5A1B-81AC8E55F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7086" y="2840169"/>
            <a:ext cx="2502400" cy="16360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37089F-817E-F787-3708-7C915AA7E1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9486" y="2840169"/>
            <a:ext cx="1939853" cy="1605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0C74BF-0FDC-A9A9-6B4F-BF10A96E83A8}"/>
              </a:ext>
            </a:extLst>
          </p:cNvPr>
          <p:cNvSpPr txBox="1"/>
          <p:nvPr/>
        </p:nvSpPr>
        <p:spPr>
          <a:xfrm>
            <a:off x="7771599" y="4476243"/>
            <a:ext cx="43111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Elimination of coil hump &amp; belly starting from coil 128</a:t>
            </a:r>
            <a:endParaRPr lang="en-GB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 descr="A picture containing accessory, case&#10;&#10;Description automatically generated">
            <a:extLst>
              <a:ext uri="{FF2B5EF4-FFF2-40B4-BE49-F238E27FC236}">
                <a16:creationId xmlns:a16="http://schemas.microsoft.com/office/drawing/2014/main" id="{BC90D9D8-0E40-0D2C-ECEB-4AD819B975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9960" y="4902453"/>
            <a:ext cx="1887416" cy="14155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7FD53A6-42C6-6CDF-1F42-4C5EF4D37AD6}"/>
              </a:ext>
            </a:extLst>
          </p:cNvPr>
          <p:cNvSpPr txBox="1"/>
          <p:nvPr/>
        </p:nvSpPr>
        <p:spPr>
          <a:xfrm>
            <a:off x="9737376" y="4889208"/>
            <a:ext cx="19473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Significant reduction of hinge effect at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pole junctions</a:t>
            </a:r>
            <a:endParaRPr lang="en-GB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FCEDF1-C9AE-1166-920F-F29AD88FF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6125" y="5502136"/>
            <a:ext cx="2333468" cy="954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                  S. Izquierdo Bermudez,  N. Lusa and A. Milanese </a:t>
            </a:r>
            <a:r>
              <a:rPr lang="en-US" altLang="en-US" sz="12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(CERN/TE-MSC)</a:t>
            </a:r>
            <a:endParaRPr lang="en-GB" altLang="en-US" sz="12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7D4D43-2FC2-94A6-D1A0-00ED83C090AD}"/>
              </a:ext>
            </a:extLst>
          </p:cNvPr>
          <p:cNvSpPr txBox="1"/>
          <p:nvPr/>
        </p:nvSpPr>
        <p:spPr>
          <a:xfrm>
            <a:off x="10688377" y="1585562"/>
            <a:ext cx="14426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Quench current vs. temperature for full-length MQXFB magnets </a:t>
            </a:r>
            <a:endParaRPr lang="en-GB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942C828-3FE5-F3A0-C958-C3B26A5460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493754"/>
            <a:ext cx="1517702" cy="232864"/>
          </a:xfrm>
        </p:spPr>
        <p:txBody>
          <a:bodyPr anchor="ctr" anchorCtr="0"/>
          <a:lstStyle/>
          <a:p>
            <a:pPr algn="ctr"/>
            <a:r>
              <a:rPr lang="en-US" dirty="0"/>
              <a:t>26 June 2023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05673C7-C4BA-2876-8701-74C90221B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2000" y="6493754"/>
            <a:ext cx="4114800" cy="232864"/>
          </a:xfrm>
        </p:spPr>
        <p:txBody>
          <a:bodyPr anchor="ctr" anchorCtr="0"/>
          <a:lstStyle/>
          <a:p>
            <a:r>
              <a:rPr lang="en-US" sz="1000" dirty="0"/>
              <a:t>A. Devred, </a:t>
            </a:r>
            <a:r>
              <a:rPr lang="en-US" sz="1000" i="1" dirty="0"/>
              <a:t>et al.</a:t>
            </a:r>
            <a:r>
              <a:rPr lang="en-US" sz="1000" dirty="0"/>
              <a:t> | Superconducting Magnets &amp; Devices @CERN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46505863-3744-5250-24B3-3CCFAAA0E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800" y="6493754"/>
            <a:ext cx="155940" cy="232864"/>
          </a:xfrm>
        </p:spPr>
        <p:txBody>
          <a:bodyPr anchor="ctr" anchorCtr="0"/>
          <a:lstStyle/>
          <a:p>
            <a:fld id="{36B5EA5A-BC32-A742-B11B-8E7414D5B53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03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CBB4D82-78B3-80FE-9265-ACE5753AC799}"/>
              </a:ext>
            </a:extLst>
          </p:cNvPr>
          <p:cNvSpPr txBox="1">
            <a:spLocks/>
          </p:cNvSpPr>
          <p:nvPr/>
        </p:nvSpPr>
        <p:spPr>
          <a:xfrm>
            <a:off x="538575" y="977160"/>
            <a:ext cx="11009550" cy="51887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Performance targets </a:t>
            </a:r>
            <a:r>
              <a:rPr lang="en-GB" sz="1800" b="0" dirty="0"/>
              <a:t>for </a:t>
            </a:r>
            <a:r>
              <a:rPr lang="en-GB" sz="1800" dirty="0"/>
              <a:t>Nb</a:t>
            </a:r>
            <a:r>
              <a:rPr lang="en-GB" sz="1800" baseline="-25000" dirty="0"/>
              <a:t>3</a:t>
            </a:r>
            <a:r>
              <a:rPr lang="en-GB" sz="1800" dirty="0"/>
              <a:t>Sn conductor development </a:t>
            </a:r>
            <a:r>
              <a:rPr lang="en-GB" sz="1800" b="0" dirty="0"/>
              <a:t>for future accelerator magnets were initially defined in</a:t>
            </a:r>
            <a:r>
              <a:rPr lang="en-GB" sz="1800" dirty="0"/>
              <a:t> </a:t>
            </a:r>
            <a:r>
              <a:rPr lang="en-GB" sz="1800" dirty="0">
                <a:solidFill>
                  <a:srgbClr val="61C4D3"/>
                </a:solidFill>
              </a:rPr>
              <a:t>2015</a:t>
            </a:r>
            <a:r>
              <a:rPr lang="en-GB" sz="1800" baseline="30000" dirty="0"/>
              <a:t> </a:t>
            </a:r>
            <a:r>
              <a:rPr lang="en-GB" sz="1800" b="0" dirty="0"/>
              <a:t>as</a:t>
            </a:r>
          </a:p>
          <a:p>
            <a:pPr lvl="1">
              <a:spcBef>
                <a:spcPts val="200"/>
              </a:spcBef>
              <a:spcAft>
                <a:spcPts val="400"/>
              </a:spcAft>
            </a:pPr>
            <a:r>
              <a:rPr lang="en-GB" dirty="0"/>
              <a:t>non-Cu </a:t>
            </a:r>
            <a:r>
              <a:rPr lang="en-GB" i="1" dirty="0" err="1"/>
              <a:t>J</a:t>
            </a:r>
            <a:r>
              <a:rPr lang="en-GB" i="1" baseline="-25000" dirty="0" err="1"/>
              <a:t>c</a:t>
            </a:r>
            <a:r>
              <a:rPr lang="en-GB" dirty="0"/>
              <a:t> ≥ 1500 A/mm</a:t>
            </a:r>
            <a:r>
              <a:rPr lang="en-GB" baseline="30000" dirty="0"/>
              <a:t>2</a:t>
            </a:r>
            <a:r>
              <a:rPr lang="en-GB" sz="1600" dirty="0"/>
              <a:t> </a:t>
            </a:r>
            <a:r>
              <a:rPr lang="en-GB" dirty="0"/>
              <a:t>(16 T, 4.2 K);</a:t>
            </a:r>
          </a:p>
          <a:p>
            <a:pPr lvl="1">
              <a:spcBef>
                <a:spcPts val="200"/>
              </a:spcBef>
              <a:spcAft>
                <a:spcPts val="400"/>
              </a:spcAft>
            </a:pPr>
            <a:r>
              <a:rPr lang="de-DE" i="1" dirty="0"/>
              <a:t>µ</a:t>
            </a:r>
            <a:r>
              <a:rPr lang="de-DE" baseline="-25000" dirty="0"/>
              <a:t>0</a:t>
            </a:r>
            <a:r>
              <a:rPr lang="de-DE" dirty="0"/>
              <a:t>Δ</a:t>
            </a:r>
            <a:r>
              <a:rPr lang="de-DE" i="1" dirty="0"/>
              <a:t>M</a:t>
            </a:r>
            <a:r>
              <a:rPr lang="de-DE" dirty="0"/>
              <a:t> ≤ 150 mT</a:t>
            </a:r>
            <a:r>
              <a:rPr lang="de-DE" sz="1600" dirty="0"/>
              <a:t> </a:t>
            </a:r>
            <a:r>
              <a:rPr lang="de-DE" dirty="0"/>
              <a:t>(1 T, 4.2 K);</a:t>
            </a:r>
          </a:p>
          <a:p>
            <a:pPr lvl="1">
              <a:spcBef>
                <a:spcPts val="200"/>
              </a:spcBef>
              <a:spcAft>
                <a:spcPts val="400"/>
              </a:spcAft>
            </a:pPr>
            <a:r>
              <a:rPr lang="en-GB" i="1" dirty="0" err="1"/>
              <a:t>d</a:t>
            </a:r>
            <a:r>
              <a:rPr lang="en-GB" baseline="-25000" dirty="0" err="1"/>
              <a:t>eff</a:t>
            </a:r>
            <a:r>
              <a:rPr lang="en-GB" dirty="0"/>
              <a:t> </a:t>
            </a:r>
            <a:r>
              <a:rPr lang="de-DE" dirty="0"/>
              <a:t>≤</a:t>
            </a:r>
            <a:r>
              <a:rPr lang="en-GB" dirty="0"/>
              <a:t> 20 µm;</a:t>
            </a:r>
          </a:p>
          <a:p>
            <a:pPr lvl="1">
              <a:spcBef>
                <a:spcPts val="200"/>
              </a:spcBef>
              <a:spcAft>
                <a:spcPts val="400"/>
              </a:spcAft>
            </a:pPr>
            <a:r>
              <a:rPr lang="en-GB" dirty="0"/>
              <a:t>RRR ≥ 150.</a:t>
            </a:r>
          </a:p>
          <a:p>
            <a:pPr>
              <a:spcBef>
                <a:spcPts val="1200"/>
              </a:spcBef>
            </a:pPr>
            <a:r>
              <a:rPr lang="en-GB" sz="1800" dirty="0"/>
              <a:t>FCC conductor development </a:t>
            </a:r>
            <a:r>
              <a:rPr lang="en-GB" sz="1800" b="0" dirty="0"/>
              <a:t>sought to work towards these for</a:t>
            </a:r>
          </a:p>
          <a:p>
            <a:pPr lvl="1">
              <a:spcBef>
                <a:spcPts val="200"/>
              </a:spcBef>
              <a:spcAft>
                <a:spcPts val="400"/>
              </a:spcAft>
            </a:pPr>
            <a:r>
              <a:rPr lang="en-GB" dirty="0"/>
              <a:t>wire diameter ~ 1 mm;</a:t>
            </a:r>
          </a:p>
          <a:p>
            <a:pPr lvl="1">
              <a:spcBef>
                <a:spcPts val="200"/>
              </a:spcBef>
              <a:spcAft>
                <a:spcPts val="400"/>
              </a:spcAft>
            </a:pPr>
            <a:r>
              <a:rPr lang="en-GB" dirty="0"/>
              <a:t>Cu/non-Cu ~ 1.</a:t>
            </a:r>
          </a:p>
          <a:p>
            <a:pPr>
              <a:spcBef>
                <a:spcPts val="1000"/>
              </a:spcBef>
            </a:pPr>
            <a:r>
              <a:rPr lang="en-GB" sz="1800" dirty="0"/>
              <a:t>Considering the disparity in manufacturers’ capabilities </a:t>
            </a:r>
            <a:r>
              <a:rPr lang="en-GB" sz="1800" b="0" dirty="0"/>
              <a:t>at the start of the programme, it was decided </a:t>
            </a:r>
            <a:r>
              <a:rPr lang="en-GB" sz="1800" dirty="0">
                <a:solidFill>
                  <a:srgbClr val="61C4D3"/>
                </a:solidFill>
              </a:rPr>
              <a:t>(circa 2018) </a:t>
            </a:r>
            <a:r>
              <a:rPr lang="en-GB" sz="1800" b="0" dirty="0"/>
              <a:t>to</a:t>
            </a:r>
          </a:p>
          <a:p>
            <a:pPr lvl="1">
              <a:spcBef>
                <a:spcPts val="200"/>
              </a:spcBef>
              <a:spcAft>
                <a:spcPts val="400"/>
              </a:spcAft>
            </a:pPr>
            <a:r>
              <a:rPr lang="en-GB" b="1" dirty="0">
                <a:solidFill>
                  <a:srgbClr val="61C4D3"/>
                </a:solidFill>
              </a:rPr>
              <a:t>prioritise </a:t>
            </a:r>
            <a:r>
              <a:rPr lang="en-GB" b="1" i="1" dirty="0" err="1">
                <a:solidFill>
                  <a:srgbClr val="61C4D3"/>
                </a:solidFill>
              </a:rPr>
              <a:t>J</a:t>
            </a:r>
            <a:r>
              <a:rPr lang="en-GB" b="1" baseline="-25000" dirty="0" err="1">
                <a:solidFill>
                  <a:srgbClr val="61C4D3"/>
                </a:solidFill>
              </a:rPr>
              <a:t>c</a:t>
            </a:r>
            <a:r>
              <a:rPr lang="en-GB" b="1" dirty="0">
                <a:solidFill>
                  <a:srgbClr val="61C4D3"/>
                </a:solidFill>
              </a:rPr>
              <a:t> </a:t>
            </a:r>
            <a:r>
              <a:rPr lang="en-GB" dirty="0"/>
              <a:t>increase over </a:t>
            </a:r>
            <a:r>
              <a:rPr lang="en-GB" b="1" i="1" dirty="0" err="1">
                <a:solidFill>
                  <a:srgbClr val="61C4D3"/>
                </a:solidFill>
              </a:rPr>
              <a:t>d</a:t>
            </a:r>
            <a:r>
              <a:rPr lang="en-GB" b="1" baseline="-25000" dirty="0" err="1">
                <a:solidFill>
                  <a:srgbClr val="61C4D3"/>
                </a:solidFill>
              </a:rPr>
              <a:t>eff</a:t>
            </a:r>
            <a:r>
              <a:rPr lang="en-GB" b="1" dirty="0">
                <a:solidFill>
                  <a:srgbClr val="61C4D3"/>
                </a:solidFill>
              </a:rPr>
              <a:t> decrease;</a:t>
            </a:r>
          </a:p>
          <a:p>
            <a:pPr lvl="1">
              <a:spcBef>
                <a:spcPts val="200"/>
              </a:spcBef>
              <a:spcAft>
                <a:spcPts val="400"/>
              </a:spcAft>
            </a:pPr>
            <a:r>
              <a:rPr lang="en-GB" dirty="0"/>
              <a:t>set interim </a:t>
            </a:r>
            <a:r>
              <a:rPr lang="en-GB" dirty="0">
                <a:solidFill>
                  <a:schemeClr val="accent3"/>
                </a:solidFill>
              </a:rPr>
              <a:t>“</a:t>
            </a:r>
            <a:r>
              <a:rPr lang="en-GB" b="1" dirty="0">
                <a:solidFill>
                  <a:schemeClr val="accent3"/>
                </a:solidFill>
              </a:rPr>
              <a:t>stage 1’ objectives” </a:t>
            </a:r>
            <a:r>
              <a:rPr lang="en-GB" dirty="0"/>
              <a:t>comparable to the </a:t>
            </a:r>
            <a:r>
              <a:rPr lang="en-GB" b="1" dirty="0">
                <a:solidFill>
                  <a:schemeClr val="accent3"/>
                </a:solidFill>
              </a:rPr>
              <a:t>specification used for HL-LHC procurement</a:t>
            </a:r>
            <a:r>
              <a:rPr lang="en-GB" b="1" baseline="30000" dirty="0">
                <a:solidFill>
                  <a:schemeClr val="accent3"/>
                </a:solidFill>
              </a:rPr>
              <a:t> </a:t>
            </a:r>
            <a:endParaRPr lang="en-GB" b="1" dirty="0">
              <a:solidFill>
                <a:schemeClr val="accent3"/>
              </a:solidFill>
            </a:endParaRPr>
          </a:p>
          <a:p>
            <a:pPr lvl="2">
              <a:spcBef>
                <a:spcPts val="200"/>
              </a:spcBef>
              <a:spcAft>
                <a:spcPts val="400"/>
              </a:spcAft>
            </a:pPr>
            <a:r>
              <a:rPr lang="en-GB" dirty="0"/>
              <a:t>Non-Cu </a:t>
            </a:r>
            <a:r>
              <a:rPr lang="en-GB" i="1" dirty="0" err="1"/>
              <a:t>J</a:t>
            </a:r>
            <a:r>
              <a:rPr lang="en-GB" i="1" baseline="-25000" dirty="0" err="1"/>
              <a:t>c</a:t>
            </a:r>
            <a:r>
              <a:rPr lang="en-GB" dirty="0"/>
              <a:t> ≥ 1000 A/mm</a:t>
            </a:r>
            <a:r>
              <a:rPr lang="en-GB" baseline="30000" dirty="0"/>
              <a:t>2</a:t>
            </a:r>
            <a:r>
              <a:rPr lang="en-GB" sz="1400" dirty="0"/>
              <a:t> </a:t>
            </a:r>
            <a:r>
              <a:rPr lang="en-GB" sz="1600" dirty="0"/>
              <a:t>(16 T, 4.2 K); target: 1200 A/cm</a:t>
            </a:r>
            <a:r>
              <a:rPr lang="en-GB" sz="1600" baseline="30000" dirty="0"/>
              <a:t>2</a:t>
            </a:r>
            <a:r>
              <a:rPr lang="en-GB" sz="1600" dirty="0"/>
              <a:t>;</a:t>
            </a:r>
            <a:endParaRPr lang="en-GB" sz="1600" baseline="30000" dirty="0"/>
          </a:p>
          <a:p>
            <a:pPr lvl="2">
              <a:spcBef>
                <a:spcPts val="200"/>
              </a:spcBef>
              <a:spcAft>
                <a:spcPts val="400"/>
              </a:spcAft>
            </a:pPr>
            <a:r>
              <a:rPr lang="en-GB" i="1" dirty="0" err="1"/>
              <a:t>d</a:t>
            </a:r>
            <a:r>
              <a:rPr lang="en-GB" baseline="-25000" dirty="0" err="1"/>
              <a:t>eff</a:t>
            </a:r>
            <a:r>
              <a:rPr lang="en-GB" dirty="0"/>
              <a:t> </a:t>
            </a:r>
            <a:r>
              <a:rPr lang="de-DE" dirty="0"/>
              <a:t>≤</a:t>
            </a:r>
            <a:r>
              <a:rPr lang="en-GB" dirty="0"/>
              <a:t> 60 µm.</a:t>
            </a:r>
            <a:endParaRPr lang="en-GB" b="1" dirty="0">
              <a:solidFill>
                <a:srgbClr val="61C4D3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8EDE70A2-4734-374F-B2C0-D7044964B1DF}"/>
              </a:ext>
            </a:extLst>
          </p:cNvPr>
          <p:cNvSpPr txBox="1">
            <a:spLocks/>
          </p:cNvSpPr>
          <p:nvPr/>
        </p:nvSpPr>
        <p:spPr>
          <a:xfrm>
            <a:off x="287167" y="317971"/>
            <a:ext cx="11376025" cy="5016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Nb</a:t>
            </a:r>
            <a:r>
              <a:rPr lang="en-US" sz="2800" baseline="-25000" dirty="0"/>
              <a:t>3</a:t>
            </a:r>
            <a:r>
              <a:rPr lang="en-US" sz="2800" dirty="0"/>
              <a:t>Sn Conductor Development (1/5)</a:t>
            </a:r>
          </a:p>
          <a:p>
            <a:br>
              <a:rPr lang="en-CH" dirty="0"/>
            </a:br>
            <a:endParaRPr lang="en-CH" dirty="0">
              <a:solidFill>
                <a:schemeClr val="accent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D77A6D-6ED1-14BC-4B8C-515F6B7F6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6649" y="6249212"/>
            <a:ext cx="2378723" cy="581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Prepared by S. Hopkins </a:t>
            </a:r>
            <a:r>
              <a:rPr lang="en-US" altLang="en-US" sz="14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(CERN/TE-MSC)</a:t>
            </a:r>
            <a:endParaRPr lang="en-GB" altLang="en-US" sz="14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4311109-2E4D-53C6-9D40-66B659BD42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509231"/>
            <a:ext cx="1517702" cy="232864"/>
          </a:xfrm>
        </p:spPr>
        <p:txBody>
          <a:bodyPr anchor="ctr" anchorCtr="0"/>
          <a:lstStyle/>
          <a:p>
            <a:pPr algn="ctr"/>
            <a:r>
              <a:rPr lang="en-US" dirty="0"/>
              <a:t>26 June 2023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AB39D19-9445-2874-1E75-F44C94654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2000" y="6509231"/>
            <a:ext cx="4114800" cy="232864"/>
          </a:xfrm>
        </p:spPr>
        <p:txBody>
          <a:bodyPr anchor="ctr" anchorCtr="0"/>
          <a:lstStyle/>
          <a:p>
            <a:r>
              <a:rPr lang="en-US" sz="1000" dirty="0"/>
              <a:t>A. Devred, </a:t>
            </a:r>
            <a:r>
              <a:rPr lang="en-US" sz="1000" i="1" dirty="0"/>
              <a:t>et al.</a:t>
            </a:r>
            <a:r>
              <a:rPr lang="en-US" sz="1000" dirty="0"/>
              <a:t> | Superconducting Magnets &amp; Devices @CERN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A801FFC-3C1F-6D82-21A5-7D4F30016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800" y="6509231"/>
            <a:ext cx="155940" cy="232864"/>
          </a:xfrm>
        </p:spPr>
        <p:txBody>
          <a:bodyPr anchor="ctr" anchorCtr="0"/>
          <a:lstStyle/>
          <a:p>
            <a:fld id="{36B5EA5A-BC32-A742-B11B-8E7414D5B53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16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CBB4D82-78B3-80FE-9265-ACE5753AC799}"/>
              </a:ext>
            </a:extLst>
          </p:cNvPr>
          <p:cNvSpPr txBox="1">
            <a:spLocks/>
          </p:cNvSpPr>
          <p:nvPr/>
        </p:nvSpPr>
        <p:spPr>
          <a:xfrm>
            <a:off x="538575" y="981771"/>
            <a:ext cx="9948088" cy="51887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Collaboration agreements</a:t>
            </a:r>
            <a:r>
              <a:rPr lang="en-GB" sz="1800" b="0" dirty="0"/>
              <a:t> (now completed) were initiated with </a:t>
            </a:r>
            <a:r>
              <a:rPr lang="en-GB" sz="1800" dirty="0"/>
              <a:t>KEK in Japan,</a:t>
            </a:r>
            <a:r>
              <a:rPr lang="en-GB" sz="1800" b="0" dirty="0"/>
              <a:t> </a:t>
            </a:r>
            <a:r>
              <a:rPr lang="en-GB" sz="1800" dirty="0">
                <a:solidFill>
                  <a:srgbClr val="61C4D3"/>
                </a:solidFill>
              </a:rPr>
              <a:t>KAT in Korea,</a:t>
            </a:r>
            <a:r>
              <a:rPr lang="en-GB" sz="1800" b="0" dirty="0"/>
              <a:t> </a:t>
            </a:r>
            <a:r>
              <a:rPr lang="en-GB" sz="1800" dirty="0">
                <a:solidFill>
                  <a:schemeClr val="accent3"/>
                </a:solidFill>
              </a:rPr>
              <a:t>TVEL    in Russia,</a:t>
            </a:r>
            <a:r>
              <a:rPr lang="en-GB" sz="1800" dirty="0">
                <a:solidFill>
                  <a:schemeClr val="accent5"/>
                </a:solidFill>
              </a:rPr>
              <a:t> </a:t>
            </a:r>
            <a:r>
              <a:rPr lang="en-GB" sz="1800" b="0" dirty="0">
                <a:solidFill>
                  <a:schemeClr val="tx2"/>
                </a:solidFill>
              </a:rPr>
              <a:t>and</a:t>
            </a:r>
            <a:r>
              <a:rPr lang="en-GB" sz="1800" b="0" dirty="0">
                <a:solidFill>
                  <a:schemeClr val="accent5"/>
                </a:solidFill>
              </a:rPr>
              <a:t> </a:t>
            </a:r>
            <a:r>
              <a:rPr lang="en-GB" sz="1800" dirty="0">
                <a:solidFill>
                  <a:schemeClr val="accent5"/>
                </a:solidFill>
              </a:rPr>
              <a:t>Bruker EAS in Germany.</a:t>
            </a:r>
          </a:p>
          <a:p>
            <a:pPr>
              <a:spcBef>
                <a:spcPts val="1200"/>
              </a:spcBef>
            </a:pPr>
            <a:r>
              <a:rPr lang="en-GB" sz="1800" dirty="0"/>
              <a:t>KEK </a:t>
            </a:r>
            <a:r>
              <a:rPr lang="en-GB" sz="1800" b="0" dirty="0"/>
              <a:t>promoted </a:t>
            </a:r>
            <a:r>
              <a:rPr lang="en-GB" sz="1800" dirty="0"/>
              <a:t>alternative internal tin wire design developments </a:t>
            </a:r>
            <a:r>
              <a:rPr lang="en-GB" sz="1800" b="0" dirty="0"/>
              <a:t>with 2 Japanese manufacturers towards the i</a:t>
            </a:r>
            <a:r>
              <a:rPr lang="en-GB" sz="1800" dirty="0"/>
              <a:t>nterim </a:t>
            </a:r>
            <a:r>
              <a:rPr lang="en-GB" sz="1800" i="1" dirty="0" err="1"/>
              <a:t>J</a:t>
            </a:r>
            <a:r>
              <a:rPr lang="en-GB" sz="1800" baseline="-25000" dirty="0" err="1"/>
              <a:t>c</a:t>
            </a:r>
            <a:r>
              <a:rPr lang="en-GB" sz="1800" dirty="0"/>
              <a:t> target</a:t>
            </a:r>
          </a:p>
          <a:p>
            <a:pPr lvl="1"/>
            <a:r>
              <a:rPr lang="en-GB" b="1" dirty="0"/>
              <a:t>JASTEC: </a:t>
            </a:r>
            <a:r>
              <a:rPr lang="en-GB" dirty="0"/>
              <a:t>distributed tin wire;</a:t>
            </a:r>
            <a:endParaRPr lang="en-GB" b="1" dirty="0"/>
          </a:p>
          <a:p>
            <a:pPr lvl="1"/>
            <a:r>
              <a:rPr lang="en-GB" b="1" dirty="0"/>
              <a:t>Furukawa:</a:t>
            </a:r>
            <a:r>
              <a:rPr lang="en-GB" dirty="0"/>
              <a:t> tube-type wire.</a:t>
            </a:r>
          </a:p>
          <a:p>
            <a:pPr>
              <a:spcBef>
                <a:spcPts val="1200"/>
              </a:spcBef>
            </a:pPr>
            <a:r>
              <a:rPr lang="en-GB" sz="1800" dirty="0">
                <a:solidFill>
                  <a:schemeClr val="accent2"/>
                </a:solidFill>
              </a:rPr>
              <a:t>KAT</a:t>
            </a:r>
            <a:r>
              <a:rPr lang="en-GB" sz="1800" dirty="0"/>
              <a:t> developed </a:t>
            </a:r>
            <a:r>
              <a:rPr lang="en-GB" sz="1800" dirty="0">
                <a:solidFill>
                  <a:schemeClr val="accent2"/>
                </a:solidFill>
              </a:rPr>
              <a:t>distributed tin wire </a:t>
            </a:r>
            <a:r>
              <a:rPr lang="en-GB" sz="1800" dirty="0"/>
              <a:t>towards the </a:t>
            </a:r>
            <a:r>
              <a:rPr lang="en-GB" sz="1800" dirty="0">
                <a:solidFill>
                  <a:schemeClr val="accent2"/>
                </a:solidFill>
              </a:rPr>
              <a:t>interim </a:t>
            </a:r>
            <a:r>
              <a:rPr lang="en-GB" sz="1800" i="1" dirty="0" err="1">
                <a:solidFill>
                  <a:schemeClr val="accent2"/>
                </a:solidFill>
              </a:rPr>
              <a:t>J</a:t>
            </a:r>
            <a:r>
              <a:rPr lang="en-GB" sz="1800" baseline="-25000" dirty="0" err="1">
                <a:solidFill>
                  <a:schemeClr val="accent2"/>
                </a:solidFill>
              </a:rPr>
              <a:t>c</a:t>
            </a:r>
            <a:r>
              <a:rPr lang="en-GB" sz="1800" dirty="0">
                <a:solidFill>
                  <a:schemeClr val="accent2"/>
                </a:solidFill>
              </a:rPr>
              <a:t> target.</a:t>
            </a:r>
          </a:p>
          <a:p>
            <a:pPr>
              <a:spcBef>
                <a:spcPts val="1200"/>
              </a:spcBef>
            </a:pPr>
            <a:r>
              <a:rPr lang="en-GB" sz="1800" dirty="0">
                <a:solidFill>
                  <a:schemeClr val="accent3"/>
                </a:solidFill>
              </a:rPr>
              <a:t>TVEL</a:t>
            </a:r>
            <a:r>
              <a:rPr lang="en-GB" sz="1800" dirty="0"/>
              <a:t> </a:t>
            </a:r>
            <a:r>
              <a:rPr lang="en-GB" sz="1800" b="0" dirty="0"/>
              <a:t>primarily developed</a:t>
            </a:r>
            <a:r>
              <a:rPr lang="en-GB" sz="1800" dirty="0"/>
              <a:t> </a:t>
            </a:r>
            <a:r>
              <a:rPr lang="en-GB" sz="1800" dirty="0">
                <a:solidFill>
                  <a:schemeClr val="accent3"/>
                </a:solidFill>
              </a:rPr>
              <a:t>distributed barrier wires,</a:t>
            </a:r>
            <a:r>
              <a:rPr lang="en-GB" sz="1800" dirty="0"/>
              <a:t> </a:t>
            </a:r>
            <a:r>
              <a:rPr lang="en-GB" sz="1800" b="0" dirty="0"/>
              <a:t>in two phases</a:t>
            </a:r>
          </a:p>
          <a:p>
            <a:pPr lvl="1"/>
            <a:r>
              <a:rPr lang="en-GB" b="1" dirty="0">
                <a:solidFill>
                  <a:schemeClr val="accent3"/>
                </a:solidFill>
              </a:rPr>
              <a:t>evaluation</a:t>
            </a:r>
            <a:r>
              <a:rPr lang="en-GB" dirty="0"/>
              <a:t> of common and distributed barrier designs, including with sub-element dividers;</a:t>
            </a:r>
          </a:p>
          <a:p>
            <a:pPr lvl="1"/>
            <a:r>
              <a:rPr lang="en-GB" b="1" dirty="0">
                <a:solidFill>
                  <a:schemeClr val="accent3"/>
                </a:solidFill>
              </a:rPr>
              <a:t>further development</a:t>
            </a:r>
            <a:r>
              <a:rPr lang="en-GB" dirty="0"/>
              <a:t> of distributed barrier wire designs towards the </a:t>
            </a:r>
            <a:r>
              <a:rPr lang="en-GB" b="1" dirty="0">
                <a:solidFill>
                  <a:schemeClr val="accent3"/>
                </a:solidFill>
              </a:rPr>
              <a:t>interim </a:t>
            </a:r>
            <a:r>
              <a:rPr lang="en-GB" b="1" i="1" dirty="0" err="1">
                <a:solidFill>
                  <a:schemeClr val="accent3"/>
                </a:solidFill>
              </a:rPr>
              <a:t>J</a:t>
            </a:r>
            <a:r>
              <a:rPr lang="en-GB" b="1" i="1" baseline="-25000" dirty="0" err="1">
                <a:solidFill>
                  <a:schemeClr val="accent3"/>
                </a:solidFill>
              </a:rPr>
              <a:t>c</a:t>
            </a:r>
            <a:r>
              <a:rPr lang="en-GB" b="1" dirty="0">
                <a:solidFill>
                  <a:schemeClr val="accent3"/>
                </a:solidFill>
              </a:rPr>
              <a:t> target;</a:t>
            </a:r>
          </a:p>
          <a:p>
            <a:pPr>
              <a:spcBef>
                <a:spcPts val="1200"/>
              </a:spcBef>
            </a:pPr>
            <a:r>
              <a:rPr lang="en-GB" sz="1800" dirty="0">
                <a:solidFill>
                  <a:schemeClr val="accent5"/>
                </a:solidFill>
              </a:rPr>
              <a:t>Bruker EAS, </a:t>
            </a:r>
            <a:r>
              <a:rPr lang="en-GB" sz="1800" b="0" dirty="0"/>
              <a:t>as an established producer of wires </a:t>
            </a:r>
            <a:r>
              <a:rPr lang="en-GB" sz="1800" dirty="0">
                <a:solidFill>
                  <a:schemeClr val="accent5"/>
                </a:solidFill>
              </a:rPr>
              <a:t>exceeding the interim </a:t>
            </a:r>
            <a:r>
              <a:rPr lang="en-GB" sz="1800" i="1" dirty="0" err="1">
                <a:solidFill>
                  <a:schemeClr val="accent5"/>
                </a:solidFill>
              </a:rPr>
              <a:t>J</a:t>
            </a:r>
            <a:r>
              <a:rPr lang="en-GB" sz="1800" i="1" baseline="-25000" dirty="0" err="1">
                <a:solidFill>
                  <a:schemeClr val="accent5"/>
                </a:solidFill>
              </a:rPr>
              <a:t>c</a:t>
            </a:r>
            <a:r>
              <a:rPr lang="en-GB" sz="1800" dirty="0">
                <a:solidFill>
                  <a:schemeClr val="accent5"/>
                </a:solidFill>
              </a:rPr>
              <a:t> target,</a:t>
            </a:r>
            <a:r>
              <a:rPr lang="en-GB" sz="1800" dirty="0">
                <a:solidFill>
                  <a:schemeClr val="accent3"/>
                </a:solidFill>
              </a:rPr>
              <a:t> </a:t>
            </a:r>
            <a:r>
              <a:rPr lang="en-GB" sz="1800" b="0" dirty="0"/>
              <a:t>aimed to further develop wire designs </a:t>
            </a:r>
            <a:r>
              <a:rPr lang="en-GB" sz="1800" dirty="0">
                <a:solidFill>
                  <a:schemeClr val="accent5"/>
                </a:solidFill>
              </a:rPr>
              <a:t>leveraging its PIT experience towards the ultimate targets</a:t>
            </a:r>
          </a:p>
          <a:p>
            <a:pPr lvl="2"/>
            <a:r>
              <a:rPr lang="en-GB" b="1" dirty="0">
                <a:solidFill>
                  <a:schemeClr val="accent5"/>
                </a:solidFill>
              </a:rPr>
              <a:t>internal oxidation</a:t>
            </a:r>
            <a:r>
              <a:rPr lang="en-GB" b="1" dirty="0">
                <a:solidFill>
                  <a:schemeClr val="accent3"/>
                </a:solidFill>
              </a:rPr>
              <a:t> </a:t>
            </a:r>
            <a:r>
              <a:rPr lang="en-GB" dirty="0"/>
              <a:t>for increased </a:t>
            </a:r>
            <a:r>
              <a:rPr lang="en-GB" i="1" dirty="0" err="1"/>
              <a:t>J</a:t>
            </a:r>
            <a:r>
              <a:rPr lang="en-GB" baseline="-25000" dirty="0" err="1"/>
              <a:t>c</a:t>
            </a:r>
            <a:r>
              <a:rPr lang="en-GB" dirty="0"/>
              <a:t>;</a:t>
            </a:r>
            <a:endParaRPr lang="en-GB" baseline="-25000" dirty="0">
              <a:solidFill>
                <a:schemeClr val="accent5"/>
              </a:solidFill>
            </a:endParaRPr>
          </a:p>
          <a:p>
            <a:pPr lvl="2"/>
            <a:r>
              <a:rPr lang="en-GB" b="1" dirty="0">
                <a:solidFill>
                  <a:schemeClr val="accent5"/>
                </a:solidFill>
              </a:rPr>
              <a:t>processing developments</a:t>
            </a:r>
            <a:r>
              <a:rPr lang="en-GB" dirty="0"/>
              <a:t> for lower cost, improved uniformity and increased RRR.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8EDE70A2-4734-374F-B2C0-D7044964B1DF}"/>
              </a:ext>
            </a:extLst>
          </p:cNvPr>
          <p:cNvSpPr txBox="1">
            <a:spLocks/>
          </p:cNvSpPr>
          <p:nvPr/>
        </p:nvSpPr>
        <p:spPr>
          <a:xfrm>
            <a:off x="287167" y="317971"/>
            <a:ext cx="11376025" cy="5016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Nb</a:t>
            </a:r>
            <a:r>
              <a:rPr lang="en-US" sz="2800" baseline="-25000" dirty="0"/>
              <a:t>3</a:t>
            </a:r>
            <a:r>
              <a:rPr lang="en-US" sz="2800" dirty="0"/>
              <a:t>Sn Conductor Development (2/5)</a:t>
            </a:r>
          </a:p>
          <a:p>
            <a:br>
              <a:rPr lang="en-CH" dirty="0"/>
            </a:br>
            <a:endParaRPr lang="en-CH" dirty="0">
              <a:solidFill>
                <a:schemeClr val="accent3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944A12-9999-3DCC-0B27-9D88295FB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3059" y="6290510"/>
            <a:ext cx="2222313" cy="581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S. Hopkins </a:t>
            </a:r>
            <a:r>
              <a:rPr lang="en-US" altLang="en-US" sz="14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(CERN/TE-MSC)</a:t>
            </a:r>
            <a:endParaRPr lang="en-GB" altLang="en-US" sz="14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BF1748-3FA3-C035-DD21-8BC893962293}"/>
              </a:ext>
            </a:extLst>
          </p:cNvPr>
          <p:cNvGrpSpPr/>
          <p:nvPr/>
        </p:nvGrpSpPr>
        <p:grpSpPr>
          <a:xfrm>
            <a:off x="10766593" y="2593163"/>
            <a:ext cx="1046243" cy="2969314"/>
            <a:chOff x="7622437" y="2067072"/>
            <a:chExt cx="1046243" cy="296931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92113CD-580C-0EFD-8FB2-C11AA13499A6}"/>
                </a:ext>
              </a:extLst>
            </p:cNvPr>
            <p:cNvGrpSpPr/>
            <p:nvPr/>
          </p:nvGrpSpPr>
          <p:grpSpPr>
            <a:xfrm>
              <a:off x="7682323" y="3505896"/>
              <a:ext cx="931476" cy="1530490"/>
              <a:chOff x="7682323" y="3505896"/>
              <a:chExt cx="931476" cy="1530490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FDA72CF-4BE0-DD30-CD26-F973A21557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82323" y="3505896"/>
                <a:ext cx="926472" cy="900000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97CD43C-4378-1434-7535-DCB0AC2FD524}"/>
                  </a:ext>
                </a:extLst>
              </p:cNvPr>
              <p:cNvSpPr txBox="1"/>
              <p:nvPr/>
            </p:nvSpPr>
            <p:spPr>
              <a:xfrm>
                <a:off x="7687327" y="4446037"/>
                <a:ext cx="926472" cy="59034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>
                <a:spAutoFit/>
              </a:bodyPr>
              <a:lstStyle/>
              <a:p>
                <a:pPr algn="ctr"/>
                <a:r>
                  <a:rPr lang="en-GB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Distributed Barrier</a:t>
                </a:r>
                <a:br>
                  <a:rPr lang="en-GB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GB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(TVEL)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ECDD1F2-DEB9-2E1F-CD0E-49974B4CBC60}"/>
                </a:ext>
              </a:extLst>
            </p:cNvPr>
            <p:cNvGrpSpPr/>
            <p:nvPr/>
          </p:nvGrpSpPr>
          <p:grpSpPr>
            <a:xfrm>
              <a:off x="7622437" y="2067072"/>
              <a:ext cx="1046243" cy="1337917"/>
              <a:chOff x="7622437" y="2067072"/>
              <a:chExt cx="1046243" cy="1337917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AC58EC2-8905-DF7D-78ED-D7EE79E54008}"/>
                  </a:ext>
                </a:extLst>
              </p:cNvPr>
              <p:cNvSpPr txBox="1"/>
              <p:nvPr/>
            </p:nvSpPr>
            <p:spPr>
              <a:xfrm>
                <a:off x="7622437" y="2999306"/>
                <a:ext cx="1046243" cy="40568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lIns="18000" tIns="18000" rIns="18000" bIns="18000" rtlCol="0">
                <a:spAutoFit/>
              </a:bodyPr>
              <a:lstStyle/>
              <a:p>
                <a:pPr algn="ctr"/>
                <a:r>
                  <a:rPr lang="en-GB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Distributed Tin</a:t>
                </a:r>
                <a:br>
                  <a:rPr lang="en-GB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GB" sz="12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(KAT)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D984F3E4-0679-F50B-2341-B07E4D1A97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66980" y="2067072"/>
                <a:ext cx="903297" cy="900000"/>
              </a:xfrm>
              <a:prstGeom prst="rect">
                <a:avLst/>
              </a:prstGeom>
            </p:spPr>
          </p:pic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D136B37-B697-0F22-14A3-CF39730B4385}"/>
              </a:ext>
            </a:extLst>
          </p:cNvPr>
          <p:cNvGrpSpPr/>
          <p:nvPr/>
        </p:nvGrpSpPr>
        <p:grpSpPr>
          <a:xfrm>
            <a:off x="10739539" y="1162244"/>
            <a:ext cx="1084715" cy="1322105"/>
            <a:chOff x="6786208" y="937109"/>
            <a:chExt cx="1084715" cy="132210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06AB29-7B49-B847-BB1A-52E2AB6F7108}"/>
                </a:ext>
              </a:extLst>
            </p:cNvPr>
            <p:cNvSpPr txBox="1"/>
            <p:nvPr/>
          </p:nvSpPr>
          <p:spPr>
            <a:xfrm>
              <a:off x="6786208" y="1853531"/>
              <a:ext cx="1084715" cy="40568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lIns="18000" tIns="18000" rIns="18000" bIns="18000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Distributed Tin </a:t>
              </a:r>
            </a:p>
            <a:p>
              <a:pPr algn="ctr"/>
              <a:r>
                <a:rPr lang="en-GB" sz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(JASTEC)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2FF13DC-A496-EAE8-13C9-23BE4BFF56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45833" b="1757"/>
            <a:stretch/>
          </p:blipFill>
          <p:spPr>
            <a:xfrm>
              <a:off x="6820232" y="937109"/>
              <a:ext cx="964679" cy="884188"/>
            </a:xfrm>
            <a:prstGeom prst="rect">
              <a:avLst/>
            </a:prstGeom>
          </p:spPr>
        </p:pic>
      </p:grp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BF4C650-7054-8522-695D-896F7A9A10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509231"/>
            <a:ext cx="1517702" cy="232864"/>
          </a:xfrm>
        </p:spPr>
        <p:txBody>
          <a:bodyPr anchor="ctr" anchorCtr="0"/>
          <a:lstStyle/>
          <a:p>
            <a:pPr algn="ctr"/>
            <a:r>
              <a:rPr lang="en-US" dirty="0"/>
              <a:t>26 June 2023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E367BB-B156-1059-6CD7-02194E43B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2000" y="6509231"/>
            <a:ext cx="4114800" cy="232864"/>
          </a:xfrm>
        </p:spPr>
        <p:txBody>
          <a:bodyPr anchor="ctr" anchorCtr="0"/>
          <a:lstStyle/>
          <a:p>
            <a:r>
              <a:rPr lang="en-US" sz="1000" dirty="0"/>
              <a:t>A. Devred, </a:t>
            </a:r>
            <a:r>
              <a:rPr lang="en-US" sz="1000" i="1" dirty="0"/>
              <a:t>et al.</a:t>
            </a:r>
            <a:r>
              <a:rPr lang="en-US" sz="1000" dirty="0"/>
              <a:t> | Superconducting Magnets &amp; Devices @CERN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17C35-ED7A-9950-B861-3AD8FB4EA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800" y="6509231"/>
            <a:ext cx="155940" cy="232864"/>
          </a:xfrm>
        </p:spPr>
        <p:txBody>
          <a:bodyPr anchor="ctr" anchorCtr="0"/>
          <a:lstStyle/>
          <a:p>
            <a:fld id="{36B5EA5A-BC32-A742-B11B-8E7414D5B53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74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CBB4D82-78B3-80FE-9265-ACE5753AC799}"/>
              </a:ext>
            </a:extLst>
          </p:cNvPr>
          <p:cNvSpPr txBox="1">
            <a:spLocks/>
          </p:cNvSpPr>
          <p:nvPr/>
        </p:nvSpPr>
        <p:spPr>
          <a:xfrm>
            <a:off x="538575" y="981771"/>
            <a:ext cx="9904710" cy="51887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rgbClr val="61C4D3"/>
                </a:solidFill>
              </a:rPr>
              <a:t>KAT,</a:t>
            </a:r>
            <a:r>
              <a:rPr lang="en-GB" sz="1800" dirty="0"/>
              <a:t> JASTEC </a:t>
            </a:r>
            <a:r>
              <a:rPr lang="en-GB" sz="1800" b="0" dirty="0"/>
              <a:t>and</a:t>
            </a:r>
            <a:r>
              <a:rPr lang="en-GB" sz="1800" dirty="0"/>
              <a:t> </a:t>
            </a:r>
            <a:r>
              <a:rPr lang="en-GB" sz="1800" dirty="0">
                <a:solidFill>
                  <a:schemeClr val="accent3"/>
                </a:solidFill>
              </a:rPr>
              <a:t>TVEL</a:t>
            </a:r>
            <a:r>
              <a:rPr lang="en-GB" sz="1800" dirty="0"/>
              <a:t> </a:t>
            </a:r>
            <a:r>
              <a:rPr lang="en-GB" sz="1800" b="0" dirty="0"/>
              <a:t>have all achieved </a:t>
            </a:r>
            <a:r>
              <a:rPr lang="en-GB" sz="1800" dirty="0"/>
              <a:t>interim </a:t>
            </a:r>
            <a:r>
              <a:rPr lang="en-GB" sz="1800" i="1" dirty="0" err="1"/>
              <a:t>J</a:t>
            </a:r>
            <a:r>
              <a:rPr lang="en-GB" sz="1800" i="1" baseline="-25000" dirty="0" err="1"/>
              <a:t>c</a:t>
            </a:r>
            <a:r>
              <a:rPr lang="en-GB" sz="1800" dirty="0"/>
              <a:t> target </a:t>
            </a:r>
            <a:r>
              <a:rPr lang="en-GB" sz="1800" b="0" dirty="0"/>
              <a:t>for at least </a:t>
            </a:r>
            <a:r>
              <a:rPr lang="en-GB" sz="1800" dirty="0"/>
              <a:t>one trial design.</a:t>
            </a:r>
            <a:endParaRPr lang="en-GB" sz="1800" dirty="0">
              <a:solidFill>
                <a:srgbClr val="61C4D3"/>
              </a:solidFill>
            </a:endParaRPr>
          </a:p>
          <a:p>
            <a:pPr>
              <a:spcBef>
                <a:spcPts val="1000"/>
              </a:spcBef>
            </a:pPr>
            <a:r>
              <a:rPr lang="en-GB" sz="1800" dirty="0">
                <a:solidFill>
                  <a:srgbClr val="61C4D3"/>
                </a:solidFill>
              </a:rPr>
              <a:t>KAT</a:t>
            </a:r>
            <a:r>
              <a:rPr lang="en-GB" sz="1800" dirty="0"/>
              <a:t> </a:t>
            </a:r>
          </a:p>
          <a:p>
            <a:pPr lvl="1">
              <a:spcBef>
                <a:spcPts val="200"/>
              </a:spcBef>
              <a:spcAft>
                <a:spcPts val="400"/>
              </a:spcAft>
            </a:pPr>
            <a:r>
              <a:rPr lang="en-GB" sz="1600" dirty="0"/>
              <a:t>pilot production delivered with </a:t>
            </a:r>
            <a:r>
              <a:rPr lang="en-GB" sz="1600" b="1" dirty="0">
                <a:solidFill>
                  <a:srgbClr val="61C4D3"/>
                </a:solidFill>
              </a:rPr>
              <a:t>good piece lengths </a:t>
            </a:r>
            <a:r>
              <a:rPr lang="en-GB" sz="1600" dirty="0"/>
              <a:t>at 1.0 mm;</a:t>
            </a:r>
          </a:p>
          <a:p>
            <a:pPr lvl="1">
              <a:spcBef>
                <a:spcPts val="200"/>
              </a:spcBef>
              <a:spcAft>
                <a:spcPts val="400"/>
              </a:spcAft>
            </a:pPr>
            <a:r>
              <a:rPr lang="en-GB" sz="1600" b="1" dirty="0">
                <a:solidFill>
                  <a:srgbClr val="61C4D3"/>
                </a:solidFill>
              </a:rPr>
              <a:t>successful cabling </a:t>
            </a:r>
            <a:r>
              <a:rPr lang="en-GB" sz="1600" dirty="0"/>
              <a:t>at CERN: good RRR, </a:t>
            </a:r>
            <a:r>
              <a:rPr lang="en-GB" sz="1600" b="1" dirty="0">
                <a:solidFill>
                  <a:srgbClr val="61C4D3"/>
                </a:solidFill>
              </a:rPr>
              <a:t>low cabling degradation;</a:t>
            </a:r>
          </a:p>
          <a:p>
            <a:pPr lvl="1">
              <a:spcBef>
                <a:spcPts val="200"/>
              </a:spcBef>
              <a:spcAft>
                <a:spcPts val="400"/>
              </a:spcAft>
            </a:pPr>
            <a:r>
              <a:rPr lang="en-GB" sz="1600" b="1" dirty="0">
                <a:solidFill>
                  <a:srgbClr val="61C4D3"/>
                </a:solidFill>
              </a:rPr>
              <a:t>poor stability inhibits testing</a:t>
            </a:r>
            <a:r>
              <a:rPr lang="en-GB" sz="1600" dirty="0"/>
              <a:t> and requires improvement.</a:t>
            </a:r>
          </a:p>
          <a:p>
            <a:pPr>
              <a:spcBef>
                <a:spcPts val="1000"/>
              </a:spcBef>
            </a:pPr>
            <a:r>
              <a:rPr lang="en-GB" sz="1800" dirty="0">
                <a:solidFill>
                  <a:schemeClr val="tx2"/>
                </a:solidFill>
              </a:rPr>
              <a:t>JASTEC</a:t>
            </a:r>
          </a:p>
          <a:p>
            <a:pPr lvl="1">
              <a:spcBef>
                <a:spcPts val="200"/>
              </a:spcBef>
              <a:spcAft>
                <a:spcPts val="400"/>
              </a:spcAft>
            </a:pPr>
            <a:r>
              <a:rPr lang="en-GB" sz="1600" dirty="0"/>
              <a:t>pilot production delivered at 1.1 and 1.2 mm after many breakages:                                                                 production </a:t>
            </a:r>
            <a:r>
              <a:rPr lang="en-GB" sz="1600" b="1" dirty="0"/>
              <a:t>workability and yield require improvement;</a:t>
            </a:r>
          </a:p>
          <a:p>
            <a:pPr lvl="1">
              <a:spcBef>
                <a:spcPts val="200"/>
              </a:spcBef>
              <a:spcAft>
                <a:spcPts val="400"/>
              </a:spcAft>
            </a:pPr>
            <a:r>
              <a:rPr lang="en-GB" sz="1600" dirty="0"/>
              <a:t>0.8 mm wire showed </a:t>
            </a:r>
            <a:r>
              <a:rPr lang="en-GB" sz="1600" b="1" dirty="0">
                <a:solidFill>
                  <a:schemeClr val="tx2"/>
                </a:solidFill>
              </a:rPr>
              <a:t>good </a:t>
            </a:r>
            <a:r>
              <a:rPr lang="en-GB" sz="1600" b="1" i="1" dirty="0" err="1">
                <a:solidFill>
                  <a:schemeClr val="tx2"/>
                </a:solidFill>
              </a:rPr>
              <a:t>I</a:t>
            </a:r>
            <a:r>
              <a:rPr lang="en-GB" sz="1600" b="1" i="1" baseline="-25000" dirty="0" err="1">
                <a:solidFill>
                  <a:schemeClr val="tx2"/>
                </a:solidFill>
              </a:rPr>
              <a:t>c</a:t>
            </a:r>
            <a:r>
              <a:rPr lang="en-GB" sz="1600" b="1" dirty="0">
                <a:solidFill>
                  <a:schemeClr val="tx2"/>
                </a:solidFill>
              </a:rPr>
              <a:t> and RRR retention </a:t>
            </a:r>
            <a:r>
              <a:rPr lang="en-GB" sz="1600" dirty="0"/>
              <a:t>on rolling;</a:t>
            </a:r>
          </a:p>
          <a:p>
            <a:pPr lvl="1">
              <a:spcBef>
                <a:spcPts val="200"/>
              </a:spcBef>
              <a:spcAft>
                <a:spcPts val="400"/>
              </a:spcAft>
            </a:pPr>
            <a:r>
              <a:rPr lang="en-GB" sz="1600" dirty="0"/>
              <a:t>1.1 mm wire </a:t>
            </a:r>
            <a:r>
              <a:rPr lang="en-GB" sz="1600" b="1" dirty="0"/>
              <a:t>successfully cabled </a:t>
            </a:r>
            <a:r>
              <a:rPr lang="en-GB" sz="1600" dirty="0"/>
              <a:t>at CERN; currently in test.</a:t>
            </a:r>
          </a:p>
          <a:p>
            <a:pPr>
              <a:spcBef>
                <a:spcPts val="1000"/>
              </a:spcBef>
            </a:pPr>
            <a:r>
              <a:rPr lang="en-GB" sz="1800" dirty="0">
                <a:solidFill>
                  <a:schemeClr val="accent3"/>
                </a:solidFill>
              </a:rPr>
              <a:t>TVEL</a:t>
            </a:r>
          </a:p>
          <a:p>
            <a:pPr lvl="1">
              <a:spcBef>
                <a:spcPts val="200"/>
              </a:spcBef>
              <a:spcAft>
                <a:spcPts val="400"/>
              </a:spcAft>
            </a:pPr>
            <a:r>
              <a:rPr lang="en-GB" sz="1600" dirty="0"/>
              <a:t>Pilot production delivered with </a:t>
            </a:r>
            <a:r>
              <a:rPr lang="en-GB" sz="1600" b="1" dirty="0">
                <a:solidFill>
                  <a:schemeClr val="accent3"/>
                </a:solidFill>
              </a:rPr>
              <a:t>good piece lengths </a:t>
            </a:r>
            <a:r>
              <a:rPr lang="en-GB" sz="1600" dirty="0"/>
              <a:t>at 1.0 mm;</a:t>
            </a:r>
          </a:p>
          <a:p>
            <a:pPr lvl="1">
              <a:spcBef>
                <a:spcPts val="200"/>
              </a:spcBef>
              <a:spcAft>
                <a:spcPts val="400"/>
              </a:spcAft>
            </a:pPr>
            <a:r>
              <a:rPr lang="en-GB" sz="1600" b="1" dirty="0">
                <a:solidFill>
                  <a:schemeClr val="accent3"/>
                </a:solidFill>
              </a:rPr>
              <a:t>Successfully cabled</a:t>
            </a:r>
            <a:r>
              <a:rPr lang="en-GB" sz="1600" dirty="0"/>
              <a:t> at CERN; </a:t>
            </a:r>
            <a:r>
              <a:rPr lang="en-GB" sz="1600" dirty="0">
                <a:solidFill>
                  <a:schemeClr val="tx2"/>
                </a:solidFill>
              </a:rPr>
              <a:t>good </a:t>
            </a:r>
            <a:r>
              <a:rPr lang="en-GB" sz="1600" i="1" dirty="0" err="1">
                <a:solidFill>
                  <a:schemeClr val="tx2"/>
                </a:solidFill>
              </a:rPr>
              <a:t>I</a:t>
            </a:r>
            <a:r>
              <a:rPr lang="en-GB" sz="1600" baseline="-25000" dirty="0" err="1">
                <a:solidFill>
                  <a:schemeClr val="tx2"/>
                </a:solidFill>
              </a:rPr>
              <a:t>c</a:t>
            </a:r>
            <a:r>
              <a:rPr lang="en-GB" sz="1600" dirty="0">
                <a:solidFill>
                  <a:schemeClr val="tx2"/>
                </a:solidFill>
              </a:rPr>
              <a:t> retention</a:t>
            </a:r>
            <a:r>
              <a:rPr lang="en-GB" sz="1600" dirty="0"/>
              <a:t> on rolling; </a:t>
            </a:r>
            <a:r>
              <a:rPr lang="en-GB" sz="1600" b="1" dirty="0">
                <a:solidFill>
                  <a:schemeClr val="accent3"/>
                </a:solidFill>
              </a:rPr>
              <a:t>cabling</a:t>
            </a:r>
            <a:r>
              <a:rPr lang="en-GB" sz="1600" dirty="0"/>
              <a:t>                                       </a:t>
            </a:r>
            <a:r>
              <a:rPr lang="en-GB" sz="1600" b="1" dirty="0">
                <a:solidFill>
                  <a:schemeClr val="accent3"/>
                </a:solidFill>
              </a:rPr>
              <a:t>degradation ~ 5%,</a:t>
            </a:r>
            <a:r>
              <a:rPr lang="en-GB" sz="1600" dirty="0"/>
              <a:t> but </a:t>
            </a:r>
            <a:r>
              <a:rPr lang="en-GB" sz="1600" b="1" dirty="0">
                <a:solidFill>
                  <a:schemeClr val="accent3"/>
                </a:solidFill>
              </a:rPr>
              <a:t>RRR close to minimum </a:t>
            </a:r>
            <a:r>
              <a:rPr lang="en-GB" sz="1600" dirty="0"/>
              <a:t>acceptable (100);</a:t>
            </a:r>
          </a:p>
          <a:p>
            <a:pPr lvl="1">
              <a:spcBef>
                <a:spcPts val="200"/>
              </a:spcBef>
              <a:spcAft>
                <a:spcPts val="400"/>
              </a:spcAft>
            </a:pPr>
            <a:r>
              <a:rPr lang="en-GB" sz="1600" dirty="0"/>
              <a:t>Rather </a:t>
            </a:r>
            <a:r>
              <a:rPr lang="en-GB" sz="1600" b="1" dirty="0">
                <a:solidFill>
                  <a:schemeClr val="accent3"/>
                </a:solidFill>
              </a:rPr>
              <a:t>large and non-uniform sub-elements </a:t>
            </a:r>
            <a:r>
              <a:rPr lang="en-GB" sz="1600" dirty="0"/>
              <a:t>(~75 µm), limiting </a:t>
            </a:r>
            <a:r>
              <a:rPr lang="en-GB" sz="1600" i="1" dirty="0" err="1"/>
              <a:t>J</a:t>
            </a:r>
            <a:r>
              <a:rPr lang="en-GB" sz="1600" baseline="-25000" dirty="0" err="1"/>
              <a:t>c</a:t>
            </a:r>
            <a:r>
              <a:rPr lang="en-GB" sz="1600" dirty="0"/>
              <a:t>                                                           and RRR; processing improvements required.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8EDE70A2-4734-374F-B2C0-D7044964B1DF}"/>
              </a:ext>
            </a:extLst>
          </p:cNvPr>
          <p:cNvSpPr txBox="1">
            <a:spLocks/>
          </p:cNvSpPr>
          <p:nvPr/>
        </p:nvSpPr>
        <p:spPr>
          <a:xfrm>
            <a:off x="287167" y="317971"/>
            <a:ext cx="11376025" cy="5016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Nb</a:t>
            </a:r>
            <a:r>
              <a:rPr lang="en-US" sz="2800" baseline="-25000" dirty="0"/>
              <a:t>3</a:t>
            </a:r>
            <a:r>
              <a:rPr lang="en-US" sz="2800" dirty="0"/>
              <a:t>Sn Conductor Development (3/5)</a:t>
            </a:r>
            <a:endParaRPr lang="en-CH" dirty="0">
              <a:solidFill>
                <a:schemeClr val="accent3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411A109-7826-B595-6E11-BB3E56035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6865" y="4515698"/>
            <a:ext cx="3792353" cy="360274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BB97A735-2C2E-569A-DA8F-FD4DE3E09BD0}"/>
              </a:ext>
            </a:extLst>
          </p:cNvPr>
          <p:cNvGrpSpPr>
            <a:grpSpLocks noChangeAspect="1"/>
          </p:cNvGrpSpPr>
          <p:nvPr/>
        </p:nvGrpSpPr>
        <p:grpSpPr>
          <a:xfrm>
            <a:off x="7528142" y="1539823"/>
            <a:ext cx="4473600" cy="2426911"/>
            <a:chOff x="538018" y="1253769"/>
            <a:chExt cx="5635674" cy="3057332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2B12021-9323-65FF-8437-54D843500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8018" y="1253769"/>
              <a:ext cx="5635674" cy="305733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EBE9435-00E0-B4DF-FD6F-730D440DC3C8}"/>
                </a:ext>
              </a:extLst>
            </p:cNvPr>
            <p:cNvGrpSpPr/>
            <p:nvPr/>
          </p:nvGrpSpPr>
          <p:grpSpPr>
            <a:xfrm>
              <a:off x="3945947" y="1491581"/>
              <a:ext cx="2071392" cy="1035108"/>
              <a:chOff x="5127166" y="1512162"/>
              <a:chExt cx="2743206" cy="1370824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FD519BC-221C-470E-BA61-30A2CE81CBD6}"/>
                  </a:ext>
                </a:extLst>
              </p:cNvPr>
              <p:cNvSpPr txBox="1"/>
              <p:nvPr/>
            </p:nvSpPr>
            <p:spPr>
              <a:xfrm>
                <a:off x="5127166" y="1512162"/>
                <a:ext cx="2743206" cy="1370824"/>
              </a:xfrm>
              <a:prstGeom prst="rect">
                <a:avLst/>
              </a:prstGeom>
              <a:gradFill rotWithShape="1">
                <a:gsLst>
                  <a:gs pos="0">
                    <a:srgbClr val="DDDDDD">
                      <a:tint val="1000"/>
                    </a:srgbClr>
                  </a:gs>
                  <a:gs pos="68000">
                    <a:srgbClr val="DDDDDD">
                      <a:tint val="77000"/>
                    </a:srgbClr>
                  </a:gs>
                  <a:gs pos="81000">
                    <a:srgbClr val="DDDDDD">
                      <a:tint val="79000"/>
                    </a:srgbClr>
                  </a:gs>
                  <a:gs pos="86000">
                    <a:srgbClr val="DDDDDD">
                      <a:tint val="73000"/>
                    </a:srgbClr>
                  </a:gs>
                  <a:gs pos="100000">
                    <a:srgbClr val="DDDDDD">
                      <a:tint val="35000"/>
                    </a:srgbClr>
                  </a:gs>
                </a:gsLst>
                <a:lin ang="5400000" scaled="1"/>
              </a:gra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635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wrap="none" lIns="18000" tIns="18000" rIns="18000" bIns="18000" rtlCol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5A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HFM collaborations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5A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(lines: scaled to 4.22 K)</a:t>
                </a:r>
                <a:endParaRPr kumimoji="0" lang="en-GB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0055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55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441DDABA-6AC4-A3D5-7BD3-7B0743BCDA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28868" y="2060576"/>
                <a:ext cx="2552892" cy="822409"/>
              </a:xfrm>
              <a:prstGeom prst="rect">
                <a:avLst/>
              </a:prstGeom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EFFDE19-BC05-9E48-D6C9-1FD7727611BB}"/>
                </a:ext>
              </a:extLst>
            </p:cNvPr>
            <p:cNvSpPr txBox="1"/>
            <p:nvPr/>
          </p:nvSpPr>
          <p:spPr>
            <a:xfrm>
              <a:off x="1393052" y="2787441"/>
              <a:ext cx="1897853" cy="851278"/>
            </a:xfrm>
            <a:prstGeom prst="rect">
              <a:avLst/>
            </a:prstGeom>
            <a:gradFill rotWithShape="1">
              <a:gsLst>
                <a:gs pos="0">
                  <a:srgbClr val="DDDDDD">
                    <a:tint val="1000"/>
                  </a:srgbClr>
                </a:gs>
                <a:gs pos="68000">
                  <a:srgbClr val="DDDDDD">
                    <a:tint val="77000"/>
                  </a:srgbClr>
                </a:gs>
                <a:gs pos="81000">
                  <a:srgbClr val="DDDDDD">
                    <a:tint val="79000"/>
                  </a:srgbClr>
                </a:gs>
                <a:gs pos="86000">
                  <a:srgbClr val="DDDDDD">
                    <a:tint val="73000"/>
                  </a:srgbClr>
                </a:gs>
                <a:gs pos="100000">
                  <a:srgbClr val="DDDDDD">
                    <a:tint val="35000"/>
                  </a:srgbClr>
                </a:gs>
              </a:gsLst>
              <a:lin ang="5400000" scaled="1"/>
            </a:gradFill>
            <a:ln w="9525" cap="flat" cmpd="sng" algn="ctr">
              <a:solidFill>
                <a:srgbClr val="DDDDDD">
                  <a:shade val="60000"/>
                  <a:satMod val="300000"/>
                </a:srgbClr>
              </a:solidFill>
              <a:prstDash val="solid"/>
            </a:ln>
            <a:effectLst>
              <a:glow rad="63500">
                <a:srgbClr val="DDDDDD">
                  <a:tint val="30000"/>
                  <a:shade val="95000"/>
                  <a:satMod val="300000"/>
                  <a:alpha val="50000"/>
                </a:srgbClr>
              </a:glow>
            </a:effectLst>
          </p:spPr>
          <p:txBody>
            <a:bodyPr wrap="none" lIns="18000" tIns="18000" rIns="18000" bIns="1800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55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HL-LHC reference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55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(lines: mean, bands: ± SD)</a:t>
              </a:r>
              <a:endParaRPr kumimoji="0" lang="en-GB" sz="400" b="0" i="0" u="none" strike="noStrike" kern="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3999474-22ED-3D36-93E9-BD2C4C180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49291" y="3165588"/>
              <a:ext cx="1785375" cy="478686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23CEE4FB-7BB1-4314-962E-B948F319AC15}"/>
              </a:ext>
            </a:extLst>
          </p:cNvPr>
          <p:cNvSpPr txBox="1"/>
          <p:nvPr/>
        </p:nvSpPr>
        <p:spPr>
          <a:xfrm>
            <a:off x="8085276" y="4945037"/>
            <a:ext cx="3792355" cy="4056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8000" tIns="18000" rIns="18000" bIns="18000" rtlCol="0">
            <a:spAutoFit/>
          </a:bodyPr>
          <a:lstStyle/>
          <a:p>
            <a:pPr algn="ctr"/>
            <a:r>
              <a:rPr lang="en-GB" sz="1200" dirty="0">
                <a:solidFill>
                  <a:srgbClr val="0033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Cross-section of trial KAT cable (40 strands, 20.95×1.80 mm, 0.5° keystone)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70F2BF3-0CBB-AFEA-A2B9-50252A3AE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1587" y="5562718"/>
            <a:ext cx="2222313" cy="581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S. Hopkins </a:t>
            </a:r>
            <a:r>
              <a:rPr lang="en-US" altLang="en-US" sz="14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(CERN/TE-MSC)</a:t>
            </a:r>
            <a:endParaRPr lang="en-GB" altLang="en-US" sz="14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A8103E2-517D-FCD6-9182-8402B7B0F4DD}"/>
              </a:ext>
            </a:extLst>
          </p:cNvPr>
          <p:cNvSpPr txBox="1"/>
          <p:nvPr/>
        </p:nvSpPr>
        <p:spPr>
          <a:xfrm>
            <a:off x="8206867" y="3996176"/>
            <a:ext cx="3792355" cy="4056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8000" tIns="18000" rIns="18000" bIns="18000" rtlCol="0">
            <a:spAutoFit/>
          </a:bodyPr>
          <a:lstStyle/>
          <a:p>
            <a:pPr algn="ctr"/>
            <a:r>
              <a:rPr lang="en-GB" sz="1200" dirty="0">
                <a:solidFill>
                  <a:srgbClr val="0033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Summary of </a:t>
            </a:r>
            <a:r>
              <a:rPr lang="en-GB" sz="1200" i="1" dirty="0" err="1">
                <a:solidFill>
                  <a:srgbClr val="0033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</a:t>
            </a:r>
            <a:r>
              <a:rPr lang="en-GB" sz="1200" baseline="-25000" dirty="0" err="1">
                <a:solidFill>
                  <a:srgbClr val="0033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GB" sz="1200" dirty="0">
                <a:solidFill>
                  <a:srgbClr val="0033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vs. </a:t>
            </a:r>
            <a:r>
              <a:rPr lang="en-GB" sz="1200" i="1" dirty="0">
                <a:solidFill>
                  <a:srgbClr val="0033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GB" sz="1200" dirty="0">
                <a:solidFill>
                  <a:srgbClr val="0033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performance of trial FCC wires     in comparison to HL-LHC wires   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F1531E9-CC9E-83CF-497B-C70DA3BF57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509231"/>
            <a:ext cx="1517702" cy="232864"/>
          </a:xfrm>
        </p:spPr>
        <p:txBody>
          <a:bodyPr anchor="ctr" anchorCtr="0"/>
          <a:lstStyle/>
          <a:p>
            <a:pPr algn="ctr"/>
            <a:r>
              <a:rPr lang="en-US" dirty="0"/>
              <a:t>26 June 2023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810CC9F-4C74-C621-2B61-1F66294D7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2000" y="6509231"/>
            <a:ext cx="4114800" cy="232864"/>
          </a:xfrm>
        </p:spPr>
        <p:txBody>
          <a:bodyPr anchor="ctr" anchorCtr="0"/>
          <a:lstStyle/>
          <a:p>
            <a:r>
              <a:rPr lang="en-US" sz="1000" dirty="0"/>
              <a:t>A. Devred, </a:t>
            </a:r>
            <a:r>
              <a:rPr lang="en-US" sz="1000" i="1" dirty="0"/>
              <a:t>et al.</a:t>
            </a:r>
            <a:r>
              <a:rPr lang="en-US" sz="1000" dirty="0"/>
              <a:t> | Superconducting Magnets &amp; Devices @CERN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ECA44-B46C-ED12-6BCD-B757BB30A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800" y="6509231"/>
            <a:ext cx="155940" cy="232864"/>
          </a:xfrm>
        </p:spPr>
        <p:txBody>
          <a:bodyPr anchor="ctr" anchorCtr="0"/>
          <a:lstStyle/>
          <a:p>
            <a:fld id="{36B5EA5A-BC32-A742-B11B-8E7414D5B53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00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CBB4D82-78B3-80FE-9265-ACE5753AC799}"/>
              </a:ext>
            </a:extLst>
          </p:cNvPr>
          <p:cNvSpPr txBox="1">
            <a:spLocks/>
          </p:cNvSpPr>
          <p:nvPr/>
        </p:nvSpPr>
        <p:spPr>
          <a:xfrm>
            <a:off x="538574" y="981771"/>
            <a:ext cx="10472221" cy="51887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chemeClr val="accent5"/>
                </a:solidFill>
              </a:rPr>
              <a:t>Bruker EAS</a:t>
            </a:r>
          </a:p>
          <a:p>
            <a:pPr lvl="1"/>
            <a:r>
              <a:rPr lang="en-GB" dirty="0"/>
              <a:t>Implemented </a:t>
            </a:r>
            <a:r>
              <a:rPr lang="en-GB" b="1" dirty="0">
                <a:solidFill>
                  <a:schemeClr val="accent5"/>
                </a:solidFill>
              </a:rPr>
              <a:t>internal oxidation </a:t>
            </a:r>
            <a:r>
              <a:rPr lang="en-GB" dirty="0"/>
              <a:t>in modified </a:t>
            </a:r>
            <a:r>
              <a:rPr lang="en-GB" b="1" dirty="0">
                <a:solidFill>
                  <a:schemeClr val="accent5"/>
                </a:solidFill>
              </a:rPr>
              <a:t>PIT routes, </a:t>
            </a:r>
            <a:r>
              <a:rPr lang="en-GB" dirty="0"/>
              <a:t>achieving </a:t>
            </a:r>
            <a:r>
              <a:rPr lang="en-GB" b="1" dirty="0">
                <a:solidFill>
                  <a:schemeClr val="accent5"/>
                </a:solidFill>
              </a:rPr>
              <a:t>precipitate formation</a:t>
            </a:r>
            <a:r>
              <a:rPr lang="en-GB" dirty="0"/>
              <a:t> (APCs) and/or </a:t>
            </a:r>
            <a:r>
              <a:rPr lang="en-GB" b="1" dirty="0">
                <a:solidFill>
                  <a:schemeClr val="accent5"/>
                </a:solidFill>
              </a:rPr>
              <a:t>grain refinement</a:t>
            </a:r>
            <a:r>
              <a:rPr lang="en-GB" dirty="0"/>
              <a:t> depending on design; </a:t>
            </a:r>
            <a:r>
              <a:rPr lang="en-GB" b="1" dirty="0">
                <a:solidFill>
                  <a:schemeClr val="accent5"/>
                </a:solidFill>
              </a:rPr>
              <a:t>workability and processing improvements</a:t>
            </a:r>
            <a:r>
              <a:rPr lang="en-GB" dirty="0"/>
              <a:t> required to achieve wires with significant </a:t>
            </a:r>
            <a:r>
              <a:rPr lang="en-GB" b="1" i="1" dirty="0" err="1">
                <a:solidFill>
                  <a:schemeClr val="accent5"/>
                </a:solidFill>
              </a:rPr>
              <a:t>J</a:t>
            </a:r>
            <a:r>
              <a:rPr lang="en-GB" b="1" baseline="-25000" dirty="0" err="1">
                <a:solidFill>
                  <a:schemeClr val="accent5"/>
                </a:solidFill>
              </a:rPr>
              <a:t>c</a:t>
            </a:r>
            <a:r>
              <a:rPr lang="en-GB" b="1" dirty="0">
                <a:solidFill>
                  <a:schemeClr val="accent5"/>
                </a:solidFill>
              </a:rPr>
              <a:t> increase towards ultimate target;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marL="360000" lvl="1" indent="0">
              <a:buNone/>
            </a:pPr>
            <a:endParaRPr lang="en-GB" dirty="0"/>
          </a:p>
          <a:p>
            <a:pPr marL="360000" lvl="1" indent="0">
              <a:buNone/>
            </a:pPr>
            <a:endParaRPr lang="en-GB" dirty="0"/>
          </a:p>
          <a:p>
            <a:pPr lvl="1"/>
            <a:r>
              <a:rPr lang="en-GB" b="1" dirty="0">
                <a:solidFill>
                  <a:schemeClr val="accent5"/>
                </a:solidFill>
              </a:rPr>
              <a:t>Nb-Ta-Hf alloy trialled in PIT and RRP</a:t>
            </a:r>
            <a:r>
              <a:rPr lang="en-GB" b="1" baseline="30000" dirty="0">
                <a:solidFill>
                  <a:schemeClr val="accent5"/>
                </a:solidFill>
                <a:sym typeface="Symbol" panose="05050102010706020507" pitchFamily="18" charset="2"/>
              </a:rPr>
              <a:t></a:t>
            </a:r>
            <a:r>
              <a:rPr lang="en-GB" b="1" dirty="0">
                <a:solidFill>
                  <a:schemeClr val="accent5"/>
                </a:solidFill>
              </a:rPr>
              <a:t> wires; </a:t>
            </a:r>
            <a:r>
              <a:rPr lang="en-GB" dirty="0"/>
              <a:t>RRP sub-element production failed due to </a:t>
            </a:r>
            <a:r>
              <a:rPr lang="en-GB" b="1" dirty="0">
                <a:solidFill>
                  <a:schemeClr val="accent5"/>
                </a:solidFill>
              </a:rPr>
              <a:t>workability issues;</a:t>
            </a:r>
          </a:p>
          <a:p>
            <a:pPr lvl="1"/>
            <a:r>
              <a:rPr lang="en-GB" b="1" dirty="0">
                <a:solidFill>
                  <a:schemeClr val="accent5"/>
                </a:solidFill>
              </a:rPr>
              <a:t>Improved metal forming </a:t>
            </a:r>
            <a:r>
              <a:rPr lang="en-GB" dirty="0"/>
              <a:t>significantly improved </a:t>
            </a:r>
            <a:r>
              <a:rPr lang="en-GB" b="1" dirty="0">
                <a:solidFill>
                  <a:schemeClr val="accent5"/>
                </a:solidFill>
              </a:rPr>
              <a:t>PIT filament geometry</a:t>
            </a:r>
            <a:r>
              <a:rPr lang="en-GB" dirty="0"/>
              <a:t> and enables drawing to small filament diameters maintaining </a:t>
            </a:r>
            <a:r>
              <a:rPr lang="en-GB" i="1" dirty="0" err="1"/>
              <a:t>J</a:t>
            </a:r>
            <a:r>
              <a:rPr lang="en-GB" i="1" baseline="-25000" dirty="0" err="1"/>
              <a:t>c</a:t>
            </a:r>
            <a:r>
              <a:rPr lang="en-GB" dirty="0"/>
              <a:t>: </a:t>
            </a:r>
            <a:r>
              <a:rPr lang="en-GB" b="1" dirty="0">
                <a:solidFill>
                  <a:schemeClr val="accent5"/>
                </a:solidFill>
              </a:rPr>
              <a:t>potential for low </a:t>
            </a:r>
            <a:r>
              <a:rPr lang="en-GB" b="1" i="1" dirty="0" err="1">
                <a:solidFill>
                  <a:schemeClr val="accent5"/>
                </a:solidFill>
              </a:rPr>
              <a:t>d</a:t>
            </a:r>
            <a:r>
              <a:rPr lang="en-GB" b="1" baseline="-25000" dirty="0" err="1">
                <a:solidFill>
                  <a:schemeClr val="accent5"/>
                </a:solidFill>
              </a:rPr>
              <a:t>eff</a:t>
            </a:r>
            <a:r>
              <a:rPr lang="en-GB" b="1" dirty="0">
                <a:solidFill>
                  <a:schemeClr val="accent5"/>
                </a:solidFill>
              </a:rPr>
              <a:t> wires,</a:t>
            </a:r>
            <a:r>
              <a:rPr lang="en-GB" dirty="0"/>
              <a:t> and for better </a:t>
            </a:r>
            <a:r>
              <a:rPr lang="en-GB" i="1" dirty="0" err="1"/>
              <a:t>J</a:t>
            </a:r>
            <a:r>
              <a:rPr lang="en-GB" i="1" baseline="-25000" dirty="0" err="1"/>
              <a:t>c</a:t>
            </a:r>
            <a:r>
              <a:rPr lang="en-GB" dirty="0"/>
              <a:t> and RRR optimization, but </a:t>
            </a:r>
            <a:r>
              <a:rPr lang="en-GB" b="1" dirty="0">
                <a:solidFill>
                  <a:schemeClr val="accent5"/>
                </a:solidFill>
              </a:rPr>
              <a:t>cabling degradation not yet assessed.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8EDE70A2-4734-374F-B2C0-D7044964B1DF}"/>
              </a:ext>
            </a:extLst>
          </p:cNvPr>
          <p:cNvSpPr txBox="1">
            <a:spLocks/>
          </p:cNvSpPr>
          <p:nvPr/>
        </p:nvSpPr>
        <p:spPr>
          <a:xfrm>
            <a:off x="287167" y="317971"/>
            <a:ext cx="11376025" cy="5016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Nb</a:t>
            </a:r>
            <a:r>
              <a:rPr lang="en-US" sz="2800" baseline="-25000" dirty="0"/>
              <a:t>3</a:t>
            </a:r>
            <a:r>
              <a:rPr lang="en-US" sz="2800" dirty="0"/>
              <a:t>Sn Conductor Development (4/5)</a:t>
            </a:r>
            <a:endParaRPr lang="en-CH" dirty="0">
              <a:solidFill>
                <a:schemeClr val="accent3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70F2BF3-0CBB-AFEA-A2B9-50252A3AE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8465" y="3128910"/>
            <a:ext cx="2222313" cy="581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S. Hopkins </a:t>
            </a:r>
            <a:r>
              <a:rPr lang="en-US" altLang="en-US" sz="14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(CERN/TE-MSC)</a:t>
            </a:r>
            <a:endParaRPr lang="en-GB" altLang="en-US" sz="14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6020925-DB83-300E-2F99-028DF3AE613A}"/>
              </a:ext>
            </a:extLst>
          </p:cNvPr>
          <p:cNvGrpSpPr/>
          <p:nvPr/>
        </p:nvGrpSpPr>
        <p:grpSpPr>
          <a:xfrm>
            <a:off x="1181204" y="2495833"/>
            <a:ext cx="928799" cy="1134721"/>
            <a:chOff x="721895" y="2711906"/>
            <a:chExt cx="1013012" cy="120530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62B9199-41E4-8D29-5627-AA65803DC9A0}"/>
                </a:ext>
              </a:extLst>
            </p:cNvPr>
            <p:cNvSpPr/>
            <p:nvPr/>
          </p:nvSpPr>
          <p:spPr>
            <a:xfrm>
              <a:off x="760400" y="2711906"/>
              <a:ext cx="936000" cy="1170252"/>
            </a:xfrm>
            <a:prstGeom prst="rect">
              <a:avLst/>
            </a:prstGeom>
            <a:solidFill>
              <a:srgbClr val="99C6E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C8D4200-B9F3-A606-DFAE-20A75197C6F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76916" y="2729906"/>
              <a:ext cx="902969" cy="900000"/>
              <a:chOff x="309778" y="4913503"/>
              <a:chExt cx="1841725" cy="1835671"/>
            </a:xfrm>
          </p:grpSpPr>
          <p:sp>
            <p:nvSpPr>
              <p:cNvPr id="10" name="Freeform 100">
                <a:extLst>
                  <a:ext uri="{FF2B5EF4-FFF2-40B4-BE49-F238E27FC236}">
                    <a16:creationId xmlns:a16="http://schemas.microsoft.com/office/drawing/2014/main" id="{A2A4E332-836B-449F-FB38-F98F9AAFA2F3}"/>
                  </a:ext>
                </a:extLst>
              </p:cNvPr>
              <p:cNvSpPr/>
              <p:nvPr/>
            </p:nvSpPr>
            <p:spPr>
              <a:xfrm>
                <a:off x="315743" y="4913504"/>
                <a:ext cx="1835760" cy="1835670"/>
              </a:xfrm>
              <a:custGeom>
                <a:avLst/>
                <a:gdLst/>
                <a:ahLst/>
                <a:cxnLst/>
                <a:rect l="0" t="0" r="0" b="0"/>
                <a:pathLst>
                  <a:path w="1835760" h="1835671">
                    <a:moveTo>
                      <a:pt x="0" y="917804"/>
                    </a:moveTo>
                    <a:cubicBezTo>
                      <a:pt x="0" y="410845"/>
                      <a:pt x="410947" y="0"/>
                      <a:pt x="917867" y="0"/>
                    </a:cubicBezTo>
                    <a:cubicBezTo>
                      <a:pt x="1424788" y="0"/>
                      <a:pt x="1835760" y="410845"/>
                      <a:pt x="1835760" y="917804"/>
                    </a:cubicBezTo>
                    <a:cubicBezTo>
                      <a:pt x="1835760" y="1424725"/>
                      <a:pt x="1424788" y="1835671"/>
                      <a:pt x="917867" y="1835671"/>
                    </a:cubicBezTo>
                    <a:cubicBezTo>
                      <a:pt x="410947" y="1835671"/>
                      <a:pt x="0" y="1424725"/>
                      <a:pt x="0" y="917804"/>
                    </a:cubicBezTo>
                    <a:close/>
                  </a:path>
                </a:pathLst>
              </a:custGeom>
              <a:solidFill>
                <a:srgbClr val="FFFFFF">
                  <a:alpha val="100000"/>
                </a:srgbClr>
              </a:solidFill>
              <a:ln w="12699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1" name="Freeform 101">
                <a:extLst>
                  <a:ext uri="{FF2B5EF4-FFF2-40B4-BE49-F238E27FC236}">
                    <a16:creationId xmlns:a16="http://schemas.microsoft.com/office/drawing/2014/main" id="{1B98F2BF-C29D-05B8-0751-AE81E1A72BE2}"/>
                  </a:ext>
                </a:extLst>
              </p:cNvPr>
              <p:cNvSpPr/>
              <p:nvPr/>
            </p:nvSpPr>
            <p:spPr>
              <a:xfrm>
                <a:off x="309778" y="4913503"/>
                <a:ext cx="1835760" cy="1835671"/>
              </a:xfrm>
              <a:custGeom>
                <a:avLst/>
                <a:gdLst/>
                <a:ahLst/>
                <a:cxnLst/>
                <a:rect l="0" t="0" r="0" b="0"/>
                <a:pathLst>
                  <a:path w="1835760" h="1835671">
                    <a:moveTo>
                      <a:pt x="0" y="917804"/>
                    </a:moveTo>
                    <a:cubicBezTo>
                      <a:pt x="0" y="410845"/>
                      <a:pt x="410947" y="0"/>
                      <a:pt x="917867" y="0"/>
                    </a:cubicBezTo>
                    <a:cubicBezTo>
                      <a:pt x="1424788" y="0"/>
                      <a:pt x="1835760" y="410845"/>
                      <a:pt x="1835760" y="917804"/>
                    </a:cubicBezTo>
                    <a:cubicBezTo>
                      <a:pt x="1835760" y="1424725"/>
                      <a:pt x="1424788" y="1835671"/>
                      <a:pt x="917867" y="1835671"/>
                    </a:cubicBezTo>
                    <a:cubicBezTo>
                      <a:pt x="410947" y="1835671"/>
                      <a:pt x="0" y="1424725"/>
                      <a:pt x="0" y="91780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0071BC">
                    <a:alpha val="100000"/>
                  </a:srgb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13" name="Picture 102">
                <a:extLst>
                  <a:ext uri="{FF2B5EF4-FFF2-40B4-BE49-F238E27FC236}">
                    <a16:creationId xmlns:a16="http://schemas.microsoft.com/office/drawing/2014/main" id="{3B59CBA5-BD77-03F4-120E-3B30186C30D3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6689" y="5232820"/>
                <a:ext cx="1381886" cy="1196975"/>
              </a:xfrm>
              <a:prstGeom prst="rect">
                <a:avLst/>
              </a:prstGeom>
              <a:noFill/>
            </p:spPr>
          </p:pic>
          <p:sp>
            <p:nvSpPr>
              <p:cNvPr id="14" name="Freeform 103">
                <a:extLst>
                  <a:ext uri="{FF2B5EF4-FFF2-40B4-BE49-F238E27FC236}">
                    <a16:creationId xmlns:a16="http://schemas.microsoft.com/office/drawing/2014/main" id="{80743901-BBC2-2036-932E-0E24854A7FDD}"/>
                  </a:ext>
                </a:extLst>
              </p:cNvPr>
              <p:cNvSpPr/>
              <p:nvPr/>
            </p:nvSpPr>
            <p:spPr>
              <a:xfrm>
                <a:off x="925550" y="5529200"/>
                <a:ext cx="604164" cy="604138"/>
              </a:xfrm>
              <a:custGeom>
                <a:avLst/>
                <a:gdLst/>
                <a:ahLst/>
                <a:cxnLst/>
                <a:rect l="0" t="0" r="0" b="0"/>
                <a:pathLst>
                  <a:path w="604164" h="604138">
                    <a:moveTo>
                      <a:pt x="0" y="302069"/>
                    </a:moveTo>
                    <a:cubicBezTo>
                      <a:pt x="0" y="135254"/>
                      <a:pt x="135230" y="0"/>
                      <a:pt x="302057" y="0"/>
                    </a:cubicBezTo>
                    <a:cubicBezTo>
                      <a:pt x="468910" y="0"/>
                      <a:pt x="604164" y="135254"/>
                      <a:pt x="604164" y="302069"/>
                    </a:cubicBezTo>
                    <a:cubicBezTo>
                      <a:pt x="604164" y="468896"/>
                      <a:pt x="468910" y="604138"/>
                      <a:pt x="302057" y="604138"/>
                    </a:cubicBezTo>
                    <a:cubicBezTo>
                      <a:pt x="135230" y="604138"/>
                      <a:pt x="0" y="468896"/>
                      <a:pt x="0" y="302069"/>
                    </a:cubicBezTo>
                    <a:close/>
                    <a:moveTo>
                      <a:pt x="298044" y="302069"/>
                    </a:moveTo>
                    <a:cubicBezTo>
                      <a:pt x="298044" y="304292"/>
                      <a:pt x="299834" y="306095"/>
                      <a:pt x="302057" y="306095"/>
                    </a:cubicBezTo>
                    <a:cubicBezTo>
                      <a:pt x="304279" y="306095"/>
                      <a:pt x="306070" y="304292"/>
                      <a:pt x="306070" y="302069"/>
                    </a:cubicBezTo>
                    <a:cubicBezTo>
                      <a:pt x="306070" y="299859"/>
                      <a:pt x="304279" y="298056"/>
                      <a:pt x="302057" y="298056"/>
                    </a:cubicBezTo>
                    <a:cubicBezTo>
                      <a:pt x="299834" y="298056"/>
                      <a:pt x="298044" y="299859"/>
                      <a:pt x="298044" y="302069"/>
                    </a:cubicBezTo>
                    <a:close/>
                  </a:path>
                </a:pathLst>
              </a:custGeom>
              <a:solidFill>
                <a:srgbClr val="FF0000">
                  <a:alpha val="40000"/>
                </a:srgb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3CE662-CB9F-91C2-7533-E755797CCBBF}"/>
                </a:ext>
              </a:extLst>
            </p:cNvPr>
            <p:cNvSpPr txBox="1"/>
            <p:nvPr/>
          </p:nvSpPr>
          <p:spPr>
            <a:xfrm>
              <a:off x="721895" y="3595194"/>
              <a:ext cx="1013012" cy="3220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 err="1">
                  <a:solidFill>
                    <a:schemeClr val="bg1"/>
                  </a:solidFill>
                </a:rPr>
                <a:t>intOx</a:t>
              </a:r>
              <a:r>
                <a:rPr lang="en-GB" sz="1000" dirty="0">
                  <a:solidFill>
                    <a:schemeClr val="bg1"/>
                  </a:solidFill>
                </a:rPr>
                <a:t>-core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128AD63-D7AE-7069-6B5C-D35F16A6C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1552" y="2495834"/>
            <a:ext cx="2476047" cy="17097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F8E2E5E-5AD6-10D1-0A20-A183AAFC80E8}"/>
              </a:ext>
            </a:extLst>
          </p:cNvPr>
          <p:cNvSpPr txBox="1"/>
          <p:nvPr/>
        </p:nvSpPr>
        <p:spPr>
          <a:xfrm>
            <a:off x="4778397" y="2939887"/>
            <a:ext cx="2222313" cy="9596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8000" tIns="18000" rIns="18000" bIns="18000" rtlCol="0">
            <a:spAutoFit/>
          </a:bodyPr>
          <a:lstStyle/>
          <a:p>
            <a:r>
              <a:rPr lang="en-GB" sz="1200" dirty="0">
                <a:solidFill>
                  <a:srgbClr val="0033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Nanoparticle precipitate formation, but no grain refinement, observed in internal oxidation PIT wires with a central Sn and O source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BC81789-CF36-0B4B-68A0-4803893723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509231"/>
            <a:ext cx="1517702" cy="232864"/>
          </a:xfrm>
        </p:spPr>
        <p:txBody>
          <a:bodyPr anchor="ctr" anchorCtr="0"/>
          <a:lstStyle/>
          <a:p>
            <a:pPr algn="ctr"/>
            <a:r>
              <a:rPr lang="en-US" dirty="0"/>
              <a:t>26 June 2023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E85DC2C-EBEB-B275-23B7-BF8CF9C46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2000" y="6509231"/>
            <a:ext cx="4114800" cy="232864"/>
          </a:xfrm>
        </p:spPr>
        <p:txBody>
          <a:bodyPr anchor="ctr" anchorCtr="0"/>
          <a:lstStyle/>
          <a:p>
            <a:r>
              <a:rPr lang="en-US" sz="1000" dirty="0"/>
              <a:t>A. Devred, </a:t>
            </a:r>
            <a:r>
              <a:rPr lang="en-US" sz="1000" i="1" dirty="0"/>
              <a:t>et al.</a:t>
            </a:r>
            <a:r>
              <a:rPr lang="en-US" sz="1000" dirty="0"/>
              <a:t> | Superconducting Magnets &amp; Devices @CERN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AA76D4ED-5B42-9E7C-D2AB-0D3EDCFE5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800" y="6509231"/>
            <a:ext cx="155940" cy="232864"/>
          </a:xfrm>
        </p:spPr>
        <p:txBody>
          <a:bodyPr anchor="ctr" anchorCtr="0"/>
          <a:lstStyle/>
          <a:p>
            <a:fld id="{36B5EA5A-BC32-A742-B11B-8E7414D5B53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8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CBB4D82-78B3-80FE-9265-ACE5753AC799}"/>
              </a:ext>
            </a:extLst>
          </p:cNvPr>
          <p:cNvSpPr txBox="1">
            <a:spLocks/>
          </p:cNvSpPr>
          <p:nvPr/>
        </p:nvSpPr>
        <p:spPr>
          <a:xfrm>
            <a:off x="538575" y="977160"/>
            <a:ext cx="11009550" cy="51887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New collaboration agreements </a:t>
            </a:r>
            <a:r>
              <a:rPr lang="en-GB" sz="1800" b="0" dirty="0"/>
              <a:t>with</a:t>
            </a:r>
            <a:r>
              <a:rPr lang="en-GB" sz="1800" dirty="0"/>
              <a:t> KEK </a:t>
            </a:r>
            <a:r>
              <a:rPr lang="en-GB" sz="1800" b="0" dirty="0"/>
              <a:t>and</a:t>
            </a:r>
            <a:r>
              <a:rPr lang="en-GB" sz="1800" dirty="0"/>
              <a:t> </a:t>
            </a:r>
            <a:r>
              <a:rPr lang="en-GB" sz="1800" dirty="0">
                <a:solidFill>
                  <a:srgbClr val="61C4D3"/>
                </a:solidFill>
              </a:rPr>
              <a:t>KAT</a:t>
            </a:r>
            <a:r>
              <a:rPr lang="en-GB" sz="1800" dirty="0"/>
              <a:t> </a:t>
            </a:r>
            <a:r>
              <a:rPr lang="en-GB" sz="1800" b="0" dirty="0"/>
              <a:t>proposed, and further development of </a:t>
            </a:r>
            <a:r>
              <a:rPr lang="en-GB" sz="1800" dirty="0">
                <a:solidFill>
                  <a:schemeClr val="accent3"/>
                </a:solidFill>
              </a:rPr>
              <a:t>internal oxidation routes</a:t>
            </a:r>
            <a:r>
              <a:rPr lang="en-GB" sz="1800" dirty="0"/>
              <a:t> </a:t>
            </a:r>
            <a:r>
              <a:rPr lang="en-GB" sz="1800" b="0" dirty="0"/>
              <a:t>under consideration.</a:t>
            </a:r>
          </a:p>
          <a:p>
            <a:r>
              <a:rPr lang="en-GB" sz="1800" dirty="0"/>
              <a:t>Industrialisation of new wire designs </a:t>
            </a:r>
            <a:r>
              <a:rPr lang="en-GB" sz="1800" b="0" dirty="0"/>
              <a:t>at 0.85 mm diameter and with</a:t>
            </a:r>
            <a:r>
              <a:rPr lang="en-GB" sz="1800" dirty="0"/>
              <a:t> presently achieved </a:t>
            </a:r>
            <a:r>
              <a:rPr lang="en-GB" sz="1800" i="1" dirty="0" err="1"/>
              <a:t>J</a:t>
            </a:r>
            <a:r>
              <a:rPr lang="en-GB" sz="1800" baseline="-25000" dirty="0" err="1"/>
              <a:t>c</a:t>
            </a:r>
            <a:r>
              <a:rPr lang="en-GB" sz="1800" dirty="0"/>
              <a:t> performance</a:t>
            </a:r>
          </a:p>
          <a:p>
            <a:pPr lvl="1"/>
            <a:r>
              <a:rPr lang="en-GB" dirty="0"/>
              <a:t>aim to qualify </a:t>
            </a:r>
            <a:r>
              <a:rPr lang="en-GB" b="1" dirty="0"/>
              <a:t>alternative wire technologies/sources</a:t>
            </a:r>
            <a:r>
              <a:rPr lang="en-GB" dirty="0"/>
              <a:t> in the MQXF conductor selected for the </a:t>
            </a:r>
            <a:r>
              <a:rPr lang="en-GB" b="1" dirty="0"/>
              <a:t>12 T, value-engineered dipole magnet </a:t>
            </a:r>
            <a:r>
              <a:rPr lang="en-GB" dirty="0"/>
              <a:t>programme;</a:t>
            </a:r>
          </a:p>
          <a:p>
            <a:pPr lvl="1"/>
            <a:r>
              <a:rPr lang="en-GB" b="1" dirty="0"/>
              <a:t>JASTEC (KEK collaboration):</a:t>
            </a:r>
            <a:r>
              <a:rPr lang="en-GB" dirty="0"/>
              <a:t> R&amp;D to </a:t>
            </a:r>
            <a:r>
              <a:rPr lang="en-GB" b="1" dirty="0"/>
              <a:t>improve workability and piece length,</a:t>
            </a:r>
            <a:r>
              <a:rPr lang="en-GB" dirty="0"/>
              <a:t> to be qualified in pilot production (~25 kg/5 km);</a:t>
            </a:r>
          </a:p>
          <a:p>
            <a:pPr lvl="1"/>
            <a:r>
              <a:rPr lang="en-GB" b="1" dirty="0">
                <a:solidFill>
                  <a:srgbClr val="61C4D3"/>
                </a:solidFill>
              </a:rPr>
              <a:t>KAT:</a:t>
            </a:r>
            <a:r>
              <a:rPr lang="en-GB" dirty="0"/>
              <a:t> R&amp;D to improve </a:t>
            </a:r>
            <a:r>
              <a:rPr lang="en-GB" b="1" dirty="0">
                <a:solidFill>
                  <a:srgbClr val="61C4D3"/>
                </a:solidFill>
              </a:rPr>
              <a:t>magnetothermal stability,</a:t>
            </a:r>
            <a:r>
              <a:rPr lang="en-GB" dirty="0"/>
              <a:t> to be qualified in pilot production.</a:t>
            </a:r>
          </a:p>
          <a:p>
            <a:r>
              <a:rPr lang="en-GB" sz="1800" dirty="0"/>
              <a:t>R&amp;D </a:t>
            </a:r>
            <a:r>
              <a:rPr lang="en-GB" sz="1800" b="0" dirty="0"/>
              <a:t>to further develop wire</a:t>
            </a:r>
            <a:r>
              <a:rPr lang="en-GB" sz="1800" dirty="0"/>
              <a:t> </a:t>
            </a:r>
            <a:r>
              <a:rPr lang="en-GB" sz="1800" b="0" dirty="0"/>
              <a:t>towards</a:t>
            </a:r>
            <a:r>
              <a:rPr lang="en-GB" sz="1800" dirty="0"/>
              <a:t> </a:t>
            </a:r>
            <a:r>
              <a:rPr lang="en-GB" sz="1800" dirty="0">
                <a:solidFill>
                  <a:schemeClr val="accent3"/>
                </a:solidFill>
              </a:rPr>
              <a:t>ultimate requirements for 14+ T dipole magnet programme</a:t>
            </a:r>
          </a:p>
          <a:p>
            <a:pPr lvl="1"/>
            <a:r>
              <a:rPr lang="en-GB" b="1" dirty="0">
                <a:solidFill>
                  <a:schemeClr val="accent3"/>
                </a:solidFill>
              </a:rPr>
              <a:t>increase </a:t>
            </a:r>
            <a:r>
              <a:rPr lang="en-GB" b="1" i="1" dirty="0" err="1">
                <a:solidFill>
                  <a:schemeClr val="accent3"/>
                </a:solidFill>
              </a:rPr>
              <a:t>J</a:t>
            </a:r>
            <a:r>
              <a:rPr lang="en-GB" b="1" baseline="-25000" dirty="0" err="1">
                <a:solidFill>
                  <a:schemeClr val="accent3"/>
                </a:solidFill>
              </a:rPr>
              <a:t>c</a:t>
            </a:r>
            <a:r>
              <a:rPr lang="en-GB" b="1" dirty="0"/>
              <a:t> </a:t>
            </a:r>
            <a:r>
              <a:rPr lang="en-GB" dirty="0"/>
              <a:t>towards 1500 A/mm</a:t>
            </a:r>
            <a:r>
              <a:rPr lang="en-GB" baseline="30000" dirty="0"/>
              <a:t>2 </a:t>
            </a:r>
            <a:r>
              <a:rPr lang="en-GB" dirty="0"/>
              <a:t>(16 T, 4.2 K) at </a:t>
            </a:r>
            <a:r>
              <a:rPr lang="en-GB" b="1" dirty="0"/>
              <a:t>JASTEC</a:t>
            </a:r>
            <a:r>
              <a:rPr lang="en-GB" dirty="0"/>
              <a:t> and </a:t>
            </a:r>
            <a:r>
              <a:rPr lang="en-GB" b="1" dirty="0">
                <a:solidFill>
                  <a:srgbClr val="61C4D3"/>
                </a:solidFill>
              </a:rPr>
              <a:t>KAT;</a:t>
            </a:r>
          </a:p>
          <a:p>
            <a:pPr lvl="1"/>
            <a:r>
              <a:rPr lang="en-GB" dirty="0"/>
              <a:t>in </a:t>
            </a:r>
            <a:r>
              <a:rPr lang="en-GB" b="1" dirty="0"/>
              <a:t>KEK collaboration,</a:t>
            </a:r>
            <a:r>
              <a:rPr lang="en-GB" dirty="0"/>
              <a:t> develop and trial reinforcement methods to increase </a:t>
            </a:r>
            <a:r>
              <a:rPr lang="en-GB" b="1" dirty="0">
                <a:solidFill>
                  <a:schemeClr val="accent3"/>
                </a:solidFill>
              </a:rPr>
              <a:t>mechanical strength </a:t>
            </a:r>
            <a:r>
              <a:rPr lang="en-GB" dirty="0"/>
              <a:t>and </a:t>
            </a:r>
            <a:r>
              <a:rPr lang="en-GB" b="1" dirty="0">
                <a:solidFill>
                  <a:schemeClr val="accent3"/>
                </a:solidFill>
              </a:rPr>
              <a:t>tolerance of transverse stress,</a:t>
            </a:r>
            <a:endParaRPr lang="en-GB" dirty="0"/>
          </a:p>
          <a:p>
            <a:pPr marL="514350">
              <a:spcBef>
                <a:spcPts val="300"/>
              </a:spcBef>
              <a:buFont typeface="+mj-lt"/>
              <a:buAutoNum type="arabicParenR"/>
            </a:pPr>
            <a:endParaRPr lang="en-GB" b="1" dirty="0">
              <a:solidFill>
                <a:srgbClr val="61C4D3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8EDE70A2-4734-374F-B2C0-D7044964B1DF}"/>
              </a:ext>
            </a:extLst>
          </p:cNvPr>
          <p:cNvSpPr txBox="1">
            <a:spLocks/>
          </p:cNvSpPr>
          <p:nvPr/>
        </p:nvSpPr>
        <p:spPr>
          <a:xfrm>
            <a:off x="287167" y="317971"/>
            <a:ext cx="11376025" cy="5016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Nb</a:t>
            </a:r>
            <a:r>
              <a:rPr lang="en-US" sz="2800" baseline="-25000" dirty="0"/>
              <a:t>3</a:t>
            </a:r>
            <a:r>
              <a:rPr lang="en-US" sz="2800" dirty="0"/>
              <a:t>Sn Conductor Development (5/5)</a:t>
            </a:r>
          </a:p>
          <a:p>
            <a:br>
              <a:rPr lang="en-CH" dirty="0"/>
            </a:br>
            <a:endParaRPr lang="en-CH" dirty="0">
              <a:solidFill>
                <a:schemeClr val="accent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D77A6D-6ED1-14BC-4B8C-515F6B7F6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6800" y="6249212"/>
            <a:ext cx="3547728" cy="581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T. Boutboul &amp; S. Hopkins </a:t>
            </a:r>
            <a:r>
              <a:rPr lang="en-US" altLang="en-US" sz="14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(CERN/TE-MSC)</a:t>
            </a:r>
            <a:endParaRPr lang="en-GB" altLang="en-US" sz="14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EC184B1-7925-7924-C823-543FE1556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509231"/>
            <a:ext cx="1517702" cy="232864"/>
          </a:xfrm>
        </p:spPr>
        <p:txBody>
          <a:bodyPr anchor="ctr" anchorCtr="0"/>
          <a:lstStyle/>
          <a:p>
            <a:pPr algn="ctr"/>
            <a:r>
              <a:rPr lang="en-US" dirty="0"/>
              <a:t>26 June 2023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B654BA6-0549-7BB0-3208-7F437A9DB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2000" y="6509231"/>
            <a:ext cx="4114800" cy="232864"/>
          </a:xfrm>
        </p:spPr>
        <p:txBody>
          <a:bodyPr anchor="ctr" anchorCtr="0"/>
          <a:lstStyle/>
          <a:p>
            <a:r>
              <a:rPr lang="en-US" sz="1000" dirty="0"/>
              <a:t>A. Devred, </a:t>
            </a:r>
            <a:r>
              <a:rPr lang="en-US" sz="1000" i="1" dirty="0"/>
              <a:t>et al.</a:t>
            </a:r>
            <a:r>
              <a:rPr lang="en-US" sz="1000" dirty="0"/>
              <a:t> | Superconducting Magnets &amp; Devices @CERN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6306754-9C09-6391-F619-FB4D47D9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800" y="6509231"/>
            <a:ext cx="155940" cy="232864"/>
          </a:xfrm>
        </p:spPr>
        <p:txBody>
          <a:bodyPr anchor="ctr" anchorCtr="0"/>
          <a:lstStyle/>
          <a:p>
            <a:fld id="{36B5EA5A-BC32-A742-B11B-8E7414D5B53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21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B4524-BE31-BA5C-AECB-A09D42459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But ultimate field will no longer be the driving factor…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145039-BFB4-13A0-0E4F-EB4801961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12</a:t>
            </a:r>
            <a:r>
              <a:rPr lang="de-CH" baseline="30000"/>
              <a:t>th</a:t>
            </a:r>
            <a:r>
              <a:rPr lang="de-CH"/>
              <a:t> January 2022</a:t>
            </a:r>
            <a:endParaRPr lang="fr-F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B81F55-4495-9B1C-4D0C-A0E3B6D7B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TE Plenary 2021-2022</a:t>
            </a:r>
            <a:endParaRPr lang="fr-F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C0B95F-C890-1AE8-BA04-4AE1E6C1C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3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F92B30-70BA-AC47-BED9-4F59D19D5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391"/>
            <a:ext cx="12204000" cy="66110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789A05-D0FF-FA5B-983A-60599AAB77E2}"/>
              </a:ext>
            </a:extLst>
          </p:cNvPr>
          <p:cNvSpPr txBox="1"/>
          <p:nvPr/>
        </p:nvSpPr>
        <p:spPr>
          <a:xfrm>
            <a:off x="7288039" y="6441561"/>
            <a:ext cx="3621386" cy="307777"/>
          </a:xfrm>
          <a:prstGeom prst="rect">
            <a:avLst/>
          </a:prstGeom>
          <a:solidFill>
            <a:srgbClr val="1F497D"/>
          </a:solidFill>
        </p:spPr>
        <p:txBody>
          <a:bodyPr wrap="square">
            <a:spAutoFit/>
          </a:bodyPr>
          <a:lstStyle/>
          <a:p>
            <a:r>
              <a:rPr lang="en-GB" sz="1400" i="1" dirty="0">
                <a:solidFill>
                  <a:schemeClr val="bg1"/>
                </a:solidFill>
              </a:rPr>
              <a:t>Courtesy of Soren Prestemon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24DFBC-3075-7832-3F28-AB2E0CC65015}"/>
              </a:ext>
            </a:extLst>
          </p:cNvPr>
          <p:cNvSpPr/>
          <p:nvPr/>
        </p:nvSpPr>
        <p:spPr>
          <a:xfrm>
            <a:off x="0" y="1355982"/>
            <a:ext cx="10402432" cy="4960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500C29-7D44-B72B-FEA4-C95014C84B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12" r="16827" b="8426"/>
          <a:stretch/>
        </p:blipFill>
        <p:spPr>
          <a:xfrm>
            <a:off x="1" y="2030493"/>
            <a:ext cx="8474044" cy="36571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82A0B5-368C-EBAE-9EEA-48D6E58FF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4045" y="2266866"/>
            <a:ext cx="3717954" cy="22472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DD9D92E-3B74-33FC-CBD1-911BD7D16ADD}"/>
              </a:ext>
            </a:extLst>
          </p:cNvPr>
          <p:cNvSpPr txBox="1"/>
          <p:nvPr/>
        </p:nvSpPr>
        <p:spPr>
          <a:xfrm>
            <a:off x="8582614" y="4532430"/>
            <a:ext cx="351281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HTS performance @ 40K compared to 77K differs by a factor ~10 while the cost of </a:t>
            </a:r>
            <a:r>
              <a:rPr lang="en-GB" dirty="0" err="1"/>
              <a:t>cryo</a:t>
            </a:r>
            <a:r>
              <a:rPr lang="en-GB" dirty="0"/>
              <a:t> cooling, only increases by a factor ~2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5E891C-958C-6071-C0AB-24EFAA2DFCEE}"/>
              </a:ext>
            </a:extLst>
          </p:cNvPr>
          <p:cNvSpPr txBox="1"/>
          <p:nvPr/>
        </p:nvSpPr>
        <p:spPr>
          <a:xfrm>
            <a:off x="8551343" y="1577833"/>
            <a:ext cx="35128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HTS versus LTS</a:t>
            </a:r>
            <a:br>
              <a:rPr lang="en-GB" b="1" dirty="0"/>
            </a:br>
            <a:r>
              <a:rPr lang="en-GB" dirty="0"/>
              <a:t>having the right perspective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78584A-8582-B5B0-C695-0EB2EEBBB9C4}"/>
              </a:ext>
            </a:extLst>
          </p:cNvPr>
          <p:cNvSpPr/>
          <p:nvPr/>
        </p:nvSpPr>
        <p:spPr>
          <a:xfrm>
            <a:off x="11582400" y="6441561"/>
            <a:ext cx="383458" cy="307777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9D3F2B8D-F2A1-8755-EDAC-71DF7AB138B2}"/>
              </a:ext>
            </a:extLst>
          </p:cNvPr>
          <p:cNvSpPr txBox="1">
            <a:spLocks/>
          </p:cNvSpPr>
          <p:nvPr/>
        </p:nvSpPr>
        <p:spPr>
          <a:xfrm>
            <a:off x="11296800" y="6474306"/>
            <a:ext cx="215082" cy="246511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0AA3F6-1618-3548-975A-DD1A2939A246}" type="slidenum">
              <a:rPr lang="fr-FR" smtClean="0">
                <a:solidFill>
                  <a:schemeClr val="bg1"/>
                </a:solidFill>
              </a:rPr>
              <a:pPr/>
              <a:t>3</a:t>
            </a:fld>
            <a:endParaRPr lang="fr-FR">
              <a:solidFill>
                <a:schemeClr val="bg1"/>
              </a:solidFill>
            </a:endParaRPr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13C3E732-AC93-EAA7-80FD-AAFD44E7F2C8}"/>
              </a:ext>
            </a:extLst>
          </p:cNvPr>
          <p:cNvSpPr/>
          <p:nvPr/>
        </p:nvSpPr>
        <p:spPr>
          <a:xfrm>
            <a:off x="1790733" y="5687688"/>
            <a:ext cx="5261917" cy="609188"/>
          </a:xfrm>
          <a:prstGeom prst="leftArrow">
            <a:avLst/>
          </a:prstGeom>
          <a:solidFill>
            <a:srgbClr val="CC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0002"/>
                </a:solidFill>
              </a:rPr>
              <a:t>Real path… what may happens…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E5047D7D-B664-A8D8-EE7F-016D12B895D9}"/>
              </a:ext>
            </a:extLst>
          </p:cNvPr>
          <p:cNvSpPr/>
          <p:nvPr/>
        </p:nvSpPr>
        <p:spPr>
          <a:xfrm>
            <a:off x="1789568" y="1384162"/>
            <a:ext cx="5263082" cy="646331"/>
          </a:xfrm>
          <a:prstGeom prst="rightArrow">
            <a:avLst/>
          </a:prstGeom>
          <a:solidFill>
            <a:srgbClr val="CC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0002"/>
                </a:solidFill>
              </a:rPr>
              <a:t>Ideal path… but longest lead-time</a:t>
            </a:r>
          </a:p>
        </p:txBody>
      </p:sp>
    </p:spTree>
    <p:extLst>
      <p:ext uri="{BB962C8B-B14F-4D97-AF65-F5344CB8AC3E}">
        <p14:creationId xmlns:p14="http://schemas.microsoft.com/office/powerpoint/2010/main" val="210545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E0579-AAA3-4622-B2EB-09777CFF7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770" y="365976"/>
            <a:ext cx="10800000" cy="1116849"/>
          </a:xfrm>
        </p:spPr>
        <p:txBody>
          <a:bodyPr>
            <a:normAutofit/>
          </a:bodyPr>
          <a:lstStyle/>
          <a:p>
            <a:r>
              <a:rPr lang="en-US" sz="2800" dirty="0"/>
              <a:t>Endurance Test of MQXFA05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6ADA5-4F03-BE44-E8C5-F3553189F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519058"/>
            <a:ext cx="1517702" cy="232864"/>
          </a:xfrm>
        </p:spPr>
        <p:txBody>
          <a:bodyPr anchor="ctr" anchorCtr="0"/>
          <a:lstStyle/>
          <a:p>
            <a:pPr algn="ctr"/>
            <a:r>
              <a:rPr lang="en-US" dirty="0"/>
              <a:t>13 July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FAD363-7814-4206-A073-291E802CA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4A70F-4104-4824-A452-EC9889A970D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518525" y="1108075"/>
            <a:ext cx="3673475" cy="560863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AUP 4.2-m-long series magnet MQXFA05 was subjected to an endurance test at BNL (in vertical position, without outer welded shell).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endParaRPr lang="en-US" sz="1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total</a:t>
            </a:r>
          </a:p>
          <a:p>
            <a:pPr marL="359991" lvl="1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2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─ 5 Thermal cycles</a:t>
            </a:r>
            <a:endParaRPr lang="en-GB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59991" lvl="1" indent="0">
              <a:lnSpc>
                <a:spcPct val="120000"/>
              </a:lnSpc>
              <a:spcBef>
                <a:spcPts val="300"/>
              </a:spcBef>
              <a:buNone/>
            </a:pPr>
            <a:r>
              <a:rPr lang="en-US" sz="2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─  52 quenches (10 spontaneous + 42 induced)</a:t>
            </a:r>
            <a:endParaRPr lang="en-GB" sz="26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59991" lvl="1" indent="0">
              <a:lnSpc>
                <a:spcPct val="120000"/>
              </a:lnSpc>
              <a:spcBef>
                <a:spcPts val="300"/>
              </a:spcBef>
              <a:buNone/>
            </a:pPr>
            <a:r>
              <a:rPr lang="en-US" sz="2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─  79 power cycles (52 quenches + 27 cycles w/o quench) above  10 kA.</a:t>
            </a:r>
          </a:p>
          <a:p>
            <a:pPr marL="359991" lvl="1" indent="0">
              <a:lnSpc>
                <a:spcPct val="120000"/>
              </a:lnSpc>
              <a:spcBef>
                <a:spcPts val="300"/>
              </a:spcBef>
              <a:buNone/>
            </a:pPr>
            <a:endParaRPr lang="en-US" sz="1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Successfully Completed on 27 May 2022 with no evidence of degradation.</a:t>
            </a:r>
          </a:p>
          <a:p>
            <a:pPr marL="359991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(Completion of test made possible by delivery of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GHe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from FNAL to BNL.)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FB8F4E-E037-492C-9DCE-BC5F3BE00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24" y="1273488"/>
            <a:ext cx="7380752" cy="45972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5CE46A-CB08-49E9-9AD8-3A455E7EE7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8657" y="279301"/>
            <a:ext cx="1907704" cy="645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E64D1D-D39D-DEE4-DC91-7D84086F3303}"/>
              </a:ext>
            </a:extLst>
          </p:cNvPr>
          <p:cNvSpPr txBox="1"/>
          <p:nvPr/>
        </p:nvSpPr>
        <p:spPr>
          <a:xfrm>
            <a:off x="1585313" y="6413913"/>
            <a:ext cx="4461033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(Courtesy G. Apollinari, US AUP), and Y. Ben Yahia, BNL)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E328F79-9571-1520-2483-757541126843}"/>
              </a:ext>
            </a:extLst>
          </p:cNvPr>
          <p:cNvSpPr txBox="1">
            <a:spLocks/>
          </p:cNvSpPr>
          <p:nvPr/>
        </p:nvSpPr>
        <p:spPr>
          <a:xfrm>
            <a:off x="11296800" y="6509231"/>
            <a:ext cx="155940" cy="232864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B5EA5A-BC32-A742-B11B-8E7414D5B535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84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E7B30C3-68E6-4547-9715-4B1C154F5C71}"/>
              </a:ext>
            </a:extLst>
          </p:cNvPr>
          <p:cNvSpPr txBox="1"/>
          <p:nvPr/>
        </p:nvSpPr>
        <p:spPr>
          <a:xfrm>
            <a:off x="5727208" y="6117299"/>
            <a:ext cx="4461033" cy="502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(Courtesy A. den </a:t>
            </a: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Ouden</a:t>
            </a: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H. ten Kate, formerly Twente University &amp; G. Willering, CERN/TE-MSC)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94E297A-B52C-4D2F-B8E5-67BD3FBF9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44" y="1153808"/>
            <a:ext cx="4461033" cy="2602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D6F64084-8880-4654-A963-0CA14CEB9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43" y="3787972"/>
            <a:ext cx="4461035" cy="2598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DCEC9D-222D-46C3-A31A-5C3CA3464F82}"/>
              </a:ext>
            </a:extLst>
          </p:cNvPr>
          <p:cNvSpPr txBox="1"/>
          <p:nvPr/>
        </p:nvSpPr>
        <p:spPr>
          <a:xfrm>
            <a:off x="4988413" y="1034401"/>
            <a:ext cx="7083588" cy="3611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marR="0" lvl="0" indent="-380990" algn="l" defTabSz="1219170" rtl="0" eaLnBrk="0" fontAlgn="base" latinLnBrk="0" hangingPunct="0">
              <a:lnSpc>
                <a:spcPct val="100000"/>
              </a:lnSpc>
              <a:spcBef>
                <a:spcPts val="667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Further demonstration of robustness of short Nb</a:t>
            </a:r>
            <a:r>
              <a:rPr kumimoji="0" lang="en-US" sz="1867" b="0" i="0" u="none" strike="noStrike" kern="1200" cap="none" spc="0" normalizeH="0" baseline="-2500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Sn magnets was provided by the retest, after 24 years, of MSUT.</a:t>
            </a:r>
          </a:p>
          <a:p>
            <a:pPr marL="380990" marR="0" lvl="0" indent="-380990" algn="l" defTabSz="1219170" rtl="0" eaLnBrk="0" fontAlgn="base" latinLnBrk="0" hangingPunct="0">
              <a:lnSpc>
                <a:spcPct val="100000"/>
              </a:lnSpc>
              <a:spcBef>
                <a:spcPts val="667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MSUT is a 1-m-long, 50-mm, single-aperture dipole magnet designed to achieve a minimum field of 10 T at 4.4 K, using Nb</a:t>
            </a:r>
            <a:r>
              <a:rPr kumimoji="0" lang="en-US" sz="1867" b="0" i="0" u="none" strike="noStrike" kern="1200" cap="none" spc="0" normalizeH="0" baseline="-2500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Sn PIT wire technology.</a:t>
            </a:r>
          </a:p>
          <a:p>
            <a:pPr marL="380990" marR="0" lvl="0" indent="-380990" algn="l" defTabSz="1219170" rtl="0" eaLnBrk="0" fontAlgn="base" latinLnBrk="0" hangingPunct="0">
              <a:lnSpc>
                <a:spcPct val="100000"/>
              </a:lnSpc>
              <a:spcBef>
                <a:spcPts val="667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was built in the early 1990s by a collaboration between Twente University, NIKHEF, ECN, CERN and 2 Dutch suppliers (HOLEC and SMI Wire);</a:t>
            </a:r>
          </a:p>
          <a:p>
            <a:pPr marL="380990" marR="0" lvl="0" indent="-380990" algn="l" defTabSz="1219170" rtl="0" eaLnBrk="0" fontAlgn="base" latinLnBrk="0" hangingPunct="0">
              <a:lnSpc>
                <a:spcPct val="100000"/>
              </a:lnSpc>
              <a:spcBef>
                <a:spcPts val="667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GB" sz="1867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did not exhibit any retraining and reached 11.8 T (power supply limitation). </a:t>
            </a:r>
          </a:p>
          <a:p>
            <a:pPr marL="380990" marR="0" lvl="0" indent="-380990" algn="l" defTabSz="1219170" rtl="0" eaLnBrk="0" fontAlgn="base" latinLnBrk="0" hangingPunct="0">
              <a:lnSpc>
                <a:spcPct val="100000"/>
              </a:lnSpc>
              <a:spcBef>
                <a:spcPts val="667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C23CF7-F384-4FAB-9161-E17A2F8C6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5045" y="4351948"/>
            <a:ext cx="1439395" cy="15320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DED332-2660-49B7-BEE0-7444F0D429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5311" y="4247569"/>
            <a:ext cx="2305021" cy="17200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EDACE2-EFC5-4A16-93E2-29DC3AF1B3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8395" y="4166927"/>
            <a:ext cx="1480692" cy="171710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31C3F85-43E2-5460-0E01-084B02A37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26" y="314426"/>
            <a:ext cx="10800000" cy="1116849"/>
          </a:xfrm>
        </p:spPr>
        <p:txBody>
          <a:bodyPr>
            <a:normAutofit/>
          </a:bodyPr>
          <a:lstStyle/>
          <a:p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Retesting of MSUT (after 24 years)</a:t>
            </a:r>
            <a:endParaRPr lang="en-GB" sz="2800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A5CC059-BA6E-EBE3-B1DB-FE094AD3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512824"/>
            <a:ext cx="1517702" cy="232864"/>
          </a:xfrm>
        </p:spPr>
        <p:txBody>
          <a:bodyPr anchor="ctr" anchorCtr="0"/>
          <a:lstStyle/>
          <a:p>
            <a:pPr algn="ctr"/>
            <a:r>
              <a:rPr lang="en-US" dirty="0"/>
              <a:t>26 June 2023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96AEA66-A45F-28F9-6F7E-5D06452A8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2000" y="6512824"/>
            <a:ext cx="4114800" cy="232864"/>
          </a:xfrm>
        </p:spPr>
        <p:txBody>
          <a:bodyPr anchor="ctr" anchorCtr="0"/>
          <a:lstStyle/>
          <a:p>
            <a:r>
              <a:rPr lang="en-US" sz="1000" dirty="0"/>
              <a:t>A. Devred, </a:t>
            </a:r>
            <a:r>
              <a:rPr lang="en-US" sz="1000" i="1" dirty="0"/>
              <a:t>et al.</a:t>
            </a:r>
            <a:r>
              <a:rPr lang="en-US" sz="1000" dirty="0"/>
              <a:t> | Superconducting Magnets &amp; Devices @CERN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54AD402-2B9A-82CE-851E-4C286B4E60DC}"/>
              </a:ext>
            </a:extLst>
          </p:cNvPr>
          <p:cNvSpPr txBox="1">
            <a:spLocks/>
          </p:cNvSpPr>
          <p:nvPr/>
        </p:nvSpPr>
        <p:spPr>
          <a:xfrm>
            <a:off x="11296800" y="6509231"/>
            <a:ext cx="155940" cy="232864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B5EA5A-BC32-A742-B11B-8E7414D5B535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28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1AB0FB-837E-A214-DE3D-D299DBB49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BC2D69C-1B80-FEFD-9515-B2E4144FF1C2}"/>
              </a:ext>
            </a:extLst>
          </p:cNvPr>
          <p:cNvSpPr txBox="1">
            <a:spLocks/>
          </p:cNvSpPr>
          <p:nvPr/>
        </p:nvSpPr>
        <p:spPr>
          <a:xfrm>
            <a:off x="265190" y="222214"/>
            <a:ext cx="11376025" cy="5848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12-T, Value-Engineered Dipole Magnet Development (1/3)</a:t>
            </a:r>
            <a:br>
              <a:rPr kumimoji="0" lang="en-CH" sz="36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en-CH" sz="3600" b="1" i="0" u="none" strike="noStrike" kern="1200" cap="none" spc="0" normalizeH="0" baseline="0" noProof="0" dirty="0">
              <a:ln>
                <a:noFill/>
              </a:ln>
              <a:solidFill>
                <a:srgbClr val="E15E32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CEFF17-B181-FF71-6A6C-B9EC864A901A}"/>
              </a:ext>
            </a:extLst>
          </p:cNvPr>
          <p:cNvSpPr txBox="1"/>
          <p:nvPr/>
        </p:nvSpPr>
        <p:spPr>
          <a:xfrm>
            <a:off x="182270" y="819569"/>
            <a:ext cx="7818729" cy="28539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Times New Roman" panose="02020603050405020304" pitchFamily="18" charset="0"/>
                <a:cs typeface="Symbol" panose="05050102010706020507" pitchFamily="18" charset="2"/>
              </a:rPr>
              <a:t>Minimize coil compression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Times New Roman" panose="02020603050405020304" pitchFamily="18" charset="0"/>
                <a:cs typeface="Symbol" panose="05050102010706020507" pitchFamily="18" charset="2"/>
              </a:rPr>
              <a:t> </a:t>
            </a:r>
            <a:r>
              <a:rPr lang="en-US" dirty="0">
                <a:solidFill>
                  <a:schemeClr val="tx2"/>
                </a:solidFill>
                <a:ea typeface="Times New Roman" panose="02020603050405020304" pitchFamily="18" charset="0"/>
                <a:cs typeface="Symbol" panose="05050102010706020507" pitchFamily="18" charset="2"/>
              </a:rPr>
              <a:t>at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Times New Roman" panose="02020603050405020304" pitchFamily="18" charset="0"/>
                <a:cs typeface="Symbol" panose="05050102010706020507" pitchFamily="18" charset="2"/>
              </a:rPr>
              <a:t> all stages of magnet lifecycle;</a:t>
            </a:r>
            <a:endParaRPr kumimoji="0" lang="fr-CH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Times New Roman" panose="02020603050405020304" pitchFamily="18" charset="0"/>
              <a:cs typeface="Symbol" panose="05050102010706020507" pitchFamily="18" charset="2"/>
            </a:endParaRPr>
          </a:p>
          <a:p>
            <a:pPr marL="342900" marR="0" lvl="0" indent="-342900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1C4D3"/>
                </a:solidFill>
                <a:effectLst/>
                <a:uLnTx/>
                <a:uFillTx/>
                <a:ea typeface="Times New Roman" panose="02020603050405020304" pitchFamily="18" charset="0"/>
                <a:cs typeface="Symbol" panose="05050102010706020507" pitchFamily="18" charset="2"/>
              </a:rPr>
              <a:t>Minimize retaining structure deformations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Times New Roman" panose="02020603050405020304" pitchFamily="18" charset="0"/>
                <a:cs typeface="Symbol" panose="05050102010706020507" pitchFamily="18" charset="2"/>
              </a:rPr>
              <a:t>as these can generate extra coil deformations in the horizontal midplane;</a:t>
            </a:r>
            <a:endParaRPr kumimoji="0" lang="fr-CH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Times New Roman" panose="02020603050405020304" pitchFamily="18" charset="0"/>
              <a:cs typeface="Symbol" panose="05050102010706020507" pitchFamily="18" charset="2"/>
            </a:endParaRPr>
          </a:p>
          <a:p>
            <a:pPr marL="342900" marR="0" lvl="0" indent="-342900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Times New Roman" panose="02020603050405020304" pitchFamily="18" charset="0"/>
                <a:cs typeface="Symbol" panose="05050102010706020507" pitchFamily="18" charset="2"/>
              </a:rPr>
              <a:t>Protect the coils against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Times New Roman" panose="02020603050405020304" pitchFamily="18" charset="0"/>
                <a:cs typeface="Symbol" panose="05050102010706020507" pitchFamily="18" charset="2"/>
              </a:rPr>
              <a:t>risk of overstress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Times New Roman" panose="02020603050405020304" pitchFamily="18" charset="0"/>
                <a:cs typeface="Symbol" panose="05050102010706020507" pitchFamily="18" charset="2"/>
              </a:rPr>
              <a:t>due to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Times New Roman" panose="02020603050405020304" pitchFamily="18" charset="0"/>
                <a:cs typeface="Symbol" panose="05050102010706020507" pitchFamily="18" charset="2"/>
              </a:rPr>
              <a:t>accidental loads;</a:t>
            </a:r>
            <a:endParaRPr kumimoji="0" lang="fr-CH" sz="1800" b="1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ea typeface="Times New Roman" panose="02020603050405020304" pitchFamily="18" charset="0"/>
              <a:cs typeface="Symbol" panose="05050102010706020507" pitchFamily="18" charset="2"/>
            </a:endParaRPr>
          </a:p>
          <a:p>
            <a:pPr marL="342900" marR="0" lvl="0" indent="-342900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Times New Roman" panose="02020603050405020304" pitchFamily="18" charset="0"/>
                <a:cs typeface="Symbol" panose="05050102010706020507" pitchFamily="18" charset="2"/>
              </a:rPr>
              <a:t>Decrease the degree of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Times New Roman" panose="02020603050405020304" pitchFamily="18" charset="0"/>
                <a:cs typeface="Symbol" panose="05050102010706020507" pitchFamily="18" charset="2"/>
              </a:rPr>
              <a:t>redundancy in the structure </a:t>
            </a:r>
            <a:r>
              <a:rPr lang="en-US" dirty="0">
                <a:solidFill>
                  <a:schemeClr val="tx2"/>
                </a:solidFill>
                <a:ea typeface="Times New Roman" panose="02020603050405020304" pitchFamily="18" charset="0"/>
                <a:cs typeface="Symbol" panose="05050102010706020507" pitchFamily="18" charset="2"/>
              </a:rPr>
              <a:t>to enable better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Times New Roman" panose="02020603050405020304" pitchFamily="18" charset="0"/>
                <a:cs typeface="Symbol" panose="05050102010706020507" pitchFamily="18" charset="2"/>
              </a:rPr>
              <a:t> control of </a:t>
            </a:r>
            <a:r>
              <a:rPr lang="en-US" b="1" dirty="0">
                <a:solidFill>
                  <a:schemeClr val="tx2"/>
                </a:solidFill>
                <a:ea typeface="Times New Roman" panose="02020603050405020304" pitchFamily="18" charset="0"/>
                <a:cs typeface="Symbol" panose="05050102010706020507" pitchFamily="18" charset="2"/>
              </a:rPr>
              <a:t>contact force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Times New Roman" panose="02020603050405020304" pitchFamily="18" charset="0"/>
                <a:cs typeface="Symbol" panose="05050102010706020507" pitchFamily="18" charset="2"/>
              </a:rPr>
              <a:t>distribution between parts;</a:t>
            </a:r>
            <a:endParaRPr kumimoji="0" lang="fr-CH" sz="1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Times New Roman" panose="02020603050405020304" pitchFamily="18" charset="0"/>
              <a:cs typeface="Symbol" panose="05050102010706020507" pitchFamily="18" charset="2"/>
            </a:endParaRPr>
          </a:p>
          <a:p>
            <a:pPr marL="342900" marR="0" lvl="0" indent="-342900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Times New Roman" panose="02020603050405020304" pitchFamily="18" charset="0"/>
                <a:cs typeface="Symbol" panose="05050102010706020507" pitchFamily="18" charset="2"/>
              </a:rPr>
              <a:t>Increase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1C4D3"/>
                </a:solidFill>
                <a:effectLst/>
                <a:uLnTx/>
                <a:uFillTx/>
                <a:ea typeface="Times New Roman" panose="02020603050405020304" pitchFamily="18" charset="0"/>
                <a:cs typeface="Symbol" panose="05050102010706020507" pitchFamily="18" charset="2"/>
              </a:rPr>
              <a:t>reproducibility of coil fabrication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Times New Roman" panose="02020603050405020304" pitchFamily="18" charset="0"/>
                <a:cs typeface="Symbol" panose="05050102010706020507" pitchFamily="18" charset="2"/>
              </a:rPr>
              <a:t>procedures;</a:t>
            </a:r>
            <a:endParaRPr kumimoji="0" lang="fr-CH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Times New Roman" panose="02020603050405020304" pitchFamily="18" charset="0"/>
              <a:cs typeface="Symbol" panose="05050102010706020507" pitchFamily="18" charset="2"/>
            </a:endParaRPr>
          </a:p>
          <a:p>
            <a:pPr marL="342900" marR="0" lvl="0" indent="-342900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Times New Roman" panose="02020603050405020304" pitchFamily="18" charset="0"/>
                <a:cs typeface="Symbol" panose="05050102010706020507" pitchFamily="18" charset="2"/>
              </a:rPr>
              <a:t>Decrease influence of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Times New Roman" panose="02020603050405020304" pitchFamily="18" charset="0"/>
                <a:cs typeface="Symbol" panose="05050102010706020507" pitchFamily="18" charset="2"/>
              </a:rPr>
              <a:t>manufacturing tolerances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Times New Roman" panose="02020603050405020304" pitchFamily="18" charset="0"/>
                <a:cs typeface="Symbol" panose="05050102010706020507" pitchFamily="18" charset="2"/>
              </a:rPr>
              <a:t>on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Times New Roman" panose="02020603050405020304" pitchFamily="18" charset="0"/>
                <a:cs typeface="Symbol" panose="05050102010706020507" pitchFamily="18" charset="2"/>
              </a:rPr>
              <a:t>magnet performances.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Times New Roman" panose="02020603050405020304" pitchFamily="18" charset="0"/>
                <a:cs typeface="Symbol" panose="05050102010706020507" pitchFamily="18" charset="2"/>
              </a:rPr>
              <a:t> </a:t>
            </a:r>
            <a:endParaRPr kumimoji="0" lang="fr-CH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Times New Roman" panose="02020603050405020304" pitchFamily="18" charset="0"/>
              <a:cs typeface="Symbol" panose="05050102010706020507" pitchFamily="18" charset="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1B3602-FDB5-29A4-EF84-52F72E9A3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504" y="3521831"/>
            <a:ext cx="5460262" cy="27397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E2613F-64FA-0B66-F932-FC708514B138}"/>
              </a:ext>
            </a:extLst>
          </p:cNvPr>
          <p:cNvSpPr txBox="1"/>
          <p:nvPr/>
        </p:nvSpPr>
        <p:spPr>
          <a:xfrm>
            <a:off x="7634522" y="3239780"/>
            <a:ext cx="3795478" cy="8925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Reduced number of pieces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</a:t>
            </a:r>
            <a:r>
              <a:rPr lang="en-GB" dirty="0">
                <a:solidFill>
                  <a:schemeClr val="tx2"/>
                </a:solidFill>
                <a:latin typeface="Arial"/>
              </a:rPr>
              <a:t>magnet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cross section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61C4D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Less pieces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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GB" b="1" dirty="0">
                <a:solidFill>
                  <a:schemeClr val="accent3"/>
                </a:solidFill>
                <a:latin typeface="Arial"/>
              </a:rPr>
              <a:t>l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tolerances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CD4C63-C251-B678-2FF2-A09697BDB0D0}"/>
              </a:ext>
            </a:extLst>
          </p:cNvPr>
          <p:cNvSpPr txBox="1"/>
          <p:nvPr/>
        </p:nvSpPr>
        <p:spPr>
          <a:xfrm>
            <a:off x="7634522" y="4250865"/>
            <a:ext cx="4292288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aluminium stoppers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 room temperature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the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closed iron gap at cold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protect the coils from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extra or accidental stresses</a:t>
            </a:r>
            <a:r>
              <a:rPr lang="en-GB" b="1" dirty="0">
                <a:solidFill>
                  <a:schemeClr val="accent3"/>
                </a:solidFill>
                <a:latin typeface="Arial"/>
              </a:rPr>
              <a:t>; </a:t>
            </a:r>
            <a:r>
              <a:rPr lang="en-GB" dirty="0">
                <a:solidFill>
                  <a:schemeClr val="tx2"/>
                </a:solidFill>
                <a:latin typeface="Arial"/>
              </a:rPr>
              <a:t>c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oils are kept in a closed cavity.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 dirty="0">
                <a:solidFill>
                  <a:schemeClr val="tx2"/>
                </a:solidFill>
                <a:latin typeface="Arial"/>
              </a:rPr>
              <a:t>Conceptual Design Review </a:t>
            </a:r>
            <a:r>
              <a:rPr lang="en-GB" dirty="0">
                <a:solidFill>
                  <a:schemeClr val="tx2"/>
                </a:solidFill>
                <a:latin typeface="Arial"/>
              </a:rPr>
              <a:t>at CERN on </a:t>
            </a:r>
            <a:r>
              <a:rPr lang="en-GB" b="1" dirty="0">
                <a:solidFill>
                  <a:srgbClr val="61C4D3"/>
                </a:solidFill>
                <a:latin typeface="Arial"/>
              </a:rPr>
              <a:t>5 July 2023.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61C4D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EA0BD1D-352E-2328-CAAA-C742E71E53DF}"/>
              </a:ext>
            </a:extLst>
          </p:cNvPr>
          <p:cNvGrpSpPr>
            <a:grpSpLocks noChangeAspect="1"/>
          </p:cNvGrpSpPr>
          <p:nvPr/>
        </p:nvGrpSpPr>
        <p:grpSpPr>
          <a:xfrm>
            <a:off x="8339772" y="739221"/>
            <a:ext cx="3090228" cy="2334066"/>
            <a:chOff x="8756506" y="449848"/>
            <a:chExt cx="3372236" cy="254706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889600E-BF13-ECC5-181D-CCB9E6D76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6506" y="449848"/>
              <a:ext cx="3372236" cy="2236403"/>
            </a:xfrm>
            <a:prstGeom prst="rect">
              <a:avLst/>
            </a:prstGeom>
            <a:noFill/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0B6017D-CBE2-203D-4F4B-3B18B2C7576B}"/>
                </a:ext>
              </a:extLst>
            </p:cNvPr>
            <p:cNvSpPr txBox="1"/>
            <p:nvPr/>
          </p:nvSpPr>
          <p:spPr>
            <a:xfrm>
              <a:off x="8976732" y="2719917"/>
              <a:ext cx="281206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lang="en-GB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closed cavity concept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A5F6ED3-A9E1-E843-7EC2-9D84AA429EF9}"/>
              </a:ext>
            </a:extLst>
          </p:cNvPr>
          <p:cNvSpPr txBox="1"/>
          <p:nvPr/>
        </p:nvSpPr>
        <p:spPr>
          <a:xfrm>
            <a:off x="182271" y="4574030"/>
            <a:ext cx="19720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Conceptual design of 12-T Value-Engineered Dipole Magnet Design at CERN</a:t>
            </a:r>
            <a:endParaRPr lang="en-GB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36B430C-89C7-AB49-99FD-0AE436F3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509231"/>
            <a:ext cx="1517702" cy="232864"/>
          </a:xfrm>
        </p:spPr>
        <p:txBody>
          <a:bodyPr anchor="ctr" anchorCtr="0"/>
          <a:lstStyle/>
          <a:p>
            <a:pPr algn="ctr"/>
            <a:r>
              <a:rPr lang="en-US" dirty="0"/>
              <a:t>26 June 2023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F8FBA5D-F6E3-14F0-6570-5904F5DFF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2000" y="6509231"/>
            <a:ext cx="4114800" cy="232864"/>
          </a:xfrm>
        </p:spPr>
        <p:txBody>
          <a:bodyPr anchor="ctr" anchorCtr="0"/>
          <a:lstStyle/>
          <a:p>
            <a:r>
              <a:rPr lang="en-US" sz="1000" dirty="0"/>
              <a:t>A. Devred, </a:t>
            </a:r>
            <a:r>
              <a:rPr lang="en-US" sz="1000" i="1" dirty="0"/>
              <a:t>et al.</a:t>
            </a:r>
            <a:r>
              <a:rPr lang="en-US" sz="1000" dirty="0"/>
              <a:t> | Superconducting Magnets &amp; Devices @CERN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603813B-2AC6-F21F-EAF3-561C62E0F18D}"/>
              </a:ext>
            </a:extLst>
          </p:cNvPr>
          <p:cNvSpPr txBox="1">
            <a:spLocks/>
          </p:cNvSpPr>
          <p:nvPr/>
        </p:nvSpPr>
        <p:spPr>
          <a:xfrm>
            <a:off x="11296800" y="6509231"/>
            <a:ext cx="155940" cy="232864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B5EA5A-BC32-A742-B11B-8E7414D5B53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D93B6E-E101-F706-F376-8176F783D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9357" y="6241350"/>
            <a:ext cx="2222313" cy="581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D. Perini </a:t>
            </a:r>
            <a:r>
              <a:rPr lang="en-US" altLang="en-US" sz="14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(CERN/TE-MSC)</a:t>
            </a:r>
            <a:endParaRPr lang="en-GB" altLang="en-US" sz="14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36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2AD06-37A8-A83C-EB1C-B2ABE5D36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57" y="347570"/>
            <a:ext cx="10800000" cy="1116849"/>
          </a:xfrm>
        </p:spPr>
        <p:txBody>
          <a:bodyPr>
            <a:normAutofit/>
          </a:bodyPr>
          <a:lstStyle/>
          <a:p>
            <a:r>
              <a:rPr lang="en-CH" sz="2800" dirty="0"/>
              <a:t>Ongoing projects: </a:t>
            </a:r>
            <a:br>
              <a:rPr lang="en-CH" sz="2800" dirty="0"/>
            </a:br>
            <a:r>
              <a:rPr lang="en-CH" sz="2800" dirty="0"/>
              <a:t>12 T Robust Dipoles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1ADA8C-EF8D-2A0E-D625-F86BB7EA80A6}"/>
              </a:ext>
            </a:extLst>
          </p:cNvPr>
          <p:cNvSpPr txBox="1"/>
          <p:nvPr/>
        </p:nvSpPr>
        <p:spPr>
          <a:xfrm>
            <a:off x="1960005" y="1251903"/>
            <a:ext cx="8362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9300"/>
                </a:solidFill>
              </a:rPr>
              <a:t>Development of a single aperture “12 T Robust Dipole” in INFN, Genova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B00691-A358-5890-52F9-9BFB97FA5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720" y="1639943"/>
            <a:ext cx="7972369" cy="214280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605D11-7CBB-BDAF-E7DC-9070DA4F0823}"/>
              </a:ext>
            </a:extLst>
          </p:cNvPr>
          <p:cNvGrpSpPr/>
          <p:nvPr/>
        </p:nvGrpSpPr>
        <p:grpSpPr>
          <a:xfrm>
            <a:off x="7819361" y="3968328"/>
            <a:ext cx="2503469" cy="1404643"/>
            <a:chOff x="6295360" y="3745423"/>
            <a:chExt cx="2503469" cy="14046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6E4CD91-9C5B-F268-D232-BE500EC083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95360" y="3748913"/>
              <a:ext cx="2503469" cy="140115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8D0F64-AC65-6C5C-3E92-3BCEFA1E4296}"/>
                </a:ext>
              </a:extLst>
            </p:cNvPr>
            <p:cNvSpPr txBox="1"/>
            <p:nvPr/>
          </p:nvSpPr>
          <p:spPr>
            <a:xfrm>
              <a:off x="6295360" y="3745423"/>
              <a:ext cx="2503468" cy="2308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>
                  <a:solidFill>
                    <a:srgbClr val="0055A0"/>
                  </a:solidFill>
                </a:rPr>
                <a:t>Winding tests  are ongoing  in INFN Genova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4A44AA0-9941-1F00-0E6D-82822498B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8544" y="4394323"/>
            <a:ext cx="5422621" cy="18636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7334001-6B5C-3E1E-3BA8-F0269E05B56A}"/>
              </a:ext>
            </a:extLst>
          </p:cNvPr>
          <p:cNvSpPr txBox="1"/>
          <p:nvPr/>
        </p:nvSpPr>
        <p:spPr>
          <a:xfrm>
            <a:off x="1987719" y="3841592"/>
            <a:ext cx="5831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9300"/>
                </a:solidFill>
              </a:rPr>
              <a:t>Development of twin “12 T Robust Dipole” at CERN</a:t>
            </a:r>
          </a:p>
          <a:p>
            <a:endParaRPr lang="en-GB" dirty="0">
              <a:solidFill>
                <a:srgbClr val="FF93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89E0A1-ECB4-2C0E-71EA-3438890B93F8}"/>
              </a:ext>
            </a:extLst>
          </p:cNvPr>
          <p:cNvSpPr txBox="1"/>
          <p:nvPr/>
        </p:nvSpPr>
        <p:spPr>
          <a:xfrm>
            <a:off x="7281122" y="5464036"/>
            <a:ext cx="3320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60000"/>
                    <a:lumOff val="40000"/>
                  </a:schemeClr>
                </a:solidFill>
              </a:rPr>
              <a:t>Both the INFN and CERN 12 T short robust dipole models are expected to be ready in 2025.</a:t>
            </a: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5EFD04B7-2B54-1315-1030-DFE445529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3710" y="3611658"/>
            <a:ext cx="2975663" cy="29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S. </a:t>
            </a:r>
            <a:r>
              <a:rPr lang="en-US" altLang="en-US" sz="1200" dirty="0" err="1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Farinon</a:t>
            </a:r>
            <a:endParaRPr lang="en-GB" altLang="en-US" sz="12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2" descr="Istituto Nazionale di Fisica Nucleare | Ecsite">
            <a:extLst>
              <a:ext uri="{FF2B5EF4-FFF2-40B4-BE49-F238E27FC236}">
                <a16:creationId xmlns:a16="http://schemas.microsoft.com/office/drawing/2014/main" id="{5CB95F31-D6B0-D510-41AD-409F97849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2391" y="7437"/>
            <a:ext cx="1326622" cy="132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055BE4-A944-CFCE-4668-A8D9C28A1D0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0332" y="188127"/>
            <a:ext cx="949041" cy="9490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69D058-1C3D-9A78-EFDD-B4959F222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9357" y="6241350"/>
            <a:ext cx="2222313" cy="581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D. Perini </a:t>
            </a:r>
            <a:r>
              <a:rPr lang="en-US" altLang="en-US" sz="14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(CERN/TE-MSC)</a:t>
            </a:r>
            <a:endParaRPr lang="en-GB" altLang="en-US" sz="14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9455EBD5-5EDE-9807-9E34-14655A8A5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509231"/>
            <a:ext cx="1517702" cy="232864"/>
          </a:xfrm>
        </p:spPr>
        <p:txBody>
          <a:bodyPr anchor="ctr" anchorCtr="0"/>
          <a:lstStyle/>
          <a:p>
            <a:pPr algn="ctr"/>
            <a:r>
              <a:rPr lang="en-US" dirty="0"/>
              <a:t>26 June 2023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D27F552-20A2-C1B0-9216-8686F8080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2000" y="6509231"/>
            <a:ext cx="4114800" cy="232864"/>
          </a:xfrm>
        </p:spPr>
        <p:txBody>
          <a:bodyPr anchor="ctr" anchorCtr="0"/>
          <a:lstStyle/>
          <a:p>
            <a:r>
              <a:rPr lang="en-US" sz="1000" dirty="0"/>
              <a:t>A. Devred, </a:t>
            </a:r>
            <a:r>
              <a:rPr lang="en-US" sz="1000" i="1" dirty="0"/>
              <a:t>et al.</a:t>
            </a:r>
            <a:r>
              <a:rPr lang="en-US" sz="1000" dirty="0"/>
              <a:t> | Superconducting Magnets &amp; Devices @CERN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7844A6BD-B9F6-BE59-D16D-13F1CEC058AF}"/>
              </a:ext>
            </a:extLst>
          </p:cNvPr>
          <p:cNvSpPr txBox="1">
            <a:spLocks/>
          </p:cNvSpPr>
          <p:nvPr/>
        </p:nvSpPr>
        <p:spPr>
          <a:xfrm>
            <a:off x="11296800" y="6509231"/>
            <a:ext cx="155940" cy="232864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B5EA5A-BC32-A742-B11B-8E7414D5B535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32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54D0C2-708E-5F08-066C-A6FFBB9A8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C1F80A-CBEC-4DD7-92E4-15E91BA093A7}"/>
              </a:ext>
            </a:extLst>
          </p:cNvPr>
          <p:cNvSpPr txBox="1"/>
          <p:nvPr/>
        </p:nvSpPr>
        <p:spPr>
          <a:xfrm>
            <a:off x="378478" y="884994"/>
            <a:ext cx="7146675" cy="2997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Advantages of 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horizontal iron yoke gap structure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5000"/>
              </a:lnSpc>
              <a:spcAft>
                <a:spcPts val="400"/>
              </a:spcAft>
              <a:buClrTx/>
              <a:buSzTx/>
              <a:buFont typeface="Times New Roman" panose="02020603050405020304" pitchFamily="18" charset="0"/>
              <a:buChar char="‒"/>
              <a:tabLst/>
              <a:defRPr/>
            </a:pPr>
            <a:r>
              <a:rPr lang="en-GB" b="1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ollaring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at relatively low prestress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at room temperature; </a:t>
            </a:r>
          </a:p>
          <a:p>
            <a:pPr marL="285750" marR="0" lvl="0" indent="-285750" defTabSz="914400" rtl="0" eaLnBrk="1" fontAlgn="auto" latinLnBrk="0" hangingPunct="1">
              <a:lnSpc>
                <a:spcPct val="105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Times New Roman" panose="02020603050405020304" pitchFamily="18" charset="0"/>
              <a:buChar char="‒"/>
              <a:tabLst/>
              <a:defRPr/>
            </a:pPr>
            <a:r>
              <a:rPr lang="en-GB" b="1" dirty="0">
                <a:solidFill>
                  <a:srgbClr val="61C4D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structure kinematics </a:t>
            </a:r>
            <a:r>
              <a:rPr lang="en-GB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can be designed to enable </a:t>
            </a:r>
            <a:r>
              <a:rPr lang="en-GB" b="1" dirty="0">
                <a:solidFill>
                  <a:srgbClr val="61C4D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61C4D3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oil pre-compression increase during cool down </a:t>
            </a:r>
            <a:r>
              <a:rPr lang="en-GB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as in MQXFB (while a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vertical gap necessarily results in pre-compression decreases due to thermal shrinkage differentials); </a:t>
            </a:r>
          </a:p>
          <a:p>
            <a:pPr marL="285750" marR="0" lvl="0" indent="-285750" defTabSz="914400" rtl="0" eaLnBrk="1" fontAlgn="auto" latinLnBrk="0" hangingPunct="1">
              <a:lnSpc>
                <a:spcPct val="105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Times New Roman" panose="02020603050405020304" pitchFamily="18" charset="0"/>
              <a:buChar char="‒"/>
              <a:tabLst/>
              <a:defRPr/>
            </a:pPr>
            <a:r>
              <a:rPr lang="en-GB" b="1" dirty="0">
                <a:solidFill>
                  <a:schemeClr val="accent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eaks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of coil compression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can be contained to values lower than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110 MPa at room temperature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120 MPa at cold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during powering.</a:t>
            </a:r>
            <a:endParaRPr kumimoji="0" lang="fr-CH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B7F0108-5563-F1C3-A58E-8813531FED67}"/>
              </a:ext>
            </a:extLst>
          </p:cNvPr>
          <p:cNvGrpSpPr>
            <a:grpSpLocks noChangeAspect="1"/>
          </p:cNvGrpSpPr>
          <p:nvPr/>
        </p:nvGrpSpPr>
        <p:grpSpPr>
          <a:xfrm>
            <a:off x="7798162" y="645264"/>
            <a:ext cx="3990638" cy="2832611"/>
            <a:chOff x="7316791" y="3379401"/>
            <a:chExt cx="4472009" cy="331225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80E8E81-E436-BB34-85FE-DD7E3174F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66423" y="3379401"/>
              <a:ext cx="4422377" cy="266017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8F2A0FE-2ADD-6355-0693-E64BFF632EED}"/>
                </a:ext>
              </a:extLst>
            </p:cNvPr>
            <p:cNvSpPr txBox="1"/>
            <p:nvPr/>
          </p:nvSpPr>
          <p:spPr>
            <a:xfrm>
              <a:off x="7316791" y="6182384"/>
              <a:ext cx="4300539" cy="5092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u="none" strike="noStrike" kern="1200" cap="none" spc="0" normalizeH="0" baseline="0" noProof="0" dirty="0">
                  <a:ln>
                    <a:noFill/>
                  </a:ln>
                  <a:solidFill>
                    <a:srgbClr val="0033A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Average coil prestress at the contact with the collar pole during the assembly and energization.</a:t>
              </a:r>
              <a:endParaRPr kumimoji="0" lang="en-GB" sz="1200" b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A158A38-BCE3-A4F1-28F9-2EF6BDFA6341}"/>
              </a:ext>
            </a:extLst>
          </p:cNvPr>
          <p:cNvSpPr txBox="1"/>
          <p:nvPr/>
        </p:nvSpPr>
        <p:spPr>
          <a:xfrm>
            <a:off x="505331" y="3984106"/>
            <a:ext cx="7543795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 dirty="0">
                <a:solidFill>
                  <a:schemeClr val="tx2"/>
                </a:solidFill>
                <a:cs typeface="Times New Roman" panose="02020603050405020304" pitchFamily="18" charset="0"/>
              </a:rPr>
              <a:t>Development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program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Collaring mock-up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tests (using 11 T dipole coil sections):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Q3 2023;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61C4D3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Mirror coil test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to validate first coil production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61C4D3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Q1 2024;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Single-aperture dipole magnet model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in previous structure: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Q3 2024;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lang="en-GB" b="1" dirty="0">
                <a:solidFill>
                  <a:srgbClr val="6E2466"/>
                </a:solidFill>
                <a:cs typeface="Times New Roman" panose="02020603050405020304" pitchFamily="18" charset="0"/>
              </a:rPr>
              <a:t>Twin-aperture dipole magnet model:  2025.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6651C69-C910-8706-3187-79D64988DA2D}"/>
              </a:ext>
            </a:extLst>
          </p:cNvPr>
          <p:cNvGrpSpPr>
            <a:grpSpLocks noChangeAspect="1"/>
          </p:cNvGrpSpPr>
          <p:nvPr/>
        </p:nvGrpSpPr>
        <p:grpSpPr>
          <a:xfrm>
            <a:off x="8253186" y="3512168"/>
            <a:ext cx="3328897" cy="2953866"/>
            <a:chOff x="268543" y="2694472"/>
            <a:chExt cx="3969331" cy="3522146"/>
          </a:xfrm>
          <a:solidFill>
            <a:schemeClr val="bg1"/>
          </a:solidFill>
        </p:grpSpPr>
        <p:pic>
          <p:nvPicPr>
            <p:cNvPr id="13" name="Picture 12" descr="A picture containing circle, diagram&#10;&#10;Description automatically generated">
              <a:extLst>
                <a:ext uri="{FF2B5EF4-FFF2-40B4-BE49-F238E27FC236}">
                  <a16:creationId xmlns:a16="http://schemas.microsoft.com/office/drawing/2014/main" id="{C21DE848-B3EF-9358-1BEF-8D62EEA53C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5189" y="2694472"/>
              <a:ext cx="3096041" cy="3152827"/>
            </a:xfrm>
            <a:prstGeom prst="rect">
              <a:avLst/>
            </a:prstGeom>
            <a:grpFill/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7CC4663-9F15-4A00-89F8-70DF47FAB5A6}"/>
                </a:ext>
              </a:extLst>
            </p:cNvPr>
            <p:cNvSpPr txBox="1"/>
            <p:nvPr/>
          </p:nvSpPr>
          <p:spPr>
            <a:xfrm>
              <a:off x="268543" y="5776232"/>
              <a:ext cx="3969331" cy="440386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A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Cross section of  coil test structure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A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 a mirror configuration</a:t>
              </a:r>
            </a:p>
          </p:txBody>
        </p:sp>
      </p:grpSp>
      <p:sp>
        <p:nvSpPr>
          <p:cNvPr id="10" name="Title 2">
            <a:extLst>
              <a:ext uri="{FF2B5EF4-FFF2-40B4-BE49-F238E27FC236}">
                <a16:creationId xmlns:a16="http://schemas.microsoft.com/office/drawing/2014/main" id="{20EDEA6D-A643-7E1D-6B10-D4ED4390B5A0}"/>
              </a:ext>
            </a:extLst>
          </p:cNvPr>
          <p:cNvSpPr txBox="1">
            <a:spLocks/>
          </p:cNvSpPr>
          <p:nvPr/>
        </p:nvSpPr>
        <p:spPr>
          <a:xfrm>
            <a:off x="265190" y="222214"/>
            <a:ext cx="11376025" cy="5848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12-T, Value-Engineered Dipole Magnet Development (2/3)</a:t>
            </a:r>
            <a:br>
              <a:rPr kumimoji="0" lang="en-CH" sz="36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en-CH" sz="3600" b="1" i="0" u="none" strike="noStrike" kern="1200" cap="none" spc="0" normalizeH="0" baseline="0" noProof="0" dirty="0">
              <a:ln>
                <a:noFill/>
              </a:ln>
              <a:solidFill>
                <a:srgbClr val="E15E32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6768C2-5D4B-5EF9-5AB6-EF2471D1C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9357" y="6241350"/>
            <a:ext cx="2222313" cy="581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D. Perini </a:t>
            </a:r>
            <a:r>
              <a:rPr lang="en-US" altLang="en-US" sz="14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(CERN/TE-MSC)</a:t>
            </a:r>
            <a:endParaRPr lang="en-GB" altLang="en-US" sz="14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1415A82-8CC2-BC33-FBC0-A29167F10F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509231"/>
            <a:ext cx="1517702" cy="232864"/>
          </a:xfrm>
        </p:spPr>
        <p:txBody>
          <a:bodyPr anchor="ctr" anchorCtr="0"/>
          <a:lstStyle/>
          <a:p>
            <a:pPr algn="ctr"/>
            <a:r>
              <a:rPr lang="en-US" dirty="0"/>
              <a:t>26 June 2023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F121C87-012E-CD39-C958-4B7472262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2000" y="6509231"/>
            <a:ext cx="4114800" cy="232864"/>
          </a:xfrm>
        </p:spPr>
        <p:txBody>
          <a:bodyPr anchor="ctr" anchorCtr="0"/>
          <a:lstStyle/>
          <a:p>
            <a:r>
              <a:rPr lang="en-US" sz="1000" dirty="0"/>
              <a:t>A. Devred, </a:t>
            </a:r>
            <a:r>
              <a:rPr lang="en-US" sz="1000" i="1" dirty="0"/>
              <a:t>et al.</a:t>
            </a:r>
            <a:r>
              <a:rPr lang="en-US" sz="1000" dirty="0"/>
              <a:t> | Superconducting Magnets &amp; Devices @CERN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536AA6F9-E665-8004-51FF-458300609B5E}"/>
              </a:ext>
            </a:extLst>
          </p:cNvPr>
          <p:cNvSpPr txBox="1">
            <a:spLocks/>
          </p:cNvSpPr>
          <p:nvPr/>
        </p:nvSpPr>
        <p:spPr>
          <a:xfrm>
            <a:off x="11296800" y="6509231"/>
            <a:ext cx="155940" cy="232864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B5EA5A-BC32-A742-B11B-8E7414D5B535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97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1D4573-4566-10BA-C7A6-CFE9A8AFE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8C745A-D437-17A6-BD7F-FDBF776F8AEA}"/>
              </a:ext>
            </a:extLst>
          </p:cNvPr>
          <p:cNvSpPr txBox="1"/>
          <p:nvPr/>
        </p:nvSpPr>
        <p:spPr>
          <a:xfrm>
            <a:off x="334538" y="913606"/>
            <a:ext cx="6908474" cy="38882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Technology Development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Coil Manufacturing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Extensive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winding tests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optimize the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shape of the end spacers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the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winding parameters.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61C4D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Minimization of coil handling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during fabrication: the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61C4D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winding mandrel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becomes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61C4D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part of heat treatment mould</a:t>
            </a:r>
            <a:r>
              <a:rPr lang="en-GB" b="1" dirty="0">
                <a:solidFill>
                  <a:srgbClr val="61C4D3"/>
                </a:solidFill>
                <a:latin typeface="Arial"/>
              </a:rPr>
              <a:t>; </a:t>
            </a:r>
            <a:r>
              <a:rPr lang="en-GB" dirty="0">
                <a:solidFill>
                  <a:schemeClr val="tx2"/>
                </a:solidFill>
                <a:latin typeface="Arial"/>
              </a:rPr>
              <a:t>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 need to move the stand-alone coil from the winding machine to the oven.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Separation of inner and outer layer coils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have them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less statically indeterminate</a:t>
            </a:r>
            <a:r>
              <a:rPr lang="en-GB" b="1" dirty="0">
                <a:solidFill>
                  <a:schemeClr val="accent3"/>
                </a:solidFill>
                <a:latin typeface="Arial"/>
              </a:rPr>
              <a:t>;</a:t>
            </a:r>
            <a:r>
              <a:rPr lang="en-GB" dirty="0">
                <a:solidFill>
                  <a:schemeClr val="tx2"/>
                </a:solidFill>
                <a:latin typeface="Arial"/>
              </a:rPr>
              <a:t> 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 coils can slightly move </a:t>
            </a:r>
            <a:r>
              <a:rPr lang="en-GB" dirty="0">
                <a:solidFill>
                  <a:schemeClr val="tx2"/>
                </a:solidFill>
                <a:latin typeface="Arial"/>
              </a:rPr>
              <a:t>with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respect to </a:t>
            </a:r>
            <a:r>
              <a:rPr lang="en-GB" dirty="0">
                <a:solidFill>
                  <a:schemeClr val="tx2"/>
                </a:solidFill>
                <a:latin typeface="Arial"/>
              </a:rPr>
              <a:t>each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other and peaks of stresses (possibly leading to cracks) are reduced; in addition it enables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inspection of </a:t>
            </a:r>
            <a:r>
              <a:rPr lang="en-GB" b="1" dirty="0">
                <a:solidFill>
                  <a:schemeClr val="accent3"/>
                </a:solidFill>
                <a:latin typeface="Arial"/>
              </a:rPr>
              <a:t>outer layer of inner layer coil</a:t>
            </a:r>
            <a:r>
              <a:rPr lang="en-GB" dirty="0">
                <a:solidFill>
                  <a:schemeClr val="tx2"/>
                </a:solidFill>
                <a:latin typeface="Arial"/>
              </a:rPr>
              <a:t> at each manufacturing step.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DA15C192-85C0-125A-86C8-080DB173DDC4}"/>
              </a:ext>
            </a:extLst>
          </p:cNvPr>
          <p:cNvSpPr/>
          <p:nvPr/>
        </p:nvSpPr>
        <p:spPr>
          <a:xfrm rot="19025685">
            <a:off x="3059862" y="4533563"/>
            <a:ext cx="395916" cy="6872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C20877-EF46-4EE8-8316-D05C7576C590}"/>
              </a:ext>
            </a:extLst>
          </p:cNvPr>
          <p:cNvSpPr txBox="1"/>
          <p:nvPr/>
        </p:nvSpPr>
        <p:spPr>
          <a:xfrm>
            <a:off x="2878885" y="5267643"/>
            <a:ext cx="381067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This requires </a:t>
            </a:r>
            <a:r>
              <a:rPr lang="en-GB" dirty="0">
                <a:solidFill>
                  <a:schemeClr val="tx2"/>
                </a:solidFill>
                <a:latin typeface="Arial"/>
              </a:rPr>
              <a:t>the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design of an </a:t>
            </a:r>
            <a:r>
              <a:rPr lang="en-GB" b="1" dirty="0">
                <a:solidFill>
                  <a:srgbClr val="6E2466"/>
                </a:solidFill>
                <a:cs typeface="Times New Roman" panose="02020603050405020304" pitchFamily="18" charset="0"/>
              </a:rPr>
              <a:t>internal splice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the development of </a:t>
            </a:r>
            <a:r>
              <a:rPr lang="en-GB" b="1" dirty="0">
                <a:solidFill>
                  <a:srgbClr val="6E2466"/>
                </a:solidFill>
                <a:cs typeface="Times New Roman" panose="02020603050405020304" pitchFamily="18" charset="0"/>
              </a:rPr>
              <a:t>new procedures and tools.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78B8539-E523-6A33-F8F2-CF902FEF7E32}"/>
              </a:ext>
            </a:extLst>
          </p:cNvPr>
          <p:cNvGrpSpPr/>
          <p:nvPr/>
        </p:nvGrpSpPr>
        <p:grpSpPr>
          <a:xfrm>
            <a:off x="7991452" y="3625909"/>
            <a:ext cx="3351752" cy="2534763"/>
            <a:chOff x="3827250" y="3676925"/>
            <a:chExt cx="3351752" cy="2534763"/>
          </a:xfrm>
        </p:grpSpPr>
        <p:pic>
          <p:nvPicPr>
            <p:cNvPr id="9" name="Picture 8" descr="A picture containing colorfulness, LEGO&#10;&#10;Description automatically generated">
              <a:extLst>
                <a:ext uri="{FF2B5EF4-FFF2-40B4-BE49-F238E27FC236}">
                  <a16:creationId xmlns:a16="http://schemas.microsoft.com/office/drawing/2014/main" id="{499CE00B-8AF3-BC2C-FDF8-7AF543DFD1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27250" y="3676925"/>
              <a:ext cx="3351752" cy="226928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C1F7705-D299-003D-3A1B-551C060B5413}"/>
                </a:ext>
              </a:extLst>
            </p:cNvPr>
            <p:cNvSpPr txBox="1"/>
            <p:nvPr/>
          </p:nvSpPr>
          <p:spPr>
            <a:xfrm>
              <a:off x="4245872" y="6024257"/>
              <a:ext cx="2333347" cy="1874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dirty="0">
                  <a:solidFill>
                    <a:srgbClr val="0033A0"/>
                  </a:solidFill>
                  <a:latin typeface="Arial"/>
                </a:rPr>
                <a:t>Implementation of </a:t>
              </a:r>
              <a:r>
                <a:rPr lang="en-GB" sz="1200" dirty="0" err="1">
                  <a:solidFill>
                    <a:srgbClr val="0033A0"/>
                  </a:solidFill>
                  <a:latin typeface="Arial"/>
                </a:rPr>
                <a:t>i</a:t>
              </a:r>
              <a:r>
                <a:rPr kumimoji="0" lang="en-GB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nternal</a:t>
              </a: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A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splice</a:t>
              </a:r>
            </a:p>
          </p:txBody>
        </p:sp>
      </p:grpSp>
      <p:sp>
        <p:nvSpPr>
          <p:cNvPr id="17" name="Arrow: Down 16">
            <a:extLst>
              <a:ext uri="{FF2B5EF4-FFF2-40B4-BE49-F238E27FC236}">
                <a16:creationId xmlns:a16="http://schemas.microsoft.com/office/drawing/2014/main" id="{F7DDD488-9656-D1F3-E325-4F5B14F6989A}"/>
              </a:ext>
            </a:extLst>
          </p:cNvPr>
          <p:cNvSpPr/>
          <p:nvPr/>
        </p:nvSpPr>
        <p:spPr>
          <a:xfrm rot="16200000">
            <a:off x="7026357" y="5254417"/>
            <a:ext cx="433310" cy="8586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A47DE81-12DD-1B63-DD70-E92DF293C5F3}"/>
              </a:ext>
            </a:extLst>
          </p:cNvPr>
          <p:cNvGrpSpPr/>
          <p:nvPr/>
        </p:nvGrpSpPr>
        <p:grpSpPr>
          <a:xfrm>
            <a:off x="7808260" y="817312"/>
            <a:ext cx="3718136" cy="2543118"/>
            <a:chOff x="7983211" y="735907"/>
            <a:chExt cx="3718136" cy="254311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23505A5-9B3D-A6DB-C1ED-44BD7C0DC8C2}"/>
                </a:ext>
              </a:extLst>
            </p:cNvPr>
            <p:cNvGrpSpPr/>
            <p:nvPr/>
          </p:nvGrpSpPr>
          <p:grpSpPr>
            <a:xfrm>
              <a:off x="8084635" y="735907"/>
              <a:ext cx="3616712" cy="2266119"/>
              <a:chOff x="7513666" y="3893672"/>
              <a:chExt cx="3928431" cy="2224669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78400C4D-2305-41C5-87C2-42A544BDD781}"/>
                  </a:ext>
                </a:extLst>
              </p:cNvPr>
              <p:cNvGrpSpPr/>
              <p:nvPr/>
            </p:nvGrpSpPr>
            <p:grpSpPr>
              <a:xfrm>
                <a:off x="7513666" y="3893672"/>
                <a:ext cx="3928431" cy="2224669"/>
                <a:chOff x="7513666" y="3893672"/>
                <a:chExt cx="3928431" cy="2224669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C58825B5-9674-95AD-0FD5-A931DF5A44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513666" y="3893672"/>
                  <a:ext cx="3928431" cy="2224669"/>
                </a:xfrm>
                <a:prstGeom prst="rect">
                  <a:avLst/>
                </a:prstGeom>
              </p:spPr>
            </p:pic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A52BF501-DA51-74DC-D9A1-20C8D37F2439}"/>
                    </a:ext>
                  </a:extLst>
                </p:cNvPr>
                <p:cNvSpPr/>
                <p:nvPr/>
              </p:nvSpPr>
              <p:spPr>
                <a:xfrm>
                  <a:off x="10091854" y="5479290"/>
                  <a:ext cx="1350243" cy="36512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287728E-1DC6-9F82-28F2-BA315367BAA0}"/>
                  </a:ext>
                </a:extLst>
              </p:cNvPr>
              <p:cNvSpPr/>
              <p:nvPr/>
            </p:nvSpPr>
            <p:spPr>
              <a:xfrm>
                <a:off x="10732050" y="4989587"/>
                <a:ext cx="698519" cy="3651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584F43B-0231-DBB5-7520-0A1DFD3106CC}"/>
                </a:ext>
              </a:extLst>
            </p:cNvPr>
            <p:cNvSpPr txBox="1"/>
            <p:nvPr/>
          </p:nvSpPr>
          <p:spPr>
            <a:xfrm>
              <a:off x="7983211" y="2909693"/>
              <a:ext cx="371813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Winding mandrel (in yellow) integrated                               into heat </a:t>
              </a:r>
              <a:r>
                <a:rPr lang="en-GB" sz="1200" dirty="0">
                  <a:solidFill>
                    <a:srgbClr val="0033A0"/>
                  </a:solidFill>
                  <a:latin typeface="Arial"/>
                </a:rPr>
                <a:t>t</a:t>
              </a:r>
              <a:r>
                <a:rPr kumimoji="0" lang="en-GB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reatment</a:t>
              </a: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mould</a:t>
              </a:r>
            </a:p>
          </p:txBody>
        </p:sp>
      </p:grpSp>
      <p:sp>
        <p:nvSpPr>
          <p:cNvPr id="19" name="Title 2">
            <a:extLst>
              <a:ext uri="{FF2B5EF4-FFF2-40B4-BE49-F238E27FC236}">
                <a16:creationId xmlns:a16="http://schemas.microsoft.com/office/drawing/2014/main" id="{510587BF-4D5E-CB96-2694-3049B4506331}"/>
              </a:ext>
            </a:extLst>
          </p:cNvPr>
          <p:cNvSpPr txBox="1">
            <a:spLocks/>
          </p:cNvSpPr>
          <p:nvPr/>
        </p:nvSpPr>
        <p:spPr>
          <a:xfrm>
            <a:off x="265190" y="222214"/>
            <a:ext cx="11376025" cy="5848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12-T, Value-Engineered Dipole Magnet Development (3/3)</a:t>
            </a:r>
            <a:endParaRPr kumimoji="0" lang="en-CH" sz="2800" b="1" i="0" u="none" strike="noStrike" kern="1200" cap="none" spc="0" normalizeH="0" baseline="0" noProof="0" dirty="0">
              <a:ln>
                <a:noFill/>
              </a:ln>
              <a:solidFill>
                <a:srgbClr val="E15E32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C852644-7137-C153-7617-A89C67391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9357" y="6241350"/>
            <a:ext cx="2222313" cy="581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D. Perini </a:t>
            </a:r>
            <a:r>
              <a:rPr lang="en-US" altLang="en-US" sz="14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(CERN/TE-MSC)</a:t>
            </a:r>
            <a:endParaRPr lang="en-GB" altLang="en-US" sz="14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9AA5009-D5E3-3B4B-01BE-2D07E84A26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509231"/>
            <a:ext cx="1517702" cy="232864"/>
          </a:xfrm>
        </p:spPr>
        <p:txBody>
          <a:bodyPr anchor="ctr" anchorCtr="0"/>
          <a:lstStyle/>
          <a:p>
            <a:pPr algn="ctr"/>
            <a:r>
              <a:rPr lang="en-US" dirty="0"/>
              <a:t>26 June 2023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434B53E-9504-D056-13CD-4DB1AD039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2000" y="6509231"/>
            <a:ext cx="4114800" cy="232864"/>
          </a:xfrm>
        </p:spPr>
        <p:txBody>
          <a:bodyPr anchor="ctr" anchorCtr="0"/>
          <a:lstStyle/>
          <a:p>
            <a:r>
              <a:rPr lang="en-US" sz="1000" dirty="0"/>
              <a:t>A. Devred, </a:t>
            </a:r>
            <a:r>
              <a:rPr lang="en-US" sz="1000" i="1" dirty="0"/>
              <a:t>et al.</a:t>
            </a:r>
            <a:r>
              <a:rPr lang="en-US" sz="1000" dirty="0"/>
              <a:t> | Superconducting Magnets &amp; Devices @CERN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978A8CA-46CC-C362-F853-F46A85BBD656}"/>
              </a:ext>
            </a:extLst>
          </p:cNvPr>
          <p:cNvSpPr txBox="1">
            <a:spLocks/>
          </p:cNvSpPr>
          <p:nvPr/>
        </p:nvSpPr>
        <p:spPr>
          <a:xfrm>
            <a:off x="11296800" y="6509231"/>
            <a:ext cx="155940" cy="232864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B5EA5A-BC32-A742-B11B-8E7414D5B535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00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CBB4D82-78B3-80FE-9265-ACE5753AC799}"/>
              </a:ext>
            </a:extLst>
          </p:cNvPr>
          <p:cNvSpPr txBox="1">
            <a:spLocks/>
          </p:cNvSpPr>
          <p:nvPr/>
        </p:nvSpPr>
        <p:spPr>
          <a:xfrm>
            <a:off x="507257" y="1036320"/>
            <a:ext cx="7565931" cy="50186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</a:pP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</a:rPr>
              <a:t>The Racetrack Magnet Model 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is a technology demonstrator aimed at assessing the </a:t>
            </a:r>
            <a:r>
              <a:rPr lang="en-GB" sz="1800" dirty="0">
                <a:solidFill>
                  <a:srgbClr val="61C4D3"/>
                </a:solidFill>
                <a:cs typeface="Times New Roman" panose="02020603050405020304" pitchFamily="18" charset="0"/>
              </a:rPr>
              <a:t>in-coil performances of Nb</a:t>
            </a:r>
            <a:r>
              <a:rPr lang="en-GB" sz="1800" baseline="-25000" dirty="0">
                <a:solidFill>
                  <a:srgbClr val="61C4D3"/>
                </a:solidFill>
                <a:cs typeface="Times New Roman" panose="02020603050405020304" pitchFamily="18" charset="0"/>
              </a:rPr>
              <a:t>3</a:t>
            </a:r>
            <a:r>
              <a:rPr lang="en-GB" sz="1800" dirty="0">
                <a:solidFill>
                  <a:srgbClr val="61C4D3"/>
                </a:solidFill>
                <a:cs typeface="Times New Roman" panose="02020603050405020304" pitchFamily="18" charset="0"/>
              </a:rPr>
              <a:t>Sn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 conductors in </a:t>
            </a:r>
            <a:r>
              <a:rPr lang="en-GB" sz="1800" dirty="0">
                <a:solidFill>
                  <a:schemeClr val="accent3"/>
                </a:solidFill>
                <a:cs typeface="Times New Roman" panose="02020603050405020304" pitchFamily="18" charset="0"/>
              </a:rPr>
              <a:t>fields up to 18 T.</a:t>
            </a:r>
          </a:p>
          <a:p>
            <a:pPr>
              <a:spcBef>
                <a:spcPts val="800"/>
              </a:spcBef>
            </a:pP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It relies on 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</a:rPr>
              <a:t>three double-pancake, racetrack-type coils 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stacked on top of each other with a </a:t>
            </a:r>
            <a:r>
              <a:rPr lang="en-GB" sz="1800" dirty="0">
                <a:solidFill>
                  <a:srgbClr val="61C4D3"/>
                </a:solidFill>
                <a:cs typeface="Times New Roman" panose="02020603050405020304" pitchFamily="18" charset="0"/>
              </a:rPr>
              <a:t>50-mm closed cavity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 inside at the middle coil centre.</a:t>
            </a:r>
          </a:p>
          <a:p>
            <a:pPr>
              <a:spcBef>
                <a:spcPts val="800"/>
              </a:spcBef>
            </a:pP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The block-coil design features a 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</a:rPr>
              <a:t>straight section 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with </a:t>
            </a:r>
            <a:r>
              <a:rPr lang="en-GB" sz="1800" b="0" dirty="0">
                <a:solidFill>
                  <a:srgbClr val="61C4D3"/>
                </a:solidFill>
                <a:cs typeface="Times New Roman" panose="02020603050405020304" pitchFamily="18" charset="0"/>
              </a:rPr>
              <a:t>an </a:t>
            </a:r>
            <a:r>
              <a:rPr lang="en-GB" sz="1800" dirty="0">
                <a:solidFill>
                  <a:srgbClr val="61C4D3"/>
                </a:solidFill>
                <a:cs typeface="Times New Roman" panose="02020603050405020304" pitchFamily="18" charset="0"/>
              </a:rPr>
              <a:t>accelerator magnet equivalent aperture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 and </a:t>
            </a:r>
            <a:r>
              <a:rPr lang="en-GB" sz="1800" dirty="0">
                <a:solidFill>
                  <a:srgbClr val="61C4D3"/>
                </a:solidFill>
                <a:cs typeface="Times New Roman" panose="02020603050405020304" pitchFamily="18" charset="0"/>
              </a:rPr>
              <a:t>no layer jump 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over about </a:t>
            </a:r>
            <a:r>
              <a:rPr lang="en-GB" sz="1800" dirty="0">
                <a:solidFill>
                  <a:schemeClr val="accent3"/>
                </a:solidFill>
                <a:cs typeface="Times New Roman" panose="02020603050405020304" pitchFamily="18" charset="0"/>
              </a:rPr>
              <a:t>431 mm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800"/>
              </a:spcBef>
            </a:pP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It is also designed as a tool to study the impact of 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</a:rPr>
              <a:t>mechanical pre-load 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and 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</a:rPr>
              <a:t>fittings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 in the assembly; it relies on </a:t>
            </a:r>
            <a:r>
              <a:rPr lang="en-GB" sz="1800" dirty="0">
                <a:solidFill>
                  <a:srgbClr val="61C4D3"/>
                </a:solidFill>
                <a:cs typeface="Times New Roman" panose="02020603050405020304" pitchFamily="18" charset="0"/>
              </a:rPr>
              <a:t>an aluminium shrinking cylinde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r for transversal pre-load and </a:t>
            </a:r>
            <a:r>
              <a:rPr lang="en-GB" sz="1800" dirty="0">
                <a:solidFill>
                  <a:srgbClr val="61C4D3"/>
                </a:solidFill>
                <a:cs typeface="Times New Roman" panose="02020603050405020304" pitchFamily="18" charset="0"/>
              </a:rPr>
              <a:t>end plates with tie rods 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to provide adequate longitudinal support to the coil ends; coil loading is provided by a </a:t>
            </a:r>
            <a:r>
              <a:rPr lang="en-GB" sz="1800" dirty="0">
                <a:solidFill>
                  <a:schemeClr val="accent3"/>
                </a:solidFill>
                <a:cs typeface="Times New Roman" panose="02020603050405020304" pitchFamily="18" charset="0"/>
              </a:rPr>
              <a:t>key-and-bladder process. </a:t>
            </a:r>
          </a:p>
          <a:p>
            <a:pPr>
              <a:spcBef>
                <a:spcPts val="800"/>
              </a:spcBef>
            </a:pP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Coils are wound from a 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</a:rPr>
              <a:t>Rutherford-type cable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, composed of 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</a:rPr>
              <a:t>40 strands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 of </a:t>
            </a:r>
            <a:r>
              <a:rPr lang="en-GB" sz="1800" dirty="0">
                <a:solidFill>
                  <a:srgbClr val="61C4D3"/>
                </a:solidFill>
                <a:cs typeface="Times New Roman" panose="02020603050405020304" pitchFamily="18" charset="0"/>
              </a:rPr>
              <a:t>1 mm diameter 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and a </a:t>
            </a:r>
            <a:r>
              <a:rPr lang="en-GB" sz="1800" dirty="0">
                <a:solidFill>
                  <a:schemeClr val="accent3"/>
                </a:solidFill>
                <a:cs typeface="Times New Roman" panose="02020603050405020304" pitchFamily="18" charset="0"/>
              </a:rPr>
              <a:t>Cu/non-Cu ratio of ~1.</a:t>
            </a:r>
          </a:p>
          <a:p>
            <a:pPr>
              <a:spcBef>
                <a:spcPts val="800"/>
              </a:spcBef>
            </a:pP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Electromagnetic design has been optimized in 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</a:rPr>
              <a:t>ROXIE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 and 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</a:rPr>
              <a:t>OPERA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 to have a proper assessment of the </a:t>
            </a:r>
            <a:r>
              <a:rPr lang="en-GB" sz="1800" dirty="0">
                <a:solidFill>
                  <a:srgbClr val="61C4D3"/>
                </a:solidFill>
                <a:cs typeface="Times New Roman" panose="02020603050405020304" pitchFamily="18" charset="0"/>
              </a:rPr>
              <a:t>peak field in the straight section. 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8EDE70A2-4734-374F-B2C0-D7044964B1DF}"/>
              </a:ext>
            </a:extLst>
          </p:cNvPr>
          <p:cNvSpPr txBox="1">
            <a:spLocks/>
          </p:cNvSpPr>
          <p:nvPr/>
        </p:nvSpPr>
        <p:spPr>
          <a:xfrm>
            <a:off x="287167" y="317971"/>
            <a:ext cx="11461154" cy="4850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Exploring the Limits of Nb</a:t>
            </a:r>
            <a:r>
              <a:rPr lang="en-US" sz="2800" baseline="-25000" dirty="0"/>
              <a:t>3</a:t>
            </a:r>
            <a:r>
              <a:rPr lang="en-US" sz="2800" dirty="0"/>
              <a:t>Sn Technology: RMM Demonstrator (1/3)</a:t>
            </a:r>
            <a:endParaRPr lang="en-CH" dirty="0">
              <a:solidFill>
                <a:schemeClr val="accent3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9B5FF8-483B-6C8E-2C55-34FE418D64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3" r="16866"/>
          <a:stretch/>
        </p:blipFill>
        <p:spPr>
          <a:xfrm>
            <a:off x="8735167" y="3092956"/>
            <a:ext cx="3053633" cy="28042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915F19-A6A8-37CA-B9EC-B17A6AC02C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914"/>
          <a:stretch/>
        </p:blipFill>
        <p:spPr>
          <a:xfrm>
            <a:off x="8891337" y="802991"/>
            <a:ext cx="2793405" cy="19049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B44650-F12C-4819-D10C-154EF4BD9922}"/>
              </a:ext>
            </a:extLst>
          </p:cNvPr>
          <p:cNvSpPr txBox="1"/>
          <p:nvPr/>
        </p:nvSpPr>
        <p:spPr>
          <a:xfrm>
            <a:off x="9036202" y="2605384"/>
            <a:ext cx="25036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2D Electromagnetic Design of RMM Demonstrator at CERN</a:t>
            </a:r>
            <a:endParaRPr lang="en-GB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E2345C-24C1-7203-1C2B-9A32D20A0D2F}"/>
              </a:ext>
            </a:extLst>
          </p:cNvPr>
          <p:cNvSpPr txBox="1"/>
          <p:nvPr/>
        </p:nvSpPr>
        <p:spPr>
          <a:xfrm>
            <a:off x="9010146" y="5845151"/>
            <a:ext cx="2503673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3D Mechanical Design of RMM Demonstrator at CERN</a:t>
            </a:r>
            <a:endParaRPr lang="en-GB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A149EF-8203-1359-8F51-117CE38CC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4157" y="6237038"/>
            <a:ext cx="3869506" cy="581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D. Tommasini and J.-C. Perez </a:t>
            </a:r>
            <a:r>
              <a:rPr lang="en-US" altLang="en-US" sz="14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(CERN/TE-MSC)</a:t>
            </a:r>
            <a:endParaRPr lang="en-GB" altLang="en-US" sz="14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CB0F55D-1FB7-B9ED-F37A-DE5B71ECF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509231"/>
            <a:ext cx="1517702" cy="232864"/>
          </a:xfrm>
        </p:spPr>
        <p:txBody>
          <a:bodyPr anchor="ctr" anchorCtr="0"/>
          <a:lstStyle/>
          <a:p>
            <a:pPr algn="ctr"/>
            <a:r>
              <a:rPr lang="en-US" dirty="0"/>
              <a:t>26 June 2023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2F675D8-EDF7-DFF1-53C2-8726C6977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2000" y="6509231"/>
            <a:ext cx="4114800" cy="232864"/>
          </a:xfrm>
        </p:spPr>
        <p:txBody>
          <a:bodyPr anchor="ctr" anchorCtr="0"/>
          <a:lstStyle/>
          <a:p>
            <a:r>
              <a:rPr lang="en-US" sz="1000" dirty="0"/>
              <a:t>A. Devred, </a:t>
            </a:r>
            <a:r>
              <a:rPr lang="en-US" sz="1000" i="1" dirty="0"/>
              <a:t>et al.</a:t>
            </a:r>
            <a:r>
              <a:rPr lang="en-US" sz="1000" dirty="0"/>
              <a:t> | Superconducting Magnets &amp; Devices @CERN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4801956-2D9A-6C42-1349-7B73D6D8B0EA}"/>
              </a:ext>
            </a:extLst>
          </p:cNvPr>
          <p:cNvSpPr txBox="1">
            <a:spLocks/>
          </p:cNvSpPr>
          <p:nvPr/>
        </p:nvSpPr>
        <p:spPr>
          <a:xfrm>
            <a:off x="11296800" y="6509231"/>
            <a:ext cx="155940" cy="232864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B5EA5A-BC32-A742-B11B-8E7414D5B535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84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9C7057-73BB-9AB8-1AC3-13AB781FB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6809" y="4305677"/>
            <a:ext cx="2262600" cy="1672823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CBB4D82-78B3-80FE-9265-ACE5753AC799}"/>
              </a:ext>
            </a:extLst>
          </p:cNvPr>
          <p:cNvSpPr txBox="1">
            <a:spLocks/>
          </p:cNvSpPr>
          <p:nvPr/>
        </p:nvSpPr>
        <p:spPr>
          <a:xfrm>
            <a:off x="507256" y="974400"/>
            <a:ext cx="6310437" cy="51887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</a:pP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</a:rPr>
              <a:t>Coil preload targets 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are set to reach bore/peak fields      of </a:t>
            </a:r>
            <a:r>
              <a:rPr lang="en-GB" sz="1800" dirty="0">
                <a:solidFill>
                  <a:srgbClr val="61C4D3"/>
                </a:solidFill>
                <a:cs typeface="Times New Roman" panose="02020603050405020304" pitchFamily="18" charset="0"/>
              </a:rPr>
              <a:t>16.3/16.5 T.</a:t>
            </a:r>
          </a:p>
          <a:p>
            <a:pPr>
              <a:spcBef>
                <a:spcPts val="800"/>
              </a:spcBef>
            </a:pP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Assembly is driven by the 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</a:rPr>
              <a:t>strain measured on the shell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; keys’ thicknesses are increased until reaching the calculated strain corresponding to the preload target. </a:t>
            </a:r>
          </a:p>
          <a:p>
            <a:pPr>
              <a:spcBef>
                <a:spcPts val="800"/>
              </a:spcBef>
            </a:pP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</a:rPr>
              <a:t>At room temperature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, coils are preloaded to a level of about </a:t>
            </a:r>
            <a:r>
              <a:rPr lang="en-GB" sz="1800" dirty="0">
                <a:solidFill>
                  <a:srgbClr val="61C4D3"/>
                </a:solidFill>
                <a:cs typeface="Times New Roman" panose="02020603050405020304" pitchFamily="18" charset="0"/>
              </a:rPr>
              <a:t>50 MPa 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in average, while 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</a:rPr>
              <a:t>after cool-down, 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the coils undergo a prestress increase of about </a:t>
            </a:r>
            <a:r>
              <a:rPr lang="en-GB" sz="1800" dirty="0">
                <a:solidFill>
                  <a:srgbClr val="61C4D3"/>
                </a:solidFill>
                <a:cs typeface="Times New Roman" panose="02020603050405020304" pitchFamily="18" charset="0"/>
              </a:rPr>
              <a:t>100 MPa 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in average; as expected by design, the coil preload comes for </a:t>
            </a:r>
            <a:r>
              <a:rPr lang="en-GB" sz="1800" dirty="0">
                <a:solidFill>
                  <a:schemeClr val="accent3"/>
                </a:solidFill>
                <a:cs typeface="Times New Roman" panose="02020603050405020304" pitchFamily="18" charset="0"/>
              </a:rPr>
              <a:t>~50% from assembly 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and for </a:t>
            </a:r>
            <a:r>
              <a:rPr lang="en-GB" sz="1800" dirty="0">
                <a:solidFill>
                  <a:schemeClr val="accent3"/>
                </a:solidFill>
                <a:cs typeface="Times New Roman" panose="02020603050405020304" pitchFamily="18" charset="0"/>
              </a:rPr>
              <a:t>~50% from thermal shrinkage differentials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 during cooldown. </a:t>
            </a:r>
          </a:p>
          <a:p>
            <a:pPr>
              <a:spcBef>
                <a:spcPts val="800"/>
              </a:spcBef>
            </a:pP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To validate the 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</a:rPr>
              <a:t>force contact distribution 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during assembly, </a:t>
            </a:r>
            <a:r>
              <a:rPr lang="en-GB" sz="1800" dirty="0">
                <a:solidFill>
                  <a:srgbClr val="61C4D3"/>
                </a:solidFill>
                <a:cs typeface="Times New Roman" panose="02020603050405020304" pitchFamily="18" charset="0"/>
              </a:rPr>
              <a:t>pressure-sensitive film layers 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were added inside the coil pack; coil </a:t>
            </a:r>
            <a:r>
              <a:rPr lang="en-GB" sz="1800" dirty="0">
                <a:solidFill>
                  <a:schemeClr val="accent3"/>
                </a:solidFill>
                <a:cs typeface="Times New Roman" panose="02020603050405020304" pitchFamily="18" charset="0"/>
              </a:rPr>
              <a:t>shimming was optimized 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accordingly. </a:t>
            </a:r>
          </a:p>
          <a:p>
            <a:pPr>
              <a:spcBef>
                <a:spcPts val="800"/>
              </a:spcBef>
            </a:pP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Two magnets assemblies were performed and tested      (1) </a:t>
            </a:r>
            <a:r>
              <a:rPr lang="en-GB" sz="1800" b="1" dirty="0">
                <a:solidFill>
                  <a:schemeClr val="tx2"/>
                </a:solidFill>
                <a:cs typeface="Times New Roman" panose="02020603050405020304" pitchFamily="18" charset="0"/>
              </a:rPr>
              <a:t>RMM1a 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and (2)</a:t>
            </a:r>
            <a:r>
              <a:rPr lang="en-GB" sz="1800" b="1" dirty="0">
                <a:solidFill>
                  <a:schemeClr val="tx2"/>
                </a:solidFill>
                <a:cs typeface="Times New Roman" panose="02020603050405020304" pitchFamily="18" charset="0"/>
              </a:rPr>
              <a:t> RMM1b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 after curing an undesirable mechanical </a:t>
            </a:r>
            <a:r>
              <a:rPr lang="en-GB" sz="1800" dirty="0">
                <a:solidFill>
                  <a:schemeClr val="accent3"/>
                </a:solidFill>
                <a:cs typeface="Times New Roman" panose="02020603050405020304" pitchFamily="18" charset="0"/>
              </a:rPr>
              <a:t>radial interference between tie rods &amp; yoke.</a:t>
            </a:r>
          </a:p>
          <a:p>
            <a:pPr>
              <a:spcBef>
                <a:spcPts val="800"/>
              </a:spcBef>
            </a:pPr>
            <a:endParaRPr lang="en-GB" sz="1800" b="0" dirty="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>
              <a:spcBef>
                <a:spcPts val="800"/>
              </a:spcBef>
            </a:pPr>
            <a:endParaRPr lang="en-GB" sz="1800" b="0" dirty="0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8EDE70A2-4734-374F-B2C0-D7044964B1DF}"/>
              </a:ext>
            </a:extLst>
          </p:cNvPr>
          <p:cNvSpPr txBox="1">
            <a:spLocks/>
          </p:cNvSpPr>
          <p:nvPr/>
        </p:nvSpPr>
        <p:spPr>
          <a:xfrm>
            <a:off x="287167" y="317971"/>
            <a:ext cx="11443622" cy="5187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Exploring the Limits of Nb</a:t>
            </a:r>
            <a:r>
              <a:rPr lang="en-US" sz="2800" baseline="-25000" dirty="0"/>
              <a:t>3</a:t>
            </a:r>
            <a:r>
              <a:rPr lang="en-US" sz="2800" dirty="0"/>
              <a:t>Sn Technology: RMM Demonstrator (2/3)</a:t>
            </a:r>
            <a:endParaRPr lang="en-CH" sz="2800" dirty="0">
              <a:solidFill>
                <a:schemeClr val="accent3"/>
              </a:solidFill>
            </a:endParaRPr>
          </a:p>
          <a:p>
            <a:r>
              <a:rPr lang="en-US" dirty="0">
                <a:solidFill>
                  <a:schemeClr val="accent3"/>
                </a:solidFill>
              </a:rPr>
              <a:t> </a:t>
            </a:r>
            <a:endParaRPr lang="en-CH" dirty="0">
              <a:solidFill>
                <a:schemeClr val="accent3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23FCA42-678D-E996-CDC8-DEAC7FF649CC}"/>
              </a:ext>
            </a:extLst>
          </p:cNvPr>
          <p:cNvGrpSpPr>
            <a:grpSpLocks noChangeAspect="1"/>
          </p:cNvGrpSpPr>
          <p:nvPr/>
        </p:nvGrpSpPr>
        <p:grpSpPr>
          <a:xfrm>
            <a:off x="6957893" y="1126552"/>
            <a:ext cx="5051925" cy="2862606"/>
            <a:chOff x="5281951" y="1587792"/>
            <a:chExt cx="5462754" cy="3095398"/>
          </a:xfrm>
        </p:grpSpPr>
        <p:pic>
          <p:nvPicPr>
            <p:cNvPr id="7" name="Picture 6" descr="A picture containing indoor, factory, metal, device&#10;&#10;Description automatically generated">
              <a:extLst>
                <a:ext uri="{FF2B5EF4-FFF2-40B4-BE49-F238E27FC236}">
                  <a16:creationId xmlns:a16="http://schemas.microsoft.com/office/drawing/2014/main" id="{41E09CF2-5E59-CD3A-77CB-36373D0254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946" t="17586" r="13595" b="23138"/>
            <a:stretch/>
          </p:blipFill>
          <p:spPr>
            <a:xfrm>
              <a:off x="5281951" y="1587792"/>
              <a:ext cx="5462754" cy="3095398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E72B77A-CF27-C866-EFD5-761328C214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42200" y="2834481"/>
              <a:ext cx="2459428" cy="365919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2465C0-E253-E7F9-4D4B-27AD29AF1408}"/>
                </a:ext>
              </a:extLst>
            </p:cNvPr>
            <p:cNvSpPr txBox="1"/>
            <p:nvPr/>
          </p:nvSpPr>
          <p:spPr>
            <a:xfrm rot="21039621">
              <a:off x="7569678" y="3166391"/>
              <a:ext cx="1153206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2400" b="1" dirty="0">
                  <a:solidFill>
                    <a:schemeClr val="bg1"/>
                  </a:solidFill>
                </a:rPr>
                <a:t>1.2 m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4CEC8440-82B0-E7EA-A7A5-FDE334F89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4157" y="6246870"/>
            <a:ext cx="3869506" cy="581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E. Gautheron and J.-C. Perez </a:t>
            </a:r>
            <a:r>
              <a:rPr lang="en-US" altLang="en-US" sz="14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(CERN/TE-MSC)</a:t>
            </a:r>
            <a:endParaRPr lang="en-GB" altLang="en-US" sz="14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6D1AF4-480F-82C2-E3C5-2536942E995A}"/>
              </a:ext>
            </a:extLst>
          </p:cNvPr>
          <p:cNvSpPr txBox="1"/>
          <p:nvPr/>
        </p:nvSpPr>
        <p:spPr>
          <a:xfrm>
            <a:off x="6957894" y="3989160"/>
            <a:ext cx="50519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RMM Demonstrator Assembly at CERN</a:t>
            </a:r>
            <a:endParaRPr lang="en-GB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271169A-661D-2416-3DAF-95B90A9B7F37}"/>
              </a:ext>
            </a:extLst>
          </p:cNvPr>
          <p:cNvGrpSpPr/>
          <p:nvPr/>
        </p:nvGrpSpPr>
        <p:grpSpPr>
          <a:xfrm>
            <a:off x="7033442" y="4316186"/>
            <a:ext cx="2521447" cy="1633858"/>
            <a:chOff x="7033442" y="4292549"/>
            <a:chExt cx="2521447" cy="163385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9BC77C7-DA99-9FA4-6DF6-731C0F11B2B9}"/>
                </a:ext>
              </a:extLst>
            </p:cNvPr>
            <p:cNvGrpSpPr/>
            <p:nvPr/>
          </p:nvGrpSpPr>
          <p:grpSpPr>
            <a:xfrm>
              <a:off x="7033442" y="4292549"/>
              <a:ext cx="2291555" cy="1633858"/>
              <a:chOff x="9721145" y="34162"/>
              <a:chExt cx="2291555" cy="1633858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EF8E790-0BBD-D85D-B233-F8E845AE90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202392" y="34162"/>
                <a:ext cx="1810308" cy="1633858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1DC56CE-8CD2-7B3E-0813-066555D1B3B4}"/>
                  </a:ext>
                </a:extLst>
              </p:cNvPr>
              <p:cNvSpPr/>
              <p:nvPr/>
            </p:nvSpPr>
            <p:spPr>
              <a:xfrm>
                <a:off x="10370127" y="393983"/>
                <a:ext cx="62346" cy="190439"/>
              </a:xfrm>
              <a:prstGeom prst="rect">
                <a:avLst/>
              </a:prstGeom>
              <a:solidFill>
                <a:srgbClr val="03D70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F921168-2E76-317D-B229-52D2456BC1A8}"/>
                  </a:ext>
                </a:extLst>
              </p:cNvPr>
              <p:cNvSpPr/>
              <p:nvPr/>
            </p:nvSpPr>
            <p:spPr>
              <a:xfrm>
                <a:off x="10370127" y="631720"/>
                <a:ext cx="62346" cy="190439"/>
              </a:xfrm>
              <a:prstGeom prst="rect">
                <a:avLst/>
              </a:prstGeom>
              <a:solidFill>
                <a:srgbClr val="03D70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95B02C2-AC43-6CAF-354C-5502A5713059}"/>
                  </a:ext>
                </a:extLst>
              </p:cNvPr>
              <p:cNvSpPr/>
              <p:nvPr/>
            </p:nvSpPr>
            <p:spPr>
              <a:xfrm>
                <a:off x="10370127" y="874728"/>
                <a:ext cx="62346" cy="190439"/>
              </a:xfrm>
              <a:prstGeom prst="rect">
                <a:avLst/>
              </a:prstGeom>
              <a:solidFill>
                <a:srgbClr val="03D70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06F43AB-620A-0F6E-A249-291E1EDDE4CE}"/>
                  </a:ext>
                </a:extLst>
              </p:cNvPr>
              <p:cNvSpPr/>
              <p:nvPr/>
            </p:nvSpPr>
            <p:spPr>
              <a:xfrm>
                <a:off x="11026370" y="1270635"/>
                <a:ext cx="62346" cy="123825"/>
              </a:xfrm>
              <a:prstGeom prst="rect">
                <a:avLst/>
              </a:prstGeom>
              <a:solidFill>
                <a:srgbClr val="03D70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707188E-4916-E4F1-D524-6ED09B2126EF}"/>
                  </a:ext>
                </a:extLst>
              </p:cNvPr>
              <p:cNvSpPr/>
              <p:nvPr/>
            </p:nvSpPr>
            <p:spPr>
              <a:xfrm>
                <a:off x="11026370" y="1532124"/>
                <a:ext cx="62346" cy="123825"/>
              </a:xfrm>
              <a:prstGeom prst="rect">
                <a:avLst/>
              </a:prstGeom>
              <a:solidFill>
                <a:srgbClr val="03D70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1E1CB5C-8B2C-4BA5-A4EB-446A9DF438EF}"/>
                  </a:ext>
                </a:extLst>
              </p:cNvPr>
              <p:cNvSpPr txBox="1"/>
              <p:nvPr/>
            </p:nvSpPr>
            <p:spPr>
              <a:xfrm>
                <a:off x="9721145" y="152591"/>
                <a:ext cx="88807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fr-CH" sz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Bladders</a:t>
                </a:r>
                <a:r>
                  <a:rPr lang="fr-CH" sz="1600" dirty="0"/>
                  <a:t> </a:t>
                </a:r>
                <a:endParaRPr lang="en-GB" sz="1600" dirty="0"/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528DF908-FF72-A533-2756-529D6923DE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27970" y="435071"/>
                <a:ext cx="229119" cy="26773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935736D-4287-9419-155D-BF871CD60F2A}"/>
                </a:ext>
              </a:extLst>
            </p:cNvPr>
            <p:cNvSpPr txBox="1"/>
            <p:nvPr/>
          </p:nvSpPr>
          <p:spPr>
            <a:xfrm>
              <a:off x="8666816" y="4370194"/>
              <a:ext cx="88807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CH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Keys</a:t>
              </a:r>
              <a:r>
                <a:rPr lang="fr-CH" sz="1600" dirty="0"/>
                <a:t> </a:t>
              </a:r>
              <a:endParaRPr lang="en-GB" sz="1600" dirty="0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67A80A0-98CA-00FF-5E7C-CCB1B7A5C3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01013" y="4645495"/>
              <a:ext cx="710364" cy="88352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B6A060C-817F-8598-1FC4-D7977007BCE3}"/>
              </a:ext>
            </a:extLst>
          </p:cNvPr>
          <p:cNvSpPr txBox="1"/>
          <p:nvPr/>
        </p:nvSpPr>
        <p:spPr>
          <a:xfrm>
            <a:off x="6805678" y="5932550"/>
            <a:ext cx="53563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Coil Pre-Loading Concept (left) and Pressure Sensitive Films Results (right) </a:t>
            </a:r>
            <a:endParaRPr lang="en-GB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7559F5EA-1FD1-9E9E-34E2-C7344F08EF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509231"/>
            <a:ext cx="1517702" cy="232864"/>
          </a:xfrm>
        </p:spPr>
        <p:txBody>
          <a:bodyPr anchor="ctr" anchorCtr="0"/>
          <a:lstStyle/>
          <a:p>
            <a:pPr algn="ctr"/>
            <a:r>
              <a:rPr lang="en-US" dirty="0"/>
              <a:t>26 June 2023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89B9276F-0467-D081-9268-8AC0AD7BD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2000" y="6509231"/>
            <a:ext cx="4114800" cy="232864"/>
          </a:xfrm>
        </p:spPr>
        <p:txBody>
          <a:bodyPr anchor="ctr" anchorCtr="0"/>
          <a:lstStyle/>
          <a:p>
            <a:r>
              <a:rPr lang="en-US" sz="1000" dirty="0"/>
              <a:t>A. Devred, </a:t>
            </a:r>
            <a:r>
              <a:rPr lang="en-US" sz="1000" i="1" dirty="0"/>
              <a:t>et al.</a:t>
            </a:r>
            <a:r>
              <a:rPr lang="en-US" sz="1000" dirty="0"/>
              <a:t> | Superconducting Magnets &amp; Devices @CERN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44AEF99D-6F48-B39A-08E0-9387BFA402E2}"/>
              </a:ext>
            </a:extLst>
          </p:cNvPr>
          <p:cNvSpPr txBox="1">
            <a:spLocks/>
          </p:cNvSpPr>
          <p:nvPr/>
        </p:nvSpPr>
        <p:spPr>
          <a:xfrm>
            <a:off x="11296800" y="6509231"/>
            <a:ext cx="155940" cy="232864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B5EA5A-BC32-A742-B11B-8E7414D5B535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65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CBB4D82-78B3-80FE-9265-ACE5753AC799}"/>
              </a:ext>
            </a:extLst>
          </p:cNvPr>
          <p:cNvSpPr txBox="1">
            <a:spLocks/>
          </p:cNvSpPr>
          <p:nvPr/>
        </p:nvSpPr>
        <p:spPr>
          <a:xfrm>
            <a:off x="507258" y="902825"/>
            <a:ext cx="6332073" cy="51887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</a:pP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</a:rPr>
              <a:t>RMM1a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 reached the </a:t>
            </a:r>
            <a:r>
              <a:rPr lang="en-GB" sz="1800" dirty="0">
                <a:solidFill>
                  <a:srgbClr val="61C4D3"/>
                </a:solidFill>
                <a:cs typeface="Times New Roman" panose="02020603050405020304" pitchFamily="18" charset="0"/>
              </a:rPr>
              <a:t>16.5 T conductor peak field target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 at 1.9 K after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chemeClr val="accent3"/>
                </a:solidFill>
                <a:cs typeface="Times New Roman" panose="02020603050405020304" pitchFamily="18" charset="0"/>
              </a:rPr>
              <a:t>5 quenches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 and 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</a:rPr>
              <a:t>RMM1b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 after </a:t>
            </a:r>
            <a:r>
              <a:rPr lang="en-GB" sz="1800" dirty="0">
                <a:solidFill>
                  <a:schemeClr val="accent3"/>
                </a:solidFill>
                <a:cs typeface="Times New Roman" panose="02020603050405020304" pitchFamily="18" charset="0"/>
              </a:rPr>
              <a:t>6 quenches.</a:t>
            </a:r>
          </a:p>
          <a:p>
            <a:pPr>
              <a:spcBef>
                <a:spcPts val="800"/>
              </a:spcBef>
            </a:pPr>
            <a:r>
              <a:rPr lang="en-GB" sz="1800" dirty="0">
                <a:solidFill>
                  <a:srgbClr val="61C4D3"/>
                </a:solidFill>
                <a:cs typeface="Times New Roman" panose="02020603050405020304" pitchFamily="18" charset="0"/>
              </a:rPr>
              <a:t>A record conductor peak field of 16.7 T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was reached on 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</a:rPr>
              <a:t>RMM1b,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 corresponding to a calculated and </a:t>
            </a:r>
            <a:r>
              <a:rPr lang="en-GB" sz="1800" dirty="0">
                <a:solidFill>
                  <a:schemeClr val="accent3"/>
                </a:solidFill>
                <a:cs typeface="Times New Roman" panose="02020603050405020304" pitchFamily="18" charset="0"/>
              </a:rPr>
              <a:t>measured field of 16.5 T in the closed bore</a:t>
            </a:r>
            <a:r>
              <a:rPr lang="en-GB" sz="1800" b="0" dirty="0">
                <a:solidFill>
                  <a:schemeClr val="accent3"/>
                </a:solidFill>
                <a:cs typeface="Times New Roman" panose="02020603050405020304" pitchFamily="18" charset="0"/>
              </a:rPr>
              <a:t>.  </a:t>
            </a:r>
          </a:p>
          <a:p>
            <a:pPr>
              <a:spcBef>
                <a:spcPts val="800"/>
              </a:spcBef>
            </a:pP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Above target, the performance </a:t>
            </a:r>
            <a:r>
              <a:rPr lang="en-GB" sz="1800" b="0" dirty="0" err="1">
                <a:solidFill>
                  <a:schemeClr val="tx2"/>
                </a:solidFill>
                <a:cs typeface="Times New Roman" panose="02020603050405020304" pitchFamily="18" charset="0"/>
              </a:rPr>
              <a:t>appers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 rather 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</a:rPr>
              <a:t>erratic,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 likely due to 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</a:rPr>
              <a:t>mechanical limitations</a:t>
            </a:r>
            <a:endParaRPr lang="en-GB" sz="1800" b="0" dirty="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lvl="1">
              <a:spcBef>
                <a:spcPts val="400"/>
              </a:spcBef>
              <a:buFont typeface="Arial" panose="020B0604020202020204" pitchFamily="34" charset="0"/>
              <a:buChar char="‒"/>
            </a:pPr>
            <a:r>
              <a:rPr lang="en-GB" sz="1500" b="1" dirty="0">
                <a:solidFill>
                  <a:srgbClr val="61C4D3"/>
                </a:solidFill>
                <a:cs typeface="Times New Roman" panose="02020603050405020304" pitchFamily="18" charset="0"/>
              </a:rPr>
              <a:t>precursors</a:t>
            </a:r>
            <a:r>
              <a:rPr lang="en-GB" sz="1500" dirty="0">
                <a:solidFill>
                  <a:schemeClr val="tx2"/>
                </a:solidFill>
                <a:cs typeface="Times New Roman" panose="02020603050405020304" pitchFamily="18" charset="0"/>
              </a:rPr>
              <a:t> are observed in the quench signals;</a:t>
            </a:r>
          </a:p>
          <a:p>
            <a:pPr lvl="1">
              <a:spcBef>
                <a:spcPts val="400"/>
              </a:spcBef>
              <a:spcAft>
                <a:spcPts val="1200"/>
              </a:spcAft>
              <a:buFont typeface="Arial" panose="020B0604020202020204" pitchFamily="34" charset="0"/>
              <a:buChar char="‒"/>
            </a:pPr>
            <a:r>
              <a:rPr lang="en-GB" sz="1500" b="1" dirty="0">
                <a:solidFill>
                  <a:schemeClr val="accent3"/>
                </a:solidFill>
                <a:cs typeface="Times New Roman" panose="02020603050405020304" pitchFamily="18" charset="0"/>
              </a:rPr>
              <a:t>no sign of degradation </a:t>
            </a:r>
            <a:r>
              <a:rPr lang="en-GB" sz="1500" b="0" dirty="0">
                <a:solidFill>
                  <a:schemeClr val="tx2"/>
                </a:solidFill>
                <a:cs typeface="Times New Roman" panose="02020603050405020304" pitchFamily="18" charset="0"/>
              </a:rPr>
              <a:t>in the </a:t>
            </a:r>
            <a:r>
              <a:rPr lang="en-GB" sz="1500" b="0" i="1" dirty="0">
                <a:solidFill>
                  <a:schemeClr val="tx2"/>
                </a:solidFill>
                <a:cs typeface="Times New Roman" panose="02020603050405020304" pitchFamily="18" charset="0"/>
              </a:rPr>
              <a:t>V</a:t>
            </a:r>
            <a:r>
              <a:rPr lang="en-GB" sz="1500" b="0" dirty="0">
                <a:solidFill>
                  <a:schemeClr val="tx2"/>
                </a:solidFill>
                <a:cs typeface="Times New Roman" panose="02020603050405020304" pitchFamily="18" charset="0"/>
              </a:rPr>
              <a:t>-</a:t>
            </a:r>
            <a:r>
              <a:rPr lang="en-GB" sz="1500" b="0" i="1" dirty="0">
                <a:solidFill>
                  <a:schemeClr val="tx2"/>
                </a:solidFill>
                <a:cs typeface="Times New Roman" panose="02020603050405020304" pitchFamily="18" charset="0"/>
              </a:rPr>
              <a:t>I</a:t>
            </a:r>
            <a:r>
              <a:rPr lang="en-GB" sz="1500" b="0" dirty="0">
                <a:solidFill>
                  <a:schemeClr val="tx2"/>
                </a:solidFill>
                <a:cs typeface="Times New Roman" panose="02020603050405020304" pitchFamily="18" charset="0"/>
              </a:rPr>
              <a:t> measurements.</a:t>
            </a:r>
            <a:endParaRPr lang="en-GB" sz="1800" b="0" dirty="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>
              <a:spcBef>
                <a:spcPts val="800"/>
              </a:spcBef>
            </a:pP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</a:rPr>
              <a:t>About 68% 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of the quenches occur in the lower layer of  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</a:rPr>
              <a:t>one side coil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 (</a:t>
            </a:r>
            <a:r>
              <a:rPr lang="en-GB" sz="1800" b="0" dirty="0" err="1">
                <a:solidFill>
                  <a:schemeClr val="tx2"/>
                </a:solidFill>
                <a:cs typeface="Times New Roman" panose="02020603050405020304" pitchFamily="18" charset="0"/>
              </a:rPr>
              <a:t>eRMC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 #102), in the </a:t>
            </a:r>
            <a:r>
              <a:rPr lang="en-GB" sz="1800" dirty="0">
                <a:solidFill>
                  <a:srgbClr val="61C4D3"/>
                </a:solidFill>
                <a:cs typeface="Times New Roman" panose="02020603050405020304" pitchFamily="18" charset="0"/>
              </a:rPr>
              <a:t>high-field region 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and in the </a:t>
            </a:r>
            <a:r>
              <a:rPr lang="en-GB" sz="1800" dirty="0">
                <a:solidFill>
                  <a:schemeClr val="accent3"/>
                </a:solidFill>
                <a:cs typeface="Times New Roman" panose="02020603050405020304" pitchFamily="18" charset="0"/>
              </a:rPr>
              <a:t>straight section</a:t>
            </a:r>
            <a:r>
              <a:rPr lang="en-GB" sz="1800" b="0" dirty="0">
                <a:solidFill>
                  <a:schemeClr val="accent3"/>
                </a:solidFill>
                <a:cs typeface="Times New Roman" panose="02020603050405020304" pitchFamily="18" charset="0"/>
              </a:rPr>
              <a:t>. </a:t>
            </a:r>
          </a:p>
          <a:p>
            <a:pPr>
              <a:spcBef>
                <a:spcPts val="800"/>
              </a:spcBef>
            </a:pP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Only 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</a:rPr>
              <a:t>4 quenches 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occurred in the 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</a:rPr>
              <a:t>middle RMM coil    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which was the only 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</a:rPr>
              <a:t>virgin coil. </a:t>
            </a:r>
          </a:p>
          <a:p>
            <a:pPr>
              <a:spcBef>
                <a:spcPts val="800"/>
              </a:spcBef>
            </a:pP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Next step: 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</a:rPr>
              <a:t>RMM1c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 has been assembled with </a:t>
            </a:r>
            <a:r>
              <a:rPr lang="en-GB" sz="1800" dirty="0">
                <a:solidFill>
                  <a:schemeClr val="accent3"/>
                </a:solidFill>
                <a:cs typeface="Times New Roman" panose="02020603050405020304" pitchFamily="18" charset="0"/>
              </a:rPr>
              <a:t>increased shimming on top and bottom </a:t>
            </a:r>
            <a:r>
              <a:rPr lang="en-GB" sz="1800" dirty="0" err="1">
                <a:solidFill>
                  <a:schemeClr val="accent3"/>
                </a:solidFill>
                <a:cs typeface="Times New Roman" panose="02020603050405020304" pitchFamily="18" charset="0"/>
              </a:rPr>
              <a:t>eRMC</a:t>
            </a:r>
            <a:r>
              <a:rPr lang="en-GB" sz="1800" dirty="0">
                <a:solidFill>
                  <a:schemeClr val="accent3"/>
                </a:solidFill>
                <a:cs typeface="Times New Roman" panose="02020603050405020304" pitchFamily="18" charset="0"/>
              </a:rPr>
              <a:t> coils;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 powering tests to start at the </a:t>
            </a:r>
            <a:r>
              <a:rPr lang="en-GB" sz="1800" dirty="0">
                <a:solidFill>
                  <a:srgbClr val="61C4D3"/>
                </a:solidFill>
                <a:cs typeface="Times New Roman" panose="02020603050405020304" pitchFamily="18" charset="0"/>
              </a:rPr>
              <a:t>end of June 2023.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EF8544-017C-2FA2-357A-8B07C822B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145" y="4020181"/>
            <a:ext cx="3767279" cy="18587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45C40D-3D67-D1CB-A91B-9A8669880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9331" y="1043846"/>
            <a:ext cx="5195825" cy="21970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3AFE916-DE01-B55D-42BC-A2884FB135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622" b="31211"/>
          <a:stretch/>
        </p:blipFill>
        <p:spPr>
          <a:xfrm>
            <a:off x="10472574" y="4114800"/>
            <a:ext cx="1288691" cy="711842"/>
          </a:xfrm>
          <a:prstGeom prst="rect">
            <a:avLst/>
          </a:prstGeom>
        </p:spPr>
      </p:pic>
      <p:pic>
        <p:nvPicPr>
          <p:cNvPr id="17" name="Content Placeholder 4" descr="A picture containing text, furniture, table, sign&#10;&#10;Description automatically generated">
            <a:extLst>
              <a:ext uri="{FF2B5EF4-FFF2-40B4-BE49-F238E27FC236}">
                <a16:creationId xmlns:a16="http://schemas.microsoft.com/office/drawing/2014/main" id="{197C4AAC-0733-BCAC-46A7-F9A390DE18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4" r="9191" b="21497"/>
          <a:stretch/>
        </p:blipFill>
        <p:spPr>
          <a:xfrm>
            <a:off x="10472574" y="4884704"/>
            <a:ext cx="1288691" cy="7365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BBA3739-AC7B-604F-2143-496DCA0F8A62}"/>
              </a:ext>
            </a:extLst>
          </p:cNvPr>
          <p:cNvSpPr txBox="1">
            <a:spLocks/>
          </p:cNvSpPr>
          <p:nvPr/>
        </p:nvSpPr>
        <p:spPr>
          <a:xfrm>
            <a:off x="287167" y="317971"/>
            <a:ext cx="11443622" cy="5187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Exploring the Limits of Nb</a:t>
            </a:r>
            <a:r>
              <a:rPr lang="en-US" sz="2800" baseline="-25000" dirty="0"/>
              <a:t>3</a:t>
            </a:r>
            <a:r>
              <a:rPr lang="en-US" sz="2800" dirty="0"/>
              <a:t>Sn Technology: RMM Demonstrator (3/3)</a:t>
            </a:r>
            <a:endParaRPr lang="en-CH" sz="2800" dirty="0">
              <a:solidFill>
                <a:schemeClr val="accent3"/>
              </a:solidFill>
            </a:endParaRPr>
          </a:p>
          <a:p>
            <a:endParaRPr lang="en-CH" dirty="0">
              <a:solidFill>
                <a:schemeClr val="accent3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63CE8A-133B-76C4-BFF0-162DA76DD2AE}"/>
              </a:ext>
            </a:extLst>
          </p:cNvPr>
          <p:cNvSpPr txBox="1"/>
          <p:nvPr/>
        </p:nvSpPr>
        <p:spPr>
          <a:xfrm>
            <a:off x="7712242" y="3316001"/>
            <a:ext cx="358108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Quench Performance of RMM Demonstrator at CERN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F3FAE1-8739-2437-E431-24CA120E15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8030" y="3561109"/>
            <a:ext cx="3869506" cy="323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G. Willering </a:t>
            </a:r>
            <a:r>
              <a:rPr lang="en-US" altLang="en-US" sz="14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(CERN/TE-MSC)</a:t>
            </a:r>
            <a:endParaRPr lang="en-GB" altLang="en-US" sz="14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8BFC8A-AB04-7A3B-B4CC-4EABBE55B43C}"/>
              </a:ext>
            </a:extLst>
          </p:cNvPr>
          <p:cNvSpPr txBox="1"/>
          <p:nvPr/>
        </p:nvSpPr>
        <p:spPr>
          <a:xfrm>
            <a:off x="7712242" y="5877143"/>
            <a:ext cx="3581083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33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Probe Sensor &amp; Measurements Mounted           in Closed Cavity of RMM Demonstrator at CERN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49EDC9-341D-AAC5-2C15-F9F74A627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0347" y="6237038"/>
            <a:ext cx="2371578" cy="581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C. Petrone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(CERN/TE-MSC)</a:t>
            </a:r>
            <a:endParaRPr lang="en-GB" altLang="en-US" sz="14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0F25E9A-631E-2385-EFDC-6C0351D6BB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509231"/>
            <a:ext cx="1517702" cy="232864"/>
          </a:xfrm>
        </p:spPr>
        <p:txBody>
          <a:bodyPr anchor="ctr" anchorCtr="0"/>
          <a:lstStyle/>
          <a:p>
            <a:pPr algn="ctr"/>
            <a:r>
              <a:rPr lang="en-US" dirty="0"/>
              <a:t>26 June 2023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D020609-E1B8-4700-C5D5-195CBBD6A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2000" y="6509231"/>
            <a:ext cx="4114800" cy="232864"/>
          </a:xfrm>
        </p:spPr>
        <p:txBody>
          <a:bodyPr anchor="ctr" anchorCtr="0"/>
          <a:lstStyle/>
          <a:p>
            <a:r>
              <a:rPr lang="en-US" sz="1000" dirty="0"/>
              <a:t>A. Devred, </a:t>
            </a:r>
            <a:r>
              <a:rPr lang="en-US" sz="1000" i="1" dirty="0"/>
              <a:t>et al.</a:t>
            </a:r>
            <a:r>
              <a:rPr lang="en-US" sz="1000" dirty="0"/>
              <a:t> | Superconducting Magnets &amp; Devices @CERN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10D95F8-A0B1-8604-498F-5326A0D703F6}"/>
              </a:ext>
            </a:extLst>
          </p:cNvPr>
          <p:cNvSpPr txBox="1">
            <a:spLocks/>
          </p:cNvSpPr>
          <p:nvPr/>
        </p:nvSpPr>
        <p:spPr>
          <a:xfrm>
            <a:off x="11296800" y="6509231"/>
            <a:ext cx="155940" cy="232864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B5EA5A-BC32-A742-B11B-8E7414D5B535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9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BC5EC0-3DDA-30CD-3457-CD140C039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 descr="A screenshot of a computer screen&#10;&#10;Description automatically generated with low confidence">
            <a:extLst>
              <a:ext uri="{FF2B5EF4-FFF2-40B4-BE49-F238E27FC236}">
                <a16:creationId xmlns:a16="http://schemas.microsoft.com/office/drawing/2014/main" id="{758B16AD-6A86-3849-421E-C4A72F7DE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2332" y="722646"/>
            <a:ext cx="3852505" cy="32251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6427C2-D8BB-279D-E890-DDFAD66F23DA}"/>
              </a:ext>
            </a:extLst>
          </p:cNvPr>
          <p:cNvSpPr txBox="1"/>
          <p:nvPr/>
        </p:nvSpPr>
        <p:spPr>
          <a:xfrm>
            <a:off x="635619" y="900805"/>
            <a:ext cx="7081025" cy="33855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Ongoing work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Review of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past block-coil magnet programmes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(design and performances);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preliminary studies to </a:t>
            </a:r>
            <a:r>
              <a:rPr lang="en-GB" dirty="0">
                <a:solidFill>
                  <a:schemeClr val="tx2"/>
                </a:solidFill>
                <a:latin typeface="Arial"/>
              </a:rPr>
              <a:t>assess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influence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61C4D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different magnetic and mechanical parameters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on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61C4D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dipole magnet  performances;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lang="en-GB" dirty="0">
                <a:solidFill>
                  <a:schemeClr val="tx2"/>
                </a:solidFill>
                <a:latin typeface="Arial"/>
              </a:rPr>
              <a:t>assessment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 available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strands and cables characteristics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of the possibility of future developments;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lang="en-GB" dirty="0">
                <a:solidFill>
                  <a:schemeClr val="tx2"/>
                </a:solidFill>
                <a:latin typeface="Arial"/>
              </a:rPr>
              <a:t>It should be noted that </a:t>
            </a:r>
            <a:r>
              <a:rPr lang="en-GB" b="1" dirty="0">
                <a:solidFill>
                  <a:schemeClr val="accent5"/>
                </a:solidFill>
                <a:latin typeface="Arial"/>
              </a:rPr>
              <a:t>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GB" b="1" dirty="0">
                <a:solidFill>
                  <a:schemeClr val="accent5"/>
                </a:solidFill>
                <a:latin typeface="Arial"/>
              </a:rPr>
              <a:t>twin-</a:t>
            </a:r>
            <a:r>
              <a:rPr kumimoji="0" lang="en-GB" sz="1800" b="1" i="0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aperture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dipole magnet, with Nb</a:t>
            </a:r>
            <a:r>
              <a:rPr kumimoji="0" lang="en-GB" sz="1800" b="1" i="0" u="none" strike="noStrike" kern="1200" cap="none" spc="0" normalizeH="0" baseline="-2500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Sn block coils has never been built; </a:t>
            </a:r>
            <a:r>
              <a:rPr lang="en-GB" dirty="0">
                <a:solidFill>
                  <a:schemeClr val="tx2"/>
                </a:solidFill>
                <a:latin typeface="Arial"/>
              </a:rPr>
              <a:t>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 is a very challenging configuration.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464D31-78B0-3F72-07D1-70079CAFB2BF}"/>
              </a:ext>
            </a:extLst>
          </p:cNvPr>
          <p:cNvSpPr txBox="1"/>
          <p:nvPr/>
        </p:nvSpPr>
        <p:spPr>
          <a:xfrm>
            <a:off x="635619" y="4442637"/>
            <a:ext cx="10195865" cy="15696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Step-by-step approach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Produce and validate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block coils with flared ends: 2024;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Design and manufacture of a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61C4D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single aperture, 2-m long dipole magnet model: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61C4D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2025-2026;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Design and manufacture a </a:t>
            </a:r>
            <a:r>
              <a:rPr lang="en-GB" b="1" dirty="0">
                <a:solidFill>
                  <a:schemeClr val="accent3"/>
                </a:solidFill>
                <a:latin typeface="Arial"/>
              </a:rPr>
              <a:t>twin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aperture</a:t>
            </a:r>
            <a:r>
              <a:rPr lang="en-GB" b="1" dirty="0">
                <a:solidFill>
                  <a:schemeClr val="accent3"/>
                </a:solidFill>
                <a:latin typeface="Arial"/>
              </a:rPr>
              <a:t>,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2-m long dipole magnet model: 2026-2027.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2F6681-F6E4-AC06-C81E-0B2128A00FE8}"/>
              </a:ext>
            </a:extLst>
          </p:cNvPr>
          <p:cNvSpPr txBox="1"/>
          <p:nvPr/>
        </p:nvSpPr>
        <p:spPr>
          <a:xfrm>
            <a:off x="7964428" y="3806977"/>
            <a:ext cx="3328897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Conceptual Design of 14+ T Block Coil Design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CERN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327EA4-2640-95B0-0462-630BB32B1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9229" y="4332599"/>
            <a:ext cx="2382254" cy="581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J.-C. Perez </a:t>
            </a:r>
            <a:r>
              <a:rPr lang="en-US" altLang="en-US" sz="14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(CERN/TE-MSC)</a:t>
            </a:r>
            <a:endParaRPr lang="en-GB" altLang="en-US" sz="14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4FD73D51-0FA1-B43C-0E23-1D984D13F0E2}"/>
              </a:ext>
            </a:extLst>
          </p:cNvPr>
          <p:cNvSpPr txBox="1">
            <a:spLocks/>
          </p:cNvSpPr>
          <p:nvPr/>
        </p:nvSpPr>
        <p:spPr>
          <a:xfrm>
            <a:off x="287167" y="317971"/>
            <a:ext cx="11443622" cy="5187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14+ T Dipole Manet Development</a:t>
            </a:r>
          </a:p>
          <a:p>
            <a:endParaRPr lang="en-CH" dirty="0">
              <a:solidFill>
                <a:schemeClr val="accent3"/>
              </a:solidFill>
            </a:endParaRP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DD89113-B32B-6817-DB86-35A9CCA9B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509231"/>
            <a:ext cx="1517702" cy="232864"/>
          </a:xfrm>
        </p:spPr>
        <p:txBody>
          <a:bodyPr anchor="ctr" anchorCtr="0"/>
          <a:lstStyle/>
          <a:p>
            <a:pPr algn="ctr"/>
            <a:r>
              <a:rPr lang="en-US" dirty="0"/>
              <a:t>26 June 2023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DBC3DEC-7BB4-9117-3A24-7ABAFE758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2000" y="6509231"/>
            <a:ext cx="4114800" cy="232864"/>
          </a:xfrm>
        </p:spPr>
        <p:txBody>
          <a:bodyPr anchor="ctr" anchorCtr="0"/>
          <a:lstStyle/>
          <a:p>
            <a:r>
              <a:rPr lang="en-US" sz="1000" dirty="0"/>
              <a:t>A. Devred, </a:t>
            </a:r>
            <a:r>
              <a:rPr lang="en-US" sz="1000" i="1" dirty="0"/>
              <a:t>et al.</a:t>
            </a:r>
            <a:r>
              <a:rPr lang="en-US" sz="1000" dirty="0"/>
              <a:t> | Superconducting Magnets &amp; Devices @CERN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A9C84FD-891B-8334-E757-9E42456F2680}"/>
              </a:ext>
            </a:extLst>
          </p:cNvPr>
          <p:cNvSpPr txBox="1">
            <a:spLocks/>
          </p:cNvSpPr>
          <p:nvPr/>
        </p:nvSpPr>
        <p:spPr>
          <a:xfrm>
            <a:off x="11296800" y="6509231"/>
            <a:ext cx="155940" cy="232864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B5EA5A-BC32-A742-B11B-8E7414D5B535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37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B4524-BE31-BA5C-AECB-A09D42459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999" y="465591"/>
            <a:ext cx="11206973" cy="1116849"/>
          </a:xfrm>
        </p:spPr>
        <p:txBody>
          <a:bodyPr>
            <a:normAutofit/>
          </a:bodyPr>
          <a:lstStyle/>
          <a:p>
            <a:r>
              <a:rPr lang="en-GB" dirty="0"/>
              <a:t>and beyond FCC and Muon Collider accelerators…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C0B95F-C890-1AE8-BA04-4AE1E6C1C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800" y="6474306"/>
            <a:ext cx="215082" cy="246511"/>
          </a:xfrm>
        </p:spPr>
        <p:txBody>
          <a:bodyPr/>
          <a:lstStyle/>
          <a:p>
            <a:fld id="{490AA3F6-1618-3548-975A-DD1A2939A246}" type="slidenum">
              <a:rPr lang="fr-FR" smtClean="0"/>
              <a:t>4</a:t>
            </a:fld>
            <a:endParaRPr lang="fr-FR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22A71AB-2714-0F2B-E314-77F96D9017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9758141"/>
              </p:ext>
            </p:extLst>
          </p:nvPr>
        </p:nvGraphicFramePr>
        <p:xfrm>
          <a:off x="664282" y="1260236"/>
          <a:ext cx="11206974" cy="42486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8157">
                  <a:extLst>
                    <a:ext uri="{9D8B030D-6E8A-4147-A177-3AD203B41FA5}">
                      <a16:colId xmlns:a16="http://schemas.microsoft.com/office/drawing/2014/main" val="3025220532"/>
                    </a:ext>
                  </a:extLst>
                </a:gridCol>
                <a:gridCol w="1191546">
                  <a:extLst>
                    <a:ext uri="{9D8B030D-6E8A-4147-A177-3AD203B41FA5}">
                      <a16:colId xmlns:a16="http://schemas.microsoft.com/office/drawing/2014/main" val="1948359333"/>
                    </a:ext>
                  </a:extLst>
                </a:gridCol>
                <a:gridCol w="1771218">
                  <a:extLst>
                    <a:ext uri="{9D8B030D-6E8A-4147-A177-3AD203B41FA5}">
                      <a16:colId xmlns:a16="http://schemas.microsoft.com/office/drawing/2014/main" val="1599280333"/>
                    </a:ext>
                  </a:extLst>
                </a:gridCol>
                <a:gridCol w="2866151">
                  <a:extLst>
                    <a:ext uri="{9D8B030D-6E8A-4147-A177-3AD203B41FA5}">
                      <a16:colId xmlns:a16="http://schemas.microsoft.com/office/drawing/2014/main" val="1850483909"/>
                    </a:ext>
                  </a:extLst>
                </a:gridCol>
                <a:gridCol w="1524320">
                  <a:extLst>
                    <a:ext uri="{9D8B030D-6E8A-4147-A177-3AD203B41FA5}">
                      <a16:colId xmlns:a16="http://schemas.microsoft.com/office/drawing/2014/main" val="669157685"/>
                    </a:ext>
                  </a:extLst>
                </a:gridCol>
                <a:gridCol w="2565582">
                  <a:extLst>
                    <a:ext uri="{9D8B030D-6E8A-4147-A177-3AD203B41FA5}">
                      <a16:colId xmlns:a16="http://schemas.microsoft.com/office/drawing/2014/main" val="1595720294"/>
                    </a:ext>
                  </a:extLst>
                </a:gridCol>
              </a:tblGrid>
              <a:tr h="424862"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Dipoles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Quadrupoles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Undulators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/Wigglers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Detectors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Field (T)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5880089"/>
                  </a:ext>
                </a:extLst>
              </a:tr>
              <a:tr h="455209">
                <a:tc>
                  <a:txBody>
                    <a:bodyPr/>
                    <a:lstStyle/>
                    <a:p>
                      <a:r>
                        <a:rPr lang="en-US" sz="2000" dirty="0"/>
                        <a:t>FCC-</a:t>
                      </a:r>
                      <a:r>
                        <a:rPr lang="en-US" sz="2000" dirty="0" err="1"/>
                        <a:t>ee</a:t>
                      </a:r>
                      <a:endParaRPr lang="en-GB" sz="20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IR Quad </a:t>
                      </a:r>
                      <a:endParaRPr lang="en-GB" sz="20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ym typeface="Symbol" panose="05050102010706020507" pitchFamily="18" charset="2"/>
                        </a:rPr>
                        <a:t> </a:t>
                      </a:r>
                      <a:endParaRPr lang="en-GB" sz="20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&lt; 3 T</a:t>
                      </a:r>
                      <a:endParaRPr lang="en-GB" sz="20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86691"/>
                  </a:ext>
                </a:extLst>
              </a:tr>
              <a:tr h="455209">
                <a:tc>
                  <a:txBody>
                    <a:bodyPr/>
                    <a:lstStyle/>
                    <a:p>
                      <a:r>
                        <a:rPr lang="en-US" sz="2000" dirty="0"/>
                        <a:t>CEPC</a:t>
                      </a:r>
                      <a:endParaRPr lang="en-GB" sz="20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IR Quad</a:t>
                      </a:r>
                      <a:endParaRPr lang="en-GB" sz="20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ym typeface="Symbol" panose="05050102010706020507" pitchFamily="18" charset="2"/>
                        </a:rPr>
                        <a:t></a:t>
                      </a:r>
                      <a:endParaRPr lang="en-GB" sz="20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&lt; 5 T</a:t>
                      </a:r>
                      <a:endParaRPr lang="en-GB" sz="20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5046338"/>
                  </a:ext>
                </a:extLst>
              </a:tr>
              <a:tr h="455209">
                <a:tc>
                  <a:txBody>
                    <a:bodyPr/>
                    <a:lstStyle/>
                    <a:p>
                      <a:r>
                        <a:rPr lang="en-US" sz="2000" dirty="0"/>
                        <a:t>ILC</a:t>
                      </a:r>
                      <a:endParaRPr lang="en-GB" sz="20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ym typeface="Symbol" panose="05050102010706020507" pitchFamily="18" charset="2"/>
                        </a:rPr>
                        <a:t></a:t>
                      </a:r>
                      <a:endParaRPr lang="en-GB" sz="20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ym typeface="Symbol" panose="05050102010706020507" pitchFamily="18" charset="2"/>
                        </a:rPr>
                        <a:t></a:t>
                      </a:r>
                      <a:endParaRPr lang="en-GB" sz="20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ym typeface="Symbol" panose="05050102010706020507" pitchFamily="18" charset="2"/>
                        </a:rPr>
                        <a:t></a:t>
                      </a:r>
                      <a:endParaRPr lang="en-GB" sz="20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ym typeface="Symbol" panose="05050102010706020507" pitchFamily="18" charset="2"/>
                        </a:rPr>
                        <a:t></a:t>
                      </a:r>
                      <a:endParaRPr lang="en-GB" sz="20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&lt; 2 T</a:t>
                      </a:r>
                      <a:endParaRPr lang="en-GB" sz="20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563238"/>
                  </a:ext>
                </a:extLst>
              </a:tr>
              <a:tr h="455209">
                <a:tc>
                  <a:txBody>
                    <a:bodyPr/>
                    <a:lstStyle/>
                    <a:p>
                      <a:r>
                        <a:rPr lang="en-US" sz="2000" dirty="0"/>
                        <a:t>CLIC</a:t>
                      </a:r>
                      <a:endParaRPr lang="en-GB" sz="20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ym typeface="Symbol" panose="05050102010706020507" pitchFamily="18" charset="2"/>
                        </a:rPr>
                        <a:t></a:t>
                      </a:r>
                      <a:endParaRPr lang="en-GB" sz="20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ym typeface="Symbol" panose="05050102010706020507" pitchFamily="18" charset="2"/>
                        </a:rPr>
                        <a:t></a:t>
                      </a:r>
                      <a:endParaRPr lang="en-GB" sz="20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&lt; 2.5 T</a:t>
                      </a:r>
                      <a:endParaRPr lang="en-GB" sz="20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1028718"/>
                  </a:ext>
                </a:extLst>
              </a:tr>
              <a:tr h="455209">
                <a:tc>
                  <a:txBody>
                    <a:bodyPr/>
                    <a:lstStyle/>
                    <a:p>
                      <a:r>
                        <a:rPr lang="en-US" sz="2000" dirty="0"/>
                        <a:t>FCC-pp</a:t>
                      </a:r>
                      <a:endParaRPr lang="en-GB" sz="20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ym typeface="Symbol" panose="05050102010706020507" pitchFamily="18" charset="2"/>
                        </a:rPr>
                        <a:t></a:t>
                      </a:r>
                      <a:endParaRPr lang="en-GB" sz="20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ym typeface="Symbol" panose="05050102010706020507" pitchFamily="18" charset="2"/>
                        </a:rPr>
                        <a:t></a:t>
                      </a:r>
                      <a:endParaRPr lang="en-GB" sz="20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ym typeface="Symbol" panose="05050102010706020507" pitchFamily="18" charset="2"/>
                        </a:rPr>
                        <a:t></a:t>
                      </a:r>
                      <a:endParaRPr lang="en-GB" sz="20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16 T -20 T </a:t>
                      </a:r>
                      <a:endParaRPr lang="en-GB" sz="20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2739174"/>
                  </a:ext>
                </a:extLst>
              </a:tr>
              <a:tr h="455209">
                <a:tc>
                  <a:txBody>
                    <a:bodyPr/>
                    <a:lstStyle/>
                    <a:p>
                      <a:r>
                        <a:rPr lang="en-US" sz="2000" dirty="0" err="1"/>
                        <a:t>SppC</a:t>
                      </a:r>
                      <a:endParaRPr lang="en-GB" sz="20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ym typeface="Symbol" panose="05050102010706020507" pitchFamily="18" charset="2"/>
                        </a:rPr>
                        <a:t></a:t>
                      </a:r>
                      <a:endParaRPr lang="en-GB" sz="20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ym typeface="Symbol" panose="05050102010706020507" pitchFamily="18" charset="2"/>
                        </a:rPr>
                        <a:t></a:t>
                      </a:r>
                      <a:endParaRPr lang="en-GB" sz="20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ym typeface="Symbol" panose="05050102010706020507" pitchFamily="18" charset="2"/>
                        </a:rPr>
                        <a:t></a:t>
                      </a:r>
                      <a:endParaRPr lang="en-GB" sz="20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 T- 24 T</a:t>
                      </a:r>
                      <a:endParaRPr lang="en-GB" sz="20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2334624"/>
                  </a:ext>
                </a:extLst>
              </a:tr>
              <a:tr h="1092501">
                <a:tc>
                  <a:txBody>
                    <a:bodyPr/>
                    <a:lstStyle/>
                    <a:p>
                      <a:r>
                        <a:rPr lang="en-US" sz="2000" dirty="0"/>
                        <a:t>Muon Colliders</a:t>
                      </a:r>
                      <a:endParaRPr lang="en-GB" sz="20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ym typeface="Symbol" panose="05050102010706020507" pitchFamily="18" charset="2"/>
                        </a:rPr>
                        <a:t></a:t>
                      </a:r>
                      <a:endParaRPr lang="en-GB" sz="20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ym typeface="Symbol" panose="05050102010706020507" pitchFamily="18" charset="2"/>
                        </a:rPr>
                        <a:t></a:t>
                      </a:r>
                      <a:endParaRPr lang="en-GB" sz="20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ym typeface="Symbol" panose="05050102010706020507" pitchFamily="18" charset="2"/>
                        </a:rPr>
                        <a:t></a:t>
                      </a:r>
                      <a:endParaRPr lang="en-GB" sz="20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Solenoids </a:t>
                      </a:r>
                    </a:p>
                    <a:p>
                      <a:pPr algn="ctr"/>
                      <a:r>
                        <a:rPr lang="en-US" sz="2000" dirty="0"/>
                        <a:t>&gt; 10 T-20 T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785256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E80BCFDF-C55B-0344-74CD-F7224E2E1DD6}"/>
              </a:ext>
            </a:extLst>
          </p:cNvPr>
          <p:cNvSpPr/>
          <p:nvPr/>
        </p:nvSpPr>
        <p:spPr>
          <a:xfrm>
            <a:off x="671537" y="1657729"/>
            <a:ext cx="11195824" cy="1873405"/>
          </a:xfrm>
          <a:prstGeom prst="rect">
            <a:avLst/>
          </a:prstGeom>
          <a:solidFill>
            <a:schemeClr val="accent4">
              <a:alpha val="50000"/>
            </a:schemeClr>
          </a:solidFill>
          <a:ln w="3492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>
                <a:solidFill>
                  <a:schemeClr val="tx1"/>
                </a:solidFill>
              </a:rPr>
              <a:t>Beneficial Technology</a:t>
            </a:r>
            <a:endParaRPr lang="en-GB" sz="38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C01FC4-D3F9-E746-C70C-6A56318F7D8B}"/>
              </a:ext>
            </a:extLst>
          </p:cNvPr>
          <p:cNvSpPr txBox="1"/>
          <p:nvPr/>
        </p:nvSpPr>
        <p:spPr>
          <a:xfrm rot="16200000">
            <a:off x="-588052" y="2362933"/>
            <a:ext cx="18985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</a:rPr>
              <a:t>Higgs Factories</a:t>
            </a:r>
            <a:endParaRPr lang="en-GB" sz="2200" dirty="0">
              <a:solidFill>
                <a:srgbClr val="00B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415B1A-8E3A-0A6A-7CD0-C0D740BF59C7}"/>
              </a:ext>
            </a:extLst>
          </p:cNvPr>
          <p:cNvSpPr txBox="1"/>
          <p:nvPr/>
        </p:nvSpPr>
        <p:spPr>
          <a:xfrm rot="16200000">
            <a:off x="-648396" y="4332985"/>
            <a:ext cx="19449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</a:rPr>
              <a:t>Energy Frontier</a:t>
            </a:r>
            <a:endParaRPr lang="en-GB" sz="2200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CDE420-3E76-022E-86A3-CDB3BE611C26}"/>
              </a:ext>
            </a:extLst>
          </p:cNvPr>
          <p:cNvSpPr txBox="1"/>
          <p:nvPr/>
        </p:nvSpPr>
        <p:spPr>
          <a:xfrm>
            <a:off x="1692111" y="5608419"/>
            <a:ext cx="9288966" cy="707886"/>
          </a:xfrm>
          <a:prstGeom prst="rect">
            <a:avLst/>
          </a:prstGeom>
          <a:solidFill>
            <a:schemeClr val="accent1">
              <a:alpha val="31000"/>
            </a:schemeClr>
          </a:solidFill>
          <a:ln w="317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HTS for Sustainability: operation at higher temperatures (&gt; </a:t>
            </a:r>
            <a:r>
              <a:rPr lang="en-US" sz="2000" dirty="0" err="1"/>
              <a:t>LHe</a:t>
            </a:r>
            <a:r>
              <a:rPr lang="en-US" sz="2000" dirty="0"/>
              <a:t>) </a:t>
            </a:r>
          </a:p>
          <a:p>
            <a:pPr algn="ctr"/>
            <a:r>
              <a:rPr lang="en-US" sz="2000" dirty="0"/>
              <a:t>to minimize power consumption  </a:t>
            </a:r>
            <a:endParaRPr lang="en-GB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BB9302-4F8E-1364-2505-C9A6762D951C}"/>
              </a:ext>
            </a:extLst>
          </p:cNvPr>
          <p:cNvSpPr/>
          <p:nvPr/>
        </p:nvSpPr>
        <p:spPr>
          <a:xfrm>
            <a:off x="672383" y="3593726"/>
            <a:ext cx="11254007" cy="1915127"/>
          </a:xfrm>
          <a:prstGeom prst="rect">
            <a:avLst/>
          </a:prstGeom>
          <a:solidFill>
            <a:schemeClr val="accent4">
              <a:alpha val="50000"/>
            </a:schemeClr>
          </a:solidFill>
          <a:ln w="3492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>
                <a:solidFill>
                  <a:schemeClr val="tx1"/>
                </a:solidFill>
              </a:rPr>
              <a:t>HTS Enabling Technology</a:t>
            </a:r>
            <a:endParaRPr lang="en-GB" sz="380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9DE255-EE41-4861-B7A2-E946438BF6EA}"/>
              </a:ext>
            </a:extLst>
          </p:cNvPr>
          <p:cNvSpPr txBox="1"/>
          <p:nvPr/>
        </p:nvSpPr>
        <p:spPr>
          <a:xfrm>
            <a:off x="7288039" y="6441561"/>
            <a:ext cx="2498757" cy="307777"/>
          </a:xfrm>
          <a:prstGeom prst="rect">
            <a:avLst/>
          </a:prstGeom>
          <a:solidFill>
            <a:srgbClr val="1F497D"/>
          </a:solidFill>
        </p:spPr>
        <p:txBody>
          <a:bodyPr wrap="square">
            <a:spAutoFit/>
          </a:bodyPr>
          <a:lstStyle/>
          <a:p>
            <a:r>
              <a:rPr lang="en-GB" sz="1400" i="1" dirty="0">
                <a:solidFill>
                  <a:schemeClr val="bg1"/>
                </a:solidFill>
              </a:rPr>
              <a:t>Courtesy of Amalia Ballarino</a:t>
            </a:r>
          </a:p>
        </p:txBody>
      </p:sp>
    </p:spTree>
    <p:extLst>
      <p:ext uri="{BB962C8B-B14F-4D97-AF65-F5344CB8AC3E}">
        <p14:creationId xmlns:p14="http://schemas.microsoft.com/office/powerpoint/2010/main" val="276372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535DA0-068D-71C2-95F0-705A624D39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663" y="1173442"/>
            <a:ext cx="9032488" cy="1106536"/>
          </a:xfrm>
        </p:spPr>
        <p:txBody>
          <a:bodyPr>
            <a:normAutofit/>
          </a:bodyPr>
          <a:lstStyle/>
          <a:p>
            <a:r>
              <a:rPr lang="en-US" sz="1800" dirty="0"/>
              <a:t> HTS materials outperform LTS at higher field, but under-perform at low field</a:t>
            </a:r>
          </a:p>
          <a:p>
            <a:pPr marL="0" indent="0">
              <a:buNone/>
            </a:pPr>
            <a:r>
              <a:rPr lang="en-US" sz="1800" dirty="0"/>
              <a:t>=&gt; hybrid magnets are most efficient</a:t>
            </a:r>
          </a:p>
          <a:p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1DD150-D87D-1202-9E98-5E268884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hangingPunct="0"/>
            <a:r>
              <a:rPr lang="en-US" kern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The US Magnet Development Program - FCC Week 2023</a:t>
            </a:r>
            <a:endParaRPr lang="en-US" kern="0" dirty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73E850-7D97-F6EF-A065-FF7FFBB79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3337" y="0"/>
            <a:ext cx="9889513" cy="1106536"/>
          </a:xfrm>
        </p:spPr>
        <p:txBody>
          <a:bodyPr/>
          <a:lstStyle/>
          <a:p>
            <a:r>
              <a:rPr lang="en-US" dirty="0"/>
              <a:t>HTS vs LTS superconductors &amp; magnets – some key distinctions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B98E0404-69AA-FB6F-30B8-D7557F5BDB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" t="10773" r="899" b="1854"/>
          <a:stretch/>
        </p:blipFill>
        <p:spPr bwMode="auto">
          <a:xfrm>
            <a:off x="2163337" y="1871669"/>
            <a:ext cx="2146238" cy="13352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E9A268-69AC-E2E1-C6D4-4D12E9938EF7}"/>
              </a:ext>
            </a:extLst>
          </p:cNvPr>
          <p:cNvSpPr txBox="1"/>
          <p:nvPr/>
        </p:nvSpPr>
        <p:spPr>
          <a:xfrm>
            <a:off x="0" y="3206905"/>
            <a:ext cx="5383162" cy="2862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457200" hangingPunct="0"/>
            <a:r>
              <a:rPr lang="en-US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MDP seeks to address questions such as:</a:t>
            </a:r>
          </a:p>
          <a:p>
            <a:pPr marL="285750" indent="-285750" defTabSz="457200" hangingPunct="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What is the nature of accelerator magnet training? </a:t>
            </a:r>
            <a:b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</a:b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Can we reduce or eliminate it?</a:t>
            </a:r>
          </a:p>
          <a:p>
            <a:pPr marL="285750" indent="-285750" defTabSz="457200" hangingPunct="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What are the drivers and required operation margin for Nb</a:t>
            </a:r>
            <a:r>
              <a:rPr lang="en-US" kern="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3</a:t>
            </a: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Sn and HTS accelerator magnets?</a:t>
            </a:r>
          </a:p>
          <a:p>
            <a:pPr marL="285750" indent="-285750" defTabSz="457200" hangingPunct="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What are the mechanical limits and possible stress management approaches for Nb</a:t>
            </a:r>
            <a:r>
              <a:rPr lang="en-US" kern="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3</a:t>
            </a: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Sn and 20 T LTS/HTS magnets?</a:t>
            </a:r>
          </a:p>
          <a:p>
            <a:pPr marL="285750" indent="-285750" defTabSz="457200" hangingPunct="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What are the limitations on means to safely protect Nb</a:t>
            </a:r>
            <a:r>
              <a:rPr lang="en-US" kern="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3</a:t>
            </a: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Sn and HTS magnets?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65B2971-5B01-8B1A-1EC0-8E4B11242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hangingPunct="0"/>
            <a:r>
              <a:rPr lang="en-US" kern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6/07/2023</a:t>
            </a:r>
            <a:endParaRPr lang="en-US" kern="0" dirty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6F1B89-A118-8104-E526-0D301076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66861" y="3153401"/>
            <a:ext cx="260004" cy="338550"/>
          </a:xfrm>
        </p:spPr>
        <p:txBody>
          <a:bodyPr/>
          <a:lstStyle/>
          <a:p>
            <a:pPr defTabSz="457200" hangingPunct="0"/>
            <a:fld id="{86CB4B4D-7CA3-9044-876B-883B54F8677D}" type="slidenum">
              <a:rPr lang="en-US" kern="0"/>
              <a:pPr defTabSz="457200" hangingPunct="0"/>
              <a:t>40</a:t>
            </a:fld>
            <a:endParaRPr lang="en-US" kern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8E72941F-A980-A108-400F-692CD65B52E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077609" y="1555750"/>
            <a:ext cx="7003266" cy="4675188"/>
            <a:chOff x="3165" y="980"/>
            <a:chExt cx="4445" cy="2960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9B2D4044-DC06-057C-1F48-3388BE1B153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165" y="980"/>
              <a:ext cx="4438" cy="2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11" name="Group 205">
              <a:extLst>
                <a:ext uri="{FF2B5EF4-FFF2-40B4-BE49-F238E27FC236}">
                  <a16:creationId xmlns:a16="http://schemas.microsoft.com/office/drawing/2014/main" id="{7766CDCF-934D-7E66-2896-EEF0DFFD99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65" y="980"/>
              <a:ext cx="4445" cy="2945"/>
              <a:chOff x="3165" y="980"/>
              <a:chExt cx="4445" cy="2945"/>
            </a:xfrm>
          </p:grpSpPr>
          <p:sp>
            <p:nvSpPr>
              <p:cNvPr id="563" name="Freeform 5">
                <a:extLst>
                  <a:ext uri="{FF2B5EF4-FFF2-40B4-BE49-F238E27FC236}">
                    <a16:creationId xmlns:a16="http://schemas.microsoft.com/office/drawing/2014/main" id="{70B6BEB7-A45A-3758-226D-F1A3AF3BC9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5" y="980"/>
                <a:ext cx="4445" cy="2945"/>
              </a:xfrm>
              <a:custGeom>
                <a:avLst/>
                <a:gdLst>
                  <a:gd name="T0" fmla="*/ 0 w 9642"/>
                  <a:gd name="T1" fmla="*/ 6393 h 6393"/>
                  <a:gd name="T2" fmla="*/ 0 w 9642"/>
                  <a:gd name="T3" fmla="*/ 6393 h 6393"/>
                  <a:gd name="T4" fmla="*/ 9642 w 9642"/>
                  <a:gd name="T5" fmla="*/ 6393 h 6393"/>
                  <a:gd name="T6" fmla="*/ 9642 w 9642"/>
                  <a:gd name="T7" fmla="*/ 0 h 6393"/>
                  <a:gd name="T8" fmla="*/ 0 w 9642"/>
                  <a:gd name="T9" fmla="*/ 0 h 6393"/>
                  <a:gd name="T10" fmla="*/ 0 w 9642"/>
                  <a:gd name="T11" fmla="*/ 6393 h 6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42" h="6393">
                    <a:moveTo>
                      <a:pt x="0" y="6393"/>
                    </a:moveTo>
                    <a:lnTo>
                      <a:pt x="0" y="6393"/>
                    </a:lnTo>
                    <a:lnTo>
                      <a:pt x="9642" y="6393"/>
                    </a:lnTo>
                    <a:lnTo>
                      <a:pt x="9642" y="0"/>
                    </a:lnTo>
                    <a:lnTo>
                      <a:pt x="0" y="0"/>
                    </a:lnTo>
                    <a:lnTo>
                      <a:pt x="0" y="6393"/>
                    </a:lnTo>
                    <a:close/>
                  </a:path>
                </a:pathLst>
              </a:custGeom>
              <a:solidFill>
                <a:srgbClr val="0F70FA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4" name="Freeform 6">
                <a:extLst>
                  <a:ext uri="{FF2B5EF4-FFF2-40B4-BE49-F238E27FC236}">
                    <a16:creationId xmlns:a16="http://schemas.microsoft.com/office/drawing/2014/main" id="{886931CA-8165-1FBA-BD5C-4D8B8BE719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5" y="980"/>
                <a:ext cx="4445" cy="2945"/>
              </a:xfrm>
              <a:custGeom>
                <a:avLst/>
                <a:gdLst>
                  <a:gd name="T0" fmla="*/ 0 w 9642"/>
                  <a:gd name="T1" fmla="*/ 6393 h 6393"/>
                  <a:gd name="T2" fmla="*/ 0 w 9642"/>
                  <a:gd name="T3" fmla="*/ 6393 h 6393"/>
                  <a:gd name="T4" fmla="*/ 9642 w 9642"/>
                  <a:gd name="T5" fmla="*/ 6393 h 6393"/>
                  <a:gd name="T6" fmla="*/ 9642 w 9642"/>
                  <a:gd name="T7" fmla="*/ 0 h 6393"/>
                  <a:gd name="T8" fmla="*/ 0 w 9642"/>
                  <a:gd name="T9" fmla="*/ 0 h 6393"/>
                  <a:gd name="T10" fmla="*/ 0 w 9642"/>
                  <a:gd name="T11" fmla="*/ 6393 h 6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42" h="6393">
                    <a:moveTo>
                      <a:pt x="0" y="6393"/>
                    </a:moveTo>
                    <a:lnTo>
                      <a:pt x="0" y="6393"/>
                    </a:lnTo>
                    <a:lnTo>
                      <a:pt x="9642" y="6393"/>
                    </a:lnTo>
                    <a:lnTo>
                      <a:pt x="9642" y="0"/>
                    </a:lnTo>
                    <a:lnTo>
                      <a:pt x="0" y="0"/>
                    </a:lnTo>
                    <a:lnTo>
                      <a:pt x="0" y="639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5" name="Freeform 7">
                <a:extLst>
                  <a:ext uri="{FF2B5EF4-FFF2-40B4-BE49-F238E27FC236}">
                    <a16:creationId xmlns:a16="http://schemas.microsoft.com/office/drawing/2014/main" id="{C2AEA459-D1E5-A900-E6A0-90D88B6C17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5" y="980"/>
                <a:ext cx="4445" cy="2945"/>
              </a:xfrm>
              <a:custGeom>
                <a:avLst/>
                <a:gdLst>
                  <a:gd name="T0" fmla="*/ 0 w 9642"/>
                  <a:gd name="T1" fmla="*/ 6393 h 6393"/>
                  <a:gd name="T2" fmla="*/ 0 w 9642"/>
                  <a:gd name="T3" fmla="*/ 6393 h 6393"/>
                  <a:gd name="T4" fmla="*/ 9642 w 9642"/>
                  <a:gd name="T5" fmla="*/ 6393 h 6393"/>
                  <a:gd name="T6" fmla="*/ 9642 w 9642"/>
                  <a:gd name="T7" fmla="*/ 0 h 6393"/>
                  <a:gd name="T8" fmla="*/ 0 w 9642"/>
                  <a:gd name="T9" fmla="*/ 0 h 6393"/>
                  <a:gd name="T10" fmla="*/ 0 w 9642"/>
                  <a:gd name="T11" fmla="*/ 6393 h 6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42" h="6393">
                    <a:moveTo>
                      <a:pt x="0" y="6393"/>
                    </a:moveTo>
                    <a:lnTo>
                      <a:pt x="0" y="6393"/>
                    </a:lnTo>
                    <a:lnTo>
                      <a:pt x="9642" y="6393"/>
                    </a:lnTo>
                    <a:lnTo>
                      <a:pt x="9642" y="0"/>
                    </a:lnTo>
                    <a:lnTo>
                      <a:pt x="0" y="0"/>
                    </a:lnTo>
                    <a:lnTo>
                      <a:pt x="0" y="639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pic>
            <p:nvPicPr>
              <p:cNvPr id="1032" name="Picture 8">
                <a:extLst>
                  <a:ext uri="{FF2B5EF4-FFF2-40B4-BE49-F238E27FC236}">
                    <a16:creationId xmlns:a16="http://schemas.microsoft.com/office/drawing/2014/main" id="{7FCC4B13-6991-69DA-CC70-EFDC0C1F2B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58" y="980"/>
                <a:ext cx="4059" cy="29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66" name="Rectangle 9">
                <a:extLst>
                  <a:ext uri="{FF2B5EF4-FFF2-40B4-BE49-F238E27FC236}">
                    <a16:creationId xmlns:a16="http://schemas.microsoft.com/office/drawing/2014/main" id="{712CF077-6B11-2E17-E8DA-33BC561409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5" y="997"/>
                <a:ext cx="209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104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67" name="Rectangle 10">
                <a:extLst>
                  <a:ext uri="{FF2B5EF4-FFF2-40B4-BE49-F238E27FC236}">
                    <a16:creationId xmlns:a16="http://schemas.microsoft.com/office/drawing/2014/main" id="{1FAF6737-306D-9EBA-DC89-3EA5D77E09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7" y="1075"/>
                <a:ext cx="95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68" name="Rectangle 11">
                <a:extLst>
                  <a:ext uri="{FF2B5EF4-FFF2-40B4-BE49-F238E27FC236}">
                    <a16:creationId xmlns:a16="http://schemas.microsoft.com/office/drawing/2014/main" id="{FEB6AF50-921D-6A9C-70C2-AB167C7150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4" y="1076"/>
                <a:ext cx="81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b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69" name="Rectangle 12">
                <a:extLst>
                  <a:ext uri="{FF2B5EF4-FFF2-40B4-BE49-F238E27FC236}">
                    <a16:creationId xmlns:a16="http://schemas.microsoft.com/office/drawing/2014/main" id="{7C2C7C8B-47C4-BC30-4EE5-D5E266B131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0" y="1077"/>
                <a:ext cx="63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-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70" name="Rectangle 13">
                <a:extLst>
                  <a:ext uri="{FF2B5EF4-FFF2-40B4-BE49-F238E27FC236}">
                    <a16:creationId xmlns:a16="http://schemas.microsoft.com/office/drawing/2014/main" id="{20B85FF8-3C57-9149-E0A7-00257D82A4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9" y="1077"/>
                <a:ext cx="8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71" name="Rectangle 14">
                <a:extLst>
                  <a:ext uri="{FF2B5EF4-FFF2-40B4-BE49-F238E27FC236}">
                    <a16:creationId xmlns:a16="http://schemas.microsoft.com/office/drawing/2014/main" id="{45E248AD-C12F-C82C-30BD-7776F85355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4" y="1078"/>
                <a:ext cx="54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i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72" name="Rectangle 15">
                <a:extLst>
                  <a:ext uri="{FF2B5EF4-FFF2-40B4-BE49-F238E27FC236}">
                    <a16:creationId xmlns:a16="http://schemas.microsoft.com/office/drawing/2014/main" id="{F4D87F93-9D02-26F4-82BA-DB9184DAF5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5" y="1070"/>
                <a:ext cx="76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4.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73" name="Rectangle 16">
                <a:extLst>
                  <a:ext uri="{FF2B5EF4-FFF2-40B4-BE49-F238E27FC236}">
                    <a16:creationId xmlns:a16="http://schemas.microsoft.com/office/drawing/2014/main" id="{481D5D64-8E38-BD71-42FB-5101D66D1D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4" y="1070"/>
                <a:ext cx="59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2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74" name="Rectangle 17">
                <a:extLst>
                  <a:ext uri="{FF2B5EF4-FFF2-40B4-BE49-F238E27FC236}">
                    <a16:creationId xmlns:a16="http://schemas.microsoft.com/office/drawing/2014/main" id="{5D0C230F-3C0B-EBEB-9B5F-AA27E18EA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7" y="1070"/>
                <a:ext cx="75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K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75" name="Rectangle 18">
                <a:extLst>
                  <a:ext uri="{FF2B5EF4-FFF2-40B4-BE49-F238E27FC236}">
                    <a16:creationId xmlns:a16="http://schemas.microsoft.com/office/drawing/2014/main" id="{2E14694D-53BC-078B-0E1A-4CCAF5A729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7" y="1070"/>
                <a:ext cx="118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LHC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24" name="Rectangle 19">
                <a:extLst>
                  <a:ext uri="{FF2B5EF4-FFF2-40B4-BE49-F238E27FC236}">
                    <a16:creationId xmlns:a16="http://schemas.microsoft.com/office/drawing/2014/main" id="{2270910A-6EF8-C8D5-B7D5-C0854B2E04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7" y="1070"/>
                <a:ext cx="131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inser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25" name="Rectangle 20">
                <a:extLst>
                  <a:ext uri="{FF2B5EF4-FFF2-40B4-BE49-F238E27FC236}">
                    <a16:creationId xmlns:a16="http://schemas.microsoft.com/office/drawing/2014/main" id="{68EBD58A-72AB-EA43-4401-CF6370B643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1" y="1070"/>
                <a:ext cx="103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tion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26" name="Rectangle 21">
                <a:extLst>
                  <a:ext uri="{FF2B5EF4-FFF2-40B4-BE49-F238E27FC236}">
                    <a16:creationId xmlns:a16="http://schemas.microsoft.com/office/drawing/2014/main" id="{CA724A90-9568-9DEA-3727-10DD316E60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8" y="1138"/>
                <a:ext cx="5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q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27" name="Rectangle 22">
                <a:extLst>
                  <a:ext uri="{FF2B5EF4-FFF2-40B4-BE49-F238E27FC236}">
                    <a16:creationId xmlns:a16="http://schemas.microsoft.com/office/drawing/2014/main" id="{D9BCB2FB-5E92-80BF-0538-575CCEEAE4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8" y="1138"/>
                <a:ext cx="5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u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28" name="Rectangle 23">
                <a:extLst>
                  <a:ext uri="{FF2B5EF4-FFF2-40B4-BE49-F238E27FC236}">
                    <a16:creationId xmlns:a16="http://schemas.microsoft.com/office/drawing/2014/main" id="{63ECB91B-EF6E-D35D-F819-4FF0E0075B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6" y="1138"/>
                <a:ext cx="81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ad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29" name="Rectangle 24">
                <a:extLst>
                  <a:ext uri="{FF2B5EF4-FFF2-40B4-BE49-F238E27FC236}">
                    <a16:creationId xmlns:a16="http://schemas.microsoft.com/office/drawing/2014/main" id="{03B961FB-0714-767C-AD0D-E1D1FF64DB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1" y="1138"/>
                <a:ext cx="40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30" name="Rectangle 25">
                <a:extLst>
                  <a:ext uri="{FF2B5EF4-FFF2-40B4-BE49-F238E27FC236}">
                    <a16:creationId xmlns:a16="http://schemas.microsoft.com/office/drawing/2014/main" id="{1CD98856-F214-2E7F-7E4D-EFE1A9FCD0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8" y="1138"/>
                <a:ext cx="5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u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31" name="Rectangle 26">
                <a:extLst>
                  <a:ext uri="{FF2B5EF4-FFF2-40B4-BE49-F238E27FC236}">
                    <a16:creationId xmlns:a16="http://schemas.microsoft.com/office/drawing/2014/main" id="{AA0242A8-0194-4C08-561A-265497DF41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5" y="1138"/>
                <a:ext cx="5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p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33" name="Rectangle 27">
                <a:extLst>
                  <a:ext uri="{FF2B5EF4-FFF2-40B4-BE49-F238E27FC236}">
                    <a16:creationId xmlns:a16="http://schemas.microsoft.com/office/drawing/2014/main" id="{DC7A597B-312D-FA7E-406A-33C281AD5B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138"/>
                <a:ext cx="5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o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34" name="Rectangle 28">
                <a:extLst>
                  <a:ext uri="{FF2B5EF4-FFF2-40B4-BE49-F238E27FC236}">
                    <a16:creationId xmlns:a16="http://schemas.microsoft.com/office/drawing/2014/main" id="{C7D23079-6593-BB29-4BB4-FF390408C4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2" y="1138"/>
                <a:ext cx="35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l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35" name="Rectangle 29">
                <a:extLst>
                  <a:ext uri="{FF2B5EF4-FFF2-40B4-BE49-F238E27FC236}">
                    <a16:creationId xmlns:a16="http://schemas.microsoft.com/office/drawing/2014/main" id="{1238BA3D-8B3D-0A7C-96E3-5C9742E0E6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3" y="1138"/>
                <a:ext cx="5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36" name="Rectangle 30">
                <a:extLst>
                  <a:ext uri="{FF2B5EF4-FFF2-40B4-BE49-F238E27FC236}">
                    <a16:creationId xmlns:a16="http://schemas.microsoft.com/office/drawing/2014/main" id="{9B50BB2A-5765-EE14-616E-9BD22D8F86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9" y="1138"/>
                <a:ext cx="49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s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37" name="Rectangle 31">
                <a:extLst>
                  <a:ext uri="{FF2B5EF4-FFF2-40B4-BE49-F238E27FC236}">
                    <a16:creationId xmlns:a16="http://schemas.microsoft.com/office/drawing/2014/main" id="{ABEAFD81-F35B-06F6-4AEF-479F65963C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4" y="1138"/>
                <a:ext cx="38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38" name="Rectangle 32">
                <a:extLst>
                  <a:ext uri="{FF2B5EF4-FFF2-40B4-BE49-F238E27FC236}">
                    <a16:creationId xmlns:a16="http://schemas.microsoft.com/office/drawing/2014/main" id="{C8A88883-987B-2775-4E61-F1B1FF919B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0" y="1138"/>
                <a:ext cx="40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39" name="Rectangle 33">
                <a:extLst>
                  <a:ext uri="{FF2B5EF4-FFF2-40B4-BE49-F238E27FC236}">
                    <a16:creationId xmlns:a16="http://schemas.microsoft.com/office/drawing/2014/main" id="{9E984848-56BE-E7D1-F7B1-5ECED1F696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5" y="1138"/>
                <a:ext cx="81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40" name="Rectangle 34">
                <a:extLst>
                  <a:ext uri="{FF2B5EF4-FFF2-40B4-BE49-F238E27FC236}">
                    <a16:creationId xmlns:a16="http://schemas.microsoft.com/office/drawing/2014/main" id="{6B7148B5-8931-F306-3857-739875DA0E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0" y="1138"/>
                <a:ext cx="5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d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41" name="Rectangle 35">
                <a:extLst>
                  <a:ext uri="{FF2B5EF4-FFF2-40B4-BE49-F238E27FC236}">
                    <a16:creationId xmlns:a16="http://schemas.microsoft.com/office/drawing/2014/main" id="{8FEA08BB-57C4-F031-1741-E779792C24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5" y="1200"/>
                <a:ext cx="95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Bo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42" name="Rectangle 36">
                <a:extLst>
                  <a:ext uri="{FF2B5EF4-FFF2-40B4-BE49-F238E27FC236}">
                    <a16:creationId xmlns:a16="http://schemas.microsoft.com/office/drawing/2014/main" id="{D5BE54E4-2FA0-19B9-A6CE-8D171CDB44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1" y="1200"/>
                <a:ext cx="57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u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43" name="Rectangle 37">
                <a:extLst>
                  <a:ext uri="{FF2B5EF4-FFF2-40B4-BE49-F238E27FC236}">
                    <a16:creationId xmlns:a16="http://schemas.microsoft.com/office/drawing/2014/main" id="{3C7706B4-DDBF-F0E0-35FE-B2ED09CAD0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1" y="1200"/>
                <a:ext cx="73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tb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44" name="Rectangle 38">
                <a:extLst>
                  <a:ext uri="{FF2B5EF4-FFF2-40B4-BE49-F238E27FC236}">
                    <a16:creationId xmlns:a16="http://schemas.microsoft.com/office/drawing/2014/main" id="{F489DC35-FB6F-6E7F-4A87-94E8479B86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1" y="1200"/>
                <a:ext cx="57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o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45" name="Rectangle 39">
                <a:extLst>
                  <a:ext uri="{FF2B5EF4-FFF2-40B4-BE49-F238E27FC236}">
                    <a16:creationId xmlns:a16="http://schemas.microsoft.com/office/drawing/2014/main" id="{31207CE5-D9C4-1FF8-E3F9-16C66653D0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1" y="1200"/>
                <a:ext cx="57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u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46" name="Rectangle 40">
                <a:extLst>
                  <a:ext uri="{FF2B5EF4-FFF2-40B4-BE49-F238E27FC236}">
                    <a16:creationId xmlns:a16="http://schemas.microsoft.com/office/drawing/2014/main" id="{1486C7A7-507F-9613-AFED-D5BEC914BB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2" y="1200"/>
                <a:ext cx="38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l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47" name="Rectangle 41">
                <a:extLst>
                  <a:ext uri="{FF2B5EF4-FFF2-40B4-BE49-F238E27FC236}">
                    <a16:creationId xmlns:a16="http://schemas.microsoft.com/office/drawing/2014/main" id="{748DC129-0CC6-3432-D7BD-FE5F59F98A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3" y="1200"/>
                <a:ext cx="88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48" name="Rectangle 42">
                <a:extLst>
                  <a:ext uri="{FF2B5EF4-FFF2-40B4-BE49-F238E27FC236}">
                    <a16:creationId xmlns:a16="http://schemas.microsoft.com/office/drawing/2014/main" id="{692E4C03-9BB5-9506-FB62-A0A412BAAB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8" y="1200"/>
                <a:ext cx="81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al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49" name="Rectangle 43">
                <a:extLst>
                  <a:ext uri="{FF2B5EF4-FFF2-40B4-BE49-F238E27FC236}">
                    <a16:creationId xmlns:a16="http://schemas.microsoft.com/office/drawing/2014/main" id="{F835515A-1835-6F0A-DF6E-9FBA2BB79D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5" y="1200"/>
                <a:ext cx="47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.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50" name="Rectangle 44">
                <a:extLst>
                  <a:ext uri="{FF2B5EF4-FFF2-40B4-BE49-F238E27FC236}">
                    <a16:creationId xmlns:a16="http://schemas.microsoft.com/office/drawing/2014/main" id="{0F5BA3A1-31EF-05A6-3CC2-42FFB376E1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8" y="1200"/>
                <a:ext cx="83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20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51" name="Rectangle 45">
                <a:extLst>
                  <a:ext uri="{FF2B5EF4-FFF2-40B4-BE49-F238E27FC236}">
                    <a16:creationId xmlns:a16="http://schemas.microsoft.com/office/drawing/2014/main" id="{E6B2F61A-7F82-9B27-BAB8-2FF795EF98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1" y="1200"/>
                <a:ext cx="5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52" name="Rectangle 46">
                <a:extLst>
                  <a:ext uri="{FF2B5EF4-FFF2-40B4-BE49-F238E27FC236}">
                    <a16:creationId xmlns:a16="http://schemas.microsoft.com/office/drawing/2014/main" id="{E5ABD4A1-F448-2FF4-0A59-BD7FFAC818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4" y="1200"/>
                <a:ext cx="5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6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53" name="Rectangle 47">
                <a:extLst>
                  <a:ext uri="{FF2B5EF4-FFF2-40B4-BE49-F238E27FC236}">
                    <a16:creationId xmlns:a16="http://schemas.microsoft.com/office/drawing/2014/main" id="{95CB7101-0D93-D808-0987-85F77D4A15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3" y="1060"/>
                <a:ext cx="75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M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54" name="Rectangle 48">
                <a:extLst>
                  <a:ext uri="{FF2B5EF4-FFF2-40B4-BE49-F238E27FC236}">
                    <a16:creationId xmlns:a16="http://schemas.microsoft.com/office/drawing/2014/main" id="{96169962-F705-F71F-C422-A9CDD049F4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2" y="1060"/>
                <a:ext cx="87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ax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55" name="Rectangle 49">
                <a:extLst>
                  <a:ext uri="{FF2B5EF4-FFF2-40B4-BE49-F238E27FC236}">
                    <a16:creationId xmlns:a16="http://schemas.microsoft.com/office/drawing/2014/main" id="{2D140AAE-BE33-2FA0-93B3-8D2C6DC914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0" y="1060"/>
                <a:ext cx="3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i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56" name="Rectangle 50">
                <a:extLst>
                  <a:ext uri="{FF2B5EF4-FFF2-40B4-BE49-F238E27FC236}">
                    <a16:creationId xmlns:a16="http://schemas.microsoft.com/office/drawing/2014/main" id="{A22190DF-AE3D-2440-DFAF-7FC17A092B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2" y="1060"/>
                <a:ext cx="75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m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57" name="Rectangle 51">
                <a:extLst>
                  <a:ext uri="{FF2B5EF4-FFF2-40B4-BE49-F238E27FC236}">
                    <a16:creationId xmlns:a16="http://schemas.microsoft.com/office/drawing/2014/main" id="{822E28E8-15F3-93BE-92EB-532E261A8C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0" y="1060"/>
                <a:ext cx="7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al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58" name="Rectangle 52">
                <a:extLst>
                  <a:ext uri="{FF2B5EF4-FFF2-40B4-BE49-F238E27FC236}">
                    <a16:creationId xmlns:a16="http://schemas.microsoft.com/office/drawing/2014/main" id="{D5133B85-ED79-CA7B-38C7-43A92160D8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1" y="1060"/>
                <a:ext cx="68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Je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59" name="Rectangle 53">
                <a:extLst>
                  <a:ext uri="{FF2B5EF4-FFF2-40B4-BE49-F238E27FC236}">
                    <a16:creationId xmlns:a16="http://schemas.microsoft.com/office/drawing/2014/main" id="{0CCBBC7B-806F-6DD2-7E48-A0AC45955C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7" y="1060"/>
                <a:ext cx="85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60" name="Rectangle 54">
                <a:extLst>
                  <a:ext uri="{FF2B5EF4-FFF2-40B4-BE49-F238E27FC236}">
                    <a16:creationId xmlns:a16="http://schemas.microsoft.com/office/drawing/2014/main" id="{795502E8-2CE7-4B2D-0091-98A2CAC17A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0" y="1060"/>
                <a:ext cx="80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1.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61" name="Rectangle 55">
                <a:extLst>
                  <a:ext uri="{FF2B5EF4-FFF2-40B4-BE49-F238E27FC236}">
                    <a16:creationId xmlns:a16="http://schemas.microsoft.com/office/drawing/2014/main" id="{7DF5AE35-A007-6D3D-43A7-E6E6E8F930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1" y="1060"/>
                <a:ext cx="6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9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62" name="Rectangle 56">
                <a:extLst>
                  <a:ext uri="{FF2B5EF4-FFF2-40B4-BE49-F238E27FC236}">
                    <a16:creationId xmlns:a16="http://schemas.microsoft.com/office/drawing/2014/main" id="{30991104-0594-0430-7B9F-66CAE60757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9" y="1060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K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63" name="Rectangle 57">
                <a:extLst>
                  <a:ext uri="{FF2B5EF4-FFF2-40B4-BE49-F238E27FC236}">
                    <a16:creationId xmlns:a16="http://schemas.microsoft.com/office/drawing/2014/main" id="{89BAE6D2-0602-C141-5B7E-BAC359C839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9" y="1060"/>
                <a:ext cx="85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fo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64" name="Rectangle 58">
                <a:extLst>
                  <a:ext uri="{FF2B5EF4-FFF2-40B4-BE49-F238E27FC236}">
                    <a16:creationId xmlns:a16="http://schemas.microsoft.com/office/drawing/2014/main" id="{EA738390-35D4-D9EB-65E7-E8A25E34EE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52" y="1060"/>
                <a:ext cx="52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65" name="Rectangle 59">
                <a:extLst>
                  <a:ext uri="{FF2B5EF4-FFF2-40B4-BE49-F238E27FC236}">
                    <a16:creationId xmlns:a16="http://schemas.microsoft.com/office/drawing/2014/main" id="{6B07C9E2-6F5D-E035-732F-354F80E135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2" y="1060"/>
                <a:ext cx="135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entir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66" name="Rectangle 60">
                <a:extLst>
                  <a:ext uri="{FF2B5EF4-FFF2-40B4-BE49-F238E27FC236}">
                    <a16:creationId xmlns:a16="http://schemas.microsoft.com/office/drawing/2014/main" id="{51E04F9F-8470-57E1-E80D-A1EB41B44E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5" y="1060"/>
                <a:ext cx="56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67" name="Rectangle 61">
                <a:extLst>
                  <a:ext uri="{FF2B5EF4-FFF2-40B4-BE49-F238E27FC236}">
                    <a16:creationId xmlns:a16="http://schemas.microsoft.com/office/drawing/2014/main" id="{2873C8EF-BF84-46B6-3BEC-6DFB3ADF4B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4" y="1060"/>
                <a:ext cx="10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LHC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68" name="Rectangle 62">
                <a:extLst>
                  <a:ext uri="{FF2B5EF4-FFF2-40B4-BE49-F238E27FC236}">
                    <a16:creationId xmlns:a16="http://schemas.microsoft.com/office/drawing/2014/main" id="{EFB03BAD-6425-6F4A-610C-B76D0C34CE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90" y="1060"/>
                <a:ext cx="98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Nb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69" name="Rectangle 63">
                <a:extLst>
                  <a:ext uri="{FF2B5EF4-FFF2-40B4-BE49-F238E27FC236}">
                    <a16:creationId xmlns:a16="http://schemas.microsoft.com/office/drawing/2014/main" id="{D2B2C659-74F8-08E3-E9FE-B7EABD0991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6" y="1060"/>
                <a:ext cx="60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70" name="Rectangle 64">
                <a:extLst>
                  <a:ext uri="{FF2B5EF4-FFF2-40B4-BE49-F238E27FC236}">
                    <a16:creationId xmlns:a16="http://schemas.microsoft.com/office/drawing/2014/main" id="{8FCC92FB-AB5C-8896-4B2E-AE27EB4660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88" y="1060"/>
                <a:ext cx="38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i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71" name="Rectangle 65">
                <a:extLst>
                  <a:ext uri="{FF2B5EF4-FFF2-40B4-BE49-F238E27FC236}">
                    <a16:creationId xmlns:a16="http://schemas.microsoft.com/office/drawing/2014/main" id="{329246DD-5240-CE59-81CA-4074C46E2D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5" y="1126"/>
                <a:ext cx="53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s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72" name="Rectangle 66">
                <a:extLst>
                  <a:ext uri="{FF2B5EF4-FFF2-40B4-BE49-F238E27FC236}">
                    <a16:creationId xmlns:a16="http://schemas.microsoft.com/office/drawing/2014/main" id="{EBE1E0FC-5B25-AA08-CC04-4DF6597AEA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1" y="1126"/>
                <a:ext cx="40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73" name="Rectangle 67">
                <a:extLst>
                  <a:ext uri="{FF2B5EF4-FFF2-40B4-BE49-F238E27FC236}">
                    <a16:creationId xmlns:a16="http://schemas.microsoft.com/office/drawing/2014/main" id="{7595B746-C8D1-A310-C4B3-278470E11F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98" y="1126"/>
                <a:ext cx="4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74" name="Rectangle 68">
                <a:extLst>
                  <a:ext uri="{FF2B5EF4-FFF2-40B4-BE49-F238E27FC236}">
                    <a16:creationId xmlns:a16="http://schemas.microsoft.com/office/drawing/2014/main" id="{22BAA69B-CF34-1C13-B079-D88DC11299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5" y="1126"/>
                <a:ext cx="86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75" name="Rectangle 69">
                <a:extLst>
                  <a:ext uri="{FF2B5EF4-FFF2-40B4-BE49-F238E27FC236}">
                    <a16:creationId xmlns:a16="http://schemas.microsoft.com/office/drawing/2014/main" id="{5FC4F836-E7C1-2DEB-6832-E5885AE037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3" y="1126"/>
                <a:ext cx="55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d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76" name="Rectangle 70">
                <a:extLst>
                  <a:ext uri="{FF2B5EF4-FFF2-40B4-BE49-F238E27FC236}">
                    <a16:creationId xmlns:a16="http://schemas.microsoft.com/office/drawing/2014/main" id="{E8C9C88D-917E-9113-D18E-2A2CD43120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3" y="1126"/>
                <a:ext cx="5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p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77" name="Rectangle 71">
                <a:extLst>
                  <a:ext uri="{FF2B5EF4-FFF2-40B4-BE49-F238E27FC236}">
                    <a16:creationId xmlns:a16="http://schemas.microsoft.com/office/drawing/2014/main" id="{7FA07095-B86E-8ACD-853A-F58D420241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1" y="1126"/>
                <a:ext cx="40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78" name="Rectangle 72">
                <a:extLst>
                  <a:ext uri="{FF2B5EF4-FFF2-40B4-BE49-F238E27FC236}">
                    <a16:creationId xmlns:a16="http://schemas.microsoft.com/office/drawing/2014/main" id="{D5EE52DF-131C-B58A-43C6-B80B435288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6" y="1126"/>
                <a:ext cx="5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o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79" name="Rectangle 73">
                <a:extLst>
                  <a:ext uri="{FF2B5EF4-FFF2-40B4-BE49-F238E27FC236}">
                    <a16:creationId xmlns:a16="http://schemas.microsoft.com/office/drawing/2014/main" id="{600AED93-9BA5-0993-BED7-C8873F814B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74" y="1126"/>
                <a:ext cx="5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d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80" name="Rectangle 74">
                <a:extLst>
                  <a:ext uri="{FF2B5EF4-FFF2-40B4-BE49-F238E27FC236}">
                    <a16:creationId xmlns:a16="http://schemas.microsoft.com/office/drawing/2014/main" id="{936C4607-D13D-05ED-6D79-7CCE30244B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" y="1126"/>
                <a:ext cx="5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u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81" name="Rectangle 75">
                <a:extLst>
                  <a:ext uri="{FF2B5EF4-FFF2-40B4-BE49-F238E27FC236}">
                    <a16:creationId xmlns:a16="http://schemas.microsoft.com/office/drawing/2014/main" id="{FFFA0073-101B-C4E5-5BBD-84A8A3D254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0" y="1126"/>
                <a:ext cx="63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ct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82" name="Rectangle 76">
                <a:extLst>
                  <a:ext uri="{FF2B5EF4-FFF2-40B4-BE49-F238E27FC236}">
                    <a16:creationId xmlns:a16="http://schemas.microsoft.com/office/drawing/2014/main" id="{0E7A5541-9733-BDFB-3EA8-06B96A2B66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1" y="1126"/>
                <a:ext cx="3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i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83" name="Rectangle 77">
                <a:extLst>
                  <a:ext uri="{FF2B5EF4-FFF2-40B4-BE49-F238E27FC236}">
                    <a16:creationId xmlns:a16="http://schemas.microsoft.com/office/drawing/2014/main" id="{A9135A64-2BA8-B080-0657-4DCC0864E2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2" y="1126"/>
                <a:ext cx="5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o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84" name="Rectangle 78">
                <a:extLst>
                  <a:ext uri="{FF2B5EF4-FFF2-40B4-BE49-F238E27FC236}">
                    <a16:creationId xmlns:a16="http://schemas.microsoft.com/office/drawing/2014/main" id="{2B7A162A-9A07-F322-BE18-60C4B0D8B4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9" y="1126"/>
                <a:ext cx="5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85" name="Rectangle 79">
                <a:extLst>
                  <a:ext uri="{FF2B5EF4-FFF2-40B4-BE49-F238E27FC236}">
                    <a16:creationId xmlns:a16="http://schemas.microsoft.com/office/drawing/2014/main" id="{169FF499-B46C-2F08-F8E2-E28AF6A0C2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6" y="1126"/>
                <a:ext cx="36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(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86" name="Rectangle 80">
                <a:extLst>
                  <a:ext uri="{FF2B5EF4-FFF2-40B4-BE49-F238E27FC236}">
                    <a16:creationId xmlns:a16="http://schemas.microsoft.com/office/drawing/2014/main" id="{DB83C10D-D3FE-0048-F904-B1A6F64F17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1" y="1126"/>
                <a:ext cx="8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CE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87" name="Rectangle 81">
                <a:extLst>
                  <a:ext uri="{FF2B5EF4-FFF2-40B4-BE49-F238E27FC236}">
                    <a16:creationId xmlns:a16="http://schemas.microsoft.com/office/drawing/2014/main" id="{FACCECA4-2EBF-AA27-4074-09506AB772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09" y="1126"/>
                <a:ext cx="5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88" name="Rectangle 82">
                <a:extLst>
                  <a:ext uri="{FF2B5EF4-FFF2-40B4-BE49-F238E27FC236}">
                    <a16:creationId xmlns:a16="http://schemas.microsoft.com/office/drawing/2014/main" id="{55154FA4-41D2-C180-3D7C-AC7E901624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6" y="1126"/>
                <a:ext cx="5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89" name="Rectangle 83">
                <a:extLst>
                  <a:ext uri="{FF2B5EF4-FFF2-40B4-BE49-F238E27FC236}">
                    <a16:creationId xmlns:a16="http://schemas.microsoft.com/office/drawing/2014/main" id="{DBAA5D62-C8EF-EB26-D72F-6D5CAE694F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69" y="1126"/>
                <a:ext cx="36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-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90" name="Rectangle 84">
                <a:extLst>
                  <a:ext uri="{FF2B5EF4-FFF2-40B4-BE49-F238E27FC236}">
                    <a16:creationId xmlns:a16="http://schemas.microsoft.com/office/drawing/2014/main" id="{F0BB28D7-562F-FE6D-C473-9E50F0DDB8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5" y="1126"/>
                <a:ext cx="48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91" name="Rectangle 85">
                <a:extLst>
                  <a:ext uri="{FF2B5EF4-FFF2-40B4-BE49-F238E27FC236}">
                    <a16:creationId xmlns:a16="http://schemas.microsoft.com/office/drawing/2014/main" id="{4CFDA958-0BA7-B9F9-F7A8-B9D3D00922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09" y="1126"/>
                <a:ext cx="33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.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92" name="Rectangle 86">
                <a:extLst>
                  <a:ext uri="{FF2B5EF4-FFF2-40B4-BE49-F238E27FC236}">
                    <a16:creationId xmlns:a16="http://schemas.microsoft.com/office/drawing/2014/main" id="{F186C22B-A065-DD8D-1A5C-FC4A5C6E52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2" y="1126"/>
                <a:ext cx="89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Bo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93" name="Rectangle 87">
                <a:extLst>
                  <a:ext uri="{FF2B5EF4-FFF2-40B4-BE49-F238E27FC236}">
                    <a16:creationId xmlns:a16="http://schemas.microsoft.com/office/drawing/2014/main" id="{F9B7001D-2B61-35F0-8275-D32002D121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3" y="1126"/>
                <a:ext cx="5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u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94" name="Rectangle 88">
                <a:extLst>
                  <a:ext uri="{FF2B5EF4-FFF2-40B4-BE49-F238E27FC236}">
                    <a16:creationId xmlns:a16="http://schemas.microsoft.com/office/drawing/2014/main" id="{B5135D17-4BE1-B54D-F207-CA8A5BD4B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2" y="1126"/>
                <a:ext cx="69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tb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95" name="Rectangle 89">
                <a:extLst>
                  <a:ext uri="{FF2B5EF4-FFF2-40B4-BE49-F238E27FC236}">
                    <a16:creationId xmlns:a16="http://schemas.microsoft.com/office/drawing/2014/main" id="{54884186-7410-2DA3-FA53-6F1C8CEBBC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8" y="1126"/>
                <a:ext cx="5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o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96" name="Rectangle 90">
                <a:extLst>
                  <a:ext uri="{FF2B5EF4-FFF2-40B4-BE49-F238E27FC236}">
                    <a16:creationId xmlns:a16="http://schemas.microsoft.com/office/drawing/2014/main" id="{170E198E-7F5B-6FE6-43A8-E36C571758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86" y="1126"/>
                <a:ext cx="5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u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97" name="Rectangle 91">
                <a:extLst>
                  <a:ext uri="{FF2B5EF4-FFF2-40B4-BE49-F238E27FC236}">
                    <a16:creationId xmlns:a16="http://schemas.microsoft.com/office/drawing/2014/main" id="{371A83A1-5482-7605-FD0F-309EC7DE33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15" y="1126"/>
                <a:ext cx="36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l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98" name="Rectangle 92">
                <a:extLst>
                  <a:ext uri="{FF2B5EF4-FFF2-40B4-BE49-F238E27FC236}">
                    <a16:creationId xmlns:a16="http://schemas.microsoft.com/office/drawing/2014/main" id="{D7625901-6BF4-067D-F19B-78C9BC0A25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25" y="1126"/>
                <a:ext cx="57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'0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99" name="Rectangle 93">
                <a:extLst>
                  <a:ext uri="{FF2B5EF4-FFF2-40B4-BE49-F238E27FC236}">
                    <a16:creationId xmlns:a16="http://schemas.microsoft.com/office/drawing/2014/main" id="{1D4DAC89-0C2A-28F8-B5ED-BD7AF83EB9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65" y="1126"/>
                <a:ext cx="77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7).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00" name="Rectangle 94">
                <a:extLst>
                  <a:ext uri="{FF2B5EF4-FFF2-40B4-BE49-F238E27FC236}">
                    <a16:creationId xmlns:a16="http://schemas.microsoft.com/office/drawing/2014/main" id="{80D1D547-8391-A87F-379D-5711ADB02F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1" y="1185"/>
                <a:ext cx="66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01" name="Rectangle 95">
                <a:extLst>
                  <a:ext uri="{FF2B5EF4-FFF2-40B4-BE49-F238E27FC236}">
                    <a16:creationId xmlns:a16="http://schemas.microsoft.com/office/drawing/2014/main" id="{E9E92253-D012-D452-C3EB-C6B2F98513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5" y="1185"/>
                <a:ext cx="56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02" name="Rectangle 96">
                <a:extLst>
                  <a:ext uri="{FF2B5EF4-FFF2-40B4-BE49-F238E27FC236}">
                    <a16:creationId xmlns:a16="http://schemas.microsoft.com/office/drawing/2014/main" id="{E93134F8-FD6D-EE58-57E5-20B996F5A8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3" y="1185"/>
                <a:ext cx="56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d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03" name="Rectangle 97">
                <a:extLst>
                  <a:ext uri="{FF2B5EF4-FFF2-40B4-BE49-F238E27FC236}">
                    <a16:creationId xmlns:a16="http://schemas.microsoft.com/office/drawing/2014/main" id="{0509F7B7-1DAE-A288-50AE-D5A9E1FB28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5" y="1185"/>
                <a:ext cx="56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u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04" name="Rectangle 98">
                <a:extLst>
                  <a:ext uri="{FF2B5EF4-FFF2-40B4-BE49-F238E27FC236}">
                    <a16:creationId xmlns:a16="http://schemas.microsoft.com/office/drawing/2014/main" id="{A1729637-4FB2-4FD7-44AB-94F42836CD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5" y="1185"/>
                <a:ext cx="66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ci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05" name="Rectangle 99">
                <a:extLst>
                  <a:ext uri="{FF2B5EF4-FFF2-40B4-BE49-F238E27FC236}">
                    <a16:creationId xmlns:a16="http://schemas.microsoft.com/office/drawing/2014/main" id="{BDC6C5F9-8E06-6D1C-BE9E-D847CB2BC5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4" y="1185"/>
                <a:ext cx="56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06" name="Rectangle 100">
                <a:extLst>
                  <a:ext uri="{FF2B5EF4-FFF2-40B4-BE49-F238E27FC236}">
                    <a16:creationId xmlns:a16="http://schemas.microsoft.com/office/drawing/2014/main" id="{6B9BCBE7-61AF-132C-228C-EDED7B553C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74" y="1185"/>
                <a:ext cx="56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g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07" name="Rectangle 101">
                <a:extLst>
                  <a:ext uri="{FF2B5EF4-FFF2-40B4-BE49-F238E27FC236}">
                    <a16:creationId xmlns:a16="http://schemas.microsoft.com/office/drawing/2014/main" id="{017FFF29-48E5-F6CE-F317-C64ECA9860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4" y="1185"/>
                <a:ext cx="11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the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08" name="Rectangle 102">
                <a:extLst>
                  <a:ext uri="{FF2B5EF4-FFF2-40B4-BE49-F238E27FC236}">
                    <a16:creationId xmlns:a16="http://schemas.microsoft.com/office/drawing/2014/main" id="{51BADFFC-7D94-FDE2-0A3A-BC5FB862D9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6" y="1185"/>
                <a:ext cx="39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09" name="Rectangle 103">
                <a:extLst>
                  <a:ext uri="{FF2B5EF4-FFF2-40B4-BE49-F238E27FC236}">
                    <a16:creationId xmlns:a16="http://schemas.microsoft.com/office/drawing/2014/main" id="{BAF005A0-A8D6-DE62-C404-02EE409764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1" y="1185"/>
                <a:ext cx="5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10" name="Rectangle 104">
                <a:extLst>
                  <a:ext uri="{FF2B5EF4-FFF2-40B4-BE49-F238E27FC236}">
                    <a16:creationId xmlns:a16="http://schemas.microsoft.com/office/drawing/2014/main" id="{C0609189-6902-53E8-3786-E8101062AD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9" y="1185"/>
                <a:ext cx="67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m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11" name="Rectangle 105">
                <a:extLst>
                  <a:ext uri="{FF2B5EF4-FFF2-40B4-BE49-F238E27FC236}">
                    <a16:creationId xmlns:a16="http://schemas.microsoft.com/office/drawing/2014/main" id="{7CD5223A-E7C5-B041-037A-C8284285DE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2" y="1185"/>
                <a:ext cx="5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p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12" name="Rectangle 106">
                <a:extLst>
                  <a:ext uri="{FF2B5EF4-FFF2-40B4-BE49-F238E27FC236}">
                    <a16:creationId xmlns:a16="http://schemas.microsoft.com/office/drawing/2014/main" id="{F1818E39-CAC2-E266-D723-3F56488805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02" y="1185"/>
                <a:ext cx="5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13" name="Rectangle 107">
                <a:extLst>
                  <a:ext uri="{FF2B5EF4-FFF2-40B4-BE49-F238E27FC236}">
                    <a16:creationId xmlns:a16="http://schemas.microsoft.com/office/drawing/2014/main" id="{1D9B0F91-5E5E-550B-14DE-3BCD537CF5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9" y="1185"/>
                <a:ext cx="4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14" name="Rectangle 108">
                <a:extLst>
                  <a:ext uri="{FF2B5EF4-FFF2-40B4-BE49-F238E27FC236}">
                    <a16:creationId xmlns:a16="http://schemas.microsoft.com/office/drawing/2014/main" id="{80087CA6-F25B-F3C2-B55F-F53DA62630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45" y="1185"/>
                <a:ext cx="69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15" name="Rectangle 109">
                <a:extLst>
                  <a:ext uri="{FF2B5EF4-FFF2-40B4-BE49-F238E27FC236}">
                    <a16:creationId xmlns:a16="http://schemas.microsoft.com/office/drawing/2014/main" id="{1B0FF0DD-3F89-DC1A-3FCE-007FBD5731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9" y="1185"/>
                <a:ext cx="5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u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16" name="Rectangle 110">
                <a:extLst>
                  <a:ext uri="{FF2B5EF4-FFF2-40B4-BE49-F238E27FC236}">
                    <a16:creationId xmlns:a16="http://schemas.microsoft.com/office/drawing/2014/main" id="{EF6C9E89-0E1E-5AAC-FFD3-AEF1365337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7" y="1185"/>
                <a:ext cx="4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17" name="Rectangle 111">
                <a:extLst>
                  <a:ext uri="{FF2B5EF4-FFF2-40B4-BE49-F238E27FC236}">
                    <a16:creationId xmlns:a16="http://schemas.microsoft.com/office/drawing/2014/main" id="{9244799E-007D-3273-6665-E17818B108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33" y="1185"/>
                <a:ext cx="5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18" name="Rectangle 112">
                <a:extLst>
                  <a:ext uri="{FF2B5EF4-FFF2-40B4-BE49-F238E27FC236}">
                    <a16:creationId xmlns:a16="http://schemas.microsoft.com/office/drawing/2014/main" id="{23D8EFFA-6770-44AB-C11D-3F14080D3A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9" y="1185"/>
                <a:ext cx="60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fr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19" name="Rectangle 113">
                <a:extLst>
                  <a:ext uri="{FF2B5EF4-FFF2-40B4-BE49-F238E27FC236}">
                    <a16:creationId xmlns:a16="http://schemas.microsoft.com/office/drawing/2014/main" id="{E4AA2946-6447-2D1C-4139-D2A1BC456A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3" y="1185"/>
                <a:ext cx="106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om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20" name="Rectangle 114">
                <a:extLst>
                  <a:ext uri="{FF2B5EF4-FFF2-40B4-BE49-F238E27FC236}">
                    <a16:creationId xmlns:a16="http://schemas.microsoft.com/office/drawing/2014/main" id="{0CAEABC6-D9F7-BA1B-745C-53344FEFAF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69" y="1185"/>
                <a:ext cx="69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4.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21" name="Rectangle 115">
                <a:extLst>
                  <a:ext uri="{FF2B5EF4-FFF2-40B4-BE49-F238E27FC236}">
                    <a16:creationId xmlns:a16="http://schemas.microsoft.com/office/drawing/2014/main" id="{F2D53D12-0837-17BD-D76E-F4F5BCED18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15" y="1185"/>
                <a:ext cx="5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2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22" name="Rectangle 116">
                <a:extLst>
                  <a:ext uri="{FF2B5EF4-FFF2-40B4-BE49-F238E27FC236}">
                    <a16:creationId xmlns:a16="http://schemas.microsoft.com/office/drawing/2014/main" id="{A4C8944E-49A3-9F66-7830-07B7CFBB1B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5" y="1185"/>
                <a:ext cx="71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K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23" name="Rectangle 117">
                <a:extLst>
                  <a:ext uri="{FF2B5EF4-FFF2-40B4-BE49-F238E27FC236}">
                    <a16:creationId xmlns:a16="http://schemas.microsoft.com/office/drawing/2014/main" id="{58B635E3-F148-5EEA-B62E-2856297689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3" y="1247"/>
                <a:ext cx="57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p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24" name="Rectangle 118">
                <a:extLst>
                  <a:ext uri="{FF2B5EF4-FFF2-40B4-BE49-F238E27FC236}">
                    <a16:creationId xmlns:a16="http://schemas.microsoft.com/office/drawing/2014/main" id="{E13C3F39-ADDF-B570-3272-B5ED4D552B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35" y="1247"/>
                <a:ext cx="4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25" name="Rectangle 119">
                <a:extLst>
                  <a:ext uri="{FF2B5EF4-FFF2-40B4-BE49-F238E27FC236}">
                    <a16:creationId xmlns:a16="http://schemas.microsoft.com/office/drawing/2014/main" id="{A506BCB1-F77B-E46B-401C-7FFB2C4AFA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2" y="1247"/>
                <a:ext cx="57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o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26" name="Rectangle 120">
                <a:extLst>
                  <a:ext uri="{FF2B5EF4-FFF2-40B4-BE49-F238E27FC236}">
                    <a16:creationId xmlns:a16="http://schemas.microsoft.com/office/drawing/2014/main" id="{BEA5DD83-8FE8-38DE-A48D-6AA8D7135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3" y="1247"/>
                <a:ext cx="57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d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27" name="Rectangle 121">
                <a:extLst>
                  <a:ext uri="{FF2B5EF4-FFF2-40B4-BE49-F238E27FC236}">
                    <a16:creationId xmlns:a16="http://schemas.microsoft.com/office/drawing/2014/main" id="{71441723-BADC-E6FC-148C-E1D722BBF3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14" y="1247"/>
                <a:ext cx="57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u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28" name="Rectangle 122">
                <a:extLst>
                  <a:ext uri="{FF2B5EF4-FFF2-40B4-BE49-F238E27FC236}">
                    <a16:creationId xmlns:a16="http://schemas.microsoft.com/office/drawing/2014/main" id="{0F81CAC6-BF78-B7FF-1374-A435DD452B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5" y="1247"/>
                <a:ext cx="86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ce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29" name="Rectangle 123">
                <a:extLst>
                  <a:ext uri="{FF2B5EF4-FFF2-40B4-BE49-F238E27FC236}">
                    <a16:creationId xmlns:a16="http://schemas.microsoft.com/office/drawing/2014/main" id="{91774D1C-F5E6-A553-055A-B6BE2A57F2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4" y="1247"/>
                <a:ext cx="5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s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30" name="Rectangle 124">
                <a:extLst>
                  <a:ext uri="{FF2B5EF4-FFF2-40B4-BE49-F238E27FC236}">
                    <a16:creationId xmlns:a16="http://schemas.microsoft.com/office/drawing/2014/main" id="{C721F7A0-7899-5A59-CD4E-51270C5855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1" y="1247"/>
                <a:ext cx="7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31" name="Rectangle 125">
                <a:extLst>
                  <a:ext uri="{FF2B5EF4-FFF2-40B4-BE49-F238E27FC236}">
                    <a16:creationId xmlns:a16="http://schemas.microsoft.com/office/drawing/2014/main" id="{8EC80008-D60B-CD0B-4E6A-B9C9FDC7E0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7" y="1247"/>
                <a:ext cx="89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~3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32" name="Rectangle 126">
                <a:extLst>
                  <a:ext uri="{FF2B5EF4-FFF2-40B4-BE49-F238E27FC236}">
                    <a16:creationId xmlns:a16="http://schemas.microsoft.com/office/drawing/2014/main" id="{FFFD2266-FCED-763D-94CA-42B60E932F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4" y="1247"/>
                <a:ext cx="57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33" name="Rectangle 127">
                <a:extLst>
                  <a:ext uri="{FF2B5EF4-FFF2-40B4-BE49-F238E27FC236}">
                    <a16:creationId xmlns:a16="http://schemas.microsoft.com/office/drawing/2014/main" id="{F961F44B-3E76-B1F8-CD12-D85132AA94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4" y="1247"/>
                <a:ext cx="113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shif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34" name="Rectangle 128">
                <a:extLst>
                  <a:ext uri="{FF2B5EF4-FFF2-40B4-BE49-F238E27FC236}">
                    <a16:creationId xmlns:a16="http://schemas.microsoft.com/office/drawing/2014/main" id="{33E8962D-0C23-8799-9BED-48EFFD3A5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51" y="1247"/>
                <a:ext cx="41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35" name="Rectangle 129">
                <a:extLst>
                  <a:ext uri="{FF2B5EF4-FFF2-40B4-BE49-F238E27FC236}">
                    <a16:creationId xmlns:a16="http://schemas.microsoft.com/office/drawing/2014/main" id="{EB0081E4-D761-C309-3584-F205C211A5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68" y="1247"/>
                <a:ext cx="9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in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36" name="Rectangle 130">
                <a:extLst>
                  <a:ext uri="{FF2B5EF4-FFF2-40B4-BE49-F238E27FC236}">
                    <a16:creationId xmlns:a16="http://schemas.microsoft.com/office/drawing/2014/main" id="{F9CEF99D-DD3A-9E08-8C7A-13061B9C71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2" y="1247"/>
                <a:ext cx="6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Je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37" name="Rectangle 131">
                <a:extLst>
                  <a:ext uri="{FF2B5EF4-FFF2-40B4-BE49-F238E27FC236}">
                    <a16:creationId xmlns:a16="http://schemas.microsoft.com/office/drawing/2014/main" id="{8562AB26-1056-D314-6BD8-04D94AD1DC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5" y="1247"/>
                <a:ext cx="78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fo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38" name="Rectangle 132">
                <a:extLst>
                  <a:ext uri="{FF2B5EF4-FFF2-40B4-BE49-F238E27FC236}">
                    <a16:creationId xmlns:a16="http://schemas.microsoft.com/office/drawing/2014/main" id="{DC0E9B52-49B0-7B3E-390E-3DF403251E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3" y="1247"/>
                <a:ext cx="48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39" name="Rectangle 133">
                <a:extLst>
                  <a:ext uri="{FF2B5EF4-FFF2-40B4-BE49-F238E27FC236}">
                    <a16:creationId xmlns:a16="http://schemas.microsoft.com/office/drawing/2014/main" id="{8DF105C4-F1DA-7D5E-F059-B56301AB25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32" y="1247"/>
                <a:ext cx="83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Nb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40" name="Rectangle 134">
                <a:extLst>
                  <a:ext uri="{FF2B5EF4-FFF2-40B4-BE49-F238E27FC236}">
                    <a16:creationId xmlns:a16="http://schemas.microsoft.com/office/drawing/2014/main" id="{1AEBAB2D-1624-0F28-5AF3-46B7B93E4F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94" y="1247"/>
                <a:ext cx="37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-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41" name="Rectangle 135">
                <a:extLst>
                  <a:ext uri="{FF2B5EF4-FFF2-40B4-BE49-F238E27FC236}">
                    <a16:creationId xmlns:a16="http://schemas.microsoft.com/office/drawing/2014/main" id="{0383A833-CF72-E6A2-1735-2F4E678DA3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11" y="1247"/>
                <a:ext cx="49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42" name="Rectangle 136">
                <a:extLst>
                  <a:ext uri="{FF2B5EF4-FFF2-40B4-BE49-F238E27FC236}">
                    <a16:creationId xmlns:a16="http://schemas.microsoft.com/office/drawing/2014/main" id="{74F00131-DB48-5D64-B868-9DF6A86964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39" y="1247"/>
                <a:ext cx="31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i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43" name="Rectangle 137">
                <a:extLst>
                  <a:ext uri="{FF2B5EF4-FFF2-40B4-BE49-F238E27FC236}">
                    <a16:creationId xmlns:a16="http://schemas.microsoft.com/office/drawing/2014/main" id="{73969E41-49E4-6B64-5970-BD5D770227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78" y="1096"/>
                <a:ext cx="97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44" name="Rectangle 138">
                <a:extLst>
                  <a:ext uri="{FF2B5EF4-FFF2-40B4-BE49-F238E27FC236}">
                    <a16:creationId xmlns:a16="http://schemas.microsoft.com/office/drawing/2014/main" id="{DD3DC2E9-DEBE-9B79-45CB-2548A6B748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29" y="1096"/>
                <a:ext cx="93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45" name="Rectangle 139">
                <a:extLst>
                  <a:ext uri="{FF2B5EF4-FFF2-40B4-BE49-F238E27FC236}">
                    <a16:creationId xmlns:a16="http://schemas.microsoft.com/office/drawing/2014/main" id="{F3D57B9C-014D-6852-55BB-59B9B2E805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75" y="1096"/>
                <a:ext cx="93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B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46" name="Rectangle 140">
                <a:extLst>
                  <a:ext uri="{FF2B5EF4-FFF2-40B4-BE49-F238E27FC236}">
                    <a16:creationId xmlns:a16="http://schemas.microsoft.com/office/drawing/2014/main" id="{AB85D9B4-532B-E3A9-FC56-DDD5425A50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26" y="1096"/>
                <a:ext cx="162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CO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47" name="Rectangle 141">
                <a:extLst>
                  <a:ext uri="{FF2B5EF4-FFF2-40B4-BE49-F238E27FC236}">
                    <a16:creationId xmlns:a16="http://schemas.microsoft.com/office/drawing/2014/main" id="{484CC070-11FF-4E41-DF68-ADB2ACF878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44" y="1096"/>
                <a:ext cx="126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BI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48" name="Rectangle 142">
                <a:extLst>
                  <a:ext uri="{FF2B5EF4-FFF2-40B4-BE49-F238E27FC236}">
                    <a16:creationId xmlns:a16="http://schemas.microsoft.com/office/drawing/2014/main" id="{A8CB7FFA-C4A6-8186-75C2-12A17570EF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1" y="1096"/>
                <a:ext cx="64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|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49" name="Rectangle 143">
                <a:extLst>
                  <a:ext uri="{FF2B5EF4-FFF2-40B4-BE49-F238E27FC236}">
                    <a16:creationId xmlns:a16="http://schemas.microsoft.com/office/drawing/2014/main" id="{6788CEEC-B1ED-C723-96D8-6E71F395BF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40" y="1096"/>
                <a:ext cx="86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50" name="Rectangle 144">
                <a:extLst>
                  <a:ext uri="{FF2B5EF4-FFF2-40B4-BE49-F238E27FC236}">
                    <a16:creationId xmlns:a16="http://schemas.microsoft.com/office/drawing/2014/main" id="{9F3CD177-2B74-4222-EB41-A5EA430B65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77" y="1096"/>
                <a:ext cx="129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ap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51" name="Rectangle 145">
                <a:extLst>
                  <a:ext uri="{FF2B5EF4-FFF2-40B4-BE49-F238E27FC236}">
                    <a16:creationId xmlns:a16="http://schemas.microsoft.com/office/drawing/2014/main" id="{E06A40A6-1BE2-C46C-6CDC-BFF731FC20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64" y="1096"/>
                <a:ext cx="83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52" name="Rectangle 146">
                <a:extLst>
                  <a:ext uri="{FF2B5EF4-FFF2-40B4-BE49-F238E27FC236}">
                    <a16:creationId xmlns:a16="http://schemas.microsoft.com/office/drawing/2014/main" id="{44CF760D-5EDD-F109-5058-5B10A7D00B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06" y="1096"/>
                <a:ext cx="89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P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53" name="Rectangle 147">
                <a:extLst>
                  <a:ext uri="{FF2B5EF4-FFF2-40B4-BE49-F238E27FC236}">
                    <a16:creationId xmlns:a16="http://schemas.microsoft.com/office/drawing/2014/main" id="{22874426-20E5-0322-57EB-BF2AB39AE3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53" y="1096"/>
                <a:ext cx="54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l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54" name="Rectangle 148">
                <a:extLst>
                  <a:ext uri="{FF2B5EF4-FFF2-40B4-BE49-F238E27FC236}">
                    <a16:creationId xmlns:a16="http://schemas.microsoft.com/office/drawing/2014/main" id="{2A2AF6FC-FB59-B0E4-4794-B6EA159C1C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69" y="1096"/>
                <a:ext cx="12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55" name="Rectangle 149">
                <a:extLst>
                  <a:ext uri="{FF2B5EF4-FFF2-40B4-BE49-F238E27FC236}">
                    <a16:creationId xmlns:a16="http://schemas.microsoft.com/office/drawing/2014/main" id="{A8C757A9-096E-76D5-87A9-316742F5E1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2" y="1096"/>
                <a:ext cx="81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56" name="Rectangle 150">
                <a:extLst>
                  <a:ext uri="{FF2B5EF4-FFF2-40B4-BE49-F238E27FC236}">
                    <a16:creationId xmlns:a16="http://schemas.microsoft.com/office/drawing/2014/main" id="{173ADC98-D4D3-6CE5-F380-C572C5E7DD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67" y="1227"/>
                <a:ext cx="195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SuperP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57" name="Rectangle 151">
                <a:extLst>
                  <a:ext uri="{FF2B5EF4-FFF2-40B4-BE49-F238E27FC236}">
                    <a16:creationId xmlns:a16="http://schemas.microsoft.com/office/drawing/2014/main" id="{53596D1D-CCA9-1EB2-5D56-4AD5C8E243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24" y="1227"/>
                <a:ext cx="5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o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58" name="Rectangle 152">
                <a:extLst>
                  <a:ext uri="{FF2B5EF4-FFF2-40B4-BE49-F238E27FC236}">
                    <a16:creationId xmlns:a16="http://schemas.microsoft.com/office/drawing/2014/main" id="{356BAD5A-5656-770C-40CA-194A32B8C6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52" y="1227"/>
                <a:ext cx="106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wer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59" name="Rectangle 153">
                <a:extLst>
                  <a:ext uri="{FF2B5EF4-FFF2-40B4-BE49-F238E27FC236}">
                    <a16:creationId xmlns:a16="http://schemas.microsoft.com/office/drawing/2014/main" id="{7073FAAC-A062-0225-024F-2BA92D9439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0" y="1227"/>
                <a:ext cx="4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60" name="Rectangle 154">
                <a:extLst>
                  <a:ext uri="{FF2B5EF4-FFF2-40B4-BE49-F238E27FC236}">
                    <a16:creationId xmlns:a16="http://schemas.microsoft.com/office/drawing/2014/main" id="{7A167790-1AC6-F7E2-9330-4EBF6FA592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47" y="1227"/>
                <a:ext cx="9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ap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61" name="Rectangle 155">
                <a:extLst>
                  <a:ext uri="{FF2B5EF4-FFF2-40B4-BE49-F238E27FC236}">
                    <a16:creationId xmlns:a16="http://schemas.microsoft.com/office/drawing/2014/main" id="{2DC3359B-71D7-5D6D-C013-9F570C0191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10" y="1227"/>
                <a:ext cx="59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62" name="Rectangle 156">
                <a:extLst>
                  <a:ext uri="{FF2B5EF4-FFF2-40B4-BE49-F238E27FC236}">
                    <a16:creationId xmlns:a16="http://schemas.microsoft.com/office/drawing/2014/main" id="{D9BA8A83-4B23-A861-2F7C-07FA2C2233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39" y="1227"/>
                <a:ext cx="4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,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63" name="Rectangle 157">
                <a:extLst>
                  <a:ext uri="{FF2B5EF4-FFF2-40B4-BE49-F238E27FC236}">
                    <a16:creationId xmlns:a16="http://schemas.microsoft.com/office/drawing/2014/main" id="{48476C6F-3741-F66A-065A-DABA1A0A87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1" y="1227"/>
                <a:ext cx="83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50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64" name="Rectangle 158">
                <a:extLst>
                  <a:ext uri="{FF2B5EF4-FFF2-40B4-BE49-F238E27FC236}">
                    <a16:creationId xmlns:a16="http://schemas.microsoft.com/office/drawing/2014/main" id="{BA43F83F-F96F-ACBA-3C6E-474460C7F9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15" y="1227"/>
                <a:ext cx="99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um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65" name="Rectangle 159">
                <a:extLst>
                  <a:ext uri="{FF2B5EF4-FFF2-40B4-BE49-F238E27FC236}">
                    <a16:creationId xmlns:a16="http://schemas.microsoft.com/office/drawing/2014/main" id="{0675B462-FEF1-1399-D0EB-874DFFDEBE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20" y="1289"/>
                <a:ext cx="51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s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66" name="Rectangle 160">
                <a:extLst>
                  <a:ext uri="{FF2B5EF4-FFF2-40B4-BE49-F238E27FC236}">
                    <a16:creationId xmlns:a16="http://schemas.microsoft.com/office/drawing/2014/main" id="{53BB30AA-08EF-1066-18B5-F358FB26F4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44" y="1289"/>
                <a:ext cx="5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u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67" name="Rectangle 161">
                <a:extLst>
                  <a:ext uri="{FF2B5EF4-FFF2-40B4-BE49-F238E27FC236}">
                    <a16:creationId xmlns:a16="http://schemas.microsoft.com/office/drawing/2014/main" id="{2F7564E2-6809-5DD5-0E52-99038944B6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73" y="1289"/>
                <a:ext cx="5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b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68" name="Rectangle 162">
                <a:extLst>
                  <a:ext uri="{FF2B5EF4-FFF2-40B4-BE49-F238E27FC236}">
                    <a16:creationId xmlns:a16="http://schemas.microsoft.com/office/drawing/2014/main" id="{03B9CAB8-097E-4A60-3AAA-A5072CFE29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3" y="1289"/>
                <a:ext cx="51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s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69" name="Rectangle 163">
                <a:extLst>
                  <a:ext uri="{FF2B5EF4-FFF2-40B4-BE49-F238E27FC236}">
                    <a16:creationId xmlns:a16="http://schemas.microsoft.com/office/drawing/2014/main" id="{D2426F2C-F661-C953-9192-D625F80F8A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29" y="1289"/>
                <a:ext cx="39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70" name="Rectangle 164">
                <a:extLst>
                  <a:ext uri="{FF2B5EF4-FFF2-40B4-BE49-F238E27FC236}">
                    <a16:creationId xmlns:a16="http://schemas.microsoft.com/office/drawing/2014/main" id="{1F6DFEB7-3D29-FC46-451A-7DD35EC88E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5" y="1289"/>
                <a:ext cx="4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71" name="Rectangle 165">
                <a:extLst>
                  <a:ext uri="{FF2B5EF4-FFF2-40B4-BE49-F238E27FC236}">
                    <a16:creationId xmlns:a16="http://schemas.microsoft.com/office/drawing/2014/main" id="{5A99A5D0-0C96-62EA-1275-A696E9CA53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61" y="1289"/>
                <a:ext cx="69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72" name="Rectangle 166">
                <a:extLst>
                  <a:ext uri="{FF2B5EF4-FFF2-40B4-BE49-F238E27FC236}">
                    <a16:creationId xmlns:a16="http://schemas.microsoft.com/office/drawing/2014/main" id="{EE61DF2B-BFC0-3141-8B3E-7218C3F1EA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4" y="1289"/>
                <a:ext cx="5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73" name="Rectangle 167">
                <a:extLst>
                  <a:ext uri="{FF2B5EF4-FFF2-40B4-BE49-F238E27FC236}">
                    <a16:creationId xmlns:a16="http://schemas.microsoft.com/office/drawing/2014/main" id="{B2973C34-F505-859D-C78F-B934027E9C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32" y="1289"/>
                <a:ext cx="39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,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74" name="Rectangle 168">
                <a:extLst>
                  <a:ext uri="{FF2B5EF4-FFF2-40B4-BE49-F238E27FC236}">
                    <a16:creationId xmlns:a16="http://schemas.microsoft.com/office/drawing/2014/main" id="{12EFA869-1D7C-6414-777B-869B89CEB5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43" y="1289"/>
                <a:ext cx="75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50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75" name="Rectangle 169">
                <a:extLst>
                  <a:ext uri="{FF2B5EF4-FFF2-40B4-BE49-F238E27FC236}">
                    <a16:creationId xmlns:a16="http://schemas.microsoft.com/office/drawing/2014/main" id="{80E4E65C-75BE-0BF2-F11E-77E21D5030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01" y="1289"/>
                <a:ext cx="11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um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76" name="Rectangle 170">
                <a:extLst>
                  <a:ext uri="{FF2B5EF4-FFF2-40B4-BE49-F238E27FC236}">
                    <a16:creationId xmlns:a16="http://schemas.microsoft.com/office/drawing/2014/main" id="{8EC8CC91-56AE-F8E3-3345-E99223461C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82" y="1289"/>
                <a:ext cx="100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Cu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77" name="Rectangle 171">
                <a:extLst>
                  <a:ext uri="{FF2B5EF4-FFF2-40B4-BE49-F238E27FC236}">
                    <a16:creationId xmlns:a16="http://schemas.microsoft.com/office/drawing/2014/main" id="{5EC93FAB-AAB2-1322-557E-ED426DE16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2" y="1289"/>
                <a:ext cx="4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,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78" name="Rectangle 172">
                <a:extLst>
                  <a:ext uri="{FF2B5EF4-FFF2-40B4-BE49-F238E27FC236}">
                    <a16:creationId xmlns:a16="http://schemas.microsoft.com/office/drawing/2014/main" id="{87FB1301-4A10-14F2-4AFD-592DF39BE3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63" y="1289"/>
                <a:ext cx="5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7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79" name="Rectangle 173">
                <a:extLst>
                  <a:ext uri="{FF2B5EF4-FFF2-40B4-BE49-F238E27FC236}">
                    <a16:creationId xmlns:a16="http://schemas.microsoft.com/office/drawing/2014/main" id="{8CF6B2BD-C0E3-8341-D760-F757B1C345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8" y="1289"/>
                <a:ext cx="39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.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80" name="Rectangle 174">
                <a:extLst>
                  <a:ext uri="{FF2B5EF4-FFF2-40B4-BE49-F238E27FC236}">
                    <a16:creationId xmlns:a16="http://schemas.microsoft.com/office/drawing/2014/main" id="{D86574A0-998D-5624-BF01-A25B804D4F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00" y="1289"/>
                <a:ext cx="101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5%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81" name="Rectangle 175">
                <a:extLst>
                  <a:ext uri="{FF2B5EF4-FFF2-40B4-BE49-F238E27FC236}">
                    <a16:creationId xmlns:a16="http://schemas.microsoft.com/office/drawing/2014/main" id="{11B735DE-EB89-A435-F8C9-EB438B446E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4" y="1289"/>
                <a:ext cx="75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Zr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82" name="Rectangle 176">
                <a:extLst>
                  <a:ext uri="{FF2B5EF4-FFF2-40B4-BE49-F238E27FC236}">
                    <a16:creationId xmlns:a16="http://schemas.microsoft.com/office/drawing/2014/main" id="{C58BD5E9-5BD6-9522-9EE6-6AEAEFEE96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22" y="1289"/>
                <a:ext cx="39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,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83" name="Rectangle 177">
                <a:extLst>
                  <a:ext uri="{FF2B5EF4-FFF2-40B4-BE49-F238E27FC236}">
                    <a16:creationId xmlns:a16="http://schemas.microsoft.com/office/drawing/2014/main" id="{9BC7E098-770C-E7B6-D78E-694783E8F2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8" y="1348"/>
                <a:ext cx="69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m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84" name="Rectangle 178">
                <a:extLst>
                  <a:ext uri="{FF2B5EF4-FFF2-40B4-BE49-F238E27FC236}">
                    <a16:creationId xmlns:a16="http://schemas.microsoft.com/office/drawing/2014/main" id="{5C161C7A-9E12-B61B-D02F-B79825311E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53" y="1348"/>
                <a:ext cx="5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85" name="Rectangle 179">
                <a:extLst>
                  <a:ext uri="{FF2B5EF4-FFF2-40B4-BE49-F238E27FC236}">
                    <a16:creationId xmlns:a16="http://schemas.microsoft.com/office/drawing/2014/main" id="{80F5FDFD-F3B9-7DCA-7B8E-B8E2F9D081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81" y="1348"/>
                <a:ext cx="81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as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86" name="Rectangle 180">
                <a:extLst>
                  <a:ext uri="{FF2B5EF4-FFF2-40B4-BE49-F238E27FC236}">
                    <a16:creationId xmlns:a16="http://schemas.microsoft.com/office/drawing/2014/main" id="{CC669AB3-29E7-15C4-A80F-EFE9D75FC7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34" y="1348"/>
                <a:ext cx="5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u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87" name="Rectangle 181">
                <a:extLst>
                  <a:ext uri="{FF2B5EF4-FFF2-40B4-BE49-F238E27FC236}">
                    <a16:creationId xmlns:a16="http://schemas.microsoft.com/office/drawing/2014/main" id="{73C3967D-29BD-FCFA-3DF5-69A1B658AE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63" y="1348"/>
                <a:ext cx="4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88" name="Rectangle 182">
                <a:extLst>
                  <a:ext uri="{FF2B5EF4-FFF2-40B4-BE49-F238E27FC236}">
                    <a16:creationId xmlns:a16="http://schemas.microsoft.com/office/drawing/2014/main" id="{4CEA041F-74B6-3BCE-9633-52589A81C5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79" y="1348"/>
                <a:ext cx="5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89" name="Rectangle 183">
                <a:extLst>
                  <a:ext uri="{FF2B5EF4-FFF2-40B4-BE49-F238E27FC236}">
                    <a16:creationId xmlns:a16="http://schemas.microsoft.com/office/drawing/2014/main" id="{7019BFC7-CD25-8482-4C47-37C47D5599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07" y="1348"/>
                <a:ext cx="5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d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90" name="Rectangle 184">
                <a:extLst>
                  <a:ext uri="{FF2B5EF4-FFF2-40B4-BE49-F238E27FC236}">
                    <a16:creationId xmlns:a16="http://schemas.microsoft.com/office/drawing/2014/main" id="{865BD320-D6C5-A748-B498-B5BC3B2F2C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6" y="1348"/>
                <a:ext cx="80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91" name="Rectangle 185">
                <a:extLst>
                  <a:ext uri="{FF2B5EF4-FFF2-40B4-BE49-F238E27FC236}">
                    <a16:creationId xmlns:a16="http://schemas.microsoft.com/office/drawing/2014/main" id="{9D76E332-458B-684B-7D2D-6765B47031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86" y="1348"/>
                <a:ext cx="178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NHMFL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92" name="Rectangle 186">
                <a:extLst>
                  <a:ext uri="{FF2B5EF4-FFF2-40B4-BE49-F238E27FC236}">
                    <a16:creationId xmlns:a16="http://schemas.microsoft.com/office/drawing/2014/main" id="{DB070A69-9B3C-F319-76DB-77DE0E45C8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375" y="3206"/>
                <a:ext cx="141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W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93" name="Rectangle 187">
                <a:extLst>
                  <a:ext uri="{FF2B5EF4-FFF2-40B4-BE49-F238E27FC236}">
                    <a16:creationId xmlns:a16="http://schemas.microsoft.com/office/drawing/2014/main" id="{A2B5E099-84C0-12CC-EDF6-E8A134E3B6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395" y="3130"/>
                <a:ext cx="102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h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94" name="Rectangle 188">
                <a:extLst>
                  <a:ext uri="{FF2B5EF4-FFF2-40B4-BE49-F238E27FC236}">
                    <a16:creationId xmlns:a16="http://schemas.microsoft.com/office/drawing/2014/main" id="{A065AC0D-EF29-668C-242F-43C62AF30E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395" y="3075"/>
                <a:ext cx="102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o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95" name="Rectangle 189">
                <a:extLst>
                  <a:ext uri="{FF2B5EF4-FFF2-40B4-BE49-F238E27FC236}">
                    <a16:creationId xmlns:a16="http://schemas.microsoft.com/office/drawing/2014/main" id="{BCEDB6E7-2382-49D6-2A35-98D610D4C8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412" y="3037"/>
                <a:ext cx="68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l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96" name="Rectangle 190">
                <a:extLst>
                  <a:ext uri="{FF2B5EF4-FFF2-40B4-BE49-F238E27FC236}">
                    <a16:creationId xmlns:a16="http://schemas.microsoft.com/office/drawing/2014/main" id="{BA051133-6E3E-7163-93D7-3D6F0959C1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395" y="2999"/>
                <a:ext cx="102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97" name="Rectangle 191">
                <a:extLst>
                  <a:ext uri="{FF2B5EF4-FFF2-40B4-BE49-F238E27FC236}">
                    <a16:creationId xmlns:a16="http://schemas.microsoft.com/office/drawing/2014/main" id="{348331C4-9390-6798-9A25-8E78BC514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371" y="2923"/>
                <a:ext cx="149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W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98" name="Rectangle 192">
                <a:extLst>
                  <a:ext uri="{FF2B5EF4-FFF2-40B4-BE49-F238E27FC236}">
                    <a16:creationId xmlns:a16="http://schemas.microsoft.com/office/drawing/2014/main" id="{18E38B16-8D05-01B7-9144-A30CB38A97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411" y="2867"/>
                <a:ext cx="69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i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99" name="Rectangle 193">
                <a:extLst>
                  <a:ext uri="{FF2B5EF4-FFF2-40B4-BE49-F238E27FC236}">
                    <a16:creationId xmlns:a16="http://schemas.microsoft.com/office/drawing/2014/main" id="{7A78CC8C-4D9A-F276-BC0C-BDD9A41388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405" y="2840"/>
                <a:ext cx="81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00" name="Rectangle 194">
                <a:extLst>
                  <a:ext uri="{FF2B5EF4-FFF2-40B4-BE49-F238E27FC236}">
                    <a16:creationId xmlns:a16="http://schemas.microsoft.com/office/drawing/2014/main" id="{8B30476B-12CC-BF1E-DF09-E3EBEDBA59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394" y="2799"/>
                <a:ext cx="104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01" name="Rectangle 195">
                <a:extLst>
                  <a:ext uri="{FF2B5EF4-FFF2-40B4-BE49-F238E27FC236}">
                    <a16:creationId xmlns:a16="http://schemas.microsoft.com/office/drawing/2014/main" id="{B88D3A2F-9165-0DBD-5B58-2A362A7053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384" y="2737"/>
                <a:ext cx="124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C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02" name="Rectangle 196">
                <a:extLst>
                  <a:ext uri="{FF2B5EF4-FFF2-40B4-BE49-F238E27FC236}">
                    <a16:creationId xmlns:a16="http://schemas.microsoft.com/office/drawing/2014/main" id="{F1848FDF-FD45-235C-7A97-6D5CFD84D4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405" y="2685"/>
                <a:ext cx="82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03" name="Rectangle 197">
                <a:extLst>
                  <a:ext uri="{FF2B5EF4-FFF2-40B4-BE49-F238E27FC236}">
                    <a16:creationId xmlns:a16="http://schemas.microsoft.com/office/drawing/2014/main" id="{5BA0F4FB-52B1-9FA7-3C1A-76EE5E8B56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410" y="2657"/>
                <a:ext cx="71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i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04" name="Rectangle 198">
                <a:extLst>
                  <a:ext uri="{FF2B5EF4-FFF2-40B4-BE49-F238E27FC236}">
                    <a16:creationId xmlns:a16="http://schemas.microsoft.com/office/drawing/2014/main" id="{EBFABF80-E77A-603C-0363-EC73BCDCB0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407" y="2632"/>
                <a:ext cx="77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05" name="Rectangle 199">
                <a:extLst>
                  <a:ext uri="{FF2B5EF4-FFF2-40B4-BE49-F238E27FC236}">
                    <a16:creationId xmlns:a16="http://schemas.microsoft.com/office/drawing/2014/main" id="{15F2093F-CAB7-523F-B4B4-C1029616AD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410" y="2603"/>
                <a:ext cx="71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i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06" name="Rectangle 200">
                <a:extLst>
                  <a:ext uri="{FF2B5EF4-FFF2-40B4-BE49-F238E27FC236}">
                    <a16:creationId xmlns:a16="http://schemas.microsoft.com/office/drawing/2014/main" id="{5D413BB7-7D1F-717B-0D98-0F0CE03F58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396" y="2567"/>
                <a:ext cx="100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c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07" name="Rectangle 201">
                <a:extLst>
                  <a:ext uri="{FF2B5EF4-FFF2-40B4-BE49-F238E27FC236}">
                    <a16:creationId xmlns:a16="http://schemas.microsoft.com/office/drawing/2014/main" id="{B921E78B-48BB-AE6E-42F4-78FB780B48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393" y="2510"/>
                <a:ext cx="106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08" name="Rectangle 202">
                <a:extLst>
                  <a:ext uri="{FF2B5EF4-FFF2-40B4-BE49-F238E27FC236}">
                    <a16:creationId xmlns:a16="http://schemas.microsoft.com/office/drawing/2014/main" id="{9F6FCABF-E667-EDBB-63DC-A18D704E15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410" y="2474"/>
                <a:ext cx="71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l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09" name="Rectangle 203">
                <a:extLst>
                  <a:ext uri="{FF2B5EF4-FFF2-40B4-BE49-F238E27FC236}">
                    <a16:creationId xmlns:a16="http://schemas.microsoft.com/office/drawing/2014/main" id="{0345A66E-8CA0-04AF-70E0-5FE544AB73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389" y="2432"/>
                <a:ext cx="114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C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10" name="Rectangle 204">
                <a:extLst>
                  <a:ext uri="{FF2B5EF4-FFF2-40B4-BE49-F238E27FC236}">
                    <a16:creationId xmlns:a16="http://schemas.microsoft.com/office/drawing/2014/main" id="{E7790E72-62C2-2FFA-6173-38793CA177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397" y="2372"/>
                <a:ext cx="98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u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2" name="Group 406">
              <a:extLst>
                <a:ext uri="{FF2B5EF4-FFF2-40B4-BE49-F238E27FC236}">
                  <a16:creationId xmlns:a16="http://schemas.microsoft.com/office/drawing/2014/main" id="{2C10C18E-A03E-8B2B-E373-56CBB93E4A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6" y="1236"/>
              <a:ext cx="3907" cy="2011"/>
              <a:chOff x="3376" y="1236"/>
              <a:chExt cx="3907" cy="2011"/>
            </a:xfrm>
          </p:grpSpPr>
          <p:sp>
            <p:nvSpPr>
              <p:cNvPr id="363" name="Rectangle 206">
                <a:extLst>
                  <a:ext uri="{FF2B5EF4-FFF2-40B4-BE49-F238E27FC236}">
                    <a16:creationId xmlns:a16="http://schemas.microsoft.com/office/drawing/2014/main" id="{4AA789E7-515B-2B9C-8B56-32326DAEFA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407" y="2330"/>
                <a:ext cx="77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64" name="Rectangle 207">
                <a:extLst>
                  <a:ext uri="{FF2B5EF4-FFF2-40B4-BE49-F238E27FC236}">
                    <a16:creationId xmlns:a16="http://schemas.microsoft.com/office/drawing/2014/main" id="{04FFA8F2-3D8B-932B-B8CC-382A8F758F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407" y="2299"/>
                <a:ext cx="77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65" name="Rectangle 208">
                <a:extLst>
                  <a:ext uri="{FF2B5EF4-FFF2-40B4-BE49-F238E27FC236}">
                    <a16:creationId xmlns:a16="http://schemas.microsoft.com/office/drawing/2014/main" id="{D4887FD0-27AB-497D-49D3-51FF4765B0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397" y="2261"/>
                <a:ext cx="98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66" name="Rectangle 209">
                <a:extLst>
                  <a:ext uri="{FF2B5EF4-FFF2-40B4-BE49-F238E27FC236}">
                    <a16:creationId xmlns:a16="http://schemas.microsoft.com/office/drawing/2014/main" id="{3666987A-65E1-59A2-FEA0-F7E0382DC9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397" y="2211"/>
                <a:ext cx="98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67" name="Rectangle 210">
                <a:extLst>
                  <a:ext uri="{FF2B5EF4-FFF2-40B4-BE49-F238E27FC236}">
                    <a16:creationId xmlns:a16="http://schemas.microsoft.com/office/drawing/2014/main" id="{08677246-85EC-1561-0EE1-D0C8A033C9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410" y="2172"/>
                <a:ext cx="71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68" name="Rectangle 211">
                <a:extLst>
                  <a:ext uri="{FF2B5EF4-FFF2-40B4-BE49-F238E27FC236}">
                    <a16:creationId xmlns:a16="http://schemas.microsoft.com/office/drawing/2014/main" id="{C72F4AAE-BD1A-D09B-F4EF-DC81B8EA0E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387" y="2120"/>
                <a:ext cx="118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D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69" name="Rectangle 212">
                <a:extLst>
                  <a:ext uri="{FF2B5EF4-FFF2-40B4-BE49-F238E27FC236}">
                    <a16:creationId xmlns:a16="http://schemas.microsoft.com/office/drawing/2014/main" id="{CBB873A0-0981-03FA-125B-0338BF6F66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395" y="2059"/>
                <a:ext cx="101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70" name="Rectangle 213">
                <a:extLst>
                  <a:ext uri="{FF2B5EF4-FFF2-40B4-BE49-F238E27FC236}">
                    <a16:creationId xmlns:a16="http://schemas.microsoft.com/office/drawing/2014/main" id="{9C427F8D-3D7C-BC77-2A7E-A99B6D9B43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395" y="2006"/>
                <a:ext cx="101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71" name="Rectangle 214">
                <a:extLst>
                  <a:ext uri="{FF2B5EF4-FFF2-40B4-BE49-F238E27FC236}">
                    <a16:creationId xmlns:a16="http://schemas.microsoft.com/office/drawing/2014/main" id="{056CECBC-722F-7843-0980-B2CCCEC9D2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398" y="1956"/>
                <a:ext cx="96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s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72" name="Rectangle 215">
                <a:extLst>
                  <a:ext uri="{FF2B5EF4-FFF2-40B4-BE49-F238E27FC236}">
                    <a16:creationId xmlns:a16="http://schemas.microsoft.com/office/drawing/2014/main" id="{CD4F1624-1E8C-0222-A3AE-2C14623A1C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412" y="1922"/>
                <a:ext cx="67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i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73" name="Rectangle 216">
                <a:extLst>
                  <a:ext uri="{FF2B5EF4-FFF2-40B4-BE49-F238E27FC236}">
                    <a16:creationId xmlns:a16="http://schemas.microsoft.com/office/drawing/2014/main" id="{D47E9E43-9ECB-5DBF-B7E0-9889115915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409" y="1898"/>
                <a:ext cx="73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74" name="Rectangle 217">
                <a:extLst>
                  <a:ext uri="{FF2B5EF4-FFF2-40B4-BE49-F238E27FC236}">
                    <a16:creationId xmlns:a16="http://schemas.microsoft.com/office/drawing/2014/main" id="{80E67C17-F194-4EF1-5731-13A6A1A046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398" y="1857"/>
                <a:ext cx="96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y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75" name="Rectangle 218">
                <a:extLst>
                  <a:ext uri="{FF2B5EF4-FFF2-40B4-BE49-F238E27FC236}">
                    <a16:creationId xmlns:a16="http://schemas.microsoft.com/office/drawing/2014/main" id="{88A13F15-9575-01F4-682C-E2CA246E70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406" y="1816"/>
                <a:ext cx="79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(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76" name="Rectangle 219">
                <a:extLst>
                  <a:ext uri="{FF2B5EF4-FFF2-40B4-BE49-F238E27FC236}">
                    <a16:creationId xmlns:a16="http://schemas.microsoft.com/office/drawing/2014/main" id="{EFCF595C-5FA3-0A08-CB0B-06BD730702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390" y="1767"/>
                <a:ext cx="112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77" name="Rectangle 220">
                <a:extLst>
                  <a:ext uri="{FF2B5EF4-FFF2-40B4-BE49-F238E27FC236}">
                    <a16:creationId xmlns:a16="http://schemas.microsoft.com/office/drawing/2014/main" id="{DD8B5911-BAFD-23F7-60DA-2D937A7D67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409" y="1721"/>
                <a:ext cx="73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/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78" name="Rectangle 221">
                <a:extLst>
                  <a:ext uri="{FF2B5EF4-FFF2-40B4-BE49-F238E27FC236}">
                    <a16:creationId xmlns:a16="http://schemas.microsoft.com/office/drawing/2014/main" id="{21D4A2E9-543B-FC52-B98E-004976ACD4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381" y="1665"/>
                <a:ext cx="129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m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79" name="Rectangle 222">
                <a:extLst>
                  <a:ext uri="{FF2B5EF4-FFF2-40B4-BE49-F238E27FC236}">
                    <a16:creationId xmlns:a16="http://schemas.microsoft.com/office/drawing/2014/main" id="{1C2D9B73-522C-4DB8-383C-C3D53E1C4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381" y="1583"/>
                <a:ext cx="129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m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80" name="Rectangle 223">
                <a:extLst>
                  <a:ext uri="{FF2B5EF4-FFF2-40B4-BE49-F238E27FC236}">
                    <a16:creationId xmlns:a16="http://schemas.microsoft.com/office/drawing/2014/main" id="{2DE65E0A-5F9E-90D4-86AA-5D4A622A52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395" y="1515"/>
                <a:ext cx="101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?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81" name="Rectangle 224">
                <a:extLst>
                  <a:ext uri="{FF2B5EF4-FFF2-40B4-BE49-F238E27FC236}">
                    <a16:creationId xmlns:a16="http://schemas.microsoft.com/office/drawing/2014/main" id="{4B9A4E61-85CF-31EC-FC58-3359659F64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409" y="1480"/>
                <a:ext cx="73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,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82" name="Rectangle 225">
                <a:extLst>
                  <a:ext uri="{FF2B5EF4-FFF2-40B4-BE49-F238E27FC236}">
                    <a16:creationId xmlns:a16="http://schemas.microsoft.com/office/drawing/2014/main" id="{19122007-4166-B178-F759-0F70030262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392" y="1442"/>
                <a:ext cx="107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4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83" name="Rectangle 226">
                <a:extLst>
                  <a:ext uri="{FF2B5EF4-FFF2-40B4-BE49-F238E27FC236}">
                    <a16:creationId xmlns:a16="http://schemas.microsoft.com/office/drawing/2014/main" id="{9401CFAB-9292-57D0-307D-6251F560B8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407" y="1392"/>
                <a:ext cx="77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.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84" name="Rectangle 227">
                <a:extLst>
                  <a:ext uri="{FF2B5EF4-FFF2-40B4-BE49-F238E27FC236}">
                    <a16:creationId xmlns:a16="http://schemas.microsoft.com/office/drawing/2014/main" id="{99617B0D-C684-05CD-7632-66A4AD60D4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392" y="1353"/>
                <a:ext cx="107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2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85" name="Rectangle 228">
                <a:extLst>
                  <a:ext uri="{FF2B5EF4-FFF2-40B4-BE49-F238E27FC236}">
                    <a16:creationId xmlns:a16="http://schemas.microsoft.com/office/drawing/2014/main" id="{34A4CFD8-DA0E-DD33-A049-39110DF5C5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373" y="1274"/>
                <a:ext cx="145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K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86" name="Rectangle 229">
                <a:extLst>
                  <a:ext uri="{FF2B5EF4-FFF2-40B4-BE49-F238E27FC236}">
                    <a16:creationId xmlns:a16="http://schemas.microsoft.com/office/drawing/2014/main" id="{B403194C-8909-A8DF-8F22-89A8D7C699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395" y="1217"/>
                <a:ext cx="101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)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87" name="Rectangle 230">
                <a:extLst>
                  <a:ext uri="{FF2B5EF4-FFF2-40B4-BE49-F238E27FC236}">
                    <a16:creationId xmlns:a16="http://schemas.microsoft.com/office/drawing/2014/main" id="{98E8C000-0C2C-6F3F-C859-3C5D3F5D5E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41" y="1667"/>
                <a:ext cx="156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221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88" name="Rectangle 231">
                <a:extLst>
                  <a:ext uri="{FF2B5EF4-FFF2-40B4-BE49-F238E27FC236}">
                    <a16:creationId xmlns:a16="http://schemas.microsoft.com/office/drawing/2014/main" id="{DE764317-148C-9FF4-66A1-A563E0CA3C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8" y="1667"/>
                <a:ext cx="74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2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89" name="Rectangle 232">
                <a:extLst>
                  <a:ext uri="{FF2B5EF4-FFF2-40B4-BE49-F238E27FC236}">
                    <a16:creationId xmlns:a16="http://schemas.microsoft.com/office/drawing/2014/main" id="{247621DA-22D1-EB98-9026-F3D92D8E72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8" y="1856"/>
                <a:ext cx="123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03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90" name="Rectangle 233">
                <a:extLst>
                  <a:ext uri="{FF2B5EF4-FFF2-40B4-BE49-F238E27FC236}">
                    <a16:creationId xmlns:a16="http://schemas.microsoft.com/office/drawing/2014/main" id="{95686B2A-728F-D5E7-10ED-97D633B819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6" y="1837"/>
                <a:ext cx="136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Nb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91" name="Rectangle 234">
                <a:extLst>
                  <a:ext uri="{FF2B5EF4-FFF2-40B4-BE49-F238E27FC236}">
                    <a16:creationId xmlns:a16="http://schemas.microsoft.com/office/drawing/2014/main" id="{D83810D5-0220-9787-532A-9C86254A47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6" y="1837"/>
                <a:ext cx="6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-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92" name="Rectangle 235">
                <a:extLst>
                  <a:ext uri="{FF2B5EF4-FFF2-40B4-BE49-F238E27FC236}">
                    <a16:creationId xmlns:a16="http://schemas.microsoft.com/office/drawing/2014/main" id="{6612F309-A3C4-0E58-32FC-EFAE4C9759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5" y="1837"/>
                <a:ext cx="8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93" name="Rectangle 236">
                <a:extLst>
                  <a:ext uri="{FF2B5EF4-FFF2-40B4-BE49-F238E27FC236}">
                    <a16:creationId xmlns:a16="http://schemas.microsoft.com/office/drawing/2014/main" id="{CF6CC2A7-8340-F149-4E09-81F8476550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9" y="1837"/>
                <a:ext cx="5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i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94" name="Rectangle 237">
                <a:extLst>
                  <a:ext uri="{FF2B5EF4-FFF2-40B4-BE49-F238E27FC236}">
                    <a16:creationId xmlns:a16="http://schemas.microsoft.com/office/drawing/2014/main" id="{27B79B82-383D-9D13-6019-7FF7FB696B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5" y="1909"/>
                <a:ext cx="112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1.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95" name="Rectangle 238">
                <a:extLst>
                  <a:ext uri="{FF2B5EF4-FFF2-40B4-BE49-F238E27FC236}">
                    <a16:creationId xmlns:a16="http://schemas.microsoft.com/office/drawing/2014/main" id="{6EBB1565-751B-007D-8A3A-DA59BB421A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2" y="1909"/>
                <a:ext cx="88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9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96" name="Rectangle 239">
                <a:extLst>
                  <a:ext uri="{FF2B5EF4-FFF2-40B4-BE49-F238E27FC236}">
                    <a16:creationId xmlns:a16="http://schemas.microsoft.com/office/drawing/2014/main" id="{3CC682CA-F17A-B1B1-30AD-D572AD8FE9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5" y="1909"/>
                <a:ext cx="9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K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97" name="Rectangle 240">
                <a:extLst>
                  <a:ext uri="{FF2B5EF4-FFF2-40B4-BE49-F238E27FC236}">
                    <a16:creationId xmlns:a16="http://schemas.microsoft.com/office/drawing/2014/main" id="{2112F61D-27E1-1E8F-1474-97679251B6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9" y="1668"/>
                <a:ext cx="83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55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98" name="Rectangle 241">
                <a:extLst>
                  <a:ext uri="{FF2B5EF4-FFF2-40B4-BE49-F238E27FC236}">
                    <a16:creationId xmlns:a16="http://schemas.microsoft.com/office/drawing/2014/main" id="{29C614AB-15ED-0ACA-BE84-E099071EDF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2" y="1668"/>
                <a:ext cx="5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?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99" name="Rectangle 242">
                <a:extLst>
                  <a:ext uri="{FF2B5EF4-FFF2-40B4-BE49-F238E27FC236}">
                    <a16:creationId xmlns:a16="http://schemas.microsoft.com/office/drawing/2014/main" id="{CEBB4EC4-93A6-5EBA-ECC5-8D01B3D13A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55" y="1668"/>
                <a:ext cx="83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18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00" name="Rectangle 243">
                <a:extLst>
                  <a:ext uri="{FF2B5EF4-FFF2-40B4-BE49-F238E27FC236}">
                    <a16:creationId xmlns:a16="http://schemas.microsoft.com/office/drawing/2014/main" id="{039659A0-9A30-333E-3C16-3465D9A535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10" y="1668"/>
                <a:ext cx="39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f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01" name="Rectangle 244">
                <a:extLst>
                  <a:ext uri="{FF2B5EF4-FFF2-40B4-BE49-F238E27FC236}">
                    <a16:creationId xmlns:a16="http://schemas.microsoft.com/office/drawing/2014/main" id="{AE37684E-AF16-57F3-5AB4-46E47D6E9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27" y="1668"/>
                <a:ext cx="36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i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02" name="Rectangle 245">
                <a:extLst>
                  <a:ext uri="{FF2B5EF4-FFF2-40B4-BE49-F238E27FC236}">
                    <a16:creationId xmlns:a16="http://schemas.microsoft.com/office/drawing/2014/main" id="{0BA65CFF-02D4-955A-24BF-26A6850439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38" y="1668"/>
                <a:ext cx="36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l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03" name="Rectangle 246">
                <a:extLst>
                  <a:ext uri="{FF2B5EF4-FFF2-40B4-BE49-F238E27FC236}">
                    <a16:creationId xmlns:a16="http://schemas.microsoft.com/office/drawing/2014/main" id="{57105E1C-0FE0-2241-9A47-280DA398C1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0" y="1668"/>
                <a:ext cx="99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am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04" name="Rectangle 247">
                <a:extLst>
                  <a:ext uri="{FF2B5EF4-FFF2-40B4-BE49-F238E27FC236}">
                    <a16:creationId xmlns:a16="http://schemas.microsoft.com/office/drawing/2014/main" id="{458E37BA-2C5F-9A2C-2522-6987A23567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22" y="1668"/>
                <a:ext cx="5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05" name="Rectangle 248">
                <a:extLst>
                  <a:ext uri="{FF2B5EF4-FFF2-40B4-BE49-F238E27FC236}">
                    <a16:creationId xmlns:a16="http://schemas.microsoft.com/office/drawing/2014/main" id="{795FBFAC-3B0E-F3B3-DD79-EAFB836C69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0" y="1668"/>
                <a:ext cx="5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06" name="Rectangle 249">
                <a:extLst>
                  <a:ext uri="{FF2B5EF4-FFF2-40B4-BE49-F238E27FC236}">
                    <a16:creationId xmlns:a16="http://schemas.microsoft.com/office/drawing/2014/main" id="{B37D3891-4FB6-3378-6E8E-E500117CED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9" y="1668"/>
                <a:ext cx="39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07" name="Rectangle 250">
                <a:extLst>
                  <a:ext uri="{FF2B5EF4-FFF2-40B4-BE49-F238E27FC236}">
                    <a16:creationId xmlns:a16="http://schemas.microsoft.com/office/drawing/2014/main" id="{63321EBA-2F0C-3F4E-8AD0-BAD52AC3C1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95" y="1668"/>
                <a:ext cx="6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B-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08" name="Rectangle 251">
                <a:extLst>
                  <a:ext uri="{FF2B5EF4-FFF2-40B4-BE49-F238E27FC236}">
                    <a16:creationId xmlns:a16="http://schemas.microsoft.com/office/drawing/2014/main" id="{26D83D22-469A-11CE-5FE8-8240B6C789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40" y="1668"/>
                <a:ext cx="81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OS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09" name="Rectangle 252">
                <a:extLst>
                  <a:ext uri="{FF2B5EF4-FFF2-40B4-BE49-F238E27FC236}">
                    <a16:creationId xmlns:a16="http://schemas.microsoft.com/office/drawing/2014/main" id="{3157A8B4-EDB3-EB66-F432-17EF5090F3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97" y="1668"/>
                <a:ext cx="45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0" name="Rectangle 253">
                <a:extLst>
                  <a:ext uri="{FF2B5EF4-FFF2-40B4-BE49-F238E27FC236}">
                    <a16:creationId xmlns:a16="http://schemas.microsoft.com/office/drawing/2014/main" id="{2C87159F-084A-64FB-00F6-CFA6F1D56F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2" y="1668"/>
                <a:ext cx="5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s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1" name="Rectangle 254">
                <a:extLst>
                  <a:ext uri="{FF2B5EF4-FFF2-40B4-BE49-F238E27FC236}">
                    <a16:creationId xmlns:a16="http://schemas.microsoft.com/office/drawing/2014/main" id="{5C87ABAD-6EAE-1C2D-99E5-9E9B663250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9" y="1668"/>
                <a:ext cx="4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2" name="Rectangle 255">
                <a:extLst>
                  <a:ext uri="{FF2B5EF4-FFF2-40B4-BE49-F238E27FC236}">
                    <a16:creationId xmlns:a16="http://schemas.microsoft.com/office/drawing/2014/main" id="{8538E076-34AC-F6B4-0D86-28872833F2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66" y="1668"/>
                <a:ext cx="4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3" name="Rectangle 256">
                <a:extLst>
                  <a:ext uri="{FF2B5EF4-FFF2-40B4-BE49-F238E27FC236}">
                    <a16:creationId xmlns:a16="http://schemas.microsoft.com/office/drawing/2014/main" id="{AD2DABB1-69DA-FB62-30A6-2C05243CA2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4" y="1668"/>
                <a:ext cx="89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4" name="Rectangle 257">
                <a:extLst>
                  <a:ext uri="{FF2B5EF4-FFF2-40B4-BE49-F238E27FC236}">
                    <a16:creationId xmlns:a16="http://schemas.microsoft.com/office/drawing/2014/main" id="{6FD992AF-F89A-5B7D-3EDB-36A15FFC9A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44" y="1668"/>
                <a:ext cx="57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d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5" name="Rectangle 258">
                <a:extLst>
                  <a:ext uri="{FF2B5EF4-FFF2-40B4-BE49-F238E27FC236}">
                    <a16:creationId xmlns:a16="http://schemas.microsoft.com/office/drawing/2014/main" id="{B123EC55-F600-34AB-DC01-C399482504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5" y="1668"/>
                <a:ext cx="139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with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6" name="Rectangle 259">
                <a:extLst>
                  <a:ext uri="{FF2B5EF4-FFF2-40B4-BE49-F238E27FC236}">
                    <a16:creationId xmlns:a16="http://schemas.microsoft.com/office/drawing/2014/main" id="{2E7C7041-4BA1-4600-9114-B46FB5761E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86" y="1668"/>
                <a:ext cx="186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NHMFL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7" name="Rectangle 260">
                <a:extLst>
                  <a:ext uri="{FF2B5EF4-FFF2-40B4-BE49-F238E27FC236}">
                    <a16:creationId xmlns:a16="http://schemas.microsoft.com/office/drawing/2014/main" id="{A63DD04A-CFEF-3206-DE46-88850B7A56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04" y="1733"/>
                <a:ext cx="95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50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8" name="Rectangle 261">
                <a:extLst>
                  <a:ext uri="{FF2B5EF4-FFF2-40B4-BE49-F238E27FC236}">
                    <a16:creationId xmlns:a16="http://schemas.microsoft.com/office/drawing/2014/main" id="{CA7C9EEA-0656-652D-4474-4A5F845ADE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6" y="1733"/>
                <a:ext cx="59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b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9" name="Rectangle 262">
                <a:extLst>
                  <a:ext uri="{FF2B5EF4-FFF2-40B4-BE49-F238E27FC236}">
                    <a16:creationId xmlns:a16="http://schemas.microsoft.com/office/drawing/2014/main" id="{2FC56A9F-E00B-7528-A0F9-59D750E6E4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9" y="1733"/>
                <a:ext cx="79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20" name="Rectangle 263">
                <a:extLst>
                  <a:ext uri="{FF2B5EF4-FFF2-40B4-BE49-F238E27FC236}">
                    <a16:creationId xmlns:a16="http://schemas.microsoft.com/office/drawing/2014/main" id="{57CFB09E-00CF-F608-D5AD-0B1B919FA7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7" y="1733"/>
                <a:ext cx="83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Ov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21" name="Rectangle 264">
                <a:extLst>
                  <a:ext uri="{FF2B5EF4-FFF2-40B4-BE49-F238E27FC236}">
                    <a16:creationId xmlns:a16="http://schemas.microsoft.com/office/drawing/2014/main" id="{F0D0627E-E609-AA99-B3BC-90CDC9240D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4" y="1733"/>
                <a:ext cx="6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22" name="Rectangle 265">
                <a:extLst>
                  <a:ext uri="{FF2B5EF4-FFF2-40B4-BE49-F238E27FC236}">
                    <a16:creationId xmlns:a16="http://schemas.microsoft.com/office/drawing/2014/main" id="{0E655B50-9E0D-967C-66D9-7588015CF5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733"/>
                <a:ext cx="37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-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23" name="Rectangle 266">
                <a:extLst>
                  <a:ext uri="{FF2B5EF4-FFF2-40B4-BE49-F238E27FC236}">
                    <a16:creationId xmlns:a16="http://schemas.microsoft.com/office/drawing/2014/main" id="{1D27A520-2458-E729-FC37-044DF80C56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3" y="1733"/>
                <a:ext cx="53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P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24" name="Rectangle 267">
                <a:extLst>
                  <a:ext uri="{FF2B5EF4-FFF2-40B4-BE49-F238E27FC236}">
                    <a16:creationId xmlns:a16="http://schemas.microsoft.com/office/drawing/2014/main" id="{D64796E2-5023-41D6-6B8B-3A87891AAD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01" y="1733"/>
                <a:ext cx="37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25" name="Rectangle 268">
                <a:extLst>
                  <a:ext uri="{FF2B5EF4-FFF2-40B4-BE49-F238E27FC236}">
                    <a16:creationId xmlns:a16="http://schemas.microsoft.com/office/drawing/2014/main" id="{FB79DCEA-5D37-AF91-1D72-7FCC309E64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15" y="1733"/>
                <a:ext cx="123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essu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26" name="Rectangle 269">
                <a:extLst>
                  <a:ext uri="{FF2B5EF4-FFF2-40B4-BE49-F238E27FC236}">
                    <a16:creationId xmlns:a16="http://schemas.microsoft.com/office/drawing/2014/main" id="{FCB1912E-E684-A419-BEC7-331B810B64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10" y="1733"/>
                <a:ext cx="37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27" name="Rectangle 270">
                <a:extLst>
                  <a:ext uri="{FF2B5EF4-FFF2-40B4-BE49-F238E27FC236}">
                    <a16:creationId xmlns:a16="http://schemas.microsoft.com/office/drawing/2014/main" id="{854ECAED-583D-8C6E-4858-D3D90D8D34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4" y="1733"/>
                <a:ext cx="48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28" name="Rectangle 271">
                <a:extLst>
                  <a:ext uri="{FF2B5EF4-FFF2-40B4-BE49-F238E27FC236}">
                    <a16:creationId xmlns:a16="http://schemas.microsoft.com/office/drawing/2014/main" id="{EAF245D6-6215-3AC4-D992-C272556531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8" y="1733"/>
                <a:ext cx="105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HT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29" name="Rectangle 272">
                <a:extLst>
                  <a:ext uri="{FF2B5EF4-FFF2-40B4-BE49-F238E27FC236}">
                    <a16:creationId xmlns:a16="http://schemas.microsoft.com/office/drawing/2014/main" id="{9D283975-A174-8EA8-D0C5-5489F01E06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1" y="1733"/>
                <a:ext cx="43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.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30" name="Rectangle 273">
                <a:extLst>
                  <a:ext uri="{FF2B5EF4-FFF2-40B4-BE49-F238E27FC236}">
                    <a16:creationId xmlns:a16="http://schemas.microsoft.com/office/drawing/2014/main" id="{C4EAD9B6-CF6B-A1A9-0625-2186455D28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3" y="1733"/>
                <a:ext cx="71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J.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31" name="Rectangle 274">
                <a:extLst>
                  <a:ext uri="{FF2B5EF4-FFF2-40B4-BE49-F238E27FC236}">
                    <a16:creationId xmlns:a16="http://schemas.microsoft.com/office/drawing/2014/main" id="{82259212-8ADB-E562-4FF1-FF38D4A508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3" y="1733"/>
                <a:ext cx="47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J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32" name="Rectangle 275">
                <a:extLst>
                  <a:ext uri="{FF2B5EF4-FFF2-40B4-BE49-F238E27FC236}">
                    <a16:creationId xmlns:a16="http://schemas.microsoft.com/office/drawing/2014/main" id="{F3FF33EE-9BA9-352A-D5D7-BB8D5C9569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9" y="1733"/>
                <a:ext cx="33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i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33" name="Rectangle 276">
                <a:extLst>
                  <a:ext uri="{FF2B5EF4-FFF2-40B4-BE49-F238E27FC236}">
                    <a16:creationId xmlns:a16="http://schemas.microsoft.com/office/drawing/2014/main" id="{56F3F7A5-F79D-BFFF-D31F-F3061B3339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9" y="1733"/>
                <a:ext cx="78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34" name="Rectangle 277">
                <a:extLst>
                  <a:ext uri="{FF2B5EF4-FFF2-40B4-BE49-F238E27FC236}">
                    <a16:creationId xmlns:a16="http://schemas.microsoft.com/office/drawing/2014/main" id="{2C94D1BD-7560-98E6-8128-F57995561D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1" y="1733"/>
                <a:ext cx="50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g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35" name="Rectangle 278">
                <a:extLst>
                  <a:ext uri="{FF2B5EF4-FFF2-40B4-BE49-F238E27FC236}">
                    <a16:creationId xmlns:a16="http://schemas.microsoft.com/office/drawing/2014/main" id="{31CD6F87-82FD-1727-3870-5598371137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89" y="1733"/>
                <a:ext cx="88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36" name="Rectangle 279">
                <a:extLst>
                  <a:ext uri="{FF2B5EF4-FFF2-40B4-BE49-F238E27FC236}">
                    <a16:creationId xmlns:a16="http://schemas.microsoft.com/office/drawing/2014/main" id="{16BC1839-73DA-7183-2417-3E34DFF8D4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4" y="1733"/>
                <a:ext cx="67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al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37" name="Rectangle 280">
                <a:extLst>
                  <a:ext uri="{FF2B5EF4-FFF2-40B4-BE49-F238E27FC236}">
                    <a16:creationId xmlns:a16="http://schemas.microsoft.com/office/drawing/2014/main" id="{007CF672-E2EF-9931-9B45-D29EEE2177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84" y="1733"/>
                <a:ext cx="40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.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38" name="Rectangle 281">
                <a:extLst>
                  <a:ext uri="{FF2B5EF4-FFF2-40B4-BE49-F238E27FC236}">
                    <a16:creationId xmlns:a16="http://schemas.microsoft.com/office/drawing/2014/main" id="{C4E3B004-7B82-7A64-E6B0-E9D4B1A7E9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59" y="1989"/>
                <a:ext cx="21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2223: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39" name="Rectangle 282">
                <a:extLst>
                  <a:ext uri="{FF2B5EF4-FFF2-40B4-BE49-F238E27FC236}">
                    <a16:creationId xmlns:a16="http://schemas.microsoft.com/office/drawing/2014/main" id="{98450244-3436-E7A9-FA96-94ADCA9898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1" y="1989"/>
                <a:ext cx="105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B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40" name="Rectangle 283">
                <a:extLst>
                  <a:ext uri="{FF2B5EF4-FFF2-40B4-BE49-F238E27FC236}">
                    <a16:creationId xmlns:a16="http://schemas.microsoft.com/office/drawing/2014/main" id="{D547CD42-F3DA-6BA7-6A10-D8C0C1AE46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98" y="1989"/>
                <a:ext cx="9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I|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41" name="Rectangle 284">
                <a:extLst>
                  <a:ext uri="{FF2B5EF4-FFF2-40B4-BE49-F238E27FC236}">
                    <a16:creationId xmlns:a16="http://schemas.microsoft.com/office/drawing/2014/main" id="{FF076CA5-CB0B-337D-D59D-C4363A5045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41" y="1989"/>
                <a:ext cx="7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42" name="Rectangle 285">
                <a:extLst>
                  <a:ext uri="{FF2B5EF4-FFF2-40B4-BE49-F238E27FC236}">
                    <a16:creationId xmlns:a16="http://schemas.microsoft.com/office/drawing/2014/main" id="{5234263F-3CE8-DFD2-7548-E02393280E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74" y="1989"/>
                <a:ext cx="115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ap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43" name="Rectangle 286">
                <a:extLst>
                  <a:ext uri="{FF2B5EF4-FFF2-40B4-BE49-F238E27FC236}">
                    <a16:creationId xmlns:a16="http://schemas.microsoft.com/office/drawing/2014/main" id="{5E69A38C-D7D4-69F7-DF07-748BD3244C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3" y="1989"/>
                <a:ext cx="74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44" name="Rectangle 287">
                <a:extLst>
                  <a:ext uri="{FF2B5EF4-FFF2-40B4-BE49-F238E27FC236}">
                    <a16:creationId xmlns:a16="http://schemas.microsoft.com/office/drawing/2014/main" id="{5C49615A-A180-D62E-A8CB-247C657954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0" y="1989"/>
                <a:ext cx="73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P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45" name="Rectangle 288">
                <a:extLst>
                  <a:ext uri="{FF2B5EF4-FFF2-40B4-BE49-F238E27FC236}">
                    <a16:creationId xmlns:a16="http://schemas.microsoft.com/office/drawing/2014/main" id="{3DEE4DD3-87FB-5F50-D3AD-D5E4FDC33F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9" y="1989"/>
                <a:ext cx="44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l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46" name="Rectangle 289">
                <a:extLst>
                  <a:ext uri="{FF2B5EF4-FFF2-40B4-BE49-F238E27FC236}">
                    <a16:creationId xmlns:a16="http://schemas.microsoft.com/office/drawing/2014/main" id="{C151C44A-3E28-6499-91AB-7F16442216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42" y="1989"/>
                <a:ext cx="103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47" name="Rectangle 290">
                <a:extLst>
                  <a:ext uri="{FF2B5EF4-FFF2-40B4-BE49-F238E27FC236}">
                    <a16:creationId xmlns:a16="http://schemas.microsoft.com/office/drawing/2014/main" id="{2293DF46-3B8F-67A7-924C-4FF9324DC2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11" y="1989"/>
                <a:ext cx="6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48" name="Rectangle 291">
                <a:extLst>
                  <a:ext uri="{FF2B5EF4-FFF2-40B4-BE49-F238E27FC236}">
                    <a16:creationId xmlns:a16="http://schemas.microsoft.com/office/drawing/2014/main" id="{752CFC32-EF8A-E708-F5EA-FB00600E89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63" y="2067"/>
                <a:ext cx="160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Sumit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49" name="Rectangle 292">
                <a:extLst>
                  <a:ext uri="{FF2B5EF4-FFF2-40B4-BE49-F238E27FC236}">
                    <a16:creationId xmlns:a16="http://schemas.microsoft.com/office/drawing/2014/main" id="{D86D15FB-4030-9AF2-11BD-8FD1A81295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93" y="2067"/>
                <a:ext cx="5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o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50" name="Rectangle 293">
                <a:extLst>
                  <a:ext uri="{FF2B5EF4-FFF2-40B4-BE49-F238E27FC236}">
                    <a16:creationId xmlns:a16="http://schemas.microsoft.com/office/drawing/2014/main" id="{AB69AD96-F9D8-A7AC-1412-D9DE249C79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21" y="2067"/>
                <a:ext cx="98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mo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51" name="Rectangle 294">
                <a:extLst>
                  <a:ext uri="{FF2B5EF4-FFF2-40B4-BE49-F238E27FC236}">
                    <a16:creationId xmlns:a16="http://schemas.microsoft.com/office/drawing/2014/main" id="{3CEE56E4-F7B2-8552-137D-8DEB943A2B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91" y="2067"/>
                <a:ext cx="59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52" name="Rectangle 295">
                <a:extLst>
                  <a:ext uri="{FF2B5EF4-FFF2-40B4-BE49-F238E27FC236}">
                    <a16:creationId xmlns:a16="http://schemas.microsoft.com/office/drawing/2014/main" id="{50406D4F-6A3D-7BFC-1755-C341B24476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1" y="2067"/>
                <a:ext cx="36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l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53" name="Rectangle 296">
                <a:extLst>
                  <a:ext uri="{FF2B5EF4-FFF2-40B4-BE49-F238E27FC236}">
                    <a16:creationId xmlns:a16="http://schemas.microsoft.com/office/drawing/2014/main" id="{2A64956C-6033-E1C8-A963-5B98C632E4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32" y="2067"/>
                <a:ext cx="5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54" name="Rectangle 297">
                <a:extLst>
                  <a:ext uri="{FF2B5EF4-FFF2-40B4-BE49-F238E27FC236}">
                    <a16:creationId xmlns:a16="http://schemas.microsoft.com/office/drawing/2014/main" id="{02B7065A-5214-A56E-6A72-A6C93D0E3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0" y="2067"/>
                <a:ext cx="65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ct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55" name="Rectangle 298">
                <a:extLst>
                  <a:ext uri="{FF2B5EF4-FFF2-40B4-BE49-F238E27FC236}">
                    <a16:creationId xmlns:a16="http://schemas.microsoft.com/office/drawing/2014/main" id="{C2668F9A-1435-4F5A-F7C2-1C1AF45265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03" y="2067"/>
                <a:ext cx="4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56" name="Rectangle 299">
                <a:extLst>
                  <a:ext uri="{FF2B5EF4-FFF2-40B4-BE49-F238E27FC236}">
                    <a16:creationId xmlns:a16="http://schemas.microsoft.com/office/drawing/2014/main" id="{363B4647-0F51-AEC4-75CB-B268FEC641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0" y="2067"/>
                <a:ext cx="36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i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57" name="Rectangle 300">
                <a:extLst>
                  <a:ext uri="{FF2B5EF4-FFF2-40B4-BE49-F238E27FC236}">
                    <a16:creationId xmlns:a16="http://schemas.microsoft.com/office/drawing/2014/main" id="{CCA0E264-FAB8-3F69-5513-85B21E18BF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31" y="2067"/>
                <a:ext cx="51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c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58" name="Rectangle 301">
                <a:extLst>
                  <a:ext uri="{FF2B5EF4-FFF2-40B4-BE49-F238E27FC236}">
                    <a16:creationId xmlns:a16="http://schemas.microsoft.com/office/drawing/2014/main" id="{1B8BB399-58E6-E9E6-CDE6-55C348F6B5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7" y="2067"/>
                <a:ext cx="175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(NHMF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59" name="Rectangle 302">
                <a:extLst>
                  <a:ext uri="{FF2B5EF4-FFF2-40B4-BE49-F238E27FC236}">
                    <a16:creationId xmlns:a16="http://schemas.microsoft.com/office/drawing/2014/main" id="{281A22A8-7C13-2A2C-2BDE-A004715CAA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" y="2067"/>
                <a:ext cx="6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L)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60" name="Rectangle 303">
                <a:extLst>
                  <a:ext uri="{FF2B5EF4-FFF2-40B4-BE49-F238E27FC236}">
                    <a16:creationId xmlns:a16="http://schemas.microsoft.com/office/drawing/2014/main" id="{A46641F3-9AC2-3E42-A2DF-749C9B5BD6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20" y="2019"/>
                <a:ext cx="97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61" name="Rectangle 304">
                <a:extLst>
                  <a:ext uri="{FF2B5EF4-FFF2-40B4-BE49-F238E27FC236}">
                    <a16:creationId xmlns:a16="http://schemas.microsoft.com/office/drawing/2014/main" id="{71CE2669-97DD-05B8-4776-EAB6CDAB9F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70" y="2019"/>
                <a:ext cx="93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62" name="Rectangle 305">
                <a:extLst>
                  <a:ext uri="{FF2B5EF4-FFF2-40B4-BE49-F238E27FC236}">
                    <a16:creationId xmlns:a16="http://schemas.microsoft.com/office/drawing/2014/main" id="{E00B1AAD-C738-064A-4E8F-28B2834674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16" y="2019"/>
                <a:ext cx="93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B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63" name="Rectangle 306">
                <a:extLst>
                  <a:ext uri="{FF2B5EF4-FFF2-40B4-BE49-F238E27FC236}">
                    <a16:creationId xmlns:a16="http://schemas.microsoft.com/office/drawing/2014/main" id="{B494A6A6-CB8C-050A-77FE-601E8E81E9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68" y="2019"/>
                <a:ext cx="162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CO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64" name="Rectangle 307">
                <a:extLst>
                  <a:ext uri="{FF2B5EF4-FFF2-40B4-BE49-F238E27FC236}">
                    <a16:creationId xmlns:a16="http://schemas.microsoft.com/office/drawing/2014/main" id="{AB5F11D2-1576-E30E-7A23-D501E95C39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86" y="2019"/>
                <a:ext cx="17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B1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65" name="Rectangle 308">
                <a:extLst>
                  <a:ext uri="{FF2B5EF4-FFF2-40B4-BE49-F238E27FC236}">
                    <a16:creationId xmlns:a16="http://schemas.microsoft.com/office/drawing/2014/main" id="{D9580F22-08E1-3D58-B4ED-043AD570B6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92" y="2019"/>
                <a:ext cx="9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66" name="Rectangle 309">
                <a:extLst>
                  <a:ext uri="{FF2B5EF4-FFF2-40B4-BE49-F238E27FC236}">
                    <a16:creationId xmlns:a16="http://schemas.microsoft.com/office/drawing/2014/main" id="{03B7E142-7571-77D0-290B-ECBBA485C2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31" y="2019"/>
                <a:ext cx="134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ap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67" name="Rectangle 310">
                <a:extLst>
                  <a:ext uri="{FF2B5EF4-FFF2-40B4-BE49-F238E27FC236}">
                    <a16:creationId xmlns:a16="http://schemas.microsoft.com/office/drawing/2014/main" id="{B853AC52-1566-A3D3-A1CE-57BBBE999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22" y="2019"/>
                <a:ext cx="86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68" name="Rectangle 311">
                <a:extLst>
                  <a:ext uri="{FF2B5EF4-FFF2-40B4-BE49-F238E27FC236}">
                    <a16:creationId xmlns:a16="http://schemas.microsoft.com/office/drawing/2014/main" id="{F7EE7C40-4FB4-A3A3-A0DB-863B809AD6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5" y="2019"/>
                <a:ext cx="86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P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69" name="Rectangle 312">
                <a:extLst>
                  <a:ext uri="{FF2B5EF4-FFF2-40B4-BE49-F238E27FC236}">
                    <a16:creationId xmlns:a16="http://schemas.microsoft.com/office/drawing/2014/main" id="{C7BD939A-20D7-F687-1C6B-AC192B3336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10" y="2019"/>
                <a:ext cx="51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l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70" name="Rectangle 313">
                <a:extLst>
                  <a:ext uri="{FF2B5EF4-FFF2-40B4-BE49-F238E27FC236}">
                    <a16:creationId xmlns:a16="http://schemas.microsoft.com/office/drawing/2014/main" id="{7908428B-5875-D152-FE2D-A77C173B36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26" y="2019"/>
                <a:ext cx="12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71" name="Rectangle 314">
                <a:extLst>
                  <a:ext uri="{FF2B5EF4-FFF2-40B4-BE49-F238E27FC236}">
                    <a16:creationId xmlns:a16="http://schemas.microsoft.com/office/drawing/2014/main" id="{E7F56EBB-EDBB-A5DA-286A-3AF11EEAC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06" y="2019"/>
                <a:ext cx="77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72" name="Rectangle 315">
                <a:extLst>
                  <a:ext uri="{FF2B5EF4-FFF2-40B4-BE49-F238E27FC236}">
                    <a16:creationId xmlns:a16="http://schemas.microsoft.com/office/drawing/2014/main" id="{9FC7D726-485E-185E-2A71-7CDE47D445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7" y="2705"/>
                <a:ext cx="140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10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73" name="Rectangle 316">
                <a:extLst>
                  <a:ext uri="{FF2B5EF4-FFF2-40B4-BE49-F238E27FC236}">
                    <a16:creationId xmlns:a16="http://schemas.microsoft.com/office/drawing/2014/main" id="{4551C761-3F30-041C-B14C-D07846D00E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2" y="2705"/>
                <a:ext cx="90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2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74" name="Rectangle 317">
                <a:extLst>
                  <a:ext uri="{FF2B5EF4-FFF2-40B4-BE49-F238E27FC236}">
                    <a16:creationId xmlns:a16="http://schemas.microsoft.com/office/drawing/2014/main" id="{5845DF27-1B53-D3D7-1805-FA77EF1941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7" y="2574"/>
                <a:ext cx="144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Nb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75" name="Rectangle 318">
                <a:extLst>
                  <a:ext uri="{FF2B5EF4-FFF2-40B4-BE49-F238E27FC236}">
                    <a16:creationId xmlns:a16="http://schemas.microsoft.com/office/drawing/2014/main" id="{3E5DDDA8-6DE1-060B-9222-83C3F2C7D6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3" y="2574"/>
                <a:ext cx="6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-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76" name="Rectangle 319">
                <a:extLst>
                  <a:ext uri="{FF2B5EF4-FFF2-40B4-BE49-F238E27FC236}">
                    <a16:creationId xmlns:a16="http://schemas.microsoft.com/office/drawing/2014/main" id="{BB6172D2-9DD5-F96B-91DD-C9A62FCEA3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3" y="2574"/>
                <a:ext cx="88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77" name="Rectangle 320">
                <a:extLst>
                  <a:ext uri="{FF2B5EF4-FFF2-40B4-BE49-F238E27FC236}">
                    <a16:creationId xmlns:a16="http://schemas.microsoft.com/office/drawing/2014/main" id="{D12933D3-959C-67D6-9898-CAF5BBB420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0" y="2574"/>
                <a:ext cx="56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i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78" name="Rectangle 321">
                <a:extLst>
                  <a:ext uri="{FF2B5EF4-FFF2-40B4-BE49-F238E27FC236}">
                    <a16:creationId xmlns:a16="http://schemas.microsoft.com/office/drawing/2014/main" id="{4C13615A-9A69-CC4C-102E-1F35A33D3B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8" y="2664"/>
                <a:ext cx="71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4.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79" name="Rectangle 322">
                <a:extLst>
                  <a:ext uri="{FF2B5EF4-FFF2-40B4-BE49-F238E27FC236}">
                    <a16:creationId xmlns:a16="http://schemas.microsoft.com/office/drawing/2014/main" id="{D8A88B6A-5DC9-F2BD-8F46-5B3396FAD8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4" y="2664"/>
                <a:ext cx="55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2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80" name="Rectangle 323">
                <a:extLst>
                  <a:ext uri="{FF2B5EF4-FFF2-40B4-BE49-F238E27FC236}">
                    <a16:creationId xmlns:a16="http://schemas.microsoft.com/office/drawing/2014/main" id="{5E3C78E4-D270-AAAE-3FB3-FC2C342721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5" y="2664"/>
                <a:ext cx="55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2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81" name="Rectangle 324">
                <a:extLst>
                  <a:ext uri="{FF2B5EF4-FFF2-40B4-BE49-F238E27FC236}">
                    <a16:creationId xmlns:a16="http://schemas.microsoft.com/office/drawing/2014/main" id="{EEA8C457-9FD7-9C1D-D7C5-A60C1D315C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6" y="2664"/>
                <a:ext cx="70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K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82" name="Rectangle 325">
                <a:extLst>
                  <a:ext uri="{FF2B5EF4-FFF2-40B4-BE49-F238E27FC236}">
                    <a16:creationId xmlns:a16="http://schemas.microsoft.com/office/drawing/2014/main" id="{DEE26856-F83B-988D-551F-D0DBB557FF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3" y="2664"/>
                <a:ext cx="147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High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83" name="Rectangle 326">
                <a:extLst>
                  <a:ext uri="{FF2B5EF4-FFF2-40B4-BE49-F238E27FC236}">
                    <a16:creationId xmlns:a16="http://schemas.microsoft.com/office/drawing/2014/main" id="{2C0194C4-0BF3-C910-440E-59BC89FB9D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9" y="2664"/>
                <a:ext cx="137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Field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84" name="Rectangle 327">
                <a:extLst>
                  <a:ext uri="{FF2B5EF4-FFF2-40B4-BE49-F238E27FC236}">
                    <a16:creationId xmlns:a16="http://schemas.microsoft.com/office/drawing/2014/main" id="{E5C2CE6B-68A1-3B8D-79FF-DC2AC09D5F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4" y="2727"/>
                <a:ext cx="155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MRI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85" name="Rectangle 328">
                <a:extLst>
                  <a:ext uri="{FF2B5EF4-FFF2-40B4-BE49-F238E27FC236}">
                    <a16:creationId xmlns:a16="http://schemas.microsoft.com/office/drawing/2014/main" id="{60908B4F-5075-5106-1324-A316525039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7" y="2727"/>
                <a:ext cx="51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s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86" name="Rectangle 329">
                <a:extLst>
                  <a:ext uri="{FF2B5EF4-FFF2-40B4-BE49-F238E27FC236}">
                    <a16:creationId xmlns:a16="http://schemas.microsoft.com/office/drawing/2014/main" id="{617CB5D1-7839-B504-C496-033CC3319D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2" y="2727"/>
                <a:ext cx="39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87" name="Rectangle 330">
                <a:extLst>
                  <a:ext uri="{FF2B5EF4-FFF2-40B4-BE49-F238E27FC236}">
                    <a16:creationId xmlns:a16="http://schemas.microsoft.com/office/drawing/2014/main" id="{CD4A2842-E669-14D5-7886-06C32EF031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8" y="2727"/>
                <a:ext cx="4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88" name="Rectangle 331">
                <a:extLst>
                  <a:ext uri="{FF2B5EF4-FFF2-40B4-BE49-F238E27FC236}">
                    <a16:creationId xmlns:a16="http://schemas.microsoft.com/office/drawing/2014/main" id="{8A4F2F3F-3DFB-DCF5-A72F-C64E4F07F2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4" y="2727"/>
                <a:ext cx="83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89" name="Rectangle 332">
                <a:extLst>
                  <a:ext uri="{FF2B5EF4-FFF2-40B4-BE49-F238E27FC236}">
                    <a16:creationId xmlns:a16="http://schemas.microsoft.com/office/drawing/2014/main" id="{086659D6-B688-DAEF-EEFA-0832B33F17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9" y="2727"/>
                <a:ext cx="5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d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90" name="Rectangle 333">
                <a:extLst>
                  <a:ext uri="{FF2B5EF4-FFF2-40B4-BE49-F238E27FC236}">
                    <a16:creationId xmlns:a16="http://schemas.microsoft.com/office/drawing/2014/main" id="{938FF8F5-3437-155D-91C8-2EF09963F2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4" y="2786"/>
                <a:ext cx="4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(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91" name="Rectangle 334">
                <a:extLst>
                  <a:ext uri="{FF2B5EF4-FFF2-40B4-BE49-F238E27FC236}">
                    <a16:creationId xmlns:a16="http://schemas.microsoft.com/office/drawing/2014/main" id="{3A946172-5F73-26ED-ED02-2182405F42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2" y="2786"/>
                <a:ext cx="5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L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92" name="Rectangle 335">
                <a:extLst>
                  <a:ext uri="{FF2B5EF4-FFF2-40B4-BE49-F238E27FC236}">
                    <a16:creationId xmlns:a16="http://schemas.microsoft.com/office/drawing/2014/main" id="{A24F67E5-8092-667A-8294-B7CE492F42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0" y="2786"/>
                <a:ext cx="5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u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93" name="Rectangle 336">
                <a:extLst>
                  <a:ext uri="{FF2B5EF4-FFF2-40B4-BE49-F238E27FC236}">
                    <a16:creationId xmlns:a16="http://schemas.microsoft.com/office/drawing/2014/main" id="{7808B125-601E-C370-F8BD-ED955C770E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9" y="2786"/>
                <a:ext cx="51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v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94" name="Rectangle 337">
                <a:extLst>
                  <a:ext uri="{FF2B5EF4-FFF2-40B4-BE49-F238E27FC236}">
                    <a16:creationId xmlns:a16="http://schemas.microsoft.com/office/drawing/2014/main" id="{E6FE9A3C-01A1-0C50-4942-461E51A7B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5" y="2786"/>
                <a:ext cx="69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95" name="Rectangle 338">
                <a:extLst>
                  <a:ext uri="{FF2B5EF4-FFF2-40B4-BE49-F238E27FC236}">
                    <a16:creationId xmlns:a16="http://schemas.microsoft.com/office/drawing/2014/main" id="{FA14C85B-E65B-21B0-3017-509779E27C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8" y="2786"/>
                <a:ext cx="7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a)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96" name="Rectangle 339">
                <a:extLst>
                  <a:ext uri="{FF2B5EF4-FFF2-40B4-BE49-F238E27FC236}">
                    <a16:creationId xmlns:a16="http://schemas.microsoft.com/office/drawing/2014/main" id="{0179460A-AFD3-03C6-CC18-C57A6DEAF3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5" y="2405"/>
                <a:ext cx="21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2223: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97" name="Rectangle 340">
                <a:extLst>
                  <a:ext uri="{FF2B5EF4-FFF2-40B4-BE49-F238E27FC236}">
                    <a16:creationId xmlns:a16="http://schemas.microsoft.com/office/drawing/2014/main" id="{EF85F936-D5D6-3BA9-F1AB-9BD41B34FF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7" y="2405"/>
                <a:ext cx="135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B1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98" name="Rectangle 341">
                <a:extLst>
                  <a:ext uri="{FF2B5EF4-FFF2-40B4-BE49-F238E27FC236}">
                    <a16:creationId xmlns:a16="http://schemas.microsoft.com/office/drawing/2014/main" id="{27827F9A-2710-6672-3E88-95E9AE411E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3" y="2486"/>
                <a:ext cx="83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99" name="Rectangle 342">
                <a:extLst>
                  <a:ext uri="{FF2B5EF4-FFF2-40B4-BE49-F238E27FC236}">
                    <a16:creationId xmlns:a16="http://schemas.microsoft.com/office/drawing/2014/main" id="{9E63E4FA-98D8-D755-CCA4-814C5D9B31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9" y="2486"/>
                <a:ext cx="123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ap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00" name="Rectangle 343">
                <a:extLst>
                  <a:ext uri="{FF2B5EF4-FFF2-40B4-BE49-F238E27FC236}">
                    <a16:creationId xmlns:a16="http://schemas.microsoft.com/office/drawing/2014/main" id="{D722E70B-C6C3-EEDF-78BE-AEA406503D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94" y="2486"/>
                <a:ext cx="79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01" name="Rectangle 344">
                <a:extLst>
                  <a:ext uri="{FF2B5EF4-FFF2-40B4-BE49-F238E27FC236}">
                    <a16:creationId xmlns:a16="http://schemas.microsoft.com/office/drawing/2014/main" id="{3D3012EE-197A-87D0-E53D-CB819E5A63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34" y="2486"/>
                <a:ext cx="7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P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02" name="Rectangle 345">
                <a:extLst>
                  <a:ext uri="{FF2B5EF4-FFF2-40B4-BE49-F238E27FC236}">
                    <a16:creationId xmlns:a16="http://schemas.microsoft.com/office/drawing/2014/main" id="{80CD6F34-BD0B-78BB-036F-5C2D9ECAE5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5" y="2486"/>
                <a:ext cx="47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l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03" name="Rectangle 346">
                <a:extLst>
                  <a:ext uri="{FF2B5EF4-FFF2-40B4-BE49-F238E27FC236}">
                    <a16:creationId xmlns:a16="http://schemas.microsoft.com/office/drawing/2014/main" id="{397334D5-5686-9D59-D893-4BC3630CA1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0" y="2486"/>
                <a:ext cx="109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04" name="Rectangle 347">
                <a:extLst>
                  <a:ext uri="{FF2B5EF4-FFF2-40B4-BE49-F238E27FC236}">
                    <a16:creationId xmlns:a16="http://schemas.microsoft.com/office/drawing/2014/main" id="{E449F938-5755-41F8-599C-76B22234CB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62" y="2486"/>
                <a:ext cx="7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05" name="Rectangle 348">
                <a:extLst>
                  <a:ext uri="{FF2B5EF4-FFF2-40B4-BE49-F238E27FC236}">
                    <a16:creationId xmlns:a16="http://schemas.microsoft.com/office/drawing/2014/main" id="{5C577D4D-7CFA-B001-8BDB-695F81ADF3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5" y="2564"/>
                <a:ext cx="160" cy="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Sumit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06" name="Rectangle 349">
                <a:extLst>
                  <a:ext uri="{FF2B5EF4-FFF2-40B4-BE49-F238E27FC236}">
                    <a16:creationId xmlns:a16="http://schemas.microsoft.com/office/drawing/2014/main" id="{9F6EC048-E531-953B-0EB6-AB6FB8457B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5" y="2564"/>
                <a:ext cx="54" cy="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o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07" name="Rectangle 350">
                <a:extLst>
                  <a:ext uri="{FF2B5EF4-FFF2-40B4-BE49-F238E27FC236}">
                    <a16:creationId xmlns:a16="http://schemas.microsoft.com/office/drawing/2014/main" id="{C8F6E0A2-4DE2-E666-82AD-E740CC6B40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4" y="2564"/>
                <a:ext cx="98" cy="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mo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08" name="Rectangle 351">
                <a:extLst>
                  <a:ext uri="{FF2B5EF4-FFF2-40B4-BE49-F238E27FC236}">
                    <a16:creationId xmlns:a16="http://schemas.microsoft.com/office/drawing/2014/main" id="{48E218C4-D44E-FFA3-8C8E-63F3AC3EED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2" y="2623"/>
                <a:ext cx="60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09" name="Rectangle 352">
                <a:extLst>
                  <a:ext uri="{FF2B5EF4-FFF2-40B4-BE49-F238E27FC236}">
                    <a16:creationId xmlns:a16="http://schemas.microsoft.com/office/drawing/2014/main" id="{91692B53-BC6D-BDF2-C8A3-343F9490E4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2" y="2623"/>
                <a:ext cx="36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l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10" name="Rectangle 353">
                <a:extLst>
                  <a:ext uri="{FF2B5EF4-FFF2-40B4-BE49-F238E27FC236}">
                    <a16:creationId xmlns:a16="http://schemas.microsoft.com/office/drawing/2014/main" id="{61F8134D-965D-7E4E-1190-6DDBDC94C7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3" y="2623"/>
                <a:ext cx="5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11" name="Rectangle 354">
                <a:extLst>
                  <a:ext uri="{FF2B5EF4-FFF2-40B4-BE49-F238E27FC236}">
                    <a16:creationId xmlns:a16="http://schemas.microsoft.com/office/drawing/2014/main" id="{44E074AB-4B2D-61FA-DFC0-777AAC5C2C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1" y="2623"/>
                <a:ext cx="66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ct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12" name="Rectangle 355">
                <a:extLst>
                  <a:ext uri="{FF2B5EF4-FFF2-40B4-BE49-F238E27FC236}">
                    <a16:creationId xmlns:a16="http://schemas.microsoft.com/office/drawing/2014/main" id="{6D22F33F-D1B2-D78D-6CDA-A0E8A80D35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5" y="2623"/>
                <a:ext cx="4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13" name="Rectangle 356">
                <a:extLst>
                  <a:ext uri="{FF2B5EF4-FFF2-40B4-BE49-F238E27FC236}">
                    <a16:creationId xmlns:a16="http://schemas.microsoft.com/office/drawing/2014/main" id="{8DB251F1-9AAB-61E3-DEC6-BE60F3B7AC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2" y="2623"/>
                <a:ext cx="36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i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14" name="Rectangle 357">
                <a:extLst>
                  <a:ext uri="{FF2B5EF4-FFF2-40B4-BE49-F238E27FC236}">
                    <a16:creationId xmlns:a16="http://schemas.microsoft.com/office/drawing/2014/main" id="{EE27442F-99CD-1DA3-B060-1B9A099F1A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33" y="2623"/>
                <a:ext cx="51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c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15" name="Rectangle 358">
                <a:extLst>
                  <a:ext uri="{FF2B5EF4-FFF2-40B4-BE49-F238E27FC236}">
                    <a16:creationId xmlns:a16="http://schemas.microsoft.com/office/drawing/2014/main" id="{841BEB87-9D5D-0215-AB31-4303ED57BF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0" y="2623"/>
                <a:ext cx="98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(20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16" name="Rectangle 359">
                <a:extLst>
                  <a:ext uri="{FF2B5EF4-FFF2-40B4-BE49-F238E27FC236}">
                    <a16:creationId xmlns:a16="http://schemas.microsoft.com/office/drawing/2014/main" id="{FBE0D18F-EC79-FC5B-ADAD-43D2031410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6" y="2623"/>
                <a:ext cx="81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12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17" name="Rectangle 360">
                <a:extLst>
                  <a:ext uri="{FF2B5EF4-FFF2-40B4-BE49-F238E27FC236}">
                    <a16:creationId xmlns:a16="http://schemas.microsoft.com/office/drawing/2014/main" id="{3AD5BF12-5D28-1610-2FA8-153608A9F8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6" y="2682"/>
                <a:ext cx="7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pr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18" name="Rectangle 361">
                <a:extLst>
                  <a:ext uri="{FF2B5EF4-FFF2-40B4-BE49-F238E27FC236}">
                    <a16:creationId xmlns:a16="http://schemas.microsoft.com/office/drawing/2014/main" id="{DBFE03A9-7646-4886-3271-8EEAF7928B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3" y="2682"/>
                <a:ext cx="5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o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19" name="Rectangle 362">
                <a:extLst>
                  <a:ext uri="{FF2B5EF4-FFF2-40B4-BE49-F238E27FC236}">
                    <a16:creationId xmlns:a16="http://schemas.microsoft.com/office/drawing/2014/main" id="{FE543F8C-B8B4-264B-8D0D-794AFC39C9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2" y="2682"/>
                <a:ext cx="5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d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20" name="Rectangle 363">
                <a:extLst>
                  <a:ext uri="{FF2B5EF4-FFF2-40B4-BE49-F238E27FC236}">
                    <a16:creationId xmlns:a16="http://schemas.microsoft.com/office/drawing/2014/main" id="{D14DE518-F691-D00A-77E9-99794F30C1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2" y="2682"/>
                <a:ext cx="39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.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21" name="Rectangle 364">
                <a:extLst>
                  <a:ext uri="{FF2B5EF4-FFF2-40B4-BE49-F238E27FC236}">
                    <a16:creationId xmlns:a16="http://schemas.microsoft.com/office/drawing/2014/main" id="{16838B6A-C15E-9D04-A761-A7AE7850CE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4" y="2682"/>
                <a:ext cx="4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)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22" name="Rectangle 365">
                <a:extLst>
                  <a:ext uri="{FF2B5EF4-FFF2-40B4-BE49-F238E27FC236}">
                    <a16:creationId xmlns:a16="http://schemas.microsoft.com/office/drawing/2014/main" id="{034DA42F-CDB5-E52E-F052-030D8C21BB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1" y="2364"/>
                <a:ext cx="14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2223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23" name="Rectangle 366">
                <a:extLst>
                  <a:ext uri="{FF2B5EF4-FFF2-40B4-BE49-F238E27FC236}">
                    <a16:creationId xmlns:a16="http://schemas.microsoft.com/office/drawing/2014/main" id="{56779ED3-F679-E5E5-815C-955021C9E6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05" y="2364"/>
                <a:ext cx="41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"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24" name="Rectangle 367">
                <a:extLst>
                  <a:ext uri="{FF2B5EF4-FFF2-40B4-BE49-F238E27FC236}">
                    <a16:creationId xmlns:a16="http://schemas.microsoft.com/office/drawing/2014/main" id="{182B285B-6C34-2A20-0503-139DDC0988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6" y="2364"/>
                <a:ext cx="106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Car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25" name="Rectangle 368">
                <a:extLst>
                  <a:ext uri="{FF2B5EF4-FFF2-40B4-BE49-F238E27FC236}">
                    <a16:creationId xmlns:a16="http://schemas.microsoft.com/office/drawing/2014/main" id="{82301CBF-59AE-DA60-D6E2-A475692933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03" y="2364"/>
                <a:ext cx="40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26" name="Rectangle 369">
                <a:extLst>
                  <a:ext uri="{FF2B5EF4-FFF2-40B4-BE49-F238E27FC236}">
                    <a16:creationId xmlns:a16="http://schemas.microsoft.com/office/drawing/2014/main" id="{2764529A-BD5D-0E07-7895-4FE0EA8590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8" y="2364"/>
                <a:ext cx="3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i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27" name="Rectangle 370">
                <a:extLst>
                  <a:ext uri="{FF2B5EF4-FFF2-40B4-BE49-F238E27FC236}">
                    <a16:creationId xmlns:a16="http://schemas.microsoft.com/office/drawing/2014/main" id="{EF30C76E-054B-43FB-0697-51836EC928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9" y="2364"/>
                <a:ext cx="5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28" name="Rectangle 371">
                <a:extLst>
                  <a:ext uri="{FF2B5EF4-FFF2-40B4-BE49-F238E27FC236}">
                    <a16:creationId xmlns:a16="http://schemas.microsoft.com/office/drawing/2014/main" id="{BD6FF01B-6D92-DBF8-C1E9-2B2DCF2A8F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5" y="2364"/>
                <a:ext cx="40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29" name="Rectangle 372">
                <a:extLst>
                  <a:ext uri="{FF2B5EF4-FFF2-40B4-BE49-F238E27FC236}">
                    <a16:creationId xmlns:a16="http://schemas.microsoft.com/office/drawing/2014/main" id="{F20F4230-3234-4A9E-8136-4566D6B05C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540000">
                <a:off x="5003" y="2429"/>
                <a:ext cx="58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C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30" name="Rectangle 373">
                <a:extLst>
                  <a:ext uri="{FF2B5EF4-FFF2-40B4-BE49-F238E27FC236}">
                    <a16:creationId xmlns:a16="http://schemas.microsoft.com/office/drawing/2014/main" id="{A220E200-62BB-5659-2AF1-D0AAD43FB8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540000">
                <a:off x="5038" y="2428"/>
                <a:ext cx="50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o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31" name="Rectangle 374">
                <a:extLst>
                  <a:ext uri="{FF2B5EF4-FFF2-40B4-BE49-F238E27FC236}">
                    <a16:creationId xmlns:a16="http://schemas.microsoft.com/office/drawing/2014/main" id="{A178CACE-E903-3B68-CE7E-9CD424AD1D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540000">
                <a:off x="5065" y="2428"/>
                <a:ext cx="50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32" name="Rectangle 375">
                <a:extLst>
                  <a:ext uri="{FF2B5EF4-FFF2-40B4-BE49-F238E27FC236}">
                    <a16:creationId xmlns:a16="http://schemas.microsoft.com/office/drawing/2014/main" id="{98EF5F25-A4C0-6AE7-F31E-98A3544AD9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540000">
                <a:off x="5092" y="2427"/>
                <a:ext cx="36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33" name="Rectangle 376">
                <a:extLst>
                  <a:ext uri="{FF2B5EF4-FFF2-40B4-BE49-F238E27FC236}">
                    <a16:creationId xmlns:a16="http://schemas.microsoft.com/office/drawing/2014/main" id="{89FCCA6A-3258-59A9-B254-D6341EA0C4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540000">
                <a:off x="5108" y="2427"/>
                <a:ext cx="39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34" name="Rectangle 377">
                <a:extLst>
                  <a:ext uri="{FF2B5EF4-FFF2-40B4-BE49-F238E27FC236}">
                    <a16:creationId xmlns:a16="http://schemas.microsoft.com/office/drawing/2014/main" id="{85E72B96-55F9-0DD9-2F0F-C38FBD197B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540000">
                <a:off x="5122" y="2427"/>
                <a:ext cx="50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o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35" name="Rectangle 378">
                <a:extLst>
                  <a:ext uri="{FF2B5EF4-FFF2-40B4-BE49-F238E27FC236}">
                    <a16:creationId xmlns:a16="http://schemas.microsoft.com/office/drawing/2014/main" id="{D7DB859B-DFE8-DE76-CE07-14FF848A5D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540000">
                <a:off x="5149" y="2426"/>
                <a:ext cx="33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l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36" name="Rectangle 379">
                <a:extLst>
                  <a:ext uri="{FF2B5EF4-FFF2-40B4-BE49-F238E27FC236}">
                    <a16:creationId xmlns:a16="http://schemas.microsoft.com/office/drawing/2014/main" id="{EEB99FA2-4192-9055-1E59-C1C18E3DFE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540000">
                <a:off x="5160" y="2426"/>
                <a:ext cx="33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l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37" name="Rectangle 380">
                <a:extLst>
                  <a:ext uri="{FF2B5EF4-FFF2-40B4-BE49-F238E27FC236}">
                    <a16:creationId xmlns:a16="http://schemas.microsoft.com/office/drawing/2014/main" id="{C1B81387-E502-4E83-4DB9-7AB49887E3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540000">
                <a:off x="5170" y="2426"/>
                <a:ext cx="50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38" name="Rectangle 381">
                <a:extLst>
                  <a:ext uri="{FF2B5EF4-FFF2-40B4-BE49-F238E27FC236}">
                    <a16:creationId xmlns:a16="http://schemas.microsoft.com/office/drawing/2014/main" id="{AB6062F4-FF70-DADF-EFD0-E0271E9860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540000">
                <a:off x="5196" y="2425"/>
                <a:ext cx="50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d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39" name="Rectangle 382">
                <a:extLst>
                  <a:ext uri="{FF2B5EF4-FFF2-40B4-BE49-F238E27FC236}">
                    <a16:creationId xmlns:a16="http://schemas.microsoft.com/office/drawing/2014/main" id="{EA76D026-B53C-DBB1-8828-AE00474E99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540000">
                <a:off x="5224" y="2425"/>
                <a:ext cx="40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"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40" name="Rectangle 383">
                <a:extLst>
                  <a:ext uri="{FF2B5EF4-FFF2-40B4-BE49-F238E27FC236}">
                    <a16:creationId xmlns:a16="http://schemas.microsoft.com/office/drawing/2014/main" id="{F212FF2F-44E4-C6B3-94E5-5476FBB275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2" y="2496"/>
                <a:ext cx="230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MEM'13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41" name="Rectangle 384">
                <a:extLst>
                  <a:ext uri="{FF2B5EF4-FFF2-40B4-BE49-F238E27FC236}">
                    <a16:creationId xmlns:a16="http://schemas.microsoft.com/office/drawing/2014/main" id="{9AF9BBE7-B194-BA3D-BBF2-B20D6BEFB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6" y="3105"/>
                <a:ext cx="22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MgB,: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42" name="Rectangle 385">
                <a:extLst>
                  <a:ext uri="{FF2B5EF4-FFF2-40B4-BE49-F238E27FC236}">
                    <a16:creationId xmlns:a16="http://schemas.microsoft.com/office/drawing/2014/main" id="{25B83F3A-B8A1-D47C-C47D-0114434DEA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0" y="3105"/>
                <a:ext cx="103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2nd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43" name="Rectangle 386">
                <a:extLst>
                  <a:ext uri="{FF2B5EF4-FFF2-40B4-BE49-F238E27FC236}">
                    <a16:creationId xmlns:a16="http://schemas.microsoft.com/office/drawing/2014/main" id="{9A916391-7EE8-EC65-651D-0E79C61E1F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1" y="3105"/>
                <a:ext cx="10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Ge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44" name="Rectangle 387">
                <a:extLst>
                  <a:ext uri="{FF2B5EF4-FFF2-40B4-BE49-F238E27FC236}">
                    <a16:creationId xmlns:a16="http://schemas.microsoft.com/office/drawing/2014/main" id="{091A9391-4920-2A9E-341E-4382A45C9D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1" y="3105"/>
                <a:ext cx="7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n.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45" name="Rectangle 388">
                <a:extLst>
                  <a:ext uri="{FF2B5EF4-FFF2-40B4-BE49-F238E27FC236}">
                    <a16:creationId xmlns:a16="http://schemas.microsoft.com/office/drawing/2014/main" id="{755E6806-1651-0944-D065-6064DEFA58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2" y="3105"/>
                <a:ext cx="79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AI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46" name="Rectangle 389">
                <a:extLst>
                  <a:ext uri="{FF2B5EF4-FFF2-40B4-BE49-F238E27FC236}">
                    <a16:creationId xmlns:a16="http://schemas.microsoft.com/office/drawing/2014/main" id="{ED4C0EE7-25FD-FE00-6E6A-003C478A17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3" y="3105"/>
                <a:ext cx="89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MI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47" name="Rectangle 390">
                <a:extLst>
                  <a:ext uri="{FF2B5EF4-FFF2-40B4-BE49-F238E27FC236}">
                    <a16:creationId xmlns:a16="http://schemas.microsoft.com/office/drawing/2014/main" id="{2DAB109E-C9BA-0A4B-61A4-DA789FF86A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3" y="3105"/>
                <a:ext cx="84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18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48" name="Rectangle 391">
                <a:extLst>
                  <a:ext uri="{FF2B5EF4-FFF2-40B4-BE49-F238E27FC236}">
                    <a16:creationId xmlns:a16="http://schemas.microsoft.com/office/drawing/2014/main" id="{CFF62145-45C1-1F0F-ECA1-43D1176F06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1" y="3105"/>
                <a:ext cx="5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+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49" name="Rectangle 392">
                <a:extLst>
                  <a:ext uri="{FF2B5EF4-FFF2-40B4-BE49-F238E27FC236}">
                    <a16:creationId xmlns:a16="http://schemas.microsoft.com/office/drawing/2014/main" id="{098C47FD-F35D-2A11-0BC3-2B29D8857C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2" y="3105"/>
                <a:ext cx="54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1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50" name="Rectangle 393">
                <a:extLst>
                  <a:ext uri="{FF2B5EF4-FFF2-40B4-BE49-F238E27FC236}">
                    <a16:creationId xmlns:a16="http://schemas.microsoft.com/office/drawing/2014/main" id="{B331450C-747D-A271-25A5-D1D931A317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7" y="3182"/>
                <a:ext cx="59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F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51" name="Rectangle 394">
                <a:extLst>
                  <a:ext uri="{FF2B5EF4-FFF2-40B4-BE49-F238E27FC236}">
                    <a16:creationId xmlns:a16="http://schemas.microsoft.com/office/drawing/2014/main" id="{DCF58EA7-260C-57F8-534B-90D4E10CE0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6" y="3182"/>
                <a:ext cx="36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i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52" name="Rectangle 395">
                <a:extLst>
                  <a:ext uri="{FF2B5EF4-FFF2-40B4-BE49-F238E27FC236}">
                    <a16:creationId xmlns:a16="http://schemas.microsoft.com/office/drawing/2014/main" id="{03C19A23-DC3C-9392-52E6-08ACAFD654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8" y="3182"/>
                <a:ext cx="36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l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53" name="Rectangle 396">
                <a:extLst>
                  <a:ext uri="{FF2B5EF4-FFF2-40B4-BE49-F238E27FC236}">
                    <a16:creationId xmlns:a16="http://schemas.microsoft.com/office/drawing/2014/main" id="{B3658541-FEF7-2E56-E495-E9937AAF56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9" y="3182"/>
                <a:ext cx="101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am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54" name="Rectangle 397">
                <a:extLst>
                  <a:ext uri="{FF2B5EF4-FFF2-40B4-BE49-F238E27FC236}">
                    <a16:creationId xmlns:a16="http://schemas.microsoft.com/office/drawing/2014/main" id="{96F9DF3D-2EE6-0673-B5AE-12A2B96E12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2" y="3182"/>
                <a:ext cx="55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55" name="Rectangle 398">
                <a:extLst>
                  <a:ext uri="{FF2B5EF4-FFF2-40B4-BE49-F238E27FC236}">
                    <a16:creationId xmlns:a16="http://schemas.microsoft.com/office/drawing/2014/main" id="{60E2C593-10B4-4BC3-4533-FFD5D30F59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0" y="3182"/>
                <a:ext cx="55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56" name="Rectangle 399">
                <a:extLst>
                  <a:ext uri="{FF2B5EF4-FFF2-40B4-BE49-F238E27FC236}">
                    <a16:creationId xmlns:a16="http://schemas.microsoft.com/office/drawing/2014/main" id="{D9B812E3-6795-407B-4DFF-6DB0629074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9" y="3182"/>
                <a:ext cx="40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57" name="Rectangle 400">
                <a:extLst>
                  <a:ext uri="{FF2B5EF4-FFF2-40B4-BE49-F238E27FC236}">
                    <a16:creationId xmlns:a16="http://schemas.microsoft.com/office/drawing/2014/main" id="{B376C7E8-7117-080C-86E9-98923117B8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6" y="3182"/>
                <a:ext cx="53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s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58" name="Rectangle 401">
                <a:extLst>
                  <a:ext uri="{FF2B5EF4-FFF2-40B4-BE49-F238E27FC236}">
                    <a16:creationId xmlns:a16="http://schemas.microsoft.com/office/drawing/2014/main" id="{34791600-163E-4F58-4D76-C64822F9A7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2" y="3182"/>
                <a:ext cx="40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,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59" name="Rectangle 402">
                <a:extLst>
                  <a:ext uri="{FF2B5EF4-FFF2-40B4-BE49-F238E27FC236}">
                    <a16:creationId xmlns:a16="http://schemas.microsoft.com/office/drawing/2014/main" id="{AA37783F-AB59-E1D3-F133-C67976BF25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3" y="3182"/>
                <a:ext cx="12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The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60" name="Rectangle 403">
                <a:extLst>
                  <a:ext uri="{FF2B5EF4-FFF2-40B4-BE49-F238E27FC236}">
                    <a16:creationId xmlns:a16="http://schemas.microsoft.com/office/drawing/2014/main" id="{F2E3F015-7CC6-42F2-74FB-D0C1B1BF9F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6" y="3182"/>
                <a:ext cx="125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OSU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61" name="Rectangle 404">
                <a:extLst>
                  <a:ext uri="{FF2B5EF4-FFF2-40B4-BE49-F238E27FC236}">
                    <a16:creationId xmlns:a16="http://schemas.microsoft.com/office/drawing/2014/main" id="{F7ECA907-5080-1F78-8F9B-A9E9C83132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4" y="3182"/>
                <a:ext cx="3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/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62" name="Rectangle 405">
                <a:extLst>
                  <a:ext uri="{FF2B5EF4-FFF2-40B4-BE49-F238E27FC236}">
                    <a16:creationId xmlns:a16="http://schemas.microsoft.com/office/drawing/2014/main" id="{F78B3129-C0A0-7B94-9BBD-A74DEA3174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7" y="3182"/>
                <a:ext cx="150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HTRI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" name="Group 607">
              <a:extLst>
                <a:ext uri="{FF2B5EF4-FFF2-40B4-BE49-F238E27FC236}">
                  <a16:creationId xmlns:a16="http://schemas.microsoft.com/office/drawing/2014/main" id="{A98CEB5F-5223-F58B-0969-826E5CBDC6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35" y="2478"/>
              <a:ext cx="3594" cy="1462"/>
              <a:chOff x="3435" y="2478"/>
              <a:chExt cx="3594" cy="1462"/>
            </a:xfrm>
          </p:grpSpPr>
          <p:sp>
            <p:nvSpPr>
              <p:cNvPr id="163" name="Rectangle 407">
                <a:extLst>
                  <a:ext uri="{FF2B5EF4-FFF2-40B4-BE49-F238E27FC236}">
                    <a16:creationId xmlns:a16="http://schemas.microsoft.com/office/drawing/2014/main" id="{B875FB49-C4FB-3E67-F9D6-0D5DC2CEBD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2" y="3182"/>
                <a:ext cx="39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,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4" name="Rectangle 408">
                <a:extLst>
                  <a:ext uri="{FF2B5EF4-FFF2-40B4-BE49-F238E27FC236}">
                    <a16:creationId xmlns:a16="http://schemas.microsoft.com/office/drawing/2014/main" id="{7BD17CA8-AF6B-B114-9E8F-9F8528113F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7" y="3238"/>
                <a:ext cx="75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20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5" name="Rectangle 409">
                <a:extLst>
                  <a:ext uri="{FF2B5EF4-FFF2-40B4-BE49-F238E27FC236}">
                    <a16:creationId xmlns:a16="http://schemas.microsoft.com/office/drawing/2014/main" id="{52D17299-ACBD-E6F5-8E9F-4F6CA66A21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3238"/>
                <a:ext cx="48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1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6" name="Rectangle 410">
                <a:extLst>
                  <a:ext uri="{FF2B5EF4-FFF2-40B4-BE49-F238E27FC236}">
                    <a16:creationId xmlns:a16="http://schemas.microsoft.com/office/drawing/2014/main" id="{2EB6E7F6-0488-8EA3-DD0F-01E7EDC204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5" y="3238"/>
                <a:ext cx="48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3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7" name="Rectangle 411">
                <a:extLst>
                  <a:ext uri="{FF2B5EF4-FFF2-40B4-BE49-F238E27FC236}">
                    <a16:creationId xmlns:a16="http://schemas.microsoft.com/office/drawing/2014/main" id="{B8E644DF-07E6-E36A-534D-260175C59D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6" y="3572"/>
                <a:ext cx="213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10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8" name="Rectangle 412">
                <a:extLst>
                  <a:ext uri="{FF2B5EF4-FFF2-40B4-BE49-F238E27FC236}">
                    <a16:creationId xmlns:a16="http://schemas.microsoft.com/office/drawing/2014/main" id="{6F025027-D01B-7052-68B7-EA6D8A00CB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0" y="3572"/>
                <a:ext cx="93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-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9" name="Rectangle 413">
                <a:extLst>
                  <a:ext uri="{FF2B5EF4-FFF2-40B4-BE49-F238E27FC236}">
                    <a16:creationId xmlns:a16="http://schemas.microsoft.com/office/drawing/2014/main" id="{5DCE667D-74A5-5615-898D-8DB8A2D887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5" y="3845"/>
                <a:ext cx="68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0" name="Rectangle 414">
                <a:extLst>
                  <a:ext uri="{FF2B5EF4-FFF2-40B4-BE49-F238E27FC236}">
                    <a16:creationId xmlns:a16="http://schemas.microsoft.com/office/drawing/2014/main" id="{50439F4F-3013-788B-5F2B-A3B98EAB3F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5" y="3846"/>
                <a:ext cx="61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p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1" name="Rectangle 415">
                <a:extLst>
                  <a:ext uri="{FF2B5EF4-FFF2-40B4-BE49-F238E27FC236}">
                    <a16:creationId xmlns:a16="http://schemas.microsoft.com/office/drawing/2014/main" id="{9A701101-A13E-A0E2-C462-40A0205B7E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9" y="3846"/>
                <a:ext cx="48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2" name="Rectangle 416">
                <a:extLst>
                  <a:ext uri="{FF2B5EF4-FFF2-40B4-BE49-F238E27FC236}">
                    <a16:creationId xmlns:a16="http://schemas.microsoft.com/office/drawing/2014/main" id="{2052C5A9-97CA-D5BA-3928-907A461C25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8" y="3846"/>
                <a:ext cx="41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i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3" name="Rectangle 417">
                <a:extLst>
                  <a:ext uri="{FF2B5EF4-FFF2-40B4-BE49-F238E27FC236}">
                    <a16:creationId xmlns:a16="http://schemas.microsoft.com/office/drawing/2014/main" id="{2C4F73A5-21BC-77A2-E28D-2A6FC0B836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1" y="3847"/>
                <a:ext cx="41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l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4" name="Rectangle 418">
                <a:extLst>
                  <a:ext uri="{FF2B5EF4-FFF2-40B4-BE49-F238E27FC236}">
                    <a16:creationId xmlns:a16="http://schemas.microsoft.com/office/drawing/2014/main" id="{7DEE562C-1F66-56B5-7F25-75E6A92C76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3" y="3847"/>
                <a:ext cx="48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2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5" name="Rectangle 419">
                <a:extLst>
                  <a:ext uri="{FF2B5EF4-FFF2-40B4-BE49-F238E27FC236}">
                    <a16:creationId xmlns:a16="http://schemas.microsoft.com/office/drawing/2014/main" id="{895E0D64-7F9F-F95C-BB6F-9AC5A56840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0" y="3847"/>
                <a:ext cx="48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6" name="Rectangle 420">
                <a:extLst>
                  <a:ext uri="{FF2B5EF4-FFF2-40B4-BE49-F238E27FC236}">
                    <a16:creationId xmlns:a16="http://schemas.microsoft.com/office/drawing/2014/main" id="{3378BE7D-8876-8141-7D0C-FFA711394F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9" y="3847"/>
                <a:ext cx="48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1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7" name="Rectangle 421">
                <a:extLst>
                  <a:ext uri="{FF2B5EF4-FFF2-40B4-BE49-F238E27FC236}">
                    <a16:creationId xmlns:a16="http://schemas.microsoft.com/office/drawing/2014/main" id="{AC247231-D413-F55C-351D-18EF950DA0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1" y="3847"/>
                <a:ext cx="48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8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8" name="Rectangle 422">
                <a:extLst>
                  <a:ext uri="{FF2B5EF4-FFF2-40B4-BE49-F238E27FC236}">
                    <a16:creationId xmlns:a16="http://schemas.microsoft.com/office/drawing/2014/main" id="{AD68F4E5-8692-2408-3C3B-861D0E495E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8" y="3686"/>
                <a:ext cx="13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5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9" name="Rectangle 423">
                <a:extLst>
                  <a:ext uri="{FF2B5EF4-FFF2-40B4-BE49-F238E27FC236}">
                    <a16:creationId xmlns:a16="http://schemas.microsoft.com/office/drawing/2014/main" id="{40906F99-C45F-BE64-86A4-802F227377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5" y="3682"/>
                <a:ext cx="192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10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0" name="Rectangle 424">
                <a:extLst>
                  <a:ext uri="{FF2B5EF4-FFF2-40B4-BE49-F238E27FC236}">
                    <a16:creationId xmlns:a16="http://schemas.microsoft.com/office/drawing/2014/main" id="{B36DDF0F-8F3C-C473-334B-E699FC50CE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04" y="2997"/>
                <a:ext cx="14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Nb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1" name="Rectangle 425">
                <a:extLst>
                  <a:ext uri="{FF2B5EF4-FFF2-40B4-BE49-F238E27FC236}">
                    <a16:creationId xmlns:a16="http://schemas.microsoft.com/office/drawing/2014/main" id="{1C064032-A934-CB50-4687-587B550448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08" y="2997"/>
                <a:ext cx="189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,Sn: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2" name="Rectangle 426">
                <a:extLst>
                  <a:ext uri="{FF2B5EF4-FFF2-40B4-BE49-F238E27FC236}">
                    <a16:creationId xmlns:a16="http://schemas.microsoft.com/office/drawing/2014/main" id="{21D3C83B-0074-9FD0-D1E3-3ACED11128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2" y="3075"/>
                <a:ext cx="125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Br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3" name="Rectangle 427">
                <a:extLst>
                  <a:ext uri="{FF2B5EF4-FFF2-40B4-BE49-F238E27FC236}">
                    <a16:creationId xmlns:a16="http://schemas.microsoft.com/office/drawing/2014/main" id="{4A4A7DFB-FBA8-506F-AAEB-12B4365FE2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" y="3075"/>
                <a:ext cx="8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o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4" name="Rectangle 428">
                <a:extLst>
                  <a:ext uri="{FF2B5EF4-FFF2-40B4-BE49-F238E27FC236}">
                    <a16:creationId xmlns:a16="http://schemas.microsoft.com/office/drawing/2014/main" id="{DEA3AEC7-E012-A692-C5BF-3A0BE2DB38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7" y="3075"/>
                <a:ext cx="8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5" name="Rectangle 429">
                <a:extLst>
                  <a:ext uri="{FF2B5EF4-FFF2-40B4-BE49-F238E27FC236}">
                    <a16:creationId xmlns:a16="http://schemas.microsoft.com/office/drawing/2014/main" id="{A736612E-D52D-89DA-7A31-D56732E17C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2" y="3075"/>
                <a:ext cx="81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z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6" name="Rectangle 430">
                <a:extLst>
                  <a:ext uri="{FF2B5EF4-FFF2-40B4-BE49-F238E27FC236}">
                    <a16:creationId xmlns:a16="http://schemas.microsoft.com/office/drawing/2014/main" id="{A27642A2-27B1-524A-AA61-6198411541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2" y="3075"/>
                <a:ext cx="8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7" name="Rectangle 431">
                <a:extLst>
                  <a:ext uri="{FF2B5EF4-FFF2-40B4-BE49-F238E27FC236}">
                    <a16:creationId xmlns:a16="http://schemas.microsoft.com/office/drawing/2014/main" id="{0B087DC1-BAFF-655D-2216-7B14CF8F36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5" y="3075"/>
                <a:ext cx="8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P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8" name="Rectangle 432">
                <a:extLst>
                  <a:ext uri="{FF2B5EF4-FFF2-40B4-BE49-F238E27FC236}">
                    <a16:creationId xmlns:a16="http://schemas.microsoft.com/office/drawing/2014/main" id="{65385394-56CD-CCC6-DBBB-3BBB682067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1" y="3075"/>
                <a:ext cx="6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9" name="Rectangle 433">
                <a:extLst>
                  <a:ext uri="{FF2B5EF4-FFF2-40B4-BE49-F238E27FC236}">
                    <a16:creationId xmlns:a16="http://schemas.microsoft.com/office/drawing/2014/main" id="{E06DF827-188C-E8BD-7524-10309695D8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3" y="3075"/>
                <a:ext cx="77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o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0" name="Rectangle 434">
                <a:extLst>
                  <a:ext uri="{FF2B5EF4-FFF2-40B4-BE49-F238E27FC236}">
                    <a16:creationId xmlns:a16="http://schemas.microsoft.com/office/drawing/2014/main" id="{4843CCC5-B359-BA6B-896B-A9F4FE8939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25" y="3075"/>
                <a:ext cx="11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ce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1" name="Rectangle 435">
                <a:extLst>
                  <a:ext uri="{FF2B5EF4-FFF2-40B4-BE49-F238E27FC236}">
                    <a16:creationId xmlns:a16="http://schemas.microsoft.com/office/drawing/2014/main" id="{86B38E77-149C-05CE-612A-9F1E5B212E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04" y="3075"/>
                <a:ext cx="73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s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2" name="Rectangle 436">
                <a:extLst>
                  <a:ext uri="{FF2B5EF4-FFF2-40B4-BE49-F238E27FC236}">
                    <a16:creationId xmlns:a16="http://schemas.microsoft.com/office/drawing/2014/main" id="{EAB1F19E-9AD4-F32F-9F1E-E998C43FAC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0" y="3075"/>
                <a:ext cx="73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s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3" name="Rectangle 437">
                <a:extLst>
                  <a:ext uri="{FF2B5EF4-FFF2-40B4-BE49-F238E27FC236}">
                    <a16:creationId xmlns:a16="http://schemas.microsoft.com/office/drawing/2014/main" id="{51A03D5D-4F48-3940-68A2-3A1094D1E5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2" y="3382"/>
                <a:ext cx="48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4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4" name="Rectangle 438">
                <a:extLst>
                  <a:ext uri="{FF2B5EF4-FFF2-40B4-BE49-F238E27FC236}">
                    <a16:creationId xmlns:a16="http://schemas.microsoft.com/office/drawing/2014/main" id="{C24D340C-0757-13FD-793D-16A5E4CAB6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1" y="3382"/>
                <a:ext cx="75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54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5" name="Rectangle 439">
                <a:extLst>
                  <a:ext uri="{FF2B5EF4-FFF2-40B4-BE49-F238E27FC236}">
                    <a16:creationId xmlns:a16="http://schemas.microsoft.com/office/drawing/2014/main" id="{E525CF96-EC79-A42F-52FC-E370859B87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8" y="3382"/>
                <a:ext cx="48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3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6" name="Rectangle 440">
                <a:extLst>
                  <a:ext uri="{FF2B5EF4-FFF2-40B4-BE49-F238E27FC236}">
                    <a16:creationId xmlns:a16="http://schemas.microsoft.com/office/drawing/2014/main" id="{DCD610F0-8A96-1F85-AC23-B3DB3DA64B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05" y="3382"/>
                <a:ext cx="41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f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7" name="Rectangle 441">
                <a:extLst>
                  <a:ext uri="{FF2B5EF4-FFF2-40B4-BE49-F238E27FC236}">
                    <a16:creationId xmlns:a16="http://schemas.microsoft.com/office/drawing/2014/main" id="{88036243-82AD-AF7C-0019-80CC9B3CB0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3" y="3382"/>
                <a:ext cx="38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i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8" name="Rectangle 442">
                <a:extLst>
                  <a:ext uri="{FF2B5EF4-FFF2-40B4-BE49-F238E27FC236}">
                    <a16:creationId xmlns:a16="http://schemas.microsoft.com/office/drawing/2014/main" id="{93A78D8D-9714-57AE-6049-D6A2CAB903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5" y="3382"/>
                <a:ext cx="38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l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9" name="Rectangle 443">
                <a:extLst>
                  <a:ext uri="{FF2B5EF4-FFF2-40B4-BE49-F238E27FC236}">
                    <a16:creationId xmlns:a16="http://schemas.microsoft.com/office/drawing/2014/main" id="{0F3EBE1A-4BFA-6970-0A41-B1D3822B0D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46" y="3382"/>
                <a:ext cx="103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am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0" name="Rectangle 444">
                <a:extLst>
                  <a:ext uri="{FF2B5EF4-FFF2-40B4-BE49-F238E27FC236}">
                    <a16:creationId xmlns:a16="http://schemas.microsoft.com/office/drawing/2014/main" id="{F06C91C5-4196-C25A-C044-FBFF014AB8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1" y="3382"/>
                <a:ext cx="56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1" name="Rectangle 445">
                <a:extLst>
                  <a:ext uri="{FF2B5EF4-FFF2-40B4-BE49-F238E27FC236}">
                    <a16:creationId xmlns:a16="http://schemas.microsoft.com/office/drawing/2014/main" id="{1B4D186A-E4EA-A414-3C3C-6E30A47E5F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1" y="3382"/>
                <a:ext cx="56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2" name="Rectangle 446">
                <a:extLst>
                  <a:ext uri="{FF2B5EF4-FFF2-40B4-BE49-F238E27FC236}">
                    <a16:creationId xmlns:a16="http://schemas.microsoft.com/office/drawing/2014/main" id="{A6754E11-B9EC-AE75-0368-B997A96977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1" y="3382"/>
                <a:ext cx="41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3" name="Rectangle 447">
                <a:extLst>
                  <a:ext uri="{FF2B5EF4-FFF2-40B4-BE49-F238E27FC236}">
                    <a16:creationId xmlns:a16="http://schemas.microsoft.com/office/drawing/2014/main" id="{63421F30-C08E-1739-D25D-787C206C1C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8" y="3382"/>
                <a:ext cx="120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High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4" name="Rectangle 448">
                <a:extLst>
                  <a:ext uri="{FF2B5EF4-FFF2-40B4-BE49-F238E27FC236}">
                    <a16:creationId xmlns:a16="http://schemas.microsoft.com/office/drawing/2014/main" id="{A9C2A685-3FA7-2A7C-5FE8-A44C92967F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96" y="3382"/>
                <a:ext cx="93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Sn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5" name="Rectangle 449">
                <a:extLst>
                  <a:ext uri="{FF2B5EF4-FFF2-40B4-BE49-F238E27FC236}">
                    <a16:creationId xmlns:a16="http://schemas.microsoft.com/office/drawing/2014/main" id="{C0C4BBE3-23C7-7E8A-C52D-26B45738D8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4" y="3446"/>
                <a:ext cx="69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Br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6" name="Rectangle 450">
                <a:extLst>
                  <a:ext uri="{FF2B5EF4-FFF2-40B4-BE49-F238E27FC236}">
                    <a16:creationId xmlns:a16="http://schemas.microsoft.com/office/drawing/2014/main" id="{EBCF832C-D35B-D6ED-475A-62065E97E1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8" y="3446"/>
                <a:ext cx="48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o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7" name="Rectangle 451">
                <a:extLst>
                  <a:ext uri="{FF2B5EF4-FFF2-40B4-BE49-F238E27FC236}">
                    <a16:creationId xmlns:a16="http://schemas.microsoft.com/office/drawing/2014/main" id="{151EAC3A-8D9C-AFB3-BC98-2ABE62E42E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4" y="3446"/>
                <a:ext cx="48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8" name="Rectangle 452">
                <a:extLst>
                  <a:ext uri="{FF2B5EF4-FFF2-40B4-BE49-F238E27FC236}">
                    <a16:creationId xmlns:a16="http://schemas.microsoft.com/office/drawing/2014/main" id="{299A5C01-C970-6EFC-78FD-19C51BAB30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" y="3446"/>
                <a:ext cx="45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z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9" name="Rectangle 453">
                <a:extLst>
                  <a:ext uri="{FF2B5EF4-FFF2-40B4-BE49-F238E27FC236}">
                    <a16:creationId xmlns:a16="http://schemas.microsoft.com/office/drawing/2014/main" id="{F950C94A-DD8E-1BC5-A2ED-DE573E82D3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2" y="3446"/>
                <a:ext cx="6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e-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0" name="Rectangle 454">
                <a:extLst>
                  <a:ext uri="{FF2B5EF4-FFF2-40B4-BE49-F238E27FC236}">
                    <a16:creationId xmlns:a16="http://schemas.microsoft.com/office/drawing/2014/main" id="{207A3696-6F07-2AFA-B719-72A11FC50A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08" y="3446"/>
                <a:ext cx="13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16wt.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1" name="Rectangle 455">
                <a:extLst>
                  <a:ext uri="{FF2B5EF4-FFF2-40B4-BE49-F238E27FC236}">
                    <a16:creationId xmlns:a16="http://schemas.microsoft.com/office/drawing/2014/main" id="{0C270B74-2801-0D5A-DC7E-3E0C50A6F8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2" y="3446"/>
                <a:ext cx="166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%Sn-0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2" name="Rectangle 456">
                <a:extLst>
                  <a:ext uri="{FF2B5EF4-FFF2-40B4-BE49-F238E27FC236}">
                    <a16:creationId xmlns:a16="http://schemas.microsoft.com/office/drawing/2014/main" id="{A21F5DE6-C104-629E-2E92-0E932E2D13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62" y="3446"/>
                <a:ext cx="3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.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3" name="Rectangle 457">
                <a:extLst>
                  <a:ext uri="{FF2B5EF4-FFF2-40B4-BE49-F238E27FC236}">
                    <a16:creationId xmlns:a16="http://schemas.microsoft.com/office/drawing/2014/main" id="{3387E274-A612-A40D-3575-7272A97C6A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2" y="3446"/>
                <a:ext cx="165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3wt%T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4" name="Rectangle 458">
                <a:extLst>
                  <a:ext uri="{FF2B5EF4-FFF2-40B4-BE49-F238E27FC236}">
                    <a16:creationId xmlns:a16="http://schemas.microsoft.com/office/drawing/2014/main" id="{895BB3D2-0465-2921-814E-4809960E37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3" y="3446"/>
                <a:ext cx="31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i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5" name="Rectangle 459">
                <a:extLst>
                  <a:ext uri="{FF2B5EF4-FFF2-40B4-BE49-F238E27FC236}">
                    <a16:creationId xmlns:a16="http://schemas.microsoft.com/office/drawing/2014/main" id="{A607C753-C554-76A1-7435-85BF93DA33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5" y="3512"/>
                <a:ext cx="37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(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6" name="Rectangle 460">
                <a:extLst>
                  <a:ext uri="{FF2B5EF4-FFF2-40B4-BE49-F238E27FC236}">
                    <a16:creationId xmlns:a16="http://schemas.microsoft.com/office/drawing/2014/main" id="{22ED1DB2-0570-F0DF-0344-6CCCA14382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1" y="3512"/>
                <a:ext cx="60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M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7" name="Rectangle 461">
                <a:extLst>
                  <a:ext uri="{FF2B5EF4-FFF2-40B4-BE49-F238E27FC236}">
                    <a16:creationId xmlns:a16="http://schemas.microsoft.com/office/drawing/2014/main" id="{EF3EE2C3-11BC-6937-4AC1-935777BC9D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1" y="3512"/>
                <a:ext cx="31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i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8" name="Rectangle 462">
                <a:extLst>
                  <a:ext uri="{FF2B5EF4-FFF2-40B4-BE49-F238E27FC236}">
                    <a16:creationId xmlns:a16="http://schemas.microsoft.com/office/drawing/2014/main" id="{50D58F8C-5CC0-9CDB-9A03-CFFF361C10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1" y="3512"/>
                <a:ext cx="4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y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9" name="Rectangle 463">
                <a:extLst>
                  <a:ext uri="{FF2B5EF4-FFF2-40B4-BE49-F238E27FC236}">
                    <a16:creationId xmlns:a16="http://schemas.microsoft.com/office/drawing/2014/main" id="{2F870D30-D358-9339-7549-7C07341EE3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4" y="3512"/>
                <a:ext cx="48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0" name="Rectangle 464">
                <a:extLst>
                  <a:ext uri="{FF2B5EF4-FFF2-40B4-BE49-F238E27FC236}">
                    <a16:creationId xmlns:a16="http://schemas.microsoft.com/office/drawing/2014/main" id="{ED46D50F-D2A9-9C4D-369B-8DE1379334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8" y="3512"/>
                <a:ext cx="45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z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1" name="Rectangle 465">
                <a:extLst>
                  <a:ext uri="{FF2B5EF4-FFF2-40B4-BE49-F238E27FC236}">
                    <a16:creationId xmlns:a16="http://schemas.microsoft.com/office/drawing/2014/main" id="{DC732B7E-BBED-AE9C-FA6A-0B0B967D5D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" y="3512"/>
                <a:ext cx="7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ak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2" name="Rectangle 466">
                <a:extLst>
                  <a:ext uri="{FF2B5EF4-FFF2-40B4-BE49-F238E27FC236}">
                    <a16:creationId xmlns:a16="http://schemas.microsoft.com/office/drawing/2014/main" id="{423F5B51-9DC3-5EBB-C37B-1A18BD5093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9" y="3512"/>
                <a:ext cx="31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i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3" name="Rectangle 467">
                <a:extLst>
                  <a:ext uri="{FF2B5EF4-FFF2-40B4-BE49-F238E27FC236}">
                    <a16:creationId xmlns:a16="http://schemas.microsoft.com/office/drawing/2014/main" id="{112B1897-FE48-BA27-D40D-B3B4636B8F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49" y="3512"/>
                <a:ext cx="37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-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4" name="Rectangle 468">
                <a:extLst>
                  <a:ext uri="{FF2B5EF4-FFF2-40B4-BE49-F238E27FC236}">
                    <a16:creationId xmlns:a16="http://schemas.microsoft.com/office/drawing/2014/main" id="{68F41DDB-CD8C-0837-31E2-E7DFCF869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69" y="3512"/>
                <a:ext cx="60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M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5" name="Rectangle 469">
                <a:extLst>
                  <a:ext uri="{FF2B5EF4-FFF2-40B4-BE49-F238E27FC236}">
                    <a16:creationId xmlns:a16="http://schemas.microsoft.com/office/drawing/2014/main" id="{04D100D4-11F3-7CB2-50E4-6DF70016E2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0" y="3512"/>
                <a:ext cx="49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6" name="Rectangle 470">
                <a:extLst>
                  <a:ext uri="{FF2B5EF4-FFF2-40B4-BE49-F238E27FC236}">
                    <a16:creationId xmlns:a16="http://schemas.microsoft.com/office/drawing/2014/main" id="{79A6AE58-CF8F-85EB-F583-566DB4C854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38" y="3512"/>
                <a:ext cx="48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1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7" name="Rectangle 471">
                <a:extLst>
                  <a:ext uri="{FF2B5EF4-FFF2-40B4-BE49-F238E27FC236}">
                    <a16:creationId xmlns:a16="http://schemas.microsoft.com/office/drawing/2014/main" id="{0B404D9F-AF1A-E2ED-B006-8130D58021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9" y="3512"/>
                <a:ext cx="48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8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8" name="Rectangle 472">
                <a:extLst>
                  <a:ext uri="{FF2B5EF4-FFF2-40B4-BE49-F238E27FC236}">
                    <a16:creationId xmlns:a16="http://schemas.microsoft.com/office/drawing/2014/main" id="{2354E139-0E54-D7B4-3FED-E2833C3F14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8" y="3512"/>
                <a:ext cx="37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-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9" name="Rectangle 473">
                <a:extLst>
                  <a:ext uri="{FF2B5EF4-FFF2-40B4-BE49-F238E27FC236}">
                    <a16:creationId xmlns:a16="http://schemas.microsoft.com/office/drawing/2014/main" id="{B61A072F-75C5-708B-A43C-E8CF908810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9" y="3512"/>
                <a:ext cx="33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I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0" name="Rectangle 474">
                <a:extLst>
                  <a:ext uri="{FF2B5EF4-FFF2-40B4-BE49-F238E27FC236}">
                    <a16:creationId xmlns:a16="http://schemas.microsoft.com/office/drawing/2014/main" id="{24C16CCA-FE43-08EE-D1AE-52025E011A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20" y="3512"/>
                <a:ext cx="53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1" name="Rectangle 475">
                <a:extLst>
                  <a:ext uri="{FF2B5EF4-FFF2-40B4-BE49-F238E27FC236}">
                    <a16:creationId xmlns:a16="http://schemas.microsoft.com/office/drawing/2014/main" id="{11D6E350-134F-252E-90DD-7D03763D99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7" y="3512"/>
                <a:ext cx="53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2" name="Rectangle 476">
                <a:extLst>
                  <a:ext uri="{FF2B5EF4-FFF2-40B4-BE49-F238E27FC236}">
                    <a16:creationId xmlns:a16="http://schemas.microsoft.com/office/drawing/2014/main" id="{C994DC12-DD14-A1D8-C089-5DCE3A8120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4" y="3512"/>
                <a:ext cx="53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3" name="Rectangle 477">
                <a:extLst>
                  <a:ext uri="{FF2B5EF4-FFF2-40B4-BE49-F238E27FC236}">
                    <a16:creationId xmlns:a16="http://schemas.microsoft.com/office/drawing/2014/main" id="{D5F73A5C-052A-576B-0FFB-E2DBBA7DEB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00" y="3512"/>
                <a:ext cx="30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'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4" name="Rectangle 478">
                <a:extLst>
                  <a:ext uri="{FF2B5EF4-FFF2-40B4-BE49-F238E27FC236}">
                    <a16:creationId xmlns:a16="http://schemas.microsoft.com/office/drawing/2014/main" id="{9306041D-D33D-0142-8107-61A5D3F9DF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12" y="3512"/>
                <a:ext cx="48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5" name="Rectangle 479">
                <a:extLst>
                  <a:ext uri="{FF2B5EF4-FFF2-40B4-BE49-F238E27FC236}">
                    <a16:creationId xmlns:a16="http://schemas.microsoft.com/office/drawing/2014/main" id="{3AC3FF9C-57D0-9337-3378-4ABE668CAE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2" y="3512"/>
                <a:ext cx="48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4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6" name="Rectangle 480">
                <a:extLst>
                  <a:ext uri="{FF2B5EF4-FFF2-40B4-BE49-F238E27FC236}">
                    <a16:creationId xmlns:a16="http://schemas.microsoft.com/office/drawing/2014/main" id="{34EF2150-C383-6764-0082-E0645FCE51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1" y="3512"/>
                <a:ext cx="37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)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7" name="Rectangle 481">
                <a:extLst>
                  <a:ext uri="{FF2B5EF4-FFF2-40B4-BE49-F238E27FC236}">
                    <a16:creationId xmlns:a16="http://schemas.microsoft.com/office/drawing/2014/main" id="{23126FB9-993D-2FE3-82B9-A90DF4679A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4" y="3682"/>
                <a:ext cx="204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15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8" name="Rectangle 482">
                <a:extLst>
                  <a:ext uri="{FF2B5EF4-FFF2-40B4-BE49-F238E27FC236}">
                    <a16:creationId xmlns:a16="http://schemas.microsoft.com/office/drawing/2014/main" id="{7BDE858A-F054-C812-A203-1F285FC1FB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" y="3686"/>
                <a:ext cx="204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20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9" name="Rectangle 483">
                <a:extLst>
                  <a:ext uri="{FF2B5EF4-FFF2-40B4-BE49-F238E27FC236}">
                    <a16:creationId xmlns:a16="http://schemas.microsoft.com/office/drawing/2014/main" id="{2762A02A-5292-6C58-AE43-CDFFB9F0CF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2" y="2527"/>
                <a:ext cx="20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2223: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0" name="Rectangle 484">
                <a:extLst>
                  <a:ext uri="{FF2B5EF4-FFF2-40B4-BE49-F238E27FC236}">
                    <a16:creationId xmlns:a16="http://schemas.microsoft.com/office/drawing/2014/main" id="{F4FFEADA-29B6-D7FB-0656-82B431C718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97" y="2527"/>
                <a:ext cx="153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B1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1" name="Rectangle 485">
                <a:extLst>
                  <a:ext uri="{FF2B5EF4-FFF2-40B4-BE49-F238E27FC236}">
                    <a16:creationId xmlns:a16="http://schemas.microsoft.com/office/drawing/2014/main" id="{BCA920CA-15C8-0F44-2E3F-2A1956B387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93" y="2527"/>
                <a:ext cx="77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2" name="Rectangle 486">
                <a:extLst>
                  <a:ext uri="{FF2B5EF4-FFF2-40B4-BE49-F238E27FC236}">
                    <a16:creationId xmlns:a16="http://schemas.microsoft.com/office/drawing/2014/main" id="{CD9A1722-5D84-9D5A-658F-5549D01AF3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6" y="2527"/>
                <a:ext cx="114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ap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3" name="Rectangle 487">
                <a:extLst>
                  <a:ext uri="{FF2B5EF4-FFF2-40B4-BE49-F238E27FC236}">
                    <a16:creationId xmlns:a16="http://schemas.microsoft.com/office/drawing/2014/main" id="{2EE2A2E0-5C38-A3A8-950C-92BCBBD647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04" y="2527"/>
                <a:ext cx="73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4" name="Rectangle 488">
                <a:extLst>
                  <a:ext uri="{FF2B5EF4-FFF2-40B4-BE49-F238E27FC236}">
                    <a16:creationId xmlns:a16="http://schemas.microsoft.com/office/drawing/2014/main" id="{C5D74D06-A582-538B-1E67-9E70660DA3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1" y="2615"/>
                <a:ext cx="78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P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5" name="Rectangle 489">
                <a:extLst>
                  <a:ext uri="{FF2B5EF4-FFF2-40B4-BE49-F238E27FC236}">
                    <a16:creationId xmlns:a16="http://schemas.microsoft.com/office/drawing/2014/main" id="{E83FD4CB-CB05-F021-16F3-DEEDA3B760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2" y="2615"/>
                <a:ext cx="48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l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6" name="Rectangle 490">
                <a:extLst>
                  <a:ext uri="{FF2B5EF4-FFF2-40B4-BE49-F238E27FC236}">
                    <a16:creationId xmlns:a16="http://schemas.microsoft.com/office/drawing/2014/main" id="{9A687390-3D94-855E-A21B-138E75A61A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7" y="2615"/>
                <a:ext cx="11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7" name="Rectangle 491">
                <a:extLst>
                  <a:ext uri="{FF2B5EF4-FFF2-40B4-BE49-F238E27FC236}">
                    <a16:creationId xmlns:a16="http://schemas.microsoft.com/office/drawing/2014/main" id="{182453EB-41FF-B966-4846-FC372295BE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71" y="2615"/>
                <a:ext cx="71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8" name="Rectangle 492">
                <a:extLst>
                  <a:ext uri="{FF2B5EF4-FFF2-40B4-BE49-F238E27FC236}">
                    <a16:creationId xmlns:a16="http://schemas.microsoft.com/office/drawing/2014/main" id="{4DB03E74-122D-D60D-584B-BADD01A94C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6" y="2615"/>
                <a:ext cx="150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Sumit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9" name="Rectangle 493">
                <a:extLst>
                  <a:ext uri="{FF2B5EF4-FFF2-40B4-BE49-F238E27FC236}">
                    <a16:creationId xmlns:a16="http://schemas.microsoft.com/office/drawing/2014/main" id="{09CA57E6-A146-558F-9DE8-51A7F76B7E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30" y="2615"/>
                <a:ext cx="50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o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0" name="Rectangle 494">
                <a:extLst>
                  <a:ext uri="{FF2B5EF4-FFF2-40B4-BE49-F238E27FC236}">
                    <a16:creationId xmlns:a16="http://schemas.microsoft.com/office/drawing/2014/main" id="{13E94957-9761-7452-9BC0-C3CD8676A3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7" y="2615"/>
                <a:ext cx="9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mo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1" name="Rectangle 495">
                <a:extLst>
                  <a:ext uri="{FF2B5EF4-FFF2-40B4-BE49-F238E27FC236}">
                    <a16:creationId xmlns:a16="http://schemas.microsoft.com/office/drawing/2014/main" id="{729492E5-7893-C612-6C3B-50A3171291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52" y="2686"/>
                <a:ext cx="60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2" name="Rectangle 496">
                <a:extLst>
                  <a:ext uri="{FF2B5EF4-FFF2-40B4-BE49-F238E27FC236}">
                    <a16:creationId xmlns:a16="http://schemas.microsoft.com/office/drawing/2014/main" id="{9C4A83B6-ACF7-4891-AF98-F06F0CB5C4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2" y="2686"/>
                <a:ext cx="36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l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3" name="Rectangle 497">
                <a:extLst>
                  <a:ext uri="{FF2B5EF4-FFF2-40B4-BE49-F238E27FC236}">
                    <a16:creationId xmlns:a16="http://schemas.microsoft.com/office/drawing/2014/main" id="{C5F3F61A-1710-CAA2-09CA-EDC6D97F2B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3" y="2686"/>
                <a:ext cx="5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4" name="Rectangle 498">
                <a:extLst>
                  <a:ext uri="{FF2B5EF4-FFF2-40B4-BE49-F238E27FC236}">
                    <a16:creationId xmlns:a16="http://schemas.microsoft.com/office/drawing/2014/main" id="{D7F4CE6D-6314-E288-1AA3-73875D0BA6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22" y="2686"/>
                <a:ext cx="66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ct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5" name="Rectangle 499">
                <a:extLst>
                  <a:ext uri="{FF2B5EF4-FFF2-40B4-BE49-F238E27FC236}">
                    <a16:creationId xmlns:a16="http://schemas.microsoft.com/office/drawing/2014/main" id="{D36B68F2-E87D-E148-8184-F6F1849AEE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6" y="2686"/>
                <a:ext cx="4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6" name="Rectangle 500">
                <a:extLst>
                  <a:ext uri="{FF2B5EF4-FFF2-40B4-BE49-F238E27FC236}">
                    <a16:creationId xmlns:a16="http://schemas.microsoft.com/office/drawing/2014/main" id="{E8DD1648-EBC3-D550-796A-8C2675B0C8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83" y="2686"/>
                <a:ext cx="36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i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7" name="Rectangle 501">
                <a:extLst>
                  <a:ext uri="{FF2B5EF4-FFF2-40B4-BE49-F238E27FC236}">
                    <a16:creationId xmlns:a16="http://schemas.microsoft.com/office/drawing/2014/main" id="{2CCE99FF-EFDD-DF49-D78B-3275F3210F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94" y="2686"/>
                <a:ext cx="51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c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8" name="Rectangle 502">
                <a:extLst>
                  <a:ext uri="{FF2B5EF4-FFF2-40B4-BE49-F238E27FC236}">
                    <a16:creationId xmlns:a16="http://schemas.microsoft.com/office/drawing/2014/main" id="{D63BEB2B-4B12-A967-B514-829FCEA18B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21" y="2686"/>
                <a:ext cx="175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(NHMF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9" name="Rectangle 503">
                <a:extLst>
                  <a:ext uri="{FF2B5EF4-FFF2-40B4-BE49-F238E27FC236}">
                    <a16:creationId xmlns:a16="http://schemas.microsoft.com/office/drawing/2014/main" id="{A189B04D-D4FB-3770-95A0-E774E0952C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71" y="2686"/>
                <a:ext cx="6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L)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0" name="Rectangle 504">
                <a:extLst>
                  <a:ext uri="{FF2B5EF4-FFF2-40B4-BE49-F238E27FC236}">
                    <a16:creationId xmlns:a16="http://schemas.microsoft.com/office/drawing/2014/main" id="{476AA2EE-20D2-8EEF-0C25-DD912F6954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64" y="2878"/>
                <a:ext cx="161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Nb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1" name="Rectangle 505">
                <a:extLst>
                  <a:ext uri="{FF2B5EF4-FFF2-40B4-BE49-F238E27FC236}">
                    <a16:creationId xmlns:a16="http://schemas.microsoft.com/office/drawing/2014/main" id="{A0E7A9BF-7E7E-6D69-3D5E-1747BC009A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81" y="2878"/>
                <a:ext cx="183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Sn: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2" name="Rectangle 506">
                <a:extLst>
                  <a:ext uri="{FF2B5EF4-FFF2-40B4-BE49-F238E27FC236}">
                    <a16:creationId xmlns:a16="http://schemas.microsoft.com/office/drawing/2014/main" id="{40BE5D21-8228-265D-D1CF-A9ACF639BF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06" y="2878"/>
                <a:ext cx="215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High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3" name="Rectangle 507">
                <a:extLst>
                  <a:ext uri="{FF2B5EF4-FFF2-40B4-BE49-F238E27FC236}">
                    <a16:creationId xmlns:a16="http://schemas.microsoft.com/office/drawing/2014/main" id="{227B19E3-ED19-CB46-7345-D48C516DE2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7" y="2878"/>
                <a:ext cx="122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J.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4" name="Rectangle 508">
                <a:extLst>
                  <a:ext uri="{FF2B5EF4-FFF2-40B4-BE49-F238E27FC236}">
                    <a16:creationId xmlns:a16="http://schemas.microsoft.com/office/drawing/2014/main" id="{193E643E-1669-E482-25DE-C4C74BABA6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48" y="3227"/>
                <a:ext cx="90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Co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5" name="Rectangle 509">
                <a:extLst>
                  <a:ext uri="{FF2B5EF4-FFF2-40B4-BE49-F238E27FC236}">
                    <a16:creationId xmlns:a16="http://schemas.microsoft.com/office/drawing/2014/main" id="{05869657-4047-2177-D389-C57956BA43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3" y="3227"/>
                <a:ext cx="67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m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6" name="Rectangle 510">
                <a:extLst>
                  <a:ext uri="{FF2B5EF4-FFF2-40B4-BE49-F238E27FC236}">
                    <a16:creationId xmlns:a16="http://schemas.microsoft.com/office/drawing/2014/main" id="{F33C5A43-3E18-C9F4-FF4C-E1C96BE3AA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5" y="3227"/>
                <a:ext cx="5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p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7" name="Rectangle 511">
                <a:extLst>
                  <a:ext uri="{FF2B5EF4-FFF2-40B4-BE49-F238E27FC236}">
                    <a16:creationId xmlns:a16="http://schemas.microsoft.com/office/drawing/2014/main" id="{CA4278F6-0FD6-7D6C-94BD-21856B0997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5" y="3227"/>
                <a:ext cx="35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i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8" name="Rectangle 512">
                <a:extLst>
                  <a:ext uri="{FF2B5EF4-FFF2-40B4-BE49-F238E27FC236}">
                    <a16:creationId xmlns:a16="http://schemas.microsoft.com/office/drawing/2014/main" id="{DF8356C7-4F29-8C72-D8B3-79FC646A60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95" y="3227"/>
                <a:ext cx="35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l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9" name="Rectangle 513">
                <a:extLst>
                  <a:ext uri="{FF2B5EF4-FFF2-40B4-BE49-F238E27FC236}">
                    <a16:creationId xmlns:a16="http://schemas.microsoft.com/office/drawing/2014/main" id="{281E732F-3424-273F-A44C-9D629DBB90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06" y="3227"/>
                <a:ext cx="5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0" name="Rectangle 514">
                <a:extLst>
                  <a:ext uri="{FF2B5EF4-FFF2-40B4-BE49-F238E27FC236}">
                    <a16:creationId xmlns:a16="http://schemas.microsoft.com/office/drawing/2014/main" id="{B1CDCC8E-6F74-F3AA-0C71-6D29B5D38A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34" y="3227"/>
                <a:ext cx="5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d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1" name="Rectangle 515">
                <a:extLst>
                  <a:ext uri="{FF2B5EF4-FFF2-40B4-BE49-F238E27FC236}">
                    <a16:creationId xmlns:a16="http://schemas.microsoft.com/office/drawing/2014/main" id="{D2AA1DB4-0E98-D7FB-BCB1-C47B3077C1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2" y="3227"/>
                <a:ext cx="5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fr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2" name="Rectangle 516">
                <a:extLst>
                  <a:ext uri="{FF2B5EF4-FFF2-40B4-BE49-F238E27FC236}">
                    <a16:creationId xmlns:a16="http://schemas.microsoft.com/office/drawing/2014/main" id="{64797F0E-A5CD-AE3D-E6BF-05D9081225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93" y="3227"/>
                <a:ext cx="95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om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3" name="Rectangle 517">
                <a:extLst>
                  <a:ext uri="{FF2B5EF4-FFF2-40B4-BE49-F238E27FC236}">
                    <a16:creationId xmlns:a16="http://schemas.microsoft.com/office/drawing/2014/main" id="{DA269358-8AF1-A74D-B868-A422B0A35F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78" y="3285"/>
                <a:ext cx="53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4" name="Rectangle 518">
                <a:extLst>
                  <a:ext uri="{FF2B5EF4-FFF2-40B4-BE49-F238E27FC236}">
                    <a16:creationId xmlns:a16="http://schemas.microsoft.com/office/drawing/2014/main" id="{A6F2412F-7B8B-1252-43CB-2EB2EA4830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0" y="3285"/>
                <a:ext cx="53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S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5" name="Rectangle 519">
                <a:extLst>
                  <a:ext uri="{FF2B5EF4-FFF2-40B4-BE49-F238E27FC236}">
                    <a16:creationId xmlns:a16="http://schemas.microsoft.com/office/drawing/2014/main" id="{94772A86-8BB6-0F6F-583C-92475C1FCB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0" y="3285"/>
                <a:ext cx="93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CO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6" name="Rectangle 520">
                <a:extLst>
                  <a:ext uri="{FF2B5EF4-FFF2-40B4-BE49-F238E27FC236}">
                    <a16:creationId xmlns:a16="http://schemas.microsoft.com/office/drawing/2014/main" id="{A3578F00-9D49-1CEB-08FD-7BF7B6C915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11" y="3285"/>
                <a:ext cx="48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2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7" name="Rectangle 521">
                <a:extLst>
                  <a:ext uri="{FF2B5EF4-FFF2-40B4-BE49-F238E27FC236}">
                    <a16:creationId xmlns:a16="http://schemas.microsoft.com/office/drawing/2014/main" id="{F4301283-FD60-12F4-E0C8-631AB00E43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38" y="3285"/>
                <a:ext cx="9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8" name="Rectangle 522">
                <a:extLst>
                  <a:ext uri="{FF2B5EF4-FFF2-40B4-BE49-F238E27FC236}">
                    <a16:creationId xmlns:a16="http://schemas.microsoft.com/office/drawing/2014/main" id="{E35C68E1-2B46-F9E9-BFB9-8EF81BF580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00" y="3285"/>
                <a:ext cx="59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d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9" name="Rectangle 523">
                <a:extLst>
                  <a:ext uri="{FF2B5EF4-FFF2-40B4-BE49-F238E27FC236}">
                    <a16:creationId xmlns:a16="http://schemas.microsoft.com/office/drawing/2014/main" id="{C7694F46-CC63-7A80-972A-AE48D511A6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34" y="3353"/>
                <a:ext cx="46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1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80" name="Rectangle 524">
                <a:extLst>
                  <a:ext uri="{FF2B5EF4-FFF2-40B4-BE49-F238E27FC236}">
                    <a16:creationId xmlns:a16="http://schemas.microsoft.com/office/drawing/2014/main" id="{2EA45F23-30D0-0C85-8350-20005AD17E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4" y="3353"/>
                <a:ext cx="91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CM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81" name="Rectangle 525">
                <a:extLst>
                  <a:ext uri="{FF2B5EF4-FFF2-40B4-BE49-F238E27FC236}">
                    <a16:creationId xmlns:a16="http://schemas.microsoft.com/office/drawing/2014/main" id="{A874216F-3BEF-2681-54AD-FA8F870000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25" y="3353"/>
                <a:ext cx="6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C'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82" name="Rectangle 526">
                <a:extLst>
                  <a:ext uri="{FF2B5EF4-FFF2-40B4-BE49-F238E27FC236}">
                    <a16:creationId xmlns:a16="http://schemas.microsoft.com/office/drawing/2014/main" id="{8E01B8F4-9904-C514-0EB7-C3322422D7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9" y="3353"/>
                <a:ext cx="46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83" name="Rectangle 527">
                <a:extLst>
                  <a:ext uri="{FF2B5EF4-FFF2-40B4-BE49-F238E27FC236}">
                    <a16:creationId xmlns:a16="http://schemas.microsoft.com/office/drawing/2014/main" id="{523042E6-E5A8-A017-4BF8-CC6D825F60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97" y="3353"/>
                <a:ext cx="46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3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84" name="Rectangle 528">
                <a:extLst>
                  <a:ext uri="{FF2B5EF4-FFF2-40B4-BE49-F238E27FC236}">
                    <a16:creationId xmlns:a16="http://schemas.microsoft.com/office/drawing/2014/main" id="{45DD1636-742D-8D6F-4683-6091F2D6A6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3" y="3353"/>
                <a:ext cx="5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p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85" name="Rectangle 529">
                <a:extLst>
                  <a:ext uri="{FF2B5EF4-FFF2-40B4-BE49-F238E27FC236}">
                    <a16:creationId xmlns:a16="http://schemas.microsoft.com/office/drawing/2014/main" id="{788685B3-2774-7593-31BC-88441F726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3" y="3353"/>
                <a:ext cx="81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ap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86" name="Rectangle 530">
                <a:extLst>
                  <a:ext uri="{FF2B5EF4-FFF2-40B4-BE49-F238E27FC236}">
                    <a16:creationId xmlns:a16="http://schemas.microsoft.com/office/drawing/2014/main" id="{657619F6-F743-28D1-7E49-BA365F3011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08" y="3353"/>
                <a:ext cx="5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87" name="Rectangle 531">
                <a:extLst>
                  <a:ext uri="{FF2B5EF4-FFF2-40B4-BE49-F238E27FC236}">
                    <a16:creationId xmlns:a16="http://schemas.microsoft.com/office/drawing/2014/main" id="{C12323CE-4545-6A2C-5733-1FA52FDB0D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36" y="3353"/>
                <a:ext cx="40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88" name="Rectangle 532">
                <a:extLst>
                  <a:ext uri="{FF2B5EF4-FFF2-40B4-BE49-F238E27FC236}">
                    <a16:creationId xmlns:a16="http://schemas.microsoft.com/office/drawing/2014/main" id="{2CF6C9DC-183F-E999-6002-C65923AF31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2" y="3353"/>
                <a:ext cx="49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s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89" name="Rectangle 533">
                <a:extLst>
                  <a:ext uri="{FF2B5EF4-FFF2-40B4-BE49-F238E27FC236}">
                    <a16:creationId xmlns:a16="http://schemas.microsoft.com/office/drawing/2014/main" id="{69F25CC9-D6ED-6FEF-3F58-C914EF1E9C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23" y="3417"/>
                <a:ext cx="103" cy="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(I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0" name="Rectangle 534">
                <a:extLst>
                  <a:ext uri="{FF2B5EF4-FFF2-40B4-BE49-F238E27FC236}">
                    <a16:creationId xmlns:a16="http://schemas.microsoft.com/office/drawing/2014/main" id="{401D97FA-1AC5-6279-7DB0-AF1B335D82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76" y="3417"/>
                <a:ext cx="71" cy="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.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1" name="Rectangle 535">
                <a:extLst>
                  <a:ext uri="{FF2B5EF4-FFF2-40B4-BE49-F238E27FC236}">
                    <a16:creationId xmlns:a16="http://schemas.microsoft.com/office/drawing/2014/main" id="{89A795CD-5D28-42A4-D618-0F49CF118B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96" y="3417"/>
                <a:ext cx="65" cy="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P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2" name="Rectangle 536">
                <a:extLst>
                  <a:ext uri="{FF2B5EF4-FFF2-40B4-BE49-F238E27FC236}">
                    <a16:creationId xmlns:a16="http://schemas.microsoft.com/office/drawing/2014/main" id="{1AAD1001-F8D2-E6CC-6377-46CA6DFCA8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28" y="3417"/>
                <a:ext cx="77" cy="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3" name="Rectangle 537">
                <a:extLst>
                  <a:ext uri="{FF2B5EF4-FFF2-40B4-BE49-F238E27FC236}">
                    <a16:creationId xmlns:a16="http://schemas.microsoft.com/office/drawing/2014/main" id="{74AA25C4-64B6-3A33-21F9-3D11187A0E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5" y="3417"/>
                <a:ext cx="45" cy="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4" name="Rectangle 538">
                <a:extLst>
                  <a:ext uri="{FF2B5EF4-FFF2-40B4-BE49-F238E27FC236}">
                    <a16:creationId xmlns:a16="http://schemas.microsoft.com/office/drawing/2014/main" id="{ACE12394-1FCA-98DF-DCCA-BC68BA025A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92" y="3417"/>
                <a:ext cx="58" cy="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5" name="Rectangle 539">
                <a:extLst>
                  <a:ext uri="{FF2B5EF4-FFF2-40B4-BE49-F238E27FC236}">
                    <a16:creationId xmlns:a16="http://schemas.microsoft.com/office/drawing/2014/main" id="{1B608752-D4F6-511A-DD21-03532B957F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2" y="3417"/>
                <a:ext cx="39" cy="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l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6" name="Rectangle 540">
                <a:extLst>
                  <a:ext uri="{FF2B5EF4-FFF2-40B4-BE49-F238E27FC236}">
                    <a16:creationId xmlns:a16="http://schemas.microsoft.com/office/drawing/2014/main" id="{6669B5AB-9B57-C282-9540-94BDCC8B87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34" y="3417"/>
                <a:ext cx="39" cy="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l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7" name="Rectangle 541">
                <a:extLst>
                  <a:ext uri="{FF2B5EF4-FFF2-40B4-BE49-F238E27FC236}">
                    <a16:creationId xmlns:a16="http://schemas.microsoft.com/office/drawing/2014/main" id="{0A1F849C-1A48-84E5-A9BE-2084C6ECD2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45" y="3417"/>
                <a:ext cx="77" cy="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OL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8" name="Rectangle 542">
                <a:extLst>
                  <a:ext uri="{FF2B5EF4-FFF2-40B4-BE49-F238E27FC236}">
                    <a16:creationId xmlns:a16="http://schemas.microsoft.com/office/drawing/2014/main" id="{A2FD5773-D99B-57A1-AEAF-38F5FDD3CE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99" y="3417"/>
                <a:ext cx="35" cy="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-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9" name="Rectangle 543">
                <a:extLst>
                  <a:ext uri="{FF2B5EF4-FFF2-40B4-BE49-F238E27FC236}">
                    <a16:creationId xmlns:a16="http://schemas.microsoft.com/office/drawing/2014/main" id="{8E41E5BB-0E2F-DDD3-2E4D-7D453784EA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18" y="3417"/>
                <a:ext cx="48" cy="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S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00" name="Rectangle 544">
                <a:extLst>
                  <a:ext uri="{FF2B5EF4-FFF2-40B4-BE49-F238E27FC236}">
                    <a16:creationId xmlns:a16="http://schemas.microsoft.com/office/drawing/2014/main" id="{A8FE5E9F-BBD6-35E3-F9D2-B8A0691D0A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3" y="3417"/>
                <a:ext cx="61" cy="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T)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01" name="Rectangle 545">
                <a:extLst>
                  <a:ext uri="{FF2B5EF4-FFF2-40B4-BE49-F238E27FC236}">
                    <a16:creationId xmlns:a16="http://schemas.microsoft.com/office/drawing/2014/main" id="{29AC3AC7-6C00-0243-D995-390B0A4C1C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1" y="3686"/>
                <a:ext cx="18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25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02" name="Rectangle 546">
                <a:extLst>
                  <a:ext uri="{FF2B5EF4-FFF2-40B4-BE49-F238E27FC236}">
                    <a16:creationId xmlns:a16="http://schemas.microsoft.com/office/drawing/2014/main" id="{12E4F534-25AF-0C69-7A6D-ACD4E6741A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3" y="3682"/>
                <a:ext cx="19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30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03" name="Rectangle 547">
                <a:extLst>
                  <a:ext uri="{FF2B5EF4-FFF2-40B4-BE49-F238E27FC236}">
                    <a16:creationId xmlns:a16="http://schemas.microsoft.com/office/drawing/2014/main" id="{6C358E58-024F-4D28-FF5E-80269FFE38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2" y="3812"/>
                <a:ext cx="413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Applied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04" name="Rectangle 548">
                <a:extLst>
                  <a:ext uri="{FF2B5EF4-FFF2-40B4-BE49-F238E27FC236}">
                    <a16:creationId xmlns:a16="http://schemas.microsoft.com/office/drawing/2014/main" id="{B650AB9A-52F1-0FC2-7DC1-01A13488B7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" y="3812"/>
                <a:ext cx="132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M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05" name="Rectangle 549">
                <a:extLst>
                  <a:ext uri="{FF2B5EF4-FFF2-40B4-BE49-F238E27FC236}">
                    <a16:creationId xmlns:a16="http://schemas.microsoft.com/office/drawing/2014/main" id="{8DF6F799-7C3E-2267-719B-78E79C913C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28" y="3812"/>
                <a:ext cx="162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ag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06" name="Rectangle 550">
                <a:extLst>
                  <a:ext uri="{FF2B5EF4-FFF2-40B4-BE49-F238E27FC236}">
                    <a16:creationId xmlns:a16="http://schemas.microsoft.com/office/drawing/2014/main" id="{02B48E13-5460-29B8-F2E2-9E14C3F080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36" y="3812"/>
                <a:ext cx="104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07" name="Rectangle 551">
                <a:extLst>
                  <a:ext uri="{FF2B5EF4-FFF2-40B4-BE49-F238E27FC236}">
                    <a16:creationId xmlns:a16="http://schemas.microsoft.com/office/drawing/2014/main" id="{93D7EFD8-22B3-1F6C-8980-9D7B7103BF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1" y="3812"/>
                <a:ext cx="104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08" name="Rectangle 552">
                <a:extLst>
                  <a:ext uri="{FF2B5EF4-FFF2-40B4-BE49-F238E27FC236}">
                    <a16:creationId xmlns:a16="http://schemas.microsoft.com/office/drawing/2014/main" id="{347F0576-AD24-DC6C-4700-2E1951DAC0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4" y="3812"/>
                <a:ext cx="75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09" name="Rectangle 553">
                <a:extLst>
                  <a:ext uri="{FF2B5EF4-FFF2-40B4-BE49-F238E27FC236}">
                    <a16:creationId xmlns:a16="http://schemas.microsoft.com/office/drawing/2014/main" id="{F769456A-D8B9-084C-A3D1-C182B17EFE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5" y="3812"/>
                <a:ext cx="6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i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10" name="Rectangle 554">
                <a:extLst>
                  <a:ext uri="{FF2B5EF4-FFF2-40B4-BE49-F238E27FC236}">
                    <a16:creationId xmlns:a16="http://schemas.microsoft.com/office/drawing/2014/main" id="{EA0FDCCC-D870-0971-A13E-CD32A63DDD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6" y="3812"/>
                <a:ext cx="9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c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11" name="Rectangle 555">
                <a:extLst>
                  <a:ext uri="{FF2B5EF4-FFF2-40B4-BE49-F238E27FC236}">
                    <a16:creationId xmlns:a16="http://schemas.microsoft.com/office/drawing/2014/main" id="{571150F1-E6EC-977E-9FF0-4AC1F55003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47" y="3812"/>
                <a:ext cx="261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Field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12" name="Rectangle 556">
                <a:extLst>
                  <a:ext uri="{FF2B5EF4-FFF2-40B4-BE49-F238E27FC236}">
                    <a16:creationId xmlns:a16="http://schemas.microsoft.com/office/drawing/2014/main" id="{8A2B96B3-9088-1B02-CD63-9FC15B39E7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49" y="3812"/>
                <a:ext cx="197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(T)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13" name="Rectangle 557">
                <a:extLst>
                  <a:ext uri="{FF2B5EF4-FFF2-40B4-BE49-F238E27FC236}">
                    <a16:creationId xmlns:a16="http://schemas.microsoft.com/office/drawing/2014/main" id="{7A48E203-2641-43AC-2D31-540AA934A7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60" y="2478"/>
                <a:ext cx="65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-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14" name="Rectangle 558">
                <a:extLst>
                  <a:ext uri="{FF2B5EF4-FFF2-40B4-BE49-F238E27FC236}">
                    <a16:creationId xmlns:a16="http://schemas.microsoft.com/office/drawing/2014/main" id="{90C18BA1-D703-B637-6AFF-A37AB50A44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96" y="2478"/>
                <a:ext cx="7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15" name="Rectangle 559">
                <a:extLst>
                  <a:ext uri="{FF2B5EF4-FFF2-40B4-BE49-F238E27FC236}">
                    <a16:creationId xmlns:a16="http://schemas.microsoft.com/office/drawing/2014/main" id="{81B041A9-D42E-D791-DC5A-F48C444227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33" y="2478"/>
                <a:ext cx="68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16" name="Rectangle 560">
                <a:extLst>
                  <a:ext uri="{FF2B5EF4-FFF2-40B4-BE49-F238E27FC236}">
                    <a16:creationId xmlns:a16="http://schemas.microsoft.com/office/drawing/2014/main" id="{3692B53B-21D5-7D0F-3ADD-A4E4ADB997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67" y="2478"/>
                <a:ext cx="68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B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17" name="Rectangle 561">
                <a:extLst>
                  <a:ext uri="{FF2B5EF4-FFF2-40B4-BE49-F238E27FC236}">
                    <a16:creationId xmlns:a16="http://schemas.microsoft.com/office/drawing/2014/main" id="{E07F5731-409B-4B8F-4660-17053148A1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5" y="2478"/>
                <a:ext cx="11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CO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18" name="Rectangle 562">
                <a:extLst>
                  <a:ext uri="{FF2B5EF4-FFF2-40B4-BE49-F238E27FC236}">
                    <a16:creationId xmlns:a16="http://schemas.microsoft.com/office/drawing/2014/main" id="{F3DEEEBF-9234-6649-284A-655E7F53D8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94" y="2478"/>
                <a:ext cx="44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: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19" name="Rectangle 563">
                <a:extLst>
                  <a:ext uri="{FF2B5EF4-FFF2-40B4-BE49-F238E27FC236}">
                    <a16:creationId xmlns:a16="http://schemas.microsoft.com/office/drawing/2014/main" id="{58C696F9-4646-8C33-8321-299DAD78B8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" y="2478"/>
                <a:ext cx="98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B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0" name="Rectangle 564">
                <a:extLst>
                  <a:ext uri="{FF2B5EF4-FFF2-40B4-BE49-F238E27FC236}">
                    <a16:creationId xmlns:a16="http://schemas.microsoft.com/office/drawing/2014/main" id="{3B0704F9-C581-08AD-BD9C-63E78055F2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60" y="2478"/>
                <a:ext cx="8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I|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1" name="Rectangle 565">
                <a:extLst>
                  <a:ext uri="{FF2B5EF4-FFF2-40B4-BE49-F238E27FC236}">
                    <a16:creationId xmlns:a16="http://schemas.microsoft.com/office/drawing/2014/main" id="{E1C4C374-DCB9-EEE5-784F-6382DDE34D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99" y="2478"/>
                <a:ext cx="72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2" name="Rectangle 566">
                <a:extLst>
                  <a:ext uri="{FF2B5EF4-FFF2-40B4-BE49-F238E27FC236}">
                    <a16:creationId xmlns:a16="http://schemas.microsoft.com/office/drawing/2014/main" id="{7175E4CF-93C0-5961-FA1E-E6B5FC4B0B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1" y="2478"/>
                <a:ext cx="107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ap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3" name="Rectangle 567">
                <a:extLst>
                  <a:ext uri="{FF2B5EF4-FFF2-40B4-BE49-F238E27FC236}">
                    <a16:creationId xmlns:a16="http://schemas.microsoft.com/office/drawing/2014/main" id="{46E77F8B-41EC-7F6E-E8F3-59EC203692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4" y="2478"/>
                <a:ext cx="68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4" name="Rectangle 568">
                <a:extLst>
                  <a:ext uri="{FF2B5EF4-FFF2-40B4-BE49-F238E27FC236}">
                    <a16:creationId xmlns:a16="http://schemas.microsoft.com/office/drawing/2014/main" id="{390491FA-F92D-74C8-0B04-C5A63239E1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38" y="2478"/>
                <a:ext cx="6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p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5" name="Rectangle 569">
                <a:extLst>
                  <a:ext uri="{FF2B5EF4-FFF2-40B4-BE49-F238E27FC236}">
                    <a16:creationId xmlns:a16="http://schemas.microsoft.com/office/drawing/2014/main" id="{700B1AA6-D248-7C9A-88EF-2A0E30F30A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74" y="2478"/>
                <a:ext cx="42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l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6" name="Rectangle 570">
                <a:extLst>
                  <a:ext uri="{FF2B5EF4-FFF2-40B4-BE49-F238E27FC236}">
                    <a16:creationId xmlns:a16="http://schemas.microsoft.com/office/drawing/2014/main" id="{1C5EBB5F-F68A-12AC-B342-FF80CB4AB9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" y="2478"/>
                <a:ext cx="98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7" name="Rectangle 571">
                <a:extLst>
                  <a:ext uri="{FF2B5EF4-FFF2-40B4-BE49-F238E27FC236}">
                    <a16:creationId xmlns:a16="http://schemas.microsoft.com/office/drawing/2014/main" id="{1CE3AF0C-B9ED-02DE-BCF5-1E4067CC85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53" y="2478"/>
                <a:ext cx="6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8" name="Rectangle 572">
                <a:extLst>
                  <a:ext uri="{FF2B5EF4-FFF2-40B4-BE49-F238E27FC236}">
                    <a16:creationId xmlns:a16="http://schemas.microsoft.com/office/drawing/2014/main" id="{7B58C2AD-9C0E-581D-AD0C-2A29612C77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0" y="2568"/>
                <a:ext cx="22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•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9" name="Rectangle 573">
                <a:extLst>
                  <a:ext uri="{FF2B5EF4-FFF2-40B4-BE49-F238E27FC236}">
                    <a16:creationId xmlns:a16="http://schemas.microsoft.com/office/drawing/2014/main" id="{BDB9639F-F56D-0A14-3D94-EC90BCF131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82" y="2568"/>
                <a:ext cx="74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30" name="Rectangle 574">
                <a:extLst>
                  <a:ext uri="{FF2B5EF4-FFF2-40B4-BE49-F238E27FC236}">
                    <a16:creationId xmlns:a16="http://schemas.microsoft.com/office/drawing/2014/main" id="{FC193D2D-4F42-BD52-3296-8F6DA25A1C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21" y="2568"/>
                <a:ext cx="71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31" name="Rectangle 575">
                <a:extLst>
                  <a:ext uri="{FF2B5EF4-FFF2-40B4-BE49-F238E27FC236}">
                    <a16:creationId xmlns:a16="http://schemas.microsoft.com/office/drawing/2014/main" id="{01532612-9D16-1D85-EF6A-799FF6C398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8" y="2568"/>
                <a:ext cx="71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B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32" name="Rectangle 576">
                <a:extLst>
                  <a:ext uri="{FF2B5EF4-FFF2-40B4-BE49-F238E27FC236}">
                    <a16:creationId xmlns:a16="http://schemas.microsoft.com/office/drawing/2014/main" id="{FAC7624F-05AE-2ED6-5B96-ED7858C6BA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97" y="2568"/>
                <a:ext cx="124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CO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33" name="Rectangle 577">
                <a:extLst>
                  <a:ext uri="{FF2B5EF4-FFF2-40B4-BE49-F238E27FC236}">
                    <a16:creationId xmlns:a16="http://schemas.microsoft.com/office/drawing/2014/main" id="{94D74CEE-A17D-5418-3001-22C2A392CF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91" y="2568"/>
                <a:ext cx="4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: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34" name="Rectangle 578">
                <a:extLst>
                  <a:ext uri="{FF2B5EF4-FFF2-40B4-BE49-F238E27FC236}">
                    <a16:creationId xmlns:a16="http://schemas.microsoft.com/office/drawing/2014/main" id="{1DD1C301-43A4-5950-1482-4FCBBE316C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4" y="2568"/>
                <a:ext cx="9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B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35" name="Rectangle 579">
                <a:extLst>
                  <a:ext uri="{FF2B5EF4-FFF2-40B4-BE49-F238E27FC236}">
                    <a16:creationId xmlns:a16="http://schemas.microsoft.com/office/drawing/2014/main" id="{B1D8354D-950B-86B2-F532-3C3E953BA7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56" y="2568"/>
                <a:ext cx="11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1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36" name="Rectangle 580">
                <a:extLst>
                  <a:ext uri="{FF2B5EF4-FFF2-40B4-BE49-F238E27FC236}">
                    <a16:creationId xmlns:a16="http://schemas.microsoft.com/office/drawing/2014/main" id="{2EC2FEC7-CACE-9AE0-9F3B-92B1EE0962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08" y="2568"/>
                <a:ext cx="74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37" name="Rectangle 581">
                <a:extLst>
                  <a:ext uri="{FF2B5EF4-FFF2-40B4-BE49-F238E27FC236}">
                    <a16:creationId xmlns:a16="http://schemas.microsoft.com/office/drawing/2014/main" id="{84B792DC-F8E7-7E16-EE32-FAF40BEEB8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9" y="2568"/>
                <a:ext cx="109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ap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38" name="Rectangle 582">
                <a:extLst>
                  <a:ext uri="{FF2B5EF4-FFF2-40B4-BE49-F238E27FC236}">
                    <a16:creationId xmlns:a16="http://schemas.microsoft.com/office/drawing/2014/main" id="{B892F927-6330-4691-8F8C-C1B52608EA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13" y="2568"/>
                <a:ext cx="7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39" name="Rectangle 583">
                <a:extLst>
                  <a:ext uri="{FF2B5EF4-FFF2-40B4-BE49-F238E27FC236}">
                    <a16:creationId xmlns:a16="http://schemas.microsoft.com/office/drawing/2014/main" id="{6A9A856B-A5FB-0512-0872-391456FF21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48" y="2568"/>
                <a:ext cx="71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P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40" name="Rectangle 584">
                <a:extLst>
                  <a:ext uri="{FF2B5EF4-FFF2-40B4-BE49-F238E27FC236}">
                    <a16:creationId xmlns:a16="http://schemas.microsoft.com/office/drawing/2014/main" id="{2BBD8F0D-5C7A-B730-6AD6-ED05F2A140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6" y="2568"/>
                <a:ext cx="4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l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41" name="Rectangle 585">
                <a:extLst>
                  <a:ext uri="{FF2B5EF4-FFF2-40B4-BE49-F238E27FC236}">
                    <a16:creationId xmlns:a16="http://schemas.microsoft.com/office/drawing/2014/main" id="{1E6A9FFA-9814-481E-45C6-16AE48C395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99" y="2568"/>
                <a:ext cx="10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42" name="Rectangle 586">
                <a:extLst>
                  <a:ext uri="{FF2B5EF4-FFF2-40B4-BE49-F238E27FC236}">
                    <a16:creationId xmlns:a16="http://schemas.microsoft.com/office/drawing/2014/main" id="{2E9DA369-8A70-8A2F-A929-C1C3DE071B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65" y="2568"/>
                <a:ext cx="64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43" name="Rectangle 587">
                <a:extLst>
                  <a:ext uri="{FF2B5EF4-FFF2-40B4-BE49-F238E27FC236}">
                    <a16:creationId xmlns:a16="http://schemas.microsoft.com/office/drawing/2014/main" id="{03E10AFF-8080-7CFA-2E7E-6267763B4F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7" y="2653"/>
                <a:ext cx="13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D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44" name="Rectangle 588">
                <a:extLst>
                  <a:ext uri="{FF2B5EF4-FFF2-40B4-BE49-F238E27FC236}">
                    <a16:creationId xmlns:a16="http://schemas.microsoft.com/office/drawing/2014/main" id="{ED04C5BB-C913-EF11-0197-CD8828BF18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74" y="2653"/>
                <a:ext cx="43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«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45" name="Rectangle 589">
                <a:extLst>
                  <a:ext uri="{FF2B5EF4-FFF2-40B4-BE49-F238E27FC236}">
                    <a16:creationId xmlns:a16="http://schemas.microsoft.com/office/drawing/2014/main" id="{6A7C6FB0-345D-4F9D-8964-F7F3F12CC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1" y="2653"/>
                <a:ext cx="59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Ж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46" name="Rectangle 590">
                <a:extLst>
                  <a:ext uri="{FF2B5EF4-FFF2-40B4-BE49-F238E27FC236}">
                    <a16:creationId xmlns:a16="http://schemas.microsoft.com/office/drawing/2014/main" id="{AB7A74D9-3825-E694-C43D-3B5BD07BEB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4" y="2653"/>
                <a:ext cx="45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=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47" name="Rectangle 591">
                <a:extLst>
                  <a:ext uri="{FF2B5EF4-FFF2-40B4-BE49-F238E27FC236}">
                    <a16:creationId xmlns:a16="http://schemas.microsoft.com/office/drawing/2014/main" id="{6A4926B1-D8DB-5737-7C10-60BDE76EAC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70" y="2653"/>
                <a:ext cx="49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«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48" name="Rectangle 592">
                <a:extLst>
                  <a:ext uri="{FF2B5EF4-FFF2-40B4-BE49-F238E27FC236}">
                    <a16:creationId xmlns:a16="http://schemas.microsoft.com/office/drawing/2014/main" id="{9EE7D501-AB22-8350-A16B-F620C1425B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" y="2653"/>
                <a:ext cx="103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Bi-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49" name="Rectangle 593">
                <a:extLst>
                  <a:ext uri="{FF2B5EF4-FFF2-40B4-BE49-F238E27FC236}">
                    <a16:creationId xmlns:a16="http://schemas.microsoft.com/office/drawing/2014/main" id="{396415FF-B98B-73FE-9CB0-3794BC941B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77" y="2653"/>
                <a:ext cx="61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2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50" name="Rectangle 594">
                <a:extLst>
                  <a:ext uri="{FF2B5EF4-FFF2-40B4-BE49-F238E27FC236}">
                    <a16:creationId xmlns:a16="http://schemas.microsoft.com/office/drawing/2014/main" id="{C476BFFB-8ADB-D254-ECFA-21E2FB8D9D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12" y="2653"/>
                <a:ext cx="61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2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51" name="Rectangle 595">
                <a:extLst>
                  <a:ext uri="{FF2B5EF4-FFF2-40B4-BE49-F238E27FC236}">
                    <a16:creationId xmlns:a16="http://schemas.microsoft.com/office/drawing/2014/main" id="{68225389-9832-BBDF-2788-8257741CE0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7" y="2653"/>
                <a:ext cx="95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12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52" name="Rectangle 596">
                <a:extLst>
                  <a:ext uri="{FF2B5EF4-FFF2-40B4-BE49-F238E27FC236}">
                    <a16:creationId xmlns:a16="http://schemas.microsoft.com/office/drawing/2014/main" id="{97161439-5EF1-A4B8-E619-2BF3E16685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9" y="2653"/>
                <a:ext cx="44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: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53" name="Rectangle 597">
                <a:extLst>
                  <a:ext uri="{FF2B5EF4-FFF2-40B4-BE49-F238E27FC236}">
                    <a16:creationId xmlns:a16="http://schemas.microsoft.com/office/drawing/2014/main" id="{0D354BD3-8401-427A-7417-05D072B34F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22" y="2653"/>
                <a:ext cx="107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50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54" name="Rectangle 598">
                <a:extLst>
                  <a:ext uri="{FF2B5EF4-FFF2-40B4-BE49-F238E27FC236}">
                    <a16:creationId xmlns:a16="http://schemas.microsoft.com/office/drawing/2014/main" id="{519C14DD-74CA-B271-C1EE-808D3F8365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03" y="2653"/>
                <a:ext cx="71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b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55" name="Rectangle 599">
                <a:extLst>
                  <a:ext uri="{FF2B5EF4-FFF2-40B4-BE49-F238E27FC236}">
                    <a16:creationId xmlns:a16="http://schemas.microsoft.com/office/drawing/2014/main" id="{09675759-3EDA-2B2D-8319-B2F565031F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43" y="2653"/>
                <a:ext cx="95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56" name="Rectangle 600">
                <a:extLst>
                  <a:ext uri="{FF2B5EF4-FFF2-40B4-BE49-F238E27FC236}">
                    <a16:creationId xmlns:a16="http://schemas.microsoft.com/office/drawing/2014/main" id="{828A38C4-D3E5-6358-7D7B-C8E53172A5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99" y="2653"/>
                <a:ext cx="12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OP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57" name="Rectangle 601">
                <a:extLst>
                  <a:ext uri="{FF2B5EF4-FFF2-40B4-BE49-F238E27FC236}">
                    <a16:creationId xmlns:a16="http://schemas.microsoft.com/office/drawing/2014/main" id="{1C7998E0-DDDE-A16F-6332-6BE377BBF3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12" y="2738"/>
                <a:ext cx="88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a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58" name="Rectangle 602">
                <a:extLst>
                  <a:ext uri="{FF2B5EF4-FFF2-40B4-BE49-F238E27FC236}">
                    <a16:creationId xmlns:a16="http://schemas.microsoft.com/office/drawing/2014/main" id="{8C00A5F5-07A0-A941-5F99-6F7B1CEDDA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5" y="2738"/>
                <a:ext cx="54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"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59" name="Rectangle 603">
                <a:extLst>
                  <a:ext uri="{FF2B5EF4-FFF2-40B4-BE49-F238E27FC236}">
                    <a16:creationId xmlns:a16="http://schemas.microsoft.com/office/drawing/2014/main" id="{EBFEB130-FD0E-589C-D074-16EC4FA58A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82" y="2738"/>
                <a:ext cx="8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W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60" name="Rectangle 604">
                <a:extLst>
                  <a:ext uri="{FF2B5EF4-FFF2-40B4-BE49-F238E27FC236}">
                    <a16:creationId xmlns:a16="http://schemas.microsoft.com/office/drawing/2014/main" id="{8CA0E6A2-D6B0-22BB-B1DB-BAC6A1A70F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1" y="2738"/>
                <a:ext cx="9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.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61" name="Rectangle 605">
                <a:extLst>
                  <a:ext uri="{FF2B5EF4-FFF2-40B4-BE49-F238E27FC236}">
                    <a16:creationId xmlns:a16="http://schemas.microsoft.com/office/drawing/2014/main" id="{03D1B3AF-2BA0-F6E7-8225-68DBEB0A0F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68" y="2738"/>
                <a:ext cx="50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•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62" name="Rectangle 606">
                <a:extLst>
                  <a:ext uri="{FF2B5EF4-FFF2-40B4-BE49-F238E27FC236}">
                    <a16:creationId xmlns:a16="http://schemas.microsoft.com/office/drawing/2014/main" id="{C9DB135A-40EE-BE7E-8F2F-6EA61B6B90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94" y="2738"/>
                <a:ext cx="102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.SFNSRegular_wdth_opsz600000_GR" charset="-52"/>
                  </a:rPr>
                  <a:t>Bi-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4" name="Rectangle 608">
              <a:extLst>
                <a:ext uri="{FF2B5EF4-FFF2-40B4-BE49-F238E27FC236}">
                  <a16:creationId xmlns:a16="http://schemas.microsoft.com/office/drawing/2014/main" id="{64C82B44-221A-9CA8-B7E8-26FD0AAB6E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1" y="2738"/>
              <a:ext cx="61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609">
              <a:extLst>
                <a:ext uri="{FF2B5EF4-FFF2-40B4-BE49-F238E27FC236}">
                  <a16:creationId xmlns:a16="http://schemas.microsoft.com/office/drawing/2014/main" id="{7AE57362-F472-5B97-EC9C-A1E679E0E7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6" y="2738"/>
              <a:ext cx="61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610">
              <a:extLst>
                <a:ext uri="{FF2B5EF4-FFF2-40B4-BE49-F238E27FC236}">
                  <a16:creationId xmlns:a16="http://schemas.microsoft.com/office/drawing/2014/main" id="{6652D733-ABB9-437C-6D5B-8095E99119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1" y="2738"/>
              <a:ext cx="61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611">
              <a:extLst>
                <a:ext uri="{FF2B5EF4-FFF2-40B4-BE49-F238E27FC236}">
                  <a16:creationId xmlns:a16="http://schemas.microsoft.com/office/drawing/2014/main" id="{EDD90D20-B13D-DFF0-61DF-2CBEFDC85D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6" y="2738"/>
              <a:ext cx="61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612">
              <a:extLst>
                <a:ext uri="{FF2B5EF4-FFF2-40B4-BE49-F238E27FC236}">
                  <a16:creationId xmlns:a16="http://schemas.microsoft.com/office/drawing/2014/main" id="{D11742FD-F505-EF91-C071-E3526B76F7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3" y="2738"/>
              <a:ext cx="44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: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613">
              <a:extLst>
                <a:ext uri="{FF2B5EF4-FFF2-40B4-BE49-F238E27FC236}">
                  <a16:creationId xmlns:a16="http://schemas.microsoft.com/office/drawing/2014/main" id="{93A5BF9E-7B07-2293-4860-D54849EDCE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6" y="2738"/>
              <a:ext cx="85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B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614">
              <a:extLst>
                <a:ext uri="{FF2B5EF4-FFF2-40B4-BE49-F238E27FC236}">
                  <a16:creationId xmlns:a16="http://schemas.microsoft.com/office/drawing/2014/main" id="{7B77E390-527F-F6D9-FE79-F7241F852A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2" y="2738"/>
              <a:ext cx="89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II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615">
              <a:extLst>
                <a:ext uri="{FF2B5EF4-FFF2-40B4-BE49-F238E27FC236}">
                  <a16:creationId xmlns:a16="http://schemas.microsoft.com/office/drawing/2014/main" id="{0F27288B-69E5-0C90-D21C-16D39F33E2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1" y="2738"/>
              <a:ext cx="76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616">
              <a:extLst>
                <a:ext uri="{FF2B5EF4-FFF2-40B4-BE49-F238E27FC236}">
                  <a16:creationId xmlns:a16="http://schemas.microsoft.com/office/drawing/2014/main" id="{C8F172D1-DF3B-77F3-2C20-BCEB89AF30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4" y="2738"/>
              <a:ext cx="112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ap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617">
              <a:extLst>
                <a:ext uri="{FF2B5EF4-FFF2-40B4-BE49-F238E27FC236}">
                  <a16:creationId xmlns:a16="http://schemas.microsoft.com/office/drawing/2014/main" id="{8AC316E1-8285-D302-13C3-C8C6D29E3F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0" y="2738"/>
              <a:ext cx="72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Rectangle 618">
              <a:extLst>
                <a:ext uri="{FF2B5EF4-FFF2-40B4-BE49-F238E27FC236}">
                  <a16:creationId xmlns:a16="http://schemas.microsoft.com/office/drawing/2014/main" id="{6C399911-E3B8-B356-1ECC-6A895C71A3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7" y="2738"/>
              <a:ext cx="71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P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Rectangle 619">
              <a:extLst>
                <a:ext uri="{FF2B5EF4-FFF2-40B4-BE49-F238E27FC236}">
                  <a16:creationId xmlns:a16="http://schemas.microsoft.com/office/drawing/2014/main" id="{15334E5D-E8CD-EAFC-1467-F176078D0C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4" y="2738"/>
              <a:ext cx="42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l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620">
              <a:extLst>
                <a:ext uri="{FF2B5EF4-FFF2-40B4-BE49-F238E27FC236}">
                  <a16:creationId xmlns:a16="http://schemas.microsoft.com/office/drawing/2014/main" id="{133D75B4-F5B3-01C3-D40B-A79ACED6EE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8" y="2738"/>
              <a:ext cx="101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an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Rectangle 621">
              <a:extLst>
                <a:ext uri="{FF2B5EF4-FFF2-40B4-BE49-F238E27FC236}">
                  <a16:creationId xmlns:a16="http://schemas.microsoft.com/office/drawing/2014/main" id="{F86C399B-35F0-5777-AC0E-A994715328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5" y="2738"/>
              <a:ext cx="65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622">
              <a:extLst>
                <a:ext uri="{FF2B5EF4-FFF2-40B4-BE49-F238E27FC236}">
                  <a16:creationId xmlns:a16="http://schemas.microsoft.com/office/drawing/2014/main" id="{D4325F74-9608-0A5C-0704-989321FD1F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8" y="2824"/>
              <a:ext cx="217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E=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623">
              <a:extLst>
                <a:ext uri="{FF2B5EF4-FFF2-40B4-BE49-F238E27FC236}">
                  <a16:creationId xmlns:a16="http://schemas.microsoft.com/office/drawing/2014/main" id="{5C457A96-6EDE-4325-B3E0-6F132E6C5E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7" y="2824"/>
              <a:ext cx="105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Bi-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Rectangle 624">
              <a:extLst>
                <a:ext uri="{FF2B5EF4-FFF2-40B4-BE49-F238E27FC236}">
                  <a16:creationId xmlns:a16="http://schemas.microsoft.com/office/drawing/2014/main" id="{406A8FDC-E010-FF97-6130-3A2944CC99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6" y="2824"/>
              <a:ext cx="6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625">
              <a:extLst>
                <a:ext uri="{FF2B5EF4-FFF2-40B4-BE49-F238E27FC236}">
                  <a16:creationId xmlns:a16="http://schemas.microsoft.com/office/drawing/2014/main" id="{8A9C3653-61F0-4CD2-8162-F41B233490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2" y="2824"/>
              <a:ext cx="6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Rectangle 626">
              <a:extLst>
                <a:ext uri="{FF2B5EF4-FFF2-40B4-BE49-F238E27FC236}">
                  <a16:creationId xmlns:a16="http://schemas.microsoft.com/office/drawing/2014/main" id="{C114C214-2497-4CD0-4F65-C7A880AAB8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8" y="2824"/>
              <a:ext cx="6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" name="Rectangle 627">
              <a:extLst>
                <a:ext uri="{FF2B5EF4-FFF2-40B4-BE49-F238E27FC236}">
                  <a16:creationId xmlns:a16="http://schemas.microsoft.com/office/drawing/2014/main" id="{E9EE8ECC-4414-15B4-AE49-EF240DA010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4" y="2824"/>
              <a:ext cx="6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" name="Rectangle 628">
              <a:extLst>
                <a:ext uri="{FF2B5EF4-FFF2-40B4-BE49-F238E27FC236}">
                  <a16:creationId xmlns:a16="http://schemas.microsoft.com/office/drawing/2014/main" id="{8EF64721-F29A-6C37-2432-9D5607C909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2" y="2824"/>
              <a:ext cx="46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: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Rectangle 629">
              <a:extLst>
                <a:ext uri="{FF2B5EF4-FFF2-40B4-BE49-F238E27FC236}">
                  <a16:creationId xmlns:a16="http://schemas.microsoft.com/office/drawing/2014/main" id="{EDD2E94E-C6CF-E951-1F38-E243A600D6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5" y="2824"/>
              <a:ext cx="98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B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Rectangle 630">
              <a:extLst>
                <a:ext uri="{FF2B5EF4-FFF2-40B4-BE49-F238E27FC236}">
                  <a16:creationId xmlns:a16="http://schemas.microsoft.com/office/drawing/2014/main" id="{59C36856-126C-3D34-22B8-31850B6176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7" y="2824"/>
              <a:ext cx="105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1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" name="Rectangle 631">
              <a:extLst>
                <a:ext uri="{FF2B5EF4-FFF2-40B4-BE49-F238E27FC236}">
                  <a16:creationId xmlns:a16="http://schemas.microsoft.com/office/drawing/2014/main" id="{6E633650-6F27-7138-1C9D-3B6E7F3547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4" y="2824"/>
              <a:ext cx="76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" name="Rectangle 632">
              <a:extLst>
                <a:ext uri="{FF2B5EF4-FFF2-40B4-BE49-F238E27FC236}">
                  <a16:creationId xmlns:a16="http://schemas.microsoft.com/office/drawing/2014/main" id="{6AA7B779-1871-12BB-7D7A-B8B0F95218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6" y="2824"/>
              <a:ext cx="112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ap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" name="Rectangle 633">
              <a:extLst>
                <a:ext uri="{FF2B5EF4-FFF2-40B4-BE49-F238E27FC236}">
                  <a16:creationId xmlns:a16="http://schemas.microsoft.com/office/drawing/2014/main" id="{B804D6D4-64B5-D25B-AECF-D25E043B6D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3" y="2824"/>
              <a:ext cx="72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" name="Rectangle 634">
              <a:extLst>
                <a:ext uri="{FF2B5EF4-FFF2-40B4-BE49-F238E27FC236}">
                  <a16:creationId xmlns:a16="http://schemas.microsoft.com/office/drawing/2014/main" id="{00194A4D-E7F4-DD05-58EC-4776C6AA23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9" y="2824"/>
              <a:ext cx="70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P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" name="Rectangle 635">
              <a:extLst>
                <a:ext uri="{FF2B5EF4-FFF2-40B4-BE49-F238E27FC236}">
                  <a16:creationId xmlns:a16="http://schemas.microsoft.com/office/drawing/2014/main" id="{48C61AC8-E603-1C5C-27EE-F6C123A16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6" y="2824"/>
              <a:ext cx="42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l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" name="Rectangle 636">
              <a:extLst>
                <a:ext uri="{FF2B5EF4-FFF2-40B4-BE49-F238E27FC236}">
                  <a16:creationId xmlns:a16="http://schemas.microsoft.com/office/drawing/2014/main" id="{3E2CC72B-85D6-31FB-D563-1671CB1335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0" y="2824"/>
              <a:ext cx="130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ace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" name="Rectangle 637">
              <a:extLst>
                <a:ext uri="{FF2B5EF4-FFF2-40B4-BE49-F238E27FC236}">
                  <a16:creationId xmlns:a16="http://schemas.microsoft.com/office/drawing/2014/main" id="{4F4AACD7-CE2D-7394-CF5B-F8204A3711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3" y="2906"/>
              <a:ext cx="24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" name="Rectangle 638">
              <a:extLst>
                <a:ext uri="{FF2B5EF4-FFF2-40B4-BE49-F238E27FC236}">
                  <a16:creationId xmlns:a16="http://schemas.microsoft.com/office/drawing/2014/main" id="{7CF8BED1-CB78-13F5-D00F-EDC0870C32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6" y="2906"/>
              <a:ext cx="10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Bi-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" name="Rectangle 639">
              <a:extLst>
                <a:ext uri="{FF2B5EF4-FFF2-40B4-BE49-F238E27FC236}">
                  <a16:creationId xmlns:a16="http://schemas.microsoft.com/office/drawing/2014/main" id="{3A94BE8A-6D41-D0F9-CFF3-7AA5A1C262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3" y="2906"/>
              <a:ext cx="61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" name="Rectangle 640">
              <a:extLst>
                <a:ext uri="{FF2B5EF4-FFF2-40B4-BE49-F238E27FC236}">
                  <a16:creationId xmlns:a16="http://schemas.microsoft.com/office/drawing/2014/main" id="{9128D943-7908-2EA4-3AEF-898BE8E99C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8" y="2906"/>
              <a:ext cx="61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8" name="Rectangle 641">
              <a:extLst>
                <a:ext uri="{FF2B5EF4-FFF2-40B4-BE49-F238E27FC236}">
                  <a16:creationId xmlns:a16="http://schemas.microsoft.com/office/drawing/2014/main" id="{3D211C23-BC45-31E3-4F74-77139F7E34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2" y="2906"/>
              <a:ext cx="61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9" name="Rectangle 642">
              <a:extLst>
                <a:ext uri="{FF2B5EF4-FFF2-40B4-BE49-F238E27FC236}">
                  <a16:creationId xmlns:a16="http://schemas.microsoft.com/office/drawing/2014/main" id="{D20E0674-2678-45B4-4AA9-BA93D6EB1A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7" y="2906"/>
              <a:ext cx="61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" name="Rectangle 643">
              <a:extLst>
                <a:ext uri="{FF2B5EF4-FFF2-40B4-BE49-F238E27FC236}">
                  <a16:creationId xmlns:a16="http://schemas.microsoft.com/office/drawing/2014/main" id="{86238DF2-4E12-2BCA-E3AA-816E486C46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4" y="2906"/>
              <a:ext cx="4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: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" name="Rectangle 644">
              <a:extLst>
                <a:ext uri="{FF2B5EF4-FFF2-40B4-BE49-F238E27FC236}">
                  <a16:creationId xmlns:a16="http://schemas.microsoft.com/office/drawing/2014/main" id="{81ADAE75-B830-1157-0E92-6396DDADC8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6" y="2906"/>
              <a:ext cx="9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B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2" name="Rectangle 645">
              <a:extLst>
                <a:ext uri="{FF2B5EF4-FFF2-40B4-BE49-F238E27FC236}">
                  <a16:creationId xmlns:a16="http://schemas.microsoft.com/office/drawing/2014/main" id="{FB3CBB3F-14C5-B17A-8850-AD4E5C57F9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8" y="2906"/>
              <a:ext cx="101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1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3" name="Rectangle 646">
              <a:extLst>
                <a:ext uri="{FF2B5EF4-FFF2-40B4-BE49-F238E27FC236}">
                  <a16:creationId xmlns:a16="http://schemas.microsoft.com/office/drawing/2014/main" id="{A1E124D7-A456-BF17-628A-CAD7130603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2" y="2906"/>
              <a:ext cx="7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4" name="Rectangle 647">
              <a:extLst>
                <a:ext uri="{FF2B5EF4-FFF2-40B4-BE49-F238E27FC236}">
                  <a16:creationId xmlns:a16="http://schemas.microsoft.com/office/drawing/2014/main" id="{C783A228-6DAE-E60A-8256-140E1EBF43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4" y="2906"/>
              <a:ext cx="109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ap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5" name="Rectangle 648">
              <a:extLst>
                <a:ext uri="{FF2B5EF4-FFF2-40B4-BE49-F238E27FC236}">
                  <a16:creationId xmlns:a16="http://schemas.microsoft.com/office/drawing/2014/main" id="{924A820F-7A3B-25E1-8F79-E311638B6D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7" y="2906"/>
              <a:ext cx="7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6" name="Rectangle 649">
              <a:extLst>
                <a:ext uri="{FF2B5EF4-FFF2-40B4-BE49-F238E27FC236}">
                  <a16:creationId xmlns:a16="http://schemas.microsoft.com/office/drawing/2014/main" id="{C20D68B7-BE9F-295E-5FF2-76D06C6B53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3" y="2906"/>
              <a:ext cx="68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p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7" name="Rectangle 650">
              <a:extLst>
                <a:ext uri="{FF2B5EF4-FFF2-40B4-BE49-F238E27FC236}">
                  <a16:creationId xmlns:a16="http://schemas.microsoft.com/office/drawing/2014/main" id="{225F516B-CE06-024E-FB7C-431C49761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0" y="2906"/>
              <a:ext cx="45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l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8" name="Rectangle 651">
              <a:extLst>
                <a:ext uri="{FF2B5EF4-FFF2-40B4-BE49-F238E27FC236}">
                  <a16:creationId xmlns:a16="http://schemas.microsoft.com/office/drawing/2014/main" id="{6605318B-F062-188F-0495-C6DBE383BE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14" y="2906"/>
              <a:ext cx="10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an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" name="Rectangle 652">
              <a:extLst>
                <a:ext uri="{FF2B5EF4-FFF2-40B4-BE49-F238E27FC236}">
                  <a16:creationId xmlns:a16="http://schemas.microsoft.com/office/drawing/2014/main" id="{C94C4040-7E38-AB48-5A1F-03879300E2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4" y="2906"/>
              <a:ext cx="68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" name="Rectangle 653">
              <a:extLst>
                <a:ext uri="{FF2B5EF4-FFF2-40B4-BE49-F238E27FC236}">
                  <a16:creationId xmlns:a16="http://schemas.microsoft.com/office/drawing/2014/main" id="{C881FADB-7E97-8FDB-B747-527DF76F5A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8" y="2906"/>
              <a:ext cx="5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(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" name="Rectangle 654">
              <a:extLst>
                <a:ext uri="{FF2B5EF4-FFF2-40B4-BE49-F238E27FC236}">
                  <a16:creationId xmlns:a16="http://schemas.microsoft.com/office/drawing/2014/main" id="{3FA4FAB3-CEE1-2F9F-6C47-F551D0ACF6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1" y="2906"/>
              <a:ext cx="128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car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2" name="Rectangle 655">
              <a:extLst>
                <a:ext uri="{FF2B5EF4-FFF2-40B4-BE49-F238E27FC236}">
                  <a16:creationId xmlns:a16="http://schemas.microsoft.com/office/drawing/2014/main" id="{B5B000DE-1C41-E59C-33D9-658076C251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4" y="2906"/>
              <a:ext cx="5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3" name="Rectangle 656">
              <a:extLst>
                <a:ext uri="{FF2B5EF4-FFF2-40B4-BE49-F238E27FC236}">
                  <a16:creationId xmlns:a16="http://schemas.microsoft.com/office/drawing/2014/main" id="{6677194F-05C0-A1C6-4233-F4FF007507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2" y="2906"/>
              <a:ext cx="5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.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4" name="Rectangle 657">
              <a:extLst>
                <a:ext uri="{FF2B5EF4-FFF2-40B4-BE49-F238E27FC236}">
                  <a16:creationId xmlns:a16="http://schemas.microsoft.com/office/drawing/2014/main" id="{E804FF6E-EB60-BE65-12E7-63A043CB65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6" y="2906"/>
              <a:ext cx="10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co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5" name="Rectangle 658">
              <a:extLst>
                <a:ext uri="{FF2B5EF4-FFF2-40B4-BE49-F238E27FC236}">
                  <a16:creationId xmlns:a16="http://schemas.microsoft.com/office/drawing/2014/main" id="{D80B24C3-2066-4F14-33BC-2FE19D02FC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8" y="2906"/>
              <a:ext cx="68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n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6" name="Rectangle 659">
              <a:extLst>
                <a:ext uri="{FF2B5EF4-FFF2-40B4-BE49-F238E27FC236}">
                  <a16:creationId xmlns:a16="http://schemas.microsoft.com/office/drawing/2014/main" id="{C772620C-E354-31CF-0B6B-3FCDBC4022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5" y="2906"/>
              <a:ext cx="49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7" name="Rectangle 660">
              <a:extLst>
                <a:ext uri="{FF2B5EF4-FFF2-40B4-BE49-F238E27FC236}">
                  <a16:creationId xmlns:a16="http://schemas.microsoft.com/office/drawing/2014/main" id="{7CD57FD5-FF2C-AA07-6B90-059819FE59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6" y="2906"/>
              <a:ext cx="49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.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8" name="Rectangle 661">
              <a:extLst>
                <a:ext uri="{FF2B5EF4-FFF2-40B4-BE49-F238E27FC236}">
                  <a16:creationId xmlns:a16="http://schemas.microsoft.com/office/drawing/2014/main" id="{C763FFE2-2DA3-C572-CCAA-426D399911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1" y="2906"/>
              <a:ext cx="5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)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9" name="Rectangle 662">
              <a:extLst>
                <a:ext uri="{FF2B5EF4-FFF2-40B4-BE49-F238E27FC236}">
                  <a16:creationId xmlns:a16="http://schemas.microsoft.com/office/drawing/2014/main" id="{1AB6CED9-C52C-CE3A-4817-70CA0C9D8E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1" y="2985"/>
              <a:ext cx="27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0" name="Rectangle 663">
              <a:extLst>
                <a:ext uri="{FF2B5EF4-FFF2-40B4-BE49-F238E27FC236}">
                  <a16:creationId xmlns:a16="http://schemas.microsoft.com/office/drawing/2014/main" id="{17C70ABD-5307-43D3-731F-A4A9B83EC0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3" y="2985"/>
              <a:ext cx="100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Bi-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1" name="Rectangle 664">
              <a:extLst>
                <a:ext uri="{FF2B5EF4-FFF2-40B4-BE49-F238E27FC236}">
                  <a16:creationId xmlns:a16="http://schemas.microsoft.com/office/drawing/2014/main" id="{EF9C1014-942A-6F88-5C03-55B4D96A53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9" y="2985"/>
              <a:ext cx="6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2" name="Rectangle 665">
              <a:extLst>
                <a:ext uri="{FF2B5EF4-FFF2-40B4-BE49-F238E27FC236}">
                  <a16:creationId xmlns:a16="http://schemas.microsoft.com/office/drawing/2014/main" id="{9B0BD6B3-DCFC-4C77-A0D1-5F41EC167A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4" y="2985"/>
              <a:ext cx="6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3" name="Rectangle 666">
              <a:extLst>
                <a:ext uri="{FF2B5EF4-FFF2-40B4-BE49-F238E27FC236}">
                  <a16:creationId xmlns:a16="http://schemas.microsoft.com/office/drawing/2014/main" id="{4E7662E9-53E4-8B5A-8F37-EFE1CF93C8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9" y="2985"/>
              <a:ext cx="6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4" name="Rectangle 667">
              <a:extLst>
                <a:ext uri="{FF2B5EF4-FFF2-40B4-BE49-F238E27FC236}">
                  <a16:creationId xmlns:a16="http://schemas.microsoft.com/office/drawing/2014/main" id="{E2D4C76A-F81A-2075-71CA-C7FD9FEC91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4" y="2985"/>
              <a:ext cx="6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5" name="Rectangle 668">
              <a:extLst>
                <a:ext uri="{FF2B5EF4-FFF2-40B4-BE49-F238E27FC236}">
                  <a16:creationId xmlns:a16="http://schemas.microsoft.com/office/drawing/2014/main" id="{9E839001-553A-9F97-FB55-1CB2AE248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0" y="2985"/>
              <a:ext cx="44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: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6" name="Rectangle 669">
              <a:extLst>
                <a:ext uri="{FF2B5EF4-FFF2-40B4-BE49-F238E27FC236}">
                  <a16:creationId xmlns:a16="http://schemas.microsoft.com/office/drawing/2014/main" id="{95E5FF2C-41BE-51F2-6F48-D5AE8A26E6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3" y="2985"/>
              <a:ext cx="103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B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7" name="Rectangle 670">
              <a:extLst>
                <a:ext uri="{FF2B5EF4-FFF2-40B4-BE49-F238E27FC236}">
                  <a16:creationId xmlns:a16="http://schemas.microsoft.com/office/drawing/2014/main" id="{C755FD1C-9293-FF3B-A2F1-2589E48E13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8" y="2985"/>
              <a:ext cx="10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1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8" name="Rectangle 671">
              <a:extLst>
                <a:ext uri="{FF2B5EF4-FFF2-40B4-BE49-F238E27FC236}">
                  <a16:creationId xmlns:a16="http://schemas.microsoft.com/office/drawing/2014/main" id="{FE911A32-0092-5DF2-CB9F-AFAE091CD6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6" y="2985"/>
              <a:ext cx="7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9" name="Rectangle 672">
              <a:extLst>
                <a:ext uri="{FF2B5EF4-FFF2-40B4-BE49-F238E27FC236}">
                  <a16:creationId xmlns:a16="http://schemas.microsoft.com/office/drawing/2014/main" id="{B68543D3-C8D2-27B1-A5B3-C4B34A2E76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6" y="2985"/>
              <a:ext cx="104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ap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0" name="Rectangle 673">
              <a:extLst>
                <a:ext uri="{FF2B5EF4-FFF2-40B4-BE49-F238E27FC236}">
                  <a16:creationId xmlns:a16="http://schemas.microsoft.com/office/drawing/2014/main" id="{0C4E3D85-C88E-BD03-7B43-576B122702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7" y="2985"/>
              <a:ext cx="66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1" name="Rectangle 674">
              <a:extLst>
                <a:ext uri="{FF2B5EF4-FFF2-40B4-BE49-F238E27FC236}">
                  <a16:creationId xmlns:a16="http://schemas.microsoft.com/office/drawing/2014/main" id="{8E50D27D-E9AC-0DA9-0712-14B9FCA5B8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1" y="2985"/>
              <a:ext cx="68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p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2" name="Rectangle 675">
              <a:extLst>
                <a:ext uri="{FF2B5EF4-FFF2-40B4-BE49-F238E27FC236}">
                  <a16:creationId xmlns:a16="http://schemas.microsoft.com/office/drawing/2014/main" id="{53F26A9F-F1C2-B6FD-AE0A-D2BBCA57CB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8" y="2985"/>
              <a:ext cx="46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l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3" name="Rectangle 676">
              <a:extLst>
                <a:ext uri="{FF2B5EF4-FFF2-40B4-BE49-F238E27FC236}">
                  <a16:creationId xmlns:a16="http://schemas.microsoft.com/office/drawing/2014/main" id="{9902065B-6FE8-75A2-08DA-B28E341B68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13" y="2985"/>
              <a:ext cx="107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an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4" name="Rectangle 677">
              <a:extLst>
                <a:ext uri="{FF2B5EF4-FFF2-40B4-BE49-F238E27FC236}">
                  <a16:creationId xmlns:a16="http://schemas.microsoft.com/office/drawing/2014/main" id="{6280EC00-26AA-1E4D-7D34-F6832C6916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4" y="2985"/>
              <a:ext cx="68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5" name="Rectangle 678">
              <a:extLst>
                <a:ext uri="{FF2B5EF4-FFF2-40B4-BE49-F238E27FC236}">
                  <a16:creationId xmlns:a16="http://schemas.microsoft.com/office/drawing/2014/main" id="{3F77E860-0343-0B5B-5C59-D3E70626E9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9" y="2985"/>
              <a:ext cx="114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(pr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6" name="Rectangle 679">
              <a:extLst>
                <a:ext uri="{FF2B5EF4-FFF2-40B4-BE49-F238E27FC236}">
                  <a16:creationId xmlns:a16="http://schemas.microsoft.com/office/drawing/2014/main" id="{619B7BFA-8889-59A7-6CBB-C745B3C47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9" y="2985"/>
              <a:ext cx="68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7" name="Rectangle 680">
              <a:extLst>
                <a:ext uri="{FF2B5EF4-FFF2-40B4-BE49-F238E27FC236}">
                  <a16:creationId xmlns:a16="http://schemas.microsoft.com/office/drawing/2014/main" id="{90F012C5-EB0F-CE2F-35CB-0FFFD5F742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5" y="2985"/>
              <a:ext cx="68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d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8" name="Rectangle 681">
              <a:extLst>
                <a:ext uri="{FF2B5EF4-FFF2-40B4-BE49-F238E27FC236}">
                  <a16:creationId xmlns:a16="http://schemas.microsoft.com/office/drawing/2014/main" id="{D7273D2D-91C9-AF1D-AC57-1FAE3B2275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4" y="2985"/>
              <a:ext cx="4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.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9" name="Rectangle 682">
              <a:extLst>
                <a:ext uri="{FF2B5EF4-FFF2-40B4-BE49-F238E27FC236}">
                  <a16:creationId xmlns:a16="http://schemas.microsoft.com/office/drawing/2014/main" id="{4882C056-1302-BE27-C20C-F045CE1A9B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8" y="2985"/>
              <a:ext cx="54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)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0" name="Rectangle 683">
              <a:extLst>
                <a:ext uri="{FF2B5EF4-FFF2-40B4-BE49-F238E27FC236}">
                  <a16:creationId xmlns:a16="http://schemas.microsoft.com/office/drawing/2014/main" id="{8BD4577A-3BF7-66F0-CFD6-899E756988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1" y="3076"/>
              <a:ext cx="280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1" name="Rectangle 684">
              <a:extLst>
                <a:ext uri="{FF2B5EF4-FFF2-40B4-BE49-F238E27FC236}">
                  <a16:creationId xmlns:a16="http://schemas.microsoft.com/office/drawing/2014/main" id="{8DDEDB67-19EF-8E23-5794-CEC8461469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9" y="3076"/>
              <a:ext cx="109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Nb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2" name="Rectangle 685">
              <a:extLst>
                <a:ext uri="{FF2B5EF4-FFF2-40B4-BE49-F238E27FC236}">
                  <a16:creationId xmlns:a16="http://schemas.microsoft.com/office/drawing/2014/main" id="{4D8ACD0C-420F-0797-1EBF-79125921DD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9" y="3076"/>
              <a:ext cx="141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:Sn: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3" name="Rectangle 686">
              <a:extLst>
                <a:ext uri="{FF2B5EF4-FFF2-40B4-BE49-F238E27FC236}">
                  <a16:creationId xmlns:a16="http://schemas.microsoft.com/office/drawing/2014/main" id="{0817D267-3D1C-413C-3354-A375EDB703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7" y="3076"/>
              <a:ext cx="52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4" name="Rectangle 687">
              <a:extLst>
                <a:ext uri="{FF2B5EF4-FFF2-40B4-BE49-F238E27FC236}">
                  <a16:creationId xmlns:a16="http://schemas.microsoft.com/office/drawing/2014/main" id="{F254ACD2-0812-6CFB-0E78-9CE350053C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3" y="3076"/>
              <a:ext cx="72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n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5" name="Rectangle 688">
              <a:extLst>
                <a:ext uri="{FF2B5EF4-FFF2-40B4-BE49-F238E27FC236}">
                  <a16:creationId xmlns:a16="http://schemas.microsoft.com/office/drawing/2014/main" id="{6A77C672-D466-1064-4FED-6A8A283467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2" y="3076"/>
              <a:ext cx="52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6" name="Rectangle 689">
              <a:extLst>
                <a:ext uri="{FF2B5EF4-FFF2-40B4-BE49-F238E27FC236}">
                  <a16:creationId xmlns:a16="http://schemas.microsoft.com/office/drawing/2014/main" id="{62F73F82-2F10-8C4C-BB7D-CFE914E27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3" y="3076"/>
              <a:ext cx="72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7" name="Rectangle 690">
              <a:extLst>
                <a:ext uri="{FF2B5EF4-FFF2-40B4-BE49-F238E27FC236}">
                  <a16:creationId xmlns:a16="http://schemas.microsoft.com/office/drawing/2014/main" id="{318143C1-EB33-F6F4-DA32-1FF8A67893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0" y="3076"/>
              <a:ext cx="56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8" name="Rectangle 691">
              <a:extLst>
                <a:ext uri="{FF2B5EF4-FFF2-40B4-BE49-F238E27FC236}">
                  <a16:creationId xmlns:a16="http://schemas.microsoft.com/office/drawing/2014/main" id="{14994216-69A9-3BC8-6C58-795171C4DA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" y="3076"/>
              <a:ext cx="72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n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9" name="Rectangle 692">
              <a:extLst>
                <a:ext uri="{FF2B5EF4-FFF2-40B4-BE49-F238E27FC236}">
                  <a16:creationId xmlns:a16="http://schemas.microsoft.com/office/drawing/2014/main" id="{E23A7E63-9D19-FBAC-55D1-49E7F7BB27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1" y="3076"/>
              <a:ext cx="88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al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0" name="Rectangle 693">
              <a:extLst>
                <a:ext uri="{FF2B5EF4-FFF2-40B4-BE49-F238E27FC236}">
                  <a16:creationId xmlns:a16="http://schemas.microsoft.com/office/drawing/2014/main" id="{D9C10E2B-F733-E8AB-6504-B2EB50E202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2" y="3076"/>
              <a:ext cx="99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Sn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1" name="Rectangle 694">
              <a:extLst>
                <a:ext uri="{FF2B5EF4-FFF2-40B4-BE49-F238E27FC236}">
                  <a16:creationId xmlns:a16="http://schemas.microsoft.com/office/drawing/2014/main" id="{CA90F637-68AA-D92F-A628-DA85B3AFE8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8" y="3076"/>
              <a:ext cx="156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RRP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" name="Rectangle 695">
              <a:extLst>
                <a:ext uri="{FF2B5EF4-FFF2-40B4-BE49-F238E27FC236}">
                  <a16:creationId xmlns:a16="http://schemas.microsoft.com/office/drawing/2014/main" id="{522184E8-7AD0-7129-BF59-D858CADD89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7" y="3076"/>
              <a:ext cx="72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®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3" name="Rectangle 696">
              <a:extLst>
                <a:ext uri="{FF2B5EF4-FFF2-40B4-BE49-F238E27FC236}">
                  <a16:creationId xmlns:a16="http://schemas.microsoft.com/office/drawing/2014/main" id="{97C04E4F-6DD6-AD09-7314-9DDAB8F1FC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9" y="3164"/>
              <a:ext cx="228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-+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" name="Rectangle 697">
              <a:extLst>
                <a:ext uri="{FF2B5EF4-FFF2-40B4-BE49-F238E27FC236}">
                  <a16:creationId xmlns:a16="http://schemas.microsoft.com/office/drawing/2014/main" id="{85CBEEE8-A2C1-F2FE-357D-94D615037C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2" y="3164"/>
              <a:ext cx="105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Nb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" name="Rectangle 698">
              <a:extLst>
                <a:ext uri="{FF2B5EF4-FFF2-40B4-BE49-F238E27FC236}">
                  <a16:creationId xmlns:a16="http://schemas.microsoft.com/office/drawing/2014/main" id="{401C3FAB-23D1-C385-C000-EA134195A1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8" y="3164"/>
              <a:ext cx="15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3Sn: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" name="Rectangle 699">
              <a:extLst>
                <a:ext uri="{FF2B5EF4-FFF2-40B4-BE49-F238E27FC236}">
                  <a16:creationId xmlns:a16="http://schemas.microsoft.com/office/drawing/2014/main" id="{6C63D99D-58CE-8667-29D7-35DD51CE8B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5" y="3164"/>
              <a:ext cx="157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High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7" name="Rectangle 700">
              <a:extLst>
                <a:ext uri="{FF2B5EF4-FFF2-40B4-BE49-F238E27FC236}">
                  <a16:creationId xmlns:a16="http://schemas.microsoft.com/office/drawing/2014/main" id="{27B55F7D-02B8-B8EA-E61D-AF5FD3B9A2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0" y="3164"/>
              <a:ext cx="12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Sn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8" name="Rectangle 701">
              <a:extLst>
                <a:ext uri="{FF2B5EF4-FFF2-40B4-BE49-F238E27FC236}">
                  <a16:creationId xmlns:a16="http://schemas.microsoft.com/office/drawing/2014/main" id="{66509055-E6DC-1CD5-53CA-0D09497064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2" y="3164"/>
              <a:ext cx="9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Br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9" name="Rectangle 702">
              <a:extLst>
                <a:ext uri="{FF2B5EF4-FFF2-40B4-BE49-F238E27FC236}">
                  <a16:creationId xmlns:a16="http://schemas.microsoft.com/office/drawing/2014/main" id="{C9F5A226-3255-4B03-B0CD-5754DBE648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0" y="3164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0" name="Rectangle 703">
              <a:extLst>
                <a:ext uri="{FF2B5EF4-FFF2-40B4-BE49-F238E27FC236}">
                  <a16:creationId xmlns:a16="http://schemas.microsoft.com/office/drawing/2014/main" id="{83A86EAD-34F3-025E-825A-77326A08B2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4" y="3164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n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1" name="Rectangle 704">
              <a:extLst>
                <a:ext uri="{FF2B5EF4-FFF2-40B4-BE49-F238E27FC236}">
                  <a16:creationId xmlns:a16="http://schemas.microsoft.com/office/drawing/2014/main" id="{F56C516E-5B8D-4547-4D8C-49A2FF5571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18" y="3164"/>
              <a:ext cx="59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z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2" name="Rectangle 705">
              <a:extLst>
                <a:ext uri="{FF2B5EF4-FFF2-40B4-BE49-F238E27FC236}">
                  <a16:creationId xmlns:a16="http://schemas.microsoft.com/office/drawing/2014/main" id="{C13EF7C6-30D3-6A96-1FB8-C8DBA192EF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8" y="3164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3" name="Rectangle 706">
              <a:extLst>
                <a:ext uri="{FF2B5EF4-FFF2-40B4-BE49-F238E27FC236}">
                  <a16:creationId xmlns:a16="http://schemas.microsoft.com/office/drawing/2014/main" id="{38637740-E036-23F9-2F65-9BEF033734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7" y="3246"/>
              <a:ext cx="31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-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4" name="Rectangle 707">
              <a:extLst>
                <a:ext uri="{FF2B5EF4-FFF2-40B4-BE49-F238E27FC236}">
                  <a16:creationId xmlns:a16="http://schemas.microsoft.com/office/drawing/2014/main" id="{468C5613-072F-4DCF-9B1C-BF109F8859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0" y="3246"/>
              <a:ext cx="11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Nb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5" name="Rectangle 708">
              <a:extLst>
                <a:ext uri="{FF2B5EF4-FFF2-40B4-BE49-F238E27FC236}">
                  <a16:creationId xmlns:a16="http://schemas.microsoft.com/office/drawing/2014/main" id="{C6691FD4-4075-CCCA-7740-9E106FB55F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0" y="3246"/>
              <a:ext cx="49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-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6" name="Rectangle 709">
              <a:extLst>
                <a:ext uri="{FF2B5EF4-FFF2-40B4-BE49-F238E27FC236}">
                  <a16:creationId xmlns:a16="http://schemas.microsoft.com/office/drawing/2014/main" id="{F3307D8A-ABA6-101A-93A0-E7B6AF4455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3" y="3246"/>
              <a:ext cx="68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7" name="Rectangle 710">
              <a:extLst>
                <a:ext uri="{FF2B5EF4-FFF2-40B4-BE49-F238E27FC236}">
                  <a16:creationId xmlns:a16="http://schemas.microsoft.com/office/drawing/2014/main" id="{3E0382E2-8C22-742D-4CB6-9FB3709CDD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9" y="3246"/>
              <a:ext cx="6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i: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8" name="Rectangle 711">
              <a:extLst>
                <a:ext uri="{FF2B5EF4-FFF2-40B4-BE49-F238E27FC236}">
                  <a16:creationId xmlns:a16="http://schemas.microsoft.com/office/drawing/2014/main" id="{A0A0C177-0429-D1E5-6135-FC0EBAA3CE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0" y="3246"/>
              <a:ext cx="143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LHC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9" name="Rectangle 712">
              <a:extLst>
                <a:ext uri="{FF2B5EF4-FFF2-40B4-BE49-F238E27FC236}">
                  <a16:creationId xmlns:a16="http://schemas.microsoft.com/office/drawing/2014/main" id="{C85E1422-F6DC-747E-813C-E2C8744ECE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1" y="3246"/>
              <a:ext cx="97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1.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0" name="Rectangle 713">
              <a:extLst>
                <a:ext uri="{FF2B5EF4-FFF2-40B4-BE49-F238E27FC236}">
                  <a16:creationId xmlns:a16="http://schemas.microsoft.com/office/drawing/2014/main" id="{131D2C59-2747-9066-38FE-14575233AE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1" y="3246"/>
              <a:ext cx="7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9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1" name="Rectangle 714">
              <a:extLst>
                <a:ext uri="{FF2B5EF4-FFF2-40B4-BE49-F238E27FC236}">
                  <a16:creationId xmlns:a16="http://schemas.microsoft.com/office/drawing/2014/main" id="{41BF672A-583B-92BA-429E-9E1B111252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77" y="3246"/>
              <a:ext cx="85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K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2" name="Rectangle 715">
              <a:extLst>
                <a:ext uri="{FF2B5EF4-FFF2-40B4-BE49-F238E27FC236}">
                  <a16:creationId xmlns:a16="http://schemas.microsoft.com/office/drawing/2014/main" id="{C18F9CC7-3C12-36DA-0998-85449932A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2" y="3328"/>
              <a:ext cx="18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-X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3" name="Rectangle 716">
              <a:extLst>
                <a:ext uri="{FF2B5EF4-FFF2-40B4-BE49-F238E27FC236}">
                  <a16:creationId xmlns:a16="http://schemas.microsoft.com/office/drawing/2014/main" id="{6184DC12-FA06-F64D-42A3-DB0F6F4082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9" y="3328"/>
              <a:ext cx="8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-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4" name="Rectangle 717">
              <a:extLst>
                <a:ext uri="{FF2B5EF4-FFF2-40B4-BE49-F238E27FC236}">
                  <a16:creationId xmlns:a16="http://schemas.microsoft.com/office/drawing/2014/main" id="{475D119C-0DE4-EF3E-4162-0F77CA6046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4" y="3328"/>
              <a:ext cx="11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Nb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5" name="Rectangle 718">
              <a:extLst>
                <a:ext uri="{FF2B5EF4-FFF2-40B4-BE49-F238E27FC236}">
                  <a16:creationId xmlns:a16="http://schemas.microsoft.com/office/drawing/2014/main" id="{28551E3A-59D2-7734-5F4C-090C149A02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4" y="3328"/>
              <a:ext cx="49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-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6" name="Rectangle 719">
              <a:extLst>
                <a:ext uri="{FF2B5EF4-FFF2-40B4-BE49-F238E27FC236}">
                  <a16:creationId xmlns:a16="http://schemas.microsoft.com/office/drawing/2014/main" id="{80BE815D-F938-DF90-1ECD-0D95D89E9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7" y="3328"/>
              <a:ext cx="68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7" name="Rectangle 720">
              <a:extLst>
                <a:ext uri="{FF2B5EF4-FFF2-40B4-BE49-F238E27FC236}">
                  <a16:creationId xmlns:a16="http://schemas.microsoft.com/office/drawing/2014/main" id="{889D0D74-8C8F-ECEE-3D67-F2E49AB9B7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3" y="3328"/>
              <a:ext cx="6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i: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8" name="Rectangle 721">
              <a:extLst>
                <a:ext uri="{FF2B5EF4-FFF2-40B4-BE49-F238E27FC236}">
                  <a16:creationId xmlns:a16="http://schemas.microsoft.com/office/drawing/2014/main" id="{0EBFED62-A509-8F8E-A95A-84825E39A9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4" y="3328"/>
              <a:ext cx="143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LHC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9" name="Rectangle 722">
              <a:extLst>
                <a:ext uri="{FF2B5EF4-FFF2-40B4-BE49-F238E27FC236}">
                  <a16:creationId xmlns:a16="http://schemas.microsoft.com/office/drawing/2014/main" id="{9D2541FC-90F7-C4D7-DBEA-A7EEA9C171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5" y="3328"/>
              <a:ext cx="8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4.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0" name="Rectangle 723">
              <a:extLst>
                <a:ext uri="{FF2B5EF4-FFF2-40B4-BE49-F238E27FC236}">
                  <a16:creationId xmlns:a16="http://schemas.microsoft.com/office/drawing/2014/main" id="{77B903A7-B791-A356-361E-357EA085D9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8" y="3328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1" name="Rectangle 724">
              <a:extLst>
                <a:ext uri="{FF2B5EF4-FFF2-40B4-BE49-F238E27FC236}">
                  <a16:creationId xmlns:a16="http://schemas.microsoft.com/office/drawing/2014/main" id="{7ADE7FF3-DFF4-09D3-8427-1118AE547F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4" y="3328"/>
              <a:ext cx="115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K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2" name="Rectangle 725">
              <a:extLst>
                <a:ext uri="{FF2B5EF4-FFF2-40B4-BE49-F238E27FC236}">
                  <a16:creationId xmlns:a16="http://schemas.microsoft.com/office/drawing/2014/main" id="{9E2962A6-FF6C-78DE-A711-509C8F40D8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1" y="3416"/>
              <a:ext cx="89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•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3" name="Rectangle 726">
              <a:extLst>
                <a:ext uri="{FF2B5EF4-FFF2-40B4-BE49-F238E27FC236}">
                  <a16:creationId xmlns:a16="http://schemas.microsoft.com/office/drawing/2014/main" id="{EF304210-8563-0B4D-7E82-569D836A94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9" y="3416"/>
              <a:ext cx="13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•X•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4" name="Rectangle 727">
              <a:extLst>
                <a:ext uri="{FF2B5EF4-FFF2-40B4-BE49-F238E27FC236}">
                  <a16:creationId xmlns:a16="http://schemas.microsoft.com/office/drawing/2014/main" id="{4B1AEAA9-FC89-C9FA-6590-03B45FA1B9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0" y="3416"/>
              <a:ext cx="7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•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5" name="Rectangle 728">
              <a:extLst>
                <a:ext uri="{FF2B5EF4-FFF2-40B4-BE49-F238E27FC236}">
                  <a16:creationId xmlns:a16="http://schemas.microsoft.com/office/drawing/2014/main" id="{4788241A-2422-07D3-005B-4FCFD3FCF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6" y="3416"/>
              <a:ext cx="11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Nb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6" name="Rectangle 729">
              <a:extLst>
                <a:ext uri="{FF2B5EF4-FFF2-40B4-BE49-F238E27FC236}">
                  <a16:creationId xmlns:a16="http://schemas.microsoft.com/office/drawing/2014/main" id="{CAA449CE-5132-8CB9-CB27-FEF5D27DEE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7" y="3416"/>
              <a:ext cx="49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-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7" name="Rectangle 730">
              <a:extLst>
                <a:ext uri="{FF2B5EF4-FFF2-40B4-BE49-F238E27FC236}">
                  <a16:creationId xmlns:a16="http://schemas.microsoft.com/office/drawing/2014/main" id="{38815512-D70F-355C-F4E3-2A6E639108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0" y="3416"/>
              <a:ext cx="68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8" name="Rectangle 731">
              <a:extLst>
                <a:ext uri="{FF2B5EF4-FFF2-40B4-BE49-F238E27FC236}">
                  <a16:creationId xmlns:a16="http://schemas.microsoft.com/office/drawing/2014/main" id="{14FA0442-D736-B53F-C67D-E4B8F05F94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6" y="3416"/>
              <a:ext cx="6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i: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9" name="Rectangle 732">
              <a:extLst>
                <a:ext uri="{FF2B5EF4-FFF2-40B4-BE49-F238E27FC236}">
                  <a16:creationId xmlns:a16="http://schemas.microsoft.com/office/drawing/2014/main" id="{472B5FC5-5E0F-AFD8-BEE5-E67903EB5F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7" y="3416"/>
              <a:ext cx="157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High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0" name="Rectangle 733">
              <a:extLst>
                <a:ext uri="{FF2B5EF4-FFF2-40B4-BE49-F238E27FC236}">
                  <a16:creationId xmlns:a16="http://schemas.microsoft.com/office/drawing/2014/main" id="{28A1589D-D17B-1BE0-12E2-CF3CFFEBE9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2" y="3416"/>
              <a:ext cx="18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Field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1" name="Rectangle 734">
              <a:extLst>
                <a:ext uri="{FF2B5EF4-FFF2-40B4-BE49-F238E27FC236}">
                  <a16:creationId xmlns:a16="http://schemas.microsoft.com/office/drawing/2014/main" id="{0F280D80-EC49-3524-3B6D-DF29336CE8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3" y="3416"/>
              <a:ext cx="161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MRI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2" name="Rectangle 735">
              <a:extLst>
                <a:ext uri="{FF2B5EF4-FFF2-40B4-BE49-F238E27FC236}">
                  <a16:creationId xmlns:a16="http://schemas.microsoft.com/office/drawing/2014/main" id="{CF78C590-B29A-0CF7-F056-886EF45D63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1" y="3416"/>
              <a:ext cx="78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4.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3" name="Rectangle 736">
              <a:extLst>
                <a:ext uri="{FF2B5EF4-FFF2-40B4-BE49-F238E27FC236}">
                  <a16:creationId xmlns:a16="http://schemas.microsoft.com/office/drawing/2014/main" id="{7B545D13-25D2-1363-9762-1EB0C05F72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2" y="3416"/>
              <a:ext cx="61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4" name="Rectangle 737">
              <a:extLst>
                <a:ext uri="{FF2B5EF4-FFF2-40B4-BE49-F238E27FC236}">
                  <a16:creationId xmlns:a16="http://schemas.microsoft.com/office/drawing/2014/main" id="{B1EFDA44-CBEE-B226-896A-DAA56AF660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6" y="3416"/>
              <a:ext cx="61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5" name="Rectangle 738">
              <a:extLst>
                <a:ext uri="{FF2B5EF4-FFF2-40B4-BE49-F238E27FC236}">
                  <a16:creationId xmlns:a16="http://schemas.microsoft.com/office/drawing/2014/main" id="{D3DE078E-971E-CF18-9C6C-51229B1D80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0" y="3416"/>
              <a:ext cx="85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K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6" name="Rectangle 739">
              <a:extLst>
                <a:ext uri="{FF2B5EF4-FFF2-40B4-BE49-F238E27FC236}">
                  <a16:creationId xmlns:a16="http://schemas.microsoft.com/office/drawing/2014/main" id="{30B34B28-FAE7-215B-1921-7D8366AA7A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7" y="3497"/>
              <a:ext cx="5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-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7" name="Rectangle 740">
              <a:extLst>
                <a:ext uri="{FF2B5EF4-FFF2-40B4-BE49-F238E27FC236}">
                  <a16:creationId xmlns:a16="http://schemas.microsoft.com/office/drawing/2014/main" id="{8C29EF27-777F-2370-3555-F58F0C835D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6" y="3497"/>
              <a:ext cx="21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MgBz: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8" name="Rectangle 741">
              <a:extLst>
                <a:ext uri="{FF2B5EF4-FFF2-40B4-BE49-F238E27FC236}">
                  <a16:creationId xmlns:a16="http://schemas.microsoft.com/office/drawing/2014/main" id="{68A063A1-2D24-002A-1AE9-86F245370B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7" y="3497"/>
              <a:ext cx="106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18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9" name="Rectangle 742">
              <a:extLst>
                <a:ext uri="{FF2B5EF4-FFF2-40B4-BE49-F238E27FC236}">
                  <a16:creationId xmlns:a16="http://schemas.microsoft.com/office/drawing/2014/main" id="{A183E847-2968-FC57-0CAC-AD58FBC337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8" y="3497"/>
              <a:ext cx="70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+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0" name="Rectangle 743">
              <a:extLst>
                <a:ext uri="{FF2B5EF4-FFF2-40B4-BE49-F238E27FC236}">
                  <a16:creationId xmlns:a16="http://schemas.microsoft.com/office/drawing/2014/main" id="{D779402A-B7FF-6DAD-9822-6E190EB6CD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8" y="3497"/>
              <a:ext cx="68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1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1" name="Rectangle 744">
              <a:extLst>
                <a:ext uri="{FF2B5EF4-FFF2-40B4-BE49-F238E27FC236}">
                  <a16:creationId xmlns:a16="http://schemas.microsoft.com/office/drawing/2014/main" id="{1DD9F2B6-48D3-A3E1-CEA8-31E1E4B43E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7" y="3497"/>
              <a:ext cx="13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Fil.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2" name="Rectangle 745">
              <a:extLst>
                <a:ext uri="{FF2B5EF4-FFF2-40B4-BE49-F238E27FC236}">
                  <a16:creationId xmlns:a16="http://schemas.microsoft.com/office/drawing/2014/main" id="{4B44CB34-A4C2-E90D-8DA1-9D4176D493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7" y="3497"/>
              <a:ext cx="11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13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3" name="Rectangle 746">
              <a:extLst>
                <a:ext uri="{FF2B5EF4-FFF2-40B4-BE49-F238E27FC236}">
                  <a16:creationId xmlns:a16="http://schemas.microsoft.com/office/drawing/2014/main" id="{FA8175D4-0200-2900-F862-A17B03E504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1" y="3497"/>
              <a:ext cx="96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%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4" name="Rectangle 747">
              <a:extLst>
                <a:ext uri="{FF2B5EF4-FFF2-40B4-BE49-F238E27FC236}">
                  <a16:creationId xmlns:a16="http://schemas.microsoft.com/office/drawing/2014/main" id="{31803B8A-C629-87A4-FCEA-38874B8220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8" y="3497"/>
              <a:ext cx="124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Fill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5" name="Rectangle 748">
              <a:extLst>
                <a:ext uri="{FF2B5EF4-FFF2-40B4-BE49-F238E27FC236}">
                  <a16:creationId xmlns:a16="http://schemas.microsoft.com/office/drawing/2014/main" id="{0EB4E66B-913D-2A3C-8D87-1C9C013F0D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2" y="3685"/>
              <a:ext cx="1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35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6" name="Rectangle 749">
              <a:extLst>
                <a:ext uri="{FF2B5EF4-FFF2-40B4-BE49-F238E27FC236}">
                  <a16:creationId xmlns:a16="http://schemas.microsoft.com/office/drawing/2014/main" id="{A74606B5-992B-1A21-C907-996834A527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0" y="3675"/>
              <a:ext cx="173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40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7" name="Rectangle 750">
              <a:extLst>
                <a:ext uri="{FF2B5EF4-FFF2-40B4-BE49-F238E27FC236}">
                  <a16:creationId xmlns:a16="http://schemas.microsoft.com/office/drawing/2014/main" id="{98D1C4B9-AA9D-3087-A0AB-748ABC5955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50" y="3675"/>
              <a:ext cx="170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45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8" name="Rectangle 751">
              <a:extLst>
                <a:ext uri="{FF2B5EF4-FFF2-40B4-BE49-F238E27FC236}">
                  <a16:creationId xmlns:a16="http://schemas.microsoft.com/office/drawing/2014/main" id="{29025115-A27C-847E-EFD1-5E184E8B6F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6" y="3805"/>
              <a:ext cx="166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MA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9" name="Rectangle 752">
              <a:extLst>
                <a:ext uri="{FF2B5EF4-FFF2-40B4-BE49-F238E27FC236}">
                  <a16:creationId xmlns:a16="http://schemas.microsoft.com/office/drawing/2014/main" id="{512E85E5-BD1C-83AC-DDEC-61788FFF33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1" y="3805"/>
              <a:ext cx="105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G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0" name="Rectangle 753">
              <a:extLst>
                <a:ext uri="{FF2B5EF4-FFF2-40B4-BE49-F238E27FC236}">
                  <a16:creationId xmlns:a16="http://schemas.microsoft.com/office/drawing/2014/main" id="{D493A80C-DEB9-5772-05AD-8C4BEF6CC5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1" y="3805"/>
              <a:ext cx="200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.SFNSRegular_wdth_opsz600000_GR" charset="-52"/>
                </a:rPr>
                <a:t>LAB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1" name="Freeform 754">
              <a:extLst>
                <a:ext uri="{FF2B5EF4-FFF2-40B4-BE49-F238E27FC236}">
                  <a16:creationId xmlns:a16="http://schemas.microsoft.com/office/drawing/2014/main" id="{45F972C8-2B74-0799-CCFD-E2B871BA8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0" y="1191"/>
              <a:ext cx="1044" cy="578"/>
            </a:xfrm>
            <a:custGeom>
              <a:avLst/>
              <a:gdLst>
                <a:gd name="T0" fmla="*/ 2194 w 2265"/>
                <a:gd name="T1" fmla="*/ 1253 h 1253"/>
                <a:gd name="T2" fmla="*/ 2194 w 2265"/>
                <a:gd name="T3" fmla="*/ 1253 h 1253"/>
                <a:gd name="T4" fmla="*/ 2194 w 2265"/>
                <a:gd name="T5" fmla="*/ 1253 h 1253"/>
                <a:gd name="T6" fmla="*/ 2022 w 2265"/>
                <a:gd name="T7" fmla="*/ 1067 h 1253"/>
                <a:gd name="T8" fmla="*/ 1540 w 2265"/>
                <a:gd name="T9" fmla="*/ 723 h 1253"/>
                <a:gd name="T10" fmla="*/ 992 w 2265"/>
                <a:gd name="T11" fmla="*/ 405 h 1253"/>
                <a:gd name="T12" fmla="*/ 563 w 2265"/>
                <a:gd name="T13" fmla="*/ 167 h 1253"/>
                <a:gd name="T14" fmla="*/ 291 w 2265"/>
                <a:gd name="T15" fmla="*/ 76 h 1253"/>
                <a:gd name="T16" fmla="*/ 21 w 2265"/>
                <a:gd name="T17" fmla="*/ 0 h 1253"/>
                <a:gd name="T18" fmla="*/ 5 w 2265"/>
                <a:gd name="T19" fmla="*/ 51 h 1253"/>
                <a:gd name="T20" fmla="*/ 39 w 2265"/>
                <a:gd name="T21" fmla="*/ 151 h 1253"/>
                <a:gd name="T22" fmla="*/ 103 w 2265"/>
                <a:gd name="T23" fmla="*/ 451 h 1253"/>
                <a:gd name="T24" fmla="*/ 214 w 2265"/>
                <a:gd name="T25" fmla="*/ 673 h 1253"/>
                <a:gd name="T26" fmla="*/ 372 w 2265"/>
                <a:gd name="T27" fmla="*/ 833 h 1253"/>
                <a:gd name="T28" fmla="*/ 650 w 2265"/>
                <a:gd name="T29" fmla="*/ 954 h 1253"/>
                <a:gd name="T30" fmla="*/ 1001 w 2265"/>
                <a:gd name="T31" fmla="*/ 1061 h 1253"/>
                <a:gd name="T32" fmla="*/ 1400 w 2265"/>
                <a:gd name="T33" fmla="*/ 1127 h 1253"/>
                <a:gd name="T34" fmla="*/ 1844 w 2265"/>
                <a:gd name="T35" fmla="*/ 1202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65" h="1253">
                  <a:moveTo>
                    <a:pt x="2194" y="1253"/>
                  </a:moveTo>
                  <a:lnTo>
                    <a:pt x="2194" y="1253"/>
                  </a:lnTo>
                  <a:cubicBezTo>
                    <a:pt x="2194" y="1253"/>
                    <a:pt x="2194" y="1253"/>
                    <a:pt x="2194" y="1253"/>
                  </a:cubicBezTo>
                  <a:cubicBezTo>
                    <a:pt x="2265" y="1207"/>
                    <a:pt x="2083" y="1126"/>
                    <a:pt x="2022" y="1067"/>
                  </a:cubicBezTo>
                  <a:cubicBezTo>
                    <a:pt x="1881" y="929"/>
                    <a:pt x="1703" y="834"/>
                    <a:pt x="1540" y="723"/>
                  </a:cubicBezTo>
                  <a:cubicBezTo>
                    <a:pt x="1365" y="605"/>
                    <a:pt x="1175" y="510"/>
                    <a:pt x="992" y="405"/>
                  </a:cubicBezTo>
                  <a:cubicBezTo>
                    <a:pt x="850" y="323"/>
                    <a:pt x="709" y="240"/>
                    <a:pt x="563" y="167"/>
                  </a:cubicBezTo>
                  <a:cubicBezTo>
                    <a:pt x="477" y="125"/>
                    <a:pt x="382" y="105"/>
                    <a:pt x="291" y="76"/>
                  </a:cubicBezTo>
                  <a:cubicBezTo>
                    <a:pt x="202" y="47"/>
                    <a:pt x="111" y="25"/>
                    <a:pt x="21" y="0"/>
                  </a:cubicBezTo>
                  <a:cubicBezTo>
                    <a:pt x="16" y="17"/>
                    <a:pt x="8" y="33"/>
                    <a:pt x="5" y="51"/>
                  </a:cubicBezTo>
                  <a:cubicBezTo>
                    <a:pt x="0" y="85"/>
                    <a:pt x="29" y="117"/>
                    <a:pt x="39" y="151"/>
                  </a:cubicBezTo>
                  <a:cubicBezTo>
                    <a:pt x="69" y="248"/>
                    <a:pt x="75" y="352"/>
                    <a:pt x="103" y="451"/>
                  </a:cubicBezTo>
                  <a:cubicBezTo>
                    <a:pt x="125" y="530"/>
                    <a:pt x="171" y="602"/>
                    <a:pt x="214" y="673"/>
                  </a:cubicBezTo>
                  <a:cubicBezTo>
                    <a:pt x="252" y="737"/>
                    <a:pt x="314" y="785"/>
                    <a:pt x="372" y="833"/>
                  </a:cubicBezTo>
                  <a:cubicBezTo>
                    <a:pt x="450" y="897"/>
                    <a:pt x="556" y="916"/>
                    <a:pt x="650" y="954"/>
                  </a:cubicBezTo>
                  <a:cubicBezTo>
                    <a:pt x="764" y="999"/>
                    <a:pt x="883" y="1029"/>
                    <a:pt x="1001" y="1061"/>
                  </a:cubicBezTo>
                  <a:cubicBezTo>
                    <a:pt x="1131" y="1096"/>
                    <a:pt x="1267" y="1105"/>
                    <a:pt x="1400" y="1127"/>
                  </a:cubicBezTo>
                  <a:cubicBezTo>
                    <a:pt x="1548" y="1152"/>
                    <a:pt x="1696" y="1180"/>
                    <a:pt x="1844" y="1202"/>
                  </a:cubicBezTo>
                </a:path>
              </a:pathLst>
            </a:custGeom>
            <a:noFill/>
            <a:ln w="9525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" name="Freeform 755">
              <a:extLst>
                <a:ext uri="{FF2B5EF4-FFF2-40B4-BE49-F238E27FC236}">
                  <a16:creationId xmlns:a16="http://schemas.microsoft.com/office/drawing/2014/main" id="{33A02E01-2C63-6CA1-D336-E5AA97DE65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4" y="1767"/>
              <a:ext cx="572" cy="631"/>
            </a:xfrm>
            <a:custGeom>
              <a:avLst/>
              <a:gdLst>
                <a:gd name="T0" fmla="*/ 0 w 1241"/>
                <a:gd name="T1" fmla="*/ 0 h 1368"/>
                <a:gd name="T2" fmla="*/ 0 w 1241"/>
                <a:gd name="T3" fmla="*/ 0 h 1368"/>
                <a:gd name="T4" fmla="*/ 0 w 1241"/>
                <a:gd name="T5" fmla="*/ 0 h 1368"/>
                <a:gd name="T6" fmla="*/ 185 w 1241"/>
                <a:gd name="T7" fmla="*/ 153 h 1368"/>
                <a:gd name="T8" fmla="*/ 325 w 1241"/>
                <a:gd name="T9" fmla="*/ 306 h 1368"/>
                <a:gd name="T10" fmla="*/ 795 w 1241"/>
                <a:gd name="T11" fmla="*/ 863 h 1368"/>
                <a:gd name="T12" fmla="*/ 1044 w 1241"/>
                <a:gd name="T13" fmla="*/ 1146 h 1368"/>
                <a:gd name="T14" fmla="*/ 1183 w 1241"/>
                <a:gd name="T15" fmla="*/ 1301 h 1368"/>
                <a:gd name="T16" fmla="*/ 1202 w 1241"/>
                <a:gd name="T17" fmla="*/ 977 h 1368"/>
                <a:gd name="T18" fmla="*/ 1199 w 1241"/>
                <a:gd name="T19" fmla="*/ 582 h 1368"/>
                <a:gd name="T20" fmla="*/ 1194 w 1241"/>
                <a:gd name="T21" fmla="*/ 270 h 1368"/>
                <a:gd name="T22" fmla="*/ 1179 w 1241"/>
                <a:gd name="T23" fmla="*/ 125 h 1368"/>
                <a:gd name="T24" fmla="*/ 937 w 1241"/>
                <a:gd name="T25" fmla="*/ 99 h 1368"/>
                <a:gd name="T26" fmla="*/ 695 w 1241"/>
                <a:gd name="T27" fmla="*/ 83 h 1368"/>
                <a:gd name="T28" fmla="*/ 355 w 1241"/>
                <a:gd name="T29" fmla="*/ 26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41" h="1368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79" y="13"/>
                    <a:pt x="125" y="100"/>
                    <a:pt x="185" y="153"/>
                  </a:cubicBezTo>
                  <a:cubicBezTo>
                    <a:pt x="237" y="199"/>
                    <a:pt x="279" y="254"/>
                    <a:pt x="325" y="306"/>
                  </a:cubicBezTo>
                  <a:cubicBezTo>
                    <a:pt x="488" y="486"/>
                    <a:pt x="638" y="678"/>
                    <a:pt x="795" y="863"/>
                  </a:cubicBezTo>
                  <a:cubicBezTo>
                    <a:pt x="877" y="958"/>
                    <a:pt x="963" y="1049"/>
                    <a:pt x="1044" y="1146"/>
                  </a:cubicBezTo>
                  <a:cubicBezTo>
                    <a:pt x="1099" y="1212"/>
                    <a:pt x="1130" y="1368"/>
                    <a:pt x="1183" y="1301"/>
                  </a:cubicBezTo>
                  <a:cubicBezTo>
                    <a:pt x="1241" y="1228"/>
                    <a:pt x="1201" y="1104"/>
                    <a:pt x="1202" y="977"/>
                  </a:cubicBezTo>
                  <a:cubicBezTo>
                    <a:pt x="1204" y="846"/>
                    <a:pt x="1200" y="714"/>
                    <a:pt x="1199" y="582"/>
                  </a:cubicBezTo>
                  <a:cubicBezTo>
                    <a:pt x="1198" y="478"/>
                    <a:pt x="1197" y="374"/>
                    <a:pt x="1194" y="270"/>
                  </a:cubicBezTo>
                  <a:cubicBezTo>
                    <a:pt x="1192" y="221"/>
                    <a:pt x="1221" y="151"/>
                    <a:pt x="1179" y="125"/>
                  </a:cubicBezTo>
                  <a:cubicBezTo>
                    <a:pt x="1106" y="79"/>
                    <a:pt x="1018" y="107"/>
                    <a:pt x="937" y="99"/>
                  </a:cubicBezTo>
                  <a:cubicBezTo>
                    <a:pt x="857" y="91"/>
                    <a:pt x="775" y="91"/>
                    <a:pt x="695" y="83"/>
                  </a:cubicBezTo>
                  <a:cubicBezTo>
                    <a:pt x="580" y="73"/>
                    <a:pt x="469" y="43"/>
                    <a:pt x="355" y="26"/>
                  </a:cubicBezTo>
                </a:path>
              </a:pathLst>
            </a:custGeom>
            <a:noFill/>
            <a:ln w="9525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875831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2A3FEBF-AB87-062B-85C4-C29558EBDA90}"/>
              </a:ext>
            </a:extLst>
          </p:cNvPr>
          <p:cNvSpPr/>
          <p:nvPr/>
        </p:nvSpPr>
        <p:spPr>
          <a:xfrm>
            <a:off x="8244976" y="3882166"/>
            <a:ext cx="3873731" cy="376474"/>
          </a:xfrm>
          <a:prstGeom prst="roundRect">
            <a:avLst>
              <a:gd name="adj" fmla="val 3684"/>
            </a:avLst>
          </a:prstGeom>
          <a:noFill/>
          <a:ln w="381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457200" hangingPunct="0"/>
            <a:endParaRPr lang="en-US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8BE2B6-BB5E-4A0F-F721-29C2CE348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2980" y="1918331"/>
            <a:ext cx="2336681" cy="215430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44C529-D07C-ABCF-C0B2-4AF7EDDDC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294" y="1306008"/>
            <a:ext cx="5082324" cy="3784153"/>
          </a:xfrm>
        </p:spPr>
        <p:txBody>
          <a:bodyPr/>
          <a:lstStyle/>
          <a:p>
            <a:r>
              <a:rPr lang="en-US" dirty="0"/>
              <a:t>Canted Cosine theta:</a:t>
            </a:r>
          </a:p>
          <a:p>
            <a:pPr lvl="1"/>
            <a:r>
              <a:rPr lang="en-US" dirty="0"/>
              <a:t>4 layers</a:t>
            </a:r>
          </a:p>
          <a:p>
            <a:pPr lvl="2"/>
            <a:r>
              <a:rPr lang="en-US" dirty="0"/>
              <a:t>Bore field of 12 T / 13 T for standalone operation </a:t>
            </a:r>
          </a:p>
          <a:p>
            <a:pPr lvl="2"/>
            <a:r>
              <a:rPr lang="en-US" dirty="0"/>
              <a:t>Bore diameter: 120 mm</a:t>
            </a:r>
          </a:p>
          <a:p>
            <a:r>
              <a:rPr lang="en-US" dirty="0"/>
              <a:t>Stress-managed Cosine Theta:</a:t>
            </a:r>
          </a:p>
          <a:p>
            <a:pPr lvl="1"/>
            <a:r>
              <a:rPr lang="en-US" dirty="0"/>
              <a:t>2 layers</a:t>
            </a:r>
          </a:p>
          <a:p>
            <a:pPr lvl="2"/>
            <a:r>
              <a:rPr lang="en-US" dirty="0"/>
              <a:t>Bore field of 11 T</a:t>
            </a:r>
          </a:p>
          <a:p>
            <a:pPr lvl="2"/>
            <a:r>
              <a:rPr lang="en-US" dirty="0"/>
              <a:t>Bore diameter: 120mm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165E5-BD0E-A6CD-C61C-1317E962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hangingPunct="0"/>
            <a:r>
              <a:rPr lang="en-US" kern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6/07/2023</a:t>
            </a:r>
            <a:endParaRPr lang="en-US" kern="0" dirty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84357-C71C-B745-35EF-A33622D78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hangingPunct="0"/>
            <a:r>
              <a:rPr lang="en-US" kern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The US Magnet Development Program - FCC Week 2023</a:t>
            </a:r>
            <a:endParaRPr lang="en-US" kern="0" dirty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A781E-DD24-47E4-D834-39A4B6A57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66861" y="3153401"/>
            <a:ext cx="260004" cy="338550"/>
          </a:xfrm>
        </p:spPr>
        <p:txBody>
          <a:bodyPr/>
          <a:lstStyle/>
          <a:p>
            <a:pPr defTabSz="457200" hangingPunct="0"/>
            <a:fld id="{86CB4B4D-7CA3-9044-876B-883B54F8677D}" type="slidenum">
              <a:rPr lang="en-US" kern="0"/>
              <a:pPr defTabSz="457200" hangingPunct="0"/>
              <a:t>41</a:t>
            </a:fld>
            <a:endParaRPr lang="en-US" kern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2D3A74-BE8E-982C-A48F-5AAD8D9A7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priority now is to build the Nb</a:t>
            </a:r>
            <a:r>
              <a:rPr lang="en-US" baseline="-25000" dirty="0"/>
              <a:t>3</a:t>
            </a:r>
            <a:r>
              <a:rPr lang="en-US" dirty="0"/>
              <a:t>Sn </a:t>
            </a:r>
            <a:r>
              <a:rPr lang="en-US" dirty="0" err="1"/>
              <a:t>outserts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13D751-5CBF-9305-6BFA-80331271D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976" y="2057400"/>
            <a:ext cx="3873731" cy="42393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34E049-E6DE-2392-4017-70353A6FDB80}"/>
              </a:ext>
            </a:extLst>
          </p:cNvPr>
          <p:cNvSpPr txBox="1"/>
          <p:nvPr/>
        </p:nvSpPr>
        <p:spPr>
          <a:xfrm>
            <a:off x="8895178" y="1918331"/>
            <a:ext cx="3386187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457200" hangingPunct="0"/>
            <a:r>
              <a:rPr lang="en-US" i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30+ % current margin at target fields of 12 T, 4.2 K and 13 T, 1.9 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072A53-FAA1-3DA1-DC3B-B8486E808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3945" y="4108340"/>
            <a:ext cx="2274750" cy="22036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13A4A83-65B0-534D-E131-BC4481D182F8}"/>
              </a:ext>
            </a:extLst>
          </p:cNvPr>
          <p:cNvSpPr txBox="1"/>
          <p:nvPr/>
        </p:nvSpPr>
        <p:spPr>
          <a:xfrm>
            <a:off x="5913120" y="1453190"/>
            <a:ext cx="760784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457200" hangingPunct="0"/>
            <a:r>
              <a:rPr lang="en-US" sz="220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SMCT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2F53CF-4827-7C1D-4195-411D4B8F0F18}"/>
              </a:ext>
            </a:extLst>
          </p:cNvPr>
          <p:cNvSpPr txBox="1"/>
          <p:nvPr/>
        </p:nvSpPr>
        <p:spPr>
          <a:xfrm>
            <a:off x="9908397" y="1453190"/>
            <a:ext cx="529951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457200" hangingPunct="0"/>
            <a:r>
              <a:rPr lang="en-US" sz="220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CCT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92103A-F24A-0F17-B3D3-99D040C4342F}"/>
              </a:ext>
            </a:extLst>
          </p:cNvPr>
          <p:cNvSpPr txBox="1"/>
          <p:nvPr/>
        </p:nvSpPr>
        <p:spPr>
          <a:xfrm>
            <a:off x="198120" y="5196840"/>
            <a:ext cx="4957498" cy="101566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457200" hangingPunct="0"/>
            <a:r>
              <a:rPr lang="en-US" sz="2000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These are two variants on stress-management</a:t>
            </a:r>
          </a:p>
          <a:p>
            <a:pPr marL="285750" indent="-285750" defTabSz="457200" hangingPunct="0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CCT is a “limiting case” of maximal SM</a:t>
            </a:r>
          </a:p>
          <a:p>
            <a:pPr marL="285750" indent="-285750" defTabSz="457200" hangingPunct="0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SMCT is a more efficient design</a:t>
            </a:r>
          </a:p>
        </p:txBody>
      </p:sp>
    </p:spTree>
    <p:extLst>
      <p:ext uri="{BB962C8B-B14F-4D97-AF65-F5344CB8AC3E}">
        <p14:creationId xmlns:p14="http://schemas.microsoft.com/office/powerpoint/2010/main" val="160497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88C31-591F-8046-C5BC-EF21D4EF7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efforts now leading to hardware and first testing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F82D3-8169-9CB6-55F9-5E12465D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hangingPunct="0"/>
            <a:r>
              <a:rPr lang="en-US" kern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6/07/2023</a:t>
            </a:r>
            <a:endParaRPr lang="en-US" kern="0" dirty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765A0-3CED-9AFF-26B1-7A75DADA0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hangingPunct="0"/>
            <a:r>
              <a:rPr lang="en-US" kern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The US Magnet Development Program - FCC Week 2023</a:t>
            </a:r>
            <a:endParaRPr lang="en-US" kern="0" dirty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CC899-917A-7BD2-CE87-45D407E7D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66861" y="3153401"/>
            <a:ext cx="260004" cy="338550"/>
          </a:xfrm>
        </p:spPr>
        <p:txBody>
          <a:bodyPr/>
          <a:lstStyle/>
          <a:p>
            <a:pPr defTabSz="457200" hangingPunct="0"/>
            <a:fld id="{86CB4B4D-7CA3-9044-876B-883B54F8677D}" type="slidenum">
              <a:rPr lang="en-US" kern="0"/>
              <a:pPr defTabSz="457200" hangingPunct="0"/>
              <a:t>42</a:t>
            </a:fld>
            <a:endParaRPr lang="en-US" kern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1AA16E-06BC-64C1-78AF-36B7C9C48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7891"/>
            <a:ext cx="2987040" cy="33402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9C9C5C-CA34-EC69-D276-D02592327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01216"/>
            <a:ext cx="2987040" cy="19121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F44E41-6049-88F9-D69F-A0BA61769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720" y="1234440"/>
            <a:ext cx="3097118" cy="50484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D1A32D-29B5-183B-F8FA-791C56593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0560" y="1167411"/>
            <a:ext cx="3918406" cy="23583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1C8B25-89CC-9635-6900-18E3A97D56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560" y="3387757"/>
            <a:ext cx="3860133" cy="28950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EA3E84-7E04-E8D9-FC04-DD274594AE51}"/>
              </a:ext>
            </a:extLst>
          </p:cNvPr>
          <p:cNvSpPr txBox="1"/>
          <p:nvPr/>
        </p:nvSpPr>
        <p:spPr>
          <a:xfrm>
            <a:off x="6190837" y="1534141"/>
            <a:ext cx="1420303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457200" hangingPunct="0"/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FNAL mirror test of SMCT imminent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1DD3E2-DD59-FACB-5B0F-130AB42E791D}"/>
              </a:ext>
            </a:extLst>
          </p:cNvPr>
          <p:cNvSpPr txBox="1"/>
          <p:nvPr/>
        </p:nvSpPr>
        <p:spPr>
          <a:xfrm>
            <a:off x="7013797" y="4033001"/>
            <a:ext cx="1420303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457200" hangingPunct="0"/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Practice winding of CCT6 underway</a:t>
            </a:r>
          </a:p>
        </p:txBody>
      </p:sp>
    </p:spTree>
    <p:extLst>
      <p:ext uri="{BB962C8B-B14F-4D97-AF65-F5344CB8AC3E}">
        <p14:creationId xmlns:p14="http://schemas.microsoft.com/office/powerpoint/2010/main" val="135583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5E7F83-A304-D326-4652-47C7DFC8C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12</a:t>
            </a:r>
            <a:r>
              <a:rPr lang="de-CH" baseline="30000"/>
              <a:t>th</a:t>
            </a:r>
            <a:r>
              <a:rPr lang="de-CH"/>
              <a:t> January 2022</a:t>
            </a:r>
            <a:endParaRPr lang="fr-F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11380-A7FC-FDAB-AD80-01C618C1D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TE Plenary 2021-2022</a:t>
            </a:r>
            <a:endParaRPr lang="fr-F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54CDCE-17BC-73B2-C598-450DE5F50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43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712D08-8E30-5FC9-A42A-A3592767A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68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0A2512-80E5-21CB-D820-BDC096DBA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12</a:t>
            </a:r>
            <a:r>
              <a:rPr lang="de-CH" baseline="30000"/>
              <a:t>th</a:t>
            </a:r>
            <a:r>
              <a:rPr lang="de-CH"/>
              <a:t> January 2022</a:t>
            </a:r>
            <a:endParaRPr lang="fr-F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4A2C07-6456-E90F-BAF2-917011FB4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TE Plenary 2021-2022</a:t>
            </a:r>
            <a:endParaRPr lang="fr-F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9993FF-4645-9356-4741-8AE032E0F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44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7DCAA9-091E-CF6F-E9C0-FDEA7195B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4548"/>
            <a:ext cx="12192000" cy="659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65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742CB-C586-CC19-EB0C-5E6650EBC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Advantages of HTS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DA557-52D9-5B2F-3DC6-EA3EAA328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00" y="1339913"/>
            <a:ext cx="10800000" cy="4837050"/>
          </a:xfrm>
        </p:spPr>
        <p:txBody>
          <a:bodyPr>
            <a:normAutofit fontScale="92500"/>
          </a:bodyPr>
          <a:lstStyle/>
          <a:p>
            <a:r>
              <a:rPr lang="en-US" sz="3000" b="1" dirty="0">
                <a:solidFill>
                  <a:srgbClr val="002060"/>
                </a:solidFill>
              </a:rPr>
              <a:t>Very high in-field current density at low temperature</a:t>
            </a:r>
          </a:p>
          <a:p>
            <a:pPr lvl="1"/>
            <a:r>
              <a:rPr lang="en-US" sz="2600" b="1" dirty="0"/>
              <a:t>Enabling technology </a:t>
            </a:r>
            <a:r>
              <a:rPr lang="en-US" sz="2600" dirty="0"/>
              <a:t>for magnets with fields </a:t>
            </a:r>
            <a:r>
              <a:rPr lang="en-US" sz="2600" b="1" dirty="0"/>
              <a:t>&gt; 16 T</a:t>
            </a:r>
          </a:p>
          <a:p>
            <a:pPr lvl="1"/>
            <a:r>
              <a:rPr lang="en-US" sz="2600" b="1" dirty="0"/>
              <a:t>No magneto thermal-thermal instability</a:t>
            </a:r>
            <a:r>
              <a:rPr lang="en-US" sz="2600" dirty="0"/>
              <a:t>, e.g. no flux jump (an issue to be treated for future high-field Nb</a:t>
            </a:r>
            <a:r>
              <a:rPr lang="en-US" sz="2600" baseline="-25000" dirty="0"/>
              <a:t>3</a:t>
            </a:r>
            <a:r>
              <a:rPr lang="en-US" sz="2600" dirty="0"/>
              <a:t>Sn accelerator magnets);</a:t>
            </a:r>
          </a:p>
          <a:p>
            <a:pPr lvl="1"/>
            <a:r>
              <a:rPr lang="en-US" sz="2600" b="1" dirty="0"/>
              <a:t>Higher temperature margin,</a:t>
            </a:r>
            <a:r>
              <a:rPr lang="en-US" sz="2600" dirty="0"/>
              <a:t> e.g. capability of tolerating a rise of temperature due, for instance, to decay particles</a:t>
            </a:r>
          </a:p>
          <a:p>
            <a:pPr lvl="1"/>
            <a:endParaRPr lang="en-US" dirty="0"/>
          </a:p>
          <a:p>
            <a:pPr marL="231775" lvl="1" indent="-231775"/>
            <a:r>
              <a:rPr lang="en-US" sz="3000" b="1" dirty="0">
                <a:solidFill>
                  <a:srgbClr val="002060"/>
                </a:solidFill>
              </a:rPr>
              <a:t>Operation at higher temperature </a:t>
            </a:r>
          </a:p>
          <a:p>
            <a:pPr marL="688975" lvl="2" indent="-231775"/>
            <a:r>
              <a:rPr lang="en-US" sz="2600" b="1" dirty="0"/>
              <a:t>Low(er) field magnets </a:t>
            </a:r>
            <a:r>
              <a:rPr lang="en-US" sz="2600" dirty="0"/>
              <a:t>operated at </a:t>
            </a:r>
            <a:r>
              <a:rPr lang="en-US" sz="2600" dirty="0">
                <a:sym typeface="Symbol" panose="05050102010706020507" pitchFamily="18" charset="2"/>
              </a:rPr>
              <a:t>temperatures </a:t>
            </a:r>
            <a:r>
              <a:rPr lang="en-US" sz="2600" dirty="0"/>
              <a:t>higher than liquid helium</a:t>
            </a:r>
            <a:r>
              <a:rPr lang="en-US" sz="2600" dirty="0">
                <a:sym typeface="Symbol" panose="05050102010706020507" pitchFamily="18" charset="2"/>
              </a:rPr>
              <a:t> (dry-cooling, He gas cooling, LH</a:t>
            </a:r>
            <a:r>
              <a:rPr lang="en-US" sz="2600" baseline="-25000" dirty="0">
                <a:sym typeface="Symbol" panose="05050102010706020507" pitchFamily="18" charset="2"/>
              </a:rPr>
              <a:t>2</a:t>
            </a:r>
            <a:r>
              <a:rPr lang="en-US" sz="2600" dirty="0">
                <a:sym typeface="Symbol" panose="05050102010706020507" pitchFamily="18" charset="2"/>
              </a:rPr>
              <a:t>, LN</a:t>
            </a:r>
            <a:r>
              <a:rPr lang="en-US" sz="2600" baseline="-25000" dirty="0">
                <a:sym typeface="Symbol" panose="05050102010706020507" pitchFamily="18" charset="2"/>
              </a:rPr>
              <a:t>2</a:t>
            </a:r>
            <a:r>
              <a:rPr lang="en-US" sz="2600" dirty="0">
                <a:sym typeface="Symbol" panose="05050102010706020507" pitchFamily="18" charset="2"/>
              </a:rPr>
              <a:t>): operational </a:t>
            </a:r>
            <a:r>
              <a:rPr lang="en-US" sz="2600" b="1" dirty="0">
                <a:sym typeface="Symbol" panose="05050102010706020507" pitchFamily="18" charset="2"/>
              </a:rPr>
              <a:t>energy saving</a:t>
            </a:r>
            <a:r>
              <a:rPr lang="en-US" sz="2600" dirty="0">
                <a:sym typeface="Symbol" panose="05050102010706020507" pitchFamily="18" charset="2"/>
              </a:rPr>
              <a:t> </a:t>
            </a:r>
            <a:r>
              <a:rPr lang="en-US" sz="2600" dirty="0"/>
              <a:t> </a:t>
            </a:r>
          </a:p>
          <a:p>
            <a:pPr marL="688975" lvl="2" indent="-231775"/>
            <a:r>
              <a:rPr lang="en-US" sz="2600" dirty="0"/>
              <a:t>High specific heat, i.e. </a:t>
            </a:r>
            <a:r>
              <a:rPr lang="en-US" sz="2600" b="1" dirty="0"/>
              <a:t>high thermal stability </a:t>
            </a:r>
            <a:r>
              <a:rPr lang="en-US" sz="2600" dirty="0"/>
              <a:t>(MQE) – the issue comes once the quench has generated (detection and protection)</a:t>
            </a:r>
          </a:p>
          <a:p>
            <a:pPr marL="688975" lvl="2" indent="-231775"/>
            <a:r>
              <a:rPr lang="en-US" sz="2600" dirty="0"/>
              <a:t>Higher </a:t>
            </a:r>
            <a:r>
              <a:rPr lang="en-US" sz="2600" b="1" dirty="0"/>
              <a:t>temperature margin </a:t>
            </a:r>
            <a:r>
              <a:rPr lang="en-US" sz="2600" dirty="0"/>
              <a:t>to the benefit of an easier cryogenic control  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04DFF-EE71-DD21-DFED-AEEC34D2A292}"/>
              </a:ext>
            </a:extLst>
          </p:cNvPr>
          <p:cNvSpPr txBox="1">
            <a:spLocks/>
          </p:cNvSpPr>
          <p:nvPr/>
        </p:nvSpPr>
        <p:spPr>
          <a:xfrm>
            <a:off x="9666000" y="6512824"/>
            <a:ext cx="1517702" cy="232864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26 June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554C57-247E-0CCA-6EAD-43A5A992A383}"/>
              </a:ext>
            </a:extLst>
          </p:cNvPr>
          <p:cNvSpPr txBox="1">
            <a:spLocks/>
          </p:cNvSpPr>
          <p:nvPr/>
        </p:nvSpPr>
        <p:spPr>
          <a:xfrm>
            <a:off x="1242000" y="6512824"/>
            <a:ext cx="4114800" cy="23286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fr-FR"/>
            </a:defPPr>
            <a:lvl1pPr marL="0" algn="l" defTabSz="914400" rtl="0" eaLnBrk="1" latinLnBrk="0" hangingPunct="1">
              <a:defRPr sz="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A. Ballarino, et al. | Superconducting Magnets &amp; Devices @CERN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14CEE-A283-DA9A-50A8-0C7575E83019}"/>
              </a:ext>
            </a:extLst>
          </p:cNvPr>
          <p:cNvSpPr txBox="1">
            <a:spLocks/>
          </p:cNvSpPr>
          <p:nvPr/>
        </p:nvSpPr>
        <p:spPr>
          <a:xfrm>
            <a:off x="11296800" y="6509231"/>
            <a:ext cx="155940" cy="232864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B5EA5A-BC32-A742-B11B-8E7414D5B535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17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F2E119-2661-B635-D060-B0B46499AD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0" t="8422" r="10695" b="3510"/>
          <a:stretch/>
        </p:blipFill>
        <p:spPr>
          <a:xfrm>
            <a:off x="1863053" y="865613"/>
            <a:ext cx="7672039" cy="58766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638CA01-916F-72B6-D225-498C8CF10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The present HTS landscape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54402A-9D22-2B4C-EFB2-4E952452CBF2}"/>
              </a:ext>
            </a:extLst>
          </p:cNvPr>
          <p:cNvSpPr/>
          <p:nvPr/>
        </p:nvSpPr>
        <p:spPr>
          <a:xfrm>
            <a:off x="2848172" y="1097412"/>
            <a:ext cx="763928" cy="4757195"/>
          </a:xfrm>
          <a:prstGeom prst="rect">
            <a:avLst/>
          </a:prstGeom>
          <a:solidFill>
            <a:srgbClr val="FFFF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0F7688-97F6-4216-A9FE-F0A432B01D5E}"/>
              </a:ext>
            </a:extLst>
          </p:cNvPr>
          <p:cNvSpPr/>
          <p:nvPr/>
        </p:nvSpPr>
        <p:spPr>
          <a:xfrm>
            <a:off x="5871094" y="1053043"/>
            <a:ext cx="90667" cy="4757195"/>
          </a:xfrm>
          <a:prstGeom prst="rect">
            <a:avLst/>
          </a:prstGeom>
          <a:solidFill>
            <a:srgbClr val="FFFF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D8FC978-38CB-5F48-0DE7-5146025A53F9}"/>
              </a:ext>
            </a:extLst>
          </p:cNvPr>
          <p:cNvSpPr txBox="1">
            <a:spLocks/>
          </p:cNvSpPr>
          <p:nvPr/>
        </p:nvSpPr>
        <p:spPr>
          <a:xfrm>
            <a:off x="9666000" y="6512824"/>
            <a:ext cx="1517702" cy="232864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26 June 2023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53AAC2F-2115-2673-A3CF-075917C8ACC1}"/>
              </a:ext>
            </a:extLst>
          </p:cNvPr>
          <p:cNvSpPr txBox="1">
            <a:spLocks/>
          </p:cNvSpPr>
          <p:nvPr/>
        </p:nvSpPr>
        <p:spPr>
          <a:xfrm>
            <a:off x="1242000" y="6512824"/>
            <a:ext cx="4114800" cy="23286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fr-FR"/>
            </a:defPPr>
            <a:lvl1pPr marL="0" algn="l" defTabSz="914400" rtl="0" eaLnBrk="1" latinLnBrk="0" hangingPunct="1">
              <a:defRPr sz="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A. Ballarino, et al. | Superconducting Magnets &amp; Devices @CERN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2E07048-203D-39F7-6466-D236243CD72B}"/>
              </a:ext>
            </a:extLst>
          </p:cNvPr>
          <p:cNvSpPr txBox="1">
            <a:spLocks/>
          </p:cNvSpPr>
          <p:nvPr/>
        </p:nvSpPr>
        <p:spPr>
          <a:xfrm>
            <a:off x="11296800" y="6509231"/>
            <a:ext cx="155940" cy="232864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B5EA5A-BC32-A742-B11B-8E7414D5B535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17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D1E2EE-6109-C8AA-CDCD-503952AAA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REBCO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7EB36-E280-D48C-EAE5-1AC2400B5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00" y="1066173"/>
            <a:ext cx="10800000" cy="511079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600" b="1" dirty="0"/>
              <a:t> 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solidFill>
                  <a:srgbClr val="00B050"/>
                </a:solidFill>
              </a:rPr>
              <a:t>Very high current capability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solidFill>
                  <a:srgbClr val="00B050"/>
                </a:solidFill>
              </a:rPr>
              <a:t>React &amp; Wind technology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solidFill>
                  <a:srgbClr val="00B050"/>
                </a:solidFill>
              </a:rPr>
              <a:t>Several manufacturers word-wide </a:t>
            </a:r>
            <a:r>
              <a:rPr lang="en-US" sz="2000" dirty="0"/>
              <a:t>(unit lengths </a:t>
            </a:r>
            <a:r>
              <a:rPr lang="en-US" sz="2000" dirty="0">
                <a:sym typeface="Symbol" panose="05050102010706020507" pitchFamily="18" charset="2"/>
              </a:rPr>
              <a:t> 300 m)</a:t>
            </a:r>
            <a:endParaRPr lang="en-US" sz="2000" dirty="0"/>
          </a:p>
          <a:p>
            <a:pPr marL="0" indent="0">
              <a:spcAft>
                <a:spcPts val="1000"/>
              </a:spcAft>
              <a:buNone/>
            </a:pPr>
            <a:r>
              <a:rPr lang="en-US" sz="2000" b="1" dirty="0"/>
              <a:t>Development to be done on:</a:t>
            </a:r>
          </a:p>
          <a:p>
            <a:pPr>
              <a:spcBef>
                <a:spcPts val="0"/>
              </a:spcBef>
            </a:pPr>
            <a:r>
              <a:rPr lang="en-US" sz="2000" b="1" dirty="0"/>
              <a:t>QA</a:t>
            </a:r>
            <a:r>
              <a:rPr lang="en-US" sz="2000" dirty="0"/>
              <a:t> of </a:t>
            </a:r>
            <a:r>
              <a:rPr lang="en-US" sz="2000" b="1" dirty="0"/>
              <a:t>conductor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Longer (&gt; 1 km) conductor </a:t>
            </a:r>
            <a:r>
              <a:rPr lang="en-US" sz="2000" b="1" dirty="0"/>
              <a:t>unit lengths</a:t>
            </a:r>
          </a:p>
          <a:p>
            <a:pPr>
              <a:spcBef>
                <a:spcPts val="0"/>
              </a:spcBef>
            </a:pPr>
            <a:r>
              <a:rPr lang="en-US" sz="2000" b="1" dirty="0"/>
              <a:t>Field quality </a:t>
            </a:r>
            <a:r>
              <a:rPr lang="en-US" sz="2000" dirty="0"/>
              <a:t>issues (effect of persistent currents in wide tapes) 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Effect of </a:t>
            </a:r>
            <a:r>
              <a:rPr lang="en-US" sz="2000" b="1" dirty="0"/>
              <a:t>screening currents </a:t>
            </a:r>
            <a:r>
              <a:rPr lang="en-US" sz="2000" dirty="0"/>
              <a:t>on stress/strain distribution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High current </a:t>
            </a:r>
            <a:r>
              <a:rPr lang="en-US" sz="2000" b="1" dirty="0"/>
              <a:t>cables </a:t>
            </a:r>
            <a:r>
              <a:rPr lang="en-US" sz="2000" dirty="0"/>
              <a:t>(twisted and transposed ?)</a:t>
            </a:r>
          </a:p>
          <a:p>
            <a:pPr>
              <a:spcBef>
                <a:spcPts val="0"/>
              </a:spcBef>
            </a:pPr>
            <a:r>
              <a:rPr lang="en-US" sz="2000" b="1" dirty="0"/>
              <a:t>Modelling </a:t>
            </a:r>
          </a:p>
          <a:p>
            <a:pPr>
              <a:spcBef>
                <a:spcPts val="0"/>
              </a:spcBef>
            </a:pPr>
            <a:r>
              <a:rPr lang="en-US" sz="2000" b="1" dirty="0"/>
              <a:t>Quench detection</a:t>
            </a:r>
            <a:r>
              <a:rPr lang="en-US" sz="2000" dirty="0"/>
              <a:t>, </a:t>
            </a:r>
            <a:r>
              <a:rPr lang="en-US" sz="2000" b="1" dirty="0"/>
              <a:t>quench protection</a:t>
            </a:r>
          </a:p>
          <a:p>
            <a:pPr>
              <a:spcBef>
                <a:spcPts val="0"/>
              </a:spcBef>
            </a:pPr>
            <a:r>
              <a:rPr lang="en-US" sz="2000" b="1" dirty="0"/>
              <a:t>Impregnation </a:t>
            </a:r>
            <a:r>
              <a:rPr lang="en-US" sz="2000" dirty="0"/>
              <a:t>and </a:t>
            </a:r>
            <a:r>
              <a:rPr lang="en-US" sz="2000" b="1" dirty="0"/>
              <a:t>insulation </a:t>
            </a:r>
            <a:r>
              <a:rPr lang="en-US" sz="2000" dirty="0"/>
              <a:t>techniques (no insulation, metal insulation, high voltage insulation)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High current </a:t>
            </a:r>
            <a:r>
              <a:rPr lang="en-US" sz="2000" b="1" dirty="0"/>
              <a:t>splices</a:t>
            </a:r>
          </a:p>
          <a:p>
            <a:pPr>
              <a:spcBef>
                <a:spcPts val="0"/>
              </a:spcBef>
            </a:pPr>
            <a:r>
              <a:rPr lang="en-US" sz="2000" b="1" dirty="0"/>
              <a:t>Magnet</a:t>
            </a:r>
            <a:r>
              <a:rPr lang="en-US" sz="2000" dirty="0"/>
              <a:t> geometry/design – taking into account also tape </a:t>
            </a:r>
            <a:r>
              <a:rPr lang="en-US" sz="2000" b="1" dirty="0"/>
              <a:t>anisotropy 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….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52ACECC-35CB-258E-717E-9F03A04DC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FCC Week – June 2023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3970011-030B-8E3A-6AA0-66D4B82DD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A. Ballarino – HTS Developments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6CB876-73DF-E86C-B4C8-97D3D57A9606}"/>
              </a:ext>
            </a:extLst>
          </p:cNvPr>
          <p:cNvSpPr txBox="1"/>
          <p:nvPr/>
        </p:nvSpPr>
        <p:spPr>
          <a:xfrm>
            <a:off x="5531604" y="358287"/>
            <a:ext cx="6444526" cy="707886"/>
          </a:xfrm>
          <a:prstGeom prst="rect">
            <a:avLst/>
          </a:prstGeom>
          <a:solidFill>
            <a:srgbClr val="FFFF00">
              <a:alpha val="37000"/>
            </a:srgbClr>
          </a:solidFill>
          <a:ln w="317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Development on magnets requires having solved all issues on superconductors ! 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1F2A80A-7B2F-D0F6-A3D4-44957E5EBD58}"/>
              </a:ext>
            </a:extLst>
          </p:cNvPr>
          <p:cNvSpPr txBox="1">
            <a:spLocks/>
          </p:cNvSpPr>
          <p:nvPr/>
        </p:nvSpPr>
        <p:spPr>
          <a:xfrm>
            <a:off x="9666000" y="6512824"/>
            <a:ext cx="1517702" cy="232864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26 June 2023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7224BD5-99FE-8B61-0261-C80C5ADCA539}"/>
              </a:ext>
            </a:extLst>
          </p:cNvPr>
          <p:cNvSpPr txBox="1">
            <a:spLocks/>
          </p:cNvSpPr>
          <p:nvPr/>
        </p:nvSpPr>
        <p:spPr>
          <a:xfrm>
            <a:off x="1242000" y="6512824"/>
            <a:ext cx="4114800" cy="23286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fr-FR"/>
            </a:defPPr>
            <a:lvl1pPr marL="0" algn="l" defTabSz="914400" rtl="0" eaLnBrk="1" latinLnBrk="0" hangingPunct="1">
              <a:defRPr sz="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A. Ballarino, et al. | Superconducting Magnets &amp; Devices @CERN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7075A38-B3E3-5329-1DED-35663E06DDDA}"/>
              </a:ext>
            </a:extLst>
          </p:cNvPr>
          <p:cNvSpPr txBox="1">
            <a:spLocks/>
          </p:cNvSpPr>
          <p:nvPr/>
        </p:nvSpPr>
        <p:spPr>
          <a:xfrm>
            <a:off x="11296800" y="6509231"/>
            <a:ext cx="155940" cy="232864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B5EA5A-BC32-A742-B11B-8E7414D5B535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E0CD03-DD3B-EB28-3633-AC010A68D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095" y="1178126"/>
            <a:ext cx="4762873" cy="214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3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9BA79-1E42-9546-A4DD-620CC3349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REBCO – Tape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E55778C-682E-5C6D-58C2-2CF13F685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FCC Week – June 2023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457EB17-9464-9C1B-CE52-CE1C54F07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A. Ballarino – HTS Developments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8246C37-ED1F-0D8C-53F5-CCC47C390965}"/>
              </a:ext>
            </a:extLst>
          </p:cNvPr>
          <p:cNvGrpSpPr/>
          <p:nvPr/>
        </p:nvGrpSpPr>
        <p:grpSpPr>
          <a:xfrm>
            <a:off x="104835" y="1720184"/>
            <a:ext cx="5543611" cy="4277992"/>
            <a:chOff x="104835" y="1134320"/>
            <a:chExt cx="5543611" cy="427799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8F63AE4-BF24-F630-C30D-6AD054794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835" y="1180798"/>
              <a:ext cx="5543611" cy="423151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F255EA-A62B-49BE-8788-19A2341D5947}"/>
                </a:ext>
              </a:extLst>
            </p:cNvPr>
            <p:cNvSpPr txBox="1"/>
            <p:nvPr/>
          </p:nvSpPr>
          <p:spPr>
            <a:xfrm>
              <a:off x="2789500" y="1134320"/>
              <a:ext cx="86914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/>
                <a:t>4.2 K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B8BF399-37E6-64FB-30C1-635AE84D6DF2}"/>
              </a:ext>
            </a:extLst>
          </p:cNvPr>
          <p:cNvGrpSpPr/>
          <p:nvPr/>
        </p:nvGrpSpPr>
        <p:grpSpPr>
          <a:xfrm>
            <a:off x="5995686" y="1673884"/>
            <a:ext cx="5702461" cy="4430003"/>
            <a:chOff x="6096000" y="1182548"/>
            <a:chExt cx="5602147" cy="433547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7954A55-5A72-0C1C-8827-7AEA499FF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1250246"/>
              <a:ext cx="5602147" cy="426777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8BDB8AA-A757-C2BE-14AC-974135A303CA}"/>
                </a:ext>
              </a:extLst>
            </p:cNvPr>
            <p:cNvSpPr txBox="1"/>
            <p:nvPr/>
          </p:nvSpPr>
          <p:spPr>
            <a:xfrm>
              <a:off x="7872714" y="1182548"/>
              <a:ext cx="289534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/>
                <a:t>4.2 K, 10 K and 20 K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2E275B6-91B6-3B23-BD97-9CC919D28AB7}"/>
              </a:ext>
            </a:extLst>
          </p:cNvPr>
          <p:cNvSpPr txBox="1"/>
          <p:nvPr/>
        </p:nvSpPr>
        <p:spPr>
          <a:xfrm>
            <a:off x="1292858" y="6038606"/>
            <a:ext cx="9606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Data presented by tape manufacturers at the </a:t>
            </a:r>
            <a:r>
              <a:rPr lang="en-US" sz="2000" dirty="0" err="1"/>
              <a:t>HiTAT</a:t>
            </a:r>
            <a:r>
              <a:rPr lang="en-US" sz="2000" dirty="0"/>
              <a:t> Workshop, CERN, March 2023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AEDED3-3CBE-A7C6-749F-110E089C8B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231" y="286266"/>
            <a:ext cx="3048000" cy="13716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4DD762D-4D84-A6B1-8D67-B4F587C89D73}"/>
              </a:ext>
            </a:extLst>
          </p:cNvPr>
          <p:cNvGrpSpPr>
            <a:grpSpLocks noChangeAspect="1"/>
          </p:cNvGrpSpPr>
          <p:nvPr/>
        </p:nvGrpSpPr>
        <p:grpSpPr>
          <a:xfrm>
            <a:off x="9564968" y="458568"/>
            <a:ext cx="650650" cy="211576"/>
            <a:chOff x="9738589" y="574316"/>
            <a:chExt cx="1301306" cy="42315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602FFC4-DB29-2C05-F2D1-B7AFD6C70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57460" y="574316"/>
              <a:ext cx="907923" cy="185547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3FF8EFC7-7DCC-E154-ACA0-04F49D5CF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738589" y="795157"/>
              <a:ext cx="1301306" cy="202311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E8B5A69-A650-2568-AC54-898302F7BCD0}"/>
              </a:ext>
            </a:extLst>
          </p:cNvPr>
          <p:cNvSpPr txBox="1"/>
          <p:nvPr/>
        </p:nvSpPr>
        <p:spPr>
          <a:xfrm>
            <a:off x="937550" y="902824"/>
            <a:ext cx="3517310" cy="461665"/>
          </a:xfrm>
          <a:prstGeom prst="rect">
            <a:avLst/>
          </a:prstGeom>
          <a:solidFill>
            <a:srgbClr val="FFFF00">
              <a:alpha val="47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High current capability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7C23428F-28AD-F238-1AF0-3F3F92722929}"/>
              </a:ext>
            </a:extLst>
          </p:cNvPr>
          <p:cNvSpPr txBox="1">
            <a:spLocks/>
          </p:cNvSpPr>
          <p:nvPr/>
        </p:nvSpPr>
        <p:spPr>
          <a:xfrm>
            <a:off x="9666000" y="6512824"/>
            <a:ext cx="1517702" cy="232864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26 June 2023</a:t>
            </a:r>
            <a:endParaRPr 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C785830F-B2D2-9B6B-D405-30F6FF757F8E}"/>
              </a:ext>
            </a:extLst>
          </p:cNvPr>
          <p:cNvSpPr txBox="1">
            <a:spLocks/>
          </p:cNvSpPr>
          <p:nvPr/>
        </p:nvSpPr>
        <p:spPr>
          <a:xfrm>
            <a:off x="1242000" y="6512824"/>
            <a:ext cx="4114800" cy="23286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fr-FR"/>
            </a:defPPr>
            <a:lvl1pPr marL="0" algn="l" defTabSz="914400" rtl="0" eaLnBrk="1" latinLnBrk="0" hangingPunct="1">
              <a:defRPr sz="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A. Ballarino, et al. | Superconducting Magnets &amp; Devices @CERN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99B258E9-58DA-2894-5AE7-7D2DB54CB671}"/>
              </a:ext>
            </a:extLst>
          </p:cNvPr>
          <p:cNvSpPr txBox="1">
            <a:spLocks/>
          </p:cNvSpPr>
          <p:nvPr/>
        </p:nvSpPr>
        <p:spPr>
          <a:xfrm>
            <a:off x="11296800" y="6509231"/>
            <a:ext cx="155940" cy="232864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B5EA5A-BC32-A742-B11B-8E7414D5B535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9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A9DC1B-B59D-6C82-D448-2A14CAF2E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0" y="347384"/>
            <a:ext cx="12192000" cy="63068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01AC17-FC81-F645-44F6-A55D09071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REBCO – Cables (1/2) 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47F03B2-1C4C-FFE3-0027-9A0D99D8A5FD}"/>
              </a:ext>
            </a:extLst>
          </p:cNvPr>
          <p:cNvSpPr txBox="1">
            <a:spLocks/>
          </p:cNvSpPr>
          <p:nvPr/>
        </p:nvSpPr>
        <p:spPr>
          <a:xfrm>
            <a:off x="9666000" y="6512824"/>
            <a:ext cx="1517702" cy="232864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26 June 2023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A191B30-2465-30BD-547F-BD028F331ECC}"/>
              </a:ext>
            </a:extLst>
          </p:cNvPr>
          <p:cNvSpPr txBox="1">
            <a:spLocks/>
          </p:cNvSpPr>
          <p:nvPr/>
        </p:nvSpPr>
        <p:spPr>
          <a:xfrm>
            <a:off x="1242000" y="6512824"/>
            <a:ext cx="4114800" cy="23286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fr-FR"/>
            </a:defPPr>
            <a:lvl1pPr marL="0" algn="l" defTabSz="914400" rtl="0" eaLnBrk="1" latinLnBrk="0" hangingPunct="1">
              <a:defRPr sz="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A. Ballarino, et al. | Superconducting Magnets &amp; Devices @CERN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D5034B5-F33F-F417-B396-C40F3ADDE9FA}"/>
              </a:ext>
            </a:extLst>
          </p:cNvPr>
          <p:cNvSpPr txBox="1">
            <a:spLocks/>
          </p:cNvSpPr>
          <p:nvPr/>
        </p:nvSpPr>
        <p:spPr>
          <a:xfrm>
            <a:off x="11296800" y="6509231"/>
            <a:ext cx="155940" cy="232864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B5EA5A-BC32-A742-B11B-8E7414D5B535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43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B4524-BE31-BA5C-AECB-A09D42459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and not only HEP accelerators…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C0B95F-C890-1AE8-BA04-4AE1E6C1C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5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CE29FC-EDDE-EC10-8E23-BCEDF1E60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703" y="829177"/>
            <a:ext cx="4333875" cy="46386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55EEFF8-41CF-D693-FBEA-B91D45C16B66}"/>
              </a:ext>
            </a:extLst>
          </p:cNvPr>
          <p:cNvGrpSpPr>
            <a:grpSpLocks noChangeAspect="1"/>
          </p:cNvGrpSpPr>
          <p:nvPr/>
        </p:nvGrpSpPr>
        <p:grpSpPr>
          <a:xfrm>
            <a:off x="320644" y="1135757"/>
            <a:ext cx="6477000" cy="3691057"/>
            <a:chOff x="6880884" y="2163935"/>
            <a:chExt cx="4091916" cy="233186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D8CD427-F7C2-620E-A245-B6F2BD837A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090"/>
            <a:stretch/>
          </p:blipFill>
          <p:spPr>
            <a:xfrm>
              <a:off x="6880884" y="2455255"/>
              <a:ext cx="4091916" cy="204054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738AC83-8912-A62A-D4D7-57C33B6CB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80884" y="2163935"/>
              <a:ext cx="4091916" cy="350665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2793A48-4054-4348-F95C-C2FED4341C0F}"/>
              </a:ext>
            </a:extLst>
          </p:cNvPr>
          <p:cNvSpPr txBox="1"/>
          <p:nvPr/>
        </p:nvSpPr>
        <p:spPr>
          <a:xfrm>
            <a:off x="320644" y="4843287"/>
            <a:ext cx="3117306" cy="1477328"/>
          </a:xfrm>
          <a:prstGeom prst="rect">
            <a:avLst/>
          </a:prstGeom>
          <a:solidFill>
            <a:srgbClr val="B7EFF7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Synergies with Fusion projects</a:t>
            </a:r>
          </a:p>
          <a:p>
            <a:r>
              <a:rPr lang="en-US" dirty="0"/>
              <a:t>Cf: SPARK fusion project  needs 10,000 kms of HTS cable ~today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302BC6-E234-034D-4275-C50A9DD884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9144" y="5518329"/>
            <a:ext cx="6553200" cy="6196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55BFD6-F4C5-00A9-7571-CF52AB21A001}"/>
              </a:ext>
            </a:extLst>
          </p:cNvPr>
          <p:cNvSpPr txBox="1"/>
          <p:nvPr/>
        </p:nvSpPr>
        <p:spPr>
          <a:xfrm>
            <a:off x="3750080" y="6190697"/>
            <a:ext cx="6095128" cy="2462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000" b="1" dirty="0"/>
              <a:t>Nature</a:t>
            </a:r>
            <a:r>
              <a:rPr lang="en-GB" sz="1000" dirty="0"/>
              <a:t>, Scientific Reports | (2021) 11:2084 | https://doi.org/10.1038/s41598-021-81559-z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8F106D-3309-DFB1-8C39-6FA8738B0680}"/>
              </a:ext>
            </a:extLst>
          </p:cNvPr>
          <p:cNvSpPr txBox="1"/>
          <p:nvPr/>
        </p:nvSpPr>
        <p:spPr>
          <a:xfrm>
            <a:off x="7910801" y="374464"/>
            <a:ext cx="3904488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https://www.snowmass21.org/docs/files/summaries/AF/SNOWMASS21-AF7_AF0_Vladimir_Matias-251.pdf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4E8521-F7FF-AB22-0680-48AEE27BC65D}"/>
              </a:ext>
            </a:extLst>
          </p:cNvPr>
          <p:cNvSpPr txBox="1"/>
          <p:nvPr/>
        </p:nvSpPr>
        <p:spPr>
          <a:xfrm>
            <a:off x="7288039" y="6441561"/>
            <a:ext cx="2498757" cy="307777"/>
          </a:xfrm>
          <a:prstGeom prst="rect">
            <a:avLst/>
          </a:prstGeom>
          <a:solidFill>
            <a:srgbClr val="1F497D"/>
          </a:solidFill>
        </p:spPr>
        <p:txBody>
          <a:bodyPr wrap="square">
            <a:spAutoFit/>
          </a:bodyPr>
          <a:lstStyle/>
          <a:p>
            <a:r>
              <a:rPr lang="en-GB" sz="1400" i="1" dirty="0">
                <a:solidFill>
                  <a:schemeClr val="bg1"/>
                </a:solidFill>
              </a:rPr>
              <a:t>Courtesy of Mike Koratzinos</a:t>
            </a:r>
          </a:p>
        </p:txBody>
      </p:sp>
    </p:spTree>
    <p:extLst>
      <p:ext uri="{BB962C8B-B14F-4D97-AF65-F5344CB8AC3E}">
        <p14:creationId xmlns:p14="http://schemas.microsoft.com/office/powerpoint/2010/main" val="62572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C140A-9AB0-6327-ADFA-4C082B333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REBCO Cables for HL-LHC (2/2)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498AEA-543A-1FA7-8D9E-07ED1BC13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110" y="4792953"/>
            <a:ext cx="2821823" cy="12428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D9A97C-844E-66AA-75AD-943FA60C0B18}"/>
              </a:ext>
            </a:extLst>
          </p:cNvPr>
          <p:cNvSpPr txBox="1"/>
          <p:nvPr/>
        </p:nvSpPr>
        <p:spPr>
          <a:xfrm>
            <a:off x="1276505" y="6035772"/>
            <a:ext cx="289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3 kA @ 60 K (B = 0.7 T)</a:t>
            </a:r>
            <a:endParaRPr lang="en-GB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C59632-03B5-DF22-EE06-5F3AAB2072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26166" y="1408276"/>
            <a:ext cx="2932381" cy="2199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3BBEEE-53A0-300E-3128-D39C3D4115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8" t="9818" r="27968" b="6062"/>
          <a:stretch/>
        </p:blipFill>
        <p:spPr>
          <a:xfrm rot="5400000">
            <a:off x="7632700" y="2437745"/>
            <a:ext cx="1917962" cy="25666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71B598-B088-6840-ECB8-BA91BC4CFE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8347" y="1055025"/>
            <a:ext cx="2566671" cy="16599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E8591A-CB60-2F10-1AE5-AA1806CFA2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7497" y="4727193"/>
            <a:ext cx="6247181" cy="1659941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E187CFBC-EFFC-EA50-09C5-7147C9F8EB1E}"/>
              </a:ext>
            </a:extLst>
          </p:cNvPr>
          <p:cNvSpPr txBox="1">
            <a:spLocks/>
          </p:cNvSpPr>
          <p:nvPr/>
        </p:nvSpPr>
        <p:spPr>
          <a:xfrm>
            <a:off x="9666000" y="6512824"/>
            <a:ext cx="1517702" cy="232864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26 June 2023</a:t>
            </a:r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02D362AA-4DD4-2669-D5D9-01B1E4163CD7}"/>
              </a:ext>
            </a:extLst>
          </p:cNvPr>
          <p:cNvSpPr txBox="1">
            <a:spLocks/>
          </p:cNvSpPr>
          <p:nvPr/>
        </p:nvSpPr>
        <p:spPr>
          <a:xfrm>
            <a:off x="1242000" y="6512824"/>
            <a:ext cx="4114800" cy="23286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fr-FR"/>
            </a:defPPr>
            <a:lvl1pPr marL="0" algn="l" defTabSz="914400" rtl="0" eaLnBrk="1" latinLnBrk="0" hangingPunct="1">
              <a:defRPr sz="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A. Ballarino, et al. | Superconducting Magnets &amp; Devices @CERN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AB31A6B-A91D-C460-9F60-818CC2004D7A}"/>
              </a:ext>
            </a:extLst>
          </p:cNvPr>
          <p:cNvSpPr txBox="1">
            <a:spLocks/>
          </p:cNvSpPr>
          <p:nvPr/>
        </p:nvSpPr>
        <p:spPr>
          <a:xfrm>
            <a:off x="11296800" y="6509231"/>
            <a:ext cx="155940" cy="232864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B5EA5A-BC32-A742-B11B-8E7414D5B535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EEB5F0-45EF-0F9B-EB28-D2C86DD731D5}"/>
              </a:ext>
            </a:extLst>
          </p:cNvPr>
          <p:cNvSpPr txBox="1"/>
          <p:nvPr/>
        </p:nvSpPr>
        <p:spPr>
          <a:xfrm>
            <a:off x="624689" y="1319096"/>
            <a:ext cx="635619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/>
              <a:t>Round</a:t>
            </a:r>
            <a:r>
              <a:rPr lang="en-US" sz="2000" dirty="0"/>
              <a:t>, </a:t>
            </a:r>
            <a:r>
              <a:rPr lang="en-US" sz="2000" b="1" dirty="0"/>
              <a:t>flexible</a:t>
            </a:r>
            <a:r>
              <a:rPr lang="en-US" sz="2000" dirty="0"/>
              <a:t>, </a:t>
            </a:r>
            <a:r>
              <a:rPr lang="en-US" sz="2000" b="1" dirty="0"/>
              <a:t>electrically insulated  </a:t>
            </a:r>
            <a:r>
              <a:rPr lang="en-US" sz="2000" dirty="0"/>
              <a:t>REBCO cables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sym typeface="Symbol" panose="05050102010706020507" pitchFamily="18" charset="2"/>
              </a:rPr>
              <a:t>No</a:t>
            </a:r>
            <a:r>
              <a:rPr lang="en-US" sz="2000" dirty="0">
                <a:sym typeface="Symbol" panose="05050102010706020507" pitchFamily="18" charset="2"/>
              </a:rPr>
              <a:t> measurable </a:t>
            </a:r>
            <a:r>
              <a:rPr lang="en-US" sz="2000" b="1" dirty="0">
                <a:sym typeface="Symbol" panose="05050102010706020507" pitchFamily="18" charset="2"/>
              </a:rPr>
              <a:t>critical current degradation </a:t>
            </a:r>
            <a:r>
              <a:rPr lang="en-US" sz="2000" dirty="0">
                <a:sym typeface="Symbol" panose="05050102010706020507" pitchFamily="18" charset="2"/>
              </a:rPr>
              <a:t>of tapes after cabling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ym typeface="Symbol" panose="05050102010706020507" pitchFamily="18" charset="2"/>
              </a:rPr>
              <a:t>Current rating of REBCO cables: </a:t>
            </a:r>
            <a:r>
              <a:rPr lang="en-US" sz="2000" b="1" dirty="0">
                <a:sym typeface="Symbol" panose="05050102010706020507" pitchFamily="18" charset="2"/>
              </a:rPr>
              <a:t>600 A</a:t>
            </a:r>
            <a:r>
              <a:rPr lang="en-US" sz="2000" dirty="0">
                <a:sym typeface="Symbol" panose="05050102010706020507" pitchFamily="18" charset="2"/>
              </a:rPr>
              <a:t>, </a:t>
            </a:r>
            <a:r>
              <a:rPr lang="en-US" sz="2000" b="1" dirty="0">
                <a:sym typeface="Symbol" panose="05050102010706020507" pitchFamily="18" charset="2"/>
              </a:rPr>
              <a:t>3000 A</a:t>
            </a:r>
            <a:r>
              <a:rPr lang="en-US" sz="2000" dirty="0">
                <a:sym typeface="Symbol" panose="05050102010706020507" pitchFamily="18" charset="2"/>
              </a:rPr>
              <a:t>, </a:t>
            </a:r>
            <a:r>
              <a:rPr lang="en-US" sz="2000" b="1" dirty="0">
                <a:sym typeface="Symbol" panose="05050102010706020507" pitchFamily="18" charset="2"/>
              </a:rPr>
              <a:t>7000 A</a:t>
            </a:r>
            <a:r>
              <a:rPr lang="en-US" sz="2000" dirty="0">
                <a:sym typeface="Symbol" panose="05050102010706020507" pitchFamily="18" charset="2"/>
              </a:rPr>
              <a:t> and </a:t>
            </a:r>
            <a:r>
              <a:rPr lang="en-US" sz="2000" b="1" dirty="0">
                <a:sym typeface="Symbol" panose="05050102010706020507" pitchFamily="18" charset="2"/>
              </a:rPr>
              <a:t>18000 A</a:t>
            </a:r>
            <a:r>
              <a:rPr lang="en-US" sz="2000" dirty="0">
                <a:sym typeface="Symbol" panose="05050102010706020507" pitchFamily="18" charset="2"/>
              </a:rPr>
              <a:t> </a:t>
            </a:r>
            <a:r>
              <a:rPr lang="en-US" sz="2000" b="1" dirty="0">
                <a:sym typeface="Symbol" panose="05050102010706020507" pitchFamily="18" charset="2"/>
              </a:rPr>
              <a:t>@ 60 K </a:t>
            </a:r>
            <a:r>
              <a:rPr lang="en-US" sz="2000" dirty="0">
                <a:sym typeface="Symbol" panose="05050102010706020507" pitchFamily="18" charset="2"/>
              </a:rPr>
              <a:t>( 0.7 T)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sym typeface="Symbol" panose="05050102010706020507" pitchFamily="18" charset="2"/>
              </a:rPr>
              <a:t>Cabling machine </a:t>
            </a:r>
            <a:r>
              <a:rPr lang="en-US" sz="2000" dirty="0">
                <a:sym typeface="Symbol" panose="05050102010706020507" pitchFamily="18" charset="2"/>
              </a:rPr>
              <a:t>designed and constructed at CERN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sym typeface="Symbol" panose="05050102010706020507" pitchFamily="18" charset="2"/>
              </a:rPr>
              <a:t>Two layers of tape</a:t>
            </a:r>
            <a:endParaRPr lang="en-US" sz="2000" dirty="0">
              <a:sym typeface="Symbol" panose="05050102010706020507" pitchFamily="18" charset="2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sym typeface="Symbol" panose="05050102010706020507" pitchFamily="18" charset="2"/>
              </a:rPr>
              <a:t>On-line </a:t>
            </a:r>
            <a:r>
              <a:rPr lang="en-US" sz="2000" dirty="0">
                <a:sym typeface="Symbol" panose="05050102010706020507" pitchFamily="18" charset="2"/>
              </a:rPr>
              <a:t>Polyimide </a:t>
            </a:r>
            <a:r>
              <a:rPr lang="en-US" sz="2000" b="1" dirty="0">
                <a:sym typeface="Symbol" panose="05050102010706020507" pitchFamily="18" charset="2"/>
              </a:rPr>
              <a:t>insulation 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300477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C509-3ACD-29D7-BD5A-E5676F959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Iron Based Superconductors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AD8DA1-58D6-6AA9-96D8-AF85F3D3A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FCC Week – June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B8CE0-103B-2A0A-A070-D77C1A208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A. Ballarino – HTS Developments</a:t>
            </a:r>
          </a:p>
        </p:txBody>
      </p:sp>
      <p:pic>
        <p:nvPicPr>
          <p:cNvPr id="6" name="Immagine 28">
            <a:extLst>
              <a:ext uri="{FF2B5EF4-FFF2-40B4-BE49-F238E27FC236}">
                <a16:creationId xmlns:a16="http://schemas.microsoft.com/office/drawing/2014/main" id="{A38D9B98-6F3C-C798-EFE8-804E6DC72C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1" r="4662"/>
          <a:stretch/>
        </p:blipFill>
        <p:spPr>
          <a:xfrm>
            <a:off x="6481646" y="1488153"/>
            <a:ext cx="4847900" cy="3881693"/>
          </a:xfrm>
          <a:prstGeom prst="rect">
            <a:avLst/>
          </a:prstGeom>
        </p:spPr>
      </p:pic>
      <p:sp>
        <p:nvSpPr>
          <p:cNvPr id="7" name="CasellaDiTesto 29">
            <a:extLst>
              <a:ext uri="{FF2B5EF4-FFF2-40B4-BE49-F238E27FC236}">
                <a16:creationId xmlns:a16="http://schemas.microsoft.com/office/drawing/2014/main" id="{04F41AB7-83D8-391B-C3F5-408B6F0480F3}"/>
              </a:ext>
            </a:extLst>
          </p:cNvPr>
          <p:cNvSpPr txBox="1"/>
          <p:nvPr/>
        </p:nvSpPr>
        <p:spPr>
          <a:xfrm>
            <a:off x="6918379" y="5427718"/>
            <a:ext cx="47351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b="0" i="0" u="none" strike="noStrike" baseline="0" dirty="0">
                <a:solidFill>
                  <a:schemeClr val="bg2">
                    <a:lumMod val="50000"/>
                  </a:schemeClr>
                </a:solidFill>
                <a:latin typeface="Eras Medium ITC" panose="020B0602030504020804" pitchFamily="34" charset="0"/>
              </a:rPr>
              <a:t>A </a:t>
            </a:r>
            <a:r>
              <a:rPr lang="it-IT" sz="1400" b="0" i="0" u="none" strike="noStrike" baseline="0" dirty="0" err="1">
                <a:solidFill>
                  <a:schemeClr val="bg2">
                    <a:lumMod val="50000"/>
                  </a:schemeClr>
                </a:solidFill>
                <a:latin typeface="Eras Medium ITC" panose="020B0602030504020804" pitchFamily="34" charset="0"/>
              </a:rPr>
              <a:t>Gurevich</a:t>
            </a:r>
            <a:r>
              <a:rPr lang="it-IT" sz="1400" b="0" i="0" u="none" strike="noStrike" baseline="0" dirty="0">
                <a:solidFill>
                  <a:schemeClr val="bg2">
                    <a:lumMod val="50000"/>
                  </a:schemeClr>
                </a:solidFill>
                <a:latin typeface="Eras Medium ITC" panose="020B0602030504020804" pitchFamily="34" charset="0"/>
              </a:rPr>
              <a:t>, Ann. Rev. Cond. Matt. </a:t>
            </a:r>
            <a:r>
              <a:rPr lang="it-IT" sz="1400" b="0" i="0" u="none" strike="noStrike" baseline="0" dirty="0" err="1">
                <a:solidFill>
                  <a:schemeClr val="bg2">
                    <a:lumMod val="50000"/>
                  </a:schemeClr>
                </a:solidFill>
                <a:latin typeface="Eras Medium ITC" panose="020B0602030504020804" pitchFamily="34" charset="0"/>
              </a:rPr>
              <a:t>Phys</a:t>
            </a:r>
            <a:r>
              <a:rPr lang="it-IT" sz="1400" b="0" i="0" u="none" strike="noStrike" baseline="0" dirty="0">
                <a:solidFill>
                  <a:schemeClr val="bg2">
                    <a:lumMod val="50000"/>
                  </a:schemeClr>
                </a:solidFill>
                <a:latin typeface="Eras Medium ITC" panose="020B0602030504020804" pitchFamily="34" charset="0"/>
              </a:rPr>
              <a:t> </a:t>
            </a:r>
            <a:r>
              <a:rPr lang="it-IT" sz="1400" b="1" i="0" u="none" strike="noStrike" baseline="0" dirty="0">
                <a:solidFill>
                  <a:schemeClr val="bg2">
                    <a:lumMod val="50000"/>
                  </a:schemeClr>
                </a:solidFill>
                <a:latin typeface="Eras Medium ITC" panose="020B0602030504020804" pitchFamily="34" charset="0"/>
              </a:rPr>
              <a:t>5</a:t>
            </a:r>
            <a:r>
              <a:rPr lang="it-IT" sz="1400" b="0" i="0" u="none" strike="noStrike" baseline="0" dirty="0">
                <a:solidFill>
                  <a:schemeClr val="bg2">
                    <a:lumMod val="50000"/>
                  </a:schemeClr>
                </a:solidFill>
                <a:latin typeface="Eras Medium ITC" panose="020B0602030504020804" pitchFamily="34" charset="0"/>
              </a:rPr>
              <a:t> (2014) 35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b="0" i="0" u="none" strike="noStrike" baseline="0" dirty="0">
                <a:solidFill>
                  <a:schemeClr val="bg2">
                    <a:lumMod val="50000"/>
                  </a:schemeClr>
                </a:solidFill>
                <a:latin typeface="Eras Medium ITC" panose="020B0602030504020804" pitchFamily="34" charset="0"/>
              </a:rPr>
              <a:t>C </a:t>
            </a:r>
            <a:r>
              <a:rPr lang="it-IT" sz="1400" b="0" i="0" u="none" strike="noStrike" baseline="0" dirty="0" err="1">
                <a:solidFill>
                  <a:schemeClr val="bg2">
                    <a:lumMod val="50000"/>
                  </a:schemeClr>
                </a:solidFill>
                <a:latin typeface="Eras Medium ITC" panose="020B0602030504020804" pitchFamily="34" charset="0"/>
              </a:rPr>
              <a:t>Yao</a:t>
            </a:r>
            <a:r>
              <a:rPr lang="it-IT" sz="1400" b="0" i="0" u="none" strike="noStrike" baseline="0" dirty="0">
                <a:solidFill>
                  <a:schemeClr val="bg2">
                    <a:lumMod val="50000"/>
                  </a:schemeClr>
                </a:solidFill>
                <a:latin typeface="Eras Medium ITC" panose="020B0602030504020804" pitchFamily="34" charset="0"/>
              </a:rPr>
              <a:t> and Y Ma, </a:t>
            </a:r>
            <a:r>
              <a:rPr lang="it-IT" sz="1400" b="0" i="0" u="none" strike="noStrike" baseline="0" dirty="0" err="1">
                <a:solidFill>
                  <a:schemeClr val="bg2">
                    <a:lumMod val="50000"/>
                  </a:schemeClr>
                </a:solidFill>
                <a:latin typeface="Eras Medium ITC" panose="020B0602030504020804" pitchFamily="34" charset="0"/>
              </a:rPr>
              <a:t>iScience</a:t>
            </a:r>
            <a:r>
              <a:rPr lang="it-IT" sz="1400" b="0" i="0" u="none" strike="noStrike" baseline="0" dirty="0">
                <a:solidFill>
                  <a:schemeClr val="bg2">
                    <a:lumMod val="50000"/>
                  </a:schemeClr>
                </a:solidFill>
                <a:latin typeface="Eras Medium ITC" panose="020B0602030504020804" pitchFamily="34" charset="0"/>
              </a:rPr>
              <a:t> </a:t>
            </a:r>
            <a:r>
              <a:rPr lang="it-IT" sz="1400" b="1" i="0" u="none" strike="noStrike" baseline="0" dirty="0">
                <a:solidFill>
                  <a:schemeClr val="bg2">
                    <a:lumMod val="50000"/>
                  </a:schemeClr>
                </a:solidFill>
                <a:latin typeface="Eras Medium ITC" panose="020B0602030504020804" pitchFamily="34" charset="0"/>
              </a:rPr>
              <a:t>24</a:t>
            </a:r>
            <a:r>
              <a:rPr lang="it-IT" sz="1400" b="0" i="0" u="none" strike="noStrike" baseline="0" dirty="0">
                <a:solidFill>
                  <a:schemeClr val="bg2">
                    <a:lumMod val="50000"/>
                  </a:schemeClr>
                </a:solidFill>
                <a:latin typeface="Eras Medium ITC" panose="020B0602030504020804" pitchFamily="34" charset="0"/>
              </a:rPr>
              <a:t> (2021) 102541</a:t>
            </a:r>
            <a:endParaRPr lang="it-IT" sz="1400" dirty="0">
              <a:solidFill>
                <a:schemeClr val="bg2">
                  <a:lumMod val="50000"/>
                </a:schemeClr>
              </a:solidFill>
              <a:latin typeface="Eras Medium ITC" panose="020B06020305040208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15DBD7-ED68-119F-1993-01C105CCFC4D}"/>
              </a:ext>
            </a:extLst>
          </p:cNvPr>
          <p:cNvSpPr txBox="1"/>
          <p:nvPr/>
        </p:nvSpPr>
        <p:spPr>
          <a:xfrm>
            <a:off x="7767173" y="234175"/>
            <a:ext cx="2615317" cy="1200329"/>
          </a:xfrm>
          <a:prstGeom prst="rect">
            <a:avLst/>
          </a:prstGeom>
          <a:solidFill>
            <a:schemeClr val="accent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Ba-122:</a:t>
            </a:r>
          </a:p>
          <a:p>
            <a:r>
              <a:rPr lang="en-US" sz="2400" b="1" dirty="0"/>
              <a:t>Tc </a:t>
            </a:r>
            <a:r>
              <a:rPr lang="en-US" sz="2400" b="1" dirty="0">
                <a:sym typeface="Symbol" panose="05050102010706020507" pitchFamily="18" charset="2"/>
              </a:rPr>
              <a:t> </a:t>
            </a:r>
            <a:r>
              <a:rPr lang="en-US" sz="2400" b="1" dirty="0"/>
              <a:t>38 K</a:t>
            </a:r>
          </a:p>
          <a:p>
            <a:r>
              <a:rPr lang="en-US" sz="2400" b="1" dirty="0"/>
              <a:t>Hc2(20 K) &gt; 70 T</a:t>
            </a:r>
            <a:endParaRPr lang="en-GB" sz="24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9586F8-5868-7D09-3017-6F1D7279A22B}"/>
              </a:ext>
            </a:extLst>
          </p:cNvPr>
          <p:cNvSpPr/>
          <p:nvPr/>
        </p:nvSpPr>
        <p:spPr>
          <a:xfrm>
            <a:off x="8333772" y="2060294"/>
            <a:ext cx="555585" cy="312516"/>
          </a:xfrm>
          <a:prstGeom prst="rect">
            <a:avLst/>
          </a:prstGeom>
          <a:solidFill>
            <a:srgbClr val="FFFF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2850F7-121E-36E3-8CC6-622081DBF26F}"/>
              </a:ext>
            </a:extLst>
          </p:cNvPr>
          <p:cNvSpPr/>
          <p:nvPr/>
        </p:nvSpPr>
        <p:spPr>
          <a:xfrm>
            <a:off x="7525473" y="2108522"/>
            <a:ext cx="599955" cy="322162"/>
          </a:xfrm>
          <a:prstGeom prst="rect">
            <a:avLst/>
          </a:prstGeom>
          <a:solidFill>
            <a:srgbClr val="FFFF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34F44E2-CE4A-C140-D498-A47621418D37}"/>
              </a:ext>
            </a:extLst>
          </p:cNvPr>
          <p:cNvSpPr txBox="1">
            <a:spLocks/>
          </p:cNvSpPr>
          <p:nvPr/>
        </p:nvSpPr>
        <p:spPr>
          <a:xfrm>
            <a:off x="9666000" y="6512824"/>
            <a:ext cx="1517702" cy="232864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26 June 2023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35260FD-5F2D-8AE1-8D5F-84479E7F3B70}"/>
              </a:ext>
            </a:extLst>
          </p:cNvPr>
          <p:cNvSpPr txBox="1">
            <a:spLocks/>
          </p:cNvSpPr>
          <p:nvPr/>
        </p:nvSpPr>
        <p:spPr>
          <a:xfrm>
            <a:off x="1242000" y="6512824"/>
            <a:ext cx="4114800" cy="23286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fr-FR"/>
            </a:defPPr>
            <a:lvl1pPr marL="0" algn="l" defTabSz="914400" rtl="0" eaLnBrk="1" latinLnBrk="0" hangingPunct="1">
              <a:defRPr sz="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A. Ballarino, et al. | Superconducting Magnets &amp; Devices @CERN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917699C-214B-E0F7-24A9-6141FB8537D3}"/>
              </a:ext>
            </a:extLst>
          </p:cNvPr>
          <p:cNvSpPr txBox="1">
            <a:spLocks/>
          </p:cNvSpPr>
          <p:nvPr/>
        </p:nvSpPr>
        <p:spPr>
          <a:xfrm>
            <a:off x="11296800" y="6509231"/>
            <a:ext cx="155940" cy="232864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B5EA5A-BC32-A742-B11B-8E7414D5B535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BCF62E9-F5B1-F2E8-3D02-4F68BF8B5006}"/>
              </a:ext>
            </a:extLst>
          </p:cNvPr>
          <p:cNvSpPr txBox="1">
            <a:spLocks/>
          </p:cNvSpPr>
          <p:nvPr/>
        </p:nvSpPr>
        <p:spPr>
          <a:xfrm>
            <a:off x="886568" y="1655438"/>
            <a:ext cx="5007015" cy="43513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High</a:t>
            </a:r>
            <a:r>
              <a:rPr lang="en-US"/>
              <a:t> upper critical </a:t>
            </a:r>
            <a:r>
              <a:rPr lang="en-US" b="1"/>
              <a:t>field </a:t>
            </a:r>
            <a:r>
              <a:rPr lang="en-US"/>
              <a:t>(H</a:t>
            </a:r>
            <a:r>
              <a:rPr lang="en-US" baseline="-25000"/>
              <a:t>c2</a:t>
            </a:r>
            <a:r>
              <a:rPr lang="en-US"/>
              <a:t>) </a:t>
            </a:r>
          </a:p>
          <a:p>
            <a:r>
              <a:rPr lang="en-US" b="1"/>
              <a:t>Hirr close to H</a:t>
            </a:r>
            <a:r>
              <a:rPr lang="en-US" b="1" baseline="-25000"/>
              <a:t>c2</a:t>
            </a:r>
          </a:p>
          <a:p>
            <a:r>
              <a:rPr lang="en-US" b="1"/>
              <a:t>Small anisotropy</a:t>
            </a:r>
          </a:p>
          <a:p>
            <a:r>
              <a:rPr lang="en-US"/>
              <a:t>Transition to </a:t>
            </a:r>
            <a:r>
              <a:rPr lang="en-US" b="1"/>
              <a:t>weak link: </a:t>
            </a:r>
            <a:r>
              <a:rPr lang="en-US" b="1">
                <a:sym typeface="Symbol" panose="05050102010706020507" pitchFamily="18" charset="2"/>
              </a:rPr>
              <a:t>c  9 </a:t>
            </a:r>
          </a:p>
          <a:p>
            <a:pPr defTabSz="288925"/>
            <a:r>
              <a:rPr lang="en-US">
                <a:sym typeface="Symbol" panose="05050102010706020507" pitchFamily="18" charset="2"/>
              </a:rPr>
              <a:t>	 </a:t>
            </a:r>
            <a:r>
              <a:rPr lang="en-US" b="1">
                <a:sym typeface="Symbol" panose="05050102010706020507" pitchFamily="18" charset="2"/>
              </a:rPr>
              <a:t>suitable for wires </a:t>
            </a:r>
          </a:p>
          <a:p>
            <a:pPr defTabSz="288925"/>
            <a:r>
              <a:rPr lang="en-US"/>
              <a:t>Wires can be produced with the </a:t>
            </a:r>
            <a:r>
              <a:rPr lang="en-US" b="1"/>
              <a:t>known scalable Powder In Tube </a:t>
            </a:r>
            <a:r>
              <a:rPr lang="en-US"/>
              <a:t>process at potentially </a:t>
            </a:r>
            <a:r>
              <a:rPr lang="en-US" b="1"/>
              <a:t>low cost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2493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C75AF-D7FA-D9A0-A70E-D43725ECC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Iron Based Superconductors in China 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8FE4AF2-9451-A794-6CEF-FFDCF1EB3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FCC Week – June 2023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055BEBD-BFFB-E287-E5DC-FCB402D0E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A. Ballarino – HTS Developments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E5226D-0849-61A5-A274-328711F7F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752" y="968396"/>
            <a:ext cx="5540945" cy="30628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C8B96C-276A-A401-62A2-DEC93FCD272E}"/>
              </a:ext>
            </a:extLst>
          </p:cNvPr>
          <p:cNvSpPr txBox="1"/>
          <p:nvPr/>
        </p:nvSpPr>
        <p:spPr>
          <a:xfrm>
            <a:off x="4942878" y="6071068"/>
            <a:ext cx="5474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D. Wang and Y. Ma, </a:t>
            </a:r>
            <a:r>
              <a:rPr lang="en-US" b="1" dirty="0" err="1"/>
              <a:t>HiTAT</a:t>
            </a:r>
            <a:r>
              <a:rPr lang="en-US" b="1" dirty="0"/>
              <a:t> Workshop, March 2023, CERN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5A2B5B-102F-43C3-0551-99909F7EF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551" y="936064"/>
            <a:ext cx="5513101" cy="30697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2703AA-125F-64D5-ED59-0AB388535B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268" t="11925" b="45188"/>
          <a:stretch/>
        </p:blipFill>
        <p:spPr>
          <a:xfrm>
            <a:off x="4257747" y="4093101"/>
            <a:ext cx="2919465" cy="20847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E45CB3-FB30-0EF8-C921-21B8BEEBE5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95" t="11925" r="33108" b="45188"/>
          <a:stretch/>
        </p:blipFill>
        <p:spPr>
          <a:xfrm>
            <a:off x="270752" y="4175346"/>
            <a:ext cx="3356706" cy="23168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7DC70D-C4E3-2BC3-B854-E32E656795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1077"/>
          <a:stretch/>
        </p:blipFill>
        <p:spPr>
          <a:xfrm>
            <a:off x="8183183" y="4092654"/>
            <a:ext cx="2901947" cy="1980232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ADB238E-48F5-DA4F-BC9C-7975E277263D}"/>
              </a:ext>
            </a:extLst>
          </p:cNvPr>
          <p:cNvSpPr txBox="1">
            <a:spLocks/>
          </p:cNvSpPr>
          <p:nvPr/>
        </p:nvSpPr>
        <p:spPr>
          <a:xfrm>
            <a:off x="9666000" y="6512824"/>
            <a:ext cx="1517702" cy="232864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26 June 2023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67191B8-6EA3-4404-8C5E-B92816D61742}"/>
              </a:ext>
            </a:extLst>
          </p:cNvPr>
          <p:cNvSpPr txBox="1">
            <a:spLocks/>
          </p:cNvSpPr>
          <p:nvPr/>
        </p:nvSpPr>
        <p:spPr>
          <a:xfrm>
            <a:off x="1242000" y="6512824"/>
            <a:ext cx="4114800" cy="23286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fr-FR"/>
            </a:defPPr>
            <a:lvl1pPr marL="0" algn="l" defTabSz="914400" rtl="0" eaLnBrk="1" latinLnBrk="0" hangingPunct="1">
              <a:defRPr sz="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A. Ballarino, et al. | Superconducting Magnets &amp; Devices @CERN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11DB2F-2F2F-7B6C-518C-D1EBDD307965}"/>
              </a:ext>
            </a:extLst>
          </p:cNvPr>
          <p:cNvSpPr txBox="1">
            <a:spLocks/>
          </p:cNvSpPr>
          <p:nvPr/>
        </p:nvSpPr>
        <p:spPr>
          <a:xfrm>
            <a:off x="11296800" y="6509231"/>
            <a:ext cx="155940" cy="232864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B5EA5A-BC32-A742-B11B-8E7414D5B535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27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4EB96E-EC38-A05E-0742-956BB414F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9" y="316871"/>
            <a:ext cx="12136915" cy="61959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6D97F0-B6E9-E57D-525D-C5C447016B29}"/>
              </a:ext>
            </a:extLst>
          </p:cNvPr>
          <p:cNvSpPr txBox="1"/>
          <p:nvPr/>
        </p:nvSpPr>
        <p:spPr>
          <a:xfrm>
            <a:off x="3132499" y="717101"/>
            <a:ext cx="5474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D. Wang and Y. Ma, </a:t>
            </a:r>
            <a:r>
              <a:rPr lang="en-US" b="1" dirty="0" err="1"/>
              <a:t>HiTAT</a:t>
            </a:r>
            <a:r>
              <a:rPr lang="en-US" b="1" dirty="0"/>
              <a:t> Workshop, March 2023, CERN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C95F331-414C-D926-F2DD-9579656CCD39}"/>
              </a:ext>
            </a:extLst>
          </p:cNvPr>
          <p:cNvSpPr txBox="1">
            <a:spLocks/>
          </p:cNvSpPr>
          <p:nvPr/>
        </p:nvSpPr>
        <p:spPr>
          <a:xfrm>
            <a:off x="9666000" y="6512824"/>
            <a:ext cx="1517702" cy="232864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26 June 2023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C529289-5D1B-AA3E-5A06-D599EE80860C}"/>
              </a:ext>
            </a:extLst>
          </p:cNvPr>
          <p:cNvSpPr txBox="1">
            <a:spLocks/>
          </p:cNvSpPr>
          <p:nvPr/>
        </p:nvSpPr>
        <p:spPr>
          <a:xfrm>
            <a:off x="1242000" y="6512824"/>
            <a:ext cx="4114800" cy="23286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fr-FR"/>
            </a:defPPr>
            <a:lvl1pPr marL="0" algn="l" defTabSz="914400" rtl="0" eaLnBrk="1" latinLnBrk="0" hangingPunct="1">
              <a:defRPr sz="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A. Ballarino, et al. | Superconducting Magnets &amp; Devices @CERN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62C2AA-679E-73C1-E4C8-7D8EABC7F264}"/>
              </a:ext>
            </a:extLst>
          </p:cNvPr>
          <p:cNvSpPr txBox="1">
            <a:spLocks/>
          </p:cNvSpPr>
          <p:nvPr/>
        </p:nvSpPr>
        <p:spPr>
          <a:xfrm>
            <a:off x="11296800" y="6509231"/>
            <a:ext cx="155940" cy="232864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B5EA5A-BC32-A742-B11B-8E7414D5B535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98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1B53FE5-2919-9B50-E7C2-283B64F1C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465591"/>
            <a:ext cx="6546772" cy="1116849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HFM Program - CERN/SPIN collaboration agreement</a:t>
            </a:r>
            <a:br>
              <a:rPr lang="en-US" sz="3200" b="1" dirty="0">
                <a:solidFill>
                  <a:srgbClr val="002060"/>
                </a:solidFill>
              </a:rPr>
            </a:b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215D6B4-8320-B4A5-E328-29970F3D3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FCC Week – June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7BBBE-595D-EDCD-C596-4B8821CC2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A. Ballarino – HTS Developments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2E74492-8E96-5E80-002C-9371798A9960}"/>
              </a:ext>
            </a:extLst>
          </p:cNvPr>
          <p:cNvGrpSpPr/>
          <p:nvPr/>
        </p:nvGrpSpPr>
        <p:grpSpPr>
          <a:xfrm>
            <a:off x="7320642" y="445338"/>
            <a:ext cx="4767263" cy="5995062"/>
            <a:chOff x="7320642" y="445338"/>
            <a:chExt cx="4767263" cy="599506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EF4FDE8-5D95-3065-428C-B58D49A24256}"/>
                </a:ext>
              </a:extLst>
            </p:cNvPr>
            <p:cNvGrpSpPr/>
            <p:nvPr/>
          </p:nvGrpSpPr>
          <p:grpSpPr>
            <a:xfrm>
              <a:off x="7320642" y="628498"/>
              <a:ext cx="4767263" cy="5811902"/>
              <a:chOff x="7173277" y="848416"/>
              <a:chExt cx="4767263" cy="5811902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17292C14-887B-176D-5FBD-E6616AD6C4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2022" b="6404"/>
              <a:stretch/>
            </p:blipFill>
            <p:spPr>
              <a:xfrm>
                <a:off x="7173277" y="848416"/>
                <a:ext cx="4767263" cy="5811902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CB69A5C-87C4-EE25-73F0-22AD20648446}"/>
                  </a:ext>
                </a:extLst>
              </p:cNvPr>
              <p:cNvSpPr txBox="1"/>
              <p:nvPr/>
            </p:nvSpPr>
            <p:spPr>
              <a:xfrm>
                <a:off x="7192159" y="5948259"/>
                <a:ext cx="23647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CNR- SPIN, Genova 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473FD9D-0520-F5A3-FB4B-E126CBA28085}"/>
                  </a:ext>
                </a:extLst>
              </p:cNvPr>
              <p:cNvSpPr txBox="1"/>
              <p:nvPr/>
            </p:nvSpPr>
            <p:spPr>
              <a:xfrm>
                <a:off x="7215308" y="5704202"/>
                <a:ext cx="24587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Courtesy A. Malagoli</a:t>
                </a:r>
                <a:endParaRPr lang="en-GB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7C5415F-18D7-40C2-ED52-E26484F936E1}"/>
                </a:ext>
              </a:extLst>
            </p:cNvPr>
            <p:cNvSpPr txBox="1"/>
            <p:nvPr/>
          </p:nvSpPr>
          <p:spPr>
            <a:xfrm>
              <a:off x="7369216" y="445338"/>
              <a:ext cx="3927584" cy="1054135"/>
            </a:xfrm>
            <a:prstGeom prst="rect">
              <a:avLst/>
            </a:prstGeom>
            <a:solidFill>
              <a:srgbClr val="CCCCFF">
                <a:alpha val="74000"/>
              </a:srgbClr>
            </a:solidFill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ts val="2500"/>
                </a:lnSpc>
                <a:buFont typeface="Wingdings" panose="05000000000000000000" pitchFamily="2" charset="2"/>
                <a:buChar char="§"/>
              </a:pPr>
              <a:r>
                <a:rPr lang="en-US" sz="2400" dirty="0"/>
                <a:t>Drawing machines</a:t>
              </a:r>
            </a:p>
            <a:p>
              <a:pPr>
                <a:lnSpc>
                  <a:spcPts val="2500"/>
                </a:lnSpc>
                <a:buFont typeface="Wingdings" panose="05000000000000000000" pitchFamily="2" charset="2"/>
                <a:buChar char="§"/>
              </a:pPr>
              <a:r>
                <a:rPr lang="en-US" sz="2400" dirty="0"/>
                <a:t>  Groove rolling machines</a:t>
              </a:r>
            </a:p>
            <a:p>
              <a:pPr indent="-285750">
                <a:lnSpc>
                  <a:spcPts val="2500"/>
                </a:lnSpc>
                <a:buFont typeface="Wingdings" panose="05000000000000000000" pitchFamily="2" charset="2"/>
                <a:buChar char="§"/>
              </a:pPr>
              <a:r>
                <a:rPr lang="en-US" sz="2400" dirty="0"/>
                <a:t>Flat rolling machine </a:t>
              </a:r>
              <a:endParaRPr lang="en-GB" sz="24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5E6BA0E-AF7F-2D69-A0FB-CE2E457D2AB7}"/>
              </a:ext>
            </a:extLst>
          </p:cNvPr>
          <p:cNvGrpSpPr/>
          <p:nvPr/>
        </p:nvGrpSpPr>
        <p:grpSpPr>
          <a:xfrm>
            <a:off x="740283" y="2610203"/>
            <a:ext cx="6290417" cy="3255719"/>
            <a:chOff x="-23149" y="1587524"/>
            <a:chExt cx="6290417" cy="325571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27C5E2C-A59D-C7AD-C9A1-3AABE0A624EF}"/>
                </a:ext>
              </a:extLst>
            </p:cNvPr>
            <p:cNvSpPr/>
            <p:nvPr/>
          </p:nvSpPr>
          <p:spPr>
            <a:xfrm>
              <a:off x="113630" y="1587524"/>
              <a:ext cx="6153638" cy="17851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600" dirty="0">
                  <a:latin typeface="Calibri" panose="020F0502020204030204" pitchFamily="34" charset="0"/>
                  <a:ea typeface="Calibri" panose="020F0502020204030204" pitchFamily="34" charset="0"/>
                </a:rPr>
                <a:t>R&amp;D on </a:t>
              </a:r>
              <a:r>
                <a:rPr lang="en-GB" sz="2600" dirty="0">
                  <a:solidFill>
                    <a:schemeClr val="accent1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Iron Based 122  PIT </a:t>
              </a:r>
              <a:r>
                <a:rPr lang="en-GB" sz="2600" dirty="0">
                  <a:latin typeface="Calibri" panose="020F0502020204030204" pitchFamily="34" charset="0"/>
                  <a:ea typeface="Calibri" panose="020F0502020204030204" pitchFamily="34" charset="0"/>
                </a:rPr>
                <a:t>wires</a:t>
              </a:r>
            </a:p>
            <a:p>
              <a:endParaRPr lang="en-GB" sz="600" dirty="0">
                <a:latin typeface="Calibri" panose="020F0502020204030204" pitchFamily="34" charset="0"/>
                <a:ea typeface="Calibri" panose="020F050202020403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600" dirty="0">
                  <a:latin typeface="Calibri" panose="020F0502020204030204" pitchFamily="34" charset="0"/>
                  <a:ea typeface="Calibri" panose="020F0502020204030204" pitchFamily="34" charset="0"/>
                </a:rPr>
                <a:t> Critical current density (</a:t>
              </a:r>
              <a:r>
                <a:rPr lang="en-GB" sz="2600" dirty="0" err="1">
                  <a:latin typeface="Calibri" panose="020F0502020204030204" pitchFamily="34" charset="0"/>
                  <a:ea typeface="Calibri" panose="020F0502020204030204" pitchFamily="34" charset="0"/>
                </a:rPr>
                <a:t>J</a:t>
              </a:r>
              <a:r>
                <a:rPr lang="en-GB" sz="2600" baseline="-25000" dirty="0" err="1">
                  <a:latin typeface="Calibri" panose="020F0502020204030204" pitchFamily="34" charset="0"/>
                  <a:ea typeface="Calibri" panose="020F0502020204030204" pitchFamily="34" charset="0"/>
                </a:rPr>
                <a:t>c</a:t>
              </a:r>
              <a:r>
                <a:rPr lang="en-GB" sz="2600" dirty="0">
                  <a:latin typeface="Calibri" panose="020F0502020204030204" pitchFamily="34" charset="0"/>
                  <a:ea typeface="Calibri" panose="020F0502020204030204" pitchFamily="34" charset="0"/>
                </a:rPr>
                <a:t>) through reliable, simple and </a:t>
              </a:r>
              <a:r>
                <a:rPr lang="en-GB" sz="2600" dirty="0">
                  <a:solidFill>
                    <a:schemeClr val="accent1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scalable techniques </a:t>
              </a:r>
              <a:r>
                <a:rPr lang="en-GB" sz="2600" dirty="0">
                  <a:latin typeface="Calibri" panose="020F0502020204030204" pitchFamily="34" charset="0"/>
                  <a:ea typeface="Calibri" panose="020F0502020204030204" pitchFamily="34" charset="0"/>
                </a:rPr>
                <a:t>that could enable industrialization</a:t>
              </a:r>
              <a:endParaRPr lang="en-GB" sz="260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8932727-AE1A-2120-2117-97036854BACA}"/>
                </a:ext>
              </a:extLst>
            </p:cNvPr>
            <p:cNvSpPr/>
            <p:nvPr/>
          </p:nvSpPr>
          <p:spPr>
            <a:xfrm>
              <a:off x="-23149" y="3292839"/>
              <a:ext cx="4925122" cy="498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01638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GB" sz="26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Target </a:t>
              </a:r>
              <a:r>
                <a:rPr lang="en-GB" sz="26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Jc</a:t>
              </a:r>
              <a:r>
                <a:rPr lang="en-GB" sz="26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6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 </a:t>
              </a:r>
              <a:r>
                <a:rPr lang="en-GB" sz="26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10</a:t>
              </a:r>
              <a:r>
                <a:rPr lang="en-GB" sz="2600" b="1" baseline="300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GB" sz="26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A/mm</a:t>
              </a:r>
              <a:r>
                <a:rPr lang="en-GB" sz="2600" b="1" baseline="300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GB" sz="26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at 16 T </a:t>
              </a:r>
              <a:endParaRPr lang="en-GB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0EF33E9-DF27-657A-F09C-1C13366B9552}"/>
                </a:ext>
              </a:extLst>
            </p:cNvPr>
            <p:cNvSpPr/>
            <p:nvPr/>
          </p:nvSpPr>
          <p:spPr>
            <a:xfrm>
              <a:off x="142143" y="3814500"/>
              <a:ext cx="5587326" cy="10287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GB" sz="26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From </a:t>
              </a:r>
              <a:r>
                <a:rPr lang="en-GB" sz="2600" dirty="0">
                  <a:solidFill>
                    <a:schemeClr val="accen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mono </a:t>
              </a:r>
              <a:r>
                <a:rPr lang="en-GB" sz="2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to </a:t>
              </a:r>
              <a:r>
                <a:rPr lang="en-GB" sz="2600" dirty="0">
                  <a:solidFill>
                    <a:schemeClr val="accen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multi-filamentary wire</a:t>
              </a:r>
            </a:p>
            <a:p>
              <a:pPr marL="342900" indent="-34290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GB" sz="2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Target unit length </a:t>
              </a:r>
              <a:r>
                <a:rPr lang="en-GB" sz="2600" dirty="0">
                  <a:solidFill>
                    <a:schemeClr val="accen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 100 m</a:t>
              </a:r>
              <a:endParaRPr lang="en-GB" sz="26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F43AFA5-5B47-5FE6-4720-DC51C30E413B}"/>
              </a:ext>
            </a:extLst>
          </p:cNvPr>
          <p:cNvSpPr txBox="1"/>
          <p:nvPr/>
        </p:nvSpPr>
        <p:spPr>
          <a:xfrm>
            <a:off x="696000" y="1706782"/>
            <a:ext cx="5763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Iron Based Superconductors Laboratory</a:t>
            </a:r>
            <a:endParaRPr lang="en-GB" sz="2400" b="1" dirty="0">
              <a:solidFill>
                <a:srgbClr val="002060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923B2592-CDF8-3F86-8AC4-4A1052E2D413}"/>
              </a:ext>
            </a:extLst>
          </p:cNvPr>
          <p:cNvSpPr txBox="1">
            <a:spLocks/>
          </p:cNvSpPr>
          <p:nvPr/>
        </p:nvSpPr>
        <p:spPr>
          <a:xfrm>
            <a:off x="9666000" y="6512824"/>
            <a:ext cx="1517702" cy="232864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26 June 2023</a:t>
            </a:r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FC09EA06-7658-D8D2-5C34-17EEC5ACD55E}"/>
              </a:ext>
            </a:extLst>
          </p:cNvPr>
          <p:cNvSpPr txBox="1">
            <a:spLocks/>
          </p:cNvSpPr>
          <p:nvPr/>
        </p:nvSpPr>
        <p:spPr>
          <a:xfrm>
            <a:off x="1242000" y="6512824"/>
            <a:ext cx="4114800" cy="23286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fr-FR"/>
            </a:defPPr>
            <a:lvl1pPr marL="0" algn="l" defTabSz="914400" rtl="0" eaLnBrk="1" latinLnBrk="0" hangingPunct="1">
              <a:defRPr sz="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A. Ballarino, et al. | Superconducting Magnets &amp; Devices @CERN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3AEE31EE-D225-97BE-C0D8-F61DDE35A4C8}"/>
              </a:ext>
            </a:extLst>
          </p:cNvPr>
          <p:cNvSpPr txBox="1">
            <a:spLocks/>
          </p:cNvSpPr>
          <p:nvPr/>
        </p:nvSpPr>
        <p:spPr>
          <a:xfrm>
            <a:off x="11296800" y="6509231"/>
            <a:ext cx="155940" cy="232864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B5EA5A-BC32-A742-B11B-8E7414D5B535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99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CD3EB-99B4-A550-411B-49963DF45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BSCCO 2212 Wire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6C2EA95-AB8C-6DFE-1971-D54DB93ED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FCC Week – June 2023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B5D52B7-CF75-CEE3-A8F2-955DD6784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A. Ballarino – HTS Developments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1B728D-C897-24F7-445D-0315D5FB7A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7"/>
          <a:stretch/>
        </p:blipFill>
        <p:spPr>
          <a:xfrm>
            <a:off x="696000" y="1112888"/>
            <a:ext cx="10235763" cy="34726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BA4FD3-DAFD-DC04-C748-BAFE11109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227" y="4470542"/>
            <a:ext cx="6612151" cy="16002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5EB6C3-118F-3047-6CDE-E4CB5F5499FF}"/>
              </a:ext>
            </a:extLst>
          </p:cNvPr>
          <p:cNvSpPr txBox="1"/>
          <p:nvPr/>
        </p:nvSpPr>
        <p:spPr>
          <a:xfrm>
            <a:off x="1008197" y="6073791"/>
            <a:ext cx="5087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D. </a:t>
            </a:r>
            <a:r>
              <a:rPr lang="en-US" dirty="0" err="1"/>
              <a:t>Larbalestrier</a:t>
            </a:r>
            <a:r>
              <a:rPr lang="en-US" dirty="0"/>
              <a:t>, </a:t>
            </a:r>
            <a:r>
              <a:rPr lang="en-US" dirty="0" err="1"/>
              <a:t>HiTAT</a:t>
            </a:r>
            <a:r>
              <a:rPr lang="en-US" dirty="0"/>
              <a:t> Workshop, CERN, March 2023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49744-62A6-5980-2C07-AE00925A2015}"/>
              </a:ext>
            </a:extLst>
          </p:cNvPr>
          <p:cNvSpPr txBox="1">
            <a:spLocks/>
          </p:cNvSpPr>
          <p:nvPr/>
        </p:nvSpPr>
        <p:spPr>
          <a:xfrm>
            <a:off x="9666000" y="6512824"/>
            <a:ext cx="1517702" cy="232864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26 June 2023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CB6D82B-6520-3D03-054F-B1D9954A4681}"/>
              </a:ext>
            </a:extLst>
          </p:cNvPr>
          <p:cNvSpPr txBox="1">
            <a:spLocks/>
          </p:cNvSpPr>
          <p:nvPr/>
        </p:nvSpPr>
        <p:spPr>
          <a:xfrm>
            <a:off x="1242000" y="6512824"/>
            <a:ext cx="4114800" cy="23286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fr-FR"/>
            </a:defPPr>
            <a:lvl1pPr marL="0" algn="l" defTabSz="914400" rtl="0" eaLnBrk="1" latinLnBrk="0" hangingPunct="1">
              <a:defRPr sz="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A. Ballarino, et al. | Superconducting Magnets &amp; Devices @CERN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368991E-8180-4D0E-5BF4-E351405BC182}"/>
              </a:ext>
            </a:extLst>
          </p:cNvPr>
          <p:cNvSpPr txBox="1">
            <a:spLocks/>
          </p:cNvSpPr>
          <p:nvPr/>
        </p:nvSpPr>
        <p:spPr>
          <a:xfrm>
            <a:off x="11296800" y="6509231"/>
            <a:ext cx="155940" cy="232864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B5EA5A-BC32-A742-B11B-8E7414D5B535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774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90B51C82-0F38-CDDC-156C-DAA84CD88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HTS Conductor</a:t>
            </a:r>
            <a:endParaRPr lang="en-GB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46D89-5D74-7F00-E190-0F00EC703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00" y="1249378"/>
            <a:ext cx="10800000" cy="49275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Measurements required</a:t>
            </a:r>
            <a:r>
              <a:rPr lang="en-US" dirty="0"/>
              <a:t>:</a:t>
            </a:r>
          </a:p>
          <a:p>
            <a:pPr lvl="1"/>
            <a:r>
              <a:rPr lang="en-US" b="1" dirty="0"/>
              <a:t>Critical current </a:t>
            </a:r>
            <a:r>
              <a:rPr lang="en-US" dirty="0"/>
              <a:t>(</a:t>
            </a:r>
            <a:r>
              <a:rPr lang="en-US" dirty="0" err="1"/>
              <a:t>Ic</a:t>
            </a:r>
            <a:r>
              <a:rPr lang="en-US" dirty="0"/>
              <a:t>) at 4.2 K and at higher temperatures in external fields </a:t>
            </a:r>
            <a:br>
              <a:rPr lang="en-US" dirty="0"/>
            </a:br>
            <a:r>
              <a:rPr lang="en-US" dirty="0"/>
              <a:t>(B up to 20 T). Because of the anisotropy of these materials, the angular dependence </a:t>
            </a:r>
            <a:r>
              <a:rPr lang="en-US" b="1" dirty="0" err="1"/>
              <a:t>Ic</a:t>
            </a:r>
            <a:r>
              <a:rPr lang="en-US" b="1" dirty="0"/>
              <a:t>(T,B</a:t>
            </a:r>
            <a:r>
              <a:rPr lang="en-US" b="1" baseline="-25000" dirty="0">
                <a:sym typeface="Symbol" panose="05050102010706020507" pitchFamily="18" charset="2"/>
              </a:rPr>
              <a:t></a:t>
            </a:r>
            <a:r>
              <a:rPr lang="en-US" b="1" dirty="0"/>
              <a:t>)</a:t>
            </a:r>
            <a:r>
              <a:rPr lang="en-US" dirty="0"/>
              <a:t> has to be measured as well;</a:t>
            </a:r>
          </a:p>
          <a:p>
            <a:pPr lvl="1"/>
            <a:r>
              <a:rPr lang="en-US" b="1" dirty="0"/>
              <a:t>Magnetization measurements</a:t>
            </a:r>
            <a:r>
              <a:rPr lang="en-US" dirty="0"/>
              <a:t>;</a:t>
            </a:r>
          </a:p>
          <a:p>
            <a:pPr lvl="1"/>
            <a:r>
              <a:rPr lang="en-US" b="1" dirty="0"/>
              <a:t>Mechanical properties</a:t>
            </a:r>
            <a:r>
              <a:rPr lang="en-US" dirty="0"/>
              <a:t>;</a:t>
            </a:r>
          </a:p>
          <a:p>
            <a:pPr lvl="1"/>
            <a:r>
              <a:rPr lang="en-US" dirty="0"/>
              <a:t>Effect of </a:t>
            </a:r>
            <a:r>
              <a:rPr lang="en-US" b="1" dirty="0"/>
              <a:t>thermal cycles </a:t>
            </a:r>
            <a:r>
              <a:rPr lang="en-US" dirty="0"/>
              <a:t>on </a:t>
            </a:r>
            <a:r>
              <a:rPr lang="en-US" dirty="0" err="1"/>
              <a:t>Ic</a:t>
            </a:r>
            <a:r>
              <a:rPr lang="en-US" dirty="0"/>
              <a:t> and Tc;</a:t>
            </a:r>
          </a:p>
          <a:p>
            <a:pPr lvl="1"/>
            <a:r>
              <a:rPr lang="en-US" b="1" dirty="0"/>
              <a:t>Delamination </a:t>
            </a:r>
            <a:r>
              <a:rPr lang="en-US" dirty="0"/>
              <a:t>effects (inside the multi-layer structure);</a:t>
            </a:r>
          </a:p>
          <a:p>
            <a:pPr lvl="1"/>
            <a:r>
              <a:rPr lang="en-US" dirty="0"/>
              <a:t>Sensitivity to </a:t>
            </a:r>
            <a:r>
              <a:rPr lang="en-US" b="1" dirty="0"/>
              <a:t>impregnation processes</a:t>
            </a:r>
            <a:r>
              <a:rPr lang="en-US" dirty="0"/>
              <a:t>;</a:t>
            </a:r>
          </a:p>
          <a:p>
            <a:pPr lvl="1"/>
            <a:r>
              <a:rPr lang="en-US" b="1" dirty="0"/>
              <a:t>Homogeneity of properties </a:t>
            </a:r>
            <a:r>
              <a:rPr lang="en-US" dirty="0"/>
              <a:t>along long lengths;</a:t>
            </a:r>
          </a:p>
          <a:p>
            <a:pPr lvl="1"/>
            <a:r>
              <a:rPr lang="en-US" dirty="0"/>
              <a:t>QC for </a:t>
            </a:r>
            <a:r>
              <a:rPr lang="en-US" b="1" dirty="0"/>
              <a:t>identification of defects </a:t>
            </a:r>
            <a:r>
              <a:rPr lang="en-US" dirty="0"/>
              <a:t>(on the tape, before use in cables/coils);</a:t>
            </a:r>
          </a:p>
          <a:p>
            <a:pPr lvl="1"/>
            <a:r>
              <a:rPr lang="en-US" b="1" dirty="0"/>
              <a:t>Thermal properties</a:t>
            </a:r>
            <a:r>
              <a:rPr lang="en-US" dirty="0"/>
              <a:t>;</a:t>
            </a:r>
          </a:p>
          <a:p>
            <a:pPr lvl="1"/>
            <a:r>
              <a:rPr lang="en-US" dirty="0"/>
              <a:t>Quench characteristics and </a:t>
            </a:r>
            <a:r>
              <a:rPr lang="en-US" b="1" dirty="0"/>
              <a:t>protection aspects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939EA0-E41A-4431-321C-F43120ADAB3B}"/>
              </a:ext>
            </a:extLst>
          </p:cNvPr>
          <p:cNvSpPr txBox="1"/>
          <p:nvPr/>
        </p:nvSpPr>
        <p:spPr>
          <a:xfrm>
            <a:off x="632754" y="5930744"/>
            <a:ext cx="11184518" cy="461665"/>
          </a:xfrm>
          <a:prstGeom prst="rect">
            <a:avLst/>
          </a:prstGeom>
          <a:solidFill>
            <a:schemeClr val="accent1">
              <a:alpha val="39000"/>
            </a:schemeClr>
          </a:solidFill>
          <a:ln w="317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This information is an input for development of cables and coils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90CBFB-0835-85AC-39EA-049E9A8DC541}"/>
              </a:ext>
            </a:extLst>
          </p:cNvPr>
          <p:cNvSpPr txBox="1">
            <a:spLocks/>
          </p:cNvSpPr>
          <p:nvPr/>
        </p:nvSpPr>
        <p:spPr>
          <a:xfrm>
            <a:off x="9666000" y="6512824"/>
            <a:ext cx="1517702" cy="232864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26 June 2023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52E4475-1292-8D95-F105-F27E5CB0C8E7}"/>
              </a:ext>
            </a:extLst>
          </p:cNvPr>
          <p:cNvSpPr txBox="1">
            <a:spLocks/>
          </p:cNvSpPr>
          <p:nvPr/>
        </p:nvSpPr>
        <p:spPr>
          <a:xfrm>
            <a:off x="1242000" y="6512824"/>
            <a:ext cx="4114800" cy="23286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fr-FR"/>
            </a:defPPr>
            <a:lvl1pPr marL="0" algn="l" defTabSz="914400" rtl="0" eaLnBrk="1" latinLnBrk="0" hangingPunct="1">
              <a:defRPr sz="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A. Ballarino, et al. | Superconducting Magnets &amp; Devices @CERN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AE4EDB-161C-2F3D-15FC-40B1E595C379}"/>
              </a:ext>
            </a:extLst>
          </p:cNvPr>
          <p:cNvSpPr txBox="1">
            <a:spLocks/>
          </p:cNvSpPr>
          <p:nvPr/>
        </p:nvSpPr>
        <p:spPr>
          <a:xfrm>
            <a:off x="11296800" y="6509231"/>
            <a:ext cx="155940" cy="232864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B5EA5A-BC32-A742-B11B-8E7414D5B535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91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F3938722-AB23-C79F-8514-B69EC32D7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Develop and qualify HTS cables</a:t>
            </a:r>
            <a:endParaRPr lang="en-GB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B0B7274-4B64-BF5F-F56B-DF2B471E2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00" y="1339913"/>
            <a:ext cx="10800000" cy="48370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Conceive</a:t>
            </a:r>
            <a:r>
              <a:rPr lang="en-US" dirty="0"/>
              <a:t> and </a:t>
            </a:r>
            <a:r>
              <a:rPr lang="en-US" b="1" dirty="0"/>
              <a:t>qualify novel cable layouts. </a:t>
            </a:r>
            <a:r>
              <a:rPr lang="en-US" dirty="0"/>
              <a:t>Start with stacks of tapes, understand limitations and evolve toward different geometries (need for twisting, transposition,…).</a:t>
            </a:r>
            <a:r>
              <a:rPr lang="en-GB" dirty="0"/>
              <a:t> Move from concepts (few meters) to prototypes (up to </a:t>
            </a:r>
            <a:r>
              <a:rPr lang="en-GB" dirty="0">
                <a:sym typeface="Symbol" panose="05050102010706020507" pitchFamily="18" charset="2"/>
              </a:rPr>
              <a:t> 30 m)</a:t>
            </a:r>
            <a:r>
              <a:rPr lang="en-GB" dirty="0"/>
              <a:t> first and then to long (&gt; 100 m) lengths</a:t>
            </a:r>
            <a:endParaRPr lang="en-US" dirty="0"/>
          </a:p>
          <a:p>
            <a:r>
              <a:rPr lang="en-US" dirty="0"/>
              <a:t>Tackle electrical insulation vs protection aspects and prove feasibility of electrically </a:t>
            </a:r>
            <a:r>
              <a:rPr lang="en-US" b="1" dirty="0">
                <a:solidFill>
                  <a:srgbClr val="FF0000"/>
                </a:solidFill>
              </a:rPr>
              <a:t>insulated cables </a:t>
            </a:r>
          </a:p>
          <a:p>
            <a:r>
              <a:rPr lang="en-US" dirty="0"/>
              <a:t>Address </a:t>
            </a:r>
            <a:r>
              <a:rPr lang="en-US" b="1" dirty="0"/>
              <a:t>quench detection </a:t>
            </a:r>
            <a:r>
              <a:rPr lang="en-US" dirty="0"/>
              <a:t>and </a:t>
            </a:r>
            <a:r>
              <a:rPr lang="en-US" b="1" dirty="0">
                <a:solidFill>
                  <a:srgbClr val="FF0000"/>
                </a:solidFill>
              </a:rPr>
              <a:t>quench protection </a:t>
            </a:r>
            <a:r>
              <a:rPr lang="en-US" dirty="0"/>
              <a:t>aspects</a:t>
            </a:r>
          </a:p>
          <a:p>
            <a:r>
              <a:rPr lang="en-US" dirty="0"/>
              <a:t>Address </a:t>
            </a:r>
            <a:r>
              <a:rPr lang="en-US" b="1" dirty="0">
                <a:solidFill>
                  <a:srgbClr val="FF0000"/>
                </a:solidFill>
              </a:rPr>
              <a:t>field quality </a:t>
            </a:r>
            <a:r>
              <a:rPr lang="en-US" dirty="0"/>
              <a:t>aspects </a:t>
            </a:r>
          </a:p>
          <a:p>
            <a:r>
              <a:rPr lang="en-US" dirty="0"/>
              <a:t>Address </a:t>
            </a:r>
            <a:r>
              <a:rPr lang="en-US" b="1" dirty="0"/>
              <a:t>mechanical aspects</a:t>
            </a:r>
            <a:r>
              <a:rPr lang="en-US" dirty="0"/>
              <a:t> </a:t>
            </a:r>
          </a:p>
          <a:p>
            <a:r>
              <a:rPr lang="en-US" dirty="0"/>
              <a:t>Address </a:t>
            </a:r>
            <a:r>
              <a:rPr lang="en-US" b="1" dirty="0"/>
              <a:t>robustness/</a:t>
            </a:r>
            <a:r>
              <a:rPr lang="en-US" b="1" dirty="0" err="1"/>
              <a:t>windability</a:t>
            </a:r>
            <a:r>
              <a:rPr lang="en-US" dirty="0"/>
              <a:t> for use in coils</a:t>
            </a:r>
          </a:p>
          <a:p>
            <a:r>
              <a:rPr lang="en-US" b="1" dirty="0"/>
              <a:t>Target performance </a:t>
            </a:r>
            <a:r>
              <a:rPr lang="en-US" dirty="0"/>
              <a:t>at </a:t>
            </a:r>
            <a:r>
              <a:rPr lang="en-US" b="1" dirty="0">
                <a:solidFill>
                  <a:srgbClr val="0070C0"/>
                </a:solidFill>
              </a:rPr>
              <a:t>20 T</a:t>
            </a:r>
            <a:r>
              <a:rPr lang="en-US" dirty="0"/>
              <a:t>, </a:t>
            </a:r>
            <a:r>
              <a:rPr lang="en-US" b="1" dirty="0">
                <a:solidFill>
                  <a:srgbClr val="0070C0"/>
                </a:solidFill>
              </a:rPr>
              <a:t>4.2 K </a:t>
            </a:r>
            <a:r>
              <a:rPr lang="en-US" b="1" dirty="0"/>
              <a:t>and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>
                <a:solidFill>
                  <a:srgbClr val="0070C0"/>
                </a:solidFill>
                <a:sym typeface="Symbol" panose="05050102010706020507" pitchFamily="18" charset="2"/>
              </a:rPr>
              <a:t></a:t>
            </a:r>
            <a:r>
              <a:rPr lang="en-US" b="1" dirty="0">
                <a:solidFill>
                  <a:srgbClr val="0070C0"/>
                </a:solidFill>
              </a:rPr>
              <a:t> 10 K</a:t>
            </a:r>
            <a:r>
              <a:rPr lang="en-US" dirty="0"/>
              <a:t>: </a:t>
            </a:r>
            <a:r>
              <a:rPr lang="en-US" b="1" dirty="0">
                <a:solidFill>
                  <a:srgbClr val="FF0000"/>
                </a:solidFill>
              </a:rPr>
              <a:t>10 kA</a:t>
            </a:r>
          </a:p>
          <a:p>
            <a:r>
              <a:rPr lang="en-US" dirty="0"/>
              <a:t>Required a qualification </a:t>
            </a:r>
            <a:r>
              <a:rPr lang="en-US" b="1" dirty="0"/>
              <a:t>test campaign</a:t>
            </a:r>
            <a:r>
              <a:rPr lang="en-US" dirty="0"/>
              <a:t> – and purpose-built experimental set-ups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0F03750-F947-60C5-1047-2E26E96FA56B}"/>
              </a:ext>
            </a:extLst>
          </p:cNvPr>
          <p:cNvSpPr txBox="1">
            <a:spLocks/>
          </p:cNvSpPr>
          <p:nvPr/>
        </p:nvSpPr>
        <p:spPr>
          <a:xfrm>
            <a:off x="9666000" y="6512824"/>
            <a:ext cx="1517702" cy="232864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26 June 2023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2DA9F67-90E0-097A-2DEE-3B584E4F0A0B}"/>
              </a:ext>
            </a:extLst>
          </p:cNvPr>
          <p:cNvSpPr txBox="1">
            <a:spLocks/>
          </p:cNvSpPr>
          <p:nvPr/>
        </p:nvSpPr>
        <p:spPr>
          <a:xfrm>
            <a:off x="1242000" y="6512824"/>
            <a:ext cx="4114800" cy="23286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fr-FR"/>
            </a:defPPr>
            <a:lvl1pPr marL="0" algn="l" defTabSz="914400" rtl="0" eaLnBrk="1" latinLnBrk="0" hangingPunct="1">
              <a:defRPr sz="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A. Ballarino, et al. | Superconducting Magnets &amp; Devices @CERN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ECEEC-D6E9-5DE7-93AE-5FD230292DAF}"/>
              </a:ext>
            </a:extLst>
          </p:cNvPr>
          <p:cNvSpPr txBox="1">
            <a:spLocks/>
          </p:cNvSpPr>
          <p:nvPr/>
        </p:nvSpPr>
        <p:spPr>
          <a:xfrm>
            <a:off x="11296800" y="6509231"/>
            <a:ext cx="155940" cy="232864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B5EA5A-BC32-A742-B11B-8E7414D5B535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75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436" y="1030942"/>
            <a:ext cx="7768234" cy="548188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891567E-C22C-A213-47B3-78BBEFFFC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999" y="465591"/>
            <a:ext cx="11408483" cy="1116849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Fresca 2 at CERN – The superconductors laboratory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6E3A3EC-B478-87A2-C1AD-B46FD5722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FCC Week – June 2023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3556E7A-4AD2-DE24-109F-D6F98D334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A. Ballarino – HTS Developments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CF3A84-4E3F-FC49-76B4-4DB71D4F5BEA}"/>
              </a:ext>
            </a:extLst>
          </p:cNvPr>
          <p:cNvSpPr txBox="1"/>
          <p:nvPr/>
        </p:nvSpPr>
        <p:spPr>
          <a:xfrm>
            <a:off x="7859211" y="1873831"/>
            <a:ext cx="4155310" cy="2246769"/>
          </a:xfrm>
          <a:prstGeom prst="rect">
            <a:avLst/>
          </a:prstGeom>
          <a:solidFill>
            <a:srgbClr val="CCCCFF">
              <a:alpha val="81000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/>
              <a:t>Background field: </a:t>
            </a:r>
            <a:r>
              <a:rPr lang="en-US" sz="2000" b="1" dirty="0"/>
              <a:t>13 T </a:t>
            </a:r>
            <a:r>
              <a:rPr lang="en-US" sz="2000" dirty="0"/>
              <a:t>nominal (15 T ultimate)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/>
              <a:t>CERN/CEA Nb</a:t>
            </a:r>
            <a:r>
              <a:rPr lang="en-US" sz="2000" baseline="-25000" dirty="0"/>
              <a:t>3</a:t>
            </a:r>
            <a:r>
              <a:rPr lang="en-US" sz="2000" dirty="0"/>
              <a:t>Sn block-coil dipole (EU EUCARD project)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/>
              <a:t>Aperture: 100 mm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/>
              <a:t>1.9 K, 4.2 K and variable temperature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1C4DB-841C-5551-EDB4-3EBB38045BE8}"/>
              </a:ext>
            </a:extLst>
          </p:cNvPr>
          <p:cNvSpPr txBox="1">
            <a:spLocks/>
          </p:cNvSpPr>
          <p:nvPr/>
        </p:nvSpPr>
        <p:spPr>
          <a:xfrm>
            <a:off x="9666000" y="6512824"/>
            <a:ext cx="1517702" cy="232864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26 June 2023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4299B27-197E-D751-25AF-6446D0567CE2}"/>
              </a:ext>
            </a:extLst>
          </p:cNvPr>
          <p:cNvSpPr txBox="1">
            <a:spLocks/>
          </p:cNvSpPr>
          <p:nvPr/>
        </p:nvSpPr>
        <p:spPr>
          <a:xfrm>
            <a:off x="1242000" y="6512824"/>
            <a:ext cx="4114800" cy="23286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fr-FR"/>
            </a:defPPr>
            <a:lvl1pPr marL="0" algn="l" defTabSz="914400" rtl="0" eaLnBrk="1" latinLnBrk="0" hangingPunct="1">
              <a:defRPr sz="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A. Ballarino, et al. | Superconducting Magnets &amp; Devices @CERN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942C44F-E10C-112E-5415-466C61ADF562}"/>
              </a:ext>
            </a:extLst>
          </p:cNvPr>
          <p:cNvSpPr txBox="1">
            <a:spLocks/>
          </p:cNvSpPr>
          <p:nvPr/>
        </p:nvSpPr>
        <p:spPr>
          <a:xfrm>
            <a:off x="11296800" y="6509231"/>
            <a:ext cx="155940" cy="232864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B5EA5A-BC32-A742-B11B-8E7414D5B535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2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66846C-2CC3-4C0B-9FCB-E599158D9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125122"/>
            <a:ext cx="11376024" cy="4909121"/>
          </a:xfrm>
        </p:spPr>
        <p:txBody>
          <a:bodyPr/>
          <a:lstStyle/>
          <a:p>
            <a:r>
              <a:rPr lang="en-US" sz="1800" b="0" dirty="0"/>
              <a:t>HFM magnet technology implies the critical need of a </a:t>
            </a:r>
            <a:r>
              <a:rPr lang="en-US" sz="1800" dirty="0"/>
              <a:t>rigorous and systematic methodology</a:t>
            </a:r>
            <a:r>
              <a:rPr lang="en-US" sz="1800" b="0" dirty="0"/>
              <a:t> and the importance of following </a:t>
            </a:r>
            <a:r>
              <a:rPr lang="en-US" sz="1800" b="1" dirty="0">
                <a:solidFill>
                  <a:srgbClr val="00B0F0"/>
                </a:solidFill>
              </a:rPr>
              <a:t>good engineering practices </a:t>
            </a:r>
            <a:r>
              <a:rPr lang="en-US" sz="1800" b="0" dirty="0"/>
              <a:t>at all stages of the process</a:t>
            </a:r>
          </a:p>
          <a:p>
            <a:pPr lvl="1">
              <a:buFont typeface="Arial" panose="020B0604020202020204" pitchFamily="34" charset="0"/>
              <a:buChar char="‒"/>
            </a:pPr>
            <a:r>
              <a:rPr lang="en-US" dirty="0"/>
              <a:t>Design should be done consistently </a:t>
            </a:r>
            <a:r>
              <a:rPr lang="en-US" b="1" dirty="0">
                <a:solidFill>
                  <a:srgbClr val="00B0F0"/>
                </a:solidFill>
              </a:rPr>
              <a:t>integrating from the start all requirements/constraints </a:t>
            </a:r>
            <a:r>
              <a:rPr lang="en-US" dirty="0"/>
              <a:t>imposed by the manufacture and operation of the </a:t>
            </a:r>
            <a:r>
              <a:rPr lang="en-US" b="1" dirty="0">
                <a:solidFill>
                  <a:srgbClr val="00B0F0"/>
                </a:solidFill>
              </a:rPr>
              <a:t>final product</a:t>
            </a:r>
            <a:r>
              <a:rPr lang="en-US" b="1" dirty="0"/>
              <a:t>; </a:t>
            </a:r>
            <a:r>
              <a:rPr lang="en-US" dirty="0"/>
              <a:t>it is always better to </a:t>
            </a:r>
            <a:r>
              <a:rPr lang="en-US" b="1" dirty="0">
                <a:solidFill>
                  <a:srgbClr val="00B0F0"/>
                </a:solidFill>
              </a:rPr>
              <a:t>decouple the functions</a:t>
            </a:r>
            <a:r>
              <a:rPr lang="en-US" b="1" dirty="0"/>
              <a:t>;</a:t>
            </a:r>
          </a:p>
          <a:p>
            <a:pPr lvl="1">
              <a:buFont typeface="Arial" panose="020B0604020202020204" pitchFamily="34" charset="0"/>
              <a:buChar char="‒"/>
            </a:pPr>
            <a:r>
              <a:rPr lang="en-US" b="1" dirty="0">
                <a:solidFill>
                  <a:srgbClr val="00B0F0"/>
                </a:solidFill>
              </a:rPr>
              <a:t>Design and assembly processes </a:t>
            </a:r>
            <a:r>
              <a:rPr lang="en-US" dirty="0"/>
              <a:t>should be done to maximize contingency and </a:t>
            </a:r>
            <a:r>
              <a:rPr lang="en-US" b="1" dirty="0">
                <a:solidFill>
                  <a:srgbClr val="00B0F0"/>
                </a:solidFill>
              </a:rPr>
              <a:t>avoid eating margins</a:t>
            </a:r>
            <a:r>
              <a:rPr lang="en-US" dirty="0">
                <a:solidFill>
                  <a:srgbClr val="000002"/>
                </a:solidFill>
              </a:rPr>
              <a:t>;</a:t>
            </a:r>
          </a:p>
          <a:p>
            <a:pPr lvl="1">
              <a:buFont typeface="Arial" panose="020B0604020202020204" pitchFamily="34" charset="0"/>
              <a:buChar char="‒"/>
            </a:pPr>
            <a:r>
              <a:rPr lang="en-US" dirty="0"/>
              <a:t>There should be a </a:t>
            </a:r>
            <a:r>
              <a:rPr lang="en-US" b="1" dirty="0"/>
              <a:t>rigorous </a:t>
            </a:r>
            <a:r>
              <a:rPr lang="en-US" b="1" dirty="0">
                <a:solidFill>
                  <a:srgbClr val="00B0F0"/>
                </a:solidFill>
              </a:rPr>
              <a:t>and systematic program </a:t>
            </a:r>
            <a:r>
              <a:rPr lang="en-US" dirty="0"/>
              <a:t>to qualify and validate </a:t>
            </a:r>
            <a:r>
              <a:rPr lang="en-US" b="1" dirty="0">
                <a:solidFill>
                  <a:srgbClr val="00B0F0"/>
                </a:solidFill>
              </a:rPr>
              <a:t>key material and design/assembly features</a:t>
            </a:r>
            <a:r>
              <a:rPr lang="en-US" dirty="0"/>
              <a:t> through </a:t>
            </a:r>
            <a:r>
              <a:rPr lang="en-US" b="1" dirty="0">
                <a:solidFill>
                  <a:srgbClr val="00B0F0"/>
                </a:solidFill>
              </a:rPr>
              <a:t>mock-ups, short models and full-size prototypes</a:t>
            </a:r>
            <a:r>
              <a:rPr lang="en-US" b="1" dirty="0"/>
              <a:t>; </a:t>
            </a:r>
            <a:r>
              <a:rPr lang="en-US" dirty="0"/>
              <a:t>such program costs much less than </a:t>
            </a:r>
            <a:r>
              <a:rPr lang="en-US" b="1" dirty="0">
                <a:solidFill>
                  <a:srgbClr val="00B0F0"/>
                </a:solidFill>
              </a:rPr>
              <a:t>recovery or crash programs</a:t>
            </a:r>
            <a:r>
              <a:rPr lang="en-US" dirty="0"/>
              <a:t>; </a:t>
            </a:r>
            <a:r>
              <a:rPr lang="en-US" b="1" dirty="0">
                <a:solidFill>
                  <a:srgbClr val="00B0F0"/>
                </a:solidFill>
              </a:rPr>
              <a:t>post-mortem analyses </a:t>
            </a:r>
            <a:r>
              <a:rPr lang="en-US" dirty="0"/>
              <a:t>can prove invaluable.</a:t>
            </a:r>
            <a:r>
              <a:rPr lang="en-US" b="1" dirty="0"/>
              <a:t> </a:t>
            </a:r>
          </a:p>
          <a:p>
            <a:pPr lvl="1">
              <a:buFont typeface="Arial" panose="020B0604020202020204" pitchFamily="34" charset="0"/>
              <a:buChar char="‒"/>
            </a:pPr>
            <a:r>
              <a:rPr lang="en-US" dirty="0"/>
              <a:t>Qualification and validation call for </a:t>
            </a:r>
            <a:r>
              <a:rPr lang="en-US" b="1" dirty="0">
                <a:solidFill>
                  <a:srgbClr val="00B0F0"/>
                </a:solidFill>
              </a:rPr>
              <a:t>suitable instrumentation and procedures</a:t>
            </a:r>
            <a:r>
              <a:rPr lang="en-US" dirty="0">
                <a:solidFill>
                  <a:srgbClr val="000002"/>
                </a:solidFill>
              </a:rPr>
              <a:t>; </a:t>
            </a:r>
            <a:r>
              <a:rPr lang="en-US" dirty="0"/>
              <a:t>the instrumentation should be adapted to what </a:t>
            </a:r>
            <a:r>
              <a:rPr lang="en-US" b="1" dirty="0">
                <a:solidFill>
                  <a:srgbClr val="00B0F0"/>
                </a:solidFill>
              </a:rPr>
              <a:t>one needs to measure </a:t>
            </a:r>
            <a:r>
              <a:rPr lang="en-US" dirty="0"/>
              <a:t>and not the other way around;</a:t>
            </a:r>
          </a:p>
          <a:p>
            <a:pPr lvl="1">
              <a:buFont typeface="Arial" panose="020B0604020202020204" pitchFamily="34" charset="0"/>
              <a:buChar char="‒"/>
            </a:pPr>
            <a:r>
              <a:rPr lang="en-US" dirty="0"/>
              <a:t>It is critical to have available </a:t>
            </a:r>
            <a:r>
              <a:rPr lang="en-US" b="1" dirty="0">
                <a:solidFill>
                  <a:srgbClr val="00B0F0"/>
                </a:solidFill>
              </a:rPr>
              <a:t>FE models </a:t>
            </a:r>
            <a:r>
              <a:rPr lang="en-US" dirty="0"/>
              <a:t>and to keep updating them at all stages; these models are </a:t>
            </a:r>
            <a:r>
              <a:rPr lang="en-US" b="1" dirty="0">
                <a:solidFill>
                  <a:srgbClr val="00B0F0"/>
                </a:solidFill>
              </a:rPr>
              <a:t>not only meant to justify design choices </a:t>
            </a:r>
            <a:r>
              <a:rPr lang="en-US" dirty="0"/>
              <a:t>but also to </a:t>
            </a:r>
            <a:r>
              <a:rPr lang="en-US" b="1" dirty="0">
                <a:solidFill>
                  <a:srgbClr val="00B0F0"/>
                </a:solidFill>
              </a:rPr>
              <a:t>identify/analyze issues</a:t>
            </a:r>
            <a:r>
              <a:rPr lang="en-US" dirty="0"/>
              <a:t>;</a:t>
            </a:r>
            <a:r>
              <a:rPr lang="en-US" b="1" dirty="0"/>
              <a:t> </a:t>
            </a:r>
          </a:p>
          <a:p>
            <a:pPr lvl="1">
              <a:buFont typeface="Arial" panose="020B0604020202020204" pitchFamily="34" charset="0"/>
              <a:buChar char="‒"/>
            </a:pPr>
            <a:r>
              <a:rPr lang="en-US" dirty="0"/>
              <a:t>if </a:t>
            </a:r>
            <a:r>
              <a:rPr lang="en-US" b="1" dirty="0">
                <a:solidFill>
                  <a:srgbClr val="00B0F0"/>
                </a:solidFill>
              </a:rPr>
              <a:t>size</a:t>
            </a:r>
            <a:r>
              <a:rPr lang="en-US" dirty="0"/>
              <a:t> is a potential issue, </a:t>
            </a:r>
            <a:r>
              <a:rPr lang="en-US" b="1" dirty="0">
                <a:solidFill>
                  <a:srgbClr val="00B0F0"/>
                </a:solidFill>
              </a:rPr>
              <a:t>scalability</a:t>
            </a:r>
            <a:r>
              <a:rPr lang="en-US" dirty="0"/>
              <a:t> should be assessed in a proper manner early enough in the project;</a:t>
            </a:r>
          </a:p>
          <a:p>
            <a:pPr lvl="1">
              <a:buFont typeface="Arial" panose="020B0604020202020204" pitchFamily="34" charset="0"/>
              <a:buChar char="‒"/>
            </a:pPr>
            <a:r>
              <a:rPr lang="en-US" b="1" dirty="0">
                <a:solidFill>
                  <a:srgbClr val="00B0F0"/>
                </a:solidFill>
              </a:rPr>
              <a:t>Test of individual coils </a:t>
            </a:r>
            <a:r>
              <a:rPr lang="en-US" dirty="0"/>
              <a:t>(</a:t>
            </a:r>
            <a:r>
              <a:rPr lang="en-US" i="1" dirty="0"/>
              <a:t>e.g.</a:t>
            </a:r>
            <a:r>
              <a:rPr lang="en-US" dirty="0"/>
              <a:t>, in mirror configuration) can enable </a:t>
            </a:r>
            <a:r>
              <a:rPr lang="en-US" b="1" dirty="0">
                <a:solidFill>
                  <a:srgbClr val="00B0F0"/>
                </a:solidFill>
              </a:rPr>
              <a:t>fast turnaround</a:t>
            </a:r>
            <a:r>
              <a:rPr lang="en-US" dirty="0">
                <a:solidFill>
                  <a:schemeClr val="tx2"/>
                </a:solidFill>
              </a:rPr>
              <a:t>;</a:t>
            </a:r>
          </a:p>
          <a:p>
            <a:pPr lvl="1">
              <a:buFont typeface="Arial" panose="020B0604020202020204" pitchFamily="34" charset="0"/>
              <a:buChar char="‒"/>
            </a:pPr>
            <a:r>
              <a:rPr lang="en-US" b="1" dirty="0">
                <a:solidFill>
                  <a:srgbClr val="00B0F0"/>
                </a:solidFill>
              </a:rPr>
              <a:t>Do not procrastinate </a:t>
            </a:r>
            <a:r>
              <a:rPr lang="en-US" dirty="0"/>
              <a:t>when confronted with </a:t>
            </a:r>
            <a:r>
              <a:rPr lang="en-US" b="1" dirty="0">
                <a:solidFill>
                  <a:srgbClr val="00B0F0"/>
                </a:solidFill>
              </a:rPr>
              <a:t>discrepancies or unexpected results</a:t>
            </a:r>
            <a:r>
              <a:rPr lang="en-US" dirty="0">
                <a:solidFill>
                  <a:srgbClr val="000002"/>
                </a:solidFill>
              </a:rPr>
              <a:t>:</a:t>
            </a:r>
            <a:r>
              <a:rPr lang="en-US" b="1" dirty="0"/>
              <a:t> </a:t>
            </a:r>
            <a:r>
              <a:rPr lang="en-US" dirty="0"/>
              <a:t>they rarely heal themselves naturally and are likely to come back and turn into </a:t>
            </a:r>
            <a:r>
              <a:rPr lang="en-US" b="1" dirty="0">
                <a:solidFill>
                  <a:srgbClr val="00B0F0"/>
                </a:solidFill>
              </a:rPr>
              <a:t>more severe issues later on</a:t>
            </a:r>
            <a:r>
              <a:rPr lang="en-US" dirty="0">
                <a:solidFill>
                  <a:srgbClr val="000002"/>
                </a:solidFill>
              </a:rPr>
              <a:t>.</a:t>
            </a:r>
          </a:p>
          <a:p>
            <a:pPr lvl="1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D29E17-F594-4C81-B336-87887590C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542822" cy="1065742"/>
          </a:xfrm>
        </p:spPr>
        <p:txBody>
          <a:bodyPr/>
          <a:lstStyle/>
          <a:p>
            <a:r>
              <a:rPr lang="en-US" sz="3200" dirty="0"/>
              <a:t>Good Engineering Practices</a:t>
            </a:r>
            <a:endParaRPr lang="en-GB" sz="3200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37D438B-E3AC-6A8B-4D3F-5E149433A8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453393"/>
            <a:ext cx="1517702" cy="246512"/>
          </a:xfrm>
        </p:spPr>
        <p:txBody>
          <a:bodyPr/>
          <a:lstStyle/>
          <a:p>
            <a:pPr algn="ctr"/>
            <a:r>
              <a:rPr lang="en-US" dirty="0"/>
              <a:t>26 June 2023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6638C40-E886-63F7-84E3-B98A651AD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2000" y="6453393"/>
            <a:ext cx="4114800" cy="246512"/>
          </a:xfrm>
        </p:spPr>
        <p:txBody>
          <a:bodyPr/>
          <a:lstStyle/>
          <a:p>
            <a:r>
              <a:rPr lang="en-US" sz="1000" dirty="0"/>
              <a:t>A. Devred, </a:t>
            </a:r>
            <a:r>
              <a:rPr lang="en-US" sz="1000" i="1" dirty="0"/>
              <a:t>et al.</a:t>
            </a:r>
            <a:r>
              <a:rPr lang="en-US" sz="1000" dirty="0"/>
              <a:t> | Superconducting Magnets &amp; Devices @CERN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690A701-81AA-FDB1-9337-681DBB371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800" y="6453393"/>
            <a:ext cx="215082" cy="246512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49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CBB4D82-78B3-80FE-9265-ACE5753AC799}"/>
              </a:ext>
            </a:extLst>
          </p:cNvPr>
          <p:cNvSpPr txBox="1">
            <a:spLocks/>
          </p:cNvSpPr>
          <p:nvPr/>
        </p:nvSpPr>
        <p:spPr>
          <a:xfrm>
            <a:off x="507259" y="1126800"/>
            <a:ext cx="5063361" cy="51887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</a:pP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</a:rPr>
              <a:t>Design 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is nearly completed.</a:t>
            </a:r>
          </a:p>
          <a:p>
            <a:pPr>
              <a:spcBef>
                <a:spcPts val="800"/>
              </a:spcBef>
            </a:pP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The electromagnetic design was carried out using the 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</a:rPr>
              <a:t>CERN-based Roxie software; 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the optimization includes </a:t>
            </a:r>
          </a:p>
          <a:p>
            <a:pPr lvl="1">
              <a:spcBef>
                <a:spcPts val="300"/>
              </a:spcBef>
              <a:buFont typeface="Arial" panose="020B0604020202020204" pitchFamily="34" charset="0"/>
              <a:buChar char="‒"/>
            </a:pPr>
            <a:r>
              <a:rPr lang="en-GB" sz="1600" b="1" dirty="0">
                <a:solidFill>
                  <a:srgbClr val="61C4D3"/>
                </a:solidFill>
                <a:cs typeface="Times New Roman" panose="02020603050405020304" pitchFamily="18" charset="0"/>
              </a:rPr>
              <a:t>field harmonic correction </a:t>
            </a:r>
            <a:r>
              <a:rPr lang="en-GB" sz="1600" b="0" dirty="0">
                <a:solidFill>
                  <a:schemeClr val="tx2"/>
                </a:solidFill>
                <a:cs typeface="Times New Roman" panose="02020603050405020304" pitchFamily="18" charset="0"/>
              </a:rPr>
              <a:t>to account </a:t>
            </a:r>
            <a:r>
              <a:rPr lang="en-GB" sz="1600" b="1" dirty="0">
                <a:solidFill>
                  <a:srgbClr val="61C4D3"/>
                </a:solidFill>
                <a:cs typeface="Times New Roman" panose="02020603050405020304" pitchFamily="18" charset="0"/>
              </a:rPr>
              <a:t>for curvature;</a:t>
            </a:r>
            <a:r>
              <a:rPr lang="en-GB" sz="1600" dirty="0">
                <a:solidFill>
                  <a:srgbClr val="61C4D3"/>
                </a:solidFill>
                <a:cs typeface="Times New Roman" panose="02020603050405020304" pitchFamily="18" charset="0"/>
              </a:rPr>
              <a:t> </a:t>
            </a:r>
          </a:p>
          <a:p>
            <a:pPr lvl="1">
              <a:spcBef>
                <a:spcPts val="300"/>
              </a:spcBef>
              <a:buFont typeface="Arial" panose="020B0604020202020204" pitchFamily="34" charset="0"/>
              <a:buChar char="‒"/>
            </a:pPr>
            <a:r>
              <a:rPr lang="en-GB" sz="1600" b="1" dirty="0">
                <a:solidFill>
                  <a:srgbClr val="E87F5E"/>
                </a:solidFill>
                <a:cs typeface="Times New Roman" panose="02020603050405020304" pitchFamily="18" charset="0"/>
              </a:rPr>
              <a:t>fading winding pitch </a:t>
            </a:r>
            <a:r>
              <a:rPr lang="en-GB" sz="1600" b="0" dirty="0">
                <a:solidFill>
                  <a:schemeClr val="tx2"/>
                </a:solidFill>
                <a:cs typeface="Times New Roman" panose="02020603050405020304" pitchFamily="18" charset="0"/>
              </a:rPr>
              <a:t>to reduce </a:t>
            </a:r>
            <a:r>
              <a:rPr lang="en-GB" sz="1600" b="1" dirty="0">
                <a:solidFill>
                  <a:srgbClr val="E87F5E"/>
                </a:solidFill>
                <a:cs typeface="Times New Roman" panose="02020603050405020304" pitchFamily="18" charset="0"/>
              </a:rPr>
              <a:t>peak field</a:t>
            </a:r>
            <a:r>
              <a:rPr lang="en-GB" sz="1600" b="1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GB" sz="1600" b="0" dirty="0">
                <a:solidFill>
                  <a:schemeClr val="tx2"/>
                </a:solidFill>
                <a:cs typeface="Times New Roman" panose="02020603050405020304" pitchFamily="18" charset="0"/>
              </a:rPr>
              <a:t>over coil ends;</a:t>
            </a:r>
          </a:p>
          <a:p>
            <a:pPr lvl="1">
              <a:spcBef>
                <a:spcPts val="300"/>
              </a:spcBef>
              <a:buFont typeface="Arial" panose="020B0604020202020204" pitchFamily="34" charset="0"/>
              <a:buChar char="‒"/>
            </a:pPr>
            <a:r>
              <a:rPr lang="en-GB" sz="1600" b="0" dirty="0">
                <a:solidFill>
                  <a:schemeClr val="tx2"/>
                </a:solidFill>
                <a:cs typeface="Times New Roman" panose="02020603050405020304" pitchFamily="18" charset="0"/>
              </a:rPr>
              <a:t>A </a:t>
            </a:r>
            <a:r>
              <a:rPr lang="en-GB" sz="1600" b="1" dirty="0">
                <a:solidFill>
                  <a:srgbClr val="6E2466"/>
                </a:solidFill>
                <a:cs typeface="Times New Roman" panose="02020603050405020304" pitchFamily="18" charset="0"/>
              </a:rPr>
              <a:t>field homogeneity</a:t>
            </a:r>
            <a:r>
              <a:rPr lang="en-GB" sz="1600" b="0" dirty="0">
                <a:solidFill>
                  <a:srgbClr val="6E2466"/>
                </a:solidFill>
                <a:cs typeface="Times New Roman" panose="02020603050405020304" pitchFamily="18" charset="0"/>
              </a:rPr>
              <a:t> </a:t>
            </a:r>
            <a:r>
              <a:rPr lang="en-GB" sz="1600" b="0" dirty="0">
                <a:solidFill>
                  <a:schemeClr val="tx2"/>
                </a:solidFill>
                <a:cs typeface="Times New Roman" panose="02020603050405020304" pitchFamily="18" charset="0"/>
              </a:rPr>
              <a:t>of </a:t>
            </a:r>
            <a:r>
              <a:rPr lang="en-GB" sz="1600" b="1" dirty="0">
                <a:solidFill>
                  <a:srgbClr val="6E2466"/>
                </a:solidFill>
                <a:cs typeface="Times New Roman" panose="02020603050405020304" pitchFamily="18" charset="0"/>
              </a:rPr>
              <a:t>0.1% in 2/3</a:t>
            </a:r>
            <a:r>
              <a:rPr lang="en-GB" sz="1600" b="1" baseline="30000" dirty="0">
                <a:solidFill>
                  <a:srgbClr val="6E2466"/>
                </a:solidFill>
                <a:cs typeface="Times New Roman" panose="02020603050405020304" pitchFamily="18" charset="0"/>
              </a:rPr>
              <a:t>rd</a:t>
            </a:r>
            <a:r>
              <a:rPr lang="en-GB" sz="1600" b="1" dirty="0">
                <a:solidFill>
                  <a:srgbClr val="6E2466"/>
                </a:solidFill>
                <a:cs typeface="Times New Roman" panose="02020603050405020304" pitchFamily="18" charset="0"/>
              </a:rPr>
              <a:t> </a:t>
            </a:r>
            <a:r>
              <a:rPr lang="en-GB" sz="1600" b="0" dirty="0">
                <a:solidFill>
                  <a:schemeClr val="tx2"/>
                </a:solidFill>
                <a:cs typeface="Times New Roman" panose="02020603050405020304" pitchFamily="18" charset="0"/>
              </a:rPr>
              <a:t>of the aperture</a:t>
            </a:r>
            <a:r>
              <a:rPr lang="en-GB" sz="1500" b="0" dirty="0">
                <a:solidFill>
                  <a:schemeClr val="tx2"/>
                </a:solidFill>
                <a:cs typeface="Times New Roman" panose="02020603050405020304" pitchFamily="18" charset="0"/>
              </a:rPr>
              <a:t>. </a:t>
            </a:r>
          </a:p>
          <a:p>
            <a:pPr>
              <a:spcBef>
                <a:spcPts val="800"/>
              </a:spcBef>
            </a:pP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Coil winding relies on a 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</a:rPr>
              <a:t>rope-type cable, 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with a </a:t>
            </a:r>
            <a:r>
              <a:rPr lang="en-GB" sz="1800" dirty="0">
                <a:solidFill>
                  <a:srgbClr val="61C4D3"/>
                </a:solidFill>
                <a:cs typeface="Times New Roman" panose="02020603050405020304" pitchFamily="18" charset="0"/>
              </a:rPr>
              <a:t>polyimide insulation 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and a compact arrangement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800"/>
              </a:spcBef>
            </a:pP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Main 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</a:rPr>
              <a:t>manufacturing challenge 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is the production and assembly of the</a:t>
            </a:r>
            <a:r>
              <a:rPr lang="en-GB" sz="1800" b="0" dirty="0">
                <a:solidFill>
                  <a:srgbClr val="61C4D3"/>
                </a:solidFill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rgbClr val="61C4D3"/>
                </a:solidFill>
                <a:cs typeface="Times New Roman" panose="02020603050405020304" pitchFamily="18" charset="0"/>
              </a:rPr>
              <a:t>formers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supporting the two coil layers and assuming the 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</a:rPr>
              <a:t>90° shape. 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8EDE70A2-4734-374F-B2C0-D7044964B1DF}"/>
              </a:ext>
            </a:extLst>
          </p:cNvPr>
          <p:cNvSpPr txBox="1">
            <a:spLocks/>
          </p:cNvSpPr>
          <p:nvPr/>
        </p:nvSpPr>
        <p:spPr>
          <a:xfrm>
            <a:off x="287167" y="317971"/>
            <a:ext cx="11904833" cy="5848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Also Experiments/Medical applications: </a:t>
            </a:r>
            <a:r>
              <a:rPr lang="en-US" sz="1600" b="0" dirty="0"/>
              <a:t>Strongly-Curved Nb‒</a:t>
            </a:r>
            <a:r>
              <a:rPr lang="en-US" sz="1600" b="0" dirty="0" err="1"/>
              <a:t>Ti</a:t>
            </a:r>
            <a:r>
              <a:rPr lang="en-US" sz="1600" b="0" dirty="0"/>
              <a:t> Dipole Magnet Demonstrator</a:t>
            </a:r>
            <a:endParaRPr lang="en-CH" b="0" dirty="0">
              <a:solidFill>
                <a:schemeClr val="accent3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3AE95EB-B68D-1231-4F6F-32D101EE59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2956" y="3151778"/>
            <a:ext cx="989144" cy="1989562"/>
          </a:xfrm>
          <a:prstGeom prst="rect">
            <a:avLst/>
          </a:prstGeom>
        </p:spPr>
      </p:pic>
      <p:pic>
        <p:nvPicPr>
          <p:cNvPr id="15" name="Picture 14" descr="A close up of a copper wire&#10;&#10;Description automatically generated with low confidence">
            <a:extLst>
              <a:ext uri="{FF2B5EF4-FFF2-40B4-BE49-F238E27FC236}">
                <a16:creationId xmlns:a16="http://schemas.microsoft.com/office/drawing/2014/main" id="{AFB60362-FED1-FC6A-E88C-115CE7ADEC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4810" y="3413343"/>
            <a:ext cx="1817828" cy="106240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89D9DC3-B6AC-5261-3BCA-0FC0A77717AE}"/>
              </a:ext>
            </a:extLst>
          </p:cNvPr>
          <p:cNvGrpSpPr/>
          <p:nvPr/>
        </p:nvGrpSpPr>
        <p:grpSpPr>
          <a:xfrm>
            <a:off x="8952790" y="1101198"/>
            <a:ext cx="2984939" cy="1673898"/>
            <a:chOff x="6598318" y="762415"/>
            <a:chExt cx="5195191" cy="293214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6EB0B19-F469-F910-1EE2-3DEAE1FFA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98318" y="821406"/>
              <a:ext cx="5195191" cy="2873154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EF775D7-2921-49AC-EA4E-46E08E67E9EF}"/>
                </a:ext>
              </a:extLst>
            </p:cNvPr>
            <p:cNvSpPr/>
            <p:nvPr/>
          </p:nvSpPr>
          <p:spPr>
            <a:xfrm>
              <a:off x="11204443" y="762415"/>
              <a:ext cx="404037" cy="5593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6EFEC1A-10B0-F4B9-E13F-EC8C0C3F9C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8574" y="931793"/>
            <a:ext cx="2438985" cy="193206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2F2D8C6-D5A4-FE40-8FFE-97C1EA7474B4}"/>
              </a:ext>
            </a:extLst>
          </p:cNvPr>
          <p:cNvGrpSpPr/>
          <p:nvPr/>
        </p:nvGrpSpPr>
        <p:grpSpPr>
          <a:xfrm>
            <a:off x="7589917" y="5090316"/>
            <a:ext cx="2725745" cy="1563123"/>
            <a:chOff x="5068452" y="4865805"/>
            <a:chExt cx="2725745" cy="156312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C961ED2-6FED-598A-AAEE-AC39D39343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68452" y="4900376"/>
              <a:ext cx="2725745" cy="1528552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641B9CF-3687-5485-6941-0887FEEE485F}"/>
                </a:ext>
              </a:extLst>
            </p:cNvPr>
            <p:cNvSpPr/>
            <p:nvPr/>
          </p:nvSpPr>
          <p:spPr>
            <a:xfrm>
              <a:off x="6897959" y="4865805"/>
              <a:ext cx="470184" cy="257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FE01A99-4D28-3E80-8F18-60A1226C0E5F}"/>
              </a:ext>
            </a:extLst>
          </p:cNvPr>
          <p:cNvSpPr txBox="1"/>
          <p:nvPr/>
        </p:nvSpPr>
        <p:spPr>
          <a:xfrm>
            <a:off x="6677661" y="2861630"/>
            <a:ext cx="51111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Field Maps of Full-Scale Fusillo Demonstrator (generated by Roxie)</a:t>
            </a:r>
            <a:endParaRPr lang="en-GB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7AC629-F722-EB30-FD4E-C98531BD9BBF}"/>
              </a:ext>
            </a:extLst>
          </p:cNvPr>
          <p:cNvSpPr txBox="1"/>
          <p:nvPr/>
        </p:nvSpPr>
        <p:spPr>
          <a:xfrm>
            <a:off x="7266067" y="4555404"/>
            <a:ext cx="20267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Insulated Fusillo conductor </a:t>
            </a:r>
            <a:endParaRPr lang="en-GB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512BC2-E41D-81FB-9653-DA60C565A87E}"/>
              </a:ext>
            </a:extLst>
          </p:cNvPr>
          <p:cNvSpPr txBox="1"/>
          <p:nvPr/>
        </p:nvSpPr>
        <p:spPr>
          <a:xfrm>
            <a:off x="10358864" y="3797380"/>
            <a:ext cx="13258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X-Sectional View </a:t>
            </a:r>
          </a:p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Fusillo </a:t>
            </a:r>
          </a:p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Winding </a:t>
            </a:r>
            <a:endParaRPr lang="en-GB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480D61-6307-112C-A86D-38DECD900C1E}"/>
              </a:ext>
            </a:extLst>
          </p:cNvPr>
          <p:cNvSpPr txBox="1"/>
          <p:nvPr/>
        </p:nvSpPr>
        <p:spPr>
          <a:xfrm>
            <a:off x="10448321" y="5440817"/>
            <a:ext cx="13258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Conceptual Design of </a:t>
            </a:r>
          </a:p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Fusillo Formers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F1BA5D9-180B-D58F-A075-5B4EE03C4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0620" y="5247881"/>
            <a:ext cx="2222313" cy="581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A. Haziot </a:t>
            </a:r>
            <a:r>
              <a:rPr lang="en-US" altLang="en-US" sz="14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(CERN/TE-MSC)</a:t>
            </a:r>
            <a:endParaRPr lang="en-GB" altLang="en-US" sz="14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BE993D8-91C7-BDEE-098B-58924872F0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519056"/>
            <a:ext cx="1517702" cy="232864"/>
          </a:xfrm>
        </p:spPr>
        <p:txBody>
          <a:bodyPr anchor="ctr" anchorCtr="0"/>
          <a:lstStyle/>
          <a:p>
            <a:pPr algn="ctr"/>
            <a:r>
              <a:rPr lang="en-US" dirty="0"/>
              <a:t>26 June 2023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AEC2BF4-96B2-3ECA-8B98-BF621DB55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2000" y="6519056"/>
            <a:ext cx="4114800" cy="232864"/>
          </a:xfrm>
        </p:spPr>
        <p:txBody>
          <a:bodyPr anchor="ctr" anchorCtr="0"/>
          <a:lstStyle/>
          <a:p>
            <a:r>
              <a:rPr lang="en-US" sz="1000" dirty="0"/>
              <a:t>A. Devred, </a:t>
            </a:r>
            <a:r>
              <a:rPr lang="en-US" sz="1000" i="1" dirty="0"/>
              <a:t>et al.</a:t>
            </a:r>
            <a:r>
              <a:rPr lang="en-US" sz="1000" dirty="0"/>
              <a:t> | Superconducting Magnets &amp; Devices @CERN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D1ECE13-1487-C248-80E2-7B6D5380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800" y="6519056"/>
            <a:ext cx="155940" cy="232864"/>
          </a:xfrm>
        </p:spPr>
        <p:txBody>
          <a:bodyPr anchor="ctr" anchorCtr="0"/>
          <a:lstStyle/>
          <a:p>
            <a:fld id="{36B5EA5A-BC32-A742-B11B-8E7414D5B53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25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9783F-3DB3-9F80-9855-4366A5B6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Recent magnet developments</a:t>
            </a:r>
            <a:br>
              <a:rPr lang="en-GB" dirty="0"/>
            </a:b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204B70-D840-97DC-9B20-6DD2CAD0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60</a:t>
            </a:fld>
            <a:endParaRPr lang="fr-F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57D60D-75F0-FD88-1317-09EDBBF11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18" y="704719"/>
            <a:ext cx="11042161" cy="5735681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6FA9FEC-B669-3AEC-CBA2-B10D09D78D5C}"/>
              </a:ext>
            </a:extLst>
          </p:cNvPr>
          <p:cNvSpPr txBox="1">
            <a:spLocks/>
          </p:cNvSpPr>
          <p:nvPr/>
        </p:nvSpPr>
        <p:spPr>
          <a:xfrm>
            <a:off x="9666000" y="6512824"/>
            <a:ext cx="1517702" cy="232864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26 June 2023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ED85920-57E6-6859-46E0-53837E591FF7}"/>
              </a:ext>
            </a:extLst>
          </p:cNvPr>
          <p:cNvSpPr txBox="1">
            <a:spLocks/>
          </p:cNvSpPr>
          <p:nvPr/>
        </p:nvSpPr>
        <p:spPr>
          <a:xfrm>
            <a:off x="1242000" y="6512824"/>
            <a:ext cx="4114800" cy="23286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fr-FR"/>
            </a:defPPr>
            <a:lvl1pPr marL="0" algn="l" defTabSz="914400" rtl="0" eaLnBrk="1" latinLnBrk="0" hangingPunct="1">
              <a:defRPr sz="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A. Ballarino, et al. | Superconducting Magnets &amp; Devices @CERN</a:t>
            </a:r>
          </a:p>
        </p:txBody>
      </p:sp>
    </p:spTree>
    <p:extLst>
      <p:ext uri="{BB962C8B-B14F-4D97-AF65-F5344CB8AC3E}">
        <p14:creationId xmlns:p14="http://schemas.microsoft.com/office/powerpoint/2010/main" val="425252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580600E-7884-4D24-F427-1D5F22FCE1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29" t="5507" r="9615" b="1687"/>
          <a:stretch/>
        </p:blipFill>
        <p:spPr>
          <a:xfrm>
            <a:off x="805758" y="984168"/>
            <a:ext cx="6444712" cy="539139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7D65277-92B0-C34D-DE65-A52E62A2C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CAD design of sextupole demonstrator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A6057B-C9A6-5E8A-7080-D1CEFBE87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51465" y="5999828"/>
            <a:ext cx="4114800" cy="246512"/>
          </a:xfrm>
        </p:spPr>
        <p:txBody>
          <a:bodyPr/>
          <a:lstStyle/>
          <a:p>
            <a:r>
              <a:rPr lang="es-ES" dirty="0"/>
              <a:t>M. Koratzinos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ADA84D-593C-46BD-46F3-A5498B7DFD38}"/>
              </a:ext>
            </a:extLst>
          </p:cNvPr>
          <p:cNvSpPr txBox="1"/>
          <p:nvPr/>
        </p:nvSpPr>
        <p:spPr>
          <a:xfrm>
            <a:off x="7786405" y="1316883"/>
            <a:ext cx="2895600" cy="2123658"/>
          </a:xfrm>
          <a:prstGeom prst="rect">
            <a:avLst/>
          </a:prstGeom>
          <a:solidFill>
            <a:srgbClr val="C1EDDE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Specifications</a:t>
            </a:r>
            <a:r>
              <a:rPr lang="en-US" sz="1600" dirty="0"/>
              <a:t>:</a:t>
            </a:r>
          </a:p>
          <a:p>
            <a:r>
              <a:rPr lang="en-US" sz="1600" dirty="0"/>
              <a:t>Aperture: 90mm</a:t>
            </a:r>
          </a:p>
          <a:p>
            <a:r>
              <a:rPr lang="en-US" sz="1600" dirty="0"/>
              <a:t>Current: 260A</a:t>
            </a:r>
          </a:p>
          <a:p>
            <a:r>
              <a:rPr lang="en-US" sz="1600" dirty="0"/>
              <a:t>Temperature: 40K</a:t>
            </a:r>
          </a:p>
          <a:p>
            <a:r>
              <a:rPr lang="en-US" sz="1600" dirty="0"/>
              <a:t>Field gradient: 1000T/m2</a:t>
            </a:r>
          </a:p>
          <a:p>
            <a:r>
              <a:rPr lang="en-US" sz="1600" dirty="0"/>
              <a:t>Max. field @conductor:1.5T</a:t>
            </a:r>
          </a:p>
          <a:p>
            <a:r>
              <a:rPr lang="en-US" sz="1600" dirty="0"/>
              <a:t>Crit. Current fraction: 49%</a:t>
            </a:r>
          </a:p>
          <a:p>
            <a:r>
              <a:rPr lang="en-US" sz="1600" dirty="0"/>
              <a:t>Temp. margin: 14K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3F551F-E72E-2DC4-83A7-70B0F636F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6405" y="3679866"/>
            <a:ext cx="3709595" cy="2566474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26197A1-C346-C625-0DBF-89DA0F94B7B6}"/>
              </a:ext>
            </a:extLst>
          </p:cNvPr>
          <p:cNvSpPr txBox="1">
            <a:spLocks/>
          </p:cNvSpPr>
          <p:nvPr/>
        </p:nvSpPr>
        <p:spPr>
          <a:xfrm>
            <a:off x="9666000" y="6512824"/>
            <a:ext cx="1517702" cy="232864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26 June 2023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86F16DE-59ED-00F7-4D22-9C5110F7D554}"/>
              </a:ext>
            </a:extLst>
          </p:cNvPr>
          <p:cNvSpPr txBox="1">
            <a:spLocks/>
          </p:cNvSpPr>
          <p:nvPr/>
        </p:nvSpPr>
        <p:spPr>
          <a:xfrm>
            <a:off x="1242000" y="6512824"/>
            <a:ext cx="4114800" cy="23286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fr-FR"/>
            </a:defPPr>
            <a:lvl1pPr marL="0" algn="l" defTabSz="914400" rtl="0" eaLnBrk="1" latinLnBrk="0" hangingPunct="1">
              <a:defRPr sz="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A. Ballarino, et al. | Superconducting Magnets &amp; Devices @CERN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45C8B4FB-B47F-F6AA-B17E-20B9EE011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215082" cy="246512"/>
          </a:xfrm>
        </p:spPr>
        <p:txBody>
          <a:bodyPr/>
          <a:lstStyle/>
          <a:p>
            <a:fld id="{490AA3F6-1618-3548-975A-DD1A2939A246}" type="slidenum">
              <a:rPr lang="fr-FR" smtClean="0"/>
              <a:t>61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304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189225-7F57-4803-AD27-C341C1893711}"/>
              </a:ext>
            </a:extLst>
          </p:cNvPr>
          <p:cNvSpPr/>
          <p:nvPr/>
        </p:nvSpPr>
        <p:spPr>
          <a:xfrm>
            <a:off x="1524000" y="3480782"/>
            <a:ext cx="4572000" cy="2527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3F01BC-6C5B-4013-90E5-75CC28AC8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Tapered Double-Helix Magnet</a:t>
            </a:r>
          </a:p>
        </p:txBody>
      </p:sp>
      <p:pic>
        <p:nvPicPr>
          <p:cNvPr id="3073" name="Picture 1">
            <a:extLst>
              <a:ext uri="{FF2B5EF4-FFF2-40B4-BE49-F238E27FC236}">
                <a16:creationId xmlns:a16="http://schemas.microsoft.com/office/drawing/2014/main" id="{E1F03E89-584B-43E4-9FAE-24B054FF9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697" y="975590"/>
            <a:ext cx="3950273" cy="229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5F8F7BFB-58CE-4C79-9038-6F7EFB0CB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19" y="3850114"/>
            <a:ext cx="4454692" cy="21258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7DEB89-8C4B-497E-901D-50535C9CEDD8}"/>
              </a:ext>
            </a:extLst>
          </p:cNvPr>
          <p:cNvSpPr txBox="1"/>
          <p:nvPr/>
        </p:nvSpPr>
        <p:spPr>
          <a:xfrm>
            <a:off x="2337723" y="5876769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79CE"/>
                </a:solidFill>
              </a:rPr>
              <a:t>Calculated Coil Field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4FDCD3-B38B-4A64-8144-AEF3199DA442}"/>
              </a:ext>
            </a:extLst>
          </p:cNvPr>
          <p:cNvSpPr txBox="1"/>
          <p:nvPr/>
        </p:nvSpPr>
        <p:spPr>
          <a:xfrm>
            <a:off x="1444222" y="3272421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79CE"/>
                </a:solidFill>
              </a:rPr>
              <a:t>Field Measurements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4F2B9D-9BCC-48CB-AE95-C223CD223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7278" y="3953343"/>
            <a:ext cx="4401042" cy="15105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7C4CD7-9450-4ACA-8899-261398B5566A}"/>
              </a:ext>
            </a:extLst>
          </p:cNvPr>
          <p:cNvSpPr txBox="1"/>
          <p:nvPr/>
        </p:nvSpPr>
        <p:spPr>
          <a:xfrm>
            <a:off x="5847446" y="5578166"/>
            <a:ext cx="4895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79CE"/>
                </a:solidFill>
              </a:rPr>
              <a:t>Tapered Quadrupole – no training, reached</a:t>
            </a:r>
          </a:p>
          <a:p>
            <a:r>
              <a:rPr lang="en-US" b="1" i="1" dirty="0">
                <a:solidFill>
                  <a:srgbClr val="0079CE"/>
                </a:solidFill>
              </a:rPr>
              <a:t> short sample at 960 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541F0B-A1E6-4F65-87E0-19882BE0CFCD}"/>
              </a:ext>
            </a:extLst>
          </p:cNvPr>
          <p:cNvSpPr txBox="1"/>
          <p:nvPr/>
        </p:nvSpPr>
        <p:spPr>
          <a:xfrm>
            <a:off x="5329099" y="1102596"/>
            <a:ext cx="6553664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Tapered coils used for some low-</a:t>
            </a:r>
            <a:r>
              <a:rPr lang="el-GR" dirty="0"/>
              <a:t>β</a:t>
            </a:r>
            <a:r>
              <a:rPr lang="en-US" dirty="0"/>
              <a:t> quads closest to IP (Q1APR/Q1ER).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Use Double Helical coils produced via the BNL Direct Wind process (see below).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R&amp;D Test Coil: 4 layers, aperture varies from 60 to 80mm over 0.4 m length, gradient 43 T/m, 30-40 mm inner radius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Although the aperture varies, the gradient is maintained constant.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325AFF-BD2E-4900-92F3-096EC9DAF4CF}"/>
              </a:ext>
            </a:extLst>
          </p:cNvPr>
          <p:cNvSpPr txBox="1"/>
          <p:nvPr/>
        </p:nvSpPr>
        <p:spPr>
          <a:xfrm>
            <a:off x="4314825" y="6114738"/>
            <a:ext cx="6779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H. Witte </a:t>
            </a:r>
            <a:r>
              <a:rPr lang="en-US" i="1" dirty="0">
                <a:solidFill>
                  <a:schemeClr val="bg1"/>
                </a:solidFill>
              </a:rPr>
              <a:t>et.al. </a:t>
            </a:r>
            <a:r>
              <a:rPr lang="en-US" dirty="0">
                <a:solidFill>
                  <a:schemeClr val="bg1"/>
                </a:solidFill>
              </a:rPr>
              <a:t>http://dx.doi.org/10.1109/TASC.2019.2902982.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1FA5E-59AD-47FA-F6F8-B443C9464C1B}"/>
              </a:ext>
            </a:extLst>
          </p:cNvPr>
          <p:cNvSpPr txBox="1">
            <a:spLocks/>
          </p:cNvSpPr>
          <p:nvPr/>
        </p:nvSpPr>
        <p:spPr>
          <a:xfrm>
            <a:off x="9666000" y="6512824"/>
            <a:ext cx="1517702" cy="232864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26 June 2023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5C9A399-6BBE-EE81-332B-38FE06B9D27C}"/>
              </a:ext>
            </a:extLst>
          </p:cNvPr>
          <p:cNvSpPr txBox="1">
            <a:spLocks/>
          </p:cNvSpPr>
          <p:nvPr/>
        </p:nvSpPr>
        <p:spPr>
          <a:xfrm>
            <a:off x="1242000" y="6512824"/>
            <a:ext cx="4114800" cy="23286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fr-FR"/>
            </a:defPPr>
            <a:lvl1pPr marL="0" algn="l" defTabSz="914400" rtl="0" eaLnBrk="1" latinLnBrk="0" hangingPunct="1">
              <a:defRPr sz="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A. Ballarino, et al. | Superconducting Magnets &amp; Devices @CERN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CD18A413-7350-CCE6-0C15-137495071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215082" cy="246512"/>
          </a:xfrm>
        </p:spPr>
        <p:txBody>
          <a:bodyPr/>
          <a:lstStyle/>
          <a:p>
            <a:fld id="{490AA3F6-1618-3548-975A-DD1A2939A246}" type="slidenum">
              <a:rPr lang="fr-FR" smtClean="0"/>
              <a:t>62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119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0DE96-9EE6-D9AF-0D15-646465CBD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Cross-Cutting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682AC-D4A9-E8FC-80D7-9CAC5C0A2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325608"/>
            <a:ext cx="8226854" cy="1076101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Numerical models</a:t>
            </a:r>
            <a:r>
              <a:rPr lang="en-US" dirty="0"/>
              <a:t>, materials, protection techniques, cryogenics, diagnostics, magnetic measurements, etc. are all challenging applications of their respective engineering sciences.</a:t>
            </a:r>
          </a:p>
          <a:p>
            <a:endParaRPr lang="en-US" dirty="0"/>
          </a:p>
          <a:p>
            <a:endParaRPr lang="en-CH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BBE69D7-F3E5-46F3-7909-3B0DD9ACEE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1791" y="2561768"/>
            <a:ext cx="2167618" cy="16491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05F93C-595F-016C-85CB-76E0B7B48EB7}"/>
              </a:ext>
            </a:extLst>
          </p:cNvPr>
          <p:cNvSpPr txBox="1"/>
          <p:nvPr/>
        </p:nvSpPr>
        <p:spPr>
          <a:xfrm>
            <a:off x="3979409" y="5057356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600" indent="-228600">
              <a:lnSpc>
                <a:spcPct val="110000"/>
              </a:lnSpc>
              <a:buFont typeface="+mj-lt"/>
              <a:buAutoNum type="alphaUcPeriod"/>
            </a:pPr>
            <a:r>
              <a:rPr lang="en-CH" sz="1200" kern="1000" spc="30" dirty="0">
                <a:cs typeface="Franklin Gothic Book"/>
              </a:rPr>
              <a:t>1973: Asner, Holsinger, Iselin, MAGNET code.</a:t>
            </a:r>
          </a:p>
          <a:p>
            <a:pPr marL="228600" indent="-228600">
              <a:lnSpc>
                <a:spcPct val="110000"/>
              </a:lnSpc>
              <a:buFont typeface="+mj-lt"/>
              <a:buAutoNum type="alphaUcPeriod"/>
            </a:pPr>
            <a:r>
              <a:rPr lang="en-CH" sz="1200" kern="1000" spc="30" dirty="0">
                <a:cs typeface="Franklin Gothic Book"/>
              </a:rPr>
              <a:t>1983: Holsinger, Iselin, POISSON FEM code– still in use.</a:t>
            </a:r>
          </a:p>
          <a:p>
            <a:pPr marL="228600" indent="-228600">
              <a:lnSpc>
                <a:spcPct val="110000"/>
              </a:lnSpc>
              <a:buFont typeface="+mj-lt"/>
              <a:buAutoNum type="alphaUcPeriod"/>
            </a:pPr>
            <a:r>
              <a:rPr lang="en-CH" sz="1200" kern="1000" spc="30" dirty="0">
                <a:cs typeface="Franklin Gothic Book"/>
              </a:rPr>
              <a:t>1999: Kurs, Russenschuck, BEM-FEM in ROXIE, state of the art.</a:t>
            </a:r>
          </a:p>
          <a:p>
            <a:pPr marL="228600" indent="-228600">
              <a:lnSpc>
                <a:spcPct val="110000"/>
              </a:lnSpc>
              <a:buFont typeface="+mj-lt"/>
              <a:buAutoNum type="alphaUcPeriod"/>
            </a:pPr>
            <a:r>
              <a:rPr lang="en-US" sz="1200" kern="1000" spc="30" dirty="0">
                <a:cs typeface="Franklin Gothic Book"/>
              </a:rPr>
              <a:t>T</a:t>
            </a:r>
            <a:r>
              <a:rPr lang="en-CH" sz="1200" kern="1000" spc="30" dirty="0">
                <a:cs typeface="Franklin Gothic Book"/>
              </a:rPr>
              <a:t>oday: Schaubelt, Vitrano, Verweij, Wozniak, FiQuS magnetic and thermal </a:t>
            </a:r>
            <a:br>
              <a:rPr lang="en-CH" sz="1200" kern="1000" spc="30" dirty="0">
                <a:cs typeface="Franklin Gothic Book"/>
              </a:rPr>
            </a:br>
            <a:r>
              <a:rPr lang="en-CH" sz="1200" kern="1000" spc="30" dirty="0">
                <a:cs typeface="Franklin Gothic Book"/>
              </a:rPr>
              <a:t>thin-film approximations for ReBCO, parallel in space and time FEA, </a:t>
            </a:r>
            <a:br>
              <a:rPr lang="en-CH" sz="1200" kern="1000" spc="30" dirty="0">
                <a:cs typeface="Franklin Gothic Book"/>
              </a:rPr>
            </a:br>
            <a:r>
              <a:rPr lang="en-CH" sz="1200" kern="1000" spc="30" dirty="0">
                <a:cs typeface="Franklin Gothic Book"/>
              </a:rPr>
              <a:t>under development</a:t>
            </a:r>
          </a:p>
          <a:p>
            <a:pPr>
              <a:lnSpc>
                <a:spcPct val="110000"/>
              </a:lnSpc>
            </a:pPr>
            <a:endParaRPr lang="en-CH" sz="1200" kern="1000" spc="30" dirty="0">
              <a:cs typeface="Franklin Gothic Book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3D771DA-39BD-B43B-B037-026B3C628D91}"/>
              </a:ext>
            </a:extLst>
          </p:cNvPr>
          <p:cNvGrpSpPr/>
          <p:nvPr/>
        </p:nvGrpSpPr>
        <p:grpSpPr>
          <a:xfrm>
            <a:off x="4180722" y="2402426"/>
            <a:ext cx="4106638" cy="2036368"/>
            <a:chOff x="5037362" y="3039488"/>
            <a:chExt cx="4106638" cy="2036368"/>
          </a:xfrm>
        </p:grpSpPr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A42A4300-4183-41BC-106E-144C3218C9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contrast="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73081" y="3039488"/>
              <a:ext cx="2170919" cy="2036368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021B2DB-4C78-0E78-66F7-3ABBABC64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37362" y="3369284"/>
              <a:ext cx="1895767" cy="1317059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7412459-1D15-AA0C-36EA-9DD3225C4A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0248" y="2451634"/>
            <a:ext cx="2520154" cy="21033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8739727-7DD9-1EEE-3234-A8BE617C27CD}"/>
              </a:ext>
            </a:extLst>
          </p:cNvPr>
          <p:cNvSpPr txBox="1"/>
          <p:nvPr/>
        </p:nvSpPr>
        <p:spPr>
          <a:xfrm>
            <a:off x="1663099" y="2403959"/>
            <a:ext cx="373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[A]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BAEF73-E78F-2818-0907-939E65A608C4}"/>
              </a:ext>
            </a:extLst>
          </p:cNvPr>
          <p:cNvSpPr txBox="1"/>
          <p:nvPr/>
        </p:nvSpPr>
        <p:spPr>
          <a:xfrm>
            <a:off x="6112198" y="2402427"/>
            <a:ext cx="381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[C]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2821A6-E5CD-0E92-42AF-F1CC525D78A5}"/>
              </a:ext>
            </a:extLst>
          </p:cNvPr>
          <p:cNvSpPr txBox="1"/>
          <p:nvPr/>
        </p:nvSpPr>
        <p:spPr>
          <a:xfrm>
            <a:off x="10207487" y="2402000"/>
            <a:ext cx="381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[D]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7FB938-D1FD-C72B-DEDB-8012E39637A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420" y="4368764"/>
            <a:ext cx="662360" cy="6623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345F73-9804-9019-DDAA-16949F4AF8F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6589" y="4423588"/>
            <a:ext cx="969359" cy="3651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1ECF6D-12AF-841D-DB2C-917801C7F5B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7800" y="3929166"/>
            <a:ext cx="589561" cy="675070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39D2ECF-B648-B812-BB77-7F6D4699B160}"/>
              </a:ext>
            </a:extLst>
          </p:cNvPr>
          <p:cNvSpPr txBox="1">
            <a:spLocks/>
          </p:cNvSpPr>
          <p:nvPr/>
        </p:nvSpPr>
        <p:spPr>
          <a:xfrm>
            <a:off x="9666000" y="6512824"/>
            <a:ext cx="1517702" cy="232864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26 June 2023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6852DF4-54DE-5576-C186-9D5B2A7A8024}"/>
              </a:ext>
            </a:extLst>
          </p:cNvPr>
          <p:cNvSpPr txBox="1">
            <a:spLocks/>
          </p:cNvSpPr>
          <p:nvPr/>
        </p:nvSpPr>
        <p:spPr>
          <a:xfrm>
            <a:off x="1242000" y="6512824"/>
            <a:ext cx="4114800" cy="23286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fr-FR"/>
            </a:defPPr>
            <a:lvl1pPr marL="0" algn="l" defTabSz="914400" rtl="0" eaLnBrk="1" latinLnBrk="0" hangingPunct="1">
              <a:defRPr sz="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A. Ballarino, et al. | Superconducting Magnets &amp; Devices @CERN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B245C271-5514-F77F-02BB-FDACC28C3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215082" cy="246512"/>
          </a:xfrm>
        </p:spPr>
        <p:txBody>
          <a:bodyPr/>
          <a:lstStyle/>
          <a:p>
            <a:fld id="{490AA3F6-1618-3548-975A-DD1A2939A246}" type="slidenum">
              <a:rPr lang="fr-FR" smtClean="0"/>
              <a:t>63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282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0DE96-9EE6-D9AF-0D15-646465CBD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Cross-Cutting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682AC-D4A9-E8FC-80D7-9CAC5C0A2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325608"/>
            <a:ext cx="8226854" cy="119071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Numerical models, </a:t>
            </a:r>
            <a:r>
              <a:rPr lang="en-US" dirty="0">
                <a:solidFill>
                  <a:srgbClr val="FF9300"/>
                </a:solidFill>
              </a:rPr>
              <a:t>materials</a:t>
            </a:r>
            <a:r>
              <a:rPr lang="en-US" dirty="0"/>
              <a:t>, protection techniques, cryogenics, diagnostics, magnetic measurements, etc. are all challenging applications of their respective engineering sciences.</a:t>
            </a:r>
          </a:p>
          <a:p>
            <a:endParaRPr lang="en-US" dirty="0"/>
          </a:p>
          <a:p>
            <a:endParaRPr lang="en-CH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388EBC8-ADFE-8B89-5D2D-31D1C17C99CA}"/>
              </a:ext>
            </a:extLst>
          </p:cNvPr>
          <p:cNvGrpSpPr/>
          <p:nvPr/>
        </p:nvGrpSpPr>
        <p:grpSpPr>
          <a:xfrm>
            <a:off x="1998760" y="2814991"/>
            <a:ext cx="3917681" cy="1947800"/>
            <a:chOff x="244929" y="3105058"/>
            <a:chExt cx="4924513" cy="244837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02B05AA-8904-F2EF-F9A8-B5DF7C7BE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929" y="3367677"/>
              <a:ext cx="2237994" cy="192314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F351531-DC22-7C97-2438-DAAB3EE3A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82923" y="3105058"/>
              <a:ext cx="2686519" cy="2448379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3B3D706-685A-101C-AB3D-655D6AC89C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7415" y="2983575"/>
            <a:ext cx="4096133" cy="173887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C293039-E116-8D83-67E4-4ACAEEF0B21C}"/>
              </a:ext>
            </a:extLst>
          </p:cNvPr>
          <p:cNvSpPr txBox="1"/>
          <p:nvPr/>
        </p:nvSpPr>
        <p:spPr>
          <a:xfrm>
            <a:off x="1805190" y="5334786"/>
            <a:ext cx="886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lphaUcPeriod"/>
            </a:pPr>
            <a:r>
              <a:rPr lang="en-CH" sz="1400" dirty="0"/>
              <a:t>P. Studer, T. Tervoort: Best-in-class cryogenic fracture toughness in resins; ongoing.</a:t>
            </a:r>
          </a:p>
          <a:p>
            <a:pPr marL="342900" indent="-342900">
              <a:buFont typeface="+mj-lt"/>
              <a:buAutoNum type="alphaUcPeriod"/>
            </a:pPr>
            <a:r>
              <a:rPr lang="en-CH" sz="1400" dirty="0"/>
              <a:t>G. Vallone et al.: Coil composite mechanical modeling, reference-volume technique; new state-of-the-art.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CFB796-72F0-AECC-7C99-479C22E363D4}"/>
              </a:ext>
            </a:extLst>
          </p:cNvPr>
          <p:cNvSpPr txBox="1"/>
          <p:nvPr/>
        </p:nvSpPr>
        <p:spPr>
          <a:xfrm>
            <a:off x="5512162" y="2727847"/>
            <a:ext cx="40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/>
              <a:t>[A]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D09070-A4ED-53CA-7F37-07BF79CE8CC7}"/>
              </a:ext>
            </a:extLst>
          </p:cNvPr>
          <p:cNvSpPr txBox="1"/>
          <p:nvPr/>
        </p:nvSpPr>
        <p:spPr>
          <a:xfrm>
            <a:off x="10059263" y="2727846"/>
            <a:ext cx="40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/>
              <a:t>[B]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423D54B-36DD-A544-70FC-EAB6C23BDC1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131" y="2651601"/>
            <a:ext cx="540698" cy="460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60CC88E-9DCF-0117-90C8-3B6D280F9B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6512" y="2765709"/>
            <a:ext cx="1030039" cy="232048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8743D95-A43C-6CF9-D66B-D46C5D19E7C1}"/>
              </a:ext>
            </a:extLst>
          </p:cNvPr>
          <p:cNvSpPr txBox="1">
            <a:spLocks/>
          </p:cNvSpPr>
          <p:nvPr/>
        </p:nvSpPr>
        <p:spPr>
          <a:xfrm>
            <a:off x="9666000" y="6512824"/>
            <a:ext cx="1517702" cy="232864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26 June 2023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59F6ED6-F7F3-799F-4933-ED28B11A0D01}"/>
              </a:ext>
            </a:extLst>
          </p:cNvPr>
          <p:cNvSpPr txBox="1">
            <a:spLocks/>
          </p:cNvSpPr>
          <p:nvPr/>
        </p:nvSpPr>
        <p:spPr>
          <a:xfrm>
            <a:off x="1242000" y="6512824"/>
            <a:ext cx="4114800" cy="23286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fr-FR"/>
            </a:defPPr>
            <a:lvl1pPr marL="0" algn="l" defTabSz="914400" rtl="0" eaLnBrk="1" latinLnBrk="0" hangingPunct="1">
              <a:defRPr sz="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A. Ballarino, et al. | Superconducting Magnets &amp; Devices @CERN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136CDF4F-18BD-0605-69AC-DDE6C1148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215082" cy="246512"/>
          </a:xfrm>
        </p:spPr>
        <p:txBody>
          <a:bodyPr/>
          <a:lstStyle/>
          <a:p>
            <a:fld id="{490AA3F6-1618-3548-975A-DD1A2939A246}" type="slidenum">
              <a:rPr lang="fr-FR" smtClean="0"/>
              <a:t>64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71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8BF21847-BB72-B031-EB80-539F78D85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00" y="1232899"/>
            <a:ext cx="10800000" cy="4944064"/>
          </a:xfrm>
        </p:spPr>
        <p:txBody>
          <a:bodyPr>
            <a:normAutofit fontScale="92500"/>
          </a:bodyPr>
          <a:lstStyle/>
          <a:p>
            <a:pPr marL="457200" indent="-457200">
              <a:buAutoNum type="arabicParenBoth"/>
            </a:pPr>
            <a:r>
              <a:rPr lang="en-US" dirty="0"/>
              <a:t>Software tools: </a:t>
            </a:r>
          </a:p>
          <a:p>
            <a:pPr marL="285750" lvl="1" indent="0">
              <a:spcAft>
                <a:spcPts val="100"/>
              </a:spcAft>
              <a:buNone/>
            </a:pPr>
            <a:r>
              <a:rPr lang="en-US" b="0" dirty="0"/>
              <a:t>(1.1) update ROXIE software to cater to the electromagnetic design needs of HFM collaborators, for both LTS and HTS and for all design types (cos(</a:t>
            </a:r>
            <a:r>
              <a:rPr lang="en-US" b="0" i="1" dirty="0">
                <a:sym typeface="Symbol" panose="05050102010706020507" pitchFamily="18" charset="2"/>
              </a:rPr>
              <a:t></a:t>
            </a:r>
            <a:r>
              <a:rPr lang="en-US" b="0" dirty="0">
                <a:sym typeface="Symbol" panose="05050102010706020507" pitchFamily="18" charset="2"/>
              </a:rPr>
              <a:t>), block coils, common coils, CCT, straight and curved).</a:t>
            </a:r>
          </a:p>
          <a:p>
            <a:pPr marL="285750" lvl="1" indent="0">
              <a:spcAft>
                <a:spcPts val="100"/>
              </a:spcAft>
              <a:buNone/>
            </a:pP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(1.2) </a:t>
            </a:r>
            <a:r>
              <a:rPr lang="en-US" b="0" dirty="0">
                <a:solidFill>
                  <a:schemeClr val="tx2"/>
                </a:solidFill>
                <a:sym typeface="Symbol" panose="05050102010706020507" pitchFamily="18" charset="2"/>
              </a:rPr>
              <a:t>Create software environment (</a:t>
            </a:r>
            <a:r>
              <a:rPr lang="en-US" b="0" dirty="0" err="1">
                <a:solidFill>
                  <a:schemeClr val="tx2"/>
                </a:solidFill>
                <a:sym typeface="Symbol" panose="05050102010706020507" pitchFamily="18" charset="2"/>
              </a:rPr>
              <a:t>pyMBSE</a:t>
            </a:r>
            <a:r>
              <a:rPr lang="en-US" b="0" dirty="0">
                <a:solidFill>
                  <a:schemeClr val="tx2"/>
                </a:solidFill>
                <a:sym typeface="Symbol" panose="05050102010706020507" pitchFamily="18" charset="2"/>
              </a:rPr>
              <a:t>) for soft-coupling of finite element (FE) tools for mechanics (Ansys), thermal (</a:t>
            </a:r>
            <a:r>
              <a:rPr lang="en-US" b="0" dirty="0" err="1">
                <a:solidFill>
                  <a:schemeClr val="tx2"/>
                </a:solidFill>
                <a:sym typeface="Symbol" panose="05050102010706020507" pitchFamily="18" charset="2"/>
              </a:rPr>
              <a:t>Comsol</a:t>
            </a:r>
            <a:r>
              <a:rPr lang="en-US" b="0" dirty="0">
                <a:solidFill>
                  <a:schemeClr val="tx2"/>
                </a:solidFill>
                <a:sym typeface="Symbol" panose="05050102010706020507" pitchFamily="18" charset="2"/>
              </a:rPr>
              <a:t>) and electrical design (P-Spice, LEDET) in collaboration with TE-MPE. </a:t>
            </a:r>
            <a:endParaRPr lang="en-US" dirty="0">
              <a:solidFill>
                <a:schemeClr val="tx2"/>
              </a:solidFill>
            </a:endParaRPr>
          </a:p>
          <a:p>
            <a:pPr marL="457200" indent="-457200">
              <a:buAutoNum type="arabicParenBoth"/>
            </a:pPr>
            <a:r>
              <a:rPr lang="en-US" dirty="0"/>
              <a:t>Materials and FEA models databases: </a:t>
            </a:r>
            <a:r>
              <a:rPr lang="en-US" b="0" dirty="0">
                <a:solidFill>
                  <a:schemeClr val="tx2"/>
                </a:solidFill>
              </a:rPr>
              <a:t>contribute to the establishment of databases for materials and FE models (magnets as built) within the TE-MSC Group and with external collaborators, in collaboration with TE-VSC and EN-MME. </a:t>
            </a:r>
          </a:p>
          <a:p>
            <a:pPr marL="457200" indent="-457200">
              <a:buFont typeface="Arial" panose="020B0604020202020204" pitchFamily="34" charset="0"/>
              <a:buAutoNum type="arabicParenBoth"/>
            </a:pPr>
            <a:r>
              <a:rPr lang="en-US" dirty="0"/>
              <a:t>Diagnostics: </a:t>
            </a:r>
            <a:r>
              <a:rPr lang="en-US" b="0" dirty="0"/>
              <a:t>develop a comprehensive </a:t>
            </a:r>
            <a:r>
              <a:rPr lang="en-US" b="0" dirty="0">
                <a:solidFill>
                  <a:schemeClr val="tx2"/>
                </a:solidFill>
              </a:rPr>
              <a:t>set of novel DAQ and diagnostics tools, magnetometers and sensors for performance </a:t>
            </a:r>
            <a:r>
              <a:rPr lang="en-US" b="0" dirty="0"/>
              <a:t>assessment of HFM demonstrators and model magnets to be tested in SM18, including</a:t>
            </a:r>
          </a:p>
          <a:p>
            <a:pPr marL="285750" lvl="1" indent="0">
              <a:spcAft>
                <a:spcPts val="100"/>
              </a:spcAft>
              <a:buNone/>
            </a:pPr>
            <a:r>
              <a:rPr lang="en-US" b="0" dirty="0">
                <a:latin typeface="+mj-lt"/>
              </a:rPr>
              <a:t>(3.1) mechanical analysis;</a:t>
            </a:r>
          </a:p>
          <a:p>
            <a:pPr marL="285750" lvl="1" indent="0">
              <a:spcAft>
                <a:spcPts val="100"/>
              </a:spcAft>
              <a:buNone/>
            </a:pPr>
            <a:r>
              <a:rPr lang="en-US" dirty="0">
                <a:solidFill>
                  <a:schemeClr val="tx2"/>
                </a:solidFill>
                <a:latin typeface="+mj-lt"/>
              </a:rPr>
              <a:t>(3.2) quench detection and localization (in particular, quench antenna systems); </a:t>
            </a:r>
          </a:p>
          <a:p>
            <a:pPr marL="285750" lvl="1" indent="0">
              <a:spcAft>
                <a:spcPts val="100"/>
              </a:spcAft>
              <a:buNone/>
            </a:pPr>
            <a:r>
              <a:rPr lang="en-US" b="0" dirty="0">
                <a:solidFill>
                  <a:schemeClr val="tx2"/>
                </a:solidFill>
                <a:latin typeface="+mj-lt"/>
              </a:rPr>
              <a:t>(3.3) magnetic measurements and generalized field descriptions;</a:t>
            </a:r>
          </a:p>
          <a:p>
            <a:pPr marL="285750" lvl="1" indent="0">
              <a:spcAft>
                <a:spcPts val="100"/>
              </a:spcAft>
              <a:buNone/>
            </a:pPr>
            <a:r>
              <a:rPr lang="en-US" dirty="0">
                <a:solidFill>
                  <a:schemeClr val="tx2"/>
                </a:solidFill>
                <a:latin typeface="+mj-lt"/>
              </a:rPr>
              <a:t>(3.4) others (</a:t>
            </a:r>
            <a:r>
              <a:rPr lang="en-US" i="1" dirty="0">
                <a:solidFill>
                  <a:schemeClr val="tx2"/>
                </a:solidFill>
                <a:latin typeface="+mj-lt"/>
              </a:rPr>
              <a:t>e.g.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, acoustic emission and field sensors, optical fibers, …).</a:t>
            </a:r>
            <a:endParaRPr lang="en-US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2E80E53E-B5E1-C557-96EB-1D6B7554D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Test, Measurement &amp; Analyses: Roadmap ‒ 1/2</a:t>
            </a:r>
            <a:endParaRPr lang="en-GB" dirty="0">
              <a:solidFill>
                <a:srgbClr val="61C4D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D8378D9-C4D8-A27E-6B0D-5D8659F16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453393"/>
            <a:ext cx="1517702" cy="246512"/>
          </a:xfrm>
        </p:spPr>
        <p:txBody>
          <a:bodyPr/>
          <a:lstStyle/>
          <a:p>
            <a:pPr algn="ctr"/>
            <a:r>
              <a:rPr lang="en-US" dirty="0"/>
              <a:t>26 June 2023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18FB87E-FEA4-0048-21C2-8D9959FC0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2000" y="6453393"/>
            <a:ext cx="4114800" cy="246512"/>
          </a:xfrm>
        </p:spPr>
        <p:txBody>
          <a:bodyPr/>
          <a:lstStyle/>
          <a:p>
            <a:r>
              <a:rPr lang="en-US" sz="1000" dirty="0"/>
              <a:t>A. Devred, </a:t>
            </a:r>
            <a:r>
              <a:rPr lang="en-US" sz="1000" i="1" dirty="0"/>
              <a:t>et al.</a:t>
            </a:r>
            <a:r>
              <a:rPr lang="en-US" sz="1000" dirty="0"/>
              <a:t> | Superconducting Magnets &amp; Devices @CERN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1498C2E-72FD-0B80-C5EE-6711A1AE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800" y="6453393"/>
            <a:ext cx="215082" cy="246512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19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8BF21847-BB72-B031-EB80-539F78D85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00" y="1397285"/>
            <a:ext cx="10800000" cy="477967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+mj-lt"/>
              </a:rPr>
              <a:t>(4) Infrastructure:</a:t>
            </a:r>
            <a:r>
              <a:rPr lang="en-US" b="0" dirty="0">
                <a:latin typeface="+mj-lt"/>
              </a:rPr>
              <a:t> update SM18 infrastructures to enable the test and measurements of HFM demonstrators and magnet models, including</a:t>
            </a:r>
          </a:p>
          <a:p>
            <a:pPr marL="285750" lvl="1" indent="0">
              <a:buNone/>
            </a:pPr>
            <a:r>
              <a:rPr lang="en-US" dirty="0">
                <a:solidFill>
                  <a:schemeClr val="tx2"/>
                </a:solidFill>
                <a:latin typeface="+mj-lt"/>
              </a:rPr>
              <a:t>(4.1) mirror-type coil test setups in vertical and horizontal configurations (up to 15 m)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;</a:t>
            </a:r>
          </a:p>
          <a:p>
            <a:pPr marL="285750" lvl="1" indent="0">
              <a:buNone/>
            </a:pPr>
            <a:r>
              <a:rPr lang="en-US" dirty="0">
                <a:solidFill>
                  <a:schemeClr val="tx2"/>
                </a:solidFill>
                <a:latin typeface="+mj-lt"/>
              </a:rPr>
              <a:t>(4.2) D1 magnet model integration as background magnet for insert test;</a:t>
            </a:r>
          </a:p>
          <a:p>
            <a:pPr marL="285750" lvl="1" indent="0">
              <a:buNone/>
            </a:pPr>
            <a:r>
              <a:rPr lang="en-US" dirty="0">
                <a:solidFill>
                  <a:schemeClr val="tx2"/>
                </a:solidFill>
                <a:latin typeface="+mj-lt"/>
              </a:rPr>
              <a:t>(4.3) anti-cryostats and magnetic measurement equipment for Cluster G vertical test facilities;</a:t>
            </a:r>
          </a:p>
          <a:p>
            <a:pPr marL="285750" lvl="1" indent="0">
              <a:buNone/>
            </a:pPr>
            <a:r>
              <a:rPr lang="en-US" dirty="0">
                <a:solidFill>
                  <a:schemeClr val="tx2"/>
                </a:solidFill>
                <a:latin typeface="+mj-lt"/>
              </a:rPr>
              <a:t>(4.4) high frequency, high resolution DAQs as required by diagnostics in (3);</a:t>
            </a:r>
          </a:p>
          <a:p>
            <a:pPr marL="285750" lvl="1" indent="0">
              <a:buNone/>
            </a:pPr>
            <a:r>
              <a:rPr lang="en-US" dirty="0">
                <a:solidFill>
                  <a:schemeClr val="tx2"/>
                </a:solidFill>
                <a:latin typeface="+mj-lt"/>
              </a:rPr>
              <a:t>(4.6) consolidation of liquid nitrogen test station in collaboration with TE-CRG for HTS coil/magnet test;</a:t>
            </a:r>
          </a:p>
          <a:p>
            <a:pPr marL="285750" lvl="1" indent="0">
              <a:buNone/>
            </a:pPr>
            <a:r>
              <a:rPr lang="en-US" dirty="0">
                <a:solidFill>
                  <a:schemeClr val="tx2"/>
                </a:solidFill>
                <a:latin typeface="+mj-lt"/>
              </a:rPr>
              <a:t>(4.7) consolidation of cryo-cooler for testing and calibration of instrumentation at cryogenic temperatures, in collaboration with TE-CRG;</a:t>
            </a:r>
          </a:p>
          <a:p>
            <a:pPr marL="285750" lvl="1" indent="0">
              <a:buNone/>
            </a:pPr>
            <a:r>
              <a:rPr lang="en-US" i="1" dirty="0">
                <a:solidFill>
                  <a:schemeClr val="tx2"/>
                </a:solidFill>
                <a:latin typeface="+mj-lt"/>
              </a:rPr>
              <a:t>(4.8) assess need for power converter upgrade beyond existing capability (30 kA in both Clusters D and G) as required by magnet test program; if need is confirmed, proceed with upgrade in collaboration with SY-EPC.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2E80E53E-B5E1-C557-96EB-1D6B7554D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Test, Measurement &amp; Analyses: Roadmap ‒ 2/2</a:t>
            </a:r>
            <a:endParaRPr lang="en-GB" dirty="0">
              <a:solidFill>
                <a:srgbClr val="61C4D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52E0B41-078D-1F7E-2C47-88144D122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dirty="0"/>
              <a:t>26 June 2023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8B1640B-EA7A-2DE7-13AA-6B733715A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dirty="0"/>
              <a:t>A. Devred, </a:t>
            </a:r>
            <a:r>
              <a:rPr lang="en-US" sz="1000" i="1" dirty="0"/>
              <a:t>et al.</a:t>
            </a:r>
            <a:r>
              <a:rPr lang="en-US" sz="1000" dirty="0"/>
              <a:t> | Superconducting Magnets &amp; Devices @CERN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817E73F-BFDA-C653-A1D6-32D55F923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28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1C86916-C773-4C7E-850D-72EDDE9F7538}"/>
              </a:ext>
            </a:extLst>
          </p:cNvPr>
          <p:cNvSpPr txBox="1"/>
          <p:nvPr/>
        </p:nvSpPr>
        <p:spPr>
          <a:xfrm>
            <a:off x="5573314" y="743473"/>
            <a:ext cx="601745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/>
              <a:t>MQXFBP2 </a:t>
            </a:r>
            <a:r>
              <a:rPr lang="en-US" sz="1200" b="1" i="1" dirty="0"/>
              <a:t>V</a:t>
            </a:r>
            <a:r>
              <a:rPr lang="en-US" sz="1200" b="1" dirty="0"/>
              <a:t>-</a:t>
            </a:r>
            <a:r>
              <a:rPr lang="en-US" sz="1200" b="1" i="1" dirty="0"/>
              <a:t>I</a:t>
            </a:r>
            <a:r>
              <a:rPr lang="en-US" sz="1200" b="1" dirty="0"/>
              <a:t> Measurements  (7.2-m-long HL-LHC quadrupole magnet prototype)</a:t>
            </a:r>
          </a:p>
        </p:txBody>
      </p:sp>
      <p:pic>
        <p:nvPicPr>
          <p:cNvPr id="18" name="Picture 17" descr="Chart, histogram&#10;&#10;Description automatically generated">
            <a:extLst>
              <a:ext uri="{FF2B5EF4-FFF2-40B4-BE49-F238E27FC236}">
                <a16:creationId xmlns:a16="http://schemas.microsoft.com/office/drawing/2014/main" id="{21C889FA-E55D-43BE-91A0-3050CBD23A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6" t="15228" r="1345" b="15228"/>
          <a:stretch/>
        </p:blipFill>
        <p:spPr>
          <a:xfrm>
            <a:off x="5573315" y="1014051"/>
            <a:ext cx="6017459" cy="33213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71A48C0-5447-4EF9-9D4F-07DD5F8276CA}"/>
              </a:ext>
            </a:extLst>
          </p:cNvPr>
          <p:cNvSpPr txBox="1"/>
          <p:nvPr/>
        </p:nvSpPr>
        <p:spPr>
          <a:xfrm>
            <a:off x="5593641" y="4431426"/>
            <a:ext cx="6017459" cy="21698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spcBef>
                <a:spcPts val="8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Voltage build-up up to 6.5 µV in </a:t>
            </a:r>
            <a:r>
              <a:rPr lang="en-US" b="1" dirty="0">
                <a:solidFill>
                  <a:schemeClr val="tx2"/>
                </a:solidFill>
              </a:rPr>
              <a:t>quenching Pole </a:t>
            </a:r>
            <a:r>
              <a:rPr lang="en-US" dirty="0">
                <a:solidFill>
                  <a:schemeClr val="tx2"/>
                </a:solidFill>
              </a:rPr>
              <a:t>1 (P1)  of MQXFBP2 at 4.5 K &amp; 15.4 kA. </a:t>
            </a:r>
          </a:p>
          <a:p>
            <a:pPr marL="285750" indent="-285750" algn="l">
              <a:spcBef>
                <a:spcPts val="8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Voltage build-up in </a:t>
            </a:r>
            <a:r>
              <a:rPr lang="en-US" b="1" dirty="0">
                <a:solidFill>
                  <a:srgbClr val="61C4D3"/>
                </a:solidFill>
              </a:rPr>
              <a:t>2 other poles </a:t>
            </a:r>
            <a:r>
              <a:rPr lang="en-US" dirty="0">
                <a:solidFill>
                  <a:schemeClr val="tx2"/>
                </a:solidFill>
              </a:rPr>
              <a:t>(P2 and P3) that did not show a quench limit at that current level but appeared limited at higher current levels during </a:t>
            </a:r>
            <a:r>
              <a:rPr lang="en-US" b="1" dirty="0">
                <a:solidFill>
                  <a:srgbClr val="61C4D3"/>
                </a:solidFill>
              </a:rPr>
              <a:t>trim powering</a:t>
            </a:r>
            <a:r>
              <a:rPr lang="en-US" dirty="0">
                <a:solidFill>
                  <a:schemeClr val="tx2"/>
                </a:solidFill>
              </a:rPr>
              <a:t> (see next slides). </a:t>
            </a:r>
          </a:p>
          <a:p>
            <a:pPr algn="l"/>
            <a:endParaRPr lang="en-US" dirty="0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AF388E32-95F8-374D-DA37-3C521AA7E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i="1" dirty="0"/>
              <a:t>V</a:t>
            </a:r>
            <a:r>
              <a:rPr lang="en-US" sz="2800" dirty="0"/>
              <a:t>-</a:t>
            </a:r>
            <a:r>
              <a:rPr lang="en-US" sz="2800" i="1" dirty="0"/>
              <a:t>I</a:t>
            </a:r>
            <a:r>
              <a:rPr lang="en-US" sz="2800" dirty="0"/>
              <a:t> Measurements (1/2)</a:t>
            </a:r>
            <a:br>
              <a:rPr lang="en-US" sz="2800" dirty="0"/>
            </a:br>
            <a:endParaRPr lang="nl-NL" sz="2800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BF91974-2EA7-6249-8789-30F604012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dirty="0"/>
              <a:t>26 June 2023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B54AB4C-2D25-2B0A-79FD-89518FEC1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dirty="0"/>
              <a:t>A. Devred, </a:t>
            </a:r>
            <a:r>
              <a:rPr lang="en-US" sz="1000" i="1" dirty="0"/>
              <a:t>et al.</a:t>
            </a:r>
            <a:r>
              <a:rPr lang="en-US" sz="1000" dirty="0"/>
              <a:t> | Superconducting Magnets &amp; Devices @CERN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05AAE-5C87-C5F7-C625-4D7BF1EFB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67</a:t>
            </a:fld>
            <a:endParaRPr lang="en-US" dirty="0"/>
          </a:p>
        </p:txBody>
      </p:sp>
      <p:pic>
        <p:nvPicPr>
          <p:cNvPr id="13" name="Picture 12" descr="Chart, histogram&#10;&#10;Description automatically generated">
            <a:extLst>
              <a:ext uri="{FF2B5EF4-FFF2-40B4-BE49-F238E27FC236}">
                <a16:creationId xmlns:a16="http://schemas.microsoft.com/office/drawing/2014/main" id="{BD8CA661-DB48-44C2-BBD7-9EB1BF7294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74" t="5815" r="5819" b="43262"/>
          <a:stretch/>
        </p:blipFill>
        <p:spPr>
          <a:xfrm>
            <a:off x="297271" y="3498010"/>
            <a:ext cx="4619017" cy="2047194"/>
          </a:xfrm>
          <a:prstGeom prst="rect">
            <a:avLst/>
          </a:prstGeom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05BC9B62-AF38-47D6-8E7C-FDE88778E6BB}"/>
              </a:ext>
            </a:extLst>
          </p:cNvPr>
          <p:cNvSpPr txBox="1"/>
          <p:nvPr/>
        </p:nvSpPr>
        <p:spPr>
          <a:xfrm>
            <a:off x="91277" y="5462354"/>
            <a:ext cx="516368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200" b="1" dirty="0"/>
              <a:t>11 T Series #2 </a:t>
            </a:r>
            <a:r>
              <a:rPr lang="nl-NL" sz="1200" b="1" i="1" dirty="0"/>
              <a:t>V</a:t>
            </a:r>
            <a:r>
              <a:rPr lang="nl-NL" sz="1200" b="1" dirty="0"/>
              <a:t>-</a:t>
            </a:r>
            <a:r>
              <a:rPr lang="nl-NL" sz="1200" b="1" i="1" dirty="0"/>
              <a:t>I</a:t>
            </a:r>
            <a:r>
              <a:rPr lang="nl-NL" sz="1200" b="1" dirty="0"/>
              <a:t> Measurements (5.3-m-long HL-LHC Dipole Magnet): Change in full coil voltage after cool down 3 and cool down 4; the method can show degradation and changes in degradation, even before the quench happens</a:t>
            </a:r>
          </a:p>
          <a:p>
            <a:pPr marL="171450" indent="-171450" algn="ctr">
              <a:buFontTx/>
              <a:buChar char="-"/>
            </a:pPr>
            <a:endParaRPr lang="en-US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EC9C98-B60C-BCCC-D604-F26738B95383}"/>
              </a:ext>
            </a:extLst>
          </p:cNvPr>
          <p:cNvSpPr txBox="1"/>
          <p:nvPr/>
        </p:nvSpPr>
        <p:spPr>
          <a:xfrm>
            <a:off x="133565" y="919723"/>
            <a:ext cx="5262050" cy="27238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spcBef>
                <a:spcPts val="8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/>
                </a:solidFill>
              </a:rPr>
              <a:t>Sensitive voltage measurements</a:t>
            </a:r>
            <a:r>
              <a:rPr lang="en-US" dirty="0">
                <a:solidFill>
                  <a:schemeClr val="tx2"/>
                </a:solidFill>
              </a:rPr>
              <a:t> can be carried during magnet testing, enabling </a:t>
            </a:r>
            <a:r>
              <a:rPr lang="en-US" b="1" dirty="0">
                <a:solidFill>
                  <a:schemeClr val="tx2"/>
                </a:solidFill>
              </a:rPr>
              <a:t>early detection of resistive transitions</a:t>
            </a:r>
            <a:r>
              <a:rPr lang="en-US" dirty="0">
                <a:solidFill>
                  <a:schemeClr val="tx2"/>
                </a:solidFill>
              </a:rPr>
              <a:t> and </a:t>
            </a:r>
            <a:r>
              <a:rPr lang="en-US" b="1" dirty="0">
                <a:solidFill>
                  <a:schemeClr val="tx2"/>
                </a:solidFill>
              </a:rPr>
              <a:t>monitoring of their evolutions</a:t>
            </a:r>
            <a:r>
              <a:rPr lang="en-US" dirty="0">
                <a:solidFill>
                  <a:srgbClr val="61C4D3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after EM and thermal cycling.</a:t>
            </a:r>
          </a:p>
          <a:p>
            <a:pPr marL="285750" indent="-285750" algn="l">
              <a:spcBef>
                <a:spcPts val="8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Was successfully developed in later part of 11 T short models and series magnets </a:t>
            </a:r>
            <a:r>
              <a:rPr lang="en-US" b="1" dirty="0">
                <a:solidFill>
                  <a:srgbClr val="61C4D3"/>
                </a:solidFill>
              </a:rPr>
              <a:t>(circa 2018)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and can be applied to</a:t>
            </a:r>
            <a:r>
              <a:rPr lang="en-US" b="1" dirty="0">
                <a:solidFill>
                  <a:srgbClr val="61C4D3"/>
                </a:solidFill>
              </a:rPr>
              <a:t> full coil voltages. </a:t>
            </a:r>
          </a:p>
          <a:p>
            <a:pPr marL="285750" indent="-285750" algn="l">
              <a:buFontTx/>
              <a:buChar char="-"/>
            </a:pPr>
            <a:endParaRPr lang="en-US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1C387DE9-771B-2D49-1373-EC11270AB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5885" y="2507786"/>
            <a:ext cx="1473740" cy="840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  G. Willering </a:t>
            </a:r>
            <a:r>
              <a:rPr lang="en-US" altLang="en-US" sz="14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(CERN/TE-MSC)</a:t>
            </a:r>
            <a:endParaRPr lang="en-GB" altLang="en-US" sz="14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72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i="1" dirty="0"/>
              <a:t>V</a:t>
            </a:r>
            <a:r>
              <a:rPr lang="en-US" sz="2800" dirty="0"/>
              <a:t>-</a:t>
            </a:r>
            <a:r>
              <a:rPr lang="en-US" sz="2800" i="1" dirty="0"/>
              <a:t>I</a:t>
            </a:r>
            <a:r>
              <a:rPr lang="en-US" sz="2800" dirty="0"/>
              <a:t> Measurements (2/2): midplane coil segment of SP107 &amp; SP109 @4.5 K (short HL-LHC 11 T dipole magnet models)</a:t>
            </a:r>
            <a:endParaRPr lang="en-GB" sz="2800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A9543BC-C371-BF68-78B8-29EF85C0A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dirty="0"/>
              <a:t>26 June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429A4-42A9-EC60-4F75-0DC6525A5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dirty="0"/>
              <a:t>A. Devred, </a:t>
            </a:r>
            <a:r>
              <a:rPr lang="en-US" sz="1000" i="1" dirty="0"/>
              <a:t>et al.</a:t>
            </a:r>
            <a:r>
              <a:rPr lang="en-US" sz="1000" dirty="0"/>
              <a:t> | Superconducting Magnets &amp; Devices @CERN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C25E73F-4733-8CDA-4D27-EB864380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68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CDA023D-EF94-46BF-8A1A-1F121E3AF7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932" y="1255921"/>
            <a:ext cx="3873758" cy="32979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572F32-287D-4FE2-BA85-6D3775FC5D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2190" y="1485257"/>
            <a:ext cx="3718074" cy="32979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B97E35D-29F9-4025-A366-FA0BB6BBC9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68" y="4869145"/>
            <a:ext cx="4218299" cy="13880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3ED8735-3CB1-411B-8800-D13B62C118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481" y="4663169"/>
            <a:ext cx="2839209" cy="17482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6DF624B-3F35-47C2-93C0-A43DB88CF8A2}"/>
              </a:ext>
            </a:extLst>
          </p:cNvPr>
          <p:cNvSpPr txBox="1"/>
          <p:nvPr/>
        </p:nvSpPr>
        <p:spPr>
          <a:xfrm>
            <a:off x="4499892" y="2927769"/>
            <a:ext cx="1331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E87F5E"/>
                </a:solidFill>
              </a:rPr>
              <a:t>Stable Behavior</a:t>
            </a:r>
            <a:endParaRPr lang="en-GB" b="1" dirty="0">
              <a:solidFill>
                <a:srgbClr val="E87F5E"/>
              </a:solidFill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5B86F5D3-D97E-46A8-9134-FBBF72B93ABA}"/>
              </a:ext>
            </a:extLst>
          </p:cNvPr>
          <p:cNvSpPr txBox="1">
            <a:spLocks/>
          </p:cNvSpPr>
          <p:nvPr/>
        </p:nvSpPr>
        <p:spPr>
          <a:xfrm rot="16200000">
            <a:off x="482728" y="2579556"/>
            <a:ext cx="1318562" cy="577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/>
              <a:t>SP107</a:t>
            </a:r>
            <a:endParaRPr lang="en-GB" sz="1800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76806682-4DE3-45A9-BEB4-9D7D0C46EF47}"/>
              </a:ext>
            </a:extLst>
          </p:cNvPr>
          <p:cNvSpPr txBox="1">
            <a:spLocks/>
          </p:cNvSpPr>
          <p:nvPr/>
        </p:nvSpPr>
        <p:spPr>
          <a:xfrm rot="16200000">
            <a:off x="5461068" y="2705872"/>
            <a:ext cx="1318562" cy="577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/>
              <a:t>SP109</a:t>
            </a:r>
            <a:endParaRPr lang="en-GB" sz="2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EA773E-B2FD-4D79-A8A5-284542BE9007}"/>
              </a:ext>
            </a:extLst>
          </p:cNvPr>
          <p:cNvSpPr txBox="1"/>
          <p:nvPr/>
        </p:nvSpPr>
        <p:spPr>
          <a:xfrm>
            <a:off x="10352371" y="3049396"/>
            <a:ext cx="1628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E87F5E"/>
                </a:solidFill>
              </a:rPr>
              <a:t>Degrading Behavior</a:t>
            </a:r>
            <a:endParaRPr lang="en-GB" b="1" dirty="0">
              <a:solidFill>
                <a:srgbClr val="E87F5E"/>
              </a:solidFill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512B9B51-98D7-206A-8FF8-53CA1CAE2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2447" y="4269836"/>
            <a:ext cx="1619031" cy="840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    G. Willering </a:t>
            </a:r>
            <a:r>
              <a:rPr lang="en-US" altLang="en-US" sz="14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(CERN/TE-MSC)</a:t>
            </a:r>
            <a:endParaRPr lang="en-GB" altLang="en-US" sz="14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630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36D57C2-93C0-7711-0406-79B865F659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485667"/>
            <a:ext cx="1517702" cy="246512"/>
          </a:xfrm>
        </p:spPr>
        <p:txBody>
          <a:bodyPr/>
          <a:lstStyle/>
          <a:p>
            <a:pPr algn="ctr"/>
            <a:r>
              <a:rPr lang="en-US" dirty="0"/>
              <a:t>26 June 2023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54B37E9-2B88-4FE8-F764-A99E75790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2000" y="6485667"/>
            <a:ext cx="4114800" cy="246512"/>
          </a:xfrm>
        </p:spPr>
        <p:txBody>
          <a:bodyPr/>
          <a:lstStyle/>
          <a:p>
            <a:r>
              <a:rPr lang="en-US" sz="1000" dirty="0"/>
              <a:t>A. Devred, </a:t>
            </a:r>
            <a:r>
              <a:rPr lang="en-US" sz="1000" i="1" dirty="0"/>
              <a:t>et al.</a:t>
            </a:r>
            <a:r>
              <a:rPr lang="en-US" sz="1000" dirty="0"/>
              <a:t> | Superconducting Magnets &amp; Devices @CERN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3C44CDC-DB5B-1C83-A71F-6051ACBA3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800" y="6485667"/>
            <a:ext cx="215082" cy="246512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69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97038"/>
            <a:ext cx="5818188" cy="4319587"/>
          </a:xfrm>
        </p:spPr>
      </p:pic>
      <p:cxnSp>
        <p:nvCxnSpPr>
          <p:cNvPr id="7" name="Straight Arrow Connector 6"/>
          <p:cNvCxnSpPr>
            <a:cxnSpLocks/>
          </p:cNvCxnSpPr>
          <p:nvPr/>
        </p:nvCxnSpPr>
        <p:spPr>
          <a:xfrm flipH="1">
            <a:off x="6249082" y="2132029"/>
            <a:ext cx="2468198" cy="268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870362" y="1915066"/>
            <a:ext cx="2282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Main current leads (20 kA)</a:t>
            </a:r>
            <a:endParaRPr lang="en-GB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8870362" y="2351197"/>
            <a:ext cx="30962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Auxiliary current leads (600 A) used for CLIQ in the temporary cold mass configuration</a:t>
            </a:r>
            <a:endParaRPr lang="en-GB" sz="1400" dirty="0"/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 flipH="1">
            <a:off x="6148732" y="2874108"/>
            <a:ext cx="2590204" cy="16453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</p:cNvCxnSpPr>
          <p:nvPr/>
        </p:nvCxnSpPr>
        <p:spPr>
          <a:xfrm flipH="1">
            <a:off x="6840638" y="3486645"/>
            <a:ext cx="1868740" cy="11374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870362" y="3277653"/>
            <a:ext cx="2473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Superconducting CLIQ leads</a:t>
            </a:r>
            <a:endParaRPr lang="en-GB" sz="1400" dirty="0"/>
          </a:p>
        </p:txBody>
      </p:sp>
      <p:cxnSp>
        <p:nvCxnSpPr>
          <p:cNvPr id="21" name="Straight Arrow Connector 20"/>
          <p:cNvCxnSpPr>
            <a:cxnSpLocks/>
          </p:cNvCxnSpPr>
          <p:nvPr/>
        </p:nvCxnSpPr>
        <p:spPr>
          <a:xfrm flipH="1">
            <a:off x="7443834" y="4118238"/>
            <a:ext cx="1295102" cy="8179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870362" y="3903096"/>
            <a:ext cx="1518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Coil to trim down</a:t>
            </a:r>
            <a:endParaRPr lang="en-GB" sz="1400" dirty="0"/>
          </a:p>
        </p:txBody>
      </p:sp>
      <p:cxnSp>
        <p:nvCxnSpPr>
          <p:cNvPr id="25" name="Straight Arrow Connector 24"/>
          <p:cNvCxnSpPr>
            <a:cxnSpLocks/>
            <a:stCxn id="26" idx="1"/>
          </p:cNvCxnSpPr>
          <p:nvPr/>
        </p:nvCxnSpPr>
        <p:spPr>
          <a:xfrm flipH="1" flipV="1">
            <a:off x="4537710" y="5238133"/>
            <a:ext cx="1473171" cy="7771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010881" y="5861347"/>
            <a:ext cx="2157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Trim PC protection diode</a:t>
            </a:r>
            <a:endParaRPr lang="en-GB" sz="1400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2069789" y="4559612"/>
            <a:ext cx="1210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~0.3 V</a:t>
            </a:r>
          </a:p>
          <a:p>
            <a:r>
              <a:rPr lang="en-US" dirty="0"/>
              <a:t>10x 300 A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4626208" y="4868801"/>
            <a:ext cx="1554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~0.6 V, 13 kA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41E379-C7B6-AE4A-BA47-0F882CE67E63}"/>
              </a:ext>
            </a:extLst>
          </p:cNvPr>
          <p:cNvSpPr txBox="1"/>
          <p:nvPr/>
        </p:nvSpPr>
        <p:spPr>
          <a:xfrm>
            <a:off x="8870121" y="4856448"/>
            <a:ext cx="287848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Next step: double the leads to allow up to </a:t>
            </a:r>
            <a:r>
              <a:rPr lang="en-US" b="1" dirty="0">
                <a:solidFill>
                  <a:srgbClr val="61C4D3"/>
                </a:solidFill>
              </a:rPr>
              <a:t>2 kA trim powering</a:t>
            </a:r>
          </a:p>
          <a:p>
            <a:pPr algn="l"/>
            <a:endParaRPr lang="en-US" dirty="0"/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52057DE6-A69E-392D-9629-1DB806D1B922}"/>
              </a:ext>
            </a:extLst>
          </p:cNvPr>
          <p:cNvSpPr txBox="1">
            <a:spLocks/>
          </p:cNvSpPr>
          <p:nvPr/>
        </p:nvSpPr>
        <p:spPr>
          <a:xfrm>
            <a:off x="287167" y="317971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Trim Powering (1/2) </a:t>
            </a:r>
          </a:p>
          <a:p>
            <a:br>
              <a:rPr lang="en-CH" dirty="0"/>
            </a:br>
            <a:endParaRPr lang="en-CH" dirty="0">
              <a:solidFill>
                <a:schemeClr val="accent3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9498CE-BB57-B1B9-08A6-E3EB8945C3CA}"/>
              </a:ext>
            </a:extLst>
          </p:cNvPr>
          <p:cNvSpPr txBox="1"/>
          <p:nvPr/>
        </p:nvSpPr>
        <p:spPr>
          <a:xfrm>
            <a:off x="287167" y="882527"/>
            <a:ext cx="1137602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In case the performance of a magnet is </a:t>
            </a:r>
            <a:r>
              <a:rPr lang="en-US" b="1" dirty="0">
                <a:solidFill>
                  <a:schemeClr val="tx2"/>
                </a:solidFill>
              </a:rPr>
              <a:t>limited by one coil, </a:t>
            </a:r>
            <a:r>
              <a:rPr lang="en-US" dirty="0">
                <a:solidFill>
                  <a:schemeClr val="tx2"/>
                </a:solidFill>
              </a:rPr>
              <a:t>the trim powering procedure enables </a:t>
            </a:r>
            <a:r>
              <a:rPr lang="en-US" b="1" dirty="0">
                <a:solidFill>
                  <a:schemeClr val="tx2"/>
                </a:solidFill>
              </a:rPr>
              <a:t>injection of additional current in the other coils </a:t>
            </a:r>
            <a:r>
              <a:rPr lang="en-US" dirty="0">
                <a:solidFill>
                  <a:schemeClr val="tx2"/>
                </a:solidFill>
              </a:rPr>
              <a:t>to assess their performances (concept initially proposed by             A. Milanese, CERN/TE-MSC). </a:t>
            </a:r>
          </a:p>
          <a:p>
            <a:pPr marL="285750" indent="-285750" algn="l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007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CBB4D82-78B3-80FE-9265-ACE5753AC799}"/>
              </a:ext>
            </a:extLst>
          </p:cNvPr>
          <p:cNvSpPr txBox="1">
            <a:spLocks/>
          </p:cNvSpPr>
          <p:nvPr/>
        </p:nvSpPr>
        <p:spPr>
          <a:xfrm>
            <a:off x="507258" y="913440"/>
            <a:ext cx="6397659" cy="51887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</a:pP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Main objective is the development of a straight, </a:t>
            </a:r>
            <a:r>
              <a:rPr lang="en-GB" sz="1800" dirty="0">
                <a:solidFill>
                  <a:srgbClr val="E87F5E"/>
                </a:solidFill>
                <a:cs typeface="Times New Roman" panose="02020603050405020304" pitchFamily="18" charset="0"/>
              </a:rPr>
              <a:t>conduction-cooled,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</a:rPr>
              <a:t>Nb‒</a:t>
            </a:r>
            <a:r>
              <a:rPr lang="en-GB" sz="1800" dirty="0" err="1">
                <a:solidFill>
                  <a:schemeClr val="tx2"/>
                </a:solidFill>
                <a:cs typeface="Times New Roman" panose="02020603050405020304" pitchFamily="18" charset="0"/>
              </a:rPr>
              <a:t>Ti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</a:rPr>
              <a:t>, cos</a:t>
            </a:r>
            <a:r>
              <a:rPr lang="en-GB" sz="1800" i="1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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</a:rPr>
              <a:t> dipole magnet demonstrator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, with a bore field of </a:t>
            </a:r>
            <a:r>
              <a:rPr lang="en-GB" sz="1800" dirty="0">
                <a:solidFill>
                  <a:srgbClr val="61C4D3"/>
                </a:solidFill>
                <a:cs typeface="Times New Roman" panose="02020603050405020304" pitchFamily="18" charset="0"/>
              </a:rPr>
              <a:t>4 T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 in a </a:t>
            </a:r>
            <a:r>
              <a:rPr lang="en-GB" sz="1800" dirty="0">
                <a:solidFill>
                  <a:srgbClr val="61C4D3"/>
                </a:solidFill>
                <a:cs typeface="Times New Roman" panose="02020603050405020304" pitchFamily="18" charset="0"/>
              </a:rPr>
              <a:t>80-mm 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aperture and a field ramp rate of up to </a:t>
            </a:r>
            <a:r>
              <a:rPr lang="en-GB" sz="1800" dirty="0">
                <a:solidFill>
                  <a:srgbClr val="61C4D3"/>
                </a:solidFill>
                <a:cs typeface="Times New Roman" panose="02020603050405020304" pitchFamily="18" charset="0"/>
              </a:rPr>
              <a:t>0.4 T/s.</a:t>
            </a:r>
            <a:endParaRPr lang="en-GB" sz="1800" b="0" dirty="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>
              <a:spcBef>
                <a:spcPts val="800"/>
              </a:spcBef>
            </a:pP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The project scope includes a 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</a:rPr>
              <a:t>1-m-long demonstrator, 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with coils wound from a </a:t>
            </a:r>
            <a:r>
              <a:rPr lang="en-GB" sz="1800" dirty="0"/>
              <a:t>36-strand, cored cable </a:t>
            </a:r>
            <a:r>
              <a:rPr lang="en-GB" sz="1800" b="0" dirty="0"/>
              <a:t>and using a    </a:t>
            </a:r>
            <a:r>
              <a:rPr lang="en-GB" sz="1800" b="0" dirty="0">
                <a:sym typeface="Symbol" panose="05050102010706020507" pitchFamily="18" charset="2"/>
              </a:rPr>
              <a:t> </a:t>
            </a:r>
            <a:r>
              <a:rPr lang="en-GB" sz="1800" b="0" dirty="0"/>
              <a:t>0.48 mm </a:t>
            </a:r>
            <a:r>
              <a:rPr lang="en-GB" sz="1800" dirty="0"/>
              <a:t>LHC05 strand </a:t>
            </a:r>
            <a:r>
              <a:rPr lang="en-GB" sz="1800" b="0" dirty="0"/>
              <a:t>(not optimized for low loss).</a:t>
            </a:r>
            <a:endParaRPr lang="en-GB" sz="1800" b="0" dirty="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>
              <a:spcBef>
                <a:spcPts val="800"/>
              </a:spcBef>
            </a:pPr>
            <a:r>
              <a:rPr lang="en-GB" sz="1800" b="0" dirty="0"/>
              <a:t>A preliminary design study was carried out by M. Karppinen and relies on a </a:t>
            </a:r>
            <a:r>
              <a:rPr lang="en-GB" sz="1800" dirty="0"/>
              <a:t>collared-coil structure </a:t>
            </a:r>
            <a:r>
              <a:rPr lang="en-GB" sz="1800" b="0" dirty="0"/>
              <a:t>with </a:t>
            </a:r>
            <a:r>
              <a:rPr lang="en-GB" sz="1800" dirty="0"/>
              <a:t>clamped yoke laminations.</a:t>
            </a:r>
            <a:endParaRPr lang="en-GB" sz="1800" dirty="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>
              <a:spcBef>
                <a:spcPts val="800"/>
              </a:spcBef>
            </a:pP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Possible applications include bending magnets of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</a:rPr>
              <a:t> rotating gantry systems 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for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</a:rPr>
              <a:t> compact ion therapy, 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such as SIGRUM, a project developed by a collaboration initiated in 2019 between CERN, INFN, CNAO and </a:t>
            </a:r>
            <a:r>
              <a:rPr lang="en-GB" sz="1800" b="0" dirty="0" err="1">
                <a:solidFill>
                  <a:schemeClr val="tx2"/>
                </a:solidFill>
                <a:cs typeface="Times New Roman" panose="02020603050405020304" pitchFamily="18" charset="0"/>
              </a:rPr>
              <a:t>MedAUSTRON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. </a:t>
            </a:r>
          </a:p>
          <a:p>
            <a:pPr>
              <a:spcBef>
                <a:spcPts val="800"/>
              </a:spcBef>
            </a:pP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The </a:t>
            </a:r>
            <a:r>
              <a:rPr lang="en-GB" sz="1800" dirty="0">
                <a:solidFill>
                  <a:srgbClr val="E87F5E"/>
                </a:solidFill>
                <a:cs typeface="Times New Roman" panose="02020603050405020304" pitchFamily="18" charset="0"/>
              </a:rPr>
              <a:t>cooling features 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shall be later transposable to a 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</a:rPr>
              <a:t>curved,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</a:rPr>
              <a:t>cos</a:t>
            </a:r>
            <a:r>
              <a:rPr lang="en-GB" sz="1800" i="1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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</a:rPr>
              <a:t> dipole magnet design.</a:t>
            </a:r>
          </a:p>
          <a:p>
            <a:pPr>
              <a:spcBef>
                <a:spcPts val="800"/>
              </a:spcBef>
            </a:pP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As part of SIGRUM, INFN is presently developing a 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</a:rPr>
              <a:t>curved, Nb‒</a:t>
            </a:r>
            <a:r>
              <a:rPr lang="en-GB" sz="1800" dirty="0" err="1">
                <a:solidFill>
                  <a:schemeClr val="tx2"/>
                </a:solidFill>
                <a:cs typeface="Times New Roman" panose="02020603050405020304" pitchFamily="18" charset="0"/>
              </a:rPr>
              <a:t>Ti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</a:rPr>
              <a:t>, cos</a:t>
            </a:r>
            <a:r>
              <a:rPr lang="en-GB" sz="1800" i="1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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</a:rPr>
              <a:t> demonstrator 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</a:rPr>
              <a:t>to be tested in </a:t>
            </a:r>
            <a:r>
              <a:rPr lang="en-GB" sz="1800" dirty="0" err="1">
                <a:solidFill>
                  <a:srgbClr val="E87F5E"/>
                </a:solidFill>
                <a:cs typeface="Times New Roman" panose="02020603050405020304" pitchFamily="18" charset="0"/>
              </a:rPr>
              <a:t>LHe</a:t>
            </a:r>
            <a:r>
              <a:rPr lang="en-GB" sz="1800" dirty="0">
                <a:solidFill>
                  <a:srgbClr val="E87F5E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8EDE70A2-4734-374F-B2C0-D7044964B1DF}"/>
              </a:ext>
            </a:extLst>
          </p:cNvPr>
          <p:cNvSpPr txBox="1">
            <a:spLocks/>
          </p:cNvSpPr>
          <p:nvPr/>
        </p:nvSpPr>
        <p:spPr>
          <a:xfrm>
            <a:off x="287167" y="317971"/>
            <a:ext cx="11376025" cy="5848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Also Experiments/Medical applications: </a:t>
            </a:r>
            <a:r>
              <a:rPr lang="en-US" sz="1800" b="0" dirty="0"/>
              <a:t>Conduction-Cooled Dipole Magnet</a:t>
            </a:r>
            <a:endParaRPr lang="en-CH" sz="2800" b="0" dirty="0">
              <a:solidFill>
                <a:schemeClr val="accent3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3956247-2FB5-5D9F-0B03-423CA7BB11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7" t="17347" r="3053" b="25530"/>
          <a:stretch/>
        </p:blipFill>
        <p:spPr>
          <a:xfrm>
            <a:off x="7315489" y="3570406"/>
            <a:ext cx="4779823" cy="218025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4B5D05-4CD3-5EB7-A89D-082683D394B1}"/>
              </a:ext>
            </a:extLst>
          </p:cNvPr>
          <p:cNvGrpSpPr>
            <a:grpSpLocks noChangeAspect="1"/>
          </p:cNvGrpSpPr>
          <p:nvPr/>
        </p:nvGrpSpPr>
        <p:grpSpPr>
          <a:xfrm>
            <a:off x="7791762" y="833608"/>
            <a:ext cx="3901021" cy="2231465"/>
            <a:chOff x="7513038" y="2340839"/>
            <a:chExt cx="4270973" cy="2383561"/>
          </a:xfrm>
        </p:grpSpPr>
        <p:pic>
          <p:nvPicPr>
            <p:cNvPr id="4" name="Picture 3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312E7EF6-4727-DB76-D663-17E6EF70A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3038" y="2340839"/>
              <a:ext cx="4270973" cy="238356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BCD3B0F-7210-CB05-69CE-F4FD9AC19D9C}"/>
                </a:ext>
              </a:extLst>
            </p:cNvPr>
            <p:cNvSpPr txBox="1"/>
            <p:nvPr/>
          </p:nvSpPr>
          <p:spPr>
            <a:xfrm>
              <a:off x="7513038" y="2363036"/>
              <a:ext cx="1759648" cy="338554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chemeClr val="bg2"/>
                  </a:solidFill>
                </a:rPr>
                <a:t>Goal &lt; 50 tons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AC0BFF3-E885-8F13-B898-7673C1F386A0}"/>
              </a:ext>
            </a:extLst>
          </p:cNvPr>
          <p:cNvSpPr txBox="1"/>
          <p:nvPr/>
        </p:nvSpPr>
        <p:spPr>
          <a:xfrm>
            <a:off x="9495005" y="5222508"/>
            <a:ext cx="23021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Conceptual design of bending magnet for compact ion therapy gantry, including some conduction-cooling features</a:t>
            </a:r>
            <a:endParaRPr lang="en-GB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A850D1-EE70-853F-1F4E-8186AD3CE16B}"/>
              </a:ext>
            </a:extLst>
          </p:cNvPr>
          <p:cNvSpPr txBox="1"/>
          <p:nvPr/>
        </p:nvSpPr>
        <p:spPr>
          <a:xfrm>
            <a:off x="7671333" y="3119966"/>
            <a:ext cx="44198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Conceptual design of rotating gantry system</a:t>
            </a:r>
          </a:p>
          <a:p>
            <a:pPr algn="ctr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 compact ion therapy</a:t>
            </a:r>
            <a:endParaRPr lang="en-GB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F46DAA-396B-55F1-E276-81FF8C6A08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1672" y="6068100"/>
            <a:ext cx="2756647" cy="581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M. Karppinen </a:t>
            </a:r>
            <a:r>
              <a:rPr lang="en-US" altLang="en-US" sz="14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(CERN TE-MSC)</a:t>
            </a:r>
            <a:endParaRPr lang="en-GB" altLang="en-US" sz="14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26A4DCD-7E5B-D0C8-63A7-0DE445781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500952"/>
            <a:ext cx="1517702" cy="232864"/>
          </a:xfrm>
        </p:spPr>
        <p:txBody>
          <a:bodyPr anchor="ctr" anchorCtr="0"/>
          <a:lstStyle/>
          <a:p>
            <a:pPr algn="ctr"/>
            <a:r>
              <a:rPr lang="en-US" dirty="0"/>
              <a:t>26 June 2023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22E80BF-C929-1B4F-106B-05223C20F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2000" y="6500952"/>
            <a:ext cx="4114800" cy="232864"/>
          </a:xfrm>
        </p:spPr>
        <p:txBody>
          <a:bodyPr anchor="ctr" anchorCtr="0"/>
          <a:lstStyle/>
          <a:p>
            <a:r>
              <a:rPr lang="en-US" sz="1000" dirty="0"/>
              <a:t>A. Devred, </a:t>
            </a:r>
            <a:r>
              <a:rPr lang="en-US" sz="1000" i="1" dirty="0"/>
              <a:t>et al.</a:t>
            </a:r>
            <a:r>
              <a:rPr lang="en-US" sz="1000" dirty="0"/>
              <a:t> | Superconducting Magnets &amp; Devices @CERN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B82E786-3B35-3CCA-30AC-9EDFA49DC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800" y="6500952"/>
            <a:ext cx="155940" cy="232864"/>
          </a:xfrm>
        </p:spPr>
        <p:txBody>
          <a:bodyPr anchor="ctr" anchorCtr="0"/>
          <a:lstStyle/>
          <a:p>
            <a:fld id="{36B5EA5A-BC32-A742-B11B-8E7414D5B53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52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782" y="1441532"/>
            <a:ext cx="5352752" cy="38225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3407" y="1441532"/>
            <a:ext cx="1884133" cy="38225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7713" y="1802167"/>
            <a:ext cx="4048217" cy="23614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8835" y="1784412"/>
            <a:ext cx="4057095" cy="22993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8835" y="1757779"/>
            <a:ext cx="4048217" cy="23969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54372" y="2290439"/>
            <a:ext cx="13780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Nominal current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8054372" y="1602738"/>
            <a:ext cx="13969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Ultimate current</a:t>
            </a:r>
            <a:endParaRPr lang="en-GB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4B756C-3B58-6643-BE8F-18FD78E14C7E}"/>
              </a:ext>
            </a:extLst>
          </p:cNvPr>
          <p:cNvSpPr txBox="1"/>
          <p:nvPr/>
        </p:nvSpPr>
        <p:spPr>
          <a:xfrm>
            <a:off x="8036068" y="1853766"/>
            <a:ext cx="1278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Test-plan limit</a:t>
            </a:r>
            <a:endParaRPr lang="en-GB" sz="1400" dirty="0"/>
          </a:p>
        </p:txBody>
      </p:sp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2358F24D-8D54-F04F-8957-2E47A9DC83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027" y="1124105"/>
            <a:ext cx="2507466" cy="186165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761F21A-4933-D042-948A-59DC0183B5D2}"/>
              </a:ext>
            </a:extLst>
          </p:cNvPr>
          <p:cNvGrpSpPr/>
          <p:nvPr/>
        </p:nvGrpSpPr>
        <p:grpSpPr>
          <a:xfrm>
            <a:off x="580497" y="3329608"/>
            <a:ext cx="1586234" cy="1674651"/>
            <a:chOff x="750396" y="4369090"/>
            <a:chExt cx="1844892" cy="187654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2823E9D-DEC9-084F-8850-CD33B84E5EEF}"/>
                </a:ext>
              </a:extLst>
            </p:cNvPr>
            <p:cNvGrpSpPr/>
            <p:nvPr/>
          </p:nvGrpSpPr>
          <p:grpSpPr>
            <a:xfrm>
              <a:off x="750396" y="4369090"/>
              <a:ext cx="1844892" cy="1876545"/>
              <a:chOff x="181229" y="4839806"/>
              <a:chExt cx="1844892" cy="1876545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06F7F34-4609-1444-9960-804375817D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1229" y="4839806"/>
                <a:ext cx="1844892" cy="1876545"/>
              </a:xfrm>
              <a:prstGeom prst="rect">
                <a:avLst/>
              </a:prstGeom>
            </p:spPr>
          </p:pic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FB3624FC-14FE-8548-93C9-EEE350116C41}"/>
                  </a:ext>
                </a:extLst>
              </p:cNvPr>
              <p:cNvSpPr/>
              <p:nvPr/>
            </p:nvSpPr>
            <p:spPr>
              <a:xfrm>
                <a:off x="618308" y="5294812"/>
                <a:ext cx="975360" cy="9753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BE54198-03BE-EF42-9134-EBEB019817C3}"/>
                </a:ext>
              </a:extLst>
            </p:cNvPr>
            <p:cNvSpPr/>
            <p:nvPr/>
          </p:nvSpPr>
          <p:spPr>
            <a:xfrm>
              <a:off x="1927704" y="4775394"/>
              <a:ext cx="165462" cy="165462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9FCF594-7761-BB49-ACBF-CABE7DB970D8}"/>
                </a:ext>
              </a:extLst>
            </p:cNvPr>
            <p:cNvSpPr/>
            <p:nvPr/>
          </p:nvSpPr>
          <p:spPr>
            <a:xfrm>
              <a:off x="1229074" y="5728008"/>
              <a:ext cx="165462" cy="16546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86B0752-3D23-734B-8720-2207A2EC9435}"/>
                </a:ext>
              </a:extLst>
            </p:cNvPr>
            <p:cNvSpPr/>
            <p:nvPr/>
          </p:nvSpPr>
          <p:spPr>
            <a:xfrm>
              <a:off x="1107450" y="4898746"/>
              <a:ext cx="165462" cy="16546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182884FD-7C91-BF41-99C9-D18E8E87703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14834" y="5344998"/>
            <a:ext cx="4904322" cy="786661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D0CBE07A-A43E-AA44-A537-F49B0C4548B6}"/>
              </a:ext>
            </a:extLst>
          </p:cNvPr>
          <p:cNvSpPr/>
          <p:nvPr/>
        </p:nvSpPr>
        <p:spPr>
          <a:xfrm flipH="1">
            <a:off x="2536094" y="5598263"/>
            <a:ext cx="85894" cy="9219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28C286F-8E2F-D948-BE7F-5DED4677AE2C}"/>
              </a:ext>
            </a:extLst>
          </p:cNvPr>
          <p:cNvSpPr/>
          <p:nvPr/>
        </p:nvSpPr>
        <p:spPr>
          <a:xfrm flipH="1">
            <a:off x="3228430" y="5598263"/>
            <a:ext cx="85894" cy="921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8564639-668F-5549-915E-C2E445DBB6DA}"/>
              </a:ext>
            </a:extLst>
          </p:cNvPr>
          <p:cNvSpPr/>
          <p:nvPr/>
        </p:nvSpPr>
        <p:spPr>
          <a:xfrm flipH="1">
            <a:off x="3228430" y="5702416"/>
            <a:ext cx="85894" cy="9219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8D4E46F7-A069-8F89-2D15-A11324EEF158}"/>
              </a:ext>
            </a:extLst>
          </p:cNvPr>
          <p:cNvSpPr txBox="1">
            <a:spLocks/>
          </p:cNvSpPr>
          <p:nvPr/>
        </p:nvSpPr>
        <p:spPr>
          <a:xfrm>
            <a:off x="287167" y="317971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Trim Powering (2/2): MQXFBP2 Test Results (</a:t>
            </a:r>
            <a:r>
              <a:rPr lang="en-US" sz="2800" b="1" dirty="0"/>
              <a:t>7.2-m-long HL-LHC quadrupole magnet prototype)</a:t>
            </a:r>
            <a:endParaRPr lang="en-US" sz="2800" dirty="0"/>
          </a:p>
          <a:p>
            <a:br>
              <a:rPr lang="en-CH" dirty="0"/>
            </a:br>
            <a:endParaRPr lang="en-CH" dirty="0">
              <a:solidFill>
                <a:schemeClr val="accent3"/>
              </a:solidFill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CFD8338-1C9D-ED20-811B-70E01906F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dirty="0"/>
              <a:t>26 June 2023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94348A0-45A4-3BA6-2325-C40F80359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dirty="0"/>
              <a:t>A. Devred, </a:t>
            </a:r>
            <a:r>
              <a:rPr lang="en-US" sz="1000" i="1" dirty="0"/>
              <a:t>et al.</a:t>
            </a:r>
            <a:r>
              <a:rPr lang="en-US" sz="1000" dirty="0"/>
              <a:t> | Superconducting Magnets &amp; Devices @CERN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B0F77B7-40CA-9F4E-4308-E38E60D23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30BD8F01-F008-3644-A397-DBCEB3BA9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2846" y="5598263"/>
            <a:ext cx="3858637" cy="323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F. Mangiarotti </a:t>
            </a:r>
            <a:r>
              <a:rPr lang="en-US" altLang="en-US" sz="14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(CERN/TE-MSC)</a:t>
            </a:r>
            <a:endParaRPr lang="en-GB" altLang="en-US" sz="14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31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indoor, desk, cluttered&#10;&#10;Description automatically generated">
            <a:extLst>
              <a:ext uri="{FF2B5EF4-FFF2-40B4-BE49-F238E27FC236}">
                <a16:creationId xmlns:a16="http://schemas.microsoft.com/office/drawing/2014/main" id="{362F2D34-AF00-1544-8465-151E3A05C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174" y="2853637"/>
            <a:ext cx="3904960" cy="2928720"/>
          </a:xfrm>
          <a:prstGeom prst="rect">
            <a:avLst/>
          </a:prstGeom>
        </p:spPr>
      </p:pic>
      <p:pic>
        <p:nvPicPr>
          <p:cNvPr id="13" name="Picture 12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D1BADC7E-61FC-D445-A650-A471F0786C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616" y="2841317"/>
            <a:ext cx="1757719" cy="2928720"/>
          </a:xfrm>
          <a:prstGeom prst="rect">
            <a:avLst/>
          </a:prstGeom>
        </p:spPr>
      </p:pic>
      <p:sp>
        <p:nvSpPr>
          <p:cNvPr id="16" name="Right Arrow 15">
            <a:extLst>
              <a:ext uri="{FF2B5EF4-FFF2-40B4-BE49-F238E27FC236}">
                <a16:creationId xmlns:a16="http://schemas.microsoft.com/office/drawing/2014/main" id="{2EAB0F1E-3C69-6D4F-8F14-B32FEE6F569A}"/>
              </a:ext>
            </a:extLst>
          </p:cNvPr>
          <p:cNvSpPr/>
          <p:nvPr/>
        </p:nvSpPr>
        <p:spPr>
          <a:xfrm>
            <a:off x="2134006" y="3965209"/>
            <a:ext cx="258372" cy="3249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BFF16234-E969-1F44-8EAF-B2E2778BA9A3}"/>
              </a:ext>
            </a:extLst>
          </p:cNvPr>
          <p:cNvSpPr/>
          <p:nvPr/>
        </p:nvSpPr>
        <p:spPr>
          <a:xfrm>
            <a:off x="9180694" y="3965209"/>
            <a:ext cx="258372" cy="3249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5902A7-F101-3444-83C0-BD0100CAEFB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160038" y="3215683"/>
            <a:ext cx="2896366" cy="2172275"/>
          </a:xfrm>
          <a:prstGeom prst="rect">
            <a:avLst/>
          </a:prstGeo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8EDE70A2-4734-374F-B2C0-D7044964B1DF}"/>
              </a:ext>
            </a:extLst>
          </p:cNvPr>
          <p:cNvSpPr txBox="1">
            <a:spLocks/>
          </p:cNvSpPr>
          <p:nvPr/>
        </p:nvSpPr>
        <p:spPr>
          <a:xfrm>
            <a:off x="287167" y="317971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3-D Quench A</a:t>
            </a:r>
            <a:r>
              <a:rPr lang="en-GB" sz="2800" dirty="0"/>
              <a:t>n</a:t>
            </a:r>
            <a:r>
              <a:rPr lang="en-CH" sz="2800" dirty="0"/>
              <a:t>tenna</a:t>
            </a:r>
            <a:r>
              <a:rPr lang="en-US" sz="2800" dirty="0"/>
              <a:t> (1/3) </a:t>
            </a:r>
          </a:p>
          <a:p>
            <a:br>
              <a:rPr lang="en-CH" dirty="0"/>
            </a:br>
            <a:endParaRPr lang="en-CH" dirty="0">
              <a:solidFill>
                <a:schemeClr val="accent3"/>
              </a:solidFill>
            </a:endParaRPr>
          </a:p>
        </p:txBody>
      </p:sp>
      <p:pic>
        <p:nvPicPr>
          <p:cNvPr id="14" name="Picture 13" descr="&#10;">
            <a:extLst>
              <a:ext uri="{FF2B5EF4-FFF2-40B4-BE49-F238E27FC236}">
                <a16:creationId xmlns:a16="http://schemas.microsoft.com/office/drawing/2014/main" id="{1431C250-6F7A-E240-823B-4537248BFFE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1634" y="586152"/>
            <a:ext cx="2307464" cy="1970029"/>
          </a:xfrm>
          <a:prstGeom prst="rect">
            <a:avLst/>
          </a:prstGeom>
          <a:noFill/>
        </p:spPr>
      </p:pic>
      <p:pic>
        <p:nvPicPr>
          <p:cNvPr id="15" name="Picture 14" descr="A picture containing indoor, person, miller&#10;&#10;Description automatically generated">
            <a:extLst>
              <a:ext uri="{FF2B5EF4-FFF2-40B4-BE49-F238E27FC236}">
                <a16:creationId xmlns:a16="http://schemas.microsoft.com/office/drawing/2014/main" id="{CF0ED7CC-FFEE-9E49-A22B-CB55A794B90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00927" y="3215683"/>
            <a:ext cx="2896364" cy="2172273"/>
          </a:xfrm>
          <a:prstGeom prst="rect">
            <a:avLst/>
          </a:prstGeom>
        </p:spPr>
      </p:pic>
      <p:sp>
        <p:nvSpPr>
          <p:cNvPr id="18" name="Right Arrow 17">
            <a:extLst>
              <a:ext uri="{FF2B5EF4-FFF2-40B4-BE49-F238E27FC236}">
                <a16:creationId xmlns:a16="http://schemas.microsoft.com/office/drawing/2014/main" id="{BF91562A-EAA6-D942-9E97-17D8E6C2A68D}"/>
              </a:ext>
            </a:extLst>
          </p:cNvPr>
          <p:cNvSpPr/>
          <p:nvPr/>
        </p:nvSpPr>
        <p:spPr>
          <a:xfrm>
            <a:off x="6514549" y="3993004"/>
            <a:ext cx="258372" cy="3249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D94068-A1A0-1271-8741-EBE9EBB68CFC}"/>
              </a:ext>
            </a:extLst>
          </p:cNvPr>
          <p:cNvSpPr txBox="1"/>
          <p:nvPr/>
        </p:nvSpPr>
        <p:spPr>
          <a:xfrm>
            <a:off x="287167" y="896703"/>
            <a:ext cx="8962632" cy="15517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spcBef>
                <a:spcPts val="8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Quench antenna configuration relying on “Morgan coils” </a:t>
            </a:r>
            <a:r>
              <a:rPr lang="en-US" b="1" dirty="0">
                <a:solidFill>
                  <a:schemeClr val="tx2"/>
                </a:solidFill>
              </a:rPr>
              <a:t>sensitive to multipole components</a:t>
            </a:r>
            <a:r>
              <a:rPr lang="en-US" dirty="0">
                <a:solidFill>
                  <a:schemeClr val="tx2"/>
                </a:solidFill>
              </a:rPr>
              <a:t> (</a:t>
            </a:r>
            <a:r>
              <a:rPr lang="en-US" i="1" dirty="0">
                <a:solidFill>
                  <a:schemeClr val="tx2"/>
                </a:solidFill>
              </a:rPr>
              <a:t>e.g.</a:t>
            </a:r>
            <a:r>
              <a:rPr lang="en-US" dirty="0">
                <a:solidFill>
                  <a:schemeClr val="tx2"/>
                </a:solidFill>
              </a:rPr>
              <a:t>, </a:t>
            </a:r>
            <a:r>
              <a:rPr lang="en-US" i="1" dirty="0">
                <a:solidFill>
                  <a:schemeClr val="tx2"/>
                </a:solidFill>
              </a:rPr>
              <a:t>B</a:t>
            </a:r>
            <a:r>
              <a:rPr lang="en-US" baseline="-25000" dirty="0">
                <a:solidFill>
                  <a:schemeClr val="tx2"/>
                </a:solidFill>
              </a:rPr>
              <a:t>3</a:t>
            </a:r>
            <a:r>
              <a:rPr lang="en-US" i="1" dirty="0">
                <a:solidFill>
                  <a:schemeClr val="tx2"/>
                </a:solidFill>
              </a:rPr>
              <a:t>, A</a:t>
            </a:r>
            <a:r>
              <a:rPr lang="en-US" baseline="-25000" dirty="0">
                <a:solidFill>
                  <a:schemeClr val="tx2"/>
                </a:solidFill>
              </a:rPr>
              <a:t>3</a:t>
            </a:r>
            <a:r>
              <a:rPr lang="en-US" i="1" dirty="0">
                <a:solidFill>
                  <a:schemeClr val="tx2"/>
                </a:solidFill>
              </a:rPr>
              <a:t>, B</a:t>
            </a:r>
            <a:r>
              <a:rPr lang="en-US" baseline="-25000" dirty="0">
                <a:solidFill>
                  <a:schemeClr val="tx2"/>
                </a:solidFill>
              </a:rPr>
              <a:t>4</a:t>
            </a:r>
            <a:r>
              <a:rPr lang="en-US" i="1" dirty="0">
                <a:solidFill>
                  <a:schemeClr val="tx2"/>
                </a:solidFill>
              </a:rPr>
              <a:t>, A</a:t>
            </a:r>
            <a:r>
              <a:rPr lang="en-US" baseline="-25000" dirty="0">
                <a:solidFill>
                  <a:schemeClr val="tx2"/>
                </a:solidFill>
              </a:rPr>
              <a:t>4</a:t>
            </a:r>
            <a:r>
              <a:rPr lang="en-US" i="1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for a quadrupole magnet) and enabling accurate </a:t>
            </a:r>
            <a:r>
              <a:rPr lang="en-US" b="1" dirty="0">
                <a:solidFill>
                  <a:srgbClr val="61C4D3"/>
                </a:solidFill>
              </a:rPr>
              <a:t>quench start localization, both longitudinally and azimuthally</a:t>
            </a:r>
            <a:r>
              <a:rPr lang="en-US" dirty="0">
                <a:solidFill>
                  <a:schemeClr val="tx2"/>
                </a:solidFill>
              </a:rPr>
              <a:t> (concept initially proposed by T. Ogitsu, circa 1992).</a:t>
            </a:r>
          </a:p>
          <a:p>
            <a:pPr marL="285750" indent="-285750" algn="l">
              <a:spcBef>
                <a:spcPts val="8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Present design relies on </a:t>
            </a:r>
            <a:r>
              <a:rPr lang="en-US" b="1" dirty="0">
                <a:solidFill>
                  <a:schemeClr val="tx2"/>
                </a:solidFill>
              </a:rPr>
              <a:t>flexible Printed Circuit Boards (PCB).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9DFFE73-407F-3021-1B41-5301DAE95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472674"/>
            <a:ext cx="1517702" cy="246512"/>
          </a:xfrm>
        </p:spPr>
        <p:txBody>
          <a:bodyPr/>
          <a:lstStyle/>
          <a:p>
            <a:pPr algn="ctr"/>
            <a:r>
              <a:rPr lang="en-US" dirty="0"/>
              <a:t>26 June 2023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008322A-BA42-EFBB-C179-06D6F2B94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2000" y="6472674"/>
            <a:ext cx="4114800" cy="246512"/>
          </a:xfrm>
        </p:spPr>
        <p:txBody>
          <a:bodyPr/>
          <a:lstStyle/>
          <a:p>
            <a:r>
              <a:rPr lang="en-US" sz="1000" dirty="0"/>
              <a:t>A. Devred, </a:t>
            </a:r>
            <a:r>
              <a:rPr lang="en-US" sz="1000" i="1" dirty="0"/>
              <a:t>et al.</a:t>
            </a:r>
            <a:r>
              <a:rPr lang="en-US" sz="1000" dirty="0"/>
              <a:t> | Superconducting Magnets &amp; Devices @CERN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B17071B-B373-B21C-F1B3-8EBD648E2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800" y="6472674"/>
            <a:ext cx="215082" cy="246512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2660FF16-FD0F-04DC-A863-243626CD0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9262" y="5921365"/>
            <a:ext cx="3858637" cy="323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L. Fiscarelli </a:t>
            </a:r>
            <a:r>
              <a:rPr lang="en-US" altLang="en-US" sz="14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(CERN/TE-MSC)</a:t>
            </a:r>
            <a:endParaRPr lang="en-GB" altLang="en-US" sz="14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510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54A78EF7-3A56-6BE6-7E9F-3BBC2E74FFE1}"/>
              </a:ext>
            </a:extLst>
          </p:cNvPr>
          <p:cNvSpPr txBox="1">
            <a:spLocks/>
          </p:cNvSpPr>
          <p:nvPr/>
        </p:nvSpPr>
        <p:spPr>
          <a:xfrm>
            <a:off x="287167" y="317971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3-D Quench A</a:t>
            </a:r>
            <a:r>
              <a:rPr lang="en-GB" sz="2800" dirty="0"/>
              <a:t>n</a:t>
            </a:r>
            <a:r>
              <a:rPr lang="en-CH" sz="2800" dirty="0"/>
              <a:t>tenna</a:t>
            </a:r>
            <a:r>
              <a:rPr lang="en-US" sz="2800" dirty="0"/>
              <a:t> (2/3): MQXFBP3 Test Results (</a:t>
            </a:r>
            <a:r>
              <a:rPr lang="en-US" sz="2800" b="1" dirty="0"/>
              <a:t>7.2-m-long HL-LHC quadrupole magnet prototype)</a:t>
            </a:r>
            <a:r>
              <a:rPr lang="en-US" sz="2800" dirty="0"/>
              <a:t> </a:t>
            </a:r>
          </a:p>
          <a:p>
            <a:br>
              <a:rPr lang="en-CH" dirty="0"/>
            </a:br>
            <a:endParaRPr lang="en-CH" dirty="0">
              <a:solidFill>
                <a:schemeClr val="accent3"/>
              </a:solidFill>
            </a:endParaRP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FC20D41-CACC-775A-FC57-BA435E883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dirty="0"/>
              <a:t>26 June 2023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1FB931E-6B7F-42B6-BBE6-4359BDA5F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dirty="0"/>
              <a:t>A. Devred, </a:t>
            </a:r>
            <a:r>
              <a:rPr lang="en-US" sz="1000" i="1" dirty="0"/>
              <a:t>et al.</a:t>
            </a:r>
            <a:r>
              <a:rPr lang="en-US" sz="1000" dirty="0"/>
              <a:t> | Superconducting Magnets &amp; Devices @CERN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034A5AE7-05A4-EAB1-F9B9-40CF8AFCC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72</a:t>
            </a:fld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14DC95F-4A6D-E194-B1AD-81A6B9147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6850" y="3042851"/>
            <a:ext cx="3945568" cy="263329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C61855F-88AA-CBE4-0E26-4C9C22002CC4}"/>
              </a:ext>
            </a:extLst>
          </p:cNvPr>
          <p:cNvGrpSpPr>
            <a:grpSpLocks noChangeAspect="1"/>
          </p:cNvGrpSpPr>
          <p:nvPr/>
        </p:nvGrpSpPr>
        <p:grpSpPr>
          <a:xfrm>
            <a:off x="402771" y="1383713"/>
            <a:ext cx="7341524" cy="4772388"/>
            <a:chOff x="1642110" y="0"/>
            <a:chExt cx="10549890" cy="6858000"/>
          </a:xfrm>
        </p:grpSpPr>
        <p:pic>
          <p:nvPicPr>
            <p:cNvPr id="32" name="Picture 31" descr="Chart&#10;&#10;Description automatically generated">
              <a:extLst>
                <a:ext uri="{FF2B5EF4-FFF2-40B4-BE49-F238E27FC236}">
                  <a16:creationId xmlns:a16="http://schemas.microsoft.com/office/drawing/2014/main" id="{30E1FB81-DB4A-BD43-099E-B8F4062B7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2110" y="0"/>
              <a:ext cx="10549890" cy="6858000"/>
            </a:xfrm>
            <a:prstGeom prst="rect">
              <a:avLst/>
            </a:prstGeom>
          </p:spPr>
        </p:pic>
        <p:pic>
          <p:nvPicPr>
            <p:cNvPr id="33" name="Picture 32" descr="A picture containing text, device, screenshot, caliper&#10;&#10;Description automatically generated">
              <a:extLst>
                <a:ext uri="{FF2B5EF4-FFF2-40B4-BE49-F238E27FC236}">
                  <a16:creationId xmlns:a16="http://schemas.microsoft.com/office/drawing/2014/main" id="{80124B23-4CF7-10C6-F2E9-3AA3E2CF81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46" r="8948" b="27183"/>
            <a:stretch/>
          </p:blipFill>
          <p:spPr>
            <a:xfrm>
              <a:off x="6917055" y="4973229"/>
              <a:ext cx="5183036" cy="1241473"/>
            </a:xfrm>
            <a:prstGeom prst="rect">
              <a:avLst/>
            </a:prstGeom>
          </p:spPr>
        </p:pic>
        <p:sp>
          <p:nvSpPr>
            <p:cNvPr id="34" name="Arrow: Down 33">
              <a:extLst>
                <a:ext uri="{FF2B5EF4-FFF2-40B4-BE49-F238E27FC236}">
                  <a16:creationId xmlns:a16="http://schemas.microsoft.com/office/drawing/2014/main" id="{7C3FA680-EB3A-1C40-7B8B-1935139A368F}"/>
                </a:ext>
              </a:extLst>
            </p:cNvPr>
            <p:cNvSpPr/>
            <p:nvPr/>
          </p:nvSpPr>
          <p:spPr>
            <a:xfrm>
              <a:off x="9323462" y="5230026"/>
              <a:ext cx="205099" cy="299103"/>
            </a:xfrm>
            <a:prstGeom prst="downArrow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BFD53938-30FA-DADF-B5C1-05D942A87CF0}"/>
              </a:ext>
            </a:extLst>
          </p:cNvPr>
          <p:cNvSpPr txBox="1"/>
          <p:nvPr/>
        </p:nvSpPr>
        <p:spPr>
          <a:xfrm rot="16200000">
            <a:off x="-1483594" y="3538880"/>
            <a:ext cx="3495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Limiting Quenches at 20 and 50 A/s at 4.5 K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990CCEF-D379-1526-59EF-191DBC8FD9C1}"/>
              </a:ext>
            </a:extLst>
          </p:cNvPr>
          <p:cNvSpPr txBox="1"/>
          <p:nvPr/>
        </p:nvSpPr>
        <p:spPr>
          <a:xfrm>
            <a:off x="7933385" y="1383713"/>
            <a:ext cx="3945569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Limiting quenches of MQXFB magnets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are </a:t>
            </a:r>
            <a:r>
              <a:rPr lang="en-US" b="1" dirty="0">
                <a:solidFill>
                  <a:schemeClr val="tx2"/>
                </a:solidFill>
              </a:rPr>
              <a:t>very reproducible </a:t>
            </a:r>
            <a:r>
              <a:rPr lang="en-US" dirty="0">
                <a:solidFill>
                  <a:schemeClr val="tx2"/>
                </a:solidFill>
              </a:rPr>
              <a:t>and originate in </a:t>
            </a:r>
            <a:r>
              <a:rPr lang="en-US" b="1" dirty="0">
                <a:solidFill>
                  <a:srgbClr val="61C4D3"/>
                </a:solidFill>
              </a:rPr>
              <a:t>pole turn of coil inner layer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towards </a:t>
            </a:r>
            <a:r>
              <a:rPr lang="en-US" b="1" dirty="0">
                <a:solidFill>
                  <a:schemeClr val="tx2"/>
                </a:solidFill>
              </a:rPr>
              <a:t>mechanical center of magnet.</a:t>
            </a:r>
          </a:p>
        </p:txBody>
      </p:sp>
      <p:sp>
        <p:nvSpPr>
          <p:cNvPr id="37" name="Rectangle 1">
            <a:extLst>
              <a:ext uri="{FF2B5EF4-FFF2-40B4-BE49-F238E27FC236}">
                <a16:creationId xmlns:a16="http://schemas.microsoft.com/office/drawing/2014/main" id="{C1854C1C-3FB3-6B31-B84B-FC5C6B866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0315" y="5731981"/>
            <a:ext cx="3858637" cy="581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L. Fiscarelli  and P. Rogacki </a:t>
            </a:r>
            <a:r>
              <a:rPr lang="en-US" altLang="en-US" sz="14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(CERN/TE-MSC)</a:t>
            </a:r>
            <a:endParaRPr lang="en-GB" altLang="en-US" sz="14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99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93D8A8A8-1229-2FAB-4DF1-6CACCF17DB61}"/>
              </a:ext>
            </a:extLst>
          </p:cNvPr>
          <p:cNvSpPr txBox="1">
            <a:spLocks/>
          </p:cNvSpPr>
          <p:nvPr/>
        </p:nvSpPr>
        <p:spPr>
          <a:xfrm>
            <a:off x="287167" y="317971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3-D Quench A</a:t>
            </a:r>
            <a:r>
              <a:rPr lang="en-GB" sz="2800" dirty="0"/>
              <a:t>n</a:t>
            </a:r>
            <a:r>
              <a:rPr lang="en-CH" sz="2800" dirty="0"/>
              <a:t>tenna</a:t>
            </a:r>
            <a:r>
              <a:rPr lang="en-US" sz="2800" dirty="0"/>
              <a:t> (3/3): flux jump signals in MQXFB02 </a:t>
            </a:r>
            <a:br>
              <a:rPr lang="en-US" sz="2800" dirty="0"/>
            </a:br>
            <a:r>
              <a:rPr lang="en-US" sz="2800" dirty="0"/>
              <a:t>(7.2-m-long HL-LHC quadrupole magnet) </a:t>
            </a:r>
          </a:p>
          <a:p>
            <a:br>
              <a:rPr lang="en-CH" dirty="0"/>
            </a:br>
            <a:endParaRPr lang="en-CH" dirty="0">
              <a:solidFill>
                <a:schemeClr val="accent3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8C7A352-DA3E-91BB-AAF2-6D76CCBF8BB9}"/>
              </a:ext>
            </a:extLst>
          </p:cNvPr>
          <p:cNvSpPr txBox="1">
            <a:spLocks/>
          </p:cNvSpPr>
          <p:nvPr/>
        </p:nvSpPr>
        <p:spPr>
          <a:xfrm>
            <a:off x="520861" y="1399054"/>
            <a:ext cx="10025995" cy="61865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2"/>
                </a:solidFill>
              </a:rPr>
              <a:t>Propagation speed from </a:t>
            </a:r>
            <a:r>
              <a:rPr lang="en-US" sz="1800" b="1" dirty="0">
                <a:solidFill>
                  <a:schemeClr val="tx2"/>
                </a:solidFill>
              </a:rPr>
              <a:t>~700 to ~350 m/s at 1.9 K, </a:t>
            </a:r>
            <a:r>
              <a:rPr lang="en-US" sz="1800" dirty="0">
                <a:solidFill>
                  <a:schemeClr val="tx2"/>
                </a:solidFill>
              </a:rPr>
              <a:t>and from </a:t>
            </a:r>
            <a:r>
              <a:rPr lang="en-US" sz="1800" b="1" dirty="0">
                <a:solidFill>
                  <a:srgbClr val="61C4D3"/>
                </a:solidFill>
              </a:rPr>
              <a:t>~900 to ~500 m/s at 4.5 K. </a:t>
            </a:r>
          </a:p>
          <a:p>
            <a:endParaRPr lang="en-US" sz="2000" dirty="0"/>
          </a:p>
        </p:txBody>
      </p:sp>
      <p:pic>
        <p:nvPicPr>
          <p:cNvPr id="3" name="Screen Recording 13">
            <a:hlinkClick r:id="" action="ppaction://media"/>
            <a:extLst>
              <a:ext uri="{FF2B5EF4-FFF2-40B4-BE49-F238E27FC236}">
                <a16:creationId xmlns:a16="http://schemas.microsoft.com/office/drawing/2014/main" id="{56B53844-3AB5-832C-9ED9-BB429EBE2F6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371.95329999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6828" y="2129655"/>
            <a:ext cx="8974452" cy="3561735"/>
          </a:xfrm>
          <a:prstGeom prst="rect">
            <a:avLst/>
          </a:prstGeom>
        </p:spPr>
      </p:pic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D23A7F85-96AF-5696-85D6-BB3247DE805F}"/>
              </a:ext>
            </a:extLst>
          </p:cNvPr>
          <p:cNvSpPr txBox="1">
            <a:spLocks/>
          </p:cNvSpPr>
          <p:nvPr/>
        </p:nvSpPr>
        <p:spPr>
          <a:xfrm>
            <a:off x="11106000" y="6468296"/>
            <a:ext cx="681254" cy="5016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6B5EA5A-BC32-A742-B11B-8E7414D5B535}" type="slidenum">
              <a:rPr lang="en-US" sz="1000" smtClean="0">
                <a:solidFill>
                  <a:schemeClr val="bg1"/>
                </a:solidFill>
              </a:rPr>
              <a:pPr algn="r"/>
              <a:t>73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2" name="Rectangle 1">
            <a:extLst>
              <a:ext uri="{FF2B5EF4-FFF2-40B4-BE49-F238E27FC236}">
                <a16:creationId xmlns:a16="http://schemas.microsoft.com/office/drawing/2014/main" id="{2006862F-2073-FF6A-7800-F2A495339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0911" y="5875889"/>
            <a:ext cx="5127584" cy="323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L. Fiscarelli and P. Rogacki </a:t>
            </a:r>
            <a:r>
              <a:rPr lang="en-US" altLang="en-US" sz="14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(CERN/TE-MSC)</a:t>
            </a:r>
            <a:endParaRPr lang="en-GB" altLang="en-US" sz="14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22D5F36-29C9-1315-3E58-40BB91889F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472674"/>
            <a:ext cx="1517702" cy="246512"/>
          </a:xfrm>
        </p:spPr>
        <p:txBody>
          <a:bodyPr/>
          <a:lstStyle/>
          <a:p>
            <a:pPr algn="ctr"/>
            <a:r>
              <a:rPr lang="en-US" dirty="0"/>
              <a:t>26 June 2023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7F44E28-04B8-35EB-E625-79E716324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2000" y="6472674"/>
            <a:ext cx="4114800" cy="246512"/>
          </a:xfrm>
        </p:spPr>
        <p:txBody>
          <a:bodyPr/>
          <a:lstStyle/>
          <a:p>
            <a:r>
              <a:rPr lang="en-US" sz="1000" dirty="0"/>
              <a:t>A. Devred, </a:t>
            </a:r>
            <a:r>
              <a:rPr lang="en-US" sz="1000" i="1" dirty="0"/>
              <a:t>et al.</a:t>
            </a:r>
            <a:r>
              <a:rPr lang="en-US" sz="1000" dirty="0"/>
              <a:t> | Superconducting Magnets &amp; Devices @CERN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FDCC6C9-AD46-5075-3FC0-C67B9DEB9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800" y="6472674"/>
            <a:ext cx="215082" cy="246512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78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5F1D337E-075D-1C33-67AE-9748E1BB6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8" y="1053452"/>
            <a:ext cx="12205067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A708C05-7963-B9F7-E215-1749BF4CD620}"/>
              </a:ext>
            </a:extLst>
          </p:cNvPr>
          <p:cNvSpPr txBox="1"/>
          <p:nvPr/>
        </p:nvSpPr>
        <p:spPr>
          <a:xfrm>
            <a:off x="657265" y="233125"/>
            <a:ext cx="10980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Extremely demanding in Quality &amp; Processes: Nb3Sn &amp; HTS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DDDD3A4-93B4-A212-B0C3-90F1EDDD00EC}"/>
              </a:ext>
            </a:extLst>
          </p:cNvPr>
          <p:cNvSpPr txBox="1"/>
          <p:nvPr/>
        </p:nvSpPr>
        <p:spPr>
          <a:xfrm>
            <a:off x="3607397" y="1145303"/>
            <a:ext cx="587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 T all superconducting magnet</a:t>
            </a:r>
            <a:endParaRPr lang="zh-CN" altLang="en-U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0">
            <a:extLst>
              <a:ext uri="{FF2B5EF4-FFF2-40B4-BE49-F238E27FC236}">
                <a16:creationId xmlns:a16="http://schemas.microsoft.com/office/drawing/2014/main" id="{28B21D31-CD74-3C8F-57BD-9E7CAFDCD6E2}"/>
              </a:ext>
            </a:extLst>
          </p:cNvPr>
          <p:cNvSpPr txBox="1"/>
          <p:nvPr/>
        </p:nvSpPr>
        <p:spPr>
          <a:xfrm>
            <a:off x="453825" y="1751686"/>
            <a:ext cx="5726294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6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Analysis of quenching reason:</a:t>
            </a: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5DB2415-9D91-D6B0-DB07-C18B07394D30}"/>
              </a:ext>
            </a:extLst>
          </p:cNvPr>
          <p:cNvGrpSpPr/>
          <p:nvPr/>
        </p:nvGrpSpPr>
        <p:grpSpPr>
          <a:xfrm>
            <a:off x="2219801" y="2414771"/>
            <a:ext cx="3398680" cy="2243089"/>
            <a:chOff x="730099" y="1868580"/>
            <a:chExt cx="3105364" cy="193617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B3CA86E-6EDE-2492-2F97-B81FB90B75D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0099" y="1868580"/>
              <a:ext cx="3105364" cy="1936179"/>
            </a:xfrm>
            <a:prstGeom prst="rect">
              <a:avLst/>
            </a:prstGeom>
          </p:spPr>
        </p:pic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29C1B15E-3E6D-57CE-7C54-75E92A91BA05}"/>
                </a:ext>
              </a:extLst>
            </p:cNvPr>
            <p:cNvSpPr/>
            <p:nvPr/>
          </p:nvSpPr>
          <p:spPr>
            <a:xfrm>
              <a:off x="2393641" y="2497887"/>
              <a:ext cx="385483" cy="352968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" name="直接箭头连接符 9">
              <a:extLst>
                <a:ext uri="{FF2B5EF4-FFF2-40B4-BE49-F238E27FC236}">
                  <a16:creationId xmlns:a16="http://schemas.microsoft.com/office/drawing/2014/main" id="{2B126DC4-0ABD-5325-B08B-C87FD5F09E06}"/>
                </a:ext>
              </a:extLst>
            </p:cNvPr>
            <p:cNvCxnSpPr>
              <a:cxnSpLocks/>
            </p:cNvCxnSpPr>
            <p:nvPr/>
          </p:nvCxnSpPr>
          <p:spPr>
            <a:xfrm>
              <a:off x="2779124" y="2836669"/>
              <a:ext cx="385483" cy="474216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37E8A71-3886-F716-00C6-9E75D61ACFAF}"/>
                </a:ext>
              </a:extLst>
            </p:cNvPr>
            <p:cNvSpPr txBox="1"/>
            <p:nvPr/>
          </p:nvSpPr>
          <p:spPr>
            <a:xfrm>
              <a:off x="2282781" y="3310885"/>
              <a:ext cx="1376301" cy="2922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small notch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3CC4F95A-1C5F-98B7-3D02-3EB119AD1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000" y="2622484"/>
            <a:ext cx="3309321" cy="209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40">
            <a:extLst>
              <a:ext uri="{FF2B5EF4-FFF2-40B4-BE49-F238E27FC236}">
                <a16:creationId xmlns:a16="http://schemas.microsoft.com/office/drawing/2014/main" id="{3B238CC9-A161-0F14-351E-2718CBB0C4AD}"/>
              </a:ext>
            </a:extLst>
          </p:cNvPr>
          <p:cNvSpPr txBox="1"/>
          <p:nvPr/>
        </p:nvSpPr>
        <p:spPr>
          <a:xfrm>
            <a:off x="657265" y="5534284"/>
            <a:ext cx="9594061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transport current behavior of DP 1 was normal in the test at 77 K</a:t>
            </a:r>
            <a:endParaRPr lang="en-US" altLang="zh-CN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DBAE9A9-F491-7891-CB0C-1B681BF15718}"/>
              </a:ext>
            </a:extLst>
          </p:cNvPr>
          <p:cNvSpPr txBox="1"/>
          <p:nvPr/>
        </p:nvSpPr>
        <p:spPr>
          <a:xfrm>
            <a:off x="657265" y="4724594"/>
            <a:ext cx="106812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D206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small notch </a:t>
            </a:r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appeared in the innermost REBCO tape of DP1 due to improper winding procedures, and the superconducting layer may have been damaged</a:t>
            </a:r>
            <a:endParaRPr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07E91CA-4A82-DA0E-4EF1-AE3ED9E7805C}"/>
              </a:ext>
            </a:extLst>
          </p:cNvPr>
          <p:cNvSpPr txBox="1"/>
          <p:nvPr/>
        </p:nvSpPr>
        <p:spPr>
          <a:xfrm>
            <a:off x="657265" y="6000596"/>
            <a:ext cx="93087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large electromagnetic force </a:t>
            </a:r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caused the notch or cracks to </a:t>
            </a:r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grow or even break 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CD4A0AEB-532D-5DAF-DB2F-B216DBDCA8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472674"/>
            <a:ext cx="1517702" cy="246512"/>
          </a:xfrm>
        </p:spPr>
        <p:txBody>
          <a:bodyPr/>
          <a:lstStyle/>
          <a:p>
            <a:pPr algn="ctr"/>
            <a:r>
              <a:rPr lang="en-US" dirty="0"/>
              <a:t>26 June 2023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4700400-D272-34D1-E6E5-E9A542C15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2000" y="6472674"/>
            <a:ext cx="4114800" cy="246512"/>
          </a:xfrm>
        </p:spPr>
        <p:txBody>
          <a:bodyPr/>
          <a:lstStyle/>
          <a:p>
            <a:r>
              <a:rPr lang="en-US" sz="1000" dirty="0"/>
              <a:t>A. Devred, </a:t>
            </a:r>
            <a:r>
              <a:rPr lang="en-US" sz="1000" i="1" dirty="0"/>
              <a:t>et al.</a:t>
            </a:r>
            <a:r>
              <a:rPr lang="en-US" sz="1000" dirty="0"/>
              <a:t> | Superconducting Magnets &amp; Devices @CERN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9D1B509A-F747-5C79-345C-3C7D20820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800" y="6472674"/>
            <a:ext cx="215082" cy="246512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78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6B5FC-C93B-0240-9F40-8602C2D08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2000" cy="324000"/>
          </a:xfrm>
        </p:spPr>
        <p:txBody>
          <a:bodyPr anchor="t">
            <a:normAutofit/>
          </a:bodyPr>
          <a:lstStyle/>
          <a:p>
            <a:r>
              <a:rPr lang="en-GB" sz="2300" dirty="0"/>
              <a:t>Engineering of interconnexions &amp; instrumentation/protection ports</a:t>
            </a:r>
          </a:p>
        </p:txBody>
      </p:sp>
      <p:pic>
        <p:nvPicPr>
          <p:cNvPr id="5" name="Picture 4" descr="A close up of a machine&#10;&#10;Description automatically generated">
            <a:extLst>
              <a:ext uri="{FF2B5EF4-FFF2-40B4-BE49-F238E27FC236}">
                <a16:creationId xmlns:a16="http://schemas.microsoft.com/office/drawing/2014/main" id="{341E9F74-303E-5933-36AF-68C2319213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137" b="2"/>
          <a:stretch/>
        </p:blipFill>
        <p:spPr>
          <a:xfrm>
            <a:off x="540000" y="1620000"/>
            <a:ext cx="5449638" cy="4140000"/>
          </a:xfrm>
          <a:prstGeom prst="rect">
            <a:avLst/>
          </a:prstGeom>
          <a:noFill/>
        </p:spPr>
      </p:pic>
      <p:sp>
        <p:nvSpPr>
          <p:cNvPr id="20" name="Content Placeholder 8">
            <a:extLst>
              <a:ext uri="{FF2B5EF4-FFF2-40B4-BE49-F238E27FC236}">
                <a16:creationId xmlns:a16="http://schemas.microsoft.com/office/drawing/2014/main" id="{130C31E4-C7A8-5564-F267-C08DA6872B5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0775" y="1620000"/>
            <a:ext cx="5449888" cy="4140000"/>
          </a:xfrm>
        </p:spPr>
        <p:txBody>
          <a:bodyPr>
            <a:normAutofit/>
          </a:bodyPr>
          <a:lstStyle/>
          <a:p>
            <a:pPr algn="ctr"/>
            <a:endParaRPr lang="en-GB" dirty="0"/>
          </a:p>
          <a:p>
            <a:pPr algn="ctr"/>
            <a:r>
              <a:rPr lang="en-GB" dirty="0"/>
              <a:t>“Don't lose with the interconnect what you struggled to achieve with the magnets”.</a:t>
            </a:r>
          </a:p>
          <a:p>
            <a:pPr algn="ctr"/>
            <a:endParaRPr lang="en-GB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Quality, reliability, contingencies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LTS “block coils” and HTS will have very challenging interconnections.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Longer length implies less T/m for the accelerator…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8809C23-BF23-7208-FEE4-CB558B4C4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800" y="6440402"/>
            <a:ext cx="215082" cy="246512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94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66698-8B3C-9F4B-D1B7-71221DACD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Closing remarks (1/2)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C9D82-D416-1F29-D9DD-252811499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00" y="1167897"/>
            <a:ext cx="10800000" cy="5224512"/>
          </a:xfrm>
        </p:spPr>
        <p:txBody>
          <a:bodyPr>
            <a:noAutofit/>
          </a:bodyPr>
          <a:lstStyle/>
          <a:p>
            <a:r>
              <a:rPr lang="en-US" sz="2000" dirty="0"/>
              <a:t>HL-LHC</a:t>
            </a:r>
            <a:r>
              <a:rPr lang="en-US" sz="2000" b="0" dirty="0"/>
              <a:t> will see the first large-scale application of </a:t>
            </a:r>
            <a:r>
              <a:rPr lang="en-US" sz="2000" b="1" dirty="0">
                <a:solidFill>
                  <a:srgbClr val="00B0F0"/>
                </a:solidFill>
              </a:rPr>
              <a:t>MgB</a:t>
            </a:r>
            <a:r>
              <a:rPr lang="en-US" sz="2000" b="1" baseline="-25000" dirty="0">
                <a:solidFill>
                  <a:srgbClr val="00B0F0"/>
                </a:solidFill>
              </a:rPr>
              <a:t>2</a:t>
            </a:r>
            <a:r>
              <a:rPr lang="en-US" sz="2000" b="1" dirty="0">
                <a:solidFill>
                  <a:srgbClr val="00B0F0"/>
                </a:solidFill>
              </a:rPr>
              <a:t> superconducting links </a:t>
            </a:r>
            <a:r>
              <a:rPr lang="en-US" sz="2000" dirty="0">
                <a:solidFill>
                  <a:schemeClr val="tx2"/>
                </a:solidFill>
              </a:rPr>
              <a:t>and </a:t>
            </a:r>
            <a:r>
              <a:rPr lang="en-US" sz="2000" b="1" dirty="0">
                <a:solidFill>
                  <a:srgbClr val="00B0F0"/>
                </a:solidFill>
              </a:rPr>
              <a:t>Nb</a:t>
            </a:r>
            <a:r>
              <a:rPr lang="en-US" sz="2000" b="1" baseline="-25000" dirty="0">
                <a:solidFill>
                  <a:srgbClr val="00B0F0"/>
                </a:solidFill>
              </a:rPr>
              <a:t>3</a:t>
            </a:r>
            <a:r>
              <a:rPr lang="en-US" sz="2000" b="1" dirty="0">
                <a:solidFill>
                  <a:srgbClr val="00B0F0"/>
                </a:solidFill>
              </a:rPr>
              <a:t>Sn accelerator magnets</a:t>
            </a:r>
            <a:r>
              <a:rPr lang="en-US" sz="2000" b="0" dirty="0">
                <a:solidFill>
                  <a:schemeClr val="accent3"/>
                </a:solidFill>
              </a:rPr>
              <a:t>;</a:t>
            </a:r>
            <a:r>
              <a:rPr lang="en-US" sz="2000" b="0" dirty="0"/>
              <a:t> both systems are in an </a:t>
            </a:r>
            <a:r>
              <a:rPr lang="en-US" sz="2000" dirty="0"/>
              <a:t>advanced prototyping phase</a:t>
            </a:r>
            <a:r>
              <a:rPr lang="en-US" sz="2000" b="0" dirty="0"/>
              <a:t> and are expected to be fully validated by </a:t>
            </a:r>
            <a:r>
              <a:rPr lang="en-US" sz="2000" dirty="0"/>
              <a:t>early fall 2023;</a:t>
            </a:r>
            <a:r>
              <a:rPr lang="en-US" sz="2000" b="0" dirty="0"/>
              <a:t> they will subsequently be installed in an </a:t>
            </a:r>
            <a:r>
              <a:rPr lang="en-US" sz="2000" dirty="0"/>
              <a:t>integrated system test, pending demonstrating reliabilities equivalent of the </a:t>
            </a:r>
            <a:r>
              <a:rPr lang="en-US" sz="2000" dirty="0" err="1"/>
              <a:t>NbTi</a:t>
            </a:r>
            <a:r>
              <a:rPr lang="en-US" sz="2000" dirty="0"/>
              <a:t> technology.</a:t>
            </a:r>
            <a:endParaRPr lang="en-US" sz="2000" dirty="0">
              <a:solidFill>
                <a:schemeClr val="tx2"/>
              </a:solidFill>
            </a:endParaRPr>
          </a:p>
          <a:p>
            <a:pPr>
              <a:spcBef>
                <a:spcPts val="1800"/>
              </a:spcBef>
            </a:pPr>
            <a:r>
              <a:rPr lang="en-US" sz="2000" dirty="0"/>
              <a:t>Nb</a:t>
            </a:r>
            <a:r>
              <a:rPr lang="en-US" sz="2000" baseline="-25000" dirty="0"/>
              <a:t>3</a:t>
            </a:r>
            <a:r>
              <a:rPr lang="en-US" sz="2000" dirty="0"/>
              <a:t>Sn is a viable and robust technology </a:t>
            </a:r>
            <a:r>
              <a:rPr lang="en-US" sz="2000" b="0" dirty="0"/>
              <a:t>for </a:t>
            </a:r>
            <a:r>
              <a:rPr lang="en-US" sz="2000" b="1" dirty="0">
                <a:solidFill>
                  <a:srgbClr val="00B0F0"/>
                </a:solidFill>
              </a:rPr>
              <a:t>fusion</a:t>
            </a:r>
            <a:r>
              <a:rPr lang="en-US" sz="2000" b="0" dirty="0"/>
              <a:t> and </a:t>
            </a:r>
            <a:r>
              <a:rPr lang="en-US" sz="2000" b="1" dirty="0">
                <a:solidFill>
                  <a:srgbClr val="00B0F0"/>
                </a:solidFill>
              </a:rPr>
              <a:t>accelerator magnet applications</a:t>
            </a:r>
            <a:r>
              <a:rPr lang="en-US" sz="2000" b="0" dirty="0"/>
              <a:t>, which is now reaching </a:t>
            </a:r>
            <a:r>
              <a:rPr lang="en-US" sz="2000" dirty="0"/>
              <a:t>maturity, </a:t>
            </a:r>
            <a:r>
              <a:rPr lang="en-US" sz="2000" b="0" dirty="0"/>
              <a:t>thanks to </a:t>
            </a:r>
            <a:r>
              <a:rPr lang="en-US" sz="2000" b="1" dirty="0">
                <a:solidFill>
                  <a:srgbClr val="00B0F0"/>
                </a:solidFill>
              </a:rPr>
              <a:t>ITER</a:t>
            </a:r>
            <a:r>
              <a:rPr lang="en-US" sz="2000" b="0" dirty="0"/>
              <a:t> and </a:t>
            </a:r>
            <a:r>
              <a:rPr lang="en-US" sz="2000" b="1" dirty="0">
                <a:solidFill>
                  <a:srgbClr val="00B0F0"/>
                </a:solidFill>
              </a:rPr>
              <a:t>HL-LHC</a:t>
            </a:r>
            <a:r>
              <a:rPr lang="en-US" sz="2000" dirty="0">
                <a:solidFill>
                  <a:schemeClr val="accent3"/>
                </a:solidFill>
              </a:rPr>
              <a:t>;</a:t>
            </a:r>
            <a:r>
              <a:rPr lang="en-US" sz="2000" b="0" dirty="0"/>
              <a:t> there is </a:t>
            </a:r>
            <a:r>
              <a:rPr lang="en-US" sz="2000" dirty="0"/>
              <a:t>no inherent issues </a:t>
            </a:r>
            <a:r>
              <a:rPr lang="en-US" sz="2000" b="0" dirty="0"/>
              <a:t>with the technology, but it requires reliance on </a:t>
            </a:r>
            <a:r>
              <a:rPr lang="en-US" sz="2000" dirty="0"/>
              <a:t>good engineering practices. More,</a:t>
            </a:r>
            <a:endParaRPr lang="en-GB" sz="2000" dirty="0"/>
          </a:p>
          <a:p>
            <a:pPr marL="715963" lvl="1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B0F0"/>
                </a:solidFill>
              </a:rPr>
              <a:t>Nb</a:t>
            </a:r>
            <a:r>
              <a:rPr lang="en-GB" sz="2000" b="1" baseline="-25000" dirty="0">
                <a:solidFill>
                  <a:srgbClr val="00B0F0"/>
                </a:solidFill>
              </a:rPr>
              <a:t>3</a:t>
            </a:r>
            <a:r>
              <a:rPr lang="en-GB" sz="2000" b="1" dirty="0">
                <a:solidFill>
                  <a:srgbClr val="00B0F0"/>
                </a:solidFill>
              </a:rPr>
              <a:t>Sn</a:t>
            </a:r>
            <a:r>
              <a:rPr lang="en-GB" sz="2000" dirty="0"/>
              <a:t> is the </a:t>
            </a:r>
            <a:r>
              <a:rPr lang="en-GB" sz="2000" b="1" dirty="0">
                <a:solidFill>
                  <a:srgbClr val="00B0F0"/>
                </a:solidFill>
              </a:rPr>
              <a:t>only reliable option</a:t>
            </a:r>
            <a:r>
              <a:rPr lang="en-GB" sz="2000" dirty="0"/>
              <a:t>:</a:t>
            </a:r>
          </a:p>
          <a:p>
            <a:pPr marL="1168400" lvl="2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B0F0"/>
                </a:solidFill>
              </a:rPr>
              <a:t>For long magnets </a:t>
            </a:r>
            <a:r>
              <a:rPr lang="en-GB" sz="2000" dirty="0"/>
              <a:t>&gt;10 m in the range of 12-14 T within 2030.</a:t>
            </a:r>
          </a:p>
          <a:p>
            <a:pPr marL="1168400" lvl="2">
              <a:buFont typeface="Arial" panose="020B0604020202020204" pitchFamily="34" charset="0"/>
              <a:buChar char="•"/>
            </a:pPr>
            <a:r>
              <a:rPr lang="en-GB" sz="2000" dirty="0"/>
              <a:t>Together with </a:t>
            </a:r>
            <a:r>
              <a:rPr lang="en-GB" sz="2000" dirty="0" err="1"/>
              <a:t>NbTi</a:t>
            </a:r>
            <a:r>
              <a:rPr lang="en-GB" sz="2000" dirty="0"/>
              <a:t>, for the </a:t>
            </a:r>
            <a:r>
              <a:rPr lang="en-GB" sz="2000" dirty="0">
                <a:solidFill>
                  <a:srgbClr val="00B0F0"/>
                </a:solidFill>
              </a:rPr>
              <a:t>hybrid HTS/LTS </a:t>
            </a:r>
            <a:r>
              <a:rPr lang="en-GB" sz="2000" dirty="0" err="1">
                <a:solidFill>
                  <a:srgbClr val="00B0F0"/>
                </a:solidFill>
              </a:rPr>
              <a:t>outserts</a:t>
            </a:r>
            <a:r>
              <a:rPr lang="en-GB" sz="2000" dirty="0"/>
              <a:t> for magnets in the range of 14-20 T within 2030.</a:t>
            </a:r>
          </a:p>
          <a:p>
            <a:pPr marL="715963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B0F0"/>
                </a:solidFill>
              </a:rPr>
              <a:t>Nb</a:t>
            </a:r>
            <a:r>
              <a:rPr lang="en-GB" sz="2000" b="1" baseline="-25000" dirty="0">
                <a:solidFill>
                  <a:srgbClr val="00B0F0"/>
                </a:solidFill>
              </a:rPr>
              <a:t>3</a:t>
            </a:r>
            <a:r>
              <a:rPr lang="en-GB" sz="2000" b="1" dirty="0">
                <a:solidFill>
                  <a:srgbClr val="00B0F0"/>
                </a:solidFill>
              </a:rPr>
              <a:t>Sn</a:t>
            </a:r>
            <a:r>
              <a:rPr lang="en-GB" sz="2000" dirty="0"/>
              <a:t> should preserve its momentum until full exploitation of its potential, more specifically:</a:t>
            </a:r>
          </a:p>
          <a:p>
            <a:pPr marL="1168400" lvl="1">
              <a:buFont typeface="Arial" panose="020B0604020202020204" pitchFamily="34" charset="0"/>
              <a:buChar char="•"/>
            </a:pPr>
            <a:r>
              <a:rPr lang="en-GB" sz="2000" dirty="0"/>
              <a:t>Its potential </a:t>
            </a:r>
            <a:r>
              <a:rPr lang="en-GB" sz="2000" dirty="0">
                <a:solidFill>
                  <a:srgbClr val="00B0F0"/>
                </a:solidFill>
              </a:rPr>
              <a:t>beyond 14+ T</a:t>
            </a:r>
            <a:r>
              <a:rPr lang="en-GB" sz="2000" dirty="0"/>
              <a:t>.</a:t>
            </a:r>
          </a:p>
          <a:p>
            <a:pPr marL="1168400" lvl="1">
              <a:buFont typeface="Arial" panose="020B0604020202020204" pitchFamily="34" charset="0"/>
              <a:buChar char="•"/>
            </a:pPr>
            <a:r>
              <a:rPr lang="en-GB" sz="2000" dirty="0"/>
              <a:t>The feasibility of </a:t>
            </a:r>
            <a:r>
              <a:rPr lang="en-GB" sz="2000" dirty="0">
                <a:solidFill>
                  <a:srgbClr val="00B0F0"/>
                </a:solidFill>
              </a:rPr>
              <a:t>long twin-aperture magnets up to 15 m </a:t>
            </a:r>
            <a:r>
              <a:rPr lang="en-GB" sz="2000" dirty="0"/>
              <a:t>using a mirror configuration for cost optimisation.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5246966-7A2D-B01E-C3EB-3A33DFACF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800" y="6440402"/>
            <a:ext cx="215082" cy="246512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50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66698-8B3C-9F4B-D1B7-71221DACD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Closing remarks (2/2)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C9D82-D416-1F29-D9DD-252811499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00" y="1032095"/>
            <a:ext cx="10800000" cy="5360314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en-US" sz="2000" dirty="0"/>
              <a:t>HTS technology </a:t>
            </a:r>
            <a:r>
              <a:rPr lang="en-US" sz="2000" b="0" dirty="0"/>
              <a:t>is still (36 years after its discovery) in its </a:t>
            </a:r>
            <a:r>
              <a:rPr lang="en-US" sz="2000" dirty="0"/>
              <a:t>infancy;</a:t>
            </a:r>
            <a:r>
              <a:rPr lang="en-US" sz="2000" b="0" dirty="0"/>
              <a:t> it is well worth </a:t>
            </a:r>
            <a:r>
              <a:rPr lang="en-US" sz="2000" b="1" dirty="0">
                <a:solidFill>
                  <a:srgbClr val="00B0F0"/>
                </a:solidFill>
              </a:rPr>
              <a:t>exploring its potentials</a:t>
            </a:r>
            <a:r>
              <a:rPr lang="en-US" sz="2000" dirty="0"/>
              <a:t>, </a:t>
            </a:r>
            <a:r>
              <a:rPr lang="en-US" sz="2000" b="0" dirty="0"/>
              <a:t>but it is not, and will not</a:t>
            </a:r>
            <a:r>
              <a:rPr lang="en-US" sz="2000" dirty="0"/>
              <a:t> </a:t>
            </a:r>
            <a:r>
              <a:rPr lang="en-US" sz="2000" b="0" dirty="0"/>
              <a:t>be</a:t>
            </a:r>
            <a:r>
              <a:rPr lang="en-US" sz="2000" dirty="0"/>
              <a:t> </a:t>
            </a:r>
            <a:r>
              <a:rPr lang="en-US" sz="2000" b="1" dirty="0">
                <a:solidFill>
                  <a:srgbClr val="00B0F0"/>
                </a:solidFill>
              </a:rPr>
              <a:t>matured for large applications before several decades</a:t>
            </a:r>
            <a:r>
              <a:rPr lang="en-US" sz="2000" dirty="0">
                <a:solidFill>
                  <a:schemeClr val="accent3"/>
                </a:solidFill>
              </a:rPr>
              <a:t>. </a:t>
            </a:r>
            <a:r>
              <a:rPr lang="en-GB" sz="2000" dirty="0"/>
              <a:t>HTS has clear potential for high field magnets &gt;16 T, however:</a:t>
            </a:r>
          </a:p>
          <a:p>
            <a:pPr marL="715963" lvl="1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B0F0"/>
                </a:solidFill>
              </a:rPr>
              <a:t>HTS magnet protection and ramping rates </a:t>
            </a:r>
            <a:r>
              <a:rPr lang="en-GB" sz="2000" dirty="0"/>
              <a:t>are till concerns.</a:t>
            </a:r>
          </a:p>
          <a:p>
            <a:pPr marL="715963" lvl="1">
              <a:buFont typeface="Arial" panose="020B0604020202020204" pitchFamily="34" charset="0"/>
              <a:buChar char="•"/>
            </a:pPr>
            <a:r>
              <a:rPr lang="en-GB" sz="2000" dirty="0"/>
              <a:t>Some keys projections need to be reiterated such are </a:t>
            </a:r>
            <a:r>
              <a:rPr lang="en-GB" sz="2000" dirty="0">
                <a:solidFill>
                  <a:srgbClr val="00B0F0"/>
                </a:solidFill>
              </a:rPr>
              <a:t>costs</a:t>
            </a:r>
            <a:r>
              <a:rPr lang="en-GB" sz="2000" dirty="0"/>
              <a:t> reduction of conductors, operating temperature vs power/energy/operation costs and other environmental issues, delays for </a:t>
            </a:r>
            <a:r>
              <a:rPr lang="en-GB" sz="2000" dirty="0">
                <a:solidFill>
                  <a:srgbClr val="00B0F0"/>
                </a:solidFill>
              </a:rPr>
              <a:t>feedback processes on conductor production</a:t>
            </a:r>
            <a:r>
              <a:rPr lang="en-GB" sz="2000" dirty="0"/>
              <a:t>, etc.</a:t>
            </a:r>
          </a:p>
          <a:p>
            <a:pPr marL="715963" lvl="1">
              <a:buFont typeface="Arial" panose="020B0604020202020204" pitchFamily="34" charset="0"/>
              <a:buChar char="•"/>
            </a:pPr>
            <a:r>
              <a:rPr lang="en-GB" sz="2000" dirty="0"/>
              <a:t>Development/study on </a:t>
            </a:r>
            <a:r>
              <a:rPr lang="en-GB" sz="2000" dirty="0">
                <a:solidFill>
                  <a:srgbClr val="00B0F0"/>
                </a:solidFill>
              </a:rPr>
              <a:t>low-field HTS magnets </a:t>
            </a:r>
            <a:r>
              <a:rPr lang="en-GB" sz="2000" dirty="0"/>
              <a:t>shall be launched in parallel to combine both sustainability studies for future accelerators and market for producers, meanwhile HFM gets in speed.</a:t>
            </a:r>
          </a:p>
          <a:p>
            <a:pPr>
              <a:spcBef>
                <a:spcPts val="1800"/>
              </a:spcBef>
            </a:pPr>
            <a:r>
              <a:rPr lang="en-US" sz="2000" b="0" dirty="0"/>
              <a:t>Beyond</a:t>
            </a:r>
            <a:r>
              <a:rPr lang="en-US" sz="2000" dirty="0"/>
              <a:t> high-field magnet </a:t>
            </a:r>
            <a:r>
              <a:rPr lang="en-US" sz="2000" b="0" dirty="0"/>
              <a:t>applications,</a:t>
            </a:r>
            <a:r>
              <a:rPr lang="en-US" sz="2000" dirty="0"/>
              <a:t> </a:t>
            </a:r>
            <a:r>
              <a:rPr lang="en-US" sz="2000" b="0" dirty="0"/>
              <a:t>there are emerging needs for </a:t>
            </a:r>
            <a:r>
              <a:rPr lang="en-US" sz="2000" dirty="0"/>
              <a:t>strongly-curved, multipolar magnets, </a:t>
            </a:r>
            <a:r>
              <a:rPr lang="en-US" sz="2000" b="1" dirty="0">
                <a:solidFill>
                  <a:srgbClr val="00B0F0"/>
                </a:solidFill>
              </a:rPr>
              <a:t>compact superconducting links </a:t>
            </a:r>
            <a:r>
              <a:rPr lang="en-US" sz="2000" b="0" dirty="0"/>
              <a:t>and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accent3"/>
                </a:solidFill>
              </a:rPr>
              <a:t>conduction-cooled superconducting magnets.</a:t>
            </a:r>
            <a:endParaRPr lang="en-US" sz="2000" b="0" dirty="0">
              <a:solidFill>
                <a:schemeClr val="accent3"/>
              </a:solidFill>
            </a:endParaRPr>
          </a:p>
          <a:p>
            <a:pPr>
              <a:spcBef>
                <a:spcPts val="1800"/>
              </a:spcBef>
            </a:pPr>
            <a:r>
              <a:rPr lang="en-US" sz="2000" b="0" dirty="0"/>
              <a:t>Thanks to its </a:t>
            </a:r>
            <a:r>
              <a:rPr lang="en-US" sz="2000" dirty="0"/>
              <a:t>large and unique facilities, </a:t>
            </a:r>
            <a:r>
              <a:rPr lang="en-US" sz="2000" b="0" dirty="0"/>
              <a:t>its</a:t>
            </a:r>
            <a:r>
              <a:rPr lang="en-US" sz="2000" dirty="0"/>
              <a:t> </a:t>
            </a:r>
            <a:r>
              <a:rPr lang="en-US" sz="2000" b="1" dirty="0">
                <a:solidFill>
                  <a:srgbClr val="00B0F0"/>
                </a:solidFill>
              </a:rPr>
              <a:t>long experience </a:t>
            </a:r>
            <a:r>
              <a:rPr lang="en-US" sz="2000" b="0" dirty="0"/>
              <a:t>and the preservation of its </a:t>
            </a:r>
            <a:r>
              <a:rPr lang="en-US" sz="2000" dirty="0">
                <a:solidFill>
                  <a:schemeClr val="accent3"/>
                </a:solidFill>
              </a:rPr>
              <a:t>competency poles, </a:t>
            </a:r>
            <a:r>
              <a:rPr lang="en-US" sz="2000" dirty="0"/>
              <a:t>CERN</a:t>
            </a:r>
            <a:r>
              <a:rPr lang="en-US" sz="2000" b="0" dirty="0"/>
              <a:t> remains a</a:t>
            </a:r>
            <a:r>
              <a:rPr lang="en-US" sz="2000" dirty="0"/>
              <a:t> premier laboratory in normal-conducting and superconducting magnet technology.</a:t>
            </a:r>
          </a:p>
          <a:p>
            <a:pPr>
              <a:spcBef>
                <a:spcPts val="1800"/>
              </a:spcBef>
            </a:pPr>
            <a:r>
              <a:rPr lang="en-GB" sz="2000" dirty="0"/>
              <a:t>It is important to concentrate efforts and </a:t>
            </a:r>
            <a:r>
              <a:rPr lang="en-GB" sz="2000" b="1" dirty="0">
                <a:solidFill>
                  <a:srgbClr val="00B0F0"/>
                </a:solidFill>
              </a:rPr>
              <a:t>train the new generation of scientists/Engineers</a:t>
            </a:r>
            <a:r>
              <a:rPr lang="en-GB" sz="2000" dirty="0"/>
              <a:t>.</a:t>
            </a:r>
            <a:endParaRPr lang="en-US" sz="2000" b="0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483D25-21C3-0FE4-E70A-7234BAAF8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800" y="6440402"/>
            <a:ext cx="215082" cy="246512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99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70D7E25-EB2B-4BCB-BAC1-6EFB77538E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129" y="1409252"/>
            <a:ext cx="11059428" cy="4628515"/>
          </a:xfrm>
        </p:spPr>
        <p:txBody>
          <a:bodyPr/>
          <a:lstStyle/>
          <a:p>
            <a:endParaRPr lang="en-US" sz="2000" dirty="0"/>
          </a:p>
          <a:p>
            <a:pPr algn="l"/>
            <a:r>
              <a:rPr lang="en-US" sz="2000" dirty="0"/>
              <a:t>with support from: </a:t>
            </a:r>
          </a:p>
          <a:p>
            <a:r>
              <a:rPr lang="en-US" sz="2000" dirty="0"/>
              <a:t>A. Devred</a:t>
            </a:r>
            <a:r>
              <a:rPr lang="en-US" sz="2000" baseline="30000" dirty="0"/>
              <a:t>1</a:t>
            </a:r>
            <a:r>
              <a:rPr lang="en-US" sz="2000" dirty="0"/>
              <a:t>, C. Abad Cabrera</a:t>
            </a:r>
            <a:r>
              <a:rPr lang="en-US" sz="2000" baseline="30000" dirty="0"/>
              <a:t>1</a:t>
            </a:r>
            <a:r>
              <a:rPr lang="en-US" sz="2000" dirty="0"/>
              <a:t>, I. Aviles Santillana</a:t>
            </a:r>
            <a:r>
              <a:rPr lang="en-US" sz="2000" baseline="30000" dirty="0"/>
              <a:t>2</a:t>
            </a:r>
            <a:r>
              <a:rPr lang="en-US" sz="2000" dirty="0"/>
              <a:t>,  A. Ballarino</a:t>
            </a:r>
            <a:r>
              <a:rPr lang="en-US" sz="2000" baseline="30000" dirty="0"/>
              <a:t>1,</a:t>
            </a:r>
            <a:r>
              <a:rPr lang="en-US" sz="2000" dirty="0"/>
              <a:t> A. Baris</a:t>
            </a:r>
            <a:r>
              <a:rPr lang="en-US" sz="2000" baseline="30000" dirty="0"/>
              <a:t>2</a:t>
            </a:r>
            <a:r>
              <a:rPr lang="en-US" sz="2000" dirty="0"/>
              <a:t>, C. Barth</a:t>
            </a:r>
            <a:r>
              <a:rPr lang="en-US" sz="2000" baseline="30000" dirty="0"/>
              <a:t>1</a:t>
            </a:r>
            <a:r>
              <a:rPr lang="en-US" sz="2000" dirty="0"/>
              <a:t>, T. Boutboul</a:t>
            </a:r>
            <a:r>
              <a:rPr lang="en-US" sz="2000" baseline="30000" dirty="0"/>
              <a:t>1</a:t>
            </a:r>
            <a:r>
              <a:rPr lang="en-US" sz="2000" dirty="0"/>
              <a:t> , M. Crouvizier</a:t>
            </a:r>
            <a:r>
              <a:rPr lang="en-US" sz="2000" baseline="30000" dirty="0"/>
              <a:t>2</a:t>
            </a:r>
            <a:r>
              <a:rPr lang="en-US" sz="2000" dirty="0"/>
              <a:t>, D. Duarte Ramos</a:t>
            </a:r>
            <a:r>
              <a:rPr lang="en-US" sz="2000" baseline="30000" dirty="0"/>
              <a:t>1</a:t>
            </a:r>
            <a:r>
              <a:rPr lang="en-US" sz="2000" dirty="0"/>
              <a:t>, J. Ferradas-Troitino</a:t>
            </a:r>
            <a:r>
              <a:rPr lang="en-US" sz="2000" baseline="30000" dirty="0"/>
              <a:t>1</a:t>
            </a:r>
            <a:r>
              <a:rPr lang="en-US" sz="2000" dirty="0"/>
              <a:t>, L. Fiscarelli</a:t>
            </a:r>
            <a:r>
              <a:rPr lang="en-US" sz="2000" baseline="30000" dirty="0"/>
              <a:t>1</a:t>
            </a:r>
            <a:r>
              <a:rPr lang="en-US" sz="2000" dirty="0"/>
              <a:t>, J. Fleiter</a:t>
            </a:r>
            <a:r>
              <a:rPr lang="en-US" sz="2000" baseline="30000" dirty="0"/>
              <a:t>1</a:t>
            </a:r>
            <a:r>
              <a:rPr lang="en-US" sz="2000" dirty="0"/>
              <a:t>, C. Garion</a:t>
            </a:r>
            <a:r>
              <a:rPr lang="en-US" sz="2000" baseline="30000" dirty="0"/>
              <a:t>3</a:t>
            </a:r>
            <a:r>
              <a:rPr lang="en-US" sz="2000" dirty="0"/>
              <a:t>, </a:t>
            </a:r>
            <a:br>
              <a:rPr lang="en-US" sz="2000" dirty="0"/>
            </a:br>
            <a:r>
              <a:rPr lang="en-US" sz="2000" dirty="0"/>
              <a:t>E. Gautheron</a:t>
            </a:r>
            <a:r>
              <a:rPr lang="en-US" sz="2000" baseline="30000" dirty="0"/>
              <a:t>1</a:t>
            </a:r>
            <a:r>
              <a:rPr lang="en-US" sz="2000" dirty="0"/>
              <a:t>, A. Haziot</a:t>
            </a:r>
            <a:r>
              <a:rPr lang="en-US" sz="2000" baseline="30000" dirty="0"/>
              <a:t>1</a:t>
            </a:r>
            <a:r>
              <a:rPr lang="en-US" sz="2000" dirty="0"/>
              <a:t>, S. Hopkins</a:t>
            </a:r>
            <a:r>
              <a:rPr lang="en-US" sz="2000" baseline="30000" dirty="0"/>
              <a:t>1</a:t>
            </a:r>
            <a:r>
              <a:rPr lang="en-US" sz="2000" dirty="0"/>
              <a:t>, S. Izquierdo-Bermudez</a:t>
            </a:r>
            <a:r>
              <a:rPr lang="en-US" sz="2000" baseline="30000" dirty="0"/>
              <a:t>1</a:t>
            </a:r>
            <a:r>
              <a:rPr lang="en-US" sz="2000" dirty="0"/>
              <a:t>, A. Moros</a:t>
            </a:r>
            <a:r>
              <a:rPr lang="en-US" sz="2000" baseline="30000" dirty="0"/>
              <a:t>2</a:t>
            </a:r>
            <a:r>
              <a:rPr lang="en-US" sz="2000" dirty="0"/>
              <a:t>, N. Lusa</a:t>
            </a:r>
            <a:r>
              <a:rPr lang="en-US" sz="2000" baseline="30000" dirty="0"/>
              <a:t>1</a:t>
            </a:r>
            <a:r>
              <a:rPr lang="en-US" sz="2000" dirty="0"/>
              <a:t>, </a:t>
            </a:r>
            <a:br>
              <a:rPr lang="en-US" sz="2000" dirty="0"/>
            </a:br>
            <a:r>
              <a:rPr lang="en-US" sz="2000" dirty="0"/>
              <a:t>F. Mangiarotti</a:t>
            </a:r>
            <a:r>
              <a:rPr lang="en-US" sz="2000" baseline="30000" dirty="0"/>
              <a:t>1</a:t>
            </a:r>
            <a:r>
              <a:rPr lang="en-US" sz="2000" dirty="0"/>
              <a:t>, A. Milanese</a:t>
            </a:r>
            <a:r>
              <a:rPr lang="en-US" sz="2000" baseline="30000" dirty="0"/>
              <a:t>1</a:t>
            </a:r>
            <a:r>
              <a:rPr lang="en-US" sz="2000" dirty="0"/>
              <a:t>, A. Moros</a:t>
            </a:r>
            <a:r>
              <a:rPr lang="en-US" sz="2000" baseline="30000" dirty="0"/>
              <a:t>2</a:t>
            </a:r>
            <a:r>
              <a:rPr lang="en-US" sz="2000" dirty="0"/>
              <a:t>, M. Morrone</a:t>
            </a:r>
            <a:r>
              <a:rPr lang="en-US" sz="2000" baseline="30000" dirty="0"/>
              <a:t>3</a:t>
            </a:r>
            <a:r>
              <a:rPr lang="en-US" sz="2000" dirty="0"/>
              <a:t>, J.-C. Perez</a:t>
            </a:r>
            <a:r>
              <a:rPr lang="en-US" sz="2000" baseline="30000" dirty="0"/>
              <a:t>1</a:t>
            </a:r>
            <a:r>
              <a:rPr lang="en-US" sz="2000" dirty="0"/>
              <a:t>, D. Perini</a:t>
            </a:r>
            <a:r>
              <a:rPr lang="en-US" sz="2000" baseline="30000" dirty="0"/>
              <a:t>1</a:t>
            </a:r>
            <a:r>
              <a:rPr lang="en-US" sz="2000" dirty="0"/>
              <a:t>, C. Petrone</a:t>
            </a:r>
            <a:r>
              <a:rPr lang="en-US" sz="2000" baseline="30000" dirty="0"/>
              <a:t>1</a:t>
            </a:r>
            <a:r>
              <a:rPr lang="en-US" sz="2000" dirty="0"/>
              <a:t>, </a:t>
            </a:r>
            <a:br>
              <a:rPr lang="en-US" sz="2000" dirty="0"/>
            </a:br>
            <a:r>
              <a:rPr lang="en-US" sz="2000" dirty="0"/>
              <a:t>R. Piccin</a:t>
            </a:r>
            <a:r>
              <a:rPr lang="en-US" sz="2000" baseline="30000" dirty="0"/>
              <a:t>1</a:t>
            </a:r>
            <a:r>
              <a:rPr lang="en-US" sz="2000" dirty="0"/>
              <a:t> , H. Prin</a:t>
            </a:r>
            <a:r>
              <a:rPr lang="en-US" sz="2000" baseline="30000" dirty="0"/>
              <a:t>1</a:t>
            </a:r>
            <a:r>
              <a:rPr lang="en-US" sz="2000" dirty="0"/>
              <a:t>, K. Puthran</a:t>
            </a:r>
            <a:r>
              <a:rPr lang="en-US" sz="2000" baseline="30000" dirty="0"/>
              <a:t>1</a:t>
            </a:r>
            <a:r>
              <a:rPr lang="en-US" sz="2000" dirty="0"/>
              <a:t>, P. Rogacki</a:t>
            </a:r>
            <a:r>
              <a:rPr lang="en-US" sz="2000" baseline="30000" dirty="0"/>
              <a:t>1</a:t>
            </a:r>
            <a:r>
              <a:rPr lang="en-US" sz="2000" dirty="0"/>
              <a:t>, S. Russenschuck</a:t>
            </a:r>
            <a:r>
              <a:rPr lang="en-US" sz="2000" baseline="30000" dirty="0"/>
              <a:t>1</a:t>
            </a:r>
            <a:r>
              <a:rPr lang="en-US" sz="2000" dirty="0"/>
              <a:t>, F. Savary</a:t>
            </a:r>
            <a:r>
              <a:rPr lang="en-US" sz="2000" baseline="30000" dirty="0"/>
              <a:t>1</a:t>
            </a:r>
            <a:r>
              <a:rPr lang="en-US" sz="2000" dirty="0"/>
              <a:t>, C. Scheuerlein</a:t>
            </a:r>
            <a:r>
              <a:rPr lang="en-US" sz="2000" baseline="30000" dirty="0"/>
              <a:t>1</a:t>
            </a:r>
            <a:r>
              <a:rPr lang="en-US" sz="2000" dirty="0"/>
              <a:t>, </a:t>
            </a:r>
            <a:br>
              <a:rPr lang="en-US" sz="2000" dirty="0"/>
            </a:br>
            <a:r>
              <a:rPr lang="en-US" sz="2000" dirty="0"/>
              <a:t>S. Sgobba</a:t>
            </a:r>
            <a:r>
              <a:rPr lang="en-US" sz="2000" baseline="30000" dirty="0"/>
              <a:t>2</a:t>
            </a:r>
            <a:r>
              <a:rPr lang="en-US" sz="2000" dirty="0"/>
              <a:t>, E. Todesco</a:t>
            </a:r>
            <a:r>
              <a:rPr lang="en-US" sz="2000" baseline="30000" dirty="0"/>
              <a:t>1</a:t>
            </a:r>
            <a:r>
              <a:rPr lang="en-US" sz="2000" dirty="0"/>
              <a:t>, G. Vernassa</a:t>
            </a:r>
            <a:r>
              <a:rPr lang="en-US" sz="2000" baseline="30000" dirty="0"/>
              <a:t>1 </a:t>
            </a:r>
            <a:r>
              <a:rPr lang="en-US" sz="2000" dirty="0"/>
              <a:t>and G. Willering</a:t>
            </a:r>
            <a:r>
              <a:rPr lang="en-US" sz="2000" baseline="30000" dirty="0"/>
              <a:t>1</a:t>
            </a:r>
            <a:endParaRPr lang="en-US" sz="2000" dirty="0"/>
          </a:p>
          <a:p>
            <a:r>
              <a:rPr lang="en-US" sz="2000" baseline="30000" dirty="0"/>
              <a:t>1</a:t>
            </a:r>
            <a:r>
              <a:rPr lang="en-US" sz="2000" dirty="0"/>
              <a:t>CERN/TE-MSC, </a:t>
            </a:r>
            <a:r>
              <a:rPr lang="en-US" sz="2000" baseline="30000" dirty="0"/>
              <a:t>2</a:t>
            </a:r>
            <a:r>
              <a:rPr lang="en-US" sz="2000" dirty="0"/>
              <a:t>CERN/EN-MME and </a:t>
            </a:r>
            <a:r>
              <a:rPr lang="en-US" sz="2000" baseline="30000" dirty="0"/>
              <a:t>3</a:t>
            </a:r>
            <a:r>
              <a:rPr lang="en-US" sz="2000" dirty="0"/>
              <a:t>CERN/TE-VSC</a:t>
            </a:r>
          </a:p>
          <a:p>
            <a:endParaRPr lang="en-US" sz="2000" dirty="0"/>
          </a:p>
          <a:p>
            <a:r>
              <a:rPr lang="en-US" sz="2000" b="1" dirty="0">
                <a:solidFill>
                  <a:srgbClr val="0070C0"/>
                </a:solidFill>
              </a:rPr>
              <a:t>And all contributors to the HL-LHC and HFM programs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385F888-1C05-A8FF-01C2-133DEE2D0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800" y="6440402"/>
            <a:ext cx="215082" cy="246512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21373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4815" y="2556972"/>
            <a:ext cx="4237057" cy="12003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«</a:t>
            </a:r>
            <a:r>
              <a:rPr kumimoji="0" 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Being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 leader </a:t>
            </a:r>
            <a:r>
              <a:rPr kumimoji="0" 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b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having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vision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10029" y="3768151"/>
            <a:ext cx="5522350" cy="12618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17th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1954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CERN </a:t>
            </a:r>
            <a:r>
              <a:rPr kumimoji="0" 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worksite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F1518F-00B0-01BA-0137-F65430D786E1}"/>
              </a:ext>
            </a:extLst>
          </p:cNvPr>
          <p:cNvSpPr txBox="1"/>
          <p:nvPr/>
        </p:nvSpPr>
        <p:spPr>
          <a:xfrm flipH="1">
            <a:off x="1004815" y="5195944"/>
            <a:ext cx="45262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6000" b="1" dirty="0">
                <a:solidFill>
                  <a:schemeClr val="bg1"/>
                </a:solidFill>
              </a:rPr>
              <a:t>Questions?</a:t>
            </a:r>
            <a:endParaRPr lang="en-GB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56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8EDE70A2-4734-374F-B2C0-D7044964B1DF}"/>
              </a:ext>
            </a:extLst>
          </p:cNvPr>
          <p:cNvSpPr txBox="1">
            <a:spLocks/>
          </p:cNvSpPr>
          <p:nvPr/>
        </p:nvSpPr>
        <p:spPr>
          <a:xfrm>
            <a:off x="287167" y="317971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HL-LHC Nb</a:t>
            </a:r>
            <a:r>
              <a:rPr lang="en-US" sz="2800" baseline="-25000" dirty="0"/>
              <a:t>3</a:t>
            </a:r>
            <a:r>
              <a:rPr lang="en-US" sz="2800" dirty="0"/>
              <a:t>Sn Magnets</a:t>
            </a:r>
          </a:p>
          <a:p>
            <a:br>
              <a:rPr lang="en-CH" dirty="0"/>
            </a:br>
            <a:endParaRPr lang="en-CH" dirty="0">
              <a:solidFill>
                <a:schemeClr val="accent3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CBB4D82-78B3-80FE-9265-ACE5753AC799}"/>
              </a:ext>
            </a:extLst>
          </p:cNvPr>
          <p:cNvSpPr txBox="1">
            <a:spLocks/>
          </p:cNvSpPr>
          <p:nvPr/>
        </p:nvSpPr>
        <p:spPr>
          <a:xfrm>
            <a:off x="470474" y="915909"/>
            <a:ext cx="7319288" cy="31799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</a:pPr>
            <a:r>
              <a:rPr lang="en-US" sz="1800" b="0" dirty="0">
                <a:solidFill>
                  <a:schemeClr val="tx2"/>
                </a:solidFill>
              </a:rPr>
              <a:t>HL-LHC initially envisioned relying on </a:t>
            </a:r>
            <a:r>
              <a:rPr lang="en-US" sz="1800" dirty="0">
                <a:solidFill>
                  <a:schemeClr val="tx2"/>
                </a:solidFill>
              </a:rPr>
              <a:t>two types of Nb</a:t>
            </a:r>
            <a:r>
              <a:rPr lang="en-US" sz="1800" baseline="-25000" dirty="0">
                <a:solidFill>
                  <a:schemeClr val="tx2"/>
                </a:solidFill>
              </a:rPr>
              <a:t>3</a:t>
            </a:r>
            <a:r>
              <a:rPr lang="en-US" sz="1800" dirty="0">
                <a:solidFill>
                  <a:schemeClr val="tx2"/>
                </a:solidFill>
              </a:rPr>
              <a:t>Sn magnets</a:t>
            </a:r>
          </a:p>
          <a:p>
            <a:pPr lvl="1" indent="-342900">
              <a:spcBef>
                <a:spcPts val="1000"/>
              </a:spcBef>
              <a:spcAft>
                <a:spcPts val="500"/>
              </a:spcAft>
              <a:buAutoNum type="arabicParenBoth"/>
            </a:pPr>
            <a:r>
              <a:rPr lang="en-US" sz="1600" b="0" dirty="0">
                <a:solidFill>
                  <a:schemeClr val="tx2"/>
                </a:solidFill>
              </a:rPr>
              <a:t>pairs of </a:t>
            </a:r>
            <a:r>
              <a:rPr lang="en-US" sz="1600" b="1" dirty="0">
                <a:solidFill>
                  <a:srgbClr val="61C4D3"/>
                </a:solidFill>
              </a:rPr>
              <a:t>5.3-m-long, 60-mm-twin-aperture dipole magnets </a:t>
            </a:r>
            <a:r>
              <a:rPr lang="en-US" sz="1600" b="0" dirty="0">
                <a:solidFill>
                  <a:schemeClr val="tx2"/>
                </a:solidFill>
              </a:rPr>
              <a:t>(referred to as “11 T”) for installation in two dispersion suppressor areas, to replace existing 15-m-long</a:t>
            </a:r>
            <a:r>
              <a:rPr lang="en-US" sz="1600" dirty="0">
                <a:solidFill>
                  <a:schemeClr val="tx2"/>
                </a:solidFill>
              </a:rPr>
              <a:t> LHC </a:t>
            </a:r>
            <a:r>
              <a:rPr lang="en-US" sz="1600" b="0" dirty="0">
                <a:solidFill>
                  <a:schemeClr val="tx2"/>
                </a:solidFill>
              </a:rPr>
              <a:t>dipole magnets and make room for </a:t>
            </a:r>
            <a:r>
              <a:rPr lang="en-US" sz="1600" b="1" dirty="0">
                <a:solidFill>
                  <a:srgbClr val="61C4D3"/>
                </a:solidFill>
              </a:rPr>
              <a:t>additional collimators;</a:t>
            </a:r>
          </a:p>
          <a:p>
            <a:pPr lvl="1" indent="-342900">
              <a:spcAft>
                <a:spcPts val="500"/>
              </a:spcAft>
              <a:buAutoNum type="arabicParenBoth"/>
            </a:pPr>
            <a:r>
              <a:rPr lang="en-US" sz="1600" dirty="0">
                <a:effectLst/>
                <a:ea typeface="Calibri" panose="020F0502020204030204" pitchFamily="34" charset="0"/>
              </a:rPr>
              <a:t>sets of large, </a:t>
            </a:r>
            <a:r>
              <a:rPr lang="en-US" sz="1600" b="1" dirty="0">
                <a:effectLst/>
                <a:ea typeface="Calibri" panose="020F0502020204030204" pitchFamily="34" charset="0"/>
              </a:rPr>
              <a:t>150-mm-single-aperture quadrupole magnets </a:t>
            </a:r>
            <a:r>
              <a:rPr lang="en-US" sz="1600" dirty="0">
                <a:effectLst/>
                <a:ea typeface="Calibri" panose="020F0502020204030204" pitchFamily="34" charset="0"/>
              </a:rPr>
              <a:t>(referred to as MQXF) for installation in the </a:t>
            </a:r>
            <a:r>
              <a:rPr lang="en-US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interaction regions </a:t>
            </a:r>
            <a:r>
              <a:rPr lang="en-US" sz="1600" dirty="0">
                <a:effectLst/>
                <a:ea typeface="Calibri" panose="020F0502020204030204" pitchFamily="34" charset="0"/>
              </a:rPr>
              <a:t>of the 2 high-luminosity LHC experiments (ATLAS and CMS).</a:t>
            </a:r>
            <a:endParaRPr lang="en-GB" sz="1600" b="0" dirty="0">
              <a:solidFill>
                <a:schemeClr val="tx2"/>
              </a:solidFill>
              <a:sym typeface="Symbol" panose="05050102010706020507" pitchFamily="18" charset="2"/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</a:pPr>
            <a:r>
              <a:rPr lang="en-GB" sz="1800" b="0" dirty="0">
                <a:sym typeface="Symbol" panose="05050102010706020507" pitchFamily="18" charset="2"/>
              </a:rPr>
              <a:t>The four (plus 2 spares) </a:t>
            </a:r>
            <a:r>
              <a:rPr lang="en-GB" sz="1800" dirty="0">
                <a:solidFill>
                  <a:srgbClr val="61C4D3"/>
                </a:solidFill>
                <a:sym typeface="Symbol" panose="05050102010706020507" pitchFamily="18" charset="2"/>
              </a:rPr>
              <a:t>11 T dipole magnets </a:t>
            </a:r>
            <a:r>
              <a:rPr lang="en-GB" sz="1800" b="0" dirty="0">
                <a:sym typeface="Symbol" panose="05050102010706020507" pitchFamily="18" charset="2"/>
              </a:rPr>
              <a:t>are based on a </a:t>
            </a:r>
            <a:r>
              <a:rPr lang="en-GB" sz="1800" dirty="0">
                <a:solidFill>
                  <a:srgbClr val="61C4D3"/>
                </a:solidFill>
                <a:sym typeface="Symbol" panose="05050102010706020507" pitchFamily="18" charset="2"/>
              </a:rPr>
              <a:t>design initially developed at Fermilab</a:t>
            </a:r>
            <a:r>
              <a:rPr lang="en-GB" sz="1800" b="0" dirty="0">
                <a:sym typeface="Symbol" panose="05050102010706020507" pitchFamily="18" charset="2"/>
              </a:rPr>
              <a:t> circa 2010 and were supposed to be produced </a:t>
            </a:r>
            <a:r>
              <a:rPr lang="en-GB" sz="1800" dirty="0">
                <a:solidFill>
                  <a:srgbClr val="61C4D3"/>
                </a:solidFill>
                <a:sym typeface="Symbol" panose="05050102010706020507" pitchFamily="18" charset="2"/>
              </a:rPr>
              <a:t>at CERN;</a:t>
            </a:r>
          </a:p>
          <a:p>
            <a:pPr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</a:pPr>
            <a:r>
              <a:rPr lang="en-GB" sz="18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The </a:t>
            </a:r>
            <a:r>
              <a:rPr lang="en-GB" sz="18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quadrupole magnets </a:t>
            </a:r>
            <a:r>
              <a:rPr lang="en-GB" sz="18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are based on a </a:t>
            </a:r>
            <a:r>
              <a:rPr lang="en-GB" sz="18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design developed within the framework of the U.S. LHC Accelerator Research Program (LARP), </a:t>
            </a:r>
            <a:r>
              <a:rPr lang="en-GB" sz="18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initiated in 2003,</a:t>
            </a:r>
            <a:r>
              <a:rPr lang="en-GB" sz="18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GB" sz="1800" b="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and come in 2 lengths: </a:t>
            </a:r>
          </a:p>
          <a:p>
            <a:pPr marL="285750" lvl="1" indent="0">
              <a:spcAft>
                <a:spcPts val="500"/>
              </a:spcAft>
              <a:buNone/>
            </a:pPr>
            <a:r>
              <a:rPr lang="en-US" sz="1600" dirty="0"/>
              <a:t>‒ 16 (plus 4 spares) </a:t>
            </a:r>
            <a:r>
              <a:rPr lang="en-US" sz="1600" b="1" dirty="0"/>
              <a:t>4.2-m-long MQXFA magnets </a:t>
            </a:r>
            <a:r>
              <a:rPr lang="en-US" sz="1600" dirty="0"/>
              <a:t>under production by the </a:t>
            </a:r>
            <a:r>
              <a:rPr lang="en-US" sz="1600" b="1" dirty="0"/>
              <a:t>U.S. HL-LHC Accelerator Upgrade Project (AUP; </a:t>
            </a:r>
            <a:r>
              <a:rPr lang="en-US" sz="1600" dirty="0"/>
              <a:t>started in 2018);</a:t>
            </a:r>
            <a:endParaRPr lang="en-GB" sz="1600" dirty="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285750" lvl="1" indent="0">
              <a:spcAft>
                <a:spcPts val="500"/>
              </a:spcAft>
              <a:buNone/>
            </a:pPr>
            <a:r>
              <a:rPr lang="en-GB" sz="16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‒ </a:t>
            </a:r>
            <a:r>
              <a:rPr lang="en-US" sz="1600" dirty="0">
                <a:effectLst/>
                <a:ea typeface="Calibri" panose="020F0502020204030204" pitchFamily="34" charset="0"/>
              </a:rPr>
              <a:t>8 (plus 2 spares) </a:t>
            </a:r>
            <a:r>
              <a:rPr lang="en-US" sz="1600" b="1" dirty="0">
                <a:effectLst/>
                <a:ea typeface="Calibri" panose="020F0502020204030204" pitchFamily="34" charset="0"/>
              </a:rPr>
              <a:t>7.2-m-long MQXFB magnets </a:t>
            </a:r>
            <a:r>
              <a:rPr lang="en-US" sz="1600" dirty="0">
                <a:effectLst/>
                <a:ea typeface="Calibri" panose="020F0502020204030204" pitchFamily="34" charset="0"/>
              </a:rPr>
              <a:t>under production </a:t>
            </a:r>
            <a:r>
              <a:rPr lang="en-US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at CERN</a:t>
            </a:r>
            <a:r>
              <a:rPr lang="en-US" sz="1600" b="1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7E4C9A4-3173-9A3A-109D-E2A4E2C01B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510003"/>
            <a:ext cx="1517702" cy="232864"/>
          </a:xfrm>
        </p:spPr>
        <p:txBody>
          <a:bodyPr anchor="ctr" anchorCtr="0"/>
          <a:lstStyle/>
          <a:p>
            <a:pPr algn="ctr"/>
            <a:r>
              <a:rPr lang="en-US" dirty="0"/>
              <a:t>26 June 2023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9506ED9-3744-225F-63A2-461FA021E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2000" y="6510003"/>
            <a:ext cx="4114800" cy="232864"/>
          </a:xfrm>
        </p:spPr>
        <p:txBody>
          <a:bodyPr anchor="ctr" anchorCtr="0"/>
          <a:lstStyle/>
          <a:p>
            <a:r>
              <a:rPr lang="en-US" sz="1000" dirty="0"/>
              <a:t>A. Devred, </a:t>
            </a:r>
            <a:r>
              <a:rPr lang="en-US" sz="1000" i="1" dirty="0"/>
              <a:t>et al.</a:t>
            </a:r>
            <a:r>
              <a:rPr lang="en-US" sz="1000" dirty="0"/>
              <a:t> | Superconducting Magnets &amp; Devices @CERN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B17071B-B373-B21C-F1B3-8EBD648E2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800" y="6510003"/>
            <a:ext cx="155940" cy="232864"/>
          </a:xfrm>
        </p:spPr>
        <p:txBody>
          <a:bodyPr anchor="ctr" anchorCtr="0"/>
          <a:lstStyle/>
          <a:p>
            <a:fld id="{36B5EA5A-BC32-A742-B11B-8E7414D5B53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864CE5-D011-93A4-F0D9-AD5E101DC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1163" y="5669636"/>
            <a:ext cx="2344895" cy="58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E. Todesco </a:t>
            </a:r>
            <a:r>
              <a:rPr lang="en-US" altLang="en-US" sz="14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(CERN TE-MSC)</a:t>
            </a:r>
            <a:endParaRPr lang="en-GB" altLang="en-US" sz="14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399966-0584-5E93-00D9-E368ED575C9B}"/>
              </a:ext>
            </a:extLst>
          </p:cNvPr>
          <p:cNvSpPr/>
          <p:nvPr/>
        </p:nvSpPr>
        <p:spPr>
          <a:xfrm>
            <a:off x="8714144" y="2507108"/>
            <a:ext cx="2838931" cy="239193"/>
          </a:xfrm>
          <a:prstGeom prst="rect">
            <a:avLst/>
          </a:prstGeom>
        </p:spPr>
        <p:txBody>
          <a:bodyPr wrap="square" lIns="27000" tIns="27000" rIns="27000" bIns="27000" anchor="t" anchorCtr="0">
            <a:spAutoFit/>
          </a:bodyPr>
          <a:lstStyle/>
          <a:p>
            <a:pPr marL="0" indent="0" algn="ctr">
              <a:buFont typeface="Arial"/>
              <a:buNone/>
            </a:pPr>
            <a:r>
              <a:rPr lang="en-US" sz="1200" dirty="0"/>
              <a:t>11 T Dipole Magnet X-Section</a:t>
            </a:r>
            <a:endParaRPr lang="en-US" sz="1000" dirty="0">
              <a:solidFill>
                <a:srgbClr val="33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70C05C-970E-03B2-99B0-E96749E694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63" y="3384361"/>
            <a:ext cx="2541128" cy="205744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5BD32D4-107C-0958-836A-49334423D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5593" y="2660358"/>
            <a:ext cx="2344895" cy="58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F. Savary </a:t>
            </a:r>
            <a:r>
              <a:rPr lang="en-US" altLang="en-US" sz="14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(CERN TE-MSC)</a:t>
            </a:r>
            <a:endParaRPr lang="en-GB" altLang="en-US" sz="14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65AE53-A8C7-6A9D-4FCB-5CC8146A325E}"/>
              </a:ext>
            </a:extLst>
          </p:cNvPr>
          <p:cNvSpPr/>
          <p:nvPr/>
        </p:nvSpPr>
        <p:spPr>
          <a:xfrm>
            <a:off x="8663360" y="5479097"/>
            <a:ext cx="2838931" cy="239193"/>
          </a:xfrm>
          <a:prstGeom prst="rect">
            <a:avLst/>
          </a:prstGeom>
        </p:spPr>
        <p:txBody>
          <a:bodyPr wrap="square" lIns="27000" tIns="27000" rIns="27000" bIns="27000" anchor="t" anchorCtr="0">
            <a:spAutoFit/>
          </a:bodyPr>
          <a:lstStyle/>
          <a:p>
            <a:pPr marL="0" indent="0" algn="ctr">
              <a:buFont typeface="Arial"/>
              <a:buNone/>
            </a:pPr>
            <a:r>
              <a:rPr lang="en-US" sz="1200" dirty="0"/>
              <a:t>MQXF Quadrupole Magnet X-Section</a:t>
            </a:r>
            <a:endParaRPr lang="en-US" sz="1000" dirty="0">
              <a:solidFill>
                <a:srgbClr val="33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AD2A680-38C8-B298-A998-F1E352D6ECDF}"/>
              </a:ext>
            </a:extLst>
          </p:cNvPr>
          <p:cNvGrpSpPr/>
          <p:nvPr/>
        </p:nvGrpSpPr>
        <p:grpSpPr>
          <a:xfrm>
            <a:off x="9198615" y="424833"/>
            <a:ext cx="2153448" cy="1965571"/>
            <a:chOff x="9152610" y="633413"/>
            <a:chExt cx="2153448" cy="196557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1AEDF65-2F8D-F01E-6E06-103E5853BE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52610" y="697345"/>
              <a:ext cx="1962000" cy="1901639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2913222-CCCA-0F5A-D208-EBA48EB93B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85317" y="633413"/>
              <a:ext cx="720741" cy="3675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endParaRPr lang="en-GB" altLang="en-US" sz="14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969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47F09E-25EA-364C-8C31-E241B9B43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99" y="925619"/>
            <a:ext cx="5633819" cy="2987249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5E8A04D-F168-064D-AA39-1885D022445F}"/>
              </a:ext>
            </a:extLst>
          </p:cNvPr>
          <p:cNvCxnSpPr/>
          <p:nvPr/>
        </p:nvCxnSpPr>
        <p:spPr>
          <a:xfrm flipV="1">
            <a:off x="4736683" y="1834659"/>
            <a:ext cx="432048" cy="294969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5338350-0189-6F49-A60D-2DA05EED67B5}"/>
              </a:ext>
            </a:extLst>
          </p:cNvPr>
          <p:cNvCxnSpPr/>
          <p:nvPr/>
        </p:nvCxnSpPr>
        <p:spPr>
          <a:xfrm flipV="1">
            <a:off x="5454873" y="1292253"/>
            <a:ext cx="432048" cy="294969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B1538CFC-8A5B-394E-85DC-D39C69D0DC2A}"/>
              </a:ext>
            </a:extLst>
          </p:cNvPr>
          <p:cNvSpPr txBox="1">
            <a:spLocks/>
          </p:cNvSpPr>
          <p:nvPr/>
        </p:nvSpPr>
        <p:spPr>
          <a:xfrm>
            <a:off x="7150250" y="853533"/>
            <a:ext cx="4138865" cy="32760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900"/>
              </a:spcBef>
              <a:buClr>
                <a:schemeClr val="tx2"/>
              </a:buClr>
              <a:buNone/>
            </a:pPr>
            <a:r>
              <a:rPr lang="en-US" sz="1650" dirty="0">
                <a:solidFill>
                  <a:srgbClr val="303030"/>
                </a:solidFill>
              </a:rPr>
              <a:t>Order of magnitude performance increase in energy &amp; luminosity</a:t>
            </a:r>
          </a:p>
          <a:p>
            <a:pPr marL="0" indent="0">
              <a:spcBef>
                <a:spcPts val="900"/>
              </a:spcBef>
              <a:buClr>
                <a:schemeClr val="tx2"/>
              </a:buClr>
              <a:buNone/>
            </a:pPr>
            <a:r>
              <a:rPr lang="en-US" sz="1650" dirty="0">
                <a:solidFill>
                  <a:srgbClr val="303030"/>
                </a:solidFill>
              </a:rPr>
              <a:t>100 </a:t>
            </a:r>
            <a:r>
              <a:rPr lang="en-US" sz="1650" dirty="0" err="1">
                <a:solidFill>
                  <a:srgbClr val="303030"/>
                </a:solidFill>
              </a:rPr>
              <a:t>TeV</a:t>
            </a:r>
            <a:r>
              <a:rPr lang="en-US" sz="1650" dirty="0">
                <a:solidFill>
                  <a:srgbClr val="303030"/>
                </a:solidFill>
              </a:rPr>
              <a:t> cm collision energy                          (vs 14 </a:t>
            </a:r>
            <a:r>
              <a:rPr lang="en-US" sz="1650" dirty="0" err="1">
                <a:solidFill>
                  <a:srgbClr val="303030"/>
                </a:solidFill>
              </a:rPr>
              <a:t>TeV</a:t>
            </a:r>
            <a:r>
              <a:rPr lang="en-US" sz="1650" dirty="0">
                <a:solidFill>
                  <a:srgbClr val="303030"/>
                </a:solidFill>
              </a:rPr>
              <a:t> for LHC)</a:t>
            </a:r>
            <a:r>
              <a:rPr lang="en-US" sz="1650" dirty="0">
                <a:solidFill>
                  <a:srgbClr val="303030"/>
                </a:solidFill>
                <a:sym typeface="Wingdings" panose="05000000000000000000" pitchFamily="2" charset="2"/>
              </a:rPr>
              <a:t> </a:t>
            </a:r>
            <a:endParaRPr lang="en-US" sz="1650" dirty="0">
              <a:solidFill>
                <a:srgbClr val="303030"/>
              </a:solidFill>
            </a:endParaRPr>
          </a:p>
          <a:p>
            <a:pPr marL="27432" indent="0">
              <a:spcBef>
                <a:spcPts val="900"/>
              </a:spcBef>
              <a:buClr>
                <a:schemeClr val="tx2"/>
              </a:buClr>
              <a:buNone/>
            </a:pPr>
            <a:r>
              <a:rPr lang="en-US" sz="1650" dirty="0">
                <a:solidFill>
                  <a:srgbClr val="303030"/>
                </a:solidFill>
              </a:rPr>
              <a:t>20 ab</a:t>
            </a:r>
            <a:r>
              <a:rPr lang="en-US" sz="1650" baseline="30000" dirty="0">
                <a:solidFill>
                  <a:srgbClr val="303030"/>
                </a:solidFill>
              </a:rPr>
              <a:t>-1</a:t>
            </a:r>
            <a:r>
              <a:rPr lang="en-US" sz="1650" dirty="0">
                <a:solidFill>
                  <a:srgbClr val="303030"/>
                </a:solidFill>
              </a:rPr>
              <a:t> per experiment collected over 25 years of operation (vs 3 ab</a:t>
            </a:r>
            <a:r>
              <a:rPr lang="en-US" sz="1650" baseline="30000" dirty="0">
                <a:solidFill>
                  <a:srgbClr val="303030"/>
                </a:solidFill>
              </a:rPr>
              <a:t>-1</a:t>
            </a:r>
            <a:r>
              <a:rPr lang="en-US" sz="1650" dirty="0">
                <a:solidFill>
                  <a:srgbClr val="303030"/>
                </a:solidFill>
              </a:rPr>
              <a:t> for LHC)</a:t>
            </a:r>
          </a:p>
          <a:p>
            <a:pPr marL="27432" indent="0">
              <a:spcBef>
                <a:spcPts val="900"/>
              </a:spcBef>
              <a:buClr>
                <a:schemeClr val="tx2"/>
              </a:buClr>
              <a:buNone/>
            </a:pPr>
            <a:r>
              <a:rPr lang="en-US" sz="1650" dirty="0">
                <a:solidFill>
                  <a:srgbClr val="303030"/>
                </a:solidFill>
              </a:rPr>
              <a:t>similar performance increase as from Tevatron to LHC</a:t>
            </a:r>
          </a:p>
          <a:p>
            <a:pPr marL="27432" indent="0">
              <a:spcBef>
                <a:spcPts val="900"/>
              </a:spcBef>
              <a:buClr>
                <a:schemeClr val="tx2"/>
              </a:buClr>
              <a:buNone/>
            </a:pPr>
            <a:r>
              <a:rPr lang="en-US" sz="1650" dirty="0">
                <a:solidFill>
                  <a:srgbClr val="303030"/>
                </a:solidFill>
              </a:rPr>
              <a:t>Key technology: high-field magnets</a:t>
            </a:r>
          </a:p>
          <a:p>
            <a:pPr marL="27432" indent="0">
              <a:spcBef>
                <a:spcPts val="900"/>
              </a:spcBef>
              <a:buClr>
                <a:schemeClr val="tx2"/>
              </a:buClr>
              <a:buNone/>
            </a:pPr>
            <a:endParaRPr lang="en-US" sz="1650" dirty="0">
              <a:solidFill>
                <a:srgbClr val="303030"/>
              </a:solidFill>
            </a:endParaRPr>
          </a:p>
          <a:p>
            <a:pPr marL="27432" indent="0">
              <a:spcBef>
                <a:spcPts val="900"/>
              </a:spcBef>
              <a:buClr>
                <a:schemeClr val="tx2"/>
              </a:buClr>
              <a:buNone/>
            </a:pPr>
            <a:endParaRPr lang="en-US" sz="1650" dirty="0">
              <a:solidFill>
                <a:srgbClr val="303030"/>
              </a:solidFill>
            </a:endParaRPr>
          </a:p>
          <a:p>
            <a:pPr marL="27432" indent="0">
              <a:spcBef>
                <a:spcPts val="900"/>
              </a:spcBef>
              <a:buClr>
                <a:schemeClr val="tx2"/>
              </a:buClr>
              <a:buNone/>
            </a:pPr>
            <a:r>
              <a:rPr lang="en-US" sz="1650" dirty="0">
                <a:solidFill>
                  <a:srgbClr val="303030"/>
                </a:solidFill>
              </a:rPr>
              <a:t>Detailed documentation from the ESPP: </a:t>
            </a:r>
            <a:r>
              <a:rPr lang="en-US" sz="1650" dirty="0">
                <a:solidFill>
                  <a:srgbClr val="303030"/>
                </a:solidFill>
                <a:hlinkClick r:id="rId4"/>
              </a:rPr>
              <a:t>http://fcc-cdr.web.cern.ch</a:t>
            </a:r>
            <a:r>
              <a:rPr lang="en-US" sz="1650" dirty="0">
                <a:solidFill>
                  <a:srgbClr val="303030"/>
                </a:solidFill>
              </a:rPr>
              <a:t>, and more recent talk in the 2022 FCC week: </a:t>
            </a:r>
            <a:r>
              <a:rPr lang="en-US" sz="1650" dirty="0">
                <a:solidFill>
                  <a:srgbClr val="303030"/>
                </a:solidFill>
                <a:hlinkClick r:id="rId5"/>
              </a:rPr>
              <a:t>LINK</a:t>
            </a:r>
            <a:r>
              <a:rPr lang="en-US" sz="1650" dirty="0">
                <a:solidFill>
                  <a:srgbClr val="303030"/>
                </a:solidFill>
              </a:rPr>
              <a:t> (</a:t>
            </a:r>
            <a:r>
              <a:rPr lang="en-US" sz="1650" dirty="0" err="1">
                <a:solidFill>
                  <a:srgbClr val="303030"/>
                </a:solidFill>
              </a:rPr>
              <a:t>Giovannozzi</a:t>
            </a:r>
            <a:r>
              <a:rPr lang="en-US" sz="1650" dirty="0">
                <a:solidFill>
                  <a:srgbClr val="303030"/>
                </a:solidFill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C0C4B5-65F8-AE61-983E-A134B51EDD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4463" y="3925103"/>
            <a:ext cx="4713061" cy="2948114"/>
          </a:xfrm>
          <a:prstGeom prst="rect">
            <a:avLst/>
          </a:prstGeom>
        </p:spPr>
      </p:pic>
      <p:sp>
        <p:nvSpPr>
          <p:cNvPr id="19" name="Title 18">
            <a:extLst>
              <a:ext uri="{FF2B5EF4-FFF2-40B4-BE49-F238E27FC236}">
                <a16:creationId xmlns:a16="http://schemas.microsoft.com/office/drawing/2014/main" id="{7549ED5C-8372-C893-1FF9-4968BD0CF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9" y="200003"/>
            <a:ext cx="11376025" cy="1065742"/>
          </a:xfrm>
        </p:spPr>
        <p:txBody>
          <a:bodyPr/>
          <a:lstStyle/>
          <a:p>
            <a:r>
              <a:rPr lang="en-GB" dirty="0"/>
              <a:t>FCC-</a:t>
            </a:r>
            <a:r>
              <a:rPr lang="en-GB" dirty="0" err="1"/>
              <a:t>hh</a:t>
            </a:r>
            <a:r>
              <a:rPr lang="en-GB" dirty="0"/>
              <a:t>: highest collision energies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06FB33-B9B6-4B6E-F14A-578B3DF5F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26.01.23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4F7B2-6BFD-CCB9-F4AB-21D4FFED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39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2D85C6E-CA4B-99DA-7D77-6C69C5F39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63" y="224152"/>
            <a:ext cx="11376025" cy="1065742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SPPC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8230FC-3BFB-FAD4-5845-316B63BC4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26.01.23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94936-210E-838E-51B4-1D56B9AA2F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81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537727-D025-361E-2B0B-3BB518FEF5C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Steinar Stapnes - Future Colliders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CBBE20-5FDB-8867-5962-0E6BEF8B5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816" y="89817"/>
            <a:ext cx="7448972" cy="45064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B59221-9750-7F1E-EF72-69B9C3ACD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270" y="4791904"/>
            <a:ext cx="5009136" cy="20604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B429FC-26C7-CBC1-688D-79974E3F75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2330" y="4791904"/>
            <a:ext cx="4191224" cy="20660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B1FB55-1F9C-66EF-65FC-A55612957AE0}"/>
              </a:ext>
            </a:extLst>
          </p:cNvPr>
          <p:cNvSpPr txBox="1"/>
          <p:nvPr/>
        </p:nvSpPr>
        <p:spPr>
          <a:xfrm>
            <a:off x="839416" y="2132856"/>
            <a:ext cx="3168351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>
                <a:solidFill>
                  <a:srgbClr val="303030"/>
                </a:solidFill>
              </a:rPr>
              <a:t>Recent focus on: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03030"/>
                </a:solidFill>
              </a:rPr>
              <a:t>Compatibility with CEPC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03030"/>
                </a:solidFill>
              </a:rPr>
              <a:t>Lattice design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03030"/>
                </a:solidFill>
              </a:rPr>
              <a:t>HFM developments </a:t>
            </a:r>
          </a:p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0791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0B3E4D63-7983-0766-F47B-516A32E8D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767" y="3400415"/>
            <a:ext cx="4070197" cy="31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22AFBBC-0243-DDC4-DF4A-72E3D9F8E663}"/>
              </a:ext>
            </a:extLst>
          </p:cNvPr>
          <p:cNvGrpSpPr>
            <a:grpSpLocks noChangeAspect="1"/>
          </p:cNvGrpSpPr>
          <p:nvPr/>
        </p:nvGrpSpPr>
        <p:grpSpPr>
          <a:xfrm>
            <a:off x="7536850" y="243276"/>
            <a:ext cx="4655150" cy="3468959"/>
            <a:chOff x="364502" y="2685153"/>
            <a:chExt cx="4054885" cy="302164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7E90CA6-3AC3-6F33-CB32-741D22845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502" y="2689110"/>
              <a:ext cx="4054885" cy="3017692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71F88A6-5E76-8176-CB52-5B8474FE9402}"/>
                </a:ext>
              </a:extLst>
            </p:cNvPr>
            <p:cNvCxnSpPr/>
            <p:nvPr/>
          </p:nvCxnSpPr>
          <p:spPr>
            <a:xfrm flipV="1">
              <a:off x="2281723" y="2819395"/>
              <a:ext cx="596266" cy="603116"/>
            </a:xfrm>
            <a:prstGeom prst="straightConnector1">
              <a:avLst/>
            </a:prstGeom>
            <a:ln w="31750">
              <a:solidFill>
                <a:srgbClr val="67EF31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045984D7-9C93-6D97-8B32-D3259CE748EC}"/>
                </a:ext>
              </a:extLst>
            </p:cNvPr>
            <p:cNvSpPr txBox="1">
              <a:spLocks/>
            </p:cNvSpPr>
            <p:nvPr/>
          </p:nvSpPr>
          <p:spPr>
            <a:xfrm>
              <a:off x="2664954" y="2685153"/>
              <a:ext cx="886690" cy="438637"/>
            </a:xfrm>
            <a:prstGeom prst="rect">
              <a:avLst/>
            </a:prstGeom>
          </p:spPr>
          <p:txBody>
            <a:bodyPr vert="horz">
              <a:normAutofit/>
            </a:bodyPr>
            <a:lstStyle>
              <a:lvl1pPr marL="360000" marR="0" indent="-360000" algn="l" defTabSz="914400" rtl="0" eaLnBrk="1" fontAlgn="auto" latinLnBrk="0" hangingPunct="1">
                <a:lnSpc>
                  <a:spcPct val="105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55A0"/>
                </a:buClr>
                <a:buSzPct val="80000"/>
                <a:buFont typeface="Arial"/>
                <a:buChar char="•"/>
                <a:tabLst/>
                <a:defRPr kumimoji="0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0000" marR="0" indent="-360000" algn="l" defTabSz="914400" rtl="0" eaLnBrk="1" fontAlgn="auto" latinLnBrk="0" hangingPunct="1">
                <a:lnSpc>
                  <a:spcPct val="105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55A0"/>
                </a:buClr>
                <a:buSzPct val="90000"/>
                <a:buFont typeface="Arial"/>
                <a:buChar char="•"/>
                <a:tabLst/>
                <a:defRPr kumimoji="0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4000" marR="0" indent="-324000" algn="l" defTabSz="914400" rtl="0" eaLnBrk="1" fontAlgn="auto" latinLnBrk="0" hangingPunct="1">
                <a:lnSpc>
                  <a:spcPct val="105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55A0"/>
                </a:buClr>
                <a:buSzPct val="85000"/>
                <a:buFont typeface="Arial"/>
                <a:buChar char="•"/>
                <a:tabLst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50000" marR="0" indent="-306000" algn="l" defTabSz="914400" rtl="0" eaLnBrk="1" fontAlgn="auto" latinLnBrk="0" hangingPunct="1">
                <a:lnSpc>
                  <a:spcPct val="105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55A0"/>
                </a:buClr>
                <a:buSzPct val="90000"/>
                <a:buFont typeface="Arial"/>
                <a:buChar char="•"/>
                <a:tabLst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38000" marR="0" indent="-288000" algn="l" defTabSz="914400" rtl="0" eaLnBrk="1" fontAlgn="auto" latinLnBrk="0" hangingPunct="1">
                <a:lnSpc>
                  <a:spcPct val="105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55A0"/>
                </a:buClr>
                <a:buSzPct val="100000"/>
                <a:buFont typeface="Arial"/>
                <a:buChar char="•"/>
                <a:tabLst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078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/>
                <a:buChar char="-"/>
                <a:defRPr kumimoji="0"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Arial"/>
                <a:buChar char="•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9696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Arial"/>
                <a:buChar char="▪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17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Arial"/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en-US" sz="1200" b="1" dirty="0">
                  <a:solidFill>
                    <a:srgbClr val="67EF31"/>
                  </a:solidFill>
                  <a:sym typeface="Symbol" panose="05050102010706020507" pitchFamily="18" charset="2"/>
                </a:rPr>
                <a:t>SP107</a:t>
              </a:r>
              <a:endParaRPr lang="en-GB" sz="1200" b="1" i="1" dirty="0">
                <a:solidFill>
                  <a:srgbClr val="67EF31"/>
                </a:solidFill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8FAD972-411C-8E7A-9358-6D2DF4019F41}"/>
                </a:ext>
              </a:extLst>
            </p:cNvPr>
            <p:cNvCxnSpPr/>
            <p:nvPr/>
          </p:nvCxnSpPr>
          <p:spPr>
            <a:xfrm flipV="1">
              <a:off x="2705066" y="3044144"/>
              <a:ext cx="345845" cy="368410"/>
            </a:xfrm>
            <a:prstGeom prst="straightConnector1">
              <a:avLst/>
            </a:prstGeom>
            <a:ln w="31750">
              <a:solidFill>
                <a:srgbClr val="FF3300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2CE014C5-2C5C-E217-A111-1ED1F7CB234A}"/>
                </a:ext>
              </a:extLst>
            </p:cNvPr>
            <p:cNvSpPr txBox="1">
              <a:spLocks/>
            </p:cNvSpPr>
            <p:nvPr/>
          </p:nvSpPr>
          <p:spPr>
            <a:xfrm>
              <a:off x="2857986" y="2908428"/>
              <a:ext cx="886690" cy="438637"/>
            </a:xfrm>
            <a:prstGeom prst="rect">
              <a:avLst/>
            </a:prstGeom>
          </p:spPr>
          <p:txBody>
            <a:bodyPr vert="horz">
              <a:normAutofit/>
            </a:bodyPr>
            <a:lstStyle>
              <a:lvl1pPr marL="360000" marR="0" indent="-360000" algn="l" defTabSz="914400" rtl="0" eaLnBrk="1" fontAlgn="auto" latinLnBrk="0" hangingPunct="1">
                <a:lnSpc>
                  <a:spcPct val="105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55A0"/>
                </a:buClr>
                <a:buSzPct val="80000"/>
                <a:buFont typeface="Arial"/>
                <a:buChar char="•"/>
                <a:tabLst/>
                <a:defRPr kumimoji="0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0000" marR="0" indent="-360000" algn="l" defTabSz="914400" rtl="0" eaLnBrk="1" fontAlgn="auto" latinLnBrk="0" hangingPunct="1">
                <a:lnSpc>
                  <a:spcPct val="105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55A0"/>
                </a:buClr>
                <a:buSzPct val="90000"/>
                <a:buFont typeface="Arial"/>
                <a:buChar char="•"/>
                <a:tabLst/>
                <a:defRPr kumimoji="0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4000" marR="0" indent="-324000" algn="l" defTabSz="914400" rtl="0" eaLnBrk="1" fontAlgn="auto" latinLnBrk="0" hangingPunct="1">
                <a:lnSpc>
                  <a:spcPct val="105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55A0"/>
                </a:buClr>
                <a:buSzPct val="85000"/>
                <a:buFont typeface="Arial"/>
                <a:buChar char="•"/>
                <a:tabLst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50000" marR="0" indent="-306000" algn="l" defTabSz="914400" rtl="0" eaLnBrk="1" fontAlgn="auto" latinLnBrk="0" hangingPunct="1">
                <a:lnSpc>
                  <a:spcPct val="105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55A0"/>
                </a:buClr>
                <a:buSzPct val="90000"/>
                <a:buFont typeface="Arial"/>
                <a:buChar char="•"/>
                <a:tabLst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38000" marR="0" indent="-288000" algn="l" defTabSz="914400" rtl="0" eaLnBrk="1" fontAlgn="auto" latinLnBrk="0" hangingPunct="1">
                <a:lnSpc>
                  <a:spcPct val="105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55A0"/>
                </a:buClr>
                <a:buSzPct val="100000"/>
                <a:buFont typeface="Arial"/>
                <a:buChar char="•"/>
                <a:tabLst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078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/>
                <a:buChar char="-"/>
                <a:defRPr kumimoji="0"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Arial"/>
                <a:buChar char="•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9696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Arial"/>
                <a:buChar char="▪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17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Arial"/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en-US" sz="1200" b="1" dirty="0">
                  <a:solidFill>
                    <a:srgbClr val="FF3300"/>
                  </a:solidFill>
                  <a:sym typeface="Symbol" panose="05050102010706020507" pitchFamily="18" charset="2"/>
                </a:rPr>
                <a:t>SP109</a:t>
              </a:r>
              <a:endParaRPr lang="en-GB" sz="1200" b="1" i="1" dirty="0">
                <a:solidFill>
                  <a:srgbClr val="FF3300"/>
                </a:solidFill>
              </a:endParaRPr>
            </a:p>
          </p:txBody>
        </p:sp>
      </p:grpSp>
      <p:sp>
        <p:nvSpPr>
          <p:cNvPr id="12" name="Title 2">
            <a:extLst>
              <a:ext uri="{FF2B5EF4-FFF2-40B4-BE49-F238E27FC236}">
                <a16:creationId xmlns:a16="http://schemas.microsoft.com/office/drawing/2014/main" id="{8EDE70A2-4734-374F-B2C0-D7044964B1DF}"/>
              </a:ext>
            </a:extLst>
          </p:cNvPr>
          <p:cNvSpPr txBox="1">
            <a:spLocks/>
          </p:cNvSpPr>
          <p:nvPr/>
        </p:nvSpPr>
        <p:spPr>
          <a:xfrm>
            <a:off x="287167" y="317971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Short HL-LHC Nb</a:t>
            </a:r>
            <a:r>
              <a:rPr lang="en-US" sz="2800" baseline="-25000" dirty="0"/>
              <a:t>3</a:t>
            </a:r>
            <a:r>
              <a:rPr lang="en-US" sz="2800" dirty="0"/>
              <a:t>Sn Model Magnets</a:t>
            </a:r>
          </a:p>
          <a:p>
            <a:br>
              <a:rPr lang="en-CH" dirty="0"/>
            </a:br>
            <a:endParaRPr lang="en-CH" dirty="0">
              <a:solidFill>
                <a:schemeClr val="accent3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CBB4D82-78B3-80FE-9265-ACE5753AC799}"/>
              </a:ext>
            </a:extLst>
          </p:cNvPr>
          <p:cNvSpPr txBox="1">
            <a:spLocks/>
          </p:cNvSpPr>
          <p:nvPr/>
        </p:nvSpPr>
        <p:spPr>
          <a:xfrm>
            <a:off x="470474" y="915909"/>
            <a:ext cx="5543608" cy="31799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</a:pP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HL-LHC has two levels of 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performance requirements</a:t>
            </a:r>
          </a:p>
          <a:p>
            <a:pPr lvl="1">
              <a:spcAft>
                <a:spcPts val="500"/>
              </a:spcAft>
              <a:buFont typeface="Arial" panose="020B0604020202020204" pitchFamily="34" charset="0"/>
              <a:buChar char="‒"/>
            </a:pPr>
            <a:r>
              <a:rPr lang="en-GB" sz="1600" b="1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nominal level, </a:t>
            </a:r>
            <a:r>
              <a:rPr lang="en-GB" sz="1600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corresponding to </a:t>
            </a:r>
            <a:r>
              <a:rPr lang="en-GB" sz="1600" b="1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7.0 </a:t>
            </a:r>
            <a:r>
              <a:rPr lang="en-GB" sz="1600" b="1" dirty="0" err="1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TeV</a:t>
            </a:r>
            <a:r>
              <a:rPr lang="en-GB" sz="1600" b="1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GB" sz="1600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operation;</a:t>
            </a:r>
          </a:p>
          <a:p>
            <a:pPr lvl="1">
              <a:spcAft>
                <a:spcPts val="500"/>
              </a:spcAft>
              <a:buFont typeface="Arial" panose="020B0604020202020204" pitchFamily="34" charset="0"/>
              <a:buChar char="‒"/>
            </a:pPr>
            <a:r>
              <a:rPr lang="en-GB" sz="1600" b="1" dirty="0">
                <a:solidFill>
                  <a:srgbClr val="61C4D3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ultimate level, </a:t>
            </a:r>
            <a:r>
              <a:rPr lang="en-GB" sz="1600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corresponding to </a:t>
            </a:r>
            <a:r>
              <a:rPr lang="en-GB" sz="1600" b="1" dirty="0">
                <a:solidFill>
                  <a:srgbClr val="61C4D3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7.5 </a:t>
            </a:r>
            <a:r>
              <a:rPr lang="en-GB" sz="1600" b="1" dirty="0" err="1">
                <a:solidFill>
                  <a:srgbClr val="61C4D3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TeV</a:t>
            </a:r>
            <a:r>
              <a:rPr lang="en-GB" sz="1600" b="1" dirty="0">
                <a:solidFill>
                  <a:srgbClr val="61C4D3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GB" sz="1600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operation. </a:t>
            </a:r>
            <a:endParaRPr lang="en-GB" sz="1600" b="0" dirty="0">
              <a:solidFill>
                <a:schemeClr val="tx2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</a:pP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Both 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HL-LHC Nb</a:t>
            </a:r>
            <a:r>
              <a:rPr lang="en-GB" sz="1800" baseline="-25000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Sn dipole and quadrupole magnet programs 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have produced </a:t>
            </a:r>
            <a:r>
              <a:rPr lang="en-GB" sz="1800" dirty="0">
                <a:solidFill>
                  <a:srgbClr val="61C4D3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successful short model magnets 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that demonstrate 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feasibility,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achieving nominal and ultimate currents with a limited number of quenches at 1.9 K.</a:t>
            </a:r>
          </a:p>
          <a:p>
            <a:pPr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</a:pP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For </a:t>
            </a:r>
            <a:r>
              <a:rPr lang="en-GB" sz="1800" dirty="0">
                <a:solidFill>
                  <a:srgbClr val="61C4D3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11 T, 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nominal current is 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11.85 kA 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and bore/peak fields are 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11.23/11.77 T;</a:t>
            </a:r>
            <a:r>
              <a:rPr lang="en-GB" sz="1800" dirty="0">
                <a:solidFill>
                  <a:srgbClr val="61C4D3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ultimate current is </a:t>
            </a:r>
            <a:r>
              <a:rPr lang="en-GB" sz="1800" dirty="0">
                <a:solidFill>
                  <a:srgbClr val="61C4D3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12.85 kA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and bore field is </a:t>
            </a:r>
            <a:r>
              <a:rPr lang="en-GB" sz="1800" dirty="0">
                <a:solidFill>
                  <a:srgbClr val="61C4D3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12.15 T (at 1.9 K).</a:t>
            </a:r>
          </a:p>
          <a:p>
            <a:pPr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</a:pP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For 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MQXF,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nominal current is 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16.23 kA 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and gradient/peak fields are </a:t>
            </a:r>
            <a:r>
              <a:rPr lang="en-GB" sz="1800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132.6 T/m/11.4 T; 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ultimate current is </a:t>
            </a:r>
            <a:r>
              <a:rPr lang="en-GB" sz="1800" dirty="0">
                <a:solidFill>
                  <a:srgbClr val="61C4D3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17.5 kA </a:t>
            </a:r>
            <a:r>
              <a:rPr lang="en-GB" sz="1800" b="0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and gradient/peak field are  </a:t>
            </a:r>
            <a:r>
              <a:rPr lang="en-GB" sz="1800" dirty="0">
                <a:solidFill>
                  <a:srgbClr val="61C4D3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141.4 T/m/12.1 T (at 1.9 K).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864CE5-D011-93A4-F0D9-AD5E101DC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9109" y="4937731"/>
            <a:ext cx="1742299" cy="840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F. Mangiarotti 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(CERN TE-MSC)</a:t>
            </a:r>
            <a:endParaRPr lang="en-GB" altLang="en-US" sz="14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BD32D4-107C-0958-836A-49334423D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7339" y="2218756"/>
            <a:ext cx="1506001" cy="84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Courtesy of   G. Willering </a:t>
            </a:r>
            <a:r>
              <a:rPr lang="en-US" altLang="en-US" sz="1400" dirty="0">
                <a:solidFill>
                  <a:srgbClr val="0032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(CERN TE-MSC)</a:t>
            </a:r>
            <a:endParaRPr lang="en-GB" altLang="en-US" sz="1400" dirty="0">
              <a:solidFill>
                <a:srgbClr val="0032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BFCED33-E2FD-C3D8-7FCC-B879CB863EBC}"/>
              </a:ext>
            </a:extLst>
          </p:cNvPr>
          <p:cNvSpPr/>
          <p:nvPr/>
        </p:nvSpPr>
        <p:spPr>
          <a:xfrm>
            <a:off x="6212602" y="1390744"/>
            <a:ext cx="1506001" cy="608525"/>
          </a:xfrm>
          <a:prstGeom prst="rect">
            <a:avLst/>
          </a:prstGeom>
        </p:spPr>
        <p:txBody>
          <a:bodyPr wrap="square" lIns="27000" tIns="27000" rIns="27000" bIns="27000" anchor="t" anchorCtr="0">
            <a:spAutoFit/>
          </a:bodyPr>
          <a:lstStyle/>
          <a:p>
            <a:pPr marL="0" indent="0" algn="ctr">
              <a:buFont typeface="Arial"/>
              <a:buNone/>
            </a:pPr>
            <a:r>
              <a:rPr lang="en-US" sz="1200" dirty="0"/>
              <a:t>Initial Training of short 11 T dipole model magnets  </a:t>
            </a:r>
            <a:endParaRPr lang="en-US" sz="1000" dirty="0">
              <a:solidFill>
                <a:srgbClr val="33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D07327D-5A1A-DD8B-3DC8-CBAC6E7E3838}"/>
              </a:ext>
            </a:extLst>
          </p:cNvPr>
          <p:cNvSpPr/>
          <p:nvPr/>
        </p:nvSpPr>
        <p:spPr>
          <a:xfrm>
            <a:off x="6070731" y="4155515"/>
            <a:ext cx="1742298" cy="608525"/>
          </a:xfrm>
          <a:prstGeom prst="rect">
            <a:avLst/>
          </a:prstGeom>
        </p:spPr>
        <p:txBody>
          <a:bodyPr wrap="square" lIns="27000" tIns="27000" rIns="27000" bIns="27000" anchor="t" anchorCtr="0">
            <a:spAutoFit/>
          </a:bodyPr>
          <a:lstStyle/>
          <a:p>
            <a:pPr marL="0" indent="0" algn="ctr">
              <a:buFont typeface="Arial"/>
              <a:buNone/>
            </a:pPr>
            <a:r>
              <a:rPr lang="en-US" sz="1200" dirty="0"/>
              <a:t>Initial Training of short MQXFS quadrupole model magnets  </a:t>
            </a:r>
            <a:endParaRPr lang="en-US" sz="1000" dirty="0">
              <a:solidFill>
                <a:srgbClr val="33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708C23D-1BDA-BFC5-EEDB-EB9F327E30EF}"/>
              </a:ext>
            </a:extLst>
          </p:cNvPr>
          <p:cNvCxnSpPr>
            <a:cxnSpLocks/>
          </p:cNvCxnSpPr>
          <p:nvPr/>
        </p:nvCxnSpPr>
        <p:spPr>
          <a:xfrm flipH="1">
            <a:off x="9820675" y="3601899"/>
            <a:ext cx="204537" cy="236228"/>
          </a:xfrm>
          <a:prstGeom prst="straightConnector1">
            <a:avLst/>
          </a:prstGeom>
          <a:ln w="317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1EEF670-8663-AED2-37F6-96013F39E0A7}"/>
              </a:ext>
            </a:extLst>
          </p:cNvPr>
          <p:cNvCxnSpPr>
            <a:cxnSpLocks/>
          </p:cNvCxnSpPr>
          <p:nvPr/>
        </p:nvCxnSpPr>
        <p:spPr>
          <a:xfrm flipH="1">
            <a:off x="8838598" y="3609201"/>
            <a:ext cx="204537" cy="236228"/>
          </a:xfrm>
          <a:prstGeom prst="straightConnector1">
            <a:avLst/>
          </a:prstGeom>
          <a:ln w="31750">
            <a:solidFill>
              <a:srgbClr val="0580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D786735-A525-954D-FC24-B08FC5ABDEF7}"/>
              </a:ext>
            </a:extLst>
          </p:cNvPr>
          <p:cNvCxnSpPr>
            <a:cxnSpLocks/>
          </p:cNvCxnSpPr>
          <p:nvPr/>
        </p:nvCxnSpPr>
        <p:spPr>
          <a:xfrm flipH="1">
            <a:off x="10749382" y="3597637"/>
            <a:ext cx="204537" cy="236228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2410AFE-951B-DDB6-845E-B2E660A2B525}"/>
              </a:ext>
            </a:extLst>
          </p:cNvPr>
          <p:cNvSpPr txBox="1">
            <a:spLocks/>
          </p:cNvSpPr>
          <p:nvPr/>
        </p:nvSpPr>
        <p:spPr>
          <a:xfrm>
            <a:off x="10598570" y="3400415"/>
            <a:ext cx="1017951" cy="50357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0000" marR="0" indent="-360000" algn="l" defTabSz="914400" rtl="0" eaLnBrk="1" fontAlgn="auto" latinLnBrk="0" hangingPunct="1">
              <a:lnSpc>
                <a:spcPct val="105000"/>
              </a:lnSpc>
              <a:spcBef>
                <a:spcPct val="20000"/>
              </a:spcBef>
              <a:spcAft>
                <a:spcPts val="0"/>
              </a:spcAft>
              <a:buClr>
                <a:srgbClr val="0055A0"/>
              </a:buClr>
              <a:buSzPct val="80000"/>
              <a:buFont typeface="Arial"/>
              <a:buChar char="•"/>
              <a:tabLst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marR="0" indent="-360000" algn="l" defTabSz="914400" rtl="0" eaLnBrk="1" fontAlgn="auto" latinLnBrk="0" hangingPunct="1">
              <a:lnSpc>
                <a:spcPct val="105000"/>
              </a:lnSpc>
              <a:spcBef>
                <a:spcPct val="20000"/>
              </a:spcBef>
              <a:spcAft>
                <a:spcPts val="0"/>
              </a:spcAft>
              <a:buClr>
                <a:srgbClr val="0055A0"/>
              </a:buClr>
              <a:buSzPct val="90000"/>
              <a:buFont typeface="Arial"/>
              <a:buChar char="•"/>
              <a:tabLst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4000" marR="0" indent="-324000" algn="l" defTabSz="914400" rtl="0" eaLnBrk="1" fontAlgn="auto" latinLnBrk="0" hangingPunct="1">
              <a:lnSpc>
                <a:spcPct val="105000"/>
              </a:lnSpc>
              <a:spcBef>
                <a:spcPct val="20000"/>
              </a:spcBef>
              <a:spcAft>
                <a:spcPts val="0"/>
              </a:spcAft>
              <a:buClr>
                <a:srgbClr val="0055A0"/>
              </a:buClr>
              <a:buSzPct val="85000"/>
              <a:buFont typeface="Arial"/>
              <a:buChar char="•"/>
              <a:tabLst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0000" marR="0" indent="-306000" algn="l" defTabSz="914400" rtl="0" eaLnBrk="1" fontAlgn="auto" latinLnBrk="0" hangingPunct="1">
              <a:lnSpc>
                <a:spcPct val="105000"/>
              </a:lnSpc>
              <a:spcBef>
                <a:spcPct val="20000"/>
              </a:spcBef>
              <a:spcAft>
                <a:spcPts val="0"/>
              </a:spcAft>
              <a:buClr>
                <a:srgbClr val="0055A0"/>
              </a:buClr>
              <a:buSzPct val="90000"/>
              <a:buFont typeface="Arial"/>
              <a:buChar char="•"/>
              <a:tabLst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8000" marR="0" indent="-288000" algn="l" defTabSz="914400" rtl="0" eaLnBrk="1" fontAlgn="auto" latinLnBrk="0" hangingPunct="1">
              <a:lnSpc>
                <a:spcPct val="105000"/>
              </a:lnSpc>
              <a:spcBef>
                <a:spcPct val="20000"/>
              </a:spcBef>
              <a:spcAft>
                <a:spcPts val="0"/>
              </a:spcAft>
              <a:buClr>
                <a:srgbClr val="0055A0"/>
              </a:buClr>
              <a:buSzPct val="100000"/>
              <a:buFont typeface="Arial"/>
              <a:buChar char="•"/>
              <a:tabLst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200" b="1" dirty="0">
                <a:solidFill>
                  <a:srgbClr val="FFC000"/>
                </a:solidFill>
                <a:sym typeface="Symbol" panose="05050102010706020507" pitchFamily="18" charset="2"/>
              </a:rPr>
              <a:t>S5</a:t>
            </a:r>
            <a:endParaRPr lang="en-GB" sz="1200" b="1" i="1" dirty="0">
              <a:solidFill>
                <a:srgbClr val="FFC000"/>
              </a:solidFill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7735DB01-AE1A-C730-D28B-0C307C7338EB}"/>
              </a:ext>
            </a:extLst>
          </p:cNvPr>
          <p:cNvSpPr txBox="1">
            <a:spLocks/>
          </p:cNvSpPr>
          <p:nvPr/>
        </p:nvSpPr>
        <p:spPr>
          <a:xfrm>
            <a:off x="9670461" y="3415106"/>
            <a:ext cx="1017951" cy="50357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0000" marR="0" indent="-360000" algn="l" defTabSz="914400" rtl="0" eaLnBrk="1" fontAlgn="auto" latinLnBrk="0" hangingPunct="1">
              <a:lnSpc>
                <a:spcPct val="105000"/>
              </a:lnSpc>
              <a:spcBef>
                <a:spcPct val="20000"/>
              </a:spcBef>
              <a:spcAft>
                <a:spcPts val="0"/>
              </a:spcAft>
              <a:buClr>
                <a:srgbClr val="0055A0"/>
              </a:buClr>
              <a:buSzPct val="80000"/>
              <a:buFont typeface="Arial"/>
              <a:buChar char="•"/>
              <a:tabLst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marR="0" indent="-360000" algn="l" defTabSz="914400" rtl="0" eaLnBrk="1" fontAlgn="auto" latinLnBrk="0" hangingPunct="1">
              <a:lnSpc>
                <a:spcPct val="105000"/>
              </a:lnSpc>
              <a:spcBef>
                <a:spcPct val="20000"/>
              </a:spcBef>
              <a:spcAft>
                <a:spcPts val="0"/>
              </a:spcAft>
              <a:buClr>
                <a:srgbClr val="0055A0"/>
              </a:buClr>
              <a:buSzPct val="90000"/>
              <a:buFont typeface="Arial"/>
              <a:buChar char="•"/>
              <a:tabLst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4000" marR="0" indent="-324000" algn="l" defTabSz="914400" rtl="0" eaLnBrk="1" fontAlgn="auto" latinLnBrk="0" hangingPunct="1">
              <a:lnSpc>
                <a:spcPct val="105000"/>
              </a:lnSpc>
              <a:spcBef>
                <a:spcPct val="20000"/>
              </a:spcBef>
              <a:spcAft>
                <a:spcPts val="0"/>
              </a:spcAft>
              <a:buClr>
                <a:srgbClr val="0055A0"/>
              </a:buClr>
              <a:buSzPct val="85000"/>
              <a:buFont typeface="Arial"/>
              <a:buChar char="•"/>
              <a:tabLst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0000" marR="0" indent="-306000" algn="l" defTabSz="914400" rtl="0" eaLnBrk="1" fontAlgn="auto" latinLnBrk="0" hangingPunct="1">
              <a:lnSpc>
                <a:spcPct val="105000"/>
              </a:lnSpc>
              <a:spcBef>
                <a:spcPct val="20000"/>
              </a:spcBef>
              <a:spcAft>
                <a:spcPts val="0"/>
              </a:spcAft>
              <a:buClr>
                <a:srgbClr val="0055A0"/>
              </a:buClr>
              <a:buSzPct val="90000"/>
              <a:buFont typeface="Arial"/>
              <a:buChar char="•"/>
              <a:tabLst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8000" marR="0" indent="-288000" algn="l" defTabSz="914400" rtl="0" eaLnBrk="1" fontAlgn="auto" latinLnBrk="0" hangingPunct="1">
              <a:lnSpc>
                <a:spcPct val="105000"/>
              </a:lnSpc>
              <a:spcBef>
                <a:spcPct val="20000"/>
              </a:spcBef>
              <a:spcAft>
                <a:spcPts val="0"/>
              </a:spcAft>
              <a:buClr>
                <a:srgbClr val="0055A0"/>
              </a:buClr>
              <a:buSzPct val="100000"/>
              <a:buFont typeface="Arial"/>
              <a:buChar char="•"/>
              <a:tabLst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sym typeface="Symbol" panose="05050102010706020507" pitchFamily="18" charset="2"/>
              </a:rPr>
              <a:t>S1</a:t>
            </a:r>
            <a:endParaRPr lang="en-GB" sz="1200" b="1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FC94DDC0-94D1-CFA5-1391-6ACDB47C52F7}"/>
              </a:ext>
            </a:extLst>
          </p:cNvPr>
          <p:cNvSpPr txBox="1">
            <a:spLocks/>
          </p:cNvSpPr>
          <p:nvPr/>
        </p:nvSpPr>
        <p:spPr>
          <a:xfrm>
            <a:off x="8710597" y="3429000"/>
            <a:ext cx="1017951" cy="50357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0000" marR="0" indent="-360000" algn="l" defTabSz="914400" rtl="0" eaLnBrk="1" fontAlgn="auto" latinLnBrk="0" hangingPunct="1">
              <a:lnSpc>
                <a:spcPct val="105000"/>
              </a:lnSpc>
              <a:spcBef>
                <a:spcPct val="20000"/>
              </a:spcBef>
              <a:spcAft>
                <a:spcPts val="0"/>
              </a:spcAft>
              <a:buClr>
                <a:srgbClr val="0055A0"/>
              </a:buClr>
              <a:buSzPct val="80000"/>
              <a:buFont typeface="Arial"/>
              <a:buChar char="•"/>
              <a:tabLst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marR="0" indent="-360000" algn="l" defTabSz="914400" rtl="0" eaLnBrk="1" fontAlgn="auto" latinLnBrk="0" hangingPunct="1">
              <a:lnSpc>
                <a:spcPct val="105000"/>
              </a:lnSpc>
              <a:spcBef>
                <a:spcPct val="20000"/>
              </a:spcBef>
              <a:spcAft>
                <a:spcPts val="0"/>
              </a:spcAft>
              <a:buClr>
                <a:srgbClr val="0055A0"/>
              </a:buClr>
              <a:buSzPct val="90000"/>
              <a:buFont typeface="Arial"/>
              <a:buChar char="•"/>
              <a:tabLst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4000" marR="0" indent="-324000" algn="l" defTabSz="914400" rtl="0" eaLnBrk="1" fontAlgn="auto" latinLnBrk="0" hangingPunct="1">
              <a:lnSpc>
                <a:spcPct val="105000"/>
              </a:lnSpc>
              <a:spcBef>
                <a:spcPct val="20000"/>
              </a:spcBef>
              <a:spcAft>
                <a:spcPts val="0"/>
              </a:spcAft>
              <a:buClr>
                <a:srgbClr val="0055A0"/>
              </a:buClr>
              <a:buSzPct val="85000"/>
              <a:buFont typeface="Arial"/>
              <a:buChar char="•"/>
              <a:tabLst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0000" marR="0" indent="-306000" algn="l" defTabSz="914400" rtl="0" eaLnBrk="1" fontAlgn="auto" latinLnBrk="0" hangingPunct="1">
              <a:lnSpc>
                <a:spcPct val="105000"/>
              </a:lnSpc>
              <a:spcBef>
                <a:spcPct val="20000"/>
              </a:spcBef>
              <a:spcAft>
                <a:spcPts val="0"/>
              </a:spcAft>
              <a:buClr>
                <a:srgbClr val="0055A0"/>
              </a:buClr>
              <a:buSzPct val="90000"/>
              <a:buFont typeface="Arial"/>
              <a:buChar char="•"/>
              <a:tabLst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8000" marR="0" indent="-288000" algn="l" defTabSz="914400" rtl="0" eaLnBrk="1" fontAlgn="auto" latinLnBrk="0" hangingPunct="1">
              <a:lnSpc>
                <a:spcPct val="105000"/>
              </a:lnSpc>
              <a:spcBef>
                <a:spcPct val="20000"/>
              </a:spcBef>
              <a:spcAft>
                <a:spcPts val="0"/>
              </a:spcAft>
              <a:buClr>
                <a:srgbClr val="0055A0"/>
              </a:buClr>
              <a:buSzPct val="100000"/>
              <a:buFont typeface="Arial"/>
              <a:buChar char="•"/>
              <a:tabLst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200" b="1" dirty="0">
                <a:solidFill>
                  <a:srgbClr val="0580DD"/>
                </a:solidFill>
                <a:sym typeface="Symbol" panose="05050102010706020507" pitchFamily="18" charset="2"/>
              </a:rPr>
              <a:t>S4</a:t>
            </a:r>
            <a:endParaRPr lang="en-GB" sz="1200" b="1" i="1" dirty="0">
              <a:solidFill>
                <a:srgbClr val="0580DD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EE142-1996-A413-A8D1-A5A908149B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6000" y="6510003"/>
            <a:ext cx="1517702" cy="232864"/>
          </a:xfrm>
        </p:spPr>
        <p:txBody>
          <a:bodyPr anchor="ctr" anchorCtr="0"/>
          <a:lstStyle/>
          <a:p>
            <a:pPr algn="ctr"/>
            <a:r>
              <a:rPr lang="en-US" dirty="0"/>
              <a:t>26 June 2023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C2507987-8375-B982-70A7-09C7C8099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2000" y="6510003"/>
            <a:ext cx="4114800" cy="232864"/>
          </a:xfrm>
        </p:spPr>
        <p:txBody>
          <a:bodyPr anchor="ctr" anchorCtr="0"/>
          <a:lstStyle/>
          <a:p>
            <a:r>
              <a:rPr lang="en-US" sz="1000" dirty="0"/>
              <a:t>A. Devred, </a:t>
            </a:r>
            <a:r>
              <a:rPr lang="en-US" sz="1000" i="1" dirty="0"/>
              <a:t>et al.</a:t>
            </a:r>
            <a:r>
              <a:rPr lang="en-US" sz="1000" dirty="0"/>
              <a:t> | Superconducting Magnets &amp; Devices @CERN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F9A5C2C2-032C-D8CF-295B-1A5015FD5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800" y="6510003"/>
            <a:ext cx="155940" cy="232864"/>
          </a:xfrm>
        </p:spPr>
        <p:txBody>
          <a:bodyPr anchor="ctr" anchorCtr="0"/>
          <a:lstStyle/>
          <a:p>
            <a:fld id="{36B5EA5A-BC32-A742-B11B-8E7414D5B53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53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ERN_Corporate">
  <a:themeElements>
    <a:clrScheme name="CERN 2">
      <a:dk1>
        <a:srgbClr val="0033A0"/>
      </a:dk1>
      <a:lt1>
        <a:srgbClr val="FFFFFF"/>
      </a:lt1>
      <a:dk2>
        <a:srgbClr val="2F2F2F"/>
      </a:dk2>
      <a:lt2>
        <a:srgbClr val="FFFFFF"/>
      </a:lt2>
      <a:accent1>
        <a:srgbClr val="6E2466"/>
      </a:accent1>
      <a:accent2>
        <a:srgbClr val="E15E32"/>
      </a:accent2>
      <a:accent3>
        <a:srgbClr val="1C446B"/>
      </a:accent3>
      <a:accent4>
        <a:srgbClr val="61C5D3"/>
      </a:accent4>
      <a:accent5>
        <a:srgbClr val="BFBFCB"/>
      </a:accent5>
      <a:accent6>
        <a:srgbClr val="0033A0"/>
      </a:accent6>
      <a:hlink>
        <a:srgbClr val="6D2466"/>
      </a:hlink>
      <a:folHlink>
        <a:srgbClr val="61C4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_New_Corporate_proposition" id="{F1C3E971-1B97-8840-A76A-3950E72D87FC}" vid="{E0AEF679-98C1-AB42-B5BE-2ED16A1D638D}"/>
    </a:ext>
  </a:extLst>
</a:theme>
</file>

<file path=ppt/theme/theme2.xml><?xml version="1.0" encoding="utf-8"?>
<a:theme xmlns:a="http://schemas.openxmlformats.org/drawingml/2006/main" name="1_Research">
  <a:themeElements>
    <a:clrScheme name="CERN 2">
      <a:dk1>
        <a:srgbClr val="0033A0"/>
      </a:dk1>
      <a:lt1>
        <a:srgbClr val="FFFFFF"/>
      </a:lt1>
      <a:dk2>
        <a:srgbClr val="2F2F2F"/>
      </a:dk2>
      <a:lt2>
        <a:srgbClr val="FFFFFF"/>
      </a:lt2>
      <a:accent1>
        <a:srgbClr val="6E2466"/>
      </a:accent1>
      <a:accent2>
        <a:srgbClr val="E15E32"/>
      </a:accent2>
      <a:accent3>
        <a:srgbClr val="1C446B"/>
      </a:accent3>
      <a:accent4>
        <a:srgbClr val="61C5D3"/>
      </a:accent4>
      <a:accent5>
        <a:srgbClr val="BFBFCB"/>
      </a:accent5>
      <a:accent6>
        <a:srgbClr val="0033A0"/>
      </a:accent6>
      <a:hlink>
        <a:srgbClr val="6D2466"/>
      </a:hlink>
      <a:folHlink>
        <a:srgbClr val="61C4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_New_Corporate_proposition" id="{F1C3E971-1B97-8840-A76A-3950E72D87FC}" vid="{4904FA80-2E56-9C4B-87CA-1D42BF3744A9}"/>
    </a:ext>
  </a:extLst>
</a:theme>
</file>

<file path=ppt/theme/theme3.xml><?xml version="1.0" encoding="utf-8"?>
<a:theme xmlns:a="http://schemas.openxmlformats.org/drawingml/2006/main" name="2_Collaboration">
  <a:themeElements>
    <a:clrScheme name="CERN 2">
      <a:dk1>
        <a:srgbClr val="0033A0"/>
      </a:dk1>
      <a:lt1>
        <a:srgbClr val="FFFFFF"/>
      </a:lt1>
      <a:dk2>
        <a:srgbClr val="2F2F2F"/>
      </a:dk2>
      <a:lt2>
        <a:srgbClr val="FFFFFF"/>
      </a:lt2>
      <a:accent1>
        <a:srgbClr val="6E2466"/>
      </a:accent1>
      <a:accent2>
        <a:srgbClr val="E15E32"/>
      </a:accent2>
      <a:accent3>
        <a:srgbClr val="1C446B"/>
      </a:accent3>
      <a:accent4>
        <a:srgbClr val="61C5D3"/>
      </a:accent4>
      <a:accent5>
        <a:srgbClr val="BFBFCB"/>
      </a:accent5>
      <a:accent6>
        <a:srgbClr val="0033A0"/>
      </a:accent6>
      <a:hlink>
        <a:srgbClr val="6D2466"/>
      </a:hlink>
      <a:folHlink>
        <a:srgbClr val="61C4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_New_Corporate_proposition" id="{F1C3E971-1B97-8840-A76A-3950E72D87FC}" vid="{4904FA80-2E56-9C4B-87CA-1D42BF3744A9}"/>
    </a:ext>
  </a:extLst>
</a:theme>
</file>

<file path=ppt/theme/theme4.xml><?xml version="1.0" encoding="utf-8"?>
<a:theme xmlns:a="http://schemas.openxmlformats.org/drawingml/2006/main" name="3_Innovation">
  <a:themeElements>
    <a:clrScheme name="CERN 2">
      <a:dk1>
        <a:srgbClr val="0033A0"/>
      </a:dk1>
      <a:lt1>
        <a:srgbClr val="FFFFFF"/>
      </a:lt1>
      <a:dk2>
        <a:srgbClr val="2F2F2F"/>
      </a:dk2>
      <a:lt2>
        <a:srgbClr val="FFFFFF"/>
      </a:lt2>
      <a:accent1>
        <a:srgbClr val="6E2466"/>
      </a:accent1>
      <a:accent2>
        <a:srgbClr val="E15E32"/>
      </a:accent2>
      <a:accent3>
        <a:srgbClr val="1C446B"/>
      </a:accent3>
      <a:accent4>
        <a:srgbClr val="61C5D3"/>
      </a:accent4>
      <a:accent5>
        <a:srgbClr val="BFBFCB"/>
      </a:accent5>
      <a:accent6>
        <a:srgbClr val="0033A0"/>
      </a:accent6>
      <a:hlink>
        <a:srgbClr val="6D2466"/>
      </a:hlink>
      <a:folHlink>
        <a:srgbClr val="61C4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_New_Corporate_proposition" id="{F1C3E971-1B97-8840-A76A-3950E72D87FC}" vid="{4904FA80-2E56-9C4B-87CA-1D42BF3744A9}"/>
    </a:ext>
  </a:extLst>
</a:theme>
</file>

<file path=ppt/theme/theme5.xml><?xml version="1.0" encoding="utf-8"?>
<a:theme xmlns:a="http://schemas.openxmlformats.org/drawingml/2006/main" name="4_Education and Training">
  <a:themeElements>
    <a:clrScheme name="CERN 2">
      <a:dk1>
        <a:srgbClr val="0033A0"/>
      </a:dk1>
      <a:lt1>
        <a:srgbClr val="FFFFFF"/>
      </a:lt1>
      <a:dk2>
        <a:srgbClr val="2F2F2F"/>
      </a:dk2>
      <a:lt2>
        <a:srgbClr val="FFFFFF"/>
      </a:lt2>
      <a:accent1>
        <a:srgbClr val="6E2466"/>
      </a:accent1>
      <a:accent2>
        <a:srgbClr val="E15E32"/>
      </a:accent2>
      <a:accent3>
        <a:srgbClr val="1C446B"/>
      </a:accent3>
      <a:accent4>
        <a:srgbClr val="61C5D3"/>
      </a:accent4>
      <a:accent5>
        <a:srgbClr val="BFBFCB"/>
      </a:accent5>
      <a:accent6>
        <a:srgbClr val="0033A0"/>
      </a:accent6>
      <a:hlink>
        <a:srgbClr val="6D2466"/>
      </a:hlink>
      <a:folHlink>
        <a:srgbClr val="61C4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_New_Corporate_proposition" id="{F1C3E971-1B97-8840-A76A-3950E72D87FC}" vid="{4904FA80-2E56-9C4B-87CA-1D42BF3744A9}"/>
    </a:ext>
  </a:extLst>
</a:theme>
</file>

<file path=ppt/theme/theme6.xml><?xml version="1.0" encoding="utf-8"?>
<a:theme xmlns:a="http://schemas.openxmlformats.org/drawingml/2006/main" name="5_Education and Training">
  <a:themeElements>
    <a:clrScheme name="CERN 2">
      <a:dk1>
        <a:srgbClr val="0033A0"/>
      </a:dk1>
      <a:lt1>
        <a:srgbClr val="FFFFFF"/>
      </a:lt1>
      <a:dk2>
        <a:srgbClr val="2F2F2F"/>
      </a:dk2>
      <a:lt2>
        <a:srgbClr val="FFFFFF"/>
      </a:lt2>
      <a:accent1>
        <a:srgbClr val="6E2466"/>
      </a:accent1>
      <a:accent2>
        <a:srgbClr val="E15E32"/>
      </a:accent2>
      <a:accent3>
        <a:srgbClr val="1C446B"/>
      </a:accent3>
      <a:accent4>
        <a:srgbClr val="61C5D3"/>
      </a:accent4>
      <a:accent5>
        <a:srgbClr val="BFBFCB"/>
      </a:accent5>
      <a:accent6>
        <a:srgbClr val="0033A0"/>
      </a:accent6>
      <a:hlink>
        <a:srgbClr val="6D2466"/>
      </a:hlink>
      <a:folHlink>
        <a:srgbClr val="61C4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_New_Corporate_proposition" id="{F1C3E971-1B97-8840-A76A-3950E72D87FC}" vid="{4904FA80-2E56-9C4B-87CA-1D42BF3744A9}"/>
    </a:ext>
  </a:extLst>
</a:theme>
</file>

<file path=ppt/theme/theme7.xml><?xml version="1.0" encoding="utf-8"?>
<a:theme xmlns:a="http://schemas.openxmlformats.org/drawingml/2006/main" name="ATAP No Footer">
  <a:themeElements>
    <a:clrScheme name="ATAP No Foote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ATAP No Footer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ATAP No Foot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8" tIns="91438" rIns="91438" bIns="9143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8" tIns="91438" rIns="91438" bIns="9143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CERN_New_Corporate_proposition</Template>
  <TotalTime>49220</TotalTime>
  <Words>11409</Words>
  <Application>Microsoft Office PowerPoint</Application>
  <PresentationFormat>Widescreen</PresentationFormat>
  <Paragraphs>1764</Paragraphs>
  <Slides>81</Slides>
  <Notes>25</Notes>
  <HiddenSlides>21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81</vt:i4>
      </vt:variant>
    </vt:vector>
  </HeadingPairs>
  <TitlesOfParts>
    <vt:vector size="99" baseType="lpstr">
      <vt:lpstr>.SFNSRegular_wdth_opsz600000_GR</vt:lpstr>
      <vt:lpstr>Arial</vt:lpstr>
      <vt:lpstr>Calibri</vt:lpstr>
      <vt:lpstr>Eras Medium ITC</vt:lpstr>
      <vt:lpstr>Franklin Gothic Book</vt:lpstr>
      <vt:lpstr>Franklin Gothic Medium</vt:lpstr>
      <vt:lpstr>Symbol</vt:lpstr>
      <vt:lpstr>Tahoma</vt:lpstr>
      <vt:lpstr>Times</vt:lpstr>
      <vt:lpstr>Times New Roman</vt:lpstr>
      <vt:lpstr>Wingdings</vt:lpstr>
      <vt:lpstr>CERN_Corporate</vt:lpstr>
      <vt:lpstr>1_Research</vt:lpstr>
      <vt:lpstr>2_Collaboration</vt:lpstr>
      <vt:lpstr>3_Innovation</vt:lpstr>
      <vt:lpstr>4_Education and Training</vt:lpstr>
      <vt:lpstr>5_Education and Training</vt:lpstr>
      <vt:lpstr>ATAP No Footer</vt:lpstr>
      <vt:lpstr>Magnet developments  for future physics programmes </vt:lpstr>
      <vt:lpstr>PowerPoint Presentation</vt:lpstr>
      <vt:lpstr>But ultimate field will no longer be the driving factor…</vt:lpstr>
      <vt:lpstr>and beyond FCC and Muon Collider accelerators…</vt:lpstr>
      <vt:lpstr>and not only HEP accelerators…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Performance Limitation</vt:lpstr>
      <vt:lpstr>Performance Degradation</vt:lpstr>
      <vt:lpstr>PowerPoint Presentation</vt:lpstr>
      <vt:lpstr>High-Energy X-Ray Tomography</vt:lpstr>
      <vt:lpstr>Metallographic Analyses</vt:lpstr>
      <vt:lpstr>Analyses After Deep Cu Etching</vt:lpstr>
      <vt:lpstr>Examples of Additional Analyses (1/2)</vt:lpstr>
      <vt:lpstr>Examples of Additional Analyses (2/2)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Endurance Test of MQXFA05</vt:lpstr>
      <vt:lpstr>Retesting of MSUT (after 24 years)</vt:lpstr>
      <vt:lpstr>PowerPoint Presentation</vt:lpstr>
      <vt:lpstr>Ongoing projects:  12 T Robust Dipoles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HTS vs LTS superconductors &amp; magnets – some key distinctions</vt:lpstr>
      <vt:lpstr>A priority now is to build the Nb3Sn outserts</vt:lpstr>
      <vt:lpstr>Design efforts now leading to hardware and first testing</vt:lpstr>
      <vt:lpstr>PowerPoint Presentation</vt:lpstr>
      <vt:lpstr>PowerPoint Presentation</vt:lpstr>
      <vt:lpstr>Advantages of HTS </vt:lpstr>
      <vt:lpstr>The present HTS landscape</vt:lpstr>
      <vt:lpstr>REBCO</vt:lpstr>
      <vt:lpstr>REBCO – Tape</vt:lpstr>
      <vt:lpstr>REBCO – Cables (1/2) </vt:lpstr>
      <vt:lpstr>REBCO Cables for HL-LHC (2/2)</vt:lpstr>
      <vt:lpstr>Iron Based Superconductors </vt:lpstr>
      <vt:lpstr>Iron Based Superconductors in China </vt:lpstr>
      <vt:lpstr>PowerPoint Presentation</vt:lpstr>
      <vt:lpstr>HFM Program - CERN/SPIN collaboration agreement  </vt:lpstr>
      <vt:lpstr>BSCCO 2212 Wire</vt:lpstr>
      <vt:lpstr>HTS Conductor</vt:lpstr>
      <vt:lpstr>Develop and qualify HTS cables</vt:lpstr>
      <vt:lpstr>Fresca 2 at CERN – The superconductors laboratory</vt:lpstr>
      <vt:lpstr>Good Engineering Practices</vt:lpstr>
      <vt:lpstr>Recent magnet developments </vt:lpstr>
      <vt:lpstr>CAD design of sextupole demonstrator</vt:lpstr>
      <vt:lpstr>Tapered Double-Helix Magnet</vt:lpstr>
      <vt:lpstr>Cross-Cutting Activities</vt:lpstr>
      <vt:lpstr>Cross-Cutting Activities</vt:lpstr>
      <vt:lpstr>Test, Measurement &amp; Analyses: Roadmap ‒ 1/2</vt:lpstr>
      <vt:lpstr>Test, Measurement &amp; Analyses: Roadmap ‒ 2/2</vt:lpstr>
      <vt:lpstr>V-I Measurements (1/2) </vt:lpstr>
      <vt:lpstr>V-I Measurements (2/2): midplane coil segment of SP107 &amp; SP109 @4.5 K (short HL-LHC 11 T dipole magnet models)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Engineering of interconnexions &amp; instrumentation/protection ports</vt:lpstr>
      <vt:lpstr>Closing remarks (1/2)</vt:lpstr>
      <vt:lpstr>Closing remarks (2/2)</vt:lpstr>
      <vt:lpstr>PowerPoint Presentation</vt:lpstr>
      <vt:lpstr>PowerPoint Presentation</vt:lpstr>
      <vt:lpstr>FCC-hh: highest collision energies</vt:lpstr>
      <vt:lpstr>SPPC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 short presentation PowerPoint</dc:title>
  <dc:subject/>
  <dc:creator>A. Siemko</dc:creator>
  <cp:keywords/>
  <dc:description/>
  <cp:lastModifiedBy>Jose Miguel Jimenez</cp:lastModifiedBy>
  <cp:revision>1265</cp:revision>
  <cp:lastPrinted>2021-11-29T15:59:19Z</cp:lastPrinted>
  <dcterms:created xsi:type="dcterms:W3CDTF">2017-12-12T17:17:03Z</dcterms:created>
  <dcterms:modified xsi:type="dcterms:W3CDTF">2023-07-12T14:13:58Z</dcterms:modified>
  <cp:category/>
</cp:coreProperties>
</file>