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1" r:id="rId2"/>
    <p:sldId id="1985" r:id="rId3"/>
    <p:sldId id="1986" r:id="rId4"/>
    <p:sldId id="1987" r:id="rId5"/>
    <p:sldId id="945" r:id="rId6"/>
    <p:sldId id="968" r:id="rId7"/>
    <p:sldId id="1989" r:id="rId8"/>
    <p:sldId id="1999" r:id="rId9"/>
    <p:sldId id="2000" r:id="rId10"/>
    <p:sldId id="2014" r:id="rId11"/>
    <p:sldId id="2015" r:id="rId12"/>
    <p:sldId id="2012" r:id="rId13"/>
    <p:sldId id="2019" r:id="rId14"/>
    <p:sldId id="2013" r:id="rId15"/>
    <p:sldId id="2016" r:id="rId16"/>
    <p:sldId id="2017" r:id="rId17"/>
    <p:sldId id="2003" r:id="rId18"/>
    <p:sldId id="2005" r:id="rId19"/>
    <p:sldId id="271" r:id="rId20"/>
    <p:sldId id="2011" r:id="rId21"/>
    <p:sldId id="272" r:id="rId22"/>
    <p:sldId id="273" r:id="rId23"/>
    <p:sldId id="274" r:id="rId24"/>
    <p:sldId id="2018" r:id="rId25"/>
    <p:sldId id="984" r:id="rId26"/>
  </p:sldIdLst>
  <p:sldSz cx="9144000" cy="6858000" type="screen4x3"/>
  <p:notesSz cx="6858000" cy="9144000"/>
  <p:defaultTextStyle>
    <a:defPPr>
      <a:defRPr lang="en-US"/>
    </a:defPPr>
    <a:lvl1pPr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AFF02"/>
    <a:srgbClr val="1F296A"/>
    <a:srgbClr val="D73B02"/>
    <a:srgbClr val="CDFFCB"/>
    <a:srgbClr val="FF9FCF"/>
    <a:srgbClr val="FFE5F2"/>
    <a:srgbClr val="577700"/>
    <a:srgbClr val="698E00"/>
    <a:srgbClr val="FD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/>
    <p:restoredTop sz="94626"/>
  </p:normalViewPr>
  <p:slideViewPr>
    <p:cSldViewPr>
      <p:cViewPr varScale="1">
        <p:scale>
          <a:sx n="121" d="100"/>
          <a:sy n="121" d="100"/>
        </p:scale>
        <p:origin x="6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1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E88BAB8-A6BF-2641-B5F7-EFFC5E70D046}" type="datetimeFigureOut">
              <a:rPr lang="en-US"/>
              <a:pPr>
                <a:defRPr/>
              </a:pPr>
              <a:t>7/2/23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94CAD23F-8145-6643-81E3-03032EC41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7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F77EFC3-ED90-8A44-BEEC-5EA85B402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60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92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9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15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97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89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70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07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One way to avoid the positron problem is gamma-gamma – and cross section goes up like log s – also different sensitivity to various SM processes. </a:t>
            </a:r>
          </a:p>
        </p:txBody>
      </p:sp>
    </p:spTree>
    <p:extLst>
      <p:ext uri="{BB962C8B-B14F-4D97-AF65-F5344CB8AC3E}">
        <p14:creationId xmlns:p14="http://schemas.microsoft.com/office/powerpoint/2010/main" val="1986118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1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4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97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Andi’s results at LUX</a:t>
            </a:r>
          </a:p>
        </p:txBody>
      </p:sp>
    </p:spTree>
    <p:extLst>
      <p:ext uri="{BB962C8B-B14F-4D97-AF65-F5344CB8AC3E}">
        <p14:creationId xmlns:p14="http://schemas.microsoft.com/office/powerpoint/2010/main" val="155558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7883E-10D7-B947-B0F1-451DF173738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Convergence with </a:t>
            </a:r>
            <a:r>
              <a:rPr lang="en-US" dirty="0" err="1"/>
              <a:t>FCCee</a:t>
            </a:r>
            <a:r>
              <a:rPr lang="en-US" dirty="0"/>
              <a:t> due to </a:t>
            </a:r>
            <a:r>
              <a:rPr lang="en-US" dirty="0" err="1"/>
              <a:t>Katsunobu</a:t>
            </a:r>
            <a:r>
              <a:rPr lang="en-US" dirty="0"/>
              <a:t> </a:t>
            </a:r>
            <a:r>
              <a:rPr lang="en-US" dirty="0" err="1"/>
              <a:t>Oide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6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Carl recovery</a:t>
            </a:r>
          </a:p>
        </p:txBody>
      </p:sp>
    </p:spTree>
    <p:extLst>
      <p:ext uri="{BB962C8B-B14F-4D97-AF65-F5344CB8AC3E}">
        <p14:creationId xmlns:p14="http://schemas.microsoft.com/office/powerpoint/2010/main" val="215671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Carl recovery</a:t>
            </a:r>
          </a:p>
        </p:txBody>
      </p:sp>
    </p:spTree>
    <p:extLst>
      <p:ext uri="{BB962C8B-B14F-4D97-AF65-F5344CB8AC3E}">
        <p14:creationId xmlns:p14="http://schemas.microsoft.com/office/powerpoint/2010/main" val="34722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84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7499-4D35-CC47-9C18-6CF7809DB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6CC48-2203-5D4E-B77B-30310B914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93A7-5DC2-1B4F-82DB-7CA6F5E17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2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BA0B-D8A6-F742-A481-5CEFF68E2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9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7772400" cy="2400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71900"/>
            <a:ext cx="7772400" cy="2400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2D3C-6E3B-9E42-B967-4AA17B049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8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2667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05583-F136-1B49-9B95-810A55B4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21" descr="1024_greendot_divider">
            <a:extLst>
              <a:ext uri="{FF2B5EF4-FFF2-40B4-BE49-F238E27FC236}">
                <a16:creationId xmlns:a16="http://schemas.microsoft.com/office/drawing/2014/main" id="{691ED0D9-DE2F-968C-24F9-AEC9DB2612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144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A126-6034-1949-8F59-8F7C435F0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B0874-DD2A-8E4A-B09F-B43F91B2A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1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806DE-F0E8-C74C-96B1-95F8EDF05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AA4C7-82A7-CD4D-9A12-2FF818268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8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6C46-A381-594E-BEA1-4B42A9A8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AB38-1AB3-7F4E-B407-D99FA8BAC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2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37DA9-408B-E045-9271-1DF1EDC28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2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2700" y="6567488"/>
            <a:ext cx="24384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cs typeface="Arial Unicode MS" charset="0"/>
              </a:defRPr>
            </a:lvl1pPr>
          </a:lstStyle>
          <a:p>
            <a:pPr>
              <a:defRPr/>
            </a:pPr>
            <a:fld id="{82001741-A31A-2D4B-B742-FB6F11B4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3" name="Picture 21" descr="1024_greendot_divid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0013"/>
            <a:ext cx="9144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oxford_logo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" y="22870"/>
            <a:ext cx="715929" cy="868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C26048-1E9E-B00D-DA74-3C72A24D19B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0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7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  <a:ea typeface="Arial Unicode MS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3.em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2.jpg"/><Relationship Id="rId4" Type="http://schemas.openxmlformats.org/officeDocument/2006/relationships/image" Target="../media/image12.pn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200" y="3933056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dirty="0"/>
              <a:t>Community Report on Accelerators Roadmap</a:t>
            </a:r>
          </a:p>
          <a:p>
            <a:pPr eaLnBrk="1" hangingPunct="1">
              <a:lnSpc>
                <a:spcPct val="80000"/>
              </a:lnSpc>
            </a:pPr>
            <a:endParaRPr lang="en-GB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Brian Foster (Oxford/DESY/Hamburg)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12/7/23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520" y="2996952"/>
            <a:ext cx="840033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Implications for the Future Physics </a:t>
            </a:r>
            <a:r>
              <a:rPr lang="en-US" sz="3200" dirty="0" err="1"/>
              <a:t>Programme</a:t>
            </a:r>
            <a:endParaRPr lang="en-US" sz="3200" dirty="0"/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9E144B1-4608-72C5-A2EF-45934DFA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pic>
        <p:nvPicPr>
          <p:cNvPr id="1028" name="Picture 4" descr="Community Report on Accelerators Roadmap">
            <a:extLst>
              <a:ext uri="{FF2B5EF4-FFF2-40B4-BE49-F238E27FC236}">
                <a16:creationId xmlns:a16="http://schemas.microsoft.com/office/drawing/2014/main" id="{F0A9D0E5-5D88-337A-47ED-389B2E71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37167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03A5BE6-1679-FD4D-7515-4F7349B9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AWAKE Physics -</a:t>
            </a:r>
            <a:r>
              <a:rPr lang="en-US" sz="3600" kern="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VHEeP</a:t>
            </a:r>
            <a:endParaRPr lang="en-US" sz="36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CF34F-324C-F2EE-2555-D73E9FBEF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F20B4E3E-53D1-BFA5-72A9-D7ACA1CCC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AAE7666-6D25-72E8-9AC2-184FF1B9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88" y="914399"/>
            <a:ext cx="7948068" cy="51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3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AWAKE Physics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6916EE2C-3DDA-A4BD-0AE8-5672DB23C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058275"/>
            <a:ext cx="5173498" cy="258674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9762611-CC3C-9115-103F-04E5FA52919D}"/>
              </a:ext>
            </a:extLst>
          </p:cNvPr>
          <p:cNvSpPr/>
          <p:nvPr/>
        </p:nvSpPr>
        <p:spPr>
          <a:xfrm>
            <a:off x="3465532" y="1983533"/>
            <a:ext cx="1328661" cy="4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CC588E4C-EAA1-5473-84D6-84E81827D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461" y="2060848"/>
            <a:ext cx="4081014" cy="402536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EF0468B-4B2F-1B59-8353-06C88A4964C3}"/>
              </a:ext>
            </a:extLst>
          </p:cNvPr>
          <p:cNvSpPr/>
          <p:nvPr/>
        </p:nvSpPr>
        <p:spPr>
          <a:xfrm>
            <a:off x="7236296" y="2276872"/>
            <a:ext cx="1943253" cy="2808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CF34F-324C-F2EE-2555-D73E9FBEF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9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</a:t>
            </a:r>
            <a:r>
              <a:rPr lang="en-US" sz="32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AWAKE Physics –</a:t>
            </a:r>
          </a:p>
          <a:p>
            <a:pPr lvl="0" algn="l" eaLnBrk="1" fontAlgn="ctr" hangingPunct="1">
              <a:defRPr/>
            </a:pPr>
            <a:r>
              <a:rPr lang="en-US" sz="32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    Strong-Field QED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1729C90-485D-5727-3B92-DAD9D8AF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5318FA4B-DB92-80F5-A532-6345A3F87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99" b="-9381"/>
          <a:stretch/>
        </p:blipFill>
        <p:spPr>
          <a:xfrm>
            <a:off x="755576" y="1081828"/>
            <a:ext cx="7344816" cy="573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86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</a:t>
            </a:r>
            <a:r>
              <a:rPr lang="en-US" sz="32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AWAKE Timeline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1729C90-485D-5727-3B92-DAD9D8AF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creenshot 2023-07-04 at 10.26.07.png" descr="Screenshot 2023-07-04 at 10.26.07.png">
            <a:extLst>
              <a:ext uri="{FF2B5EF4-FFF2-40B4-BE49-F238E27FC236}">
                <a16:creationId xmlns:a16="http://schemas.microsoft.com/office/drawing/2014/main" id="{FB2D48A4-01A1-52F9-843F-77CA05385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31" b="53772"/>
          <a:stretch/>
        </p:blipFill>
        <p:spPr>
          <a:xfrm>
            <a:off x="-39050" y="1916832"/>
            <a:ext cx="9158329" cy="15121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03645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Critical requirement is high-energy  (&lt;~ 100 GeV) e</a:t>
            </a:r>
            <a:r>
              <a:rPr lang="en-US" sz="1800" baseline="30000" dirty="0">
                <a:latin typeface="Arial" charset="0"/>
                <a:ea typeface="ＭＳ Ｐゴシック" charset="0"/>
                <a:cs typeface="Arial Unicode MS" charset="0"/>
              </a:rPr>
              <a:t>-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beam which is a crucial “early” deliverable of any sort of L/PWFA facility.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Also highly useful for pp test beam purposes.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Strong-Field QED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1F235-F040-0D76-248C-47A467754A4C}"/>
              </a:ext>
            </a:extLst>
          </p:cNvPr>
          <p:cNvGrpSpPr/>
          <p:nvPr/>
        </p:nvGrpSpPr>
        <p:grpSpPr>
          <a:xfrm>
            <a:off x="3425163" y="1866381"/>
            <a:ext cx="5539325" cy="4082899"/>
            <a:chOff x="2547937" y="0"/>
            <a:chExt cx="9416557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83E51-5C87-104D-1452-1F2D189D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7937" y="0"/>
              <a:ext cx="6858000" cy="6858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1F9836-B6E4-5C8F-32C4-7D6C3D760C53}"/>
                </a:ext>
              </a:extLst>
            </p:cNvPr>
            <p:cNvGrpSpPr/>
            <p:nvPr/>
          </p:nvGrpSpPr>
          <p:grpSpPr>
            <a:xfrm>
              <a:off x="5588876" y="2171700"/>
              <a:ext cx="6375618" cy="1257093"/>
              <a:chOff x="7374813" y="2228850"/>
              <a:chExt cx="6375618" cy="1257093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93845B15-4C7C-C039-9430-1184B6D11FDA}"/>
                  </a:ext>
                </a:extLst>
              </p:cNvPr>
              <p:cNvSpPr/>
              <p:nvPr/>
            </p:nvSpPr>
            <p:spPr>
              <a:xfrm>
                <a:off x="7374813" y="2228850"/>
                <a:ext cx="1997786" cy="1075176"/>
              </a:xfrm>
              <a:prstGeom prst="roundRect">
                <a:avLst/>
              </a:prstGeom>
              <a:solidFill>
                <a:srgbClr val="FF0000">
                  <a:alpha val="3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7A4F1A-04FE-ECE9-A201-37592D1E5021}"/>
                  </a:ext>
                </a:extLst>
              </p:cNvPr>
              <p:cNvSpPr txBox="1"/>
              <p:nvPr/>
            </p:nvSpPr>
            <p:spPr>
              <a:xfrm>
                <a:off x="10449886" y="2400308"/>
                <a:ext cx="3300545" cy="1085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/>
                  <a:t>QED </a:t>
                </a:r>
                <a:r>
                  <a:rPr lang="de-DE" sz="1800" dirty="0" err="1"/>
                  <a:t>Cascades</a:t>
                </a:r>
                <a:endParaRPr lang="de-DE" sz="1800" dirty="0"/>
              </a:p>
              <a:p>
                <a:pPr algn="ctr"/>
                <a:r>
                  <a:rPr lang="de-DE" sz="1800" dirty="0" err="1"/>
                  <a:t>and</a:t>
                </a:r>
                <a:r>
                  <a:rPr lang="de-DE" sz="1800" dirty="0"/>
                  <a:t> pair </a:t>
                </a:r>
                <a:r>
                  <a:rPr lang="de-DE" sz="1800" dirty="0" err="1"/>
                  <a:t>plasmas</a:t>
                </a:r>
                <a:endParaRPr lang="de-DE" sz="1800" dirty="0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12D52A1-5966-59CB-624F-16DDE5F82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72563" y="2643196"/>
                <a:ext cx="1500187" cy="300038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899040-63DB-12DD-A614-E26FF9E6DE91}"/>
                </a:ext>
              </a:extLst>
            </p:cNvPr>
            <p:cNvGrpSpPr/>
            <p:nvPr/>
          </p:nvGrpSpPr>
          <p:grpSpPr>
            <a:xfrm>
              <a:off x="6872288" y="823914"/>
              <a:ext cx="4602567" cy="1776411"/>
              <a:chOff x="6534150" y="2243139"/>
              <a:chExt cx="4602567" cy="1776411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5A9C8444-2AC0-B6E2-F2BA-374D8AF736A7}"/>
                  </a:ext>
                </a:extLst>
              </p:cNvPr>
              <p:cNvSpPr/>
              <p:nvPr/>
            </p:nvSpPr>
            <p:spPr>
              <a:xfrm>
                <a:off x="6534150" y="2433638"/>
                <a:ext cx="1571625" cy="1585912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F3EC8D-81B9-0E31-47B3-D54C6CF600E8}"/>
                  </a:ext>
                </a:extLst>
              </p:cNvPr>
              <p:cNvSpPr txBox="1"/>
              <p:nvPr/>
            </p:nvSpPr>
            <p:spPr>
              <a:xfrm>
                <a:off x="9053577" y="2243139"/>
                <a:ext cx="2083140" cy="658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400" dirty="0"/>
                  <a:t> </a:t>
                </a:r>
                <a:r>
                  <a:rPr lang="de-DE" sz="2400" dirty="0">
                    <a:latin typeface="Symbol" pitchFamily="2" charset="2"/>
                  </a:rPr>
                  <a:t>ac</a:t>
                </a:r>
                <a:r>
                  <a:rPr lang="de-DE" sz="2400" baseline="30000" dirty="0"/>
                  <a:t>2/3</a:t>
                </a:r>
                <a:r>
                  <a:rPr lang="de-DE" sz="2400" dirty="0"/>
                  <a:t>&gt;0.1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279EA3C-82D0-999B-B21D-D3D751DE51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5288" y="2648561"/>
                <a:ext cx="1038288" cy="151790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7E47B50-A320-050F-A4AB-FFBC5B344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2708920"/>
            <a:ext cx="4977127" cy="3046142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A1729C90-485D-5727-3B92-DAD9D8AF0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2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620688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Work at CLARA at Daresbury on LPWA-driven electron booster for SFQED.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Strong-Field QED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1729C90-485D-5727-3B92-DAD9D8AF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diagram of a laser&#10;&#10;Description automatically generated">
            <a:extLst>
              <a:ext uri="{FF2B5EF4-FFF2-40B4-BE49-F238E27FC236}">
                <a16:creationId xmlns:a16="http://schemas.microsoft.com/office/drawing/2014/main" id="{918E2F27-8553-0767-052A-3EBD7523C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306116"/>
            <a:ext cx="7772400" cy="4717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D4A2D-B2AB-FD31-E6FC-B0171B5BD6D4}"/>
              </a:ext>
            </a:extLst>
          </p:cNvPr>
          <p:cNvSpPr txBox="1"/>
          <p:nvPr/>
        </p:nvSpPr>
        <p:spPr>
          <a:xfrm>
            <a:off x="6798637" y="5828269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(thanks to M. Radford (Liverpool))</a:t>
            </a:r>
          </a:p>
        </p:txBody>
      </p:sp>
    </p:spTree>
    <p:extLst>
      <p:ext uri="{BB962C8B-B14F-4D97-AF65-F5344CB8AC3E}">
        <p14:creationId xmlns:p14="http://schemas.microsoft.com/office/powerpoint/2010/main" val="235417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4008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C. </a:t>
            </a:r>
            <a:r>
              <a:rPr lang="en-US" sz="1800" dirty="0" err="1">
                <a:latin typeface="Arial" charset="0"/>
                <a:ea typeface="ＭＳ Ｐゴシック" charset="0"/>
                <a:cs typeface="Arial Unicode MS" charset="0"/>
              </a:rPr>
              <a:t>Lindstrøm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ERC proposal –  highly relevant for HALHF R&amp;D – Multistage plasma-accelerator facility for strong-field QED experiments.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Strong-Field QED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1729C90-485D-5727-3B92-DAD9D8AF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FFBDD-DCEE-746E-0550-7454F5990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278450"/>
            <a:ext cx="8973759" cy="20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51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AF232600-3861-63F6-45C2-F2DCDAE8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4" y="1019572"/>
            <a:ext cx="7089393" cy="5123656"/>
          </a:xfrm>
          <a:prstGeom prst="rect">
            <a:avLst/>
          </a:prstGeom>
        </p:spPr>
      </p:pic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LWFA Colliders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524328" y="5229200"/>
            <a:ext cx="16450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Benedetti et al., </a:t>
            </a:r>
          </a:p>
          <a:p>
            <a:r>
              <a:rPr lang="en-GB" sz="1000" dirty="0"/>
              <a:t>arXiv:2203.08366 – </a:t>
            </a:r>
          </a:p>
          <a:p>
            <a:r>
              <a:rPr lang="en-US" sz="1000" dirty="0"/>
              <a:t>Snowmass21 contribution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5CEA219-5F25-3BFC-3E90-FBAB38548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8336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</a:t>
            </a:r>
            <a:r>
              <a:rPr lang="en-GB" sz="3200" dirty="0"/>
              <a:t>X-ray FEL-based </a:t>
            </a:r>
            <a:r>
              <a:rPr lang="el-GR" sz="3200" dirty="0" err="1"/>
              <a:t>γγ</a:t>
            </a:r>
            <a:r>
              <a:rPr lang="el-GR" sz="3200" dirty="0"/>
              <a:t> </a:t>
            </a:r>
            <a:r>
              <a:rPr lang="en-GB" sz="3200" dirty="0"/>
              <a:t>Collider </a:t>
            </a:r>
          </a:p>
          <a:p>
            <a:pPr lvl="0" eaLnBrk="1" fontAlgn="ctr" hangingPunct="1">
              <a:defRPr/>
            </a:pPr>
            <a:r>
              <a:rPr lang="en-GB" sz="3200" dirty="0"/>
              <a:t>Higgs Factory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524328" y="3958024"/>
            <a:ext cx="16514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Barklow</a:t>
            </a:r>
            <a:r>
              <a:rPr lang="en-US" sz="1000" dirty="0"/>
              <a:t> et al, </a:t>
            </a:r>
          </a:p>
          <a:p>
            <a:r>
              <a:rPr lang="en-US" sz="1000" dirty="0"/>
              <a:t>arXiv:2203.08484</a:t>
            </a:r>
          </a:p>
          <a:p>
            <a:r>
              <a:rPr lang="en-US" sz="1000" dirty="0"/>
              <a:t>Snowmass21</a:t>
            </a:r>
          </a:p>
          <a:p>
            <a:r>
              <a:rPr lang="en-US" sz="1000" dirty="0"/>
              <a:t>See also </a:t>
            </a:r>
          </a:p>
          <a:p>
            <a:r>
              <a:rPr lang="en-US" sz="1000" dirty="0" err="1"/>
              <a:t>Barzi</a:t>
            </a:r>
            <a:r>
              <a:rPr lang="en-US" sz="1000" dirty="0"/>
              <a:t> et al, </a:t>
            </a:r>
          </a:p>
          <a:p>
            <a:r>
              <a:rPr lang="en-GB" sz="1000" dirty="0"/>
              <a:t>arXiv:2203.08353</a:t>
            </a:r>
          </a:p>
          <a:p>
            <a:r>
              <a:rPr lang="en-US" sz="1000" dirty="0"/>
              <a:t>Snowmass21;</a:t>
            </a:r>
          </a:p>
          <a:p>
            <a:r>
              <a:rPr lang="en-US" sz="1000" dirty="0"/>
              <a:t>Adli, JINST 17 (2022) 05, </a:t>
            </a:r>
          </a:p>
          <a:p>
            <a:r>
              <a:rPr lang="en-US" sz="1000" dirty="0"/>
              <a:t>T05006</a:t>
            </a:r>
          </a:p>
          <a:p>
            <a:endParaRPr lang="en-US" sz="1000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2F988FA-15FD-DBBD-18DB-4A1F7B89D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71"/>
          <a:stretch/>
        </p:blipFill>
        <p:spPr>
          <a:xfrm>
            <a:off x="323528" y="1271194"/>
            <a:ext cx="8592914" cy="25898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DED5A3-0479-E451-C4F2-C383800585CF}"/>
              </a:ext>
            </a:extLst>
          </p:cNvPr>
          <p:cNvSpPr txBox="1"/>
          <p:nvPr/>
        </p:nvSpPr>
        <p:spPr>
          <a:xfrm>
            <a:off x="340238" y="3861048"/>
            <a:ext cx="354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Technology is C</a:t>
            </a:r>
            <a:r>
              <a:rPr lang="en-US" sz="1800" baseline="30000" dirty="0"/>
              <a:t>3 </a:t>
            </a:r>
            <a:r>
              <a:rPr lang="en-US" sz="1800" dirty="0"/>
              <a:t>@ 70 MV/m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0036CD-2C5C-6C23-F7BF-3C34A578ECC7}"/>
              </a:ext>
            </a:extLst>
          </p:cNvPr>
          <p:cNvSpPr txBox="1"/>
          <p:nvPr/>
        </p:nvSpPr>
        <p:spPr>
          <a:xfrm>
            <a:off x="353815" y="4869160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Beta functions highly challenging –</a:t>
            </a:r>
          </a:p>
          <a:p>
            <a:r>
              <a:rPr lang="en-US" sz="1800" dirty="0"/>
              <a:t>- tolerances!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C93300-25FB-669D-BB9B-3A99AAEE479A}"/>
              </a:ext>
            </a:extLst>
          </p:cNvPr>
          <p:cNvSpPr txBox="1"/>
          <p:nvPr/>
        </p:nvSpPr>
        <p:spPr>
          <a:xfrm>
            <a:off x="323528" y="4221088"/>
            <a:ext cx="329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Round beams may increase experimental backgrounds;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680F16-DAD9-43ED-E99E-E5458F411385}"/>
              </a:ext>
            </a:extLst>
          </p:cNvPr>
          <p:cNvSpPr txBox="1"/>
          <p:nvPr/>
        </p:nvSpPr>
        <p:spPr>
          <a:xfrm>
            <a:off x="365671" y="5445224"/>
            <a:ext cx="3365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But “easy” to imagine replacing</a:t>
            </a:r>
          </a:p>
          <a:p>
            <a:r>
              <a:rPr lang="en-US" sz="1800" dirty="0"/>
              <a:t>with PWFA –</a:t>
            </a:r>
          </a:p>
          <a:p>
            <a:endParaRPr lang="en-US" dirty="0"/>
          </a:p>
        </p:txBody>
      </p:sp>
      <p:pic>
        <p:nvPicPr>
          <p:cNvPr id="26" name="Picture 25" descr="Table&#10;&#10;Description automatically generated">
            <a:extLst>
              <a:ext uri="{FF2B5EF4-FFF2-40B4-BE49-F238E27FC236}">
                <a16:creationId xmlns:a16="http://schemas.microsoft.com/office/drawing/2014/main" id="{CB5476EA-C6BB-4D71-F4DD-163A51460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372" y="3799058"/>
            <a:ext cx="3751956" cy="2348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B145489-2703-C7BB-E927-7D9813B8F4AB}"/>
              </a:ext>
            </a:extLst>
          </p:cNvPr>
          <p:cNvSpPr/>
          <p:nvPr/>
        </p:nvSpPr>
        <p:spPr>
          <a:xfrm>
            <a:off x="3730694" y="4672128"/>
            <a:ext cx="1993287" cy="26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4518A2-2610-B078-D576-22AC9DDA3F64}"/>
              </a:ext>
            </a:extLst>
          </p:cNvPr>
          <p:cNvSpPr/>
          <p:nvPr/>
        </p:nvSpPr>
        <p:spPr>
          <a:xfrm>
            <a:off x="3863314" y="4251429"/>
            <a:ext cx="1728046" cy="164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4D47A4-E785-4291-4132-0C4B1E766EEE}"/>
              </a:ext>
            </a:extLst>
          </p:cNvPr>
          <p:cNvSpPr/>
          <p:nvPr/>
        </p:nvSpPr>
        <p:spPr>
          <a:xfrm>
            <a:off x="3852066" y="4489083"/>
            <a:ext cx="1728046" cy="164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82DE7-2ADB-CF32-16DD-A8BA6923F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22970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2">
                    <a:lumMod val="75000"/>
                  </a:schemeClr>
                </a:solidFill>
              </a:rPr>
              <a:t>Experimentation at HALHF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690382"/>
            <a:ext cx="9028788" cy="4906970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/>
              <a:t>Boost is smaller than </a:t>
            </a:r>
            <a:br>
              <a:rPr lang="en-US" sz="4500" dirty="0"/>
            </a:br>
            <a:r>
              <a:rPr lang="en-US" sz="4500" dirty="0"/>
              <a:t>HERA - HERA detectors</a:t>
            </a:r>
            <a:br>
              <a:rPr lang="en-US" sz="4500" dirty="0"/>
            </a:br>
            <a:r>
              <a:rPr lang="en-US" sz="4500" dirty="0"/>
              <a:t>very similar to those at </a:t>
            </a:r>
            <a:br>
              <a:rPr lang="en-US" sz="4500" dirty="0"/>
            </a:br>
            <a:r>
              <a:rPr lang="en-US" sz="4500" dirty="0"/>
              <a:t>symmetric machines.</a:t>
            </a:r>
          </a:p>
          <a:p>
            <a:r>
              <a:rPr lang="en-US" sz="4500" dirty="0"/>
              <a:t>Also H &amp; Z heavy, so</a:t>
            </a:r>
            <a:br>
              <a:rPr lang="en-US" sz="4500" dirty="0"/>
            </a:br>
            <a:r>
              <a:rPr lang="en-US" sz="4500" dirty="0"/>
              <a:t>anyway more</a:t>
            </a:r>
            <a:br>
              <a:rPr lang="en-US" sz="4500" dirty="0"/>
            </a:br>
            <a:r>
              <a:rPr lang="en-US" sz="4500" dirty="0"/>
              <a:t>homogeneous.</a:t>
            </a:r>
          </a:p>
          <a:p>
            <a:r>
              <a:rPr lang="en-US" sz="4500" dirty="0"/>
              <a:t>Measurement of </a:t>
            </a:r>
            <a:r>
              <a:rPr lang="en-US" sz="4500" dirty="0">
                <a:latin typeface="Lucida Blackletter" pitchFamily="2" charset="77"/>
              </a:rPr>
              <a:t>L</a:t>
            </a:r>
            <a:r>
              <a:rPr lang="en-US" sz="4500" dirty="0"/>
              <a:t> via</a:t>
            </a:r>
            <a:br>
              <a:rPr lang="en-US" sz="4500" dirty="0"/>
            </a:br>
            <a:r>
              <a:rPr lang="en-US" sz="4500" dirty="0"/>
              <a:t>Bhabha (</a:t>
            </a:r>
            <a:r>
              <a:rPr lang="en-US" sz="4500" dirty="0" err="1"/>
              <a:t>e</a:t>
            </a:r>
            <a:r>
              <a:rPr lang="en-US" sz="4500" baseline="30000" dirty="0" err="1"/>
              <a:t>+</a:t>
            </a:r>
            <a:r>
              <a:rPr lang="en-US" sz="4500" dirty="0" err="1"/>
              <a:t>e</a:t>
            </a:r>
            <a:r>
              <a:rPr lang="en-US" sz="4500" baseline="30000" dirty="0"/>
              <a:t>-</a:t>
            </a:r>
            <a:r>
              <a:rPr lang="en-US" sz="4500" dirty="0"/>
              <a:t> -&gt; </a:t>
            </a:r>
            <a:r>
              <a:rPr lang="en-US" sz="4500" dirty="0" err="1"/>
              <a:t>e</a:t>
            </a:r>
            <a:r>
              <a:rPr lang="en-US" sz="4500" baseline="30000" dirty="0" err="1"/>
              <a:t>+</a:t>
            </a:r>
            <a:r>
              <a:rPr lang="en-US" sz="4500" dirty="0" err="1"/>
              <a:t>e</a:t>
            </a:r>
            <a:r>
              <a:rPr lang="en-US" sz="4500" baseline="30000" dirty="0"/>
              <a:t>-</a:t>
            </a:r>
            <a:r>
              <a:rPr lang="en-US" sz="4500" dirty="0"/>
              <a:t>)</a:t>
            </a:r>
            <a:br>
              <a:rPr lang="en-US" sz="4500" dirty="0"/>
            </a:br>
            <a:r>
              <a:rPr lang="en-US" sz="4500" dirty="0"/>
              <a:t>- rate reduced by </a:t>
            </a:r>
            <a:br>
              <a:rPr lang="en-US" sz="4500" dirty="0"/>
            </a:br>
            <a:r>
              <a:rPr lang="en-US" sz="4500" dirty="0"/>
              <a:t>1/(</a:t>
            </a:r>
            <a:r>
              <a:rPr lang="en-US" sz="4500" dirty="0" err="1">
                <a:latin typeface="Symbol" pitchFamily="2" charset="2"/>
              </a:rPr>
              <a:t>qg</a:t>
            </a:r>
            <a:r>
              <a:rPr lang="en-US" sz="4500" dirty="0">
                <a:latin typeface="Symbol" pitchFamily="2" charset="2"/>
              </a:rPr>
              <a:t>)</a:t>
            </a:r>
            <a:r>
              <a:rPr lang="en-US" sz="4500" baseline="30000" dirty="0">
                <a:latin typeface="Symbol" pitchFamily="2" charset="2"/>
              </a:rPr>
              <a:t>2</a:t>
            </a:r>
            <a:r>
              <a:rPr lang="en-US" sz="4500" dirty="0">
                <a:latin typeface="Symbol" pitchFamily="2" charset="2"/>
              </a:rPr>
              <a:t> </a:t>
            </a:r>
            <a:r>
              <a:rPr lang="en-US" sz="4500" dirty="0"/>
              <a:t>&amp; e</a:t>
            </a:r>
            <a:r>
              <a:rPr lang="en-US" sz="4500" baseline="30000" dirty="0"/>
              <a:t>+</a:t>
            </a:r>
            <a:r>
              <a:rPr lang="en-US" sz="4500" dirty="0"/>
              <a:t> scattered</a:t>
            </a:r>
            <a:br>
              <a:rPr lang="en-US" sz="4500" dirty="0"/>
            </a:br>
            <a:r>
              <a:rPr lang="en-US" sz="4500" dirty="0"/>
              <a:t>into barrel – but not a </a:t>
            </a:r>
            <a:br>
              <a:rPr lang="en-US" sz="4500" dirty="0"/>
            </a:br>
            <a:r>
              <a:rPr lang="en-US" sz="4500" dirty="0"/>
              <a:t>problem. Singles rate </a:t>
            </a:r>
            <a:br>
              <a:rPr lang="en-US" sz="4500" dirty="0"/>
            </a:br>
            <a:r>
              <a:rPr lang="en-US" sz="4500" dirty="0"/>
              <a:t>good for machine </a:t>
            </a:r>
            <a:br>
              <a:rPr lang="en-US" sz="4500" dirty="0"/>
            </a:br>
            <a:r>
              <a:rPr lang="en-US" sz="4500" dirty="0" err="1"/>
              <a:t>optimisation</a:t>
            </a:r>
            <a:endParaRPr lang="en-US" sz="45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9FFC3AE-26B4-09E8-8606-1BEF98D9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5882" r="6061" b="8824"/>
          <a:stretch>
            <a:fillRect/>
          </a:stretch>
        </p:blipFill>
        <p:spPr bwMode="auto">
          <a:xfrm>
            <a:off x="3923928" y="1840089"/>
            <a:ext cx="5200650" cy="415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1347F38-94D2-F6D5-FF82-5D61CF468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761" y="548680"/>
            <a:ext cx="4492487" cy="11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5FA6-3D94-4A7F-6838-E01F3484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sz="3600" dirty="0"/>
            </a:br>
            <a:r>
              <a:rPr lang="en-GB" sz="4400" dirty="0"/>
              <a:t>Outline of Talk</a:t>
            </a:r>
            <a:br>
              <a:rPr lang="en-GB" sz="3600" dirty="0"/>
            </a:br>
            <a:endParaRPr lang="en-US" dirty="0"/>
          </a:p>
        </p:txBody>
      </p:sp>
      <p:sp>
        <p:nvSpPr>
          <p:cNvPr id="1741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  <a:endParaRPr lang="en-GB" sz="2400" dirty="0"/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GB" sz="2400" dirty="0">
                <a:latin typeface="Arial" charset="0"/>
                <a:ea typeface="ＭＳ Ｐゴシック" charset="0"/>
                <a:cs typeface="Arial Unicode MS" charset="0"/>
              </a:rPr>
              <a:t>Introduction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GB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Injectors</a:t>
            </a:r>
          </a:p>
          <a:p>
            <a:pPr marL="0" indent="0" algn="l" eaLnBrk="1" hangingPunct="1">
              <a:lnSpc>
                <a:spcPct val="80000"/>
              </a:lnSpc>
              <a:buNone/>
            </a:pPr>
            <a:endParaRPr lang="en-US" sz="2400" dirty="0"/>
          </a:p>
          <a:p>
            <a:pPr marL="457200" indent="-457200" algn="l" eaLnBrk="1" hangingPunct="1">
              <a:lnSpc>
                <a:spcPct val="80000"/>
              </a:lnSpc>
              <a:buFont typeface="+mj-lt"/>
              <a:buAutoNum type="arabicParenR" startAt="3"/>
            </a:pPr>
            <a:r>
              <a:rPr lang="en-US" sz="2400" dirty="0"/>
              <a:t>Fixed-target, ep &amp; “other” physics (AWAKE)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 startAt="3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 startAt="3"/>
            </a:pPr>
            <a:r>
              <a:rPr lang="en-US" sz="2400" dirty="0"/>
              <a:t>Stand-alone colliders (HALHF)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 startAt="3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 startAt="3"/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Summary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6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513" y="-171400"/>
            <a:ext cx="592280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4000" dirty="0"/>
              <a:t>HALHF Concept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AC315-077C-8142-9605-065D8150129F}"/>
              </a:ext>
            </a:extLst>
          </p:cNvPr>
          <p:cNvSpPr txBox="1"/>
          <p:nvPr/>
        </p:nvSpPr>
        <p:spPr>
          <a:xfrm>
            <a:off x="530121" y="1628800"/>
            <a:ext cx="79271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Some preliminary physics studies from Mikael </a:t>
            </a:r>
            <a:br>
              <a:rPr lang="en-US" sz="2800" dirty="0"/>
            </a:br>
            <a:r>
              <a:rPr lang="en-US" sz="2800" dirty="0"/>
              <a:t>Berggren (DESY) </a:t>
            </a:r>
            <a:br>
              <a:rPr lang="en-US" sz="2800" dirty="0"/>
            </a:br>
            <a:r>
              <a:rPr lang="en-US" sz="2800" dirty="0"/>
              <a:t>with ILD detector for Higgs production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55240E-94F9-C4D7-7D7A-FC1520A4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6"/>
          <a:stretch/>
        </p:blipFill>
        <p:spPr>
          <a:xfrm rot="5400000">
            <a:off x="613868" y="1983310"/>
            <a:ext cx="3099049" cy="426223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13A2528-FAC6-E43B-6F4B-E0C949BA5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1"/>
          <a:stretch/>
        </p:blipFill>
        <p:spPr>
          <a:xfrm rot="5400000">
            <a:off x="4720147" y="1920963"/>
            <a:ext cx="3312368" cy="4456233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F3EC56A-FFDA-8C68-3C9E-22378140DFEF}"/>
              </a:ext>
            </a:extLst>
          </p:cNvPr>
          <p:cNvCxnSpPr/>
          <p:nvPr/>
        </p:nvCxnSpPr>
        <p:spPr bwMode="auto">
          <a:xfrm>
            <a:off x="827584" y="5877272"/>
            <a:ext cx="57606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93D2834-E032-0A80-AB45-CFE5C8526B9D}"/>
              </a:ext>
            </a:extLst>
          </p:cNvPr>
          <p:cNvSpPr txBox="1"/>
          <p:nvPr/>
        </p:nvSpPr>
        <p:spPr>
          <a:xfrm>
            <a:off x="1547664" y="569318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ILC (symmetric)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7F968C4-B93D-FECA-C21A-75FB720DA022}"/>
              </a:ext>
            </a:extLst>
          </p:cNvPr>
          <p:cNvCxnSpPr/>
          <p:nvPr/>
        </p:nvCxnSpPr>
        <p:spPr bwMode="auto">
          <a:xfrm>
            <a:off x="3660869" y="5917342"/>
            <a:ext cx="57606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31C4C5E-4D70-8300-57BF-9DA74EB8F6CA}"/>
              </a:ext>
            </a:extLst>
          </p:cNvPr>
          <p:cNvSpPr txBox="1"/>
          <p:nvPr/>
        </p:nvSpPr>
        <p:spPr>
          <a:xfrm>
            <a:off x="4480259" y="5733256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HALHF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14A7E4E-7A25-EDE3-815E-C88F2EE41FA3}"/>
              </a:ext>
            </a:extLst>
          </p:cNvPr>
          <p:cNvCxnSpPr/>
          <p:nvPr/>
        </p:nvCxnSpPr>
        <p:spPr bwMode="auto">
          <a:xfrm>
            <a:off x="5796136" y="5917342"/>
            <a:ext cx="57606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2AFF0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F56699C-F1DA-A06D-BE80-E6CE8E09E6D7}"/>
              </a:ext>
            </a:extLst>
          </p:cNvPr>
          <p:cNvSpPr txBox="1"/>
          <p:nvPr/>
        </p:nvSpPr>
        <p:spPr>
          <a:xfrm>
            <a:off x="6516216" y="5733256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HALHF (long barrel)</a:t>
            </a:r>
          </a:p>
        </p:txBody>
      </p:sp>
      <p:pic>
        <p:nvPicPr>
          <p:cNvPr id="58" name="Picture 5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6A5444-3CBA-BF20-8FB1-800D508A8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756" y="548680"/>
            <a:ext cx="4492487" cy="115086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404EF97-C95C-CB9E-DC56-99A3CB3D2C91}"/>
              </a:ext>
            </a:extLst>
          </p:cNvPr>
          <p:cNvSpPr txBox="1"/>
          <p:nvPr/>
        </p:nvSpPr>
        <p:spPr>
          <a:xfrm>
            <a:off x="4668542" y="2187757"/>
            <a:ext cx="3315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mass from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    HZ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830D87B-9EAA-3D77-43E8-4B86ABED4581}"/>
              </a:ext>
            </a:extLst>
          </p:cNvPr>
          <p:cNvCxnSpPr/>
          <p:nvPr/>
        </p:nvCxnSpPr>
        <p:spPr bwMode="auto">
          <a:xfrm>
            <a:off x="7206870" y="2419623"/>
            <a:ext cx="2454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2" name="Picture 1">
            <a:extLst>
              <a:ext uri="{FF2B5EF4-FFF2-40B4-BE49-F238E27FC236}">
                <a16:creationId xmlns:a16="http://schemas.microsoft.com/office/drawing/2014/main" id="{B3DFD7DE-7B29-A949-0846-A12E64532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37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44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2">
                    <a:lumMod val="75000"/>
                  </a:schemeClr>
                </a:solidFill>
              </a:rPr>
              <a:t>Project Staging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" y="2204864"/>
            <a:ext cx="8939537" cy="4229589"/>
          </a:xfrm>
        </p:spPr>
        <p:txBody>
          <a:bodyPr>
            <a:normAutofit/>
          </a:bodyPr>
          <a:lstStyle/>
          <a:p>
            <a:r>
              <a:rPr lang="en-US" sz="3000" dirty="0"/>
              <a:t>Any project of this size and scope needs a ~10% prototype. A few cells producing useful currents of e</a:t>
            </a:r>
            <a:r>
              <a:rPr lang="en-US" sz="3000" baseline="30000" dirty="0"/>
              <a:t>-</a:t>
            </a:r>
            <a:r>
              <a:rPr lang="en-US" sz="3000" dirty="0"/>
              <a:t> at few 100 GeV would be very interesting for SFQED.</a:t>
            </a:r>
          </a:p>
          <a:p>
            <a:r>
              <a:rPr lang="en-US" sz="3000" dirty="0"/>
              <a:t>Once satisfactory performance demonstrated, remaining elements can be constructed and then running at Z can be used to tune up machine and detector.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62C8FFE-7C03-A11C-80D3-A868409C6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6" y="836712"/>
            <a:ext cx="4492487" cy="11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4340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2">
                    <a:lumMod val="75000"/>
                  </a:schemeClr>
                </a:solidFill>
              </a:rPr>
              <a:t>Upgrades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6" y="1844824"/>
            <a:ext cx="8951788" cy="4896544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HALHF not competitive in </a:t>
            </a:r>
            <a:r>
              <a:rPr lang="en-US" sz="3600" dirty="0">
                <a:latin typeface="Lucida Blackletter" pitchFamily="2" charset="77"/>
              </a:rPr>
              <a:t>L</a:t>
            </a:r>
            <a:r>
              <a:rPr lang="en-US" sz="3600" dirty="0"/>
              <a:t> with circular machines at Z and gets more expensive and complicated at high E. Keep e</a:t>
            </a:r>
            <a:r>
              <a:rPr lang="en-US" sz="3600" baseline="30000" dirty="0"/>
              <a:t>+</a:t>
            </a:r>
            <a:r>
              <a:rPr lang="en-US" sz="3600" dirty="0"/>
              <a:t> energy same increases </a:t>
            </a:r>
            <a:r>
              <a:rPr lang="en-US" sz="3600" dirty="0">
                <a:latin typeface="Symbol" pitchFamily="2" charset="2"/>
              </a:rPr>
              <a:t>g</a:t>
            </a:r>
            <a:r>
              <a:rPr lang="en-US" sz="3600" dirty="0"/>
              <a:t> as E increases – experiments more and more difficult; increasing e</a:t>
            </a:r>
            <a:r>
              <a:rPr lang="en-US" sz="3600" baseline="30000" dirty="0"/>
              <a:t>+</a:t>
            </a:r>
            <a:r>
              <a:rPr lang="en-US" sz="3600" dirty="0"/>
              <a:t> energy to keep </a:t>
            </a:r>
            <a:r>
              <a:rPr lang="en-US" sz="3600" dirty="0">
                <a:latin typeface="Symbol" pitchFamily="2" charset="2"/>
              </a:rPr>
              <a:t>g </a:t>
            </a:r>
            <a:r>
              <a:rPr lang="en-US" sz="3600" dirty="0"/>
              <a:t>~ constant gives expensive </a:t>
            </a:r>
            <a:r>
              <a:rPr lang="en-US" sz="3600" dirty="0" err="1"/>
              <a:t>linac</a:t>
            </a:r>
            <a:r>
              <a:rPr lang="en-US" sz="3600" dirty="0"/>
              <a:t>.</a:t>
            </a:r>
          </a:p>
          <a:p>
            <a:r>
              <a:rPr lang="en-US" sz="3600" dirty="0"/>
              <a:t>However, getting to ttbar threshold with same e</a:t>
            </a:r>
            <a:r>
              <a:rPr lang="en-US" sz="3600" baseline="30000" dirty="0"/>
              <a:t>+</a:t>
            </a:r>
            <a:r>
              <a:rPr lang="en-US" sz="3600" dirty="0"/>
              <a:t> energy =&gt; E(e-) ~ 1 </a:t>
            </a:r>
            <a:r>
              <a:rPr lang="en-US" sz="3600" dirty="0" err="1"/>
              <a:t>TeV</a:t>
            </a:r>
            <a:r>
              <a:rPr lang="en-US" sz="3600" dirty="0"/>
              <a:t> and </a:t>
            </a:r>
            <a:r>
              <a:rPr lang="en-US" sz="3600" dirty="0">
                <a:latin typeface="Symbol" pitchFamily="2" charset="2"/>
              </a:rPr>
              <a:t>g </a:t>
            </a:r>
            <a:r>
              <a:rPr lang="en-US" sz="3600" dirty="0"/>
              <a:t>~ 2.9, still less than at HERA. </a:t>
            </a:r>
          </a:p>
          <a:p>
            <a:r>
              <a:rPr lang="en-US" sz="3600" dirty="0"/>
              <a:t>Alternatively, keeping </a:t>
            </a:r>
            <a:r>
              <a:rPr lang="en-US" sz="3600" dirty="0">
                <a:latin typeface="Symbol" pitchFamily="2" charset="2"/>
              </a:rPr>
              <a:t>g</a:t>
            </a:r>
            <a:r>
              <a:rPr lang="en-US" sz="3600" dirty="0"/>
              <a:t> constant by lengthening conventional </a:t>
            </a:r>
            <a:r>
              <a:rPr lang="en-US" sz="3600" dirty="0" err="1"/>
              <a:t>linac</a:t>
            </a:r>
            <a:r>
              <a:rPr lang="en-US" sz="3600" dirty="0"/>
              <a:t> (space allocated and tunnel built already in anticipation) needs E(e</a:t>
            </a:r>
            <a:r>
              <a:rPr lang="en-US" sz="3600" baseline="30000" dirty="0"/>
              <a:t>+</a:t>
            </a:r>
            <a:r>
              <a:rPr lang="en-US" sz="3600" dirty="0"/>
              <a:t>) ~ 44 GeV and E(e</a:t>
            </a:r>
            <a:r>
              <a:rPr lang="en-US" sz="3600" baseline="30000" dirty="0"/>
              <a:t>-</a:t>
            </a:r>
            <a:r>
              <a:rPr lang="en-US" sz="3600" dirty="0"/>
              <a:t>) ~ 700 GeV.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318B98F-A680-A16E-2AAC-109E6CF0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6" y="621953"/>
            <a:ext cx="4492487" cy="11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2738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2">
                    <a:lumMod val="75000"/>
                  </a:schemeClr>
                </a:solidFill>
              </a:rPr>
              <a:t>Upgrades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8" y="2295755"/>
            <a:ext cx="8047203" cy="4229589"/>
          </a:xfrm>
        </p:spPr>
        <p:txBody>
          <a:bodyPr>
            <a:normAutofit/>
          </a:bodyPr>
          <a:lstStyle/>
          <a:p>
            <a:r>
              <a:rPr lang="en-US" sz="3150" dirty="0">
                <a:latin typeface="Symbol" pitchFamily="2" charset="2"/>
              </a:rPr>
              <a:t>g - g</a:t>
            </a:r>
            <a:r>
              <a:rPr lang="en-US" sz="3150" dirty="0"/>
              <a:t> collider also avoids e</a:t>
            </a:r>
            <a:r>
              <a:rPr lang="en-US" sz="3150" baseline="30000" dirty="0"/>
              <a:t>+</a:t>
            </a:r>
            <a:r>
              <a:rPr lang="en-US" sz="3150" dirty="0"/>
              <a:t> PWFA acceleration. Switch out e</a:t>
            </a:r>
            <a:r>
              <a:rPr lang="en-US" sz="3150" baseline="30000" dirty="0"/>
              <a:t>+</a:t>
            </a:r>
            <a:r>
              <a:rPr lang="en-US" sz="3150" dirty="0"/>
              <a:t> source and construct another PWFA </a:t>
            </a:r>
            <a:r>
              <a:rPr lang="en-US" sz="3150" dirty="0" err="1"/>
              <a:t>linac</a:t>
            </a:r>
            <a:r>
              <a:rPr lang="en-US" sz="3150" dirty="0"/>
              <a:t>. </a:t>
            </a:r>
          </a:p>
          <a:p>
            <a:r>
              <a:rPr lang="en-US" sz="3150" dirty="0"/>
              <a:t>Produce e</a:t>
            </a:r>
            <a:r>
              <a:rPr lang="en-US" sz="3150" baseline="30000" dirty="0"/>
              <a:t>+</a:t>
            </a:r>
            <a:r>
              <a:rPr lang="en-US" sz="3150" dirty="0"/>
              <a:t> polarization via ILC-like scheme. Needs design work but experts say that this should be possible.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E4453B2-B09A-ECDB-DED7-E26F17EA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18" y="836712"/>
            <a:ext cx="4852225" cy="12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2738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2">
                    <a:lumMod val="75000"/>
                  </a:schemeClr>
                </a:solidFill>
              </a:rPr>
              <a:t>HALHF Timeline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6148BD14-18E4-2003-74D2-A5B9B4A74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8988011" cy="21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18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878160" y="-5680"/>
            <a:ext cx="693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Summary</a:t>
            </a:r>
          </a:p>
        </p:txBody>
      </p:sp>
      <p:sp>
        <p:nvSpPr>
          <p:cNvPr id="24" name="文本框 12">
            <a:extLst>
              <a:ext uri="{FF2B5EF4-FFF2-40B4-BE49-F238E27FC236}">
                <a16:creationId xmlns:a16="http://schemas.microsoft.com/office/drawing/2014/main" id="{A1F360AB-DAC3-CE49-90C4-428D49F60077}"/>
              </a:ext>
            </a:extLst>
          </p:cNvPr>
          <p:cNvSpPr txBox="1"/>
          <p:nvPr/>
        </p:nvSpPr>
        <p:spPr>
          <a:xfrm>
            <a:off x="9847053" y="1606456"/>
            <a:ext cx="163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3T &amp; 7.6m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EB74-657C-D846-B41E-7E3AC5F39734}"/>
              </a:ext>
            </a:extLst>
          </p:cNvPr>
          <p:cNvSpPr txBox="1"/>
          <p:nvPr/>
        </p:nvSpPr>
        <p:spPr>
          <a:xfrm>
            <a:off x="127886" y="908720"/>
            <a:ext cx="890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400" dirty="0"/>
              <a:t>Progress on application of L/PWFA to pp, but so far no application in the real world.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01F90-0DFC-C175-060A-9BC5CE73BC58}"/>
              </a:ext>
            </a:extLst>
          </p:cNvPr>
          <p:cNvSpPr txBox="1"/>
          <p:nvPr/>
        </p:nvSpPr>
        <p:spPr>
          <a:xfrm>
            <a:off x="107504" y="1628800"/>
            <a:ext cx="9023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GB" sz="2400" dirty="0"/>
              <a:t>Afterburners etc. have to accept beam parameters from conventional machines.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9DAAB-9352-6116-B6A0-9FA4828F658F}"/>
              </a:ext>
            </a:extLst>
          </p:cNvPr>
          <p:cNvSpPr txBox="1"/>
          <p:nvPr/>
        </p:nvSpPr>
        <p:spPr>
          <a:xfrm>
            <a:off x="79057" y="352127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5"/>
            </a:pPr>
            <a:r>
              <a:rPr lang="en-GB" sz="2400" dirty="0"/>
              <a:t>Positrons! Some distance from solution applicable to a real machine. R&amp;D needs FACET-II. </a:t>
            </a:r>
            <a:r>
              <a:rPr lang="en-GB" sz="2400" dirty="0" err="1"/>
              <a:t>Bejing</a:t>
            </a:r>
            <a:r>
              <a:rPr lang="en-GB" sz="2400" dirty="0"/>
              <a:t> IHEP facility?</a:t>
            </a:r>
          </a:p>
          <a:p>
            <a:pPr marL="514350" indent="-514350">
              <a:buFont typeface="+mj-lt"/>
              <a:buAutoNum type="arabicParenR" startAt="5"/>
            </a:pPr>
            <a:r>
              <a:rPr lang="en-GB" sz="2400" dirty="0"/>
              <a:t>Near-term physics applications from AWAKE.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E092E-AF2B-6422-193D-54CA352A4B22}"/>
              </a:ext>
            </a:extLst>
          </p:cNvPr>
          <p:cNvSpPr txBox="1"/>
          <p:nvPr/>
        </p:nvSpPr>
        <p:spPr>
          <a:xfrm>
            <a:off x="79057" y="4635746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7"/>
            </a:pPr>
            <a:r>
              <a:rPr lang="en-GB" sz="2400" dirty="0"/>
              <a:t>HALHF promises for first time a credible PWFA Higgs factory – requires ~ 10-year R&amp;D both conventional and L/PWFA.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397EB-43DC-8B9B-51FC-58896248F30C}"/>
              </a:ext>
            </a:extLst>
          </p:cNvPr>
          <p:cNvSpPr txBox="1"/>
          <p:nvPr/>
        </p:nvSpPr>
        <p:spPr>
          <a:xfrm>
            <a:off x="79057" y="5349115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8"/>
            </a:pPr>
            <a:r>
              <a:rPr lang="en-GB" sz="2400" dirty="0"/>
              <a:t>If R&amp;D successful after decade, multistage demonstrator leads to HALHF - could be operating before many other HF proposals.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EF034-49CD-42A6-1B4B-436019432403}"/>
              </a:ext>
            </a:extLst>
          </p:cNvPr>
          <p:cNvSpPr txBox="1"/>
          <p:nvPr/>
        </p:nvSpPr>
        <p:spPr>
          <a:xfrm>
            <a:off x="107504" y="2339527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GB" sz="2400" dirty="0"/>
              <a:t>24/7 reliability! Long periods – weeks - of stable operation.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AF958-D7D3-B0C8-4BA9-D70FC6321232}"/>
              </a:ext>
            </a:extLst>
          </p:cNvPr>
          <p:cNvSpPr txBox="1"/>
          <p:nvPr/>
        </p:nvSpPr>
        <p:spPr>
          <a:xfrm>
            <a:off x="107504" y="2799573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GB" sz="2400" dirty="0"/>
              <a:t>High power/repetition rate/efficiency. Shorten BDS – plasma lenses?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97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412" name="Rectangle 5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222981" y="762000"/>
                <a:ext cx="9067800" cy="26670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</a:pPr>
                <a:endParaRPr lang="en-US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~40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anniversary of 1</a:t>
                </a:r>
                <a:r>
                  <a:rPr lang="en-US" sz="1800" baseline="30000" dirty="0"/>
                  <a:t>st</a:t>
                </a:r>
                <a:r>
                  <a:rPr lang="en-US" sz="1800" dirty="0"/>
                  <a:t> workshop on PWFA for pp – 3 years after </a:t>
                </a:r>
                <a:r>
                  <a:rPr lang="en-GB" sz="1800" dirty="0"/>
                  <a:t>Tajima and Dawson</a:t>
                </a:r>
                <a:r>
                  <a:rPr lang="en-US" sz="1800" dirty="0"/>
                  <a:t>. There has been no user-orientated pp application in the interim.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Applications in colliders governed by ability to produce required luminosity:</a:t>
                </a:r>
              </a:p>
              <a:p>
                <a:r>
                  <a:rPr lang="en-US" sz="1800" dirty="0"/>
                  <a:t>Event rate = </a:t>
                </a:r>
                <a:r>
                  <a:rPr lang="en-US" sz="1800" dirty="0">
                    <a:latin typeface="Symbol" pitchFamily="2" charset="2"/>
                  </a:rPr>
                  <a:t>s</a:t>
                </a:r>
                <a:r>
                  <a:rPr lang="en-US" sz="1800" dirty="0"/>
                  <a:t> ℒ</a:t>
                </a:r>
                <a:r>
                  <a:rPr lang="en-US" sz="1800" dirty="0">
                    <a:latin typeface="Lucida Blackletter" pitchFamily="2" charset="77"/>
                  </a:rPr>
                  <a:t>; </a:t>
                </a:r>
              </a:p>
              <a:p>
                <a:r>
                  <a:rPr lang="en-US" sz="1800" dirty="0"/>
                  <a:t>ℒ = N</a:t>
                </a:r>
                <a:r>
                  <a:rPr lang="en-US" sz="1800" baseline="-25000" dirty="0"/>
                  <a:t>1</a:t>
                </a:r>
                <a:r>
                  <a:rPr lang="en-US" sz="1800" dirty="0"/>
                  <a:t>N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fn</a:t>
                </a:r>
                <a:r>
                  <a:rPr lang="en-US" sz="1800" baseline="-25000" dirty="0"/>
                  <a:t>b</a:t>
                </a:r>
                <a:r>
                  <a:rPr lang="en-US" sz="1800" dirty="0"/>
                  <a:t>/(4</a:t>
                </a:r>
                <a:r>
                  <a:rPr lang="en-US" sz="1800" dirty="0">
                    <a:latin typeface="Symbol" pitchFamily="2" charset="2"/>
                  </a:rPr>
                  <a:t>ps</a:t>
                </a:r>
                <a:r>
                  <a:rPr lang="en-US" sz="1800" baseline="-25000" dirty="0"/>
                  <a:t>x</a:t>
                </a:r>
                <a:r>
                  <a:rPr lang="en-US" sz="1800" dirty="0">
                    <a:latin typeface="Symbol" pitchFamily="2" charset="2"/>
                  </a:rPr>
                  <a:t>s</a:t>
                </a:r>
                <a:r>
                  <a:rPr lang="en-US" sz="1800" baseline="-25000" dirty="0"/>
                  <a:t>y</a:t>
                </a:r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ℒ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/>
                  <a:t>η</a:t>
                </a:r>
                <a:r>
                  <a:rPr lang="en-US" sz="1800" dirty="0" err="1"/>
                  <a:t>P</a:t>
                </a:r>
                <a:r>
                  <a:rPr lang="en-US" sz="1800" baseline="-25000" dirty="0" err="1"/>
                  <a:t>wall</a:t>
                </a:r>
                <a:r>
                  <a:rPr lang="en-US" sz="1800" dirty="0"/>
                  <a:t>/</a:t>
                </a:r>
                <a:r>
                  <a:rPr lang="el-GR" sz="1800" dirty="0"/>
                  <a:t>σ</a:t>
                </a:r>
                <a:r>
                  <a:rPr lang="en-US" sz="1800" baseline="-25000" dirty="0" err="1"/>
                  <a:t>x</a:t>
                </a:r>
                <a:r>
                  <a:rPr lang="en-US" sz="1800" dirty="0" err="1">
                    <a:latin typeface="Symbol" pitchFamily="2" charset="2"/>
                  </a:rPr>
                  <a:t>s</a:t>
                </a:r>
                <a:r>
                  <a:rPr lang="en-US" sz="1800" baseline="-25000" dirty="0" err="1"/>
                  <a:t>y</a:t>
                </a:r>
                <a:endParaRPr lang="en-US" sz="1800" dirty="0"/>
              </a:p>
              <a:p>
                <a:r>
                  <a:rPr lang="en-US" sz="1800" dirty="0"/>
                  <a:t>Point-like cross section goes like 1/E</a:t>
                </a:r>
                <a:r>
                  <a:rPr lang="en-US" sz="1800" baseline="30000" dirty="0"/>
                  <a:t>2</a:t>
                </a:r>
                <a:r>
                  <a:rPr lang="en-US" sz="1800" baseline="-25000" dirty="0"/>
                  <a:t>CM</a:t>
                </a:r>
                <a:r>
                  <a:rPr lang="en-US" sz="1800" dirty="0"/>
                  <a:t> – so to get the same number of events, </a:t>
                </a:r>
                <a:r>
                  <a:rPr lang="en-US" sz="1800" dirty="0">
                    <a:latin typeface="Lucida Blackletter" pitchFamily="2" charset="77"/>
                  </a:rPr>
                  <a:t>L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must increase like s.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 the end, getting power into beams is the show-stopper – but lots of other potential ones on the way.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Some remarks: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L/PWFA can show wonderful results – generally as one-offs, on a good day, when </a:t>
                </a:r>
              </a:p>
              <a:p>
                <a:pPr algn="l"/>
                <a:r>
                  <a:rPr lang="en-US" sz="1800" dirty="0">
                    <a:solidFill>
                      <a:srgbClr val="FF0000"/>
                    </a:solidFill>
                  </a:rPr>
                  <a:t>     all the stars align. For a user machine like a collider – the stars must align 24/7. 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Reproducibility, reliability are key. Some examples in what follows.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For colliders: Positrons! Beam Delivery System (BDS)! </a:t>
                </a:r>
                <a:br>
                  <a:rPr lang="en-US" sz="18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rgbClr val="FF0000"/>
                    </a:solidFill>
                  </a:rPr>
                  <a:t>(see Adli, JINST 17 (2022) 05, T05006)</a:t>
                </a:r>
              </a:p>
              <a:p>
                <a:pPr algn="l"/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 eaLnBrk="1" hangingPunct="1">
                  <a:lnSpc>
                    <a:spcPct val="80000"/>
                  </a:lnSpc>
                </a:pPr>
                <a:endParaRPr lang="en-GB" sz="2400" dirty="0">
                  <a:latin typeface="Arial" charset="0"/>
                  <a:ea typeface="ＭＳ Ｐゴシック" charset="0"/>
                  <a:cs typeface="Arial Unicode MS" charset="0"/>
                </a:endParaRPr>
              </a:p>
              <a:p>
                <a:pPr algn="l" eaLnBrk="1" hangingPunct="1">
                  <a:lnSpc>
                    <a:spcPct val="80000"/>
                  </a:lnSpc>
                </a:pPr>
                <a:endParaRPr lang="en-US" sz="2400" dirty="0">
                  <a:latin typeface="Arial" charset="0"/>
                  <a:ea typeface="ＭＳ Ｐゴシック" charset="0"/>
                  <a:cs typeface="Arial Unicode MS" charset="0"/>
                </a:endParaRPr>
              </a:p>
            </p:txBody>
          </p:sp>
        </mc:Choice>
        <mc:Fallback>
          <p:sp>
            <p:nvSpPr>
              <p:cNvPr id="17412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22981" y="762000"/>
                <a:ext cx="9067800" cy="2667000"/>
              </a:xfrm>
              <a:blipFill>
                <a:blip r:embed="rId3"/>
                <a:stretch>
                  <a:fillRect l="-420" r="-140" b="-10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EC48CE-0D74-E8CA-3402-8B5F3C499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altLang="ja-JP" kern="0" dirty="0"/>
              <a:t>Introduction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09665BB-6CCB-A263-DA97-68FF64332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762000"/>
            <a:ext cx="8921019" cy="524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An obvious use of L/PWFA – intrinsically tiny “feature-size” promises intrinsically excellent 6D emittance – low energy, no staging required. But archetypically the area where reliability crucial. Some applications need low rep. rate.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What is state of art? 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EC48CE-0D74-E8CA-3402-8B5F3C499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79967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altLang="ja-JP" kern="0" dirty="0"/>
              <a:t>Injectors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BDC634DA-0EA8-E99F-9CE0-6AB2D44F5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120" y="1932485"/>
            <a:ext cx="4587125" cy="4865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F1A935-1633-3B55-2343-A28F21FBE897}"/>
              </a:ext>
            </a:extLst>
          </p:cNvPr>
          <p:cNvSpPr/>
          <p:nvPr/>
        </p:nvSpPr>
        <p:spPr>
          <a:xfrm>
            <a:off x="3347864" y="5301208"/>
            <a:ext cx="5050787" cy="502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CC7C3-BE1E-DB92-E125-DF05A30C296A}"/>
              </a:ext>
            </a:extLst>
          </p:cNvPr>
          <p:cNvSpPr txBox="1"/>
          <p:nvPr/>
        </p:nvSpPr>
        <p:spPr>
          <a:xfrm>
            <a:off x="1172385" y="3912341"/>
            <a:ext cx="24757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Plasma-Based Particle Sources, </a:t>
            </a:r>
          </a:p>
          <a:p>
            <a:r>
              <a:rPr lang="en-GB" sz="1100" dirty="0"/>
              <a:t>Fuchs et al., Snowmass2021, </a:t>
            </a:r>
          </a:p>
          <a:p>
            <a:r>
              <a:rPr lang="en-GB" sz="1100" dirty="0"/>
              <a:t>arXiv:2203.08379  </a:t>
            </a:r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1ED7766-11A4-CEDD-5ED4-46CE5052A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B39C95-B3FD-82A0-54B1-7EF944B476D2}"/>
              </a:ext>
            </a:extLst>
          </p:cNvPr>
          <p:cNvGrpSpPr/>
          <p:nvPr/>
        </p:nvGrpSpPr>
        <p:grpSpPr>
          <a:xfrm>
            <a:off x="4644008" y="2996952"/>
            <a:ext cx="1030671" cy="230832"/>
            <a:chOff x="4644008" y="2996952"/>
            <a:chExt cx="1030671" cy="2308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7DBB27-0C15-CFEA-D2C2-6EA8AEE97889}"/>
                </a:ext>
              </a:extLst>
            </p:cNvPr>
            <p:cNvSpPr txBox="1"/>
            <p:nvPr/>
          </p:nvSpPr>
          <p:spPr>
            <a:xfrm>
              <a:off x="4860032" y="2996952"/>
              <a:ext cx="8146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 </a:t>
              </a:r>
              <a:r>
                <a:rPr lang="en-US" sz="900" dirty="0" err="1"/>
                <a:t>nC</a:t>
              </a:r>
              <a:r>
                <a:rPr lang="en-US" sz="900" dirty="0"/>
                <a:t> @ 1Hz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7F393C-38F4-B2E9-8B02-A10670CEF6C2}"/>
                </a:ext>
              </a:extLst>
            </p:cNvPr>
            <p:cNvCxnSpPr/>
            <p:nvPr/>
          </p:nvCxnSpPr>
          <p:spPr bwMode="auto">
            <a:xfrm flipV="1">
              <a:off x="4644008" y="3068960"/>
              <a:ext cx="288032" cy="1440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5B56F64-9DB6-0B0D-0EF3-A3858AA7D86D}"/>
              </a:ext>
            </a:extLst>
          </p:cNvPr>
          <p:cNvSpPr txBox="1"/>
          <p:nvPr/>
        </p:nvSpPr>
        <p:spPr>
          <a:xfrm>
            <a:off x="8100392" y="3110771"/>
            <a:ext cx="797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@ 300 TW</a:t>
            </a:r>
          </a:p>
        </p:txBody>
      </p:sp>
    </p:spTree>
    <p:extLst>
      <p:ext uri="{BB962C8B-B14F-4D97-AF65-F5344CB8AC3E}">
        <p14:creationId xmlns:p14="http://schemas.microsoft.com/office/powerpoint/2010/main" val="5406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/>
              <a:t>CEPC Accelerator</a:t>
            </a: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90FE41CA-91D7-7080-0578-EE6AC8D6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10972800" cy="4840303"/>
          </a:xfrm>
        </p:spPr>
        <p:txBody>
          <a:bodyPr/>
          <a:lstStyle/>
          <a:p>
            <a:r>
              <a:rPr lang="pt-BR" altLang="zh-CN" dirty="0"/>
              <a:t>CEPC as a Higgs (ttbar,</a:t>
            </a:r>
            <a:r>
              <a:rPr lang="pt-BR" altLang="zh-CN" dirty="0">
                <a:solidFill>
                  <a:srgbClr val="FF0000"/>
                </a:solidFill>
              </a:rPr>
              <a:t>H</a:t>
            </a:r>
            <a:r>
              <a:rPr lang="pt-BR" altLang="zh-CN" dirty="0"/>
              <a:t>, W, Z) Factory</a:t>
            </a:r>
            <a:endParaRPr lang="en-US" altLang="zh-CN" dirty="0"/>
          </a:p>
          <a:p>
            <a:pPr lvl="1"/>
            <a:r>
              <a:rPr lang="en-US" altLang="zh-CN" b="1" dirty="0"/>
              <a:t>Linac, 30GeV, 1.8km</a:t>
            </a:r>
          </a:p>
          <a:p>
            <a:pPr lvl="1"/>
            <a:r>
              <a:rPr lang="en-US" altLang="zh-CN" dirty="0"/>
              <a:t>Full-energy Booster &amp; Collider Rings, 100km each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105DD8FF-CFCF-867D-F2FB-63CB07937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14135" r="13391" b="18395"/>
          <a:stretch/>
        </p:blipFill>
        <p:spPr>
          <a:xfrm>
            <a:off x="1443859" y="2348880"/>
            <a:ext cx="6055042" cy="387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00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49696"/>
            <a:ext cx="693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CEPC PWFA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2A19D6AF-8FD9-166A-95F8-10842223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10472"/>
            <a:ext cx="6345920" cy="14428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kern="0" dirty="0"/>
          </a:p>
          <a:p>
            <a:r>
              <a:rPr lang="en-US" sz="1800" kern="0" dirty="0"/>
              <a:t>Uniquely useful for green-field site – </a:t>
            </a:r>
            <a:r>
              <a:rPr lang="en-US" sz="1800" kern="0" dirty="0" err="1"/>
              <a:t>FCCee</a:t>
            </a:r>
            <a:r>
              <a:rPr lang="en-US" sz="1800" kern="0" dirty="0"/>
              <a:t>? 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But e</a:t>
            </a:r>
            <a:r>
              <a:rPr lang="en-US" sz="1800" kern="0" baseline="30000" dirty="0"/>
              <a:t>+</a:t>
            </a:r>
            <a:r>
              <a:rPr lang="en-US" sz="1800" kern="0" dirty="0"/>
              <a:t>? Ideas – hollow channels, truncated plasmas </a:t>
            </a:r>
            <a:r>
              <a:rPr lang="en-US" sz="1800" kern="0" dirty="0" err="1"/>
              <a:t>etc</a:t>
            </a:r>
            <a:r>
              <a:rPr lang="en-US" sz="1800" kern="0" dirty="0"/>
              <a:t> exist </a:t>
            </a:r>
            <a:r>
              <a:rPr lang="en-US" sz="1800" kern="0" dirty="0">
                <a:solidFill>
                  <a:srgbClr val="1F296A"/>
                </a:solidFill>
                <a:latin typeface="Arial" charset="0"/>
                <a:ea typeface="ＭＳ Ｐゴシック" charset="0"/>
              </a:rPr>
              <a:t>– but currently nowhere to test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1F296A"/>
                </a:solidFill>
                <a:latin typeface="Arial" charset="0"/>
                <a:ea typeface="ＭＳ Ｐゴシック" charset="0"/>
              </a:rPr>
              <a:t>Not on right time-scale for current CEPC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chemeClr val="accent6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sz="1800" kern="0" baseline="30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C731F5-127D-CBF9-5E06-9FC4E522DE0D}"/>
              </a:ext>
            </a:extLst>
          </p:cNvPr>
          <p:cNvGrpSpPr/>
          <p:nvPr/>
        </p:nvGrpSpPr>
        <p:grpSpPr>
          <a:xfrm>
            <a:off x="683568" y="619896"/>
            <a:ext cx="7081997" cy="2737096"/>
            <a:chOff x="1031001" y="548680"/>
            <a:chExt cx="7081997" cy="273709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7D1AEDD-00C4-BDDA-7ACA-BB8799B0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001" y="548680"/>
              <a:ext cx="7081997" cy="27370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141E32-09A6-F670-B1A4-FE2D9BA86F62}"/>
                </a:ext>
              </a:extLst>
            </p:cNvPr>
            <p:cNvSpPr txBox="1"/>
            <p:nvPr/>
          </p:nvSpPr>
          <p:spPr>
            <a:xfrm>
              <a:off x="1979712" y="2060848"/>
              <a:ext cx="10118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S-band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9D9E11-7EB1-0FCB-05A1-8E13D4AD3FC1}"/>
                </a:ext>
              </a:extLst>
            </p:cNvPr>
            <p:cNvSpPr txBox="1"/>
            <p:nvPr/>
          </p:nvSpPr>
          <p:spPr>
            <a:xfrm>
              <a:off x="5724128" y="2060848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C-band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63342F3-E118-2D7F-BF44-4DDA03E3DFB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31640" y="2260903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A22FA89-88E9-22DE-464F-16BE9ADDD1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5893" y="2260903"/>
              <a:ext cx="192498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BB4804B-867B-4CB6-96E3-555E54196C6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04048" y="227687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2DBEA2-ED78-2A75-0D72-EE53AAEF27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60232" y="2276872"/>
              <a:ext cx="11521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FFA3F2-5B0B-79DF-6D48-B8A8E743B001}"/>
              </a:ext>
            </a:extLst>
          </p:cNvPr>
          <p:cNvGrpSpPr/>
          <p:nvPr/>
        </p:nvGrpSpPr>
        <p:grpSpPr>
          <a:xfrm>
            <a:off x="777203" y="3285776"/>
            <a:ext cx="7553094" cy="2059305"/>
            <a:chOff x="777203" y="3285776"/>
            <a:chExt cx="7553094" cy="2059305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C8CC3C31-8C6D-A890-ADE7-6DE9E189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203" y="3285776"/>
              <a:ext cx="7194376" cy="2059305"/>
            </a:xfrm>
            <a:prstGeom prst="rect">
              <a:avLst/>
            </a:prstGeom>
          </p:spPr>
        </p:pic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D68D9C34-B2A2-4B64-D43D-DB62EAB6A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662" t="61680" r="26351" b="25030"/>
            <a:stretch/>
          </p:blipFill>
          <p:spPr>
            <a:xfrm>
              <a:off x="7971579" y="4110594"/>
              <a:ext cx="358718" cy="27366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EC5319-8F8B-8871-6C1F-2953F6DF21CF}"/>
                </a:ext>
              </a:extLst>
            </p:cNvPr>
            <p:cNvSpPr/>
            <p:nvPr/>
          </p:nvSpPr>
          <p:spPr bwMode="auto">
            <a:xfrm>
              <a:off x="5220072" y="4944971"/>
              <a:ext cx="1903051" cy="2842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3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CEPC Timeline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0BFE94-60FC-34FD-7DC0-B05B5CCC5F8E}"/>
              </a:ext>
            </a:extLst>
          </p:cNvPr>
          <p:cNvGrpSpPr/>
          <p:nvPr/>
        </p:nvGrpSpPr>
        <p:grpSpPr>
          <a:xfrm>
            <a:off x="167308" y="914400"/>
            <a:ext cx="8809383" cy="5697173"/>
            <a:chOff x="167308" y="914400"/>
            <a:chExt cx="8809383" cy="5697173"/>
          </a:xfrm>
        </p:grpSpPr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8662D94A-BB92-55BF-6922-AF1CFEE8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295400"/>
              <a:ext cx="7773074" cy="531617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AD94DC-B948-F63E-4FBB-C6EF9B502EA5}"/>
                </a:ext>
              </a:extLst>
            </p:cNvPr>
            <p:cNvGrpSpPr/>
            <p:nvPr/>
          </p:nvGrpSpPr>
          <p:grpSpPr>
            <a:xfrm>
              <a:off x="167308" y="914400"/>
              <a:ext cx="8809383" cy="1512332"/>
              <a:chOff x="167308" y="914400"/>
              <a:chExt cx="8809383" cy="1512332"/>
            </a:xfrm>
          </p:grpSpPr>
          <p:cxnSp>
            <p:nvCxnSpPr>
              <p:cNvPr id="3" name="直接连接符 4">
                <a:extLst>
                  <a:ext uri="{FF2B5EF4-FFF2-40B4-BE49-F238E27FC236}">
                    <a16:creationId xmlns:a16="http://schemas.microsoft.com/office/drawing/2014/main" id="{9D4A78AF-5969-FD16-FCFC-8CBA4C767142}"/>
                  </a:ext>
                </a:extLst>
              </p:cNvPr>
              <p:cNvCxnSpPr/>
              <p:nvPr/>
            </p:nvCxnSpPr>
            <p:spPr>
              <a:xfrm flipV="1">
                <a:off x="167308" y="914400"/>
                <a:ext cx="8809383" cy="12173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文本框 2">
                <a:extLst>
                  <a:ext uri="{FF2B5EF4-FFF2-40B4-BE49-F238E27FC236}">
                    <a16:creationId xmlns:a16="http://schemas.microsoft.com/office/drawing/2014/main" id="{E3A199B8-333D-AF07-C289-CD9EC1C13D4B}"/>
                  </a:ext>
                </a:extLst>
              </p:cNvPr>
              <p:cNvSpPr txBox="1"/>
              <p:nvPr/>
            </p:nvSpPr>
            <p:spPr>
              <a:xfrm>
                <a:off x="5029200" y="2013466"/>
                <a:ext cx="82105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</a:rPr>
                  <a:t>15</a:t>
                </a:r>
                <a:r>
                  <a:rPr lang="en-US" altLang="zh-CN" baseline="30000" dirty="0">
                    <a:solidFill>
                      <a:srgbClr val="C00000"/>
                    </a:solidFill>
                  </a:rPr>
                  <a:t>th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 FY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文本框 11">
                <a:extLst>
                  <a:ext uri="{FF2B5EF4-FFF2-40B4-BE49-F238E27FC236}">
                    <a16:creationId xmlns:a16="http://schemas.microsoft.com/office/drawing/2014/main" id="{6F5417DD-C8CD-4E69-7974-9E97BD366832}"/>
                  </a:ext>
                </a:extLst>
              </p:cNvPr>
              <p:cNvSpPr txBox="1"/>
              <p:nvPr/>
            </p:nvSpPr>
            <p:spPr>
              <a:xfrm>
                <a:off x="6400800" y="2057400"/>
                <a:ext cx="82105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</a:rPr>
                  <a:t>16</a:t>
                </a:r>
                <a:r>
                  <a:rPr lang="en-US" altLang="zh-CN" baseline="30000" dirty="0">
                    <a:solidFill>
                      <a:srgbClr val="C00000"/>
                    </a:solidFill>
                  </a:rPr>
                  <a:t>th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 FY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C841978C-D22D-BDF5-B670-C6E8A1379A63}"/>
                  </a:ext>
                </a:extLst>
              </p:cNvPr>
              <p:cNvSpPr txBox="1"/>
              <p:nvPr/>
            </p:nvSpPr>
            <p:spPr>
              <a:xfrm>
                <a:off x="1791108" y="1039529"/>
                <a:ext cx="52576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F1AF7"/>
                    </a:solidFill>
                  </a:rPr>
                  <a:t>TDR (2023), EDR(2026), start of construction (2027-8)</a:t>
                </a:r>
                <a:endParaRPr lang="zh-CN" altLang="en-US" b="1" dirty="0">
                  <a:solidFill>
                    <a:srgbClr val="0F1AF7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133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09E73AA-8A36-0752-D196-27F0FA37A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"/>
          <a:stretch/>
        </p:blipFill>
        <p:spPr>
          <a:xfrm>
            <a:off x="28600" y="3561170"/>
            <a:ext cx="3946498" cy="2527501"/>
          </a:xfrm>
          <a:prstGeom prst="rect">
            <a:avLst/>
          </a:prstGeom>
        </p:spPr>
      </p:pic>
      <p:pic>
        <p:nvPicPr>
          <p:cNvPr id="26" name="Picture 2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B38DDE1-C0DA-1B51-D852-A2E30498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" t="3772" r="4459" b="3887"/>
          <a:stretch/>
        </p:blipFill>
        <p:spPr>
          <a:xfrm>
            <a:off x="251520" y="1642694"/>
            <a:ext cx="6021567" cy="3252104"/>
          </a:xfrm>
          <a:prstGeom prst="rect">
            <a:avLst/>
          </a:prstGeom>
        </p:spPr>
      </p:pic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Proton-beam-driven facilitates long plasma cells and reduces/removes need for staging.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		AWAKE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F3BA2-36DC-0703-2285-4C61014CFC10}"/>
              </a:ext>
            </a:extLst>
          </p:cNvPr>
          <p:cNvGrpSpPr/>
          <p:nvPr/>
        </p:nvGrpSpPr>
        <p:grpSpPr>
          <a:xfrm>
            <a:off x="6273087" y="1481025"/>
            <a:ext cx="2912206" cy="2911420"/>
            <a:chOff x="596868" y="1068884"/>
            <a:chExt cx="4545576" cy="404956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AE81B3-8CD3-C319-96C7-24CA5FEF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528" y="1068884"/>
              <a:ext cx="4123313" cy="278395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D6627B-981C-A277-5520-AB8E0C7791B9}"/>
                </a:ext>
              </a:extLst>
            </p:cNvPr>
            <p:cNvSpPr txBox="1"/>
            <p:nvPr/>
          </p:nvSpPr>
          <p:spPr>
            <a:xfrm>
              <a:off x="596868" y="3882690"/>
              <a:ext cx="4545576" cy="12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Plasma source 10m long, 4cm diameter, density 10</a:t>
              </a:r>
              <a:r>
                <a:rPr lang="en-US" baseline="30000" dirty="0"/>
                <a:t>14</a:t>
              </a:r>
              <a:r>
                <a:rPr lang="en-US" dirty="0"/>
                <a:t> </a:t>
              </a:r>
              <a:r>
                <a:rPr lang="mr-IN" dirty="0"/>
                <a:t>–</a:t>
              </a:r>
              <a:r>
                <a:rPr lang="en-US" dirty="0"/>
                <a:t> 10</a:t>
              </a:r>
              <a:r>
                <a:rPr lang="en-US" baseline="30000" dirty="0"/>
                <a:t>15</a:t>
              </a:r>
              <a:r>
                <a:rPr lang="en-US" dirty="0"/>
                <a:t>cm</a:t>
              </a:r>
              <a:r>
                <a:rPr lang="en-US" baseline="30000" dirty="0"/>
                <a:t>-3</a:t>
              </a:r>
            </a:p>
            <a:p>
              <a:endParaRPr lang="en-US" dirty="0"/>
            </a:p>
          </p:txBody>
        </p:sp>
      </p:grp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712178-AEDD-374B-A785-03BF9856E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639" y="4450383"/>
            <a:ext cx="4467865" cy="1661659"/>
          </a:xfrm>
          <a:prstGeom prst="rect">
            <a:avLst/>
          </a:prstGeom>
        </p:spPr>
      </p:pic>
      <p:pic>
        <p:nvPicPr>
          <p:cNvPr id="31" name="Picture 2" descr="AWAKE: More plasma = more acceleration | CERN">
            <a:extLst>
              <a:ext uri="{FF2B5EF4-FFF2-40B4-BE49-F238E27FC236}">
                <a16:creationId xmlns:a16="http://schemas.microsoft.com/office/drawing/2014/main" id="{27847019-2E1D-047D-B244-D2184E12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52" y="1465123"/>
            <a:ext cx="2999730" cy="20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E5EA36-C582-C50B-0134-318E0AECE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15929" cy="8686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Frascati - 7/23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ℒ Limited by p accelerator repetition rate – look for high-cross-section processes to compensate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AWAKE Physics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FB0F6B-49BC-16F6-0205-1E3E19A5092D}"/>
              </a:ext>
            </a:extLst>
          </p:cNvPr>
          <p:cNvGrpSpPr/>
          <p:nvPr/>
        </p:nvGrpSpPr>
        <p:grpSpPr>
          <a:xfrm>
            <a:off x="2699792" y="1751112"/>
            <a:ext cx="4464906" cy="4171304"/>
            <a:chOff x="251520" y="1772816"/>
            <a:chExt cx="4464906" cy="4171304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E005D50C-49DF-DDCA-5164-F8E28BA71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640" r="21194" b="29971"/>
            <a:stretch/>
          </p:blipFill>
          <p:spPr>
            <a:xfrm>
              <a:off x="611560" y="1772816"/>
              <a:ext cx="3173335" cy="3206344"/>
            </a:xfrm>
            <a:prstGeom prst="rect">
              <a:avLst/>
            </a:prstGeom>
          </p:spPr>
        </p:pic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1B65AE5D-780E-A1E2-CB23-2A3FE2FEA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811"/>
            <a:stretch/>
          </p:blipFill>
          <p:spPr>
            <a:xfrm>
              <a:off x="251520" y="4869160"/>
              <a:ext cx="4464906" cy="107496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CF34F-324C-F2EE-2555-D73E9FBEF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7469188" y="-8958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126184</TotalTime>
  <Words>1316</Words>
  <Application>Microsoft Macintosh PowerPoint</Application>
  <PresentationFormat>On-screen Show (4:3)</PresentationFormat>
  <Paragraphs>199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Cambria Math</vt:lpstr>
      <vt:lpstr>Courier New</vt:lpstr>
      <vt:lpstr>Lucida Blackletter</vt:lpstr>
      <vt:lpstr>Symbol</vt:lpstr>
      <vt:lpstr>Times New Roman</vt:lpstr>
      <vt:lpstr>Blank Presentation</vt:lpstr>
      <vt:lpstr>Implications for the Future Physics Programme</vt:lpstr>
      <vt:lpstr> Outline of Talk </vt:lpstr>
      <vt:lpstr>PowerPoint Presentation</vt:lpstr>
      <vt:lpstr>PowerPoint Presentation</vt:lpstr>
      <vt:lpstr>CEPC Accelerator</vt:lpstr>
      <vt:lpstr>CEPC PWFA Linac</vt:lpstr>
      <vt:lpstr>CEPC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Experimentation at HALHF</vt:lpstr>
      <vt:lpstr>PowerPoint Presentation</vt:lpstr>
      <vt:lpstr>Project Staging</vt:lpstr>
      <vt:lpstr>Upgrades (1)</vt:lpstr>
      <vt:lpstr>Upgrades (2)</vt:lpstr>
      <vt:lpstr>HALHF Timeline</vt:lpstr>
      <vt:lpstr>Summary</vt:lpstr>
    </vt:vector>
  </TitlesOfParts>
  <Company>SLAC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BDS Status, VLCW06</dc:title>
  <dc:creator>Andrei Seryi</dc:creator>
  <cp:lastModifiedBy>Brian Foster</cp:lastModifiedBy>
  <cp:revision>1012</cp:revision>
  <cp:lastPrinted>2015-03-05T12:55:59Z</cp:lastPrinted>
  <dcterms:created xsi:type="dcterms:W3CDTF">2005-11-21T04:08:26Z</dcterms:created>
  <dcterms:modified xsi:type="dcterms:W3CDTF">2023-07-12T04:59:19Z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